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38"/>
  </p:notesMasterIdLst>
  <p:sldIdLst>
    <p:sldId id="262" r:id="rId3"/>
    <p:sldId id="257" r:id="rId4"/>
    <p:sldId id="297" r:id="rId5"/>
    <p:sldId id="261" r:id="rId6"/>
    <p:sldId id="258" r:id="rId7"/>
    <p:sldId id="256" r:id="rId8"/>
    <p:sldId id="264" r:id="rId9"/>
    <p:sldId id="266" r:id="rId10"/>
    <p:sldId id="26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260" r:id="rId19"/>
    <p:sldId id="263" r:id="rId20"/>
    <p:sldId id="304" r:id="rId21"/>
    <p:sldId id="306" r:id="rId22"/>
    <p:sldId id="268" r:id="rId23"/>
    <p:sldId id="307" r:id="rId24"/>
    <p:sldId id="308" r:id="rId25"/>
    <p:sldId id="309" r:id="rId26"/>
    <p:sldId id="310" r:id="rId27"/>
    <p:sldId id="311" r:id="rId28"/>
    <p:sldId id="270" r:id="rId29"/>
    <p:sldId id="312" r:id="rId30"/>
    <p:sldId id="313" r:id="rId31"/>
    <p:sldId id="314" r:id="rId32"/>
    <p:sldId id="271" r:id="rId33"/>
    <p:sldId id="315" r:id="rId34"/>
    <p:sldId id="316" r:id="rId35"/>
    <p:sldId id="317" r:id="rId36"/>
    <p:sldId id="318" r:id="rId37"/>
  </p:sldIdLst>
  <p:sldSz cx="9144000" cy="5143500" type="screen16x9"/>
  <p:notesSz cx="6858000" cy="9144000"/>
  <p:embeddedFontLs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Montserrat Medium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Patrick Hand" panose="020B0604020202020204" charset="0"/>
      <p:regular r:id="rId51"/>
    </p:embeddedFont>
    <p:embeddedFont>
      <p:font typeface="Lilita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B3A5B"/>
    <a:srgbClr val="0097A7"/>
    <a:srgbClr val="FCF0C7"/>
    <a:srgbClr val="7F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5CDB48-AEE1-404F-BFBA-11ACFDB37841}">
  <a:tblStyle styleId="{B45CDB48-AEE1-404F-BFBA-11ACFDB378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92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695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8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14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30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447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55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48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447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512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355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5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56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401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52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25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756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812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830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31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72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7450" y="1420325"/>
            <a:ext cx="4170300" cy="15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187900" y="3301200"/>
            <a:ext cx="29094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10260084">
            <a:off x="1814147" y="44782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88000"/>
          </a:blip>
          <a:srcRect l="22254" r="22260"/>
          <a:stretch/>
        </p:blipFill>
        <p:spPr>
          <a:xfrm rot="10">
            <a:off x="772074" y="-7290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20000"/>
          </a:blip>
          <a:srcRect l="9759" t="19533" r="10635" b="20083"/>
          <a:stretch/>
        </p:blipFill>
        <p:spPr>
          <a:xfrm rot="777554" flipH="1">
            <a:off x="4680948" y="9197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58276">
            <a:off x="6892641" y="-425519"/>
            <a:ext cx="2949517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 amt="45000"/>
          </a:blip>
          <a:srcRect l="9759" t="19533" r="10635" b="20083"/>
          <a:stretch/>
        </p:blipFill>
        <p:spPr>
          <a:xfrm rot="10022433">
            <a:off x="3502661" y="-53314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l="22254" r="22260"/>
          <a:stretch/>
        </p:blipFill>
        <p:spPr>
          <a:xfrm rot="-462014" flipH="1">
            <a:off x="120377" y="-5287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-1802909" flipH="1">
            <a:off x="330606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l="10629" t="8172" r="10629" b="8172"/>
          <a:stretch/>
        </p:blipFill>
        <p:spPr>
          <a:xfrm rot="-539919">
            <a:off x="839596" y="42732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10260084">
            <a:off x="8505097" y="3495214"/>
            <a:ext cx="1076237" cy="112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7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173975" y="1880850"/>
            <a:ext cx="2496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title" idx="2"/>
          </p:nvPr>
        </p:nvSpPr>
        <p:spPr>
          <a:xfrm>
            <a:off x="2174111" y="1504550"/>
            <a:ext cx="24969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subTitle" idx="3"/>
          </p:nvPr>
        </p:nvSpPr>
        <p:spPr>
          <a:xfrm>
            <a:off x="2173975" y="2983425"/>
            <a:ext cx="2496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title" idx="4"/>
          </p:nvPr>
        </p:nvSpPr>
        <p:spPr>
          <a:xfrm>
            <a:off x="2174111" y="2607125"/>
            <a:ext cx="24969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ubTitle" idx="5"/>
          </p:nvPr>
        </p:nvSpPr>
        <p:spPr>
          <a:xfrm>
            <a:off x="2173975" y="4086000"/>
            <a:ext cx="2496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title" idx="6"/>
          </p:nvPr>
        </p:nvSpPr>
        <p:spPr>
          <a:xfrm>
            <a:off x="2174111" y="3709700"/>
            <a:ext cx="24969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169" name="Google Shape;169;p14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8367365" y="2098712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17559" flipH="1">
            <a:off x="-459766" y="3668688"/>
            <a:ext cx="945557" cy="9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73065" flipH="1">
            <a:off x="360412" y="1222743"/>
            <a:ext cx="867500" cy="10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1104603" flipH="1">
            <a:off x="153187" y="3261442"/>
            <a:ext cx="1281950" cy="133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4">
            <a:off x="7450623" y="43638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 amt="74000"/>
          </a:blip>
          <a:srcRect l="9759" t="19533" r="10635" b="20083"/>
          <a:stretch/>
        </p:blipFill>
        <p:spPr>
          <a:xfrm rot="777561" flipH="1">
            <a:off x="7506697" y="2403222"/>
            <a:ext cx="1940204" cy="144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9210245">
            <a:off x="7888202" y="-376444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326799" flipH="1">
            <a:off x="8502678" y="364205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1802833" flipH="1">
            <a:off x="7380124" y="2068117"/>
            <a:ext cx="718555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subTitle" idx="1"/>
          </p:nvPr>
        </p:nvSpPr>
        <p:spPr>
          <a:xfrm>
            <a:off x="1383263" y="2055388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title" idx="2"/>
          </p:nvPr>
        </p:nvSpPr>
        <p:spPr>
          <a:xfrm>
            <a:off x="1383362" y="1676163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subTitle" idx="3"/>
          </p:nvPr>
        </p:nvSpPr>
        <p:spPr>
          <a:xfrm>
            <a:off x="3594250" y="2055388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title" idx="4"/>
          </p:nvPr>
        </p:nvSpPr>
        <p:spPr>
          <a:xfrm>
            <a:off x="3594350" y="1676163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ubTitle" idx="5"/>
          </p:nvPr>
        </p:nvSpPr>
        <p:spPr>
          <a:xfrm>
            <a:off x="5805225" y="2055388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title" idx="6"/>
          </p:nvPr>
        </p:nvSpPr>
        <p:spPr>
          <a:xfrm>
            <a:off x="5805337" y="1676163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subTitle" idx="7"/>
          </p:nvPr>
        </p:nvSpPr>
        <p:spPr>
          <a:xfrm>
            <a:off x="1383263" y="3491400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title" idx="8"/>
          </p:nvPr>
        </p:nvSpPr>
        <p:spPr>
          <a:xfrm>
            <a:off x="1383362" y="3112175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subTitle" idx="9"/>
          </p:nvPr>
        </p:nvSpPr>
        <p:spPr>
          <a:xfrm>
            <a:off x="3594250" y="3491400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title" idx="13"/>
          </p:nvPr>
        </p:nvSpPr>
        <p:spPr>
          <a:xfrm>
            <a:off x="3594350" y="3112175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14"/>
          </p:nvPr>
        </p:nvSpPr>
        <p:spPr>
          <a:xfrm>
            <a:off x="5805238" y="3491400"/>
            <a:ext cx="19554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title" idx="15"/>
          </p:nvPr>
        </p:nvSpPr>
        <p:spPr>
          <a:xfrm>
            <a:off x="5805337" y="3112175"/>
            <a:ext cx="19554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 amt="81000"/>
          </a:blip>
          <a:srcRect l="27728" r="27728"/>
          <a:stretch/>
        </p:blipFill>
        <p:spPr>
          <a:xfrm rot="279984">
            <a:off x="7421040" y="-630958"/>
            <a:ext cx="977082" cy="215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4">
            <a:alphaModFix/>
          </a:blip>
          <a:srcRect l="24881" r="24881"/>
          <a:stretch/>
        </p:blipFill>
        <p:spPr>
          <a:xfrm rot="-1095784" flipH="1">
            <a:off x="7641642" y="-583060"/>
            <a:ext cx="1366622" cy="266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260084" flipH="1">
            <a:off x="7483076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539919" flipH="1">
            <a:off x="8084894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468764" flipH="1">
            <a:off x="688880" y="491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931725">
            <a:off x="-76701" y="534345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-1802932" flipH="1">
            <a:off x="458475" y="4123112"/>
            <a:ext cx="756602" cy="87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8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28" name="Google Shape;228;p1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-659742" y="687262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9210245">
            <a:off x="7480708" y="-376444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326799" flipH="1">
            <a:off x="7926472" y="364205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8759358" y="3520787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17823" flipH="1">
            <a:off x="2054223" y="4705353"/>
            <a:ext cx="945556" cy="9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1104347" flipH="1">
            <a:off x="2563887" y="4180492"/>
            <a:ext cx="1104427" cy="11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4">
            <a:off x="7368116" y="45902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1104347" flipH="1">
            <a:off x="-537888" y="3784292"/>
            <a:ext cx="1104427" cy="115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3">
            <a:alphaModFix/>
          </a:blip>
          <a:srcRect l="27728" r="27728"/>
          <a:stretch/>
        </p:blipFill>
        <p:spPr>
          <a:xfrm rot="-1685839">
            <a:off x="8373217" y="-375272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4">
            <a:alphaModFix/>
          </a:blip>
          <a:srcRect l="24881" r="24881"/>
          <a:stretch/>
        </p:blipFill>
        <p:spPr>
          <a:xfrm rot="-1027575" flipH="1">
            <a:off x="7684527" y="-490371"/>
            <a:ext cx="1366621" cy="26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260084" flipH="1">
            <a:off x="7483076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539919" flipH="1">
            <a:off x="8084894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468764" flipH="1">
            <a:off x="363430" y="491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931725">
            <a:off x="-402151" y="534345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-1802909" flipH="1">
            <a:off x="-75784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>
            <a:spLocks noGrp="1"/>
          </p:cNvSpPr>
          <p:nvPr>
            <p:ph type="title" hasCustomPrompt="1"/>
          </p:nvPr>
        </p:nvSpPr>
        <p:spPr>
          <a:xfrm>
            <a:off x="1100125" y="712888"/>
            <a:ext cx="6944100" cy="12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51" name="Google Shape;251;p20"/>
          <p:cNvSpPr txBox="1">
            <a:spLocks noGrp="1"/>
          </p:cNvSpPr>
          <p:nvPr>
            <p:ph type="subTitle" idx="1"/>
          </p:nvPr>
        </p:nvSpPr>
        <p:spPr>
          <a:xfrm>
            <a:off x="3229325" y="1871737"/>
            <a:ext cx="26853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title" idx="2" hasCustomPrompt="1"/>
          </p:nvPr>
        </p:nvSpPr>
        <p:spPr>
          <a:xfrm>
            <a:off x="1100125" y="2675963"/>
            <a:ext cx="6944100" cy="12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53" name="Google Shape;253;p20"/>
          <p:cNvSpPr txBox="1">
            <a:spLocks noGrp="1"/>
          </p:cNvSpPr>
          <p:nvPr>
            <p:ph type="subTitle" idx="3"/>
          </p:nvPr>
        </p:nvSpPr>
        <p:spPr>
          <a:xfrm>
            <a:off x="3229325" y="3834812"/>
            <a:ext cx="2685300" cy="5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486861" y="31651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4376" flipH="1">
            <a:off x="-765622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132241" flipH="1">
            <a:off x="7610328" y="431376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-1189927" flipH="1">
            <a:off x="7920132" y="3359439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8327228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3"/>
          <a:stretch/>
        </p:blipFill>
        <p:spPr>
          <a:xfrm rot="10022433">
            <a:off x="7191628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0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1802833" flipH="1">
            <a:off x="8064723" y="1336667"/>
            <a:ext cx="718555" cy="8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253806" flipH="1">
            <a:off x="883549" y="3807517"/>
            <a:ext cx="718554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023300" y="1531350"/>
            <a:ext cx="3238500" cy="11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1"/>
          </p:nvPr>
        </p:nvSpPr>
        <p:spPr>
          <a:xfrm>
            <a:off x="1339950" y="2803350"/>
            <a:ext cx="2605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267" name="Google Shape;267;p21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-10457040" flipH="1">
            <a:off x="5129402" y="3526166"/>
            <a:ext cx="1076236" cy="112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4">
            <a:alphaModFix amt="20000"/>
          </a:blip>
          <a:srcRect l="9759" t="19533" r="10635" b="20083"/>
          <a:stretch/>
        </p:blipFill>
        <p:spPr>
          <a:xfrm rot="777565" flipH="1">
            <a:off x="3403714" y="124832"/>
            <a:ext cx="1927896" cy="143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-10468764">
            <a:off x="7046233" y="47021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5">
            <a:alphaModFix amt="52000"/>
          </a:blip>
          <a:srcRect l="7396" t="30269" r="7388" b="30269"/>
          <a:stretch/>
        </p:blipFill>
        <p:spPr>
          <a:xfrm>
            <a:off x="-802849" y="600738"/>
            <a:ext cx="2290182" cy="104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-10457040" flipH="1">
            <a:off x="7474377" y="4510904"/>
            <a:ext cx="1076236" cy="112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 rotWithShape="1">
          <a:blip r:embed="rId3">
            <a:alphaModFix/>
          </a:blip>
          <a:srcRect l="10629" t="8172" r="10629" b="8172"/>
          <a:stretch/>
        </p:blipFill>
        <p:spPr>
          <a:xfrm rot="-179207" flipH="1">
            <a:off x="7951904" y="3755182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-1802935" flipH="1">
            <a:off x="383652" y="3849566"/>
            <a:ext cx="658894" cy="76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831">
            <a:off x="803877" y="4053458"/>
            <a:ext cx="820220" cy="94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7313652" y="31651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4376">
            <a:off x="67818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132241">
            <a:off x="655050" y="431376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1189927">
            <a:off x="-208711" y="3359439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-526715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3"/>
          <a:stretch/>
        </p:blipFill>
        <p:spPr>
          <a:xfrm rot="-10022433" flipH="1">
            <a:off x="360432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833">
            <a:off x="558336" y="1336667"/>
            <a:ext cx="718555" cy="8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253806">
            <a:off x="7739512" y="3807517"/>
            <a:ext cx="718554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-766729" y="2098712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17559">
            <a:off x="8655946" y="3668688"/>
            <a:ext cx="945557" cy="9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73065">
            <a:off x="7913825" y="1222743"/>
            <a:ext cx="867500" cy="10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1104603">
            <a:off x="7706600" y="3261442"/>
            <a:ext cx="1281950" cy="133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60084" flipH="1">
            <a:off x="614878" y="43638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4"/>
          <p:cNvPicPr preferRelativeResize="0"/>
          <p:nvPr/>
        </p:nvPicPr>
        <p:blipFill rotWithShape="1">
          <a:blip r:embed="rId3">
            <a:alphaModFix amt="74000"/>
          </a:blip>
          <a:srcRect l="9759" t="19533" r="10635" b="20083"/>
          <a:stretch/>
        </p:blipFill>
        <p:spPr>
          <a:xfrm rot="-777561">
            <a:off x="-305164" y="2403222"/>
            <a:ext cx="1940204" cy="144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9210245" flipH="1">
            <a:off x="177297" y="-376444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326799">
            <a:off x="-355995" y="364205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1802833">
            <a:off x="1043058" y="2068117"/>
            <a:ext cx="718555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4383198" y="6479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7">
            <a:off x="1386884" y="4166498"/>
            <a:ext cx="1360153" cy="141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45000"/>
          </a:blip>
          <a:srcRect l="9759" t="19533" r="10635" b="20083"/>
          <a:stretch/>
        </p:blipFill>
        <p:spPr>
          <a:xfrm rot="10022433">
            <a:off x="2553836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5">
            <a:alphaModFix amt="90000"/>
          </a:blip>
          <a:srcRect l="16450" t="10456" r="16457" b="10448"/>
          <a:stretch/>
        </p:blipFill>
        <p:spPr>
          <a:xfrm rot="1802874">
            <a:off x="3806362" y="3590305"/>
            <a:ext cx="1135826" cy="13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539920">
            <a:off x="155243" y="3907401"/>
            <a:ext cx="2060248" cy="214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4">
            <a:off x="8505097" y="2756764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6">
            <a:alphaModFix amt="92000"/>
          </a:blip>
          <a:srcRect l="7396" t="30269" r="7388" b="30269"/>
          <a:stretch/>
        </p:blipFill>
        <p:spPr>
          <a:xfrm>
            <a:off x="-635284" y="444900"/>
            <a:ext cx="2018367" cy="9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1802822" flipH="1">
            <a:off x="1056225" y="808909"/>
            <a:ext cx="654000" cy="75623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100" y="1678050"/>
            <a:ext cx="3858900" cy="11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 rot="599198">
            <a:off x="5756375" y="1414616"/>
            <a:ext cx="1212674" cy="976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1293900" y="2850150"/>
            <a:ext cx="26976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-10" flipH="1">
            <a:off x="7815666" y="-4242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462014">
            <a:off x="8242901" y="-4525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49814" y="-934675"/>
            <a:ext cx="2127729" cy="208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260084" flipH="1">
            <a:off x="6879656" y="45914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909">
            <a:off x="8531107" y="40495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539919" flipH="1">
            <a:off x="7300249" y="43864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260084">
            <a:off x="-789269" y="30523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1802882" flipH="1">
            <a:off x="-16758" y="3396146"/>
            <a:ext cx="758567" cy="8771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1623425" y="3473825"/>
            <a:ext cx="24297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2"/>
          </p:nvPr>
        </p:nvSpPr>
        <p:spPr>
          <a:xfrm>
            <a:off x="1623438" y="3033750"/>
            <a:ext cx="2429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5104925" y="3473825"/>
            <a:ext cx="24297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 idx="4"/>
          </p:nvPr>
        </p:nvSpPr>
        <p:spPr>
          <a:xfrm>
            <a:off x="5104937" y="3033750"/>
            <a:ext cx="2429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l="27728" r="27728"/>
          <a:stretch/>
        </p:blipFill>
        <p:spPr>
          <a:xfrm rot="1685839" flipH="1">
            <a:off x="310426" y="-236859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l="24881" r="24881"/>
          <a:stretch/>
        </p:blipFill>
        <p:spPr>
          <a:xfrm rot="1027582">
            <a:off x="517749" y="-379644"/>
            <a:ext cx="1511874" cy="295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260084">
            <a:off x="514187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-539919">
            <a:off x="-655489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9541545">
            <a:off x="7237923" y="328409"/>
            <a:ext cx="1076237" cy="112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4507" flipH="1">
            <a:off x="7922397" y="1010331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1802909">
            <a:off x="8467357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975400" y="478625"/>
            <a:ext cx="3327300" cy="123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949800" y="1782475"/>
            <a:ext cx="3399600" cy="28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pic>
        <p:nvPicPr>
          <p:cNvPr id="78" name="Google Shape;78;p7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4566098" y="17909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 rotWithShape="1">
          <a:blip r:embed="rId4">
            <a:alphaModFix amt="78000"/>
          </a:blip>
          <a:srcRect l="22254" r="22260"/>
          <a:stretch/>
        </p:blipFill>
        <p:spPr>
          <a:xfrm rot="201017">
            <a:off x="5312172" y="-1126652"/>
            <a:ext cx="1534642" cy="271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9022919">
            <a:off x="5711694" y="4208534"/>
            <a:ext cx="1076238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1802909">
            <a:off x="8529408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468764">
            <a:off x="7199783" y="1906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7">
            <a:alphaModFix amt="52000"/>
          </a:blip>
          <a:srcRect l="7396" t="30269" r="7388" b="30269"/>
          <a:stretch/>
        </p:blipFill>
        <p:spPr>
          <a:xfrm>
            <a:off x="-1107534" y="232650"/>
            <a:ext cx="2018367" cy="9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822">
            <a:off x="386100" y="652909"/>
            <a:ext cx="654000" cy="75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7419315" y="195797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4376">
            <a:off x="65271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257250" y="2766686"/>
            <a:ext cx="3629375" cy="356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6">
            <a:alphaModFix amt="51000"/>
          </a:blip>
          <a:srcRect l="10629" t="8172" r="10629" b="8172"/>
          <a:stretch/>
        </p:blipFill>
        <p:spPr>
          <a:xfrm rot="10132241" flipH="1">
            <a:off x="6423052" y="456781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73063">
            <a:off x="8668993" y="3471938"/>
            <a:ext cx="908326" cy="105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 rotWithShape="1">
          <a:blip r:embed="rId6">
            <a:alphaModFix/>
          </a:blip>
          <a:srcRect l="10629" t="8172" r="10629" b="8172"/>
          <a:stretch/>
        </p:blipFill>
        <p:spPr>
          <a:xfrm rot="-1189927" flipH="1">
            <a:off x="6874331" y="3849127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 rotWithShape="1">
          <a:blip r:embed="rId6">
            <a:alphaModFix amt="51000"/>
          </a:blip>
          <a:srcRect l="10629" t="8172" r="10629" b="8172"/>
          <a:stretch/>
        </p:blipFill>
        <p:spPr>
          <a:xfrm rot="-10260084" flipH="1">
            <a:off x="2968994" y="45619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201523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3"/>
          <a:stretch/>
        </p:blipFill>
        <p:spPr>
          <a:xfrm rot="-10022433" flipH="1">
            <a:off x="1088669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1802833">
            <a:off x="973274" y="1453292"/>
            <a:ext cx="718555" cy="8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1658200" y="916237"/>
            <a:ext cx="5853900" cy="23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subTitle" idx="1"/>
          </p:nvPr>
        </p:nvSpPr>
        <p:spPr>
          <a:xfrm>
            <a:off x="3054150" y="3305650"/>
            <a:ext cx="30357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0" y="1506941"/>
            <a:ext cx="38520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-598588" flipH="1">
            <a:off x="394210" y="-120751"/>
            <a:ext cx="917835" cy="162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3">
            <a:alphaModFix amt="92000"/>
          </a:blip>
          <a:srcRect l="22254" r="22260"/>
          <a:stretch/>
        </p:blipFill>
        <p:spPr>
          <a:xfrm rot="-598563">
            <a:off x="1349522" y="-582068"/>
            <a:ext cx="1058075" cy="187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-136560">
            <a:off x="773466" y="-326381"/>
            <a:ext cx="1230515" cy="217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60084" flipH="1">
            <a:off x="6900719" y="44782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1802909">
            <a:off x="8552170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539919" flipH="1">
            <a:off x="7321311" y="42732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60087" flipH="1">
            <a:off x="4805807" y="3935859"/>
            <a:ext cx="954289" cy="99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6">
            <a:alphaModFix amt="20000"/>
          </a:blip>
          <a:srcRect l="9759" t="19533" r="10635" b="20083"/>
          <a:stretch/>
        </p:blipFill>
        <p:spPr>
          <a:xfrm rot="777554" flipH="1">
            <a:off x="8657298" y="341737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6">
            <a:alphaModFix amt="45000"/>
          </a:blip>
          <a:srcRect l="9759" t="19533" r="10635" b="20083"/>
          <a:stretch/>
        </p:blipFill>
        <p:spPr>
          <a:xfrm rot="10022433">
            <a:off x="7008836" y="-796879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7">
            <a:alphaModFix amt="92000"/>
          </a:blip>
          <a:srcRect l="7396" t="30269" r="7388" b="30269"/>
          <a:stretch/>
        </p:blipFill>
        <p:spPr>
          <a:xfrm flipH="1">
            <a:off x="4027662" y="215909"/>
            <a:ext cx="1875876" cy="85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1802822" flipH="1">
            <a:off x="8203450" y="700022"/>
            <a:ext cx="654000" cy="75623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5171025" y="2411050"/>
            <a:ext cx="2653800" cy="12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291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 txBox="1">
            <a:spLocks noGrp="1"/>
          </p:cNvSpPr>
          <p:nvPr>
            <p:ph type="subTitle" idx="1"/>
          </p:nvPr>
        </p:nvSpPr>
        <p:spPr>
          <a:xfrm>
            <a:off x="2419700" y="2152625"/>
            <a:ext cx="20313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2419796" y="1773400"/>
            <a:ext cx="21705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2" hasCustomPrompt="1"/>
          </p:nvPr>
        </p:nvSpPr>
        <p:spPr>
          <a:xfrm>
            <a:off x="751413" y="1773400"/>
            <a:ext cx="1349700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3"/>
          </p:nvPr>
        </p:nvSpPr>
        <p:spPr>
          <a:xfrm>
            <a:off x="6221995" y="2152625"/>
            <a:ext cx="20313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4"/>
          </p:nvPr>
        </p:nvSpPr>
        <p:spPr>
          <a:xfrm>
            <a:off x="6222091" y="1773400"/>
            <a:ext cx="21705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5" hasCustomPrompt="1"/>
          </p:nvPr>
        </p:nvSpPr>
        <p:spPr>
          <a:xfrm>
            <a:off x="4603408" y="1773400"/>
            <a:ext cx="1349700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6"/>
          </p:nvPr>
        </p:nvSpPr>
        <p:spPr>
          <a:xfrm>
            <a:off x="2419700" y="3645400"/>
            <a:ext cx="20313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7"/>
          </p:nvPr>
        </p:nvSpPr>
        <p:spPr>
          <a:xfrm>
            <a:off x="2419796" y="3266175"/>
            <a:ext cx="21705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8" hasCustomPrompt="1"/>
          </p:nvPr>
        </p:nvSpPr>
        <p:spPr>
          <a:xfrm>
            <a:off x="751413" y="3266175"/>
            <a:ext cx="1349700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9"/>
          </p:nvPr>
        </p:nvSpPr>
        <p:spPr>
          <a:xfrm>
            <a:off x="6221975" y="3645400"/>
            <a:ext cx="20313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3"/>
          </p:nvPr>
        </p:nvSpPr>
        <p:spPr>
          <a:xfrm>
            <a:off x="6222065" y="3266175"/>
            <a:ext cx="21705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4" hasCustomPrompt="1"/>
          </p:nvPr>
        </p:nvSpPr>
        <p:spPr>
          <a:xfrm>
            <a:off x="4603408" y="3266175"/>
            <a:ext cx="1349700" cy="10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5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52" name="Google Shape;152;p13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701174">
            <a:off x="838988" y="-554021"/>
            <a:ext cx="1062980" cy="187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239151" flipH="1">
            <a:off x="92382" y="-599430"/>
            <a:ext cx="1311267" cy="231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4">
            <a:off x="559362" y="46143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539919">
            <a:off x="-415189" y="440932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468764">
            <a:off x="7860232" y="49168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931725" flipH="1">
            <a:off x="8706996" y="534345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 rotWithShape="1">
          <a:blip r:embed="rId5">
            <a:alphaModFix amt="77000"/>
          </a:blip>
          <a:srcRect l="16450" t="10456" r="16457" b="10448"/>
          <a:stretch/>
        </p:blipFill>
        <p:spPr>
          <a:xfrm rot="1802909">
            <a:off x="8467357" y="403538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0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37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37" Type="http://schemas.openxmlformats.org/officeDocument/2006/relationships/image" Target="../media/image36.svg"/><Relationship Id="rId19" Type="http://schemas.openxmlformats.org/officeDocument/2006/relationships/image" Target="../media/image15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28" Type="http://schemas.openxmlformats.org/officeDocument/2006/relationships/image" Target="NUL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31" Type="http://schemas.openxmlformats.org/officeDocument/2006/relationships/image" Target="../media/image44.png"/><Relationship Id="rId30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5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4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NUL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48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675814">
            <a:off x="8395854" y="1781961"/>
            <a:ext cx="457200" cy="488373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803;p32"/>
          <p:cNvSpPr txBox="1">
            <a:spLocks/>
          </p:cNvSpPr>
          <p:nvPr/>
        </p:nvSpPr>
        <p:spPr>
          <a:xfrm>
            <a:off x="0" y="1594931"/>
            <a:ext cx="9143999" cy="20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70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200" dirty="0" smtClean="0">
                <a:latin typeface="+mj-lt"/>
              </a:rPr>
              <a:t>CHÀO MỪNG CÁC EM ĐẾN VỚI BUỔI HỌC NGÀY HÔM NAY</a:t>
            </a:r>
            <a:endParaRPr lang="en-US" sz="4200" dirty="0"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714300" y="40915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Đền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Hùng</a:t>
            </a:r>
            <a:endParaRPr lang="en-US" i="1" dirty="0">
              <a:solidFill>
                <a:srgbClr val="2B3A5B"/>
              </a:solidFill>
              <a:latin typeface="+mj-lt"/>
            </a:endParaRPr>
          </a:p>
        </p:txBody>
      </p:sp>
      <p:pic>
        <p:nvPicPr>
          <p:cNvPr id="2050" name="Picture 2" descr="Thuyết minh về Đền Hùng (9 mẫu) - Vă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2" y="1228102"/>
            <a:ext cx="4426816" cy="271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u Di tích lịch sử Đền Hùng | Cổng Thông Tin Điện Tử Phú Th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30" y="2043926"/>
            <a:ext cx="4426816" cy="2813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55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714300" y="40915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Đền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Hùng</a:t>
            </a:r>
            <a:endParaRPr lang="en-US" i="1" dirty="0">
              <a:solidFill>
                <a:srgbClr val="2B3A5B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8285" y="1407463"/>
            <a:ext cx="71057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Thuộc</a:t>
            </a:r>
            <a:r>
              <a:rPr lang="en-US" sz="1800" dirty="0" smtClean="0"/>
              <a:t> </a:t>
            </a:r>
            <a:r>
              <a:rPr lang="en-US" sz="1800" dirty="0" err="1" smtClean="0"/>
              <a:t>thôn</a:t>
            </a:r>
            <a:r>
              <a:rPr lang="en-US" sz="1800" dirty="0" smtClean="0"/>
              <a:t> </a:t>
            </a:r>
            <a:r>
              <a:rPr lang="en-US" sz="1800" dirty="0" err="1"/>
              <a:t>Cổ</a:t>
            </a:r>
            <a:r>
              <a:rPr lang="en-US" sz="1800" dirty="0"/>
              <a:t> </a:t>
            </a:r>
            <a:r>
              <a:rPr lang="en-US" sz="1800" dirty="0" err="1"/>
              <a:t>Tích</a:t>
            </a:r>
            <a:r>
              <a:rPr lang="en-US" sz="1800" dirty="0"/>
              <a:t> - </a:t>
            </a:r>
            <a:r>
              <a:rPr lang="en-US" sz="1800" dirty="0" err="1"/>
              <a:t>xã</a:t>
            </a:r>
            <a:r>
              <a:rPr lang="en-US" sz="1800" dirty="0"/>
              <a:t> </a:t>
            </a:r>
            <a:r>
              <a:rPr lang="en-US" sz="1800" dirty="0" err="1"/>
              <a:t>Hy</a:t>
            </a:r>
            <a:r>
              <a:rPr lang="en-US" sz="1800" dirty="0"/>
              <a:t> </a:t>
            </a:r>
            <a:r>
              <a:rPr lang="en-US" sz="1800" dirty="0" err="1"/>
              <a:t>Cương</a:t>
            </a:r>
            <a:r>
              <a:rPr lang="en-US" sz="1800" dirty="0"/>
              <a:t> -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phố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</a:t>
            </a:r>
            <a:r>
              <a:rPr lang="en-US" sz="1800" dirty="0" err="1"/>
              <a:t>Trì</a:t>
            </a:r>
            <a:r>
              <a:rPr lang="en-US" sz="1800" dirty="0"/>
              <a:t> - </a:t>
            </a:r>
            <a:r>
              <a:rPr lang="en-US" sz="1800" dirty="0" err="1"/>
              <a:t>tỉnh</a:t>
            </a:r>
            <a:r>
              <a:rPr lang="en-US" sz="1800" dirty="0"/>
              <a:t> </a:t>
            </a:r>
            <a:r>
              <a:rPr lang="en-US" sz="1800" dirty="0" err="1"/>
              <a:t>Phú</a:t>
            </a:r>
            <a:r>
              <a:rPr lang="en-US" sz="1800" dirty="0"/>
              <a:t> </a:t>
            </a:r>
            <a:r>
              <a:rPr lang="en-US" sz="1800" dirty="0" err="1"/>
              <a:t>Thọ</a:t>
            </a:r>
            <a:r>
              <a:rPr lang="en-US" sz="1800" dirty="0"/>
              <a:t>,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nơi</a:t>
            </a:r>
            <a:r>
              <a:rPr lang="en-US" sz="1800" dirty="0"/>
              <a:t> </a:t>
            </a:r>
            <a:r>
              <a:rPr lang="en-US" sz="1800" dirty="0" err="1"/>
              <a:t>thờ</a:t>
            </a:r>
            <a:r>
              <a:rPr lang="en-US" sz="1800" dirty="0"/>
              <a:t> </a:t>
            </a:r>
            <a:r>
              <a:rPr lang="en-US" sz="1800" dirty="0" err="1"/>
              <a:t>cúng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vua</a:t>
            </a:r>
            <a:r>
              <a:rPr lang="en-US" sz="1800" dirty="0"/>
              <a:t> </a:t>
            </a:r>
            <a:r>
              <a:rPr lang="en-US" sz="1800" dirty="0" err="1"/>
              <a:t>Hùng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dựng</a:t>
            </a:r>
            <a:r>
              <a:rPr lang="en-US" sz="1800" dirty="0"/>
              <a:t> </a:t>
            </a:r>
            <a:r>
              <a:rPr lang="en-US" sz="1800" dirty="0" err="1"/>
              <a:t>nước</a:t>
            </a:r>
            <a:r>
              <a:rPr lang="en-US" sz="1800" dirty="0"/>
              <a:t>, </a:t>
            </a:r>
            <a:r>
              <a:rPr lang="en-US" sz="1800" dirty="0" err="1"/>
              <a:t>tổ</a:t>
            </a:r>
            <a:r>
              <a:rPr lang="en-US" sz="1800" dirty="0"/>
              <a:t> </a:t>
            </a:r>
            <a:r>
              <a:rPr lang="en-US" sz="1800" dirty="0" err="1"/>
              <a:t>tiên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</a:t>
            </a:r>
            <a:r>
              <a:rPr lang="en-US" sz="1800" dirty="0" err="1"/>
              <a:t>tộc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595790" y="1681445"/>
            <a:ext cx="609684" cy="790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8285" y="3119541"/>
            <a:ext cx="71057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Là</a:t>
            </a:r>
            <a:r>
              <a:rPr lang="en-US" sz="1800" dirty="0" smtClean="0"/>
              <a:t> di </a:t>
            </a:r>
            <a:r>
              <a:rPr lang="en-US" sz="1800" dirty="0" err="1"/>
              <a:t>tích</a:t>
            </a:r>
            <a:r>
              <a:rPr lang="en-US" sz="1800" dirty="0"/>
              <a:t> </a:t>
            </a:r>
            <a:r>
              <a:rPr lang="en-US" sz="1800" dirty="0" err="1"/>
              <a:t>lịch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hoá</a:t>
            </a:r>
            <a:r>
              <a:rPr lang="en-US" sz="1800" dirty="0"/>
              <a:t> </a:t>
            </a:r>
            <a:r>
              <a:rPr lang="en-US" sz="1800" dirty="0" err="1"/>
              <a:t>đặc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trọng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quốc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,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xây</a:t>
            </a:r>
            <a:r>
              <a:rPr lang="en-US" sz="1800" dirty="0"/>
              <a:t> </a:t>
            </a:r>
            <a:r>
              <a:rPr lang="en-US" sz="1800" dirty="0" err="1"/>
              <a:t>dựng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núi</a:t>
            </a:r>
            <a:r>
              <a:rPr lang="en-US" sz="1800" dirty="0"/>
              <a:t> </a:t>
            </a:r>
            <a:r>
              <a:rPr lang="en-US" sz="1800" dirty="0" err="1" smtClean="0"/>
              <a:t>Hùng</a:t>
            </a:r>
            <a:r>
              <a:rPr lang="en-US" sz="1800" dirty="0" smtClean="0"/>
              <a:t> (</a:t>
            </a:r>
            <a:r>
              <a:rPr lang="en-US" sz="1800" dirty="0" err="1" smtClean="0"/>
              <a:t>thuộc</a:t>
            </a:r>
            <a:r>
              <a:rPr lang="en-US" sz="1800" dirty="0" smtClean="0"/>
              <a:t> </a:t>
            </a:r>
            <a:r>
              <a:rPr lang="en-US" sz="1800" dirty="0" err="1"/>
              <a:t>đất</a:t>
            </a:r>
            <a:r>
              <a:rPr lang="en-US" sz="1800" dirty="0"/>
              <a:t> </a:t>
            </a:r>
            <a:r>
              <a:rPr lang="en-US" sz="1800" dirty="0" err="1"/>
              <a:t>Phong</a:t>
            </a:r>
            <a:r>
              <a:rPr lang="en-US" sz="1800" dirty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), </a:t>
            </a:r>
            <a:r>
              <a:rPr lang="en-US" sz="1800" dirty="0" err="1" smtClean="0"/>
              <a:t>vốn</a:t>
            </a:r>
            <a:r>
              <a:rPr lang="en-US" sz="1800" dirty="0" smtClean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đất</a:t>
            </a:r>
            <a:r>
              <a:rPr lang="en-US" sz="1800" dirty="0"/>
              <a:t> </a:t>
            </a:r>
            <a:r>
              <a:rPr lang="en-US" sz="1800" dirty="0" err="1"/>
              <a:t>kế</a:t>
            </a:r>
            <a:r>
              <a:rPr lang="en-US" sz="1800" dirty="0"/>
              <a:t> </a:t>
            </a:r>
            <a:r>
              <a:rPr lang="en-US" sz="1800" dirty="0" err="1"/>
              <a:t>đô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nước</a:t>
            </a:r>
            <a:r>
              <a:rPr lang="en-US" sz="1800" dirty="0"/>
              <a:t> Văn Lang 4.000 </a:t>
            </a:r>
            <a:r>
              <a:rPr lang="en-US" sz="1800" dirty="0" err="1"/>
              <a:t>năm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đây</a:t>
            </a:r>
            <a:r>
              <a:rPr lang="en-US" sz="1800" dirty="0"/>
              <a:t>. </a:t>
            </a: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9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595790" y="3393523"/>
            <a:ext cx="609684" cy="7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12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714300" y="40915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Đền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Hùng</a:t>
            </a:r>
            <a:endParaRPr lang="en-US" i="1" dirty="0">
              <a:solidFill>
                <a:srgbClr val="2B3A5B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795" y="1189253"/>
            <a:ext cx="3611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dirty="0" err="1" smtClean="0"/>
              <a:t>Toàn</a:t>
            </a:r>
            <a:r>
              <a:rPr lang="en-US" sz="2000" dirty="0" smtClean="0"/>
              <a:t> </a:t>
            </a:r>
            <a:r>
              <a:rPr lang="en-US" sz="2000" dirty="0" err="1" smtClean="0"/>
              <a:t>bộ</a:t>
            </a:r>
            <a:r>
              <a:rPr lang="en-US" sz="2000" dirty="0" smtClean="0"/>
              <a:t> </a:t>
            </a:r>
            <a:r>
              <a:rPr lang="en-US" sz="2000" dirty="0" err="1" smtClean="0"/>
              <a:t>khu</a:t>
            </a:r>
            <a:r>
              <a:rPr lang="en-US" sz="2000" dirty="0" smtClean="0"/>
              <a:t> di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gồm</a:t>
            </a:r>
            <a:r>
              <a:rPr lang="en-US" sz="2000" dirty="0" smtClean="0"/>
              <a:t>: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81544" y="2051916"/>
            <a:ext cx="1517073" cy="712433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2B3A5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4 </a:t>
            </a:r>
            <a:r>
              <a:rPr lang="en-US" sz="2000" dirty="0" err="1" smtClean="0">
                <a:solidFill>
                  <a:schemeClr val="tx1"/>
                </a:solidFill>
              </a:rPr>
              <a:t>đền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3463" y="2051918"/>
            <a:ext cx="1517073" cy="712433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2B3A5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1 </a:t>
            </a:r>
            <a:r>
              <a:rPr lang="en-US" sz="2000" dirty="0" err="1" smtClean="0">
                <a:solidFill>
                  <a:schemeClr val="tx1"/>
                </a:solidFill>
              </a:rPr>
              <a:t>chùa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45382" y="2051916"/>
            <a:ext cx="1517073" cy="712433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2B3A5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4 </a:t>
            </a:r>
            <a:r>
              <a:rPr lang="en-US" sz="2000" dirty="0" err="1" smtClean="0">
                <a:solidFill>
                  <a:schemeClr val="tx1"/>
                </a:solidFill>
              </a:rPr>
              <a:t>đền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Plus 1"/>
          <p:cNvSpPr/>
          <p:nvPr/>
        </p:nvSpPr>
        <p:spPr>
          <a:xfrm>
            <a:off x="3093026" y="2174336"/>
            <a:ext cx="426028" cy="467591"/>
          </a:xfrm>
          <a:prstGeom prst="mathPlus">
            <a:avLst/>
          </a:prstGeom>
          <a:solidFill>
            <a:srgbClr val="2B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5624945" y="2174335"/>
            <a:ext cx="426028" cy="467591"/>
          </a:xfrm>
          <a:prstGeom prst="mathPlus">
            <a:avLst/>
          </a:prstGeom>
          <a:solidFill>
            <a:srgbClr val="2B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71699" y="3832611"/>
            <a:ext cx="6858001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rất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ngoạn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mục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vĩ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đầy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khí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thiêng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sơn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thuỷ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tụ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76745" y="3354429"/>
            <a:ext cx="405246" cy="342900"/>
          </a:xfrm>
          <a:prstGeom prst="rightArrow">
            <a:avLst/>
          </a:prstGeom>
          <a:solidFill>
            <a:srgbClr val="2B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976745" y="4140491"/>
            <a:ext cx="405246" cy="342900"/>
          </a:xfrm>
          <a:prstGeom prst="rightArrow">
            <a:avLst/>
          </a:prstGeom>
          <a:solidFill>
            <a:srgbClr val="2B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71699" y="3325824"/>
            <a:ext cx="3746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 err="1">
                <a:ea typeface="Times New Roman" panose="02020603050405020304" pitchFamily="18" charset="0"/>
              </a:rPr>
              <a:t>Hài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hoà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trong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cảnh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thiên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a typeface="Times New Roman" panose="02020603050405020304" pitchFamily="18" charset="0"/>
              </a:rPr>
              <a:t>nhiên</a:t>
            </a:r>
            <a:r>
              <a:rPr lang="en-US" sz="2000" dirty="0"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250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2" grpId="0" animBg="1"/>
      <p:bldP spid="13" grpId="0" animBg="1"/>
      <p:bldP spid="4" grpId="0" animBg="1"/>
      <p:bldP spid="1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714300" y="43067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Giỗ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tổ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Hùng</a:t>
            </a:r>
            <a:r>
              <a:rPr lang="en-US" i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2B3A5B"/>
                </a:solidFill>
                <a:latin typeface="+mj-lt"/>
              </a:rPr>
              <a:t>Vương</a:t>
            </a:r>
            <a:endParaRPr lang="en-US" i="1" dirty="0">
              <a:solidFill>
                <a:srgbClr val="2B3A5B"/>
              </a:solidFill>
              <a:latin typeface="+mj-lt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927061" y="1269820"/>
            <a:ext cx="7289877" cy="3445834"/>
            <a:chOff x="0" y="0"/>
            <a:chExt cx="10488335" cy="7311917"/>
          </a:xfrm>
        </p:grpSpPr>
        <p:sp>
          <p:nvSpPr>
            <p:cNvPr id="16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7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pic>
        <p:nvPicPr>
          <p:cNvPr id="18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0896">
            <a:off x="735672" y="1035555"/>
            <a:ext cx="1161731" cy="571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8466" y="1700076"/>
            <a:ext cx="70884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giỗ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tổ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công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Quốc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Nam,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lý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”, “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kẻ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”.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dân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lưu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xa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xưa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''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Dù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ai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ngược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xuôi</a:t>
            </a:r>
            <a:endParaRPr lang="en-US" sz="1800" dirty="0">
              <a:latin typeface="+mj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giỗ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tổ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mười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.''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38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438689" y="477946"/>
            <a:ext cx="3962248" cy="945572"/>
            <a:chOff x="0" y="0"/>
            <a:chExt cx="10488335" cy="7311917"/>
          </a:xfrm>
        </p:grpSpPr>
        <p:sp>
          <p:nvSpPr>
            <p:cNvPr id="9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0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2" name="Rectangle 1"/>
          <p:cNvSpPr/>
          <p:nvPr/>
        </p:nvSpPr>
        <p:spPr>
          <a:xfrm>
            <a:off x="710737" y="488319"/>
            <a:ext cx="3417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1800" i="1" dirty="0">
              <a:latin typeface="+mj-lt"/>
            </a:endParaRPr>
          </a:p>
        </p:txBody>
      </p:sp>
      <p:grpSp>
        <p:nvGrpSpPr>
          <p:cNvPr id="13" name="Group 2"/>
          <p:cNvGrpSpPr/>
          <p:nvPr/>
        </p:nvGrpSpPr>
        <p:grpSpPr>
          <a:xfrm>
            <a:off x="435319" y="1835690"/>
            <a:ext cx="3970426" cy="2964873"/>
            <a:chOff x="0" y="0"/>
            <a:chExt cx="10488335" cy="7311917"/>
          </a:xfrm>
        </p:grpSpPr>
        <p:sp>
          <p:nvSpPr>
            <p:cNvPr id="14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9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3" name="Rectangle 2"/>
          <p:cNvSpPr/>
          <p:nvPr/>
        </p:nvSpPr>
        <p:spPr>
          <a:xfrm>
            <a:off x="486624" y="2440706"/>
            <a:ext cx="3865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12/3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grpSp>
        <p:nvGrpSpPr>
          <p:cNvPr id="20" name="Group 2"/>
          <p:cNvGrpSpPr/>
          <p:nvPr/>
        </p:nvGrpSpPr>
        <p:grpSpPr>
          <a:xfrm>
            <a:off x="4761413" y="467573"/>
            <a:ext cx="3962248" cy="945572"/>
            <a:chOff x="0" y="0"/>
            <a:chExt cx="10488335" cy="7311917"/>
          </a:xfrm>
        </p:grpSpPr>
        <p:sp>
          <p:nvSpPr>
            <p:cNvPr id="21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22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23" name="Rectangle 22"/>
          <p:cNvSpPr/>
          <p:nvPr/>
        </p:nvSpPr>
        <p:spPr>
          <a:xfrm>
            <a:off x="5533646" y="755611"/>
            <a:ext cx="241682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1800" i="1" dirty="0">
              <a:latin typeface="+mj-lt"/>
            </a:endParaRPr>
          </a:p>
        </p:txBody>
      </p:sp>
      <p:grpSp>
        <p:nvGrpSpPr>
          <p:cNvPr id="24" name="Group 2"/>
          <p:cNvGrpSpPr/>
          <p:nvPr/>
        </p:nvGrpSpPr>
        <p:grpSpPr>
          <a:xfrm>
            <a:off x="4758043" y="1825317"/>
            <a:ext cx="3970426" cy="2964873"/>
            <a:chOff x="0" y="0"/>
            <a:chExt cx="10488335" cy="7311917"/>
          </a:xfrm>
        </p:grpSpPr>
        <p:sp>
          <p:nvSpPr>
            <p:cNvPr id="25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26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27" name="Rectangle 26"/>
          <p:cNvSpPr/>
          <p:nvPr/>
        </p:nvSpPr>
        <p:spPr>
          <a:xfrm>
            <a:off x="4777352" y="2430333"/>
            <a:ext cx="3929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/>
              <a:t>Đ</a:t>
            </a:r>
            <a:r>
              <a:rPr lang="en-US" sz="1800" dirty="0" err="1" smtClean="0"/>
              <a:t>ịnh</a:t>
            </a:r>
            <a:r>
              <a:rPr lang="en-US" sz="1800" dirty="0" smtClean="0"/>
              <a:t> </a:t>
            </a:r>
            <a:r>
              <a:rPr lang="en-US" sz="1800" dirty="0" err="1"/>
              <a:t>lệ</a:t>
            </a:r>
            <a:r>
              <a:rPr lang="en-US" sz="1800" dirty="0"/>
              <a:t> 5</a:t>
            </a:r>
            <a:r>
              <a:rPr lang="en-US" sz="1800" dirty="0" smtClean="0"/>
              <a:t> </a:t>
            </a:r>
            <a:r>
              <a:rPr lang="en-US" sz="1800" dirty="0" err="1"/>
              <a:t>năm</a:t>
            </a:r>
            <a:r>
              <a:rPr lang="en-US" sz="1800" dirty="0"/>
              <a:t> </a:t>
            </a:r>
            <a:r>
              <a:rPr lang="en-US" sz="1800" dirty="0" err="1"/>
              <a:t>mở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. </a:t>
            </a:r>
            <a:endParaRPr lang="en-US" sz="18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Hội</a:t>
            </a:r>
            <a:r>
              <a:rPr lang="en-US" sz="1800" dirty="0" smtClean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triều</a:t>
            </a:r>
            <a:r>
              <a:rPr lang="en-US" sz="1800" dirty="0"/>
              <a:t> </a:t>
            </a:r>
            <a:r>
              <a:rPr lang="en-US" sz="1800" dirty="0" err="1"/>
              <a:t>đình</a:t>
            </a:r>
            <a:r>
              <a:rPr lang="en-US" sz="1800" dirty="0"/>
              <a:t>,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hàng</a:t>
            </a:r>
            <a:r>
              <a:rPr lang="en-US" sz="1800" dirty="0"/>
              <a:t> </a:t>
            </a:r>
            <a:r>
              <a:rPr lang="en-US" sz="1800" dirty="0" err="1"/>
              <a:t>tỉnh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chủ</a:t>
            </a:r>
            <a:r>
              <a:rPr lang="en-US" sz="1800" dirty="0"/>
              <a:t> </a:t>
            </a:r>
            <a:r>
              <a:rPr lang="en-US" sz="1800" dirty="0" err="1" smtClean="0"/>
              <a:t>tế</a:t>
            </a:r>
            <a:r>
              <a:rPr lang="en-US" sz="1800" dirty="0" smtClean="0"/>
              <a:t>, </a:t>
            </a:r>
            <a:r>
              <a:rPr lang="en-US" sz="1800" dirty="0" err="1"/>
              <a:t>thường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ngày</a:t>
            </a:r>
            <a:r>
              <a:rPr lang="en-US" sz="1800" dirty="0"/>
              <a:t> 10/3 </a:t>
            </a:r>
            <a:r>
              <a:rPr lang="en-US" sz="1800" dirty="0" err="1"/>
              <a:t>âm</a:t>
            </a:r>
            <a:r>
              <a:rPr lang="en-US" sz="1800" dirty="0"/>
              <a:t> </a:t>
            </a:r>
            <a:r>
              <a:rPr lang="en-US" sz="1800" dirty="0" err="1"/>
              <a:t>lịch</a:t>
            </a:r>
            <a:r>
              <a:rPr lang="en-US" sz="1800" dirty="0"/>
              <a:t> </a:t>
            </a:r>
            <a:r>
              <a:rPr lang="en-US" sz="1800" dirty="0" err="1" smtClean="0"/>
              <a:t>cử</a:t>
            </a:r>
            <a:r>
              <a:rPr lang="en-US" sz="1800" dirty="0" smtClean="0"/>
              <a:t> </a:t>
            </a:r>
            <a:r>
              <a:rPr lang="en-US" sz="1800" dirty="0" err="1" smtClean="0"/>
              <a:t>hành</a:t>
            </a:r>
            <a:r>
              <a:rPr lang="en-US" sz="1800" dirty="0" smtClean="0"/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4" name="Flowchart: Extract 3"/>
          <p:cNvSpPr/>
          <p:nvPr/>
        </p:nvSpPr>
        <p:spPr>
          <a:xfrm rot="10800000">
            <a:off x="3557201" y="1323833"/>
            <a:ext cx="704833" cy="623455"/>
          </a:xfrm>
          <a:prstGeom prst="flowChartExtract">
            <a:avLst/>
          </a:prstGeom>
          <a:solidFill>
            <a:srgbClr val="0097A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7"/>
              </a:solidFill>
            </a:endParaRPr>
          </a:p>
        </p:txBody>
      </p:sp>
      <p:sp>
        <p:nvSpPr>
          <p:cNvPr id="28" name="Flowchart: Extract 27"/>
          <p:cNvSpPr/>
          <p:nvPr/>
        </p:nvSpPr>
        <p:spPr>
          <a:xfrm rot="10800000">
            <a:off x="7876356" y="1323833"/>
            <a:ext cx="704833" cy="623455"/>
          </a:xfrm>
          <a:prstGeom prst="flowChartExtract">
            <a:avLst/>
          </a:prstGeom>
          <a:solidFill>
            <a:srgbClr val="0097A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1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438688" y="374036"/>
            <a:ext cx="8290741" cy="945572"/>
            <a:chOff x="0" y="0"/>
            <a:chExt cx="10488335" cy="7311917"/>
          </a:xfrm>
        </p:grpSpPr>
        <p:sp>
          <p:nvSpPr>
            <p:cNvPr id="9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0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2" name="Rectangle 1"/>
          <p:cNvSpPr/>
          <p:nvPr/>
        </p:nvSpPr>
        <p:spPr>
          <a:xfrm>
            <a:off x="2874458" y="662074"/>
            <a:ext cx="3417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00" i="1" dirty="0">
              <a:latin typeface="+mj-lt"/>
            </a:endParaRPr>
          </a:p>
        </p:txBody>
      </p:sp>
      <p:grpSp>
        <p:nvGrpSpPr>
          <p:cNvPr id="13" name="Group 2"/>
          <p:cNvGrpSpPr/>
          <p:nvPr/>
        </p:nvGrpSpPr>
        <p:grpSpPr>
          <a:xfrm>
            <a:off x="349839" y="1527445"/>
            <a:ext cx="4076688" cy="3293935"/>
            <a:chOff x="0" y="0"/>
            <a:chExt cx="10488335" cy="7311917"/>
          </a:xfrm>
        </p:grpSpPr>
        <p:sp>
          <p:nvSpPr>
            <p:cNvPr id="14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9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3" name="Rectangle 2"/>
          <p:cNvSpPr/>
          <p:nvPr/>
        </p:nvSpPr>
        <p:spPr>
          <a:xfrm>
            <a:off x="395708" y="1531651"/>
            <a:ext cx="39839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 err="1"/>
              <a:t>H</a:t>
            </a:r>
            <a:r>
              <a:rPr lang="en-US" sz="1700" dirty="0" err="1" smtClean="0"/>
              <a:t>ình</a:t>
            </a:r>
            <a:r>
              <a:rPr lang="en-US" sz="1700" dirty="0" smtClean="0"/>
              <a:t> </a:t>
            </a:r>
            <a:r>
              <a:rPr lang="en-US" sz="1700" dirty="0" err="1"/>
              <a:t>thức</a:t>
            </a:r>
            <a:r>
              <a:rPr lang="en-US" sz="1700" dirty="0"/>
              <a:t> </a:t>
            </a:r>
            <a:r>
              <a:rPr lang="en-US" sz="1700" dirty="0" err="1"/>
              <a:t>sơ</a:t>
            </a:r>
            <a:r>
              <a:rPr lang="en-US" sz="1700" dirty="0"/>
              <a:t> </a:t>
            </a:r>
            <a:r>
              <a:rPr lang="en-US" sz="1700" dirty="0" err="1"/>
              <a:t>khai</a:t>
            </a:r>
            <a:r>
              <a:rPr lang="en-US" sz="1700" dirty="0"/>
              <a:t> </a:t>
            </a:r>
            <a:r>
              <a:rPr lang="en-US" sz="1700" dirty="0" err="1"/>
              <a:t>của</a:t>
            </a:r>
            <a:r>
              <a:rPr lang="en-US" sz="1700" dirty="0"/>
              <a:t> </a:t>
            </a:r>
            <a:r>
              <a:rPr lang="en-US" sz="1700" dirty="0" err="1"/>
              <a:t>Ngày</a:t>
            </a:r>
            <a:r>
              <a:rPr lang="en-US" sz="1700" dirty="0"/>
              <a:t> </a:t>
            </a:r>
            <a:r>
              <a:rPr lang="en-US" sz="1700" dirty="0" err="1"/>
              <a:t>Giỗ</a:t>
            </a:r>
            <a:r>
              <a:rPr lang="en-US" sz="1700" dirty="0"/>
              <a:t> </a:t>
            </a:r>
            <a:r>
              <a:rPr lang="en-US" sz="1700" dirty="0" err="1"/>
              <a:t>Tổ</a:t>
            </a:r>
            <a:r>
              <a:rPr lang="en-US" sz="1700" dirty="0"/>
              <a:t> </a:t>
            </a:r>
            <a:r>
              <a:rPr lang="en-US" sz="1700" dirty="0" err="1" smtClean="0"/>
              <a:t>xuất</a:t>
            </a:r>
            <a:r>
              <a:rPr lang="en-US" sz="1700" dirty="0" smtClean="0"/>
              <a:t> </a:t>
            </a:r>
            <a:r>
              <a:rPr lang="en-US" sz="1700" dirty="0" err="1"/>
              <a:t>hiện</a:t>
            </a:r>
            <a:r>
              <a:rPr lang="en-US" sz="1700" dirty="0"/>
              <a:t> </a:t>
            </a:r>
            <a:r>
              <a:rPr lang="en-US" sz="1700" dirty="0" err="1"/>
              <a:t>rất</a:t>
            </a:r>
            <a:r>
              <a:rPr lang="en-US" sz="1700" dirty="0"/>
              <a:t> </a:t>
            </a:r>
            <a:r>
              <a:rPr lang="en-US" sz="1700" dirty="0" err="1" smtClean="0"/>
              <a:t>sớm</a:t>
            </a:r>
            <a:r>
              <a:rPr lang="en-US" sz="1700" dirty="0" smtClean="0"/>
              <a:t>, </a:t>
            </a:r>
            <a:r>
              <a:rPr lang="en-US" sz="1700" dirty="0" err="1"/>
              <a:t>cách</a:t>
            </a:r>
            <a:r>
              <a:rPr lang="en-US" sz="1700" dirty="0"/>
              <a:t> </a:t>
            </a:r>
            <a:r>
              <a:rPr lang="en-US" sz="1700" dirty="0" err="1"/>
              <a:t>đây</a:t>
            </a:r>
            <a:r>
              <a:rPr lang="en-US" sz="1700" dirty="0"/>
              <a:t> </a:t>
            </a:r>
            <a:r>
              <a:rPr lang="en-US" sz="1700" dirty="0" err="1"/>
              <a:t>hơn</a:t>
            </a:r>
            <a:r>
              <a:rPr lang="en-US" sz="1700" dirty="0"/>
              <a:t> 2000 </a:t>
            </a:r>
            <a:r>
              <a:rPr lang="en-US" sz="1700" dirty="0" err="1" smtClean="0"/>
              <a:t>năm</a:t>
            </a:r>
            <a:r>
              <a:rPr lang="en-US" sz="1700" dirty="0" smtClean="0"/>
              <a:t>, </a:t>
            </a:r>
            <a:r>
              <a:rPr lang="en-US" sz="1700" dirty="0" err="1"/>
              <a:t>d</a:t>
            </a:r>
            <a:r>
              <a:rPr lang="en-US" sz="1700" dirty="0" err="1" smtClean="0"/>
              <a:t>ưới</a:t>
            </a:r>
            <a:r>
              <a:rPr lang="en-US" sz="1700" dirty="0" smtClean="0"/>
              <a:t> </a:t>
            </a:r>
            <a:r>
              <a:rPr lang="en-US" sz="1700" dirty="0" err="1"/>
              <a:t>thời</a:t>
            </a:r>
            <a:r>
              <a:rPr lang="en-US" sz="1700" dirty="0"/>
              <a:t> </a:t>
            </a:r>
            <a:r>
              <a:rPr lang="en-US" sz="1700" dirty="0" err="1"/>
              <a:t>Thục</a:t>
            </a:r>
            <a:r>
              <a:rPr lang="en-US" sz="1700" dirty="0"/>
              <a:t> </a:t>
            </a:r>
            <a:r>
              <a:rPr lang="en-US" sz="1700" dirty="0" err="1" smtClean="0"/>
              <a:t>Phán</a:t>
            </a:r>
            <a:r>
              <a:rPr lang="en-US" sz="1700" dirty="0" smtClean="0"/>
              <a:t> – An </a:t>
            </a:r>
            <a:r>
              <a:rPr lang="en-US" sz="1700" dirty="0" err="1" smtClean="0"/>
              <a:t>Dương</a:t>
            </a:r>
            <a:r>
              <a:rPr lang="en-US" sz="1700" dirty="0" smtClean="0"/>
              <a:t> </a:t>
            </a:r>
            <a:r>
              <a:rPr lang="en-US" sz="1700" dirty="0" err="1" smtClean="0"/>
              <a:t>Vương</a:t>
            </a:r>
            <a:r>
              <a:rPr lang="en-US" sz="1700" dirty="0" smtClean="0"/>
              <a:t>.</a:t>
            </a:r>
            <a:endParaRPr lang="en-US" sz="17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 err="1" smtClean="0"/>
              <a:t>Ngày</a:t>
            </a:r>
            <a:r>
              <a:rPr lang="en-US" sz="1700" dirty="0" smtClean="0"/>
              <a:t> 18/2/1946</a:t>
            </a:r>
            <a:r>
              <a:rPr lang="en-US" sz="1700" dirty="0"/>
              <a:t>, </a:t>
            </a:r>
            <a:r>
              <a:rPr lang="en-US" sz="1700" dirty="0" err="1"/>
              <a:t>Chủ</a:t>
            </a:r>
            <a:r>
              <a:rPr lang="en-US" sz="1700" dirty="0"/>
              <a:t> </a:t>
            </a:r>
            <a:r>
              <a:rPr lang="en-US" sz="1700" dirty="0" err="1"/>
              <a:t>tịch</a:t>
            </a:r>
            <a:r>
              <a:rPr lang="en-US" sz="1700" dirty="0"/>
              <a:t> </a:t>
            </a:r>
            <a:r>
              <a:rPr lang="en-US" sz="1700" dirty="0" err="1"/>
              <a:t>Hồ</a:t>
            </a:r>
            <a:r>
              <a:rPr lang="en-US" sz="1700" dirty="0"/>
              <a:t> </a:t>
            </a:r>
            <a:r>
              <a:rPr lang="en-US" sz="1700" dirty="0" err="1"/>
              <a:t>Chí</a:t>
            </a:r>
            <a:r>
              <a:rPr lang="en-US" sz="1700" dirty="0"/>
              <a:t> Minh </a:t>
            </a:r>
            <a:r>
              <a:rPr lang="en-US" sz="1700" dirty="0" err="1" smtClean="0"/>
              <a:t>ký</a:t>
            </a:r>
            <a:r>
              <a:rPr lang="en-US" sz="1700" dirty="0" smtClean="0"/>
              <a:t> </a:t>
            </a:r>
            <a:r>
              <a:rPr lang="en-US" sz="1700" dirty="0" err="1"/>
              <a:t>Sắc</a:t>
            </a:r>
            <a:r>
              <a:rPr lang="en-US" sz="1700" dirty="0"/>
              <a:t> </a:t>
            </a:r>
            <a:r>
              <a:rPr lang="en-US" sz="1700" dirty="0" err="1"/>
              <a:t>lệnh</a:t>
            </a:r>
            <a:r>
              <a:rPr lang="en-US" sz="1700" dirty="0"/>
              <a:t> 22/SL - CTN </a:t>
            </a:r>
            <a:r>
              <a:rPr lang="en-US" sz="1700" dirty="0" err="1"/>
              <a:t>công</a:t>
            </a:r>
            <a:r>
              <a:rPr lang="en-US" sz="1700" dirty="0"/>
              <a:t> </a:t>
            </a:r>
            <a:r>
              <a:rPr lang="en-US" sz="1700" dirty="0" err="1"/>
              <a:t>nhận</a:t>
            </a:r>
            <a:r>
              <a:rPr lang="en-US" sz="1700" dirty="0"/>
              <a:t> </a:t>
            </a:r>
            <a:r>
              <a:rPr lang="en-US" sz="1700" dirty="0" err="1"/>
              <a:t>Ngày</a:t>
            </a:r>
            <a:r>
              <a:rPr lang="en-US" sz="1700" dirty="0"/>
              <a:t> </a:t>
            </a:r>
            <a:r>
              <a:rPr lang="en-US" sz="1700" dirty="0" err="1"/>
              <a:t>Giỗ</a:t>
            </a:r>
            <a:r>
              <a:rPr lang="en-US" sz="1700" dirty="0"/>
              <a:t> </a:t>
            </a:r>
            <a:r>
              <a:rPr lang="en-US" sz="1700" dirty="0" err="1"/>
              <a:t>Tổ</a:t>
            </a:r>
            <a:r>
              <a:rPr lang="en-US" sz="1700" dirty="0"/>
              <a:t> </a:t>
            </a:r>
            <a:r>
              <a:rPr lang="en-US" sz="1700" dirty="0" err="1"/>
              <a:t>Hùng</a:t>
            </a:r>
            <a:r>
              <a:rPr lang="en-US" sz="1700" dirty="0"/>
              <a:t> </a:t>
            </a:r>
            <a:r>
              <a:rPr lang="en-US" sz="1700" dirty="0" err="1"/>
              <a:t>Vương</a:t>
            </a:r>
            <a:r>
              <a:rPr lang="en-US" sz="1700" dirty="0"/>
              <a:t> </a:t>
            </a:r>
            <a:r>
              <a:rPr lang="en-US" sz="1700" dirty="0" err="1"/>
              <a:t>hằng</a:t>
            </a:r>
            <a:r>
              <a:rPr lang="en-US" sz="1700" dirty="0"/>
              <a:t> </a:t>
            </a:r>
            <a:r>
              <a:rPr lang="en-US" sz="1700" dirty="0" err="1"/>
              <a:t>năm</a:t>
            </a:r>
            <a:r>
              <a:rPr lang="en-US" sz="1700" dirty="0"/>
              <a:t>. </a:t>
            </a:r>
            <a:endParaRPr lang="en-US" sz="1700" dirty="0">
              <a:latin typeface="+mj-lt"/>
            </a:endParaRPr>
          </a:p>
        </p:txBody>
      </p:sp>
      <p:grpSp>
        <p:nvGrpSpPr>
          <p:cNvPr id="24" name="Group 2"/>
          <p:cNvGrpSpPr/>
          <p:nvPr/>
        </p:nvGrpSpPr>
        <p:grpSpPr>
          <a:xfrm>
            <a:off x="4745300" y="1517072"/>
            <a:ext cx="4076688" cy="3293935"/>
            <a:chOff x="0" y="0"/>
            <a:chExt cx="10488335" cy="7311917"/>
          </a:xfrm>
        </p:grpSpPr>
        <p:sp>
          <p:nvSpPr>
            <p:cNvPr id="25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26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27" name="Rectangle 26"/>
          <p:cNvSpPr/>
          <p:nvPr/>
        </p:nvSpPr>
        <p:spPr>
          <a:xfrm>
            <a:off x="4781246" y="1881464"/>
            <a:ext cx="4015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đến</a:t>
            </a:r>
            <a:r>
              <a:rPr lang="en-US" sz="1800" dirty="0"/>
              <a:t> nay, </a:t>
            </a:r>
            <a:r>
              <a:rPr lang="en-US" sz="1800" dirty="0" err="1"/>
              <a:t>dù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năm</a:t>
            </a:r>
            <a:r>
              <a:rPr lang="en-US" sz="1800" dirty="0"/>
              <a:t> </a:t>
            </a:r>
            <a:r>
              <a:rPr lang="en-US" sz="1800" dirty="0" err="1"/>
              <a:t>tháng</a:t>
            </a:r>
            <a:r>
              <a:rPr lang="en-US" sz="1800" dirty="0"/>
              <a:t> </a:t>
            </a:r>
            <a:r>
              <a:rPr lang="en-US" sz="1800" dirty="0" err="1"/>
              <a:t>kháng</a:t>
            </a:r>
            <a:r>
              <a:rPr lang="en-US" sz="1800" dirty="0"/>
              <a:t> </a:t>
            </a:r>
            <a:r>
              <a:rPr lang="en-US" sz="1800" dirty="0" err="1"/>
              <a:t>chiến</a:t>
            </a:r>
            <a:r>
              <a:rPr lang="en-US" sz="1800" dirty="0"/>
              <a:t> </a:t>
            </a:r>
            <a:r>
              <a:rPr lang="en-US" sz="1800" dirty="0" smtClean="0"/>
              <a:t>hay </a:t>
            </a:r>
            <a:r>
              <a:rPr lang="en-US" sz="1800" dirty="0" err="1" smtClean="0"/>
              <a:t>khi</a:t>
            </a:r>
            <a:r>
              <a:rPr lang="en-US" sz="1800" dirty="0" smtClean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/>
              <a:t>nước</a:t>
            </a:r>
            <a:r>
              <a:rPr lang="en-US" sz="1800" dirty="0"/>
              <a:t> </a:t>
            </a:r>
            <a:r>
              <a:rPr lang="en-US" sz="1800" dirty="0" err="1"/>
              <a:t>thống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r>
              <a:rPr lang="en-US" sz="1800" dirty="0"/>
              <a:t>, </a:t>
            </a:r>
            <a:r>
              <a:rPr lang="en-US" sz="1800" dirty="0" err="1"/>
              <a:t>ngày</a:t>
            </a:r>
            <a:r>
              <a:rPr lang="en-US" sz="1800" dirty="0"/>
              <a:t> </a:t>
            </a:r>
            <a:r>
              <a:rPr lang="en-US" sz="1800" dirty="0" smtClean="0"/>
              <a:t>10/3 </a:t>
            </a:r>
            <a:r>
              <a:rPr lang="en-US" sz="1800" dirty="0" err="1"/>
              <a:t>năm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quyền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</a:t>
            </a:r>
            <a:r>
              <a:rPr lang="en-US" sz="1800" dirty="0" err="1" smtClean="0"/>
              <a:t>đất</a:t>
            </a:r>
            <a:r>
              <a:rPr lang="en-US" sz="1800" dirty="0" smtClean="0"/>
              <a:t> </a:t>
            </a:r>
            <a:r>
              <a:rPr lang="en-US" sz="1800" dirty="0" err="1"/>
              <a:t>Tổ</a:t>
            </a:r>
            <a:r>
              <a:rPr lang="en-US" sz="1800" dirty="0"/>
              <a:t> </a:t>
            </a:r>
            <a:r>
              <a:rPr lang="en-US" sz="1800" dirty="0" err="1"/>
              <a:t>cũng</a:t>
            </a:r>
            <a:r>
              <a:rPr lang="en-US" sz="1800" dirty="0"/>
              <a:t> </a:t>
            </a:r>
            <a:r>
              <a:rPr lang="en-US" sz="1800" dirty="0" err="1"/>
              <a:t>kính</a:t>
            </a:r>
            <a:r>
              <a:rPr lang="en-US" sz="1800" dirty="0"/>
              <a:t> </a:t>
            </a:r>
            <a:r>
              <a:rPr lang="en-US" sz="1800" dirty="0" err="1"/>
              <a:t>cẩn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lễ</a:t>
            </a:r>
            <a:r>
              <a:rPr lang="en-US" sz="1800" dirty="0"/>
              <a:t> </a:t>
            </a:r>
            <a:r>
              <a:rPr lang="en-US" sz="1800" dirty="0" err="1"/>
              <a:t>dâng</a:t>
            </a:r>
            <a:r>
              <a:rPr lang="en-US" sz="1800" dirty="0"/>
              <a:t> </a:t>
            </a:r>
            <a:r>
              <a:rPr lang="en-US" sz="1800" dirty="0" err="1" smtClean="0"/>
              <a:t>hương</a:t>
            </a:r>
            <a:r>
              <a:rPr lang="en-US" sz="1800" dirty="0" smtClean="0"/>
              <a:t>,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/>
              <a:t>đại</a:t>
            </a:r>
            <a:r>
              <a:rPr lang="en-US" sz="1800" dirty="0"/>
              <a:t> </a:t>
            </a:r>
            <a:r>
              <a:rPr lang="en-US" sz="1800" dirty="0" err="1"/>
              <a:t>diện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nước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dự</a:t>
            </a:r>
            <a:r>
              <a:rPr lang="en-US" sz="1800" dirty="0"/>
              <a:t>.</a:t>
            </a:r>
          </a:p>
        </p:txBody>
      </p:sp>
      <p:sp>
        <p:nvSpPr>
          <p:cNvPr id="28" name="Flowchart: Extract 27"/>
          <p:cNvSpPr/>
          <p:nvPr/>
        </p:nvSpPr>
        <p:spPr>
          <a:xfrm rot="10800000">
            <a:off x="7876356" y="1219923"/>
            <a:ext cx="704833" cy="623455"/>
          </a:xfrm>
          <a:prstGeom prst="flowChartExtract">
            <a:avLst/>
          </a:prstGeom>
          <a:solidFill>
            <a:srgbClr val="0097A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79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iỗ Tổ Hùng Vương - Lễ hội Đền Hù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1" y="449611"/>
            <a:ext cx="3922894" cy="2616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ỗ Tổ Hùng Vương - Lễ hội đền Hùng 2021 không tổ chức phần hội - Báo Kinh  tế đô th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4" y="449611"/>
            <a:ext cx="3926930" cy="2616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ưng Yên tham gia nhiều hoạt động giỗ Tổ Hùng Vương – Lễ hội Đền Hùng - Báo  Hưng Yê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63" y="1897619"/>
            <a:ext cx="4159654" cy="2922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43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17" y="1288473"/>
            <a:ext cx="3359047" cy="34634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241965" y="2282575"/>
            <a:ext cx="5902036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800" b="1" dirty="0" smtClean="0">
                <a:solidFill>
                  <a:schemeClr val="tx1"/>
                </a:solidFill>
              </a:rPr>
              <a:t>II. ĐỌC HIỂU VĂN BẢN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đền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Hùng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4" name="Picture 15">
            <a:extLst>
              <a:ext uri="{FF2B5EF4-FFF2-40B4-BE49-F238E27FC236}">
                <a16:creationId xmlns:a16="http://schemas.microsoft.com/office/drawing/2014/main" id="{1E9C7A5D-DEFF-4953-BFB2-B5A74FCE0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4643"/>
          <a:stretch/>
        </p:blipFill>
        <p:spPr>
          <a:xfrm>
            <a:off x="6877994" y="1057275"/>
            <a:ext cx="1521237" cy="3764452"/>
          </a:xfrm>
          <a:prstGeom prst="rect">
            <a:avLst/>
          </a:prstGeom>
        </p:spPr>
      </p:pic>
      <p:sp>
        <p:nvSpPr>
          <p:cNvPr id="75" name="Speech Bubble: Rectangle with Corners Rounded 16">
            <a:extLst>
              <a:ext uri="{FF2B5EF4-FFF2-40B4-BE49-F238E27FC236}">
                <a16:creationId xmlns:a16="http://schemas.microsoft.com/office/drawing/2014/main" id="{EC464F69-0AE9-234C-4E5D-B2356E2721B5}"/>
              </a:ext>
            </a:extLst>
          </p:cNvPr>
          <p:cNvSpPr/>
          <p:nvPr/>
        </p:nvSpPr>
        <p:spPr>
          <a:xfrm>
            <a:off x="714300" y="1525515"/>
            <a:ext cx="5592982" cy="2827972"/>
          </a:xfrm>
          <a:prstGeom prst="wedgeRoundRectCallout">
            <a:avLst>
              <a:gd name="adj1" fmla="val 60544"/>
              <a:gd name="adj2" fmla="val -21514"/>
              <a:gd name="adj3" fmla="val 16667"/>
            </a:avLst>
          </a:prstGeom>
          <a:ln w="19050">
            <a:solidFill>
              <a:srgbClr val="7F3332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</a:rPr>
              <a:t>Đây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loại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văn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gì</a:t>
            </a:r>
            <a:r>
              <a:rPr lang="en-US" sz="1800" dirty="0">
                <a:solidFill>
                  <a:srgbClr val="000000"/>
                </a:solidFill>
              </a:rPr>
              <a:t>? </a:t>
            </a:r>
            <a:r>
              <a:rPr lang="en-US" sz="1800" dirty="0" err="1">
                <a:solidFill>
                  <a:srgbClr val="000000"/>
                </a:solidFill>
              </a:rPr>
              <a:t>Hãy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nêu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hiểu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biết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của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loại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văn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này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000000"/>
                </a:solidFill>
              </a:rPr>
              <a:t>Phần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in </a:t>
            </a:r>
            <a:r>
              <a:rPr lang="en-US" sz="1800" dirty="0" err="1">
                <a:solidFill>
                  <a:srgbClr val="000000"/>
                </a:solidFill>
              </a:rPr>
              <a:t>đậm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sa-pô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biết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những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thông</a:t>
            </a:r>
            <a:r>
              <a:rPr lang="en-US" sz="1800" dirty="0">
                <a:solidFill>
                  <a:srgbClr val="000000"/>
                </a:solidFill>
              </a:rPr>
              <a:t> tin </a:t>
            </a:r>
            <a:r>
              <a:rPr lang="en-US" sz="1800" dirty="0" err="1">
                <a:solidFill>
                  <a:srgbClr val="000000"/>
                </a:solidFill>
              </a:rPr>
              <a:t>gì</a:t>
            </a:r>
            <a:r>
              <a:rPr lang="en-US" sz="1800" dirty="0">
                <a:solidFill>
                  <a:srgbClr val="000000"/>
                </a:solidFill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000000"/>
                </a:solidFill>
              </a:rPr>
              <a:t>Nội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dung </a:t>
            </a:r>
            <a:r>
              <a:rPr lang="en-US" sz="1800" dirty="0" err="1">
                <a:solidFill>
                  <a:srgbClr val="000000"/>
                </a:solidFill>
              </a:rPr>
              <a:t>chính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của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lễ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hội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gì</a:t>
            </a:r>
            <a:r>
              <a:rPr lang="en-US" sz="1800" dirty="0">
                <a:solidFill>
                  <a:srgbClr val="000000"/>
                </a:solidFill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rgbClr val="000000"/>
                </a:solidFill>
              </a:rPr>
              <a:t>Tóm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tắt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nội</a:t>
            </a:r>
            <a:r>
              <a:rPr lang="en-US" sz="1800" dirty="0">
                <a:solidFill>
                  <a:srgbClr val="000000"/>
                </a:solidFill>
              </a:rPr>
              <a:t> dung </a:t>
            </a:r>
            <a:r>
              <a:rPr lang="en-US" sz="1800" dirty="0" err="1">
                <a:solidFill>
                  <a:srgbClr val="000000"/>
                </a:solidFill>
              </a:rPr>
              <a:t>chính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của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bản</a:t>
            </a:r>
            <a:r>
              <a:rPr lang="en-US" sz="1800" dirty="0">
                <a:solidFill>
                  <a:srgbClr val="000000"/>
                </a:solidFill>
              </a:rPr>
              <a:t> tin 1 </a:t>
            </a:r>
            <a:r>
              <a:rPr lang="en-US" sz="1800" dirty="0" err="1">
                <a:solidFill>
                  <a:srgbClr val="000000"/>
                </a:solidFill>
              </a:rPr>
              <a:t>là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gì</a:t>
            </a:r>
            <a:r>
              <a:rPr lang="en-US" sz="18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16536" y="-473"/>
            <a:ext cx="1527463" cy="2005918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958936"/>
            <a:ext cx="914399" cy="1039091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2533" y="311490"/>
            <a:ext cx="7782789" cy="453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717" y="455771"/>
            <a:ext cx="72944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Văn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thuộc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tin.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sa-pô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cung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cấp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địa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khai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Đền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2019: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tối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12/4 (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tức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8/3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Địa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Quảng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Trì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Phú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Thọ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</a:rPr>
              <a:t>Nội</a:t>
            </a:r>
            <a:r>
              <a:rPr lang="en-US" sz="1800" dirty="0">
                <a:latin typeface="+mj-lt"/>
              </a:rPr>
              <a:t> dung </a:t>
            </a:r>
            <a:r>
              <a:rPr lang="en-US" sz="1800" dirty="0" err="1">
                <a:latin typeface="+mj-lt"/>
              </a:rPr>
              <a:t>chính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lễ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hội</a:t>
            </a:r>
            <a:r>
              <a:rPr lang="en-US" sz="1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j-lt"/>
              </a:rPr>
              <a:t>Buổi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khai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mạc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lễ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hội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Đền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Hùng</a:t>
            </a:r>
            <a:r>
              <a:rPr lang="en-US" sz="18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j-lt"/>
              </a:rPr>
              <a:t>Lễ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hội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văn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hóa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dân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đường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phố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nhằm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tôn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vinh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giá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trị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văn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hóa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truyền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thống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vùng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Đất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Tổ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với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nhiều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tiết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mục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văn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nghệ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đặc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sắc</a:t>
            </a:r>
            <a:r>
              <a:rPr lang="en-US" sz="18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j-lt"/>
              </a:rPr>
              <a:t>Màn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bắn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pháo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hoa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kéo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dài</a:t>
            </a:r>
            <a:r>
              <a:rPr lang="en-US" sz="1800" dirty="0">
                <a:latin typeface="+mj-lt"/>
              </a:rPr>
              <a:t> 5 </a:t>
            </a:r>
            <a:r>
              <a:rPr lang="en-US" sz="1800" dirty="0" err="1">
                <a:latin typeface="+mj-lt"/>
              </a:rPr>
              <a:t>phút</a:t>
            </a:r>
            <a:r>
              <a:rPr lang="en-US" sz="1800" dirty="0" smtClean="0"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418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89;p32"/>
          <p:cNvSpPr txBox="1">
            <a:spLocks noGrp="1"/>
          </p:cNvSpPr>
          <p:nvPr>
            <p:ph type="title"/>
          </p:nvPr>
        </p:nvSpPr>
        <p:spPr>
          <a:xfrm>
            <a:off x="714300" y="389111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D1C814CC-998E-C2B2-60C1-38B9A3AA1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4203"/>
          <a:stretch/>
        </p:blipFill>
        <p:spPr>
          <a:xfrm>
            <a:off x="1127154" y="1299324"/>
            <a:ext cx="1241973" cy="371491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338155" y="1205345"/>
            <a:ext cx="5091545" cy="3210791"/>
          </a:xfrm>
          <a:prstGeom prst="cloudCallout">
            <a:avLst>
              <a:gd name="adj1" fmla="val -69813"/>
              <a:gd name="adj2" fmla="val -26820"/>
            </a:avLst>
          </a:prstGeom>
          <a:solidFill>
            <a:schemeClr val="accent2"/>
          </a:solidFill>
          <a:ln>
            <a:solidFill>
              <a:srgbClr val="7F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rgbClr val="000000"/>
                </a:solidFill>
              </a:rPr>
              <a:t>Xem</a:t>
            </a:r>
            <a:r>
              <a:rPr lang="en-US" sz="1800" dirty="0" smtClean="0">
                <a:solidFill>
                  <a:srgbClr val="000000"/>
                </a:solidFill>
              </a:rPr>
              <a:t> video </a:t>
            </a:r>
            <a:r>
              <a:rPr lang="en-US" sz="1800" dirty="0" err="1">
                <a:solidFill>
                  <a:srgbClr val="000000"/>
                </a:solidFill>
              </a:rPr>
              <a:t>về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khu</a:t>
            </a:r>
            <a:r>
              <a:rPr lang="en-US" sz="1800" dirty="0">
                <a:solidFill>
                  <a:srgbClr val="000000"/>
                </a:solidFill>
              </a:rPr>
              <a:t> di </a:t>
            </a:r>
            <a:r>
              <a:rPr lang="en-US" sz="1800" dirty="0" err="1">
                <a:solidFill>
                  <a:srgbClr val="000000"/>
                </a:solidFill>
              </a:rPr>
              <a:t>tích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lịch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sử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Đền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Hùng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và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cho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biết</a:t>
            </a:r>
            <a:r>
              <a:rPr lang="en-US" sz="1800" dirty="0" smtClean="0">
                <a:solidFill>
                  <a:srgbClr val="000000"/>
                </a:solidFill>
              </a:rPr>
              <a:t>: </a:t>
            </a:r>
            <a:r>
              <a:rPr lang="en-US" sz="1800" i="1" dirty="0">
                <a:solidFill>
                  <a:srgbClr val="000000"/>
                </a:solidFill>
              </a:rPr>
              <a:t>Chi </a:t>
            </a:r>
            <a:r>
              <a:rPr lang="en-US" sz="1800" i="1" dirty="0" err="1">
                <a:solidFill>
                  <a:srgbClr val="000000"/>
                </a:solidFill>
              </a:rPr>
              <a:t>tiết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nào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về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Đền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Hùng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để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lại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ấn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tượng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sâu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đậm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nhất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trong</a:t>
            </a:r>
            <a:r>
              <a:rPr lang="en-US" sz="1800" i="1" dirty="0">
                <a:solidFill>
                  <a:srgbClr val="000000"/>
                </a:solidFill>
              </a:rPr>
              <a:t> </a:t>
            </a:r>
            <a:r>
              <a:rPr lang="en-US" sz="1800" i="1" dirty="0" err="1">
                <a:solidFill>
                  <a:srgbClr val="000000"/>
                </a:solidFill>
              </a:rPr>
              <a:t>em</a:t>
            </a:r>
            <a:r>
              <a:rPr lang="en-US" sz="1800" i="1" dirty="0">
                <a:solidFill>
                  <a:srgbClr val="000000"/>
                </a:solidFill>
              </a:rPr>
              <a:t>?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58936"/>
            <a:ext cx="914399" cy="1039091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Nhận</a:t>
            </a:r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xét</a:t>
            </a:r>
            <a:endParaRPr lang="en-US" sz="3200" b="1" dirty="0">
              <a:solidFill>
                <a:srgbClr val="2B3A5B"/>
              </a:solidFill>
              <a:latin typeface="+mj-lt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83276" y="883227"/>
            <a:ext cx="6577445" cy="4064880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 flipH="1">
            <a:off x="419718" y="2116243"/>
            <a:ext cx="1642876" cy="2831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2594" y="1830754"/>
            <a:ext cx="51019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Nội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bày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ngắn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gọn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khoa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tải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khai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Quảng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Vương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tham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dự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phong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phú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09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22118" y="1153390"/>
            <a:ext cx="987137" cy="1153392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3321626"/>
            <a:ext cx="1454727" cy="1323109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97436" y="1918854"/>
            <a:ext cx="1946564" cy="1946564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26" y="767909"/>
            <a:ext cx="1859707" cy="794934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title" idx="4294967295"/>
          </p:nvPr>
        </p:nvSpPr>
        <p:spPr>
          <a:xfrm>
            <a:off x="714300" y="326765"/>
            <a:ext cx="7715400" cy="1034442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điều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chú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ý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khi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tham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gia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ễ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b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đền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Hùng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2019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4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4764" y="2496591"/>
            <a:ext cx="3195370" cy="206367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12" y="2062014"/>
            <a:ext cx="794092" cy="794092"/>
          </a:xfrm>
          <a:prstGeom prst="rect">
            <a:avLst/>
          </a:prstGeom>
        </p:spPr>
      </p:pic>
      <p:pic>
        <p:nvPicPr>
          <p:cNvPr id="56" name="Picture 5"/>
          <p:cNvPicPr>
            <a:picLocks noChangeAspect="1"/>
          </p:cNvPicPr>
          <p:nvPr/>
        </p:nvPicPr>
        <p:blipFill rotWithShape="1">
          <a:blip r:embed="rId6"/>
          <a:srcRect t="7359" b="49441"/>
          <a:stretch/>
        </p:blipFill>
        <p:spPr>
          <a:xfrm>
            <a:off x="3671398" y="1734700"/>
            <a:ext cx="4963447" cy="28547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3199" y="2192593"/>
            <a:ext cx="4539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578640"/>
              </p:ext>
            </p:extLst>
          </p:nvPr>
        </p:nvGraphicFramePr>
        <p:xfrm>
          <a:off x="277090" y="270165"/>
          <a:ext cx="8596748" cy="463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8810">
                  <a:extLst>
                    <a:ext uri="{9D8B030D-6E8A-4147-A177-3AD203B41FA5}">
                      <a16:colId xmlns:a16="http://schemas.microsoft.com/office/drawing/2014/main" val="2529983246"/>
                    </a:ext>
                  </a:extLst>
                </a:gridCol>
                <a:gridCol w="1215737">
                  <a:extLst>
                    <a:ext uri="{9D8B030D-6E8A-4147-A177-3AD203B41FA5}">
                      <a16:colId xmlns:a16="http://schemas.microsoft.com/office/drawing/2014/main" val="620757432"/>
                    </a:ext>
                  </a:extLst>
                </a:gridCol>
                <a:gridCol w="3054927">
                  <a:extLst>
                    <a:ext uri="{9D8B030D-6E8A-4147-A177-3AD203B41FA5}">
                      <a16:colId xmlns:a16="http://schemas.microsoft.com/office/drawing/2014/main" val="3228497309"/>
                    </a:ext>
                  </a:extLst>
                </a:gridCol>
                <a:gridCol w="3117274">
                  <a:extLst>
                    <a:ext uri="{9D8B030D-6E8A-4147-A177-3AD203B41FA5}">
                      <a16:colId xmlns:a16="http://schemas.microsoft.com/office/drawing/2014/main" val="864235391"/>
                    </a:ext>
                  </a:extLst>
                </a:gridCol>
              </a:tblGrid>
              <a:tr h="592281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Giống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nhau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nhau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167108"/>
                  </a:ext>
                </a:extLst>
              </a:tr>
              <a:tr h="5569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Nội</a:t>
                      </a:r>
                      <a:r>
                        <a:rPr lang="en-US" sz="1800" baseline="0" dirty="0" smtClean="0"/>
                        <a:t> dung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Phần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90043"/>
                  </a:ext>
                </a:extLst>
              </a:tr>
              <a:tr h="16667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Phần</a:t>
                      </a:r>
                      <a:r>
                        <a:rPr lang="en-US" sz="1800" baseline="0" dirty="0" smtClean="0"/>
                        <a:t> b</a:t>
                      </a:r>
                      <a:endParaRPr lang="en-US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378579"/>
                  </a:ext>
                </a:extLst>
              </a:tr>
              <a:tr h="5403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Hình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thức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Phần</a:t>
                      </a:r>
                      <a:r>
                        <a:rPr lang="en-US" sz="1800" baseline="0" dirty="0" smtClean="0"/>
                        <a:t> a</a:t>
                      </a:r>
                      <a:endParaRPr lang="en-US" sz="1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644175"/>
                  </a:ext>
                </a:extLst>
              </a:tr>
              <a:tr h="1276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Phần</a:t>
                      </a:r>
                      <a:r>
                        <a:rPr lang="en-US" sz="1800" baseline="0" dirty="0" smtClean="0"/>
                        <a:t> b</a:t>
                      </a:r>
                      <a:endParaRPr lang="en-US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30413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63981" y="1361108"/>
            <a:ext cx="29198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Đều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tin </a:t>
            </a:r>
            <a:r>
              <a:rPr lang="en-US" sz="1800" dirty="0" err="1" smtClean="0"/>
              <a:t>về</a:t>
            </a:r>
            <a:r>
              <a:rPr lang="en-US" sz="1800" dirty="0" smtClean="0"/>
              <a:t> </a:t>
            </a:r>
            <a:r>
              <a:rPr lang="en-US" sz="1800" dirty="0" err="1" smtClean="0"/>
              <a:t>lễ</a:t>
            </a:r>
            <a:r>
              <a:rPr lang="en-US" sz="1800" dirty="0" smtClean="0"/>
              <a:t> </a:t>
            </a:r>
            <a:r>
              <a:rPr lang="en-US" sz="1800" dirty="0" err="1" smtClean="0"/>
              <a:t>hội</a:t>
            </a:r>
            <a:r>
              <a:rPr lang="en-US" sz="1800" dirty="0" smtClean="0"/>
              <a:t> </a:t>
            </a:r>
            <a:r>
              <a:rPr lang="en-US" sz="1800" dirty="0" err="1" smtClean="0"/>
              <a:t>đền</a:t>
            </a:r>
            <a:r>
              <a:rPr lang="en-US" sz="1800" dirty="0" smtClean="0"/>
              <a:t> </a:t>
            </a:r>
            <a:r>
              <a:rPr lang="en-US" sz="1800" dirty="0" err="1" smtClean="0"/>
              <a:t>Hùng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hoạt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lễ</a:t>
            </a:r>
            <a:r>
              <a:rPr lang="en-US" sz="1800" dirty="0" smtClean="0"/>
              <a:t> </a:t>
            </a:r>
            <a:r>
              <a:rPr lang="en-US" sz="1800" dirty="0" err="1" smtClean="0"/>
              <a:t>hội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3981" y="3454108"/>
            <a:ext cx="291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Đều</a:t>
            </a:r>
            <a:r>
              <a:rPr lang="en-US" sz="1800" dirty="0" smtClean="0"/>
              <a:t> </a:t>
            </a:r>
            <a:r>
              <a:rPr lang="en-US" sz="1800" dirty="0" err="1" smtClean="0"/>
              <a:t>kết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kênh</a:t>
            </a:r>
            <a:r>
              <a:rPr lang="en-US" sz="1800" dirty="0" smtClean="0"/>
              <a:t> </a:t>
            </a:r>
            <a:r>
              <a:rPr lang="en-US" sz="1800" dirty="0" err="1" smtClean="0"/>
              <a:t>chữ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kênh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5933212" y="959106"/>
            <a:ext cx="278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Thông</a:t>
            </a:r>
            <a:r>
              <a:rPr lang="en-US" sz="1800" dirty="0" smtClean="0"/>
              <a:t> tin </a:t>
            </a:r>
            <a:r>
              <a:rPr lang="en-US" sz="1800" dirty="0" err="1" smtClean="0"/>
              <a:t>về</a:t>
            </a:r>
            <a:r>
              <a:rPr lang="en-US" sz="1800" dirty="0" smtClean="0"/>
              <a:t> </a:t>
            </a:r>
            <a:r>
              <a:rPr lang="en-US" sz="1800" dirty="0" err="1" smtClean="0"/>
              <a:t>lễ</a:t>
            </a:r>
            <a:r>
              <a:rPr lang="en-US" sz="1800" dirty="0" smtClean="0"/>
              <a:t> </a:t>
            </a:r>
            <a:r>
              <a:rPr lang="en-US" sz="1800" dirty="0" err="1" smtClean="0"/>
              <a:t>khai</a:t>
            </a:r>
            <a:r>
              <a:rPr lang="en-US" sz="1800" dirty="0" smtClean="0"/>
              <a:t> </a:t>
            </a:r>
            <a:r>
              <a:rPr lang="en-US" sz="1800" dirty="0" err="1" smtClean="0"/>
              <a:t>mạc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5787739" y="1361108"/>
            <a:ext cx="3075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</a:t>
            </a:r>
            <a:r>
              <a:rPr lang="en-US" sz="1800" dirty="0" err="1" smtClean="0"/>
              <a:t>hông</a:t>
            </a:r>
            <a:r>
              <a:rPr lang="en-US" sz="1800" dirty="0" smtClean="0"/>
              <a:t> tin </a:t>
            </a:r>
            <a:r>
              <a:rPr lang="en-US" sz="1800" dirty="0" err="1" smtClean="0"/>
              <a:t>về</a:t>
            </a:r>
            <a:r>
              <a:rPr lang="en-US" sz="1800" dirty="0" smtClean="0"/>
              <a:t> </a:t>
            </a:r>
            <a:r>
              <a:rPr lang="en-US" sz="1800" dirty="0" err="1" smtClean="0"/>
              <a:t>thời</a:t>
            </a:r>
            <a:r>
              <a:rPr lang="en-US" sz="1800" dirty="0" smtClean="0"/>
              <a:t> </a:t>
            </a:r>
            <a:r>
              <a:rPr lang="en-US" sz="1800" dirty="0" err="1" smtClean="0"/>
              <a:t>gian</a:t>
            </a:r>
            <a:r>
              <a:rPr lang="en-US" sz="1800" dirty="0" smtClean="0"/>
              <a:t>, </a:t>
            </a:r>
            <a:r>
              <a:rPr lang="en-US" sz="1800" dirty="0" err="1" smtClean="0"/>
              <a:t>địa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, cam </a:t>
            </a:r>
            <a:r>
              <a:rPr lang="en-US" sz="1800" dirty="0" err="1" smtClean="0"/>
              <a:t>kết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ban </a:t>
            </a:r>
            <a:r>
              <a:rPr lang="en-US" sz="1800" dirty="0" err="1" smtClean="0"/>
              <a:t>tổ</a:t>
            </a:r>
            <a:r>
              <a:rPr lang="en-US" sz="1800" dirty="0" smtClean="0"/>
              <a:t> </a:t>
            </a:r>
            <a:r>
              <a:rPr lang="en-US" sz="1800" dirty="0" err="1" smtClean="0"/>
              <a:t>chức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hướng</a:t>
            </a:r>
            <a:r>
              <a:rPr lang="en-US" sz="1800" dirty="0" smtClean="0"/>
              <a:t> </a:t>
            </a:r>
            <a:r>
              <a:rPr lang="en-US" sz="1800" dirty="0" err="1" smtClean="0"/>
              <a:t>dẫn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khách</a:t>
            </a:r>
            <a:r>
              <a:rPr lang="en-US" sz="1800" dirty="0" smtClean="0"/>
              <a:t> </a:t>
            </a:r>
            <a:r>
              <a:rPr lang="en-US" sz="1800" dirty="0" err="1" smtClean="0"/>
              <a:t>tham</a:t>
            </a:r>
            <a:r>
              <a:rPr lang="en-US" sz="1800" dirty="0" smtClean="0"/>
              <a:t> </a:t>
            </a:r>
            <a:r>
              <a:rPr lang="en-US" sz="1800" dirty="0" err="1" smtClean="0"/>
              <a:t>dự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6076952" y="3168886"/>
            <a:ext cx="24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Bản</a:t>
            </a:r>
            <a:r>
              <a:rPr lang="en-US" sz="1800" dirty="0" smtClean="0"/>
              <a:t> tin </a:t>
            </a:r>
            <a:r>
              <a:rPr lang="en-US" sz="1800" dirty="0" err="1" smtClean="0"/>
              <a:t>truyền</a:t>
            </a:r>
            <a:r>
              <a:rPr lang="en-US" sz="1800" dirty="0" smtClean="0"/>
              <a:t> </a:t>
            </a:r>
            <a:r>
              <a:rPr lang="en-US" sz="1800" dirty="0" err="1" smtClean="0"/>
              <a:t>thống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5904636" y="3538441"/>
            <a:ext cx="28419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Bản</a:t>
            </a:r>
            <a:r>
              <a:rPr lang="en-US" sz="1800" dirty="0" smtClean="0"/>
              <a:t> tin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văn</a:t>
            </a:r>
            <a:r>
              <a:rPr lang="en-US" sz="1800" dirty="0" smtClean="0"/>
              <a:t> </a:t>
            </a:r>
            <a:r>
              <a:rPr lang="en-US" sz="1800" dirty="0" err="1" smtClean="0"/>
              <a:t>bản</a:t>
            </a:r>
            <a:r>
              <a:rPr lang="en-US" sz="1800" dirty="0" smtClean="0"/>
              <a:t> </a:t>
            </a:r>
            <a:r>
              <a:rPr lang="en-US" sz="1800" dirty="0" err="1" smtClean="0"/>
              <a:t>thuộc</a:t>
            </a:r>
            <a:r>
              <a:rPr lang="en-US" sz="1800" dirty="0" smtClean="0"/>
              <a:t> </a:t>
            </a:r>
            <a:r>
              <a:rPr lang="en-US" sz="1800" dirty="0" err="1" smtClean="0"/>
              <a:t>dạng</a:t>
            </a:r>
            <a:r>
              <a:rPr lang="en-US" sz="1800" dirty="0" smtClean="0"/>
              <a:t> infographic,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ảnh</a:t>
            </a:r>
            <a:r>
              <a:rPr lang="en-US" sz="1800" dirty="0" smtClean="0"/>
              <a:t>, </a:t>
            </a:r>
            <a:r>
              <a:rPr lang="en-US" sz="1800" dirty="0" err="1" smtClean="0"/>
              <a:t>sơ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, </a:t>
            </a:r>
            <a:r>
              <a:rPr lang="en-US" sz="1800" dirty="0" err="1" smtClean="0"/>
              <a:t>kí</a:t>
            </a:r>
            <a:r>
              <a:rPr lang="en-US" sz="1800" dirty="0" smtClean="0"/>
              <a:t> </a:t>
            </a:r>
            <a:r>
              <a:rPr lang="en-US" sz="1800" dirty="0" err="1" smtClean="0"/>
              <a:t>hiệu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5014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22118" y="1153390"/>
            <a:ext cx="987137" cy="1153392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3321626"/>
            <a:ext cx="1454727" cy="1323109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97436" y="1918854"/>
            <a:ext cx="1946564" cy="1946564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26" y="767909"/>
            <a:ext cx="1859707" cy="794934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title" idx="4294967295"/>
          </p:nvPr>
        </p:nvSpPr>
        <p:spPr>
          <a:xfrm>
            <a:off x="714300" y="326765"/>
            <a:ext cx="7715400" cy="1034442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điều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chú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ý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khi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tham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gia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ễ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b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hội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đền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Hùng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2019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 rotWithShape="1">
          <a:blip r:embed="rId4"/>
          <a:srcRect t="7359" b="49441"/>
          <a:stretch/>
        </p:blipFill>
        <p:spPr>
          <a:xfrm>
            <a:off x="1155094" y="1614798"/>
            <a:ext cx="6833811" cy="32372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7352" y="1940771"/>
            <a:ext cx="64292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/>
              <a:t>con </a:t>
            </a:r>
            <a:r>
              <a:rPr lang="en-US" sz="1800" dirty="0" err="1"/>
              <a:t>số</a:t>
            </a:r>
            <a:r>
              <a:rPr lang="en-US" sz="1800" dirty="0"/>
              <a:t> 12.4, 13.4, 14.4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tin </a:t>
            </a:r>
            <a:r>
              <a:rPr lang="en-US" sz="1800" dirty="0" err="1"/>
              <a:t>gì</a:t>
            </a:r>
            <a:r>
              <a:rPr lang="en-US" sz="1800" dirty="0"/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Văn </a:t>
            </a:r>
            <a:r>
              <a:rPr lang="en-US" sz="1800" dirty="0" err="1"/>
              <a:t>hóa</a:t>
            </a:r>
            <a:r>
              <a:rPr lang="en-US" sz="1800" dirty="0"/>
              <a:t> </a:t>
            </a:r>
            <a:r>
              <a:rPr lang="en-US" sz="1800" dirty="0" err="1"/>
              <a:t>lễ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qua </a:t>
            </a:r>
            <a:r>
              <a:rPr lang="en-US" sz="1800" dirty="0" err="1"/>
              <a:t>lễ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 “5 </a:t>
            </a:r>
            <a:r>
              <a:rPr lang="en-US" sz="1800" dirty="0" err="1"/>
              <a:t>không</a:t>
            </a:r>
            <a:r>
              <a:rPr lang="en-US" sz="1800" dirty="0"/>
              <a:t>” </a:t>
            </a:r>
            <a:r>
              <a:rPr lang="en-US" sz="1800" dirty="0" err="1"/>
              <a:t>như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Sơ</a:t>
            </a:r>
            <a:r>
              <a:rPr lang="en-US" sz="1800" dirty="0" smtClean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hướng</a:t>
            </a:r>
            <a:r>
              <a:rPr lang="en-US" sz="1800" dirty="0"/>
              <a:t> </a:t>
            </a:r>
            <a:r>
              <a:rPr lang="en-US" sz="1800" dirty="0" err="1"/>
              <a:t>dẫn</a:t>
            </a:r>
            <a:r>
              <a:rPr lang="en-US" sz="1800" dirty="0"/>
              <a:t> di </a:t>
            </a:r>
            <a:r>
              <a:rPr lang="en-US" sz="1800" dirty="0" err="1"/>
              <a:t>chuyển</a:t>
            </a:r>
            <a:r>
              <a:rPr lang="en-US" sz="1800" dirty="0"/>
              <a:t> </a:t>
            </a:r>
            <a:r>
              <a:rPr lang="en-US" sz="1800" dirty="0" err="1"/>
              <a:t>cung</a:t>
            </a:r>
            <a:r>
              <a:rPr lang="en-US" sz="1800" dirty="0"/>
              <a:t> </a:t>
            </a:r>
            <a:r>
              <a:rPr lang="en-US" sz="1800" dirty="0" err="1"/>
              <a:t>cấp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tin </a:t>
            </a:r>
            <a:r>
              <a:rPr lang="en-US" sz="1800" dirty="0" err="1"/>
              <a:t>gì</a:t>
            </a:r>
            <a:r>
              <a:rPr lang="en-US" sz="1800" dirty="0"/>
              <a:t>?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tiện</a:t>
            </a:r>
            <a:r>
              <a:rPr lang="en-US" sz="1800" dirty="0"/>
              <a:t> </a:t>
            </a:r>
            <a:r>
              <a:rPr lang="en-US" sz="1800" dirty="0" err="1"/>
              <a:t>giao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phi </a:t>
            </a:r>
            <a:r>
              <a:rPr lang="en-US" sz="1800" dirty="0" err="1"/>
              <a:t>ngôn</a:t>
            </a:r>
            <a:r>
              <a:rPr lang="en-US" sz="1800" dirty="0"/>
              <a:t> </a:t>
            </a:r>
            <a:r>
              <a:rPr lang="en-US" sz="1800" dirty="0" err="1"/>
              <a:t>ngữ</a:t>
            </a:r>
            <a:r>
              <a:rPr lang="en-US" sz="1800" dirty="0"/>
              <a:t> (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sơ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)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việc</a:t>
            </a:r>
            <a:r>
              <a:rPr lang="en-US" sz="1800" dirty="0"/>
              <a:t> </a:t>
            </a:r>
            <a:r>
              <a:rPr lang="en-US" sz="1800" dirty="0" err="1"/>
              <a:t>thể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tin ở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3" y="1065615"/>
            <a:ext cx="1241503" cy="12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4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2786" y="1860188"/>
            <a:ext cx="3953741" cy="8253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7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để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xảy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ùn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tắc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giao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thông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66008" y="1860188"/>
            <a:ext cx="3953741" cy="8253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7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trục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lợi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trong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kinh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doanh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2786" y="2932541"/>
            <a:ext cx="3953741" cy="8253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7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có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người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ăn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xin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66008" y="2928589"/>
            <a:ext cx="3953741" cy="8253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7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có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hành</a:t>
            </a:r>
            <a:r>
              <a:rPr lang="en-US" sz="1800" dirty="0" smtClean="0">
                <a:solidFill>
                  <a:schemeClr val="tx1"/>
                </a:solidFill>
              </a:rPr>
              <a:t> vi </a:t>
            </a:r>
            <a:r>
              <a:rPr lang="en-US" sz="1800" dirty="0" err="1" smtClean="0">
                <a:solidFill>
                  <a:schemeClr val="tx1"/>
                </a:solidFill>
              </a:rPr>
              <a:t>phản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cảm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82863" y="4004894"/>
            <a:ext cx="4366290" cy="8253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7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Không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mất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sinh</a:t>
            </a:r>
            <a:r>
              <a:rPr lang="en-US" sz="1800" dirty="0">
                <a:solidFill>
                  <a:schemeClr val="tx1"/>
                </a:solidFill>
              </a:rPr>
              <a:t> an </a:t>
            </a:r>
            <a:r>
              <a:rPr lang="en-US" sz="1800" dirty="0" err="1">
                <a:solidFill>
                  <a:schemeClr val="tx1"/>
                </a:solidFill>
              </a:rPr>
              <a:t>toàn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thực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phẩm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09" y="3880262"/>
            <a:ext cx="1153391" cy="1263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81"/>
            <a:ext cx="1143000" cy="827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968" y="323826"/>
            <a:ext cx="78659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12.4, 13.4, 14.4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tiến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Đền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Văn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“5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”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3821925"/>
            <a:ext cx="985120" cy="11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82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09" y="3880262"/>
            <a:ext cx="1153391" cy="1263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81"/>
            <a:ext cx="1143000" cy="827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3821925"/>
            <a:ext cx="985120" cy="1191309"/>
          </a:xfrm>
          <a:prstGeom prst="rect">
            <a:avLst/>
          </a:prstGeom>
        </p:spPr>
      </p:pic>
      <p:grpSp>
        <p:nvGrpSpPr>
          <p:cNvPr id="11" name="Group 8"/>
          <p:cNvGrpSpPr/>
          <p:nvPr/>
        </p:nvGrpSpPr>
        <p:grpSpPr>
          <a:xfrm>
            <a:off x="727441" y="612615"/>
            <a:ext cx="7520847" cy="3990560"/>
            <a:chOff x="0" y="0"/>
            <a:chExt cx="8597719" cy="8267039"/>
          </a:xfrm>
        </p:grpSpPr>
        <p:sp>
          <p:nvSpPr>
            <p:cNvPr id="17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794891" y="899735"/>
            <a:ext cx="73651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57480" algn="l"/>
              </a:tabLst>
            </a:pP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phương tiện giao tiếp phi ngôn ngữ (hình ảnh, sơ đồ) giúp cho việc đưa tin </a:t>
            </a:r>
            <a:r>
              <a:rPr lang="vi-VN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 hơn. </a:t>
            </a:r>
            <a:endParaRPr lang="en-US" sz="18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 trở nên nổi bật, dễ hiểu, d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nhớ, dễ tiếp nhận đối với độc giả. </a:t>
            </a:r>
            <a:endParaRPr lang="en-US" sz="18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8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 hướng dẫn di chuyển được trực quan hoá 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 sơ đồ.</a:t>
            </a:r>
            <a:endParaRPr lang="en-US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oogle Shape;675;p43"/>
          <p:cNvPicPr preferRelativeResize="0"/>
          <p:nvPr/>
        </p:nvPicPr>
        <p:blipFill rotWithShape="1">
          <a:blip r:embed="rId6">
            <a:alphaModFix/>
          </a:blip>
          <a:srcRect l="22254" r="22260"/>
          <a:stretch/>
        </p:blipFill>
        <p:spPr>
          <a:xfrm rot="20927755" flipH="1">
            <a:off x="8055684" y="-90727"/>
            <a:ext cx="1023237" cy="169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266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3528" y="2282575"/>
            <a:ext cx="4841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 smtClean="0">
                <a:solidFill>
                  <a:schemeClr val="tx1"/>
                </a:solidFill>
              </a:rPr>
              <a:t>III. TỔNG KẾT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Google Shape;6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954" y="1122218"/>
            <a:ext cx="4281055" cy="354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986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5915" y="3148259"/>
            <a:ext cx="1454727" cy="1323109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709;p47"/>
          <p:cNvGrpSpPr/>
          <p:nvPr/>
        </p:nvGrpSpPr>
        <p:grpSpPr>
          <a:xfrm>
            <a:off x="757625" y="1939464"/>
            <a:ext cx="803710" cy="803710"/>
            <a:chOff x="1207200" y="1725450"/>
            <a:chExt cx="1227600" cy="1227600"/>
          </a:xfrm>
        </p:grpSpPr>
        <p:sp>
          <p:nvSpPr>
            <p:cNvPr id="43" name="Google Shape;710;p47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711;p47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45" name="Google Shape;712;p47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13;p47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14;p47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15;p47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707297" y="1603707"/>
            <a:ext cx="66836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thái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đưa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? Chi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4015" y="2101401"/>
            <a:ext cx="623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</a:rPr>
              <a:t>2</a:t>
            </a:r>
            <a:endParaRPr lang="en-US" sz="2600" b="1" dirty="0">
              <a:solidFill>
                <a:schemeClr val="tx2"/>
              </a:solidFill>
            </a:endParaRPr>
          </a:p>
        </p:txBody>
      </p:sp>
      <p:grpSp>
        <p:nvGrpSpPr>
          <p:cNvPr id="51" name="Google Shape;709;p47"/>
          <p:cNvGrpSpPr/>
          <p:nvPr/>
        </p:nvGrpSpPr>
        <p:grpSpPr>
          <a:xfrm>
            <a:off x="753887" y="3494121"/>
            <a:ext cx="803710" cy="803710"/>
            <a:chOff x="1207200" y="1725450"/>
            <a:chExt cx="1227600" cy="1227600"/>
          </a:xfrm>
        </p:grpSpPr>
        <p:sp>
          <p:nvSpPr>
            <p:cNvPr id="52" name="Google Shape;710;p47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711;p47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54" name="Google Shape;712;p47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13;p47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714;p47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715;p47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1707298" y="3252210"/>
            <a:ext cx="66836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tiện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phi </a:t>
            </a:r>
            <a:r>
              <a:rPr lang="en-US" sz="2000" dirty="0" err="1"/>
              <a:t>ngôn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(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sơ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)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chính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0897" y="3640826"/>
            <a:ext cx="623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</a:rPr>
              <a:t>3</a:t>
            </a:r>
            <a:endParaRPr lang="en-US" sz="2600" b="1" dirty="0">
              <a:solidFill>
                <a:schemeClr val="tx2"/>
              </a:solidFill>
            </a:endParaRPr>
          </a:p>
        </p:txBody>
      </p:sp>
      <p:grpSp>
        <p:nvGrpSpPr>
          <p:cNvPr id="60" name="Google Shape;709;p47"/>
          <p:cNvGrpSpPr/>
          <p:nvPr/>
        </p:nvGrpSpPr>
        <p:grpSpPr>
          <a:xfrm>
            <a:off x="753887" y="662629"/>
            <a:ext cx="803710" cy="803710"/>
            <a:chOff x="1207200" y="1725450"/>
            <a:chExt cx="1227600" cy="1227600"/>
          </a:xfrm>
        </p:grpSpPr>
        <p:sp>
          <p:nvSpPr>
            <p:cNvPr id="61" name="Google Shape;710;p47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711;p47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63" name="Google Shape;712;p47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13;p47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714;p47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15;p47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1646636" y="879720"/>
            <a:ext cx="631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tổng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nội</a:t>
            </a:r>
            <a:r>
              <a:rPr lang="en-US" sz="2000" dirty="0" smtClean="0">
                <a:latin typeface="+mj-lt"/>
              </a:rPr>
              <a:t> dung </a:t>
            </a:r>
            <a:r>
              <a:rPr lang="en-US" sz="2000" dirty="0" err="1" smtClean="0">
                <a:latin typeface="+mj-lt"/>
              </a:rPr>
              <a:t>và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nghệ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thuật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của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văn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bản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44014" y="806215"/>
            <a:ext cx="623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</a:rPr>
              <a:t>1</a:t>
            </a:r>
            <a:endParaRPr lang="en-US" sz="2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0" grpId="0"/>
      <p:bldP spid="58" grpId="0"/>
      <p:bldP spid="59" grpId="0"/>
      <p:bldP spid="67" grpId="0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0855" y="968029"/>
            <a:ext cx="7662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latin typeface="+mj-lt"/>
                <a:ea typeface="Times New Roman" panose="02020603050405020304" pitchFamily="18" charset="0"/>
              </a:rPr>
              <a:t>Văn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đền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Hùng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dân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Cụ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4300" y="36832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1. </a:t>
            </a:r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Nội</a:t>
            </a:r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 dung</a:t>
            </a:r>
            <a:endParaRPr lang="en-US" sz="3200" b="1" dirty="0">
              <a:solidFill>
                <a:srgbClr val="2B3A5B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09" y="3880262"/>
            <a:ext cx="1153391" cy="1263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81"/>
            <a:ext cx="1143000" cy="827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2482" b="-1"/>
          <a:stretch/>
        </p:blipFill>
        <p:spPr>
          <a:xfrm>
            <a:off x="8158880" y="0"/>
            <a:ext cx="985120" cy="1161737"/>
          </a:xfrm>
          <a:prstGeom prst="rect">
            <a:avLst/>
          </a:prstGeom>
        </p:spPr>
      </p:pic>
      <p:grpSp>
        <p:nvGrpSpPr>
          <p:cNvPr id="17" name="Group 8"/>
          <p:cNvGrpSpPr/>
          <p:nvPr/>
        </p:nvGrpSpPr>
        <p:grpSpPr>
          <a:xfrm>
            <a:off x="411685" y="2060361"/>
            <a:ext cx="3390635" cy="2750630"/>
            <a:chOff x="0" y="0"/>
            <a:chExt cx="8597719" cy="8267039"/>
          </a:xfrm>
        </p:grpSpPr>
        <p:sp>
          <p:nvSpPr>
            <p:cNvPr id="18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2B3A5B"/>
              </a:solidFill>
            </a:ln>
          </p:spPr>
        </p:sp>
      </p:grpSp>
      <p:sp>
        <p:nvSpPr>
          <p:cNvPr id="2" name="Rectangle 1"/>
          <p:cNvSpPr/>
          <p:nvPr/>
        </p:nvSpPr>
        <p:spPr>
          <a:xfrm>
            <a:off x="446847" y="2350763"/>
            <a:ext cx="33186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①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Nắm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kế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hoạch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tổ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tiếc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nuối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lỡ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dịp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biệt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8"/>
          <p:cNvGrpSpPr/>
          <p:nvPr/>
        </p:nvGrpSpPr>
        <p:grpSpPr>
          <a:xfrm>
            <a:off x="3980353" y="2063270"/>
            <a:ext cx="4776841" cy="1250776"/>
            <a:chOff x="0" y="0"/>
            <a:chExt cx="8597719" cy="8267039"/>
          </a:xfrm>
        </p:grpSpPr>
        <p:sp>
          <p:nvSpPr>
            <p:cNvPr id="26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2B3A5B"/>
              </a:solidFill>
            </a:ln>
          </p:spPr>
        </p:sp>
      </p:grpSp>
      <p:sp>
        <p:nvSpPr>
          <p:cNvPr id="3" name="Rectangle 2"/>
          <p:cNvSpPr/>
          <p:nvPr/>
        </p:nvSpPr>
        <p:spPr>
          <a:xfrm>
            <a:off x="4116952" y="2233770"/>
            <a:ext cx="450130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“5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grpSp>
        <p:nvGrpSpPr>
          <p:cNvPr id="27" name="Group 8"/>
          <p:cNvGrpSpPr/>
          <p:nvPr/>
        </p:nvGrpSpPr>
        <p:grpSpPr>
          <a:xfrm>
            <a:off x="3980354" y="3556500"/>
            <a:ext cx="4776841" cy="1250776"/>
            <a:chOff x="0" y="0"/>
            <a:chExt cx="8597719" cy="8267039"/>
          </a:xfrm>
        </p:grpSpPr>
        <p:sp>
          <p:nvSpPr>
            <p:cNvPr id="28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2B3A5B"/>
              </a:solidFill>
            </a:ln>
          </p:spPr>
        </p:sp>
      </p:grpSp>
      <p:sp>
        <p:nvSpPr>
          <p:cNvPr id="30" name="Rectangle 29"/>
          <p:cNvSpPr/>
          <p:nvPr/>
        </p:nvSpPr>
        <p:spPr>
          <a:xfrm>
            <a:off x="4116952" y="3720223"/>
            <a:ext cx="4501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③ </a:t>
            </a:r>
            <a:r>
              <a:rPr lang="en-US" sz="1800" dirty="0" err="1" smtClean="0"/>
              <a:t>Nắm</a:t>
            </a:r>
            <a:r>
              <a:rPr lang="en-US" sz="1800" dirty="0" smtClean="0"/>
              <a:t> </a:t>
            </a:r>
            <a:r>
              <a:rPr lang="en-US" sz="1800" dirty="0" err="1"/>
              <a:t>rõ</a:t>
            </a:r>
            <a:r>
              <a:rPr lang="en-US" sz="1800" dirty="0"/>
              <a:t> </a:t>
            </a:r>
            <a:r>
              <a:rPr lang="en-US" sz="1800" dirty="0" err="1"/>
              <a:t>sơ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khu</a:t>
            </a:r>
            <a:r>
              <a:rPr lang="en-US" sz="1800" dirty="0"/>
              <a:t> </a:t>
            </a:r>
            <a:r>
              <a:rPr lang="en-US" sz="1800" dirty="0" err="1"/>
              <a:t>vực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tham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/>
              <a:t>lễ</a:t>
            </a:r>
            <a:r>
              <a:rPr lang="en-US" sz="1800" dirty="0"/>
              <a:t> </a:t>
            </a:r>
            <a:r>
              <a:rPr lang="en-US" sz="1800" dirty="0" err="1"/>
              <a:t>hội</a:t>
            </a:r>
            <a:r>
              <a:rPr lang="en-US" sz="1800" dirty="0"/>
              <a:t> </a:t>
            </a:r>
            <a:r>
              <a:rPr lang="en-US" sz="1800" dirty="0" err="1"/>
              <a:t>thuận</a:t>
            </a:r>
            <a:r>
              <a:rPr lang="en-US" sz="1800" dirty="0"/>
              <a:t> </a:t>
            </a:r>
            <a:r>
              <a:rPr lang="en-US" sz="1800" dirty="0" err="1"/>
              <a:t>tiện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tránh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rắc</a:t>
            </a:r>
            <a:r>
              <a:rPr lang="en-US" sz="1800" dirty="0"/>
              <a:t> </a:t>
            </a:r>
            <a:r>
              <a:rPr lang="en-US" sz="1800" dirty="0" err="1"/>
              <a:t>rối</a:t>
            </a:r>
            <a:r>
              <a:rPr lang="en-US" sz="1800" dirty="0"/>
              <a:t>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602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09" y="3880262"/>
            <a:ext cx="1153391" cy="1263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81"/>
            <a:ext cx="1143000" cy="827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2482" b="-1"/>
          <a:stretch/>
        </p:blipFill>
        <p:spPr>
          <a:xfrm>
            <a:off x="8158880" y="0"/>
            <a:ext cx="985120" cy="1161737"/>
          </a:xfrm>
          <a:prstGeom prst="rect">
            <a:avLst/>
          </a:prstGeom>
        </p:spPr>
      </p:pic>
      <p:grpSp>
        <p:nvGrpSpPr>
          <p:cNvPr id="16" name="Group 8"/>
          <p:cNvGrpSpPr/>
          <p:nvPr/>
        </p:nvGrpSpPr>
        <p:grpSpPr>
          <a:xfrm>
            <a:off x="594165" y="1007918"/>
            <a:ext cx="7955670" cy="3803073"/>
            <a:chOff x="0" y="0"/>
            <a:chExt cx="8597719" cy="8267039"/>
          </a:xfrm>
        </p:grpSpPr>
        <p:sp>
          <p:nvSpPr>
            <p:cNvPr id="1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2B3A5B"/>
              </a:solidFill>
            </a:ln>
          </p:spPr>
        </p:sp>
      </p:grpSp>
      <p:sp>
        <p:nvSpPr>
          <p:cNvPr id="4" name="Rectangle 3"/>
          <p:cNvSpPr/>
          <p:nvPr/>
        </p:nvSpPr>
        <p:spPr>
          <a:xfrm>
            <a:off x="714300" y="1204658"/>
            <a:ext cx="7705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>
                <a:latin typeface="+mj-lt"/>
                <a:ea typeface="Times New Roman" panose="02020603050405020304" pitchFamily="18" charset="0"/>
              </a:rPr>
              <a:t>Thái</a:t>
            </a:r>
            <a:r>
              <a:rPr lang="en-US" sz="18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+mj-lt"/>
                <a:ea typeface="Times New Roman" panose="02020603050405020304" pitchFamily="18" charset="0"/>
              </a:rPr>
              <a:t>giả</a:t>
            </a:r>
            <a:r>
              <a:rPr lang="en-US" sz="1800" b="1" dirty="0" smtClean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ui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tươi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phấn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khởi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buổi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ự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trân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trọng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ngôn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giọng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nghiêm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trang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kính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tình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ủng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dành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40% dung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bày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điệp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điệp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phủ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i="1" dirty="0" smtClean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800" i="1" dirty="0" err="1" smtClean="0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– 5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</a:rPr>
              <a:t>khôn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– 4 </a:t>
            </a: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1800" dirty="0" err="1" smtClean="0">
                <a:latin typeface="+mj-lt"/>
                <a:ea typeface="Times New Roman" panose="02020603050405020304" pitchFamily="18" charset="0"/>
              </a:rPr>
              <a:t>Nhấn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quyết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Ban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Tổ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chức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môi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văn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minh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hội</a:t>
            </a:r>
            <a:r>
              <a:rPr lang="en-US" sz="1800" dirty="0" smtClean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14300" y="36832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1. </a:t>
            </a:r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Nội</a:t>
            </a:r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 dung</a:t>
            </a:r>
            <a:endParaRPr lang="en-US" sz="3200" b="1" dirty="0">
              <a:solidFill>
                <a:srgbClr val="2B3A5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559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ễ hội Đền Hùng tỉnh Phú Thọ [Vietnam Festival - Lehoi.info]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6" y="384463"/>
            <a:ext cx="7824353" cy="44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75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0C7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09" y="3880262"/>
            <a:ext cx="1153391" cy="1263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181"/>
            <a:ext cx="1143000" cy="827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2482" b="-1"/>
          <a:stretch/>
        </p:blipFill>
        <p:spPr>
          <a:xfrm>
            <a:off x="8158880" y="0"/>
            <a:ext cx="985120" cy="1161737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714300" y="36832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2. </a:t>
            </a:r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Nghệ</a:t>
            </a:r>
            <a:r>
              <a:rPr lang="en-US" sz="3200" b="1" dirty="0" smtClean="0">
                <a:solidFill>
                  <a:srgbClr val="2B3A5B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2B3A5B"/>
                </a:solidFill>
                <a:latin typeface="+mj-lt"/>
              </a:rPr>
              <a:t>thuật</a:t>
            </a:r>
            <a:endParaRPr lang="en-US" sz="3200" b="1" dirty="0">
              <a:solidFill>
                <a:srgbClr val="2B3A5B"/>
              </a:solidFill>
              <a:latin typeface="+mj-lt"/>
            </a:endParaRPr>
          </a:p>
        </p:txBody>
      </p:sp>
      <p:grpSp>
        <p:nvGrpSpPr>
          <p:cNvPr id="9" name="Group 4"/>
          <p:cNvGrpSpPr/>
          <p:nvPr/>
        </p:nvGrpSpPr>
        <p:grpSpPr>
          <a:xfrm>
            <a:off x="4031737" y="1154634"/>
            <a:ext cx="4706261" cy="1764956"/>
            <a:chOff x="0" y="0"/>
            <a:chExt cx="15573948" cy="3514274"/>
          </a:xfrm>
          <a:solidFill>
            <a:schemeClr val="accent5"/>
          </a:solidFill>
        </p:grpSpPr>
        <p:sp>
          <p:nvSpPr>
            <p:cNvPr id="10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4"/>
          <p:cNvGrpSpPr/>
          <p:nvPr/>
        </p:nvGrpSpPr>
        <p:grpSpPr>
          <a:xfrm>
            <a:off x="561109" y="2953088"/>
            <a:ext cx="5091546" cy="1916662"/>
            <a:chOff x="0" y="0"/>
            <a:chExt cx="15573948" cy="3514274"/>
          </a:xfrm>
          <a:solidFill>
            <a:schemeClr val="accent5"/>
          </a:solidFill>
        </p:grpSpPr>
        <p:sp>
          <p:nvSpPr>
            <p:cNvPr id="12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Rectangle 1"/>
          <p:cNvSpPr/>
          <p:nvPr/>
        </p:nvSpPr>
        <p:spPr>
          <a:xfrm>
            <a:off x="4163537" y="1273427"/>
            <a:ext cx="444455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028" y="2973106"/>
            <a:ext cx="47097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tin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nổi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bật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độc</a:t>
            </a:r>
            <a:r>
              <a:rPr lang="en-US" sz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giả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hướng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di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trực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quan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sơ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6655720" y="3240220"/>
            <a:ext cx="1773979" cy="19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4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LUYỆN TẬP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27591" y="1190854"/>
            <a:ext cx="6288818" cy="3478977"/>
            <a:chOff x="0" y="0"/>
            <a:chExt cx="7419046" cy="3592641"/>
          </a:xfrm>
        </p:grpSpPr>
        <p:sp>
          <p:nvSpPr>
            <p:cNvPr id="25" name="Freeform 24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6" name="Picture 4">
            <a:extLst>
              <a:ext uri="{FF2B5EF4-FFF2-40B4-BE49-F238E27FC236}">
                <a16:creationId xmlns:a16="http://schemas.microsoft.com/office/drawing/2014/main" id="{A225AFAE-48F5-9BAD-8EA9-1ACD2283E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3133894" y="3215965"/>
            <a:ext cx="2872051" cy="1956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2279" y="1785945"/>
            <a:ext cx="45876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sz="20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CH: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https://o.remove.bg/downloads/79995e16-3875-4251-8c57-ca11552c35f8/image-removebg-preview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09" y="1485425"/>
            <a:ext cx="1824058" cy="18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874805" y="3820391"/>
            <a:ext cx="2254827" cy="1323109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LUYỆN TẬP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 rot="16200000">
            <a:off x="2787315" y="-841831"/>
            <a:ext cx="1473863" cy="5619892"/>
            <a:chOff x="0" y="0"/>
            <a:chExt cx="2565552" cy="8252080"/>
          </a:xfrm>
          <a:solidFill>
            <a:schemeClr val="bg2">
              <a:lumMod val="75000"/>
            </a:schemeClr>
          </a:solidFill>
        </p:grpSpPr>
        <p:sp>
          <p:nvSpPr>
            <p:cNvPr id="9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907996" y="1291304"/>
            <a:ext cx="52350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Bản</a:t>
            </a:r>
            <a:r>
              <a:rPr lang="en-US" sz="1800" dirty="0"/>
              <a:t> tin (a)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kênh</a:t>
            </a:r>
            <a:r>
              <a:rPr lang="en-US" sz="1800" dirty="0"/>
              <a:t> </a:t>
            </a:r>
            <a:r>
              <a:rPr lang="en-US" sz="1800" dirty="0" err="1" smtClean="0"/>
              <a:t>chữ</a:t>
            </a:r>
            <a:r>
              <a:rPr lang="en-US" sz="1800" dirty="0" smtClean="0"/>
              <a:t>: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Ưu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: </a:t>
            </a:r>
            <a:r>
              <a:rPr lang="en-US" sz="1800" dirty="0" err="1"/>
              <a:t>dễ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Nhược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: </a:t>
            </a:r>
            <a:r>
              <a:rPr lang="en-US" sz="1800" dirty="0" err="1" smtClean="0"/>
              <a:t>chưa</a:t>
            </a:r>
            <a:r>
              <a:rPr lang="en-US" sz="1800" dirty="0" smtClean="0"/>
              <a:t> </a:t>
            </a:r>
            <a:r>
              <a:rPr lang="en-US" sz="1800" dirty="0" err="1"/>
              <a:t>hấp</a:t>
            </a:r>
            <a:r>
              <a:rPr lang="en-US" sz="1800" dirty="0"/>
              <a:t> </a:t>
            </a:r>
            <a:r>
              <a:rPr lang="en-US" sz="1800" dirty="0" err="1"/>
              <a:t>dẫn</a:t>
            </a:r>
            <a:r>
              <a:rPr lang="en-US" sz="1800" dirty="0"/>
              <a:t>,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. </a:t>
            </a: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2609846" y="993124"/>
            <a:ext cx="1828804" cy="5619892"/>
            <a:chOff x="0" y="0"/>
            <a:chExt cx="2565552" cy="8252080"/>
          </a:xfrm>
          <a:solidFill>
            <a:schemeClr val="bg2">
              <a:lumMod val="75000"/>
            </a:schemeClr>
          </a:solidFill>
        </p:grpSpPr>
        <p:sp>
          <p:nvSpPr>
            <p:cNvPr id="12" name="Freeform 11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/>
          <p:cNvSpPr/>
          <p:nvPr/>
        </p:nvSpPr>
        <p:spPr>
          <a:xfrm>
            <a:off x="777431" y="2924131"/>
            <a:ext cx="53655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Bản</a:t>
            </a:r>
            <a:r>
              <a:rPr lang="en-US" sz="1800" dirty="0" smtClean="0"/>
              <a:t> </a:t>
            </a:r>
            <a:r>
              <a:rPr lang="en-US" sz="1800" dirty="0"/>
              <a:t>tin (b)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phương</a:t>
            </a:r>
            <a:r>
              <a:rPr lang="en-US" sz="1800" dirty="0"/>
              <a:t> </a:t>
            </a:r>
            <a:r>
              <a:rPr lang="en-US" sz="1800" dirty="0" err="1"/>
              <a:t>tiện</a:t>
            </a:r>
            <a:r>
              <a:rPr lang="en-US" sz="1800" dirty="0"/>
              <a:t> phi </a:t>
            </a:r>
            <a:r>
              <a:rPr lang="en-US" sz="1800" dirty="0" err="1"/>
              <a:t>ngôn</a:t>
            </a:r>
            <a:r>
              <a:rPr lang="en-US" sz="1800" dirty="0"/>
              <a:t> </a:t>
            </a:r>
            <a:r>
              <a:rPr lang="en-US" sz="1800" dirty="0" err="1" smtClean="0"/>
              <a:t>ngữ</a:t>
            </a:r>
            <a:r>
              <a:rPr lang="en-US" sz="1800" dirty="0" smtClean="0"/>
              <a:t>: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Ưu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: </a:t>
            </a:r>
            <a:r>
              <a:rPr lang="en-US" sz="1800" dirty="0" err="1" smtClean="0"/>
              <a:t>sinh</a:t>
            </a:r>
            <a:r>
              <a:rPr lang="en-US" sz="1800" dirty="0" smtClean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, </a:t>
            </a:r>
            <a:r>
              <a:rPr lang="en-US" sz="1800" dirty="0" err="1"/>
              <a:t>hấp</a:t>
            </a:r>
            <a:r>
              <a:rPr lang="en-US" sz="1800" dirty="0"/>
              <a:t> </a:t>
            </a:r>
            <a:r>
              <a:rPr lang="en-US" sz="1800" dirty="0" err="1" smtClean="0"/>
              <a:t>dẫn</a:t>
            </a:r>
            <a:r>
              <a:rPr lang="en-US" sz="18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 smtClean="0"/>
              <a:t>Nhược</a:t>
            </a:r>
            <a:r>
              <a:rPr lang="en-US" sz="1800" dirty="0" smtClean="0"/>
              <a:t> </a:t>
            </a:r>
            <a:r>
              <a:rPr lang="en-US" sz="1800" dirty="0" err="1" smtClean="0"/>
              <a:t>điểm</a:t>
            </a:r>
            <a:r>
              <a:rPr lang="en-US" sz="1800" dirty="0" smtClean="0"/>
              <a:t>: </a:t>
            </a:r>
            <a:r>
              <a:rPr lang="en-US" sz="1800" dirty="0" err="1" smtClean="0"/>
              <a:t>khó</a:t>
            </a:r>
            <a:r>
              <a:rPr lang="en-US" sz="1800" dirty="0" smtClean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, </a:t>
            </a:r>
            <a:r>
              <a:rPr lang="en-US" sz="1800" dirty="0" err="1" smtClean="0"/>
              <a:t>tốn</a:t>
            </a:r>
            <a:r>
              <a:rPr lang="en-US" sz="1800" dirty="0" smtClean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 smtClean="0"/>
              <a:t>gian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en-US" sz="1800" dirty="0" err="1"/>
              <a:t>đòi</a:t>
            </a:r>
            <a:r>
              <a:rPr lang="en-US" sz="1800" dirty="0"/>
              <a:t>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yếu</a:t>
            </a:r>
            <a:r>
              <a:rPr lang="en-US" sz="1800" dirty="0"/>
              <a:t> </a:t>
            </a:r>
            <a:r>
              <a:rPr lang="en-US" sz="1800" dirty="0" err="1"/>
              <a:t>tố</a:t>
            </a:r>
            <a:r>
              <a:rPr lang="en-US" sz="1800" dirty="0"/>
              <a:t> </a:t>
            </a:r>
            <a:r>
              <a:rPr lang="en-US" sz="1800" dirty="0" err="1"/>
              <a:t>kĩ</a:t>
            </a:r>
            <a:r>
              <a:rPr lang="en-US" sz="1800" dirty="0"/>
              <a:t> </a:t>
            </a:r>
            <a:r>
              <a:rPr lang="en-US" sz="1800" dirty="0" err="1"/>
              <a:t>thuật</a:t>
            </a:r>
            <a:r>
              <a:rPr lang="en-US" sz="18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6714512" y="1174172"/>
            <a:ext cx="1428434" cy="38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42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57938" y="1328439"/>
            <a:ext cx="5675571" cy="267512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VẬN DỤNG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3780" y="1996587"/>
            <a:ext cx="452526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1800" dirty="0" smtClean="0">
                <a:latin typeface="+mj-lt"/>
              </a:rPr>
              <a:t>Hãy </a:t>
            </a:r>
            <a:r>
              <a:rPr lang="nl-NL" sz="1800" dirty="0">
                <a:latin typeface="+mj-lt"/>
              </a:rPr>
              <a:t>thiết kế một infographic (đồ họa thông tin) giới thiệu một lễ hội ở địa phương em đang sinh sống.</a:t>
            </a:r>
            <a:endParaRPr lang="en-US" sz="1800" dirty="0">
              <a:latin typeface="+mj-lt"/>
            </a:endParaRP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714300" y="1990120"/>
            <a:ext cx="3213635" cy="31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55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714300" y="43067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dirty="0" smtClean="0">
                <a:solidFill>
                  <a:srgbClr val="2B3A5B"/>
                </a:solidFill>
                <a:latin typeface="+mj-lt"/>
              </a:rPr>
              <a:t>HƯỚNG DẪN VỀ NHÀ</a:t>
            </a:r>
            <a:endParaRPr lang="en-US" dirty="0">
              <a:solidFill>
                <a:srgbClr val="2B3A5B"/>
              </a:solidFill>
              <a:latin typeface="+mj-lt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1040920" y="1173856"/>
            <a:ext cx="7062160" cy="3540858"/>
            <a:chOff x="0" y="0"/>
            <a:chExt cx="10488335" cy="7311917"/>
          </a:xfrm>
        </p:grpSpPr>
        <p:sp>
          <p:nvSpPr>
            <p:cNvPr id="16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</p:sp>
        <p:sp>
          <p:nvSpPr>
            <p:cNvPr id="17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tx1"/>
              </a:solidFill>
            </a:ln>
          </p:spPr>
        </p:sp>
      </p:grpSp>
      <p:sp>
        <p:nvSpPr>
          <p:cNvPr id="3" name="Rectangle 2"/>
          <p:cNvSpPr/>
          <p:nvPr/>
        </p:nvSpPr>
        <p:spPr>
          <a:xfrm>
            <a:off x="3512128" y="2195340"/>
            <a:ext cx="4364181" cy="1497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Ôn tập lại bài Lễ hội Đền Hùng.</a:t>
            </a:r>
            <a:endParaRPr lang="en-US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2000" dirty="0" smtClean="0">
                <a:latin typeface="+mj-lt"/>
                <a:ea typeface="Times New Roman" panose="02020603050405020304" pitchFamily="18" charset="0"/>
              </a:rPr>
              <a:t>Soạn </a:t>
            </a:r>
            <a:r>
              <a:rPr lang="nl-NL" sz="2000" dirty="0">
                <a:latin typeface="+mj-lt"/>
                <a:ea typeface="Times New Roman" panose="02020603050405020304" pitchFamily="18" charset="0"/>
              </a:rPr>
              <a:t>bài: </a:t>
            </a:r>
            <a:r>
              <a:rPr lang="nl-NL" sz="2000" i="1" dirty="0">
                <a:latin typeface="+mj-lt"/>
                <a:ea typeface="Times New Roman" panose="02020603050405020304" pitchFamily="18" charset="0"/>
              </a:rPr>
              <a:t>Lễ hội dân gian đặc sắc của dân tộc Chăm ở Ninh </a:t>
            </a:r>
            <a:r>
              <a:rPr lang="nl-NL" sz="2000" i="1" dirty="0" smtClean="0">
                <a:latin typeface="+mj-lt"/>
                <a:ea typeface="Times New Roman" panose="02020603050405020304" pitchFamily="18" charset="0"/>
              </a:rPr>
              <a:t>Thuận</a:t>
            </a:r>
            <a:r>
              <a:rPr lang="nl-NL" sz="2000" dirty="0" smtClean="0">
                <a:latin typeface="+mj-lt"/>
                <a:ea typeface="Times New Roman" panose="02020603050405020304" pitchFamily="18" charset="0"/>
              </a:rPr>
              <a:t>.</a:t>
            </a:r>
            <a:endParaRPr lang="en-US" sz="2000" i="1" dirty="0">
              <a:latin typeface="+mj-lt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9087" y="1499807"/>
            <a:ext cx="2442171" cy="28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64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675814">
            <a:off x="8395854" y="1781961"/>
            <a:ext cx="457200" cy="488373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803;p32"/>
          <p:cNvSpPr txBox="1">
            <a:spLocks/>
          </p:cNvSpPr>
          <p:nvPr/>
        </p:nvSpPr>
        <p:spPr>
          <a:xfrm>
            <a:off x="0" y="1698841"/>
            <a:ext cx="9143999" cy="20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70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4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200" dirty="0" smtClean="0">
                <a:latin typeface="+mj-lt"/>
              </a:rPr>
              <a:t>BÀI HỌC KẾT THÚC, </a:t>
            </a:r>
            <a:endParaRPr lang="en-US" sz="42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200" smtClean="0">
                <a:latin typeface="+mj-lt"/>
              </a:rPr>
              <a:t>HẸN GẶP </a:t>
            </a:r>
            <a:r>
              <a:rPr lang="en-US" sz="4200" dirty="0" smtClean="0">
                <a:latin typeface="+mj-lt"/>
              </a:rPr>
              <a:t>LẠI CÁC EM!</a:t>
            </a:r>
            <a:endParaRPr lang="en-US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7502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49391" y="1714500"/>
            <a:ext cx="1905936" cy="1257300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402CE-9878-401A-9DCF-BA131127C17E}"/>
              </a:ext>
            </a:extLst>
          </p:cNvPr>
          <p:cNvSpPr txBox="1"/>
          <p:nvPr/>
        </p:nvSpPr>
        <p:spPr>
          <a:xfrm>
            <a:off x="0" y="1704531"/>
            <a:ext cx="9144000" cy="168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b="1" dirty="0" smtClean="0">
                <a:solidFill>
                  <a:schemeClr val="tx1"/>
                </a:solidFill>
              </a:rPr>
              <a:t>TIẾT…: VĂN BẢN 2. LỄ </a:t>
            </a:r>
          </a:p>
          <a:p>
            <a:pPr algn="ctr">
              <a:lnSpc>
                <a:spcPct val="130000"/>
              </a:lnSpc>
            </a:pPr>
            <a:r>
              <a:rPr lang="en-US" sz="4200" b="1" dirty="0" smtClean="0">
                <a:solidFill>
                  <a:schemeClr val="tx1"/>
                </a:solidFill>
              </a:rPr>
              <a:t>HỘI ĐỀN HÙNG</a:t>
            </a:r>
            <a:endParaRPr lang="en-US" sz="4200" b="1" dirty="0">
              <a:solidFill>
                <a:schemeClr val="tx1"/>
              </a:solidFill>
            </a:endParaRPr>
          </a:p>
        </p:txBody>
      </p:sp>
      <p:grpSp>
        <p:nvGrpSpPr>
          <p:cNvPr id="386" name="Google Shape;386;p33"/>
          <p:cNvGrpSpPr/>
          <p:nvPr/>
        </p:nvGrpSpPr>
        <p:grpSpPr>
          <a:xfrm>
            <a:off x="1257726" y="2188047"/>
            <a:ext cx="6628547" cy="718303"/>
            <a:chOff x="1185888" y="3339500"/>
            <a:chExt cx="3858900" cy="367800"/>
          </a:xfrm>
        </p:grpSpPr>
        <p:cxnSp>
          <p:nvCxnSpPr>
            <p:cNvPr id="387" name="Google Shape;387;p33"/>
            <p:cNvCxnSpPr/>
            <p:nvPr/>
          </p:nvCxnSpPr>
          <p:spPr>
            <a:xfrm>
              <a:off x="1185888" y="3339500"/>
              <a:ext cx="0" cy="367800"/>
            </a:xfrm>
            <a:prstGeom prst="straightConnector1">
              <a:avLst/>
            </a:prstGeom>
            <a:noFill/>
            <a:ln w="76200" cap="flat" cmpd="thickThin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33"/>
            <p:cNvCxnSpPr/>
            <p:nvPr/>
          </p:nvCxnSpPr>
          <p:spPr>
            <a:xfrm>
              <a:off x="5044788" y="3339500"/>
              <a:ext cx="0" cy="367800"/>
            </a:xfrm>
            <a:prstGeom prst="straightConnector1">
              <a:avLst/>
            </a:prstGeom>
            <a:noFill/>
            <a:ln w="76200" cap="flat" cmpd="thickThin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89" name="Google Shape;389;p33"/>
          <p:cNvPicPr preferRelativeResize="0"/>
          <p:nvPr/>
        </p:nvPicPr>
        <p:blipFill rotWithShape="1">
          <a:blip r:embed="rId3">
            <a:alphaModFix/>
          </a:blip>
          <a:srcRect l="10629" t="8172" r="10629" b="8172"/>
          <a:stretch/>
        </p:blipFill>
        <p:spPr>
          <a:xfrm rot="-1777084">
            <a:off x="4662715" y="4259668"/>
            <a:ext cx="1630193" cy="169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3"/>
          <p:cNvPicPr preferRelativeResize="0"/>
          <p:nvPr/>
        </p:nvPicPr>
        <p:blipFill rotWithShape="1">
          <a:blip r:embed="rId4">
            <a:alphaModFix/>
          </a:blip>
          <a:srcRect l="16450" t="10456" r="16457" b="10448"/>
          <a:stretch/>
        </p:blipFill>
        <p:spPr>
          <a:xfrm rot="-931725" flipH="1">
            <a:off x="7839946" y="810270"/>
            <a:ext cx="995055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3"/>
          <p:cNvPicPr preferRelativeResize="0"/>
          <p:nvPr/>
        </p:nvPicPr>
        <p:blipFill rotWithShape="1">
          <a:blip r:embed="rId5">
            <a:alphaModFix/>
          </a:blip>
          <a:srcRect l="24881" r="24881"/>
          <a:stretch/>
        </p:blipFill>
        <p:spPr>
          <a:xfrm rot="20068130" flipH="1">
            <a:off x="-660590" y="2070717"/>
            <a:ext cx="1985975" cy="387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650a1560-afe3-4b8c-ba12-4d153a3bbcbf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/>
          <a:stretch/>
        </p:blipFill>
        <p:spPr bwMode="auto">
          <a:xfrm>
            <a:off x="-103637" y="1301076"/>
            <a:ext cx="4470492" cy="39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 idx="6"/>
          </p:nvPr>
        </p:nvSpPr>
        <p:spPr>
          <a:xfrm>
            <a:off x="714300" y="430675"/>
            <a:ext cx="7715400" cy="468000"/>
          </a:xfr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NỘI DUNG BÀI HỌC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05848" y="1691809"/>
            <a:ext cx="40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/>
              <a:t>TÌM HIỂU CHUNG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4605848" y="2800173"/>
            <a:ext cx="40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/>
              <a:t>ĐỌC HIỂU VĂN BẢN</a:t>
            </a:r>
            <a:endParaRPr lang="en-US" sz="2800" dirty="0"/>
          </a:p>
        </p:txBody>
      </p:sp>
      <p:sp>
        <p:nvSpPr>
          <p:cNvPr id="38" name="Rectangle 37"/>
          <p:cNvSpPr/>
          <p:nvPr/>
        </p:nvSpPr>
        <p:spPr>
          <a:xfrm>
            <a:off x="4605848" y="3908537"/>
            <a:ext cx="40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 smtClean="0"/>
              <a:t>TỔNG KẾT</a:t>
            </a:r>
            <a:endParaRPr lang="en-US" sz="2800" dirty="0"/>
          </a:p>
        </p:txBody>
      </p:sp>
      <p:grpSp>
        <p:nvGrpSpPr>
          <p:cNvPr id="39" name="Google Shape;488;p36"/>
          <p:cNvGrpSpPr/>
          <p:nvPr/>
        </p:nvGrpSpPr>
        <p:grpSpPr>
          <a:xfrm>
            <a:off x="3564929" y="1513958"/>
            <a:ext cx="851209" cy="878921"/>
            <a:chOff x="1207200" y="1725450"/>
            <a:chExt cx="1227600" cy="1227600"/>
          </a:xfrm>
        </p:grpSpPr>
        <p:sp>
          <p:nvSpPr>
            <p:cNvPr id="40" name="Google Shape;489;p3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90;p3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42" name="Google Shape;491;p3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2;p3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3;p3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4;p3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3678805" y="1691701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I</a:t>
            </a:r>
          </a:p>
        </p:txBody>
      </p:sp>
      <p:grpSp>
        <p:nvGrpSpPr>
          <p:cNvPr id="48" name="Google Shape;488;p36"/>
          <p:cNvGrpSpPr/>
          <p:nvPr/>
        </p:nvGrpSpPr>
        <p:grpSpPr>
          <a:xfrm>
            <a:off x="3558001" y="2589483"/>
            <a:ext cx="851209" cy="878921"/>
            <a:chOff x="1207200" y="1725450"/>
            <a:chExt cx="1227600" cy="1227600"/>
          </a:xfrm>
        </p:grpSpPr>
        <p:sp>
          <p:nvSpPr>
            <p:cNvPr id="49" name="Google Shape;489;p3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490;p3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51" name="Google Shape;491;p3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92;p3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93;p3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94;p3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3671877" y="2767226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II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pSp>
        <p:nvGrpSpPr>
          <p:cNvPr id="56" name="Google Shape;488;p36"/>
          <p:cNvGrpSpPr/>
          <p:nvPr/>
        </p:nvGrpSpPr>
        <p:grpSpPr>
          <a:xfrm>
            <a:off x="3558001" y="3671936"/>
            <a:ext cx="851209" cy="878921"/>
            <a:chOff x="1207200" y="1725450"/>
            <a:chExt cx="1227600" cy="1227600"/>
          </a:xfrm>
        </p:grpSpPr>
        <p:sp>
          <p:nvSpPr>
            <p:cNvPr id="57" name="Google Shape;489;p36"/>
            <p:cNvSpPr/>
            <p:nvPr/>
          </p:nvSpPr>
          <p:spPr>
            <a:xfrm rot="5400000">
              <a:off x="1562099" y="2080051"/>
              <a:ext cx="518100" cy="518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490;p36"/>
            <p:cNvGrpSpPr/>
            <p:nvPr/>
          </p:nvGrpSpPr>
          <p:grpSpPr>
            <a:xfrm>
              <a:off x="1207200" y="1725450"/>
              <a:ext cx="1227600" cy="1227600"/>
              <a:chOff x="1207200" y="1720000"/>
              <a:chExt cx="1227600" cy="1227600"/>
            </a:xfrm>
          </p:grpSpPr>
          <p:sp>
            <p:nvSpPr>
              <p:cNvPr id="59" name="Google Shape;491;p36"/>
              <p:cNvSpPr/>
              <p:nvPr/>
            </p:nvSpPr>
            <p:spPr>
              <a:xfrm rot="2700000">
                <a:off x="1386978" y="1899778"/>
                <a:ext cx="868044" cy="86804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2;p36"/>
              <p:cNvSpPr/>
              <p:nvPr/>
            </p:nvSpPr>
            <p:spPr>
              <a:xfrm rot="2700000">
                <a:off x="1477134" y="1989834"/>
                <a:ext cx="687732" cy="687732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3;p36"/>
              <p:cNvSpPr/>
              <p:nvPr/>
            </p:nvSpPr>
            <p:spPr>
              <a:xfrm rot="2700000">
                <a:off x="1418261" y="1987465"/>
                <a:ext cx="490025" cy="60881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4;p36"/>
              <p:cNvSpPr/>
              <p:nvPr/>
            </p:nvSpPr>
            <p:spPr>
              <a:xfrm rot="2700000">
                <a:off x="1707737" y="2252334"/>
                <a:ext cx="490025" cy="37038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3671877" y="3849679"/>
            <a:ext cx="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III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8" grpId="0"/>
      <p:bldP spid="16" grpId="0"/>
      <p:bldP spid="55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8"/>
          <p:cNvPicPr preferRelativeResize="0"/>
          <p:nvPr/>
        </p:nvPicPr>
        <p:blipFill rotWithShape="1">
          <a:blip r:embed="rId3">
            <a:alphaModFix/>
          </a:blip>
          <a:srcRect l="4755" t="5838" r="5178"/>
          <a:stretch/>
        </p:blipFill>
        <p:spPr>
          <a:xfrm flipH="1">
            <a:off x="5340715" y="1272318"/>
            <a:ext cx="3519024" cy="36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33528" y="2282575"/>
            <a:ext cx="5100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 smtClean="0">
                <a:solidFill>
                  <a:schemeClr val="tx1"/>
                </a:solidFill>
              </a:rPr>
              <a:t>I. TÌM HIỂU CHUNG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Trả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hỏi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92">
            <a:off x="1584738" y="990357"/>
            <a:ext cx="5974524" cy="378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1782040" y="1441230"/>
            <a:ext cx="5579920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900" dirty="0" err="1" smtClean="0"/>
              <a:t>Trình</a:t>
            </a:r>
            <a:r>
              <a:rPr lang="en-US" sz="1900" dirty="0" smtClean="0"/>
              <a:t> </a:t>
            </a:r>
            <a:r>
              <a:rPr lang="en-US" sz="1900" dirty="0" err="1" smtClean="0"/>
              <a:t>bày</a:t>
            </a:r>
            <a:r>
              <a:rPr lang="en-US" sz="1900" dirty="0" smtClean="0"/>
              <a:t> </a:t>
            </a:r>
            <a:r>
              <a:rPr lang="en-US" sz="1900" dirty="0" err="1" smtClean="0"/>
              <a:t>những</a:t>
            </a:r>
            <a:r>
              <a:rPr lang="en-US" sz="1900" dirty="0" smtClean="0"/>
              <a:t> </a:t>
            </a:r>
            <a:r>
              <a:rPr lang="en-US" sz="1900" dirty="0" err="1" smtClean="0"/>
              <a:t>hiểu</a:t>
            </a:r>
            <a:r>
              <a:rPr lang="en-US" sz="1900" dirty="0" smtClean="0"/>
              <a:t> </a:t>
            </a:r>
            <a:r>
              <a:rPr lang="en-US" sz="1900" dirty="0" err="1" smtClean="0"/>
              <a:t>biết</a:t>
            </a:r>
            <a:r>
              <a:rPr lang="en-US" sz="1900" dirty="0" smtClean="0"/>
              <a:t> </a:t>
            </a:r>
            <a:r>
              <a:rPr lang="en-US" sz="1900" dirty="0" err="1" smtClean="0"/>
              <a:t>của</a:t>
            </a:r>
            <a:r>
              <a:rPr lang="en-US" sz="1900" dirty="0" smtClean="0"/>
              <a:t> </a:t>
            </a:r>
            <a:r>
              <a:rPr lang="en-US" sz="1900" dirty="0" err="1" smtClean="0"/>
              <a:t>em</a:t>
            </a:r>
            <a:r>
              <a:rPr lang="en-US" sz="1900" dirty="0" smtClean="0"/>
              <a:t> </a:t>
            </a:r>
            <a:r>
              <a:rPr lang="en-US" sz="1900" dirty="0" err="1" smtClean="0"/>
              <a:t>về</a:t>
            </a:r>
            <a:r>
              <a:rPr lang="en-US" sz="1900" dirty="0" smtClean="0"/>
              <a:t> </a:t>
            </a:r>
            <a:r>
              <a:rPr lang="en-US" sz="1900" dirty="0" err="1"/>
              <a:t>xuất</a:t>
            </a:r>
            <a:r>
              <a:rPr lang="en-US" sz="1900" dirty="0"/>
              <a:t> </a:t>
            </a:r>
            <a:r>
              <a:rPr lang="en-US" sz="1900" dirty="0" err="1"/>
              <a:t>xứ</a:t>
            </a:r>
            <a:r>
              <a:rPr lang="en-US" sz="1900" dirty="0"/>
              <a:t>, </a:t>
            </a:r>
            <a:r>
              <a:rPr lang="en-US" sz="1900" dirty="0" err="1"/>
              <a:t>nội</a:t>
            </a:r>
            <a:r>
              <a:rPr lang="en-US" sz="1900" dirty="0"/>
              <a:t> dung </a:t>
            </a:r>
            <a:r>
              <a:rPr lang="en-US" sz="1900" dirty="0" err="1"/>
              <a:t>văn</a:t>
            </a:r>
            <a:r>
              <a:rPr lang="en-US" sz="1900" dirty="0"/>
              <a:t> </a:t>
            </a:r>
            <a:r>
              <a:rPr lang="en-US" sz="1900" dirty="0" err="1"/>
              <a:t>bản</a:t>
            </a:r>
            <a:r>
              <a:rPr lang="en-US" sz="1900" dirty="0" smtClean="0"/>
              <a:t>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900" dirty="0" err="1"/>
              <a:t>Em</a:t>
            </a:r>
            <a:r>
              <a:rPr lang="en-US" sz="1900" dirty="0"/>
              <a:t> </a:t>
            </a:r>
            <a:r>
              <a:rPr lang="en-US" sz="1900" dirty="0" err="1"/>
              <a:t>có</a:t>
            </a:r>
            <a:r>
              <a:rPr lang="en-US" sz="1900" dirty="0"/>
              <a:t> </a:t>
            </a:r>
            <a:r>
              <a:rPr lang="en-US" sz="1900" dirty="0" err="1"/>
              <a:t>nhận</a:t>
            </a:r>
            <a:r>
              <a:rPr lang="en-US" sz="1900" dirty="0"/>
              <a:t> </a:t>
            </a:r>
            <a:r>
              <a:rPr lang="en-US" sz="1900" dirty="0" err="1"/>
              <a:t>xét</a:t>
            </a:r>
            <a:r>
              <a:rPr lang="en-US" sz="1900" dirty="0"/>
              <a:t> </a:t>
            </a:r>
            <a:r>
              <a:rPr lang="en-US" sz="1900" dirty="0" err="1"/>
              <a:t>gì</a:t>
            </a:r>
            <a:r>
              <a:rPr lang="en-US" sz="1900" dirty="0"/>
              <a:t> </a:t>
            </a:r>
            <a:r>
              <a:rPr lang="en-US" sz="1900" dirty="0" err="1"/>
              <a:t>về</a:t>
            </a:r>
            <a:r>
              <a:rPr lang="en-US" sz="1900" dirty="0"/>
              <a:t> </a:t>
            </a:r>
            <a:r>
              <a:rPr lang="en-US" sz="1900" dirty="0" err="1"/>
              <a:t>hình</a:t>
            </a:r>
            <a:r>
              <a:rPr lang="en-US" sz="1900" dirty="0"/>
              <a:t> </a:t>
            </a:r>
            <a:r>
              <a:rPr lang="en-US" sz="1900" dirty="0" err="1"/>
              <a:t>thức</a:t>
            </a:r>
            <a:r>
              <a:rPr lang="en-US" sz="1900" dirty="0"/>
              <a:t> </a:t>
            </a:r>
            <a:r>
              <a:rPr lang="en-US" sz="1900" dirty="0" err="1"/>
              <a:t>của</a:t>
            </a:r>
            <a:r>
              <a:rPr lang="en-US" sz="1900" dirty="0"/>
              <a:t> </a:t>
            </a:r>
            <a:r>
              <a:rPr lang="en-US" sz="1900" dirty="0" err="1"/>
              <a:t>văn</a:t>
            </a:r>
            <a:r>
              <a:rPr lang="en-US" sz="1900" dirty="0"/>
              <a:t> </a:t>
            </a:r>
            <a:r>
              <a:rPr lang="en-US" sz="1900" dirty="0" err="1"/>
              <a:t>bản</a:t>
            </a:r>
            <a:r>
              <a:rPr lang="en-US" sz="1900" dirty="0" smtClean="0"/>
              <a:t>? </a:t>
            </a:r>
            <a:endParaRPr lang="en-US" sz="1900" dirty="0"/>
          </a:p>
        </p:txBody>
      </p:sp>
      <p:pic>
        <p:nvPicPr>
          <p:cNvPr id="36" name="Picture 4" descr="https://o.remove.bg/downloads/10ec83f7-f88b-4258-b187-7de86230ba14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6" y="2992581"/>
            <a:ext cx="2150919" cy="21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3882" y="4270664"/>
            <a:ext cx="1797627" cy="872836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CFA6EDF-EB7C-4677-B214-04C70B0142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9430"/>
          <a:stretch>
            <a:fillRect/>
          </a:stretch>
        </p:blipFill>
        <p:spPr>
          <a:xfrm>
            <a:off x="338934" y="1673920"/>
            <a:ext cx="4899785" cy="27432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/>
          <p:cNvSpPr>
            <a:spLocks noGrp="1"/>
          </p:cNvSpPr>
          <p:nvPr>
            <p:ph type="title" idx="4294967295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Xuất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xứ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39" y="2043750"/>
            <a:ext cx="4752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laodong.vn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: </a:t>
            </a:r>
            <a:r>
              <a:rPr lang="en-US" sz="2000" dirty="0" err="1"/>
              <a:t>rất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biệt</a:t>
            </a:r>
            <a:r>
              <a:rPr lang="en-US" sz="2000" dirty="0"/>
              <a:t>,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sơ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i="1" dirty="0"/>
              <a:t>infographic</a:t>
            </a:r>
            <a:r>
              <a:rPr lang="en-US" sz="2000" dirty="0"/>
              <a:t> (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họa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648" y="1075765"/>
            <a:ext cx="2698384" cy="214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105" y="2710433"/>
            <a:ext cx="2698384" cy="218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7346373" y="-5744"/>
            <a:ext cx="1797627" cy="1720243"/>
          </a:xfrm>
          <a:prstGeom prst="rect">
            <a:avLst/>
          </a:prstGeom>
          <a:solidFill>
            <a:srgbClr val="FC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714300" y="409159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2.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Thông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tin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kiện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bài</a:t>
            </a:r>
            <a:endParaRPr lang="en-US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6" name="Picture 17">
            <a:extLst>
              <a:ext uri="{FF2B5EF4-FFF2-40B4-BE49-F238E27FC236}">
                <a16:creationId xmlns:a16="http://schemas.microsoft.com/office/drawing/2014/main" id="{B65CB94D-08BE-4AFD-9C01-3D7E64864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2852">
            <a:off x="3269868" y="1249521"/>
            <a:ext cx="2604264" cy="10702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47F639E-C286-4E63-89C3-625D954EB9C7}"/>
              </a:ext>
            </a:extLst>
          </p:cNvPr>
          <p:cNvSpPr txBox="1"/>
          <p:nvPr/>
        </p:nvSpPr>
        <p:spPr>
          <a:xfrm>
            <a:off x="3343462" y="1428839"/>
            <a:ext cx="2457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7691" y="3079334"/>
            <a:ext cx="2744669" cy="1719474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56" idx="2"/>
            <a:endCxn id="58" idx="0"/>
          </p:cNvCxnSpPr>
          <p:nvPr/>
        </p:nvCxnSpPr>
        <p:spPr>
          <a:xfrm flipH="1">
            <a:off x="2640026" y="2319723"/>
            <a:ext cx="1922191" cy="759611"/>
          </a:xfrm>
          <a:prstGeom prst="straightConnector1">
            <a:avLst/>
          </a:prstGeom>
          <a:ln w="19050">
            <a:solidFill>
              <a:srgbClr val="2B3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08649" y="3729526"/>
            <a:ext cx="2577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Đền</a:t>
            </a:r>
            <a:r>
              <a:rPr lang="en-US" sz="2000" dirty="0" smtClean="0"/>
              <a:t> </a:t>
            </a:r>
            <a:r>
              <a:rPr lang="en-US" sz="2000" dirty="0" err="1" smtClean="0"/>
              <a:t>Hùng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45940" y="3079334"/>
            <a:ext cx="2744669" cy="1719474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9DF371E-01BE-420B-A6D8-7055DF1A273C}"/>
              </a:ext>
            </a:extLst>
          </p:cNvPr>
          <p:cNvCxnSpPr>
            <a:cxnSpLocks/>
            <a:stCxn id="56" idx="2"/>
            <a:endCxn id="61" idx="0"/>
          </p:cNvCxnSpPr>
          <p:nvPr/>
        </p:nvCxnSpPr>
        <p:spPr>
          <a:xfrm>
            <a:off x="4562217" y="2319723"/>
            <a:ext cx="2056058" cy="759611"/>
          </a:xfrm>
          <a:prstGeom prst="straightConnector1">
            <a:avLst/>
          </a:prstGeom>
          <a:ln w="19050">
            <a:solidFill>
              <a:srgbClr val="2B3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273460" y="3729526"/>
            <a:ext cx="2582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Giỗ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Hùng</a:t>
            </a:r>
            <a:r>
              <a:rPr lang="en-US" sz="2000" dirty="0" smtClean="0"/>
              <a:t> </a:t>
            </a:r>
            <a:r>
              <a:rPr lang="en-US" sz="2000" dirty="0" err="1" smtClean="0"/>
              <a:t>Vương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  <p:bldP spid="60" grpId="0"/>
      <p:bldP spid="63" grpId="0"/>
    </p:bldLst>
  </p:timing>
</p:sld>
</file>

<file path=ppt/theme/theme1.xml><?xml version="1.0" encoding="utf-8"?>
<a:theme xmlns:a="http://schemas.openxmlformats.org/drawingml/2006/main" name="Longtaitou Festival Minitheme by Slidesgo">
  <a:themeElements>
    <a:clrScheme name="Simple Light">
      <a:dk1>
        <a:srgbClr val="462F30"/>
      </a:dk1>
      <a:lt1>
        <a:srgbClr val="E7482E"/>
      </a:lt1>
      <a:dk2>
        <a:srgbClr val="FCF0C7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F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1643</Words>
  <Application>Microsoft Office PowerPoint</Application>
  <PresentationFormat>On-screen Show (16:9)</PresentationFormat>
  <Paragraphs>136</Paragraphs>
  <Slides>35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Times New Roman</vt:lpstr>
      <vt:lpstr>Proxima Nova</vt:lpstr>
      <vt:lpstr>Montserrat Medium</vt:lpstr>
      <vt:lpstr>Symbol</vt:lpstr>
      <vt:lpstr>Roboto</vt:lpstr>
      <vt:lpstr>Patrick Hand</vt:lpstr>
      <vt:lpstr>Wingdings</vt:lpstr>
      <vt:lpstr>Lora</vt:lpstr>
      <vt:lpstr>Arial</vt:lpstr>
      <vt:lpstr>Lilita One</vt:lpstr>
      <vt:lpstr>Longtaitou Festival Minitheme by Slidesgo</vt:lpstr>
      <vt:lpstr>Slidesgo Final Pages</vt:lpstr>
      <vt:lpstr>PowerPoint Presentation</vt:lpstr>
      <vt:lpstr>KHỞI ĐỘNG</vt:lpstr>
      <vt:lpstr>PowerPoint Presentation</vt:lpstr>
      <vt:lpstr>PowerPoint Presentation</vt:lpstr>
      <vt:lpstr>NỘI DUNG BÀI HỌC</vt:lpstr>
      <vt:lpstr>PowerPoint Presentation</vt:lpstr>
      <vt:lpstr>Trả lời câu hỏi</vt:lpstr>
      <vt:lpstr>1. Xuất xứ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Lễ hội đền Hùng</vt:lpstr>
      <vt:lpstr>PowerPoint Presentation</vt:lpstr>
      <vt:lpstr>Nhận xét</vt:lpstr>
      <vt:lpstr>2. Những điều chú ý khi tham gia lễ  hội đền Hùng 2019</vt:lpstr>
      <vt:lpstr>PowerPoint Presentation</vt:lpstr>
      <vt:lpstr>2. Những điều chú ý khi tham gia lễ  hội đền Hùng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Ngô Văn Minh</cp:lastModifiedBy>
  <cp:revision>35</cp:revision>
  <dcterms:modified xsi:type="dcterms:W3CDTF">2022-10-16T10:41:19Z</dcterms:modified>
</cp:coreProperties>
</file>