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303" r:id="rId3"/>
    <p:sldId id="256" r:id="rId4"/>
    <p:sldId id="258" r:id="rId5"/>
    <p:sldId id="304" r:id="rId6"/>
    <p:sldId id="260" r:id="rId7"/>
    <p:sldId id="305" r:id="rId8"/>
    <p:sldId id="272" r:id="rId9"/>
    <p:sldId id="274" r:id="rId10"/>
    <p:sldId id="306" r:id="rId11"/>
    <p:sldId id="307" r:id="rId12"/>
    <p:sldId id="271" r:id="rId13"/>
    <p:sldId id="308" r:id="rId14"/>
    <p:sldId id="279" r:id="rId15"/>
    <p:sldId id="278" r:id="rId16"/>
    <p:sldId id="309" r:id="rId17"/>
    <p:sldId id="310" r:id="rId18"/>
    <p:sldId id="311" r:id="rId19"/>
    <p:sldId id="277" r:id="rId20"/>
    <p:sldId id="263" r:id="rId21"/>
    <p:sldId id="268" r:id="rId22"/>
    <p:sldId id="267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62"/>
    <a:srgbClr val="DEAF5F"/>
    <a:srgbClr val="7EAF94"/>
    <a:srgbClr val="9C3C45"/>
    <a:srgbClr val="DBC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3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6.png"/><Relationship Id="rId3" Type="http://schemas.openxmlformats.org/officeDocument/2006/relationships/image" Target="../media/image2.svg"/><Relationship Id="rId21" Type="http://schemas.openxmlformats.org/officeDocument/2006/relationships/image" Target="../media/image58.svg"/><Relationship Id="rId7" Type="http://schemas.openxmlformats.org/officeDocument/2006/relationships/image" Target="../media/image12.sv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.svg"/><Relationship Id="rId19" Type="http://schemas.openxmlformats.org/officeDocument/2006/relationships/image" Target="../media/image48.svg"/><Relationship Id="rId4" Type="http://schemas.openxmlformats.org/officeDocument/2006/relationships/image" Target="../media/image2.png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9" Type="http://schemas.openxmlformats.org/officeDocument/2006/relationships/image" Target="NUL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9" Type="http://schemas.openxmlformats.org/officeDocument/2006/relationships/image" Target="NULL"/><Relationship Id="rId42" Type="http://schemas.openxmlformats.org/officeDocument/2006/relationships/image" Target="../media/image31.png"/><Relationship Id="rId7" Type="http://schemas.openxmlformats.org/officeDocument/2006/relationships/image" Target="../media/image36.svg"/><Relationship Id="rId2" Type="http://schemas.openxmlformats.org/officeDocument/2006/relationships/image" Target="../media/image30.png"/><Relationship Id="rId41" Type="http://schemas.openxmlformats.org/officeDocument/2006/relationships/image" Target="NULL"/><Relationship Id="rId1" Type="http://schemas.openxmlformats.org/officeDocument/2006/relationships/slideLayout" Target="../slideLayouts/slideLayout7.xml"/><Relationship Id="rId43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9" Type="http://schemas.openxmlformats.org/officeDocument/2006/relationships/image" Target="NUL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30" Type="http://schemas.openxmlformats.org/officeDocument/2006/relationships/image" Target="../media/image89.svg"/></Relationships>
</file>

<file path=ppt/slides/_rels/slide18.xml.rels><?xml version="1.0" encoding="UTF-8" standalone="yes"?>
<Relationships xmlns="http://schemas.openxmlformats.org/package/2006/relationships"><Relationship Id="rId39" Type="http://schemas.openxmlformats.org/officeDocument/2006/relationships/image" Target="NUL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59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8" Type="http://schemas.openxmlformats.org/officeDocument/2006/relationships/image" Target="../media/image37.png"/><Relationship Id="rId57" Type="http://schemas.openxmlformats.org/officeDocument/2006/relationships/image" Target="../media/image480.svg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.png"/><Relationship Id="rId17" Type="http://schemas.openxmlformats.org/officeDocument/2006/relationships/image" Target="../media/image140.svg"/><Relationship Id="rId7" Type="http://schemas.openxmlformats.org/officeDocument/2006/relationships/image" Target="../media/image60.svg"/><Relationship Id="rId2" Type="http://schemas.openxmlformats.org/officeDocument/2006/relationships/image" Target="../media/image5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7" Type="http://schemas.openxmlformats.org/officeDocument/2006/relationships/image" Target="../media/image42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0.sv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svg"/><Relationship Id="rId3" Type="http://schemas.openxmlformats.org/officeDocument/2006/relationships/image" Target="../media/image28.svg"/><Relationship Id="rId17" Type="http://schemas.openxmlformats.org/officeDocument/2006/relationships/image" Target="../media/image22.svg"/><Relationship Id="rId2" Type="http://schemas.openxmlformats.org/officeDocument/2006/relationships/image" Target="../media/image41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8.svg"/><Relationship Id="rId15" Type="http://schemas.openxmlformats.org/officeDocument/2006/relationships/image" Target="../media/image58.svg"/><Relationship Id="rId4" Type="http://schemas.openxmlformats.org/officeDocument/2006/relationships/image" Target="../media/image6.png"/><Relationship Id="rId1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6.png"/><Relationship Id="rId3" Type="http://schemas.openxmlformats.org/officeDocument/2006/relationships/image" Target="../media/image2.svg"/><Relationship Id="rId21" Type="http://schemas.openxmlformats.org/officeDocument/2006/relationships/image" Target="../media/image58.svg"/><Relationship Id="rId7" Type="http://schemas.openxmlformats.org/officeDocument/2006/relationships/image" Target="../media/image12.sv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.svg"/><Relationship Id="rId19" Type="http://schemas.openxmlformats.org/officeDocument/2006/relationships/image" Target="../media/image48.svg"/><Relationship Id="rId4" Type="http://schemas.openxmlformats.org/officeDocument/2006/relationships/image" Target="../media/image2.pn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png"/><Relationship Id="rId17" Type="http://schemas.openxmlformats.org/officeDocument/2006/relationships/image" Target="../media/image16.svg"/><Relationship Id="rId2" Type="http://schemas.openxmlformats.org/officeDocument/2006/relationships/image" Target="../media/image11.png"/><Relationship Id="rId20" Type="http://schemas.openxmlformats.org/officeDocument/2006/relationships/image" Target="../media/image96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9" Type="http://schemas.openxmlformats.org/officeDocument/2006/relationships/image" Target="NUL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7" Type="http://schemas.openxmlformats.org/officeDocument/2006/relationships/image" Target="../media/image19.png"/><Relationship Id="rId12" Type="http://schemas.openxmlformats.org/officeDocument/2006/relationships/image" Target="NULL"/><Relationship Id="rId2" Type="http://schemas.openxmlformats.org/officeDocument/2006/relationships/image" Target="../media/image17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0.svg"/><Relationship Id="rId5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5" Type="http://schemas.openxmlformats.org/officeDocument/2006/relationships/image" Target="NUL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2731" y="8368399"/>
            <a:ext cx="15222538" cy="78050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539529" y="8743367"/>
            <a:ext cx="5208943" cy="8185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920983" y="6604970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3082296" y="7248746"/>
            <a:ext cx="1776217" cy="22825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925800" y="283431"/>
            <a:ext cx="1909600" cy="19271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-208525" y="120810"/>
            <a:ext cx="3482511" cy="30519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-1082951" y="6063808"/>
            <a:ext cx="2958666" cy="568974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384946" y="3079787"/>
            <a:ext cx="135636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8662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flipH="1">
            <a:off x="16402787" y="6063808"/>
            <a:ext cx="2958666" cy="568974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599" y="565348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11"/>
          <p:cNvGrpSpPr/>
          <p:nvPr/>
        </p:nvGrpSpPr>
        <p:grpSpPr>
          <a:xfrm flipH="1">
            <a:off x="6553200" y="2927012"/>
            <a:ext cx="10877482" cy="5791200"/>
            <a:chOff x="0" y="0"/>
            <a:chExt cx="6238240" cy="201295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1" name="Freeform 12"/>
            <p:cNvSpPr/>
            <p:nvPr/>
          </p:nvSpPr>
          <p:spPr>
            <a:xfrm>
              <a:off x="0" y="0"/>
              <a:ext cx="6238240" cy="2112010"/>
            </a:xfrm>
            <a:custGeom>
              <a:avLst/>
              <a:gdLst/>
              <a:ahLst/>
              <a:cxnLst/>
              <a:rect l="l" t="t" r="r" b="b"/>
              <a:pathLst>
                <a:path w="6238240" h="2112010">
                  <a:moveTo>
                    <a:pt x="5615940" y="1541780"/>
                  </a:moveTo>
                  <a:cubicBezTo>
                    <a:pt x="5615940" y="1535430"/>
                    <a:pt x="5617210" y="1530350"/>
                    <a:pt x="5617210" y="1522730"/>
                  </a:cubicBezTo>
                  <a:lnTo>
                    <a:pt x="5617210" y="490220"/>
                  </a:lnTo>
                  <a:cubicBezTo>
                    <a:pt x="5617210" y="220980"/>
                    <a:pt x="5407660" y="0"/>
                    <a:pt x="5151120" y="0"/>
                  </a:cubicBezTo>
                  <a:lnTo>
                    <a:pt x="467360" y="0"/>
                  </a:lnTo>
                  <a:cubicBezTo>
                    <a:pt x="210820" y="0"/>
                    <a:pt x="0" y="220980"/>
                    <a:pt x="0" y="490220"/>
                  </a:cubicBezTo>
                  <a:lnTo>
                    <a:pt x="0" y="1522730"/>
                  </a:lnTo>
                  <a:cubicBezTo>
                    <a:pt x="0" y="1791970"/>
                    <a:pt x="209550" y="2012950"/>
                    <a:pt x="466090" y="2012950"/>
                  </a:cubicBezTo>
                  <a:lnTo>
                    <a:pt x="5149850" y="2012950"/>
                  </a:lnTo>
                  <a:cubicBezTo>
                    <a:pt x="5262880" y="2012950"/>
                    <a:pt x="5367020" y="1969770"/>
                    <a:pt x="5447030" y="1899920"/>
                  </a:cubicBezTo>
                  <a:cubicBezTo>
                    <a:pt x="5577840" y="1971040"/>
                    <a:pt x="5890260" y="2112010"/>
                    <a:pt x="6236970" y="1905000"/>
                  </a:cubicBezTo>
                  <a:cubicBezTo>
                    <a:pt x="6238240" y="1905000"/>
                    <a:pt x="5925820" y="1906270"/>
                    <a:pt x="5615940" y="1541780"/>
                  </a:cubicBezTo>
                  <a:lnTo>
                    <a:pt x="5615940" y="1541780"/>
                  </a:lnTo>
                  <a:close/>
                </a:path>
              </a:pathLst>
            </a:custGeom>
            <a:grpFill/>
          </p:spPr>
        </p:sp>
      </p:grpSp>
      <p:sp>
        <p:nvSpPr>
          <p:cNvPr id="8" name="Rectangle 7"/>
          <p:cNvSpPr/>
          <p:nvPr/>
        </p:nvSpPr>
        <p:spPr>
          <a:xfrm>
            <a:off x="7924800" y="3314700"/>
            <a:ext cx="9220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Xác định những thông tin quan trọng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về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địa chỉ văn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 mạnh những thông tin này trong lúc thuyết tr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m kiếm các phương thức làm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ổ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i bật, gây ấn tượng với người nghe.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77294" y="4156163"/>
            <a:ext cx="6690306" cy="40225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9572" y="1181100"/>
            <a:ext cx="1370888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90170" algn="ctr">
              <a:spcBef>
                <a:spcPts val="300"/>
              </a:spcBef>
              <a:spcAft>
                <a:spcPts val="300"/>
              </a:spcAft>
            </a:pP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hoá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ý:</a:t>
            </a:r>
            <a:endParaRPr lang="en-US" sz="4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8088766"/>
            <a:ext cx="1167548" cy="1462760"/>
          </a:xfrm>
          <a:prstGeom prst="rect">
            <a:avLst/>
          </a:prstGeom>
        </p:spPr>
      </p:pic>
      <p:pic>
        <p:nvPicPr>
          <p:cNvPr id="15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95655" y="9126255"/>
            <a:ext cx="675342" cy="8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72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599" y="565348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11"/>
          <p:cNvGrpSpPr/>
          <p:nvPr/>
        </p:nvGrpSpPr>
        <p:grpSpPr>
          <a:xfrm flipH="1">
            <a:off x="6553200" y="2927012"/>
            <a:ext cx="10877482" cy="5791200"/>
            <a:chOff x="0" y="0"/>
            <a:chExt cx="6238240" cy="201295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1" name="Freeform 12"/>
            <p:cNvSpPr/>
            <p:nvPr/>
          </p:nvSpPr>
          <p:spPr>
            <a:xfrm>
              <a:off x="0" y="0"/>
              <a:ext cx="6238240" cy="2112010"/>
            </a:xfrm>
            <a:custGeom>
              <a:avLst/>
              <a:gdLst/>
              <a:ahLst/>
              <a:cxnLst/>
              <a:rect l="l" t="t" r="r" b="b"/>
              <a:pathLst>
                <a:path w="6238240" h="2112010">
                  <a:moveTo>
                    <a:pt x="5615940" y="1541780"/>
                  </a:moveTo>
                  <a:cubicBezTo>
                    <a:pt x="5615940" y="1535430"/>
                    <a:pt x="5617210" y="1530350"/>
                    <a:pt x="5617210" y="1522730"/>
                  </a:cubicBezTo>
                  <a:lnTo>
                    <a:pt x="5617210" y="490220"/>
                  </a:lnTo>
                  <a:cubicBezTo>
                    <a:pt x="5617210" y="220980"/>
                    <a:pt x="5407660" y="0"/>
                    <a:pt x="5151120" y="0"/>
                  </a:cubicBezTo>
                  <a:lnTo>
                    <a:pt x="467360" y="0"/>
                  </a:lnTo>
                  <a:cubicBezTo>
                    <a:pt x="210820" y="0"/>
                    <a:pt x="0" y="220980"/>
                    <a:pt x="0" y="490220"/>
                  </a:cubicBezTo>
                  <a:lnTo>
                    <a:pt x="0" y="1522730"/>
                  </a:lnTo>
                  <a:cubicBezTo>
                    <a:pt x="0" y="1791970"/>
                    <a:pt x="209550" y="2012950"/>
                    <a:pt x="466090" y="2012950"/>
                  </a:cubicBezTo>
                  <a:lnTo>
                    <a:pt x="5149850" y="2012950"/>
                  </a:lnTo>
                  <a:cubicBezTo>
                    <a:pt x="5262880" y="2012950"/>
                    <a:pt x="5367020" y="1969770"/>
                    <a:pt x="5447030" y="1899920"/>
                  </a:cubicBezTo>
                  <a:cubicBezTo>
                    <a:pt x="5577840" y="1971040"/>
                    <a:pt x="5890260" y="2112010"/>
                    <a:pt x="6236970" y="1905000"/>
                  </a:cubicBezTo>
                  <a:cubicBezTo>
                    <a:pt x="6238240" y="1905000"/>
                    <a:pt x="5925820" y="1906270"/>
                    <a:pt x="5615940" y="1541780"/>
                  </a:cubicBezTo>
                  <a:lnTo>
                    <a:pt x="5615940" y="1541780"/>
                  </a:lnTo>
                  <a:close/>
                </a:path>
              </a:pathLst>
            </a:custGeom>
            <a:grpFill/>
          </p:spPr>
        </p:sp>
      </p:grpSp>
      <p:sp>
        <p:nvSpPr>
          <p:cNvPr id="8" name="Rectangle 7"/>
          <p:cNvSpPr/>
          <p:nvPr/>
        </p:nvSpPr>
        <p:spPr>
          <a:xfrm>
            <a:off x="7924800" y="3771900"/>
            <a:ext cx="9296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m ý và lập dàn ý cho bài thuyết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nh.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Xác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định thời lượng, cách nói cho từng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N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gười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nghe thường không muốn nghe một bài nói quá dài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giọng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điệu lặp đi lặp lại.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77294" y="4156163"/>
            <a:ext cx="6690306" cy="40225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9572" y="1181100"/>
            <a:ext cx="1370888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90170" algn="ctr">
              <a:spcBef>
                <a:spcPts val="300"/>
              </a:spcBef>
              <a:spcAft>
                <a:spcPts val="300"/>
              </a:spcAft>
            </a:pP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hoá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ý:</a:t>
            </a:r>
            <a:endParaRPr lang="en-US" sz="4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8088766"/>
            <a:ext cx="1167548" cy="1462760"/>
          </a:xfrm>
          <a:prstGeom prst="rect">
            <a:avLst/>
          </a:prstGeom>
        </p:spPr>
      </p:pic>
      <p:pic>
        <p:nvPicPr>
          <p:cNvPr id="15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95655" y="9126255"/>
            <a:ext cx="675342" cy="8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09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Rectangle 6"/>
          <p:cNvSpPr/>
          <p:nvPr/>
        </p:nvSpPr>
        <p:spPr>
          <a:xfrm>
            <a:off x="1454465" y="2997536"/>
            <a:ext cx="1066800" cy="914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2628900"/>
            <a:ext cx="14096999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Chọn trang phục phù hợp với vấn đề 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 h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óa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được trình bày để tạo ấn tượng tốt đẹp đối với người nghe và giúp em tự tin hơn.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54465" y="5395326"/>
            <a:ext cx="10668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95600" y="5026690"/>
            <a:ext cx="14096999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ử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dụng các động tác hình thể khi thuyết trình: tư thế, cử chỉ, nét mặt, ánh mắt,.. một cách phù hợp và có hiệu qu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ả.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9264" y="1181100"/>
            <a:ext cx="100721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just">
              <a:spcBef>
                <a:spcPts val="300"/>
              </a:spcBef>
              <a:spcAft>
                <a:spcPts val="300"/>
              </a:spcAft>
            </a:pP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665" y="114300"/>
            <a:ext cx="2010935" cy="20109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096000" y="6515100"/>
            <a:ext cx="6172200" cy="4667909"/>
            <a:chOff x="6096000" y="6515100"/>
            <a:chExt cx="6172200" cy="4667909"/>
          </a:xfrm>
        </p:grpSpPr>
        <p:pic>
          <p:nvPicPr>
            <p:cNvPr id="2050" name="Picture 2" descr="https://o.remove.bg/downloads/331a6ad2-d409-407a-95e2-93b75b59b6d5/image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0933" y="6515100"/>
              <a:ext cx="4326134" cy="4667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s://o.remove.bg/downloads/4ccf55f2-a2a3-42f4-8e21-779043f905c9/image-removebg-preview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8790225"/>
              <a:ext cx="1534875" cy="1534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s://o.remove.bg/downloads/9171d015-99cc-48d3-a876-f3fe002e85bc/image-removebg-preview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9580" y="8364080"/>
              <a:ext cx="1808620" cy="1808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5884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5" grpId="0" animBg="1"/>
      <p:bldP spid="1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3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5336"/>
            <a:ext cx="15240000" cy="9601200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3352800" y="4610100"/>
            <a:ext cx="112014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7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7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200" y="6515100"/>
            <a:ext cx="3546150" cy="3200400"/>
          </a:xfrm>
          <a:prstGeom prst="rect">
            <a:avLst/>
          </a:prstGeom>
        </p:spPr>
      </p:pic>
      <p:pic>
        <p:nvPicPr>
          <p:cNvPr id="20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12573000" y="571500"/>
            <a:ext cx="231493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81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Rectangle 7"/>
          <p:cNvSpPr/>
          <p:nvPr/>
        </p:nvSpPr>
        <p:spPr>
          <a:xfrm>
            <a:off x="800100" y="952500"/>
            <a:ext cx="16687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u="sng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40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1"/>
              </a:ext>
            </a:extLst>
          </a:blip>
          <a:srcRect/>
          <a:stretch>
            <a:fillRect/>
          </a:stretch>
        </p:blipFill>
        <p:spPr>
          <a:xfrm>
            <a:off x="15673785" y="7429499"/>
            <a:ext cx="1928415" cy="2362201"/>
          </a:xfrm>
          <a:prstGeom prst="rect">
            <a:avLst/>
          </a:prstGeom>
        </p:spPr>
      </p:pic>
      <p:pic>
        <p:nvPicPr>
          <p:cNvPr id="13" name="Picture 27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16195930" y="155233"/>
            <a:ext cx="1705990" cy="151619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216660" y="3094287"/>
            <a:ext cx="7211062" cy="28540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F7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</a:rPr>
              <a:t>(1) Hãy thuyết trình về một địa chỉ văn hoá ở nơi em đang sống.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59461" y="2247900"/>
            <a:ext cx="1398081" cy="1398081"/>
            <a:chOff x="691030" y="1814343"/>
            <a:chExt cx="1398081" cy="1398081"/>
          </a:xfrm>
        </p:grpSpPr>
        <p:grpSp>
          <p:nvGrpSpPr>
            <p:cNvPr id="16" name="Group 8"/>
            <p:cNvGrpSpPr/>
            <p:nvPr/>
          </p:nvGrpSpPr>
          <p:grpSpPr>
            <a:xfrm>
              <a:off x="691030" y="1814343"/>
              <a:ext cx="1398081" cy="1398081"/>
              <a:chOff x="0" y="0"/>
              <a:chExt cx="6350000" cy="6350000"/>
            </a:xfrm>
          </p:grpSpPr>
          <p:sp>
            <p:nvSpPr>
              <p:cNvPr id="18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7966"/>
              </a:solidFill>
            </p:spPr>
          </p:sp>
        </p:grpSp>
        <p:pic>
          <p:nvPicPr>
            <p:cNvPr id="17" name="Picture 10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23781" y="2147094"/>
              <a:ext cx="732578" cy="732578"/>
            </a:xfrm>
            <a:prstGeom prst="rect">
              <a:avLst/>
            </a:prstGeom>
          </p:spPr>
        </p:pic>
      </p:grpSp>
      <p:sp>
        <p:nvSpPr>
          <p:cNvPr id="19" name="Rounded Rectangle 18"/>
          <p:cNvSpPr/>
          <p:nvPr/>
        </p:nvSpPr>
        <p:spPr>
          <a:xfrm>
            <a:off x="9141459" y="3094287"/>
            <a:ext cx="8079741" cy="28540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F7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</a:rPr>
              <a:t>(2) Hãy thuyết trình về </a:t>
            </a:r>
            <a:r>
              <a:rPr lang="en-US" sz="3600" dirty="0">
                <a:solidFill>
                  <a:schemeClr val="tx1"/>
                </a:solidFill>
              </a:rPr>
              <a:t>l</a:t>
            </a:r>
            <a:r>
              <a:rPr lang="vi-VN" sz="3600" dirty="0">
                <a:solidFill>
                  <a:schemeClr val="tx1"/>
                </a:solidFill>
              </a:rPr>
              <a:t>ễ hội Đền Hùng hoặc lễ hội Ka-tê (Ninh Thuận).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684261" y="2247900"/>
            <a:ext cx="1398081" cy="1398081"/>
            <a:chOff x="691030" y="1814343"/>
            <a:chExt cx="1398081" cy="1398081"/>
          </a:xfrm>
        </p:grpSpPr>
        <p:grpSp>
          <p:nvGrpSpPr>
            <p:cNvPr id="21" name="Group 8"/>
            <p:cNvGrpSpPr/>
            <p:nvPr/>
          </p:nvGrpSpPr>
          <p:grpSpPr>
            <a:xfrm>
              <a:off x="691030" y="1814343"/>
              <a:ext cx="1398081" cy="1398081"/>
              <a:chOff x="0" y="0"/>
              <a:chExt cx="6350000" cy="6350000"/>
            </a:xfrm>
          </p:grpSpPr>
          <p:sp>
            <p:nvSpPr>
              <p:cNvPr id="23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7966"/>
              </a:solidFill>
            </p:spPr>
          </p:sp>
        </p:grpSp>
        <p:pic>
          <p:nvPicPr>
            <p:cNvPr id="22" name="Picture 10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23781" y="2147094"/>
              <a:ext cx="732578" cy="732578"/>
            </a:xfrm>
            <a:prstGeom prst="rect">
              <a:avLst/>
            </a:prstGeom>
          </p:spPr>
        </p:pic>
      </p:grpSp>
      <p:sp>
        <p:nvSpPr>
          <p:cNvPr id="24" name="Rounded Rectangle 23"/>
          <p:cNvSpPr/>
          <p:nvPr/>
        </p:nvSpPr>
        <p:spPr>
          <a:xfrm>
            <a:off x="5101590" y="6538127"/>
            <a:ext cx="8079741" cy="28540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F7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thuyết trình về Di tích lịch sử văn h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óa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Hoàng Thành Thăng Long.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644392" y="5691740"/>
            <a:ext cx="1398081" cy="1398081"/>
            <a:chOff x="691030" y="1814343"/>
            <a:chExt cx="1398081" cy="1398081"/>
          </a:xfrm>
        </p:grpSpPr>
        <p:grpSp>
          <p:nvGrpSpPr>
            <p:cNvPr id="26" name="Group 8"/>
            <p:cNvGrpSpPr/>
            <p:nvPr/>
          </p:nvGrpSpPr>
          <p:grpSpPr>
            <a:xfrm>
              <a:off x="691030" y="1814343"/>
              <a:ext cx="1398081" cy="1398081"/>
              <a:chOff x="0" y="0"/>
              <a:chExt cx="6350000" cy="6350000"/>
            </a:xfrm>
          </p:grpSpPr>
          <p:sp>
            <p:nvSpPr>
              <p:cNvPr id="28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7966"/>
              </a:solidFill>
            </p:spPr>
          </p:sp>
        </p:grpSp>
        <p:pic>
          <p:nvPicPr>
            <p:cNvPr id="27" name="Picture 10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23781" y="2147094"/>
              <a:ext cx="732578" cy="732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500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9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Rectangle 17"/>
          <p:cNvSpPr/>
          <p:nvPr/>
        </p:nvSpPr>
        <p:spPr>
          <a:xfrm>
            <a:off x="5715000" y="2506273"/>
            <a:ext cx="5742478" cy="159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19477" y="4322184"/>
            <a:ext cx="5742478" cy="16000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685800" y="677473"/>
            <a:ext cx="5063836" cy="1596050"/>
          </a:xfrm>
          <a:prstGeom prst="hexagon">
            <a:avLst/>
          </a:prstGeom>
          <a:solidFill>
            <a:srgbClr val="8CCC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6054321" y="677473"/>
            <a:ext cx="5063836" cy="1596050"/>
          </a:xfrm>
          <a:prstGeom prst="hexagon">
            <a:avLst/>
          </a:prstGeom>
          <a:solidFill>
            <a:srgbClr val="FFD7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2506274"/>
            <a:ext cx="4454236" cy="1815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12074121" y="677473"/>
            <a:ext cx="5063836" cy="1596050"/>
          </a:xfrm>
          <a:prstGeom prst="hexagon">
            <a:avLst/>
          </a:prstGeom>
          <a:solidFill>
            <a:srgbClr val="7EAF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4644024"/>
            <a:ext cx="4454236" cy="1815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6781774"/>
            <a:ext cx="4454236" cy="1815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6142627"/>
            <a:ext cx="5742478" cy="16000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7963070"/>
            <a:ext cx="5742478" cy="16000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734800" y="2506273"/>
            <a:ext cx="5742478" cy="159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734800" y="4322183"/>
            <a:ext cx="5742478" cy="3420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vi-VN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696700" y="7967602"/>
            <a:ext cx="5742478" cy="159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3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381000" y="8565701"/>
            <a:ext cx="1667365" cy="14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17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3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5336"/>
            <a:ext cx="15240000" cy="9601200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3352800" y="4610100"/>
            <a:ext cx="112014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7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7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200" y="6515100"/>
            <a:ext cx="3546150" cy="3200400"/>
          </a:xfrm>
          <a:prstGeom prst="rect">
            <a:avLst/>
          </a:prstGeom>
        </p:spPr>
      </p:pic>
      <p:pic>
        <p:nvPicPr>
          <p:cNvPr id="20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12573000" y="571500"/>
            <a:ext cx="231493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51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2" descr="https://o.remove.bg/downloads/9e2bfc28-e00b-4e69-98a3-ee897ba1506f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" y="1778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95800" y="1181100"/>
            <a:ext cx="9296400" cy="1752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US" sz="6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8521700" y="3790382"/>
            <a:ext cx="7797800" cy="1937129"/>
          </a:xfrm>
          <a:prstGeom prst="wedgeRoundRectCallout">
            <a:avLst>
              <a:gd name="adj1" fmla="val -60892"/>
              <a:gd name="adj2" fmla="val 30310"/>
              <a:gd name="adj3" fmla="val 16667"/>
            </a:avLst>
          </a:prstGeom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8521700" y="6387532"/>
            <a:ext cx="7797800" cy="1937129"/>
          </a:xfrm>
          <a:prstGeom prst="wedgeRoundRectCallout">
            <a:avLst>
              <a:gd name="adj1" fmla="val -60371"/>
              <a:gd name="adj2" fmla="val 24016"/>
              <a:gd name="adj3" fmla="val 16667"/>
            </a:avLst>
          </a:prstGeom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>
            <a:off x="1631950" y="4552103"/>
            <a:ext cx="5867400" cy="501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59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3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5336"/>
            <a:ext cx="15240000" cy="9601200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3352800" y="4610100"/>
            <a:ext cx="112014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7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7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200" y="6515100"/>
            <a:ext cx="3546150" cy="3200400"/>
          </a:xfrm>
          <a:prstGeom prst="rect">
            <a:avLst/>
          </a:prstGeom>
        </p:spPr>
      </p:pic>
      <p:pic>
        <p:nvPicPr>
          <p:cNvPr id="20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12573000" y="571500"/>
            <a:ext cx="231493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16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2"/>
          <p:cNvGrpSpPr/>
          <p:nvPr/>
        </p:nvGrpSpPr>
        <p:grpSpPr>
          <a:xfrm>
            <a:off x="5029200" y="1655618"/>
            <a:ext cx="11750566" cy="6975764"/>
            <a:chOff x="0" y="0"/>
            <a:chExt cx="5490351" cy="2783840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9" name="Google Shape;11016;p65"/>
          <p:cNvSpPr/>
          <p:nvPr/>
        </p:nvSpPr>
        <p:spPr>
          <a:xfrm flipH="1">
            <a:off x="14859000" y="1269794"/>
            <a:ext cx="914400" cy="1282906"/>
          </a:xfrm>
          <a:custGeom>
            <a:avLst/>
            <a:gdLst/>
            <a:ahLst/>
            <a:cxnLst/>
            <a:rect l="l" t="t" r="r" b="b"/>
            <a:pathLst>
              <a:path w="5955" h="11491" extrusionOk="0">
                <a:moveTo>
                  <a:pt x="5954" y="11490"/>
                </a:moveTo>
                <a:lnTo>
                  <a:pt x="3001" y="9573"/>
                </a:lnTo>
                <a:lnTo>
                  <a:pt x="1" y="11490"/>
                </a:lnTo>
                <a:lnTo>
                  <a:pt x="1" y="1"/>
                </a:lnTo>
                <a:lnTo>
                  <a:pt x="5954" y="1"/>
                </a:lnTo>
                <a:close/>
              </a:path>
            </a:pathLst>
          </a:custGeom>
          <a:solidFill>
            <a:srgbClr val="FFD7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>
          <a:xfrm>
            <a:off x="990600" y="4686300"/>
            <a:ext cx="3746734" cy="5430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39000" y="2870033"/>
            <a:ext cx="73454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24180" algn="l"/>
              </a:tabLst>
            </a:pP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thuyết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58" cstate="print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961878" y="2734000"/>
            <a:ext cx="990600" cy="9491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9000" y="4002117"/>
            <a:ext cx="87050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24180" algn="l"/>
              </a:tabLst>
            </a:pP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chép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0" y="5979974"/>
            <a:ext cx="87050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24180" algn="l"/>
              </a:tabLst>
            </a:pP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rút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58" cstate="print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961878" y="4404693"/>
            <a:ext cx="990600" cy="949175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58" cstate="print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961878" y="6380186"/>
            <a:ext cx="990600" cy="94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433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"/>
          <p:cNvGrpSpPr/>
          <p:nvPr/>
        </p:nvGrpSpPr>
        <p:grpSpPr>
          <a:xfrm>
            <a:off x="1028694" y="647700"/>
            <a:ext cx="16230600" cy="8974869"/>
            <a:chOff x="0" y="0"/>
            <a:chExt cx="5490351" cy="2783840"/>
          </a:xfrm>
        </p:grpSpPr>
        <p:sp>
          <p:nvSpPr>
            <p:cNvPr id="17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3" y="1149931"/>
            <a:ext cx="11325261" cy="95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solidFill>
                  <a:srgbClr val="5D95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71703" y="204152"/>
            <a:ext cx="1909600" cy="1927119"/>
          </a:xfrm>
          <a:prstGeom prst="rect">
            <a:avLst/>
          </a:prstGeom>
        </p:spPr>
      </p:pic>
      <p:pic>
        <p:nvPicPr>
          <p:cNvPr id="15" name="Picture 2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60883" y="8565392"/>
            <a:ext cx="3401204" cy="1638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9" b="24325"/>
          <a:stretch/>
        </p:blipFill>
        <p:spPr>
          <a:xfrm>
            <a:off x="5459956" y="2086768"/>
            <a:ext cx="11989844" cy="72617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43706" y="4914900"/>
            <a:ext cx="9144000" cy="24826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0510" algn="just">
              <a:lnSpc>
                <a:spcPct val="150000"/>
              </a:lnSpc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lễ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Ấn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lễ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o.remove.bg/downloads/03aec96b-5917-42e7-b4a9-8f826feeb339/_Pngtree_spring_festival_with_a_lion_3980072-removebg-preview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07882"/>
            <a:ext cx="6774218" cy="677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56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8063" y="419100"/>
            <a:ext cx="17150337" cy="94488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381000" y="6148885"/>
            <a:ext cx="2057400" cy="41148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0" y="853058"/>
            <a:ext cx="18287999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13"/>
              </a:lnSpc>
            </a:pPr>
            <a:r>
              <a:rPr lang="vi-VN" sz="64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r>
              <a:rPr lang="en-US" sz="64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VẬN DỤNG</a:t>
            </a:r>
            <a:endParaRPr lang="en-US" sz="6400" b="1" dirty="0">
              <a:solidFill>
                <a:srgbClr val="8662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1578">
            <a:off x="16186132" y="-30775"/>
            <a:ext cx="2011704" cy="23293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flipH="1">
            <a:off x="1888378" y="3843469"/>
            <a:ext cx="6341221" cy="6222324"/>
          </a:xfrm>
          <a:prstGeom prst="rect">
            <a:avLst/>
          </a:prstGeom>
        </p:spPr>
      </p:pic>
      <p:grpSp>
        <p:nvGrpSpPr>
          <p:cNvPr id="11" name="Group 4"/>
          <p:cNvGrpSpPr/>
          <p:nvPr/>
        </p:nvGrpSpPr>
        <p:grpSpPr>
          <a:xfrm>
            <a:off x="7924800" y="2801829"/>
            <a:ext cx="8610600" cy="3051466"/>
            <a:chOff x="0" y="0"/>
            <a:chExt cx="15573948" cy="351427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5" name="Freeform 5"/>
            <p:cNvSpPr/>
            <p:nvPr/>
          </p:nvSpPr>
          <p:spPr>
            <a:xfrm>
              <a:off x="0" y="0"/>
              <a:ext cx="15580216" cy="3518903"/>
            </a:xfrm>
            <a:custGeom>
              <a:avLst/>
              <a:gdLst/>
              <a:ahLst/>
              <a:cxnLst/>
              <a:rect l="l" t="t" r="r" b="b"/>
              <a:pathLst>
                <a:path w="15580216" h="3518903">
                  <a:moveTo>
                    <a:pt x="15542116" y="2740517"/>
                  </a:moveTo>
                  <a:cubicBezTo>
                    <a:pt x="15539689" y="3045910"/>
                    <a:pt x="15366574" y="3272639"/>
                    <a:pt x="15165699" y="3272639"/>
                  </a:cubicBezTo>
                  <a:lnTo>
                    <a:pt x="14983417" y="3274830"/>
                  </a:lnTo>
                  <a:cubicBezTo>
                    <a:pt x="14951239" y="3298985"/>
                    <a:pt x="14913947" y="3325351"/>
                    <a:pt x="14873874" y="3350490"/>
                  </a:cubicBezTo>
                  <a:cubicBezTo>
                    <a:pt x="14734479" y="3437937"/>
                    <a:pt x="14663424" y="3479305"/>
                    <a:pt x="14611445" y="3511790"/>
                  </a:cubicBezTo>
                  <a:cubicBezTo>
                    <a:pt x="14600064" y="3518903"/>
                    <a:pt x="14585527" y="3509800"/>
                    <a:pt x="14586930" y="3496451"/>
                  </a:cubicBezTo>
                  <a:lnTo>
                    <a:pt x="14614437" y="3279266"/>
                  </a:lnTo>
                  <a:lnTo>
                    <a:pt x="401818" y="3301340"/>
                  </a:lnTo>
                  <a:cubicBezTo>
                    <a:pt x="200942" y="3301340"/>
                    <a:pt x="26609" y="3136334"/>
                    <a:pt x="25400" y="2864719"/>
                  </a:cubicBezTo>
                  <a:cubicBezTo>
                    <a:pt x="25400" y="2864719"/>
                    <a:pt x="0" y="1392979"/>
                    <a:pt x="0" y="1029680"/>
                  </a:cubicBezTo>
                  <a:cubicBezTo>
                    <a:pt x="0" y="666379"/>
                    <a:pt x="12700" y="422821"/>
                    <a:pt x="12700" y="422821"/>
                  </a:cubicBezTo>
                  <a:cubicBezTo>
                    <a:pt x="12700" y="204546"/>
                    <a:pt x="0" y="0"/>
                    <a:pt x="376418" y="13800"/>
                  </a:cubicBezTo>
                  <a:cubicBezTo>
                    <a:pt x="376418" y="13800"/>
                    <a:pt x="936898" y="26690"/>
                    <a:pt x="3901937" y="13800"/>
                  </a:cubicBezTo>
                  <a:cubicBezTo>
                    <a:pt x="9516918" y="0"/>
                    <a:pt x="15127599" y="0"/>
                    <a:pt x="15127599" y="0"/>
                  </a:cubicBezTo>
                  <a:cubicBezTo>
                    <a:pt x="15382887" y="0"/>
                    <a:pt x="15554818" y="232146"/>
                    <a:pt x="15554818" y="450421"/>
                  </a:cubicBezTo>
                  <a:cubicBezTo>
                    <a:pt x="15554818" y="450421"/>
                    <a:pt x="15565884" y="1360778"/>
                    <a:pt x="15573051" y="1677938"/>
                  </a:cubicBezTo>
                  <a:cubicBezTo>
                    <a:pt x="15580216" y="2175495"/>
                    <a:pt x="15542116" y="2740517"/>
                    <a:pt x="15542116" y="2740517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7" name="Rectangle 16"/>
          <p:cNvSpPr/>
          <p:nvPr/>
        </p:nvSpPr>
        <p:spPr>
          <a:xfrm>
            <a:off x="8135129" y="3307746"/>
            <a:ext cx="819340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nl-NL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Chữa lại bài viết theo góp ý, nhận xét của </a:t>
            </a:r>
            <a:r>
              <a:rPr lang="nl-NL" sz="3800" dirty="0">
                <a:latin typeface="Arial" panose="020B0604020202020204" pitchFamily="34" charset="0"/>
                <a:cs typeface="Arial" panose="020B0604020202020204" pitchFamily="34" charset="0"/>
              </a:rPr>
              <a:t>giáo viên và các </a:t>
            </a:r>
            <a:r>
              <a:rPr lang="nl-NL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nhóm.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4"/>
          <p:cNvGrpSpPr/>
          <p:nvPr/>
        </p:nvGrpSpPr>
        <p:grpSpPr>
          <a:xfrm>
            <a:off x="7924800" y="6165060"/>
            <a:ext cx="8610600" cy="3051466"/>
            <a:chOff x="0" y="0"/>
            <a:chExt cx="15573948" cy="351427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2" name="Freeform 5"/>
            <p:cNvSpPr/>
            <p:nvPr/>
          </p:nvSpPr>
          <p:spPr>
            <a:xfrm>
              <a:off x="0" y="0"/>
              <a:ext cx="15580216" cy="3518903"/>
            </a:xfrm>
            <a:custGeom>
              <a:avLst/>
              <a:gdLst/>
              <a:ahLst/>
              <a:cxnLst/>
              <a:rect l="l" t="t" r="r" b="b"/>
              <a:pathLst>
                <a:path w="15580216" h="3518903">
                  <a:moveTo>
                    <a:pt x="15542116" y="2740517"/>
                  </a:moveTo>
                  <a:cubicBezTo>
                    <a:pt x="15539689" y="3045910"/>
                    <a:pt x="15366574" y="3272639"/>
                    <a:pt x="15165699" y="3272639"/>
                  </a:cubicBezTo>
                  <a:lnTo>
                    <a:pt x="14983417" y="3274830"/>
                  </a:lnTo>
                  <a:cubicBezTo>
                    <a:pt x="14951239" y="3298985"/>
                    <a:pt x="14913947" y="3325351"/>
                    <a:pt x="14873874" y="3350490"/>
                  </a:cubicBezTo>
                  <a:cubicBezTo>
                    <a:pt x="14734479" y="3437937"/>
                    <a:pt x="14663424" y="3479305"/>
                    <a:pt x="14611445" y="3511790"/>
                  </a:cubicBezTo>
                  <a:cubicBezTo>
                    <a:pt x="14600064" y="3518903"/>
                    <a:pt x="14585527" y="3509800"/>
                    <a:pt x="14586930" y="3496451"/>
                  </a:cubicBezTo>
                  <a:lnTo>
                    <a:pt x="14614437" y="3279266"/>
                  </a:lnTo>
                  <a:lnTo>
                    <a:pt x="401818" y="3301340"/>
                  </a:lnTo>
                  <a:cubicBezTo>
                    <a:pt x="200942" y="3301340"/>
                    <a:pt x="26609" y="3136334"/>
                    <a:pt x="25400" y="2864719"/>
                  </a:cubicBezTo>
                  <a:cubicBezTo>
                    <a:pt x="25400" y="2864719"/>
                    <a:pt x="0" y="1392979"/>
                    <a:pt x="0" y="1029680"/>
                  </a:cubicBezTo>
                  <a:cubicBezTo>
                    <a:pt x="0" y="666379"/>
                    <a:pt x="12700" y="422821"/>
                    <a:pt x="12700" y="422821"/>
                  </a:cubicBezTo>
                  <a:cubicBezTo>
                    <a:pt x="12700" y="204546"/>
                    <a:pt x="0" y="0"/>
                    <a:pt x="376418" y="13800"/>
                  </a:cubicBezTo>
                  <a:cubicBezTo>
                    <a:pt x="376418" y="13800"/>
                    <a:pt x="936898" y="26690"/>
                    <a:pt x="3901937" y="13800"/>
                  </a:cubicBezTo>
                  <a:cubicBezTo>
                    <a:pt x="9516918" y="0"/>
                    <a:pt x="15127599" y="0"/>
                    <a:pt x="15127599" y="0"/>
                  </a:cubicBezTo>
                  <a:cubicBezTo>
                    <a:pt x="15382887" y="0"/>
                    <a:pt x="15554818" y="232146"/>
                    <a:pt x="15554818" y="450421"/>
                  </a:cubicBezTo>
                  <a:cubicBezTo>
                    <a:pt x="15554818" y="450421"/>
                    <a:pt x="15565884" y="1360778"/>
                    <a:pt x="15573051" y="1677938"/>
                  </a:cubicBezTo>
                  <a:cubicBezTo>
                    <a:pt x="15580216" y="2175495"/>
                    <a:pt x="15542116" y="2740517"/>
                    <a:pt x="15542116" y="2740517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3" name="Rectangle 22"/>
          <p:cNvSpPr/>
          <p:nvPr/>
        </p:nvSpPr>
        <p:spPr>
          <a:xfrm>
            <a:off x="8266875" y="6713220"/>
            <a:ext cx="792991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nl-NL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Về nhà tự quay lại video và gửi nộp cho giáo viên.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877800" y="7581900"/>
            <a:ext cx="5483146" cy="2901083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57200" y="342900"/>
            <a:ext cx="3733800" cy="32721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709358">
            <a:off x="13715036" y="285489"/>
            <a:ext cx="5044897" cy="2256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b="29911"/>
          <a:stretch/>
        </p:blipFill>
        <p:spPr>
          <a:xfrm>
            <a:off x="-393202" y="6413429"/>
            <a:ext cx="2958666" cy="3987871"/>
          </a:xfrm>
          <a:prstGeom prst="rect">
            <a:avLst/>
          </a:prstGeom>
        </p:spPr>
      </p:pic>
      <p:sp>
        <p:nvSpPr>
          <p:cNvPr id="13" name="TextBox 6"/>
          <p:cNvSpPr txBox="1"/>
          <p:nvPr/>
        </p:nvSpPr>
        <p:spPr>
          <a:xfrm>
            <a:off x="0" y="1714500"/>
            <a:ext cx="18288000" cy="1372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vi-VN" sz="6400" b="1" dirty="0" smtClean="0">
                <a:solidFill>
                  <a:srgbClr val="866255"/>
                </a:solidFill>
              </a:rPr>
              <a:t>HƯỚNG DẪN VỀ NHÀ</a:t>
            </a:r>
            <a:endParaRPr lang="en-US" sz="6400" b="1" dirty="0">
              <a:solidFill>
                <a:srgbClr val="866255"/>
              </a:solidFill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312161" y="4148324"/>
            <a:ext cx="774621" cy="742228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312161" y="5443608"/>
            <a:ext cx="774621" cy="7422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72279" y="3695700"/>
            <a:ext cx="109031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20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ự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20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312160" y="6739124"/>
            <a:ext cx="774621" cy="74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07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2731" y="8368399"/>
            <a:ext cx="15222538" cy="78050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539529" y="8743367"/>
            <a:ext cx="5208943" cy="8185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920983" y="6604970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3082296" y="7248746"/>
            <a:ext cx="1776217" cy="22825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925800" y="283431"/>
            <a:ext cx="1909600" cy="19271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-208525" y="120810"/>
            <a:ext cx="3482511" cy="30519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-1082951" y="6063808"/>
            <a:ext cx="2958666" cy="568974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384946" y="3079787"/>
            <a:ext cx="135636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 dirty="0">
              <a:solidFill>
                <a:srgbClr val="8662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flipH="1">
            <a:off x="16402787" y="6063808"/>
            <a:ext cx="2958666" cy="56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9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3944600" y="7466575"/>
            <a:ext cx="3070263" cy="240132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950981" y="4332822"/>
            <a:ext cx="14386035" cy="294542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8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TIẾT…: THUYẾT TRÌNH VÀ THẢO LUẬN VỀ MỘT ĐỊA CHỈ VĂN HOÁ</a:t>
            </a:r>
            <a:endParaRPr lang="en-US" sz="6800" b="1" dirty="0">
              <a:solidFill>
                <a:srgbClr val="8662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551209" y="2671039"/>
            <a:ext cx="1118558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500" b="1" dirty="0" smtClean="0">
                <a:solidFill>
                  <a:srgbClr val="7EAF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VÀ NGHE</a:t>
            </a:r>
            <a:endParaRPr lang="en-US" sz="7500" b="1" dirty="0">
              <a:solidFill>
                <a:srgbClr val="7EAF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685800" y="-690518"/>
            <a:ext cx="1787676" cy="3781622"/>
          </a:xfrm>
          <a:prstGeom prst="rect">
            <a:avLst/>
          </a:prstGeom>
        </p:spPr>
      </p:pic>
      <p:sp>
        <p:nvSpPr>
          <p:cNvPr id="16" name="Google Shape;11016;p65"/>
          <p:cNvSpPr/>
          <p:nvPr/>
        </p:nvSpPr>
        <p:spPr>
          <a:xfrm flipH="1">
            <a:off x="15316200" y="618716"/>
            <a:ext cx="1042278" cy="1609350"/>
          </a:xfrm>
          <a:custGeom>
            <a:avLst/>
            <a:gdLst/>
            <a:ahLst/>
            <a:cxnLst/>
            <a:rect l="l" t="t" r="r" b="b"/>
            <a:pathLst>
              <a:path w="5955" h="11491" extrusionOk="0">
                <a:moveTo>
                  <a:pt x="5954" y="11490"/>
                </a:moveTo>
                <a:lnTo>
                  <a:pt x="3001" y="9573"/>
                </a:lnTo>
                <a:lnTo>
                  <a:pt x="1" y="11490"/>
                </a:lnTo>
                <a:lnTo>
                  <a:pt x="1" y="1"/>
                </a:lnTo>
                <a:lnTo>
                  <a:pt x="595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544972" y="5538357"/>
            <a:ext cx="5313118" cy="25696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776420"/>
            <a:ext cx="6345663" cy="2611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vi-VN" sz="6400" b="1" dirty="0" smtClean="0">
                <a:solidFill>
                  <a:srgbClr val="866255"/>
                </a:solidFill>
              </a:rPr>
              <a:t>NỘI DUNG </a:t>
            </a:r>
          </a:p>
          <a:p>
            <a:pPr algn="ctr">
              <a:lnSpc>
                <a:spcPts val="10659"/>
              </a:lnSpc>
            </a:pPr>
            <a:r>
              <a:rPr lang="vi-VN" sz="6400" b="1" dirty="0" smtClean="0">
                <a:solidFill>
                  <a:srgbClr val="866255"/>
                </a:solidFill>
              </a:rPr>
              <a:t>BÀI HỌC</a:t>
            </a:r>
            <a:endParaRPr lang="en-US" sz="6400" b="1" dirty="0">
              <a:solidFill>
                <a:srgbClr val="866255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6692" y="1470822"/>
            <a:ext cx="9096308" cy="23485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86692" y="4083232"/>
            <a:ext cx="9096308" cy="14475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81612" y="5794593"/>
            <a:ext cx="9096308" cy="14475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81612" y="7505954"/>
            <a:ext cx="9096308" cy="14475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3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5336"/>
            <a:ext cx="15240000" cy="9601200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3352800" y="3467100"/>
            <a:ext cx="11201400" cy="3901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endParaRPr lang="en-US" sz="6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200" y="6515100"/>
            <a:ext cx="3546150" cy="3200400"/>
          </a:xfrm>
          <a:prstGeom prst="rect">
            <a:avLst/>
          </a:prstGeom>
        </p:spPr>
      </p:pic>
      <p:pic>
        <p:nvPicPr>
          <p:cNvPr id="20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12573000" y="571500"/>
            <a:ext cx="231493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81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9" y="907203"/>
            <a:ext cx="11325261" cy="95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6500" b="1" dirty="0">
              <a:solidFill>
                <a:srgbClr val="8662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85860">
            <a:off x="15730709" y="234026"/>
            <a:ext cx="2132941" cy="230604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16908" y="2682669"/>
            <a:ext cx="7677026" cy="283464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92933" y="2184829"/>
            <a:ext cx="1192883" cy="1143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416908" y="6187869"/>
            <a:ext cx="7677026" cy="283464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92933" y="5690029"/>
            <a:ext cx="1192883" cy="1143000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9367961" y="3036572"/>
            <a:ext cx="8060690" cy="52293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79223" y="251845"/>
            <a:ext cx="1167548" cy="1462760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9" y="907203"/>
            <a:ext cx="11325261" cy="95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6500" b="1" dirty="0">
              <a:solidFill>
                <a:srgbClr val="8662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r="22549"/>
          <a:stretch/>
        </p:blipFill>
        <p:spPr>
          <a:xfrm>
            <a:off x="13258800" y="2014182"/>
            <a:ext cx="5029200" cy="7772400"/>
          </a:xfrm>
          <a:prstGeom prst="rect">
            <a:avLst/>
          </a:prstGeom>
        </p:spPr>
      </p:pic>
      <p:grpSp>
        <p:nvGrpSpPr>
          <p:cNvPr id="16" name="Group 6"/>
          <p:cNvGrpSpPr/>
          <p:nvPr/>
        </p:nvGrpSpPr>
        <p:grpSpPr>
          <a:xfrm>
            <a:off x="1060873" y="2255007"/>
            <a:ext cx="12026904" cy="7231893"/>
            <a:chOff x="0" y="0"/>
            <a:chExt cx="2783350" cy="2115085"/>
          </a:xfrm>
          <a:solidFill>
            <a:schemeClr val="accent3"/>
          </a:solidFill>
        </p:grpSpPr>
        <p:sp>
          <p:nvSpPr>
            <p:cNvPr id="17" name="Freeform 7"/>
            <p:cNvSpPr/>
            <p:nvPr/>
          </p:nvSpPr>
          <p:spPr>
            <a:xfrm>
              <a:off x="-1" y="0"/>
              <a:ext cx="2789621" cy="2119713"/>
            </a:xfrm>
            <a:custGeom>
              <a:avLst/>
              <a:gdLst/>
              <a:ahLst/>
              <a:cxnLst/>
              <a:rect l="l" t="t" r="r" b="b"/>
              <a:pathLst>
                <a:path w="2789621" h="2119713">
                  <a:moveTo>
                    <a:pt x="2751519" y="1514541"/>
                  </a:moveTo>
                  <a:cubicBezTo>
                    <a:pt x="2749093" y="1694565"/>
                    <a:pt x="2575977" y="1828218"/>
                    <a:pt x="2375102" y="1828218"/>
                  </a:cubicBezTo>
                  <a:cubicBezTo>
                    <a:pt x="2375102" y="1828218"/>
                    <a:pt x="2181122" y="1818249"/>
                    <a:pt x="1884714" y="1831693"/>
                  </a:cubicBezTo>
                  <a:cubicBezTo>
                    <a:pt x="1697539" y="1840183"/>
                    <a:pt x="1377928" y="1843310"/>
                    <a:pt x="908799" y="1844463"/>
                  </a:cubicBezTo>
                  <a:lnTo>
                    <a:pt x="940817" y="2097260"/>
                  </a:lnTo>
                  <a:cubicBezTo>
                    <a:pt x="942220" y="2110608"/>
                    <a:pt x="927684" y="2119713"/>
                    <a:pt x="916302" y="2112599"/>
                  </a:cubicBezTo>
                  <a:cubicBezTo>
                    <a:pt x="864324" y="2080114"/>
                    <a:pt x="793268" y="2038746"/>
                    <a:pt x="653873" y="1951299"/>
                  </a:cubicBezTo>
                  <a:cubicBezTo>
                    <a:pt x="595960" y="1914968"/>
                    <a:pt x="543807" y="1876085"/>
                    <a:pt x="504750" y="1845088"/>
                  </a:cubicBezTo>
                  <a:cubicBezTo>
                    <a:pt x="439719" y="1845136"/>
                    <a:pt x="401817" y="1845136"/>
                    <a:pt x="401817" y="1845136"/>
                  </a:cubicBezTo>
                  <a:cubicBezTo>
                    <a:pt x="200942" y="1845136"/>
                    <a:pt x="26610" y="1747868"/>
                    <a:pt x="25400" y="1587755"/>
                  </a:cubicBezTo>
                  <a:cubicBezTo>
                    <a:pt x="25400" y="1587755"/>
                    <a:pt x="0" y="821138"/>
                    <a:pt x="0" y="606979"/>
                  </a:cubicBezTo>
                  <a:cubicBezTo>
                    <a:pt x="0" y="392820"/>
                    <a:pt x="12700" y="249245"/>
                    <a:pt x="12700" y="249245"/>
                  </a:cubicBezTo>
                  <a:cubicBezTo>
                    <a:pt x="12701" y="120576"/>
                    <a:pt x="1" y="0"/>
                    <a:pt x="376419" y="8134"/>
                  </a:cubicBezTo>
                  <a:cubicBezTo>
                    <a:pt x="376419" y="8134"/>
                    <a:pt x="936900" y="28433"/>
                    <a:pt x="1332325" y="20834"/>
                  </a:cubicBezTo>
                  <a:cubicBezTo>
                    <a:pt x="1377928" y="12700"/>
                    <a:pt x="2337002" y="0"/>
                    <a:pt x="2337002" y="0"/>
                  </a:cubicBezTo>
                  <a:cubicBezTo>
                    <a:pt x="2592289" y="0"/>
                    <a:pt x="2783350" y="101068"/>
                    <a:pt x="2776919" y="303615"/>
                  </a:cubicBezTo>
                  <a:cubicBezTo>
                    <a:pt x="2776919" y="303615"/>
                    <a:pt x="2775285" y="802156"/>
                    <a:pt x="2782453" y="914526"/>
                  </a:cubicBezTo>
                  <a:cubicBezTo>
                    <a:pt x="2789621" y="1181471"/>
                    <a:pt x="2751519" y="1514541"/>
                    <a:pt x="2751519" y="151454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1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079258" y="1162963"/>
            <a:ext cx="675342" cy="8461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0534" y="3410783"/>
            <a:ext cx="115146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3535" algn="l"/>
              </a:tabLst>
            </a:pP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Thuyết tr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ì</a:t>
            </a: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 và th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</a:t>
            </a: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luận về một địa chỉ văn hoá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trình bày, trao đổi bằng lời nói và các phương tiện hỗ trợ khác (nếu có) về một lễ hội, phong tục, tập quán, di tích lịch sử, văn hoá,...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một địa phương, dân tộc, quốc gia, thế giới. </a:t>
            </a: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85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31505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Rectangle 3"/>
          <p:cNvSpPr/>
          <p:nvPr/>
        </p:nvSpPr>
        <p:spPr>
          <a:xfrm>
            <a:off x="1524000" y="1200883"/>
            <a:ext cx="2895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en-US" sz="4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đích</a:t>
            </a:r>
            <a:r>
              <a:rPr lang="en-US" sz="4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524000" y="2420820"/>
            <a:ext cx="1594236" cy="18324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2800" y="2998493"/>
            <a:ext cx="855843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90170">
              <a:spcBef>
                <a:spcPts val="300"/>
              </a:spcBef>
              <a:spcAft>
                <a:spcPts val="300"/>
              </a:spcAft>
            </a:pP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Cung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hoá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524000" y="4694473"/>
            <a:ext cx="1594236" cy="18324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52800" y="4711419"/>
            <a:ext cx="13335000" cy="173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vi-VN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 bá hoặc giáo dục ý thức bảo vệ, phát huy bản sắc văn hoá dân tộc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524000" y="6989165"/>
            <a:ext cx="1594236" cy="183245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51028" y="7030641"/>
            <a:ext cx="13335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38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ăng </a:t>
            </a: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cường hoạt động giao lưu, hội nhập quốc tế và tiếp thu có chọn lọc các giá trị văn hoá của nhân loại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544800" y="540758"/>
            <a:ext cx="3384975" cy="16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76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599" y="565348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11"/>
          <p:cNvGrpSpPr/>
          <p:nvPr/>
        </p:nvGrpSpPr>
        <p:grpSpPr>
          <a:xfrm flipH="1">
            <a:off x="6553200" y="2927012"/>
            <a:ext cx="10877482" cy="5791200"/>
            <a:chOff x="0" y="0"/>
            <a:chExt cx="6238240" cy="201295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1" name="Freeform 12"/>
            <p:cNvSpPr/>
            <p:nvPr/>
          </p:nvSpPr>
          <p:spPr>
            <a:xfrm>
              <a:off x="0" y="0"/>
              <a:ext cx="6238240" cy="2112010"/>
            </a:xfrm>
            <a:custGeom>
              <a:avLst/>
              <a:gdLst/>
              <a:ahLst/>
              <a:cxnLst/>
              <a:rect l="l" t="t" r="r" b="b"/>
              <a:pathLst>
                <a:path w="6238240" h="2112010">
                  <a:moveTo>
                    <a:pt x="5615940" y="1541780"/>
                  </a:moveTo>
                  <a:cubicBezTo>
                    <a:pt x="5615940" y="1535430"/>
                    <a:pt x="5617210" y="1530350"/>
                    <a:pt x="5617210" y="1522730"/>
                  </a:cubicBezTo>
                  <a:lnTo>
                    <a:pt x="5617210" y="490220"/>
                  </a:lnTo>
                  <a:cubicBezTo>
                    <a:pt x="5617210" y="220980"/>
                    <a:pt x="5407660" y="0"/>
                    <a:pt x="5151120" y="0"/>
                  </a:cubicBezTo>
                  <a:lnTo>
                    <a:pt x="467360" y="0"/>
                  </a:lnTo>
                  <a:cubicBezTo>
                    <a:pt x="210820" y="0"/>
                    <a:pt x="0" y="220980"/>
                    <a:pt x="0" y="490220"/>
                  </a:cubicBezTo>
                  <a:lnTo>
                    <a:pt x="0" y="1522730"/>
                  </a:lnTo>
                  <a:cubicBezTo>
                    <a:pt x="0" y="1791970"/>
                    <a:pt x="209550" y="2012950"/>
                    <a:pt x="466090" y="2012950"/>
                  </a:cubicBezTo>
                  <a:lnTo>
                    <a:pt x="5149850" y="2012950"/>
                  </a:lnTo>
                  <a:cubicBezTo>
                    <a:pt x="5262880" y="2012950"/>
                    <a:pt x="5367020" y="1969770"/>
                    <a:pt x="5447030" y="1899920"/>
                  </a:cubicBezTo>
                  <a:cubicBezTo>
                    <a:pt x="5577840" y="1971040"/>
                    <a:pt x="5890260" y="2112010"/>
                    <a:pt x="6236970" y="1905000"/>
                  </a:cubicBezTo>
                  <a:cubicBezTo>
                    <a:pt x="6238240" y="1905000"/>
                    <a:pt x="5925820" y="1906270"/>
                    <a:pt x="5615940" y="1541780"/>
                  </a:cubicBezTo>
                  <a:lnTo>
                    <a:pt x="5615940" y="1541780"/>
                  </a:lnTo>
                  <a:close/>
                </a:path>
              </a:pathLst>
            </a:custGeom>
            <a:grpFill/>
          </p:spPr>
        </p:sp>
      </p:grpSp>
      <p:sp>
        <p:nvSpPr>
          <p:cNvPr id="8" name="Rectangle 7"/>
          <p:cNvSpPr/>
          <p:nvPr/>
        </p:nvSpPr>
        <p:spPr>
          <a:xfrm>
            <a:off x="7772400" y="3841449"/>
            <a:ext cx="9525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Xác định 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õ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mục đích của bu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ổ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i thuyết trình.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Xác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định 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õ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đối tượng nghe thuyết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Người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nghe là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có 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u biết 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về địa 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ỉ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văn hoá đó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nhiêu người tham dự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77294" y="4156163"/>
            <a:ext cx="6690306" cy="40225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9572" y="1181100"/>
            <a:ext cx="1370888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90170" algn="ctr">
              <a:spcBef>
                <a:spcPts val="300"/>
              </a:spcBef>
              <a:spcAft>
                <a:spcPts val="300"/>
              </a:spcAft>
            </a:pP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hoá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ý:</a:t>
            </a:r>
            <a:endParaRPr lang="en-US" sz="4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8088766"/>
            <a:ext cx="1167548" cy="1462760"/>
          </a:xfrm>
          <a:prstGeom prst="rect">
            <a:avLst/>
          </a:prstGeom>
        </p:spPr>
      </p:pic>
      <p:pic>
        <p:nvPicPr>
          <p:cNvPr id="15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95655" y="9126255"/>
            <a:ext cx="675342" cy="8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17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873</Words>
  <Application>Microsoft Office PowerPoint</Application>
  <PresentationFormat>Custom</PresentationFormat>
  <Paragraphs>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Wingdings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Ngô Văn Minh</cp:lastModifiedBy>
  <cp:revision>60</cp:revision>
  <dcterms:created xsi:type="dcterms:W3CDTF">2006-08-16T00:00:00Z</dcterms:created>
  <dcterms:modified xsi:type="dcterms:W3CDTF">2022-10-16T05:47:28Z</dcterms:modified>
  <dc:identifier>DAEswOIwa4E</dc:identifier>
</cp:coreProperties>
</file>