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71" r:id="rId2"/>
    <p:sldId id="257" r:id="rId3"/>
    <p:sldId id="256" r:id="rId4"/>
    <p:sldId id="263" r:id="rId5"/>
    <p:sldId id="284" r:id="rId6"/>
    <p:sldId id="270" r:id="rId7"/>
    <p:sldId id="276" r:id="rId8"/>
    <p:sldId id="285" r:id="rId9"/>
    <p:sldId id="301" r:id="rId10"/>
    <p:sldId id="288" r:id="rId11"/>
    <p:sldId id="275" r:id="rId12"/>
    <p:sldId id="277" r:id="rId13"/>
    <p:sldId id="278" r:id="rId14"/>
    <p:sldId id="279" r:id="rId15"/>
    <p:sldId id="274" r:id="rId16"/>
    <p:sldId id="302" r:id="rId17"/>
    <p:sldId id="290" r:id="rId18"/>
    <p:sldId id="303" r:id="rId19"/>
    <p:sldId id="280" r:id="rId20"/>
    <p:sldId id="304" r:id="rId21"/>
    <p:sldId id="291" r:id="rId22"/>
    <p:sldId id="305" r:id="rId23"/>
    <p:sldId id="306" r:id="rId24"/>
    <p:sldId id="265" r:id="rId25"/>
    <p:sldId id="264" r:id="rId26"/>
    <p:sldId id="272" r:id="rId27"/>
  </p:sldIdLst>
  <p:sldSz cx="18288000" cy="10287000"/>
  <p:notesSz cx="6858000" cy="9144000"/>
  <p:embeddedFontLst>
    <p:embeddedFont>
      <p:font typeface="Calibri" panose="020F050202020403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979F"/>
    <a:srgbClr val="008036"/>
    <a:srgbClr val="FFFFFF"/>
    <a:srgbClr val="FFFAEB"/>
    <a:srgbClr val="FFDD5B"/>
    <a:srgbClr val="CA6AE5"/>
    <a:srgbClr val="EE5859"/>
    <a:srgbClr val="000909"/>
    <a:srgbClr val="CAE5E8"/>
    <a:srgbClr val="4A96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455" autoAdjust="0"/>
  </p:normalViewPr>
  <p:slideViewPr>
    <p:cSldViewPr>
      <p:cViewPr varScale="1">
        <p:scale>
          <a:sx n="46" d="100"/>
          <a:sy n="46" d="100"/>
        </p:scale>
        <p:origin x="198"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AD5A02-2B49-457F-84F8-CACEAEDC88AD}" type="datetimeFigureOut">
              <a:rPr lang="en-US" smtClean="0"/>
              <a:t>14/10/2022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677EA1-CC05-4F99-AAFF-248D96A0E8CC}" type="slidenum">
              <a:rPr lang="en-US" smtClean="0"/>
              <a:t>‹#›</a:t>
            </a:fld>
            <a:endParaRPr lang="en-US"/>
          </a:p>
        </p:txBody>
      </p:sp>
    </p:spTree>
    <p:extLst>
      <p:ext uri="{BB962C8B-B14F-4D97-AF65-F5344CB8AC3E}">
        <p14:creationId xmlns:p14="http://schemas.microsoft.com/office/powerpoint/2010/main" val="2109509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14/10/2022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14/10/2022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14/10/2022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14/10/2022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14/10/2022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14/10/2022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14/10/2022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14/10/2022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14/10/2022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2.png"/><Relationship Id="rId18" Type="http://schemas.openxmlformats.org/officeDocument/2006/relationships/image" Target="../media/image5.png"/><Relationship Id="rId3" Type="http://schemas.openxmlformats.org/officeDocument/2006/relationships/image" Target="../media/image90.svg"/><Relationship Id="rId12" Type="http://schemas.openxmlformats.org/officeDocument/2006/relationships/image" Target="../media/image21.svg"/><Relationship Id="rId17" Type="http://schemas.openxmlformats.org/officeDocument/2006/relationships/image" Target="../media/image4.png"/><Relationship Id="rId2" Type="http://schemas.openxmlformats.org/officeDocument/2006/relationships/image" Target="../media/image1.png"/><Relationship Id="rId16" Type="http://schemas.openxmlformats.org/officeDocument/2006/relationships/image" Target="../media/image58.svg"/><Relationship Id="rId20" Type="http://schemas.openxmlformats.org/officeDocument/2006/relationships/image" Target="../media/image96.svg"/><Relationship Id="rId1" Type="http://schemas.openxmlformats.org/officeDocument/2006/relationships/slideLayout" Target="../slideLayouts/slideLayout7.xml"/><Relationship Id="rId15" Type="http://schemas.openxmlformats.org/officeDocument/2006/relationships/image" Target="../media/image3.png"/><Relationship Id="rId5" Type="http://schemas.openxmlformats.org/officeDocument/2006/relationships/image" Target="../media/image46.svg"/><Relationship Id="rId19" Type="http://schemas.openxmlformats.org/officeDocument/2006/relationships/image" Target="../media/image6.png"/><Relationship Id="rId14" Type="http://schemas.openxmlformats.org/officeDocument/2006/relationships/image" Target="../media/image19.svg"/></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91.sv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Layout" Target="../slideLayouts/slideLayout7.xml"/><Relationship Id="rId57" Type="http://schemas.openxmlformats.org/officeDocument/2006/relationships/image" Target="../media/image480.sv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7.png"/><Relationship Id="rId9" Type="http://schemas.openxmlformats.org/officeDocument/2006/relationships/image" Target="../media/image130.svg"/></Relationships>
</file>

<file path=ppt/slides/_rels/slide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7.png"/><Relationship Id="rId9" Type="http://schemas.openxmlformats.org/officeDocument/2006/relationships/image" Target="../media/image130.svg"/></Relationships>
</file>

<file path=ppt/slides/_rels/slide19.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3" Type="http://schemas.openxmlformats.org/officeDocument/2006/relationships/image" Target="../media/image21.svg"/><Relationship Id="rId3" Type="http://schemas.openxmlformats.org/officeDocument/2006/relationships/image" Target="../media/image15.svg"/><Relationship Id="rId12"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 Id="rId11" Type="http://schemas.openxmlformats.org/officeDocument/2006/relationships/image" Target="../media/image9.png"/><Relationship Id="rId5" Type="http://schemas.openxmlformats.org/officeDocument/2006/relationships/image" Target="../media/image17.svg"/><Relationship Id="rId10" Type="http://schemas.openxmlformats.org/officeDocument/2006/relationships/image" Target="../media/image8.png"/><Relationship Id="rId9" Type="http://schemas.openxmlformats.org/officeDocument/2006/relationships/image" Target="../media/image144.svg"/><Relationship Id="rId1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26" Type="http://schemas.microsoft.com/office/2007/relationships/hdphoto" Target="../media/hdphoto2.wdp"/><Relationship Id="rId3" Type="http://schemas.openxmlformats.org/officeDocument/2006/relationships/image" Target="../media/image15.svg"/><Relationship Id="rId25"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24" Type="http://schemas.openxmlformats.org/officeDocument/2006/relationships/image" Target="../media/image8.png"/><Relationship Id="rId23" Type="http://schemas.openxmlformats.org/officeDocument/2006/relationships/image" Target="../media/image660.svg"/><Relationship Id="rId28" Type="http://schemas.openxmlformats.org/officeDocument/2006/relationships/image" Target="../media/image41.png"/><Relationship Id="rId27" Type="http://schemas.openxmlformats.org/officeDocument/2006/relationships/image" Target="../media/image36.svg"/></Relationships>
</file>

<file path=ppt/slides/_rels/slide22.xml.rels><?xml version="1.0" encoding="UTF-8" standalone="yes"?>
<Relationships xmlns="http://schemas.openxmlformats.org/package/2006/relationships"><Relationship Id="rId26" Type="http://schemas.microsoft.com/office/2007/relationships/hdphoto" Target="../media/hdphoto2.wdp"/><Relationship Id="rId3" Type="http://schemas.openxmlformats.org/officeDocument/2006/relationships/image" Target="../media/image15.svg"/><Relationship Id="rId25"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24" Type="http://schemas.openxmlformats.org/officeDocument/2006/relationships/image" Target="../media/image8.png"/><Relationship Id="rId23" Type="http://schemas.openxmlformats.org/officeDocument/2006/relationships/image" Target="../media/image660.svg"/><Relationship Id="rId27" Type="http://schemas.openxmlformats.org/officeDocument/2006/relationships/image" Target="../media/image36.svg"/></Relationships>
</file>

<file path=ppt/slides/_rels/slide23.xml.rels><?xml version="1.0" encoding="UTF-8" standalone="yes"?>
<Relationships xmlns="http://schemas.openxmlformats.org/package/2006/relationships"><Relationship Id="rId26" Type="http://schemas.microsoft.com/office/2007/relationships/hdphoto" Target="../media/hdphoto2.wdp"/><Relationship Id="rId3" Type="http://schemas.openxmlformats.org/officeDocument/2006/relationships/image" Target="../media/image15.svg"/><Relationship Id="rId25"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24" Type="http://schemas.openxmlformats.org/officeDocument/2006/relationships/image" Target="../media/image8.png"/><Relationship Id="rId23" Type="http://schemas.openxmlformats.org/officeDocument/2006/relationships/image" Target="../media/image660.svg"/><Relationship Id="rId27" Type="http://schemas.openxmlformats.org/officeDocument/2006/relationships/image" Target="../media/image36.svg"/></Relationships>
</file>

<file path=ppt/slides/_rels/slide24.xml.rels><?xml version="1.0" encoding="UTF-8" standalone="yes"?>
<Relationships xmlns="http://schemas.openxmlformats.org/package/2006/relationships"><Relationship Id="rId13" Type="http://schemas.openxmlformats.org/officeDocument/2006/relationships/image" Target="../media/image540.svg"/><Relationship Id="rId3" Type="http://schemas.openxmlformats.org/officeDocument/2006/relationships/image" Target="../media/image40.svg"/><Relationship Id="rId12"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7.xml"/><Relationship Id="rId11" Type="http://schemas.openxmlformats.org/officeDocument/2006/relationships/image" Target="../media/image102.sv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7" Type="http://schemas.openxmlformats.org/officeDocument/2006/relationships/image" Target="../media/image142.svg"/><Relationship Id="rId12" Type="http://schemas.openxmlformats.org/officeDocument/2006/relationships/image" Target="../media/image84.svg"/><Relationship Id="rId2" Type="http://schemas.openxmlformats.org/officeDocument/2006/relationships/image" Target="../media/image45.png"/><Relationship Id="rId1" Type="http://schemas.openxmlformats.org/officeDocument/2006/relationships/slideLayout" Target="../slideLayouts/slideLayout7.xml"/><Relationship Id="rId11" Type="http://schemas.openxmlformats.org/officeDocument/2006/relationships/image" Target="../media/image48.png"/><Relationship Id="rId5" Type="http://schemas.openxmlformats.org/officeDocument/2006/relationships/image" Target="../media/image82.svg"/><Relationship Id="rId10" Type="http://schemas.openxmlformats.org/officeDocument/2006/relationships/image" Target="../media/image25.svg"/><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13" Type="http://schemas.openxmlformats.org/officeDocument/2006/relationships/image" Target="../media/image2.png"/><Relationship Id="rId21" Type="http://schemas.openxmlformats.org/officeDocument/2006/relationships/image" Target="../media/image4.png"/><Relationship Id="rId3" Type="http://schemas.openxmlformats.org/officeDocument/2006/relationships/image" Target="../media/image90.svg"/><Relationship Id="rId12" Type="http://schemas.openxmlformats.org/officeDocument/2006/relationships/image" Target="../media/image21.svg"/><Relationship Id="rId17" Type="http://schemas.openxmlformats.org/officeDocument/2006/relationships/image" Target="../media/image6.png"/><Relationship Id="rId2" Type="http://schemas.openxmlformats.org/officeDocument/2006/relationships/image" Target="../media/image1.png"/><Relationship Id="rId16" Type="http://schemas.openxmlformats.org/officeDocument/2006/relationships/image" Target="../media/image58.svg"/><Relationship Id="rId20" Type="http://schemas.openxmlformats.org/officeDocument/2006/relationships/image" Target="../media/image96.svg"/><Relationship Id="rId1" Type="http://schemas.openxmlformats.org/officeDocument/2006/relationships/slideLayout" Target="../slideLayouts/slideLayout7.xml"/><Relationship Id="rId15" Type="http://schemas.openxmlformats.org/officeDocument/2006/relationships/image" Target="../media/image3.png"/><Relationship Id="rId5" Type="http://schemas.openxmlformats.org/officeDocument/2006/relationships/image" Target="../media/image46.svg"/><Relationship Id="rId14" Type="http://schemas.openxmlformats.org/officeDocument/2006/relationships/image" Target="../media/image19.svg"/><Relationship Id="rId22"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2" Type="http://schemas.openxmlformats.org/officeDocument/2006/relationships/image" Target="../media/image11.png"/><Relationship Id="rId16" Type="http://schemas.openxmlformats.org/officeDocument/2006/relationships/image" Target="../media/image16.png"/><Relationship Id="rId1" Type="http://schemas.openxmlformats.org/officeDocument/2006/relationships/slideLayout" Target="../slideLayouts/slideLayout7.xml"/><Relationship Id="rId11" Type="http://schemas.openxmlformats.org/officeDocument/2006/relationships/image" Target="../media/image14.png"/><Relationship Id="rId15" Type="http://schemas.openxmlformats.org/officeDocument/2006/relationships/image" Target="../media/image15.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12.png"/><Relationship Id="rId9" Type="http://schemas.openxmlformats.org/officeDocument/2006/relationships/image" Target="../media/image13.png"/><Relationship Id="rId14" Type="http://schemas.openxmlformats.org/officeDocument/2006/relationships/image" Target="../media/image13.sv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8" Type="http://schemas.openxmlformats.org/officeDocument/2006/relationships/image" Target="../media/image21.png"/><Relationship Id="rId3" Type="http://schemas.openxmlformats.org/officeDocument/2006/relationships/image" Target="../media/image66.svg"/><Relationship Id="rId7" Type="http://schemas.openxmlformats.org/officeDocument/2006/relationships/image" Target="../media/image70.svg"/><Relationship Id="rId17" Type="http://schemas.openxmlformats.org/officeDocument/2006/relationships/image" Target="../media/image48.svg"/><Relationship Id="rId2" Type="http://schemas.openxmlformats.org/officeDocument/2006/relationships/image" Target="../media/image17.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68.svg"/><Relationship Id="rId19" Type="http://schemas.openxmlformats.org/officeDocument/2006/relationships/image" Target="../media/image50.svg"/><Relationship Id="rId4" Type="http://schemas.openxmlformats.org/officeDocument/2006/relationships/image" Target="../media/image18.png"/><Relationship Id="rId9" Type="http://schemas.openxmlformats.org/officeDocument/2006/relationships/image" Target="../media/image130.svg"/></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23.png"/><Relationship Id="rId5" Type="http://schemas.openxmlformats.org/officeDocument/2006/relationships/image" Target="../media/image17.svg"/><Relationship Id="rId15" Type="http://schemas.openxmlformats.org/officeDocument/2006/relationships/image" Target="NULL"/><Relationship Id="rId10"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21.svg"/></Relationships>
</file>

<file path=ppt/slides/_rels/slide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5.svg"/><Relationship Id="rId7" Type="http://schemas.openxmlformats.org/officeDocument/2006/relationships/image" Target="../media/image700.svg"/><Relationship Id="rId2" Type="http://schemas.openxmlformats.org/officeDocument/2006/relationships/image" Target="../media/image8.png"/><Relationship Id="rId1" Type="http://schemas.openxmlformats.org/officeDocument/2006/relationships/slideLayout" Target="../slideLayouts/slideLayout7.xml"/><Relationship Id="rId10" Type="http://schemas.openxmlformats.org/officeDocument/2006/relationships/image" Target="../media/image19.png"/><Relationship Id="rId4" Type="http://schemas.openxmlformats.org/officeDocument/2006/relationships/image" Target="../media/image24.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Layout" Target="../slideLayouts/slideLayout7.xml"/><Relationship Id="rId19" Type="http://schemas.openxmlformats.org/officeDocument/2006/relationships/image" Target="../media/image185.sv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3CF"/>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29850"/>
          <a:stretch>
            <a:fillRect/>
          </a:stretch>
        </p:blipFill>
        <p:spPr>
          <a:xfrm>
            <a:off x="16498779" y="342900"/>
            <a:ext cx="1890156" cy="2895600"/>
          </a:xfrm>
          <a:prstGeom prst="rect">
            <a:avLst/>
          </a:prstGeom>
        </p:spPr>
      </p:pic>
      <p:pic>
        <p:nvPicPr>
          <p:cNvPr id="15" name="Picture 1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1667614" y="-1346422"/>
            <a:ext cx="2653676" cy="2692844"/>
          </a:xfrm>
          <a:prstGeom prst="rect">
            <a:avLst/>
          </a:prstGeom>
        </p:spPr>
      </p:pic>
      <p:pic>
        <p:nvPicPr>
          <p:cNvPr id="16" name="Picture 37"/>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3562" y="7323757"/>
            <a:ext cx="1782886" cy="3783312"/>
          </a:xfrm>
          <a:prstGeom prst="rect">
            <a:avLst/>
          </a:prstGeom>
        </p:spPr>
      </p:pic>
      <p:pic>
        <p:nvPicPr>
          <p:cNvPr id="17" name="Picture 14"/>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549540" y="6896100"/>
            <a:ext cx="2894317" cy="3593396"/>
          </a:xfrm>
          <a:prstGeom prst="rect">
            <a:avLst/>
          </a:prstGeom>
        </p:spPr>
      </p:pic>
      <p:pic>
        <p:nvPicPr>
          <p:cNvPr id="18"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695881" y="7803999"/>
            <a:ext cx="2078628" cy="2822828"/>
          </a:xfrm>
          <a:prstGeom prst="rect">
            <a:avLst/>
          </a:prstGeom>
        </p:spPr>
      </p:pic>
      <p:pic>
        <p:nvPicPr>
          <p:cNvPr id="19" name="Picture 19"/>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284318" y="-690518"/>
            <a:ext cx="1787676" cy="3781622"/>
          </a:xfrm>
          <a:prstGeom prst="rect">
            <a:avLst/>
          </a:prstGeom>
        </p:spPr>
      </p:pic>
      <p:sp>
        <p:nvSpPr>
          <p:cNvPr id="9" name="TextBox 8"/>
          <p:cNvSpPr txBox="1"/>
          <p:nvPr/>
        </p:nvSpPr>
        <p:spPr>
          <a:xfrm>
            <a:off x="1212792" y="3212746"/>
            <a:ext cx="15536753" cy="3378554"/>
          </a:xfrm>
          <a:prstGeom prst="rect">
            <a:avLst/>
          </a:prstGeom>
        </p:spPr>
        <p:txBody>
          <a:bodyPr wrap="square" lIns="0" tIns="0" rIns="0" bIns="0" rtlCol="0" anchor="t">
            <a:spAutoFit/>
          </a:bodyPr>
          <a:lstStyle/>
          <a:p>
            <a:pPr algn="ctr">
              <a:lnSpc>
                <a:spcPct val="150000"/>
              </a:lnSpc>
            </a:pPr>
            <a:r>
              <a:rPr lang="en-US" sz="7800" b="1" dirty="0">
                <a:solidFill>
                  <a:srgbClr val="000000"/>
                </a:solidFill>
                <a:latin typeface="Arial" panose="020B0604020202020204" pitchFamily="34" charset="0"/>
                <a:cs typeface="Arial" panose="020B0604020202020204" pitchFamily="34" charset="0"/>
              </a:rPr>
              <a:t>CHÀO </a:t>
            </a:r>
            <a:r>
              <a:rPr lang="en-US" sz="7800" b="1" dirty="0" smtClean="0">
                <a:solidFill>
                  <a:srgbClr val="000000"/>
                </a:solidFill>
                <a:latin typeface="Arial" panose="020B0604020202020204" pitchFamily="34" charset="0"/>
                <a:cs typeface="Arial" panose="020B0604020202020204" pitchFamily="34" charset="0"/>
              </a:rPr>
              <a:t>CẢ LỚP! CHÀO MỪNG </a:t>
            </a:r>
            <a:r>
              <a:rPr lang="en-US" sz="7800" b="1" dirty="0">
                <a:solidFill>
                  <a:srgbClr val="000000"/>
                </a:solidFill>
                <a:latin typeface="Arial" panose="020B0604020202020204" pitchFamily="34" charset="0"/>
                <a:cs typeface="Arial" panose="020B0604020202020204" pitchFamily="34" charset="0"/>
              </a:rPr>
              <a:t>CÁC EM ĐẾN </a:t>
            </a:r>
            <a:r>
              <a:rPr lang="en-US" sz="7800" b="1" dirty="0" smtClean="0">
                <a:solidFill>
                  <a:srgbClr val="000000"/>
                </a:solidFill>
                <a:latin typeface="Arial" panose="020B0604020202020204" pitchFamily="34" charset="0"/>
                <a:cs typeface="Arial" panose="020B0604020202020204" pitchFamily="34" charset="0"/>
              </a:rPr>
              <a:t>BUỔI HỌC NÀY!</a:t>
            </a:r>
            <a:endParaRPr lang="en-US" sz="7800" b="1"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7295"/>
          <a:stretch>
            <a:fillRect/>
          </a:stretch>
        </p:blipFill>
        <p:spPr>
          <a:xfrm>
            <a:off x="-102497" y="0"/>
            <a:ext cx="1446157" cy="1937309"/>
          </a:xfrm>
          <a:prstGeom prst="rect">
            <a:avLst/>
          </a:prstGeom>
        </p:spPr>
      </p:pic>
      <p:pic>
        <p:nvPicPr>
          <p:cNvPr id="35" name="Picture 3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3963" b="722"/>
          <a:stretch>
            <a:fillRect/>
          </a:stretch>
        </p:blipFill>
        <p:spPr>
          <a:xfrm>
            <a:off x="16944340" y="0"/>
            <a:ext cx="1523009" cy="1923308"/>
          </a:xfrm>
          <a:prstGeom prst="rect">
            <a:avLst/>
          </a:prstGeom>
        </p:spPr>
      </p:pic>
      <p:sp>
        <p:nvSpPr>
          <p:cNvPr id="11" name="TextBox 8">
            <a:extLst>
              <a:ext uri="{FF2B5EF4-FFF2-40B4-BE49-F238E27FC236}">
                <a16:creationId xmlns:a16="http://schemas.microsoft.com/office/drawing/2014/main" id="{9C0FC8F9-E5DC-4081-8A6B-3DBDF11E25F3}"/>
              </a:ext>
            </a:extLst>
          </p:cNvPr>
          <p:cNvSpPr txBox="1"/>
          <p:nvPr/>
        </p:nvSpPr>
        <p:spPr>
          <a:xfrm>
            <a:off x="3481364" y="690064"/>
            <a:ext cx="11325261" cy="959697"/>
          </a:xfrm>
          <a:prstGeom prst="rect">
            <a:avLst/>
          </a:prstGeom>
        </p:spPr>
        <p:txBody>
          <a:bodyPr lIns="0" tIns="0" rIns="0" bIns="0" rtlCol="0" anchor="t">
            <a:spAutoFit/>
          </a:bodyPr>
          <a:lstStyle/>
          <a:p>
            <a:pPr algn="ctr">
              <a:lnSpc>
                <a:spcPts val="7200"/>
              </a:lnSpc>
            </a:pPr>
            <a:r>
              <a:rPr lang="en-US" sz="6300" b="1" dirty="0" smtClean="0">
                <a:latin typeface="Arial" panose="020B0604020202020204" pitchFamily="34" charset="0"/>
                <a:cs typeface="Arial" panose="020B0604020202020204" pitchFamily="34" charset="0"/>
              </a:rPr>
              <a:t>2. </a:t>
            </a:r>
            <a:r>
              <a:rPr lang="en-US" sz="6300" b="1" dirty="0" err="1" smtClean="0">
                <a:latin typeface="Arial" panose="020B0604020202020204" pitchFamily="34" charset="0"/>
                <a:cs typeface="Arial" panose="020B0604020202020204" pitchFamily="34" charset="0"/>
              </a:rPr>
              <a:t>Chú</a:t>
            </a:r>
            <a:r>
              <a:rPr lang="en-US" sz="6300" b="1" dirty="0" smtClean="0">
                <a:latin typeface="Arial" panose="020B0604020202020204" pitchFamily="34" charset="0"/>
                <a:cs typeface="Arial" panose="020B0604020202020204" pitchFamily="34" charset="0"/>
              </a:rPr>
              <a:t> </a:t>
            </a:r>
            <a:r>
              <a:rPr lang="en-US" sz="6300" b="1" dirty="0" err="1" smtClean="0">
                <a:latin typeface="Arial" panose="020B0604020202020204" pitchFamily="34" charset="0"/>
                <a:cs typeface="Arial" panose="020B0604020202020204" pitchFamily="34" charset="0"/>
              </a:rPr>
              <a:t>thích</a:t>
            </a:r>
            <a:endParaRPr lang="en-US" sz="6300" b="1" dirty="0">
              <a:latin typeface="Arial" panose="020B0604020202020204" pitchFamily="34" charset="0"/>
              <a:cs typeface="Arial" panose="020B0604020202020204" pitchFamily="34" charset="0"/>
            </a:endParaRPr>
          </a:p>
        </p:txBody>
      </p:sp>
      <p:pic>
        <p:nvPicPr>
          <p:cNvPr id="12" name="Picture 3">
            <a:extLst>
              <a:ext uri="{FF2B5EF4-FFF2-40B4-BE49-F238E27FC236}">
                <a16:creationId xmlns:a16="http://schemas.microsoft.com/office/drawing/2014/main" id="{5E9D7BCF-8537-47AB-ACE8-37C79910ABF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52600" y="2552700"/>
            <a:ext cx="11452087" cy="6298506"/>
          </a:xfrm>
          <a:prstGeom prst="rect">
            <a:avLst/>
          </a:prstGeom>
        </p:spPr>
      </p:pic>
      <p:pic>
        <p:nvPicPr>
          <p:cNvPr id="13" name="Picture 12">
            <a:extLst>
              <a:ext uri="{FF2B5EF4-FFF2-40B4-BE49-F238E27FC236}">
                <a16:creationId xmlns:a16="http://schemas.microsoft.com/office/drawing/2014/main" id="{AFC55E81-2989-4CEF-BE5C-7E69B94FBB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294" r="22353"/>
          <a:stretch/>
        </p:blipFill>
        <p:spPr>
          <a:xfrm>
            <a:off x="12496800" y="3848100"/>
            <a:ext cx="4361467" cy="6800944"/>
          </a:xfrm>
          <a:prstGeom prst="rect">
            <a:avLst/>
          </a:prstGeom>
        </p:spPr>
      </p:pic>
      <p:sp>
        <p:nvSpPr>
          <p:cNvPr id="4" name="Rectangle 3"/>
          <p:cNvSpPr/>
          <p:nvPr/>
        </p:nvSpPr>
        <p:spPr>
          <a:xfrm>
            <a:off x="2443842" y="3901460"/>
            <a:ext cx="10069602" cy="3600986"/>
          </a:xfrm>
          <a:prstGeom prst="rect">
            <a:avLst/>
          </a:prstGeom>
        </p:spPr>
        <p:txBody>
          <a:bodyPr wrap="square">
            <a:spAutoFit/>
          </a:bodyPr>
          <a:lstStyle/>
          <a:p>
            <a:pPr algn="just">
              <a:lnSpc>
                <a:spcPct val="150000"/>
              </a:lnSpc>
              <a:spcAft>
                <a:spcPts val="0"/>
              </a:spcAft>
            </a:pPr>
            <a:r>
              <a:rPr lang="en-US" sz="3800" b="1"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Khái</a:t>
            </a:r>
            <a:r>
              <a:rPr lang="en-US" sz="38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b="1"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niệm</a:t>
            </a:r>
            <a:r>
              <a:rPr lang="en-US" sz="38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L</a:t>
            </a:r>
            <a:r>
              <a:rPr lang="vi-VN" sz="3800" dirty="0" smtClean="0">
                <a:solidFill>
                  <a:schemeClr val="bg1"/>
                </a:solidFill>
                <a:ea typeface="Times New Roman" panose="02020603050405020304" pitchFamily="18" charset="0"/>
                <a:cs typeface="Times New Roman" panose="02020603050405020304" pitchFamily="18" charset="0"/>
              </a:rPr>
              <a:t>à </a:t>
            </a:r>
            <a:r>
              <a:rPr lang="vi-VN" sz="3800" dirty="0">
                <a:solidFill>
                  <a:schemeClr val="bg1"/>
                </a:solidFill>
                <a:ea typeface="Times New Roman" panose="02020603050405020304" pitchFamily="18" charset="0"/>
                <a:cs typeface="Times New Roman" panose="02020603050405020304" pitchFamily="18" charset="0"/>
              </a:rPr>
              <a:t>giải thích để giúp người đọc biết rõ xuất xứ hoặc làm sáng tỏ một ý kiến, một tin tức, một khái niệm, một từ ngữ được dùng trong văn bản.</a:t>
            </a:r>
            <a:endParaRPr lang="en-US" sz="3800" dirty="0">
              <a:solidFill>
                <a:schemeClr val="bg1"/>
              </a:solidFill>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2823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i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7295"/>
          <a:stretch>
            <a:fillRect/>
          </a:stretch>
        </p:blipFill>
        <p:spPr>
          <a:xfrm>
            <a:off x="-102497" y="0"/>
            <a:ext cx="1446157" cy="1937309"/>
          </a:xfrm>
          <a:prstGeom prst="rect">
            <a:avLst/>
          </a:prstGeom>
        </p:spPr>
      </p:pic>
      <p:pic>
        <p:nvPicPr>
          <p:cNvPr id="35" name="Picture 3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3963" b="722"/>
          <a:stretch>
            <a:fillRect/>
          </a:stretch>
        </p:blipFill>
        <p:spPr>
          <a:xfrm>
            <a:off x="16944340" y="0"/>
            <a:ext cx="1523009" cy="1923308"/>
          </a:xfrm>
          <a:prstGeom prst="rect">
            <a:avLst/>
          </a:prstGeom>
        </p:spPr>
      </p:pic>
      <p:sp>
        <p:nvSpPr>
          <p:cNvPr id="19" name="Rectangle 18"/>
          <p:cNvSpPr/>
          <p:nvPr/>
        </p:nvSpPr>
        <p:spPr>
          <a:xfrm>
            <a:off x="4161894" y="625455"/>
            <a:ext cx="9964211" cy="1311854"/>
          </a:xfrm>
          <a:prstGeom prst="rect">
            <a:avLst/>
          </a:prstGeom>
          <a:solidFill>
            <a:srgbClr val="FFD76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000000"/>
                </a:solidFill>
                <a:latin typeface="Arial" panose="020B0604020202020204" pitchFamily="34" charset="0"/>
                <a:cs typeface="Arial" panose="020B0604020202020204" pitchFamily="34" charset="0"/>
              </a:rPr>
              <a:t>Vị</a:t>
            </a:r>
            <a:r>
              <a:rPr lang="en-US" sz="4000" b="1" dirty="0" smtClean="0">
                <a:solidFill>
                  <a:srgbClr val="000000"/>
                </a:solidFill>
                <a:latin typeface="Arial" panose="020B0604020202020204" pitchFamily="34" charset="0"/>
                <a:cs typeface="Arial" panose="020B0604020202020204" pitchFamily="34" charset="0"/>
              </a:rPr>
              <a:t> </a:t>
            </a:r>
            <a:r>
              <a:rPr lang="en-US" sz="4000" b="1" dirty="0" err="1" smtClean="0">
                <a:solidFill>
                  <a:srgbClr val="000000"/>
                </a:solidFill>
                <a:latin typeface="Arial" panose="020B0604020202020204" pitchFamily="34" charset="0"/>
                <a:cs typeface="Arial" panose="020B0604020202020204" pitchFamily="34" charset="0"/>
              </a:rPr>
              <a:t>trí</a:t>
            </a:r>
            <a:r>
              <a:rPr lang="en-US" sz="4000" b="1" dirty="0" smtClean="0">
                <a:solidFill>
                  <a:srgbClr val="000000"/>
                </a:solidFill>
                <a:latin typeface="Arial" panose="020B0604020202020204" pitchFamily="34" charset="0"/>
                <a:cs typeface="Arial" panose="020B0604020202020204" pitchFamily="34" charset="0"/>
              </a:rPr>
              <a:t> </a:t>
            </a:r>
            <a:r>
              <a:rPr lang="en-US" sz="4000" b="1" dirty="0" err="1" smtClean="0">
                <a:solidFill>
                  <a:srgbClr val="000000"/>
                </a:solidFill>
                <a:latin typeface="Arial" panose="020B0604020202020204" pitchFamily="34" charset="0"/>
                <a:cs typeface="Arial" panose="020B0604020202020204" pitchFamily="34" charset="0"/>
              </a:rPr>
              <a:t>của</a:t>
            </a:r>
            <a:r>
              <a:rPr lang="en-US" sz="4000" b="1" dirty="0" smtClean="0">
                <a:solidFill>
                  <a:srgbClr val="000000"/>
                </a:solidFill>
                <a:latin typeface="Arial" panose="020B0604020202020204" pitchFamily="34" charset="0"/>
                <a:cs typeface="Arial" panose="020B0604020202020204" pitchFamily="34" charset="0"/>
              </a:rPr>
              <a:t> </a:t>
            </a:r>
            <a:r>
              <a:rPr lang="en-US" sz="4000" b="1" dirty="0" err="1" smtClean="0">
                <a:solidFill>
                  <a:srgbClr val="000000"/>
                </a:solidFill>
                <a:latin typeface="Arial" panose="020B0604020202020204" pitchFamily="34" charset="0"/>
                <a:cs typeface="Arial" panose="020B0604020202020204" pitchFamily="34" charset="0"/>
              </a:rPr>
              <a:t>các</a:t>
            </a:r>
            <a:r>
              <a:rPr lang="en-US" sz="4000" b="1" dirty="0" smtClean="0">
                <a:solidFill>
                  <a:srgbClr val="000000"/>
                </a:solidFill>
                <a:latin typeface="Arial" panose="020B0604020202020204" pitchFamily="34" charset="0"/>
                <a:cs typeface="Arial" panose="020B0604020202020204" pitchFamily="34" charset="0"/>
              </a:rPr>
              <a:t> </a:t>
            </a:r>
            <a:r>
              <a:rPr lang="en-US" sz="4000" b="1" dirty="0" err="1" smtClean="0">
                <a:solidFill>
                  <a:srgbClr val="000000"/>
                </a:solidFill>
                <a:latin typeface="Arial" panose="020B0604020202020204" pitchFamily="34" charset="0"/>
                <a:cs typeface="Arial" panose="020B0604020202020204" pitchFamily="34" charset="0"/>
              </a:rPr>
              <a:t>chú</a:t>
            </a:r>
            <a:r>
              <a:rPr lang="en-US" sz="4000" b="1" dirty="0" smtClean="0">
                <a:solidFill>
                  <a:srgbClr val="000000"/>
                </a:solidFill>
                <a:latin typeface="Arial" panose="020B0604020202020204" pitchFamily="34" charset="0"/>
                <a:cs typeface="Arial" panose="020B0604020202020204" pitchFamily="34" charset="0"/>
              </a:rPr>
              <a:t> </a:t>
            </a:r>
            <a:r>
              <a:rPr lang="en-US" sz="4000" b="1" dirty="0" err="1" smtClean="0">
                <a:solidFill>
                  <a:srgbClr val="000000"/>
                </a:solidFill>
                <a:latin typeface="Arial" panose="020B0604020202020204" pitchFamily="34" charset="0"/>
                <a:cs typeface="Arial" panose="020B0604020202020204" pitchFamily="34" charset="0"/>
              </a:rPr>
              <a:t>thích</a:t>
            </a:r>
            <a:endParaRPr lang="en-US" sz="4000" b="1" dirty="0">
              <a:solidFill>
                <a:srgbClr val="000000"/>
              </a:solidFill>
              <a:latin typeface="Arial" panose="020B0604020202020204" pitchFamily="34" charset="0"/>
              <a:cs typeface="Arial" panose="020B0604020202020204" pitchFamily="34" charset="0"/>
            </a:endParaRPr>
          </a:p>
        </p:txBody>
      </p:sp>
      <p:sp>
        <p:nvSpPr>
          <p:cNvPr id="20" name="Rectangle 19"/>
          <p:cNvSpPr/>
          <p:nvPr/>
        </p:nvSpPr>
        <p:spPr>
          <a:xfrm>
            <a:off x="1343660" y="2933701"/>
            <a:ext cx="5955025" cy="2582941"/>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dirty="0" err="1" smtClean="0">
                <a:solidFill>
                  <a:srgbClr val="000000"/>
                </a:solidFill>
                <a:latin typeface="Arial" panose="020B0604020202020204" pitchFamily="34" charset="0"/>
                <a:cs typeface="Arial" panose="020B0604020202020204" pitchFamily="34" charset="0"/>
              </a:rPr>
              <a:t>Đặt</a:t>
            </a:r>
            <a:r>
              <a:rPr lang="en-US" sz="3600" dirty="0" smtClean="0">
                <a:solidFill>
                  <a:srgbClr val="000000"/>
                </a:solidFill>
                <a:latin typeface="Arial" panose="020B0604020202020204" pitchFamily="34" charset="0"/>
                <a:cs typeface="Arial" panose="020B0604020202020204" pitchFamily="34" charset="0"/>
              </a:rPr>
              <a:t> </a:t>
            </a:r>
            <a:r>
              <a:rPr lang="en-US" sz="3600" dirty="0" err="1" smtClean="0">
                <a:solidFill>
                  <a:srgbClr val="000000"/>
                </a:solidFill>
                <a:latin typeface="Arial" panose="020B0604020202020204" pitchFamily="34" charset="0"/>
                <a:cs typeface="Arial" panose="020B0604020202020204" pitchFamily="34" charset="0"/>
              </a:rPr>
              <a:t>trong</a:t>
            </a:r>
            <a:r>
              <a:rPr lang="en-US" sz="3600" dirty="0" smtClean="0">
                <a:solidFill>
                  <a:srgbClr val="000000"/>
                </a:solidFill>
                <a:latin typeface="Arial" panose="020B0604020202020204" pitchFamily="34" charset="0"/>
                <a:cs typeface="Arial" panose="020B0604020202020204" pitchFamily="34" charset="0"/>
              </a:rPr>
              <a:t> </a:t>
            </a:r>
            <a:r>
              <a:rPr lang="en-US" sz="3600" dirty="0" err="1" smtClean="0">
                <a:solidFill>
                  <a:srgbClr val="000000"/>
                </a:solidFill>
                <a:latin typeface="Arial" panose="020B0604020202020204" pitchFamily="34" charset="0"/>
                <a:cs typeface="Arial" panose="020B0604020202020204" pitchFamily="34" charset="0"/>
              </a:rPr>
              <a:t>nội</a:t>
            </a:r>
            <a:r>
              <a:rPr lang="en-US" sz="3600" dirty="0" smtClean="0">
                <a:solidFill>
                  <a:srgbClr val="000000"/>
                </a:solidFill>
                <a:latin typeface="Arial" panose="020B0604020202020204" pitchFamily="34" charset="0"/>
                <a:cs typeface="Arial" panose="020B0604020202020204" pitchFamily="34" charset="0"/>
              </a:rPr>
              <a:t> dung </a:t>
            </a:r>
            <a:r>
              <a:rPr lang="en-US" sz="3600" dirty="0" err="1" smtClean="0">
                <a:solidFill>
                  <a:srgbClr val="000000"/>
                </a:solidFill>
                <a:latin typeface="Arial" panose="020B0604020202020204" pitchFamily="34" charset="0"/>
                <a:cs typeface="Arial" panose="020B0604020202020204" pitchFamily="34" charset="0"/>
              </a:rPr>
              <a:t>của</a:t>
            </a:r>
            <a:r>
              <a:rPr lang="en-US" sz="3600" dirty="0" smtClean="0">
                <a:solidFill>
                  <a:srgbClr val="000000"/>
                </a:solidFill>
                <a:latin typeface="Arial" panose="020B0604020202020204" pitchFamily="34" charset="0"/>
                <a:cs typeface="Arial" panose="020B0604020202020204" pitchFamily="34" charset="0"/>
              </a:rPr>
              <a:t> </a:t>
            </a:r>
            <a:r>
              <a:rPr lang="en-US" sz="3600" dirty="0" err="1" smtClean="0">
                <a:solidFill>
                  <a:srgbClr val="000000"/>
                </a:solidFill>
                <a:latin typeface="Arial" panose="020B0604020202020204" pitchFamily="34" charset="0"/>
                <a:cs typeface="Arial" panose="020B0604020202020204" pitchFamily="34" charset="0"/>
              </a:rPr>
              <a:t>văn</a:t>
            </a:r>
            <a:r>
              <a:rPr lang="en-US" sz="3600" dirty="0" smtClean="0">
                <a:solidFill>
                  <a:srgbClr val="000000"/>
                </a:solidFill>
                <a:latin typeface="Arial" panose="020B0604020202020204" pitchFamily="34" charset="0"/>
                <a:cs typeface="Arial" panose="020B0604020202020204" pitchFamily="34" charset="0"/>
              </a:rPr>
              <a:t> </a:t>
            </a:r>
            <a:r>
              <a:rPr lang="en-US" sz="3600" dirty="0" err="1" smtClean="0">
                <a:solidFill>
                  <a:srgbClr val="000000"/>
                </a:solidFill>
                <a:latin typeface="Arial" panose="020B0604020202020204" pitchFamily="34" charset="0"/>
                <a:cs typeface="Arial" panose="020B0604020202020204" pitchFamily="34" charset="0"/>
              </a:rPr>
              <a:t>bản</a:t>
            </a:r>
            <a:r>
              <a:rPr lang="en-US" sz="3600" dirty="0" smtClean="0">
                <a:solidFill>
                  <a:srgbClr val="000000"/>
                </a:solidFill>
                <a:latin typeface="Arial" panose="020B0604020202020204" pitchFamily="34" charset="0"/>
                <a:cs typeface="Arial" panose="020B0604020202020204" pitchFamily="34" charset="0"/>
              </a:rPr>
              <a:t> (</a:t>
            </a:r>
            <a:r>
              <a:rPr lang="en-US" sz="3600" dirty="0" err="1" smtClean="0">
                <a:solidFill>
                  <a:srgbClr val="000000"/>
                </a:solidFill>
                <a:latin typeface="Arial" panose="020B0604020202020204" pitchFamily="34" charset="0"/>
                <a:cs typeface="Arial" panose="020B0604020202020204" pitchFamily="34" charset="0"/>
              </a:rPr>
              <a:t>chính</a:t>
            </a:r>
            <a:r>
              <a:rPr lang="en-US" sz="3600" dirty="0" smtClean="0">
                <a:solidFill>
                  <a:srgbClr val="000000"/>
                </a:solidFill>
                <a:latin typeface="Arial" panose="020B0604020202020204" pitchFamily="34" charset="0"/>
                <a:cs typeface="Arial" panose="020B0604020202020204" pitchFamily="34" charset="0"/>
              </a:rPr>
              <a:t> </a:t>
            </a:r>
            <a:r>
              <a:rPr lang="en-US" sz="3600" dirty="0" err="1" smtClean="0">
                <a:solidFill>
                  <a:srgbClr val="000000"/>
                </a:solidFill>
                <a:latin typeface="Arial" panose="020B0604020202020204" pitchFamily="34" charset="0"/>
                <a:cs typeface="Arial" panose="020B0604020202020204" pitchFamily="34" charset="0"/>
              </a:rPr>
              <a:t>văn</a:t>
            </a:r>
            <a:r>
              <a:rPr lang="en-US" sz="3600" dirty="0" smtClean="0">
                <a:solidFill>
                  <a:srgbClr val="000000"/>
                </a:solidFill>
                <a:latin typeface="Arial" panose="020B0604020202020204" pitchFamily="34" charset="0"/>
                <a:cs typeface="Arial" panose="020B0604020202020204" pitchFamily="34" charset="0"/>
              </a:rPr>
              <a:t>)</a:t>
            </a:r>
            <a:endParaRPr lang="en-US" sz="3600" dirty="0">
              <a:solidFill>
                <a:srgbClr val="000000"/>
              </a:solidFill>
              <a:latin typeface="Arial" panose="020B0604020202020204" pitchFamily="34" charset="0"/>
              <a:cs typeface="Arial" panose="020B0604020202020204" pitchFamily="34" charset="0"/>
            </a:endParaRPr>
          </a:p>
        </p:txBody>
      </p:sp>
      <p:sp>
        <p:nvSpPr>
          <p:cNvPr id="21" name="Rectangle 20"/>
          <p:cNvSpPr/>
          <p:nvPr/>
        </p:nvSpPr>
        <p:spPr>
          <a:xfrm>
            <a:off x="10635793" y="2933700"/>
            <a:ext cx="5975807" cy="2582941"/>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dirty="0" err="1" smtClean="0">
                <a:solidFill>
                  <a:srgbClr val="000000"/>
                </a:solidFill>
                <a:latin typeface="Arial" panose="020B0604020202020204" pitchFamily="34" charset="0"/>
                <a:cs typeface="Arial" panose="020B0604020202020204" pitchFamily="34" charset="0"/>
              </a:rPr>
              <a:t>Đặt</a:t>
            </a:r>
            <a:r>
              <a:rPr lang="en-US" sz="3600" dirty="0" smtClean="0">
                <a:solidFill>
                  <a:srgbClr val="000000"/>
                </a:solidFill>
                <a:latin typeface="Arial" panose="020B0604020202020204" pitchFamily="34" charset="0"/>
                <a:cs typeface="Arial" panose="020B0604020202020204" pitchFamily="34" charset="0"/>
              </a:rPr>
              <a:t> ở </a:t>
            </a:r>
            <a:r>
              <a:rPr lang="en-US" sz="3600" dirty="0" err="1" smtClean="0">
                <a:solidFill>
                  <a:srgbClr val="000000"/>
                </a:solidFill>
                <a:latin typeface="Arial" panose="020B0604020202020204" pitchFamily="34" charset="0"/>
                <a:cs typeface="Arial" panose="020B0604020202020204" pitchFamily="34" charset="0"/>
              </a:rPr>
              <a:t>chân</a:t>
            </a:r>
            <a:r>
              <a:rPr lang="en-US" sz="3600" dirty="0" smtClean="0">
                <a:solidFill>
                  <a:srgbClr val="000000"/>
                </a:solidFill>
                <a:latin typeface="Arial" panose="020B0604020202020204" pitchFamily="34" charset="0"/>
                <a:cs typeface="Arial" panose="020B0604020202020204" pitchFamily="34" charset="0"/>
              </a:rPr>
              <a:t> </a:t>
            </a:r>
            <a:r>
              <a:rPr lang="en-US" sz="3600" dirty="0" err="1" smtClean="0">
                <a:solidFill>
                  <a:srgbClr val="000000"/>
                </a:solidFill>
                <a:latin typeface="Arial" panose="020B0604020202020204" pitchFamily="34" charset="0"/>
                <a:cs typeface="Arial" panose="020B0604020202020204" pitchFamily="34" charset="0"/>
              </a:rPr>
              <a:t>trang</a:t>
            </a:r>
            <a:r>
              <a:rPr lang="en-US" sz="3600" dirty="0" smtClean="0">
                <a:solidFill>
                  <a:srgbClr val="000000"/>
                </a:solidFill>
                <a:latin typeface="Arial" panose="020B0604020202020204" pitchFamily="34" charset="0"/>
                <a:cs typeface="Arial" panose="020B0604020202020204" pitchFamily="34" charset="0"/>
              </a:rPr>
              <a:t> (</a:t>
            </a:r>
            <a:r>
              <a:rPr lang="en-US" sz="3600" dirty="0" err="1" smtClean="0">
                <a:solidFill>
                  <a:srgbClr val="000000"/>
                </a:solidFill>
                <a:latin typeface="Arial" panose="020B0604020202020204" pitchFamily="34" charset="0"/>
                <a:cs typeface="Arial" panose="020B0604020202020204" pitchFamily="34" charset="0"/>
              </a:rPr>
              <a:t>cước</a:t>
            </a:r>
            <a:r>
              <a:rPr lang="en-US" sz="3600" dirty="0" smtClean="0">
                <a:solidFill>
                  <a:srgbClr val="000000"/>
                </a:solidFill>
                <a:latin typeface="Arial" panose="020B0604020202020204" pitchFamily="34" charset="0"/>
                <a:cs typeface="Arial" panose="020B0604020202020204" pitchFamily="34" charset="0"/>
              </a:rPr>
              <a:t> </a:t>
            </a:r>
            <a:r>
              <a:rPr lang="en-US" sz="3600" dirty="0" err="1" smtClean="0">
                <a:solidFill>
                  <a:srgbClr val="000000"/>
                </a:solidFill>
                <a:latin typeface="Arial" panose="020B0604020202020204" pitchFamily="34" charset="0"/>
                <a:cs typeface="Arial" panose="020B0604020202020204" pitchFamily="34" charset="0"/>
              </a:rPr>
              <a:t>chú</a:t>
            </a:r>
            <a:r>
              <a:rPr lang="en-US" sz="3600" dirty="0" smtClean="0">
                <a:solidFill>
                  <a:srgbClr val="000000"/>
                </a:solidFill>
                <a:latin typeface="Arial" panose="020B0604020202020204" pitchFamily="34" charset="0"/>
                <a:cs typeface="Arial" panose="020B0604020202020204" pitchFamily="34" charset="0"/>
              </a:rPr>
              <a:t>) </a:t>
            </a:r>
            <a:r>
              <a:rPr lang="en-US" sz="3600" dirty="0" err="1" smtClean="0">
                <a:solidFill>
                  <a:srgbClr val="000000"/>
                </a:solidFill>
                <a:latin typeface="Arial" panose="020B0604020202020204" pitchFamily="34" charset="0"/>
                <a:cs typeface="Arial" panose="020B0604020202020204" pitchFamily="34" charset="0"/>
              </a:rPr>
              <a:t>hoặc</a:t>
            </a:r>
            <a:r>
              <a:rPr lang="en-US" sz="3600" dirty="0" smtClean="0">
                <a:solidFill>
                  <a:srgbClr val="000000"/>
                </a:solidFill>
                <a:latin typeface="Arial" panose="020B0604020202020204" pitchFamily="34" charset="0"/>
                <a:cs typeface="Arial" panose="020B0604020202020204" pitchFamily="34" charset="0"/>
              </a:rPr>
              <a:t> </a:t>
            </a:r>
            <a:r>
              <a:rPr lang="en-US" sz="3600" dirty="0" err="1" smtClean="0">
                <a:solidFill>
                  <a:srgbClr val="000000"/>
                </a:solidFill>
                <a:latin typeface="Arial" panose="020B0604020202020204" pitchFamily="34" charset="0"/>
                <a:cs typeface="Arial" panose="020B0604020202020204" pitchFamily="34" charset="0"/>
              </a:rPr>
              <a:t>cuối</a:t>
            </a:r>
            <a:r>
              <a:rPr lang="en-US" sz="3600" dirty="0" smtClean="0">
                <a:solidFill>
                  <a:srgbClr val="000000"/>
                </a:solidFill>
                <a:latin typeface="Arial" panose="020B0604020202020204" pitchFamily="34" charset="0"/>
                <a:cs typeface="Arial" panose="020B0604020202020204" pitchFamily="34" charset="0"/>
              </a:rPr>
              <a:t> </a:t>
            </a:r>
            <a:r>
              <a:rPr lang="en-US" sz="3600" dirty="0" err="1" smtClean="0">
                <a:solidFill>
                  <a:srgbClr val="000000"/>
                </a:solidFill>
                <a:latin typeface="Arial" panose="020B0604020202020204" pitchFamily="34" charset="0"/>
                <a:cs typeface="Arial" panose="020B0604020202020204" pitchFamily="34" charset="0"/>
              </a:rPr>
              <a:t>sách</a:t>
            </a:r>
            <a:endParaRPr lang="en-US" sz="3600" dirty="0">
              <a:solidFill>
                <a:srgbClr val="000000"/>
              </a:solidFill>
              <a:latin typeface="Arial" panose="020B0604020202020204" pitchFamily="34" charset="0"/>
              <a:cs typeface="Arial" panose="020B0604020202020204" pitchFamily="34" charset="0"/>
            </a:endParaRPr>
          </a:p>
        </p:txBody>
      </p:sp>
      <p:cxnSp>
        <p:nvCxnSpPr>
          <p:cNvPr id="22" name="Straight Arrow Connector 21"/>
          <p:cNvCxnSpPr>
            <a:stCxn id="19" idx="2"/>
            <a:endCxn id="20" idx="0"/>
          </p:cNvCxnSpPr>
          <p:nvPr/>
        </p:nvCxnSpPr>
        <p:spPr>
          <a:xfrm flipH="1">
            <a:off x="4321173" y="1937309"/>
            <a:ext cx="4822827" cy="996392"/>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9" idx="2"/>
            <a:endCxn id="21" idx="0"/>
          </p:cNvCxnSpPr>
          <p:nvPr/>
        </p:nvCxnSpPr>
        <p:spPr>
          <a:xfrm>
            <a:off x="9144000" y="1937309"/>
            <a:ext cx="4479697" cy="996391"/>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47" name="Down Arrow 46"/>
          <p:cNvSpPr/>
          <p:nvPr/>
        </p:nvSpPr>
        <p:spPr>
          <a:xfrm>
            <a:off x="3863972" y="5875594"/>
            <a:ext cx="914400" cy="914400"/>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9" name="Rectangle 48"/>
          <p:cNvSpPr/>
          <p:nvPr/>
        </p:nvSpPr>
        <p:spPr>
          <a:xfrm>
            <a:off x="1120772" y="7148945"/>
            <a:ext cx="6400800" cy="2576945"/>
          </a:xfrm>
          <a:prstGeom prst="rect">
            <a:avLst/>
          </a:prstGeom>
          <a:solidFill>
            <a:srgbClr val="FFFFFF"/>
          </a:solidFill>
          <a:ln w="57150">
            <a:solidFill>
              <a:srgbClr val="008036"/>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dirty="0" err="1" smtClean="0">
                <a:solidFill>
                  <a:srgbClr val="000000"/>
                </a:solidFill>
                <a:latin typeface="Arial" panose="020B0604020202020204" pitchFamily="34" charset="0"/>
                <a:cs typeface="Arial" panose="020B0604020202020204" pitchFamily="34" charset="0"/>
              </a:rPr>
              <a:t>Phần</a:t>
            </a:r>
            <a:r>
              <a:rPr lang="en-US" sz="3600" dirty="0" smtClean="0">
                <a:solidFill>
                  <a:srgbClr val="000000"/>
                </a:solidFill>
                <a:latin typeface="Arial" panose="020B0604020202020204" pitchFamily="34" charset="0"/>
                <a:cs typeface="Arial" panose="020B0604020202020204" pitchFamily="34" charset="0"/>
              </a:rPr>
              <a:t> </a:t>
            </a:r>
            <a:r>
              <a:rPr lang="en-US" sz="3600" dirty="0" err="1" smtClean="0">
                <a:solidFill>
                  <a:srgbClr val="000000"/>
                </a:solidFill>
                <a:latin typeface="Arial" panose="020B0604020202020204" pitchFamily="34" charset="0"/>
                <a:cs typeface="Arial" panose="020B0604020202020204" pitchFamily="34" charset="0"/>
              </a:rPr>
              <a:t>chú</a:t>
            </a:r>
            <a:r>
              <a:rPr lang="en-US" sz="3600" dirty="0" smtClean="0">
                <a:solidFill>
                  <a:srgbClr val="000000"/>
                </a:solidFill>
                <a:latin typeface="Arial" panose="020B0604020202020204" pitchFamily="34" charset="0"/>
                <a:cs typeface="Arial" panose="020B0604020202020204" pitchFamily="34" charset="0"/>
              </a:rPr>
              <a:t> </a:t>
            </a:r>
            <a:r>
              <a:rPr lang="en-US" sz="3600" dirty="0" err="1" smtClean="0">
                <a:solidFill>
                  <a:srgbClr val="000000"/>
                </a:solidFill>
                <a:latin typeface="Arial" panose="020B0604020202020204" pitchFamily="34" charset="0"/>
                <a:cs typeface="Arial" panose="020B0604020202020204" pitchFamily="34" charset="0"/>
              </a:rPr>
              <a:t>thích</a:t>
            </a:r>
            <a:r>
              <a:rPr lang="en-US" sz="3600" dirty="0" smtClean="0">
                <a:solidFill>
                  <a:srgbClr val="000000"/>
                </a:solidFill>
                <a:latin typeface="Arial" panose="020B0604020202020204" pitchFamily="34" charset="0"/>
                <a:cs typeface="Arial" panose="020B0604020202020204" pitchFamily="34" charset="0"/>
              </a:rPr>
              <a:t> </a:t>
            </a:r>
            <a:r>
              <a:rPr lang="en-US" sz="3600" dirty="0" err="1" smtClean="0">
                <a:solidFill>
                  <a:srgbClr val="000000"/>
                </a:solidFill>
                <a:latin typeface="Arial" panose="020B0604020202020204" pitchFamily="34" charset="0"/>
                <a:cs typeface="Arial" panose="020B0604020202020204" pitchFamily="34" charset="0"/>
              </a:rPr>
              <a:t>được</a:t>
            </a:r>
            <a:r>
              <a:rPr lang="en-US" sz="3600" dirty="0" smtClean="0">
                <a:solidFill>
                  <a:srgbClr val="000000"/>
                </a:solidFill>
                <a:latin typeface="Arial" panose="020B0604020202020204" pitchFamily="34" charset="0"/>
                <a:cs typeface="Arial" panose="020B0604020202020204" pitchFamily="34" charset="0"/>
              </a:rPr>
              <a:t> </a:t>
            </a:r>
            <a:r>
              <a:rPr lang="en-US" sz="3600" dirty="0" err="1" smtClean="0">
                <a:solidFill>
                  <a:srgbClr val="000000"/>
                </a:solidFill>
                <a:latin typeface="Arial" panose="020B0604020202020204" pitchFamily="34" charset="0"/>
                <a:cs typeface="Arial" panose="020B0604020202020204" pitchFamily="34" charset="0"/>
              </a:rPr>
              <a:t>đặt</a:t>
            </a:r>
            <a:r>
              <a:rPr lang="en-US" sz="3600" dirty="0" smtClean="0">
                <a:solidFill>
                  <a:srgbClr val="000000"/>
                </a:solidFill>
                <a:latin typeface="Arial" panose="020B0604020202020204" pitchFamily="34" charset="0"/>
                <a:cs typeface="Arial" panose="020B0604020202020204" pitchFamily="34" charset="0"/>
              </a:rPr>
              <a:t> </a:t>
            </a:r>
            <a:r>
              <a:rPr lang="en-US" sz="3600" dirty="0" err="1" smtClean="0">
                <a:solidFill>
                  <a:srgbClr val="000000"/>
                </a:solidFill>
                <a:latin typeface="Arial" panose="020B0604020202020204" pitchFamily="34" charset="0"/>
                <a:cs typeface="Arial" panose="020B0604020202020204" pitchFamily="34" charset="0"/>
              </a:rPr>
              <a:t>trong</a:t>
            </a:r>
            <a:r>
              <a:rPr lang="en-US" sz="3600" dirty="0" smtClean="0">
                <a:solidFill>
                  <a:srgbClr val="000000"/>
                </a:solidFill>
                <a:latin typeface="Arial" panose="020B0604020202020204" pitchFamily="34" charset="0"/>
                <a:cs typeface="Arial" panose="020B0604020202020204" pitchFamily="34" charset="0"/>
              </a:rPr>
              <a:t> </a:t>
            </a:r>
            <a:r>
              <a:rPr lang="en-US" sz="3600" dirty="0" err="1" smtClean="0">
                <a:solidFill>
                  <a:srgbClr val="000000"/>
                </a:solidFill>
                <a:latin typeface="Arial" panose="020B0604020202020204" pitchFamily="34" charset="0"/>
                <a:cs typeface="Arial" panose="020B0604020202020204" pitchFamily="34" charset="0"/>
              </a:rPr>
              <a:t>ngoặc</a:t>
            </a:r>
            <a:r>
              <a:rPr lang="en-US" sz="3600" dirty="0" smtClean="0">
                <a:solidFill>
                  <a:srgbClr val="000000"/>
                </a:solidFill>
                <a:latin typeface="Arial" panose="020B0604020202020204" pitchFamily="34" charset="0"/>
                <a:cs typeface="Arial" panose="020B0604020202020204" pitchFamily="34" charset="0"/>
              </a:rPr>
              <a:t> </a:t>
            </a:r>
            <a:r>
              <a:rPr lang="en-US" sz="3600" dirty="0" err="1" smtClean="0">
                <a:solidFill>
                  <a:srgbClr val="000000"/>
                </a:solidFill>
                <a:latin typeface="Arial" panose="020B0604020202020204" pitchFamily="34" charset="0"/>
                <a:cs typeface="Arial" panose="020B0604020202020204" pitchFamily="34" charset="0"/>
              </a:rPr>
              <a:t>đơn</a:t>
            </a:r>
            <a:endParaRPr lang="en-US" sz="3600" dirty="0">
              <a:solidFill>
                <a:srgbClr val="000000"/>
              </a:solidFill>
              <a:latin typeface="Arial" panose="020B0604020202020204" pitchFamily="34" charset="0"/>
              <a:cs typeface="Arial" panose="020B0604020202020204" pitchFamily="34" charset="0"/>
            </a:endParaRPr>
          </a:p>
        </p:txBody>
      </p:sp>
      <p:sp>
        <p:nvSpPr>
          <p:cNvPr id="50" name="Down Arrow 49"/>
          <p:cNvSpPr/>
          <p:nvPr/>
        </p:nvSpPr>
        <p:spPr>
          <a:xfrm>
            <a:off x="13166496" y="5869932"/>
            <a:ext cx="914400" cy="914400"/>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51" name="Rectangle 50"/>
          <p:cNvSpPr/>
          <p:nvPr/>
        </p:nvSpPr>
        <p:spPr>
          <a:xfrm>
            <a:off x="9966096" y="7148945"/>
            <a:ext cx="7315200" cy="2576945"/>
          </a:xfrm>
          <a:prstGeom prst="rect">
            <a:avLst/>
          </a:prstGeom>
          <a:solidFill>
            <a:srgbClr val="FFFFFF"/>
          </a:solidFill>
          <a:ln w="57150">
            <a:solidFill>
              <a:srgbClr val="008036"/>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dirty="0">
                <a:solidFill>
                  <a:schemeClr val="tx1"/>
                </a:solidFill>
                <a:latin typeface="Arial" panose="020B0604020202020204" pitchFamily="34" charset="0"/>
                <a:cs typeface="Arial" panose="020B0604020202020204" pitchFamily="34" charset="0"/>
              </a:rPr>
              <a:t>P</a:t>
            </a:r>
            <a:r>
              <a:rPr lang="vi-VN" sz="3600" dirty="0" smtClean="0">
                <a:solidFill>
                  <a:schemeClr val="tx1"/>
                </a:solidFill>
                <a:latin typeface="Arial" panose="020B0604020202020204" pitchFamily="34" charset="0"/>
                <a:cs typeface="Arial" panose="020B0604020202020204" pitchFamily="34" charset="0"/>
              </a:rPr>
              <a:t>hần </a:t>
            </a:r>
            <a:r>
              <a:rPr lang="vi-VN" sz="3600" dirty="0">
                <a:solidFill>
                  <a:schemeClr val="tx1"/>
                </a:solidFill>
                <a:latin typeface="Arial" panose="020B0604020202020204" pitchFamily="34" charset="0"/>
                <a:cs typeface="Arial" panose="020B0604020202020204" pitchFamily="34" charset="0"/>
              </a:rPr>
              <a:t>chú thích được tách khỏi </a:t>
            </a:r>
            <a:r>
              <a:rPr lang="vi-VN" sz="3600" dirty="0" smtClean="0">
                <a:solidFill>
                  <a:schemeClr val="tx1"/>
                </a:solidFill>
                <a:latin typeface="Arial" panose="020B0604020202020204" pitchFamily="34" charset="0"/>
                <a:cs typeface="Arial" panose="020B0604020202020204" pitchFamily="34" charset="0"/>
              </a:rPr>
              <a:t>nội </a:t>
            </a:r>
            <a:r>
              <a:rPr lang="vi-VN" sz="3600" dirty="0">
                <a:solidFill>
                  <a:schemeClr val="tx1"/>
                </a:solidFill>
                <a:latin typeface="Arial" panose="020B0604020202020204" pitchFamily="34" charset="0"/>
                <a:cs typeface="Arial" panose="020B0604020202020204" pitchFamily="34" charset="0"/>
              </a:rPr>
              <a:t>dung của văn </a:t>
            </a:r>
            <a:r>
              <a:rPr lang="vi-VN" sz="3600" dirty="0" smtClean="0">
                <a:solidFill>
                  <a:schemeClr val="tx1"/>
                </a:solidFill>
                <a:latin typeface="Arial" panose="020B0604020202020204" pitchFamily="34" charset="0"/>
                <a:cs typeface="Arial" panose="020B0604020202020204" pitchFamily="34" charset="0"/>
              </a:rPr>
              <a:t>bản</a:t>
            </a:r>
            <a:r>
              <a:rPr lang="en-US" sz="3600" dirty="0" smtClean="0">
                <a:solidFill>
                  <a:schemeClr val="tx1"/>
                </a:solidFill>
                <a:latin typeface="Arial" panose="020B0604020202020204" pitchFamily="34" charset="0"/>
                <a:cs typeface="Arial" panose="020B0604020202020204" pitchFamily="34" charset="0"/>
              </a:rPr>
              <a:t>,</a:t>
            </a:r>
            <a:r>
              <a:rPr lang="vi-VN" sz="3600" dirty="0" smtClean="0">
                <a:solidFill>
                  <a:schemeClr val="tx1"/>
                </a:solidFill>
                <a:latin typeface="Arial" panose="020B0604020202020204" pitchFamily="34" charset="0"/>
                <a:cs typeface="Arial" panose="020B0604020202020204" pitchFamily="34" charset="0"/>
              </a:rPr>
              <a:t> </a:t>
            </a:r>
            <a:r>
              <a:rPr lang="vi-VN" sz="3600" dirty="0">
                <a:solidFill>
                  <a:schemeClr val="tx1"/>
                </a:solidFill>
                <a:latin typeface="Arial" panose="020B0604020202020204" pitchFamily="34" charset="0"/>
                <a:cs typeface="Arial" panose="020B0604020202020204" pitchFamily="34" charset="0"/>
              </a:rPr>
              <a:t>chữ </a:t>
            </a:r>
            <a:r>
              <a:rPr lang="vi-VN" sz="3600" dirty="0" smtClean="0">
                <a:solidFill>
                  <a:schemeClr val="tx1"/>
                </a:solidFill>
                <a:latin typeface="Arial" panose="020B0604020202020204" pitchFamily="34" charset="0"/>
                <a:cs typeface="Arial" panose="020B0604020202020204" pitchFamily="34" charset="0"/>
              </a:rPr>
              <a:t>khác </a:t>
            </a:r>
            <a:r>
              <a:rPr lang="vi-VN" sz="3600" dirty="0">
                <a:solidFill>
                  <a:schemeClr val="tx1"/>
                </a:solidFill>
                <a:latin typeface="Arial" panose="020B0604020202020204" pitchFamily="34" charset="0"/>
                <a:cs typeface="Arial" panose="020B0604020202020204" pitchFamily="34" charset="0"/>
              </a:rPr>
              <a:t>chữ ở phần nội dung</a:t>
            </a:r>
            <a:endParaRPr lang="en-US" sz="3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9020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up)">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randombar(horizontal)">
                                      <p:cBhvr>
                                        <p:cTn id="27" dur="5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wipe(up)">
                                      <p:cBhvr>
                                        <p:cTn id="42" dur="500"/>
                                        <p:tgtEl>
                                          <p:spTgt spid="50"/>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randombar(horizontal)">
                                      <p:cBhvr>
                                        <p:cTn id="4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47" grpId="0" animBg="1"/>
      <p:bldP spid="49" grpId="0" animBg="1"/>
      <p:bldP spid="50" grpId="0" animBg="1"/>
      <p:bldP spid="5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7295"/>
          <a:stretch>
            <a:fillRect/>
          </a:stretch>
        </p:blipFill>
        <p:spPr>
          <a:xfrm>
            <a:off x="-102497" y="0"/>
            <a:ext cx="1446157" cy="1937309"/>
          </a:xfrm>
          <a:prstGeom prst="rect">
            <a:avLst/>
          </a:prstGeom>
        </p:spPr>
      </p:pic>
      <p:pic>
        <p:nvPicPr>
          <p:cNvPr id="35" name="Picture 3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3963" b="722"/>
          <a:stretch>
            <a:fillRect/>
          </a:stretch>
        </p:blipFill>
        <p:spPr>
          <a:xfrm>
            <a:off x="16944340" y="0"/>
            <a:ext cx="1523009" cy="1923308"/>
          </a:xfrm>
          <a:prstGeom prst="rect">
            <a:avLst/>
          </a:prstGeom>
        </p:spPr>
      </p:pic>
      <p:sp>
        <p:nvSpPr>
          <p:cNvPr id="12" name="TextBox 8">
            <a:extLst>
              <a:ext uri="{FF2B5EF4-FFF2-40B4-BE49-F238E27FC236}">
                <a16:creationId xmlns:a16="http://schemas.microsoft.com/office/drawing/2014/main" id="{9C0FC8F9-E5DC-4081-8A6B-3DBDF11E25F3}"/>
              </a:ext>
            </a:extLst>
          </p:cNvPr>
          <p:cNvSpPr txBox="1"/>
          <p:nvPr/>
        </p:nvSpPr>
        <p:spPr>
          <a:xfrm>
            <a:off x="-17660" y="690064"/>
            <a:ext cx="18305660" cy="861774"/>
          </a:xfrm>
          <a:prstGeom prst="rect">
            <a:avLst/>
          </a:prstGeom>
        </p:spPr>
        <p:txBody>
          <a:bodyPr wrap="square" lIns="0" tIns="0" rIns="0" bIns="0" rtlCol="0" anchor="t">
            <a:spAutoFit/>
          </a:bodyPr>
          <a:lstStyle/>
          <a:p>
            <a:pPr algn="ctr">
              <a:lnSpc>
                <a:spcPts val="7200"/>
              </a:lnSpc>
            </a:pPr>
            <a:r>
              <a:rPr lang="en-US" sz="5800" b="1" dirty="0" smtClean="0">
                <a:latin typeface="Arial" panose="020B0604020202020204" pitchFamily="34" charset="0"/>
                <a:cs typeface="Arial" panose="020B0604020202020204" pitchFamily="34" charset="0"/>
              </a:rPr>
              <a:t>3. </a:t>
            </a:r>
            <a:r>
              <a:rPr lang="en-US" sz="5800" b="1" dirty="0" err="1" smtClean="0">
                <a:latin typeface="Arial" panose="020B0604020202020204" pitchFamily="34" charset="0"/>
                <a:cs typeface="Arial" panose="020B0604020202020204" pitchFamily="34" charset="0"/>
              </a:rPr>
              <a:t>Các</a:t>
            </a:r>
            <a:r>
              <a:rPr lang="en-US" sz="5800" b="1" dirty="0" smtClean="0">
                <a:latin typeface="Arial" panose="020B0604020202020204" pitchFamily="34" charset="0"/>
                <a:cs typeface="Arial" panose="020B0604020202020204" pitchFamily="34" charset="0"/>
              </a:rPr>
              <a:t> </a:t>
            </a:r>
            <a:r>
              <a:rPr lang="en-US" sz="5800" b="1" dirty="0" err="1" smtClean="0">
                <a:latin typeface="Arial" panose="020B0604020202020204" pitchFamily="34" charset="0"/>
                <a:cs typeface="Arial" panose="020B0604020202020204" pitchFamily="34" charset="0"/>
              </a:rPr>
              <a:t>phương</a:t>
            </a:r>
            <a:r>
              <a:rPr lang="en-US" sz="5800" b="1" dirty="0" smtClean="0">
                <a:latin typeface="Arial" panose="020B0604020202020204" pitchFamily="34" charset="0"/>
                <a:cs typeface="Arial" panose="020B0604020202020204" pitchFamily="34" charset="0"/>
              </a:rPr>
              <a:t> </a:t>
            </a:r>
            <a:r>
              <a:rPr lang="en-US" sz="5800" b="1" dirty="0" err="1" smtClean="0">
                <a:latin typeface="Arial" panose="020B0604020202020204" pitchFamily="34" charset="0"/>
                <a:cs typeface="Arial" panose="020B0604020202020204" pitchFamily="34" charset="0"/>
              </a:rPr>
              <a:t>tiện</a:t>
            </a:r>
            <a:r>
              <a:rPr lang="en-US" sz="5800" b="1" dirty="0" smtClean="0">
                <a:latin typeface="Arial" panose="020B0604020202020204" pitchFamily="34" charset="0"/>
                <a:cs typeface="Arial" panose="020B0604020202020204" pitchFamily="34" charset="0"/>
              </a:rPr>
              <a:t> </a:t>
            </a:r>
            <a:r>
              <a:rPr lang="en-US" sz="5800" b="1" dirty="0" err="1" smtClean="0">
                <a:latin typeface="Arial" panose="020B0604020202020204" pitchFamily="34" charset="0"/>
                <a:cs typeface="Arial" panose="020B0604020202020204" pitchFamily="34" charset="0"/>
              </a:rPr>
              <a:t>giao</a:t>
            </a:r>
            <a:r>
              <a:rPr lang="en-US" sz="5800" b="1" dirty="0" smtClean="0">
                <a:latin typeface="Arial" panose="020B0604020202020204" pitchFamily="34" charset="0"/>
                <a:cs typeface="Arial" panose="020B0604020202020204" pitchFamily="34" charset="0"/>
              </a:rPr>
              <a:t> </a:t>
            </a:r>
            <a:r>
              <a:rPr lang="en-US" sz="5800" b="1" dirty="0" err="1" smtClean="0">
                <a:latin typeface="Arial" panose="020B0604020202020204" pitchFamily="34" charset="0"/>
                <a:cs typeface="Arial" panose="020B0604020202020204" pitchFamily="34" charset="0"/>
              </a:rPr>
              <a:t>tiếp</a:t>
            </a:r>
            <a:r>
              <a:rPr lang="en-US" sz="5800" b="1" dirty="0" smtClean="0">
                <a:latin typeface="Arial" panose="020B0604020202020204" pitchFamily="34" charset="0"/>
                <a:cs typeface="Arial" panose="020B0604020202020204" pitchFamily="34" charset="0"/>
              </a:rPr>
              <a:t> phi </a:t>
            </a:r>
            <a:r>
              <a:rPr lang="en-US" sz="5800" b="1" dirty="0" err="1" smtClean="0">
                <a:latin typeface="Arial" panose="020B0604020202020204" pitchFamily="34" charset="0"/>
                <a:cs typeface="Arial" panose="020B0604020202020204" pitchFamily="34" charset="0"/>
              </a:rPr>
              <a:t>ngôn</a:t>
            </a:r>
            <a:r>
              <a:rPr lang="en-US" sz="5800" b="1" dirty="0" smtClean="0">
                <a:latin typeface="Arial" panose="020B0604020202020204" pitchFamily="34" charset="0"/>
                <a:cs typeface="Arial" panose="020B0604020202020204" pitchFamily="34" charset="0"/>
              </a:rPr>
              <a:t> </a:t>
            </a:r>
            <a:r>
              <a:rPr lang="en-US" sz="5800" b="1" dirty="0" err="1" smtClean="0">
                <a:latin typeface="Arial" panose="020B0604020202020204" pitchFamily="34" charset="0"/>
                <a:cs typeface="Arial" panose="020B0604020202020204" pitchFamily="34" charset="0"/>
              </a:rPr>
              <a:t>ngữ</a:t>
            </a:r>
            <a:endParaRPr lang="en-US" sz="5800" b="1" dirty="0">
              <a:latin typeface="Arial" panose="020B0604020202020204" pitchFamily="34" charset="0"/>
              <a:cs typeface="Arial" panose="020B0604020202020204" pitchFamily="34" charset="0"/>
            </a:endParaRPr>
          </a:p>
        </p:txBody>
      </p:sp>
      <p:grpSp>
        <p:nvGrpSpPr>
          <p:cNvPr id="11" name="Group 3"/>
          <p:cNvGrpSpPr/>
          <p:nvPr/>
        </p:nvGrpSpPr>
        <p:grpSpPr>
          <a:xfrm>
            <a:off x="701465" y="3478264"/>
            <a:ext cx="7451935" cy="2653256"/>
            <a:chOff x="0" y="0"/>
            <a:chExt cx="2459182" cy="947410"/>
          </a:xfrm>
        </p:grpSpPr>
        <p:sp>
          <p:nvSpPr>
            <p:cNvPr id="13" name="Freeform 4"/>
            <p:cNvSpPr/>
            <p:nvPr/>
          </p:nvSpPr>
          <p:spPr>
            <a:xfrm>
              <a:off x="10160" y="16510"/>
              <a:ext cx="2436322" cy="919471"/>
            </a:xfrm>
            <a:custGeom>
              <a:avLst/>
              <a:gdLst/>
              <a:ahLst/>
              <a:cxnLst/>
              <a:rect l="l" t="t" r="r" b="b"/>
              <a:pathLst>
                <a:path w="2436322" h="919471">
                  <a:moveTo>
                    <a:pt x="2436322" y="919471"/>
                  </a:moveTo>
                  <a:lnTo>
                    <a:pt x="0" y="911850"/>
                  </a:lnTo>
                  <a:lnTo>
                    <a:pt x="0" y="332123"/>
                  </a:lnTo>
                  <a:lnTo>
                    <a:pt x="17780" y="19050"/>
                  </a:lnTo>
                  <a:lnTo>
                    <a:pt x="1212750" y="0"/>
                  </a:lnTo>
                  <a:lnTo>
                    <a:pt x="2417272" y="5080"/>
                  </a:lnTo>
                  <a:close/>
                </a:path>
              </a:pathLst>
            </a:custGeom>
            <a:solidFill>
              <a:srgbClr val="FFF3CF"/>
            </a:solidFill>
            <a:ln>
              <a:solidFill>
                <a:schemeClr val="accent6">
                  <a:lumMod val="50000"/>
                </a:schemeClr>
              </a:solidFill>
            </a:ln>
          </p:spPr>
        </p:sp>
        <p:sp>
          <p:nvSpPr>
            <p:cNvPr id="15" name="Freeform 5"/>
            <p:cNvSpPr/>
            <p:nvPr/>
          </p:nvSpPr>
          <p:spPr>
            <a:xfrm>
              <a:off x="-3810" y="0"/>
              <a:ext cx="2465532" cy="946140"/>
            </a:xfrm>
            <a:custGeom>
              <a:avLst/>
              <a:gdLst/>
              <a:ahLst/>
              <a:cxnLst/>
              <a:rect l="l" t="t" r="r" b="b"/>
              <a:pathLst>
                <a:path w="2465532" h="946140">
                  <a:moveTo>
                    <a:pt x="2431242" y="21590"/>
                  </a:moveTo>
                  <a:cubicBezTo>
                    <a:pt x="2432512" y="34290"/>
                    <a:pt x="2432512" y="44450"/>
                    <a:pt x="2433782" y="54610"/>
                  </a:cubicBezTo>
                  <a:cubicBezTo>
                    <a:pt x="2436322" y="77031"/>
                    <a:pt x="2437592" y="95400"/>
                    <a:pt x="2440132" y="113113"/>
                  </a:cubicBezTo>
                  <a:cubicBezTo>
                    <a:pt x="2440132" y="138699"/>
                    <a:pt x="2452832" y="643197"/>
                    <a:pt x="2459182" y="668783"/>
                  </a:cubicBezTo>
                  <a:cubicBezTo>
                    <a:pt x="2465532" y="707490"/>
                    <a:pt x="2461722" y="746852"/>
                    <a:pt x="2461722" y="785559"/>
                  </a:cubicBezTo>
                  <a:cubicBezTo>
                    <a:pt x="2461722" y="819673"/>
                    <a:pt x="2462992" y="851163"/>
                    <a:pt x="2464262" y="885180"/>
                  </a:cubicBezTo>
                  <a:cubicBezTo>
                    <a:pt x="2464262" y="906770"/>
                    <a:pt x="2464262" y="920740"/>
                    <a:pt x="2464262" y="944870"/>
                  </a:cubicBezTo>
                  <a:cubicBezTo>
                    <a:pt x="2441402" y="944870"/>
                    <a:pt x="2421082" y="946140"/>
                    <a:pt x="2398326" y="944870"/>
                  </a:cubicBezTo>
                  <a:cubicBezTo>
                    <a:pt x="2277061" y="939790"/>
                    <a:pt x="2153930" y="946140"/>
                    <a:pt x="2032665" y="941060"/>
                  </a:cubicBezTo>
                  <a:cubicBezTo>
                    <a:pt x="1959906" y="937250"/>
                    <a:pt x="1889013" y="939790"/>
                    <a:pt x="1816254" y="937250"/>
                  </a:cubicBezTo>
                  <a:cubicBezTo>
                    <a:pt x="1782673" y="935980"/>
                    <a:pt x="1749092" y="934710"/>
                    <a:pt x="1715511" y="933440"/>
                  </a:cubicBezTo>
                  <a:cubicBezTo>
                    <a:pt x="1694989" y="933440"/>
                    <a:pt x="1676333" y="934710"/>
                    <a:pt x="1655811" y="934710"/>
                  </a:cubicBezTo>
                  <a:cubicBezTo>
                    <a:pt x="1603574" y="933440"/>
                    <a:pt x="1459922" y="934710"/>
                    <a:pt x="1407685" y="933440"/>
                  </a:cubicBezTo>
                  <a:cubicBezTo>
                    <a:pt x="1370373" y="932170"/>
                    <a:pt x="624127" y="941060"/>
                    <a:pt x="586815" y="939790"/>
                  </a:cubicBezTo>
                  <a:cubicBezTo>
                    <a:pt x="577487" y="939790"/>
                    <a:pt x="566293" y="941060"/>
                    <a:pt x="556965" y="941060"/>
                  </a:cubicBezTo>
                  <a:cubicBezTo>
                    <a:pt x="534578" y="941060"/>
                    <a:pt x="514056" y="942330"/>
                    <a:pt x="491668" y="942330"/>
                  </a:cubicBezTo>
                  <a:cubicBezTo>
                    <a:pt x="435700" y="942330"/>
                    <a:pt x="381597" y="941060"/>
                    <a:pt x="325629" y="939790"/>
                  </a:cubicBezTo>
                  <a:cubicBezTo>
                    <a:pt x="292048" y="938520"/>
                    <a:pt x="258467" y="937250"/>
                    <a:pt x="226751" y="935980"/>
                  </a:cubicBezTo>
                  <a:cubicBezTo>
                    <a:pt x="167052" y="934710"/>
                    <a:pt x="107352" y="933440"/>
                    <a:pt x="48260" y="933440"/>
                  </a:cubicBezTo>
                  <a:cubicBezTo>
                    <a:pt x="38100" y="933440"/>
                    <a:pt x="29210" y="933440"/>
                    <a:pt x="19050" y="932170"/>
                  </a:cubicBezTo>
                  <a:cubicBezTo>
                    <a:pt x="10160" y="930900"/>
                    <a:pt x="5080" y="924550"/>
                    <a:pt x="7620" y="915660"/>
                  </a:cubicBezTo>
                  <a:cubicBezTo>
                    <a:pt x="16510" y="883966"/>
                    <a:pt x="12700" y="867564"/>
                    <a:pt x="11430" y="850507"/>
                  </a:cubicBezTo>
                  <a:cubicBezTo>
                    <a:pt x="10160" y="815737"/>
                    <a:pt x="6350" y="781623"/>
                    <a:pt x="7620" y="746852"/>
                  </a:cubicBezTo>
                  <a:cubicBezTo>
                    <a:pt x="5080" y="703553"/>
                    <a:pt x="0" y="167565"/>
                    <a:pt x="7620" y="123610"/>
                  </a:cubicBezTo>
                  <a:cubicBezTo>
                    <a:pt x="8890" y="115081"/>
                    <a:pt x="7620" y="105897"/>
                    <a:pt x="8890" y="97368"/>
                  </a:cubicBezTo>
                  <a:cubicBezTo>
                    <a:pt x="10160" y="83591"/>
                    <a:pt x="12700" y="68502"/>
                    <a:pt x="13970" y="44450"/>
                  </a:cubicBezTo>
                  <a:cubicBezTo>
                    <a:pt x="13970" y="41910"/>
                    <a:pt x="15240" y="39370"/>
                    <a:pt x="16510" y="38100"/>
                  </a:cubicBezTo>
                  <a:cubicBezTo>
                    <a:pt x="38100" y="35560"/>
                    <a:pt x="60712" y="30480"/>
                    <a:pt x="90562" y="29210"/>
                  </a:cubicBezTo>
                  <a:cubicBezTo>
                    <a:pt x="140933" y="25400"/>
                    <a:pt x="191305" y="22860"/>
                    <a:pt x="243542" y="20320"/>
                  </a:cubicBezTo>
                  <a:cubicBezTo>
                    <a:pt x="278989" y="17780"/>
                    <a:pt x="314435" y="16510"/>
                    <a:pt x="348016" y="13970"/>
                  </a:cubicBezTo>
                  <a:cubicBezTo>
                    <a:pt x="381597" y="11430"/>
                    <a:pt x="417044" y="8890"/>
                    <a:pt x="450625" y="8890"/>
                  </a:cubicBezTo>
                  <a:cubicBezTo>
                    <a:pt x="487937" y="7620"/>
                    <a:pt x="525250" y="10160"/>
                    <a:pt x="562562" y="8890"/>
                  </a:cubicBezTo>
                  <a:cubicBezTo>
                    <a:pt x="609202" y="8890"/>
                    <a:pt x="1454325" y="6350"/>
                    <a:pt x="1500966" y="5080"/>
                  </a:cubicBezTo>
                  <a:cubicBezTo>
                    <a:pt x="1545740" y="3810"/>
                    <a:pt x="1590515" y="2540"/>
                    <a:pt x="1637155" y="2540"/>
                  </a:cubicBezTo>
                  <a:cubicBezTo>
                    <a:pt x="1713646" y="1270"/>
                    <a:pt x="1788270" y="0"/>
                    <a:pt x="1864760" y="0"/>
                  </a:cubicBezTo>
                  <a:cubicBezTo>
                    <a:pt x="1896476" y="0"/>
                    <a:pt x="1930057" y="2540"/>
                    <a:pt x="1961772" y="2540"/>
                  </a:cubicBezTo>
                  <a:cubicBezTo>
                    <a:pt x="2049456" y="3810"/>
                    <a:pt x="2139005" y="5080"/>
                    <a:pt x="2226689" y="7620"/>
                  </a:cubicBezTo>
                  <a:cubicBezTo>
                    <a:pt x="2273330" y="8890"/>
                    <a:pt x="2319970" y="12700"/>
                    <a:pt x="2366610" y="16510"/>
                  </a:cubicBezTo>
                  <a:cubicBezTo>
                    <a:pt x="2377804" y="16510"/>
                    <a:pt x="2388998" y="16510"/>
                    <a:pt x="2398326" y="16510"/>
                  </a:cubicBezTo>
                  <a:cubicBezTo>
                    <a:pt x="2412192" y="17780"/>
                    <a:pt x="2421082" y="20320"/>
                    <a:pt x="2431242" y="21590"/>
                  </a:cubicBezTo>
                  <a:close/>
                  <a:moveTo>
                    <a:pt x="2441402" y="928360"/>
                  </a:moveTo>
                  <a:cubicBezTo>
                    <a:pt x="2442672" y="911850"/>
                    <a:pt x="2443942" y="899150"/>
                    <a:pt x="2443942" y="886450"/>
                  </a:cubicBezTo>
                  <a:cubicBezTo>
                    <a:pt x="2442672" y="847883"/>
                    <a:pt x="2441402" y="813113"/>
                    <a:pt x="2441402" y="775718"/>
                  </a:cubicBezTo>
                  <a:cubicBezTo>
                    <a:pt x="2441402" y="758661"/>
                    <a:pt x="2443942" y="741604"/>
                    <a:pt x="2442672" y="724547"/>
                  </a:cubicBezTo>
                  <a:cubicBezTo>
                    <a:pt x="2442672" y="708802"/>
                    <a:pt x="2441402" y="692401"/>
                    <a:pt x="2440132" y="676656"/>
                  </a:cubicBezTo>
                  <a:cubicBezTo>
                    <a:pt x="2435052" y="652382"/>
                    <a:pt x="2423622" y="149852"/>
                    <a:pt x="2423622" y="125578"/>
                  </a:cubicBezTo>
                  <a:cubicBezTo>
                    <a:pt x="2421082" y="105241"/>
                    <a:pt x="2418542" y="84247"/>
                    <a:pt x="2416002" y="63500"/>
                  </a:cubicBezTo>
                  <a:cubicBezTo>
                    <a:pt x="2414732" y="44450"/>
                    <a:pt x="2413462" y="43180"/>
                    <a:pt x="2392729" y="41910"/>
                  </a:cubicBezTo>
                  <a:cubicBezTo>
                    <a:pt x="2387132" y="41910"/>
                    <a:pt x="2383401" y="41910"/>
                    <a:pt x="2377804" y="40640"/>
                  </a:cubicBezTo>
                  <a:cubicBezTo>
                    <a:pt x="2331164" y="36830"/>
                    <a:pt x="2282658" y="31750"/>
                    <a:pt x="2236018" y="30480"/>
                  </a:cubicBezTo>
                  <a:cubicBezTo>
                    <a:pt x="2122215" y="26670"/>
                    <a:pt x="2006547" y="25400"/>
                    <a:pt x="1892745" y="22860"/>
                  </a:cubicBezTo>
                  <a:cubicBezTo>
                    <a:pt x="1875954" y="22860"/>
                    <a:pt x="1857298" y="22860"/>
                    <a:pt x="1840507" y="22860"/>
                  </a:cubicBezTo>
                  <a:cubicBezTo>
                    <a:pt x="1812523" y="22860"/>
                    <a:pt x="1784539" y="22860"/>
                    <a:pt x="1758420" y="22860"/>
                  </a:cubicBezTo>
                  <a:cubicBezTo>
                    <a:pt x="1698721" y="22860"/>
                    <a:pt x="1639021" y="22860"/>
                    <a:pt x="1581187" y="24130"/>
                  </a:cubicBezTo>
                  <a:cubicBezTo>
                    <a:pt x="1530815" y="25400"/>
                    <a:pt x="681961" y="29210"/>
                    <a:pt x="631590" y="29210"/>
                  </a:cubicBezTo>
                  <a:cubicBezTo>
                    <a:pt x="549503" y="29210"/>
                    <a:pt x="467416" y="26670"/>
                    <a:pt x="385329" y="33020"/>
                  </a:cubicBezTo>
                  <a:cubicBezTo>
                    <a:pt x="342419" y="36830"/>
                    <a:pt x="301376" y="36830"/>
                    <a:pt x="260332" y="38100"/>
                  </a:cubicBezTo>
                  <a:cubicBezTo>
                    <a:pt x="189439" y="41910"/>
                    <a:pt x="118546" y="45720"/>
                    <a:pt x="49530" y="50800"/>
                  </a:cubicBezTo>
                  <a:cubicBezTo>
                    <a:pt x="36830" y="50800"/>
                    <a:pt x="34290" y="53340"/>
                    <a:pt x="33020" y="66534"/>
                  </a:cubicBezTo>
                  <a:cubicBezTo>
                    <a:pt x="31750" y="78343"/>
                    <a:pt x="31750" y="90152"/>
                    <a:pt x="30480" y="101961"/>
                  </a:cubicBezTo>
                  <a:cubicBezTo>
                    <a:pt x="29210" y="121642"/>
                    <a:pt x="26670" y="140667"/>
                    <a:pt x="25400" y="160349"/>
                  </a:cubicBezTo>
                  <a:cubicBezTo>
                    <a:pt x="20320" y="181342"/>
                    <a:pt x="26670" y="694369"/>
                    <a:pt x="29210" y="715362"/>
                  </a:cubicBezTo>
                  <a:cubicBezTo>
                    <a:pt x="29210" y="737668"/>
                    <a:pt x="29210" y="760629"/>
                    <a:pt x="30480" y="782935"/>
                  </a:cubicBezTo>
                  <a:cubicBezTo>
                    <a:pt x="30480" y="799336"/>
                    <a:pt x="33020" y="815737"/>
                    <a:pt x="33020" y="832138"/>
                  </a:cubicBezTo>
                  <a:cubicBezTo>
                    <a:pt x="33020" y="849851"/>
                    <a:pt x="33020" y="867564"/>
                    <a:pt x="31750" y="886450"/>
                  </a:cubicBezTo>
                  <a:cubicBezTo>
                    <a:pt x="31750" y="890260"/>
                    <a:pt x="31750" y="892800"/>
                    <a:pt x="31750" y="896610"/>
                  </a:cubicBezTo>
                  <a:cubicBezTo>
                    <a:pt x="31750" y="906770"/>
                    <a:pt x="35560" y="910580"/>
                    <a:pt x="44450" y="910580"/>
                  </a:cubicBezTo>
                  <a:cubicBezTo>
                    <a:pt x="64443" y="910580"/>
                    <a:pt x="90562" y="911850"/>
                    <a:pt x="114814" y="911850"/>
                  </a:cubicBezTo>
                  <a:cubicBezTo>
                    <a:pt x="150261" y="911850"/>
                    <a:pt x="187573" y="909310"/>
                    <a:pt x="223020" y="911850"/>
                  </a:cubicBezTo>
                  <a:cubicBezTo>
                    <a:pt x="280854" y="915660"/>
                    <a:pt x="338688" y="918200"/>
                    <a:pt x="396522" y="916930"/>
                  </a:cubicBezTo>
                  <a:cubicBezTo>
                    <a:pt x="433834" y="915660"/>
                    <a:pt x="469281" y="918200"/>
                    <a:pt x="506593" y="918200"/>
                  </a:cubicBezTo>
                  <a:cubicBezTo>
                    <a:pt x="560696" y="918200"/>
                    <a:pt x="614799" y="916930"/>
                    <a:pt x="668902" y="918200"/>
                  </a:cubicBezTo>
                  <a:cubicBezTo>
                    <a:pt x="749123" y="919470"/>
                    <a:pt x="1629693" y="909310"/>
                    <a:pt x="1711780" y="911850"/>
                  </a:cubicBezTo>
                  <a:cubicBezTo>
                    <a:pt x="1747227" y="913120"/>
                    <a:pt x="1782673" y="914390"/>
                    <a:pt x="1816254" y="914390"/>
                  </a:cubicBezTo>
                  <a:cubicBezTo>
                    <a:pt x="1877820" y="916930"/>
                    <a:pt x="1937519" y="913120"/>
                    <a:pt x="1999085" y="916930"/>
                  </a:cubicBezTo>
                  <a:cubicBezTo>
                    <a:pt x="2049456" y="919470"/>
                    <a:pt x="2099828" y="919470"/>
                    <a:pt x="2150199" y="922010"/>
                  </a:cubicBezTo>
                  <a:cubicBezTo>
                    <a:pt x="2224824" y="925820"/>
                    <a:pt x="2299448" y="928360"/>
                    <a:pt x="2374073" y="929630"/>
                  </a:cubicBezTo>
                  <a:cubicBezTo>
                    <a:pt x="2402057" y="929631"/>
                    <a:pt x="2421082" y="928360"/>
                    <a:pt x="2441402" y="928360"/>
                  </a:cubicBezTo>
                  <a:close/>
                </a:path>
              </a:pathLst>
            </a:custGeom>
            <a:solidFill>
              <a:srgbClr val="FFF3CF"/>
            </a:solidFill>
            <a:ln>
              <a:solidFill>
                <a:schemeClr val="accent6">
                  <a:lumMod val="50000"/>
                </a:schemeClr>
              </a:solidFill>
            </a:ln>
          </p:spPr>
        </p:sp>
      </p:grpSp>
      <p:sp>
        <p:nvSpPr>
          <p:cNvPr id="3" name="Rectangle 2"/>
          <p:cNvSpPr/>
          <p:nvPr/>
        </p:nvSpPr>
        <p:spPr>
          <a:xfrm>
            <a:off x="701465" y="2210729"/>
            <a:ext cx="10748455" cy="677108"/>
          </a:xfrm>
          <a:prstGeom prst="rect">
            <a:avLst/>
          </a:prstGeom>
        </p:spPr>
        <p:txBody>
          <a:bodyPr wrap="none">
            <a:spAutoFit/>
          </a:bodyPr>
          <a:lstStyle/>
          <a:p>
            <a:pPr marL="571500" indent="-571500">
              <a:buFont typeface="Wingdings" panose="05000000000000000000" pitchFamily="2" charset="2"/>
              <a:buChar char="q"/>
            </a:pPr>
            <a:r>
              <a:rPr lang="vi-VN"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Các phương tiện giao tiếp phi ngôn ngữ 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ồ</a:t>
            </a:r>
            <a:r>
              <a:rPr lang="vi-VN" sz="3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m</a:t>
            </a:r>
            <a:r>
              <a:rPr lang="en-US" sz="3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vi-VN" sz="3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3800" dirty="0">
              <a:latin typeface="Arial" panose="020B0604020202020204" pitchFamily="34" charset="0"/>
              <a:cs typeface="Arial" panose="020B0604020202020204" pitchFamily="34" charset="0"/>
            </a:endParaRPr>
          </a:p>
        </p:txBody>
      </p:sp>
      <p:sp>
        <p:nvSpPr>
          <p:cNvPr id="5" name="Rectangle 4"/>
          <p:cNvSpPr/>
          <p:nvPr/>
        </p:nvSpPr>
        <p:spPr>
          <a:xfrm>
            <a:off x="952075" y="3934844"/>
            <a:ext cx="6943016" cy="1754326"/>
          </a:xfrm>
          <a:prstGeom prst="rect">
            <a:avLst/>
          </a:prstGeom>
        </p:spPr>
        <p:txBody>
          <a:bodyPr wrap="square">
            <a:spAutoFit/>
          </a:bodyPr>
          <a:lstStyle/>
          <a:p>
            <a:pPr algn="just">
              <a:lnSpc>
                <a:spcPct val="150000"/>
              </a:lnSpc>
            </a:pP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T</a:t>
            </a: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ín </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hiệu của cơ </a:t>
            </a: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thể: </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ánh </a:t>
            </a: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m</a:t>
            </a: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ắ</a:t>
            </a: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t</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nụ cười, nét mặt, cử chỉ,...</a:t>
            </a:r>
            <a:endParaRPr lang="en-US" sz="3600" dirty="0">
              <a:latin typeface="Arial" panose="020B0604020202020204" pitchFamily="34" charset="0"/>
              <a:cs typeface="Arial" panose="020B0604020202020204" pitchFamily="34" charset="0"/>
            </a:endParaRPr>
          </a:p>
        </p:txBody>
      </p:sp>
      <p:pic>
        <p:nvPicPr>
          <p:cNvPr id="2050" name="Picture 2" descr="https://o.remove.bg/downloads/7b3f9543-52c8-42d7-a17d-d23536c71f93/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8949" y="4586674"/>
            <a:ext cx="2445607" cy="2445607"/>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3"/>
          <p:cNvGrpSpPr/>
          <p:nvPr/>
        </p:nvGrpSpPr>
        <p:grpSpPr>
          <a:xfrm>
            <a:off x="732252" y="6819900"/>
            <a:ext cx="7451935" cy="2653256"/>
            <a:chOff x="0" y="0"/>
            <a:chExt cx="2459182" cy="947410"/>
          </a:xfrm>
        </p:grpSpPr>
        <p:sp>
          <p:nvSpPr>
            <p:cNvPr id="18" name="Freeform 4"/>
            <p:cNvSpPr/>
            <p:nvPr/>
          </p:nvSpPr>
          <p:spPr>
            <a:xfrm>
              <a:off x="10160" y="16510"/>
              <a:ext cx="2436322" cy="919471"/>
            </a:xfrm>
            <a:custGeom>
              <a:avLst/>
              <a:gdLst/>
              <a:ahLst/>
              <a:cxnLst/>
              <a:rect l="l" t="t" r="r" b="b"/>
              <a:pathLst>
                <a:path w="2436322" h="919471">
                  <a:moveTo>
                    <a:pt x="2436322" y="919471"/>
                  </a:moveTo>
                  <a:lnTo>
                    <a:pt x="0" y="911850"/>
                  </a:lnTo>
                  <a:lnTo>
                    <a:pt x="0" y="332123"/>
                  </a:lnTo>
                  <a:lnTo>
                    <a:pt x="17780" y="19050"/>
                  </a:lnTo>
                  <a:lnTo>
                    <a:pt x="1212750" y="0"/>
                  </a:lnTo>
                  <a:lnTo>
                    <a:pt x="2417272" y="5080"/>
                  </a:lnTo>
                  <a:close/>
                </a:path>
              </a:pathLst>
            </a:custGeom>
            <a:solidFill>
              <a:srgbClr val="FFF3CF"/>
            </a:solidFill>
            <a:ln>
              <a:solidFill>
                <a:schemeClr val="accent6">
                  <a:lumMod val="50000"/>
                </a:schemeClr>
              </a:solidFill>
            </a:ln>
          </p:spPr>
        </p:sp>
        <p:sp>
          <p:nvSpPr>
            <p:cNvPr id="19" name="Freeform 5"/>
            <p:cNvSpPr/>
            <p:nvPr/>
          </p:nvSpPr>
          <p:spPr>
            <a:xfrm>
              <a:off x="-3810" y="0"/>
              <a:ext cx="2465532" cy="946140"/>
            </a:xfrm>
            <a:custGeom>
              <a:avLst/>
              <a:gdLst/>
              <a:ahLst/>
              <a:cxnLst/>
              <a:rect l="l" t="t" r="r" b="b"/>
              <a:pathLst>
                <a:path w="2465532" h="946140">
                  <a:moveTo>
                    <a:pt x="2431242" y="21590"/>
                  </a:moveTo>
                  <a:cubicBezTo>
                    <a:pt x="2432512" y="34290"/>
                    <a:pt x="2432512" y="44450"/>
                    <a:pt x="2433782" y="54610"/>
                  </a:cubicBezTo>
                  <a:cubicBezTo>
                    <a:pt x="2436322" y="77031"/>
                    <a:pt x="2437592" y="95400"/>
                    <a:pt x="2440132" y="113113"/>
                  </a:cubicBezTo>
                  <a:cubicBezTo>
                    <a:pt x="2440132" y="138699"/>
                    <a:pt x="2452832" y="643197"/>
                    <a:pt x="2459182" y="668783"/>
                  </a:cubicBezTo>
                  <a:cubicBezTo>
                    <a:pt x="2465532" y="707490"/>
                    <a:pt x="2461722" y="746852"/>
                    <a:pt x="2461722" y="785559"/>
                  </a:cubicBezTo>
                  <a:cubicBezTo>
                    <a:pt x="2461722" y="819673"/>
                    <a:pt x="2462992" y="851163"/>
                    <a:pt x="2464262" y="885180"/>
                  </a:cubicBezTo>
                  <a:cubicBezTo>
                    <a:pt x="2464262" y="906770"/>
                    <a:pt x="2464262" y="920740"/>
                    <a:pt x="2464262" y="944870"/>
                  </a:cubicBezTo>
                  <a:cubicBezTo>
                    <a:pt x="2441402" y="944870"/>
                    <a:pt x="2421082" y="946140"/>
                    <a:pt x="2398326" y="944870"/>
                  </a:cubicBezTo>
                  <a:cubicBezTo>
                    <a:pt x="2277061" y="939790"/>
                    <a:pt x="2153930" y="946140"/>
                    <a:pt x="2032665" y="941060"/>
                  </a:cubicBezTo>
                  <a:cubicBezTo>
                    <a:pt x="1959906" y="937250"/>
                    <a:pt x="1889013" y="939790"/>
                    <a:pt x="1816254" y="937250"/>
                  </a:cubicBezTo>
                  <a:cubicBezTo>
                    <a:pt x="1782673" y="935980"/>
                    <a:pt x="1749092" y="934710"/>
                    <a:pt x="1715511" y="933440"/>
                  </a:cubicBezTo>
                  <a:cubicBezTo>
                    <a:pt x="1694989" y="933440"/>
                    <a:pt x="1676333" y="934710"/>
                    <a:pt x="1655811" y="934710"/>
                  </a:cubicBezTo>
                  <a:cubicBezTo>
                    <a:pt x="1603574" y="933440"/>
                    <a:pt x="1459922" y="934710"/>
                    <a:pt x="1407685" y="933440"/>
                  </a:cubicBezTo>
                  <a:cubicBezTo>
                    <a:pt x="1370373" y="932170"/>
                    <a:pt x="624127" y="941060"/>
                    <a:pt x="586815" y="939790"/>
                  </a:cubicBezTo>
                  <a:cubicBezTo>
                    <a:pt x="577487" y="939790"/>
                    <a:pt x="566293" y="941060"/>
                    <a:pt x="556965" y="941060"/>
                  </a:cubicBezTo>
                  <a:cubicBezTo>
                    <a:pt x="534578" y="941060"/>
                    <a:pt x="514056" y="942330"/>
                    <a:pt x="491668" y="942330"/>
                  </a:cubicBezTo>
                  <a:cubicBezTo>
                    <a:pt x="435700" y="942330"/>
                    <a:pt x="381597" y="941060"/>
                    <a:pt x="325629" y="939790"/>
                  </a:cubicBezTo>
                  <a:cubicBezTo>
                    <a:pt x="292048" y="938520"/>
                    <a:pt x="258467" y="937250"/>
                    <a:pt x="226751" y="935980"/>
                  </a:cubicBezTo>
                  <a:cubicBezTo>
                    <a:pt x="167052" y="934710"/>
                    <a:pt x="107352" y="933440"/>
                    <a:pt x="48260" y="933440"/>
                  </a:cubicBezTo>
                  <a:cubicBezTo>
                    <a:pt x="38100" y="933440"/>
                    <a:pt x="29210" y="933440"/>
                    <a:pt x="19050" y="932170"/>
                  </a:cubicBezTo>
                  <a:cubicBezTo>
                    <a:pt x="10160" y="930900"/>
                    <a:pt x="5080" y="924550"/>
                    <a:pt x="7620" y="915660"/>
                  </a:cubicBezTo>
                  <a:cubicBezTo>
                    <a:pt x="16510" y="883966"/>
                    <a:pt x="12700" y="867564"/>
                    <a:pt x="11430" y="850507"/>
                  </a:cubicBezTo>
                  <a:cubicBezTo>
                    <a:pt x="10160" y="815737"/>
                    <a:pt x="6350" y="781623"/>
                    <a:pt x="7620" y="746852"/>
                  </a:cubicBezTo>
                  <a:cubicBezTo>
                    <a:pt x="5080" y="703553"/>
                    <a:pt x="0" y="167565"/>
                    <a:pt x="7620" y="123610"/>
                  </a:cubicBezTo>
                  <a:cubicBezTo>
                    <a:pt x="8890" y="115081"/>
                    <a:pt x="7620" y="105897"/>
                    <a:pt x="8890" y="97368"/>
                  </a:cubicBezTo>
                  <a:cubicBezTo>
                    <a:pt x="10160" y="83591"/>
                    <a:pt x="12700" y="68502"/>
                    <a:pt x="13970" y="44450"/>
                  </a:cubicBezTo>
                  <a:cubicBezTo>
                    <a:pt x="13970" y="41910"/>
                    <a:pt x="15240" y="39370"/>
                    <a:pt x="16510" y="38100"/>
                  </a:cubicBezTo>
                  <a:cubicBezTo>
                    <a:pt x="38100" y="35560"/>
                    <a:pt x="60712" y="30480"/>
                    <a:pt x="90562" y="29210"/>
                  </a:cubicBezTo>
                  <a:cubicBezTo>
                    <a:pt x="140933" y="25400"/>
                    <a:pt x="191305" y="22860"/>
                    <a:pt x="243542" y="20320"/>
                  </a:cubicBezTo>
                  <a:cubicBezTo>
                    <a:pt x="278989" y="17780"/>
                    <a:pt x="314435" y="16510"/>
                    <a:pt x="348016" y="13970"/>
                  </a:cubicBezTo>
                  <a:cubicBezTo>
                    <a:pt x="381597" y="11430"/>
                    <a:pt x="417044" y="8890"/>
                    <a:pt x="450625" y="8890"/>
                  </a:cubicBezTo>
                  <a:cubicBezTo>
                    <a:pt x="487937" y="7620"/>
                    <a:pt x="525250" y="10160"/>
                    <a:pt x="562562" y="8890"/>
                  </a:cubicBezTo>
                  <a:cubicBezTo>
                    <a:pt x="609202" y="8890"/>
                    <a:pt x="1454325" y="6350"/>
                    <a:pt x="1500966" y="5080"/>
                  </a:cubicBezTo>
                  <a:cubicBezTo>
                    <a:pt x="1545740" y="3810"/>
                    <a:pt x="1590515" y="2540"/>
                    <a:pt x="1637155" y="2540"/>
                  </a:cubicBezTo>
                  <a:cubicBezTo>
                    <a:pt x="1713646" y="1270"/>
                    <a:pt x="1788270" y="0"/>
                    <a:pt x="1864760" y="0"/>
                  </a:cubicBezTo>
                  <a:cubicBezTo>
                    <a:pt x="1896476" y="0"/>
                    <a:pt x="1930057" y="2540"/>
                    <a:pt x="1961772" y="2540"/>
                  </a:cubicBezTo>
                  <a:cubicBezTo>
                    <a:pt x="2049456" y="3810"/>
                    <a:pt x="2139005" y="5080"/>
                    <a:pt x="2226689" y="7620"/>
                  </a:cubicBezTo>
                  <a:cubicBezTo>
                    <a:pt x="2273330" y="8890"/>
                    <a:pt x="2319970" y="12700"/>
                    <a:pt x="2366610" y="16510"/>
                  </a:cubicBezTo>
                  <a:cubicBezTo>
                    <a:pt x="2377804" y="16510"/>
                    <a:pt x="2388998" y="16510"/>
                    <a:pt x="2398326" y="16510"/>
                  </a:cubicBezTo>
                  <a:cubicBezTo>
                    <a:pt x="2412192" y="17780"/>
                    <a:pt x="2421082" y="20320"/>
                    <a:pt x="2431242" y="21590"/>
                  </a:cubicBezTo>
                  <a:close/>
                  <a:moveTo>
                    <a:pt x="2441402" y="928360"/>
                  </a:moveTo>
                  <a:cubicBezTo>
                    <a:pt x="2442672" y="911850"/>
                    <a:pt x="2443942" y="899150"/>
                    <a:pt x="2443942" y="886450"/>
                  </a:cubicBezTo>
                  <a:cubicBezTo>
                    <a:pt x="2442672" y="847883"/>
                    <a:pt x="2441402" y="813113"/>
                    <a:pt x="2441402" y="775718"/>
                  </a:cubicBezTo>
                  <a:cubicBezTo>
                    <a:pt x="2441402" y="758661"/>
                    <a:pt x="2443942" y="741604"/>
                    <a:pt x="2442672" y="724547"/>
                  </a:cubicBezTo>
                  <a:cubicBezTo>
                    <a:pt x="2442672" y="708802"/>
                    <a:pt x="2441402" y="692401"/>
                    <a:pt x="2440132" y="676656"/>
                  </a:cubicBezTo>
                  <a:cubicBezTo>
                    <a:pt x="2435052" y="652382"/>
                    <a:pt x="2423622" y="149852"/>
                    <a:pt x="2423622" y="125578"/>
                  </a:cubicBezTo>
                  <a:cubicBezTo>
                    <a:pt x="2421082" y="105241"/>
                    <a:pt x="2418542" y="84247"/>
                    <a:pt x="2416002" y="63500"/>
                  </a:cubicBezTo>
                  <a:cubicBezTo>
                    <a:pt x="2414732" y="44450"/>
                    <a:pt x="2413462" y="43180"/>
                    <a:pt x="2392729" y="41910"/>
                  </a:cubicBezTo>
                  <a:cubicBezTo>
                    <a:pt x="2387132" y="41910"/>
                    <a:pt x="2383401" y="41910"/>
                    <a:pt x="2377804" y="40640"/>
                  </a:cubicBezTo>
                  <a:cubicBezTo>
                    <a:pt x="2331164" y="36830"/>
                    <a:pt x="2282658" y="31750"/>
                    <a:pt x="2236018" y="30480"/>
                  </a:cubicBezTo>
                  <a:cubicBezTo>
                    <a:pt x="2122215" y="26670"/>
                    <a:pt x="2006547" y="25400"/>
                    <a:pt x="1892745" y="22860"/>
                  </a:cubicBezTo>
                  <a:cubicBezTo>
                    <a:pt x="1875954" y="22860"/>
                    <a:pt x="1857298" y="22860"/>
                    <a:pt x="1840507" y="22860"/>
                  </a:cubicBezTo>
                  <a:cubicBezTo>
                    <a:pt x="1812523" y="22860"/>
                    <a:pt x="1784539" y="22860"/>
                    <a:pt x="1758420" y="22860"/>
                  </a:cubicBezTo>
                  <a:cubicBezTo>
                    <a:pt x="1698721" y="22860"/>
                    <a:pt x="1639021" y="22860"/>
                    <a:pt x="1581187" y="24130"/>
                  </a:cubicBezTo>
                  <a:cubicBezTo>
                    <a:pt x="1530815" y="25400"/>
                    <a:pt x="681961" y="29210"/>
                    <a:pt x="631590" y="29210"/>
                  </a:cubicBezTo>
                  <a:cubicBezTo>
                    <a:pt x="549503" y="29210"/>
                    <a:pt x="467416" y="26670"/>
                    <a:pt x="385329" y="33020"/>
                  </a:cubicBezTo>
                  <a:cubicBezTo>
                    <a:pt x="342419" y="36830"/>
                    <a:pt x="301376" y="36830"/>
                    <a:pt x="260332" y="38100"/>
                  </a:cubicBezTo>
                  <a:cubicBezTo>
                    <a:pt x="189439" y="41910"/>
                    <a:pt x="118546" y="45720"/>
                    <a:pt x="49530" y="50800"/>
                  </a:cubicBezTo>
                  <a:cubicBezTo>
                    <a:pt x="36830" y="50800"/>
                    <a:pt x="34290" y="53340"/>
                    <a:pt x="33020" y="66534"/>
                  </a:cubicBezTo>
                  <a:cubicBezTo>
                    <a:pt x="31750" y="78343"/>
                    <a:pt x="31750" y="90152"/>
                    <a:pt x="30480" y="101961"/>
                  </a:cubicBezTo>
                  <a:cubicBezTo>
                    <a:pt x="29210" y="121642"/>
                    <a:pt x="26670" y="140667"/>
                    <a:pt x="25400" y="160349"/>
                  </a:cubicBezTo>
                  <a:cubicBezTo>
                    <a:pt x="20320" y="181342"/>
                    <a:pt x="26670" y="694369"/>
                    <a:pt x="29210" y="715362"/>
                  </a:cubicBezTo>
                  <a:cubicBezTo>
                    <a:pt x="29210" y="737668"/>
                    <a:pt x="29210" y="760629"/>
                    <a:pt x="30480" y="782935"/>
                  </a:cubicBezTo>
                  <a:cubicBezTo>
                    <a:pt x="30480" y="799336"/>
                    <a:pt x="33020" y="815737"/>
                    <a:pt x="33020" y="832138"/>
                  </a:cubicBezTo>
                  <a:cubicBezTo>
                    <a:pt x="33020" y="849851"/>
                    <a:pt x="33020" y="867564"/>
                    <a:pt x="31750" y="886450"/>
                  </a:cubicBezTo>
                  <a:cubicBezTo>
                    <a:pt x="31750" y="890260"/>
                    <a:pt x="31750" y="892800"/>
                    <a:pt x="31750" y="896610"/>
                  </a:cubicBezTo>
                  <a:cubicBezTo>
                    <a:pt x="31750" y="906770"/>
                    <a:pt x="35560" y="910580"/>
                    <a:pt x="44450" y="910580"/>
                  </a:cubicBezTo>
                  <a:cubicBezTo>
                    <a:pt x="64443" y="910580"/>
                    <a:pt x="90562" y="911850"/>
                    <a:pt x="114814" y="911850"/>
                  </a:cubicBezTo>
                  <a:cubicBezTo>
                    <a:pt x="150261" y="911850"/>
                    <a:pt x="187573" y="909310"/>
                    <a:pt x="223020" y="911850"/>
                  </a:cubicBezTo>
                  <a:cubicBezTo>
                    <a:pt x="280854" y="915660"/>
                    <a:pt x="338688" y="918200"/>
                    <a:pt x="396522" y="916930"/>
                  </a:cubicBezTo>
                  <a:cubicBezTo>
                    <a:pt x="433834" y="915660"/>
                    <a:pt x="469281" y="918200"/>
                    <a:pt x="506593" y="918200"/>
                  </a:cubicBezTo>
                  <a:cubicBezTo>
                    <a:pt x="560696" y="918200"/>
                    <a:pt x="614799" y="916930"/>
                    <a:pt x="668902" y="918200"/>
                  </a:cubicBezTo>
                  <a:cubicBezTo>
                    <a:pt x="749123" y="919470"/>
                    <a:pt x="1629693" y="909310"/>
                    <a:pt x="1711780" y="911850"/>
                  </a:cubicBezTo>
                  <a:cubicBezTo>
                    <a:pt x="1747227" y="913120"/>
                    <a:pt x="1782673" y="914390"/>
                    <a:pt x="1816254" y="914390"/>
                  </a:cubicBezTo>
                  <a:cubicBezTo>
                    <a:pt x="1877820" y="916930"/>
                    <a:pt x="1937519" y="913120"/>
                    <a:pt x="1999085" y="916930"/>
                  </a:cubicBezTo>
                  <a:cubicBezTo>
                    <a:pt x="2049456" y="919470"/>
                    <a:pt x="2099828" y="919470"/>
                    <a:pt x="2150199" y="922010"/>
                  </a:cubicBezTo>
                  <a:cubicBezTo>
                    <a:pt x="2224824" y="925820"/>
                    <a:pt x="2299448" y="928360"/>
                    <a:pt x="2374073" y="929630"/>
                  </a:cubicBezTo>
                  <a:cubicBezTo>
                    <a:pt x="2402057" y="929631"/>
                    <a:pt x="2421082" y="928360"/>
                    <a:pt x="2441402" y="928360"/>
                  </a:cubicBezTo>
                  <a:close/>
                </a:path>
              </a:pathLst>
            </a:custGeom>
            <a:solidFill>
              <a:srgbClr val="FFF3CF"/>
            </a:solidFill>
            <a:ln>
              <a:solidFill>
                <a:schemeClr val="accent6">
                  <a:lumMod val="50000"/>
                </a:schemeClr>
              </a:solidFill>
            </a:ln>
          </p:spPr>
        </p:sp>
      </p:grpSp>
      <p:sp>
        <p:nvSpPr>
          <p:cNvPr id="20" name="Rectangle 19"/>
          <p:cNvSpPr/>
          <p:nvPr/>
        </p:nvSpPr>
        <p:spPr>
          <a:xfrm>
            <a:off x="828693" y="7276480"/>
            <a:ext cx="7251354" cy="1754326"/>
          </a:xfrm>
          <a:prstGeom prst="rect">
            <a:avLst/>
          </a:prstGeom>
        </p:spPr>
        <p:txBody>
          <a:bodyPr wrap="square">
            <a:spAutoFit/>
          </a:bodyPr>
          <a:lstStyle/>
          <a:p>
            <a:pPr algn="just">
              <a:lnSpc>
                <a:spcPct val="150000"/>
              </a:lnSpc>
            </a:pP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T</a:t>
            </a: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ín </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hiệu </a:t>
            </a:r>
            <a:r>
              <a:rPr lang="en-US" sz="36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bằng</a:t>
            </a: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âm</a:t>
            </a: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thanh</a:t>
            </a: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tiếng</a:t>
            </a: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kêu</a:t>
            </a: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tiếng</a:t>
            </a: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gõ</a:t>
            </a: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tiếng</a:t>
            </a: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nhạc</a:t>
            </a: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8439" y="7907001"/>
            <a:ext cx="2799099" cy="2799099"/>
          </a:xfrm>
          <a:prstGeom prst="rect">
            <a:avLst/>
          </a:prstGeom>
        </p:spPr>
      </p:pic>
      <p:grpSp>
        <p:nvGrpSpPr>
          <p:cNvPr id="23" name="Group 3"/>
          <p:cNvGrpSpPr/>
          <p:nvPr/>
        </p:nvGrpSpPr>
        <p:grpSpPr>
          <a:xfrm>
            <a:off x="8897839" y="4240264"/>
            <a:ext cx="8763000" cy="4027436"/>
            <a:chOff x="0" y="0"/>
            <a:chExt cx="2459182" cy="947410"/>
          </a:xfrm>
        </p:grpSpPr>
        <p:sp>
          <p:nvSpPr>
            <p:cNvPr id="24" name="Freeform 4"/>
            <p:cNvSpPr/>
            <p:nvPr/>
          </p:nvSpPr>
          <p:spPr>
            <a:xfrm>
              <a:off x="10160" y="16510"/>
              <a:ext cx="2436322" cy="919471"/>
            </a:xfrm>
            <a:custGeom>
              <a:avLst/>
              <a:gdLst/>
              <a:ahLst/>
              <a:cxnLst/>
              <a:rect l="l" t="t" r="r" b="b"/>
              <a:pathLst>
                <a:path w="2436322" h="919471">
                  <a:moveTo>
                    <a:pt x="2436322" y="919471"/>
                  </a:moveTo>
                  <a:lnTo>
                    <a:pt x="0" y="911850"/>
                  </a:lnTo>
                  <a:lnTo>
                    <a:pt x="0" y="332123"/>
                  </a:lnTo>
                  <a:lnTo>
                    <a:pt x="17780" y="19050"/>
                  </a:lnTo>
                  <a:lnTo>
                    <a:pt x="1212750" y="0"/>
                  </a:lnTo>
                  <a:lnTo>
                    <a:pt x="2417272" y="5080"/>
                  </a:lnTo>
                  <a:close/>
                </a:path>
              </a:pathLst>
            </a:custGeom>
            <a:solidFill>
              <a:srgbClr val="FFF3CF"/>
            </a:solidFill>
            <a:ln>
              <a:solidFill>
                <a:schemeClr val="accent6">
                  <a:lumMod val="50000"/>
                </a:schemeClr>
              </a:solidFill>
            </a:ln>
          </p:spPr>
        </p:sp>
        <p:sp>
          <p:nvSpPr>
            <p:cNvPr id="25" name="Freeform 5"/>
            <p:cNvSpPr/>
            <p:nvPr/>
          </p:nvSpPr>
          <p:spPr>
            <a:xfrm>
              <a:off x="-3810" y="0"/>
              <a:ext cx="2465532" cy="946140"/>
            </a:xfrm>
            <a:custGeom>
              <a:avLst/>
              <a:gdLst/>
              <a:ahLst/>
              <a:cxnLst/>
              <a:rect l="l" t="t" r="r" b="b"/>
              <a:pathLst>
                <a:path w="2465532" h="946140">
                  <a:moveTo>
                    <a:pt x="2431242" y="21590"/>
                  </a:moveTo>
                  <a:cubicBezTo>
                    <a:pt x="2432512" y="34290"/>
                    <a:pt x="2432512" y="44450"/>
                    <a:pt x="2433782" y="54610"/>
                  </a:cubicBezTo>
                  <a:cubicBezTo>
                    <a:pt x="2436322" y="77031"/>
                    <a:pt x="2437592" y="95400"/>
                    <a:pt x="2440132" y="113113"/>
                  </a:cubicBezTo>
                  <a:cubicBezTo>
                    <a:pt x="2440132" y="138699"/>
                    <a:pt x="2452832" y="643197"/>
                    <a:pt x="2459182" y="668783"/>
                  </a:cubicBezTo>
                  <a:cubicBezTo>
                    <a:pt x="2465532" y="707490"/>
                    <a:pt x="2461722" y="746852"/>
                    <a:pt x="2461722" y="785559"/>
                  </a:cubicBezTo>
                  <a:cubicBezTo>
                    <a:pt x="2461722" y="819673"/>
                    <a:pt x="2462992" y="851163"/>
                    <a:pt x="2464262" y="885180"/>
                  </a:cubicBezTo>
                  <a:cubicBezTo>
                    <a:pt x="2464262" y="906770"/>
                    <a:pt x="2464262" y="920740"/>
                    <a:pt x="2464262" y="944870"/>
                  </a:cubicBezTo>
                  <a:cubicBezTo>
                    <a:pt x="2441402" y="944870"/>
                    <a:pt x="2421082" y="946140"/>
                    <a:pt x="2398326" y="944870"/>
                  </a:cubicBezTo>
                  <a:cubicBezTo>
                    <a:pt x="2277061" y="939790"/>
                    <a:pt x="2153930" y="946140"/>
                    <a:pt x="2032665" y="941060"/>
                  </a:cubicBezTo>
                  <a:cubicBezTo>
                    <a:pt x="1959906" y="937250"/>
                    <a:pt x="1889013" y="939790"/>
                    <a:pt x="1816254" y="937250"/>
                  </a:cubicBezTo>
                  <a:cubicBezTo>
                    <a:pt x="1782673" y="935980"/>
                    <a:pt x="1749092" y="934710"/>
                    <a:pt x="1715511" y="933440"/>
                  </a:cubicBezTo>
                  <a:cubicBezTo>
                    <a:pt x="1694989" y="933440"/>
                    <a:pt x="1676333" y="934710"/>
                    <a:pt x="1655811" y="934710"/>
                  </a:cubicBezTo>
                  <a:cubicBezTo>
                    <a:pt x="1603574" y="933440"/>
                    <a:pt x="1459922" y="934710"/>
                    <a:pt x="1407685" y="933440"/>
                  </a:cubicBezTo>
                  <a:cubicBezTo>
                    <a:pt x="1370373" y="932170"/>
                    <a:pt x="624127" y="941060"/>
                    <a:pt x="586815" y="939790"/>
                  </a:cubicBezTo>
                  <a:cubicBezTo>
                    <a:pt x="577487" y="939790"/>
                    <a:pt x="566293" y="941060"/>
                    <a:pt x="556965" y="941060"/>
                  </a:cubicBezTo>
                  <a:cubicBezTo>
                    <a:pt x="534578" y="941060"/>
                    <a:pt x="514056" y="942330"/>
                    <a:pt x="491668" y="942330"/>
                  </a:cubicBezTo>
                  <a:cubicBezTo>
                    <a:pt x="435700" y="942330"/>
                    <a:pt x="381597" y="941060"/>
                    <a:pt x="325629" y="939790"/>
                  </a:cubicBezTo>
                  <a:cubicBezTo>
                    <a:pt x="292048" y="938520"/>
                    <a:pt x="258467" y="937250"/>
                    <a:pt x="226751" y="935980"/>
                  </a:cubicBezTo>
                  <a:cubicBezTo>
                    <a:pt x="167052" y="934710"/>
                    <a:pt x="107352" y="933440"/>
                    <a:pt x="48260" y="933440"/>
                  </a:cubicBezTo>
                  <a:cubicBezTo>
                    <a:pt x="38100" y="933440"/>
                    <a:pt x="29210" y="933440"/>
                    <a:pt x="19050" y="932170"/>
                  </a:cubicBezTo>
                  <a:cubicBezTo>
                    <a:pt x="10160" y="930900"/>
                    <a:pt x="5080" y="924550"/>
                    <a:pt x="7620" y="915660"/>
                  </a:cubicBezTo>
                  <a:cubicBezTo>
                    <a:pt x="16510" y="883966"/>
                    <a:pt x="12700" y="867564"/>
                    <a:pt x="11430" y="850507"/>
                  </a:cubicBezTo>
                  <a:cubicBezTo>
                    <a:pt x="10160" y="815737"/>
                    <a:pt x="6350" y="781623"/>
                    <a:pt x="7620" y="746852"/>
                  </a:cubicBezTo>
                  <a:cubicBezTo>
                    <a:pt x="5080" y="703553"/>
                    <a:pt x="0" y="167565"/>
                    <a:pt x="7620" y="123610"/>
                  </a:cubicBezTo>
                  <a:cubicBezTo>
                    <a:pt x="8890" y="115081"/>
                    <a:pt x="7620" y="105897"/>
                    <a:pt x="8890" y="97368"/>
                  </a:cubicBezTo>
                  <a:cubicBezTo>
                    <a:pt x="10160" y="83591"/>
                    <a:pt x="12700" y="68502"/>
                    <a:pt x="13970" y="44450"/>
                  </a:cubicBezTo>
                  <a:cubicBezTo>
                    <a:pt x="13970" y="41910"/>
                    <a:pt x="15240" y="39370"/>
                    <a:pt x="16510" y="38100"/>
                  </a:cubicBezTo>
                  <a:cubicBezTo>
                    <a:pt x="38100" y="35560"/>
                    <a:pt x="60712" y="30480"/>
                    <a:pt x="90562" y="29210"/>
                  </a:cubicBezTo>
                  <a:cubicBezTo>
                    <a:pt x="140933" y="25400"/>
                    <a:pt x="191305" y="22860"/>
                    <a:pt x="243542" y="20320"/>
                  </a:cubicBezTo>
                  <a:cubicBezTo>
                    <a:pt x="278989" y="17780"/>
                    <a:pt x="314435" y="16510"/>
                    <a:pt x="348016" y="13970"/>
                  </a:cubicBezTo>
                  <a:cubicBezTo>
                    <a:pt x="381597" y="11430"/>
                    <a:pt x="417044" y="8890"/>
                    <a:pt x="450625" y="8890"/>
                  </a:cubicBezTo>
                  <a:cubicBezTo>
                    <a:pt x="487937" y="7620"/>
                    <a:pt x="525250" y="10160"/>
                    <a:pt x="562562" y="8890"/>
                  </a:cubicBezTo>
                  <a:cubicBezTo>
                    <a:pt x="609202" y="8890"/>
                    <a:pt x="1454325" y="6350"/>
                    <a:pt x="1500966" y="5080"/>
                  </a:cubicBezTo>
                  <a:cubicBezTo>
                    <a:pt x="1545740" y="3810"/>
                    <a:pt x="1590515" y="2540"/>
                    <a:pt x="1637155" y="2540"/>
                  </a:cubicBezTo>
                  <a:cubicBezTo>
                    <a:pt x="1713646" y="1270"/>
                    <a:pt x="1788270" y="0"/>
                    <a:pt x="1864760" y="0"/>
                  </a:cubicBezTo>
                  <a:cubicBezTo>
                    <a:pt x="1896476" y="0"/>
                    <a:pt x="1930057" y="2540"/>
                    <a:pt x="1961772" y="2540"/>
                  </a:cubicBezTo>
                  <a:cubicBezTo>
                    <a:pt x="2049456" y="3810"/>
                    <a:pt x="2139005" y="5080"/>
                    <a:pt x="2226689" y="7620"/>
                  </a:cubicBezTo>
                  <a:cubicBezTo>
                    <a:pt x="2273330" y="8890"/>
                    <a:pt x="2319970" y="12700"/>
                    <a:pt x="2366610" y="16510"/>
                  </a:cubicBezTo>
                  <a:cubicBezTo>
                    <a:pt x="2377804" y="16510"/>
                    <a:pt x="2388998" y="16510"/>
                    <a:pt x="2398326" y="16510"/>
                  </a:cubicBezTo>
                  <a:cubicBezTo>
                    <a:pt x="2412192" y="17780"/>
                    <a:pt x="2421082" y="20320"/>
                    <a:pt x="2431242" y="21590"/>
                  </a:cubicBezTo>
                  <a:close/>
                  <a:moveTo>
                    <a:pt x="2441402" y="928360"/>
                  </a:moveTo>
                  <a:cubicBezTo>
                    <a:pt x="2442672" y="911850"/>
                    <a:pt x="2443942" y="899150"/>
                    <a:pt x="2443942" y="886450"/>
                  </a:cubicBezTo>
                  <a:cubicBezTo>
                    <a:pt x="2442672" y="847883"/>
                    <a:pt x="2441402" y="813113"/>
                    <a:pt x="2441402" y="775718"/>
                  </a:cubicBezTo>
                  <a:cubicBezTo>
                    <a:pt x="2441402" y="758661"/>
                    <a:pt x="2443942" y="741604"/>
                    <a:pt x="2442672" y="724547"/>
                  </a:cubicBezTo>
                  <a:cubicBezTo>
                    <a:pt x="2442672" y="708802"/>
                    <a:pt x="2441402" y="692401"/>
                    <a:pt x="2440132" y="676656"/>
                  </a:cubicBezTo>
                  <a:cubicBezTo>
                    <a:pt x="2435052" y="652382"/>
                    <a:pt x="2423622" y="149852"/>
                    <a:pt x="2423622" y="125578"/>
                  </a:cubicBezTo>
                  <a:cubicBezTo>
                    <a:pt x="2421082" y="105241"/>
                    <a:pt x="2418542" y="84247"/>
                    <a:pt x="2416002" y="63500"/>
                  </a:cubicBezTo>
                  <a:cubicBezTo>
                    <a:pt x="2414732" y="44450"/>
                    <a:pt x="2413462" y="43180"/>
                    <a:pt x="2392729" y="41910"/>
                  </a:cubicBezTo>
                  <a:cubicBezTo>
                    <a:pt x="2387132" y="41910"/>
                    <a:pt x="2383401" y="41910"/>
                    <a:pt x="2377804" y="40640"/>
                  </a:cubicBezTo>
                  <a:cubicBezTo>
                    <a:pt x="2331164" y="36830"/>
                    <a:pt x="2282658" y="31750"/>
                    <a:pt x="2236018" y="30480"/>
                  </a:cubicBezTo>
                  <a:cubicBezTo>
                    <a:pt x="2122215" y="26670"/>
                    <a:pt x="2006547" y="25400"/>
                    <a:pt x="1892745" y="22860"/>
                  </a:cubicBezTo>
                  <a:cubicBezTo>
                    <a:pt x="1875954" y="22860"/>
                    <a:pt x="1857298" y="22860"/>
                    <a:pt x="1840507" y="22860"/>
                  </a:cubicBezTo>
                  <a:cubicBezTo>
                    <a:pt x="1812523" y="22860"/>
                    <a:pt x="1784539" y="22860"/>
                    <a:pt x="1758420" y="22860"/>
                  </a:cubicBezTo>
                  <a:cubicBezTo>
                    <a:pt x="1698721" y="22860"/>
                    <a:pt x="1639021" y="22860"/>
                    <a:pt x="1581187" y="24130"/>
                  </a:cubicBezTo>
                  <a:cubicBezTo>
                    <a:pt x="1530815" y="25400"/>
                    <a:pt x="681961" y="29210"/>
                    <a:pt x="631590" y="29210"/>
                  </a:cubicBezTo>
                  <a:cubicBezTo>
                    <a:pt x="549503" y="29210"/>
                    <a:pt x="467416" y="26670"/>
                    <a:pt x="385329" y="33020"/>
                  </a:cubicBezTo>
                  <a:cubicBezTo>
                    <a:pt x="342419" y="36830"/>
                    <a:pt x="301376" y="36830"/>
                    <a:pt x="260332" y="38100"/>
                  </a:cubicBezTo>
                  <a:cubicBezTo>
                    <a:pt x="189439" y="41910"/>
                    <a:pt x="118546" y="45720"/>
                    <a:pt x="49530" y="50800"/>
                  </a:cubicBezTo>
                  <a:cubicBezTo>
                    <a:pt x="36830" y="50800"/>
                    <a:pt x="34290" y="53340"/>
                    <a:pt x="33020" y="66534"/>
                  </a:cubicBezTo>
                  <a:cubicBezTo>
                    <a:pt x="31750" y="78343"/>
                    <a:pt x="31750" y="90152"/>
                    <a:pt x="30480" y="101961"/>
                  </a:cubicBezTo>
                  <a:cubicBezTo>
                    <a:pt x="29210" y="121642"/>
                    <a:pt x="26670" y="140667"/>
                    <a:pt x="25400" y="160349"/>
                  </a:cubicBezTo>
                  <a:cubicBezTo>
                    <a:pt x="20320" y="181342"/>
                    <a:pt x="26670" y="694369"/>
                    <a:pt x="29210" y="715362"/>
                  </a:cubicBezTo>
                  <a:cubicBezTo>
                    <a:pt x="29210" y="737668"/>
                    <a:pt x="29210" y="760629"/>
                    <a:pt x="30480" y="782935"/>
                  </a:cubicBezTo>
                  <a:cubicBezTo>
                    <a:pt x="30480" y="799336"/>
                    <a:pt x="33020" y="815737"/>
                    <a:pt x="33020" y="832138"/>
                  </a:cubicBezTo>
                  <a:cubicBezTo>
                    <a:pt x="33020" y="849851"/>
                    <a:pt x="33020" y="867564"/>
                    <a:pt x="31750" y="886450"/>
                  </a:cubicBezTo>
                  <a:cubicBezTo>
                    <a:pt x="31750" y="890260"/>
                    <a:pt x="31750" y="892800"/>
                    <a:pt x="31750" y="896610"/>
                  </a:cubicBezTo>
                  <a:cubicBezTo>
                    <a:pt x="31750" y="906770"/>
                    <a:pt x="35560" y="910580"/>
                    <a:pt x="44450" y="910580"/>
                  </a:cubicBezTo>
                  <a:cubicBezTo>
                    <a:pt x="64443" y="910580"/>
                    <a:pt x="90562" y="911850"/>
                    <a:pt x="114814" y="911850"/>
                  </a:cubicBezTo>
                  <a:cubicBezTo>
                    <a:pt x="150261" y="911850"/>
                    <a:pt x="187573" y="909310"/>
                    <a:pt x="223020" y="911850"/>
                  </a:cubicBezTo>
                  <a:cubicBezTo>
                    <a:pt x="280854" y="915660"/>
                    <a:pt x="338688" y="918200"/>
                    <a:pt x="396522" y="916930"/>
                  </a:cubicBezTo>
                  <a:cubicBezTo>
                    <a:pt x="433834" y="915660"/>
                    <a:pt x="469281" y="918200"/>
                    <a:pt x="506593" y="918200"/>
                  </a:cubicBezTo>
                  <a:cubicBezTo>
                    <a:pt x="560696" y="918200"/>
                    <a:pt x="614799" y="916930"/>
                    <a:pt x="668902" y="918200"/>
                  </a:cubicBezTo>
                  <a:cubicBezTo>
                    <a:pt x="749123" y="919470"/>
                    <a:pt x="1629693" y="909310"/>
                    <a:pt x="1711780" y="911850"/>
                  </a:cubicBezTo>
                  <a:cubicBezTo>
                    <a:pt x="1747227" y="913120"/>
                    <a:pt x="1782673" y="914390"/>
                    <a:pt x="1816254" y="914390"/>
                  </a:cubicBezTo>
                  <a:cubicBezTo>
                    <a:pt x="1877820" y="916930"/>
                    <a:pt x="1937519" y="913120"/>
                    <a:pt x="1999085" y="916930"/>
                  </a:cubicBezTo>
                  <a:cubicBezTo>
                    <a:pt x="2049456" y="919470"/>
                    <a:pt x="2099828" y="919470"/>
                    <a:pt x="2150199" y="922010"/>
                  </a:cubicBezTo>
                  <a:cubicBezTo>
                    <a:pt x="2224824" y="925820"/>
                    <a:pt x="2299448" y="928360"/>
                    <a:pt x="2374073" y="929630"/>
                  </a:cubicBezTo>
                  <a:cubicBezTo>
                    <a:pt x="2402057" y="929631"/>
                    <a:pt x="2421082" y="928360"/>
                    <a:pt x="2441402" y="928360"/>
                  </a:cubicBezTo>
                  <a:close/>
                </a:path>
              </a:pathLst>
            </a:custGeom>
            <a:solidFill>
              <a:srgbClr val="FFF3CF"/>
            </a:solidFill>
            <a:ln>
              <a:solidFill>
                <a:schemeClr val="accent6">
                  <a:lumMod val="50000"/>
                </a:schemeClr>
              </a:solidFill>
            </a:ln>
          </p:spPr>
        </p:sp>
      </p:grpSp>
      <p:sp>
        <p:nvSpPr>
          <p:cNvPr id="26" name="Rectangle 25"/>
          <p:cNvSpPr/>
          <p:nvPr/>
        </p:nvSpPr>
        <p:spPr>
          <a:xfrm>
            <a:off x="9276770" y="4556621"/>
            <a:ext cx="7951258" cy="3416320"/>
          </a:xfrm>
          <a:prstGeom prst="rect">
            <a:avLst/>
          </a:prstGeom>
        </p:spPr>
        <p:txBody>
          <a:bodyPr wrap="square">
            <a:spAutoFit/>
          </a:bodyPr>
          <a:lstStyle/>
          <a:p>
            <a:pPr algn="just">
              <a:lnSpc>
                <a:spcPct val="150000"/>
              </a:lnSpc>
            </a:pPr>
            <a:r>
              <a:rPr lang="en-US" sz="3600" dirty="0" err="1" smtClean="0">
                <a:latin typeface="Arial" panose="020B0604020202020204" pitchFamily="34" charset="0"/>
                <a:cs typeface="Arial" panose="020B0604020202020204" pitchFamily="34" charset="0"/>
              </a:rPr>
              <a:t>Tín</a:t>
            </a:r>
            <a:r>
              <a:rPr lang="en-US" sz="3600" dirty="0" smtClean="0">
                <a:latin typeface="Arial" panose="020B0604020202020204" pitchFamily="34" charset="0"/>
                <a:cs typeface="Arial" panose="020B0604020202020204" pitchFamily="34" charset="0"/>
              </a:rPr>
              <a:t> </a:t>
            </a:r>
            <a:r>
              <a:rPr lang="vi-VN" sz="3600" dirty="0" smtClean="0"/>
              <a:t>hiệu </a:t>
            </a:r>
            <a:r>
              <a:rPr lang="vi-VN" sz="3600" dirty="0"/>
              <a:t>bằng hình </a:t>
            </a:r>
            <a:r>
              <a:rPr lang="vi-VN" sz="3600" dirty="0" smtClean="0"/>
              <a:t>khối: </a:t>
            </a:r>
            <a:r>
              <a:rPr lang="vi-VN" sz="3600" dirty="0"/>
              <a:t>kí hiệu, công thức, biển báo, đó thị, hình vẽ, tranh ảnh, màu sắc, các kĩ thuật in ấn (in nghiêng, in đậm,...)</a:t>
            </a:r>
            <a:endParaRPr lang="en-US" sz="3600" dirty="0">
              <a:latin typeface="Arial" panose="020B0604020202020204" pitchFamily="34" charset="0"/>
              <a:cs typeface="Arial" panose="020B0604020202020204" pitchFamily="34" charset="0"/>
            </a:endParaRPr>
          </a:p>
        </p:txBody>
      </p:sp>
      <p:pic>
        <p:nvPicPr>
          <p:cNvPr id="2058" name="Picture 10" descr="https://o.remove.bg/downloads/947ac02e-e3f2-4ac4-a711-638fbafe17a5/image-removebg-preview.png"/>
          <p:cNvPicPr>
            <a:picLocks noChangeAspect="1" noChangeArrowheads="1"/>
          </p:cNvPicPr>
          <p:nvPr/>
        </p:nvPicPr>
        <p:blipFill rotWithShape="1">
          <a:blip r:embed="rId6">
            <a:extLst>
              <a:ext uri="{28A0092B-C50C-407E-A947-70E740481C1C}">
                <a14:useLocalDpi xmlns:a14="http://schemas.microsoft.com/office/drawing/2010/main" val="0"/>
              </a:ext>
            </a:extLst>
          </a:blip>
          <a:srcRect b="49000"/>
          <a:stretch/>
        </p:blipFill>
        <p:spPr bwMode="auto">
          <a:xfrm>
            <a:off x="12433910" y="7944434"/>
            <a:ext cx="5109136" cy="1670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04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fade">
                                      <p:cBhvr>
                                        <p:cTn id="27" dur="500"/>
                                        <p:tgtEl>
                                          <p:spTgt spid="2050"/>
                                        </p:tgtEl>
                                      </p:cBhvr>
                                    </p:animEffect>
                                    <p:anim calcmode="lin" valueType="num">
                                      <p:cBhvr>
                                        <p:cTn id="28" dur="500" fill="hold"/>
                                        <p:tgtEl>
                                          <p:spTgt spid="2050"/>
                                        </p:tgtEl>
                                        <p:attrNameLst>
                                          <p:attrName>ppt_x</p:attrName>
                                        </p:attrNameLst>
                                      </p:cBhvr>
                                      <p:tavLst>
                                        <p:tav tm="0">
                                          <p:val>
                                            <p:strVal val="#ppt_x"/>
                                          </p:val>
                                        </p:tav>
                                        <p:tav tm="100000">
                                          <p:val>
                                            <p:strVal val="#ppt_x"/>
                                          </p:val>
                                        </p:tav>
                                      </p:tavLst>
                                    </p:anim>
                                    <p:anim calcmode="lin" valueType="num">
                                      <p:cBhvr>
                                        <p:cTn id="29"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anim calcmode="lin" valueType="num">
                                      <p:cBhvr>
                                        <p:cTn id="35" dur="500" fill="hold"/>
                                        <p:tgtEl>
                                          <p:spTgt spid="17"/>
                                        </p:tgtEl>
                                        <p:attrNameLst>
                                          <p:attrName>ppt_x</p:attrName>
                                        </p:attrNameLst>
                                      </p:cBhvr>
                                      <p:tavLst>
                                        <p:tav tm="0">
                                          <p:val>
                                            <p:strVal val="#ppt_x"/>
                                          </p:val>
                                        </p:tav>
                                        <p:tav tm="100000">
                                          <p:val>
                                            <p:strVal val="#ppt_x"/>
                                          </p:val>
                                        </p:tav>
                                      </p:tavLst>
                                    </p:anim>
                                    <p:anim calcmode="lin" valueType="num">
                                      <p:cBhvr>
                                        <p:cTn id="36" dur="500" fill="hold"/>
                                        <p:tgtEl>
                                          <p:spTgt spid="1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anim calcmode="lin" valueType="num">
                                      <p:cBhvr>
                                        <p:cTn id="40" dur="500" fill="hold"/>
                                        <p:tgtEl>
                                          <p:spTgt spid="20"/>
                                        </p:tgtEl>
                                        <p:attrNameLst>
                                          <p:attrName>ppt_x</p:attrName>
                                        </p:attrNameLst>
                                      </p:cBhvr>
                                      <p:tavLst>
                                        <p:tav tm="0">
                                          <p:val>
                                            <p:strVal val="#ppt_x"/>
                                          </p:val>
                                        </p:tav>
                                        <p:tav tm="100000">
                                          <p:val>
                                            <p:strVal val="#ppt_x"/>
                                          </p:val>
                                        </p:tav>
                                      </p:tavLst>
                                    </p:anim>
                                    <p:anim calcmode="lin" valueType="num">
                                      <p:cBhvr>
                                        <p:cTn id="41" dur="500" fill="hold"/>
                                        <p:tgtEl>
                                          <p:spTgt spid="20"/>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anim calcmode="lin" valueType="num">
                                      <p:cBhvr>
                                        <p:cTn id="45" dur="500" fill="hold"/>
                                        <p:tgtEl>
                                          <p:spTgt spid="6"/>
                                        </p:tgtEl>
                                        <p:attrNameLst>
                                          <p:attrName>ppt_x</p:attrName>
                                        </p:attrNameLst>
                                      </p:cBhvr>
                                      <p:tavLst>
                                        <p:tav tm="0">
                                          <p:val>
                                            <p:strVal val="#ppt_x"/>
                                          </p:val>
                                        </p:tav>
                                        <p:tav tm="100000">
                                          <p:val>
                                            <p:strVal val="#ppt_x"/>
                                          </p:val>
                                        </p:tav>
                                      </p:tavLst>
                                    </p:anim>
                                    <p:anim calcmode="lin" valueType="num">
                                      <p:cBhvr>
                                        <p:cTn id="46"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anim calcmode="lin" valueType="num">
                                      <p:cBhvr>
                                        <p:cTn id="52" dur="500" fill="hold"/>
                                        <p:tgtEl>
                                          <p:spTgt spid="23"/>
                                        </p:tgtEl>
                                        <p:attrNameLst>
                                          <p:attrName>ppt_x</p:attrName>
                                        </p:attrNameLst>
                                      </p:cBhvr>
                                      <p:tavLst>
                                        <p:tav tm="0">
                                          <p:val>
                                            <p:strVal val="#ppt_x"/>
                                          </p:val>
                                        </p:tav>
                                        <p:tav tm="100000">
                                          <p:val>
                                            <p:strVal val="#ppt_x"/>
                                          </p:val>
                                        </p:tav>
                                      </p:tavLst>
                                    </p:anim>
                                    <p:anim calcmode="lin" valueType="num">
                                      <p:cBhvr>
                                        <p:cTn id="53" dur="500" fill="hold"/>
                                        <p:tgtEl>
                                          <p:spTgt spid="23"/>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500"/>
                                        <p:tgtEl>
                                          <p:spTgt spid="26"/>
                                        </p:tgtEl>
                                      </p:cBhvr>
                                    </p:animEffect>
                                    <p:anim calcmode="lin" valueType="num">
                                      <p:cBhvr>
                                        <p:cTn id="57" dur="500" fill="hold"/>
                                        <p:tgtEl>
                                          <p:spTgt spid="26"/>
                                        </p:tgtEl>
                                        <p:attrNameLst>
                                          <p:attrName>ppt_x</p:attrName>
                                        </p:attrNameLst>
                                      </p:cBhvr>
                                      <p:tavLst>
                                        <p:tav tm="0">
                                          <p:val>
                                            <p:strVal val="#ppt_x"/>
                                          </p:val>
                                        </p:tav>
                                        <p:tav tm="100000">
                                          <p:val>
                                            <p:strVal val="#ppt_x"/>
                                          </p:val>
                                        </p:tav>
                                      </p:tavLst>
                                    </p:anim>
                                    <p:anim calcmode="lin" valueType="num">
                                      <p:cBhvr>
                                        <p:cTn id="58" dur="500" fill="hold"/>
                                        <p:tgtEl>
                                          <p:spTgt spid="26"/>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2058"/>
                                        </p:tgtEl>
                                        <p:attrNameLst>
                                          <p:attrName>style.visibility</p:attrName>
                                        </p:attrNameLst>
                                      </p:cBhvr>
                                      <p:to>
                                        <p:strVal val="visible"/>
                                      </p:to>
                                    </p:set>
                                    <p:animEffect transition="in" filter="fade">
                                      <p:cBhvr>
                                        <p:cTn id="61" dur="500"/>
                                        <p:tgtEl>
                                          <p:spTgt spid="2058"/>
                                        </p:tgtEl>
                                      </p:cBhvr>
                                    </p:animEffect>
                                    <p:anim calcmode="lin" valueType="num">
                                      <p:cBhvr>
                                        <p:cTn id="62" dur="500" fill="hold"/>
                                        <p:tgtEl>
                                          <p:spTgt spid="2058"/>
                                        </p:tgtEl>
                                        <p:attrNameLst>
                                          <p:attrName>ppt_x</p:attrName>
                                        </p:attrNameLst>
                                      </p:cBhvr>
                                      <p:tavLst>
                                        <p:tav tm="0">
                                          <p:val>
                                            <p:strVal val="#ppt_x"/>
                                          </p:val>
                                        </p:tav>
                                        <p:tav tm="100000">
                                          <p:val>
                                            <p:strVal val="#ppt_x"/>
                                          </p:val>
                                        </p:tav>
                                      </p:tavLst>
                                    </p:anim>
                                    <p:anim calcmode="lin" valueType="num">
                                      <p:cBhvr>
                                        <p:cTn id="63" dur="500" fill="hold"/>
                                        <p:tgtEl>
                                          <p:spTgt spid="20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5" grpId="0"/>
      <p:bldP spid="20"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7295"/>
          <a:stretch>
            <a:fillRect/>
          </a:stretch>
        </p:blipFill>
        <p:spPr>
          <a:xfrm>
            <a:off x="-102497" y="0"/>
            <a:ext cx="1446157" cy="1937309"/>
          </a:xfrm>
          <a:prstGeom prst="rect">
            <a:avLst/>
          </a:prstGeom>
        </p:spPr>
      </p:pic>
      <p:pic>
        <p:nvPicPr>
          <p:cNvPr id="35" name="Picture 3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3963" b="722"/>
          <a:stretch>
            <a:fillRect/>
          </a:stretch>
        </p:blipFill>
        <p:spPr>
          <a:xfrm>
            <a:off x="16944340" y="0"/>
            <a:ext cx="1523009" cy="1923308"/>
          </a:xfrm>
          <a:prstGeom prst="rect">
            <a:avLst/>
          </a:prstGeom>
        </p:spPr>
      </p:pic>
      <p:pic>
        <p:nvPicPr>
          <p:cNvPr id="3074" name="Picture 2" descr="8 cách biểu cảm gương mặt để 'lấy lòng' người khá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942" y="419100"/>
            <a:ext cx="6904458" cy="43233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76" name="Picture 4" descr="Khai trương là gì? Những điều cần biết khi Khai trương Công 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6800" y="1892135"/>
            <a:ext cx="8782198" cy="687481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78" name="Picture 6" descr="Thay thế biển cấm gây tranh cãi trên 75 tuyến phố ở TP. Vi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8160" y="5058893"/>
            <a:ext cx="6925240" cy="47671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41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wheel(1)">
                                      <p:cBhvr>
                                        <p:cTn id="12" dur="500"/>
                                        <p:tgtEl>
                                          <p:spTgt spid="3078"/>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 calcmode="lin" valueType="num">
                                      <p:cBhvr>
                                        <p:cTn id="17" dur="500" fill="hold"/>
                                        <p:tgtEl>
                                          <p:spTgt spid="3076"/>
                                        </p:tgtEl>
                                        <p:attrNameLst>
                                          <p:attrName>ppt_w</p:attrName>
                                        </p:attrNameLst>
                                      </p:cBhvr>
                                      <p:tavLst>
                                        <p:tav tm="0">
                                          <p:val>
                                            <p:fltVal val="0"/>
                                          </p:val>
                                        </p:tav>
                                        <p:tav tm="100000">
                                          <p:val>
                                            <p:strVal val="#ppt_w"/>
                                          </p:val>
                                        </p:tav>
                                      </p:tavLst>
                                    </p:anim>
                                    <p:anim calcmode="lin" valueType="num">
                                      <p:cBhvr>
                                        <p:cTn id="18" dur="500" fill="hold"/>
                                        <p:tgtEl>
                                          <p:spTgt spid="3076"/>
                                        </p:tgtEl>
                                        <p:attrNameLst>
                                          <p:attrName>ppt_h</p:attrName>
                                        </p:attrNameLst>
                                      </p:cBhvr>
                                      <p:tavLst>
                                        <p:tav tm="0">
                                          <p:val>
                                            <p:fltVal val="0"/>
                                          </p:val>
                                        </p:tav>
                                        <p:tav tm="100000">
                                          <p:val>
                                            <p:strVal val="#ppt_h"/>
                                          </p:val>
                                        </p:tav>
                                      </p:tavLst>
                                    </p:anim>
                                    <p:anim calcmode="lin" valueType="num">
                                      <p:cBhvr>
                                        <p:cTn id="19" dur="500" fill="hold"/>
                                        <p:tgtEl>
                                          <p:spTgt spid="3076"/>
                                        </p:tgtEl>
                                        <p:attrNameLst>
                                          <p:attrName>style.rotation</p:attrName>
                                        </p:attrNameLst>
                                      </p:cBhvr>
                                      <p:tavLst>
                                        <p:tav tm="0">
                                          <p:val>
                                            <p:fltVal val="90"/>
                                          </p:val>
                                        </p:tav>
                                        <p:tav tm="100000">
                                          <p:val>
                                            <p:fltVal val="0"/>
                                          </p:val>
                                        </p:tav>
                                      </p:tavLst>
                                    </p:anim>
                                    <p:animEffect transition="in" filter="fade">
                                      <p:cBhvr>
                                        <p:cTn id="20"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grpSp>
        <p:nvGrpSpPr>
          <p:cNvPr id="10" name="Group 2"/>
          <p:cNvGrpSpPr/>
          <p:nvPr/>
        </p:nvGrpSpPr>
        <p:grpSpPr>
          <a:xfrm>
            <a:off x="3934460" y="2400300"/>
            <a:ext cx="12981940" cy="7162800"/>
            <a:chOff x="0" y="0"/>
            <a:chExt cx="5490351" cy="2783840"/>
          </a:xfrm>
          <a:solidFill>
            <a:srgbClr val="04979F"/>
          </a:solidFill>
          <a:effectLst>
            <a:outerShdw blurRad="50800" dist="38100" dir="2700000" algn="tl" rotWithShape="0">
              <a:prstClr val="black">
                <a:alpha val="40000"/>
              </a:prstClr>
            </a:outerShdw>
          </a:effectLst>
        </p:grpSpPr>
        <p:sp>
          <p:nvSpPr>
            <p:cNvPr id="11" name="Freeform 3"/>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grpFill/>
          </p:spPr>
        </p:sp>
      </p:gr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7295"/>
          <a:stretch>
            <a:fillRect/>
          </a:stretch>
        </p:blipFill>
        <p:spPr>
          <a:xfrm>
            <a:off x="-102497" y="0"/>
            <a:ext cx="1446157" cy="1937309"/>
          </a:xfrm>
          <a:prstGeom prst="rect">
            <a:avLst/>
          </a:prstGeom>
        </p:spPr>
      </p:pic>
      <p:pic>
        <p:nvPicPr>
          <p:cNvPr id="35" name="Picture 3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3963" b="722"/>
          <a:stretch>
            <a:fillRect/>
          </a:stretch>
        </p:blipFill>
        <p:spPr>
          <a:xfrm>
            <a:off x="16944340" y="0"/>
            <a:ext cx="1523009" cy="1923308"/>
          </a:xfrm>
          <a:prstGeom prst="rect">
            <a:avLst/>
          </a:prstGeom>
        </p:spPr>
      </p:pic>
      <p:sp>
        <p:nvSpPr>
          <p:cNvPr id="7" name="TextBox 8">
            <a:extLst>
              <a:ext uri="{FF2B5EF4-FFF2-40B4-BE49-F238E27FC236}">
                <a16:creationId xmlns:a16="http://schemas.microsoft.com/office/drawing/2014/main" id="{9C0FC8F9-E5DC-4081-8A6B-3DBDF11E25F3}"/>
              </a:ext>
            </a:extLst>
          </p:cNvPr>
          <p:cNvSpPr txBox="1"/>
          <p:nvPr/>
        </p:nvSpPr>
        <p:spPr>
          <a:xfrm>
            <a:off x="3481364" y="690064"/>
            <a:ext cx="11325261" cy="959697"/>
          </a:xfrm>
          <a:prstGeom prst="rect">
            <a:avLst/>
          </a:prstGeom>
        </p:spPr>
        <p:txBody>
          <a:bodyPr lIns="0" tIns="0" rIns="0" bIns="0" rtlCol="0" anchor="t">
            <a:spAutoFit/>
          </a:bodyPr>
          <a:lstStyle/>
          <a:p>
            <a:pPr algn="ctr">
              <a:lnSpc>
                <a:spcPts val="7200"/>
              </a:lnSpc>
            </a:pPr>
            <a:r>
              <a:rPr lang="en-US" sz="6300" b="1" dirty="0" smtClean="0">
                <a:latin typeface="Arial" panose="020B0604020202020204" pitchFamily="34" charset="0"/>
                <a:cs typeface="Arial" panose="020B0604020202020204" pitchFamily="34" charset="0"/>
              </a:rPr>
              <a:t>LUYỆN TẬP</a:t>
            </a:r>
            <a:endParaRPr lang="en-US" sz="6300" b="1" dirty="0">
              <a:latin typeface="Arial" panose="020B0604020202020204" pitchFamily="34" charset="0"/>
              <a:cs typeface="Arial" panose="020B0604020202020204" pitchFamily="34" charset="0"/>
            </a:endParaRPr>
          </a:p>
        </p:txBody>
      </p:sp>
      <p:sp>
        <p:nvSpPr>
          <p:cNvPr id="3" name="Rectangle 2"/>
          <p:cNvSpPr/>
          <p:nvPr/>
        </p:nvSpPr>
        <p:spPr>
          <a:xfrm>
            <a:off x="4544060" y="3858041"/>
            <a:ext cx="11762740" cy="4247317"/>
          </a:xfrm>
          <a:prstGeom prst="rect">
            <a:avLst/>
          </a:prstGeom>
        </p:spPr>
        <p:txBody>
          <a:bodyPr wrap="square">
            <a:spAutoFit/>
          </a:bodyPr>
          <a:lstStyle/>
          <a:p>
            <a:pPr algn="just">
              <a:lnSpc>
                <a:spcPct val="150000"/>
              </a:lnSpc>
            </a:pPr>
            <a:r>
              <a:rPr lang="en-US" sz="3600" b="1" dirty="0" err="1" smtClean="0">
                <a:solidFill>
                  <a:schemeClr val="bg1"/>
                </a:solidFill>
                <a:latin typeface="Arial" panose="020B0604020202020204" pitchFamily="34" charset="0"/>
                <a:cs typeface="Arial" panose="020B0604020202020204" pitchFamily="34" charset="0"/>
              </a:rPr>
              <a:t>Bài</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tập</a:t>
            </a:r>
            <a:r>
              <a:rPr lang="en-US" sz="3600" b="1" dirty="0" smtClean="0">
                <a:solidFill>
                  <a:schemeClr val="bg1"/>
                </a:solidFill>
                <a:latin typeface="Arial" panose="020B0604020202020204" pitchFamily="34" charset="0"/>
                <a:cs typeface="Arial" panose="020B0604020202020204" pitchFamily="34" charset="0"/>
              </a:rPr>
              <a:t> 1 (SGK tr.104).</a:t>
            </a:r>
            <a:r>
              <a:rPr lang="vi-VN" sz="3600" dirty="0">
                <a:solidFill>
                  <a:schemeClr val="bg1"/>
                </a:solidFill>
                <a:latin typeface="Arial" panose="020B0604020202020204" pitchFamily="34" charset="0"/>
                <a:cs typeface="Arial" panose="020B0604020202020204" pitchFamily="34" charset="0"/>
              </a:rPr>
              <a:t> </a:t>
            </a:r>
            <a:r>
              <a:rPr lang="vi-VN" sz="3600" dirty="0">
                <a:solidFill>
                  <a:schemeClr val="bg1"/>
                </a:solidFill>
              </a:rPr>
              <a:t>Những trích dẫn, chú thích trong đoạn trích Hê-ra-clét đi tìm táo vàng (Thần thoại Hy Lạp) ở Bài 1 và đoạn trích Thăng Long - Đông Đô - Hà Nội: một hằng số văn hoá Việt Nam (Trần Quốc Vượng) trong Bài 4 thuộc kiểu trích dẫn, chú thích nào?</a:t>
            </a:r>
            <a:endParaRPr lang="en-US" sz="3600" dirty="0">
              <a:solidFill>
                <a:schemeClr val="bg1"/>
              </a:solidFill>
            </a:endParaRPr>
          </a:p>
        </p:txBody>
      </p:sp>
      <p:sp>
        <p:nvSpPr>
          <p:cNvPr id="12" name="Google Shape;11016;p65"/>
          <p:cNvSpPr/>
          <p:nvPr/>
        </p:nvSpPr>
        <p:spPr>
          <a:xfrm flipH="1">
            <a:off x="14706792" y="1892135"/>
            <a:ext cx="1066800" cy="1408920"/>
          </a:xfrm>
          <a:custGeom>
            <a:avLst/>
            <a:gdLst/>
            <a:ahLst/>
            <a:cxnLst/>
            <a:rect l="l" t="t" r="r" b="b"/>
            <a:pathLst>
              <a:path w="5955" h="11491" extrusionOk="0">
                <a:moveTo>
                  <a:pt x="5954" y="11490"/>
                </a:moveTo>
                <a:lnTo>
                  <a:pt x="3001" y="9573"/>
                </a:lnTo>
                <a:lnTo>
                  <a:pt x="1" y="11490"/>
                </a:lnTo>
                <a:lnTo>
                  <a:pt x="1" y="1"/>
                </a:lnTo>
                <a:lnTo>
                  <a:pt x="5954" y="1"/>
                </a:lnTo>
                <a:close/>
              </a:path>
            </a:pathLst>
          </a:custGeom>
          <a:solidFill>
            <a:srgbClr val="FFD762"/>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7"/>
              </a:ext>
            </a:extLst>
          </a:blip>
          <a:srcRect/>
          <a:stretch>
            <a:fillRect/>
          </a:stretch>
        </p:blipFill>
        <p:spPr>
          <a:xfrm>
            <a:off x="667907" y="4441585"/>
            <a:ext cx="3876153" cy="5617613"/>
          </a:xfrm>
          <a:prstGeom prst="rect">
            <a:avLst/>
          </a:prstGeom>
        </p:spPr>
      </p:pic>
    </p:spTree>
    <p:extLst>
      <p:ext uri="{BB962C8B-B14F-4D97-AF65-F5344CB8AC3E}">
        <p14:creationId xmlns:p14="http://schemas.microsoft.com/office/powerpoint/2010/main" val="628415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randombar(horizont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7295"/>
          <a:stretch>
            <a:fillRect/>
          </a:stretch>
        </p:blipFill>
        <p:spPr>
          <a:xfrm>
            <a:off x="-102497" y="0"/>
            <a:ext cx="1446157" cy="1937309"/>
          </a:xfrm>
          <a:prstGeom prst="rect">
            <a:avLst/>
          </a:prstGeom>
        </p:spPr>
      </p:pic>
      <p:pic>
        <p:nvPicPr>
          <p:cNvPr id="35" name="Picture 3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3963" b="722"/>
          <a:stretch>
            <a:fillRect/>
          </a:stretch>
        </p:blipFill>
        <p:spPr>
          <a:xfrm>
            <a:off x="16944340" y="0"/>
            <a:ext cx="1523009" cy="1923308"/>
          </a:xfrm>
          <a:prstGeom prst="rect">
            <a:avLst/>
          </a:prstGeom>
        </p:spPr>
      </p:pic>
      <p:sp>
        <p:nvSpPr>
          <p:cNvPr id="3" name="Rectangle 2"/>
          <p:cNvSpPr/>
          <p:nvPr/>
        </p:nvSpPr>
        <p:spPr>
          <a:xfrm>
            <a:off x="1652270" y="876300"/>
            <a:ext cx="14983460" cy="3416320"/>
          </a:xfrm>
          <a:prstGeom prst="rect">
            <a:avLst/>
          </a:prstGeom>
        </p:spPr>
        <p:txBody>
          <a:bodyPr wrap="square">
            <a:spAutoFit/>
          </a:bodyPr>
          <a:lstStyle/>
          <a:p>
            <a:pPr marL="571500" indent="-571500" algn="just">
              <a:lnSpc>
                <a:spcPct val="150000"/>
              </a:lnSpc>
              <a:buFont typeface="Wingdings" panose="05000000000000000000" pitchFamily="2" charset="2"/>
              <a:buChar char="q"/>
            </a:pP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Văn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bản</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3600" i="1" dirty="0">
                <a:solidFill>
                  <a:srgbClr val="000000"/>
                </a:solidFill>
                <a:latin typeface="Arial" panose="020B0604020202020204" pitchFamily="34" charset="0"/>
                <a:ea typeface="Times New Roman" panose="02020603050405020304" pitchFamily="18" charset="0"/>
                <a:cs typeface="Arial" panose="020B0604020202020204" pitchFamily="34" charset="0"/>
              </a:rPr>
              <a:t>Hê-ra-cl</a:t>
            </a:r>
            <a:r>
              <a:rPr lang="en-US" sz="3600" i="1" dirty="0">
                <a:solidFill>
                  <a:srgbClr val="000000"/>
                </a:solidFill>
                <a:latin typeface="Arial" panose="020B0604020202020204" pitchFamily="34" charset="0"/>
                <a:ea typeface="Times New Roman" panose="02020603050405020304" pitchFamily="18" charset="0"/>
                <a:cs typeface="Arial" panose="020B0604020202020204" pitchFamily="34" charset="0"/>
              </a:rPr>
              <a:t>é</a:t>
            </a:r>
            <a:r>
              <a:rPr lang="vi-VN" sz="3600" i="1" dirty="0">
                <a:solidFill>
                  <a:srgbClr val="000000"/>
                </a:solidFill>
                <a:latin typeface="Arial" panose="020B0604020202020204" pitchFamily="34" charset="0"/>
                <a:ea typeface="Times New Roman" panose="02020603050405020304" pitchFamily="18" charset="0"/>
                <a:cs typeface="Arial" panose="020B0604020202020204" pitchFamily="34" charset="0"/>
              </a:rPr>
              <a:t>t </a:t>
            </a:r>
            <a:r>
              <a:rPr lang="vi-VN" sz="3600"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đ</a:t>
            </a:r>
            <a:r>
              <a:rPr lang="en-US" sz="3600" i="1"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i</a:t>
            </a:r>
            <a:r>
              <a:rPr lang="vi-VN" sz="3600"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3600" i="1" dirty="0">
                <a:solidFill>
                  <a:srgbClr val="000000"/>
                </a:solidFill>
                <a:latin typeface="Arial" panose="020B0604020202020204" pitchFamily="34" charset="0"/>
                <a:ea typeface="Times New Roman" panose="02020603050405020304" pitchFamily="18" charset="0"/>
                <a:cs typeface="Arial" panose="020B0604020202020204" pitchFamily="34" charset="0"/>
              </a:rPr>
              <a:t>tìm t</a:t>
            </a:r>
            <a:r>
              <a:rPr lang="en-US" sz="36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áo</a:t>
            </a:r>
            <a:r>
              <a:rPr lang="vi-VN" sz="3600"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3600"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vàng</a:t>
            </a: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3600"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có </a:t>
            </a:r>
            <a:r>
              <a:rPr lang="vi-VN" sz="3600" dirty="0">
                <a:solidFill>
                  <a:srgbClr val="FF0000"/>
                </a:solidFill>
                <a:latin typeface="Arial" panose="020B0604020202020204" pitchFamily="34" charset="0"/>
                <a:ea typeface="Times New Roman" panose="02020603050405020304" pitchFamily="18" charset="0"/>
                <a:cs typeface="Arial" panose="020B0604020202020204" pitchFamily="34" charset="0"/>
              </a:rPr>
              <a:t>chú </a:t>
            </a:r>
            <a:r>
              <a:rPr lang="vi-VN" sz="3600"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thích</a:t>
            </a:r>
            <a:r>
              <a:rPr lang="en-US" sz="3600"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vi-VN" sz="3600"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không </a:t>
            </a:r>
            <a:r>
              <a:rPr lang="vi-VN" sz="3600" dirty="0">
                <a:solidFill>
                  <a:srgbClr val="FF0000"/>
                </a:solidFill>
                <a:latin typeface="Arial" panose="020B0604020202020204" pitchFamily="34" charset="0"/>
                <a:ea typeface="Times New Roman" panose="02020603050405020304" pitchFamily="18" charset="0"/>
                <a:cs typeface="Arial" panose="020B0604020202020204" pitchFamily="34" charset="0"/>
              </a:rPr>
              <a:t>có trích</a:t>
            </a:r>
            <a:r>
              <a:rPr lang="en-US" sz="36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dẫn</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Wingdings" panose="05000000000000000000" pitchFamily="2" charset="2"/>
              <a:buChar char="§"/>
            </a:pP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L</a:t>
            </a: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à văn </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b</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ả</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n thuộc thể loại văn bản văn học </a:t>
            </a: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hú </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thích thường xuyên được </a:t>
            </a: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d</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ù</a:t>
            </a: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ng. </a:t>
            </a:r>
            <a:endPar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Wingdings" panose="05000000000000000000" pitchFamily="2" charset="2"/>
              <a:buChar char="§"/>
            </a:pP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Các </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cách chú thích được </a:t>
            </a:r>
            <a:r>
              <a:rPr lang="en-US" sz="36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8" name="Rounded Rectangle 17"/>
          <p:cNvSpPr/>
          <p:nvPr/>
        </p:nvSpPr>
        <p:spPr>
          <a:xfrm>
            <a:off x="1905000" y="4853791"/>
            <a:ext cx="6192982" cy="1524000"/>
          </a:xfrm>
          <a:prstGeom prst="roundRect">
            <a:avLst/>
          </a:prstGeom>
          <a:solidFill>
            <a:schemeClr val="bg1"/>
          </a:solidFill>
          <a:ln w="571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err="1" smtClean="0">
                <a:solidFill>
                  <a:schemeClr val="tx1"/>
                </a:solidFill>
                <a:latin typeface="Arial" panose="020B0604020202020204" pitchFamily="34" charset="0"/>
                <a:cs typeface="Arial" panose="020B0604020202020204" pitchFamily="34" charset="0"/>
              </a:rPr>
              <a:t>Chú</a:t>
            </a:r>
            <a:r>
              <a:rPr lang="fr-FR" sz="3600" dirty="0" smtClean="0">
                <a:solidFill>
                  <a:schemeClr val="tx1"/>
                </a:solidFill>
                <a:latin typeface="Arial" panose="020B0604020202020204" pitchFamily="34" charset="0"/>
                <a:cs typeface="Arial" panose="020B0604020202020204" pitchFamily="34" charset="0"/>
              </a:rPr>
              <a:t> </a:t>
            </a:r>
            <a:r>
              <a:rPr lang="fr-FR" sz="3600" dirty="0" err="1" smtClean="0">
                <a:solidFill>
                  <a:schemeClr val="tx1"/>
                </a:solidFill>
                <a:latin typeface="Arial" panose="020B0604020202020204" pitchFamily="34" charset="0"/>
                <a:cs typeface="Arial" panose="020B0604020202020204" pitchFamily="34" charset="0"/>
              </a:rPr>
              <a:t>thích</a:t>
            </a:r>
            <a:r>
              <a:rPr lang="fr-FR" sz="3600" dirty="0" smtClean="0">
                <a:solidFill>
                  <a:schemeClr val="tx1"/>
                </a:solidFill>
                <a:latin typeface="Arial" panose="020B0604020202020204" pitchFamily="34" charset="0"/>
                <a:cs typeface="Arial" panose="020B0604020202020204" pitchFamily="34" charset="0"/>
              </a:rPr>
              <a:t> ở </a:t>
            </a:r>
            <a:r>
              <a:rPr lang="fr-FR" sz="3600" dirty="0" err="1" smtClean="0">
                <a:solidFill>
                  <a:schemeClr val="tx1"/>
                </a:solidFill>
                <a:latin typeface="Arial" panose="020B0604020202020204" pitchFamily="34" charset="0"/>
                <a:cs typeface="Arial" panose="020B0604020202020204" pitchFamily="34" charset="0"/>
              </a:rPr>
              <a:t>chân</a:t>
            </a:r>
            <a:r>
              <a:rPr lang="fr-FR" sz="3600" dirty="0" smtClean="0">
                <a:solidFill>
                  <a:schemeClr val="tx1"/>
                </a:solidFill>
                <a:latin typeface="Arial" panose="020B0604020202020204" pitchFamily="34" charset="0"/>
                <a:cs typeface="Arial" panose="020B0604020202020204" pitchFamily="34" charset="0"/>
              </a:rPr>
              <a:t> </a:t>
            </a:r>
            <a:r>
              <a:rPr lang="fr-FR" sz="3600" dirty="0" err="1" smtClean="0">
                <a:solidFill>
                  <a:schemeClr val="tx1"/>
                </a:solidFill>
                <a:latin typeface="Arial" panose="020B0604020202020204" pitchFamily="34" charset="0"/>
                <a:cs typeface="Arial" panose="020B0604020202020204" pitchFamily="34" charset="0"/>
              </a:rPr>
              <a:t>trang</a:t>
            </a:r>
            <a:endParaRPr lang="en-US" sz="3600" dirty="0">
              <a:solidFill>
                <a:schemeClr val="tx1"/>
              </a:solidFill>
              <a:latin typeface="Arial" panose="020B0604020202020204" pitchFamily="34" charset="0"/>
              <a:cs typeface="Arial" panose="020B0604020202020204" pitchFamily="34" charset="0"/>
            </a:endParaRPr>
          </a:p>
        </p:txBody>
      </p:sp>
      <p:sp>
        <p:nvSpPr>
          <p:cNvPr id="19" name="Rounded Rectangle 18"/>
          <p:cNvSpPr/>
          <p:nvPr/>
        </p:nvSpPr>
        <p:spPr>
          <a:xfrm>
            <a:off x="9753600" y="4853791"/>
            <a:ext cx="6629400" cy="1524000"/>
          </a:xfrm>
          <a:prstGeom prst="roundRect">
            <a:avLst/>
          </a:prstGeom>
          <a:solidFill>
            <a:schemeClr val="bg1"/>
          </a:solidFill>
          <a:ln w="571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err="1" smtClean="0">
                <a:solidFill>
                  <a:schemeClr val="tx1"/>
                </a:solidFill>
                <a:latin typeface="Arial" panose="020B0604020202020204" pitchFamily="34" charset="0"/>
                <a:cs typeface="Arial" panose="020B0604020202020204" pitchFamily="34" charset="0"/>
              </a:rPr>
              <a:t>Chú</a:t>
            </a:r>
            <a:r>
              <a:rPr lang="fr-FR" sz="3600" dirty="0" smtClean="0">
                <a:solidFill>
                  <a:schemeClr val="tx1"/>
                </a:solidFill>
                <a:latin typeface="Arial" panose="020B0604020202020204" pitchFamily="34" charset="0"/>
                <a:cs typeface="Arial" panose="020B0604020202020204" pitchFamily="34" charset="0"/>
              </a:rPr>
              <a:t> </a:t>
            </a:r>
            <a:r>
              <a:rPr lang="fr-FR" sz="3600" dirty="0" err="1" smtClean="0">
                <a:solidFill>
                  <a:schemeClr val="tx1"/>
                </a:solidFill>
                <a:latin typeface="Arial" panose="020B0604020202020204" pitchFamily="34" charset="0"/>
                <a:cs typeface="Arial" panose="020B0604020202020204" pitchFamily="34" charset="0"/>
              </a:rPr>
              <a:t>thích</a:t>
            </a:r>
            <a:r>
              <a:rPr lang="fr-FR" sz="3600" dirty="0" smtClean="0">
                <a:solidFill>
                  <a:schemeClr val="tx1"/>
                </a:solidFill>
                <a:latin typeface="Arial" panose="020B0604020202020204" pitchFamily="34" charset="0"/>
                <a:cs typeface="Arial" panose="020B0604020202020204" pitchFamily="34" charset="0"/>
              </a:rPr>
              <a:t> </a:t>
            </a:r>
            <a:r>
              <a:rPr lang="fr-FR" sz="3600" dirty="0" err="1" smtClean="0">
                <a:solidFill>
                  <a:schemeClr val="tx1"/>
                </a:solidFill>
                <a:latin typeface="Arial" panose="020B0604020202020204" pitchFamily="34" charset="0"/>
                <a:cs typeface="Arial" panose="020B0604020202020204" pitchFamily="34" charset="0"/>
              </a:rPr>
              <a:t>trong</a:t>
            </a:r>
            <a:r>
              <a:rPr lang="fr-FR" sz="3600" dirty="0" smtClean="0">
                <a:solidFill>
                  <a:schemeClr val="tx1"/>
                </a:solidFill>
                <a:latin typeface="Arial" panose="020B0604020202020204" pitchFamily="34" charset="0"/>
                <a:cs typeface="Arial" panose="020B0604020202020204" pitchFamily="34" charset="0"/>
              </a:rPr>
              <a:t> </a:t>
            </a:r>
            <a:r>
              <a:rPr lang="fr-FR" sz="3600" dirty="0" err="1" smtClean="0">
                <a:solidFill>
                  <a:schemeClr val="tx1"/>
                </a:solidFill>
                <a:latin typeface="Arial" panose="020B0604020202020204" pitchFamily="34" charset="0"/>
                <a:cs typeface="Arial" panose="020B0604020202020204" pitchFamily="34" charset="0"/>
              </a:rPr>
              <a:t>chính</a:t>
            </a:r>
            <a:r>
              <a:rPr lang="fr-FR" sz="3600" dirty="0" smtClean="0">
                <a:solidFill>
                  <a:schemeClr val="tx1"/>
                </a:solidFill>
                <a:latin typeface="Arial" panose="020B0604020202020204" pitchFamily="34" charset="0"/>
                <a:cs typeface="Arial" panose="020B0604020202020204" pitchFamily="34" charset="0"/>
              </a:rPr>
              <a:t> </a:t>
            </a:r>
            <a:r>
              <a:rPr lang="fr-FR" sz="3600" dirty="0" err="1" smtClean="0">
                <a:solidFill>
                  <a:schemeClr val="tx1"/>
                </a:solidFill>
                <a:latin typeface="Arial" panose="020B0604020202020204" pitchFamily="34" charset="0"/>
                <a:cs typeface="Arial" panose="020B0604020202020204" pitchFamily="34" charset="0"/>
              </a:rPr>
              <a:t>văn</a:t>
            </a:r>
            <a:r>
              <a:rPr lang="fr-FR" sz="3600" dirty="0" smtClean="0">
                <a:solidFill>
                  <a:schemeClr val="tx1"/>
                </a:solidFill>
                <a:latin typeface="Arial" panose="020B0604020202020204" pitchFamily="34" charset="0"/>
                <a:cs typeface="Arial" panose="020B0604020202020204" pitchFamily="34" charset="0"/>
              </a:rPr>
              <a:t> </a:t>
            </a:r>
            <a:r>
              <a:rPr lang="fr-FR" sz="3600" dirty="0" err="1" smtClean="0">
                <a:solidFill>
                  <a:schemeClr val="tx1"/>
                </a:solidFill>
                <a:latin typeface="Arial" panose="020B0604020202020204" pitchFamily="34" charset="0"/>
                <a:cs typeface="Arial" panose="020B0604020202020204" pitchFamily="34" charset="0"/>
              </a:rPr>
              <a:t>bản</a:t>
            </a:r>
            <a:endParaRPr lang="en-US" sz="3600" dirty="0">
              <a:solidFill>
                <a:schemeClr val="tx1"/>
              </a:solidFill>
              <a:latin typeface="Arial" panose="020B0604020202020204" pitchFamily="34" charset="0"/>
              <a:cs typeface="Arial" panose="020B0604020202020204" pitchFamily="34" charset="0"/>
            </a:endParaRPr>
          </a:p>
        </p:txBody>
      </p:sp>
      <p:sp>
        <p:nvSpPr>
          <p:cNvPr id="20" name="Rounded Rectangle 19"/>
          <p:cNvSpPr/>
          <p:nvPr/>
        </p:nvSpPr>
        <p:spPr>
          <a:xfrm>
            <a:off x="1905000" y="7215991"/>
            <a:ext cx="14478000" cy="2209800"/>
          </a:xfrm>
          <a:prstGeom prst="roundRect">
            <a:avLst/>
          </a:prstGeom>
          <a:solidFill>
            <a:schemeClr val="bg1"/>
          </a:solidFill>
          <a:ln w="571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dirty="0">
                <a:solidFill>
                  <a:srgbClr val="000000"/>
                </a:solidFill>
                <a:ea typeface="Times New Roman" panose="02020603050405020304" pitchFamily="18" charset="0"/>
                <a:cs typeface="Arial" panose="020B0604020202020204" pitchFamily="34" charset="0"/>
              </a:rPr>
              <a:t>Ví dụ: </a:t>
            </a:r>
            <a:r>
              <a:rPr lang="vi-VN" sz="3600" i="1" dirty="0">
                <a:solidFill>
                  <a:srgbClr val="000000"/>
                </a:solidFill>
                <a:ea typeface="Times New Roman" panose="02020603050405020304" pitchFamily="18" charset="0"/>
                <a:cs typeface="Arial" panose="020B0604020202020204" pitchFamily="34" charset="0"/>
              </a:rPr>
              <a:t>“Nhưng nữ thần A-tê-na (Athéna) lúc nào cũng ở bên người con trai yêu quý của thần Dớt để truyền thêm sức lực cho chàng.” </a:t>
            </a:r>
            <a:endParaRPr lang="en-US" sz="3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85135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anim calcmode="lin" valueType="num">
                                      <p:cBhvr>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randombar(horizontal)">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7295"/>
          <a:stretch>
            <a:fillRect/>
          </a:stretch>
        </p:blipFill>
        <p:spPr>
          <a:xfrm>
            <a:off x="-102497" y="0"/>
            <a:ext cx="1446157" cy="1937309"/>
          </a:xfrm>
          <a:prstGeom prst="rect">
            <a:avLst/>
          </a:prstGeom>
        </p:spPr>
      </p:pic>
      <p:pic>
        <p:nvPicPr>
          <p:cNvPr id="35" name="Picture 3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3963" b="722"/>
          <a:stretch>
            <a:fillRect/>
          </a:stretch>
        </p:blipFill>
        <p:spPr>
          <a:xfrm>
            <a:off x="16944340" y="0"/>
            <a:ext cx="1523009" cy="1923308"/>
          </a:xfrm>
          <a:prstGeom prst="rect">
            <a:avLst/>
          </a:prstGeom>
        </p:spPr>
      </p:pic>
      <p:sp>
        <p:nvSpPr>
          <p:cNvPr id="3" name="Rectangle 2"/>
          <p:cNvSpPr/>
          <p:nvPr/>
        </p:nvSpPr>
        <p:spPr>
          <a:xfrm>
            <a:off x="1652270" y="876300"/>
            <a:ext cx="14983460" cy="1651671"/>
          </a:xfrm>
          <a:prstGeom prst="rect">
            <a:avLst/>
          </a:prstGeom>
        </p:spPr>
        <p:txBody>
          <a:bodyPr wrap="square">
            <a:spAutoFit/>
          </a:bodyPr>
          <a:lstStyle/>
          <a:p>
            <a:pPr marL="571500" indent="-571500" algn="just">
              <a:lnSpc>
                <a:spcPct val="150000"/>
              </a:lnSpc>
              <a:buFont typeface="Wingdings" panose="05000000000000000000" pitchFamily="2" charset="2"/>
              <a:buChar char="q"/>
            </a:pP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Văn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bản</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3600" i="1" dirty="0">
                <a:latin typeface="Arial" panose="020B0604020202020204" pitchFamily="34" charset="0"/>
                <a:cs typeface="Arial" panose="020B0604020202020204" pitchFamily="34" charset="0"/>
              </a:rPr>
              <a:t>Thăng Long - Đông Đô - Hà Nội</a:t>
            </a:r>
            <a:r>
              <a:rPr lang="vi-VN" sz="3600" dirty="0">
                <a:latin typeface="Arial" panose="020B0604020202020204" pitchFamily="34" charset="0"/>
                <a:cs typeface="Arial" panose="020B0604020202020204" pitchFamily="34" charset="0"/>
              </a:rPr>
              <a:t>: một hằng s</a:t>
            </a:r>
            <a:r>
              <a:rPr lang="en-US" sz="3600" dirty="0">
                <a:latin typeface="Arial" panose="020B0604020202020204" pitchFamily="34" charset="0"/>
                <a:cs typeface="Arial" panose="020B0604020202020204" pitchFamily="34" charset="0"/>
              </a:rPr>
              <a:t>ố</a:t>
            </a:r>
            <a:r>
              <a:rPr lang="vi-VN" sz="3600" dirty="0">
                <a:latin typeface="Arial" panose="020B0604020202020204" pitchFamily="34" charset="0"/>
                <a:cs typeface="Arial" panose="020B0604020202020204" pitchFamily="34" charset="0"/>
              </a:rPr>
              <a:t> văn hoá Việt </a:t>
            </a:r>
            <a:r>
              <a:rPr lang="vi-VN" sz="3600" dirty="0" smtClean="0">
                <a:latin typeface="Arial" panose="020B0604020202020204" pitchFamily="34" charset="0"/>
                <a:cs typeface="Arial" panose="020B0604020202020204" pitchFamily="34" charset="0"/>
              </a:rPr>
              <a:t>Nam</a:t>
            </a: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3600"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có </a:t>
            </a:r>
            <a:r>
              <a:rPr lang="en-US" sz="3600"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cả</a:t>
            </a:r>
            <a:r>
              <a:rPr lang="en-US" sz="3600"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vi-VN" sz="3600"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trích</a:t>
            </a:r>
            <a:r>
              <a:rPr lang="en-US" sz="3600"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dẫn</a:t>
            </a:r>
            <a:r>
              <a:rPr lang="en-US" sz="3600"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3600"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chú</a:t>
            </a:r>
            <a:r>
              <a:rPr lang="en-US" sz="3600"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thích</a:t>
            </a: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8" name="Rounded Rectangle 17"/>
          <p:cNvSpPr/>
          <p:nvPr/>
        </p:nvSpPr>
        <p:spPr>
          <a:xfrm>
            <a:off x="1371600" y="3311430"/>
            <a:ext cx="7211522" cy="3106010"/>
          </a:xfrm>
          <a:prstGeom prst="roundRect">
            <a:avLst/>
          </a:prstGeom>
          <a:solidFill>
            <a:schemeClr val="bg1"/>
          </a:solidFill>
          <a:ln w="571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dirty="0">
                <a:solidFill>
                  <a:schemeClr val="tx1"/>
                </a:solidFill>
                <a:latin typeface="Arial" panose="020B0604020202020204" pitchFamily="34" charset="0"/>
                <a:cs typeface="Arial" panose="020B0604020202020204" pitchFamily="34" charset="0"/>
              </a:rPr>
              <a:t>V</a:t>
            </a:r>
            <a:r>
              <a:rPr lang="vi-VN" sz="3600" dirty="0" smtClean="0">
                <a:solidFill>
                  <a:schemeClr val="tx1"/>
                </a:solidFill>
                <a:latin typeface="Arial" panose="020B0604020202020204" pitchFamily="34" charset="0"/>
                <a:cs typeface="Arial" panose="020B0604020202020204" pitchFamily="34" charset="0"/>
              </a:rPr>
              <a:t>ề </a:t>
            </a:r>
            <a:r>
              <a:rPr lang="vi-VN" sz="3600" dirty="0">
                <a:solidFill>
                  <a:schemeClr val="tx1"/>
                </a:solidFill>
                <a:latin typeface="Arial" panose="020B0604020202020204" pitchFamily="34" charset="0"/>
                <a:cs typeface="Arial" panose="020B0604020202020204" pitchFamily="34" charset="0"/>
              </a:rPr>
              <a:t>trích </a:t>
            </a:r>
            <a:r>
              <a:rPr lang="vi-VN" sz="3600" dirty="0" smtClean="0">
                <a:solidFill>
                  <a:schemeClr val="tx1"/>
                </a:solidFill>
                <a:latin typeface="Arial" panose="020B0604020202020204" pitchFamily="34" charset="0"/>
                <a:cs typeface="Arial" panose="020B0604020202020204" pitchFamily="34" charset="0"/>
              </a:rPr>
              <a:t>dẫn</a:t>
            </a:r>
            <a:r>
              <a:rPr lang="en-US" sz="3600" dirty="0">
                <a:solidFill>
                  <a:schemeClr val="tx1"/>
                </a:solidFill>
                <a:latin typeface="Arial" panose="020B0604020202020204" pitchFamily="34" charset="0"/>
                <a:cs typeface="Arial" panose="020B0604020202020204" pitchFamily="34" charset="0"/>
              </a:rPr>
              <a:t>:</a:t>
            </a:r>
            <a:r>
              <a:rPr lang="vi-VN" sz="3600" dirty="0" smtClean="0">
                <a:solidFill>
                  <a:schemeClr val="tx1"/>
                </a:solidFill>
                <a:latin typeface="Arial" panose="020B0604020202020204" pitchFamily="34" charset="0"/>
                <a:cs typeface="Arial" panose="020B0604020202020204" pitchFamily="34" charset="0"/>
              </a:rPr>
              <a:t> </a:t>
            </a:r>
            <a:r>
              <a:rPr lang="vi-VN" sz="3600" dirty="0">
                <a:solidFill>
                  <a:schemeClr val="tx1"/>
                </a:solidFill>
                <a:latin typeface="Arial" panose="020B0604020202020204" pitchFamily="34" charset="0"/>
                <a:cs typeface="Arial" panose="020B0604020202020204" pitchFamily="34" charset="0"/>
              </a:rPr>
              <a:t>sử dụng cách trích dẫn trực ti</a:t>
            </a:r>
            <a:r>
              <a:rPr lang="en-US" sz="3600" dirty="0">
                <a:solidFill>
                  <a:schemeClr val="tx1"/>
                </a:solidFill>
                <a:latin typeface="Arial" panose="020B0604020202020204" pitchFamily="34" charset="0"/>
                <a:cs typeface="Arial" panose="020B0604020202020204" pitchFamily="34" charset="0"/>
              </a:rPr>
              <a:t>ế</a:t>
            </a:r>
            <a:r>
              <a:rPr lang="vi-VN" sz="3600" dirty="0">
                <a:solidFill>
                  <a:schemeClr val="tx1"/>
                </a:solidFill>
                <a:latin typeface="Arial" panose="020B0604020202020204" pitchFamily="34" charset="0"/>
                <a:cs typeface="Arial" panose="020B0604020202020204" pitchFamily="34" charset="0"/>
              </a:rPr>
              <a:t>p các câu ca dao trong phần chính </a:t>
            </a:r>
            <a:r>
              <a:rPr lang="vi-VN" sz="3600" dirty="0" smtClean="0">
                <a:solidFill>
                  <a:schemeClr val="tx1"/>
                </a:solidFill>
                <a:latin typeface="Arial" panose="020B0604020202020204" pitchFamily="34" charset="0"/>
                <a:cs typeface="Arial" panose="020B0604020202020204" pitchFamily="34" charset="0"/>
              </a:rPr>
              <a:t>vă</a:t>
            </a:r>
            <a:r>
              <a:rPr lang="en-US" sz="3600" dirty="0" smtClean="0">
                <a:solidFill>
                  <a:schemeClr val="tx1"/>
                </a:solidFill>
                <a:latin typeface="Arial" panose="020B0604020202020204" pitchFamily="34" charset="0"/>
                <a:cs typeface="Arial" panose="020B0604020202020204" pitchFamily="34" charset="0"/>
              </a:rPr>
              <a:t>n.</a:t>
            </a:r>
            <a:endParaRPr lang="en-US" sz="3600" dirty="0">
              <a:solidFill>
                <a:schemeClr val="tx1"/>
              </a:solidFill>
              <a:latin typeface="Arial" panose="020B0604020202020204" pitchFamily="34" charset="0"/>
              <a:cs typeface="Arial" panose="020B0604020202020204" pitchFamily="34" charset="0"/>
            </a:endParaRPr>
          </a:p>
        </p:txBody>
      </p:sp>
      <p:sp>
        <p:nvSpPr>
          <p:cNvPr id="19" name="Rounded Rectangle 18"/>
          <p:cNvSpPr/>
          <p:nvPr/>
        </p:nvSpPr>
        <p:spPr>
          <a:xfrm>
            <a:off x="9459075" y="3311430"/>
            <a:ext cx="7211522" cy="3106010"/>
          </a:xfrm>
          <a:prstGeom prst="roundRect">
            <a:avLst/>
          </a:prstGeom>
          <a:solidFill>
            <a:schemeClr val="bg1"/>
          </a:solidFill>
          <a:ln w="571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dirty="0">
                <a:solidFill>
                  <a:schemeClr val="tx1"/>
                </a:solidFill>
                <a:latin typeface="Arial" panose="020B0604020202020204" pitchFamily="34" charset="0"/>
                <a:cs typeface="Arial" panose="020B0604020202020204" pitchFamily="34" charset="0"/>
              </a:rPr>
              <a:t>V</a:t>
            </a:r>
            <a:r>
              <a:rPr lang="vi-VN" sz="3600" dirty="0" smtClean="0">
                <a:solidFill>
                  <a:schemeClr val="tx1"/>
                </a:solidFill>
                <a:latin typeface="Arial" panose="020B0604020202020204" pitchFamily="34" charset="0"/>
                <a:cs typeface="Arial" panose="020B0604020202020204" pitchFamily="34" charset="0"/>
              </a:rPr>
              <a:t>ề </a:t>
            </a:r>
            <a:r>
              <a:rPr lang="vi-VN" sz="3600" dirty="0">
                <a:solidFill>
                  <a:schemeClr val="tx1"/>
                </a:solidFill>
                <a:latin typeface="Arial" panose="020B0604020202020204" pitchFamily="34" charset="0"/>
                <a:cs typeface="Arial" panose="020B0604020202020204" pitchFamily="34" charset="0"/>
              </a:rPr>
              <a:t>chú </a:t>
            </a:r>
            <a:r>
              <a:rPr lang="vi-VN" sz="3600" dirty="0" smtClean="0">
                <a:solidFill>
                  <a:schemeClr val="tx1"/>
                </a:solidFill>
                <a:latin typeface="Arial" panose="020B0604020202020204" pitchFamily="34" charset="0"/>
                <a:cs typeface="Arial" panose="020B0604020202020204" pitchFamily="34" charset="0"/>
              </a:rPr>
              <a:t>thích</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sử</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dụng</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hình</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thức</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chú</a:t>
            </a:r>
            <a:r>
              <a:rPr lang="en-US" sz="3600" dirty="0" smtClean="0">
                <a:solidFill>
                  <a:schemeClr val="tx1"/>
                </a:solidFill>
                <a:latin typeface="Arial" panose="020B0604020202020204" pitchFamily="34" charset="0"/>
                <a:cs typeface="Arial" panose="020B0604020202020204" pitchFamily="34" charset="0"/>
              </a:rPr>
              <a:t> </a:t>
            </a:r>
            <a:r>
              <a:rPr lang="vi-VN" sz="3600" dirty="0" smtClean="0">
                <a:solidFill>
                  <a:schemeClr val="tx1"/>
                </a:solidFill>
                <a:latin typeface="Arial" panose="020B0604020202020204" pitchFamily="34" charset="0"/>
                <a:cs typeface="Arial" panose="020B0604020202020204" pitchFamily="34" charset="0"/>
              </a:rPr>
              <a:t>thích </a:t>
            </a:r>
            <a:r>
              <a:rPr lang="vi-VN" sz="3600" dirty="0">
                <a:solidFill>
                  <a:schemeClr val="tx1"/>
                </a:solidFill>
                <a:latin typeface="Arial" panose="020B0604020202020204" pitchFamily="34" charset="0"/>
                <a:cs typeface="Arial" panose="020B0604020202020204" pitchFamily="34" charset="0"/>
              </a:rPr>
              <a:t>ở chân </a:t>
            </a:r>
            <a:r>
              <a:rPr lang="vi-VN" sz="3600" dirty="0" smtClean="0">
                <a:solidFill>
                  <a:schemeClr val="tx1"/>
                </a:solidFill>
                <a:latin typeface="Arial" panose="020B0604020202020204" pitchFamily="34" charset="0"/>
                <a:cs typeface="Arial" panose="020B0604020202020204" pitchFamily="34" charset="0"/>
              </a:rPr>
              <a:t>trang</a:t>
            </a:r>
            <a:r>
              <a:rPr lang="en-US" sz="3600" dirty="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và</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trong</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văn</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bản</a:t>
            </a:r>
            <a:r>
              <a:rPr lang="en-US" sz="3600" dirty="0" smtClean="0">
                <a:solidFill>
                  <a:schemeClr val="tx1"/>
                </a:solidFill>
                <a:latin typeface="Arial" panose="020B0604020202020204" pitchFamily="34" charset="0"/>
                <a:cs typeface="Arial" panose="020B0604020202020204" pitchFamily="34" charset="0"/>
              </a:rPr>
              <a:t>.</a:t>
            </a:r>
            <a:endParaRPr lang="en-US" sz="3600" dirty="0">
              <a:solidFill>
                <a:schemeClr val="tx1"/>
              </a:solidFill>
              <a:latin typeface="Arial" panose="020B0604020202020204" pitchFamily="34" charset="0"/>
              <a:cs typeface="Arial" panose="020B0604020202020204" pitchFamily="34" charset="0"/>
            </a:endParaRPr>
          </a:p>
        </p:txBody>
      </p:sp>
      <p:sp>
        <p:nvSpPr>
          <p:cNvPr id="20" name="Rounded Rectangle 19"/>
          <p:cNvSpPr/>
          <p:nvPr/>
        </p:nvSpPr>
        <p:spPr>
          <a:xfrm>
            <a:off x="1368021" y="7200900"/>
            <a:ext cx="15292070" cy="2209800"/>
          </a:xfrm>
          <a:prstGeom prst="roundRect">
            <a:avLst/>
          </a:prstGeom>
          <a:solidFill>
            <a:schemeClr val="bg1"/>
          </a:solidFill>
          <a:ln w="571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dirty="0">
                <a:solidFill>
                  <a:schemeClr val="tx1"/>
                </a:solidFill>
                <a:ea typeface="Times New Roman" panose="02020603050405020304" pitchFamily="18" charset="0"/>
                <a:cs typeface="Arial" panose="020B0604020202020204" pitchFamily="34" charset="0"/>
              </a:rPr>
              <a:t>Ví dụ: </a:t>
            </a:r>
            <a:r>
              <a:rPr lang="vi-VN" sz="3600" i="1" dirty="0">
                <a:solidFill>
                  <a:schemeClr val="tx1"/>
                </a:solidFill>
              </a:rPr>
              <a:t>“Thành phố Rồng Bay có trường cao cấp về Văn (Quốc Tử Giám), về Võ (Giảng Võ đường) từ thế k</a:t>
            </a:r>
            <a:r>
              <a:rPr lang="en-US" sz="3600" i="1" dirty="0">
                <a:solidFill>
                  <a:schemeClr val="tx1"/>
                </a:solidFill>
              </a:rPr>
              <a:t>ỉ</a:t>
            </a:r>
            <a:r>
              <a:rPr lang="vi-VN" sz="3600" i="1" dirty="0">
                <a:solidFill>
                  <a:schemeClr val="tx1"/>
                </a:solidFill>
              </a:rPr>
              <a:t> XI...” </a:t>
            </a:r>
            <a:endParaRPr lang="en-US" sz="3600"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54926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7295"/>
          <a:stretch>
            <a:fillRect/>
          </a:stretch>
        </p:blipFill>
        <p:spPr>
          <a:xfrm>
            <a:off x="-102497" y="0"/>
            <a:ext cx="1446157" cy="1937309"/>
          </a:xfrm>
          <a:prstGeom prst="rect">
            <a:avLst/>
          </a:prstGeom>
        </p:spPr>
      </p:pic>
      <p:pic>
        <p:nvPicPr>
          <p:cNvPr id="35" name="Picture 3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3963" b="722"/>
          <a:stretch>
            <a:fillRect/>
          </a:stretch>
        </p:blipFill>
        <p:spPr>
          <a:xfrm>
            <a:off x="16944340" y="0"/>
            <a:ext cx="1523009" cy="1923308"/>
          </a:xfrm>
          <a:prstGeom prst="rect">
            <a:avLst/>
          </a:prstGeom>
        </p:spPr>
      </p:pic>
      <p:sp>
        <p:nvSpPr>
          <p:cNvPr id="3" name="Rectangle 2"/>
          <p:cNvSpPr/>
          <p:nvPr/>
        </p:nvSpPr>
        <p:spPr>
          <a:xfrm>
            <a:off x="1348976" y="495300"/>
            <a:ext cx="15342494" cy="1754326"/>
          </a:xfrm>
          <a:prstGeom prst="rect">
            <a:avLst/>
          </a:prstGeom>
        </p:spPr>
        <p:txBody>
          <a:bodyPr wrap="square">
            <a:spAutoFit/>
          </a:bodyPr>
          <a:lstStyle/>
          <a:p>
            <a:pPr algn="just">
              <a:lnSpc>
                <a:spcPct val="150000"/>
              </a:lnSpc>
            </a:pPr>
            <a:r>
              <a:rPr lang="en-US" sz="3600" b="1" dirty="0" err="1" smtClean="0">
                <a:solidFill>
                  <a:srgbClr val="000000"/>
                </a:solidFill>
                <a:latin typeface="Arial" panose="020B0604020202020204" pitchFamily="34" charset="0"/>
                <a:cs typeface="Arial" panose="020B0604020202020204" pitchFamily="34" charset="0"/>
              </a:rPr>
              <a:t>Bài</a:t>
            </a:r>
            <a:r>
              <a:rPr lang="en-US" sz="3600" b="1" dirty="0" smtClean="0">
                <a:solidFill>
                  <a:srgbClr val="000000"/>
                </a:solidFill>
                <a:latin typeface="Arial" panose="020B0604020202020204" pitchFamily="34" charset="0"/>
                <a:cs typeface="Arial" panose="020B0604020202020204" pitchFamily="34" charset="0"/>
              </a:rPr>
              <a:t> </a:t>
            </a:r>
            <a:r>
              <a:rPr lang="en-US" sz="3600" b="1" dirty="0" err="1" smtClean="0">
                <a:solidFill>
                  <a:srgbClr val="000000"/>
                </a:solidFill>
                <a:latin typeface="Arial" panose="020B0604020202020204" pitchFamily="34" charset="0"/>
                <a:cs typeface="Arial" panose="020B0604020202020204" pitchFamily="34" charset="0"/>
              </a:rPr>
              <a:t>tập</a:t>
            </a:r>
            <a:r>
              <a:rPr lang="en-US" sz="3600" b="1" dirty="0" smtClean="0">
                <a:solidFill>
                  <a:srgbClr val="000000"/>
                </a:solidFill>
                <a:latin typeface="Arial" panose="020B0604020202020204" pitchFamily="34" charset="0"/>
                <a:cs typeface="Arial" panose="020B0604020202020204" pitchFamily="34" charset="0"/>
              </a:rPr>
              <a:t> 2 (SGK tr.105). </a:t>
            </a:r>
            <a:r>
              <a:rPr lang="en-US" sz="3600" b="1" dirty="0" err="1" smtClean="0">
                <a:solidFill>
                  <a:srgbClr val="C00000"/>
                </a:solidFill>
                <a:latin typeface="Arial" panose="020B0604020202020204" pitchFamily="34" charset="0"/>
                <a:cs typeface="Arial" panose="020B0604020202020204" pitchFamily="34" charset="0"/>
              </a:rPr>
              <a:t>Hoạt</a:t>
            </a:r>
            <a:r>
              <a:rPr lang="en-US" sz="3600" b="1" dirty="0" smtClean="0">
                <a:solidFill>
                  <a:srgbClr val="C00000"/>
                </a:solidFill>
                <a:latin typeface="Arial" panose="020B0604020202020204" pitchFamily="34" charset="0"/>
                <a:cs typeface="Arial" panose="020B0604020202020204" pitchFamily="34" charset="0"/>
              </a:rPr>
              <a:t> </a:t>
            </a:r>
            <a:r>
              <a:rPr lang="en-US" sz="3600" b="1" dirty="0" err="1" smtClean="0">
                <a:solidFill>
                  <a:srgbClr val="C00000"/>
                </a:solidFill>
                <a:latin typeface="Arial" panose="020B0604020202020204" pitchFamily="34" charset="0"/>
                <a:cs typeface="Arial" panose="020B0604020202020204" pitchFamily="34" charset="0"/>
              </a:rPr>
              <a:t>động</a:t>
            </a:r>
            <a:r>
              <a:rPr lang="en-US" sz="3600" b="1" dirty="0" smtClean="0">
                <a:solidFill>
                  <a:srgbClr val="C00000"/>
                </a:solidFill>
                <a:latin typeface="Arial" panose="020B0604020202020204" pitchFamily="34" charset="0"/>
                <a:cs typeface="Arial" panose="020B0604020202020204" pitchFamily="34" charset="0"/>
              </a:rPr>
              <a:t> </a:t>
            </a:r>
            <a:r>
              <a:rPr lang="en-US" sz="3600" b="1" dirty="0" err="1" smtClean="0">
                <a:solidFill>
                  <a:srgbClr val="C00000"/>
                </a:solidFill>
                <a:latin typeface="Arial" panose="020B0604020202020204" pitchFamily="34" charset="0"/>
                <a:cs typeface="Arial" panose="020B0604020202020204" pitchFamily="34" charset="0"/>
              </a:rPr>
              <a:t>nhóm</a:t>
            </a:r>
            <a:r>
              <a:rPr lang="en-US" sz="3600" b="1" dirty="0" smtClean="0">
                <a:solidFill>
                  <a:srgbClr val="C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P</a:t>
            </a:r>
            <a:r>
              <a:rPr lang="en-US" sz="3600" dirty="0" err="1" smtClean="0">
                <a:solidFill>
                  <a:srgbClr val="000000"/>
                </a:solidFill>
                <a:latin typeface="Arial" panose="020B0604020202020204" pitchFamily="34" charset="0"/>
                <a:cs typeface="Arial" panose="020B0604020202020204" pitchFamily="34" charset="0"/>
              </a:rPr>
              <a:t>hân</a:t>
            </a:r>
            <a:r>
              <a:rPr lang="en-US" sz="3600" dirty="0" smtClean="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tích</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tác</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dụng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của</a:t>
            </a:r>
            <a:r>
              <a:rPr lang="en-US" sz="3600" dirty="0">
                <a:solidFill>
                  <a:srgbClr val="000000"/>
                </a:solidFill>
                <a:latin typeface="Arial" panose="020B0604020202020204" pitchFamily="34" charset="0"/>
                <a:cs typeface="Arial" panose="020B0604020202020204" pitchFamily="34" charset="0"/>
              </a:rPr>
              <a:t> </a:t>
            </a:r>
            <a:r>
              <a:rPr lang="en-US" sz="3600" dirty="0" err="1" smtClean="0">
                <a:solidFill>
                  <a:srgbClr val="000000"/>
                </a:solidFill>
                <a:latin typeface="Arial" panose="020B0604020202020204" pitchFamily="34" charset="0"/>
                <a:cs typeface="Arial" panose="020B0604020202020204" pitchFamily="34" charset="0"/>
              </a:rPr>
              <a:t>những</a:t>
            </a:r>
            <a:r>
              <a:rPr lang="en-US" sz="3600" dirty="0" smtClean="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kiểu</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trích</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dẫn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chú</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thích</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trong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các</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đoạn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văn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sau</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đây</a:t>
            </a:r>
            <a:r>
              <a:rPr lang="en-US" sz="3600" dirty="0">
                <a:solidFill>
                  <a:srgbClr val="000000"/>
                </a:solidFill>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sp>
        <p:nvSpPr>
          <p:cNvPr id="26" name="Rectangle 25"/>
          <p:cNvSpPr/>
          <p:nvPr/>
        </p:nvSpPr>
        <p:spPr>
          <a:xfrm>
            <a:off x="738553" y="3364583"/>
            <a:ext cx="16563340" cy="6198517"/>
          </a:xfrm>
          <a:prstGeom prst="rect">
            <a:avLst/>
          </a:prstGeom>
          <a:solidFill>
            <a:srgbClr val="FFFFF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50000"/>
              </a:lnSpc>
            </a:pPr>
            <a:endParaRPr lang="vi-VN" sz="3600" dirty="0">
              <a:solidFill>
                <a:srgbClr val="000000"/>
              </a:solidFill>
            </a:endParaRPr>
          </a:p>
        </p:txBody>
      </p:sp>
      <p:pic>
        <p:nvPicPr>
          <p:cNvPr id="24" name="Picture 3">
            <a:extLst>
              <a:ext uri="{FF2B5EF4-FFF2-40B4-BE49-F238E27FC236}">
                <a16:creationId xmlns:a16="http://schemas.microsoft.com/office/drawing/2014/main" id="{4FDE181D-1EAE-1A9A-819D-F9353394E65E}"/>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04800" y="2661209"/>
            <a:ext cx="3886200" cy="1406751"/>
          </a:xfrm>
          <a:prstGeom prst="rect">
            <a:avLst/>
          </a:prstGeom>
        </p:spPr>
      </p:pic>
      <p:sp>
        <p:nvSpPr>
          <p:cNvPr id="6" name="TextBox 5"/>
          <p:cNvSpPr txBox="1"/>
          <p:nvPr/>
        </p:nvSpPr>
        <p:spPr>
          <a:xfrm>
            <a:off x="671830" y="3041418"/>
            <a:ext cx="3152140" cy="646331"/>
          </a:xfrm>
          <a:prstGeom prst="rect">
            <a:avLst/>
          </a:prstGeom>
          <a:noFill/>
        </p:spPr>
        <p:txBody>
          <a:bodyPr wrap="square" rtlCol="0">
            <a:spAutoFit/>
          </a:bodyPr>
          <a:lstStyle/>
          <a:p>
            <a:pPr algn="ctr"/>
            <a:r>
              <a:rPr lang="en-US" sz="3600" b="1" dirty="0" err="1" smtClean="0">
                <a:latin typeface="Arial" panose="020B0604020202020204" pitchFamily="34" charset="0"/>
                <a:cs typeface="Arial" panose="020B0604020202020204" pitchFamily="34" charset="0"/>
              </a:rPr>
              <a:t>Nhóm</a:t>
            </a:r>
            <a:r>
              <a:rPr lang="en-US" sz="3600" b="1" dirty="0" smtClean="0">
                <a:latin typeface="Arial" panose="020B0604020202020204" pitchFamily="34" charset="0"/>
                <a:cs typeface="Arial" panose="020B0604020202020204" pitchFamily="34" charset="0"/>
              </a:rPr>
              <a:t> 1 + 3</a:t>
            </a:r>
            <a:endParaRPr lang="en-US" sz="3600" b="1" dirty="0">
              <a:latin typeface="Arial" panose="020B0604020202020204" pitchFamily="34" charset="0"/>
              <a:cs typeface="Arial" panose="020B0604020202020204" pitchFamily="34" charset="0"/>
            </a:endParaRPr>
          </a:p>
        </p:txBody>
      </p:sp>
      <p:sp>
        <p:nvSpPr>
          <p:cNvPr id="7" name="Rectangle 6"/>
          <p:cNvSpPr/>
          <p:nvPr/>
        </p:nvSpPr>
        <p:spPr>
          <a:xfrm>
            <a:off x="990600" y="4345623"/>
            <a:ext cx="16059246" cy="4939814"/>
          </a:xfrm>
          <a:prstGeom prst="rect">
            <a:avLst/>
          </a:prstGeom>
        </p:spPr>
        <p:txBody>
          <a:bodyPr wrap="square">
            <a:spAutoFit/>
          </a:bodyPr>
          <a:lstStyle/>
          <a:p>
            <a:pPr algn="just">
              <a:lnSpc>
                <a:spcPct val="150000"/>
              </a:lnSpc>
            </a:pPr>
            <a:r>
              <a:rPr lang="vi-VN" sz="3500" dirty="0">
                <a:solidFill>
                  <a:srgbClr val="000000"/>
                </a:solidFill>
              </a:rPr>
              <a:t>a) Với Nam Việt Đế Lý Bí, lần đầu tiên Việt Nam xưng “đế một phương”, lần đầu tiên miền trung tâm Hà Nội có thành xây đắp ("thành Tô Lịch"), có chùa thờ Phật (chùa Khai Quốc - Mở Nước, nay là chùa Trấn Quốc), có một mô hình quân chủ Phật giáo, vừa giống mà lại khác Trung Hoa, chảu nối tiếp ông làm vua, xưng là Phật tử (con Phật) chứ không như vua Trung Hoa xưng là Thiên tử (con Trời).</a:t>
            </a:r>
          </a:p>
          <a:p>
            <a:pPr algn="r">
              <a:lnSpc>
                <a:spcPct val="150000"/>
              </a:lnSpc>
            </a:pPr>
            <a:r>
              <a:rPr lang="vi-VN" sz="3500" dirty="0">
                <a:solidFill>
                  <a:srgbClr val="000000"/>
                </a:solidFill>
              </a:rPr>
              <a:t>(Trần Quốc Vượng) </a:t>
            </a:r>
            <a:endParaRPr lang="vi-VN" sz="3500" dirty="0">
              <a:solidFill>
                <a:srgbClr val="000000"/>
              </a:solidFill>
            </a:endParaRPr>
          </a:p>
        </p:txBody>
      </p:sp>
    </p:spTree>
    <p:extLst>
      <p:ext uri="{BB962C8B-B14F-4D97-AF65-F5344CB8AC3E}">
        <p14:creationId xmlns:p14="http://schemas.microsoft.com/office/powerpoint/2010/main" val="4286838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fade">
                                      <p:cBhvr>
                                        <p:cTn id="23" dur="500"/>
                                        <p:tgtEl>
                                          <p:spTgt spid="7">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fade">
                                      <p:cBhvr>
                                        <p:cTn id="26"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35" name="Picture 3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3963" b="722"/>
          <a:stretch>
            <a:fillRect/>
          </a:stretch>
        </p:blipFill>
        <p:spPr>
          <a:xfrm>
            <a:off x="16944340" y="0"/>
            <a:ext cx="1523009" cy="1923308"/>
          </a:xfrm>
          <a:prstGeom prst="rect">
            <a:avLst/>
          </a:prstGeom>
        </p:spPr>
      </p:pic>
      <p:sp>
        <p:nvSpPr>
          <p:cNvPr id="26" name="Rectangle 25"/>
          <p:cNvSpPr/>
          <p:nvPr/>
        </p:nvSpPr>
        <p:spPr>
          <a:xfrm>
            <a:off x="738553" y="1028700"/>
            <a:ext cx="16563340" cy="8686800"/>
          </a:xfrm>
          <a:prstGeom prst="rect">
            <a:avLst/>
          </a:prstGeom>
          <a:solidFill>
            <a:srgbClr val="FFFFF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50000"/>
              </a:lnSpc>
            </a:pPr>
            <a:endParaRPr lang="vi-VN" sz="3600" dirty="0">
              <a:solidFill>
                <a:srgbClr val="000000"/>
              </a:solidFill>
            </a:endParaRPr>
          </a:p>
        </p:txBody>
      </p:sp>
      <p:pic>
        <p:nvPicPr>
          <p:cNvPr id="24" name="Picture 3">
            <a:extLst>
              <a:ext uri="{FF2B5EF4-FFF2-40B4-BE49-F238E27FC236}">
                <a16:creationId xmlns:a16="http://schemas.microsoft.com/office/drawing/2014/main" id="{4FDE181D-1EAE-1A9A-819D-F9353394E65E}"/>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04800" y="342900"/>
            <a:ext cx="3886200" cy="1406751"/>
          </a:xfrm>
          <a:prstGeom prst="rect">
            <a:avLst/>
          </a:prstGeom>
        </p:spPr>
      </p:pic>
      <p:sp>
        <p:nvSpPr>
          <p:cNvPr id="6" name="TextBox 5"/>
          <p:cNvSpPr txBox="1"/>
          <p:nvPr/>
        </p:nvSpPr>
        <p:spPr>
          <a:xfrm>
            <a:off x="671830" y="723109"/>
            <a:ext cx="3152140" cy="646331"/>
          </a:xfrm>
          <a:prstGeom prst="rect">
            <a:avLst/>
          </a:prstGeom>
          <a:noFill/>
        </p:spPr>
        <p:txBody>
          <a:bodyPr wrap="square" rtlCol="0">
            <a:spAutoFit/>
          </a:bodyPr>
          <a:lstStyle/>
          <a:p>
            <a:pPr algn="ctr"/>
            <a:r>
              <a:rPr lang="en-US" sz="3600" b="1" dirty="0" err="1" smtClean="0">
                <a:latin typeface="Arial" panose="020B0604020202020204" pitchFamily="34" charset="0"/>
                <a:cs typeface="Arial" panose="020B0604020202020204" pitchFamily="34" charset="0"/>
              </a:rPr>
              <a:t>Nhóm</a:t>
            </a:r>
            <a:r>
              <a:rPr lang="en-US" sz="3600" b="1" dirty="0" smtClean="0">
                <a:latin typeface="Arial" panose="020B0604020202020204" pitchFamily="34" charset="0"/>
                <a:cs typeface="Arial" panose="020B0604020202020204" pitchFamily="34" charset="0"/>
              </a:rPr>
              <a:t> 2 + 4</a:t>
            </a:r>
            <a:endParaRPr lang="en-US" sz="3600" b="1" dirty="0">
              <a:latin typeface="Arial" panose="020B0604020202020204" pitchFamily="34" charset="0"/>
              <a:cs typeface="Arial" panose="020B0604020202020204" pitchFamily="34" charset="0"/>
            </a:endParaRPr>
          </a:p>
        </p:txBody>
      </p:sp>
      <p:sp>
        <p:nvSpPr>
          <p:cNvPr id="7" name="Rectangle 6"/>
          <p:cNvSpPr/>
          <p:nvPr/>
        </p:nvSpPr>
        <p:spPr>
          <a:xfrm>
            <a:off x="990600" y="1620232"/>
            <a:ext cx="16059246" cy="8171468"/>
          </a:xfrm>
          <a:prstGeom prst="rect">
            <a:avLst/>
          </a:prstGeom>
        </p:spPr>
        <p:txBody>
          <a:bodyPr wrap="square">
            <a:spAutoFit/>
          </a:bodyPr>
          <a:lstStyle/>
          <a:p>
            <a:pPr algn="just">
              <a:lnSpc>
                <a:spcPct val="150000"/>
              </a:lnSpc>
            </a:pPr>
            <a:r>
              <a:rPr lang="vi-VN" sz="3500" dirty="0"/>
              <a:t>b) Cùng với màu sắc là "hình”, “bóng”. Thơ Tố Hữu để lại trong kí ức độc giả rất nhiều hình bóng”. Bài “Bà má Hậu Giang” được khép lại bằng “</a:t>
            </a:r>
            <a:r>
              <a:rPr lang="vi-VN" sz="3500" dirty="0" smtClean="0"/>
              <a:t>b</a:t>
            </a:r>
            <a:r>
              <a:rPr lang="en-US" sz="3500" dirty="0">
                <a:latin typeface="Arial" panose="020B0604020202020204" pitchFamily="34" charset="0"/>
                <a:cs typeface="Arial" panose="020B0604020202020204" pitchFamily="34" charset="0"/>
              </a:rPr>
              <a:t>ó</a:t>
            </a:r>
            <a:r>
              <a:rPr lang="vi-VN" sz="3500" dirty="0" smtClean="0"/>
              <a:t>ng m</a:t>
            </a:r>
            <a:r>
              <a:rPr lang="en-US" sz="3500" dirty="0">
                <a:latin typeface="Arial" panose="020B0604020202020204" pitchFamily="34" charset="0"/>
                <a:cs typeface="Arial" panose="020B0604020202020204" pitchFamily="34" charset="0"/>
              </a:rPr>
              <a:t>ã</a:t>
            </a:r>
            <a:r>
              <a:rPr lang="vi-VN" sz="3500" dirty="0" smtClean="0"/>
              <a:t>”: </a:t>
            </a:r>
            <a:r>
              <a:rPr lang="vi-VN" sz="3500" dirty="0"/>
              <a:t>“Nước non muôn quý ngàn yêu / Còn in bóng mã sớm chiều Hậu Giang”. Trong bài “Lên Tây Bắc” có cái bóng rất kì vĩ của anh Vệ quốc quân: “Rất đẹp hình anh lúc nắng chiều / Bỏng dài lên đỉnh dốc cheo leo” (“Thơ Tố Hữu”, trang 149). Về quê mẹ Tơm, “bâng khuâng chuyện cũ”, Tố Hữu không quên: “Đêm đêm chó sủa... làng bên động / Bóng mẹ ngồi canh lẫn bóng cồn”, “Bỏng mẹ ngồi trồng, vọng nước non" Ông xót xa: "Ôi bóng người xưa, đã khuất rồi / Tròn đôi nấm đất trắng chân đồi” ("Thơ Tố Hữu", trang 268).</a:t>
            </a:r>
          </a:p>
          <a:p>
            <a:pPr algn="r">
              <a:lnSpc>
                <a:spcPct val="150000"/>
              </a:lnSpc>
            </a:pPr>
            <a:r>
              <a:rPr lang="vi-VN" sz="3500" dirty="0"/>
              <a:t>(Lã Nguyên) </a:t>
            </a:r>
          </a:p>
        </p:txBody>
      </p:sp>
    </p:spTree>
    <p:extLst>
      <p:ext uri="{BB962C8B-B14F-4D97-AF65-F5344CB8AC3E}">
        <p14:creationId xmlns:p14="http://schemas.microsoft.com/office/powerpoint/2010/main" val="2883749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12"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32510" y="647700"/>
            <a:ext cx="16327014" cy="8991600"/>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37295"/>
          <a:stretch>
            <a:fillRect/>
          </a:stretch>
        </p:blipFill>
        <p:spPr>
          <a:xfrm>
            <a:off x="-102497" y="0"/>
            <a:ext cx="1446157" cy="1937309"/>
          </a:xfrm>
          <a:prstGeom prst="rect">
            <a:avLst/>
          </a:prstGeom>
        </p:spPr>
      </p:pic>
      <p:pic>
        <p:nvPicPr>
          <p:cNvPr id="35" name="Picture 3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33963" b="722"/>
          <a:stretch>
            <a:fillRect/>
          </a:stretch>
        </p:blipFill>
        <p:spPr>
          <a:xfrm>
            <a:off x="16944340" y="0"/>
            <a:ext cx="1523009" cy="1923308"/>
          </a:xfrm>
          <a:prstGeom prst="rect">
            <a:avLst/>
          </a:prstGeom>
        </p:spPr>
      </p:pic>
      <p:sp>
        <p:nvSpPr>
          <p:cNvPr id="3" name="Rectangle 2"/>
          <p:cNvSpPr/>
          <p:nvPr/>
        </p:nvSpPr>
        <p:spPr>
          <a:xfrm>
            <a:off x="1525825" y="1714500"/>
            <a:ext cx="15340383" cy="7571303"/>
          </a:xfrm>
          <a:prstGeom prst="rect">
            <a:avLst/>
          </a:prstGeom>
        </p:spPr>
        <p:txBody>
          <a:bodyPr wrap="square">
            <a:spAutoFit/>
          </a:bodyPr>
          <a:lstStyle/>
          <a:p>
            <a:pPr algn="just">
              <a:lnSpc>
                <a:spcPct val="150000"/>
              </a:lnSpc>
              <a:spcAft>
                <a:spcPts val="0"/>
              </a:spcAft>
              <a:tabLst>
                <a:tab pos="316230" algn="l"/>
              </a:tabLst>
            </a:pPr>
            <a:r>
              <a:rPr lang="en-US" sz="3600" b="1" dirty="0" smtClean="0">
                <a:latin typeface="Arial" panose="020B0604020202020204" pitchFamily="34" charset="0"/>
                <a:ea typeface="Times New Roman" panose="02020603050405020304" pitchFamily="18" charset="0"/>
                <a:cs typeface="Arial" panose="020B0604020202020204" pitchFamily="34" charset="0"/>
              </a:rPr>
              <a:t>Ý a.</a:t>
            </a:r>
          </a:p>
          <a:p>
            <a:pPr marL="457200" indent="-457200" algn="just">
              <a:lnSpc>
                <a:spcPct val="150000"/>
              </a:lnSpc>
              <a:spcAft>
                <a:spcPts val="0"/>
              </a:spcAft>
              <a:buFont typeface="Wingdings" panose="05000000000000000000" pitchFamily="2" charset="2"/>
              <a:buChar char="§"/>
              <a:tabLst>
                <a:tab pos="316230" algn="l"/>
              </a:tabLst>
            </a:pPr>
            <a:r>
              <a:rPr lang="en-US" sz="3600" dirty="0" err="1" smtClean="0">
                <a:latin typeface="Arial" panose="020B0604020202020204" pitchFamily="34" charset="0"/>
                <a:ea typeface="Times New Roman" panose="02020603050405020304" pitchFamily="18" charset="0"/>
                <a:cs typeface="Arial" panose="020B0604020202020204" pitchFamily="34" charset="0"/>
              </a:rPr>
              <a:t>Sử</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err="1" smtClean="0">
                <a:latin typeface="Arial" panose="020B0604020202020204" pitchFamily="34" charset="0"/>
                <a:ea typeface="Times New Roman" panose="02020603050405020304" pitchFamily="18" charset="0"/>
                <a:cs typeface="Arial" panose="020B0604020202020204" pitchFamily="34" charset="0"/>
              </a:rPr>
              <a:t>dụng</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err="1" smtClean="0">
                <a:latin typeface="Arial" panose="020B0604020202020204" pitchFamily="34" charset="0"/>
                <a:ea typeface="Times New Roman" panose="02020603050405020304" pitchFamily="18" charset="0"/>
                <a:cs typeface="Arial" panose="020B0604020202020204" pitchFamily="34" charset="0"/>
              </a:rPr>
              <a:t>cách</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err="1" smtClean="0">
                <a:latin typeface="Arial" panose="020B0604020202020204" pitchFamily="34" charset="0"/>
                <a:ea typeface="Times New Roman" panose="02020603050405020304" pitchFamily="18" charset="0"/>
                <a:cs typeface="Arial" panose="020B0604020202020204" pitchFamily="34" charset="0"/>
              </a:rPr>
              <a:t>trích</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vi-VN" sz="3600" dirty="0" smtClean="0">
                <a:latin typeface="Arial" panose="020B0604020202020204" pitchFamily="34" charset="0"/>
                <a:ea typeface="Times New Roman" panose="02020603050405020304" pitchFamily="18" charset="0"/>
                <a:cs typeface="Arial" panose="020B0604020202020204" pitchFamily="34" charset="0"/>
              </a:rPr>
              <a:t>dẫn </a:t>
            </a:r>
            <a:r>
              <a:rPr lang="vi-VN" sz="3600" dirty="0">
                <a:latin typeface="Arial" panose="020B0604020202020204" pitchFamily="34" charset="0"/>
                <a:ea typeface="Times New Roman" panose="02020603050405020304" pitchFamily="18" charset="0"/>
                <a:cs typeface="Arial" panose="020B0604020202020204" pitchFamily="34" charset="0"/>
              </a:rPr>
              <a:t>trực </a:t>
            </a:r>
            <a:r>
              <a:rPr lang="vi-VN" sz="3600" dirty="0" smtClean="0">
                <a:latin typeface="Arial" panose="020B0604020202020204" pitchFamily="34" charset="0"/>
                <a:ea typeface="Times New Roman" panose="02020603050405020304" pitchFamily="18" charset="0"/>
                <a:cs typeface="Arial" panose="020B0604020202020204" pitchFamily="34" charset="0"/>
              </a:rPr>
              <a:t>tiếp</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vi-VN" sz="3600" dirty="0" smtClean="0">
                <a:latin typeface="Arial" panose="020B0604020202020204" pitchFamily="34" charset="0"/>
                <a:ea typeface="Times New Roman" panose="02020603050405020304" pitchFamily="18" charset="0"/>
                <a:cs typeface="Arial" panose="020B0604020202020204" pitchFamily="34" charset="0"/>
              </a:rPr>
              <a:t>đặt </a:t>
            </a:r>
            <a:r>
              <a:rPr lang="vi-VN" sz="3600" dirty="0">
                <a:latin typeface="Arial" panose="020B0604020202020204" pitchFamily="34" charset="0"/>
                <a:ea typeface="Times New Roman" panose="02020603050405020304" pitchFamily="18" charset="0"/>
                <a:cs typeface="Arial" panose="020B0604020202020204" pitchFamily="34" charset="0"/>
              </a:rPr>
              <a:t>nội dung trong dấu ngoặc </a:t>
            </a:r>
            <a:r>
              <a:rPr lang="vi-VN" sz="3600" dirty="0" smtClean="0">
                <a:latin typeface="Arial" panose="020B0604020202020204" pitchFamily="34" charset="0"/>
                <a:ea typeface="Times New Roman" panose="02020603050405020304" pitchFamily="18" charset="0"/>
                <a:cs typeface="Arial" panose="020B0604020202020204" pitchFamily="34" charset="0"/>
              </a:rPr>
              <a:t>kép</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vi-VN" sz="3600" dirty="0" smtClean="0">
                <a:latin typeface="Arial" panose="020B0604020202020204" pitchFamily="34" charset="0"/>
                <a:ea typeface="Times New Roman" panose="02020603050405020304" pitchFamily="18" charset="0"/>
                <a:cs typeface="Arial" panose="020B0604020202020204" pitchFamily="34" charset="0"/>
              </a:rPr>
              <a:t>“đế </a:t>
            </a:r>
            <a:r>
              <a:rPr lang="vi-VN" sz="3600" dirty="0">
                <a:latin typeface="Arial" panose="020B0604020202020204" pitchFamily="34" charset="0"/>
                <a:ea typeface="Times New Roman" panose="02020603050405020304" pitchFamily="18" charset="0"/>
                <a:cs typeface="Arial" panose="020B0604020202020204" pitchFamily="34" charset="0"/>
              </a:rPr>
              <a:t>một phương”, “thành Tô Lịch</a:t>
            </a:r>
            <a:r>
              <a:rPr lang="vi-VN" sz="3600" dirty="0" smtClean="0">
                <a:latin typeface="Arial" panose="020B0604020202020204" pitchFamily="34" charset="0"/>
                <a:ea typeface="Times New Roman" panose="02020603050405020304" pitchFamily="18" charset="0"/>
                <a:cs typeface="Arial" panose="020B0604020202020204" pitchFamily="34" charset="0"/>
              </a:rPr>
              <a:t>”. </a:t>
            </a:r>
            <a:endParaRPr lang="en-US" sz="3600" dirty="0" smtClean="0">
              <a:latin typeface="Arial" panose="020B0604020202020204" pitchFamily="34" charset="0"/>
              <a:ea typeface="Times New Roman" panose="02020603050405020304" pitchFamily="18" charset="0"/>
              <a:cs typeface="Arial" panose="020B0604020202020204" pitchFamily="34" charset="0"/>
            </a:endParaRPr>
          </a:p>
          <a:p>
            <a:pPr marL="457200" indent="-457200" algn="just">
              <a:lnSpc>
                <a:spcPct val="150000"/>
              </a:lnSpc>
              <a:spcAft>
                <a:spcPts val="0"/>
              </a:spcAft>
              <a:buFont typeface="Wingdings" panose="05000000000000000000" pitchFamily="2" charset="2"/>
              <a:buChar char="§"/>
              <a:tabLst>
                <a:tab pos="316230" algn="l"/>
              </a:tabLst>
            </a:pPr>
            <a:r>
              <a:rPr lang="en-US" sz="3600" dirty="0" err="1" smtClean="0">
                <a:latin typeface="Arial" panose="020B0604020202020204" pitchFamily="34" charset="0"/>
                <a:ea typeface="Times New Roman" panose="02020603050405020304" pitchFamily="18" charset="0"/>
                <a:cs typeface="Arial" panose="020B0604020202020204" pitchFamily="34" charset="0"/>
              </a:rPr>
              <a:t>Sử</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err="1" smtClean="0">
                <a:latin typeface="Arial" panose="020B0604020202020204" pitchFamily="34" charset="0"/>
                <a:ea typeface="Times New Roman" panose="02020603050405020304" pitchFamily="18" charset="0"/>
                <a:cs typeface="Arial" panose="020B0604020202020204" pitchFamily="34" charset="0"/>
              </a:rPr>
              <a:t>dụng</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vi-VN" sz="3600" dirty="0" smtClean="0">
                <a:latin typeface="Arial" panose="020B0604020202020204" pitchFamily="34" charset="0"/>
                <a:ea typeface="Times New Roman" panose="02020603050405020304" pitchFamily="18" charset="0"/>
                <a:cs typeface="Arial" panose="020B0604020202020204" pitchFamily="34" charset="0"/>
              </a:rPr>
              <a:t>hình </a:t>
            </a:r>
            <a:r>
              <a:rPr lang="vi-VN" sz="3600" dirty="0">
                <a:latin typeface="Arial" panose="020B0604020202020204" pitchFamily="34" charset="0"/>
                <a:ea typeface="Times New Roman" panose="02020603050405020304" pitchFamily="18" charset="0"/>
                <a:cs typeface="Arial" panose="020B0604020202020204" pitchFamily="34" charset="0"/>
              </a:rPr>
              <a:t>thức chú thích trong chính </a:t>
            </a:r>
            <a:r>
              <a:rPr lang="vi-VN" sz="3600" dirty="0" smtClean="0">
                <a:latin typeface="Arial" panose="020B0604020202020204" pitchFamily="34" charset="0"/>
                <a:ea typeface="Times New Roman" panose="02020603050405020304" pitchFamily="18" charset="0"/>
                <a:cs typeface="Arial" panose="020B0604020202020204" pitchFamily="34" charset="0"/>
              </a:rPr>
              <a:t>văn</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vi-VN" sz="3600" dirty="0" smtClean="0">
                <a:latin typeface="Arial" panose="020B0604020202020204" pitchFamily="34" charset="0"/>
                <a:ea typeface="Times New Roman" panose="02020603050405020304" pitchFamily="18" charset="0"/>
                <a:cs typeface="Arial" panose="020B0604020202020204" pitchFamily="34" charset="0"/>
              </a:rPr>
              <a:t>đặt </a:t>
            </a:r>
            <a:r>
              <a:rPr lang="en-US" sz="3600" dirty="0" err="1" smtClean="0">
                <a:latin typeface="Arial" panose="020B0604020202020204" pitchFamily="34" charset="0"/>
                <a:ea typeface="Times New Roman" panose="02020603050405020304" pitchFamily="18" charset="0"/>
                <a:cs typeface="Arial" panose="020B0604020202020204" pitchFamily="34" charset="0"/>
              </a:rPr>
              <a:t>nội</a:t>
            </a:r>
            <a:r>
              <a:rPr lang="en-US" sz="3600" dirty="0" smtClean="0">
                <a:latin typeface="Arial" panose="020B0604020202020204" pitchFamily="34" charset="0"/>
                <a:ea typeface="Times New Roman" panose="02020603050405020304" pitchFamily="18" charset="0"/>
                <a:cs typeface="Arial" panose="020B0604020202020204" pitchFamily="34" charset="0"/>
              </a:rPr>
              <a:t> dung </a:t>
            </a:r>
            <a:r>
              <a:rPr lang="vi-VN" sz="3600" dirty="0" smtClean="0">
                <a:latin typeface="Arial" panose="020B0604020202020204" pitchFamily="34" charset="0"/>
                <a:ea typeface="Times New Roman" panose="02020603050405020304" pitchFamily="18" charset="0"/>
                <a:cs typeface="Arial" panose="020B0604020202020204" pitchFamily="34" charset="0"/>
              </a:rPr>
              <a:t>trong </a:t>
            </a:r>
            <a:r>
              <a:rPr lang="vi-VN" sz="3600" dirty="0">
                <a:latin typeface="Arial" panose="020B0604020202020204" pitchFamily="34" charset="0"/>
                <a:ea typeface="Times New Roman" panose="02020603050405020304" pitchFamily="18" charset="0"/>
                <a:cs typeface="Arial" panose="020B0604020202020204" pitchFamily="34" charset="0"/>
              </a:rPr>
              <a:t>ngoặc </a:t>
            </a:r>
            <a:r>
              <a:rPr lang="vi-VN" sz="3600" dirty="0" smtClean="0">
                <a:latin typeface="Arial" panose="020B0604020202020204" pitchFamily="34" charset="0"/>
                <a:ea typeface="Times New Roman" panose="02020603050405020304" pitchFamily="18" charset="0"/>
                <a:cs typeface="Arial" panose="020B0604020202020204" pitchFamily="34" charset="0"/>
              </a:rPr>
              <a:t>đơn: </a:t>
            </a:r>
            <a:r>
              <a:rPr lang="vi-VN" sz="3600" dirty="0">
                <a:latin typeface="Arial" panose="020B0604020202020204" pitchFamily="34" charset="0"/>
                <a:ea typeface="Times New Roman" panose="02020603050405020304" pitchFamily="18" charset="0"/>
                <a:cs typeface="Arial" panose="020B0604020202020204" pitchFamily="34" charset="0"/>
              </a:rPr>
              <a:t>có chùa thờ Phật (chùa Khai Qu</a:t>
            </a:r>
            <a:r>
              <a:rPr lang="en-US" sz="3600" dirty="0">
                <a:latin typeface="Arial" panose="020B0604020202020204" pitchFamily="34" charset="0"/>
                <a:ea typeface="Times New Roman" panose="02020603050405020304" pitchFamily="18" charset="0"/>
                <a:cs typeface="Arial" panose="020B0604020202020204" pitchFamily="34" charset="0"/>
              </a:rPr>
              <a:t>ố</a:t>
            </a:r>
            <a:r>
              <a:rPr lang="vi-VN" sz="3600" dirty="0">
                <a:latin typeface="Arial" panose="020B0604020202020204" pitchFamily="34" charset="0"/>
                <a:ea typeface="Times New Roman" panose="02020603050405020304" pitchFamily="18" charset="0"/>
                <a:cs typeface="Arial" panose="020B0604020202020204" pitchFamily="34" charset="0"/>
              </a:rPr>
              <a:t>c - Mở Nước, nay là chùa Trấn Quốc), Phật tử (con Phật), Thiên tử (con Trời). </a:t>
            </a:r>
            <a:endParaRPr lang="en-US" sz="3600" dirty="0" smtClean="0">
              <a:latin typeface="Arial" panose="020B0604020202020204" pitchFamily="34" charset="0"/>
              <a:ea typeface="Times New Roman" panose="02020603050405020304" pitchFamily="18" charset="0"/>
              <a:cs typeface="Arial" panose="020B0604020202020204" pitchFamily="34" charset="0"/>
            </a:endParaRPr>
          </a:p>
          <a:p>
            <a:pPr marL="457200" indent="-457200" algn="just">
              <a:lnSpc>
                <a:spcPct val="150000"/>
              </a:lnSpc>
              <a:spcAft>
                <a:spcPts val="0"/>
              </a:spcAft>
              <a:buFont typeface="Wingdings" panose="05000000000000000000" pitchFamily="2" charset="2"/>
              <a:buChar char="§"/>
              <a:tabLst>
                <a:tab pos="316230" algn="l"/>
              </a:tabLst>
            </a:pPr>
            <a:r>
              <a:rPr lang="en-US" sz="3600" dirty="0" err="1" smtClean="0">
                <a:latin typeface="Arial" panose="020B0604020202020204" pitchFamily="34" charset="0"/>
                <a:ea typeface="Times New Roman" panose="02020603050405020304" pitchFamily="18" charset="0"/>
                <a:cs typeface="Arial" panose="020B0604020202020204" pitchFamily="34" charset="0"/>
              </a:rPr>
              <a:t>Tác</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err="1" smtClean="0">
                <a:latin typeface="Arial" panose="020B0604020202020204" pitchFamily="34" charset="0"/>
                <a:ea typeface="Times New Roman" panose="02020603050405020304" pitchFamily="18" charset="0"/>
                <a:cs typeface="Arial" panose="020B0604020202020204" pitchFamily="34" charset="0"/>
              </a:rPr>
              <a:t>dụng</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a:latin typeface="Arial" panose="020B0604020202020204" pitchFamily="34" charset="0"/>
                <a:ea typeface="Times New Roman" panose="02020603050405020304" pitchFamily="18" charset="0"/>
                <a:cs typeface="Arial" panose="020B0604020202020204" pitchFamily="34" charset="0"/>
              </a:rPr>
              <a:t>D</a:t>
            </a:r>
            <a:r>
              <a:rPr lang="vi-VN" sz="3600" dirty="0" smtClean="0">
                <a:latin typeface="Arial" panose="020B0604020202020204" pitchFamily="34" charset="0"/>
                <a:ea typeface="Times New Roman" panose="02020603050405020304" pitchFamily="18" charset="0"/>
                <a:cs typeface="Arial" panose="020B0604020202020204" pitchFamily="34" charset="0"/>
              </a:rPr>
              <a:t>ẫn </a:t>
            </a:r>
            <a:r>
              <a:rPr lang="vi-VN" sz="3600" dirty="0">
                <a:latin typeface="Arial" panose="020B0604020202020204" pitchFamily="34" charset="0"/>
                <a:ea typeface="Times New Roman" panose="02020603050405020304" pitchFamily="18" charset="0"/>
                <a:cs typeface="Arial" panose="020B0604020202020204" pitchFamily="34" charset="0"/>
              </a:rPr>
              <a:t>lại nguyên nội dung được trích </a:t>
            </a:r>
            <a:r>
              <a:rPr lang="vi-VN" sz="3600" dirty="0" smtClean="0">
                <a:latin typeface="Arial" panose="020B0604020202020204" pitchFamily="34" charset="0"/>
                <a:ea typeface="Times New Roman" panose="02020603050405020304" pitchFamily="18" charset="0"/>
                <a:cs typeface="Arial" panose="020B0604020202020204" pitchFamily="34" charset="0"/>
              </a:rPr>
              <a:t>dẫn</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vi-VN" sz="3600" dirty="0" smtClean="0">
                <a:latin typeface="Arial" panose="020B0604020202020204" pitchFamily="34" charset="0"/>
                <a:ea typeface="Times New Roman" panose="02020603050405020304" pitchFamily="18" charset="0"/>
                <a:cs typeface="Arial" panose="020B0604020202020204" pitchFamily="34" charset="0"/>
              </a:rPr>
              <a:t>giải </a:t>
            </a:r>
            <a:r>
              <a:rPr lang="vi-VN" sz="3600" dirty="0">
                <a:latin typeface="Arial" panose="020B0604020202020204" pitchFamily="34" charset="0"/>
                <a:ea typeface="Times New Roman" panose="02020603050405020304" pitchFamily="18" charset="0"/>
                <a:cs typeface="Arial" panose="020B0604020202020204" pitchFamily="34" charset="0"/>
              </a:rPr>
              <a:t>thích nghĩa của </a:t>
            </a:r>
            <a:r>
              <a:rPr lang="vi-VN" sz="3600" dirty="0" smtClean="0">
                <a:latin typeface="Arial" panose="020B0604020202020204" pitchFamily="34" charset="0"/>
                <a:ea typeface="Times New Roman" panose="02020603050405020304" pitchFamily="18" charset="0"/>
                <a:cs typeface="Arial" panose="020B0604020202020204" pitchFamily="34" charset="0"/>
              </a:rPr>
              <a:t>từ </a:t>
            </a:r>
            <a:r>
              <a:rPr lang="vi-VN" sz="3600" dirty="0">
                <a:latin typeface="Arial" panose="020B0604020202020204" pitchFamily="34" charset="0"/>
                <a:ea typeface="Times New Roman" panose="02020603050405020304" pitchFamily="18" charset="0"/>
                <a:cs typeface="Arial" panose="020B0604020202020204" pitchFamily="34" charset="0"/>
              </a:rPr>
              <a:t>ngữ, </a:t>
            </a:r>
            <a:r>
              <a:rPr lang="vi-VN" sz="3600" dirty="0" smtClean="0">
                <a:latin typeface="Arial" panose="020B0604020202020204" pitchFamily="34" charset="0"/>
                <a:ea typeface="Times New Roman" panose="02020603050405020304" pitchFamily="18" charset="0"/>
                <a:cs typeface="Arial" panose="020B0604020202020204" pitchFamily="34" charset="0"/>
              </a:rPr>
              <a:t>khái </a:t>
            </a:r>
            <a:r>
              <a:rPr lang="vi-VN" sz="3600" dirty="0">
                <a:latin typeface="Arial" panose="020B0604020202020204" pitchFamily="34" charset="0"/>
                <a:ea typeface="Times New Roman" panose="02020603050405020304" pitchFamily="18" charset="0"/>
                <a:cs typeface="Arial" panose="020B0604020202020204" pitchFamily="34" charset="0"/>
              </a:rPr>
              <a:t>niệm quan trọng trong bài </a:t>
            </a:r>
            <a:r>
              <a:rPr lang="vi-VN" sz="3600" dirty="0" smtClean="0">
                <a:latin typeface="Arial" panose="020B0604020202020204" pitchFamily="34" charset="0"/>
                <a:ea typeface="Times New Roman" panose="02020603050405020304" pitchFamily="18" charset="0"/>
                <a:cs typeface="Arial" panose="020B0604020202020204" pitchFamily="34" charset="0"/>
              </a:rPr>
              <a:t>→</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err="1" smtClean="0">
                <a:latin typeface="Arial" panose="020B0604020202020204" pitchFamily="34" charset="0"/>
                <a:ea typeface="Times New Roman" panose="02020603050405020304" pitchFamily="18" charset="0"/>
                <a:cs typeface="Arial" panose="020B0604020202020204" pitchFamily="34" charset="0"/>
              </a:rPr>
              <a:t>Thể</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vi-VN" sz="3600" dirty="0" smtClean="0">
                <a:latin typeface="Arial" panose="020B0604020202020204" pitchFamily="34" charset="0"/>
                <a:ea typeface="Times New Roman" panose="02020603050405020304" pitchFamily="18" charset="0"/>
                <a:cs typeface="Arial" panose="020B0604020202020204" pitchFamily="34" charset="0"/>
              </a:rPr>
              <a:t>hiện </a:t>
            </a:r>
            <a:r>
              <a:rPr lang="vi-VN" sz="3600" dirty="0">
                <a:latin typeface="Arial" panose="020B0604020202020204" pitchFamily="34" charset="0"/>
                <a:ea typeface="Times New Roman" panose="02020603050405020304" pitchFamily="18" charset="0"/>
                <a:cs typeface="Arial" panose="020B0604020202020204" pitchFamily="34" charset="0"/>
              </a:rPr>
              <a:t>tính khách </a:t>
            </a:r>
            <a:r>
              <a:rPr lang="vi-VN" sz="3600" dirty="0" smtClean="0">
                <a:latin typeface="Arial" panose="020B0604020202020204" pitchFamily="34" charset="0"/>
                <a:ea typeface="Times New Roman" panose="02020603050405020304" pitchFamily="18" charset="0"/>
                <a:cs typeface="Arial" panose="020B0604020202020204" pitchFamily="34" charset="0"/>
              </a:rPr>
              <a:t>quan,</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vi-VN" sz="3600" dirty="0" smtClean="0">
                <a:latin typeface="Arial" panose="020B0604020202020204" pitchFamily="34" charset="0"/>
                <a:ea typeface="Times New Roman" panose="02020603050405020304" pitchFamily="18" charset="0"/>
                <a:cs typeface="Arial" panose="020B0604020202020204" pitchFamily="34" charset="0"/>
              </a:rPr>
              <a:t>trung </a:t>
            </a:r>
            <a:r>
              <a:rPr lang="vi-VN" sz="3600" dirty="0">
                <a:latin typeface="Arial" panose="020B0604020202020204" pitchFamily="34" charset="0"/>
                <a:ea typeface="Times New Roman" panose="02020603050405020304" pitchFamily="18" charset="0"/>
                <a:cs typeface="Arial" panose="020B0604020202020204" pitchFamily="34" charset="0"/>
              </a:rPr>
              <a:t>thực của tác </a:t>
            </a:r>
            <a:r>
              <a:rPr lang="vi-VN" sz="3600" dirty="0" smtClean="0">
                <a:latin typeface="Arial" panose="020B0604020202020204" pitchFamily="34" charset="0"/>
                <a:ea typeface="Times New Roman" panose="02020603050405020304" pitchFamily="18" charset="0"/>
                <a:cs typeface="Arial" panose="020B0604020202020204" pitchFamily="34" charset="0"/>
              </a:rPr>
              <a:t>giả.</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797620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anim calcmode="lin" valueType="num">
                                      <p:cBhvr>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anim calcmode="lin" valueType="num">
                                      <p:cBhvr>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grpSp>
        <p:nvGrpSpPr>
          <p:cNvPr id="15" name="Group 14"/>
          <p:cNvGrpSpPr/>
          <p:nvPr/>
        </p:nvGrpSpPr>
        <p:grpSpPr>
          <a:xfrm>
            <a:off x="3821886" y="2162918"/>
            <a:ext cx="12332514" cy="6650714"/>
            <a:chOff x="3821886" y="1866900"/>
            <a:chExt cx="12332514" cy="6650714"/>
          </a:xfrm>
        </p:grpSpPr>
        <p:pic>
          <p:nvPicPr>
            <p:cNvPr id="9"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334000" y="1866900"/>
              <a:ext cx="10820400" cy="6650714"/>
            </a:xfrm>
            <a:prstGeom prst="rect">
              <a:avLst/>
            </a:prstGeom>
          </p:spPr>
        </p:pic>
        <p:sp>
          <p:nvSpPr>
            <p:cNvPr id="12" name="Oval 11"/>
            <p:cNvSpPr/>
            <p:nvPr/>
          </p:nvSpPr>
          <p:spPr>
            <a:xfrm>
              <a:off x="4775200" y="3312210"/>
              <a:ext cx="609600" cy="609600"/>
            </a:xfrm>
            <a:prstGeom prst="ellipse">
              <a:avLst/>
            </a:prstGeom>
            <a:solidFill>
              <a:srgbClr val="FFFFFF"/>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252855" y="3112832"/>
              <a:ext cx="367557" cy="398755"/>
            </a:xfrm>
            <a:prstGeom prst="ellipse">
              <a:avLst/>
            </a:prstGeom>
            <a:solidFill>
              <a:srgbClr val="FFFFFF"/>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821886" y="2989654"/>
              <a:ext cx="231731" cy="246355"/>
            </a:xfrm>
            <a:prstGeom prst="ellipse">
              <a:avLst/>
            </a:prstGeom>
            <a:solidFill>
              <a:srgbClr val="FFFFFF"/>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327" t="2251"/>
          <a:stretch>
            <a:fillRect/>
          </a:stretch>
        </p:blipFill>
        <p:spPr>
          <a:xfrm>
            <a:off x="-82045" y="-140443"/>
            <a:ext cx="1453645" cy="1790204"/>
          </a:xfrm>
          <a:prstGeom prst="rect">
            <a:avLst/>
          </a:prstGeom>
        </p:spPr>
      </p:pic>
      <p:pic>
        <p:nvPicPr>
          <p:cNvPr id="5" name="Picture 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687801" y="7353300"/>
            <a:ext cx="1187240" cy="3150236"/>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b="30995"/>
          <a:stretch>
            <a:fillRect/>
          </a:stretch>
        </p:blipFill>
        <p:spPr>
          <a:xfrm rot="-10800000">
            <a:off x="16405213" y="-140443"/>
            <a:ext cx="2051073" cy="1714612"/>
          </a:xfrm>
          <a:prstGeom prst="rect">
            <a:avLst/>
          </a:prstGeom>
        </p:spPr>
      </p:pic>
      <p:sp>
        <p:nvSpPr>
          <p:cNvPr id="10" name="TextBox 8">
            <a:extLst>
              <a:ext uri="{FF2B5EF4-FFF2-40B4-BE49-F238E27FC236}">
                <a16:creationId xmlns:a16="http://schemas.microsoft.com/office/drawing/2014/main" id="{9C0FC8F9-E5DC-4081-8A6B-3DBDF11E25F3}"/>
              </a:ext>
            </a:extLst>
          </p:cNvPr>
          <p:cNvSpPr txBox="1"/>
          <p:nvPr/>
        </p:nvSpPr>
        <p:spPr>
          <a:xfrm>
            <a:off x="3481364" y="690064"/>
            <a:ext cx="11325261" cy="959697"/>
          </a:xfrm>
          <a:prstGeom prst="rect">
            <a:avLst/>
          </a:prstGeom>
        </p:spPr>
        <p:txBody>
          <a:bodyPr lIns="0" tIns="0" rIns="0" bIns="0" rtlCol="0" anchor="t">
            <a:spAutoFit/>
          </a:bodyPr>
          <a:lstStyle/>
          <a:p>
            <a:pPr algn="ctr">
              <a:lnSpc>
                <a:spcPts val="7200"/>
              </a:lnSpc>
            </a:pPr>
            <a:r>
              <a:rPr lang="en-US" sz="6500" b="1" dirty="0">
                <a:solidFill>
                  <a:srgbClr val="F47936"/>
                </a:solidFill>
                <a:latin typeface="Arial" panose="020B0604020202020204" pitchFamily="34" charset="0"/>
                <a:cs typeface="Arial" panose="020B0604020202020204" pitchFamily="34" charset="0"/>
              </a:rPr>
              <a:t>KHỞI ĐỘNG</a:t>
            </a:r>
          </a:p>
        </p:txBody>
      </p:sp>
      <p:sp>
        <p:nvSpPr>
          <p:cNvPr id="4" name="Rectangle 3"/>
          <p:cNvSpPr/>
          <p:nvPr/>
        </p:nvSpPr>
        <p:spPr>
          <a:xfrm>
            <a:off x="6324600" y="4126363"/>
            <a:ext cx="8839200" cy="2723823"/>
          </a:xfrm>
          <a:prstGeom prst="rect">
            <a:avLst/>
          </a:prstGeom>
        </p:spPr>
        <p:txBody>
          <a:bodyPr wrap="square">
            <a:spAutoFit/>
          </a:bodyPr>
          <a:lstStyle/>
          <a:p>
            <a:pPr algn="just">
              <a:lnSpc>
                <a:spcPct val="150000"/>
              </a:lnSpc>
            </a:pP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viết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văn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để</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trích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dẫn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câu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nói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nhận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định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vào</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văn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bản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em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phải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bằng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nào</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9028" y="2119738"/>
            <a:ext cx="3173515" cy="843396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2" presetClass="entr" presetSubtype="8"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12"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32510" y="647700"/>
            <a:ext cx="16327014" cy="8991600"/>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37295"/>
          <a:stretch>
            <a:fillRect/>
          </a:stretch>
        </p:blipFill>
        <p:spPr>
          <a:xfrm>
            <a:off x="-102497" y="0"/>
            <a:ext cx="1446157" cy="1937309"/>
          </a:xfrm>
          <a:prstGeom prst="rect">
            <a:avLst/>
          </a:prstGeom>
        </p:spPr>
      </p:pic>
      <p:pic>
        <p:nvPicPr>
          <p:cNvPr id="35" name="Picture 3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33963" b="722"/>
          <a:stretch>
            <a:fillRect/>
          </a:stretch>
        </p:blipFill>
        <p:spPr>
          <a:xfrm>
            <a:off x="16944340" y="0"/>
            <a:ext cx="1523009" cy="1923308"/>
          </a:xfrm>
          <a:prstGeom prst="rect">
            <a:avLst/>
          </a:prstGeom>
        </p:spPr>
      </p:pic>
      <p:sp>
        <p:nvSpPr>
          <p:cNvPr id="3" name="Rectangle 2"/>
          <p:cNvSpPr/>
          <p:nvPr/>
        </p:nvSpPr>
        <p:spPr>
          <a:xfrm>
            <a:off x="1525825" y="1714500"/>
            <a:ext cx="15340383" cy="7571303"/>
          </a:xfrm>
          <a:prstGeom prst="rect">
            <a:avLst/>
          </a:prstGeom>
        </p:spPr>
        <p:txBody>
          <a:bodyPr wrap="square">
            <a:spAutoFit/>
          </a:bodyPr>
          <a:lstStyle/>
          <a:p>
            <a:pPr algn="just">
              <a:lnSpc>
                <a:spcPct val="150000"/>
              </a:lnSpc>
              <a:spcAft>
                <a:spcPts val="0"/>
              </a:spcAft>
              <a:tabLst>
                <a:tab pos="316230" algn="l"/>
              </a:tabLst>
            </a:pPr>
            <a:r>
              <a:rPr lang="en-US" sz="3600" b="1" dirty="0" smtClean="0">
                <a:latin typeface="Arial" panose="020B0604020202020204" pitchFamily="34" charset="0"/>
                <a:ea typeface="Times New Roman" panose="02020603050405020304" pitchFamily="18" charset="0"/>
                <a:cs typeface="Arial" panose="020B0604020202020204" pitchFamily="34" charset="0"/>
              </a:rPr>
              <a:t>Ý b.</a:t>
            </a:r>
          </a:p>
          <a:p>
            <a:pPr marL="457200" indent="-457200" algn="just">
              <a:lnSpc>
                <a:spcPct val="150000"/>
              </a:lnSpc>
              <a:spcAft>
                <a:spcPts val="0"/>
              </a:spcAft>
              <a:buFont typeface="Wingdings" panose="05000000000000000000" pitchFamily="2" charset="2"/>
              <a:buChar char="§"/>
              <a:tabLst>
                <a:tab pos="316230" algn="l"/>
              </a:tabLst>
            </a:pPr>
            <a:r>
              <a:rPr lang="en-US" sz="3600" dirty="0" err="1" smtClean="0">
                <a:latin typeface="Arial" panose="020B0604020202020204" pitchFamily="34" charset="0"/>
                <a:ea typeface="Times New Roman" panose="02020603050405020304" pitchFamily="18" charset="0"/>
                <a:cs typeface="Arial" panose="020B0604020202020204" pitchFamily="34" charset="0"/>
              </a:rPr>
              <a:t>Sử</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err="1" smtClean="0">
                <a:latin typeface="Arial" panose="020B0604020202020204" pitchFamily="34" charset="0"/>
                <a:ea typeface="Times New Roman" panose="02020603050405020304" pitchFamily="18" charset="0"/>
                <a:cs typeface="Arial" panose="020B0604020202020204" pitchFamily="34" charset="0"/>
              </a:rPr>
              <a:t>dụng</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err="1" smtClean="0">
                <a:latin typeface="Arial" panose="020B0604020202020204" pitchFamily="34" charset="0"/>
                <a:ea typeface="Times New Roman" panose="02020603050405020304" pitchFamily="18" charset="0"/>
                <a:cs typeface="Arial" panose="020B0604020202020204" pitchFamily="34" charset="0"/>
              </a:rPr>
              <a:t>cách</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err="1" smtClean="0">
                <a:latin typeface="Arial" panose="020B0604020202020204" pitchFamily="34" charset="0"/>
                <a:ea typeface="Times New Roman" panose="02020603050405020304" pitchFamily="18" charset="0"/>
                <a:cs typeface="Arial" panose="020B0604020202020204" pitchFamily="34" charset="0"/>
              </a:rPr>
              <a:t>trích</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vi-VN" sz="3600" dirty="0" smtClean="0">
                <a:latin typeface="Arial" panose="020B0604020202020204" pitchFamily="34" charset="0"/>
                <a:ea typeface="Times New Roman" panose="02020603050405020304" pitchFamily="18" charset="0"/>
                <a:cs typeface="Arial" panose="020B0604020202020204" pitchFamily="34" charset="0"/>
              </a:rPr>
              <a:t>dẫn </a:t>
            </a:r>
            <a:r>
              <a:rPr lang="vi-VN" sz="3600" dirty="0">
                <a:latin typeface="Arial" panose="020B0604020202020204" pitchFamily="34" charset="0"/>
                <a:ea typeface="Times New Roman" panose="02020603050405020304" pitchFamily="18" charset="0"/>
                <a:cs typeface="Arial" panose="020B0604020202020204" pitchFamily="34" charset="0"/>
              </a:rPr>
              <a:t>trực </a:t>
            </a:r>
            <a:r>
              <a:rPr lang="vi-VN" sz="3600" dirty="0" smtClean="0">
                <a:latin typeface="Arial" panose="020B0604020202020204" pitchFamily="34" charset="0"/>
                <a:ea typeface="Times New Roman" panose="02020603050405020304" pitchFamily="18" charset="0"/>
                <a:cs typeface="Arial" panose="020B0604020202020204" pitchFamily="34" charset="0"/>
              </a:rPr>
              <a:t>tiếp</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err="1" smtClean="0">
                <a:latin typeface="Arial" panose="020B0604020202020204" pitchFamily="34" charset="0"/>
                <a:ea typeface="Times New Roman" panose="02020603050405020304" pitchFamily="18" charset="0"/>
                <a:cs typeface="Arial" panose="020B0604020202020204" pitchFamily="34" charset="0"/>
              </a:rPr>
              <a:t>các</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err="1" smtClean="0">
                <a:latin typeface="Arial" panose="020B0604020202020204" pitchFamily="34" charset="0"/>
                <a:ea typeface="Times New Roman" panose="02020603050405020304" pitchFamily="18" charset="0"/>
                <a:cs typeface="Arial" panose="020B0604020202020204" pitchFamily="34" charset="0"/>
              </a:rPr>
              <a:t>tiêu</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err="1" smtClean="0">
                <a:latin typeface="Arial" panose="020B0604020202020204" pitchFamily="34" charset="0"/>
                <a:ea typeface="Times New Roman" panose="02020603050405020304" pitchFamily="18" charset="0"/>
                <a:cs typeface="Arial" panose="020B0604020202020204" pitchFamily="34" charset="0"/>
              </a:rPr>
              <a:t>đề</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err="1" smtClean="0">
                <a:latin typeface="Arial" panose="020B0604020202020204" pitchFamily="34" charset="0"/>
                <a:ea typeface="Times New Roman" panose="02020603050405020304" pitchFamily="18" charset="0"/>
                <a:cs typeface="Arial" panose="020B0604020202020204" pitchFamily="34" charset="0"/>
              </a:rPr>
              <a:t>bài</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err="1" smtClean="0">
                <a:latin typeface="Arial" panose="020B0604020202020204" pitchFamily="34" charset="0"/>
                <a:ea typeface="Times New Roman" panose="02020603050405020304" pitchFamily="18" charset="0"/>
                <a:cs typeface="Arial" panose="020B0604020202020204" pitchFamily="34" charset="0"/>
              </a:rPr>
              <a:t>thơ</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err="1" smtClean="0">
                <a:latin typeface="Arial" panose="020B0604020202020204" pitchFamily="34" charset="0"/>
                <a:ea typeface="Times New Roman" panose="02020603050405020304" pitchFamily="18" charset="0"/>
                <a:cs typeface="Arial" panose="020B0604020202020204" pitchFamily="34" charset="0"/>
              </a:rPr>
              <a:t>câu</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err="1" smtClean="0">
                <a:latin typeface="Arial" panose="020B0604020202020204" pitchFamily="34" charset="0"/>
                <a:ea typeface="Times New Roman" panose="02020603050405020304" pitchFamily="18" charset="0"/>
                <a:cs typeface="Arial" panose="020B0604020202020204" pitchFamily="34" charset="0"/>
              </a:rPr>
              <a:t>thơ</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vi-VN" sz="3600" dirty="0">
                <a:latin typeface="Arial" panose="020B0604020202020204" pitchFamily="34" charset="0"/>
                <a:cs typeface="Arial" panose="020B0604020202020204" pitchFamily="34" charset="0"/>
              </a:rPr>
              <a:t>“Bà má Hậu </a:t>
            </a:r>
            <a:r>
              <a:rPr lang="vi-VN" sz="3600" dirty="0" smtClean="0">
                <a:latin typeface="Arial" panose="020B0604020202020204" pitchFamily="34" charset="0"/>
                <a:cs typeface="Arial" panose="020B0604020202020204" pitchFamily="34" charset="0"/>
              </a:rPr>
              <a:t>Giang</a:t>
            </a:r>
            <a:r>
              <a:rPr lang="vi-VN" sz="3600" dirty="0">
                <a:cs typeface="Arial" panose="020B0604020202020204" pitchFamily="34" charset="0"/>
              </a:rPr>
              <a:t>”</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“Lên Tây </a:t>
            </a:r>
            <a:r>
              <a:rPr lang="vi-VN" sz="3600" dirty="0" smtClean="0">
                <a:latin typeface="Arial" panose="020B0604020202020204" pitchFamily="34" charset="0"/>
                <a:cs typeface="Arial" panose="020B0604020202020204" pitchFamily="34" charset="0"/>
              </a:rPr>
              <a:t>Bắc</a:t>
            </a:r>
            <a:r>
              <a:rPr lang="vi-VN" sz="3600" dirty="0">
                <a:cs typeface="Arial" panose="020B0604020202020204" pitchFamily="34" charset="0"/>
              </a:rPr>
              <a:t>”</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“Nước non muôn quý ngộn yêu/Còn in bóng má sớm chiều Hậu Giang”,... </a:t>
            </a:r>
            <a:endParaRPr lang="en-US" sz="3600" dirty="0" smtClean="0">
              <a:latin typeface="Arial" panose="020B0604020202020204" pitchFamily="34" charset="0"/>
              <a:cs typeface="Arial" panose="020B0604020202020204" pitchFamily="34" charset="0"/>
            </a:endParaRPr>
          </a:p>
          <a:p>
            <a:pPr marL="457200" indent="-457200" algn="just">
              <a:lnSpc>
                <a:spcPct val="150000"/>
              </a:lnSpc>
              <a:spcAft>
                <a:spcPts val="0"/>
              </a:spcAft>
              <a:buFont typeface="Wingdings" panose="05000000000000000000" pitchFamily="2" charset="2"/>
              <a:buChar char="§"/>
              <a:tabLst>
                <a:tab pos="316230" algn="l"/>
              </a:tabLst>
            </a:pPr>
            <a:r>
              <a:rPr lang="en-US" sz="3600" dirty="0" err="1" smtClean="0">
                <a:latin typeface="Arial" panose="020B0604020202020204" pitchFamily="34" charset="0"/>
                <a:ea typeface="Times New Roman" panose="02020603050405020304" pitchFamily="18" charset="0"/>
                <a:cs typeface="Arial" panose="020B0604020202020204" pitchFamily="34" charset="0"/>
              </a:rPr>
              <a:t>Sử</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err="1" smtClean="0">
                <a:latin typeface="Arial" panose="020B0604020202020204" pitchFamily="34" charset="0"/>
                <a:ea typeface="Times New Roman" panose="02020603050405020304" pitchFamily="18" charset="0"/>
                <a:cs typeface="Arial" panose="020B0604020202020204" pitchFamily="34" charset="0"/>
              </a:rPr>
              <a:t>dụng</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vi-VN" sz="3600" dirty="0" smtClean="0">
                <a:latin typeface="Arial" panose="020B0604020202020204" pitchFamily="34" charset="0"/>
                <a:ea typeface="Times New Roman" panose="02020603050405020304" pitchFamily="18" charset="0"/>
                <a:cs typeface="Arial" panose="020B0604020202020204" pitchFamily="34" charset="0"/>
              </a:rPr>
              <a:t>hình </a:t>
            </a:r>
            <a:r>
              <a:rPr lang="vi-VN" sz="3600" dirty="0">
                <a:latin typeface="Arial" panose="020B0604020202020204" pitchFamily="34" charset="0"/>
                <a:ea typeface="Times New Roman" panose="02020603050405020304" pitchFamily="18" charset="0"/>
                <a:cs typeface="Arial" panose="020B0604020202020204" pitchFamily="34" charset="0"/>
              </a:rPr>
              <a:t>thức chú thích trong chính </a:t>
            </a:r>
            <a:r>
              <a:rPr lang="vi-VN" sz="3600" dirty="0" smtClean="0">
                <a:latin typeface="Arial" panose="020B0604020202020204" pitchFamily="34" charset="0"/>
                <a:ea typeface="Times New Roman" panose="02020603050405020304" pitchFamily="18" charset="0"/>
                <a:cs typeface="Arial" panose="020B0604020202020204" pitchFamily="34" charset="0"/>
              </a:rPr>
              <a:t>văn</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err="1" smtClean="0">
                <a:latin typeface="Arial" panose="020B0604020202020204" pitchFamily="34" charset="0"/>
                <a:ea typeface="Times New Roman" panose="02020603050405020304" pitchFamily="18" charset="0"/>
                <a:cs typeface="Arial" panose="020B0604020202020204" pitchFamily="34" charset="0"/>
              </a:rPr>
              <a:t>ghi</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err="1" smtClean="0">
                <a:latin typeface="Arial" panose="020B0604020202020204" pitchFamily="34" charset="0"/>
                <a:ea typeface="Times New Roman" panose="02020603050405020304" pitchFamily="18" charset="0"/>
                <a:cs typeface="Arial" panose="020B0604020202020204" pitchFamily="34" charset="0"/>
              </a:rPr>
              <a:t>rõ</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err="1" smtClean="0">
                <a:latin typeface="Arial" panose="020B0604020202020204" pitchFamily="34" charset="0"/>
                <a:ea typeface="Times New Roman" panose="02020603050405020304" pitchFamily="18" charset="0"/>
                <a:cs typeface="Arial" panose="020B0604020202020204" pitchFamily="34" charset="0"/>
              </a:rPr>
              <a:t>xuất</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err="1" smtClean="0">
                <a:latin typeface="Arial" panose="020B0604020202020204" pitchFamily="34" charset="0"/>
                <a:ea typeface="Times New Roman" panose="02020603050405020304" pitchFamily="18" charset="0"/>
                <a:cs typeface="Arial" panose="020B0604020202020204" pitchFamily="34" charset="0"/>
              </a:rPr>
              <a:t>xứ</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err="1" smtClean="0">
                <a:latin typeface="Arial" panose="020B0604020202020204" pitchFamily="34" charset="0"/>
                <a:ea typeface="Times New Roman" panose="02020603050405020304" pitchFamily="18" charset="0"/>
                <a:cs typeface="Arial" panose="020B0604020202020204" pitchFamily="34" charset="0"/>
              </a:rPr>
              <a:t>của</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err="1" smtClean="0">
                <a:latin typeface="Arial" panose="020B0604020202020204" pitchFamily="34" charset="0"/>
                <a:ea typeface="Times New Roman" panose="02020603050405020304" pitchFamily="18" charset="0"/>
                <a:cs typeface="Arial" panose="020B0604020202020204" pitchFamily="34" charset="0"/>
              </a:rPr>
              <a:t>tập</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err="1" smtClean="0">
                <a:latin typeface="Arial" panose="020B0604020202020204" pitchFamily="34" charset="0"/>
                <a:ea typeface="Times New Roman" panose="02020603050405020304" pitchFamily="18" charset="0"/>
                <a:cs typeface="Arial" panose="020B0604020202020204" pitchFamily="34" charset="0"/>
              </a:rPr>
              <a:t>thơ</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err="1" smtClean="0">
                <a:latin typeface="Arial" panose="020B0604020202020204" pitchFamily="34" charset="0"/>
                <a:ea typeface="Times New Roman" panose="02020603050405020304" pitchFamily="18" charset="0"/>
                <a:cs typeface="Arial" panose="020B0604020202020204" pitchFamily="34" charset="0"/>
              </a:rPr>
              <a:t>bài</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err="1" smtClean="0">
                <a:latin typeface="Arial" panose="020B0604020202020204" pitchFamily="34" charset="0"/>
                <a:ea typeface="Times New Roman" panose="02020603050405020304" pitchFamily="18" charset="0"/>
                <a:cs typeface="Arial" panose="020B0604020202020204" pitchFamily="34" charset="0"/>
              </a:rPr>
              <a:t>thơ</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err="1" smtClean="0">
                <a:latin typeface="Arial" panose="020B0604020202020204" pitchFamily="34" charset="0"/>
                <a:ea typeface="Times New Roman" panose="02020603050405020304" pitchFamily="18" charset="0"/>
                <a:cs typeface="Arial" panose="020B0604020202020204" pitchFamily="34" charset="0"/>
              </a:rPr>
              <a:t>số</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err="1" smtClean="0">
                <a:latin typeface="Arial" panose="020B0604020202020204" pitchFamily="34" charset="0"/>
                <a:ea typeface="Times New Roman" panose="02020603050405020304" pitchFamily="18" charset="0"/>
                <a:cs typeface="Arial" panose="020B0604020202020204" pitchFamily="34" charset="0"/>
              </a:rPr>
              <a:t>trang</a:t>
            </a:r>
            <a:r>
              <a:rPr lang="vi-VN" sz="3600" dirty="0" smtClean="0">
                <a:latin typeface="Arial" panose="020B0604020202020204" pitchFamily="34" charset="0"/>
                <a:ea typeface="Times New Roman" panose="02020603050405020304" pitchFamily="18" charset="0"/>
                <a:cs typeface="Arial" panose="020B0604020202020204" pitchFamily="34" charset="0"/>
              </a:rPr>
              <a:t>: </a:t>
            </a:r>
            <a:r>
              <a:rPr lang="vi-VN" sz="3600" dirty="0" smtClean="0"/>
              <a:t>(</a:t>
            </a:r>
            <a:r>
              <a:rPr lang="vi-VN" sz="3600" dirty="0" smtClean="0">
                <a:cs typeface="Arial" panose="020B0604020202020204" pitchFamily="34" charset="0"/>
              </a:rPr>
              <a:t>“</a:t>
            </a:r>
            <a:r>
              <a:rPr lang="vi-VN" sz="3600" dirty="0" smtClean="0"/>
              <a:t>Thơ </a:t>
            </a:r>
            <a:r>
              <a:rPr lang="vi-VN" sz="3600" dirty="0"/>
              <a:t>T</a:t>
            </a:r>
            <a:r>
              <a:rPr lang="en-US" sz="3600" dirty="0"/>
              <a:t>ố</a:t>
            </a:r>
            <a:r>
              <a:rPr lang="vi-VN" sz="3600" dirty="0"/>
              <a:t> Hữu”, trang 149); </a:t>
            </a:r>
            <a:r>
              <a:rPr lang="vi-VN" sz="3600" dirty="0" smtClean="0"/>
              <a:t>(</a:t>
            </a:r>
            <a:r>
              <a:rPr lang="vi-VN" sz="3600" dirty="0" smtClean="0">
                <a:cs typeface="Arial" panose="020B0604020202020204" pitchFamily="34" charset="0"/>
              </a:rPr>
              <a:t>“</a:t>
            </a:r>
            <a:r>
              <a:rPr lang="vi-VN" sz="3600" dirty="0" smtClean="0"/>
              <a:t>Thơ </a:t>
            </a:r>
            <a:r>
              <a:rPr lang="vi-VN" sz="3600" dirty="0"/>
              <a:t>T</a:t>
            </a:r>
            <a:r>
              <a:rPr lang="en-US" sz="3600" dirty="0"/>
              <a:t>ố</a:t>
            </a:r>
            <a:r>
              <a:rPr lang="vi-VN" sz="3600" dirty="0"/>
              <a:t> </a:t>
            </a:r>
            <a:r>
              <a:rPr lang="vi-VN" sz="3600" dirty="0" smtClean="0"/>
              <a:t>Hữu</a:t>
            </a:r>
            <a:r>
              <a:rPr lang="vi-VN" sz="3600" dirty="0"/>
              <a:t>”</a:t>
            </a:r>
            <a:r>
              <a:rPr lang="vi-VN" sz="3600" dirty="0" smtClean="0"/>
              <a:t>, </a:t>
            </a:r>
            <a:r>
              <a:rPr lang="vi-VN" sz="3600" dirty="0"/>
              <a:t>trang 268</a:t>
            </a:r>
            <a:r>
              <a:rPr lang="vi-VN" sz="3600" dirty="0" smtClean="0"/>
              <a:t>)</a:t>
            </a:r>
            <a:r>
              <a:rPr lang="en-US" sz="3600" dirty="0" smtClean="0"/>
              <a:t>.</a:t>
            </a:r>
            <a:endParaRPr lang="en-US" sz="3600" dirty="0" smtClean="0">
              <a:ea typeface="Times New Roman" panose="02020603050405020304" pitchFamily="18" charset="0"/>
              <a:cs typeface="Arial" panose="020B0604020202020204" pitchFamily="34" charset="0"/>
            </a:endParaRPr>
          </a:p>
          <a:p>
            <a:pPr marL="457200" indent="-457200" algn="just">
              <a:lnSpc>
                <a:spcPct val="150000"/>
              </a:lnSpc>
              <a:spcAft>
                <a:spcPts val="0"/>
              </a:spcAft>
              <a:buFont typeface="Wingdings" panose="05000000000000000000" pitchFamily="2" charset="2"/>
              <a:buChar char="§"/>
              <a:tabLst>
                <a:tab pos="316230" algn="l"/>
              </a:tabLst>
            </a:pPr>
            <a:r>
              <a:rPr lang="en-US" sz="3600" dirty="0" err="1" smtClean="0">
                <a:latin typeface="Arial" panose="020B0604020202020204" pitchFamily="34" charset="0"/>
                <a:ea typeface="Times New Roman" panose="02020603050405020304" pitchFamily="18" charset="0"/>
                <a:cs typeface="Arial" panose="020B0604020202020204" pitchFamily="34" charset="0"/>
              </a:rPr>
              <a:t>Tác</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err="1" smtClean="0">
                <a:latin typeface="Arial" panose="020B0604020202020204" pitchFamily="34" charset="0"/>
                <a:ea typeface="Times New Roman" panose="02020603050405020304" pitchFamily="18" charset="0"/>
                <a:cs typeface="Arial" panose="020B0604020202020204" pitchFamily="34" charset="0"/>
              </a:rPr>
              <a:t>dụng</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a:latin typeface="Arial" panose="020B0604020202020204" pitchFamily="34" charset="0"/>
                <a:ea typeface="Times New Roman" panose="02020603050405020304" pitchFamily="18" charset="0"/>
                <a:cs typeface="Arial" panose="020B0604020202020204" pitchFamily="34" charset="0"/>
              </a:rPr>
              <a:t>D</a:t>
            </a:r>
            <a:r>
              <a:rPr lang="vi-VN" sz="3600" dirty="0" smtClean="0">
                <a:latin typeface="Arial" panose="020B0604020202020204" pitchFamily="34" charset="0"/>
                <a:ea typeface="Times New Roman" panose="02020603050405020304" pitchFamily="18" charset="0"/>
                <a:cs typeface="Arial" panose="020B0604020202020204" pitchFamily="34" charset="0"/>
              </a:rPr>
              <a:t>ẫn </a:t>
            </a:r>
            <a:r>
              <a:rPr lang="vi-VN" sz="3600" dirty="0">
                <a:latin typeface="Arial" panose="020B0604020202020204" pitchFamily="34" charset="0"/>
                <a:ea typeface="Times New Roman" panose="02020603050405020304" pitchFamily="18" charset="0"/>
                <a:cs typeface="Arial" panose="020B0604020202020204" pitchFamily="34" charset="0"/>
              </a:rPr>
              <a:t>lại nguyên nội dung được trích </a:t>
            </a:r>
            <a:r>
              <a:rPr lang="vi-VN" sz="3600" dirty="0" smtClean="0">
                <a:latin typeface="Arial" panose="020B0604020202020204" pitchFamily="34" charset="0"/>
                <a:ea typeface="Times New Roman" panose="02020603050405020304" pitchFamily="18" charset="0"/>
                <a:cs typeface="Arial" panose="020B0604020202020204" pitchFamily="34" charset="0"/>
              </a:rPr>
              <a:t>dẫn</a:t>
            </a:r>
            <a:r>
              <a:rPr lang="en-US" sz="3600" dirty="0" smtClean="0">
                <a:latin typeface="Arial" panose="020B0604020202020204" pitchFamily="34" charset="0"/>
                <a:ea typeface="Times New Roman" panose="02020603050405020304" pitchFamily="18" charset="0"/>
                <a:cs typeface="Arial" panose="020B0604020202020204" pitchFamily="34" charset="0"/>
              </a:rPr>
              <a:t>,</a:t>
            </a:r>
            <a:r>
              <a:rPr lang="vi-VN" sz="3600" dirty="0" smtClean="0">
                <a:latin typeface="Arial" panose="020B0604020202020204" pitchFamily="34" charset="0"/>
                <a:ea typeface="Times New Roman" panose="02020603050405020304" pitchFamily="18" charset="0"/>
                <a:cs typeface="Arial" panose="020B0604020202020204" pitchFamily="34" charset="0"/>
              </a:rPr>
              <a:t> </a:t>
            </a:r>
            <a:r>
              <a:rPr lang="vi-VN" sz="3600" dirty="0"/>
              <a:t>chú thích nguồn gốc xuất xứ của tài </a:t>
            </a:r>
            <a:r>
              <a:rPr lang="vi-VN" sz="3600" dirty="0" smtClean="0"/>
              <a:t>liệ</a:t>
            </a:r>
            <a:r>
              <a:rPr lang="en-US" sz="3600" dirty="0" smtClean="0">
                <a:latin typeface="Arial" panose="020B0604020202020204" pitchFamily="34" charset="0"/>
                <a:cs typeface="Arial" panose="020B0604020202020204" pitchFamily="34" charset="0"/>
              </a:rPr>
              <a:t>u</a:t>
            </a:r>
            <a:r>
              <a:rPr lang="vi-VN" sz="3600" dirty="0" smtClean="0"/>
              <a:t> </a:t>
            </a:r>
            <a:r>
              <a:rPr lang="vi-VN" sz="3600" dirty="0"/>
              <a:t>được trích d</a:t>
            </a:r>
            <a:r>
              <a:rPr lang="en-US" sz="3600" dirty="0">
                <a:latin typeface="Arial" panose="020B0604020202020204" pitchFamily="34" charset="0"/>
                <a:cs typeface="Arial" panose="020B0604020202020204" pitchFamily="34" charset="0"/>
              </a:rPr>
              <a:t>ẫ</a:t>
            </a:r>
            <a:r>
              <a:rPr lang="vi-VN" sz="3600" dirty="0"/>
              <a:t>n trong bài</a:t>
            </a:r>
            <a:r>
              <a:rPr lang="vi-VN" sz="3600" dirty="0" smtClean="0">
                <a:latin typeface="Arial" panose="020B0604020202020204" pitchFamily="34" charset="0"/>
                <a:ea typeface="Times New Roman" panose="02020603050405020304" pitchFamily="18" charset="0"/>
                <a:cs typeface="Arial" panose="020B0604020202020204" pitchFamily="34" charset="0"/>
              </a:rPr>
              <a:t>→</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en-US" sz="3600" dirty="0" err="1" smtClean="0">
                <a:latin typeface="Arial" panose="020B0604020202020204" pitchFamily="34" charset="0"/>
                <a:ea typeface="Times New Roman" panose="02020603050405020304" pitchFamily="18" charset="0"/>
                <a:cs typeface="Arial" panose="020B0604020202020204" pitchFamily="34" charset="0"/>
              </a:rPr>
              <a:t>Thể</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vi-VN" sz="3600" dirty="0" smtClean="0">
                <a:latin typeface="Arial" panose="020B0604020202020204" pitchFamily="34" charset="0"/>
                <a:ea typeface="Times New Roman" panose="02020603050405020304" pitchFamily="18" charset="0"/>
                <a:cs typeface="Arial" panose="020B0604020202020204" pitchFamily="34" charset="0"/>
              </a:rPr>
              <a:t>hiện </a:t>
            </a:r>
            <a:r>
              <a:rPr lang="vi-VN" sz="3600" dirty="0">
                <a:latin typeface="Arial" panose="020B0604020202020204" pitchFamily="34" charset="0"/>
                <a:ea typeface="Times New Roman" panose="02020603050405020304" pitchFamily="18" charset="0"/>
                <a:cs typeface="Arial" panose="020B0604020202020204" pitchFamily="34" charset="0"/>
              </a:rPr>
              <a:t>tính khách </a:t>
            </a:r>
            <a:r>
              <a:rPr lang="vi-VN" sz="3600" dirty="0" smtClean="0">
                <a:latin typeface="Arial" panose="020B0604020202020204" pitchFamily="34" charset="0"/>
                <a:ea typeface="Times New Roman" panose="02020603050405020304" pitchFamily="18" charset="0"/>
                <a:cs typeface="Arial" panose="020B0604020202020204" pitchFamily="34" charset="0"/>
              </a:rPr>
              <a:t>quan,</a:t>
            </a:r>
            <a:r>
              <a:rPr lang="en-US" sz="3600" dirty="0" smtClean="0">
                <a:latin typeface="Arial" panose="020B0604020202020204" pitchFamily="34" charset="0"/>
                <a:ea typeface="Times New Roman" panose="02020603050405020304" pitchFamily="18" charset="0"/>
                <a:cs typeface="Arial" panose="020B0604020202020204" pitchFamily="34" charset="0"/>
              </a:rPr>
              <a:t> </a:t>
            </a:r>
            <a:r>
              <a:rPr lang="vi-VN" sz="3600" dirty="0" smtClean="0">
                <a:latin typeface="Arial" panose="020B0604020202020204" pitchFamily="34" charset="0"/>
                <a:ea typeface="Times New Roman" panose="02020603050405020304" pitchFamily="18" charset="0"/>
                <a:cs typeface="Arial" panose="020B0604020202020204" pitchFamily="34" charset="0"/>
              </a:rPr>
              <a:t>trung </a:t>
            </a:r>
            <a:r>
              <a:rPr lang="vi-VN" sz="3600" dirty="0">
                <a:latin typeface="Arial" panose="020B0604020202020204" pitchFamily="34" charset="0"/>
                <a:ea typeface="Times New Roman" panose="02020603050405020304" pitchFamily="18" charset="0"/>
                <a:cs typeface="Arial" panose="020B0604020202020204" pitchFamily="34" charset="0"/>
              </a:rPr>
              <a:t>thực của tác </a:t>
            </a:r>
            <a:r>
              <a:rPr lang="vi-VN" sz="3600" dirty="0" smtClean="0">
                <a:latin typeface="Arial" panose="020B0604020202020204" pitchFamily="34" charset="0"/>
                <a:ea typeface="Times New Roman" panose="02020603050405020304" pitchFamily="18" charset="0"/>
                <a:cs typeface="Arial" panose="020B0604020202020204" pitchFamily="34" charset="0"/>
              </a:rPr>
              <a:t>giả.</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306681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anim calcmode="lin" valueType="num">
                                      <p:cBhvr>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anim calcmode="lin" valueType="num">
                                      <p:cBhvr>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29"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12807115" y="499999"/>
            <a:ext cx="3770905" cy="3016724"/>
          </a:xfrm>
          <a:prstGeom prst="rect">
            <a:avLst/>
          </a:prstGeom>
        </p:spPr>
      </p:pic>
      <p:pic>
        <p:nvPicPr>
          <p:cNvPr id="31" name="Picture 2"/>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7295"/>
          <a:stretch>
            <a:fillRect/>
          </a:stretch>
        </p:blipFill>
        <p:spPr>
          <a:xfrm>
            <a:off x="-102497" y="0"/>
            <a:ext cx="1446157" cy="1937309"/>
          </a:xfrm>
          <a:prstGeom prst="rect">
            <a:avLst/>
          </a:prstGeom>
        </p:spPr>
      </p:pic>
      <p:pic>
        <p:nvPicPr>
          <p:cNvPr id="32" name="Picture 35"/>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3963" b="722"/>
          <a:stretch>
            <a:fillRect/>
          </a:stretch>
        </p:blipFill>
        <p:spPr>
          <a:xfrm>
            <a:off x="16944340" y="0"/>
            <a:ext cx="1523009" cy="1923308"/>
          </a:xfrm>
          <a:prstGeom prst="rect">
            <a:avLst/>
          </a:prstGeom>
        </p:spPr>
      </p:pic>
      <p:pic>
        <p:nvPicPr>
          <p:cNvPr id="33" name="Picture 2"/>
          <p:cNvPicPr>
            <a:picLocks noChangeAspect="1"/>
          </p:cNvPicPr>
          <p:nvPr/>
        </p:nvPicPr>
        <p:blipFill>
          <a:blip r:embed="rId25">
            <a:extLst>
              <a:ext uri="{BEBA8EAE-BF5A-486C-A8C5-ECC9F3942E4B}">
                <a14:imgProps xmlns:a14="http://schemas.microsoft.com/office/drawing/2010/main">
                  <a14:imgLayer r:embed="rId26">
                    <a14:imgEffect>
                      <a14:colorTemperature colorTemp="112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27"/>
              </a:ext>
            </a:extLst>
          </a:blip>
          <a:srcRect l="4106" t="868" r="28177"/>
          <a:stretch>
            <a:fillRect/>
          </a:stretch>
        </p:blipFill>
        <p:spPr>
          <a:xfrm rot="5400000">
            <a:off x="1967344" y="2293516"/>
            <a:ext cx="5759440" cy="9084528"/>
          </a:xfrm>
          <a:prstGeom prst="rect">
            <a:avLst/>
          </a:prstGeom>
          <a:effectLst>
            <a:outerShdw blurRad="50800" dist="38100" dir="10800000" algn="r" rotWithShape="0">
              <a:prstClr val="black">
                <a:alpha val="40000"/>
              </a:prstClr>
            </a:outerShdw>
          </a:effectLst>
        </p:spPr>
      </p:pic>
      <p:sp>
        <p:nvSpPr>
          <p:cNvPr id="3" name="Rectangle 2"/>
          <p:cNvSpPr/>
          <p:nvPr/>
        </p:nvSpPr>
        <p:spPr>
          <a:xfrm>
            <a:off x="702528" y="5127620"/>
            <a:ext cx="8497735" cy="3416320"/>
          </a:xfrm>
          <a:prstGeom prst="rect">
            <a:avLst/>
          </a:prstGeom>
        </p:spPr>
        <p:txBody>
          <a:bodyPr wrap="square">
            <a:spAutoFit/>
          </a:bodyPr>
          <a:lstStyle/>
          <a:p>
            <a:pPr algn="just">
              <a:lnSpc>
                <a:spcPct val="150000"/>
              </a:lnSpc>
            </a:pPr>
            <a:r>
              <a:rPr lang="vi-VN" sz="3600" b="1" dirty="0">
                <a:solidFill>
                  <a:srgbClr val="000000"/>
                </a:solidFill>
                <a:latin typeface="Arial" panose="020B0604020202020204" pitchFamily="34" charset="0"/>
                <a:ea typeface="Times New Roman" panose="02020603050405020304" pitchFamily="18" charset="0"/>
                <a:cs typeface="Arial" panose="020B0604020202020204" pitchFamily="34" charset="0"/>
              </a:rPr>
              <a:t>Bản tin 1 (mục </a:t>
            </a:r>
            <a:r>
              <a:rPr lang="fr-FR" sz="3600" b="1" dirty="0">
                <a:solidFill>
                  <a:srgbClr val="000000"/>
                </a:solidFill>
                <a:latin typeface="Arial" panose="020B0604020202020204" pitchFamily="34" charset="0"/>
                <a:ea typeface="Times New Roman" panose="02020603050405020304" pitchFamily="18" charset="0"/>
                <a:cs typeface="Arial" panose="020B0604020202020204" pitchFamily="34" charset="0"/>
              </a:rPr>
              <a:t>a): </a:t>
            </a:r>
            <a:endPar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S</a:t>
            </a: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ử </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dụng hình ảnh về </a:t>
            </a:r>
            <a:r>
              <a:rPr lang="en-US" sz="36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tiết</a:t>
            </a: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mục</a:t>
            </a: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được bi</a:t>
            </a: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ể</a:t>
            </a: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u </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di</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ễ</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n tại l</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ễ</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khai mạc l</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ễ</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hội Đền Hùng năm Kỷ Hợi 2019.</a:t>
            </a:r>
            <a:endParaRPr lang="en-US" sz="3600" dirty="0">
              <a:latin typeface="Arial" panose="020B0604020202020204" pitchFamily="34" charset="0"/>
              <a:cs typeface="Arial" panose="020B0604020202020204" pitchFamily="34" charset="0"/>
            </a:endParaRPr>
          </a:p>
        </p:txBody>
      </p:sp>
      <p:sp>
        <p:nvSpPr>
          <p:cNvPr id="30" name="Rounded Rectangular Callout 29"/>
          <p:cNvSpPr/>
          <p:nvPr/>
        </p:nvSpPr>
        <p:spPr>
          <a:xfrm>
            <a:off x="957991" y="647082"/>
            <a:ext cx="11049000" cy="2722557"/>
          </a:xfrm>
          <a:prstGeom prst="wedgeRoundRectCallout">
            <a:avLst>
              <a:gd name="adj1" fmla="val 57007"/>
              <a:gd name="adj2" fmla="val 9854"/>
              <a:gd name="adj3" fmla="val 16667"/>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b="1" dirty="0" err="1" smtClean="0">
                <a:latin typeface="Arial" panose="020B0604020202020204" pitchFamily="34" charset="0"/>
                <a:cs typeface="Arial" panose="020B0604020202020204" pitchFamily="34" charset="0"/>
              </a:rPr>
              <a:t>Bài</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tập</a:t>
            </a:r>
            <a:r>
              <a:rPr lang="en-US" sz="3600" b="1" dirty="0" smtClean="0">
                <a:latin typeface="Arial" panose="020B0604020202020204" pitchFamily="34" charset="0"/>
                <a:cs typeface="Arial" panose="020B0604020202020204" pitchFamily="34" charset="0"/>
              </a:rPr>
              <a:t> 3 (SGK tr.105). </a:t>
            </a:r>
            <a:r>
              <a:rPr lang="vi-VN" sz="3600" dirty="0" smtClean="0"/>
              <a:t>Hãy </a:t>
            </a:r>
            <a:r>
              <a:rPr lang="vi-VN" sz="3600" dirty="0"/>
              <a:t>chỉ ra các phương tiện giao tiếp phi ngôn ngữ và tác dụng của chúng trong văn bản đọc hiểu Lễ hội Đền Hùng.</a:t>
            </a:r>
            <a:endParaRPr lang="en-US" sz="3600" dirty="0">
              <a:solidFill>
                <a:schemeClr val="tx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8"/>
          <a:stretch>
            <a:fillRect/>
          </a:stretch>
        </p:blipFill>
        <p:spPr>
          <a:xfrm>
            <a:off x="9674191" y="5144938"/>
            <a:ext cx="8265862" cy="3733201"/>
          </a:xfrm>
          <a:prstGeom prst="rect">
            <a:avLst/>
          </a:prstGeom>
        </p:spPr>
      </p:pic>
    </p:spTree>
    <p:extLst>
      <p:ext uri="{BB962C8B-B14F-4D97-AF65-F5344CB8AC3E}">
        <p14:creationId xmlns:p14="http://schemas.microsoft.com/office/powerpoint/2010/main" val="746914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right)">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down)">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29"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12807115" y="450376"/>
            <a:ext cx="3770905" cy="3016724"/>
          </a:xfrm>
          <a:prstGeom prst="rect">
            <a:avLst/>
          </a:prstGeom>
        </p:spPr>
      </p:pic>
      <p:pic>
        <p:nvPicPr>
          <p:cNvPr id="31" name="Picture 2"/>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7295"/>
          <a:stretch>
            <a:fillRect/>
          </a:stretch>
        </p:blipFill>
        <p:spPr>
          <a:xfrm>
            <a:off x="-102497" y="0"/>
            <a:ext cx="1446157" cy="1937309"/>
          </a:xfrm>
          <a:prstGeom prst="rect">
            <a:avLst/>
          </a:prstGeom>
        </p:spPr>
      </p:pic>
      <p:pic>
        <p:nvPicPr>
          <p:cNvPr id="32" name="Picture 35"/>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3963" b="722"/>
          <a:stretch>
            <a:fillRect/>
          </a:stretch>
        </p:blipFill>
        <p:spPr>
          <a:xfrm>
            <a:off x="16944340" y="0"/>
            <a:ext cx="1523009" cy="1923308"/>
          </a:xfrm>
          <a:prstGeom prst="rect">
            <a:avLst/>
          </a:prstGeom>
        </p:spPr>
      </p:pic>
      <p:pic>
        <p:nvPicPr>
          <p:cNvPr id="34" name="Picture 2"/>
          <p:cNvPicPr>
            <a:picLocks noChangeAspect="1"/>
          </p:cNvPicPr>
          <p:nvPr/>
        </p:nvPicPr>
        <p:blipFill>
          <a:blip r:embed="rId25">
            <a:extLst>
              <a:ext uri="{BEBA8EAE-BF5A-486C-A8C5-ECC9F3942E4B}">
                <a14:imgProps xmlns:a14="http://schemas.microsoft.com/office/drawing/2010/main">
                  <a14:imgLayer r:embed="rId26">
                    <a14:imgEffect>
                      <a14:colorTemperature colorTemp="112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27"/>
              </a:ext>
            </a:extLst>
          </a:blip>
          <a:srcRect l="4106" t="868" r="28177"/>
          <a:stretch>
            <a:fillRect/>
          </a:stretch>
        </p:blipFill>
        <p:spPr>
          <a:xfrm rot="5400000">
            <a:off x="5834305" y="-952016"/>
            <a:ext cx="5867401" cy="15620031"/>
          </a:xfrm>
          <a:prstGeom prst="rect">
            <a:avLst/>
          </a:prstGeom>
          <a:effectLst>
            <a:outerShdw blurRad="50800" dist="38100" dir="10800000" algn="r" rotWithShape="0">
              <a:prstClr val="black">
                <a:alpha val="40000"/>
              </a:prstClr>
            </a:outerShdw>
          </a:effectLst>
        </p:spPr>
      </p:pic>
      <p:sp>
        <p:nvSpPr>
          <p:cNvPr id="4" name="Rectangle 3"/>
          <p:cNvSpPr/>
          <p:nvPr/>
        </p:nvSpPr>
        <p:spPr>
          <a:xfrm>
            <a:off x="1981200" y="4318842"/>
            <a:ext cx="13716000" cy="5078313"/>
          </a:xfrm>
          <a:prstGeom prst="rect">
            <a:avLst/>
          </a:prstGeom>
        </p:spPr>
        <p:txBody>
          <a:bodyPr wrap="square">
            <a:spAutoFit/>
          </a:bodyPr>
          <a:lstStyle/>
          <a:p>
            <a:pPr indent="228600" algn="just">
              <a:lnSpc>
                <a:spcPct val="150000"/>
              </a:lnSpc>
              <a:spcAft>
                <a:spcPts val="0"/>
              </a:spcAft>
              <a:tabLst>
                <a:tab pos="272415" algn="l"/>
              </a:tabLst>
            </a:pPr>
            <a:r>
              <a:rPr lang="vi-VN" sz="3600" b="1" dirty="0">
                <a:solidFill>
                  <a:srgbClr val="000000"/>
                </a:solidFill>
                <a:latin typeface="Arial" panose="020B0604020202020204" pitchFamily="34" charset="0"/>
                <a:ea typeface="Times New Roman" panose="02020603050405020304" pitchFamily="18" charset="0"/>
                <a:cs typeface="Arial" panose="020B0604020202020204" pitchFamily="34" charset="0"/>
              </a:rPr>
              <a:t>B</a:t>
            </a:r>
            <a:r>
              <a:rPr lang="en-US" sz="3600" b="1" dirty="0">
                <a:solidFill>
                  <a:srgbClr val="000000"/>
                </a:solidFill>
                <a:latin typeface="Arial" panose="020B0604020202020204" pitchFamily="34" charset="0"/>
                <a:ea typeface="Times New Roman" panose="02020603050405020304" pitchFamily="18" charset="0"/>
                <a:cs typeface="Arial" panose="020B0604020202020204" pitchFamily="34" charset="0"/>
              </a:rPr>
              <a:t>ả</a:t>
            </a:r>
            <a:r>
              <a:rPr lang="vi-VN" sz="3600" b="1" dirty="0">
                <a:solidFill>
                  <a:srgbClr val="000000"/>
                </a:solidFill>
                <a:latin typeface="Arial" panose="020B0604020202020204" pitchFamily="34" charset="0"/>
                <a:ea typeface="Times New Roman" panose="02020603050405020304" pitchFamily="18" charset="0"/>
                <a:cs typeface="Arial" panose="020B0604020202020204" pitchFamily="34" charset="0"/>
              </a:rPr>
              <a:t>n tin 2 (mục </a:t>
            </a:r>
            <a:r>
              <a:rPr lang="fr-FR" sz="3600" b="1" dirty="0">
                <a:solidFill>
                  <a:srgbClr val="000000"/>
                </a:solidFill>
                <a:latin typeface="Arial" panose="020B0604020202020204" pitchFamily="34" charset="0"/>
                <a:ea typeface="Times New Roman" panose="02020603050405020304" pitchFamily="18" charset="0"/>
                <a:cs typeface="Arial" panose="020B0604020202020204" pitchFamily="34" charset="0"/>
              </a:rPr>
              <a:t>b):</a:t>
            </a:r>
            <a:endParaRPr lang="en-US" sz="3600" b="1" dirty="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Các </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con số biểu thị các cột mốc quan trọng diễn ra l</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ễ</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hội: 12.4, 13.4, 14.4.</a:t>
            </a:r>
            <a:endParaRPr lang="en-US" sz="3600" dirty="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Hình </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ảnh vua Hùng được hình tượng hoá bằng tranh, tượng.</a:t>
            </a:r>
            <a:endParaRPr lang="en-US" sz="3600" dirty="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Các </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sơ đồ, màu sắc, biển báo, hình vẽ </a:t>
            </a: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dùng </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đ</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ể</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hướng d</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ẫ</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n </a:t>
            </a: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nội </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dung, địa điểm diễn ra các hoạt động của lễ hội.</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0" name="Rounded Rectangular Callout 29"/>
          <p:cNvSpPr/>
          <p:nvPr/>
        </p:nvSpPr>
        <p:spPr>
          <a:xfrm>
            <a:off x="957991" y="597459"/>
            <a:ext cx="11049000" cy="2722557"/>
          </a:xfrm>
          <a:prstGeom prst="wedgeRoundRectCallout">
            <a:avLst>
              <a:gd name="adj1" fmla="val 57007"/>
              <a:gd name="adj2" fmla="val 9854"/>
              <a:gd name="adj3" fmla="val 16667"/>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b="1" dirty="0" err="1" smtClean="0">
                <a:latin typeface="Arial" panose="020B0604020202020204" pitchFamily="34" charset="0"/>
                <a:cs typeface="Arial" panose="020B0604020202020204" pitchFamily="34" charset="0"/>
              </a:rPr>
              <a:t>Bài</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tập</a:t>
            </a:r>
            <a:r>
              <a:rPr lang="en-US" sz="3600" b="1" dirty="0" smtClean="0">
                <a:latin typeface="Arial" panose="020B0604020202020204" pitchFamily="34" charset="0"/>
                <a:cs typeface="Arial" panose="020B0604020202020204" pitchFamily="34" charset="0"/>
              </a:rPr>
              <a:t> 3 (SGK tr.105). </a:t>
            </a:r>
            <a:r>
              <a:rPr lang="vi-VN" sz="3600" dirty="0" smtClean="0"/>
              <a:t>Hãy </a:t>
            </a:r>
            <a:r>
              <a:rPr lang="vi-VN" sz="3600" dirty="0"/>
              <a:t>chỉ ra các phương tiện giao tiếp phi ngôn ngữ và tác dụng của chúng trong văn bản đọc hiểu Lễ hội Đền Hùng.</a:t>
            </a:r>
            <a:endParaRPr lang="en-US" sz="3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31019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29"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12807115" y="450376"/>
            <a:ext cx="3770905" cy="3016724"/>
          </a:xfrm>
          <a:prstGeom prst="rect">
            <a:avLst/>
          </a:prstGeom>
        </p:spPr>
      </p:pic>
      <p:pic>
        <p:nvPicPr>
          <p:cNvPr id="31" name="Picture 2"/>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7295"/>
          <a:stretch>
            <a:fillRect/>
          </a:stretch>
        </p:blipFill>
        <p:spPr>
          <a:xfrm>
            <a:off x="-102497" y="0"/>
            <a:ext cx="1446157" cy="1937309"/>
          </a:xfrm>
          <a:prstGeom prst="rect">
            <a:avLst/>
          </a:prstGeom>
        </p:spPr>
      </p:pic>
      <p:pic>
        <p:nvPicPr>
          <p:cNvPr id="32" name="Picture 35"/>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3963" b="722"/>
          <a:stretch>
            <a:fillRect/>
          </a:stretch>
        </p:blipFill>
        <p:spPr>
          <a:xfrm>
            <a:off x="16944340" y="0"/>
            <a:ext cx="1523009" cy="1923308"/>
          </a:xfrm>
          <a:prstGeom prst="rect">
            <a:avLst/>
          </a:prstGeom>
        </p:spPr>
      </p:pic>
      <p:pic>
        <p:nvPicPr>
          <p:cNvPr id="34" name="Picture 2"/>
          <p:cNvPicPr>
            <a:picLocks noChangeAspect="1"/>
          </p:cNvPicPr>
          <p:nvPr/>
        </p:nvPicPr>
        <p:blipFill>
          <a:blip r:embed="rId25">
            <a:extLst>
              <a:ext uri="{BEBA8EAE-BF5A-486C-A8C5-ECC9F3942E4B}">
                <a14:imgProps xmlns:a14="http://schemas.microsoft.com/office/drawing/2010/main">
                  <a14:imgLayer r:embed="rId26">
                    <a14:imgEffect>
                      <a14:colorTemperature colorTemp="112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27"/>
              </a:ext>
            </a:extLst>
          </a:blip>
          <a:srcRect l="4106" t="868" r="28177"/>
          <a:stretch>
            <a:fillRect/>
          </a:stretch>
        </p:blipFill>
        <p:spPr>
          <a:xfrm rot="5400000">
            <a:off x="5834305" y="-952016"/>
            <a:ext cx="5867401" cy="15620031"/>
          </a:xfrm>
          <a:prstGeom prst="rect">
            <a:avLst/>
          </a:prstGeom>
          <a:effectLst>
            <a:outerShdw blurRad="50800" dist="38100" dir="10800000" algn="r" rotWithShape="0">
              <a:prstClr val="black">
                <a:alpha val="40000"/>
              </a:prstClr>
            </a:outerShdw>
          </a:effectLst>
        </p:spPr>
      </p:pic>
      <p:sp>
        <p:nvSpPr>
          <p:cNvPr id="4" name="Rectangle 3"/>
          <p:cNvSpPr/>
          <p:nvPr/>
        </p:nvSpPr>
        <p:spPr>
          <a:xfrm>
            <a:off x="2209800" y="4318842"/>
            <a:ext cx="13411200" cy="5078313"/>
          </a:xfrm>
          <a:prstGeom prst="rect">
            <a:avLst/>
          </a:prstGeom>
        </p:spPr>
        <p:txBody>
          <a:bodyPr wrap="square">
            <a:spAutoFit/>
          </a:bodyPr>
          <a:lstStyle/>
          <a:p>
            <a:pPr indent="228600" algn="just">
              <a:lnSpc>
                <a:spcPct val="150000"/>
              </a:lnSpc>
              <a:spcAft>
                <a:spcPts val="0"/>
              </a:spcAft>
              <a:tabLst>
                <a:tab pos="272415" algn="l"/>
              </a:tabLst>
            </a:pPr>
            <a:r>
              <a:rPr lang="en-US" sz="3600" b="1"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Tác</a:t>
            </a:r>
            <a:r>
              <a:rPr lang="en-US" sz="36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36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3600" b="1" dirty="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dirty="0">
                <a:latin typeface="Arial" panose="020B0604020202020204" pitchFamily="34" charset="0"/>
                <a:cs typeface="Arial" panose="020B0604020202020204" pitchFamily="34" charset="0"/>
              </a:rPr>
              <a:t>Hai bản tin thuộc văn bản thông </a:t>
            </a:r>
            <a:r>
              <a:rPr lang="vi-VN" sz="3600" dirty="0" smtClean="0">
                <a:latin typeface="Arial" panose="020B0604020202020204" pitchFamily="34" charset="0"/>
                <a:cs typeface="Arial" panose="020B0604020202020204" pitchFamily="34" charset="0"/>
              </a:rPr>
              <a:t>tin</a:t>
            </a:r>
            <a:r>
              <a:rPr lang="en-US" sz="3600" dirty="0" smtClean="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600" dirty="0">
                <a:latin typeface="Arial" panose="020B0604020202020204" pitchFamily="34" charset="0"/>
                <a:cs typeface="Arial" panose="020B0604020202020204" pitchFamily="34" charset="0"/>
              </a:rPr>
              <a:t>B</a:t>
            </a:r>
            <a:r>
              <a:rPr lang="vi-VN" sz="3600" dirty="0" smtClean="0">
                <a:latin typeface="Arial" panose="020B0604020202020204" pitchFamily="34" charset="0"/>
                <a:cs typeface="Arial" panose="020B0604020202020204" pitchFamily="34" charset="0"/>
              </a:rPr>
              <a:t>ản </a:t>
            </a:r>
            <a:r>
              <a:rPr lang="vi-VN" sz="3600" dirty="0">
                <a:latin typeface="Arial" panose="020B0604020202020204" pitchFamily="34" charset="0"/>
                <a:cs typeface="Arial" panose="020B0604020202020204" pitchFamily="34" charset="0"/>
              </a:rPr>
              <a:t>tin 2 được tr</a:t>
            </a:r>
            <a:r>
              <a:rPr lang="en-US" sz="3600" dirty="0">
                <a:latin typeface="Arial" panose="020B0604020202020204" pitchFamily="34" charset="0"/>
                <a:cs typeface="Arial" panose="020B0604020202020204" pitchFamily="34" charset="0"/>
              </a:rPr>
              <a:t>ì</a:t>
            </a:r>
            <a:r>
              <a:rPr lang="vi-VN" sz="3600" dirty="0">
                <a:latin typeface="Arial" panose="020B0604020202020204" pitchFamily="34" charset="0"/>
                <a:cs typeface="Arial" panose="020B0604020202020204" pitchFamily="34" charset="0"/>
              </a:rPr>
              <a:t>nh b</a:t>
            </a:r>
            <a:r>
              <a:rPr lang="en-US" sz="3600" dirty="0">
                <a:latin typeface="Arial" panose="020B0604020202020204" pitchFamily="34" charset="0"/>
                <a:cs typeface="Arial" panose="020B0604020202020204" pitchFamily="34" charset="0"/>
              </a:rPr>
              <a:t>à</a:t>
            </a:r>
            <a:r>
              <a:rPr lang="vi-VN" sz="3600" dirty="0">
                <a:latin typeface="Arial" panose="020B0604020202020204" pitchFamily="34" charset="0"/>
                <a:cs typeface="Arial" panose="020B0604020202020204" pitchFamily="34" charset="0"/>
              </a:rPr>
              <a:t>y b</a:t>
            </a:r>
            <a:r>
              <a:rPr lang="en-US" sz="3600" dirty="0">
                <a:latin typeface="Arial" panose="020B0604020202020204" pitchFamily="34" charset="0"/>
                <a:cs typeface="Arial" panose="020B0604020202020204" pitchFamily="34" charset="0"/>
              </a:rPr>
              <a:t>ằ</a:t>
            </a:r>
            <a:r>
              <a:rPr lang="vi-VN" sz="3600" dirty="0">
                <a:latin typeface="Arial" panose="020B0604020202020204" pitchFamily="34" charset="0"/>
                <a:cs typeface="Arial" panose="020B0604020202020204" pitchFamily="34" charset="0"/>
              </a:rPr>
              <a:t>ng </a:t>
            </a:r>
            <a:r>
              <a:rPr lang="fr-FR" sz="3600" dirty="0" err="1" smtClean="0">
                <a:latin typeface="Arial" panose="020B0604020202020204" pitchFamily="34" charset="0"/>
                <a:cs typeface="Arial" panose="020B0604020202020204" pitchFamily="34" charset="0"/>
              </a:rPr>
              <a:t>infographic</a:t>
            </a:r>
            <a:r>
              <a:rPr lang="fr-FR" sz="3600" dirty="0" smtClean="0">
                <a:latin typeface="Arial" panose="020B0604020202020204" pitchFamily="34" charset="0"/>
                <a:cs typeface="Arial" panose="020B0604020202020204" pitchFamily="34" charset="0"/>
              </a:rPr>
              <a:t>.</a:t>
            </a:r>
          </a:p>
          <a:p>
            <a:pPr marL="571500" indent="-571500" algn="just">
              <a:lnSpc>
                <a:spcPct val="150000"/>
              </a:lnSpc>
              <a:buFont typeface="Symbol" panose="05050102010706020507" pitchFamily="18" charset="2"/>
              <a:buChar char="Þ"/>
            </a:pPr>
            <a:r>
              <a:rPr lang="fr-FR" sz="3600" dirty="0" smtClean="0">
                <a:latin typeface="Arial" panose="020B0604020202020204" pitchFamily="34" charset="0"/>
                <a:cs typeface="Arial" panose="020B0604020202020204" pitchFamily="34" charset="0"/>
              </a:rPr>
              <a:t>C</a:t>
            </a:r>
            <a:r>
              <a:rPr lang="vi-VN" sz="3600" dirty="0" smtClean="0">
                <a:latin typeface="Arial" panose="020B0604020202020204" pitchFamily="34" charset="0"/>
                <a:cs typeface="Arial" panose="020B0604020202020204" pitchFamily="34" charset="0"/>
              </a:rPr>
              <a:t>ác </a:t>
            </a:r>
            <a:r>
              <a:rPr lang="vi-VN" sz="3600" dirty="0">
                <a:latin typeface="Arial" panose="020B0604020202020204" pitchFamily="34" charset="0"/>
                <a:cs typeface="Arial" panose="020B0604020202020204" pitchFamily="34" charset="0"/>
              </a:rPr>
              <a:t>phương tiện giao </a:t>
            </a:r>
            <a:r>
              <a:rPr lang="en-US" sz="3600" dirty="0" err="1">
                <a:latin typeface="Arial" panose="020B0604020202020204" pitchFamily="34" charset="0"/>
                <a:cs typeface="Arial" panose="020B0604020202020204" pitchFamily="34" charset="0"/>
              </a:rPr>
              <a:t>tiếp</a:t>
            </a:r>
            <a:r>
              <a:rPr lang="vi-VN" sz="3600" dirty="0">
                <a:latin typeface="Arial" panose="020B0604020202020204" pitchFamily="34" charset="0"/>
                <a:cs typeface="Arial" panose="020B0604020202020204" pitchFamily="34" charset="0"/>
              </a:rPr>
              <a:t> phi ngôn ngữ chủ y</a:t>
            </a:r>
            <a:r>
              <a:rPr lang="en-US" sz="3600" dirty="0">
                <a:latin typeface="Arial" panose="020B0604020202020204" pitchFamily="34" charset="0"/>
                <a:cs typeface="Arial" panose="020B0604020202020204" pitchFamily="34" charset="0"/>
              </a:rPr>
              <a:t>ế</a:t>
            </a:r>
            <a:r>
              <a:rPr lang="vi-VN" sz="3600" dirty="0">
                <a:latin typeface="Arial" panose="020B0604020202020204" pitchFamily="34" charset="0"/>
                <a:cs typeface="Arial" panose="020B0604020202020204" pitchFamily="34" charset="0"/>
              </a:rPr>
              <a:t>u thuộc c</a:t>
            </a:r>
            <a:r>
              <a:rPr lang="en-US" sz="3600" dirty="0">
                <a:latin typeface="Arial" panose="020B0604020202020204" pitchFamily="34" charset="0"/>
                <a:cs typeface="Arial" panose="020B0604020202020204" pitchFamily="34" charset="0"/>
              </a:rPr>
              <a:t>á</a:t>
            </a:r>
            <a:r>
              <a:rPr lang="vi-VN" sz="3600" dirty="0">
                <a:latin typeface="Arial" panose="020B0604020202020204" pitchFamily="34" charset="0"/>
                <a:cs typeface="Arial" panose="020B0604020202020204" pitchFamily="34" charset="0"/>
              </a:rPr>
              <a:t>c t</a:t>
            </a:r>
            <a:r>
              <a:rPr lang="en-US" sz="3600" dirty="0">
                <a:latin typeface="Arial" panose="020B0604020202020204" pitchFamily="34" charset="0"/>
                <a:cs typeface="Arial" panose="020B0604020202020204" pitchFamily="34" charset="0"/>
              </a:rPr>
              <a:t>í</a:t>
            </a:r>
            <a:r>
              <a:rPr lang="vi-VN" sz="3600" dirty="0">
                <a:latin typeface="Arial" panose="020B0604020202020204" pitchFamily="34" charset="0"/>
                <a:cs typeface="Arial" panose="020B0604020202020204" pitchFamily="34" charset="0"/>
              </a:rPr>
              <a:t>n hi</a:t>
            </a:r>
            <a:r>
              <a:rPr lang="en-US" sz="3600" dirty="0">
                <a:latin typeface="Arial" panose="020B0604020202020204" pitchFamily="34" charset="0"/>
                <a:cs typeface="Arial" panose="020B0604020202020204" pitchFamily="34" charset="0"/>
              </a:rPr>
              <a:t>ệ</a:t>
            </a:r>
            <a:r>
              <a:rPr lang="vi-VN" sz="3600" dirty="0">
                <a:latin typeface="Arial" panose="020B0604020202020204" pitchFamily="34" charset="0"/>
                <a:cs typeface="Arial" panose="020B0604020202020204" pitchFamily="34" charset="0"/>
              </a:rPr>
              <a:t>u thị </a:t>
            </a:r>
            <a:r>
              <a:rPr lang="vi-VN" sz="3600" dirty="0" smtClean="0">
                <a:latin typeface="Arial" panose="020B0604020202020204" pitchFamily="34" charset="0"/>
                <a:cs typeface="Arial" panose="020B0604020202020204" pitchFamily="34" charset="0"/>
              </a:rPr>
              <a:t>giác</a:t>
            </a:r>
            <a:r>
              <a:rPr lang="en-US" sz="3600" dirty="0" smtClean="0">
                <a:latin typeface="Arial" panose="020B0604020202020204" pitchFamily="34" charset="0"/>
                <a:cs typeface="Arial" panose="020B0604020202020204" pitchFamily="34" charset="0"/>
              </a:rPr>
              <a:t>.</a:t>
            </a:r>
          </a:p>
          <a:p>
            <a:pPr marL="571500" indent="-571500" algn="just">
              <a:lnSpc>
                <a:spcPct val="150000"/>
              </a:lnSpc>
              <a:buFont typeface="Symbol" panose="05050102010706020507" pitchFamily="18" charset="2"/>
              <a:buChar char="Þ"/>
            </a:pPr>
            <a:r>
              <a:rPr lang="en-US" sz="3600" dirty="0" smtClean="0">
                <a:latin typeface="Arial" panose="020B0604020202020204" pitchFamily="34" charset="0"/>
                <a:cs typeface="Arial" panose="020B0604020202020204" pitchFamily="34" charset="0"/>
              </a:rPr>
              <a:t>Đ</a:t>
            </a:r>
            <a:r>
              <a:rPr lang="vi-VN" sz="3600" dirty="0" smtClean="0">
                <a:latin typeface="Arial" panose="020B0604020202020204" pitchFamily="34" charset="0"/>
                <a:cs typeface="Arial" panose="020B0604020202020204" pitchFamily="34" charset="0"/>
              </a:rPr>
              <a:t>ưa </a:t>
            </a:r>
            <a:r>
              <a:rPr lang="vi-VN" sz="3600" dirty="0">
                <a:latin typeface="Arial" panose="020B0604020202020204" pitchFamily="34" charset="0"/>
                <a:cs typeface="Arial" panose="020B0604020202020204" pitchFamily="34" charset="0"/>
              </a:rPr>
              <a:t>lại thông tin trực quan, sinh động, d</a:t>
            </a:r>
            <a:r>
              <a:rPr lang="en-US" sz="3600" dirty="0">
                <a:latin typeface="Arial" panose="020B0604020202020204" pitchFamily="34" charset="0"/>
                <a:cs typeface="Arial" panose="020B0604020202020204" pitchFamily="34" charset="0"/>
              </a:rPr>
              <a:t>ễ</a:t>
            </a:r>
            <a:r>
              <a:rPr lang="vi-VN" sz="3600" dirty="0">
                <a:latin typeface="Arial" panose="020B0604020202020204" pitchFamily="34" charset="0"/>
                <a:cs typeface="Arial" panose="020B0604020202020204" pitchFamily="34" charset="0"/>
              </a:rPr>
              <a:t> nhớ.</a:t>
            </a:r>
            <a:endParaRPr lang="en-US" sz="3600" dirty="0">
              <a:latin typeface="Arial" panose="020B0604020202020204" pitchFamily="34" charset="0"/>
              <a:cs typeface="Arial" panose="020B0604020202020204" pitchFamily="34" charset="0"/>
            </a:endParaRPr>
          </a:p>
        </p:txBody>
      </p:sp>
      <p:sp>
        <p:nvSpPr>
          <p:cNvPr id="30" name="Rounded Rectangular Callout 29"/>
          <p:cNvSpPr/>
          <p:nvPr/>
        </p:nvSpPr>
        <p:spPr>
          <a:xfrm>
            <a:off x="957991" y="597459"/>
            <a:ext cx="11049000" cy="2722557"/>
          </a:xfrm>
          <a:prstGeom prst="wedgeRoundRectCallout">
            <a:avLst>
              <a:gd name="adj1" fmla="val 57007"/>
              <a:gd name="adj2" fmla="val 9854"/>
              <a:gd name="adj3" fmla="val 16667"/>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b="1" dirty="0" err="1" smtClean="0">
                <a:latin typeface="Arial" panose="020B0604020202020204" pitchFamily="34" charset="0"/>
                <a:cs typeface="Arial" panose="020B0604020202020204" pitchFamily="34" charset="0"/>
              </a:rPr>
              <a:t>Bài</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tập</a:t>
            </a:r>
            <a:r>
              <a:rPr lang="en-US" sz="3600" b="1" dirty="0" smtClean="0">
                <a:latin typeface="Arial" panose="020B0604020202020204" pitchFamily="34" charset="0"/>
                <a:cs typeface="Arial" panose="020B0604020202020204" pitchFamily="34" charset="0"/>
              </a:rPr>
              <a:t> 3 (SGK tr.105). </a:t>
            </a:r>
            <a:r>
              <a:rPr lang="vi-VN" sz="3600" dirty="0" smtClean="0"/>
              <a:t>Hãy </a:t>
            </a:r>
            <a:r>
              <a:rPr lang="vi-VN" sz="3600" dirty="0"/>
              <a:t>chỉ ra các phương tiện giao tiếp phi ngôn ngữ và tác dụng của chúng trong văn bản đọc hiểu Lễ hội Đền Hùng.</a:t>
            </a:r>
            <a:endParaRPr lang="en-US" sz="3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63611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3CF"/>
        </a:solidFill>
        <a:effectLst/>
      </p:bgPr>
    </p:bg>
    <p:spTree>
      <p:nvGrpSpPr>
        <p:cNvPr id="1" name=""/>
        <p:cNvGrpSpPr/>
        <p:nvPr/>
      </p:nvGrpSpPr>
      <p:grpSpPr>
        <a:xfrm>
          <a:off x="0" y="0"/>
          <a:ext cx="0" cy="0"/>
          <a:chOff x="0" y="0"/>
          <a:chExt cx="0" cy="0"/>
        </a:xfrm>
      </p:grpSpPr>
      <p:grpSp>
        <p:nvGrpSpPr>
          <p:cNvPr id="8" name="Group 2"/>
          <p:cNvGrpSpPr/>
          <p:nvPr/>
        </p:nvGrpSpPr>
        <p:grpSpPr>
          <a:xfrm>
            <a:off x="920636" y="1638300"/>
            <a:ext cx="16446727" cy="8272988"/>
            <a:chOff x="0" y="0"/>
            <a:chExt cx="3856708" cy="2054134"/>
          </a:xfrm>
          <a:solidFill>
            <a:schemeClr val="bg1"/>
          </a:solidFill>
        </p:grpSpPr>
        <p:sp>
          <p:nvSpPr>
            <p:cNvPr id="9" name="Freeform 3"/>
            <p:cNvSpPr/>
            <p:nvPr/>
          </p:nvSpPr>
          <p:spPr>
            <a:xfrm>
              <a:off x="0" y="-1270"/>
              <a:ext cx="3857978" cy="2052864"/>
            </a:xfrm>
            <a:custGeom>
              <a:avLst/>
              <a:gdLst/>
              <a:ahLst/>
              <a:cxnLst/>
              <a:rect l="l" t="t" r="r" b="b"/>
              <a:pathLst>
                <a:path w="3857978" h="2052864">
                  <a:moveTo>
                    <a:pt x="3846548" y="27940"/>
                  </a:moveTo>
                  <a:cubicBezTo>
                    <a:pt x="3837658" y="24130"/>
                    <a:pt x="3828768" y="21590"/>
                    <a:pt x="3819878" y="21590"/>
                  </a:cubicBezTo>
                  <a:cubicBezTo>
                    <a:pt x="3793208" y="20320"/>
                    <a:pt x="3736208" y="20320"/>
                    <a:pt x="3673161" y="17780"/>
                  </a:cubicBezTo>
                  <a:cubicBezTo>
                    <a:pt x="3529053" y="12700"/>
                    <a:pt x="3387948" y="6350"/>
                    <a:pt x="3243840" y="3810"/>
                  </a:cubicBezTo>
                  <a:cubicBezTo>
                    <a:pt x="3126753" y="1270"/>
                    <a:pt x="3012668" y="3810"/>
                    <a:pt x="2895580" y="2540"/>
                  </a:cubicBezTo>
                  <a:cubicBezTo>
                    <a:pt x="2844542" y="2540"/>
                    <a:pt x="2793504" y="0"/>
                    <a:pt x="2742466" y="2540"/>
                  </a:cubicBezTo>
                  <a:cubicBezTo>
                    <a:pt x="2619374" y="10160"/>
                    <a:pt x="2496283" y="11430"/>
                    <a:pt x="2370188" y="8890"/>
                  </a:cubicBezTo>
                  <a:cubicBezTo>
                    <a:pt x="2307141" y="7620"/>
                    <a:pt x="2244094" y="7620"/>
                    <a:pt x="2181047" y="7620"/>
                  </a:cubicBezTo>
                  <a:cubicBezTo>
                    <a:pt x="2066962" y="7620"/>
                    <a:pt x="1952877" y="7620"/>
                    <a:pt x="1838792" y="6350"/>
                  </a:cubicBezTo>
                  <a:cubicBezTo>
                    <a:pt x="1718702" y="5080"/>
                    <a:pt x="535819" y="2540"/>
                    <a:pt x="418732" y="1270"/>
                  </a:cubicBezTo>
                  <a:cubicBezTo>
                    <a:pt x="322660" y="0"/>
                    <a:pt x="229591" y="1270"/>
                    <a:pt x="133519" y="1270"/>
                  </a:cubicBezTo>
                  <a:cubicBezTo>
                    <a:pt x="67470" y="1270"/>
                    <a:pt x="33020" y="3810"/>
                    <a:pt x="5080" y="5080"/>
                  </a:cubicBezTo>
                  <a:cubicBezTo>
                    <a:pt x="3810" y="5080"/>
                    <a:pt x="2540" y="7620"/>
                    <a:pt x="0" y="8890"/>
                  </a:cubicBezTo>
                  <a:cubicBezTo>
                    <a:pt x="1270" y="21590"/>
                    <a:pt x="3810" y="34290"/>
                    <a:pt x="5080" y="46990"/>
                  </a:cubicBezTo>
                  <a:cubicBezTo>
                    <a:pt x="15240" y="129509"/>
                    <a:pt x="16510" y="217703"/>
                    <a:pt x="17780" y="304350"/>
                  </a:cubicBezTo>
                  <a:cubicBezTo>
                    <a:pt x="19050" y="392544"/>
                    <a:pt x="17780" y="480738"/>
                    <a:pt x="16510" y="570480"/>
                  </a:cubicBezTo>
                  <a:cubicBezTo>
                    <a:pt x="15240" y="661768"/>
                    <a:pt x="2540" y="1619525"/>
                    <a:pt x="2540" y="1710814"/>
                  </a:cubicBezTo>
                  <a:cubicBezTo>
                    <a:pt x="2540" y="1800555"/>
                    <a:pt x="1270" y="1890297"/>
                    <a:pt x="0" y="1980038"/>
                  </a:cubicBezTo>
                  <a:cubicBezTo>
                    <a:pt x="0" y="1998255"/>
                    <a:pt x="3810" y="2008414"/>
                    <a:pt x="15240" y="2013494"/>
                  </a:cubicBezTo>
                  <a:cubicBezTo>
                    <a:pt x="22860" y="2017305"/>
                    <a:pt x="31750" y="2019844"/>
                    <a:pt x="40640" y="2021114"/>
                  </a:cubicBezTo>
                  <a:cubicBezTo>
                    <a:pt x="130517" y="2026194"/>
                    <a:pt x="244602" y="2030005"/>
                    <a:pt x="358687" y="2035084"/>
                  </a:cubicBezTo>
                  <a:cubicBezTo>
                    <a:pt x="421734" y="2037624"/>
                    <a:pt x="484781" y="2042705"/>
                    <a:pt x="547828" y="2043974"/>
                  </a:cubicBezTo>
                  <a:cubicBezTo>
                    <a:pt x="652907" y="2046514"/>
                    <a:pt x="1823781" y="2047784"/>
                    <a:pt x="1928859" y="2049055"/>
                  </a:cubicBezTo>
                  <a:cubicBezTo>
                    <a:pt x="1943870" y="2049055"/>
                    <a:pt x="1958881" y="2049055"/>
                    <a:pt x="1973893" y="2049055"/>
                  </a:cubicBezTo>
                  <a:cubicBezTo>
                    <a:pt x="2045946" y="2049055"/>
                    <a:pt x="2121002" y="2047784"/>
                    <a:pt x="2193056" y="2047784"/>
                  </a:cubicBezTo>
                  <a:cubicBezTo>
                    <a:pt x="2277119" y="2047784"/>
                    <a:pt x="2358179" y="2049055"/>
                    <a:pt x="2442242" y="2049055"/>
                  </a:cubicBezTo>
                  <a:cubicBezTo>
                    <a:pt x="2565334" y="2049055"/>
                    <a:pt x="2691428" y="2049055"/>
                    <a:pt x="2814520" y="2049055"/>
                  </a:cubicBezTo>
                  <a:cubicBezTo>
                    <a:pt x="2928605" y="2049055"/>
                    <a:pt x="3042690" y="2050324"/>
                    <a:pt x="3156775" y="2051594"/>
                  </a:cubicBezTo>
                  <a:cubicBezTo>
                    <a:pt x="3207813" y="2051594"/>
                    <a:pt x="3261854" y="2052864"/>
                    <a:pt x="3312892" y="2052864"/>
                  </a:cubicBezTo>
                  <a:cubicBezTo>
                    <a:pt x="3478015" y="2051594"/>
                    <a:pt x="3640136" y="2045244"/>
                    <a:pt x="3797018" y="2045244"/>
                  </a:cubicBezTo>
                  <a:cubicBezTo>
                    <a:pt x="3800828" y="2045244"/>
                    <a:pt x="3805908" y="2042705"/>
                    <a:pt x="3809718" y="2040164"/>
                  </a:cubicBezTo>
                  <a:cubicBezTo>
                    <a:pt x="3814798" y="2036355"/>
                    <a:pt x="3817338" y="2030005"/>
                    <a:pt x="3819878" y="2027464"/>
                  </a:cubicBezTo>
                  <a:cubicBezTo>
                    <a:pt x="3821148" y="1969207"/>
                    <a:pt x="3822418" y="1904222"/>
                    <a:pt x="3823688" y="1839237"/>
                  </a:cubicBezTo>
                  <a:cubicBezTo>
                    <a:pt x="3824958" y="1738665"/>
                    <a:pt x="3835118" y="773171"/>
                    <a:pt x="3836388" y="672599"/>
                  </a:cubicBezTo>
                  <a:cubicBezTo>
                    <a:pt x="3836388" y="612256"/>
                    <a:pt x="3837658" y="551912"/>
                    <a:pt x="3838928" y="491569"/>
                  </a:cubicBezTo>
                  <a:cubicBezTo>
                    <a:pt x="3840198" y="426584"/>
                    <a:pt x="3841468" y="361599"/>
                    <a:pt x="3844008" y="296614"/>
                  </a:cubicBezTo>
                  <a:cubicBezTo>
                    <a:pt x="3845278" y="257932"/>
                    <a:pt x="3845278" y="217703"/>
                    <a:pt x="3850358" y="179022"/>
                  </a:cubicBezTo>
                  <a:cubicBezTo>
                    <a:pt x="3855438" y="132604"/>
                    <a:pt x="3857978" y="87733"/>
                    <a:pt x="3856708" y="44450"/>
                  </a:cubicBezTo>
                  <a:cubicBezTo>
                    <a:pt x="3856708" y="38100"/>
                    <a:pt x="3852898" y="30480"/>
                    <a:pt x="3846548" y="27940"/>
                  </a:cubicBezTo>
                  <a:close/>
                </a:path>
              </a:pathLst>
            </a:custGeom>
            <a:grpFill/>
          </p:spPr>
        </p:sp>
      </p:grpSp>
      <p:pic>
        <p:nvPicPr>
          <p:cNvPr id="11"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233" b="84121"/>
          <a:stretch>
            <a:fillRect/>
          </a:stretch>
        </p:blipFill>
        <p:spPr>
          <a:xfrm>
            <a:off x="-578054" y="9337167"/>
            <a:ext cx="19095904" cy="1548908"/>
          </a:xfrm>
          <a:prstGeom prst="rect">
            <a:avLst/>
          </a:prstGeom>
        </p:spPr>
      </p:pic>
      <p:sp>
        <p:nvSpPr>
          <p:cNvPr id="12" name="TextBox 11">
            <a:extLst>
              <a:ext uri="{FF2B5EF4-FFF2-40B4-BE49-F238E27FC236}">
                <a16:creationId xmlns:a16="http://schemas.microsoft.com/office/drawing/2014/main" id="{D6ED66F8-122F-FC31-23AE-B9BCC23D592B}"/>
              </a:ext>
            </a:extLst>
          </p:cNvPr>
          <p:cNvSpPr txBox="1"/>
          <p:nvPr/>
        </p:nvSpPr>
        <p:spPr>
          <a:xfrm>
            <a:off x="3906982" y="364731"/>
            <a:ext cx="10474036" cy="1092607"/>
          </a:xfrm>
          <a:prstGeom prst="rect">
            <a:avLst/>
          </a:prstGeom>
          <a:noFill/>
        </p:spPr>
        <p:txBody>
          <a:bodyPr wrap="square">
            <a:spAutoFit/>
          </a:bodyPr>
          <a:lstStyle/>
          <a:p>
            <a:pPr algn="ctr">
              <a:spcBef>
                <a:spcPts val="300"/>
              </a:spcBef>
              <a:spcAft>
                <a:spcPts val="300"/>
              </a:spcAft>
            </a:pPr>
            <a:r>
              <a:rPr lang="fr-FR" sz="6500" b="1" dirty="0" smtClean="0">
                <a:latin typeface="Arial" panose="020B0604020202020204" pitchFamily="34" charset="0"/>
                <a:ea typeface="Calibri" panose="020F0502020204030204" pitchFamily="34" charset="0"/>
                <a:cs typeface="Arial" panose="020B0604020202020204" pitchFamily="34" charset="0"/>
              </a:rPr>
              <a:t>VẬN </a:t>
            </a:r>
            <a:r>
              <a:rPr lang="fr-FR" sz="6500" b="1" dirty="0" smtClean="0">
                <a:latin typeface="Arial" panose="020B0604020202020204" pitchFamily="34" charset="0"/>
                <a:ea typeface="Calibri" panose="020F0502020204030204" pitchFamily="34" charset="0"/>
                <a:cs typeface="Arial" panose="020B0604020202020204" pitchFamily="34" charset="0"/>
              </a:rPr>
              <a:t>DỤNG</a:t>
            </a:r>
            <a:endParaRPr lang="en-US" sz="65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385829">
            <a:off x="16090421" y="783142"/>
            <a:ext cx="826170" cy="1828800"/>
          </a:xfrm>
          <a:prstGeom prst="rect">
            <a:avLst/>
          </a:prstGeom>
        </p:spPr>
      </p:pic>
      <p:sp>
        <p:nvSpPr>
          <p:cNvPr id="6" name="Rectangle 5"/>
          <p:cNvSpPr/>
          <p:nvPr/>
        </p:nvSpPr>
        <p:spPr>
          <a:xfrm>
            <a:off x="1381405" y="2812466"/>
            <a:ext cx="15525189" cy="5909310"/>
          </a:xfrm>
          <a:prstGeom prst="rect">
            <a:avLst/>
          </a:prstGeom>
        </p:spPr>
        <p:txBody>
          <a:bodyPr wrap="square">
            <a:spAutoFit/>
          </a:bodyPr>
          <a:lstStyle/>
          <a:p>
            <a:pPr algn="just">
              <a:lnSpc>
                <a:spcPct val="150000"/>
              </a:lnSpc>
              <a:spcAft>
                <a:spcPts val="0"/>
              </a:spcAft>
            </a:pP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Hãy viết một văn b</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ả</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n, trong đó có sử dụng số liệu, hình ảnh hoặc sơ đồ,... để trình bày về một trong các đề tài sau đây:</a:t>
            </a:r>
            <a:endParaRPr lang="en-US" sz="36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a</a:t>
            </a: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Các </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chủ đề về nghị luận văn học hoặc nghị luận xã hội đ</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ược</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học ở Ngữ văn 10, tập một.</a:t>
            </a:r>
            <a:endParaRPr lang="en-US" sz="36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b</a:t>
            </a: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Hệ </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thống các văn bản đọc hiểu được học ở Ngữ văn 10, tập một.</a:t>
            </a:r>
            <a:endParaRPr lang="en-US" sz="36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Hệ </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thống kiến thức tiếng Việt được học ở Ngữ văn 10, tập một.</a:t>
            </a:r>
            <a:endParaRPr lang="en-US" sz="36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d</a:t>
            </a: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Những </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điều cần chú ý khi tham gia lễ hội truyền thống ở Việt Nam.</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6"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6503506" y="6573755"/>
            <a:ext cx="1256379" cy="275302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anim calcmode="lin" valueType="num">
                                      <p:cBhvr>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anim calcmode="lin" valueType="num">
                                      <p:cBhvr>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500"/>
                                        <p:tgtEl>
                                          <p:spTgt spid="6">
                                            <p:txEl>
                                              <p:pRg st="3" end="3"/>
                                            </p:txEl>
                                          </p:spTgt>
                                        </p:tgtEl>
                                      </p:cBhvr>
                                    </p:animEffect>
                                    <p:anim calcmode="lin" valueType="num">
                                      <p:cBhvr>
                                        <p:cTn id="2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fade">
                                      <p:cBhvr>
                                        <p:cTn id="33" dur="500"/>
                                        <p:tgtEl>
                                          <p:spTgt spid="6">
                                            <p:txEl>
                                              <p:pRg st="4" end="4"/>
                                            </p:txEl>
                                          </p:spTgt>
                                        </p:tgtEl>
                                      </p:cBhvr>
                                    </p:animEffect>
                                    <p:anim calcmode="lin" valueType="num">
                                      <p:cBhvr>
                                        <p:cTn id="34"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5" dur="5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3CF"/>
        </a:solidFill>
        <a:effectLst/>
      </p:bgPr>
    </p:bg>
    <p:spTree>
      <p:nvGrpSpPr>
        <p:cNvPr id="1" name=""/>
        <p:cNvGrpSpPr/>
        <p:nvPr/>
      </p:nvGrpSpPr>
      <p:grpSpPr>
        <a:xfrm>
          <a:off x="0" y="0"/>
          <a:ext cx="0" cy="0"/>
          <a:chOff x="0" y="0"/>
          <a:chExt cx="0" cy="0"/>
        </a:xfrm>
      </p:grpSpPr>
      <p:pic>
        <p:nvPicPr>
          <p:cNvPr id="10"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665418" y="2458884"/>
            <a:ext cx="12957147" cy="7186341"/>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4426161" y="7353300"/>
            <a:ext cx="1627737" cy="3519432"/>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32270"/>
          <a:stretch>
            <a:fillRect/>
          </a:stretch>
        </p:blipFill>
        <p:spPr>
          <a:xfrm>
            <a:off x="-204753" y="-220638"/>
            <a:ext cx="2235330" cy="4827671"/>
          </a:xfrm>
          <a:prstGeom prst="rect">
            <a:avLst/>
          </a:prstGeom>
        </p:spPr>
      </p:pic>
      <p:pic>
        <p:nvPicPr>
          <p:cNvPr id="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6257408" y="0"/>
            <a:ext cx="958356" cy="3467100"/>
          </a:xfrm>
          <a:prstGeom prst="rect">
            <a:avLst/>
          </a:prstGeom>
        </p:spPr>
      </p:pic>
      <p:sp>
        <p:nvSpPr>
          <p:cNvPr id="14" name="TextBox 13"/>
          <p:cNvSpPr txBox="1"/>
          <p:nvPr/>
        </p:nvSpPr>
        <p:spPr>
          <a:xfrm>
            <a:off x="3160719" y="3754598"/>
            <a:ext cx="11966547" cy="4524315"/>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ü"/>
            </a:pPr>
            <a:r>
              <a:rPr lang="en-US" sz="4000" dirty="0" err="1" smtClean="0">
                <a:latin typeface="Arial" panose="020B0604020202020204" pitchFamily="34" charset="0"/>
                <a:cs typeface="Arial" panose="020B0604020202020204" pitchFamily="34" charset="0"/>
              </a:rPr>
              <a:t>Ôn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lại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kiến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thức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đã</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học</a:t>
            </a:r>
            <a:r>
              <a:rPr lang="en-US" sz="4000" dirty="0" smtClean="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ü"/>
            </a:pPr>
            <a:r>
              <a:rPr lang="nl-NL" sz="3800" dirty="0">
                <a:latin typeface="Arial" panose="020B0604020202020204" pitchFamily="34" charset="0"/>
                <a:cs typeface="Arial" panose="020B0604020202020204" pitchFamily="34" charset="0"/>
              </a:rPr>
              <a:t>Hoàn thành các bài tập trong sách bài tập Ngữ văn 10 tập 1.</a:t>
            </a:r>
            <a:endParaRPr lang="en-US" sz="3800" dirty="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ü"/>
            </a:pPr>
            <a:r>
              <a:rPr lang="nl-NL" sz="3800" dirty="0" smtClean="0">
                <a:latin typeface="Arial" panose="020B0604020202020204" pitchFamily="34" charset="0"/>
                <a:cs typeface="Arial" panose="020B0604020202020204" pitchFamily="34" charset="0"/>
              </a:rPr>
              <a:t>Đọc và soạn trước bài</a:t>
            </a:r>
            <a:r>
              <a:rPr lang="nl-NL" sz="3800" dirty="0">
                <a:latin typeface="Arial" panose="020B0604020202020204" pitchFamily="34" charset="0"/>
                <a:cs typeface="Arial" panose="020B0604020202020204" pitchFamily="34" charset="0"/>
              </a:rPr>
              <a:t>: </a:t>
            </a:r>
            <a:r>
              <a:rPr lang="nl-NL" sz="3800" i="1" dirty="0">
                <a:latin typeface="Arial" panose="020B0604020202020204" pitchFamily="34" charset="0"/>
                <a:cs typeface="Arial" panose="020B0604020202020204" pitchFamily="34" charset="0"/>
              </a:rPr>
              <a:t>Viết bản nội quy, hướng dẫn nơi công cộng</a:t>
            </a:r>
            <a:r>
              <a:rPr lang="nl-NL" sz="3800" dirty="0">
                <a:latin typeface="Arial" panose="020B060402020202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sp>
        <p:nvSpPr>
          <p:cNvPr id="8" name="TextBox 8">
            <a:extLst>
              <a:ext uri="{FF2B5EF4-FFF2-40B4-BE49-F238E27FC236}">
                <a16:creationId xmlns:a16="http://schemas.microsoft.com/office/drawing/2014/main" id="{9C0FC8F9-E5DC-4081-8A6B-3DBDF11E25F3}"/>
              </a:ext>
            </a:extLst>
          </p:cNvPr>
          <p:cNvSpPr txBox="1"/>
          <p:nvPr/>
        </p:nvSpPr>
        <p:spPr>
          <a:xfrm>
            <a:off x="3481362" y="1028700"/>
            <a:ext cx="11325261" cy="959697"/>
          </a:xfrm>
          <a:prstGeom prst="rect">
            <a:avLst/>
          </a:prstGeom>
        </p:spPr>
        <p:txBody>
          <a:bodyPr lIns="0" tIns="0" rIns="0" bIns="0" rtlCol="0" anchor="t">
            <a:spAutoFit/>
          </a:bodyPr>
          <a:lstStyle/>
          <a:p>
            <a:pPr algn="ctr">
              <a:lnSpc>
                <a:spcPts val="7200"/>
              </a:lnSpc>
            </a:pPr>
            <a:r>
              <a:rPr lang="en-US" sz="6500" b="1" dirty="0" smtClean="0">
                <a:solidFill>
                  <a:srgbClr val="F47936"/>
                </a:solidFill>
                <a:latin typeface="Arial" panose="020B0604020202020204" pitchFamily="34" charset="0"/>
                <a:cs typeface="Arial" panose="020B0604020202020204" pitchFamily="34" charset="0"/>
              </a:rPr>
              <a:t>HƯỚNG DẪN VỀ NHÀ</a:t>
            </a:r>
            <a:endParaRPr lang="en-US" sz="6500" b="1" dirty="0">
              <a:solidFill>
                <a:srgbClr val="F47936"/>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charRg st="25" end="85"/>
                                            </p:txEl>
                                          </p:spTgt>
                                        </p:tgtEl>
                                        <p:attrNameLst>
                                          <p:attrName>style.visibility</p:attrName>
                                        </p:attrNameLst>
                                      </p:cBhvr>
                                      <p:to>
                                        <p:strVal val="visible"/>
                                      </p:to>
                                    </p:set>
                                    <p:animEffect transition="in" filter="randombar(horizontal)">
                                      <p:cBhvr>
                                        <p:cTn id="12" dur="500"/>
                                        <p:tgtEl>
                                          <p:spTgt spid="14">
                                            <p:txEl>
                                              <p:charRg st="25" end="8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17"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3CF"/>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29850"/>
          <a:stretch>
            <a:fillRect/>
          </a:stretch>
        </p:blipFill>
        <p:spPr>
          <a:xfrm>
            <a:off x="16498779" y="342900"/>
            <a:ext cx="1890156" cy="2895600"/>
          </a:xfrm>
          <a:prstGeom prst="rect">
            <a:avLst/>
          </a:prstGeom>
        </p:spPr>
      </p:pic>
      <p:pic>
        <p:nvPicPr>
          <p:cNvPr id="15" name="Picture 1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1667614" y="-1346422"/>
            <a:ext cx="2653676" cy="2692844"/>
          </a:xfrm>
          <a:prstGeom prst="rect">
            <a:avLst/>
          </a:prstGeom>
        </p:spPr>
      </p:pic>
      <p:pic>
        <p:nvPicPr>
          <p:cNvPr id="16" name="Picture 37"/>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3562" y="7323757"/>
            <a:ext cx="1782886" cy="3783312"/>
          </a:xfrm>
          <a:prstGeom prst="rect">
            <a:avLst/>
          </a:prstGeom>
        </p:spPr>
      </p:pic>
      <p:pic>
        <p:nvPicPr>
          <p:cNvPr id="19" name="Picture 1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284318" y="-690518"/>
            <a:ext cx="1787676" cy="3781622"/>
          </a:xfrm>
          <a:prstGeom prst="rect">
            <a:avLst/>
          </a:prstGeom>
        </p:spPr>
      </p:pic>
      <p:sp>
        <p:nvSpPr>
          <p:cNvPr id="9" name="TextBox 8">
            <a:extLst>
              <a:ext uri="{FF2B5EF4-FFF2-40B4-BE49-F238E27FC236}">
                <a16:creationId xmlns:a16="http://schemas.microsoft.com/office/drawing/2014/main" id="{C268F6FC-5C1E-A044-E659-DE5FA529A897}"/>
              </a:ext>
            </a:extLst>
          </p:cNvPr>
          <p:cNvSpPr txBox="1"/>
          <p:nvPr/>
        </p:nvSpPr>
        <p:spPr>
          <a:xfrm>
            <a:off x="1178156" y="3238500"/>
            <a:ext cx="15947822" cy="3378554"/>
          </a:xfrm>
          <a:prstGeom prst="rect">
            <a:avLst/>
          </a:prstGeom>
        </p:spPr>
        <p:txBody>
          <a:bodyPr wrap="square" lIns="0" tIns="0" rIns="0" bIns="0" rtlCol="0" anchor="t">
            <a:spAutoFit/>
          </a:bodyPr>
          <a:lstStyle/>
          <a:p>
            <a:pPr algn="ctr">
              <a:lnSpc>
                <a:spcPct val="150000"/>
              </a:lnSpc>
            </a:pPr>
            <a:r>
              <a:rPr lang="en-US" sz="7800" b="1" dirty="0" smtClean="0">
                <a:solidFill>
                  <a:srgbClr val="000000"/>
                </a:solidFill>
                <a:latin typeface="Arial" panose="020B0604020202020204" pitchFamily="34" charset="0"/>
                <a:cs typeface="Arial" panose="020B0604020202020204" pitchFamily="34" charset="0"/>
              </a:rPr>
              <a:t>CẢM ƠN CÁC EM ĐÃ </a:t>
            </a:r>
            <a:r>
              <a:rPr lang="en-US" sz="7800" b="1" dirty="0" smtClean="0">
                <a:solidFill>
                  <a:srgbClr val="000000"/>
                </a:solidFill>
                <a:latin typeface="Arial" panose="020B0604020202020204" pitchFamily="34" charset="0"/>
                <a:cs typeface="Arial" panose="020B0604020202020204" pitchFamily="34" charset="0"/>
              </a:rPr>
              <a:t>CHÚ Ý LẮNG NGHE, </a:t>
            </a:r>
            <a:r>
              <a:rPr lang="en-US" sz="7800" b="1" dirty="0" smtClean="0">
                <a:solidFill>
                  <a:srgbClr val="000000"/>
                </a:solidFill>
                <a:latin typeface="Arial" panose="020B0604020202020204" pitchFamily="34" charset="0"/>
                <a:cs typeface="Arial" panose="020B0604020202020204" pitchFamily="34" charset="0"/>
              </a:rPr>
              <a:t>HẸN GẶP LẠI!</a:t>
            </a:r>
            <a:endParaRPr lang="en-US" sz="7800" b="1" dirty="0">
              <a:solidFill>
                <a:srgbClr val="000000"/>
              </a:solidFill>
              <a:latin typeface="Arial" panose="020B0604020202020204" pitchFamily="34" charset="0"/>
              <a:cs typeface="Arial" panose="020B0604020202020204" pitchFamily="34" charset="0"/>
            </a:endParaRPr>
          </a:p>
        </p:txBody>
      </p:sp>
      <p:pic>
        <p:nvPicPr>
          <p:cNvPr id="10" name="Picture 14"/>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549540" y="6896100"/>
            <a:ext cx="2894317" cy="3593396"/>
          </a:xfrm>
          <a:prstGeom prst="rect">
            <a:avLst/>
          </a:prstGeom>
        </p:spPr>
      </p:pic>
      <p:pic>
        <p:nvPicPr>
          <p:cNvPr id="11" name="Picture 15"/>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695881" y="7803999"/>
            <a:ext cx="2078628" cy="2822828"/>
          </a:xfrm>
          <a:prstGeom prst="rect">
            <a:avLst/>
          </a:prstGeom>
        </p:spPr>
      </p:pic>
    </p:spTree>
    <p:extLst>
      <p:ext uri="{BB962C8B-B14F-4D97-AF65-F5344CB8AC3E}">
        <p14:creationId xmlns:p14="http://schemas.microsoft.com/office/powerpoint/2010/main" val="126405680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3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945" t="22127" r="5361" b="15757"/>
          <a:stretch>
            <a:fillRect/>
          </a:stretch>
        </p:blipFill>
        <p:spPr>
          <a:xfrm rot="-10800000">
            <a:off x="0" y="-3"/>
            <a:ext cx="18457224" cy="940906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15997" y="3017097"/>
            <a:ext cx="1674059" cy="2126403"/>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566863" y="6109643"/>
            <a:ext cx="1890362" cy="1918264"/>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b="22796"/>
          <a:stretch>
            <a:fillRect/>
          </a:stretch>
        </p:blipFill>
        <p:spPr>
          <a:xfrm>
            <a:off x="1028700" y="6739097"/>
            <a:ext cx="1797987" cy="3547903"/>
          </a:xfrm>
          <a:prstGeom prst="rect">
            <a:avLst/>
          </a:prstGeom>
        </p:spPr>
      </p:pic>
      <p:sp>
        <p:nvSpPr>
          <p:cNvPr id="11" name="TextBox 11"/>
          <p:cNvSpPr txBox="1"/>
          <p:nvPr/>
        </p:nvSpPr>
        <p:spPr>
          <a:xfrm>
            <a:off x="84612" y="1962351"/>
            <a:ext cx="18288000" cy="1218795"/>
          </a:xfrm>
          <a:prstGeom prst="rect">
            <a:avLst/>
          </a:prstGeom>
        </p:spPr>
        <p:txBody>
          <a:bodyPr wrap="square" lIns="0" tIns="0" rIns="0" bIns="0" rtlCol="0" anchor="t">
            <a:spAutoFit/>
          </a:bodyPr>
          <a:lstStyle/>
          <a:p>
            <a:pPr algn="ctr">
              <a:lnSpc>
                <a:spcPct val="130000"/>
              </a:lnSpc>
            </a:pPr>
            <a:r>
              <a:rPr lang="en-US" sz="6800" b="1" dirty="0" smtClean="0">
                <a:solidFill>
                  <a:srgbClr val="F47936"/>
                </a:solidFill>
                <a:latin typeface="Arial" panose="020B0604020202020204" pitchFamily="34" charset="0"/>
                <a:cs typeface="Arial" panose="020B0604020202020204" pitchFamily="34" charset="0"/>
              </a:rPr>
              <a:t>TIẾT…: THỰC HÀNH TIẾNG VIỆT</a:t>
            </a:r>
            <a:endParaRPr lang="en-US" sz="6800" b="1" dirty="0">
              <a:solidFill>
                <a:srgbClr val="F47936"/>
              </a:solidFill>
              <a:latin typeface="Arial" panose="020B0604020202020204" pitchFamily="34" charset="0"/>
              <a:cs typeface="Arial" panose="020B0604020202020204" pitchFamily="34" charset="0"/>
            </a:endParaRPr>
          </a:p>
        </p:txBody>
      </p:sp>
      <p:sp>
        <p:nvSpPr>
          <p:cNvPr id="4" name="Rectangle 3"/>
          <p:cNvSpPr/>
          <p:nvPr/>
        </p:nvSpPr>
        <p:spPr>
          <a:xfrm>
            <a:off x="6629400" y="5448300"/>
            <a:ext cx="5029200" cy="3064748"/>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642337" y="5143500"/>
            <a:ext cx="7003326" cy="5103674"/>
          </a:xfrm>
          <a:prstGeom prst="rect">
            <a:avLst/>
          </a:prstGeom>
        </p:spPr>
      </p:pic>
      <p:pic>
        <p:nvPicPr>
          <p:cNvPr id="1026" name="Picture 2" descr="https://o.remove.bg/downloads/f01fa3fe-0f4d-4bf0-9f28-6472292693e2/image-removebg-preview.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37427" y="5224555"/>
            <a:ext cx="4213145" cy="35122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3CF"/>
        </a:solidFill>
        <a:effectLst/>
      </p:bgPr>
    </p:bg>
    <p:spTree>
      <p:nvGrpSpPr>
        <p:cNvPr id="1" name=""/>
        <p:cNvGrpSpPr/>
        <p:nvPr/>
      </p:nvGrpSpPr>
      <p:grpSpPr>
        <a:xfrm>
          <a:off x="0" y="0"/>
          <a:ext cx="0" cy="0"/>
          <a:chOff x="0" y="0"/>
          <a:chExt cx="0" cy="0"/>
        </a:xfrm>
      </p:grpSpPr>
      <p:grpSp>
        <p:nvGrpSpPr>
          <p:cNvPr id="2" name="Group 2"/>
          <p:cNvGrpSpPr/>
          <p:nvPr/>
        </p:nvGrpSpPr>
        <p:grpSpPr>
          <a:xfrm>
            <a:off x="4201486" y="2552700"/>
            <a:ext cx="13868401" cy="7239000"/>
            <a:chOff x="0" y="0"/>
            <a:chExt cx="3512317" cy="2024365"/>
          </a:xfrm>
        </p:grpSpPr>
        <p:sp>
          <p:nvSpPr>
            <p:cNvPr id="3" name="Freeform 3"/>
            <p:cNvSpPr/>
            <p:nvPr/>
          </p:nvSpPr>
          <p:spPr>
            <a:xfrm>
              <a:off x="10160" y="16510"/>
              <a:ext cx="3489457" cy="1996425"/>
            </a:xfrm>
            <a:custGeom>
              <a:avLst/>
              <a:gdLst/>
              <a:ahLst/>
              <a:cxnLst/>
              <a:rect l="l" t="t" r="r" b="b"/>
              <a:pathLst>
                <a:path w="3489457" h="1996425">
                  <a:moveTo>
                    <a:pt x="3489457" y="1996425"/>
                  </a:moveTo>
                  <a:lnTo>
                    <a:pt x="0" y="1988805"/>
                  </a:lnTo>
                  <a:lnTo>
                    <a:pt x="0" y="705639"/>
                  </a:lnTo>
                  <a:lnTo>
                    <a:pt x="17780" y="19050"/>
                  </a:lnTo>
                  <a:lnTo>
                    <a:pt x="1737964" y="0"/>
                  </a:lnTo>
                  <a:lnTo>
                    <a:pt x="3470407" y="5080"/>
                  </a:lnTo>
                  <a:close/>
                </a:path>
              </a:pathLst>
            </a:custGeom>
            <a:solidFill>
              <a:srgbClr val="FFFAEB"/>
            </a:solidFill>
          </p:spPr>
        </p:sp>
        <p:sp>
          <p:nvSpPr>
            <p:cNvPr id="4" name="Freeform 4"/>
            <p:cNvSpPr/>
            <p:nvPr/>
          </p:nvSpPr>
          <p:spPr>
            <a:xfrm>
              <a:off x="-3810" y="0"/>
              <a:ext cx="3518667" cy="2023095"/>
            </a:xfrm>
            <a:custGeom>
              <a:avLst/>
              <a:gdLst/>
              <a:ahLst/>
              <a:cxnLst/>
              <a:rect l="l" t="t" r="r" b="b"/>
              <a:pathLst>
                <a:path w="3518667" h="2023095">
                  <a:moveTo>
                    <a:pt x="3484377" y="21590"/>
                  </a:moveTo>
                  <a:cubicBezTo>
                    <a:pt x="3485647" y="34290"/>
                    <a:pt x="3485647" y="44450"/>
                    <a:pt x="3486917" y="54610"/>
                  </a:cubicBezTo>
                  <a:cubicBezTo>
                    <a:pt x="3489457" y="93695"/>
                    <a:pt x="3490727" y="136199"/>
                    <a:pt x="3493267" y="177185"/>
                  </a:cubicBezTo>
                  <a:cubicBezTo>
                    <a:pt x="3493267" y="236387"/>
                    <a:pt x="3505967" y="1403734"/>
                    <a:pt x="3512317" y="1462936"/>
                  </a:cubicBezTo>
                  <a:cubicBezTo>
                    <a:pt x="3518667" y="1552499"/>
                    <a:pt x="3514857" y="1643579"/>
                    <a:pt x="3514857" y="1733142"/>
                  </a:cubicBezTo>
                  <a:cubicBezTo>
                    <a:pt x="3514857" y="1812078"/>
                    <a:pt x="3516127" y="1884942"/>
                    <a:pt x="3517397" y="1962135"/>
                  </a:cubicBezTo>
                  <a:cubicBezTo>
                    <a:pt x="3517397" y="1983725"/>
                    <a:pt x="3517397" y="1997695"/>
                    <a:pt x="3517397" y="2021825"/>
                  </a:cubicBezTo>
                  <a:cubicBezTo>
                    <a:pt x="3494536" y="2021825"/>
                    <a:pt x="3474217" y="2023095"/>
                    <a:pt x="3448045" y="2021825"/>
                  </a:cubicBezTo>
                  <a:cubicBezTo>
                    <a:pt x="3272492" y="2016745"/>
                    <a:pt x="3094238" y="2023095"/>
                    <a:pt x="2918685" y="2018015"/>
                  </a:cubicBezTo>
                  <a:cubicBezTo>
                    <a:pt x="2813353" y="2014205"/>
                    <a:pt x="2710723" y="2016745"/>
                    <a:pt x="2605391" y="2014205"/>
                  </a:cubicBezTo>
                  <a:cubicBezTo>
                    <a:pt x="2556776" y="2012935"/>
                    <a:pt x="2508162" y="2011665"/>
                    <a:pt x="2459547" y="2010395"/>
                  </a:cubicBezTo>
                  <a:cubicBezTo>
                    <a:pt x="2429838" y="2010395"/>
                    <a:pt x="2402830" y="2011665"/>
                    <a:pt x="2373121" y="2011665"/>
                  </a:cubicBezTo>
                  <a:cubicBezTo>
                    <a:pt x="2297498" y="2010395"/>
                    <a:pt x="2089535" y="2011665"/>
                    <a:pt x="2013913" y="2010395"/>
                  </a:cubicBezTo>
                  <a:cubicBezTo>
                    <a:pt x="1959896" y="2009125"/>
                    <a:pt x="879571" y="2018015"/>
                    <a:pt x="825555" y="2016745"/>
                  </a:cubicBezTo>
                  <a:cubicBezTo>
                    <a:pt x="812051" y="2016745"/>
                    <a:pt x="795846" y="2018015"/>
                    <a:pt x="782342" y="2018015"/>
                  </a:cubicBezTo>
                  <a:cubicBezTo>
                    <a:pt x="749932" y="2018015"/>
                    <a:pt x="720223" y="2019285"/>
                    <a:pt x="687813" y="2019285"/>
                  </a:cubicBezTo>
                  <a:cubicBezTo>
                    <a:pt x="606789" y="2019285"/>
                    <a:pt x="528465" y="2018015"/>
                    <a:pt x="447441" y="2016745"/>
                  </a:cubicBezTo>
                  <a:cubicBezTo>
                    <a:pt x="398826" y="2015475"/>
                    <a:pt x="350211" y="2014205"/>
                    <a:pt x="304298" y="2012935"/>
                  </a:cubicBezTo>
                  <a:cubicBezTo>
                    <a:pt x="217872" y="2011665"/>
                    <a:pt x="131446" y="2010395"/>
                    <a:pt x="48260" y="2010395"/>
                  </a:cubicBezTo>
                  <a:cubicBezTo>
                    <a:pt x="38100" y="2010395"/>
                    <a:pt x="29210" y="2010395"/>
                    <a:pt x="19050" y="2009125"/>
                  </a:cubicBezTo>
                  <a:cubicBezTo>
                    <a:pt x="10160" y="2007855"/>
                    <a:pt x="5080" y="2001505"/>
                    <a:pt x="7620" y="1992615"/>
                  </a:cubicBezTo>
                  <a:cubicBezTo>
                    <a:pt x="16510" y="1960843"/>
                    <a:pt x="12700" y="1922893"/>
                    <a:pt x="11430" y="1883424"/>
                  </a:cubicBezTo>
                  <a:cubicBezTo>
                    <a:pt x="10160" y="1802970"/>
                    <a:pt x="6350" y="1724034"/>
                    <a:pt x="7620" y="1643579"/>
                  </a:cubicBezTo>
                  <a:cubicBezTo>
                    <a:pt x="5080" y="1543391"/>
                    <a:pt x="0" y="303179"/>
                    <a:pt x="7620" y="201473"/>
                  </a:cubicBezTo>
                  <a:cubicBezTo>
                    <a:pt x="8890" y="181739"/>
                    <a:pt x="7620" y="160487"/>
                    <a:pt x="8890" y="140753"/>
                  </a:cubicBezTo>
                  <a:cubicBezTo>
                    <a:pt x="10160" y="108875"/>
                    <a:pt x="12700" y="73960"/>
                    <a:pt x="13970" y="44450"/>
                  </a:cubicBezTo>
                  <a:cubicBezTo>
                    <a:pt x="13970" y="41910"/>
                    <a:pt x="15240" y="39370"/>
                    <a:pt x="16510" y="38100"/>
                  </a:cubicBezTo>
                  <a:cubicBezTo>
                    <a:pt x="38100" y="35560"/>
                    <a:pt x="63925" y="30480"/>
                    <a:pt x="107138" y="29210"/>
                  </a:cubicBezTo>
                  <a:cubicBezTo>
                    <a:pt x="180060" y="25400"/>
                    <a:pt x="252982" y="22860"/>
                    <a:pt x="328605" y="20320"/>
                  </a:cubicBezTo>
                  <a:cubicBezTo>
                    <a:pt x="379920" y="17780"/>
                    <a:pt x="431236" y="16510"/>
                    <a:pt x="479851" y="13970"/>
                  </a:cubicBezTo>
                  <a:cubicBezTo>
                    <a:pt x="528465" y="11430"/>
                    <a:pt x="579781" y="8890"/>
                    <a:pt x="628395" y="8890"/>
                  </a:cubicBezTo>
                  <a:cubicBezTo>
                    <a:pt x="682412" y="7620"/>
                    <a:pt x="736428" y="10160"/>
                    <a:pt x="790444" y="8890"/>
                  </a:cubicBezTo>
                  <a:cubicBezTo>
                    <a:pt x="857964" y="8890"/>
                    <a:pt x="2081433" y="6350"/>
                    <a:pt x="2148953" y="5080"/>
                  </a:cubicBezTo>
                  <a:cubicBezTo>
                    <a:pt x="2213773" y="3810"/>
                    <a:pt x="2278592" y="2540"/>
                    <a:pt x="2346113" y="2540"/>
                  </a:cubicBezTo>
                  <a:cubicBezTo>
                    <a:pt x="2456846" y="1270"/>
                    <a:pt x="2564879" y="0"/>
                    <a:pt x="2675612" y="0"/>
                  </a:cubicBezTo>
                  <a:cubicBezTo>
                    <a:pt x="2721526" y="0"/>
                    <a:pt x="2770141" y="2540"/>
                    <a:pt x="2816054" y="2540"/>
                  </a:cubicBezTo>
                  <a:cubicBezTo>
                    <a:pt x="2942993" y="3810"/>
                    <a:pt x="3072632" y="5080"/>
                    <a:pt x="3199570" y="7620"/>
                  </a:cubicBezTo>
                  <a:cubicBezTo>
                    <a:pt x="3267090" y="8890"/>
                    <a:pt x="3334611" y="12700"/>
                    <a:pt x="3402131" y="16510"/>
                  </a:cubicBezTo>
                  <a:cubicBezTo>
                    <a:pt x="3418336" y="16510"/>
                    <a:pt x="3434541" y="16510"/>
                    <a:pt x="3448045" y="16510"/>
                  </a:cubicBezTo>
                  <a:cubicBezTo>
                    <a:pt x="3465327" y="17780"/>
                    <a:pt x="3474217" y="20320"/>
                    <a:pt x="3484377" y="21590"/>
                  </a:cubicBezTo>
                  <a:close/>
                  <a:moveTo>
                    <a:pt x="3494537" y="2005315"/>
                  </a:moveTo>
                  <a:cubicBezTo>
                    <a:pt x="3495807" y="1988805"/>
                    <a:pt x="3497077" y="1976105"/>
                    <a:pt x="3497077" y="1963405"/>
                  </a:cubicBezTo>
                  <a:cubicBezTo>
                    <a:pt x="3495807" y="1877352"/>
                    <a:pt x="3494537" y="1796898"/>
                    <a:pt x="3494537" y="1710372"/>
                  </a:cubicBezTo>
                  <a:cubicBezTo>
                    <a:pt x="3494537" y="1670903"/>
                    <a:pt x="3497077" y="1631435"/>
                    <a:pt x="3495807" y="1591967"/>
                  </a:cubicBezTo>
                  <a:cubicBezTo>
                    <a:pt x="3495807" y="1555535"/>
                    <a:pt x="3494537" y="1517585"/>
                    <a:pt x="3493267" y="1481153"/>
                  </a:cubicBezTo>
                  <a:cubicBezTo>
                    <a:pt x="3488187" y="1424986"/>
                    <a:pt x="3476757" y="262193"/>
                    <a:pt x="3476757" y="206027"/>
                  </a:cubicBezTo>
                  <a:cubicBezTo>
                    <a:pt x="3474217" y="158969"/>
                    <a:pt x="3471677" y="110393"/>
                    <a:pt x="3469137" y="63500"/>
                  </a:cubicBezTo>
                  <a:cubicBezTo>
                    <a:pt x="3467867" y="44450"/>
                    <a:pt x="3466597" y="43180"/>
                    <a:pt x="3439943" y="41910"/>
                  </a:cubicBezTo>
                  <a:cubicBezTo>
                    <a:pt x="3431840" y="41910"/>
                    <a:pt x="3426438" y="41910"/>
                    <a:pt x="3418336" y="40640"/>
                  </a:cubicBezTo>
                  <a:cubicBezTo>
                    <a:pt x="3350815" y="36830"/>
                    <a:pt x="3280594" y="31750"/>
                    <a:pt x="3213074" y="30480"/>
                  </a:cubicBezTo>
                  <a:cubicBezTo>
                    <a:pt x="3048324" y="26670"/>
                    <a:pt x="2880874" y="25400"/>
                    <a:pt x="2716124" y="22860"/>
                  </a:cubicBezTo>
                  <a:cubicBezTo>
                    <a:pt x="2691817" y="22860"/>
                    <a:pt x="2664809" y="22860"/>
                    <a:pt x="2640502" y="22860"/>
                  </a:cubicBezTo>
                  <a:cubicBezTo>
                    <a:pt x="2599989" y="22860"/>
                    <a:pt x="2559477" y="22860"/>
                    <a:pt x="2521666" y="22860"/>
                  </a:cubicBezTo>
                  <a:cubicBezTo>
                    <a:pt x="2435240" y="22860"/>
                    <a:pt x="2348814" y="22860"/>
                    <a:pt x="2265088" y="24130"/>
                  </a:cubicBezTo>
                  <a:cubicBezTo>
                    <a:pt x="2192166" y="25400"/>
                    <a:pt x="963296" y="29210"/>
                    <a:pt x="890374" y="29210"/>
                  </a:cubicBezTo>
                  <a:cubicBezTo>
                    <a:pt x="771538" y="29210"/>
                    <a:pt x="652703" y="26670"/>
                    <a:pt x="533867" y="33020"/>
                  </a:cubicBezTo>
                  <a:cubicBezTo>
                    <a:pt x="471748" y="36830"/>
                    <a:pt x="412330" y="36830"/>
                    <a:pt x="352912" y="38100"/>
                  </a:cubicBezTo>
                  <a:cubicBezTo>
                    <a:pt x="250281" y="41910"/>
                    <a:pt x="147650" y="45720"/>
                    <a:pt x="49530" y="50800"/>
                  </a:cubicBezTo>
                  <a:cubicBezTo>
                    <a:pt x="36830" y="50800"/>
                    <a:pt x="34290" y="53340"/>
                    <a:pt x="33020" y="69406"/>
                  </a:cubicBezTo>
                  <a:cubicBezTo>
                    <a:pt x="31750" y="96731"/>
                    <a:pt x="31750" y="124055"/>
                    <a:pt x="30480" y="151379"/>
                  </a:cubicBezTo>
                  <a:cubicBezTo>
                    <a:pt x="29210" y="196919"/>
                    <a:pt x="26670" y="240941"/>
                    <a:pt x="25400" y="286481"/>
                  </a:cubicBezTo>
                  <a:cubicBezTo>
                    <a:pt x="20320" y="335058"/>
                    <a:pt x="26670" y="1522139"/>
                    <a:pt x="29210" y="1570715"/>
                  </a:cubicBezTo>
                  <a:cubicBezTo>
                    <a:pt x="29210" y="1622327"/>
                    <a:pt x="29210" y="1675457"/>
                    <a:pt x="30480" y="1727070"/>
                  </a:cubicBezTo>
                  <a:cubicBezTo>
                    <a:pt x="30480" y="1765020"/>
                    <a:pt x="33020" y="1802970"/>
                    <a:pt x="33020" y="1840920"/>
                  </a:cubicBezTo>
                  <a:cubicBezTo>
                    <a:pt x="33020" y="1881906"/>
                    <a:pt x="33020" y="1922893"/>
                    <a:pt x="31750" y="1963405"/>
                  </a:cubicBezTo>
                  <a:cubicBezTo>
                    <a:pt x="31750" y="1967215"/>
                    <a:pt x="31750" y="1969755"/>
                    <a:pt x="31750" y="1973565"/>
                  </a:cubicBezTo>
                  <a:cubicBezTo>
                    <a:pt x="31750" y="1983725"/>
                    <a:pt x="35560" y="1987535"/>
                    <a:pt x="44450" y="1987535"/>
                  </a:cubicBezTo>
                  <a:cubicBezTo>
                    <a:pt x="69327" y="1987535"/>
                    <a:pt x="107138" y="1988805"/>
                    <a:pt x="142249" y="1988805"/>
                  </a:cubicBezTo>
                  <a:cubicBezTo>
                    <a:pt x="193564" y="1988805"/>
                    <a:pt x="247581" y="1986265"/>
                    <a:pt x="298896" y="1988805"/>
                  </a:cubicBezTo>
                  <a:cubicBezTo>
                    <a:pt x="382621" y="1992615"/>
                    <a:pt x="466346" y="1995155"/>
                    <a:pt x="550072" y="1993885"/>
                  </a:cubicBezTo>
                  <a:cubicBezTo>
                    <a:pt x="604088" y="1992615"/>
                    <a:pt x="655403" y="1995155"/>
                    <a:pt x="709420" y="1995155"/>
                  </a:cubicBezTo>
                  <a:cubicBezTo>
                    <a:pt x="787743" y="1995155"/>
                    <a:pt x="866067" y="1993885"/>
                    <a:pt x="944390" y="1995155"/>
                  </a:cubicBezTo>
                  <a:cubicBezTo>
                    <a:pt x="1060525" y="1996425"/>
                    <a:pt x="2335310" y="1986265"/>
                    <a:pt x="2454145" y="1988805"/>
                  </a:cubicBezTo>
                  <a:cubicBezTo>
                    <a:pt x="2505461" y="1990075"/>
                    <a:pt x="2556776" y="1991345"/>
                    <a:pt x="2605391" y="1991345"/>
                  </a:cubicBezTo>
                  <a:cubicBezTo>
                    <a:pt x="2694518" y="1993885"/>
                    <a:pt x="2780944" y="1990075"/>
                    <a:pt x="2870071" y="1993885"/>
                  </a:cubicBezTo>
                  <a:cubicBezTo>
                    <a:pt x="2942993" y="1996425"/>
                    <a:pt x="3015915" y="1996425"/>
                    <a:pt x="3088837" y="1998965"/>
                  </a:cubicBezTo>
                  <a:cubicBezTo>
                    <a:pt x="3196869" y="2002775"/>
                    <a:pt x="3304902" y="2005315"/>
                    <a:pt x="3412934" y="2006585"/>
                  </a:cubicBezTo>
                  <a:cubicBezTo>
                    <a:pt x="3453446" y="2006585"/>
                    <a:pt x="3474217" y="2005315"/>
                    <a:pt x="3494537" y="2005315"/>
                  </a:cubicBezTo>
                  <a:close/>
                </a:path>
              </a:pathLst>
            </a:custGeom>
            <a:solidFill>
              <a:srgbClr val="FFFAEB"/>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26049"/>
          <a:stretch>
            <a:fillRect/>
          </a:stretch>
        </p:blipFill>
        <p:spPr>
          <a:xfrm>
            <a:off x="-838200" y="7025895"/>
            <a:ext cx="5039686" cy="3293518"/>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07072" y="5273043"/>
            <a:ext cx="1461726" cy="206670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2276" y="4663443"/>
            <a:ext cx="1508464" cy="2676307"/>
          </a:xfrm>
          <a:prstGeom prst="rect">
            <a:avLst/>
          </a:prstGeom>
        </p:spPr>
      </p:pic>
      <p:sp>
        <p:nvSpPr>
          <p:cNvPr id="8" name="TextBox 8"/>
          <p:cNvSpPr txBox="1"/>
          <p:nvPr/>
        </p:nvSpPr>
        <p:spPr>
          <a:xfrm>
            <a:off x="7136118" y="991710"/>
            <a:ext cx="7989108" cy="979755"/>
          </a:xfrm>
          <a:prstGeom prst="rect">
            <a:avLst/>
          </a:prstGeom>
        </p:spPr>
        <p:txBody>
          <a:bodyPr wrap="square" lIns="0" tIns="0" rIns="0" bIns="0" rtlCol="0" anchor="t">
            <a:spAutoFit/>
          </a:bodyPr>
          <a:lstStyle/>
          <a:p>
            <a:pPr marL="0" lvl="0" indent="0" algn="ctr">
              <a:lnSpc>
                <a:spcPts val="8000"/>
              </a:lnSpc>
              <a:spcBef>
                <a:spcPct val="0"/>
              </a:spcBef>
            </a:pPr>
            <a:r>
              <a:rPr lang="vi-VN" sz="6400" b="1" spc="-80" dirty="0" smtClean="0">
                <a:solidFill>
                  <a:srgbClr val="F47936"/>
                </a:solidFill>
              </a:rPr>
              <a:t>NỘI DUNG BÀI HỌC</a:t>
            </a:r>
            <a:endParaRPr lang="en-US" sz="6400" b="1" spc="-80" dirty="0">
              <a:solidFill>
                <a:srgbClr val="F47936"/>
              </a:solidFill>
            </a:endParaRPr>
          </a:p>
        </p:txBody>
      </p:sp>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5697200" y="2079485"/>
            <a:ext cx="1859920" cy="1768615"/>
          </a:xfrm>
          <a:prstGeom prst="rect">
            <a:avLst/>
          </a:prstGeom>
        </p:spPr>
      </p:pic>
      <p:pic>
        <p:nvPicPr>
          <p:cNvPr id="18" name="Picture 18"/>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t="33646"/>
          <a:stretch>
            <a:fillRect/>
          </a:stretch>
        </p:blipFill>
        <p:spPr>
          <a:xfrm>
            <a:off x="1172453" y="0"/>
            <a:ext cx="1201639" cy="1686658"/>
          </a:xfrm>
          <a:prstGeom prst="rect">
            <a:avLst/>
          </a:prstGeom>
        </p:spPr>
      </p:pic>
      <p:pic>
        <p:nvPicPr>
          <p:cNvPr id="19" name="Picture 3">
            <a:extLst>
              <a:ext uri="{FF2B5EF4-FFF2-40B4-BE49-F238E27FC236}">
                <a16:creationId xmlns:a16="http://schemas.microsoft.com/office/drawing/2014/main" id="{4FDE181D-1EAE-1A9A-819D-F9353394E65E}"/>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599786" y="3428412"/>
            <a:ext cx="2536332" cy="1406751"/>
          </a:xfrm>
          <a:prstGeom prst="rect">
            <a:avLst/>
          </a:prstGeom>
        </p:spPr>
      </p:pic>
      <p:sp>
        <p:nvSpPr>
          <p:cNvPr id="21" name="TextBox 20"/>
          <p:cNvSpPr txBox="1"/>
          <p:nvPr/>
        </p:nvSpPr>
        <p:spPr>
          <a:xfrm>
            <a:off x="5296452" y="3662427"/>
            <a:ext cx="1143000" cy="938719"/>
          </a:xfrm>
          <a:prstGeom prst="rect">
            <a:avLst/>
          </a:prstGeom>
          <a:noFill/>
        </p:spPr>
        <p:txBody>
          <a:bodyPr wrap="square" rtlCol="0">
            <a:spAutoFit/>
          </a:bodyPr>
          <a:lstStyle/>
          <a:p>
            <a:pPr algn="ctr"/>
            <a:r>
              <a:rPr lang="en-US" sz="5500" b="1" dirty="0" smtClean="0">
                <a:solidFill>
                  <a:schemeClr val="accent2">
                    <a:lumMod val="75000"/>
                  </a:schemeClr>
                </a:solidFill>
                <a:latin typeface="Arial" panose="020B0604020202020204" pitchFamily="34" charset="0"/>
                <a:cs typeface="Arial" panose="020B0604020202020204" pitchFamily="34" charset="0"/>
              </a:rPr>
              <a:t>1</a:t>
            </a:r>
            <a:endParaRPr lang="en-US" sz="5500" b="1" dirty="0">
              <a:solidFill>
                <a:schemeClr val="accent2">
                  <a:lumMod val="75000"/>
                </a:schemeClr>
              </a:solidFill>
              <a:latin typeface="Arial" panose="020B0604020202020204" pitchFamily="34" charset="0"/>
              <a:cs typeface="Arial" panose="020B0604020202020204" pitchFamily="34" charset="0"/>
            </a:endParaRPr>
          </a:p>
        </p:txBody>
      </p:sp>
      <p:sp>
        <p:nvSpPr>
          <p:cNvPr id="22" name="Rectangle 21"/>
          <p:cNvSpPr/>
          <p:nvPr/>
        </p:nvSpPr>
        <p:spPr>
          <a:xfrm>
            <a:off x="7348640" y="3662427"/>
            <a:ext cx="4906001" cy="861774"/>
          </a:xfrm>
          <a:prstGeom prst="rect">
            <a:avLst/>
          </a:prstGeom>
        </p:spPr>
        <p:txBody>
          <a:bodyPr wrap="square">
            <a:spAutoFit/>
          </a:bodyPr>
          <a:lstStyle/>
          <a:p>
            <a:r>
              <a:rPr lang="en-US" sz="5000" b="1" dirty="0" err="1" smtClean="0">
                <a:latin typeface="Arial" panose="020B0604020202020204" pitchFamily="34" charset="0"/>
                <a:cs typeface="Arial" panose="020B0604020202020204" pitchFamily="34" charset="0"/>
              </a:rPr>
              <a:t>Cách</a:t>
            </a:r>
            <a:r>
              <a:rPr lang="en-US" sz="5000" b="1" dirty="0" smtClean="0">
                <a:latin typeface="Arial" panose="020B0604020202020204" pitchFamily="34" charset="0"/>
                <a:cs typeface="Arial" panose="020B0604020202020204" pitchFamily="34" charset="0"/>
              </a:rPr>
              <a:t> </a:t>
            </a:r>
            <a:r>
              <a:rPr lang="en-US" sz="5000" b="1" dirty="0" err="1" smtClean="0">
                <a:latin typeface="Arial" panose="020B0604020202020204" pitchFamily="34" charset="0"/>
                <a:cs typeface="Arial" panose="020B0604020202020204" pitchFamily="34" charset="0"/>
              </a:rPr>
              <a:t>trích</a:t>
            </a:r>
            <a:r>
              <a:rPr lang="en-US" sz="5000" b="1" dirty="0" smtClean="0">
                <a:latin typeface="Arial" panose="020B0604020202020204" pitchFamily="34" charset="0"/>
                <a:cs typeface="Arial" panose="020B0604020202020204" pitchFamily="34" charset="0"/>
              </a:rPr>
              <a:t> </a:t>
            </a:r>
            <a:r>
              <a:rPr lang="en-US" sz="5000" b="1" dirty="0" err="1" smtClean="0">
                <a:latin typeface="Arial" panose="020B0604020202020204" pitchFamily="34" charset="0"/>
                <a:cs typeface="Arial" panose="020B0604020202020204" pitchFamily="34" charset="0"/>
              </a:rPr>
              <a:t>dẫn</a:t>
            </a:r>
            <a:endParaRPr lang="en-US" sz="5000" dirty="0"/>
          </a:p>
        </p:txBody>
      </p:sp>
      <p:pic>
        <p:nvPicPr>
          <p:cNvPr id="23" name="Picture 3">
            <a:extLst>
              <a:ext uri="{FF2B5EF4-FFF2-40B4-BE49-F238E27FC236}">
                <a16:creationId xmlns:a16="http://schemas.microsoft.com/office/drawing/2014/main" id="{4FDE181D-1EAE-1A9A-819D-F9353394E65E}"/>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595164" y="5577435"/>
            <a:ext cx="2536332" cy="1406751"/>
          </a:xfrm>
          <a:prstGeom prst="rect">
            <a:avLst/>
          </a:prstGeom>
        </p:spPr>
      </p:pic>
      <p:sp>
        <p:nvSpPr>
          <p:cNvPr id="24" name="TextBox 23"/>
          <p:cNvSpPr txBox="1"/>
          <p:nvPr/>
        </p:nvSpPr>
        <p:spPr>
          <a:xfrm>
            <a:off x="5291830" y="5811450"/>
            <a:ext cx="1143000" cy="938719"/>
          </a:xfrm>
          <a:prstGeom prst="rect">
            <a:avLst/>
          </a:prstGeom>
          <a:noFill/>
        </p:spPr>
        <p:txBody>
          <a:bodyPr wrap="square" rtlCol="0">
            <a:spAutoFit/>
          </a:bodyPr>
          <a:lstStyle/>
          <a:p>
            <a:pPr algn="ctr"/>
            <a:r>
              <a:rPr lang="en-US" sz="5500" b="1" dirty="0" smtClean="0">
                <a:solidFill>
                  <a:schemeClr val="accent2">
                    <a:lumMod val="75000"/>
                  </a:schemeClr>
                </a:solidFill>
                <a:latin typeface="Arial" panose="020B0604020202020204" pitchFamily="34" charset="0"/>
                <a:cs typeface="Arial" panose="020B0604020202020204" pitchFamily="34" charset="0"/>
              </a:rPr>
              <a:t>2</a:t>
            </a:r>
            <a:endParaRPr lang="en-US" sz="5500" b="1" dirty="0">
              <a:solidFill>
                <a:schemeClr val="accent2">
                  <a:lumMod val="75000"/>
                </a:schemeClr>
              </a:solidFill>
              <a:latin typeface="Arial" panose="020B0604020202020204" pitchFamily="34" charset="0"/>
              <a:cs typeface="Arial" panose="020B0604020202020204" pitchFamily="34" charset="0"/>
            </a:endParaRPr>
          </a:p>
        </p:txBody>
      </p:sp>
      <p:sp>
        <p:nvSpPr>
          <p:cNvPr id="25" name="Rectangle 24"/>
          <p:cNvSpPr/>
          <p:nvPr/>
        </p:nvSpPr>
        <p:spPr>
          <a:xfrm>
            <a:off x="7344019" y="5811450"/>
            <a:ext cx="3410398" cy="861774"/>
          </a:xfrm>
          <a:prstGeom prst="rect">
            <a:avLst/>
          </a:prstGeom>
        </p:spPr>
        <p:txBody>
          <a:bodyPr wrap="square">
            <a:spAutoFit/>
          </a:bodyPr>
          <a:lstStyle/>
          <a:p>
            <a:r>
              <a:rPr lang="en-US" sz="5000" b="1" dirty="0" err="1" smtClean="0">
                <a:latin typeface="Arial" panose="020B0604020202020204" pitchFamily="34" charset="0"/>
                <a:cs typeface="Arial" panose="020B0604020202020204" pitchFamily="34" charset="0"/>
              </a:rPr>
              <a:t>Chú</a:t>
            </a:r>
            <a:r>
              <a:rPr lang="en-US" sz="5000" b="1" dirty="0" smtClean="0">
                <a:latin typeface="Arial" panose="020B0604020202020204" pitchFamily="34" charset="0"/>
                <a:cs typeface="Arial" panose="020B0604020202020204" pitchFamily="34" charset="0"/>
              </a:rPr>
              <a:t> </a:t>
            </a:r>
            <a:r>
              <a:rPr lang="en-US" sz="5000" b="1" dirty="0" err="1" smtClean="0">
                <a:latin typeface="Arial" panose="020B0604020202020204" pitchFamily="34" charset="0"/>
                <a:cs typeface="Arial" panose="020B0604020202020204" pitchFamily="34" charset="0"/>
              </a:rPr>
              <a:t>thích</a:t>
            </a:r>
            <a:endParaRPr lang="en-US" sz="5000" dirty="0"/>
          </a:p>
        </p:txBody>
      </p:sp>
      <p:pic>
        <p:nvPicPr>
          <p:cNvPr id="26" name="Picture 3">
            <a:extLst>
              <a:ext uri="{FF2B5EF4-FFF2-40B4-BE49-F238E27FC236}">
                <a16:creationId xmlns:a16="http://schemas.microsoft.com/office/drawing/2014/main" id="{4FDE181D-1EAE-1A9A-819D-F9353394E65E}"/>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595165" y="7736567"/>
            <a:ext cx="2536332" cy="1406751"/>
          </a:xfrm>
          <a:prstGeom prst="rect">
            <a:avLst/>
          </a:prstGeom>
        </p:spPr>
      </p:pic>
      <p:sp>
        <p:nvSpPr>
          <p:cNvPr id="27" name="TextBox 26"/>
          <p:cNvSpPr txBox="1"/>
          <p:nvPr/>
        </p:nvSpPr>
        <p:spPr>
          <a:xfrm>
            <a:off x="5291831" y="7970582"/>
            <a:ext cx="1143000" cy="938719"/>
          </a:xfrm>
          <a:prstGeom prst="rect">
            <a:avLst/>
          </a:prstGeom>
          <a:noFill/>
        </p:spPr>
        <p:txBody>
          <a:bodyPr wrap="square" rtlCol="0">
            <a:spAutoFit/>
          </a:bodyPr>
          <a:lstStyle/>
          <a:p>
            <a:pPr algn="ctr"/>
            <a:r>
              <a:rPr lang="en-US" sz="5500" b="1" dirty="0" smtClean="0">
                <a:solidFill>
                  <a:schemeClr val="accent2">
                    <a:lumMod val="75000"/>
                  </a:schemeClr>
                </a:solidFill>
                <a:latin typeface="Arial" panose="020B0604020202020204" pitchFamily="34" charset="0"/>
                <a:cs typeface="Arial" panose="020B0604020202020204" pitchFamily="34" charset="0"/>
              </a:rPr>
              <a:t>3</a:t>
            </a:r>
            <a:endParaRPr lang="en-US" sz="5500" b="1" dirty="0">
              <a:solidFill>
                <a:schemeClr val="accent2">
                  <a:lumMod val="75000"/>
                </a:schemeClr>
              </a:solidFill>
              <a:latin typeface="Arial" panose="020B0604020202020204" pitchFamily="34" charset="0"/>
              <a:cs typeface="Arial" panose="020B0604020202020204" pitchFamily="34" charset="0"/>
            </a:endParaRPr>
          </a:p>
        </p:txBody>
      </p:sp>
      <p:sp>
        <p:nvSpPr>
          <p:cNvPr id="28" name="Rectangle 27"/>
          <p:cNvSpPr/>
          <p:nvPr/>
        </p:nvSpPr>
        <p:spPr>
          <a:xfrm>
            <a:off x="7344019" y="8024442"/>
            <a:ext cx="10761363" cy="830997"/>
          </a:xfrm>
          <a:prstGeom prst="rect">
            <a:avLst/>
          </a:prstGeom>
        </p:spPr>
        <p:txBody>
          <a:bodyPr wrap="square">
            <a:spAutoFit/>
          </a:bodyPr>
          <a:lstStyle/>
          <a:p>
            <a:pPr algn="just"/>
            <a:r>
              <a:rPr lang="en-US" sz="4800" b="1" dirty="0" err="1" smtClean="0">
                <a:latin typeface="Arial" panose="020B0604020202020204" pitchFamily="34" charset="0"/>
                <a:cs typeface="Arial" panose="020B0604020202020204" pitchFamily="34" charset="0"/>
              </a:rPr>
              <a:t>Phươn</a:t>
            </a:r>
            <a:r>
              <a:rPr lang="en-US" sz="4800" b="1" dirty="0" err="1" smtClean="0">
                <a:latin typeface="Arial" panose="020B0604020202020204" pitchFamily="34" charset="0"/>
                <a:cs typeface="Arial" panose="020B0604020202020204" pitchFamily="34" charset="0"/>
              </a:rPr>
              <a:t>g</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tiện</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giao</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tiếp</a:t>
            </a:r>
            <a:r>
              <a:rPr lang="en-US" sz="4800" b="1" dirty="0" smtClean="0">
                <a:latin typeface="Arial" panose="020B0604020202020204" pitchFamily="34" charset="0"/>
                <a:cs typeface="Arial" panose="020B0604020202020204" pitchFamily="34" charset="0"/>
              </a:rPr>
              <a:t> phi </a:t>
            </a:r>
            <a:r>
              <a:rPr lang="en-US" sz="4800" b="1" dirty="0" err="1" smtClean="0">
                <a:latin typeface="Arial" panose="020B0604020202020204" pitchFamily="34" charset="0"/>
                <a:cs typeface="Arial" panose="020B0604020202020204" pitchFamily="34" charset="0"/>
              </a:rPr>
              <a:t>ngôn</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ngữ</a:t>
            </a:r>
            <a:endParaRPr lang="en-US" sz="48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par>
                                <p:cTn id="13" presetID="2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par>
                                <p:cTn id="26" presetID="22" presetClass="entr" presetSubtype="8"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left)">
                                      <p:cBhvr>
                                        <p:cTn id="38" dur="500"/>
                                        <p:tgtEl>
                                          <p:spTgt spid="27"/>
                                        </p:tgtEl>
                                      </p:cBhvr>
                                    </p:animEffect>
                                  </p:childTnLst>
                                </p:cTn>
                              </p:par>
                              <p:par>
                                <p:cTn id="39" presetID="22" presetClass="entr" presetSubtype="8"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P spid="22" grpId="0"/>
      <p:bldP spid="24" grpId="0"/>
      <p:bldP spid="25" grpId="0"/>
      <p:bldP spid="27"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327" t="2251"/>
          <a:stretch>
            <a:fillRect/>
          </a:stretch>
        </p:blipFill>
        <p:spPr>
          <a:xfrm>
            <a:off x="-82045" y="-140443"/>
            <a:ext cx="1453645" cy="179020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b="30995"/>
          <a:stretch>
            <a:fillRect/>
          </a:stretch>
        </p:blipFill>
        <p:spPr>
          <a:xfrm rot="-10800000">
            <a:off x="16405213" y="-140443"/>
            <a:ext cx="2051073" cy="1714612"/>
          </a:xfrm>
          <a:prstGeom prst="rect">
            <a:avLst/>
          </a:prstGeom>
        </p:spPr>
      </p:pic>
      <p:sp>
        <p:nvSpPr>
          <p:cNvPr id="10" name="TextBox 8">
            <a:extLst>
              <a:ext uri="{FF2B5EF4-FFF2-40B4-BE49-F238E27FC236}">
                <a16:creationId xmlns:a16="http://schemas.microsoft.com/office/drawing/2014/main" id="{9C0FC8F9-E5DC-4081-8A6B-3DBDF11E25F3}"/>
              </a:ext>
            </a:extLst>
          </p:cNvPr>
          <p:cNvSpPr txBox="1"/>
          <p:nvPr/>
        </p:nvSpPr>
        <p:spPr>
          <a:xfrm>
            <a:off x="3481364" y="690064"/>
            <a:ext cx="11325261" cy="959697"/>
          </a:xfrm>
          <a:prstGeom prst="rect">
            <a:avLst/>
          </a:prstGeom>
        </p:spPr>
        <p:txBody>
          <a:bodyPr lIns="0" tIns="0" rIns="0" bIns="0" rtlCol="0" anchor="t">
            <a:spAutoFit/>
          </a:bodyPr>
          <a:lstStyle/>
          <a:p>
            <a:pPr algn="ctr">
              <a:lnSpc>
                <a:spcPts val="7200"/>
              </a:lnSpc>
            </a:pPr>
            <a:r>
              <a:rPr lang="en-US" sz="6500" b="1" dirty="0" smtClean="0">
                <a:latin typeface="Arial" panose="020B0604020202020204" pitchFamily="34" charset="0"/>
                <a:cs typeface="Arial" panose="020B0604020202020204" pitchFamily="34" charset="0"/>
              </a:rPr>
              <a:t>HOẠT ĐỘNG NHÓM</a:t>
            </a:r>
            <a:endParaRPr lang="en-US" sz="6500" b="1" dirty="0">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687801" y="7353300"/>
            <a:ext cx="1187240" cy="3150236"/>
          </a:xfrm>
          <a:prstGeom prst="rect">
            <a:avLst/>
          </a:prstGeom>
        </p:spPr>
      </p:pic>
      <p:grpSp>
        <p:nvGrpSpPr>
          <p:cNvPr id="9" name="Group 11"/>
          <p:cNvGrpSpPr/>
          <p:nvPr/>
        </p:nvGrpSpPr>
        <p:grpSpPr>
          <a:xfrm>
            <a:off x="890007" y="2385655"/>
            <a:ext cx="7872993" cy="3291245"/>
            <a:chOff x="0" y="0"/>
            <a:chExt cx="993159" cy="1290339"/>
          </a:xfrm>
          <a:solidFill>
            <a:schemeClr val="accent6">
              <a:lumMod val="60000"/>
              <a:lumOff val="40000"/>
            </a:schemeClr>
          </a:solidFill>
        </p:grpSpPr>
        <p:sp>
          <p:nvSpPr>
            <p:cNvPr id="11" name="Freeform 12"/>
            <p:cNvSpPr/>
            <p:nvPr/>
          </p:nvSpPr>
          <p:spPr>
            <a:xfrm>
              <a:off x="10160" y="16510"/>
              <a:ext cx="970299" cy="1262399"/>
            </a:xfrm>
            <a:custGeom>
              <a:avLst/>
              <a:gdLst/>
              <a:ahLst/>
              <a:cxnLst/>
              <a:rect l="l" t="t" r="r" b="b"/>
              <a:pathLst>
                <a:path w="970299" h="1262399">
                  <a:moveTo>
                    <a:pt x="970299" y="1262399"/>
                  </a:moveTo>
                  <a:lnTo>
                    <a:pt x="0" y="1254779"/>
                  </a:lnTo>
                  <a:lnTo>
                    <a:pt x="0" y="451060"/>
                  </a:lnTo>
                  <a:lnTo>
                    <a:pt x="17780" y="19050"/>
                  </a:lnTo>
                  <a:lnTo>
                    <a:pt x="481624" y="0"/>
                  </a:lnTo>
                  <a:lnTo>
                    <a:pt x="951249" y="5080"/>
                  </a:lnTo>
                  <a:close/>
                </a:path>
              </a:pathLst>
            </a:custGeom>
            <a:grpFill/>
          </p:spPr>
        </p:sp>
        <p:sp>
          <p:nvSpPr>
            <p:cNvPr id="13" name="Freeform 13"/>
            <p:cNvSpPr/>
            <p:nvPr/>
          </p:nvSpPr>
          <p:spPr>
            <a:xfrm>
              <a:off x="-3810" y="0"/>
              <a:ext cx="999509" cy="1289069"/>
            </a:xfrm>
            <a:custGeom>
              <a:avLst/>
              <a:gdLst/>
              <a:ahLst/>
              <a:cxnLst/>
              <a:rect l="l" t="t" r="r" b="b"/>
              <a:pathLst>
                <a:path w="999509" h="1289069">
                  <a:moveTo>
                    <a:pt x="965219" y="21590"/>
                  </a:moveTo>
                  <a:cubicBezTo>
                    <a:pt x="966489" y="34290"/>
                    <a:pt x="966489" y="44450"/>
                    <a:pt x="967759" y="54610"/>
                  </a:cubicBezTo>
                  <a:cubicBezTo>
                    <a:pt x="970299" y="82337"/>
                    <a:pt x="971569" y="108391"/>
                    <a:pt x="974109" y="133515"/>
                  </a:cubicBezTo>
                  <a:cubicBezTo>
                    <a:pt x="974109" y="169805"/>
                    <a:pt x="986809" y="885371"/>
                    <a:pt x="993159" y="921661"/>
                  </a:cubicBezTo>
                  <a:cubicBezTo>
                    <a:pt x="999509" y="976561"/>
                    <a:pt x="995699" y="1032392"/>
                    <a:pt x="995699" y="1087292"/>
                  </a:cubicBezTo>
                  <a:cubicBezTo>
                    <a:pt x="995699" y="1135679"/>
                    <a:pt x="996969" y="1180344"/>
                    <a:pt x="998239" y="1228109"/>
                  </a:cubicBezTo>
                  <a:cubicBezTo>
                    <a:pt x="998239" y="1249699"/>
                    <a:pt x="998239" y="1263669"/>
                    <a:pt x="998239" y="1287799"/>
                  </a:cubicBezTo>
                  <a:cubicBezTo>
                    <a:pt x="975379" y="1287799"/>
                    <a:pt x="955059" y="1289069"/>
                    <a:pt x="937058" y="1287799"/>
                  </a:cubicBezTo>
                  <a:cubicBezTo>
                    <a:pt x="891365" y="1282719"/>
                    <a:pt x="844969" y="1289069"/>
                    <a:pt x="799276" y="1283989"/>
                  </a:cubicBezTo>
                  <a:cubicBezTo>
                    <a:pt x="771860" y="1280179"/>
                    <a:pt x="745147" y="1282719"/>
                    <a:pt x="717732" y="1280179"/>
                  </a:cubicBezTo>
                  <a:cubicBezTo>
                    <a:pt x="705078" y="1278909"/>
                    <a:pt x="692425" y="1277639"/>
                    <a:pt x="679771" y="1276369"/>
                  </a:cubicBezTo>
                  <a:cubicBezTo>
                    <a:pt x="672039" y="1276369"/>
                    <a:pt x="665009" y="1277639"/>
                    <a:pt x="657276" y="1277639"/>
                  </a:cubicBezTo>
                  <a:cubicBezTo>
                    <a:pt x="637593" y="1276369"/>
                    <a:pt x="583465" y="1277639"/>
                    <a:pt x="563781" y="1276369"/>
                  </a:cubicBezTo>
                  <a:cubicBezTo>
                    <a:pt x="549722" y="1275099"/>
                    <a:pt x="268535" y="1283989"/>
                    <a:pt x="254475" y="1282719"/>
                  </a:cubicBezTo>
                  <a:cubicBezTo>
                    <a:pt x="250961" y="1282719"/>
                    <a:pt x="246743" y="1283989"/>
                    <a:pt x="243228" y="1283989"/>
                  </a:cubicBezTo>
                  <a:cubicBezTo>
                    <a:pt x="234792" y="1283989"/>
                    <a:pt x="227060" y="1285259"/>
                    <a:pt x="218624" y="1285259"/>
                  </a:cubicBezTo>
                  <a:cubicBezTo>
                    <a:pt x="197535" y="1285259"/>
                    <a:pt x="177149" y="1283989"/>
                    <a:pt x="156060" y="1282719"/>
                  </a:cubicBezTo>
                  <a:cubicBezTo>
                    <a:pt x="143406" y="1281449"/>
                    <a:pt x="130753" y="1280179"/>
                    <a:pt x="118802" y="1278909"/>
                  </a:cubicBezTo>
                  <a:cubicBezTo>
                    <a:pt x="96307" y="1277639"/>
                    <a:pt x="73812" y="1276369"/>
                    <a:pt x="48260" y="1276369"/>
                  </a:cubicBezTo>
                  <a:cubicBezTo>
                    <a:pt x="38100" y="1276369"/>
                    <a:pt x="29210" y="1276369"/>
                    <a:pt x="19050" y="1275099"/>
                  </a:cubicBezTo>
                  <a:cubicBezTo>
                    <a:pt x="10160" y="1273829"/>
                    <a:pt x="5080" y="1267479"/>
                    <a:pt x="7620" y="1258589"/>
                  </a:cubicBezTo>
                  <a:cubicBezTo>
                    <a:pt x="16510" y="1226869"/>
                    <a:pt x="12700" y="1203606"/>
                    <a:pt x="11430" y="1179413"/>
                  </a:cubicBezTo>
                  <a:cubicBezTo>
                    <a:pt x="10160" y="1130096"/>
                    <a:pt x="6350" y="1081709"/>
                    <a:pt x="7620" y="1032392"/>
                  </a:cubicBezTo>
                  <a:cubicBezTo>
                    <a:pt x="5080" y="970978"/>
                    <a:pt x="0" y="210748"/>
                    <a:pt x="7620" y="148403"/>
                  </a:cubicBezTo>
                  <a:cubicBezTo>
                    <a:pt x="8890" y="136307"/>
                    <a:pt x="7620" y="123280"/>
                    <a:pt x="8890" y="111183"/>
                  </a:cubicBezTo>
                  <a:cubicBezTo>
                    <a:pt x="10160" y="91642"/>
                    <a:pt x="12700" y="70240"/>
                    <a:pt x="13970" y="44450"/>
                  </a:cubicBezTo>
                  <a:cubicBezTo>
                    <a:pt x="13970" y="41910"/>
                    <a:pt x="15240" y="39370"/>
                    <a:pt x="16510" y="38100"/>
                  </a:cubicBezTo>
                  <a:cubicBezTo>
                    <a:pt x="38100" y="35560"/>
                    <a:pt x="56238" y="30480"/>
                    <a:pt x="67486" y="29210"/>
                  </a:cubicBezTo>
                  <a:cubicBezTo>
                    <a:pt x="86466" y="25400"/>
                    <a:pt x="105446" y="22860"/>
                    <a:pt x="125129" y="20320"/>
                  </a:cubicBezTo>
                  <a:cubicBezTo>
                    <a:pt x="138486" y="17780"/>
                    <a:pt x="151842" y="16510"/>
                    <a:pt x="164495" y="13970"/>
                  </a:cubicBezTo>
                  <a:cubicBezTo>
                    <a:pt x="177149" y="11430"/>
                    <a:pt x="190505" y="8890"/>
                    <a:pt x="203159" y="8890"/>
                  </a:cubicBezTo>
                  <a:cubicBezTo>
                    <a:pt x="217218" y="7620"/>
                    <a:pt x="231277" y="10160"/>
                    <a:pt x="245337" y="8890"/>
                  </a:cubicBezTo>
                  <a:cubicBezTo>
                    <a:pt x="262911" y="8890"/>
                    <a:pt x="581356" y="6350"/>
                    <a:pt x="598930" y="5080"/>
                  </a:cubicBezTo>
                  <a:cubicBezTo>
                    <a:pt x="615801" y="3810"/>
                    <a:pt x="632672" y="2540"/>
                    <a:pt x="650247" y="2540"/>
                  </a:cubicBezTo>
                  <a:cubicBezTo>
                    <a:pt x="679068" y="1270"/>
                    <a:pt x="707187" y="0"/>
                    <a:pt x="736009" y="0"/>
                  </a:cubicBezTo>
                  <a:cubicBezTo>
                    <a:pt x="747959" y="0"/>
                    <a:pt x="760613" y="2540"/>
                    <a:pt x="772563" y="2540"/>
                  </a:cubicBezTo>
                  <a:cubicBezTo>
                    <a:pt x="805603" y="3810"/>
                    <a:pt x="839345" y="5080"/>
                    <a:pt x="872385" y="7620"/>
                  </a:cubicBezTo>
                  <a:cubicBezTo>
                    <a:pt x="889959" y="8890"/>
                    <a:pt x="907533" y="12700"/>
                    <a:pt x="925107" y="16510"/>
                  </a:cubicBezTo>
                  <a:cubicBezTo>
                    <a:pt x="929325" y="16510"/>
                    <a:pt x="933543" y="16510"/>
                    <a:pt x="937058" y="16510"/>
                  </a:cubicBezTo>
                  <a:cubicBezTo>
                    <a:pt x="946169" y="17780"/>
                    <a:pt x="955059" y="20320"/>
                    <a:pt x="965219" y="21590"/>
                  </a:cubicBezTo>
                  <a:close/>
                  <a:moveTo>
                    <a:pt x="975379" y="1271289"/>
                  </a:moveTo>
                  <a:cubicBezTo>
                    <a:pt x="976649" y="1254779"/>
                    <a:pt x="977919" y="1242079"/>
                    <a:pt x="977919" y="1229379"/>
                  </a:cubicBezTo>
                  <a:cubicBezTo>
                    <a:pt x="976649" y="1175691"/>
                    <a:pt x="975379" y="1126374"/>
                    <a:pt x="975379" y="1073334"/>
                  </a:cubicBezTo>
                  <a:cubicBezTo>
                    <a:pt x="975379" y="1049141"/>
                    <a:pt x="977919" y="1024948"/>
                    <a:pt x="976649" y="1000754"/>
                  </a:cubicBezTo>
                  <a:cubicBezTo>
                    <a:pt x="976649" y="978422"/>
                    <a:pt x="975379" y="955159"/>
                    <a:pt x="974109" y="932827"/>
                  </a:cubicBezTo>
                  <a:cubicBezTo>
                    <a:pt x="969029" y="898398"/>
                    <a:pt x="957599" y="185624"/>
                    <a:pt x="957599" y="151195"/>
                  </a:cubicBezTo>
                  <a:cubicBezTo>
                    <a:pt x="955059" y="122349"/>
                    <a:pt x="952519" y="92573"/>
                    <a:pt x="949979" y="63500"/>
                  </a:cubicBezTo>
                  <a:cubicBezTo>
                    <a:pt x="948709" y="44450"/>
                    <a:pt x="947439" y="43180"/>
                    <a:pt x="934949" y="41910"/>
                  </a:cubicBezTo>
                  <a:cubicBezTo>
                    <a:pt x="932840" y="41910"/>
                    <a:pt x="931434" y="41910"/>
                    <a:pt x="929325" y="40640"/>
                  </a:cubicBezTo>
                  <a:cubicBezTo>
                    <a:pt x="911751" y="36830"/>
                    <a:pt x="893474" y="31750"/>
                    <a:pt x="875900" y="30480"/>
                  </a:cubicBezTo>
                  <a:cubicBezTo>
                    <a:pt x="833018" y="26670"/>
                    <a:pt x="789434" y="25400"/>
                    <a:pt x="746553" y="22860"/>
                  </a:cubicBezTo>
                  <a:cubicBezTo>
                    <a:pt x="740227" y="22860"/>
                    <a:pt x="733197" y="22860"/>
                    <a:pt x="726870" y="22860"/>
                  </a:cubicBezTo>
                  <a:cubicBezTo>
                    <a:pt x="716326" y="22860"/>
                    <a:pt x="705781" y="22860"/>
                    <a:pt x="695940" y="22860"/>
                  </a:cubicBezTo>
                  <a:cubicBezTo>
                    <a:pt x="673445" y="22860"/>
                    <a:pt x="650950" y="22860"/>
                    <a:pt x="629158" y="24130"/>
                  </a:cubicBezTo>
                  <a:cubicBezTo>
                    <a:pt x="610177" y="25400"/>
                    <a:pt x="290327" y="29210"/>
                    <a:pt x="271347" y="29210"/>
                  </a:cubicBezTo>
                  <a:cubicBezTo>
                    <a:pt x="240416" y="29210"/>
                    <a:pt x="209485" y="26670"/>
                    <a:pt x="178555" y="33020"/>
                  </a:cubicBezTo>
                  <a:cubicBezTo>
                    <a:pt x="162387" y="36830"/>
                    <a:pt x="146921" y="36830"/>
                    <a:pt x="131456" y="38100"/>
                  </a:cubicBezTo>
                  <a:cubicBezTo>
                    <a:pt x="104743" y="41910"/>
                    <a:pt x="78030" y="45720"/>
                    <a:pt x="49530" y="50800"/>
                  </a:cubicBezTo>
                  <a:cubicBezTo>
                    <a:pt x="36830" y="50800"/>
                    <a:pt x="34290" y="53340"/>
                    <a:pt x="33020" y="67449"/>
                  </a:cubicBezTo>
                  <a:cubicBezTo>
                    <a:pt x="31750" y="84198"/>
                    <a:pt x="31750" y="100947"/>
                    <a:pt x="30480" y="117697"/>
                  </a:cubicBezTo>
                  <a:cubicBezTo>
                    <a:pt x="29210" y="145612"/>
                    <a:pt x="26670" y="172597"/>
                    <a:pt x="25400" y="200512"/>
                  </a:cubicBezTo>
                  <a:cubicBezTo>
                    <a:pt x="20320" y="230289"/>
                    <a:pt x="26670" y="957951"/>
                    <a:pt x="29210" y="987727"/>
                  </a:cubicBezTo>
                  <a:cubicBezTo>
                    <a:pt x="29210" y="1019365"/>
                    <a:pt x="29210" y="1051933"/>
                    <a:pt x="30480" y="1083570"/>
                  </a:cubicBezTo>
                  <a:cubicBezTo>
                    <a:pt x="30480" y="1106833"/>
                    <a:pt x="33020" y="1130096"/>
                    <a:pt x="33020" y="1153359"/>
                  </a:cubicBezTo>
                  <a:cubicBezTo>
                    <a:pt x="33020" y="1178483"/>
                    <a:pt x="33020" y="1203606"/>
                    <a:pt x="31750" y="1229379"/>
                  </a:cubicBezTo>
                  <a:cubicBezTo>
                    <a:pt x="31750" y="1233189"/>
                    <a:pt x="31750" y="1235729"/>
                    <a:pt x="31750" y="1239539"/>
                  </a:cubicBezTo>
                  <a:cubicBezTo>
                    <a:pt x="31750" y="1249699"/>
                    <a:pt x="35560" y="1253509"/>
                    <a:pt x="44450" y="1253509"/>
                  </a:cubicBezTo>
                  <a:cubicBezTo>
                    <a:pt x="57644" y="1253509"/>
                    <a:pt x="67486" y="1254779"/>
                    <a:pt x="76624" y="1254779"/>
                  </a:cubicBezTo>
                  <a:cubicBezTo>
                    <a:pt x="89981" y="1254779"/>
                    <a:pt x="104040" y="1252239"/>
                    <a:pt x="117397" y="1254779"/>
                  </a:cubicBezTo>
                  <a:cubicBezTo>
                    <a:pt x="139189" y="1258589"/>
                    <a:pt x="160981" y="1261129"/>
                    <a:pt x="182773" y="1259859"/>
                  </a:cubicBezTo>
                  <a:cubicBezTo>
                    <a:pt x="196832" y="1258589"/>
                    <a:pt x="210188" y="1261129"/>
                    <a:pt x="224248" y="1261129"/>
                  </a:cubicBezTo>
                  <a:cubicBezTo>
                    <a:pt x="244634" y="1261129"/>
                    <a:pt x="265020" y="1259859"/>
                    <a:pt x="285406" y="1261129"/>
                  </a:cubicBezTo>
                  <a:cubicBezTo>
                    <a:pt x="315634" y="1262399"/>
                    <a:pt x="647435" y="1252239"/>
                    <a:pt x="678365" y="1254779"/>
                  </a:cubicBezTo>
                  <a:cubicBezTo>
                    <a:pt x="691722" y="1256049"/>
                    <a:pt x="705078" y="1257319"/>
                    <a:pt x="717732" y="1257319"/>
                  </a:cubicBezTo>
                  <a:cubicBezTo>
                    <a:pt x="740930" y="1259859"/>
                    <a:pt x="763425" y="1256049"/>
                    <a:pt x="786623" y="1259859"/>
                  </a:cubicBezTo>
                  <a:cubicBezTo>
                    <a:pt x="805603" y="1262399"/>
                    <a:pt x="824583" y="1262399"/>
                    <a:pt x="843563" y="1264939"/>
                  </a:cubicBezTo>
                  <a:cubicBezTo>
                    <a:pt x="871682" y="1268749"/>
                    <a:pt x="899800" y="1271289"/>
                    <a:pt x="927919" y="1272559"/>
                  </a:cubicBezTo>
                  <a:cubicBezTo>
                    <a:pt x="938464" y="1272559"/>
                    <a:pt x="955059" y="1271289"/>
                    <a:pt x="975379" y="1271289"/>
                  </a:cubicBezTo>
                  <a:close/>
                </a:path>
              </a:pathLst>
            </a:custGeom>
            <a:grpFill/>
          </p:spPr>
        </p:sp>
      </p:grpSp>
      <p:sp>
        <p:nvSpPr>
          <p:cNvPr id="14" name="Rectangle 13"/>
          <p:cNvSpPr/>
          <p:nvPr/>
        </p:nvSpPr>
        <p:spPr>
          <a:xfrm>
            <a:off x="1313246" y="2730449"/>
            <a:ext cx="6874114" cy="2585323"/>
          </a:xfrm>
          <a:prstGeom prst="rect">
            <a:avLst/>
          </a:prstGeom>
        </p:spPr>
        <p:txBody>
          <a:bodyPr wrap="square">
            <a:spAutoFit/>
          </a:bodyPr>
          <a:lstStyle/>
          <a:p>
            <a:pPr algn="just">
              <a:lnSpc>
                <a:spcPct val="150000"/>
              </a:lnSpc>
            </a:pPr>
            <a:r>
              <a:rPr lang="fr-FR" sz="3600" b="1" dirty="0" err="1" smtClean="0">
                <a:latin typeface="Arial" panose="020B0604020202020204" pitchFamily="34" charset="0"/>
                <a:cs typeface="Arial" panose="020B0604020202020204" pitchFamily="34" charset="0"/>
              </a:rPr>
              <a:t>Nhóm</a:t>
            </a:r>
            <a:r>
              <a:rPr lang="fr-FR" sz="3600" b="1" dirty="0" smtClean="0">
                <a:latin typeface="Arial" panose="020B0604020202020204" pitchFamily="34" charset="0"/>
                <a:cs typeface="Arial" panose="020B0604020202020204" pitchFamily="34" charset="0"/>
              </a:rPr>
              <a:t> 1.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mấy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trích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dẫn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văn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trích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dẫn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đảm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những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yêu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cầu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gì</a:t>
            </a:r>
            <a:r>
              <a:rPr lang="en-US" sz="3600" dirty="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grpSp>
        <p:nvGrpSpPr>
          <p:cNvPr id="15" name="Group 14"/>
          <p:cNvGrpSpPr/>
          <p:nvPr/>
        </p:nvGrpSpPr>
        <p:grpSpPr>
          <a:xfrm>
            <a:off x="9587082" y="2371010"/>
            <a:ext cx="7872993" cy="3291245"/>
            <a:chOff x="0" y="0"/>
            <a:chExt cx="993159" cy="1290339"/>
          </a:xfrm>
          <a:solidFill>
            <a:schemeClr val="accent6">
              <a:lumMod val="60000"/>
              <a:lumOff val="40000"/>
            </a:schemeClr>
          </a:solidFill>
        </p:grpSpPr>
        <p:sp>
          <p:nvSpPr>
            <p:cNvPr id="16" name="Freeform 15"/>
            <p:cNvSpPr/>
            <p:nvPr/>
          </p:nvSpPr>
          <p:spPr>
            <a:xfrm>
              <a:off x="10160" y="16510"/>
              <a:ext cx="970299" cy="1262399"/>
            </a:xfrm>
            <a:custGeom>
              <a:avLst/>
              <a:gdLst/>
              <a:ahLst/>
              <a:cxnLst/>
              <a:rect l="l" t="t" r="r" b="b"/>
              <a:pathLst>
                <a:path w="970299" h="1262399">
                  <a:moveTo>
                    <a:pt x="970299" y="1262399"/>
                  </a:moveTo>
                  <a:lnTo>
                    <a:pt x="0" y="1254779"/>
                  </a:lnTo>
                  <a:lnTo>
                    <a:pt x="0" y="451060"/>
                  </a:lnTo>
                  <a:lnTo>
                    <a:pt x="17780" y="19050"/>
                  </a:lnTo>
                  <a:lnTo>
                    <a:pt x="481624" y="0"/>
                  </a:lnTo>
                  <a:lnTo>
                    <a:pt x="951249" y="5080"/>
                  </a:lnTo>
                  <a:close/>
                </a:path>
              </a:pathLst>
            </a:custGeom>
            <a:grpFill/>
          </p:spPr>
        </p:sp>
        <p:sp>
          <p:nvSpPr>
            <p:cNvPr id="17" name="Freeform 16"/>
            <p:cNvSpPr/>
            <p:nvPr/>
          </p:nvSpPr>
          <p:spPr>
            <a:xfrm>
              <a:off x="-3810" y="0"/>
              <a:ext cx="999509" cy="1289069"/>
            </a:xfrm>
            <a:custGeom>
              <a:avLst/>
              <a:gdLst/>
              <a:ahLst/>
              <a:cxnLst/>
              <a:rect l="l" t="t" r="r" b="b"/>
              <a:pathLst>
                <a:path w="999509" h="1289069">
                  <a:moveTo>
                    <a:pt x="965219" y="21590"/>
                  </a:moveTo>
                  <a:cubicBezTo>
                    <a:pt x="966489" y="34290"/>
                    <a:pt x="966489" y="44450"/>
                    <a:pt x="967759" y="54610"/>
                  </a:cubicBezTo>
                  <a:cubicBezTo>
                    <a:pt x="970299" y="82337"/>
                    <a:pt x="971569" y="108391"/>
                    <a:pt x="974109" y="133515"/>
                  </a:cubicBezTo>
                  <a:cubicBezTo>
                    <a:pt x="974109" y="169805"/>
                    <a:pt x="986809" y="885371"/>
                    <a:pt x="993159" y="921661"/>
                  </a:cubicBezTo>
                  <a:cubicBezTo>
                    <a:pt x="999509" y="976561"/>
                    <a:pt x="995699" y="1032392"/>
                    <a:pt x="995699" y="1087292"/>
                  </a:cubicBezTo>
                  <a:cubicBezTo>
                    <a:pt x="995699" y="1135679"/>
                    <a:pt x="996969" y="1180344"/>
                    <a:pt x="998239" y="1228109"/>
                  </a:cubicBezTo>
                  <a:cubicBezTo>
                    <a:pt x="998239" y="1249699"/>
                    <a:pt x="998239" y="1263669"/>
                    <a:pt x="998239" y="1287799"/>
                  </a:cubicBezTo>
                  <a:cubicBezTo>
                    <a:pt x="975379" y="1287799"/>
                    <a:pt x="955059" y="1289069"/>
                    <a:pt x="937058" y="1287799"/>
                  </a:cubicBezTo>
                  <a:cubicBezTo>
                    <a:pt x="891365" y="1282719"/>
                    <a:pt x="844969" y="1289069"/>
                    <a:pt x="799276" y="1283989"/>
                  </a:cubicBezTo>
                  <a:cubicBezTo>
                    <a:pt x="771860" y="1280179"/>
                    <a:pt x="745147" y="1282719"/>
                    <a:pt x="717732" y="1280179"/>
                  </a:cubicBezTo>
                  <a:cubicBezTo>
                    <a:pt x="705078" y="1278909"/>
                    <a:pt x="692425" y="1277639"/>
                    <a:pt x="679771" y="1276369"/>
                  </a:cubicBezTo>
                  <a:cubicBezTo>
                    <a:pt x="672039" y="1276369"/>
                    <a:pt x="665009" y="1277639"/>
                    <a:pt x="657276" y="1277639"/>
                  </a:cubicBezTo>
                  <a:cubicBezTo>
                    <a:pt x="637593" y="1276369"/>
                    <a:pt x="583465" y="1277639"/>
                    <a:pt x="563781" y="1276369"/>
                  </a:cubicBezTo>
                  <a:cubicBezTo>
                    <a:pt x="549722" y="1275099"/>
                    <a:pt x="268535" y="1283989"/>
                    <a:pt x="254475" y="1282719"/>
                  </a:cubicBezTo>
                  <a:cubicBezTo>
                    <a:pt x="250961" y="1282719"/>
                    <a:pt x="246743" y="1283989"/>
                    <a:pt x="243228" y="1283989"/>
                  </a:cubicBezTo>
                  <a:cubicBezTo>
                    <a:pt x="234792" y="1283989"/>
                    <a:pt x="227060" y="1285259"/>
                    <a:pt x="218624" y="1285259"/>
                  </a:cubicBezTo>
                  <a:cubicBezTo>
                    <a:pt x="197535" y="1285259"/>
                    <a:pt x="177149" y="1283989"/>
                    <a:pt x="156060" y="1282719"/>
                  </a:cubicBezTo>
                  <a:cubicBezTo>
                    <a:pt x="143406" y="1281449"/>
                    <a:pt x="130753" y="1280179"/>
                    <a:pt x="118802" y="1278909"/>
                  </a:cubicBezTo>
                  <a:cubicBezTo>
                    <a:pt x="96307" y="1277639"/>
                    <a:pt x="73812" y="1276369"/>
                    <a:pt x="48260" y="1276369"/>
                  </a:cubicBezTo>
                  <a:cubicBezTo>
                    <a:pt x="38100" y="1276369"/>
                    <a:pt x="29210" y="1276369"/>
                    <a:pt x="19050" y="1275099"/>
                  </a:cubicBezTo>
                  <a:cubicBezTo>
                    <a:pt x="10160" y="1273829"/>
                    <a:pt x="5080" y="1267479"/>
                    <a:pt x="7620" y="1258589"/>
                  </a:cubicBezTo>
                  <a:cubicBezTo>
                    <a:pt x="16510" y="1226869"/>
                    <a:pt x="12700" y="1203606"/>
                    <a:pt x="11430" y="1179413"/>
                  </a:cubicBezTo>
                  <a:cubicBezTo>
                    <a:pt x="10160" y="1130096"/>
                    <a:pt x="6350" y="1081709"/>
                    <a:pt x="7620" y="1032392"/>
                  </a:cubicBezTo>
                  <a:cubicBezTo>
                    <a:pt x="5080" y="970978"/>
                    <a:pt x="0" y="210748"/>
                    <a:pt x="7620" y="148403"/>
                  </a:cubicBezTo>
                  <a:cubicBezTo>
                    <a:pt x="8890" y="136307"/>
                    <a:pt x="7620" y="123280"/>
                    <a:pt x="8890" y="111183"/>
                  </a:cubicBezTo>
                  <a:cubicBezTo>
                    <a:pt x="10160" y="91642"/>
                    <a:pt x="12700" y="70240"/>
                    <a:pt x="13970" y="44450"/>
                  </a:cubicBezTo>
                  <a:cubicBezTo>
                    <a:pt x="13970" y="41910"/>
                    <a:pt x="15240" y="39370"/>
                    <a:pt x="16510" y="38100"/>
                  </a:cubicBezTo>
                  <a:cubicBezTo>
                    <a:pt x="38100" y="35560"/>
                    <a:pt x="56238" y="30480"/>
                    <a:pt x="67486" y="29210"/>
                  </a:cubicBezTo>
                  <a:cubicBezTo>
                    <a:pt x="86466" y="25400"/>
                    <a:pt x="105446" y="22860"/>
                    <a:pt x="125129" y="20320"/>
                  </a:cubicBezTo>
                  <a:cubicBezTo>
                    <a:pt x="138486" y="17780"/>
                    <a:pt x="151842" y="16510"/>
                    <a:pt x="164495" y="13970"/>
                  </a:cubicBezTo>
                  <a:cubicBezTo>
                    <a:pt x="177149" y="11430"/>
                    <a:pt x="190505" y="8890"/>
                    <a:pt x="203159" y="8890"/>
                  </a:cubicBezTo>
                  <a:cubicBezTo>
                    <a:pt x="217218" y="7620"/>
                    <a:pt x="231277" y="10160"/>
                    <a:pt x="245337" y="8890"/>
                  </a:cubicBezTo>
                  <a:cubicBezTo>
                    <a:pt x="262911" y="8890"/>
                    <a:pt x="581356" y="6350"/>
                    <a:pt x="598930" y="5080"/>
                  </a:cubicBezTo>
                  <a:cubicBezTo>
                    <a:pt x="615801" y="3810"/>
                    <a:pt x="632672" y="2540"/>
                    <a:pt x="650247" y="2540"/>
                  </a:cubicBezTo>
                  <a:cubicBezTo>
                    <a:pt x="679068" y="1270"/>
                    <a:pt x="707187" y="0"/>
                    <a:pt x="736009" y="0"/>
                  </a:cubicBezTo>
                  <a:cubicBezTo>
                    <a:pt x="747959" y="0"/>
                    <a:pt x="760613" y="2540"/>
                    <a:pt x="772563" y="2540"/>
                  </a:cubicBezTo>
                  <a:cubicBezTo>
                    <a:pt x="805603" y="3810"/>
                    <a:pt x="839345" y="5080"/>
                    <a:pt x="872385" y="7620"/>
                  </a:cubicBezTo>
                  <a:cubicBezTo>
                    <a:pt x="889959" y="8890"/>
                    <a:pt x="907533" y="12700"/>
                    <a:pt x="925107" y="16510"/>
                  </a:cubicBezTo>
                  <a:cubicBezTo>
                    <a:pt x="929325" y="16510"/>
                    <a:pt x="933543" y="16510"/>
                    <a:pt x="937058" y="16510"/>
                  </a:cubicBezTo>
                  <a:cubicBezTo>
                    <a:pt x="946169" y="17780"/>
                    <a:pt x="955059" y="20320"/>
                    <a:pt x="965219" y="21590"/>
                  </a:cubicBezTo>
                  <a:close/>
                  <a:moveTo>
                    <a:pt x="975379" y="1271289"/>
                  </a:moveTo>
                  <a:cubicBezTo>
                    <a:pt x="976649" y="1254779"/>
                    <a:pt x="977919" y="1242079"/>
                    <a:pt x="977919" y="1229379"/>
                  </a:cubicBezTo>
                  <a:cubicBezTo>
                    <a:pt x="976649" y="1175691"/>
                    <a:pt x="975379" y="1126374"/>
                    <a:pt x="975379" y="1073334"/>
                  </a:cubicBezTo>
                  <a:cubicBezTo>
                    <a:pt x="975379" y="1049141"/>
                    <a:pt x="977919" y="1024948"/>
                    <a:pt x="976649" y="1000754"/>
                  </a:cubicBezTo>
                  <a:cubicBezTo>
                    <a:pt x="976649" y="978422"/>
                    <a:pt x="975379" y="955159"/>
                    <a:pt x="974109" y="932827"/>
                  </a:cubicBezTo>
                  <a:cubicBezTo>
                    <a:pt x="969029" y="898398"/>
                    <a:pt x="957599" y="185624"/>
                    <a:pt x="957599" y="151195"/>
                  </a:cubicBezTo>
                  <a:cubicBezTo>
                    <a:pt x="955059" y="122349"/>
                    <a:pt x="952519" y="92573"/>
                    <a:pt x="949979" y="63500"/>
                  </a:cubicBezTo>
                  <a:cubicBezTo>
                    <a:pt x="948709" y="44450"/>
                    <a:pt x="947439" y="43180"/>
                    <a:pt x="934949" y="41910"/>
                  </a:cubicBezTo>
                  <a:cubicBezTo>
                    <a:pt x="932840" y="41910"/>
                    <a:pt x="931434" y="41910"/>
                    <a:pt x="929325" y="40640"/>
                  </a:cubicBezTo>
                  <a:cubicBezTo>
                    <a:pt x="911751" y="36830"/>
                    <a:pt x="893474" y="31750"/>
                    <a:pt x="875900" y="30480"/>
                  </a:cubicBezTo>
                  <a:cubicBezTo>
                    <a:pt x="833018" y="26670"/>
                    <a:pt x="789434" y="25400"/>
                    <a:pt x="746553" y="22860"/>
                  </a:cubicBezTo>
                  <a:cubicBezTo>
                    <a:pt x="740227" y="22860"/>
                    <a:pt x="733197" y="22860"/>
                    <a:pt x="726870" y="22860"/>
                  </a:cubicBezTo>
                  <a:cubicBezTo>
                    <a:pt x="716326" y="22860"/>
                    <a:pt x="705781" y="22860"/>
                    <a:pt x="695940" y="22860"/>
                  </a:cubicBezTo>
                  <a:cubicBezTo>
                    <a:pt x="673445" y="22860"/>
                    <a:pt x="650950" y="22860"/>
                    <a:pt x="629158" y="24130"/>
                  </a:cubicBezTo>
                  <a:cubicBezTo>
                    <a:pt x="610177" y="25400"/>
                    <a:pt x="290327" y="29210"/>
                    <a:pt x="271347" y="29210"/>
                  </a:cubicBezTo>
                  <a:cubicBezTo>
                    <a:pt x="240416" y="29210"/>
                    <a:pt x="209485" y="26670"/>
                    <a:pt x="178555" y="33020"/>
                  </a:cubicBezTo>
                  <a:cubicBezTo>
                    <a:pt x="162387" y="36830"/>
                    <a:pt x="146921" y="36830"/>
                    <a:pt x="131456" y="38100"/>
                  </a:cubicBezTo>
                  <a:cubicBezTo>
                    <a:pt x="104743" y="41910"/>
                    <a:pt x="78030" y="45720"/>
                    <a:pt x="49530" y="50800"/>
                  </a:cubicBezTo>
                  <a:cubicBezTo>
                    <a:pt x="36830" y="50800"/>
                    <a:pt x="34290" y="53340"/>
                    <a:pt x="33020" y="67449"/>
                  </a:cubicBezTo>
                  <a:cubicBezTo>
                    <a:pt x="31750" y="84198"/>
                    <a:pt x="31750" y="100947"/>
                    <a:pt x="30480" y="117697"/>
                  </a:cubicBezTo>
                  <a:cubicBezTo>
                    <a:pt x="29210" y="145612"/>
                    <a:pt x="26670" y="172597"/>
                    <a:pt x="25400" y="200512"/>
                  </a:cubicBezTo>
                  <a:cubicBezTo>
                    <a:pt x="20320" y="230289"/>
                    <a:pt x="26670" y="957951"/>
                    <a:pt x="29210" y="987727"/>
                  </a:cubicBezTo>
                  <a:cubicBezTo>
                    <a:pt x="29210" y="1019365"/>
                    <a:pt x="29210" y="1051933"/>
                    <a:pt x="30480" y="1083570"/>
                  </a:cubicBezTo>
                  <a:cubicBezTo>
                    <a:pt x="30480" y="1106833"/>
                    <a:pt x="33020" y="1130096"/>
                    <a:pt x="33020" y="1153359"/>
                  </a:cubicBezTo>
                  <a:cubicBezTo>
                    <a:pt x="33020" y="1178483"/>
                    <a:pt x="33020" y="1203606"/>
                    <a:pt x="31750" y="1229379"/>
                  </a:cubicBezTo>
                  <a:cubicBezTo>
                    <a:pt x="31750" y="1233189"/>
                    <a:pt x="31750" y="1235729"/>
                    <a:pt x="31750" y="1239539"/>
                  </a:cubicBezTo>
                  <a:cubicBezTo>
                    <a:pt x="31750" y="1249699"/>
                    <a:pt x="35560" y="1253509"/>
                    <a:pt x="44450" y="1253509"/>
                  </a:cubicBezTo>
                  <a:cubicBezTo>
                    <a:pt x="57644" y="1253509"/>
                    <a:pt x="67486" y="1254779"/>
                    <a:pt x="76624" y="1254779"/>
                  </a:cubicBezTo>
                  <a:cubicBezTo>
                    <a:pt x="89981" y="1254779"/>
                    <a:pt x="104040" y="1252239"/>
                    <a:pt x="117397" y="1254779"/>
                  </a:cubicBezTo>
                  <a:cubicBezTo>
                    <a:pt x="139189" y="1258589"/>
                    <a:pt x="160981" y="1261129"/>
                    <a:pt x="182773" y="1259859"/>
                  </a:cubicBezTo>
                  <a:cubicBezTo>
                    <a:pt x="196832" y="1258589"/>
                    <a:pt x="210188" y="1261129"/>
                    <a:pt x="224248" y="1261129"/>
                  </a:cubicBezTo>
                  <a:cubicBezTo>
                    <a:pt x="244634" y="1261129"/>
                    <a:pt x="265020" y="1259859"/>
                    <a:pt x="285406" y="1261129"/>
                  </a:cubicBezTo>
                  <a:cubicBezTo>
                    <a:pt x="315634" y="1262399"/>
                    <a:pt x="647435" y="1252239"/>
                    <a:pt x="678365" y="1254779"/>
                  </a:cubicBezTo>
                  <a:cubicBezTo>
                    <a:pt x="691722" y="1256049"/>
                    <a:pt x="705078" y="1257319"/>
                    <a:pt x="717732" y="1257319"/>
                  </a:cubicBezTo>
                  <a:cubicBezTo>
                    <a:pt x="740930" y="1259859"/>
                    <a:pt x="763425" y="1256049"/>
                    <a:pt x="786623" y="1259859"/>
                  </a:cubicBezTo>
                  <a:cubicBezTo>
                    <a:pt x="805603" y="1262399"/>
                    <a:pt x="824583" y="1262399"/>
                    <a:pt x="843563" y="1264939"/>
                  </a:cubicBezTo>
                  <a:cubicBezTo>
                    <a:pt x="871682" y="1268749"/>
                    <a:pt x="899800" y="1271289"/>
                    <a:pt x="927919" y="1272559"/>
                  </a:cubicBezTo>
                  <a:cubicBezTo>
                    <a:pt x="938464" y="1272559"/>
                    <a:pt x="955059" y="1271289"/>
                    <a:pt x="975379" y="1271289"/>
                  </a:cubicBezTo>
                  <a:close/>
                </a:path>
              </a:pathLst>
            </a:custGeom>
            <a:grpFill/>
          </p:spPr>
        </p:sp>
      </p:grpSp>
      <p:sp>
        <p:nvSpPr>
          <p:cNvPr id="18" name="Rectangle 17"/>
          <p:cNvSpPr/>
          <p:nvPr/>
        </p:nvSpPr>
        <p:spPr>
          <a:xfrm>
            <a:off x="9751331" y="3145808"/>
            <a:ext cx="7469869" cy="1754326"/>
          </a:xfrm>
          <a:prstGeom prst="rect">
            <a:avLst/>
          </a:prstGeom>
        </p:spPr>
        <p:txBody>
          <a:bodyPr wrap="square">
            <a:spAutoFit/>
          </a:bodyPr>
          <a:lstStyle/>
          <a:p>
            <a:pPr algn="just">
              <a:lnSpc>
                <a:spcPct val="150000"/>
              </a:lnSpc>
            </a:pPr>
            <a:r>
              <a:rPr lang="fr-FR" sz="3600" b="1" dirty="0" err="1" smtClean="0">
                <a:latin typeface="Arial" panose="020B0604020202020204" pitchFamily="34" charset="0"/>
                <a:cs typeface="Arial" panose="020B0604020202020204" pitchFamily="34" charset="0"/>
              </a:rPr>
              <a:t>Nhóm</a:t>
            </a:r>
            <a:r>
              <a:rPr lang="fr-FR" sz="3600" b="1" dirty="0" smtClean="0">
                <a:latin typeface="Arial" panose="020B0604020202020204" pitchFamily="34" charset="0"/>
                <a:cs typeface="Arial" panose="020B0604020202020204" pitchFamily="34" charset="0"/>
              </a:rPr>
              <a:t> 2. </a:t>
            </a:r>
            <a:r>
              <a:rPr lang="en-US" sz="3600" dirty="0" err="1">
                <a:latin typeface="Arial" panose="020B0604020202020204" pitchFamily="34" charset="0"/>
                <a:cs typeface="Arial" panose="020B0604020202020204" pitchFamily="34" charset="0"/>
              </a:rPr>
              <a:t>Chú</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thích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gì</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đặt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chú</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thích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một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văn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bản</a:t>
            </a:r>
            <a:r>
              <a:rPr lang="en-US" sz="3600" dirty="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pic>
        <p:nvPicPr>
          <p:cNvPr id="19"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444981" y="1931871"/>
            <a:ext cx="1057159" cy="1152217"/>
          </a:xfrm>
          <a:prstGeom prst="rect">
            <a:avLst/>
          </a:prstGeom>
        </p:spPr>
      </p:pic>
      <p:pic>
        <p:nvPicPr>
          <p:cNvPr id="20"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9242327" y="1776055"/>
            <a:ext cx="1057159" cy="1152217"/>
          </a:xfrm>
          <a:prstGeom prst="rect">
            <a:avLst/>
          </a:prstGeom>
        </p:spPr>
      </p:pic>
      <p:grpSp>
        <p:nvGrpSpPr>
          <p:cNvPr id="21" name="Group 11"/>
          <p:cNvGrpSpPr/>
          <p:nvPr/>
        </p:nvGrpSpPr>
        <p:grpSpPr>
          <a:xfrm>
            <a:off x="5105400" y="6424255"/>
            <a:ext cx="7872993" cy="3291245"/>
            <a:chOff x="0" y="0"/>
            <a:chExt cx="993159" cy="1290339"/>
          </a:xfrm>
          <a:solidFill>
            <a:schemeClr val="accent6">
              <a:lumMod val="60000"/>
              <a:lumOff val="40000"/>
            </a:schemeClr>
          </a:solidFill>
        </p:grpSpPr>
        <p:sp>
          <p:nvSpPr>
            <p:cNvPr id="22" name="Freeform 12"/>
            <p:cNvSpPr/>
            <p:nvPr/>
          </p:nvSpPr>
          <p:spPr>
            <a:xfrm>
              <a:off x="10160" y="16510"/>
              <a:ext cx="970299" cy="1262399"/>
            </a:xfrm>
            <a:custGeom>
              <a:avLst/>
              <a:gdLst/>
              <a:ahLst/>
              <a:cxnLst/>
              <a:rect l="l" t="t" r="r" b="b"/>
              <a:pathLst>
                <a:path w="970299" h="1262399">
                  <a:moveTo>
                    <a:pt x="970299" y="1262399"/>
                  </a:moveTo>
                  <a:lnTo>
                    <a:pt x="0" y="1254779"/>
                  </a:lnTo>
                  <a:lnTo>
                    <a:pt x="0" y="451060"/>
                  </a:lnTo>
                  <a:lnTo>
                    <a:pt x="17780" y="19050"/>
                  </a:lnTo>
                  <a:lnTo>
                    <a:pt x="481624" y="0"/>
                  </a:lnTo>
                  <a:lnTo>
                    <a:pt x="951249" y="5080"/>
                  </a:lnTo>
                  <a:close/>
                </a:path>
              </a:pathLst>
            </a:custGeom>
            <a:grpFill/>
          </p:spPr>
        </p:sp>
        <p:sp>
          <p:nvSpPr>
            <p:cNvPr id="23" name="Freeform 13"/>
            <p:cNvSpPr/>
            <p:nvPr/>
          </p:nvSpPr>
          <p:spPr>
            <a:xfrm>
              <a:off x="-3810" y="0"/>
              <a:ext cx="999509" cy="1289069"/>
            </a:xfrm>
            <a:custGeom>
              <a:avLst/>
              <a:gdLst/>
              <a:ahLst/>
              <a:cxnLst/>
              <a:rect l="l" t="t" r="r" b="b"/>
              <a:pathLst>
                <a:path w="999509" h="1289069">
                  <a:moveTo>
                    <a:pt x="965219" y="21590"/>
                  </a:moveTo>
                  <a:cubicBezTo>
                    <a:pt x="966489" y="34290"/>
                    <a:pt x="966489" y="44450"/>
                    <a:pt x="967759" y="54610"/>
                  </a:cubicBezTo>
                  <a:cubicBezTo>
                    <a:pt x="970299" y="82337"/>
                    <a:pt x="971569" y="108391"/>
                    <a:pt x="974109" y="133515"/>
                  </a:cubicBezTo>
                  <a:cubicBezTo>
                    <a:pt x="974109" y="169805"/>
                    <a:pt x="986809" y="885371"/>
                    <a:pt x="993159" y="921661"/>
                  </a:cubicBezTo>
                  <a:cubicBezTo>
                    <a:pt x="999509" y="976561"/>
                    <a:pt x="995699" y="1032392"/>
                    <a:pt x="995699" y="1087292"/>
                  </a:cubicBezTo>
                  <a:cubicBezTo>
                    <a:pt x="995699" y="1135679"/>
                    <a:pt x="996969" y="1180344"/>
                    <a:pt x="998239" y="1228109"/>
                  </a:cubicBezTo>
                  <a:cubicBezTo>
                    <a:pt x="998239" y="1249699"/>
                    <a:pt x="998239" y="1263669"/>
                    <a:pt x="998239" y="1287799"/>
                  </a:cubicBezTo>
                  <a:cubicBezTo>
                    <a:pt x="975379" y="1287799"/>
                    <a:pt x="955059" y="1289069"/>
                    <a:pt x="937058" y="1287799"/>
                  </a:cubicBezTo>
                  <a:cubicBezTo>
                    <a:pt x="891365" y="1282719"/>
                    <a:pt x="844969" y="1289069"/>
                    <a:pt x="799276" y="1283989"/>
                  </a:cubicBezTo>
                  <a:cubicBezTo>
                    <a:pt x="771860" y="1280179"/>
                    <a:pt x="745147" y="1282719"/>
                    <a:pt x="717732" y="1280179"/>
                  </a:cubicBezTo>
                  <a:cubicBezTo>
                    <a:pt x="705078" y="1278909"/>
                    <a:pt x="692425" y="1277639"/>
                    <a:pt x="679771" y="1276369"/>
                  </a:cubicBezTo>
                  <a:cubicBezTo>
                    <a:pt x="672039" y="1276369"/>
                    <a:pt x="665009" y="1277639"/>
                    <a:pt x="657276" y="1277639"/>
                  </a:cubicBezTo>
                  <a:cubicBezTo>
                    <a:pt x="637593" y="1276369"/>
                    <a:pt x="583465" y="1277639"/>
                    <a:pt x="563781" y="1276369"/>
                  </a:cubicBezTo>
                  <a:cubicBezTo>
                    <a:pt x="549722" y="1275099"/>
                    <a:pt x="268535" y="1283989"/>
                    <a:pt x="254475" y="1282719"/>
                  </a:cubicBezTo>
                  <a:cubicBezTo>
                    <a:pt x="250961" y="1282719"/>
                    <a:pt x="246743" y="1283989"/>
                    <a:pt x="243228" y="1283989"/>
                  </a:cubicBezTo>
                  <a:cubicBezTo>
                    <a:pt x="234792" y="1283989"/>
                    <a:pt x="227060" y="1285259"/>
                    <a:pt x="218624" y="1285259"/>
                  </a:cubicBezTo>
                  <a:cubicBezTo>
                    <a:pt x="197535" y="1285259"/>
                    <a:pt x="177149" y="1283989"/>
                    <a:pt x="156060" y="1282719"/>
                  </a:cubicBezTo>
                  <a:cubicBezTo>
                    <a:pt x="143406" y="1281449"/>
                    <a:pt x="130753" y="1280179"/>
                    <a:pt x="118802" y="1278909"/>
                  </a:cubicBezTo>
                  <a:cubicBezTo>
                    <a:pt x="96307" y="1277639"/>
                    <a:pt x="73812" y="1276369"/>
                    <a:pt x="48260" y="1276369"/>
                  </a:cubicBezTo>
                  <a:cubicBezTo>
                    <a:pt x="38100" y="1276369"/>
                    <a:pt x="29210" y="1276369"/>
                    <a:pt x="19050" y="1275099"/>
                  </a:cubicBezTo>
                  <a:cubicBezTo>
                    <a:pt x="10160" y="1273829"/>
                    <a:pt x="5080" y="1267479"/>
                    <a:pt x="7620" y="1258589"/>
                  </a:cubicBezTo>
                  <a:cubicBezTo>
                    <a:pt x="16510" y="1226869"/>
                    <a:pt x="12700" y="1203606"/>
                    <a:pt x="11430" y="1179413"/>
                  </a:cubicBezTo>
                  <a:cubicBezTo>
                    <a:pt x="10160" y="1130096"/>
                    <a:pt x="6350" y="1081709"/>
                    <a:pt x="7620" y="1032392"/>
                  </a:cubicBezTo>
                  <a:cubicBezTo>
                    <a:pt x="5080" y="970978"/>
                    <a:pt x="0" y="210748"/>
                    <a:pt x="7620" y="148403"/>
                  </a:cubicBezTo>
                  <a:cubicBezTo>
                    <a:pt x="8890" y="136307"/>
                    <a:pt x="7620" y="123280"/>
                    <a:pt x="8890" y="111183"/>
                  </a:cubicBezTo>
                  <a:cubicBezTo>
                    <a:pt x="10160" y="91642"/>
                    <a:pt x="12700" y="70240"/>
                    <a:pt x="13970" y="44450"/>
                  </a:cubicBezTo>
                  <a:cubicBezTo>
                    <a:pt x="13970" y="41910"/>
                    <a:pt x="15240" y="39370"/>
                    <a:pt x="16510" y="38100"/>
                  </a:cubicBezTo>
                  <a:cubicBezTo>
                    <a:pt x="38100" y="35560"/>
                    <a:pt x="56238" y="30480"/>
                    <a:pt x="67486" y="29210"/>
                  </a:cubicBezTo>
                  <a:cubicBezTo>
                    <a:pt x="86466" y="25400"/>
                    <a:pt x="105446" y="22860"/>
                    <a:pt x="125129" y="20320"/>
                  </a:cubicBezTo>
                  <a:cubicBezTo>
                    <a:pt x="138486" y="17780"/>
                    <a:pt x="151842" y="16510"/>
                    <a:pt x="164495" y="13970"/>
                  </a:cubicBezTo>
                  <a:cubicBezTo>
                    <a:pt x="177149" y="11430"/>
                    <a:pt x="190505" y="8890"/>
                    <a:pt x="203159" y="8890"/>
                  </a:cubicBezTo>
                  <a:cubicBezTo>
                    <a:pt x="217218" y="7620"/>
                    <a:pt x="231277" y="10160"/>
                    <a:pt x="245337" y="8890"/>
                  </a:cubicBezTo>
                  <a:cubicBezTo>
                    <a:pt x="262911" y="8890"/>
                    <a:pt x="581356" y="6350"/>
                    <a:pt x="598930" y="5080"/>
                  </a:cubicBezTo>
                  <a:cubicBezTo>
                    <a:pt x="615801" y="3810"/>
                    <a:pt x="632672" y="2540"/>
                    <a:pt x="650247" y="2540"/>
                  </a:cubicBezTo>
                  <a:cubicBezTo>
                    <a:pt x="679068" y="1270"/>
                    <a:pt x="707187" y="0"/>
                    <a:pt x="736009" y="0"/>
                  </a:cubicBezTo>
                  <a:cubicBezTo>
                    <a:pt x="747959" y="0"/>
                    <a:pt x="760613" y="2540"/>
                    <a:pt x="772563" y="2540"/>
                  </a:cubicBezTo>
                  <a:cubicBezTo>
                    <a:pt x="805603" y="3810"/>
                    <a:pt x="839345" y="5080"/>
                    <a:pt x="872385" y="7620"/>
                  </a:cubicBezTo>
                  <a:cubicBezTo>
                    <a:pt x="889959" y="8890"/>
                    <a:pt x="907533" y="12700"/>
                    <a:pt x="925107" y="16510"/>
                  </a:cubicBezTo>
                  <a:cubicBezTo>
                    <a:pt x="929325" y="16510"/>
                    <a:pt x="933543" y="16510"/>
                    <a:pt x="937058" y="16510"/>
                  </a:cubicBezTo>
                  <a:cubicBezTo>
                    <a:pt x="946169" y="17780"/>
                    <a:pt x="955059" y="20320"/>
                    <a:pt x="965219" y="21590"/>
                  </a:cubicBezTo>
                  <a:close/>
                  <a:moveTo>
                    <a:pt x="975379" y="1271289"/>
                  </a:moveTo>
                  <a:cubicBezTo>
                    <a:pt x="976649" y="1254779"/>
                    <a:pt x="977919" y="1242079"/>
                    <a:pt x="977919" y="1229379"/>
                  </a:cubicBezTo>
                  <a:cubicBezTo>
                    <a:pt x="976649" y="1175691"/>
                    <a:pt x="975379" y="1126374"/>
                    <a:pt x="975379" y="1073334"/>
                  </a:cubicBezTo>
                  <a:cubicBezTo>
                    <a:pt x="975379" y="1049141"/>
                    <a:pt x="977919" y="1024948"/>
                    <a:pt x="976649" y="1000754"/>
                  </a:cubicBezTo>
                  <a:cubicBezTo>
                    <a:pt x="976649" y="978422"/>
                    <a:pt x="975379" y="955159"/>
                    <a:pt x="974109" y="932827"/>
                  </a:cubicBezTo>
                  <a:cubicBezTo>
                    <a:pt x="969029" y="898398"/>
                    <a:pt x="957599" y="185624"/>
                    <a:pt x="957599" y="151195"/>
                  </a:cubicBezTo>
                  <a:cubicBezTo>
                    <a:pt x="955059" y="122349"/>
                    <a:pt x="952519" y="92573"/>
                    <a:pt x="949979" y="63500"/>
                  </a:cubicBezTo>
                  <a:cubicBezTo>
                    <a:pt x="948709" y="44450"/>
                    <a:pt x="947439" y="43180"/>
                    <a:pt x="934949" y="41910"/>
                  </a:cubicBezTo>
                  <a:cubicBezTo>
                    <a:pt x="932840" y="41910"/>
                    <a:pt x="931434" y="41910"/>
                    <a:pt x="929325" y="40640"/>
                  </a:cubicBezTo>
                  <a:cubicBezTo>
                    <a:pt x="911751" y="36830"/>
                    <a:pt x="893474" y="31750"/>
                    <a:pt x="875900" y="30480"/>
                  </a:cubicBezTo>
                  <a:cubicBezTo>
                    <a:pt x="833018" y="26670"/>
                    <a:pt x="789434" y="25400"/>
                    <a:pt x="746553" y="22860"/>
                  </a:cubicBezTo>
                  <a:cubicBezTo>
                    <a:pt x="740227" y="22860"/>
                    <a:pt x="733197" y="22860"/>
                    <a:pt x="726870" y="22860"/>
                  </a:cubicBezTo>
                  <a:cubicBezTo>
                    <a:pt x="716326" y="22860"/>
                    <a:pt x="705781" y="22860"/>
                    <a:pt x="695940" y="22860"/>
                  </a:cubicBezTo>
                  <a:cubicBezTo>
                    <a:pt x="673445" y="22860"/>
                    <a:pt x="650950" y="22860"/>
                    <a:pt x="629158" y="24130"/>
                  </a:cubicBezTo>
                  <a:cubicBezTo>
                    <a:pt x="610177" y="25400"/>
                    <a:pt x="290327" y="29210"/>
                    <a:pt x="271347" y="29210"/>
                  </a:cubicBezTo>
                  <a:cubicBezTo>
                    <a:pt x="240416" y="29210"/>
                    <a:pt x="209485" y="26670"/>
                    <a:pt x="178555" y="33020"/>
                  </a:cubicBezTo>
                  <a:cubicBezTo>
                    <a:pt x="162387" y="36830"/>
                    <a:pt x="146921" y="36830"/>
                    <a:pt x="131456" y="38100"/>
                  </a:cubicBezTo>
                  <a:cubicBezTo>
                    <a:pt x="104743" y="41910"/>
                    <a:pt x="78030" y="45720"/>
                    <a:pt x="49530" y="50800"/>
                  </a:cubicBezTo>
                  <a:cubicBezTo>
                    <a:pt x="36830" y="50800"/>
                    <a:pt x="34290" y="53340"/>
                    <a:pt x="33020" y="67449"/>
                  </a:cubicBezTo>
                  <a:cubicBezTo>
                    <a:pt x="31750" y="84198"/>
                    <a:pt x="31750" y="100947"/>
                    <a:pt x="30480" y="117697"/>
                  </a:cubicBezTo>
                  <a:cubicBezTo>
                    <a:pt x="29210" y="145612"/>
                    <a:pt x="26670" y="172597"/>
                    <a:pt x="25400" y="200512"/>
                  </a:cubicBezTo>
                  <a:cubicBezTo>
                    <a:pt x="20320" y="230289"/>
                    <a:pt x="26670" y="957951"/>
                    <a:pt x="29210" y="987727"/>
                  </a:cubicBezTo>
                  <a:cubicBezTo>
                    <a:pt x="29210" y="1019365"/>
                    <a:pt x="29210" y="1051933"/>
                    <a:pt x="30480" y="1083570"/>
                  </a:cubicBezTo>
                  <a:cubicBezTo>
                    <a:pt x="30480" y="1106833"/>
                    <a:pt x="33020" y="1130096"/>
                    <a:pt x="33020" y="1153359"/>
                  </a:cubicBezTo>
                  <a:cubicBezTo>
                    <a:pt x="33020" y="1178483"/>
                    <a:pt x="33020" y="1203606"/>
                    <a:pt x="31750" y="1229379"/>
                  </a:cubicBezTo>
                  <a:cubicBezTo>
                    <a:pt x="31750" y="1233189"/>
                    <a:pt x="31750" y="1235729"/>
                    <a:pt x="31750" y="1239539"/>
                  </a:cubicBezTo>
                  <a:cubicBezTo>
                    <a:pt x="31750" y="1249699"/>
                    <a:pt x="35560" y="1253509"/>
                    <a:pt x="44450" y="1253509"/>
                  </a:cubicBezTo>
                  <a:cubicBezTo>
                    <a:pt x="57644" y="1253509"/>
                    <a:pt x="67486" y="1254779"/>
                    <a:pt x="76624" y="1254779"/>
                  </a:cubicBezTo>
                  <a:cubicBezTo>
                    <a:pt x="89981" y="1254779"/>
                    <a:pt x="104040" y="1252239"/>
                    <a:pt x="117397" y="1254779"/>
                  </a:cubicBezTo>
                  <a:cubicBezTo>
                    <a:pt x="139189" y="1258589"/>
                    <a:pt x="160981" y="1261129"/>
                    <a:pt x="182773" y="1259859"/>
                  </a:cubicBezTo>
                  <a:cubicBezTo>
                    <a:pt x="196832" y="1258589"/>
                    <a:pt x="210188" y="1261129"/>
                    <a:pt x="224248" y="1261129"/>
                  </a:cubicBezTo>
                  <a:cubicBezTo>
                    <a:pt x="244634" y="1261129"/>
                    <a:pt x="265020" y="1259859"/>
                    <a:pt x="285406" y="1261129"/>
                  </a:cubicBezTo>
                  <a:cubicBezTo>
                    <a:pt x="315634" y="1262399"/>
                    <a:pt x="647435" y="1252239"/>
                    <a:pt x="678365" y="1254779"/>
                  </a:cubicBezTo>
                  <a:cubicBezTo>
                    <a:pt x="691722" y="1256049"/>
                    <a:pt x="705078" y="1257319"/>
                    <a:pt x="717732" y="1257319"/>
                  </a:cubicBezTo>
                  <a:cubicBezTo>
                    <a:pt x="740930" y="1259859"/>
                    <a:pt x="763425" y="1256049"/>
                    <a:pt x="786623" y="1259859"/>
                  </a:cubicBezTo>
                  <a:cubicBezTo>
                    <a:pt x="805603" y="1262399"/>
                    <a:pt x="824583" y="1262399"/>
                    <a:pt x="843563" y="1264939"/>
                  </a:cubicBezTo>
                  <a:cubicBezTo>
                    <a:pt x="871682" y="1268749"/>
                    <a:pt x="899800" y="1271289"/>
                    <a:pt x="927919" y="1272559"/>
                  </a:cubicBezTo>
                  <a:cubicBezTo>
                    <a:pt x="938464" y="1272559"/>
                    <a:pt x="955059" y="1271289"/>
                    <a:pt x="975379" y="1271289"/>
                  </a:cubicBezTo>
                  <a:close/>
                </a:path>
              </a:pathLst>
            </a:custGeom>
            <a:grpFill/>
          </p:spPr>
        </p:sp>
      </p:grpSp>
      <p:sp>
        <p:nvSpPr>
          <p:cNvPr id="24" name="Rectangle 23"/>
          <p:cNvSpPr/>
          <p:nvPr/>
        </p:nvSpPr>
        <p:spPr>
          <a:xfrm>
            <a:off x="5286817" y="6901577"/>
            <a:ext cx="7490024" cy="2585323"/>
          </a:xfrm>
          <a:prstGeom prst="rect">
            <a:avLst/>
          </a:prstGeom>
        </p:spPr>
        <p:txBody>
          <a:bodyPr wrap="square">
            <a:spAutoFit/>
          </a:bodyPr>
          <a:lstStyle/>
          <a:p>
            <a:pPr algn="just">
              <a:lnSpc>
                <a:spcPct val="150000"/>
              </a:lnSpc>
            </a:pPr>
            <a:r>
              <a:rPr lang="fr-FR" sz="3600" b="1" dirty="0" err="1" smtClean="0">
                <a:latin typeface="Arial" panose="020B0604020202020204" pitchFamily="34" charset="0"/>
                <a:cs typeface="Arial" panose="020B0604020202020204" pitchFamily="34" charset="0"/>
              </a:rPr>
              <a:t>Nhóm</a:t>
            </a:r>
            <a:r>
              <a:rPr lang="fr-FR" sz="3600" b="1" dirty="0" smtClean="0">
                <a:latin typeface="Arial" panose="020B0604020202020204" pitchFamily="34" charset="0"/>
                <a:cs typeface="Arial" panose="020B0604020202020204" pitchFamily="34" charset="0"/>
              </a:rPr>
              <a:t> 3. </a:t>
            </a:r>
            <a:r>
              <a:rPr lang="en-US" sz="3600" dirty="0" err="1">
                <a:latin typeface="Arial" panose="020B0604020202020204" pitchFamily="34" charset="0"/>
                <a:cs typeface="Arial" panose="020B0604020202020204" pitchFamily="34" charset="0"/>
              </a:rPr>
              <a:t>Phương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tiện</a:t>
            </a:r>
            <a:r>
              <a:rPr lang="en-US" sz="3600" dirty="0">
                <a:latin typeface="Arial" panose="020B0604020202020204" pitchFamily="34" charset="0"/>
                <a:cs typeface="Arial" panose="020B0604020202020204" pitchFamily="34" charset="0"/>
              </a:rPr>
              <a:t> phi </a:t>
            </a:r>
            <a:r>
              <a:rPr lang="en-US" sz="3600" dirty="0" err="1">
                <a:latin typeface="Arial" panose="020B0604020202020204" pitchFamily="34" charset="0"/>
                <a:cs typeface="Arial" panose="020B0604020202020204" pitchFamily="34" charset="0"/>
              </a:rPr>
              <a:t>ngôn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ngữ</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gì</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Bao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gồm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những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loại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phương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nào</a:t>
            </a:r>
            <a:r>
              <a:rPr lang="en-US" sz="3600" dirty="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pic>
        <p:nvPicPr>
          <p:cNvPr id="25"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4660374" y="5970471"/>
            <a:ext cx="1057159" cy="1152217"/>
          </a:xfrm>
          <a:prstGeom prst="rect">
            <a:avLst/>
          </a:prstGeom>
        </p:spPr>
      </p:pic>
    </p:spTree>
    <p:extLst>
      <p:ext uri="{BB962C8B-B14F-4D97-AF65-F5344CB8AC3E}">
        <p14:creationId xmlns:p14="http://schemas.microsoft.com/office/powerpoint/2010/main" val="1045317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anim calcmode="lin" valueType="num">
                                      <p:cBhvr>
                                        <p:cTn id="25" dur="500" fill="hold"/>
                                        <p:tgtEl>
                                          <p:spTgt spid="20"/>
                                        </p:tgtEl>
                                        <p:attrNameLst>
                                          <p:attrName>ppt_x</p:attrName>
                                        </p:attrNameLst>
                                      </p:cBhvr>
                                      <p:tavLst>
                                        <p:tav tm="0">
                                          <p:val>
                                            <p:strVal val="#ppt_x"/>
                                          </p:val>
                                        </p:tav>
                                        <p:tav tm="100000">
                                          <p:val>
                                            <p:strVal val="#ppt_x"/>
                                          </p:val>
                                        </p:tav>
                                      </p:tavLst>
                                    </p:anim>
                                    <p:anim calcmode="lin" valueType="num">
                                      <p:cBhvr>
                                        <p:cTn id="26" dur="5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anim calcmode="lin" valueType="num">
                                      <p:cBhvr>
                                        <p:cTn id="35" dur="500" fill="hold"/>
                                        <p:tgtEl>
                                          <p:spTgt spid="18"/>
                                        </p:tgtEl>
                                        <p:attrNameLst>
                                          <p:attrName>ppt_x</p:attrName>
                                        </p:attrNameLst>
                                      </p:cBhvr>
                                      <p:tavLst>
                                        <p:tav tm="0">
                                          <p:val>
                                            <p:strVal val="#ppt_x"/>
                                          </p:val>
                                        </p:tav>
                                        <p:tav tm="100000">
                                          <p:val>
                                            <p:strVal val="#ppt_x"/>
                                          </p:val>
                                        </p:tav>
                                      </p:tavLst>
                                    </p:anim>
                                    <p:anim calcmode="lin" valueType="num">
                                      <p:cBhvr>
                                        <p:cTn id="3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anim calcmode="lin" valueType="num">
                                      <p:cBhvr>
                                        <p:cTn id="42" dur="500" fill="hold"/>
                                        <p:tgtEl>
                                          <p:spTgt spid="25"/>
                                        </p:tgtEl>
                                        <p:attrNameLst>
                                          <p:attrName>ppt_x</p:attrName>
                                        </p:attrNameLst>
                                      </p:cBhvr>
                                      <p:tavLst>
                                        <p:tav tm="0">
                                          <p:val>
                                            <p:strVal val="#ppt_x"/>
                                          </p:val>
                                        </p:tav>
                                        <p:tav tm="100000">
                                          <p:val>
                                            <p:strVal val="#ppt_x"/>
                                          </p:val>
                                        </p:tav>
                                      </p:tavLst>
                                    </p:anim>
                                    <p:anim calcmode="lin" valueType="num">
                                      <p:cBhvr>
                                        <p:cTn id="43" dur="500" fill="hold"/>
                                        <p:tgtEl>
                                          <p:spTgt spid="25"/>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anim calcmode="lin" valueType="num">
                                      <p:cBhvr>
                                        <p:cTn id="47" dur="500" fill="hold"/>
                                        <p:tgtEl>
                                          <p:spTgt spid="21"/>
                                        </p:tgtEl>
                                        <p:attrNameLst>
                                          <p:attrName>ppt_x</p:attrName>
                                        </p:attrNameLst>
                                      </p:cBhvr>
                                      <p:tavLst>
                                        <p:tav tm="0">
                                          <p:val>
                                            <p:strVal val="#ppt_x"/>
                                          </p:val>
                                        </p:tav>
                                        <p:tav tm="100000">
                                          <p:val>
                                            <p:strVal val="#ppt_x"/>
                                          </p:val>
                                        </p:tav>
                                      </p:tavLst>
                                    </p:anim>
                                    <p:anim calcmode="lin" valueType="num">
                                      <p:cBhvr>
                                        <p:cTn id="48" dur="500" fill="hold"/>
                                        <p:tgtEl>
                                          <p:spTgt spid="21"/>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anim calcmode="lin" valueType="num">
                                      <p:cBhvr>
                                        <p:cTn id="52" dur="500" fill="hold"/>
                                        <p:tgtEl>
                                          <p:spTgt spid="24"/>
                                        </p:tgtEl>
                                        <p:attrNameLst>
                                          <p:attrName>ppt_x</p:attrName>
                                        </p:attrNameLst>
                                      </p:cBhvr>
                                      <p:tavLst>
                                        <p:tav tm="0">
                                          <p:val>
                                            <p:strVal val="#ppt_x"/>
                                          </p:val>
                                        </p:tav>
                                        <p:tav tm="100000">
                                          <p:val>
                                            <p:strVal val="#ppt_x"/>
                                          </p:val>
                                        </p:tav>
                                      </p:tavLst>
                                    </p:anim>
                                    <p:anim calcmode="lin" valueType="num">
                                      <p:cBhvr>
                                        <p:cTn id="53"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7295"/>
          <a:stretch>
            <a:fillRect/>
          </a:stretch>
        </p:blipFill>
        <p:spPr>
          <a:xfrm>
            <a:off x="-102497" y="0"/>
            <a:ext cx="1446157" cy="1937309"/>
          </a:xfrm>
          <a:prstGeom prst="rect">
            <a:avLst/>
          </a:prstGeom>
        </p:spPr>
      </p:pic>
      <p:pic>
        <p:nvPicPr>
          <p:cNvPr id="35" name="Picture 3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3963" b="722"/>
          <a:stretch>
            <a:fillRect/>
          </a:stretch>
        </p:blipFill>
        <p:spPr>
          <a:xfrm>
            <a:off x="16944340" y="0"/>
            <a:ext cx="1523009" cy="1923308"/>
          </a:xfrm>
          <a:prstGeom prst="rect">
            <a:avLst/>
          </a:prstGeom>
        </p:spPr>
      </p:pic>
      <p:sp>
        <p:nvSpPr>
          <p:cNvPr id="14" name="TextBox 8">
            <a:extLst>
              <a:ext uri="{FF2B5EF4-FFF2-40B4-BE49-F238E27FC236}">
                <a16:creationId xmlns:a16="http://schemas.microsoft.com/office/drawing/2014/main" id="{9C0FC8F9-E5DC-4081-8A6B-3DBDF11E25F3}"/>
              </a:ext>
            </a:extLst>
          </p:cNvPr>
          <p:cNvSpPr txBox="1"/>
          <p:nvPr/>
        </p:nvSpPr>
        <p:spPr>
          <a:xfrm>
            <a:off x="3481364" y="690064"/>
            <a:ext cx="11325261" cy="959697"/>
          </a:xfrm>
          <a:prstGeom prst="rect">
            <a:avLst/>
          </a:prstGeom>
        </p:spPr>
        <p:txBody>
          <a:bodyPr lIns="0" tIns="0" rIns="0" bIns="0" rtlCol="0" anchor="t">
            <a:spAutoFit/>
          </a:bodyPr>
          <a:lstStyle/>
          <a:p>
            <a:pPr algn="ctr">
              <a:lnSpc>
                <a:spcPts val="7200"/>
              </a:lnSpc>
            </a:pPr>
            <a:r>
              <a:rPr lang="en-US" sz="6300" b="1" dirty="0" smtClean="0">
                <a:latin typeface="Arial" panose="020B0604020202020204" pitchFamily="34" charset="0"/>
                <a:cs typeface="Arial" panose="020B0604020202020204" pitchFamily="34" charset="0"/>
              </a:rPr>
              <a:t>1. </a:t>
            </a:r>
            <a:r>
              <a:rPr lang="en-US" sz="6300" b="1" dirty="0" err="1" smtClean="0">
                <a:latin typeface="Arial" panose="020B0604020202020204" pitchFamily="34" charset="0"/>
                <a:cs typeface="Arial" panose="020B0604020202020204" pitchFamily="34" charset="0"/>
              </a:rPr>
              <a:t>Cách</a:t>
            </a:r>
            <a:r>
              <a:rPr lang="en-US" sz="6300" b="1" dirty="0" smtClean="0">
                <a:latin typeface="Arial" panose="020B0604020202020204" pitchFamily="34" charset="0"/>
                <a:cs typeface="Arial" panose="020B0604020202020204" pitchFamily="34" charset="0"/>
              </a:rPr>
              <a:t> </a:t>
            </a:r>
            <a:r>
              <a:rPr lang="en-US" sz="6300" b="1" dirty="0" err="1" smtClean="0">
                <a:latin typeface="Arial" panose="020B0604020202020204" pitchFamily="34" charset="0"/>
                <a:cs typeface="Arial" panose="020B0604020202020204" pitchFamily="34" charset="0"/>
              </a:rPr>
              <a:t>trích</a:t>
            </a:r>
            <a:r>
              <a:rPr lang="en-US" sz="6300" b="1" dirty="0" smtClean="0">
                <a:latin typeface="Arial" panose="020B0604020202020204" pitchFamily="34" charset="0"/>
                <a:cs typeface="Arial" panose="020B0604020202020204" pitchFamily="34" charset="0"/>
              </a:rPr>
              <a:t> </a:t>
            </a:r>
            <a:r>
              <a:rPr lang="en-US" sz="6300" b="1" dirty="0" err="1" smtClean="0">
                <a:latin typeface="Arial" panose="020B0604020202020204" pitchFamily="34" charset="0"/>
                <a:cs typeface="Arial" panose="020B0604020202020204" pitchFamily="34" charset="0"/>
              </a:rPr>
              <a:t>dẫn</a:t>
            </a:r>
            <a:endParaRPr lang="en-US" sz="6300" b="1" dirty="0">
              <a:latin typeface="Arial" panose="020B0604020202020204" pitchFamily="34" charset="0"/>
              <a:cs typeface="Arial" panose="020B0604020202020204" pitchFamily="34" charset="0"/>
            </a:endParaRPr>
          </a:p>
        </p:txBody>
      </p:sp>
      <p:grpSp>
        <p:nvGrpSpPr>
          <p:cNvPr id="9" name="Group 3"/>
          <p:cNvGrpSpPr/>
          <p:nvPr/>
        </p:nvGrpSpPr>
        <p:grpSpPr>
          <a:xfrm>
            <a:off x="2664445" y="2191765"/>
            <a:ext cx="12959098" cy="7467600"/>
            <a:chOff x="0" y="0"/>
            <a:chExt cx="4039585" cy="2246998"/>
          </a:xfrm>
          <a:solidFill>
            <a:schemeClr val="bg1"/>
          </a:solidFill>
        </p:grpSpPr>
        <p:sp>
          <p:nvSpPr>
            <p:cNvPr id="11" name="Freeform 4"/>
            <p:cNvSpPr/>
            <p:nvPr/>
          </p:nvSpPr>
          <p:spPr>
            <a:xfrm>
              <a:off x="0" y="0"/>
              <a:ext cx="4039586" cy="2246998"/>
            </a:xfrm>
            <a:custGeom>
              <a:avLst/>
              <a:gdLst/>
              <a:ahLst/>
              <a:cxnLst/>
              <a:rect l="l" t="t" r="r" b="b"/>
              <a:pathLst>
                <a:path w="4039586" h="2246998">
                  <a:moveTo>
                    <a:pt x="0" y="0"/>
                  </a:moveTo>
                  <a:lnTo>
                    <a:pt x="4039586" y="0"/>
                  </a:lnTo>
                  <a:lnTo>
                    <a:pt x="4039586" y="2246998"/>
                  </a:lnTo>
                  <a:lnTo>
                    <a:pt x="0" y="2246998"/>
                  </a:lnTo>
                  <a:close/>
                </a:path>
              </a:pathLst>
            </a:custGeom>
            <a:grpFill/>
            <a:ln w="76200" cmpd="thickThin">
              <a:solidFill>
                <a:schemeClr val="tx1"/>
              </a:solidFill>
            </a:ln>
          </p:spPr>
        </p:sp>
      </p:grpSp>
      <p:pic>
        <p:nvPicPr>
          <p:cNvPr id="12" name="Picture 11"/>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054025" y="1103872"/>
            <a:ext cx="1752600" cy="1513807"/>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57050" y="6899941"/>
            <a:ext cx="4973888" cy="3385491"/>
          </a:xfrm>
          <a:prstGeom prst="rect">
            <a:avLst/>
          </a:prstGeom>
        </p:spPr>
      </p:pic>
      <p:pic>
        <p:nvPicPr>
          <p:cNvPr id="15"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27182" y="8072247"/>
            <a:ext cx="1249818" cy="2217420"/>
          </a:xfrm>
          <a:prstGeom prst="rect">
            <a:avLst/>
          </a:prstGeom>
        </p:spPr>
      </p:pic>
      <p:sp>
        <p:nvSpPr>
          <p:cNvPr id="3" name="Rectangle 2"/>
          <p:cNvSpPr/>
          <p:nvPr/>
        </p:nvSpPr>
        <p:spPr>
          <a:xfrm>
            <a:off x="3150381" y="2817832"/>
            <a:ext cx="11987226" cy="3600986"/>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v"/>
            </a:pPr>
            <a:r>
              <a:rPr lang="en-US" sz="3800" b="1"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Mục</a:t>
            </a:r>
            <a:r>
              <a:rPr lang="en-US" sz="38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b="1"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đích</a:t>
            </a:r>
            <a:r>
              <a:rPr lang="en-US" sz="38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3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văn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bản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trích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dẫn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ý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kiến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người khác để bình luận hoặc </a:t>
            </a:r>
            <a:r>
              <a:rPr lang="vi-VN" sz="3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tăng </a:t>
            </a:r>
            <a:r>
              <a:rPr lang="vi-VN"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thêm sức thuyết phục cho lập luận của mình</a:t>
            </a:r>
            <a:r>
              <a:rPr lang="vi-VN" sz="3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3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v"/>
            </a:pPr>
            <a:r>
              <a:rPr lang="en-US" sz="3800" b="1"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Phân</a:t>
            </a:r>
            <a:r>
              <a:rPr lang="en-US" sz="38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b="1"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loại</a:t>
            </a:r>
            <a:r>
              <a:rPr lang="en-US" sz="38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trích</a:t>
            </a:r>
            <a:r>
              <a:rPr lang="en-US" sz="3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dẫn</a:t>
            </a:r>
            <a:r>
              <a:rPr lang="en-US" sz="3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trực</a:t>
            </a:r>
            <a:r>
              <a:rPr lang="en-US" sz="3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tiếp</a:t>
            </a:r>
            <a:r>
              <a:rPr lang="en-US" sz="3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3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trích</a:t>
            </a:r>
            <a:r>
              <a:rPr lang="en-US" sz="3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dẫn</a:t>
            </a:r>
            <a:r>
              <a:rPr lang="en-US" sz="3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gián</a:t>
            </a:r>
            <a:r>
              <a:rPr lang="en-US" sz="3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tiếp</a:t>
            </a:r>
            <a:r>
              <a:rPr lang="en-US" sz="3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6" dur="500"/>
                                        <p:tgtEl>
                                          <p:spTgt spid="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7295"/>
          <a:stretch>
            <a:fillRect/>
          </a:stretch>
        </p:blipFill>
        <p:spPr>
          <a:xfrm>
            <a:off x="-102497" y="0"/>
            <a:ext cx="1446157" cy="1937309"/>
          </a:xfrm>
          <a:prstGeom prst="rect">
            <a:avLst/>
          </a:prstGeom>
        </p:spPr>
      </p:pic>
      <p:pic>
        <p:nvPicPr>
          <p:cNvPr id="35" name="Picture 3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3963" b="722"/>
          <a:stretch>
            <a:fillRect/>
          </a:stretch>
        </p:blipFill>
        <p:spPr>
          <a:xfrm>
            <a:off x="16944340" y="0"/>
            <a:ext cx="1523009" cy="1923308"/>
          </a:xfrm>
          <a:prstGeom prst="rect">
            <a:avLst/>
          </a:prstGeom>
        </p:spPr>
      </p:pic>
      <p:sp>
        <p:nvSpPr>
          <p:cNvPr id="11" name="Rounded Rectangle 10"/>
          <p:cNvSpPr/>
          <p:nvPr/>
        </p:nvSpPr>
        <p:spPr>
          <a:xfrm>
            <a:off x="562181" y="885076"/>
            <a:ext cx="17163639" cy="1600202"/>
          </a:xfrm>
          <a:prstGeom prst="roundRect">
            <a:avLst/>
          </a:prstGeom>
          <a:solidFill>
            <a:schemeClr val="bg1"/>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 panose="020B0604020202020204" pitchFamily="34" charset="0"/>
                <a:cs typeface="Arial" panose="020B0604020202020204" pitchFamily="34" charset="0"/>
              </a:rPr>
              <a:t>T</a:t>
            </a:r>
            <a:r>
              <a:rPr lang="vi-VN" sz="3600" b="1" dirty="0">
                <a:solidFill>
                  <a:schemeClr val="tx1"/>
                </a:solidFill>
                <a:latin typeface="Arial" panose="020B0604020202020204" pitchFamily="34" charset="0"/>
                <a:cs typeface="Arial" panose="020B0604020202020204" pitchFamily="34" charset="0"/>
              </a:rPr>
              <a:t>rích dẫn trực tiếp</a:t>
            </a:r>
            <a:r>
              <a:rPr lang="en-US" sz="3600" b="1" dirty="0">
                <a:solidFill>
                  <a:schemeClr val="tx1"/>
                </a:solidFill>
                <a:latin typeface="Arial" panose="020B0604020202020204" pitchFamily="34" charset="0"/>
                <a:cs typeface="Arial" panose="020B0604020202020204" pitchFamily="34" charset="0"/>
              </a:rPr>
              <a:t>: </a:t>
            </a:r>
            <a:r>
              <a:rPr lang="vi-VN" sz="3600" dirty="0">
                <a:solidFill>
                  <a:schemeClr val="tx1"/>
                </a:solidFill>
                <a:latin typeface="Arial" panose="020B0604020202020204" pitchFamily="34" charset="0"/>
                <a:cs typeface="Arial" panose="020B0604020202020204" pitchFamily="34" charset="0"/>
              </a:rPr>
              <a:t>trích nguyên văn từ, c</a:t>
            </a:r>
            <a:r>
              <a:rPr lang="en-US" sz="3600" dirty="0">
                <a:solidFill>
                  <a:schemeClr val="tx1"/>
                </a:solidFill>
                <a:latin typeface="Arial" panose="020B0604020202020204" pitchFamily="34" charset="0"/>
                <a:cs typeface="Arial" panose="020B0604020202020204" pitchFamily="34" charset="0"/>
              </a:rPr>
              <a:t>â</a:t>
            </a:r>
            <a:r>
              <a:rPr lang="vi-VN" sz="3600" dirty="0">
                <a:solidFill>
                  <a:schemeClr val="tx1"/>
                </a:solidFill>
                <a:latin typeface="Arial" panose="020B0604020202020204" pitchFamily="34" charset="0"/>
                <a:cs typeface="Arial" panose="020B0604020202020204" pitchFamily="34" charset="0"/>
              </a:rPr>
              <a:t>u hoặc đoạn của người khác. </a:t>
            </a:r>
            <a:endParaRPr lang="en-US" sz="3600" dirty="0">
              <a:solidFill>
                <a:schemeClr val="tx1"/>
              </a:solidFill>
              <a:latin typeface="Arial" panose="020B0604020202020204" pitchFamily="34" charset="0"/>
              <a:cs typeface="Arial" panose="020B0604020202020204" pitchFamily="34" charset="0"/>
            </a:endParaRPr>
          </a:p>
        </p:txBody>
      </p:sp>
      <p:sp>
        <p:nvSpPr>
          <p:cNvPr id="10" name="Rounded Rectangle 9"/>
          <p:cNvSpPr/>
          <p:nvPr/>
        </p:nvSpPr>
        <p:spPr>
          <a:xfrm>
            <a:off x="562181" y="3069733"/>
            <a:ext cx="17163639" cy="1600202"/>
          </a:xfrm>
          <a:prstGeom prst="roundRect">
            <a:avLst/>
          </a:prstGeom>
          <a:solidFill>
            <a:schemeClr val="bg1"/>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 panose="020B0604020202020204" pitchFamily="34" charset="0"/>
                <a:cs typeface="Arial" panose="020B0604020202020204" pitchFamily="34" charset="0"/>
              </a:rPr>
              <a:t>T</a:t>
            </a:r>
            <a:r>
              <a:rPr lang="vi-VN" sz="3600" b="1" dirty="0">
                <a:solidFill>
                  <a:schemeClr val="tx1"/>
                </a:solidFill>
                <a:latin typeface="Arial" panose="020B0604020202020204" pitchFamily="34" charset="0"/>
                <a:cs typeface="Arial" panose="020B0604020202020204" pitchFamily="34" charset="0"/>
              </a:rPr>
              <a:t>rích dẫn </a:t>
            </a:r>
            <a:r>
              <a:rPr lang="en-US" sz="3600" b="1" dirty="0" err="1" smtClean="0">
                <a:solidFill>
                  <a:schemeClr val="tx1"/>
                </a:solidFill>
                <a:latin typeface="Arial" panose="020B0604020202020204" pitchFamily="34" charset="0"/>
                <a:cs typeface="Arial" panose="020B0604020202020204" pitchFamily="34" charset="0"/>
              </a:rPr>
              <a:t>gián</a:t>
            </a:r>
            <a:r>
              <a:rPr lang="vi-VN" sz="3600" b="1" dirty="0" smtClean="0">
                <a:solidFill>
                  <a:schemeClr val="tx1"/>
                </a:solidFill>
                <a:latin typeface="Arial" panose="020B0604020202020204" pitchFamily="34" charset="0"/>
                <a:cs typeface="Arial" panose="020B0604020202020204" pitchFamily="34" charset="0"/>
              </a:rPr>
              <a:t> </a:t>
            </a:r>
            <a:r>
              <a:rPr lang="vi-VN" sz="3600" b="1" dirty="0">
                <a:solidFill>
                  <a:schemeClr val="tx1"/>
                </a:solidFill>
                <a:latin typeface="Arial" panose="020B0604020202020204" pitchFamily="34" charset="0"/>
                <a:cs typeface="Arial" panose="020B0604020202020204" pitchFamily="34" charset="0"/>
              </a:rPr>
              <a:t>tiếp</a:t>
            </a:r>
            <a:r>
              <a:rPr lang="en-US" sz="3600" b="1" dirty="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chỉ</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trích</a:t>
            </a:r>
            <a:r>
              <a:rPr lang="en-US" sz="3600" dirty="0" smtClean="0">
                <a:solidFill>
                  <a:schemeClr val="tx1"/>
                </a:solidFill>
                <a:latin typeface="Arial" panose="020B0604020202020204" pitchFamily="34" charset="0"/>
                <a:cs typeface="Arial" panose="020B0604020202020204" pitchFamily="34" charset="0"/>
              </a:rPr>
              <a:t> ý, </a:t>
            </a:r>
            <a:r>
              <a:rPr lang="en-US" sz="3600" dirty="0" err="1" smtClean="0">
                <a:solidFill>
                  <a:schemeClr val="tx1"/>
                </a:solidFill>
                <a:latin typeface="Arial" panose="020B0604020202020204" pitchFamily="34" charset="0"/>
                <a:cs typeface="Arial" panose="020B0604020202020204" pitchFamily="34" charset="0"/>
              </a:rPr>
              <a:t>không</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trích</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nguyên</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văn</a:t>
            </a:r>
            <a:r>
              <a:rPr lang="en-US" sz="3600" dirty="0" smtClean="0">
                <a:solidFill>
                  <a:schemeClr val="tx1"/>
                </a:solidFill>
                <a:latin typeface="Arial" panose="020B0604020202020204" pitchFamily="34" charset="0"/>
                <a:cs typeface="Arial" panose="020B0604020202020204" pitchFamily="34" charset="0"/>
              </a:rPr>
              <a:t> ý </a:t>
            </a:r>
            <a:r>
              <a:rPr lang="en-US" sz="3600" dirty="0" err="1" smtClean="0">
                <a:solidFill>
                  <a:schemeClr val="tx1"/>
                </a:solidFill>
                <a:latin typeface="Arial" panose="020B0604020202020204" pitchFamily="34" charset="0"/>
                <a:cs typeface="Arial" panose="020B0604020202020204" pitchFamily="34" charset="0"/>
              </a:rPr>
              <a:t>kiến</a:t>
            </a:r>
            <a:r>
              <a:rPr lang="en-US" sz="3600" dirty="0" smtClean="0">
                <a:solidFill>
                  <a:schemeClr val="tx1"/>
                </a:solidFill>
                <a:latin typeface="Arial" panose="020B0604020202020204" pitchFamily="34" charset="0"/>
                <a:cs typeface="Arial" panose="020B0604020202020204" pitchFamily="34" charset="0"/>
              </a:rPr>
              <a:t> </a:t>
            </a:r>
            <a:r>
              <a:rPr lang="vi-VN" sz="3600" dirty="0" smtClean="0">
                <a:solidFill>
                  <a:schemeClr val="tx1"/>
                </a:solidFill>
                <a:latin typeface="Arial" panose="020B0604020202020204" pitchFamily="34" charset="0"/>
                <a:cs typeface="Arial" panose="020B0604020202020204" pitchFamily="34" charset="0"/>
              </a:rPr>
              <a:t>của </a:t>
            </a:r>
            <a:r>
              <a:rPr lang="vi-VN" sz="3600" dirty="0">
                <a:solidFill>
                  <a:schemeClr val="tx1"/>
                </a:solidFill>
                <a:latin typeface="Arial" panose="020B0604020202020204" pitchFamily="34" charset="0"/>
                <a:cs typeface="Arial" panose="020B0604020202020204" pitchFamily="34" charset="0"/>
              </a:rPr>
              <a:t>người khác. </a:t>
            </a:r>
            <a:endParaRPr lang="en-US" sz="3600" dirty="0">
              <a:solidFill>
                <a:schemeClr val="tx1"/>
              </a:solidFill>
              <a:latin typeface="Arial" panose="020B0604020202020204" pitchFamily="34" charset="0"/>
              <a:cs typeface="Arial" panose="020B0604020202020204" pitchFamily="34" charset="0"/>
            </a:endParaRPr>
          </a:p>
        </p:txBody>
      </p:sp>
      <p:pic>
        <p:nvPicPr>
          <p:cNvPr id="14"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675387" y="266700"/>
            <a:ext cx="937225" cy="898033"/>
          </a:xfrm>
          <a:prstGeom prst="rect">
            <a:avLst/>
          </a:prstGeom>
        </p:spPr>
      </p:pic>
      <p:pic>
        <p:nvPicPr>
          <p:cNvPr id="12"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675387" y="2476500"/>
            <a:ext cx="937225" cy="898033"/>
          </a:xfrm>
          <a:prstGeom prst="rect">
            <a:avLst/>
          </a:prstGeom>
        </p:spPr>
      </p:pic>
      <p:sp>
        <p:nvSpPr>
          <p:cNvPr id="3" name="Rectangle 2"/>
          <p:cNvSpPr/>
          <p:nvPr/>
        </p:nvSpPr>
        <p:spPr>
          <a:xfrm>
            <a:off x="1131587" y="5067295"/>
            <a:ext cx="7543800" cy="1981205"/>
          </a:xfrm>
          <a:prstGeom prst="rect">
            <a:avLst/>
          </a:prstGeom>
          <a:solidFill>
            <a:srgbClr val="FFFFFF"/>
          </a:solidFill>
          <a:ln w="38100">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dirty="0" err="1" smtClean="0">
                <a:solidFill>
                  <a:schemeClr val="tx1"/>
                </a:solidFill>
                <a:latin typeface="Arial" panose="020B0604020202020204" pitchFamily="34" charset="0"/>
                <a:cs typeface="Arial" panose="020B0604020202020204" pitchFamily="34" charset="0"/>
              </a:rPr>
              <a:t>Trích</a:t>
            </a:r>
            <a:r>
              <a:rPr lang="en-US" sz="3600" dirty="0" smtClean="0">
                <a:solidFill>
                  <a:schemeClr val="tx1"/>
                </a:solidFill>
                <a:latin typeface="Arial" panose="020B0604020202020204" pitchFamily="34" charset="0"/>
                <a:cs typeface="Arial" panose="020B0604020202020204" pitchFamily="34" charset="0"/>
              </a:rPr>
              <a:t> </a:t>
            </a:r>
            <a:r>
              <a:rPr lang="vi-VN" sz="3600" dirty="0" smtClean="0">
                <a:solidFill>
                  <a:schemeClr val="tx1"/>
                </a:solidFill>
                <a:latin typeface="Arial" panose="020B0604020202020204" pitchFamily="34" charset="0"/>
                <a:cs typeface="Arial" panose="020B0604020202020204" pitchFamily="34" charset="0"/>
              </a:rPr>
              <a:t>dẫn </a:t>
            </a:r>
            <a:r>
              <a:rPr lang="vi-VN" sz="3600" dirty="0">
                <a:solidFill>
                  <a:schemeClr val="tx1"/>
                </a:solidFill>
                <a:latin typeface="Arial" panose="020B0604020202020204" pitchFamily="34" charset="0"/>
                <a:cs typeface="Arial" panose="020B0604020202020204" pitchFamily="34" charset="0"/>
              </a:rPr>
              <a:t>nguyên </a:t>
            </a:r>
            <a:r>
              <a:rPr lang="vi-VN" sz="3600" dirty="0" smtClean="0">
                <a:solidFill>
                  <a:schemeClr val="tx1"/>
                </a:solidFill>
                <a:latin typeface="Arial" panose="020B0604020202020204" pitchFamily="34" charset="0"/>
                <a:cs typeface="Arial" panose="020B0604020202020204" pitchFamily="34" charset="0"/>
              </a:rPr>
              <a:t>văn</a:t>
            </a:r>
            <a:r>
              <a:rPr lang="en-US" sz="3600" dirty="0" smtClean="0">
                <a:solidFill>
                  <a:schemeClr val="tx1"/>
                </a:solidFill>
                <a:latin typeface="Arial" panose="020B0604020202020204" pitchFamily="34" charset="0"/>
                <a:cs typeface="Arial" panose="020B0604020202020204" pitchFamily="34" charset="0"/>
              </a:rPr>
              <a:t>:</a:t>
            </a:r>
            <a:r>
              <a:rPr lang="vi-VN" sz="3600" dirty="0" smtClean="0">
                <a:solidFill>
                  <a:schemeClr val="tx1"/>
                </a:solidFill>
                <a:latin typeface="Arial" panose="020B0604020202020204" pitchFamily="34" charset="0"/>
                <a:cs typeface="Arial" panose="020B0604020202020204" pitchFamily="34" charset="0"/>
              </a:rPr>
              <a:t> </a:t>
            </a:r>
            <a:r>
              <a:rPr lang="vi-VN" sz="3600" dirty="0">
                <a:solidFill>
                  <a:schemeClr val="tx1"/>
                </a:solidFill>
                <a:latin typeface="Arial" panose="020B0604020202020204" pitchFamily="34" charset="0"/>
                <a:cs typeface="Arial" panose="020B0604020202020204" pitchFamily="34" charset="0"/>
              </a:rPr>
              <a:t>từ, câu, đoạn </a:t>
            </a:r>
            <a:r>
              <a:rPr lang="vi-VN" sz="3600" dirty="0" smtClean="0">
                <a:solidFill>
                  <a:schemeClr val="tx1"/>
                </a:solidFill>
                <a:latin typeface="Arial" panose="020B0604020202020204" pitchFamily="34" charset="0"/>
                <a:cs typeface="Arial" panose="020B0604020202020204" pitchFamily="34" charset="0"/>
              </a:rPr>
              <a:t>phải </a:t>
            </a:r>
            <a:r>
              <a:rPr lang="vi-VN" sz="3600" dirty="0">
                <a:solidFill>
                  <a:schemeClr val="tx1"/>
                </a:solidFill>
                <a:latin typeface="Arial" panose="020B0604020202020204" pitchFamily="34" charset="0"/>
                <a:cs typeface="Arial" panose="020B0604020202020204" pitchFamily="34" charset="0"/>
              </a:rPr>
              <a:t>đặt trong dấu ngoặc </a:t>
            </a:r>
            <a:r>
              <a:rPr lang="vi-VN" sz="3600" dirty="0" smtClean="0">
                <a:solidFill>
                  <a:schemeClr val="tx1"/>
                </a:solidFill>
                <a:latin typeface="Arial" panose="020B0604020202020204" pitchFamily="34" charset="0"/>
                <a:cs typeface="Arial" panose="020B0604020202020204" pitchFamily="34" charset="0"/>
              </a:rPr>
              <a:t>kép</a:t>
            </a:r>
            <a:r>
              <a:rPr lang="en-US" sz="3600" dirty="0" smtClean="0">
                <a:solidFill>
                  <a:schemeClr val="tx1"/>
                </a:solidFill>
                <a:latin typeface="Arial" panose="020B0604020202020204" pitchFamily="34" charset="0"/>
                <a:cs typeface="Arial" panose="020B0604020202020204" pitchFamily="34" charset="0"/>
              </a:rPr>
              <a:t>.</a:t>
            </a:r>
            <a:endParaRPr lang="en-US" sz="3600" dirty="0">
              <a:solidFill>
                <a:schemeClr val="tx1"/>
              </a:solidFill>
              <a:latin typeface="Arial" panose="020B0604020202020204" pitchFamily="34" charset="0"/>
              <a:cs typeface="Arial" panose="020B0604020202020204" pitchFamily="34" charset="0"/>
            </a:endParaRPr>
          </a:p>
        </p:txBody>
      </p:sp>
      <p:sp>
        <p:nvSpPr>
          <p:cNvPr id="15" name="Rectangle 14"/>
          <p:cNvSpPr/>
          <p:nvPr/>
        </p:nvSpPr>
        <p:spPr>
          <a:xfrm>
            <a:off x="9612612" y="5067295"/>
            <a:ext cx="7543800" cy="1981205"/>
          </a:xfrm>
          <a:prstGeom prst="rect">
            <a:avLst/>
          </a:prstGeom>
          <a:solidFill>
            <a:srgbClr val="FFFFFF"/>
          </a:solidFill>
          <a:ln w="38100">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dirty="0" smtClean="0">
                <a:solidFill>
                  <a:schemeClr val="tx1"/>
                </a:solidFill>
                <a:latin typeface="Arial" panose="020B0604020202020204" pitchFamily="34" charset="0"/>
                <a:cs typeface="Arial" panose="020B0604020202020204" pitchFamily="34" charset="0"/>
              </a:rPr>
              <a:t>C</a:t>
            </a:r>
            <a:r>
              <a:rPr lang="vi-VN" sz="3600" dirty="0" smtClean="0">
                <a:solidFill>
                  <a:schemeClr val="tx1"/>
                </a:solidFill>
                <a:latin typeface="Arial" panose="020B0604020202020204" pitchFamily="34" charset="0"/>
                <a:cs typeface="Arial" panose="020B0604020202020204" pitchFamily="34" charset="0"/>
              </a:rPr>
              <a:t>ó </a:t>
            </a:r>
            <a:r>
              <a:rPr lang="vi-VN" sz="3600" dirty="0">
                <a:solidFill>
                  <a:schemeClr val="tx1"/>
                </a:solidFill>
                <a:latin typeface="Arial" panose="020B0604020202020204" pitchFamily="34" charset="0"/>
                <a:cs typeface="Arial" panose="020B0604020202020204" pitchFamily="34" charset="0"/>
              </a:rPr>
              <a:t>thể trích dẫn lại ý kiến của một người theo tài liệu của người khác</a:t>
            </a:r>
            <a:r>
              <a:rPr lang="en-US" sz="3600" dirty="0" smtClean="0">
                <a:solidFill>
                  <a:schemeClr val="tx1"/>
                </a:solidFill>
                <a:latin typeface="Arial" panose="020B0604020202020204" pitchFamily="34" charset="0"/>
                <a:cs typeface="Arial" panose="020B0604020202020204" pitchFamily="34" charset="0"/>
              </a:rPr>
              <a:t>.</a:t>
            </a:r>
            <a:endParaRPr lang="en-US" sz="3600" dirty="0">
              <a:solidFill>
                <a:schemeClr val="tx1"/>
              </a:solidFill>
              <a:latin typeface="Arial" panose="020B0604020202020204" pitchFamily="34" charset="0"/>
              <a:cs typeface="Arial" panose="020B0604020202020204" pitchFamily="34" charset="0"/>
            </a:endParaRPr>
          </a:p>
        </p:txBody>
      </p:sp>
      <p:sp>
        <p:nvSpPr>
          <p:cNvPr id="16" name="Rectangle 15"/>
          <p:cNvSpPr/>
          <p:nvPr/>
        </p:nvSpPr>
        <p:spPr>
          <a:xfrm>
            <a:off x="1131586" y="7429501"/>
            <a:ext cx="16024825" cy="2438400"/>
          </a:xfrm>
          <a:prstGeom prst="rect">
            <a:avLst/>
          </a:prstGeom>
          <a:solidFill>
            <a:srgbClr val="FFFFFF"/>
          </a:solidFill>
          <a:ln w="38100">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dirty="0">
                <a:solidFill>
                  <a:schemeClr val="tx1"/>
                </a:solidFill>
                <a:latin typeface="Arial" panose="020B0604020202020204" pitchFamily="34" charset="0"/>
                <a:cs typeface="Arial" panose="020B0604020202020204" pitchFamily="34" charset="0"/>
              </a:rPr>
              <a:t>Đ</a:t>
            </a:r>
            <a:r>
              <a:rPr lang="vi-VN" sz="3600" dirty="0" smtClean="0">
                <a:solidFill>
                  <a:schemeClr val="tx1"/>
                </a:solidFill>
                <a:latin typeface="Arial" panose="020B0604020202020204" pitchFamily="34" charset="0"/>
                <a:cs typeface="Arial" panose="020B0604020202020204" pitchFamily="34" charset="0"/>
              </a:rPr>
              <a:t>ể </a:t>
            </a:r>
            <a:r>
              <a:rPr lang="vi-VN" sz="3600" dirty="0">
                <a:solidFill>
                  <a:schemeClr val="tx1"/>
                </a:solidFill>
                <a:latin typeface="Arial" panose="020B0604020202020204" pitchFamily="34" charset="0"/>
                <a:cs typeface="Arial" panose="020B0604020202020204" pitchFamily="34" charset="0"/>
              </a:rPr>
              <a:t>bảo đảm yêu </a:t>
            </a:r>
            <a:r>
              <a:rPr lang="vi-VN" sz="3600" dirty="0" smtClean="0">
                <a:solidFill>
                  <a:schemeClr val="tx1"/>
                </a:solidFill>
                <a:latin typeface="Arial" panose="020B0604020202020204" pitchFamily="34" charset="0"/>
                <a:cs typeface="Arial" panose="020B0604020202020204" pitchFamily="34" charset="0"/>
              </a:rPr>
              <a:t>cầu </a:t>
            </a:r>
            <a:r>
              <a:rPr lang="vi-VN" sz="3600" dirty="0">
                <a:solidFill>
                  <a:schemeClr val="tx1"/>
                </a:solidFill>
                <a:latin typeface="Arial" panose="020B0604020202020204" pitchFamily="34" charset="0"/>
                <a:cs typeface="Arial" panose="020B0604020202020204" pitchFamily="34" charset="0"/>
              </a:rPr>
              <a:t>khoa </a:t>
            </a:r>
            <a:r>
              <a:rPr lang="vi-VN" sz="3600" dirty="0" smtClean="0">
                <a:solidFill>
                  <a:schemeClr val="tx1"/>
                </a:solidFill>
                <a:latin typeface="Arial" panose="020B0604020202020204" pitchFamily="34" charset="0"/>
                <a:cs typeface="Arial" panose="020B0604020202020204" pitchFamily="34" charset="0"/>
              </a:rPr>
              <a:t>học</a:t>
            </a:r>
            <a:r>
              <a:rPr lang="en-US" sz="3600" dirty="0" smtClean="0">
                <a:solidFill>
                  <a:schemeClr val="tx1"/>
                </a:solidFill>
                <a:latin typeface="Arial" panose="020B0604020202020204" pitchFamily="34" charset="0"/>
                <a:cs typeface="Arial" panose="020B0604020202020204" pitchFamily="34" charset="0"/>
              </a:rPr>
              <a:t>: C</a:t>
            </a:r>
            <a:r>
              <a:rPr lang="vi-VN" sz="3600" dirty="0" smtClean="0">
                <a:solidFill>
                  <a:schemeClr val="tx1"/>
                </a:solidFill>
                <a:latin typeface="Arial" panose="020B0604020202020204" pitchFamily="34" charset="0"/>
                <a:cs typeface="Arial" panose="020B0604020202020204" pitchFamily="34" charset="0"/>
              </a:rPr>
              <a:t>ần </a:t>
            </a:r>
            <a:r>
              <a:rPr lang="vi-VN" sz="3600" dirty="0">
                <a:solidFill>
                  <a:schemeClr val="tx1"/>
                </a:solidFill>
                <a:latin typeface="Arial" panose="020B0604020202020204" pitchFamily="34" charset="0"/>
                <a:cs typeface="Arial" panose="020B0604020202020204" pitchFamily="34" charset="0"/>
              </a:rPr>
              <a:t>hạn chế trích </a:t>
            </a:r>
            <a:r>
              <a:rPr lang="vi-VN" sz="3600" dirty="0" smtClean="0">
                <a:solidFill>
                  <a:schemeClr val="tx1"/>
                </a:solidFill>
                <a:latin typeface="Arial" panose="020B0604020202020204" pitchFamily="34" charset="0"/>
                <a:cs typeface="Arial" panose="020B0604020202020204" pitchFamily="34" charset="0"/>
              </a:rPr>
              <a:t>dẫn, </a:t>
            </a:r>
            <a:r>
              <a:rPr lang="vi-VN" sz="3600" dirty="0">
                <a:solidFill>
                  <a:schemeClr val="tx1"/>
                </a:solidFill>
                <a:latin typeface="Arial" panose="020B0604020202020204" pitchFamily="34" charset="0"/>
                <a:cs typeface="Arial" panose="020B0604020202020204" pitchFamily="34" charset="0"/>
              </a:rPr>
              <a:t>nhất là trong trường hợp ý kiến được trích dẫn có vai trò quan trọng đối với bài viết hoặc đề tài bình luận, trao đổi trong </a:t>
            </a:r>
            <a:r>
              <a:rPr lang="vi-VN" sz="3600" dirty="0" smtClean="0">
                <a:solidFill>
                  <a:schemeClr val="tx1"/>
                </a:solidFill>
                <a:latin typeface="Arial" panose="020B0604020202020204" pitchFamily="34" charset="0"/>
                <a:cs typeface="Arial" panose="020B0604020202020204" pitchFamily="34" charset="0"/>
              </a:rPr>
              <a:t>bài.</a:t>
            </a:r>
            <a:endParaRPr lang="en-US" sz="3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7715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anim calcmode="lin" valueType="num">
                                      <p:cBhvr>
                                        <p:cTn id="25" dur="500" fill="hold"/>
                                        <p:tgtEl>
                                          <p:spTgt spid="10"/>
                                        </p:tgtEl>
                                        <p:attrNameLst>
                                          <p:attrName>ppt_x</p:attrName>
                                        </p:attrNameLst>
                                      </p:cBhvr>
                                      <p:tavLst>
                                        <p:tav tm="0">
                                          <p:val>
                                            <p:strVal val="#ppt_x"/>
                                          </p:val>
                                        </p:tav>
                                        <p:tav tm="100000">
                                          <p:val>
                                            <p:strVal val="#ppt_x"/>
                                          </p:val>
                                        </p:tav>
                                      </p:tavLst>
                                    </p:anim>
                                    <p:anim calcmode="lin" valueType="num">
                                      <p:cBhvr>
                                        <p:cTn id="26"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3"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7295"/>
          <a:stretch>
            <a:fillRect/>
          </a:stretch>
        </p:blipFill>
        <p:spPr>
          <a:xfrm>
            <a:off x="-102497" y="0"/>
            <a:ext cx="1446157" cy="1937309"/>
          </a:xfrm>
          <a:prstGeom prst="rect">
            <a:avLst/>
          </a:prstGeom>
        </p:spPr>
      </p:pic>
      <p:pic>
        <p:nvPicPr>
          <p:cNvPr id="35" name="Picture 3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3963" b="722"/>
          <a:stretch>
            <a:fillRect/>
          </a:stretch>
        </p:blipFill>
        <p:spPr>
          <a:xfrm>
            <a:off x="16944340" y="0"/>
            <a:ext cx="1523009" cy="1923308"/>
          </a:xfrm>
          <a:prstGeom prst="rect">
            <a:avLst/>
          </a:prstGeom>
        </p:spPr>
      </p:pic>
      <p:sp>
        <p:nvSpPr>
          <p:cNvPr id="14" name="TextBox 8">
            <a:extLst>
              <a:ext uri="{FF2B5EF4-FFF2-40B4-BE49-F238E27FC236}">
                <a16:creationId xmlns:a16="http://schemas.microsoft.com/office/drawing/2014/main" id="{9C0FC8F9-E5DC-4081-8A6B-3DBDF11E25F3}"/>
              </a:ext>
            </a:extLst>
          </p:cNvPr>
          <p:cNvSpPr txBox="1"/>
          <p:nvPr/>
        </p:nvSpPr>
        <p:spPr>
          <a:xfrm>
            <a:off x="3481364" y="690064"/>
            <a:ext cx="11325261" cy="861774"/>
          </a:xfrm>
          <a:prstGeom prst="rect">
            <a:avLst/>
          </a:prstGeom>
        </p:spPr>
        <p:txBody>
          <a:bodyPr lIns="0" tIns="0" rIns="0" bIns="0" rtlCol="0" anchor="t">
            <a:spAutoFit/>
          </a:bodyPr>
          <a:lstStyle/>
          <a:p>
            <a:pPr algn="ctr">
              <a:lnSpc>
                <a:spcPts val="7200"/>
              </a:lnSpc>
            </a:pPr>
            <a:r>
              <a:rPr lang="en-US" sz="5500" b="1" dirty="0" err="1" smtClean="0">
                <a:solidFill>
                  <a:schemeClr val="tx2"/>
                </a:solidFill>
                <a:latin typeface="Arial" panose="020B0604020202020204" pitchFamily="34" charset="0"/>
                <a:cs typeface="Arial" panose="020B0604020202020204" pitchFamily="34" charset="0"/>
              </a:rPr>
              <a:t>Yêu</a:t>
            </a:r>
            <a:r>
              <a:rPr lang="en-US" sz="5500" b="1" dirty="0" smtClean="0">
                <a:solidFill>
                  <a:schemeClr val="tx2"/>
                </a:solidFill>
                <a:latin typeface="Arial" panose="020B0604020202020204" pitchFamily="34" charset="0"/>
                <a:cs typeface="Arial" panose="020B0604020202020204" pitchFamily="34" charset="0"/>
              </a:rPr>
              <a:t> </a:t>
            </a:r>
            <a:r>
              <a:rPr lang="en-US" sz="5500" b="1" dirty="0" err="1" smtClean="0">
                <a:solidFill>
                  <a:schemeClr val="tx2"/>
                </a:solidFill>
                <a:latin typeface="Arial" panose="020B0604020202020204" pitchFamily="34" charset="0"/>
                <a:cs typeface="Arial" panose="020B0604020202020204" pitchFamily="34" charset="0"/>
              </a:rPr>
              <a:t>cầu</a:t>
            </a:r>
            <a:r>
              <a:rPr lang="en-US" sz="5500" b="1" dirty="0" smtClean="0">
                <a:solidFill>
                  <a:schemeClr val="tx2"/>
                </a:solidFill>
                <a:latin typeface="Arial" panose="020B0604020202020204" pitchFamily="34" charset="0"/>
                <a:cs typeface="Arial" panose="020B0604020202020204" pitchFamily="34" charset="0"/>
              </a:rPr>
              <a:t> </a:t>
            </a:r>
            <a:r>
              <a:rPr lang="en-US" sz="5500" b="1" dirty="0" err="1" smtClean="0">
                <a:solidFill>
                  <a:schemeClr val="tx2"/>
                </a:solidFill>
                <a:latin typeface="Arial" panose="020B0604020202020204" pitchFamily="34" charset="0"/>
                <a:cs typeface="Arial" panose="020B0604020202020204" pitchFamily="34" charset="0"/>
              </a:rPr>
              <a:t>khi</a:t>
            </a:r>
            <a:r>
              <a:rPr lang="en-US" sz="5500" b="1" dirty="0" smtClean="0">
                <a:solidFill>
                  <a:schemeClr val="tx2"/>
                </a:solidFill>
                <a:latin typeface="Arial" panose="020B0604020202020204" pitchFamily="34" charset="0"/>
                <a:cs typeface="Arial" panose="020B0604020202020204" pitchFamily="34" charset="0"/>
              </a:rPr>
              <a:t> </a:t>
            </a:r>
            <a:r>
              <a:rPr lang="en-US" sz="5500" b="1" dirty="0" err="1" smtClean="0">
                <a:solidFill>
                  <a:schemeClr val="tx2"/>
                </a:solidFill>
                <a:latin typeface="Arial" panose="020B0604020202020204" pitchFamily="34" charset="0"/>
                <a:cs typeface="Arial" panose="020B0604020202020204" pitchFamily="34" charset="0"/>
              </a:rPr>
              <a:t>trích</a:t>
            </a:r>
            <a:r>
              <a:rPr lang="en-US" sz="5500" b="1" dirty="0" smtClean="0">
                <a:solidFill>
                  <a:schemeClr val="tx2"/>
                </a:solidFill>
                <a:latin typeface="Arial" panose="020B0604020202020204" pitchFamily="34" charset="0"/>
                <a:cs typeface="Arial" panose="020B0604020202020204" pitchFamily="34" charset="0"/>
              </a:rPr>
              <a:t> </a:t>
            </a:r>
            <a:r>
              <a:rPr lang="en-US" sz="5500" b="1" dirty="0" err="1" smtClean="0">
                <a:solidFill>
                  <a:schemeClr val="tx2"/>
                </a:solidFill>
                <a:latin typeface="Arial" panose="020B0604020202020204" pitchFamily="34" charset="0"/>
                <a:cs typeface="Arial" panose="020B0604020202020204" pitchFamily="34" charset="0"/>
              </a:rPr>
              <a:t>dẫn</a:t>
            </a:r>
            <a:endParaRPr lang="en-US" sz="5500" b="1" dirty="0">
              <a:solidFill>
                <a:schemeClr val="tx2"/>
              </a:solidFill>
              <a:latin typeface="Arial" panose="020B0604020202020204" pitchFamily="34" charset="0"/>
              <a:cs typeface="Arial" panose="020B0604020202020204" pitchFamily="34" charset="0"/>
            </a:endParaRPr>
          </a:p>
        </p:txBody>
      </p:sp>
      <p:grpSp>
        <p:nvGrpSpPr>
          <p:cNvPr id="17" name="Group 2"/>
          <p:cNvGrpSpPr/>
          <p:nvPr/>
        </p:nvGrpSpPr>
        <p:grpSpPr>
          <a:xfrm>
            <a:off x="762000" y="2552699"/>
            <a:ext cx="8025130" cy="6934201"/>
            <a:chOff x="0" y="0"/>
            <a:chExt cx="10488335" cy="7311917"/>
          </a:xfrm>
        </p:grpSpPr>
        <p:sp>
          <p:nvSpPr>
            <p:cNvPr id="18" name="Freeform 3"/>
            <p:cNvSpPr/>
            <p:nvPr/>
          </p:nvSpPr>
          <p:spPr>
            <a:xfrm>
              <a:off x="10160" y="16510"/>
              <a:ext cx="10465475" cy="7283977"/>
            </a:xfrm>
            <a:custGeom>
              <a:avLst/>
              <a:gdLst/>
              <a:ahLst/>
              <a:cxnLst/>
              <a:rect l="l" t="t" r="r" b="b"/>
              <a:pathLst>
                <a:path w="10465475" h="7283977">
                  <a:moveTo>
                    <a:pt x="10465475" y="7283977"/>
                  </a:moveTo>
                  <a:lnTo>
                    <a:pt x="0" y="7276356"/>
                  </a:lnTo>
                  <a:lnTo>
                    <a:pt x="0" y="2539500"/>
                  </a:lnTo>
                  <a:lnTo>
                    <a:pt x="17780" y="19050"/>
                  </a:lnTo>
                  <a:lnTo>
                    <a:pt x="5217004" y="0"/>
                  </a:lnTo>
                  <a:lnTo>
                    <a:pt x="10446425" y="5080"/>
                  </a:lnTo>
                  <a:close/>
                </a:path>
              </a:pathLst>
            </a:custGeom>
            <a:solidFill>
              <a:srgbClr val="FFFFFF"/>
            </a:solidFill>
            <a:ln>
              <a:solidFill>
                <a:schemeClr val="tx1"/>
              </a:solidFill>
            </a:ln>
          </p:spPr>
        </p:sp>
        <p:sp>
          <p:nvSpPr>
            <p:cNvPr id="19" name="Freeform 4"/>
            <p:cNvSpPr/>
            <p:nvPr/>
          </p:nvSpPr>
          <p:spPr>
            <a:xfrm>
              <a:off x="-3810" y="0"/>
              <a:ext cx="10494684" cy="7310647"/>
            </a:xfrm>
            <a:custGeom>
              <a:avLst/>
              <a:gdLst/>
              <a:ahLst/>
              <a:cxnLst/>
              <a:rect l="l" t="t" r="r" b="b"/>
              <a:pathLst>
                <a:path w="10494684" h="7310647">
                  <a:moveTo>
                    <a:pt x="10460395" y="21590"/>
                  </a:moveTo>
                  <a:cubicBezTo>
                    <a:pt x="10461665" y="34290"/>
                    <a:pt x="10461665" y="44450"/>
                    <a:pt x="10462934" y="54610"/>
                  </a:cubicBezTo>
                  <a:cubicBezTo>
                    <a:pt x="10465475" y="175508"/>
                    <a:pt x="10466745" y="336508"/>
                    <a:pt x="10469284" y="491759"/>
                  </a:cubicBezTo>
                  <a:cubicBezTo>
                    <a:pt x="10469284" y="716009"/>
                    <a:pt x="10481984" y="5137762"/>
                    <a:pt x="10488334" y="5362012"/>
                  </a:cubicBezTo>
                  <a:cubicBezTo>
                    <a:pt x="10494684" y="5701262"/>
                    <a:pt x="10490875" y="6046263"/>
                    <a:pt x="10490875" y="6385513"/>
                  </a:cubicBezTo>
                  <a:cubicBezTo>
                    <a:pt x="10490875" y="6684513"/>
                    <a:pt x="10492145" y="6960513"/>
                    <a:pt x="10493415" y="7249686"/>
                  </a:cubicBezTo>
                  <a:cubicBezTo>
                    <a:pt x="10493415" y="7271276"/>
                    <a:pt x="10493415" y="7285247"/>
                    <a:pt x="10493415" y="7309376"/>
                  </a:cubicBezTo>
                  <a:cubicBezTo>
                    <a:pt x="10470555" y="7309376"/>
                    <a:pt x="10450234" y="7310647"/>
                    <a:pt x="10401436" y="7309376"/>
                  </a:cubicBezTo>
                  <a:cubicBezTo>
                    <a:pt x="9866276" y="7304297"/>
                    <a:pt x="9322884" y="7310647"/>
                    <a:pt x="8787725" y="7305566"/>
                  </a:cubicBezTo>
                  <a:cubicBezTo>
                    <a:pt x="8466629" y="7301757"/>
                    <a:pt x="8153767" y="7304297"/>
                    <a:pt x="7832671" y="7301757"/>
                  </a:cubicBezTo>
                  <a:cubicBezTo>
                    <a:pt x="7684473" y="7300486"/>
                    <a:pt x="7536275" y="7299216"/>
                    <a:pt x="7388077" y="7297947"/>
                  </a:cubicBezTo>
                  <a:cubicBezTo>
                    <a:pt x="7297512" y="7297947"/>
                    <a:pt x="7215180" y="7299216"/>
                    <a:pt x="7124614" y="7299216"/>
                  </a:cubicBezTo>
                  <a:cubicBezTo>
                    <a:pt x="6894084" y="7297947"/>
                    <a:pt x="6260126" y="7299216"/>
                    <a:pt x="6029596" y="7297947"/>
                  </a:cubicBezTo>
                  <a:cubicBezTo>
                    <a:pt x="5864932" y="7296676"/>
                    <a:pt x="2571644" y="7305566"/>
                    <a:pt x="2406980" y="7304297"/>
                  </a:cubicBezTo>
                  <a:cubicBezTo>
                    <a:pt x="2365814" y="7304297"/>
                    <a:pt x="2316414" y="7305566"/>
                    <a:pt x="2275248" y="7305566"/>
                  </a:cubicBezTo>
                  <a:cubicBezTo>
                    <a:pt x="2176449" y="7305566"/>
                    <a:pt x="2085884" y="7306836"/>
                    <a:pt x="1987085" y="7306836"/>
                  </a:cubicBezTo>
                  <a:cubicBezTo>
                    <a:pt x="1740089" y="7306836"/>
                    <a:pt x="1501325" y="7305566"/>
                    <a:pt x="1254329" y="7304297"/>
                  </a:cubicBezTo>
                  <a:cubicBezTo>
                    <a:pt x="1106131" y="7303026"/>
                    <a:pt x="957933" y="7301757"/>
                    <a:pt x="817968" y="7300486"/>
                  </a:cubicBezTo>
                  <a:cubicBezTo>
                    <a:pt x="554505" y="7299216"/>
                    <a:pt x="291042" y="7297947"/>
                    <a:pt x="48260" y="7297947"/>
                  </a:cubicBezTo>
                  <a:cubicBezTo>
                    <a:pt x="38100" y="7297947"/>
                    <a:pt x="29210" y="7297947"/>
                    <a:pt x="19050" y="7296676"/>
                  </a:cubicBezTo>
                  <a:cubicBezTo>
                    <a:pt x="10160" y="7295407"/>
                    <a:pt x="5080" y="7289057"/>
                    <a:pt x="7620" y="7280166"/>
                  </a:cubicBezTo>
                  <a:cubicBezTo>
                    <a:pt x="16510" y="7248013"/>
                    <a:pt x="12700" y="7104263"/>
                    <a:pt x="11430" y="6954763"/>
                  </a:cubicBezTo>
                  <a:cubicBezTo>
                    <a:pt x="10160" y="6650013"/>
                    <a:pt x="6350" y="6351013"/>
                    <a:pt x="7620" y="6046263"/>
                  </a:cubicBezTo>
                  <a:cubicBezTo>
                    <a:pt x="5080" y="5666762"/>
                    <a:pt x="0" y="969008"/>
                    <a:pt x="7620" y="583758"/>
                  </a:cubicBezTo>
                  <a:cubicBezTo>
                    <a:pt x="8890" y="509008"/>
                    <a:pt x="7620" y="428508"/>
                    <a:pt x="8890" y="353758"/>
                  </a:cubicBezTo>
                  <a:cubicBezTo>
                    <a:pt x="10160" y="233008"/>
                    <a:pt x="12700" y="100758"/>
                    <a:pt x="13970" y="44450"/>
                  </a:cubicBezTo>
                  <a:cubicBezTo>
                    <a:pt x="13970" y="41910"/>
                    <a:pt x="15240" y="39370"/>
                    <a:pt x="16510" y="38100"/>
                  </a:cubicBezTo>
                  <a:cubicBezTo>
                    <a:pt x="38100" y="35560"/>
                    <a:pt x="85212" y="30480"/>
                    <a:pt x="216943" y="29210"/>
                  </a:cubicBezTo>
                  <a:cubicBezTo>
                    <a:pt x="439240" y="25400"/>
                    <a:pt x="661537" y="22860"/>
                    <a:pt x="892067" y="20320"/>
                  </a:cubicBezTo>
                  <a:cubicBezTo>
                    <a:pt x="1048498" y="17780"/>
                    <a:pt x="1204930" y="16510"/>
                    <a:pt x="1353128" y="13970"/>
                  </a:cubicBezTo>
                  <a:cubicBezTo>
                    <a:pt x="1501325" y="11430"/>
                    <a:pt x="1657757" y="8890"/>
                    <a:pt x="1805955" y="8890"/>
                  </a:cubicBezTo>
                  <a:cubicBezTo>
                    <a:pt x="1970619" y="7620"/>
                    <a:pt x="2135283" y="10160"/>
                    <a:pt x="2299948" y="8890"/>
                  </a:cubicBezTo>
                  <a:cubicBezTo>
                    <a:pt x="2505778" y="8890"/>
                    <a:pt x="6235427" y="6350"/>
                    <a:pt x="6441257" y="5080"/>
                  </a:cubicBezTo>
                  <a:cubicBezTo>
                    <a:pt x="6638855" y="3810"/>
                    <a:pt x="6836452" y="2540"/>
                    <a:pt x="7042282" y="2540"/>
                  </a:cubicBezTo>
                  <a:cubicBezTo>
                    <a:pt x="7379844" y="1270"/>
                    <a:pt x="7709173" y="0"/>
                    <a:pt x="8046735" y="0"/>
                  </a:cubicBezTo>
                  <a:cubicBezTo>
                    <a:pt x="8186700" y="0"/>
                    <a:pt x="8334898" y="2540"/>
                    <a:pt x="8474863" y="2540"/>
                  </a:cubicBezTo>
                  <a:cubicBezTo>
                    <a:pt x="8861824" y="3810"/>
                    <a:pt x="9257018" y="5080"/>
                    <a:pt x="9643980" y="7620"/>
                  </a:cubicBezTo>
                  <a:cubicBezTo>
                    <a:pt x="9849810" y="8890"/>
                    <a:pt x="10055641" y="12700"/>
                    <a:pt x="10261471" y="16510"/>
                  </a:cubicBezTo>
                  <a:cubicBezTo>
                    <a:pt x="10310870" y="16510"/>
                    <a:pt x="10360270" y="16510"/>
                    <a:pt x="10401436" y="16510"/>
                  </a:cubicBezTo>
                  <a:cubicBezTo>
                    <a:pt x="10441345" y="17780"/>
                    <a:pt x="10450234" y="20320"/>
                    <a:pt x="10460395" y="21590"/>
                  </a:cubicBezTo>
                  <a:close/>
                  <a:moveTo>
                    <a:pt x="10470555" y="7292866"/>
                  </a:moveTo>
                  <a:cubicBezTo>
                    <a:pt x="10471825" y="7276357"/>
                    <a:pt x="10473095" y="7263657"/>
                    <a:pt x="10473095" y="7250957"/>
                  </a:cubicBezTo>
                  <a:cubicBezTo>
                    <a:pt x="10471825" y="6931764"/>
                    <a:pt x="10470555" y="6627013"/>
                    <a:pt x="10470555" y="6299263"/>
                  </a:cubicBezTo>
                  <a:cubicBezTo>
                    <a:pt x="10470555" y="6149763"/>
                    <a:pt x="10473095" y="6000263"/>
                    <a:pt x="10471825" y="5850763"/>
                  </a:cubicBezTo>
                  <a:cubicBezTo>
                    <a:pt x="10471825" y="5712763"/>
                    <a:pt x="10470555" y="5569012"/>
                    <a:pt x="10469284" y="5431012"/>
                  </a:cubicBezTo>
                  <a:cubicBezTo>
                    <a:pt x="10464205" y="5218262"/>
                    <a:pt x="10452775" y="813759"/>
                    <a:pt x="10452775" y="601009"/>
                  </a:cubicBezTo>
                  <a:cubicBezTo>
                    <a:pt x="10450234" y="422758"/>
                    <a:pt x="10447695" y="238758"/>
                    <a:pt x="10445155" y="63500"/>
                  </a:cubicBezTo>
                  <a:cubicBezTo>
                    <a:pt x="10443884" y="44450"/>
                    <a:pt x="10442615" y="43180"/>
                    <a:pt x="10376737" y="41910"/>
                  </a:cubicBezTo>
                  <a:cubicBezTo>
                    <a:pt x="10352036" y="41910"/>
                    <a:pt x="10335570" y="41910"/>
                    <a:pt x="10310871" y="40640"/>
                  </a:cubicBezTo>
                  <a:cubicBezTo>
                    <a:pt x="10105040" y="36830"/>
                    <a:pt x="9890976" y="31750"/>
                    <a:pt x="9685146" y="30480"/>
                  </a:cubicBezTo>
                  <a:cubicBezTo>
                    <a:pt x="9182919" y="26670"/>
                    <a:pt x="8672460" y="25400"/>
                    <a:pt x="8170233" y="22860"/>
                  </a:cubicBezTo>
                  <a:cubicBezTo>
                    <a:pt x="8096135" y="22860"/>
                    <a:pt x="8013802" y="22860"/>
                    <a:pt x="7939703" y="22860"/>
                  </a:cubicBezTo>
                  <a:cubicBezTo>
                    <a:pt x="7816205" y="22860"/>
                    <a:pt x="7692707" y="22860"/>
                    <a:pt x="7577442" y="22860"/>
                  </a:cubicBezTo>
                  <a:cubicBezTo>
                    <a:pt x="7313979" y="22860"/>
                    <a:pt x="7050516" y="22860"/>
                    <a:pt x="6795286" y="24130"/>
                  </a:cubicBezTo>
                  <a:cubicBezTo>
                    <a:pt x="6572989" y="25400"/>
                    <a:pt x="2826874" y="29210"/>
                    <a:pt x="2604577" y="29210"/>
                  </a:cubicBezTo>
                  <a:cubicBezTo>
                    <a:pt x="2242315" y="29210"/>
                    <a:pt x="1880054" y="26670"/>
                    <a:pt x="1517792" y="33020"/>
                  </a:cubicBezTo>
                  <a:cubicBezTo>
                    <a:pt x="1328428" y="36830"/>
                    <a:pt x="1147297" y="36830"/>
                    <a:pt x="966166" y="38100"/>
                  </a:cubicBezTo>
                  <a:cubicBezTo>
                    <a:pt x="653304" y="41910"/>
                    <a:pt x="340442" y="45720"/>
                    <a:pt x="49530" y="50800"/>
                  </a:cubicBezTo>
                  <a:cubicBezTo>
                    <a:pt x="36830" y="50800"/>
                    <a:pt x="34290" y="53340"/>
                    <a:pt x="33020" y="83508"/>
                  </a:cubicBezTo>
                  <a:cubicBezTo>
                    <a:pt x="31750" y="187008"/>
                    <a:pt x="31750" y="290508"/>
                    <a:pt x="30480" y="394008"/>
                  </a:cubicBezTo>
                  <a:cubicBezTo>
                    <a:pt x="29210" y="566509"/>
                    <a:pt x="26670" y="733259"/>
                    <a:pt x="25400" y="905759"/>
                  </a:cubicBezTo>
                  <a:cubicBezTo>
                    <a:pt x="20320" y="1089759"/>
                    <a:pt x="26670" y="5586263"/>
                    <a:pt x="29210" y="5770263"/>
                  </a:cubicBezTo>
                  <a:cubicBezTo>
                    <a:pt x="29210" y="5965763"/>
                    <a:pt x="29210" y="6167013"/>
                    <a:pt x="30480" y="6362513"/>
                  </a:cubicBezTo>
                  <a:cubicBezTo>
                    <a:pt x="30480" y="6506263"/>
                    <a:pt x="33020" y="6650013"/>
                    <a:pt x="33020" y="6793764"/>
                  </a:cubicBezTo>
                  <a:cubicBezTo>
                    <a:pt x="33020" y="6949014"/>
                    <a:pt x="33020" y="7104263"/>
                    <a:pt x="31750" y="7250957"/>
                  </a:cubicBezTo>
                  <a:cubicBezTo>
                    <a:pt x="31750" y="7254766"/>
                    <a:pt x="31750" y="7257307"/>
                    <a:pt x="31750" y="7261116"/>
                  </a:cubicBezTo>
                  <a:cubicBezTo>
                    <a:pt x="31750" y="7271276"/>
                    <a:pt x="35560" y="7275087"/>
                    <a:pt x="44450" y="7275087"/>
                  </a:cubicBezTo>
                  <a:cubicBezTo>
                    <a:pt x="101678" y="7275087"/>
                    <a:pt x="216943" y="7276357"/>
                    <a:pt x="323975" y="7276357"/>
                  </a:cubicBezTo>
                  <a:cubicBezTo>
                    <a:pt x="480406" y="7276357"/>
                    <a:pt x="645071" y="7273816"/>
                    <a:pt x="801502" y="7276357"/>
                  </a:cubicBezTo>
                  <a:cubicBezTo>
                    <a:pt x="1056732" y="7280166"/>
                    <a:pt x="1311961" y="7282707"/>
                    <a:pt x="1567191" y="7281437"/>
                  </a:cubicBezTo>
                  <a:cubicBezTo>
                    <a:pt x="1731856" y="7280166"/>
                    <a:pt x="1888287" y="7282707"/>
                    <a:pt x="2052951" y="7282707"/>
                  </a:cubicBezTo>
                  <a:cubicBezTo>
                    <a:pt x="2291715" y="7282707"/>
                    <a:pt x="2530478" y="7281437"/>
                    <a:pt x="2769241" y="7282707"/>
                  </a:cubicBezTo>
                  <a:cubicBezTo>
                    <a:pt x="3123270" y="7283976"/>
                    <a:pt x="7009349" y="7273816"/>
                    <a:pt x="7371611" y="7276357"/>
                  </a:cubicBezTo>
                  <a:cubicBezTo>
                    <a:pt x="7528042" y="7277626"/>
                    <a:pt x="7684474" y="7278897"/>
                    <a:pt x="7832672" y="7278897"/>
                  </a:cubicBezTo>
                  <a:cubicBezTo>
                    <a:pt x="8104367" y="7281437"/>
                    <a:pt x="8367830" y="7277626"/>
                    <a:pt x="8639527" y="7281437"/>
                  </a:cubicBezTo>
                  <a:cubicBezTo>
                    <a:pt x="8861824" y="7283976"/>
                    <a:pt x="9084121" y="7283976"/>
                    <a:pt x="9306418" y="7286516"/>
                  </a:cubicBezTo>
                  <a:cubicBezTo>
                    <a:pt x="9635747" y="7290326"/>
                    <a:pt x="9965076" y="7292866"/>
                    <a:pt x="10294404" y="7294137"/>
                  </a:cubicBezTo>
                  <a:cubicBezTo>
                    <a:pt x="10417902" y="7294137"/>
                    <a:pt x="10450234" y="7292866"/>
                    <a:pt x="10470555" y="7292866"/>
                  </a:cubicBezTo>
                  <a:close/>
                </a:path>
              </a:pathLst>
            </a:custGeom>
            <a:solidFill>
              <a:srgbClr val="000000"/>
            </a:solidFill>
            <a:ln>
              <a:solidFill>
                <a:schemeClr val="tx1"/>
              </a:solidFill>
            </a:ln>
          </p:spPr>
        </p:sp>
      </p:grpSp>
      <p:sp>
        <p:nvSpPr>
          <p:cNvPr id="3" name="Rectangle 2"/>
          <p:cNvSpPr/>
          <p:nvPr/>
        </p:nvSpPr>
        <p:spPr>
          <a:xfrm>
            <a:off x="1168063" y="3243904"/>
            <a:ext cx="7211060" cy="5909310"/>
          </a:xfrm>
          <a:prstGeom prst="rect">
            <a:avLst/>
          </a:prstGeom>
        </p:spPr>
        <p:txBody>
          <a:bodyPr wrap="square">
            <a:spAutoFit/>
          </a:bodyPr>
          <a:lstStyle/>
          <a:p>
            <a:pPr algn="just">
              <a:lnSpc>
                <a:spcPct val="150000"/>
              </a:lnSpc>
              <a:spcAft>
                <a:spcPts val="0"/>
              </a:spcAft>
            </a:pP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G</a:t>
            </a: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hi </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đầy đủ các th</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ô</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ng tin xuất </a:t>
            </a: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xứ: </a:t>
            </a:r>
            <a:endPar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T</a:t>
            </a: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ác giả</a:t>
            </a:r>
            <a:endPar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T</a:t>
            </a: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ên </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tài </a:t>
            </a: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liệu</a:t>
            </a: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sách</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tạp chí, </a:t>
            </a: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báo</a:t>
            </a:r>
            <a:endPar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T</a:t>
            </a: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ên </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cơ quan công </a:t>
            </a: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bố</a:t>
            </a: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nhà </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xuất bản, tạp chí, tờ </a:t>
            </a: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báo</a:t>
            </a:r>
            <a:endPar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N</a:t>
            </a: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ơi </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công </a:t>
            </a: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bố</a:t>
            </a: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n</a:t>
            </a: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ăm </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công </a:t>
            </a: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bố</a:t>
            </a:r>
            <a:endPar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S</a:t>
            </a: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ố </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của </a:t>
            </a: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trang </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có đoạn </a:t>
            </a: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trích</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0" name="Oval 19"/>
          <p:cNvSpPr/>
          <p:nvPr/>
        </p:nvSpPr>
        <p:spPr>
          <a:xfrm>
            <a:off x="4392593" y="2193986"/>
            <a:ext cx="762000" cy="788963"/>
          </a:xfrm>
          <a:prstGeom prst="ellipse">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162044" y="3321635"/>
            <a:ext cx="7543800" cy="1754326"/>
          </a:xfrm>
          <a:prstGeom prst="rect">
            <a:avLst/>
          </a:prstGeom>
        </p:spPr>
        <p:txBody>
          <a:bodyPr wrap="square">
            <a:spAutoFit/>
          </a:bodyPr>
          <a:lstStyle/>
          <a:p>
            <a:pPr algn="just">
              <a:lnSpc>
                <a:spcPct val="150000"/>
              </a:lnSpc>
            </a:pP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G</a:t>
            </a: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hi </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theo </a:t>
            </a: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quy </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định phù hợp </a:t>
            </a: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với </a:t>
            </a:r>
            <a:r>
              <a:rPr lang="vi-VN"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từng loại tài </a:t>
            </a:r>
            <a:r>
              <a:rPr lang="vi-VN"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liệu</a:t>
            </a: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sp>
        <p:nvSpPr>
          <p:cNvPr id="26" name="Rectangle 25"/>
          <p:cNvSpPr/>
          <p:nvPr/>
        </p:nvSpPr>
        <p:spPr>
          <a:xfrm>
            <a:off x="10162044" y="5776302"/>
            <a:ext cx="7543800" cy="646331"/>
          </a:xfrm>
          <a:prstGeom prst="rect">
            <a:avLst/>
          </a:prstGeom>
        </p:spPr>
        <p:txBody>
          <a:bodyPr wrap="square">
            <a:spAutoFit/>
          </a:bodyPr>
          <a:lstStyle/>
          <a:p>
            <a:pPr algn="just"/>
            <a:r>
              <a:rPr lang="en-US" sz="36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hiện</a:t>
            </a: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sự</a:t>
            </a: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tôn</a:t>
            </a: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trọng</a:t>
            </a: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quyền</a:t>
            </a: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tác</a:t>
            </a: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giả</a:t>
            </a: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sp>
        <p:nvSpPr>
          <p:cNvPr id="27" name="Rectangle 26"/>
          <p:cNvSpPr/>
          <p:nvPr/>
        </p:nvSpPr>
        <p:spPr>
          <a:xfrm>
            <a:off x="10162044" y="7122974"/>
            <a:ext cx="7543800" cy="1754326"/>
          </a:xfrm>
          <a:prstGeom prst="rect">
            <a:avLst/>
          </a:prstGeom>
        </p:spPr>
        <p:txBody>
          <a:bodyPr wrap="square">
            <a:spAutoFit/>
          </a:bodyPr>
          <a:lstStyle/>
          <a:p>
            <a:pPr algn="just">
              <a:lnSpc>
                <a:spcPct val="150000"/>
              </a:lnSpc>
            </a:pPr>
            <a:r>
              <a:rPr lang="en-US" sz="36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Giúp</a:t>
            </a: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việc</a:t>
            </a: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tra</a:t>
            </a: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cứu</a:t>
            </a: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người</a:t>
            </a: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đọc</a:t>
            </a: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trở</a:t>
            </a: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nên</a:t>
            </a: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thuận</a:t>
            </a: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tiện</a:t>
            </a:r>
            <a:r>
              <a:rPr lang="en-US" sz="36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sp>
        <p:nvSpPr>
          <p:cNvPr id="34" name="Right Arrow 33"/>
          <p:cNvSpPr/>
          <p:nvPr/>
        </p:nvSpPr>
        <p:spPr>
          <a:xfrm>
            <a:off x="9080836" y="3855898"/>
            <a:ext cx="789444" cy="685800"/>
          </a:xfrm>
          <a:prstGeom prst="rightArrow">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p:cNvSpPr/>
          <p:nvPr/>
        </p:nvSpPr>
        <p:spPr>
          <a:xfrm>
            <a:off x="9080836" y="5756567"/>
            <a:ext cx="789444" cy="685800"/>
          </a:xfrm>
          <a:prstGeom prst="rightArrow">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p:cNvSpPr/>
          <p:nvPr/>
        </p:nvSpPr>
        <p:spPr>
          <a:xfrm>
            <a:off x="9080836" y="7657237"/>
            <a:ext cx="789444" cy="685800"/>
          </a:xfrm>
          <a:prstGeom prst="rightArrow">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9910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par>
                                <p:cTn id="13" presetID="14" presetClass="entr" presetSubtype="1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fade">
                                      <p:cBhvr>
                                        <p:cTn id="45" dur="500"/>
                                        <p:tgtEl>
                                          <p:spTgt spid="3">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left)">
                                      <p:cBhvr>
                                        <p:cTn id="50" dur="5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wipe(left)">
                                      <p:cBhvr>
                                        <p:cTn id="60" dur="500"/>
                                        <p:tgtEl>
                                          <p:spTgt spid="3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500"/>
                                        <p:tgtEl>
                                          <p:spTgt spid="2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left)">
                                      <p:cBhvr>
                                        <p:cTn id="70" dur="500"/>
                                        <p:tgtEl>
                                          <p:spTgt spid="3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animBg="1"/>
      <p:bldP spid="5" grpId="0"/>
      <p:bldP spid="26" grpId="0"/>
      <p:bldP spid="27" grpId="0"/>
      <p:bldP spid="34" grpId="0" animBg="1"/>
      <p:bldP spid="36"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7295"/>
          <a:stretch>
            <a:fillRect/>
          </a:stretch>
        </p:blipFill>
        <p:spPr>
          <a:xfrm>
            <a:off x="-102497" y="0"/>
            <a:ext cx="1446157" cy="1937309"/>
          </a:xfrm>
          <a:prstGeom prst="rect">
            <a:avLst/>
          </a:prstGeom>
        </p:spPr>
      </p:pic>
      <p:pic>
        <p:nvPicPr>
          <p:cNvPr id="35" name="Picture 3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3963" b="722"/>
          <a:stretch>
            <a:fillRect/>
          </a:stretch>
        </p:blipFill>
        <p:spPr>
          <a:xfrm>
            <a:off x="16944340" y="0"/>
            <a:ext cx="1523009" cy="1923308"/>
          </a:xfrm>
          <a:prstGeom prst="rect">
            <a:avLst/>
          </a:prstGeom>
        </p:spPr>
      </p:pic>
      <p:sp>
        <p:nvSpPr>
          <p:cNvPr id="14" name="TextBox 8">
            <a:extLst>
              <a:ext uri="{FF2B5EF4-FFF2-40B4-BE49-F238E27FC236}">
                <a16:creationId xmlns:a16="http://schemas.microsoft.com/office/drawing/2014/main" id="{9C0FC8F9-E5DC-4081-8A6B-3DBDF11E25F3}"/>
              </a:ext>
            </a:extLst>
          </p:cNvPr>
          <p:cNvSpPr txBox="1"/>
          <p:nvPr/>
        </p:nvSpPr>
        <p:spPr>
          <a:xfrm>
            <a:off x="3481364" y="690064"/>
            <a:ext cx="11325261" cy="861774"/>
          </a:xfrm>
          <a:prstGeom prst="rect">
            <a:avLst/>
          </a:prstGeom>
        </p:spPr>
        <p:txBody>
          <a:bodyPr lIns="0" tIns="0" rIns="0" bIns="0" rtlCol="0" anchor="t">
            <a:spAutoFit/>
          </a:bodyPr>
          <a:lstStyle/>
          <a:p>
            <a:pPr algn="ctr">
              <a:lnSpc>
                <a:spcPts val="7200"/>
              </a:lnSpc>
            </a:pPr>
            <a:r>
              <a:rPr lang="en-US" sz="5500" b="1" dirty="0" err="1" smtClean="0">
                <a:solidFill>
                  <a:schemeClr val="tx2"/>
                </a:solidFill>
                <a:latin typeface="Arial" panose="020B0604020202020204" pitchFamily="34" charset="0"/>
                <a:cs typeface="Arial" panose="020B0604020202020204" pitchFamily="34" charset="0"/>
              </a:rPr>
              <a:t>Yêu</a:t>
            </a:r>
            <a:r>
              <a:rPr lang="en-US" sz="5500" b="1" dirty="0" smtClean="0">
                <a:solidFill>
                  <a:schemeClr val="tx2"/>
                </a:solidFill>
                <a:latin typeface="Arial" panose="020B0604020202020204" pitchFamily="34" charset="0"/>
                <a:cs typeface="Arial" panose="020B0604020202020204" pitchFamily="34" charset="0"/>
              </a:rPr>
              <a:t> </a:t>
            </a:r>
            <a:r>
              <a:rPr lang="en-US" sz="5500" b="1" dirty="0" err="1" smtClean="0">
                <a:solidFill>
                  <a:schemeClr val="tx2"/>
                </a:solidFill>
                <a:latin typeface="Arial" panose="020B0604020202020204" pitchFamily="34" charset="0"/>
                <a:cs typeface="Arial" panose="020B0604020202020204" pitchFamily="34" charset="0"/>
              </a:rPr>
              <a:t>cầu</a:t>
            </a:r>
            <a:r>
              <a:rPr lang="en-US" sz="5500" b="1" dirty="0" smtClean="0">
                <a:solidFill>
                  <a:schemeClr val="tx2"/>
                </a:solidFill>
                <a:latin typeface="Arial" panose="020B0604020202020204" pitchFamily="34" charset="0"/>
                <a:cs typeface="Arial" panose="020B0604020202020204" pitchFamily="34" charset="0"/>
              </a:rPr>
              <a:t> </a:t>
            </a:r>
            <a:r>
              <a:rPr lang="en-US" sz="5500" b="1" dirty="0" err="1" smtClean="0">
                <a:solidFill>
                  <a:schemeClr val="tx2"/>
                </a:solidFill>
                <a:latin typeface="Arial" panose="020B0604020202020204" pitchFamily="34" charset="0"/>
                <a:cs typeface="Arial" panose="020B0604020202020204" pitchFamily="34" charset="0"/>
              </a:rPr>
              <a:t>khi</a:t>
            </a:r>
            <a:r>
              <a:rPr lang="en-US" sz="5500" b="1" dirty="0" smtClean="0">
                <a:solidFill>
                  <a:schemeClr val="tx2"/>
                </a:solidFill>
                <a:latin typeface="Arial" panose="020B0604020202020204" pitchFamily="34" charset="0"/>
                <a:cs typeface="Arial" panose="020B0604020202020204" pitchFamily="34" charset="0"/>
              </a:rPr>
              <a:t> </a:t>
            </a:r>
            <a:r>
              <a:rPr lang="en-US" sz="5500" b="1" dirty="0" err="1" smtClean="0">
                <a:solidFill>
                  <a:schemeClr val="tx2"/>
                </a:solidFill>
                <a:latin typeface="Arial" panose="020B0604020202020204" pitchFamily="34" charset="0"/>
                <a:cs typeface="Arial" panose="020B0604020202020204" pitchFamily="34" charset="0"/>
              </a:rPr>
              <a:t>trích</a:t>
            </a:r>
            <a:r>
              <a:rPr lang="en-US" sz="5500" b="1" dirty="0" smtClean="0">
                <a:solidFill>
                  <a:schemeClr val="tx2"/>
                </a:solidFill>
                <a:latin typeface="Arial" panose="020B0604020202020204" pitchFamily="34" charset="0"/>
                <a:cs typeface="Arial" panose="020B0604020202020204" pitchFamily="34" charset="0"/>
              </a:rPr>
              <a:t> </a:t>
            </a:r>
            <a:r>
              <a:rPr lang="en-US" sz="5500" b="1" dirty="0" err="1" smtClean="0">
                <a:solidFill>
                  <a:schemeClr val="tx2"/>
                </a:solidFill>
                <a:latin typeface="Arial" panose="020B0604020202020204" pitchFamily="34" charset="0"/>
                <a:cs typeface="Arial" panose="020B0604020202020204" pitchFamily="34" charset="0"/>
              </a:rPr>
              <a:t>dẫn</a:t>
            </a:r>
            <a:endParaRPr lang="en-US" sz="5500" b="1" dirty="0">
              <a:solidFill>
                <a:schemeClr val="tx2"/>
              </a:solidFill>
              <a:latin typeface="Arial" panose="020B0604020202020204" pitchFamily="34" charset="0"/>
              <a:cs typeface="Arial" panose="020B0604020202020204" pitchFamily="34" charset="0"/>
            </a:endParaRPr>
          </a:p>
        </p:txBody>
      </p:sp>
      <p:grpSp>
        <p:nvGrpSpPr>
          <p:cNvPr id="17" name="Group 2"/>
          <p:cNvGrpSpPr/>
          <p:nvPr/>
        </p:nvGrpSpPr>
        <p:grpSpPr>
          <a:xfrm>
            <a:off x="838200" y="2552699"/>
            <a:ext cx="8025130" cy="4267201"/>
            <a:chOff x="0" y="0"/>
            <a:chExt cx="10488335" cy="7311917"/>
          </a:xfrm>
        </p:grpSpPr>
        <p:sp>
          <p:nvSpPr>
            <p:cNvPr id="18" name="Freeform 3"/>
            <p:cNvSpPr/>
            <p:nvPr/>
          </p:nvSpPr>
          <p:spPr>
            <a:xfrm>
              <a:off x="10160" y="16510"/>
              <a:ext cx="10465475" cy="7283977"/>
            </a:xfrm>
            <a:custGeom>
              <a:avLst/>
              <a:gdLst/>
              <a:ahLst/>
              <a:cxnLst/>
              <a:rect l="l" t="t" r="r" b="b"/>
              <a:pathLst>
                <a:path w="10465475" h="7283977">
                  <a:moveTo>
                    <a:pt x="10465475" y="7283977"/>
                  </a:moveTo>
                  <a:lnTo>
                    <a:pt x="0" y="7276356"/>
                  </a:lnTo>
                  <a:lnTo>
                    <a:pt x="0" y="2539500"/>
                  </a:lnTo>
                  <a:lnTo>
                    <a:pt x="17780" y="19050"/>
                  </a:lnTo>
                  <a:lnTo>
                    <a:pt x="5217004" y="0"/>
                  </a:lnTo>
                  <a:lnTo>
                    <a:pt x="10446425" y="5080"/>
                  </a:lnTo>
                  <a:close/>
                </a:path>
              </a:pathLst>
            </a:custGeom>
            <a:solidFill>
              <a:srgbClr val="FFFFFF"/>
            </a:solidFill>
            <a:ln>
              <a:solidFill>
                <a:schemeClr val="tx1"/>
              </a:solidFill>
            </a:ln>
          </p:spPr>
        </p:sp>
        <p:sp>
          <p:nvSpPr>
            <p:cNvPr id="19" name="Freeform 4"/>
            <p:cNvSpPr/>
            <p:nvPr/>
          </p:nvSpPr>
          <p:spPr>
            <a:xfrm>
              <a:off x="-3810" y="0"/>
              <a:ext cx="10494684" cy="7310647"/>
            </a:xfrm>
            <a:custGeom>
              <a:avLst/>
              <a:gdLst/>
              <a:ahLst/>
              <a:cxnLst/>
              <a:rect l="l" t="t" r="r" b="b"/>
              <a:pathLst>
                <a:path w="10494684" h="7310647">
                  <a:moveTo>
                    <a:pt x="10460395" y="21590"/>
                  </a:moveTo>
                  <a:cubicBezTo>
                    <a:pt x="10461665" y="34290"/>
                    <a:pt x="10461665" y="44450"/>
                    <a:pt x="10462934" y="54610"/>
                  </a:cubicBezTo>
                  <a:cubicBezTo>
                    <a:pt x="10465475" y="175508"/>
                    <a:pt x="10466745" y="336508"/>
                    <a:pt x="10469284" y="491759"/>
                  </a:cubicBezTo>
                  <a:cubicBezTo>
                    <a:pt x="10469284" y="716009"/>
                    <a:pt x="10481984" y="5137762"/>
                    <a:pt x="10488334" y="5362012"/>
                  </a:cubicBezTo>
                  <a:cubicBezTo>
                    <a:pt x="10494684" y="5701262"/>
                    <a:pt x="10490875" y="6046263"/>
                    <a:pt x="10490875" y="6385513"/>
                  </a:cubicBezTo>
                  <a:cubicBezTo>
                    <a:pt x="10490875" y="6684513"/>
                    <a:pt x="10492145" y="6960513"/>
                    <a:pt x="10493415" y="7249686"/>
                  </a:cubicBezTo>
                  <a:cubicBezTo>
                    <a:pt x="10493415" y="7271276"/>
                    <a:pt x="10493415" y="7285247"/>
                    <a:pt x="10493415" y="7309376"/>
                  </a:cubicBezTo>
                  <a:cubicBezTo>
                    <a:pt x="10470555" y="7309376"/>
                    <a:pt x="10450234" y="7310647"/>
                    <a:pt x="10401436" y="7309376"/>
                  </a:cubicBezTo>
                  <a:cubicBezTo>
                    <a:pt x="9866276" y="7304297"/>
                    <a:pt x="9322884" y="7310647"/>
                    <a:pt x="8787725" y="7305566"/>
                  </a:cubicBezTo>
                  <a:cubicBezTo>
                    <a:pt x="8466629" y="7301757"/>
                    <a:pt x="8153767" y="7304297"/>
                    <a:pt x="7832671" y="7301757"/>
                  </a:cubicBezTo>
                  <a:cubicBezTo>
                    <a:pt x="7684473" y="7300486"/>
                    <a:pt x="7536275" y="7299216"/>
                    <a:pt x="7388077" y="7297947"/>
                  </a:cubicBezTo>
                  <a:cubicBezTo>
                    <a:pt x="7297512" y="7297947"/>
                    <a:pt x="7215180" y="7299216"/>
                    <a:pt x="7124614" y="7299216"/>
                  </a:cubicBezTo>
                  <a:cubicBezTo>
                    <a:pt x="6894084" y="7297947"/>
                    <a:pt x="6260126" y="7299216"/>
                    <a:pt x="6029596" y="7297947"/>
                  </a:cubicBezTo>
                  <a:cubicBezTo>
                    <a:pt x="5864932" y="7296676"/>
                    <a:pt x="2571644" y="7305566"/>
                    <a:pt x="2406980" y="7304297"/>
                  </a:cubicBezTo>
                  <a:cubicBezTo>
                    <a:pt x="2365814" y="7304297"/>
                    <a:pt x="2316414" y="7305566"/>
                    <a:pt x="2275248" y="7305566"/>
                  </a:cubicBezTo>
                  <a:cubicBezTo>
                    <a:pt x="2176449" y="7305566"/>
                    <a:pt x="2085884" y="7306836"/>
                    <a:pt x="1987085" y="7306836"/>
                  </a:cubicBezTo>
                  <a:cubicBezTo>
                    <a:pt x="1740089" y="7306836"/>
                    <a:pt x="1501325" y="7305566"/>
                    <a:pt x="1254329" y="7304297"/>
                  </a:cubicBezTo>
                  <a:cubicBezTo>
                    <a:pt x="1106131" y="7303026"/>
                    <a:pt x="957933" y="7301757"/>
                    <a:pt x="817968" y="7300486"/>
                  </a:cubicBezTo>
                  <a:cubicBezTo>
                    <a:pt x="554505" y="7299216"/>
                    <a:pt x="291042" y="7297947"/>
                    <a:pt x="48260" y="7297947"/>
                  </a:cubicBezTo>
                  <a:cubicBezTo>
                    <a:pt x="38100" y="7297947"/>
                    <a:pt x="29210" y="7297947"/>
                    <a:pt x="19050" y="7296676"/>
                  </a:cubicBezTo>
                  <a:cubicBezTo>
                    <a:pt x="10160" y="7295407"/>
                    <a:pt x="5080" y="7289057"/>
                    <a:pt x="7620" y="7280166"/>
                  </a:cubicBezTo>
                  <a:cubicBezTo>
                    <a:pt x="16510" y="7248013"/>
                    <a:pt x="12700" y="7104263"/>
                    <a:pt x="11430" y="6954763"/>
                  </a:cubicBezTo>
                  <a:cubicBezTo>
                    <a:pt x="10160" y="6650013"/>
                    <a:pt x="6350" y="6351013"/>
                    <a:pt x="7620" y="6046263"/>
                  </a:cubicBezTo>
                  <a:cubicBezTo>
                    <a:pt x="5080" y="5666762"/>
                    <a:pt x="0" y="969008"/>
                    <a:pt x="7620" y="583758"/>
                  </a:cubicBezTo>
                  <a:cubicBezTo>
                    <a:pt x="8890" y="509008"/>
                    <a:pt x="7620" y="428508"/>
                    <a:pt x="8890" y="353758"/>
                  </a:cubicBezTo>
                  <a:cubicBezTo>
                    <a:pt x="10160" y="233008"/>
                    <a:pt x="12700" y="100758"/>
                    <a:pt x="13970" y="44450"/>
                  </a:cubicBezTo>
                  <a:cubicBezTo>
                    <a:pt x="13970" y="41910"/>
                    <a:pt x="15240" y="39370"/>
                    <a:pt x="16510" y="38100"/>
                  </a:cubicBezTo>
                  <a:cubicBezTo>
                    <a:pt x="38100" y="35560"/>
                    <a:pt x="85212" y="30480"/>
                    <a:pt x="216943" y="29210"/>
                  </a:cubicBezTo>
                  <a:cubicBezTo>
                    <a:pt x="439240" y="25400"/>
                    <a:pt x="661537" y="22860"/>
                    <a:pt x="892067" y="20320"/>
                  </a:cubicBezTo>
                  <a:cubicBezTo>
                    <a:pt x="1048498" y="17780"/>
                    <a:pt x="1204930" y="16510"/>
                    <a:pt x="1353128" y="13970"/>
                  </a:cubicBezTo>
                  <a:cubicBezTo>
                    <a:pt x="1501325" y="11430"/>
                    <a:pt x="1657757" y="8890"/>
                    <a:pt x="1805955" y="8890"/>
                  </a:cubicBezTo>
                  <a:cubicBezTo>
                    <a:pt x="1970619" y="7620"/>
                    <a:pt x="2135283" y="10160"/>
                    <a:pt x="2299948" y="8890"/>
                  </a:cubicBezTo>
                  <a:cubicBezTo>
                    <a:pt x="2505778" y="8890"/>
                    <a:pt x="6235427" y="6350"/>
                    <a:pt x="6441257" y="5080"/>
                  </a:cubicBezTo>
                  <a:cubicBezTo>
                    <a:pt x="6638855" y="3810"/>
                    <a:pt x="6836452" y="2540"/>
                    <a:pt x="7042282" y="2540"/>
                  </a:cubicBezTo>
                  <a:cubicBezTo>
                    <a:pt x="7379844" y="1270"/>
                    <a:pt x="7709173" y="0"/>
                    <a:pt x="8046735" y="0"/>
                  </a:cubicBezTo>
                  <a:cubicBezTo>
                    <a:pt x="8186700" y="0"/>
                    <a:pt x="8334898" y="2540"/>
                    <a:pt x="8474863" y="2540"/>
                  </a:cubicBezTo>
                  <a:cubicBezTo>
                    <a:pt x="8861824" y="3810"/>
                    <a:pt x="9257018" y="5080"/>
                    <a:pt x="9643980" y="7620"/>
                  </a:cubicBezTo>
                  <a:cubicBezTo>
                    <a:pt x="9849810" y="8890"/>
                    <a:pt x="10055641" y="12700"/>
                    <a:pt x="10261471" y="16510"/>
                  </a:cubicBezTo>
                  <a:cubicBezTo>
                    <a:pt x="10310870" y="16510"/>
                    <a:pt x="10360270" y="16510"/>
                    <a:pt x="10401436" y="16510"/>
                  </a:cubicBezTo>
                  <a:cubicBezTo>
                    <a:pt x="10441345" y="17780"/>
                    <a:pt x="10450234" y="20320"/>
                    <a:pt x="10460395" y="21590"/>
                  </a:cubicBezTo>
                  <a:close/>
                  <a:moveTo>
                    <a:pt x="10470555" y="7292866"/>
                  </a:moveTo>
                  <a:cubicBezTo>
                    <a:pt x="10471825" y="7276357"/>
                    <a:pt x="10473095" y="7263657"/>
                    <a:pt x="10473095" y="7250957"/>
                  </a:cubicBezTo>
                  <a:cubicBezTo>
                    <a:pt x="10471825" y="6931764"/>
                    <a:pt x="10470555" y="6627013"/>
                    <a:pt x="10470555" y="6299263"/>
                  </a:cubicBezTo>
                  <a:cubicBezTo>
                    <a:pt x="10470555" y="6149763"/>
                    <a:pt x="10473095" y="6000263"/>
                    <a:pt x="10471825" y="5850763"/>
                  </a:cubicBezTo>
                  <a:cubicBezTo>
                    <a:pt x="10471825" y="5712763"/>
                    <a:pt x="10470555" y="5569012"/>
                    <a:pt x="10469284" y="5431012"/>
                  </a:cubicBezTo>
                  <a:cubicBezTo>
                    <a:pt x="10464205" y="5218262"/>
                    <a:pt x="10452775" y="813759"/>
                    <a:pt x="10452775" y="601009"/>
                  </a:cubicBezTo>
                  <a:cubicBezTo>
                    <a:pt x="10450234" y="422758"/>
                    <a:pt x="10447695" y="238758"/>
                    <a:pt x="10445155" y="63500"/>
                  </a:cubicBezTo>
                  <a:cubicBezTo>
                    <a:pt x="10443884" y="44450"/>
                    <a:pt x="10442615" y="43180"/>
                    <a:pt x="10376737" y="41910"/>
                  </a:cubicBezTo>
                  <a:cubicBezTo>
                    <a:pt x="10352036" y="41910"/>
                    <a:pt x="10335570" y="41910"/>
                    <a:pt x="10310871" y="40640"/>
                  </a:cubicBezTo>
                  <a:cubicBezTo>
                    <a:pt x="10105040" y="36830"/>
                    <a:pt x="9890976" y="31750"/>
                    <a:pt x="9685146" y="30480"/>
                  </a:cubicBezTo>
                  <a:cubicBezTo>
                    <a:pt x="9182919" y="26670"/>
                    <a:pt x="8672460" y="25400"/>
                    <a:pt x="8170233" y="22860"/>
                  </a:cubicBezTo>
                  <a:cubicBezTo>
                    <a:pt x="8096135" y="22860"/>
                    <a:pt x="8013802" y="22860"/>
                    <a:pt x="7939703" y="22860"/>
                  </a:cubicBezTo>
                  <a:cubicBezTo>
                    <a:pt x="7816205" y="22860"/>
                    <a:pt x="7692707" y="22860"/>
                    <a:pt x="7577442" y="22860"/>
                  </a:cubicBezTo>
                  <a:cubicBezTo>
                    <a:pt x="7313979" y="22860"/>
                    <a:pt x="7050516" y="22860"/>
                    <a:pt x="6795286" y="24130"/>
                  </a:cubicBezTo>
                  <a:cubicBezTo>
                    <a:pt x="6572989" y="25400"/>
                    <a:pt x="2826874" y="29210"/>
                    <a:pt x="2604577" y="29210"/>
                  </a:cubicBezTo>
                  <a:cubicBezTo>
                    <a:pt x="2242315" y="29210"/>
                    <a:pt x="1880054" y="26670"/>
                    <a:pt x="1517792" y="33020"/>
                  </a:cubicBezTo>
                  <a:cubicBezTo>
                    <a:pt x="1328428" y="36830"/>
                    <a:pt x="1147297" y="36830"/>
                    <a:pt x="966166" y="38100"/>
                  </a:cubicBezTo>
                  <a:cubicBezTo>
                    <a:pt x="653304" y="41910"/>
                    <a:pt x="340442" y="45720"/>
                    <a:pt x="49530" y="50800"/>
                  </a:cubicBezTo>
                  <a:cubicBezTo>
                    <a:pt x="36830" y="50800"/>
                    <a:pt x="34290" y="53340"/>
                    <a:pt x="33020" y="83508"/>
                  </a:cubicBezTo>
                  <a:cubicBezTo>
                    <a:pt x="31750" y="187008"/>
                    <a:pt x="31750" y="290508"/>
                    <a:pt x="30480" y="394008"/>
                  </a:cubicBezTo>
                  <a:cubicBezTo>
                    <a:pt x="29210" y="566509"/>
                    <a:pt x="26670" y="733259"/>
                    <a:pt x="25400" y="905759"/>
                  </a:cubicBezTo>
                  <a:cubicBezTo>
                    <a:pt x="20320" y="1089759"/>
                    <a:pt x="26670" y="5586263"/>
                    <a:pt x="29210" y="5770263"/>
                  </a:cubicBezTo>
                  <a:cubicBezTo>
                    <a:pt x="29210" y="5965763"/>
                    <a:pt x="29210" y="6167013"/>
                    <a:pt x="30480" y="6362513"/>
                  </a:cubicBezTo>
                  <a:cubicBezTo>
                    <a:pt x="30480" y="6506263"/>
                    <a:pt x="33020" y="6650013"/>
                    <a:pt x="33020" y="6793764"/>
                  </a:cubicBezTo>
                  <a:cubicBezTo>
                    <a:pt x="33020" y="6949014"/>
                    <a:pt x="33020" y="7104263"/>
                    <a:pt x="31750" y="7250957"/>
                  </a:cubicBezTo>
                  <a:cubicBezTo>
                    <a:pt x="31750" y="7254766"/>
                    <a:pt x="31750" y="7257307"/>
                    <a:pt x="31750" y="7261116"/>
                  </a:cubicBezTo>
                  <a:cubicBezTo>
                    <a:pt x="31750" y="7271276"/>
                    <a:pt x="35560" y="7275087"/>
                    <a:pt x="44450" y="7275087"/>
                  </a:cubicBezTo>
                  <a:cubicBezTo>
                    <a:pt x="101678" y="7275087"/>
                    <a:pt x="216943" y="7276357"/>
                    <a:pt x="323975" y="7276357"/>
                  </a:cubicBezTo>
                  <a:cubicBezTo>
                    <a:pt x="480406" y="7276357"/>
                    <a:pt x="645071" y="7273816"/>
                    <a:pt x="801502" y="7276357"/>
                  </a:cubicBezTo>
                  <a:cubicBezTo>
                    <a:pt x="1056732" y="7280166"/>
                    <a:pt x="1311961" y="7282707"/>
                    <a:pt x="1567191" y="7281437"/>
                  </a:cubicBezTo>
                  <a:cubicBezTo>
                    <a:pt x="1731856" y="7280166"/>
                    <a:pt x="1888287" y="7282707"/>
                    <a:pt x="2052951" y="7282707"/>
                  </a:cubicBezTo>
                  <a:cubicBezTo>
                    <a:pt x="2291715" y="7282707"/>
                    <a:pt x="2530478" y="7281437"/>
                    <a:pt x="2769241" y="7282707"/>
                  </a:cubicBezTo>
                  <a:cubicBezTo>
                    <a:pt x="3123270" y="7283976"/>
                    <a:pt x="7009349" y="7273816"/>
                    <a:pt x="7371611" y="7276357"/>
                  </a:cubicBezTo>
                  <a:cubicBezTo>
                    <a:pt x="7528042" y="7277626"/>
                    <a:pt x="7684474" y="7278897"/>
                    <a:pt x="7832672" y="7278897"/>
                  </a:cubicBezTo>
                  <a:cubicBezTo>
                    <a:pt x="8104367" y="7281437"/>
                    <a:pt x="8367830" y="7277626"/>
                    <a:pt x="8639527" y="7281437"/>
                  </a:cubicBezTo>
                  <a:cubicBezTo>
                    <a:pt x="8861824" y="7283976"/>
                    <a:pt x="9084121" y="7283976"/>
                    <a:pt x="9306418" y="7286516"/>
                  </a:cubicBezTo>
                  <a:cubicBezTo>
                    <a:pt x="9635747" y="7290326"/>
                    <a:pt x="9965076" y="7292866"/>
                    <a:pt x="10294404" y="7294137"/>
                  </a:cubicBezTo>
                  <a:cubicBezTo>
                    <a:pt x="10417902" y="7294137"/>
                    <a:pt x="10450234" y="7292866"/>
                    <a:pt x="10470555" y="7292866"/>
                  </a:cubicBezTo>
                  <a:close/>
                </a:path>
              </a:pathLst>
            </a:custGeom>
            <a:solidFill>
              <a:srgbClr val="000000"/>
            </a:solidFill>
            <a:ln>
              <a:solidFill>
                <a:schemeClr val="tx1"/>
              </a:solidFill>
            </a:ln>
          </p:spPr>
        </p:sp>
      </p:grpSp>
      <p:sp>
        <p:nvSpPr>
          <p:cNvPr id="3" name="Rectangle 2"/>
          <p:cNvSpPr/>
          <p:nvPr/>
        </p:nvSpPr>
        <p:spPr>
          <a:xfrm>
            <a:off x="991357" y="3808766"/>
            <a:ext cx="7716871" cy="1754326"/>
          </a:xfrm>
          <a:prstGeom prst="rect">
            <a:avLst/>
          </a:prstGeom>
        </p:spPr>
        <p:txBody>
          <a:bodyPr wrap="square">
            <a:spAutoFit/>
          </a:bodyPr>
          <a:lstStyle/>
          <a:p>
            <a:pPr algn="just">
              <a:lnSpc>
                <a:spcPct val="150000"/>
              </a:lnSpc>
              <a:spcAft>
                <a:spcPts val="0"/>
              </a:spcAft>
            </a:pPr>
            <a:r>
              <a:rPr lang="vi-VN" sz="3600" dirty="0">
                <a:latin typeface="Arial" panose="020B0604020202020204" pitchFamily="34" charset="0"/>
                <a:cs typeface="Arial" panose="020B0604020202020204" pitchFamily="34" charset="0"/>
              </a:rPr>
              <a:t>Trích dẫn dài hay ngắn t</a:t>
            </a:r>
            <a:r>
              <a:rPr lang="en-US" sz="3600" dirty="0" err="1">
                <a:latin typeface="Arial" panose="020B0604020202020204" pitchFamily="34" charset="0"/>
                <a:cs typeface="Arial" panose="020B0604020202020204" pitchFamily="34" charset="0"/>
              </a:rPr>
              <a:t>ùy</a:t>
            </a:r>
            <a:r>
              <a:rPr lang="vi-VN" sz="3600" dirty="0">
                <a:latin typeface="Arial" panose="020B0604020202020204" pitchFamily="34" charset="0"/>
                <a:cs typeface="Arial" panose="020B0604020202020204" pitchFamily="34" charset="0"/>
              </a:rPr>
              <a:t> thuộc vào nhu c</a:t>
            </a:r>
            <a:r>
              <a:rPr lang="en-US" sz="3600" dirty="0">
                <a:latin typeface="Arial" panose="020B0604020202020204" pitchFamily="34" charset="0"/>
                <a:cs typeface="Arial" panose="020B0604020202020204" pitchFamily="34" charset="0"/>
              </a:rPr>
              <a:t>ầ</a:t>
            </a:r>
            <a:r>
              <a:rPr lang="vi-VN" sz="3600" dirty="0">
                <a:latin typeface="Arial" panose="020B0604020202020204" pitchFamily="34" charset="0"/>
                <a:cs typeface="Arial" panose="020B0604020202020204" pitchFamily="34" charset="0"/>
              </a:rPr>
              <a:t>u của mỗi luận cứ.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16" name="Group 2"/>
          <p:cNvGrpSpPr/>
          <p:nvPr/>
        </p:nvGrpSpPr>
        <p:grpSpPr>
          <a:xfrm>
            <a:off x="9251902" y="2552699"/>
            <a:ext cx="8025130" cy="4267201"/>
            <a:chOff x="0" y="0"/>
            <a:chExt cx="10488335" cy="7311917"/>
          </a:xfrm>
        </p:grpSpPr>
        <p:sp>
          <p:nvSpPr>
            <p:cNvPr id="21" name="Freeform 3"/>
            <p:cNvSpPr/>
            <p:nvPr/>
          </p:nvSpPr>
          <p:spPr>
            <a:xfrm>
              <a:off x="10160" y="16510"/>
              <a:ext cx="10465475" cy="7283977"/>
            </a:xfrm>
            <a:custGeom>
              <a:avLst/>
              <a:gdLst/>
              <a:ahLst/>
              <a:cxnLst/>
              <a:rect l="l" t="t" r="r" b="b"/>
              <a:pathLst>
                <a:path w="10465475" h="7283977">
                  <a:moveTo>
                    <a:pt x="10465475" y="7283977"/>
                  </a:moveTo>
                  <a:lnTo>
                    <a:pt x="0" y="7276356"/>
                  </a:lnTo>
                  <a:lnTo>
                    <a:pt x="0" y="2539500"/>
                  </a:lnTo>
                  <a:lnTo>
                    <a:pt x="17780" y="19050"/>
                  </a:lnTo>
                  <a:lnTo>
                    <a:pt x="5217004" y="0"/>
                  </a:lnTo>
                  <a:lnTo>
                    <a:pt x="10446425" y="5080"/>
                  </a:lnTo>
                  <a:close/>
                </a:path>
              </a:pathLst>
            </a:custGeom>
            <a:solidFill>
              <a:srgbClr val="FFFFFF"/>
            </a:solidFill>
            <a:ln>
              <a:solidFill>
                <a:schemeClr val="tx1"/>
              </a:solidFill>
            </a:ln>
          </p:spPr>
        </p:sp>
        <p:sp>
          <p:nvSpPr>
            <p:cNvPr id="22" name="Freeform 4"/>
            <p:cNvSpPr/>
            <p:nvPr/>
          </p:nvSpPr>
          <p:spPr>
            <a:xfrm>
              <a:off x="-3810" y="0"/>
              <a:ext cx="10494684" cy="7310647"/>
            </a:xfrm>
            <a:custGeom>
              <a:avLst/>
              <a:gdLst/>
              <a:ahLst/>
              <a:cxnLst/>
              <a:rect l="l" t="t" r="r" b="b"/>
              <a:pathLst>
                <a:path w="10494684" h="7310647">
                  <a:moveTo>
                    <a:pt x="10460395" y="21590"/>
                  </a:moveTo>
                  <a:cubicBezTo>
                    <a:pt x="10461665" y="34290"/>
                    <a:pt x="10461665" y="44450"/>
                    <a:pt x="10462934" y="54610"/>
                  </a:cubicBezTo>
                  <a:cubicBezTo>
                    <a:pt x="10465475" y="175508"/>
                    <a:pt x="10466745" y="336508"/>
                    <a:pt x="10469284" y="491759"/>
                  </a:cubicBezTo>
                  <a:cubicBezTo>
                    <a:pt x="10469284" y="716009"/>
                    <a:pt x="10481984" y="5137762"/>
                    <a:pt x="10488334" y="5362012"/>
                  </a:cubicBezTo>
                  <a:cubicBezTo>
                    <a:pt x="10494684" y="5701262"/>
                    <a:pt x="10490875" y="6046263"/>
                    <a:pt x="10490875" y="6385513"/>
                  </a:cubicBezTo>
                  <a:cubicBezTo>
                    <a:pt x="10490875" y="6684513"/>
                    <a:pt x="10492145" y="6960513"/>
                    <a:pt x="10493415" y="7249686"/>
                  </a:cubicBezTo>
                  <a:cubicBezTo>
                    <a:pt x="10493415" y="7271276"/>
                    <a:pt x="10493415" y="7285247"/>
                    <a:pt x="10493415" y="7309376"/>
                  </a:cubicBezTo>
                  <a:cubicBezTo>
                    <a:pt x="10470555" y="7309376"/>
                    <a:pt x="10450234" y="7310647"/>
                    <a:pt x="10401436" y="7309376"/>
                  </a:cubicBezTo>
                  <a:cubicBezTo>
                    <a:pt x="9866276" y="7304297"/>
                    <a:pt x="9322884" y="7310647"/>
                    <a:pt x="8787725" y="7305566"/>
                  </a:cubicBezTo>
                  <a:cubicBezTo>
                    <a:pt x="8466629" y="7301757"/>
                    <a:pt x="8153767" y="7304297"/>
                    <a:pt x="7832671" y="7301757"/>
                  </a:cubicBezTo>
                  <a:cubicBezTo>
                    <a:pt x="7684473" y="7300486"/>
                    <a:pt x="7536275" y="7299216"/>
                    <a:pt x="7388077" y="7297947"/>
                  </a:cubicBezTo>
                  <a:cubicBezTo>
                    <a:pt x="7297512" y="7297947"/>
                    <a:pt x="7215180" y="7299216"/>
                    <a:pt x="7124614" y="7299216"/>
                  </a:cubicBezTo>
                  <a:cubicBezTo>
                    <a:pt x="6894084" y="7297947"/>
                    <a:pt x="6260126" y="7299216"/>
                    <a:pt x="6029596" y="7297947"/>
                  </a:cubicBezTo>
                  <a:cubicBezTo>
                    <a:pt x="5864932" y="7296676"/>
                    <a:pt x="2571644" y="7305566"/>
                    <a:pt x="2406980" y="7304297"/>
                  </a:cubicBezTo>
                  <a:cubicBezTo>
                    <a:pt x="2365814" y="7304297"/>
                    <a:pt x="2316414" y="7305566"/>
                    <a:pt x="2275248" y="7305566"/>
                  </a:cubicBezTo>
                  <a:cubicBezTo>
                    <a:pt x="2176449" y="7305566"/>
                    <a:pt x="2085884" y="7306836"/>
                    <a:pt x="1987085" y="7306836"/>
                  </a:cubicBezTo>
                  <a:cubicBezTo>
                    <a:pt x="1740089" y="7306836"/>
                    <a:pt x="1501325" y="7305566"/>
                    <a:pt x="1254329" y="7304297"/>
                  </a:cubicBezTo>
                  <a:cubicBezTo>
                    <a:pt x="1106131" y="7303026"/>
                    <a:pt x="957933" y="7301757"/>
                    <a:pt x="817968" y="7300486"/>
                  </a:cubicBezTo>
                  <a:cubicBezTo>
                    <a:pt x="554505" y="7299216"/>
                    <a:pt x="291042" y="7297947"/>
                    <a:pt x="48260" y="7297947"/>
                  </a:cubicBezTo>
                  <a:cubicBezTo>
                    <a:pt x="38100" y="7297947"/>
                    <a:pt x="29210" y="7297947"/>
                    <a:pt x="19050" y="7296676"/>
                  </a:cubicBezTo>
                  <a:cubicBezTo>
                    <a:pt x="10160" y="7295407"/>
                    <a:pt x="5080" y="7289057"/>
                    <a:pt x="7620" y="7280166"/>
                  </a:cubicBezTo>
                  <a:cubicBezTo>
                    <a:pt x="16510" y="7248013"/>
                    <a:pt x="12700" y="7104263"/>
                    <a:pt x="11430" y="6954763"/>
                  </a:cubicBezTo>
                  <a:cubicBezTo>
                    <a:pt x="10160" y="6650013"/>
                    <a:pt x="6350" y="6351013"/>
                    <a:pt x="7620" y="6046263"/>
                  </a:cubicBezTo>
                  <a:cubicBezTo>
                    <a:pt x="5080" y="5666762"/>
                    <a:pt x="0" y="969008"/>
                    <a:pt x="7620" y="583758"/>
                  </a:cubicBezTo>
                  <a:cubicBezTo>
                    <a:pt x="8890" y="509008"/>
                    <a:pt x="7620" y="428508"/>
                    <a:pt x="8890" y="353758"/>
                  </a:cubicBezTo>
                  <a:cubicBezTo>
                    <a:pt x="10160" y="233008"/>
                    <a:pt x="12700" y="100758"/>
                    <a:pt x="13970" y="44450"/>
                  </a:cubicBezTo>
                  <a:cubicBezTo>
                    <a:pt x="13970" y="41910"/>
                    <a:pt x="15240" y="39370"/>
                    <a:pt x="16510" y="38100"/>
                  </a:cubicBezTo>
                  <a:cubicBezTo>
                    <a:pt x="38100" y="35560"/>
                    <a:pt x="85212" y="30480"/>
                    <a:pt x="216943" y="29210"/>
                  </a:cubicBezTo>
                  <a:cubicBezTo>
                    <a:pt x="439240" y="25400"/>
                    <a:pt x="661537" y="22860"/>
                    <a:pt x="892067" y="20320"/>
                  </a:cubicBezTo>
                  <a:cubicBezTo>
                    <a:pt x="1048498" y="17780"/>
                    <a:pt x="1204930" y="16510"/>
                    <a:pt x="1353128" y="13970"/>
                  </a:cubicBezTo>
                  <a:cubicBezTo>
                    <a:pt x="1501325" y="11430"/>
                    <a:pt x="1657757" y="8890"/>
                    <a:pt x="1805955" y="8890"/>
                  </a:cubicBezTo>
                  <a:cubicBezTo>
                    <a:pt x="1970619" y="7620"/>
                    <a:pt x="2135283" y="10160"/>
                    <a:pt x="2299948" y="8890"/>
                  </a:cubicBezTo>
                  <a:cubicBezTo>
                    <a:pt x="2505778" y="8890"/>
                    <a:pt x="6235427" y="6350"/>
                    <a:pt x="6441257" y="5080"/>
                  </a:cubicBezTo>
                  <a:cubicBezTo>
                    <a:pt x="6638855" y="3810"/>
                    <a:pt x="6836452" y="2540"/>
                    <a:pt x="7042282" y="2540"/>
                  </a:cubicBezTo>
                  <a:cubicBezTo>
                    <a:pt x="7379844" y="1270"/>
                    <a:pt x="7709173" y="0"/>
                    <a:pt x="8046735" y="0"/>
                  </a:cubicBezTo>
                  <a:cubicBezTo>
                    <a:pt x="8186700" y="0"/>
                    <a:pt x="8334898" y="2540"/>
                    <a:pt x="8474863" y="2540"/>
                  </a:cubicBezTo>
                  <a:cubicBezTo>
                    <a:pt x="8861824" y="3810"/>
                    <a:pt x="9257018" y="5080"/>
                    <a:pt x="9643980" y="7620"/>
                  </a:cubicBezTo>
                  <a:cubicBezTo>
                    <a:pt x="9849810" y="8890"/>
                    <a:pt x="10055641" y="12700"/>
                    <a:pt x="10261471" y="16510"/>
                  </a:cubicBezTo>
                  <a:cubicBezTo>
                    <a:pt x="10310870" y="16510"/>
                    <a:pt x="10360270" y="16510"/>
                    <a:pt x="10401436" y="16510"/>
                  </a:cubicBezTo>
                  <a:cubicBezTo>
                    <a:pt x="10441345" y="17780"/>
                    <a:pt x="10450234" y="20320"/>
                    <a:pt x="10460395" y="21590"/>
                  </a:cubicBezTo>
                  <a:close/>
                  <a:moveTo>
                    <a:pt x="10470555" y="7292866"/>
                  </a:moveTo>
                  <a:cubicBezTo>
                    <a:pt x="10471825" y="7276357"/>
                    <a:pt x="10473095" y="7263657"/>
                    <a:pt x="10473095" y="7250957"/>
                  </a:cubicBezTo>
                  <a:cubicBezTo>
                    <a:pt x="10471825" y="6931764"/>
                    <a:pt x="10470555" y="6627013"/>
                    <a:pt x="10470555" y="6299263"/>
                  </a:cubicBezTo>
                  <a:cubicBezTo>
                    <a:pt x="10470555" y="6149763"/>
                    <a:pt x="10473095" y="6000263"/>
                    <a:pt x="10471825" y="5850763"/>
                  </a:cubicBezTo>
                  <a:cubicBezTo>
                    <a:pt x="10471825" y="5712763"/>
                    <a:pt x="10470555" y="5569012"/>
                    <a:pt x="10469284" y="5431012"/>
                  </a:cubicBezTo>
                  <a:cubicBezTo>
                    <a:pt x="10464205" y="5218262"/>
                    <a:pt x="10452775" y="813759"/>
                    <a:pt x="10452775" y="601009"/>
                  </a:cubicBezTo>
                  <a:cubicBezTo>
                    <a:pt x="10450234" y="422758"/>
                    <a:pt x="10447695" y="238758"/>
                    <a:pt x="10445155" y="63500"/>
                  </a:cubicBezTo>
                  <a:cubicBezTo>
                    <a:pt x="10443884" y="44450"/>
                    <a:pt x="10442615" y="43180"/>
                    <a:pt x="10376737" y="41910"/>
                  </a:cubicBezTo>
                  <a:cubicBezTo>
                    <a:pt x="10352036" y="41910"/>
                    <a:pt x="10335570" y="41910"/>
                    <a:pt x="10310871" y="40640"/>
                  </a:cubicBezTo>
                  <a:cubicBezTo>
                    <a:pt x="10105040" y="36830"/>
                    <a:pt x="9890976" y="31750"/>
                    <a:pt x="9685146" y="30480"/>
                  </a:cubicBezTo>
                  <a:cubicBezTo>
                    <a:pt x="9182919" y="26670"/>
                    <a:pt x="8672460" y="25400"/>
                    <a:pt x="8170233" y="22860"/>
                  </a:cubicBezTo>
                  <a:cubicBezTo>
                    <a:pt x="8096135" y="22860"/>
                    <a:pt x="8013802" y="22860"/>
                    <a:pt x="7939703" y="22860"/>
                  </a:cubicBezTo>
                  <a:cubicBezTo>
                    <a:pt x="7816205" y="22860"/>
                    <a:pt x="7692707" y="22860"/>
                    <a:pt x="7577442" y="22860"/>
                  </a:cubicBezTo>
                  <a:cubicBezTo>
                    <a:pt x="7313979" y="22860"/>
                    <a:pt x="7050516" y="22860"/>
                    <a:pt x="6795286" y="24130"/>
                  </a:cubicBezTo>
                  <a:cubicBezTo>
                    <a:pt x="6572989" y="25400"/>
                    <a:pt x="2826874" y="29210"/>
                    <a:pt x="2604577" y="29210"/>
                  </a:cubicBezTo>
                  <a:cubicBezTo>
                    <a:pt x="2242315" y="29210"/>
                    <a:pt x="1880054" y="26670"/>
                    <a:pt x="1517792" y="33020"/>
                  </a:cubicBezTo>
                  <a:cubicBezTo>
                    <a:pt x="1328428" y="36830"/>
                    <a:pt x="1147297" y="36830"/>
                    <a:pt x="966166" y="38100"/>
                  </a:cubicBezTo>
                  <a:cubicBezTo>
                    <a:pt x="653304" y="41910"/>
                    <a:pt x="340442" y="45720"/>
                    <a:pt x="49530" y="50800"/>
                  </a:cubicBezTo>
                  <a:cubicBezTo>
                    <a:pt x="36830" y="50800"/>
                    <a:pt x="34290" y="53340"/>
                    <a:pt x="33020" y="83508"/>
                  </a:cubicBezTo>
                  <a:cubicBezTo>
                    <a:pt x="31750" y="187008"/>
                    <a:pt x="31750" y="290508"/>
                    <a:pt x="30480" y="394008"/>
                  </a:cubicBezTo>
                  <a:cubicBezTo>
                    <a:pt x="29210" y="566509"/>
                    <a:pt x="26670" y="733259"/>
                    <a:pt x="25400" y="905759"/>
                  </a:cubicBezTo>
                  <a:cubicBezTo>
                    <a:pt x="20320" y="1089759"/>
                    <a:pt x="26670" y="5586263"/>
                    <a:pt x="29210" y="5770263"/>
                  </a:cubicBezTo>
                  <a:cubicBezTo>
                    <a:pt x="29210" y="5965763"/>
                    <a:pt x="29210" y="6167013"/>
                    <a:pt x="30480" y="6362513"/>
                  </a:cubicBezTo>
                  <a:cubicBezTo>
                    <a:pt x="30480" y="6506263"/>
                    <a:pt x="33020" y="6650013"/>
                    <a:pt x="33020" y="6793764"/>
                  </a:cubicBezTo>
                  <a:cubicBezTo>
                    <a:pt x="33020" y="6949014"/>
                    <a:pt x="33020" y="7104263"/>
                    <a:pt x="31750" y="7250957"/>
                  </a:cubicBezTo>
                  <a:cubicBezTo>
                    <a:pt x="31750" y="7254766"/>
                    <a:pt x="31750" y="7257307"/>
                    <a:pt x="31750" y="7261116"/>
                  </a:cubicBezTo>
                  <a:cubicBezTo>
                    <a:pt x="31750" y="7271276"/>
                    <a:pt x="35560" y="7275087"/>
                    <a:pt x="44450" y="7275087"/>
                  </a:cubicBezTo>
                  <a:cubicBezTo>
                    <a:pt x="101678" y="7275087"/>
                    <a:pt x="216943" y="7276357"/>
                    <a:pt x="323975" y="7276357"/>
                  </a:cubicBezTo>
                  <a:cubicBezTo>
                    <a:pt x="480406" y="7276357"/>
                    <a:pt x="645071" y="7273816"/>
                    <a:pt x="801502" y="7276357"/>
                  </a:cubicBezTo>
                  <a:cubicBezTo>
                    <a:pt x="1056732" y="7280166"/>
                    <a:pt x="1311961" y="7282707"/>
                    <a:pt x="1567191" y="7281437"/>
                  </a:cubicBezTo>
                  <a:cubicBezTo>
                    <a:pt x="1731856" y="7280166"/>
                    <a:pt x="1888287" y="7282707"/>
                    <a:pt x="2052951" y="7282707"/>
                  </a:cubicBezTo>
                  <a:cubicBezTo>
                    <a:pt x="2291715" y="7282707"/>
                    <a:pt x="2530478" y="7281437"/>
                    <a:pt x="2769241" y="7282707"/>
                  </a:cubicBezTo>
                  <a:cubicBezTo>
                    <a:pt x="3123270" y="7283976"/>
                    <a:pt x="7009349" y="7273816"/>
                    <a:pt x="7371611" y="7276357"/>
                  </a:cubicBezTo>
                  <a:cubicBezTo>
                    <a:pt x="7528042" y="7277626"/>
                    <a:pt x="7684474" y="7278897"/>
                    <a:pt x="7832672" y="7278897"/>
                  </a:cubicBezTo>
                  <a:cubicBezTo>
                    <a:pt x="8104367" y="7281437"/>
                    <a:pt x="8367830" y="7277626"/>
                    <a:pt x="8639527" y="7281437"/>
                  </a:cubicBezTo>
                  <a:cubicBezTo>
                    <a:pt x="8861824" y="7283976"/>
                    <a:pt x="9084121" y="7283976"/>
                    <a:pt x="9306418" y="7286516"/>
                  </a:cubicBezTo>
                  <a:cubicBezTo>
                    <a:pt x="9635747" y="7290326"/>
                    <a:pt x="9965076" y="7292866"/>
                    <a:pt x="10294404" y="7294137"/>
                  </a:cubicBezTo>
                  <a:cubicBezTo>
                    <a:pt x="10417902" y="7294137"/>
                    <a:pt x="10450234" y="7292866"/>
                    <a:pt x="10470555" y="7292866"/>
                  </a:cubicBezTo>
                  <a:close/>
                </a:path>
              </a:pathLst>
            </a:custGeom>
            <a:solidFill>
              <a:srgbClr val="000000"/>
            </a:solidFill>
            <a:ln>
              <a:solidFill>
                <a:schemeClr val="tx1"/>
              </a:solidFill>
            </a:ln>
          </p:spPr>
        </p:sp>
      </p:grpSp>
      <p:sp>
        <p:nvSpPr>
          <p:cNvPr id="23" name="Rectangle 22"/>
          <p:cNvSpPr/>
          <p:nvPr/>
        </p:nvSpPr>
        <p:spPr>
          <a:xfrm>
            <a:off x="9458820" y="3243904"/>
            <a:ext cx="7609350" cy="3416320"/>
          </a:xfrm>
          <a:prstGeom prst="rect">
            <a:avLst/>
          </a:prstGeom>
        </p:spPr>
        <p:txBody>
          <a:bodyPr wrap="square">
            <a:spAutoFit/>
          </a:bodyPr>
          <a:lstStyle/>
          <a:p>
            <a:pPr algn="just">
              <a:lnSpc>
                <a:spcPct val="150000"/>
              </a:lnSpc>
              <a:spcAft>
                <a:spcPts val="0"/>
              </a:spcAft>
            </a:pPr>
            <a:r>
              <a:rPr lang="vi-VN" sz="3600" dirty="0">
                <a:latin typeface="Arial" panose="020B0604020202020204" pitchFamily="34" charset="0"/>
                <a:cs typeface="Arial" panose="020B0604020202020204" pitchFamily="34" charset="0"/>
              </a:rPr>
              <a:t>Khi không trích trọn vẹn cả câu hay cả đoạn v</a:t>
            </a:r>
            <a:r>
              <a:rPr lang="en-US" sz="3600" dirty="0">
                <a:latin typeface="Arial" panose="020B0604020202020204" pitchFamily="34" charset="0"/>
                <a:cs typeface="Arial" panose="020B0604020202020204" pitchFamily="34" charset="0"/>
              </a:rPr>
              <a:t>ă</a:t>
            </a:r>
            <a:r>
              <a:rPr lang="vi-VN" sz="3600" dirty="0" smtClean="0">
                <a:latin typeface="Arial" panose="020B0604020202020204" pitchFamily="34" charset="0"/>
                <a:cs typeface="Arial" panose="020B0604020202020204" pitchFamily="34" charset="0"/>
              </a:rPr>
              <a:t>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Cầ</a:t>
            </a:r>
            <a:r>
              <a:rPr lang="vi-VN" sz="3600" dirty="0">
                <a:latin typeface="Arial" panose="020B0604020202020204" pitchFamily="34" charset="0"/>
                <a:cs typeface="Arial" panose="020B0604020202020204" pitchFamily="34" charset="0"/>
              </a:rPr>
              <a:t>n sử dụng kí hiệu [...] để đánh dấu những từ ngữ </a:t>
            </a:r>
            <a:r>
              <a:rPr lang="vi-VN" sz="3600" dirty="0" smtClean="0">
                <a:latin typeface="Arial" panose="020B0604020202020204" pitchFamily="34" charset="0"/>
                <a:cs typeface="Arial" panose="020B0604020202020204" pitchFamily="34" charset="0"/>
              </a:rPr>
              <a:t>bị </a:t>
            </a:r>
            <a:r>
              <a:rPr lang="vi-VN" sz="3600" dirty="0">
                <a:latin typeface="Arial" panose="020B0604020202020204" pitchFamily="34" charset="0"/>
                <a:cs typeface="Arial" panose="020B0604020202020204" pitchFamily="34" charset="0"/>
              </a:rPr>
              <a:t>lược bớt.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5" name="Oval 24"/>
          <p:cNvSpPr/>
          <p:nvPr/>
        </p:nvSpPr>
        <p:spPr>
          <a:xfrm>
            <a:off x="4468792" y="2209718"/>
            <a:ext cx="762000" cy="788963"/>
          </a:xfrm>
          <a:prstGeom prst="ellipse">
            <a:avLst/>
          </a:prstGeom>
          <a:solidFill>
            <a:srgbClr val="049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2882495" y="2203575"/>
            <a:ext cx="762000" cy="788963"/>
          </a:xfrm>
          <a:prstGeom prst="ellipse">
            <a:avLst/>
          </a:prstGeom>
          <a:solidFill>
            <a:srgbClr val="FFD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5736277" y="7097711"/>
            <a:ext cx="6815433" cy="2998789"/>
          </a:xfrm>
          <a:prstGeom prst="rect">
            <a:avLst/>
          </a:prstGeom>
        </p:spPr>
      </p:pic>
    </p:spTree>
    <p:extLst>
      <p:ext uri="{BB962C8B-B14F-4D97-AF65-F5344CB8AC3E}">
        <p14:creationId xmlns:p14="http://schemas.microsoft.com/office/powerpoint/2010/main" val="9687677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par>
                                <p:cTn id="19" presetID="14" presetClass="entr" presetSubtype="1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randombar(horizontal)">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25" grpId="0" animBg="1"/>
      <p:bldP spid="2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1968</TotalTime>
  <Words>1707</Words>
  <Application>Microsoft Office PowerPoint</Application>
  <PresentationFormat>Custom</PresentationFormat>
  <Paragraphs>100</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Wingdings</vt:lpstr>
      <vt:lpstr>Calibri</vt:lpstr>
      <vt:lpstr>Times New Roman</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Ha_PC</dc:creator>
  <cp:lastModifiedBy>Ngô Văn Minh</cp:lastModifiedBy>
  <cp:revision>115</cp:revision>
  <dcterms:created xsi:type="dcterms:W3CDTF">2006-08-16T00:00:00Z</dcterms:created>
  <dcterms:modified xsi:type="dcterms:W3CDTF">2022-10-15T04:39:54Z</dcterms:modified>
  <dc:identifier>DAEswOIwa4E</dc:identifier>
</cp:coreProperties>
</file>