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7" r:id="rId9"/>
    <p:sldId id="262" r:id="rId10"/>
    <p:sldId id="268" r:id="rId11"/>
    <p:sldId id="269" r:id="rId12"/>
    <p:sldId id="263" r:id="rId13"/>
    <p:sldId id="270" r:id="rId14"/>
    <p:sldId id="271" r:id="rId15"/>
    <p:sldId id="264" r:id="rId16"/>
    <p:sldId id="272" r:id="rId17"/>
    <p:sldId id="273" r:id="rId18"/>
    <p:sldId id="265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D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22" autoAdjust="0"/>
  </p:normalViewPr>
  <p:slideViewPr>
    <p:cSldViewPr>
      <p:cViewPr varScale="1">
        <p:scale>
          <a:sx n="45" d="100"/>
          <a:sy n="45" d="100"/>
        </p:scale>
        <p:origin x="99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0.png"/><Relationship Id="rId53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0.svg"/><Relationship Id="rId3" Type="http://schemas.openxmlformats.org/officeDocument/2006/relationships/image" Target="../media/image38.svg"/><Relationship Id="rId12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11" Type="http://schemas.openxmlformats.org/officeDocument/2006/relationships/image" Target="NULL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8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0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0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34" Type="http://schemas.openxmlformats.org/officeDocument/2006/relationships/image" Target="../media/image37.png"/><Relationship Id="rId33" Type="http://schemas.openxmlformats.org/officeDocument/2006/relationships/image" Target="NUL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.svg"/><Relationship Id="rId21" Type="http://schemas.microsoft.com/office/2007/relationships/hdphoto" Target="../media/hdphoto2.wdp"/><Relationship Id="rId7" Type="http://schemas.openxmlformats.org/officeDocument/2006/relationships/image" Target="../media/image73.svg"/><Relationship Id="rId2" Type="http://schemas.openxmlformats.org/officeDocument/2006/relationships/image" Target="../media/image2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71.svg"/><Relationship Id="rId10" Type="http://schemas.openxmlformats.org/officeDocument/2006/relationships/image" Target="../media/image41.png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../media/image38.png"/><Relationship Id="rId9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10" Type="http://schemas.openxmlformats.org/officeDocument/2006/relationships/image" Target="../media/image45.png"/><Relationship Id="rId4" Type="http://schemas.openxmlformats.org/officeDocument/2006/relationships/image" Target="../media/image43.png"/><Relationship Id="rId9" Type="http://schemas.openxmlformats.org/officeDocument/2006/relationships/image" Target="../media/image87.svg"/><Relationship Id="rId35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8" Type="http://schemas.openxmlformats.org/officeDocument/2006/relationships/image" Target="../media/image48.png"/><Relationship Id="rId3" Type="http://schemas.openxmlformats.org/officeDocument/2006/relationships/image" Target="../media/image2.svg"/><Relationship Id="rId21" Type="http://schemas.openxmlformats.org/officeDocument/2006/relationships/image" Target="NULL"/><Relationship Id="rId55" Type="http://schemas.openxmlformats.org/officeDocument/2006/relationships/image" Target="NULL"/><Relationship Id="rId7" Type="http://schemas.openxmlformats.org/officeDocument/2006/relationships/image" Target="../media/image10.svg"/><Relationship Id="rId17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22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8.svg"/><Relationship Id="rId7" Type="http://schemas.openxmlformats.org/officeDocument/2006/relationships/image" Target="../media/image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20.svg"/><Relationship Id="rId10" Type="http://schemas.openxmlformats.org/officeDocument/2006/relationships/image" Target="../media/image23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8" Type="http://schemas.openxmlformats.org/officeDocument/2006/relationships/image" Target="../media/image12.svg"/><Relationship Id="rId12" Type="http://schemas.openxmlformats.org/officeDocument/2006/relationships/image" Target="../media/image14.png"/><Relationship Id="rId7" Type="http://schemas.openxmlformats.org/officeDocument/2006/relationships/image" Target="../media/image140.svg"/><Relationship Id="rId2" Type="http://schemas.openxmlformats.org/officeDocument/2006/relationships/image" Target="../media/image12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3.png"/><Relationship Id="rId5" Type="http://schemas.openxmlformats.org/officeDocument/2006/relationships/image" Target="../media/image40.svg"/><Relationship Id="rId15" Type="http://schemas.openxmlformats.org/officeDocument/2006/relationships/image" Target="../media/image180.svg"/><Relationship Id="rId10" Type="http://schemas.openxmlformats.org/officeDocument/2006/relationships/image" Target="../media/image28.svg"/><Relationship Id="rId9" Type="http://schemas.openxmlformats.org/officeDocument/2006/relationships/image" Target="../media/image160.sv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svg"/><Relationship Id="rId3" Type="http://schemas.openxmlformats.org/officeDocument/2006/relationships/image" Target="../media/image4.svg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NUL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3.svg"/><Relationship Id="rId15" Type="http://schemas.openxmlformats.org/officeDocument/2006/relationships/image" Target="../media/image19.png"/><Relationship Id="rId4" Type="http://schemas.openxmlformats.org/officeDocument/2006/relationships/image" Target="../media/image10.png"/><Relationship Id="rId14" Type="http://schemas.openxmlformats.org/officeDocument/2006/relationships/image" Target="../media/image18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7.png"/><Relationship Id="rId4" Type="http://schemas.openxmlformats.org/officeDocument/2006/relationships/image" Target="../media/image20.svg"/><Relationship Id="rId9" Type="http://schemas.openxmlformats.org/officeDocument/2006/relationships/image" Target="../media/image144.svg"/></Relationships>
</file>

<file path=ppt/slides/_rels/slide6.xml.rels><?xml version="1.0" encoding="UTF-8" standalone="yes"?>
<Relationships xmlns="http://schemas.openxmlformats.org/package/2006/relationships"><Relationship Id="rId25" Type="http://schemas.openxmlformats.org/officeDocument/2006/relationships/image" Target="NUL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82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8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82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81.sv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3" Type="http://schemas.openxmlformats.org/officeDocument/2006/relationships/image" Target="../media/image4.svg"/><Relationship Id="rId12" Type="http://schemas.openxmlformats.org/officeDocument/2006/relationships/image" Target="../media/image4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6.png"/><Relationship Id="rId10" Type="http://schemas.openxmlformats.org/officeDocument/2006/relationships/image" Target="../media/image16.svg"/><Relationship Id="rId4" Type="http://schemas.openxmlformats.org/officeDocument/2006/relationships/image" Target="../media/image7.png"/><Relationship Id="rId14" Type="http://schemas.openxmlformats.org/officeDocument/2006/relationships/image" Target="../media/image4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6416" y="-244931"/>
            <a:ext cx="18626175" cy="186261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47854" y="-484692"/>
            <a:ext cx="4243951" cy="36960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-2375017" y="6485015"/>
            <a:ext cx="4737217" cy="412568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583839" y="6210959"/>
            <a:ext cx="3472564" cy="46133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108492" y="2540836"/>
            <a:ext cx="1570937" cy="16271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26415" y="-266203"/>
            <a:ext cx="2980028" cy="27937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420069" flipH="1">
            <a:off x="999026" y="8235738"/>
            <a:ext cx="1673244" cy="30778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809292">
            <a:off x="15134522" y="-380286"/>
            <a:ext cx="2858334" cy="2868766"/>
          </a:xfrm>
          <a:prstGeom prst="rect">
            <a:avLst/>
          </a:prstGeom>
        </p:spPr>
      </p:pic>
      <p:sp>
        <p:nvSpPr>
          <p:cNvPr id="13" name="TextBox 8"/>
          <p:cNvSpPr txBox="1"/>
          <p:nvPr/>
        </p:nvSpPr>
        <p:spPr>
          <a:xfrm>
            <a:off x="1357207" y="3288946"/>
            <a:ext cx="15536753" cy="3378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</a:t>
            </a:r>
            <a:r>
              <a:rPr lang="en-US" sz="7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LỚP! CHÀO MỪNG </a:t>
            </a:r>
            <a:r>
              <a:rPr lang="en-US" sz="7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ĐẾN </a:t>
            </a:r>
            <a:r>
              <a:rPr lang="en-US" sz="7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 HỌC NÀY!</a:t>
            </a:r>
            <a:endParaRPr lang="en-US" sz="7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3400" y="494588"/>
            <a:ext cx="17160007" cy="9297112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-838200" y="8572500"/>
            <a:ext cx="3265714" cy="1714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61902" y="1949962"/>
            <a:ext cx="15902999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3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Ở </a:t>
            </a:r>
            <a:r>
              <a:rPr lang="vi-VN" sz="3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tôi, bạn ấy là người hoạt động rất là năng lực</a:t>
            </a:r>
            <a:r>
              <a:rPr lang="vi-VN" sz="3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ừ </a:t>
            </a:r>
            <a:r>
              <a:rPr lang="vi-VN" sz="3800" i="1" dirty="0">
                <a:latin typeface="Arial" panose="020B0604020202020204" pitchFamily="34" charset="0"/>
                <a:cs typeface="Arial" panose="020B0604020202020204" pitchFamily="34" charset="0"/>
              </a:rPr>
              <a:t>“là” 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trước danh từ </a:t>
            </a:r>
            <a:r>
              <a:rPr lang="vi-VN" sz="3800" i="1" dirty="0">
                <a:latin typeface="Arial" panose="020B0604020202020204" pitchFamily="34" charset="0"/>
                <a:cs typeface="Arial" panose="020B0604020202020204" pitchFamily="34" charset="0"/>
              </a:rPr>
              <a:t>“năng lực” </a:t>
            </a:r>
            <a:r>
              <a:rPr lang="vi-VN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không 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hợp quy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tắ</a:t>
            </a:r>
            <a:r>
              <a:rPr lang="vi-VN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ngữ pháp. 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Sửa 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lại: thay </a:t>
            </a:r>
            <a:r>
              <a:rPr lang="vi-VN" sz="3800" i="1" dirty="0">
                <a:latin typeface="Arial" panose="020B0604020202020204" pitchFamily="34" charset="0"/>
                <a:cs typeface="Arial" panose="020B0604020202020204" pitchFamily="34" charset="0"/>
              </a:rPr>
              <a:t>“là” 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bằng </a:t>
            </a:r>
            <a:r>
              <a:rPr lang="vi-VN" sz="3800" i="1" dirty="0">
                <a:latin typeface="Arial" panose="020B0604020202020204" pitchFamily="34" charset="0"/>
                <a:cs typeface="Arial" panose="020B0604020202020204" pitchFamily="34" charset="0"/>
              </a:rPr>
              <a:t>“có” </a:t>
            </a:r>
            <a:endParaRPr lang="en-US" sz="3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Trong truyện ngắn, nhà văn đã xây dựng nên nhiều hình tượng đặc sắc với những phẩm chất cao quý và tốt đẹp của nhân văn.</a:t>
            </a:r>
            <a:endParaRPr lang="en-US" sz="3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ính 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từ </a:t>
            </a:r>
            <a:r>
              <a:rPr lang="vi-VN" sz="3800" i="1" dirty="0">
                <a:latin typeface="Arial" panose="020B0604020202020204" pitchFamily="34" charset="0"/>
                <a:cs typeface="Arial" panose="020B0604020202020204" pitchFamily="34" charset="0"/>
              </a:rPr>
              <a:t>“nhân văn” 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sau từ </a:t>
            </a:r>
            <a:r>
              <a:rPr lang="vi-VN" sz="3800" i="1" dirty="0">
                <a:latin typeface="Arial" panose="020B0604020202020204" pitchFamily="34" charset="0"/>
                <a:cs typeface="Arial" panose="020B0604020202020204" pitchFamily="34" charset="0"/>
              </a:rPr>
              <a:t>“của</a:t>
            </a:r>
            <a:r>
              <a:rPr lang="vi-VN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vi-VN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không đúng quy 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ắ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c ngữ pháp. 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Sửa lại: 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thay tính từ </a:t>
            </a:r>
            <a:r>
              <a:rPr lang="vi-VN" sz="3800" i="1" dirty="0">
                <a:latin typeface="Arial" panose="020B0604020202020204" pitchFamily="34" charset="0"/>
                <a:cs typeface="Arial" panose="020B0604020202020204" pitchFamily="34" charset="0"/>
              </a:rPr>
              <a:t>“nhân văn”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</a:t>
            </a:r>
            <a:r>
              <a:rPr lang="vi-VN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danh từ </a:t>
            </a:r>
            <a:r>
              <a:rPr lang="vi-VN" sz="3800" i="1" dirty="0">
                <a:latin typeface="Arial" panose="020B0604020202020204" pitchFamily="34" charset="0"/>
                <a:cs typeface="Arial" panose="020B0604020202020204" pitchFamily="34" charset="0"/>
              </a:rPr>
              <a:t>“nhân 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người 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lính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3"/>
              </a:ext>
            </a:extLst>
          </a:blip>
          <a:srcRect/>
          <a:stretch>
            <a:fillRect/>
          </a:stretch>
        </p:blipFill>
        <p:spPr>
          <a:xfrm>
            <a:off x="15990598" y="298796"/>
            <a:ext cx="2148607" cy="2111006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0896600" y="2781300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563600" y="6362700"/>
            <a:ext cx="2209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96200" y="3924300"/>
            <a:ext cx="437972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3800" dirty="0">
                <a:cs typeface="Arial" panose="020B0604020202020204" pitchFamily="34" charset="0"/>
              </a:rPr>
              <a:t>→</a:t>
            </a:r>
            <a:r>
              <a:rPr lang="en-US" sz="3800" dirty="0">
                <a:cs typeface="Arial" panose="020B0604020202020204" pitchFamily="34" charset="0"/>
              </a:rPr>
              <a:t> </a:t>
            </a:r>
            <a:r>
              <a:rPr lang="vi-VN" sz="3800" i="1" dirty="0">
                <a:cs typeface="Arial" panose="020B0604020202020204" pitchFamily="34" charset="0"/>
              </a:rPr>
              <a:t>“rất có năng lực</a:t>
            </a:r>
            <a:r>
              <a:rPr lang="en-US" sz="3800" i="1" dirty="0">
                <a:cs typeface="Arial" panose="020B0604020202020204" pitchFamily="34" charset="0"/>
              </a:rPr>
              <a:t>”</a:t>
            </a:r>
            <a:endParaRPr lang="vi-VN" sz="3800" i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0924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3400" y="494588"/>
            <a:ext cx="17160007" cy="92971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36154" y="1006912"/>
            <a:ext cx="15754498" cy="855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vi-VN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Lớp trẻ của chúng ta là niềm hi vọng đất nước Việt Nam hàng ngàn năm văn hiến.</a:t>
            </a:r>
            <a:endParaRPr lang="en-US" sz="3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ùng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ế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u quan hệ từ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vi-VN" sz="3600" dirty="0" smtClean="0">
                <a:cs typeface="Arial" panose="020B0604020202020204" pitchFamily="34" charset="0"/>
              </a:rPr>
              <a:t>→</a:t>
            </a:r>
            <a:r>
              <a:rPr lang="en-US" sz="3600" dirty="0" smtClean="0"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mơ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ề</a:t>
            </a:r>
            <a:r>
              <a:rPr lang="vi-VN" sz="3600" i="1" dirty="0">
                <a:latin typeface="Arial" panose="020B0604020202020204" pitchFamily="34" charset="0"/>
                <a:cs typeface="Arial" panose="020B0604020202020204" pitchFamily="34" charset="0"/>
              </a:rPr>
              <a:t>m hi vọng của đất nước Việt </a:t>
            </a:r>
            <a:r>
              <a:rPr lang="vi-VN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Qua các vở tuồng, chèo trong bài học này, chúng ta thấy các người phụ nữ trong mỗi câu chuyện đều có những số phận riêng</a:t>
            </a:r>
            <a:r>
              <a:rPr lang="vi-VN" sz="3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ùng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sai từ </a:t>
            </a:r>
            <a:r>
              <a:rPr lang="vi-VN" sz="3600" i="1" dirty="0">
                <a:latin typeface="Arial" panose="020B0604020202020204" pitchFamily="34" charset="0"/>
                <a:cs typeface="Arial" panose="020B0604020202020204" pitchFamily="34" charset="0"/>
              </a:rPr>
              <a:t>“các</a:t>
            </a:r>
            <a:r>
              <a:rPr lang="vi-VN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âu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văn không diễn đạt chính xác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ề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mặt số lượng xác định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thay 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ừ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1" dirty="0">
                <a:latin typeface="Arial" panose="020B0604020202020204" pitchFamily="34" charset="0"/>
                <a:cs typeface="Arial" panose="020B0604020202020204" pitchFamily="34" charset="0"/>
              </a:rPr>
              <a:t>“các”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bàng 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ừ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1" dirty="0">
                <a:latin typeface="Arial" panose="020B0604020202020204" pitchFamily="34" charset="0"/>
                <a:cs typeface="Arial" panose="020B0604020202020204" pitchFamily="34" charset="0"/>
              </a:rPr>
              <a:t>“những”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3600" i="1" dirty="0">
                <a:latin typeface="Arial" panose="020B0604020202020204" pitchFamily="34" charset="0"/>
                <a:cs typeface="Arial" panose="020B0604020202020204" pitchFamily="34" charset="0"/>
              </a:rPr>
              <a:t>những người phụ nữ trong mỗi câu chuyện”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162800" y="1866900"/>
            <a:ext cx="7162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706600" y="5184788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9505807">
            <a:off x="16445391" y="2577128"/>
            <a:ext cx="1503279" cy="1968580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546833" y="9021117"/>
            <a:ext cx="3497952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6997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124024">
            <a:off x="-308374" y="-1823213"/>
            <a:ext cx="3566686" cy="40937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87443" y="-2556761"/>
            <a:ext cx="6158771" cy="466946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3C90323-B8D2-45D0-A2E4-6E3602C8C1A8}"/>
              </a:ext>
            </a:extLst>
          </p:cNvPr>
          <p:cNvSpPr txBox="1"/>
          <p:nvPr/>
        </p:nvSpPr>
        <p:spPr>
          <a:xfrm>
            <a:off x="0" y="561826"/>
            <a:ext cx="1828800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65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6500" b="1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65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6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89508" y="1881098"/>
            <a:ext cx="15708983" cy="798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7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r>
              <a:rPr lang="vi-VN" sz="3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Phân tích các lỗi lặp từ, lặp nghĩa, lỗi dùng từ không hợp với phong cách ngôn ngữ trong các câu sau và sửa lại cho đúng: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a) Vở tuồng Nghêu, Sò, Ốc, Hến là một trong những tác phẩm tuyệt tác.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b) Mắc mưu Thị Hến, con đường hoạn lộ làm quan của Huyện Trìa thế </a:t>
            </a:r>
            <a:r>
              <a:rPr lang="vi-VN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chấm </a:t>
            </a:r>
            <a:r>
              <a:rPr lang="vi-VN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c) Bạn ấy đại diện thay mặt cho những người có thành tích học tập xuất sắc nhất.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d) Đó là bức tối hậu thư cuối cùng mà cảnh sát đưa ra cho nhóm tội phạm đang lẩn </a:t>
            </a:r>
            <a:r>
              <a:rPr lang="vi-VN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trốn.</a:t>
            </a:r>
            <a:endParaRPr lang="vi-VN" sz="3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70250">
            <a:off x="16055409" y="7935860"/>
            <a:ext cx="2667052" cy="271455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F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/>
          <p:cNvGrpSpPr/>
          <p:nvPr/>
        </p:nvGrpSpPr>
        <p:grpSpPr>
          <a:xfrm>
            <a:off x="878840" y="626383"/>
            <a:ext cx="16476600" cy="9202845"/>
            <a:chOff x="0" y="0"/>
            <a:chExt cx="6806020" cy="3268266"/>
          </a:xfrm>
          <a:solidFill>
            <a:schemeClr val="bg1"/>
          </a:solidFill>
        </p:grpSpPr>
        <p:sp>
          <p:nvSpPr>
            <p:cNvPr id="9" name="Freeform 3"/>
            <p:cNvSpPr/>
            <p:nvPr/>
          </p:nvSpPr>
          <p:spPr>
            <a:xfrm>
              <a:off x="0" y="-3810"/>
              <a:ext cx="6809830" cy="3273346"/>
            </a:xfrm>
            <a:custGeom>
              <a:avLst/>
              <a:gdLst/>
              <a:ahLst/>
              <a:cxnLst/>
              <a:rect l="l" t="t" r="r" b="b"/>
              <a:pathLst>
                <a:path w="6809830" h="3273346">
                  <a:moveTo>
                    <a:pt x="6797130" y="38100"/>
                  </a:moveTo>
                  <a:cubicBezTo>
                    <a:pt x="6795860" y="34290"/>
                    <a:pt x="6795860" y="30480"/>
                    <a:pt x="6795860" y="25400"/>
                  </a:cubicBezTo>
                  <a:cubicBezTo>
                    <a:pt x="6795860" y="11430"/>
                    <a:pt x="6792051" y="6350"/>
                    <a:pt x="6778080" y="5080"/>
                  </a:cubicBezTo>
                  <a:cubicBezTo>
                    <a:pt x="6710631" y="3810"/>
                    <a:pt x="6579657" y="0"/>
                    <a:pt x="6454141" y="5080"/>
                  </a:cubicBezTo>
                  <a:cubicBezTo>
                    <a:pt x="6219480" y="12700"/>
                    <a:pt x="5990275" y="13970"/>
                    <a:pt x="5755614" y="13970"/>
                  </a:cubicBezTo>
                  <a:cubicBezTo>
                    <a:pt x="5400894" y="13970"/>
                    <a:pt x="5051630" y="10160"/>
                    <a:pt x="4696910" y="8890"/>
                  </a:cubicBezTo>
                  <a:cubicBezTo>
                    <a:pt x="4522278" y="7620"/>
                    <a:pt x="4353104" y="7620"/>
                    <a:pt x="4178472" y="8890"/>
                  </a:cubicBezTo>
                  <a:cubicBezTo>
                    <a:pt x="3987469" y="8890"/>
                    <a:pt x="3801923" y="11430"/>
                    <a:pt x="3610919" y="12700"/>
                  </a:cubicBezTo>
                  <a:cubicBezTo>
                    <a:pt x="3469031" y="13970"/>
                    <a:pt x="3332600" y="12700"/>
                    <a:pt x="3190712" y="16510"/>
                  </a:cubicBezTo>
                  <a:cubicBezTo>
                    <a:pt x="3048823" y="20320"/>
                    <a:pt x="2432155" y="20320"/>
                    <a:pt x="2290267" y="19050"/>
                  </a:cubicBezTo>
                  <a:cubicBezTo>
                    <a:pt x="2202951" y="17780"/>
                    <a:pt x="1919175" y="21590"/>
                    <a:pt x="1831859" y="21590"/>
                  </a:cubicBezTo>
                  <a:cubicBezTo>
                    <a:pt x="1717257" y="21590"/>
                    <a:pt x="1597198" y="22860"/>
                    <a:pt x="1482596" y="21590"/>
                  </a:cubicBezTo>
                  <a:cubicBezTo>
                    <a:pt x="1346165" y="20320"/>
                    <a:pt x="1209734" y="19050"/>
                    <a:pt x="1073303" y="25400"/>
                  </a:cubicBezTo>
                  <a:cubicBezTo>
                    <a:pt x="936872" y="31750"/>
                    <a:pt x="800441" y="31750"/>
                    <a:pt x="664010" y="29210"/>
                  </a:cubicBezTo>
                  <a:cubicBezTo>
                    <a:pt x="522121" y="26670"/>
                    <a:pt x="385690" y="25400"/>
                    <a:pt x="243802" y="24130"/>
                  </a:cubicBezTo>
                  <a:cubicBezTo>
                    <a:pt x="156486" y="21590"/>
                    <a:pt x="63713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19892"/>
                    <a:pt x="3810" y="274424"/>
                    <a:pt x="2540" y="396022"/>
                  </a:cubicBezTo>
                  <a:cubicBezTo>
                    <a:pt x="1270" y="482155"/>
                    <a:pt x="2540" y="565754"/>
                    <a:pt x="2540" y="651886"/>
                  </a:cubicBezTo>
                  <a:cubicBezTo>
                    <a:pt x="3810" y="730419"/>
                    <a:pt x="5080" y="808951"/>
                    <a:pt x="6350" y="887483"/>
                  </a:cubicBezTo>
                  <a:cubicBezTo>
                    <a:pt x="7620" y="963482"/>
                    <a:pt x="6350" y="1039482"/>
                    <a:pt x="7620" y="1115481"/>
                  </a:cubicBezTo>
                  <a:cubicBezTo>
                    <a:pt x="8890" y="1232013"/>
                    <a:pt x="10160" y="1348545"/>
                    <a:pt x="11430" y="1465077"/>
                  </a:cubicBezTo>
                  <a:cubicBezTo>
                    <a:pt x="11430" y="1508143"/>
                    <a:pt x="11430" y="3175057"/>
                    <a:pt x="11430" y="3218123"/>
                  </a:cubicBezTo>
                  <a:cubicBezTo>
                    <a:pt x="11430" y="3237786"/>
                    <a:pt x="15240" y="3241596"/>
                    <a:pt x="31750" y="3245406"/>
                  </a:cubicBezTo>
                  <a:cubicBezTo>
                    <a:pt x="43180" y="3247946"/>
                    <a:pt x="54610" y="3250486"/>
                    <a:pt x="85542" y="3251756"/>
                  </a:cubicBezTo>
                  <a:cubicBezTo>
                    <a:pt x="309289" y="3253026"/>
                    <a:pt x="533036" y="3254296"/>
                    <a:pt x="756783" y="3254296"/>
                  </a:cubicBezTo>
                  <a:cubicBezTo>
                    <a:pt x="805898" y="3254296"/>
                    <a:pt x="855013" y="3254296"/>
                    <a:pt x="904128" y="3254296"/>
                  </a:cubicBezTo>
                  <a:cubicBezTo>
                    <a:pt x="1062388" y="3255566"/>
                    <a:pt x="1215191" y="3259376"/>
                    <a:pt x="1373451" y="3256836"/>
                  </a:cubicBezTo>
                  <a:cubicBezTo>
                    <a:pt x="1542626" y="3254296"/>
                    <a:pt x="1717257" y="3255566"/>
                    <a:pt x="1886432" y="3256836"/>
                  </a:cubicBezTo>
                  <a:cubicBezTo>
                    <a:pt x="2088349" y="3258106"/>
                    <a:pt x="2966965" y="3258106"/>
                    <a:pt x="3168883" y="3258106"/>
                  </a:cubicBezTo>
                  <a:cubicBezTo>
                    <a:pt x="3338057" y="3259376"/>
                    <a:pt x="3507232" y="3258106"/>
                    <a:pt x="3676406" y="3259376"/>
                  </a:cubicBezTo>
                  <a:cubicBezTo>
                    <a:pt x="3801923" y="3259376"/>
                    <a:pt x="3927439" y="3261916"/>
                    <a:pt x="4052956" y="3260646"/>
                  </a:cubicBezTo>
                  <a:cubicBezTo>
                    <a:pt x="4314903" y="3260646"/>
                    <a:pt x="4576851" y="3258106"/>
                    <a:pt x="4838798" y="3259376"/>
                  </a:cubicBezTo>
                  <a:cubicBezTo>
                    <a:pt x="5237177" y="3260646"/>
                    <a:pt x="5635555" y="3264456"/>
                    <a:pt x="6033934" y="3266996"/>
                  </a:cubicBezTo>
                  <a:cubicBezTo>
                    <a:pt x="6164907" y="3268266"/>
                    <a:pt x="6295881" y="3266996"/>
                    <a:pt x="6426855" y="3265726"/>
                  </a:cubicBezTo>
                  <a:cubicBezTo>
                    <a:pt x="6541457" y="3264456"/>
                    <a:pt x="6656059" y="3264456"/>
                    <a:pt x="6761570" y="3270806"/>
                  </a:cubicBezTo>
                  <a:cubicBezTo>
                    <a:pt x="6774270" y="3273346"/>
                    <a:pt x="6783160" y="3266996"/>
                    <a:pt x="6784431" y="3253026"/>
                  </a:cubicBezTo>
                  <a:cubicBezTo>
                    <a:pt x="6785701" y="3237786"/>
                    <a:pt x="6786970" y="3222546"/>
                    <a:pt x="6786970" y="3190257"/>
                  </a:cubicBezTo>
                  <a:cubicBezTo>
                    <a:pt x="6789510" y="3104124"/>
                    <a:pt x="6792051" y="1394144"/>
                    <a:pt x="6794591" y="1308012"/>
                  </a:cubicBezTo>
                  <a:cubicBezTo>
                    <a:pt x="6795860" y="1275079"/>
                    <a:pt x="6795860" y="1242146"/>
                    <a:pt x="6795860" y="1211746"/>
                  </a:cubicBezTo>
                  <a:cubicBezTo>
                    <a:pt x="6797131" y="1125614"/>
                    <a:pt x="6798401" y="1039481"/>
                    <a:pt x="6799670" y="950816"/>
                  </a:cubicBezTo>
                  <a:cubicBezTo>
                    <a:pt x="6800941" y="849484"/>
                    <a:pt x="6800941" y="750685"/>
                    <a:pt x="6800941" y="649353"/>
                  </a:cubicBezTo>
                  <a:cubicBezTo>
                    <a:pt x="6800941" y="616420"/>
                    <a:pt x="6802210" y="583487"/>
                    <a:pt x="6802210" y="553087"/>
                  </a:cubicBezTo>
                  <a:cubicBezTo>
                    <a:pt x="6802210" y="469488"/>
                    <a:pt x="6800941" y="388422"/>
                    <a:pt x="6802210" y="304823"/>
                  </a:cubicBezTo>
                  <a:cubicBezTo>
                    <a:pt x="6806020" y="218691"/>
                    <a:pt x="6809830" y="97092"/>
                    <a:pt x="6797130" y="3810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239082">
            <a:off x="107129" y="8991946"/>
            <a:ext cx="1996757" cy="6534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30055" y="1023079"/>
            <a:ext cx="1578339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a) Vở tuồng Nghêu, Sò, Ốc, Hến là một trong những tác phẩm tuyệt tác.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lặp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lặp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hay”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) Mắc mưu Thị Hến, con đường hoạn lộ làm quan của Huyện Trìa thế là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chấm hết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“con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hoan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cs typeface="Arial" panose="020B0604020202020204" pitchFamily="34" charset="0"/>
              </a:rPr>
              <a:t>→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“con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3600" i="1" dirty="0">
                <a:latin typeface="Arial" panose="020B0604020202020204" pitchFamily="34" charset="0"/>
                <a:cs typeface="Arial" panose="020B0604020202020204" pitchFamily="34" charset="0"/>
              </a:rPr>
              <a:t>“thế là liệu có chấm hết”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là cách diễn đạt củ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ngôn 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ữ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nói, không phù hợp với phong cách ngôn ngữ vi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ế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t khoa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000" y="8572500"/>
            <a:ext cx="64187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cs typeface="Arial" panose="020B0604020202020204" pitchFamily="34" charset="0"/>
              </a:rPr>
              <a:t>→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2801600" y="1866900"/>
            <a:ext cx="396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96000" y="4305300"/>
            <a:ext cx="6477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30055" y="5143500"/>
            <a:ext cx="42563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6230600" y="438150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o.remove.bg/downloads/cff074d2-b964-47a7-a38d-147684871220/image-removebg-preview.pn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3" t="28000" r="18467" b="28800"/>
          <a:stretch/>
        </p:blipFill>
        <p:spPr bwMode="auto">
          <a:xfrm rot="16200000">
            <a:off x="16041741" y="29634"/>
            <a:ext cx="219286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5470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F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/>
          <p:cNvGrpSpPr/>
          <p:nvPr/>
        </p:nvGrpSpPr>
        <p:grpSpPr>
          <a:xfrm>
            <a:off x="878840" y="626383"/>
            <a:ext cx="16476600" cy="9202845"/>
            <a:chOff x="0" y="0"/>
            <a:chExt cx="6806020" cy="3268266"/>
          </a:xfrm>
          <a:solidFill>
            <a:schemeClr val="bg1"/>
          </a:solidFill>
        </p:grpSpPr>
        <p:sp>
          <p:nvSpPr>
            <p:cNvPr id="9" name="Freeform 3"/>
            <p:cNvSpPr/>
            <p:nvPr/>
          </p:nvSpPr>
          <p:spPr>
            <a:xfrm>
              <a:off x="0" y="-3810"/>
              <a:ext cx="6809830" cy="3273346"/>
            </a:xfrm>
            <a:custGeom>
              <a:avLst/>
              <a:gdLst/>
              <a:ahLst/>
              <a:cxnLst/>
              <a:rect l="l" t="t" r="r" b="b"/>
              <a:pathLst>
                <a:path w="6809830" h="3273346">
                  <a:moveTo>
                    <a:pt x="6797130" y="38100"/>
                  </a:moveTo>
                  <a:cubicBezTo>
                    <a:pt x="6795860" y="34290"/>
                    <a:pt x="6795860" y="30480"/>
                    <a:pt x="6795860" y="25400"/>
                  </a:cubicBezTo>
                  <a:cubicBezTo>
                    <a:pt x="6795860" y="11430"/>
                    <a:pt x="6792051" y="6350"/>
                    <a:pt x="6778080" y="5080"/>
                  </a:cubicBezTo>
                  <a:cubicBezTo>
                    <a:pt x="6710631" y="3810"/>
                    <a:pt x="6579657" y="0"/>
                    <a:pt x="6454141" y="5080"/>
                  </a:cubicBezTo>
                  <a:cubicBezTo>
                    <a:pt x="6219480" y="12700"/>
                    <a:pt x="5990275" y="13970"/>
                    <a:pt x="5755614" y="13970"/>
                  </a:cubicBezTo>
                  <a:cubicBezTo>
                    <a:pt x="5400894" y="13970"/>
                    <a:pt x="5051630" y="10160"/>
                    <a:pt x="4696910" y="8890"/>
                  </a:cubicBezTo>
                  <a:cubicBezTo>
                    <a:pt x="4522278" y="7620"/>
                    <a:pt x="4353104" y="7620"/>
                    <a:pt x="4178472" y="8890"/>
                  </a:cubicBezTo>
                  <a:cubicBezTo>
                    <a:pt x="3987469" y="8890"/>
                    <a:pt x="3801923" y="11430"/>
                    <a:pt x="3610919" y="12700"/>
                  </a:cubicBezTo>
                  <a:cubicBezTo>
                    <a:pt x="3469031" y="13970"/>
                    <a:pt x="3332600" y="12700"/>
                    <a:pt x="3190712" y="16510"/>
                  </a:cubicBezTo>
                  <a:cubicBezTo>
                    <a:pt x="3048823" y="20320"/>
                    <a:pt x="2432155" y="20320"/>
                    <a:pt x="2290267" y="19050"/>
                  </a:cubicBezTo>
                  <a:cubicBezTo>
                    <a:pt x="2202951" y="17780"/>
                    <a:pt x="1919175" y="21590"/>
                    <a:pt x="1831859" y="21590"/>
                  </a:cubicBezTo>
                  <a:cubicBezTo>
                    <a:pt x="1717257" y="21590"/>
                    <a:pt x="1597198" y="22860"/>
                    <a:pt x="1482596" y="21590"/>
                  </a:cubicBezTo>
                  <a:cubicBezTo>
                    <a:pt x="1346165" y="20320"/>
                    <a:pt x="1209734" y="19050"/>
                    <a:pt x="1073303" y="25400"/>
                  </a:cubicBezTo>
                  <a:cubicBezTo>
                    <a:pt x="936872" y="31750"/>
                    <a:pt x="800441" y="31750"/>
                    <a:pt x="664010" y="29210"/>
                  </a:cubicBezTo>
                  <a:cubicBezTo>
                    <a:pt x="522121" y="26670"/>
                    <a:pt x="385690" y="25400"/>
                    <a:pt x="243802" y="24130"/>
                  </a:cubicBezTo>
                  <a:cubicBezTo>
                    <a:pt x="156486" y="21590"/>
                    <a:pt x="63713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19892"/>
                    <a:pt x="3810" y="274424"/>
                    <a:pt x="2540" y="396022"/>
                  </a:cubicBezTo>
                  <a:cubicBezTo>
                    <a:pt x="1270" y="482155"/>
                    <a:pt x="2540" y="565754"/>
                    <a:pt x="2540" y="651886"/>
                  </a:cubicBezTo>
                  <a:cubicBezTo>
                    <a:pt x="3810" y="730419"/>
                    <a:pt x="5080" y="808951"/>
                    <a:pt x="6350" y="887483"/>
                  </a:cubicBezTo>
                  <a:cubicBezTo>
                    <a:pt x="7620" y="963482"/>
                    <a:pt x="6350" y="1039482"/>
                    <a:pt x="7620" y="1115481"/>
                  </a:cubicBezTo>
                  <a:cubicBezTo>
                    <a:pt x="8890" y="1232013"/>
                    <a:pt x="10160" y="1348545"/>
                    <a:pt x="11430" y="1465077"/>
                  </a:cubicBezTo>
                  <a:cubicBezTo>
                    <a:pt x="11430" y="1508143"/>
                    <a:pt x="11430" y="3175057"/>
                    <a:pt x="11430" y="3218123"/>
                  </a:cubicBezTo>
                  <a:cubicBezTo>
                    <a:pt x="11430" y="3237786"/>
                    <a:pt x="15240" y="3241596"/>
                    <a:pt x="31750" y="3245406"/>
                  </a:cubicBezTo>
                  <a:cubicBezTo>
                    <a:pt x="43180" y="3247946"/>
                    <a:pt x="54610" y="3250486"/>
                    <a:pt x="85542" y="3251756"/>
                  </a:cubicBezTo>
                  <a:cubicBezTo>
                    <a:pt x="309289" y="3253026"/>
                    <a:pt x="533036" y="3254296"/>
                    <a:pt x="756783" y="3254296"/>
                  </a:cubicBezTo>
                  <a:cubicBezTo>
                    <a:pt x="805898" y="3254296"/>
                    <a:pt x="855013" y="3254296"/>
                    <a:pt x="904128" y="3254296"/>
                  </a:cubicBezTo>
                  <a:cubicBezTo>
                    <a:pt x="1062388" y="3255566"/>
                    <a:pt x="1215191" y="3259376"/>
                    <a:pt x="1373451" y="3256836"/>
                  </a:cubicBezTo>
                  <a:cubicBezTo>
                    <a:pt x="1542626" y="3254296"/>
                    <a:pt x="1717257" y="3255566"/>
                    <a:pt x="1886432" y="3256836"/>
                  </a:cubicBezTo>
                  <a:cubicBezTo>
                    <a:pt x="2088349" y="3258106"/>
                    <a:pt x="2966965" y="3258106"/>
                    <a:pt x="3168883" y="3258106"/>
                  </a:cubicBezTo>
                  <a:cubicBezTo>
                    <a:pt x="3338057" y="3259376"/>
                    <a:pt x="3507232" y="3258106"/>
                    <a:pt x="3676406" y="3259376"/>
                  </a:cubicBezTo>
                  <a:cubicBezTo>
                    <a:pt x="3801923" y="3259376"/>
                    <a:pt x="3927439" y="3261916"/>
                    <a:pt x="4052956" y="3260646"/>
                  </a:cubicBezTo>
                  <a:cubicBezTo>
                    <a:pt x="4314903" y="3260646"/>
                    <a:pt x="4576851" y="3258106"/>
                    <a:pt x="4838798" y="3259376"/>
                  </a:cubicBezTo>
                  <a:cubicBezTo>
                    <a:pt x="5237177" y="3260646"/>
                    <a:pt x="5635555" y="3264456"/>
                    <a:pt x="6033934" y="3266996"/>
                  </a:cubicBezTo>
                  <a:cubicBezTo>
                    <a:pt x="6164907" y="3268266"/>
                    <a:pt x="6295881" y="3266996"/>
                    <a:pt x="6426855" y="3265726"/>
                  </a:cubicBezTo>
                  <a:cubicBezTo>
                    <a:pt x="6541457" y="3264456"/>
                    <a:pt x="6656059" y="3264456"/>
                    <a:pt x="6761570" y="3270806"/>
                  </a:cubicBezTo>
                  <a:cubicBezTo>
                    <a:pt x="6774270" y="3273346"/>
                    <a:pt x="6783160" y="3266996"/>
                    <a:pt x="6784431" y="3253026"/>
                  </a:cubicBezTo>
                  <a:cubicBezTo>
                    <a:pt x="6785701" y="3237786"/>
                    <a:pt x="6786970" y="3222546"/>
                    <a:pt x="6786970" y="3190257"/>
                  </a:cubicBezTo>
                  <a:cubicBezTo>
                    <a:pt x="6789510" y="3104124"/>
                    <a:pt x="6792051" y="1394144"/>
                    <a:pt x="6794591" y="1308012"/>
                  </a:cubicBezTo>
                  <a:cubicBezTo>
                    <a:pt x="6795860" y="1275079"/>
                    <a:pt x="6795860" y="1242146"/>
                    <a:pt x="6795860" y="1211746"/>
                  </a:cubicBezTo>
                  <a:cubicBezTo>
                    <a:pt x="6797131" y="1125614"/>
                    <a:pt x="6798401" y="1039481"/>
                    <a:pt x="6799670" y="950816"/>
                  </a:cubicBezTo>
                  <a:cubicBezTo>
                    <a:pt x="6800941" y="849484"/>
                    <a:pt x="6800941" y="750685"/>
                    <a:pt x="6800941" y="649353"/>
                  </a:cubicBezTo>
                  <a:cubicBezTo>
                    <a:pt x="6800941" y="616420"/>
                    <a:pt x="6802210" y="583487"/>
                    <a:pt x="6802210" y="553087"/>
                  </a:cubicBezTo>
                  <a:cubicBezTo>
                    <a:pt x="6802210" y="469488"/>
                    <a:pt x="6800941" y="388422"/>
                    <a:pt x="6802210" y="304823"/>
                  </a:cubicBezTo>
                  <a:cubicBezTo>
                    <a:pt x="6806020" y="218691"/>
                    <a:pt x="6809830" y="97092"/>
                    <a:pt x="6797130" y="3810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239082">
            <a:off x="107129" y="8991946"/>
            <a:ext cx="1996757" cy="6534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30055" y="1815603"/>
            <a:ext cx="15783394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sz="3600" b="1" dirty="0">
                <a:cs typeface="Arial" panose="020B0604020202020204" pitchFamily="34" charset="0"/>
              </a:rPr>
              <a:t>c) Bạn ấy đại diện thay mặt cho những người có thành tích học tập xuất sắc nhất.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lặp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lặp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vi-VN" sz="3600" b="1" dirty="0">
                <a:cs typeface="Arial" panose="020B0604020202020204" pitchFamily="34" charset="0"/>
              </a:rPr>
              <a:t>d) Đó là bức tối hậu thư cuối cùng mà cảnh sát đưa ra cho nhóm tội phạm đang lẩn trốn.</a:t>
            </a:r>
            <a:endParaRPr lang="vi-VN" sz="36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733800" y="2628900"/>
            <a:ext cx="396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o.remove.bg/downloads/cff074d2-b964-47a7-a38d-147684871220/image-removebg-preview.pn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3" t="28000" r="18467" b="28800"/>
          <a:stretch/>
        </p:blipFill>
        <p:spPr bwMode="auto">
          <a:xfrm rot="16200000">
            <a:off x="16041741" y="29634"/>
            <a:ext cx="219286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3200400" y="6057900"/>
            <a:ext cx="5981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5752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43960">
            <a:off x="-169587" y="7348397"/>
            <a:ext cx="6308969" cy="724128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730195">
            <a:off x="15672167" y="-2017543"/>
            <a:ext cx="4705983" cy="540141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3C90323-B8D2-45D0-A2E4-6E3602C8C1A8}"/>
              </a:ext>
            </a:extLst>
          </p:cNvPr>
          <p:cNvSpPr txBox="1"/>
          <p:nvPr/>
        </p:nvSpPr>
        <p:spPr>
          <a:xfrm>
            <a:off x="0" y="561826"/>
            <a:ext cx="1828800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65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6500" b="1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65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6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89508" y="2019300"/>
            <a:ext cx="1570898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  <a:r>
              <a:rPr lang="vi-VN" sz="3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vi-VN" sz="3800" dirty="0"/>
              <a:t>Kết hợp nào sau đây bị xem là sai hoặc dư thừa? </a:t>
            </a:r>
            <a:endParaRPr lang="en-US" sz="3800" dirty="0" smtClean="0"/>
          </a:p>
        </p:txBody>
      </p:sp>
      <p:sp>
        <p:nvSpPr>
          <p:cNvPr id="24" name="Rectangle: Rounded Corners 14">
            <a:extLst>
              <a:ext uri="{FF2B5EF4-FFF2-40B4-BE49-F238E27FC236}">
                <a16:creationId xmlns:a16="http://schemas.microsoft.com/office/drawing/2014/main" id="{D602A31B-3A0D-4451-866D-4415309AE298}"/>
              </a:ext>
            </a:extLst>
          </p:cNvPr>
          <p:cNvSpPr/>
          <p:nvPr/>
        </p:nvSpPr>
        <p:spPr>
          <a:xfrm>
            <a:off x="6705600" y="3238500"/>
            <a:ext cx="10287000" cy="1477378"/>
          </a:xfrm>
          <a:prstGeom prst="round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dirty="0"/>
              <a:t>còn nhiều tồn tại / còn nhiều vấn đề tồn tại</a:t>
            </a:r>
            <a:endParaRPr lang="en-US" sz="3800" dirty="0"/>
          </a:p>
        </p:txBody>
      </p:sp>
      <p:sp>
        <p:nvSpPr>
          <p:cNvPr id="25" name="Rectangle: Rounded Corners 14">
            <a:extLst>
              <a:ext uri="{FF2B5EF4-FFF2-40B4-BE49-F238E27FC236}">
                <a16:creationId xmlns:a16="http://schemas.microsoft.com/office/drawing/2014/main" id="{D602A31B-3A0D-4451-866D-4415309AE298}"/>
              </a:ext>
            </a:extLst>
          </p:cNvPr>
          <p:cNvSpPr/>
          <p:nvPr/>
        </p:nvSpPr>
        <p:spPr>
          <a:xfrm>
            <a:off x="6705600" y="4914900"/>
            <a:ext cx="10287000" cy="1477378"/>
          </a:xfrm>
          <a:prstGeom prst="round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dirty="0"/>
              <a:t>cảnh đẹp / thắng cảnh / thắng cảnh đẹp</a:t>
            </a:r>
            <a:endParaRPr lang="en-US" sz="3800" dirty="0"/>
          </a:p>
        </p:txBody>
      </p:sp>
      <p:sp>
        <p:nvSpPr>
          <p:cNvPr id="26" name="Rectangle: Rounded Corners 14">
            <a:extLst>
              <a:ext uri="{FF2B5EF4-FFF2-40B4-BE49-F238E27FC236}">
                <a16:creationId xmlns:a16="http://schemas.microsoft.com/office/drawing/2014/main" id="{D602A31B-3A0D-4451-866D-4415309AE298}"/>
              </a:ext>
            </a:extLst>
          </p:cNvPr>
          <p:cNvSpPr/>
          <p:nvPr/>
        </p:nvSpPr>
        <p:spPr>
          <a:xfrm>
            <a:off x="6705600" y="6591300"/>
            <a:ext cx="10287000" cy="1477378"/>
          </a:xfrm>
          <a:prstGeom prst="round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dirty="0"/>
              <a:t>đề cập đến vấn đề / đề cập vấn đề </a:t>
            </a:r>
            <a:endParaRPr lang="en-US" sz="3800" dirty="0"/>
          </a:p>
        </p:txBody>
      </p:sp>
      <p:sp>
        <p:nvSpPr>
          <p:cNvPr id="27" name="Rectangle: Rounded Corners 14">
            <a:extLst>
              <a:ext uri="{FF2B5EF4-FFF2-40B4-BE49-F238E27FC236}">
                <a16:creationId xmlns:a16="http://schemas.microsoft.com/office/drawing/2014/main" id="{D602A31B-3A0D-4451-866D-4415309AE298}"/>
              </a:ext>
            </a:extLst>
          </p:cNvPr>
          <p:cNvSpPr/>
          <p:nvPr/>
        </p:nvSpPr>
        <p:spPr>
          <a:xfrm>
            <a:off x="6700520" y="8343900"/>
            <a:ext cx="10287000" cy="1477378"/>
          </a:xfrm>
          <a:prstGeom prst="round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dirty="0"/>
              <a:t>công bố / công bố công khai</a:t>
            </a:r>
            <a:endParaRPr lang="vi-VN" sz="3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29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 flipH="1">
            <a:off x="457200" y="4715878"/>
            <a:ext cx="6002576" cy="48893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7" t="25511" r="12023" b="21688"/>
          <a:stretch/>
        </p:blipFill>
        <p:spPr>
          <a:xfrm>
            <a:off x="3593577" y="3994233"/>
            <a:ext cx="2845879" cy="2086978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 flipV="1">
            <a:off x="11277600" y="3977189"/>
            <a:ext cx="5105400" cy="176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2802928" y="5653589"/>
            <a:ext cx="3275272" cy="149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2496800" y="7324432"/>
            <a:ext cx="3048000" cy="55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967309" y="9105900"/>
            <a:ext cx="389169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024246">
            <a:off x="-2375017" y="6943219"/>
            <a:ext cx="6807434" cy="5928656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90397" y="-454793"/>
            <a:ext cx="4608458" cy="4013548"/>
          </a:xfrm>
          <a:prstGeom prst="rect">
            <a:avLst/>
          </a:prstGeom>
        </p:spPr>
      </p:pic>
      <p:sp>
        <p:nvSpPr>
          <p:cNvPr id="18" name="TextBox 8"/>
          <p:cNvSpPr txBox="1"/>
          <p:nvPr/>
        </p:nvSpPr>
        <p:spPr>
          <a:xfrm>
            <a:off x="2265458" y="627791"/>
            <a:ext cx="13757079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6500" b="1" dirty="0" smtClean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VẬN DỤNG</a:t>
            </a:r>
            <a:endParaRPr lang="en-US" sz="6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84CC250F-90D4-41D7-9395-7A2085DEC1A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34112"/>
          <a:stretch>
            <a:fillRect/>
          </a:stretch>
        </p:blipFill>
        <p:spPr>
          <a:xfrm rot="5400000">
            <a:off x="5852019" y="186857"/>
            <a:ext cx="6583954" cy="11849513"/>
          </a:xfrm>
          <a:prstGeom prst="rect">
            <a:avLst/>
          </a:prstGeom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F85551AF-54FD-4F6F-91CA-DB35746CC2A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3000"/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654577" y="2358545"/>
            <a:ext cx="2978840" cy="9979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C0E94EE-15CD-4E25-8BF7-D94E514AE0E8}"/>
              </a:ext>
            </a:extLst>
          </p:cNvPr>
          <p:cNvSpPr txBox="1"/>
          <p:nvPr/>
        </p:nvSpPr>
        <p:spPr>
          <a:xfrm>
            <a:off x="3683295" y="3776353"/>
            <a:ext cx="11175705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thuần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Mầu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cs typeface="Arial" panose="020B0604020202020204" pitchFamily="34" charset="0"/>
              </a:rPr>
              <a:t>chùa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(5 – 7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2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7200" y="360941"/>
            <a:ext cx="2260663" cy="1997604"/>
          </a:xfrm>
          <a:prstGeom prst="rect">
            <a:avLst/>
          </a:prstGeom>
        </p:spPr>
      </p:pic>
      <p:pic>
        <p:nvPicPr>
          <p:cNvPr id="25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2069618" y="7637907"/>
            <a:ext cx="4301212" cy="2072401"/>
          </a:xfrm>
          <a:prstGeom prst="rect">
            <a:avLst/>
          </a:prstGeom>
        </p:spPr>
      </p:pic>
      <p:pic>
        <p:nvPicPr>
          <p:cNvPr id="39" name="Picture 23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>
            <a:off x="853446" y="7395455"/>
            <a:ext cx="2042154" cy="289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17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" y="0"/>
            <a:ext cx="3429000" cy="2986348"/>
          </a:xfrm>
          <a:prstGeom prst="rect">
            <a:avLst/>
          </a:prstGeom>
        </p:spPr>
      </p:pic>
      <p:sp>
        <p:nvSpPr>
          <p:cNvPr id="18" name="TextBox 8"/>
          <p:cNvSpPr txBox="1"/>
          <p:nvPr/>
        </p:nvSpPr>
        <p:spPr>
          <a:xfrm>
            <a:off x="2265458" y="627791"/>
            <a:ext cx="13757079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6500" b="1" dirty="0" smtClean="0"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HƯỚNG DẪN VỀ NHÀ</a:t>
            </a:r>
            <a:endParaRPr lang="en-US" sz="6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858322" y="-587"/>
            <a:ext cx="3429674" cy="2986935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 rotWithShape="1">
          <a:blip r:embed="rId4"/>
          <a:srcRect t="7228" b="49533"/>
          <a:stretch/>
        </p:blipFill>
        <p:spPr>
          <a:xfrm>
            <a:off x="2925652" y="2548026"/>
            <a:ext cx="12436696" cy="6649679"/>
          </a:xfrm>
          <a:prstGeom prst="rect">
            <a:avLst/>
          </a:prstGeom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6AA6B8B4-50C7-4B57-B3F6-D4EBC032C8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448800" y="7427551"/>
            <a:ext cx="7549698" cy="2859449"/>
          </a:xfrm>
          <a:prstGeom prst="rect">
            <a:avLst/>
          </a:prstGeom>
        </p:spPr>
      </p:pic>
      <p:pic>
        <p:nvPicPr>
          <p:cNvPr id="23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5"/>
              </a:ext>
            </a:extLst>
          </a:blip>
          <a:srcRect/>
          <a:stretch>
            <a:fillRect/>
          </a:stretch>
        </p:blipFill>
        <p:spPr>
          <a:xfrm flipH="1">
            <a:off x="1838230" y="7010400"/>
            <a:ext cx="2174843" cy="3276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5200" y="3366585"/>
            <a:ext cx="1116035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nl-NL" sz="3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thành các bài tập trong sách bài tập Ngữ văn 10 tập 1.</a:t>
            </a:r>
            <a:endParaRPr lang="en-US" sz="39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 sz="39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Soạn </a:t>
            </a:r>
            <a:r>
              <a:rPr lang="nl-NL" sz="3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bài: </a:t>
            </a:r>
            <a:r>
              <a:rPr lang="nl-NL" sz="39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luận thuyết phục người khác từ bỏ một thói </a:t>
            </a:r>
            <a:r>
              <a:rPr lang="nl-NL" sz="39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quen</a:t>
            </a:r>
            <a:r>
              <a:rPr lang="nl-NL" sz="39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7390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F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6416" y="-244931"/>
            <a:ext cx="18626175" cy="186261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024246">
            <a:off x="-2375017" y="6943219"/>
            <a:ext cx="6807434" cy="59286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82855" y="7441009"/>
            <a:ext cx="1754512" cy="18172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21524" y="-244931"/>
            <a:ext cx="4608458" cy="4013548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C268F6FC-5C1E-A044-E659-DE5FA529A897}"/>
              </a:ext>
            </a:extLst>
          </p:cNvPr>
          <p:cNvSpPr txBox="1"/>
          <p:nvPr/>
        </p:nvSpPr>
        <p:spPr>
          <a:xfrm>
            <a:off x="1170089" y="2973721"/>
            <a:ext cx="15947822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BẠN ĐÃ LẮNG NGHE, HẸN GẶP LẠI!</a:t>
            </a:r>
            <a:endParaRPr lang="en-US" sz="8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flipH="1">
            <a:off x="381000" y="417900"/>
            <a:ext cx="2248856" cy="2560810"/>
          </a:xfrm>
          <a:prstGeom prst="rect">
            <a:avLst/>
          </a:prstGeom>
        </p:spPr>
      </p:pic>
      <p:pic>
        <p:nvPicPr>
          <p:cNvPr id="13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6731502" y="7121414"/>
            <a:ext cx="5243208" cy="3165586"/>
          </a:xfrm>
          <a:prstGeom prst="rect">
            <a:avLst/>
          </a:prstGeom>
        </p:spPr>
      </p:pic>
      <p:pic>
        <p:nvPicPr>
          <p:cNvPr id="14" name="Picture 2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5"/>
              </a:ext>
            </a:extLst>
          </a:blip>
          <a:srcRect/>
          <a:stretch>
            <a:fillRect/>
          </a:stretch>
        </p:blipFill>
        <p:spPr>
          <a:xfrm>
            <a:off x="15201149" y="764952"/>
            <a:ext cx="2224604" cy="211059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9623" y="7203390"/>
            <a:ext cx="3694824" cy="42408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691655" y="-1893076"/>
            <a:ext cx="5730992" cy="43451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316200" y="6860423"/>
            <a:ext cx="2971800" cy="39480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9562551" flipH="1">
            <a:off x="488451" y="-821877"/>
            <a:ext cx="1673244" cy="3077874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9C0FC8F9-E5DC-4081-8A6B-3DBDF11E25F3}"/>
              </a:ext>
            </a:extLst>
          </p:cNvPr>
          <p:cNvSpPr txBox="1"/>
          <p:nvPr/>
        </p:nvSpPr>
        <p:spPr>
          <a:xfrm>
            <a:off x="3481367" y="723900"/>
            <a:ext cx="11325261" cy="959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5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5562600" y="2156495"/>
            <a:ext cx="10726479" cy="6501443"/>
          </a:xfrm>
          <a:prstGeom prst="cloudCallout">
            <a:avLst>
              <a:gd name="adj1" fmla="val -63906"/>
              <a:gd name="adj2" fmla="val 40815"/>
            </a:avLst>
          </a:prstGeom>
          <a:ln w="381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lặp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07217"/>
            <a:ext cx="5445645" cy="487978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443960">
            <a:off x="-255162" y="7067665"/>
            <a:ext cx="5974719" cy="6857640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18041"/>
          <a:stretch>
            <a:fillRect/>
          </a:stretch>
        </p:blipFill>
        <p:spPr>
          <a:xfrm>
            <a:off x="1767301" y="33379"/>
            <a:ext cx="14763878" cy="9938828"/>
          </a:xfrm>
          <a:prstGeom prst="rect">
            <a:avLst/>
          </a:prstGeom>
        </p:spPr>
      </p:pic>
      <p:pic>
        <p:nvPicPr>
          <p:cNvPr id="19" name="Picture 7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95833" y="6334350"/>
            <a:ext cx="1282261" cy="1198914"/>
          </a:xfrm>
          <a:prstGeom prst="rect">
            <a:avLst/>
          </a:prstGeom>
        </p:spPr>
      </p:pic>
      <p:pic>
        <p:nvPicPr>
          <p:cNvPr id="20" name="Picture 9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05585">
            <a:off x="16983128" y="1311184"/>
            <a:ext cx="906118" cy="1529312"/>
          </a:xfrm>
          <a:prstGeom prst="rect">
            <a:avLst/>
          </a:prstGeom>
        </p:spPr>
      </p:pic>
      <p:pic>
        <p:nvPicPr>
          <p:cNvPr id="2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-540765" y="-173210"/>
            <a:ext cx="2636009" cy="26360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338265" y="7505324"/>
            <a:ext cx="3677974" cy="3448101"/>
          </a:xfrm>
          <a:prstGeom prst="rect">
            <a:avLst/>
          </a:prstGeom>
        </p:spPr>
      </p:pic>
      <p:sp>
        <p:nvSpPr>
          <p:cNvPr id="16" name="TextBox 7"/>
          <p:cNvSpPr txBox="1"/>
          <p:nvPr/>
        </p:nvSpPr>
        <p:spPr>
          <a:xfrm>
            <a:off x="3089687" y="4040145"/>
            <a:ext cx="12119105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TIẾT…: THỰC HÀNH TIẾNG VIỆT</a:t>
            </a: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024246">
            <a:off x="-2375017" y="6943219"/>
            <a:ext cx="6807434" cy="5928656"/>
          </a:xfrm>
          <a:prstGeom prst="rect">
            <a:avLst/>
          </a:prstGeom>
        </p:spPr>
      </p:pic>
      <p:grpSp>
        <p:nvGrpSpPr>
          <p:cNvPr id="34" name="Group 3"/>
          <p:cNvGrpSpPr/>
          <p:nvPr/>
        </p:nvGrpSpPr>
        <p:grpSpPr>
          <a:xfrm>
            <a:off x="1195227" y="2866363"/>
            <a:ext cx="16208034" cy="6696737"/>
            <a:chOff x="0" y="0"/>
            <a:chExt cx="2966615" cy="1893848"/>
          </a:xfrm>
        </p:grpSpPr>
        <p:sp>
          <p:nvSpPr>
            <p:cNvPr id="35" name="Freeform 4"/>
            <p:cNvSpPr/>
            <p:nvPr/>
          </p:nvSpPr>
          <p:spPr>
            <a:xfrm>
              <a:off x="-4213" y="0"/>
              <a:ext cx="2970828" cy="1893848"/>
            </a:xfrm>
            <a:custGeom>
              <a:avLst/>
              <a:gdLst/>
              <a:ahLst/>
              <a:cxnLst/>
              <a:rect l="l" t="t" r="r" b="b"/>
              <a:pathLst>
                <a:path w="2970828" h="1893848">
                  <a:moveTo>
                    <a:pt x="278431" y="16918"/>
                  </a:moveTo>
                  <a:cubicBezTo>
                    <a:pt x="278431" y="16918"/>
                    <a:pt x="604014" y="12258"/>
                    <a:pt x="922990" y="12454"/>
                  </a:cubicBezTo>
                  <a:cubicBezTo>
                    <a:pt x="1956674" y="12671"/>
                    <a:pt x="2696760" y="0"/>
                    <a:pt x="2696760" y="0"/>
                  </a:cubicBezTo>
                  <a:cubicBezTo>
                    <a:pt x="2764223" y="0"/>
                    <a:pt x="2840160" y="0"/>
                    <a:pt x="2918934" y="85073"/>
                  </a:cubicBezTo>
                  <a:cubicBezTo>
                    <a:pt x="2961912" y="131488"/>
                    <a:pt x="2962980" y="240224"/>
                    <a:pt x="2963385" y="320281"/>
                  </a:cubicBezTo>
                  <a:cubicBezTo>
                    <a:pt x="2963385" y="320281"/>
                    <a:pt x="2961681" y="944479"/>
                    <a:pt x="2961681" y="1131264"/>
                  </a:cubicBezTo>
                  <a:cubicBezTo>
                    <a:pt x="2961681" y="1345423"/>
                    <a:pt x="2970828" y="1644602"/>
                    <a:pt x="2970828" y="1644602"/>
                  </a:cubicBezTo>
                  <a:cubicBezTo>
                    <a:pt x="2970828" y="1773270"/>
                    <a:pt x="2966659" y="1893848"/>
                    <a:pt x="2713821" y="1885714"/>
                  </a:cubicBezTo>
                  <a:cubicBezTo>
                    <a:pt x="2713821" y="1885714"/>
                    <a:pt x="2337348" y="1865415"/>
                    <a:pt x="1993693" y="1873014"/>
                  </a:cubicBezTo>
                  <a:cubicBezTo>
                    <a:pt x="1120930" y="1881148"/>
                    <a:pt x="304023" y="1893848"/>
                    <a:pt x="304023" y="1893848"/>
                  </a:cubicBezTo>
                  <a:cubicBezTo>
                    <a:pt x="132548" y="1893848"/>
                    <a:pt x="4213" y="1792779"/>
                    <a:pt x="8532" y="1590232"/>
                  </a:cubicBezTo>
                  <a:cubicBezTo>
                    <a:pt x="8532" y="1590232"/>
                    <a:pt x="9630" y="1091691"/>
                    <a:pt x="4815" y="93462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AB951"/>
            </a:solidFill>
          </p:spPr>
        </p:sp>
      </p:grpSp>
      <p:grpSp>
        <p:nvGrpSpPr>
          <p:cNvPr id="36" name="Group 5"/>
          <p:cNvGrpSpPr/>
          <p:nvPr/>
        </p:nvGrpSpPr>
        <p:grpSpPr>
          <a:xfrm>
            <a:off x="972726" y="2668310"/>
            <a:ext cx="16172716" cy="6469433"/>
            <a:chOff x="343" y="-19808"/>
            <a:chExt cx="3071480" cy="1879496"/>
          </a:xfrm>
          <a:solidFill>
            <a:schemeClr val="bg1"/>
          </a:solidFill>
        </p:grpSpPr>
        <p:sp>
          <p:nvSpPr>
            <p:cNvPr id="37" name="Freeform 6"/>
            <p:cNvSpPr/>
            <p:nvPr/>
          </p:nvSpPr>
          <p:spPr>
            <a:xfrm>
              <a:off x="343" y="-19808"/>
              <a:ext cx="3071480" cy="1879496"/>
            </a:xfrm>
            <a:custGeom>
              <a:avLst/>
              <a:gdLst/>
              <a:ahLst/>
              <a:cxnLst/>
              <a:rect l="l" t="t" r="r" b="b"/>
              <a:pathLst>
                <a:path w="3071480" h="1879496">
                  <a:moveTo>
                    <a:pt x="278431" y="16918"/>
                  </a:moveTo>
                  <a:cubicBezTo>
                    <a:pt x="278431" y="16918"/>
                    <a:pt x="604014" y="12258"/>
                    <a:pt x="924782" y="12454"/>
                  </a:cubicBezTo>
                  <a:cubicBezTo>
                    <a:pt x="2044596" y="12671"/>
                    <a:pt x="2797412" y="0"/>
                    <a:pt x="2797412" y="0"/>
                  </a:cubicBezTo>
                  <a:cubicBezTo>
                    <a:pt x="2864876" y="0"/>
                    <a:pt x="2940813" y="0"/>
                    <a:pt x="3019586" y="85073"/>
                  </a:cubicBezTo>
                  <a:cubicBezTo>
                    <a:pt x="3062564" y="131488"/>
                    <a:pt x="3063632" y="240224"/>
                    <a:pt x="3064037" y="320281"/>
                  </a:cubicBezTo>
                  <a:cubicBezTo>
                    <a:pt x="3064037" y="320281"/>
                    <a:pt x="3062333" y="932605"/>
                    <a:pt x="3062333" y="1116912"/>
                  </a:cubicBezTo>
                  <a:cubicBezTo>
                    <a:pt x="3062333" y="1331071"/>
                    <a:pt x="3071481" y="1630250"/>
                    <a:pt x="3071481" y="1630250"/>
                  </a:cubicBezTo>
                  <a:cubicBezTo>
                    <a:pt x="3071481" y="1758918"/>
                    <a:pt x="3067311" y="1879496"/>
                    <a:pt x="2814473" y="1871362"/>
                  </a:cubicBezTo>
                  <a:cubicBezTo>
                    <a:pt x="2814473" y="1871362"/>
                    <a:pt x="2438001" y="1851063"/>
                    <a:pt x="2084699" y="1858662"/>
                  </a:cubicBezTo>
                  <a:cubicBezTo>
                    <a:pt x="1139215" y="1866796"/>
                    <a:pt x="304023" y="1879496"/>
                    <a:pt x="304023" y="1879496"/>
                  </a:cubicBezTo>
                  <a:cubicBezTo>
                    <a:pt x="132548" y="1879496"/>
                    <a:pt x="4213" y="1778427"/>
                    <a:pt x="8532" y="1575880"/>
                  </a:cubicBezTo>
                  <a:cubicBezTo>
                    <a:pt x="8532" y="1575880"/>
                    <a:pt x="9630" y="1077339"/>
                    <a:pt x="4815" y="93260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690397" y="-454793"/>
            <a:ext cx="4608458" cy="401354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562551" flipH="1">
            <a:off x="488451" y="-821877"/>
            <a:ext cx="1673244" cy="307787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877465" y="593914"/>
            <a:ext cx="1381835" cy="1431280"/>
          </a:xfrm>
          <a:prstGeom prst="rect">
            <a:avLst/>
          </a:prstGeom>
        </p:spPr>
      </p:pic>
      <p:sp>
        <p:nvSpPr>
          <p:cNvPr id="26" name="TextBox 8">
            <a:extLst>
              <a:ext uri="{FF2B5EF4-FFF2-40B4-BE49-F238E27FC236}">
                <a16:creationId xmlns:a16="http://schemas.microsoft.com/office/drawing/2014/main" id="{9C0FC8F9-E5DC-4081-8A6B-3DBDF11E25F3}"/>
              </a:ext>
            </a:extLst>
          </p:cNvPr>
          <p:cNvSpPr txBox="1"/>
          <p:nvPr/>
        </p:nvSpPr>
        <p:spPr>
          <a:xfrm>
            <a:off x="3481368" y="876300"/>
            <a:ext cx="11325261" cy="959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5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27" name="Picture 3">
            <a:extLst>
              <a:ext uri="{FF2B5EF4-FFF2-40B4-BE49-F238E27FC236}">
                <a16:creationId xmlns:a16="http://schemas.microsoft.com/office/drawing/2014/main" id="{4FDE181D-1EAE-1A9A-819D-F9353394E65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372749" y="4008710"/>
            <a:ext cx="2536332" cy="140675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069415" y="4203633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394604" y="4242725"/>
            <a:ext cx="5912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endParaRPr lang="en-US" sz="5800" dirty="0"/>
          </a:p>
        </p:txBody>
      </p:sp>
      <p:pic>
        <p:nvPicPr>
          <p:cNvPr id="30" name="Picture 3">
            <a:extLst>
              <a:ext uri="{FF2B5EF4-FFF2-40B4-BE49-F238E27FC236}">
                <a16:creationId xmlns:a16="http://schemas.microsoft.com/office/drawing/2014/main" id="{4FDE181D-1EAE-1A9A-819D-F9353394E65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372749" y="6303024"/>
            <a:ext cx="2536332" cy="140675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069415" y="6475655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5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394604" y="6537039"/>
            <a:ext cx="38170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5800" dirty="0"/>
          </a:p>
        </p:txBody>
      </p:sp>
      <p:pic>
        <p:nvPicPr>
          <p:cNvPr id="33" name="Picture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422467" y="3230142"/>
            <a:ext cx="5504425" cy="54287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332858" flipV="1">
            <a:off x="-607545" y="-2265652"/>
            <a:ext cx="5730992" cy="434513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6453" flipV="1">
            <a:off x="13364147" y="9153485"/>
            <a:ext cx="5730992" cy="434513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809292">
            <a:off x="16060356" y="-341049"/>
            <a:ext cx="2573404" cy="258279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3C90323-B8D2-45D0-A2E4-6E3602C8C1A8}"/>
              </a:ext>
            </a:extLst>
          </p:cNvPr>
          <p:cNvSpPr txBox="1"/>
          <p:nvPr/>
        </p:nvSpPr>
        <p:spPr>
          <a:xfrm>
            <a:off x="0" y="561826"/>
            <a:ext cx="1828800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65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6500" b="1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65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65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65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endParaRPr lang="en-US" sz="6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036576" y="2011965"/>
            <a:ext cx="14214848" cy="792010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502634" y="3159708"/>
            <a:ext cx="11282732" cy="562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CẶP ĐÔI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Tại sao phải sử dụng từ đúng quy tắc ngữ pháp?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dùng từ trong các phong cách ngôn ngữ khác nhau có khác nhau không?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Lỗi 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lặp từ khác gì với biện pháp lặp tu từ trong văn b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ả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332858" flipV="1">
            <a:off x="-579589" y="-2297743"/>
            <a:ext cx="5231443" cy="396638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6453" flipV="1">
            <a:off x="12730251" y="8658721"/>
            <a:ext cx="6371829" cy="483100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77784" y="684262"/>
            <a:ext cx="13439998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Dùng từ sai quy tắc ngữ </a:t>
            </a:r>
            <a:r>
              <a:rPr lang="vi-VN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b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iểu hiện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gười nói, người viết sắp xếp trật tự từ không đúng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ói, viết thiếu hư từ hoặc dùng hư từ không đúng.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533400" y="1064860"/>
            <a:ext cx="1828800" cy="21020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77784" y="3402293"/>
            <a:ext cx="14595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Dùng từ không hợp với phong cách ngôn ngữ: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người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viết, người nói chọn từ không phù hợp với văn cảnh, hoàn cảnh giao tiếp hoặc thể loại văn bản.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533400" y="3592591"/>
            <a:ext cx="1828800" cy="21020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777784" y="6222980"/>
            <a:ext cx="15011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/>
              <a:t>Dùng lặp từ, lặp </a:t>
            </a:r>
            <a:r>
              <a:rPr lang="vi-VN" sz="3600" b="1" dirty="0" smtClean="0"/>
              <a:t>nghĩa</a:t>
            </a:r>
            <a:r>
              <a:rPr lang="en-US" sz="3600" b="1" dirty="0" smtClean="0"/>
              <a:t>:</a:t>
            </a:r>
            <a:r>
              <a:rPr lang="en-US" sz="3600" dirty="0" smtClean="0"/>
              <a:t> 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 smtClean="0"/>
              <a:t>Lặp từ là </a:t>
            </a:r>
            <a:r>
              <a:rPr lang="vi-VN" sz="3600" dirty="0"/>
              <a:t>dùng nhiều lần một từ trong câu hoặc trong những câu liền kề nhau khiến </a:t>
            </a:r>
            <a:r>
              <a:rPr lang="vi-VN" sz="3600" dirty="0" smtClean="0"/>
              <a:t>câu </a:t>
            </a:r>
            <a:r>
              <a:rPr lang="vi-VN" sz="3600" dirty="0"/>
              <a:t>văn, đoạn văn trở nên nặng </a:t>
            </a:r>
            <a:r>
              <a:rPr lang="vi-VN" sz="3600" dirty="0" smtClean="0"/>
              <a:t>nề</a:t>
            </a:r>
            <a:r>
              <a:rPr lang="vi-VN" sz="3600" dirty="0" smtClean="0">
                <a:cs typeface="Arial" panose="020B0604020202020204" pitchFamily="34" charset="0"/>
              </a:rPr>
              <a:t>. </a:t>
            </a:r>
            <a:endParaRPr lang="en-US" sz="3600" dirty="0" smtClean="0"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/>
              <a:t>Lặp nghĩa là lặp lại một thuộc tính </a:t>
            </a:r>
            <a:r>
              <a:rPr lang="vi-VN" sz="3600" dirty="0" smtClean="0"/>
              <a:t>có </a:t>
            </a:r>
            <a:r>
              <a:rPr lang="vi-VN" sz="3600" dirty="0"/>
              <a:t>sẵn trong từ ngữ đứng trước đó. </a:t>
            </a:r>
            <a:endParaRPr lang="en-US" sz="3600" dirty="0"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533400" y="6880105"/>
            <a:ext cx="1828800" cy="210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783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9">
            <a:extLst>
              <a:ext uri="{FF2B5EF4-FFF2-40B4-BE49-F238E27FC236}">
                <a16:creationId xmlns:a16="http://schemas.microsoft.com/office/drawing/2014/main" id="{CCFA6EDF-EB7C-4677-B214-04C70B014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19430"/>
          <a:stretch>
            <a:fillRect/>
          </a:stretch>
        </p:blipFill>
        <p:spPr>
          <a:xfrm>
            <a:off x="4953000" y="3467100"/>
            <a:ext cx="11887200" cy="6404907"/>
          </a:xfrm>
          <a:prstGeom prst="rect">
            <a:avLst/>
          </a:prstGeom>
        </p:spPr>
      </p:pic>
      <p:grpSp>
        <p:nvGrpSpPr>
          <p:cNvPr id="22" name="Group 4"/>
          <p:cNvGrpSpPr/>
          <p:nvPr/>
        </p:nvGrpSpPr>
        <p:grpSpPr>
          <a:xfrm>
            <a:off x="1676400" y="800100"/>
            <a:ext cx="14859000" cy="1981200"/>
            <a:chOff x="0" y="0"/>
            <a:chExt cx="4595482" cy="1346887"/>
          </a:xfrm>
        </p:grpSpPr>
        <p:sp>
          <p:nvSpPr>
            <p:cNvPr id="23" name="Freeform 5"/>
            <p:cNvSpPr/>
            <p:nvPr/>
          </p:nvSpPr>
          <p:spPr>
            <a:xfrm>
              <a:off x="0" y="0"/>
              <a:ext cx="4595482" cy="1346887"/>
            </a:xfrm>
            <a:custGeom>
              <a:avLst/>
              <a:gdLst/>
              <a:ahLst/>
              <a:cxnLst/>
              <a:rect l="l" t="t" r="r" b="b"/>
              <a:pathLst>
                <a:path w="4595482" h="1346887">
                  <a:moveTo>
                    <a:pt x="4471022" y="1346887"/>
                  </a:moveTo>
                  <a:lnTo>
                    <a:pt x="124460" y="1346887"/>
                  </a:lnTo>
                  <a:cubicBezTo>
                    <a:pt x="55880" y="1346887"/>
                    <a:pt x="0" y="1291007"/>
                    <a:pt x="0" y="12224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71022" y="0"/>
                  </a:lnTo>
                  <a:cubicBezTo>
                    <a:pt x="4539602" y="0"/>
                    <a:pt x="4595482" y="55880"/>
                    <a:pt x="4595482" y="124460"/>
                  </a:cubicBezTo>
                  <a:lnTo>
                    <a:pt x="4595482" y="1222427"/>
                  </a:lnTo>
                  <a:cubicBezTo>
                    <a:pt x="4595482" y="1291007"/>
                    <a:pt x="4539602" y="1346887"/>
                    <a:pt x="4471022" y="1346887"/>
                  </a:cubicBezTo>
                  <a:close/>
                </a:path>
              </a:pathLst>
            </a:custGeom>
            <a:solidFill>
              <a:srgbClr val="FFFFF9"/>
            </a:solidFill>
            <a:ln w="57150">
              <a:solidFill>
                <a:schemeClr val="accent5">
                  <a:lumMod val="50000"/>
                </a:schemeClr>
              </a:solidFill>
              <a:prstDash val="sysDash"/>
            </a:ln>
          </p:spPr>
        </p:sp>
      </p:grpSp>
      <p:sp>
        <p:nvSpPr>
          <p:cNvPr id="24" name="Rectangle 23"/>
          <p:cNvSpPr/>
          <p:nvPr/>
        </p:nvSpPr>
        <p:spPr>
          <a:xfrm>
            <a:off x="1697461" y="1436757"/>
            <a:ext cx="148168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4000" dirty="0">
                <a:solidFill>
                  <a:srgbClr val="000000"/>
                </a:solidFill>
                <a:ea typeface="Times New Roman" panose="02020603050405020304" pitchFamily="18" charset="0"/>
              </a:rPr>
              <a:t>Tại sao cách dùng từ in đậm trong các câu sau lại bị xem là sai?</a:t>
            </a:r>
            <a:endParaRPr lang="en-US" sz="4000" dirty="0"/>
          </a:p>
        </p:txBody>
      </p:sp>
      <p:sp>
        <p:nvSpPr>
          <p:cNvPr id="25" name="Rectangle 24"/>
          <p:cNvSpPr/>
          <p:nvPr/>
        </p:nvSpPr>
        <p:spPr>
          <a:xfrm>
            <a:off x="5467350" y="4807356"/>
            <a:ext cx="108585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4965" algn="l"/>
              </a:tabLst>
            </a:pP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Số người mắc bệnh và </a:t>
            </a:r>
            <a:r>
              <a:rPr lang="vi-VN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chết</a:t>
            </a: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các bệnh truyền nhiễm đã giảm.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4965" algn="l"/>
              </a:tabLst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Bố đã </a:t>
            </a:r>
            <a:r>
              <a:rPr lang="vi-VN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 bày</a:t>
            </a: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hết ý kiến của mình, các con đã </a:t>
            </a:r>
            <a:r>
              <a:rPr lang="vi-VN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quán triệt </a:t>
            </a: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đầy đủ chưa</a:t>
            </a:r>
            <a:r>
              <a:rPr lang="vi-VN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3377599"/>
            <a:ext cx="6871301" cy="6871301"/>
          </a:xfrm>
          <a:prstGeom prst="rect">
            <a:avLst/>
          </a:prstGeom>
        </p:spPr>
      </p:pic>
      <p:pic>
        <p:nvPicPr>
          <p:cNvPr id="28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0190621" flipH="1">
            <a:off x="-303829" y="-689205"/>
            <a:ext cx="1966014" cy="232539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E4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9">
            <a:extLst>
              <a:ext uri="{FF2B5EF4-FFF2-40B4-BE49-F238E27FC236}">
                <a16:creationId xmlns:a16="http://schemas.microsoft.com/office/drawing/2014/main" id="{CCFA6EDF-EB7C-4677-B214-04C70B014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19430"/>
          <a:stretch>
            <a:fillRect/>
          </a:stretch>
        </p:blipFill>
        <p:spPr>
          <a:xfrm>
            <a:off x="876300" y="723900"/>
            <a:ext cx="16459200" cy="90678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676400" y="1181100"/>
            <a:ext cx="14859000" cy="798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4965" algn="l"/>
              </a:tabLst>
            </a:pPr>
            <a:r>
              <a:rPr lang="vi-VN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Số </a:t>
            </a: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 mắc bệnh và chết </a:t>
            </a:r>
            <a:r>
              <a:rPr lang="vi-VN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bệnh truyền nhiễm đã giảm</a:t>
            </a:r>
            <a:r>
              <a:rPr lang="vi-VN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8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354965" algn="l"/>
              </a:tabLst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Cách sửa: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sung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đậm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4965" algn="l"/>
              </a:tabLst>
            </a:pPr>
            <a:r>
              <a:rPr lang="vi-VN" sz="3800" dirty="0" smtClean="0">
                <a:cs typeface="Arial" panose="020B0604020202020204" pitchFamily="34" charset="0"/>
              </a:rPr>
              <a:t>→</a:t>
            </a:r>
            <a:r>
              <a:rPr lang="en-US" sz="3800" dirty="0" smtClean="0">
                <a:cs typeface="Arial" panose="020B0604020202020204" pitchFamily="34" charset="0"/>
              </a:rPr>
              <a:t> </a:t>
            </a:r>
            <a:r>
              <a:rPr lang="vi-VN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“Số 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người mắc bệnh và chết vì các bệnh truyền nhiễm đã giảm</a:t>
            </a:r>
            <a:r>
              <a:rPr lang="vi-VN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54965" algn="l"/>
              </a:tabLst>
            </a:pP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vi-VN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Bố </a:t>
            </a: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 </a:t>
            </a:r>
            <a:r>
              <a:rPr lang="vi-VN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 bày</a:t>
            </a: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hết ý kiến của mình, các con đã </a:t>
            </a:r>
            <a:r>
              <a:rPr lang="vi-VN" sz="3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quán triệt </a:t>
            </a: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đầy đủ chưa</a:t>
            </a:r>
            <a:r>
              <a:rPr lang="vi-VN" sz="3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8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54965" algn="l"/>
              </a:tabLst>
            </a:pPr>
            <a:r>
              <a:rPr lang="vi-VN" sz="3800" dirty="0"/>
              <a:t>Các từ in đậm đều không phù hợp với tính chất thân mật của cuộc trò chuyện trong gia đình. </a:t>
            </a:r>
            <a:endParaRPr lang="en-US" sz="3800" dirty="0" smtClean="0"/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354965" algn="l"/>
              </a:tabLst>
            </a:pPr>
            <a:r>
              <a:rPr lang="vi-VN" sz="3800" dirty="0" smtClean="0"/>
              <a:t>Cách </a:t>
            </a:r>
            <a:r>
              <a:rPr lang="vi-VN" sz="3800" dirty="0"/>
              <a:t>sửa: Thay thế từ </a:t>
            </a:r>
            <a:r>
              <a:rPr lang="vi-VN" sz="3800" i="1" dirty="0"/>
              <a:t>“trình bày” </a:t>
            </a:r>
            <a:r>
              <a:rPr lang="vi-VN" sz="3800" dirty="0"/>
              <a:t>bằng từ </a:t>
            </a:r>
            <a:r>
              <a:rPr lang="vi-VN" sz="3800" i="1" dirty="0"/>
              <a:t>“nói”</a:t>
            </a:r>
            <a:r>
              <a:rPr lang="vi-VN" sz="3800" dirty="0"/>
              <a:t>,</a:t>
            </a:r>
            <a:r>
              <a:rPr lang="vi-VN" sz="3800" i="1" dirty="0"/>
              <a:t> </a:t>
            </a:r>
            <a:r>
              <a:rPr lang="vi-VN" sz="3800" dirty="0"/>
              <a:t>từ </a:t>
            </a:r>
            <a:r>
              <a:rPr lang="vi-VN" sz="3800" i="1" dirty="0"/>
              <a:t>“quán triệt” </a:t>
            </a:r>
            <a:r>
              <a:rPr lang="vi-VN" sz="3800" dirty="0"/>
              <a:t>bằng từ </a:t>
            </a:r>
            <a:r>
              <a:rPr lang="vi-VN" sz="3800" i="1" dirty="0"/>
              <a:t>“hiểu</a:t>
            </a:r>
            <a:r>
              <a:rPr lang="vi-VN" sz="3800" i="1" dirty="0" smtClean="0"/>
              <a:t>”</a:t>
            </a:r>
            <a:r>
              <a:rPr lang="vi-VN" sz="3800" dirty="0" smtClean="0"/>
              <a:t>.</a:t>
            </a:r>
            <a:endParaRPr lang="en-US" sz="3800" dirty="0"/>
          </a:p>
        </p:txBody>
      </p:sp>
      <p:pic>
        <p:nvPicPr>
          <p:cNvPr id="28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0190621" flipH="1">
            <a:off x="-273703" y="-887746"/>
            <a:ext cx="1966014" cy="2325393"/>
          </a:xfrm>
          <a:prstGeom prst="rect">
            <a:avLst/>
          </a:prstGeom>
        </p:spPr>
      </p:pic>
      <p:pic>
        <p:nvPicPr>
          <p:cNvPr id="9" name="Picture 3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697200" y="8168412"/>
            <a:ext cx="3205717" cy="246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648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801970">
            <a:off x="16100894" y="-532310"/>
            <a:ext cx="4065743" cy="354089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809292">
            <a:off x="15924838" y="233389"/>
            <a:ext cx="2002187" cy="200949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666740">
            <a:off x="591938" y="-1264971"/>
            <a:ext cx="2241123" cy="3405021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666740">
            <a:off x="-454878" y="-1442978"/>
            <a:ext cx="2241123" cy="340502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3C90323-B8D2-45D0-A2E4-6E3602C8C1A8}"/>
              </a:ext>
            </a:extLst>
          </p:cNvPr>
          <p:cNvSpPr txBox="1"/>
          <p:nvPr/>
        </p:nvSpPr>
        <p:spPr>
          <a:xfrm>
            <a:off x="0" y="561826"/>
            <a:ext cx="18288000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65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6500" b="1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65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500" b="1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6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89508" y="2096325"/>
            <a:ext cx="15708983" cy="7779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7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vi-VN" sz="3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vi-VN" sz="3700" dirty="0">
                <a:solidFill>
                  <a:srgbClr val="000000"/>
                </a:solidFill>
              </a:rPr>
              <a:t>Phát hiện lỗi và sửa lỗi dùng từ sai quy tắc ngữ pháp trong các câu sau: </a:t>
            </a:r>
          </a:p>
          <a:p>
            <a:pPr algn="just">
              <a:lnSpc>
                <a:spcPct val="150000"/>
              </a:lnSpc>
            </a:pPr>
            <a:r>
              <a:rPr lang="vi-VN" sz="3700" dirty="0">
                <a:solidFill>
                  <a:srgbClr val="000000"/>
                </a:solidFill>
              </a:rPr>
              <a:t>a) Ở lớp tôi, bạn ấy là người hoạt động rất là năng lực.</a:t>
            </a:r>
          </a:p>
          <a:p>
            <a:pPr algn="just">
              <a:lnSpc>
                <a:spcPct val="150000"/>
              </a:lnSpc>
            </a:pPr>
            <a:r>
              <a:rPr lang="vi-VN" sz="3700" dirty="0">
                <a:solidFill>
                  <a:srgbClr val="000000"/>
                </a:solidFill>
              </a:rPr>
              <a:t>b) Trong truyện ngắn, nhà văn đã xây dựng nên nhiều hình tượng đặc sắc với những phẩm chất cao quý và tốt đẹp của nhân văn.</a:t>
            </a:r>
          </a:p>
          <a:p>
            <a:pPr algn="just">
              <a:lnSpc>
                <a:spcPct val="150000"/>
              </a:lnSpc>
            </a:pPr>
            <a:r>
              <a:rPr lang="vi-VN" sz="3700" dirty="0">
                <a:solidFill>
                  <a:srgbClr val="000000"/>
                </a:solidFill>
              </a:rPr>
              <a:t>c) Lớp trẻ của chúng ta là niềm hi vọng đất nước Việt Nam hàng ngàn năm văn hiến</a:t>
            </a:r>
            <a:r>
              <a:rPr lang="vi-VN" sz="3700" dirty="0" smtClean="0">
                <a:solidFill>
                  <a:srgbClr val="000000"/>
                </a:solidFill>
              </a:rPr>
              <a:t>.</a:t>
            </a:r>
            <a:endParaRPr lang="en-US" sz="3700" dirty="0" smtClean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3700" dirty="0"/>
              <a:t>d) Qua các vở tuồng, chèo trong bài học này, chúng ta thấy các người phụ nữ trong mỗi câu chuyện đều có những số phận riêng.</a:t>
            </a:r>
            <a:endParaRPr lang="vi-VN" sz="3700" b="0" i="0" dirty="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1087</Words>
  <Application>Microsoft Office PowerPoint</Application>
  <PresentationFormat>Custom</PresentationFormat>
  <Paragraphs>82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Wingdings</vt:lpstr>
      <vt:lpstr>Calibri</vt:lpstr>
      <vt:lpstr>Times New Roman</vt:lpstr>
      <vt:lpstr>PMingLiU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Ngô Văn Minh</cp:lastModifiedBy>
  <cp:revision>24</cp:revision>
  <dcterms:created xsi:type="dcterms:W3CDTF">2006-08-16T00:00:00Z</dcterms:created>
  <dcterms:modified xsi:type="dcterms:W3CDTF">2022-10-16T10:39:32Z</dcterms:modified>
  <dc:identifier>DAFCwTW-n-I</dc:identifier>
</cp:coreProperties>
</file>