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5"/>
  </p:notesMasterIdLst>
  <p:sldIdLst>
    <p:sldId id="404" r:id="rId2"/>
    <p:sldId id="403" r:id="rId3"/>
    <p:sldId id="424" r:id="rId4"/>
    <p:sldId id="423" r:id="rId5"/>
    <p:sldId id="407" r:id="rId6"/>
    <p:sldId id="362" r:id="rId7"/>
    <p:sldId id="385" r:id="rId8"/>
    <p:sldId id="408" r:id="rId9"/>
    <p:sldId id="410" r:id="rId10"/>
    <p:sldId id="411" r:id="rId11"/>
    <p:sldId id="412" r:id="rId12"/>
    <p:sldId id="413" r:id="rId13"/>
    <p:sldId id="414" r:id="rId14"/>
    <p:sldId id="415" r:id="rId15"/>
    <p:sldId id="416" r:id="rId16"/>
    <p:sldId id="421" r:id="rId17"/>
    <p:sldId id="422" r:id="rId18"/>
    <p:sldId id="417" r:id="rId19"/>
    <p:sldId id="418" r:id="rId20"/>
    <p:sldId id="419" r:id="rId21"/>
    <p:sldId id="420" r:id="rId22"/>
    <p:sldId id="344" r:id="rId23"/>
    <p:sldId id="371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38A3B2"/>
    <a:srgbClr val="969696"/>
    <a:srgbClr val="808080"/>
    <a:srgbClr val="000000"/>
    <a:srgbClr val="1C1C1C"/>
    <a:srgbClr val="5F5F5F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786" autoAdjust="0"/>
  </p:normalViewPr>
  <p:slideViewPr>
    <p:cSldViewPr>
      <p:cViewPr varScale="1">
        <p:scale>
          <a:sx n="113" d="100"/>
          <a:sy n="113" d="100"/>
        </p:scale>
        <p:origin x="342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D397F39F-7E50-4906-AD40-A4CEA94B0C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04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7B21-A918-4283-AB34-75370496C4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Box 235"/>
          <p:cNvSpPr txBox="1">
            <a:spLocks noChangeArrowheads="1"/>
          </p:cNvSpPr>
          <p:nvPr userDrawn="1"/>
        </p:nvSpPr>
        <p:spPr bwMode="gray">
          <a:xfrm>
            <a:off x="10566400" y="1295400"/>
            <a:ext cx="146473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/>
              <a:t>LOGO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6627168"/>
            <a:ext cx="18261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http://dichvudanhvanban.com</a:t>
            </a:r>
          </a:p>
        </p:txBody>
      </p:sp>
    </p:spTree>
    <p:extLst>
      <p:ext uri="{BB962C8B-B14F-4D97-AF65-F5344CB8AC3E}">
        <p14:creationId xmlns:p14="http://schemas.microsoft.com/office/powerpoint/2010/main" val="392600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2C2BA-2453-4947-8D22-24DB61853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06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4E9C-F579-4426-9878-3B512EB540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45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1" y="0"/>
            <a:ext cx="7814853" cy="6868522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599E62-DA47-4B5C-BE61-42171C39CB36}" type="datetimeFigureOut">
              <a:rPr lang="en-US"/>
              <a:pPr>
                <a:defRPr/>
              </a:pPr>
              <a:t>19/12/2024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6476F2-E9C5-4882-9BA2-F5F14F819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2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922F-C108-4DA2-87F7-6EA5C262C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5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98C3-7201-449F-9B20-FD38A0854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5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83A9-85D8-4888-A92D-132BBEB13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8C71-3761-40A5-9A50-0367EE83C7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2BA3-5507-4FE6-BC98-19B6B91695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5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5695-16FD-40C8-BE2B-1B0F80DA85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5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CA71-0BD9-4B20-A5CA-F7C754F35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9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C25A-A336-4F98-BD65-EF85F4BC1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7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AB9AA-5CD9-4C12-B4E9-6DAF3A4199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2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19383" y="479543"/>
            <a:ext cx="4114800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GAME BINGO</a:t>
            </a:r>
            <a:endParaRPr lang="vi-VN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4800" y="1457067"/>
            <a:ext cx="6781800" cy="4839864"/>
          </a:xfrm>
          <a:prstGeom prst="roundRect">
            <a:avLst>
              <a:gd name="adj" fmla="val 7324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1895732"/>
            <a:ext cx="6553200" cy="4401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chia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BẢNG TỪ KHOÁ.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HỎI. HS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TRẢ LỜI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BINGO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GV.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2487445"/>
            <a:ext cx="4668951" cy="31513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5952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57400" y="1143000"/>
            <a:ext cx="32766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13535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505200" y="744155"/>
            <a:ext cx="62484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2895600" y="13038"/>
            <a:ext cx="74304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28704" y="945282"/>
            <a:ext cx="6019895" cy="17979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266229"/>
            <a:ext cx="4038600" cy="556935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83" y="2960347"/>
            <a:ext cx="3348318" cy="23622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3886200"/>
            <a:ext cx="3352801" cy="23622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13871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71311" y="2836810"/>
            <a:ext cx="5769670" cy="331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4307740" y="677236"/>
            <a:ext cx="4985626" cy="5418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04853" y="-50580"/>
            <a:ext cx="7391400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24956" y="866113"/>
            <a:ext cx="10419443" cy="14617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311" y="2535365"/>
            <a:ext cx="3348318" cy="23622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041" y="4491828"/>
            <a:ext cx="3121675" cy="219936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03894" y="2273755"/>
            <a:ext cx="5234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Nam</a:t>
            </a:r>
          </a:p>
        </p:txBody>
      </p:sp>
      <p:sp>
        <p:nvSpPr>
          <p:cNvPr id="6" name="Rectangle 5"/>
          <p:cNvSpPr/>
          <p:nvPr/>
        </p:nvSpPr>
        <p:spPr>
          <a:xfrm>
            <a:off x="308936" y="2912371"/>
            <a:ext cx="5913798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lãnh thổ phía Bắc (Từ 16</a:t>
            </a:r>
            <a:r>
              <a:rPr lang="it-IT" sz="22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trở ra Bắc)</a:t>
            </a:r>
            <a:endParaRPr lang="en-US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748" y="3172811"/>
            <a:ext cx="5492209" cy="9596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it-IT" sz="24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 nhiệt đới ẩm gió mùa có 1 mùa 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107" y="3969338"/>
            <a:ext cx="455817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 độ TB năm cao trên 20</a:t>
            </a:r>
            <a:r>
              <a:rPr lang="it-IT" sz="2400" b="0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959" y="4328829"/>
            <a:ext cx="489557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2 – 3 tháng nhiệt độ dưới 18</a:t>
            </a:r>
            <a:r>
              <a:rPr lang="it-IT" sz="2400" b="0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5023" y="4730017"/>
            <a:ext cx="608499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 độ nhiệt năm lớn, trung bình trên 10</a:t>
            </a:r>
            <a:r>
              <a:rPr lang="it-IT" sz="2400" b="0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8959" y="5083959"/>
            <a:ext cx="471924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 số giờ nắng dưới 2.000 giờ.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6707" y="5569972"/>
            <a:ext cx="445314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2 mùa: mùa đông – mùa hạ.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6" grpId="0"/>
      <p:bldP spid="8" grpId="0"/>
      <p:bldP spid="9" grpId="0"/>
      <p:bldP spid="11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9149" y="2743200"/>
            <a:ext cx="5838600" cy="331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 flipV="1">
            <a:off x="3200400" y="707367"/>
            <a:ext cx="62484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929606" y="-83496"/>
            <a:ext cx="8775410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32937" y="815259"/>
            <a:ext cx="9753600" cy="13523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KT – XH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67" y="2163516"/>
            <a:ext cx="5233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Nam</a:t>
            </a:r>
          </a:p>
        </p:txBody>
      </p:sp>
      <p:sp>
        <p:nvSpPr>
          <p:cNvPr id="6" name="Rectangle 5"/>
          <p:cNvSpPr/>
          <p:nvPr/>
        </p:nvSpPr>
        <p:spPr>
          <a:xfrm>
            <a:off x="210213" y="2802705"/>
            <a:ext cx="4538975" cy="95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lãnh thổ phía Nam </a:t>
            </a:r>
            <a:endParaRPr lang="it-IT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16</a:t>
            </a:r>
            <a:r>
              <a:rPr lang="it-IT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 trở vào Nam)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10" y="3728079"/>
            <a:ext cx="4158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cận xích đạo gió mùa.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7537" y="4087378"/>
            <a:ext cx="455817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TB năm cao trên 25</a:t>
            </a:r>
            <a:r>
              <a:rPr lang="it-IT" sz="2400" b="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38" y="4477556"/>
            <a:ext cx="6035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 độ nhiệt năm nhỏ, trung bình dưới 10</a:t>
            </a:r>
            <a:r>
              <a:rPr lang="it-IT" sz="2400" b="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27537" y="4862695"/>
            <a:ext cx="462787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giờ nắng trên 2.000 giờ.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755" y="5265850"/>
            <a:ext cx="4350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 mùa: mùa khô – mùa mưa.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311" y="2535365"/>
            <a:ext cx="3348318" cy="23622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041" y="4491828"/>
            <a:ext cx="3121675" cy="219936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264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8" grpId="0"/>
      <p:bldP spid="9" grpId="0"/>
      <p:bldP spid="11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9451" y="3001279"/>
            <a:ext cx="3736419" cy="331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632022" y="894485"/>
            <a:ext cx="6273978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70494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1007100"/>
            <a:ext cx="10325196" cy="12068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KT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XH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149" y="2182825"/>
            <a:ext cx="424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918" y="3021926"/>
            <a:ext cx="3419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Đai Nhiệt đới gió mùa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777" y="3475166"/>
            <a:ext cx="39725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</a:t>
            </a:r>
            <a:r>
              <a:rPr lang="vi-VN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nhiệt đới biểu hiện </a:t>
            </a:r>
            <a:endParaRPr lang="en-US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 </a:t>
            </a:r>
            <a:r>
              <a:rPr lang="vi-VN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777" y="4148682"/>
            <a:ext cx="363640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hiệt độ trung bình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vi-VN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25</a:t>
            </a:r>
            <a:r>
              <a:rPr lang="vi-VN" sz="2400" b="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6066" y="4993324"/>
            <a:ext cx="3612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 ẩm thay đổi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43413" y="2968085"/>
            <a:ext cx="3736420" cy="331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29600" y="2965420"/>
            <a:ext cx="3731019" cy="33108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0202" y="3058567"/>
            <a:ext cx="32438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Đai cận nhiệt đới gió mùa trên núi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4304" y="3979999"/>
            <a:ext cx="264174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 hậu mát mẻ.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7089" y="4492651"/>
            <a:ext cx="3946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 độ TB năm dưới 25</a:t>
            </a:r>
            <a:r>
              <a:rPr lang="it-IT" sz="2400" b="0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19114" y="5070043"/>
            <a:ext cx="37850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 và độ ẩm </a:t>
            </a:r>
            <a:r>
              <a:rPr lang="it-IT" sz="24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</a:p>
          <a:p>
            <a:r>
              <a:rPr lang="it-IT" sz="24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62001" y="3057523"/>
            <a:ext cx="36695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Đai ôn đới gió mùa trên </a:t>
            </a:r>
            <a:endParaRPr lang="it-IT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62001" y="3946211"/>
            <a:ext cx="3946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 độ TB năm dưới 15</a:t>
            </a:r>
            <a:r>
              <a:rPr lang="it-IT" sz="2400" b="0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56910" y="4492651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ẩm cao, tốc độ gió mạnh.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05674" y="5043106"/>
            <a:ext cx="3690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 đông có thể xuất hiện băng tuyết.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6" grpId="0"/>
      <p:bldP spid="8" grpId="0"/>
      <p:bldP spid="9" grpId="0"/>
      <p:bldP spid="11" grpId="0"/>
      <p:bldP spid="16" grpId="0" animBg="1"/>
      <p:bldP spid="19" grpId="0" animBg="1"/>
      <p:bldP spid="4" grpId="0"/>
      <p:bldP spid="7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324600" y="2955470"/>
            <a:ext cx="5606307" cy="35977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9451" y="2955470"/>
            <a:ext cx="5810349" cy="3597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 flipV="1">
            <a:off x="3407631" y="741488"/>
            <a:ext cx="4432502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600200" y="-26166"/>
            <a:ext cx="8413349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836080"/>
            <a:ext cx="9884930" cy="14147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KT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XH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3027590"/>
            <a:ext cx="1715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THUẬN LỢI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18112" y="2955470"/>
            <a:ext cx="3243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rPr>
              <a:t>KHÓ KHĂN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4734" y="3735156"/>
            <a:ext cx="4793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Thuận lợi phát triển nền nông nghiệp lúa nước, thâm canh tăng vụ.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0252" y="4656717"/>
            <a:ext cx="4793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Phát triển nền nông nghiệp đa dạng sản phẩm.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5770" y="5566711"/>
            <a:ext cx="4035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Phát triển trồng rừng, du lịch...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08406" y="3623857"/>
            <a:ext cx="48501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Nhiều thiên tai: Bão, lũ lụt, hạn hán, sâu bệnh...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4734" y="3555180"/>
            <a:ext cx="4788661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785994" y="3511839"/>
            <a:ext cx="4788661" cy="457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0916" y="2301872"/>
            <a:ext cx="654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Tác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KT – XH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4833783"/>
            <a:ext cx="2286000" cy="146359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620" y="4754334"/>
            <a:ext cx="2286000" cy="146359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396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/>
      <p:bldP spid="4" grpId="0"/>
      <p:bldP spid="13" grpId="0"/>
      <p:bldP spid="15" grpId="0"/>
      <p:bldP spid="17" grpId="0"/>
      <p:bldP spid="18" grpId="0"/>
      <p:bldP spid="29" grpId="0" animBg="1"/>
      <p:bldP spid="30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9451" y="3001278"/>
            <a:ext cx="5810349" cy="35519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dirty="0"/>
              <a:t>Thành phần loài: nhiệt đới chiếm ưu thế.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514600" y="843546"/>
            <a:ext cx="5896695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977369" y="-15894"/>
            <a:ext cx="71256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1010900"/>
            <a:ext cx="9935232" cy="13019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2.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915" y="2301872"/>
            <a:ext cx="497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086" y="3115891"/>
            <a:ext cx="5913798" cy="4302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lãnh thổ phía Bắc (Từ 16</a:t>
            </a:r>
            <a:r>
              <a:rPr lang="it-IT" sz="22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trở ra Bắc)</a:t>
            </a:r>
            <a:endParaRPr lang="en-US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785" y="3625161"/>
            <a:ext cx="56380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0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 quan đặc trưng là rừng nhiệt đới ẩm gió mùa.</a:t>
            </a:r>
            <a:endParaRPr lang="en-US" sz="20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125" y="4110646"/>
            <a:ext cx="476572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0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 phần loài: nhiệt đới chiếm ưu thế.</a:t>
            </a:r>
            <a:endParaRPr lang="en-US" sz="20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267" y="4579053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0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vật: họ đậu, dâu tằm...</a:t>
            </a:r>
            <a:endParaRPr lang="en-US" sz="20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504" y="5080617"/>
            <a:ext cx="32223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Động vật: công, khỉ, vượn...</a:t>
            </a:r>
            <a:endParaRPr lang="en-US" sz="20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2800" y="5573155"/>
            <a:ext cx="388728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0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 hiện loài cận nhiệt, ôn đới.</a:t>
            </a:r>
            <a:endParaRPr lang="en-US" sz="20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7722" y="5975428"/>
            <a:ext cx="4645502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0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Cảnh sắc thiên nhiên thay đổi theo mùa.</a:t>
            </a:r>
            <a:endParaRPr lang="en-US" sz="20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842" y="4747782"/>
            <a:ext cx="2536147" cy="15565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842" y="2443201"/>
            <a:ext cx="2550358" cy="166785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2717" y="4724400"/>
            <a:ext cx="2560053" cy="15574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1268" y="2438401"/>
            <a:ext cx="2537118" cy="167224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818526" y="4117388"/>
            <a:ext cx="179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75824" y="6387317"/>
            <a:ext cx="226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39609" y="412187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655503" y="6366382"/>
            <a:ext cx="1699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85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2" grpId="0"/>
      <p:bldP spid="16" grpId="0"/>
      <p:bldP spid="7" grpId="0"/>
      <p:bldP spid="8" grpId="0"/>
      <p:bldP spid="9" grpId="0"/>
      <p:bldP spid="11" grpId="0"/>
      <p:bldP spid="19" grpId="0"/>
      <p:bldP spid="20" grpId="0"/>
      <p:bldP spid="1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324600" y="3001279"/>
            <a:ext cx="5606307" cy="3551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2502081" y="91507"/>
            <a:ext cx="8166478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903138"/>
            <a:ext cx="10064103" cy="1309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2.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KT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XH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916" y="2301872"/>
            <a:ext cx="502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Nam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24600" y="3045805"/>
            <a:ext cx="39405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lãnh thổ phía Nam </a:t>
            </a:r>
            <a:endParaRPr lang="it-IT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16</a:t>
            </a:r>
            <a:r>
              <a:rPr lang="it-IT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 trở vào Nam)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20076" y="3902115"/>
            <a:ext cx="57567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đặc trưng là rừng cận xích đạo </a:t>
            </a:r>
            <a:endParaRPr lang="it-IT" sz="24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36102" y="4764666"/>
            <a:ext cx="4358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vật: họ dầu, săng lẻ, tếch...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36102" y="5312423"/>
            <a:ext cx="4461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Động vật: voi, hổ, báo, bò rừng...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67923" y="5874828"/>
            <a:ext cx="549830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Cảnh sắc thiên nhiên thay đổi theo mùa.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16" y="2963385"/>
            <a:ext cx="2638425" cy="173741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91116" y="3069996"/>
            <a:ext cx="235442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tràm</a:t>
            </a:r>
            <a:r>
              <a:rPr lang="en-US" sz="2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 Sư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858" y="2963385"/>
            <a:ext cx="2638425" cy="173741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5422398" y="4150006"/>
            <a:ext cx="53630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16" y="4918779"/>
            <a:ext cx="2617312" cy="171061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1752601" y="6118223"/>
            <a:ext cx="120249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đốm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949" y="4833486"/>
            <a:ext cx="2629334" cy="171062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4572000" y="6082752"/>
            <a:ext cx="121919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94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2" grpId="0"/>
      <p:bldP spid="23" grpId="0"/>
      <p:bldP spid="24" grpId="0"/>
      <p:bldP spid="25" grpId="0"/>
      <p:bldP spid="27" grpId="0"/>
      <p:bldP spid="6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324600" y="3001279"/>
            <a:ext cx="5606307" cy="3551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9451" y="3001278"/>
            <a:ext cx="5810349" cy="35519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dirty="0"/>
              <a:t>Thành phần loài: nhiệt đới chiếm ưu thế.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3133316" y="133726"/>
            <a:ext cx="74304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867386"/>
            <a:ext cx="10172796" cy="12381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2.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KT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XH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916" y="2301872"/>
            <a:ext cx="4873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7726" y="3219200"/>
            <a:ext cx="5913798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indent="-34290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it-IT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lãnh thổ phía Bắc (Từ 16</a:t>
            </a:r>
            <a:r>
              <a:rPr lang="it-IT" sz="22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trở ra Bắc)</a:t>
            </a:r>
            <a:endParaRPr lang="en-US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280" y="3781194"/>
            <a:ext cx="57486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đặc trưng là rừng nhiệt đới ẩm </a:t>
            </a:r>
            <a:endParaRPr lang="it-IT" sz="2400" b="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281" y="4559936"/>
            <a:ext cx="556485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Thành phần loài: nhiệt đới chiếm ưu thế.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9451" y="5003121"/>
            <a:ext cx="3811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Thực vật: họ đậu, dâu tằm...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1081" y="5352124"/>
            <a:ext cx="3829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Động vật: công, khỉ, vượn...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778" y="5725281"/>
            <a:ext cx="451726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Xuất hiện loài cận nhiệt, ôn đới.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276" y="6112917"/>
            <a:ext cx="549830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Cảnh sắc thiên nhiên thay đổi theo mùa.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84555" y="3115891"/>
            <a:ext cx="5317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Phần lãnh thổ phía Nam (Từ 16</a:t>
            </a:r>
            <a:r>
              <a:rPr lang="it-IT" sz="24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 trở vào Nam)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76753" y="3695975"/>
            <a:ext cx="5610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Cảnh quan đặc trưng là rừng cận xích đạo gió mùa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84555" y="4239140"/>
            <a:ext cx="3592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Thực vật: họ dầu, săng lẻ, tếch...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76753" y="4772289"/>
            <a:ext cx="3554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Động vật: voi, hổ, báo, bò rừng...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41714" y="5323188"/>
            <a:ext cx="4629472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198120" algn="just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Cảnh sắc thiên nhiên thay đổi theo mùa.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34574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61306" y="160258"/>
            <a:ext cx="73542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1015166"/>
            <a:ext cx="9944196" cy="1253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2.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887" y="2294850"/>
            <a:ext cx="4644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1379" y="2799963"/>
            <a:ext cx="3840597" cy="39701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305" y="2864913"/>
            <a:ext cx="3419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Đai Nhiệt đới gió mùa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77362" y="2777329"/>
            <a:ext cx="4376614" cy="39928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634821" y="2768862"/>
            <a:ext cx="3418498" cy="40012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65540" y="2800856"/>
            <a:ext cx="4292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Đai cận nhiệt đới gió mùa trên núi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53976" y="2864913"/>
            <a:ext cx="3257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Đai ôn đới gió mùa </a:t>
            </a:r>
            <a:endParaRPr lang="it-IT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088" y="3285774"/>
            <a:ext cx="34405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 thảm TV chủ yếu: rừng nhiệt đới ẩm, rừng rụng lá, trảng cỏ, cây bụi, rừng ngậm mặn, ngập nước...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2303" y="5074860"/>
            <a:ext cx="3409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vật nhiệt đới đa dạng, phong phú.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06984" y="3438308"/>
            <a:ext cx="40319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600 – 700m đến 1600 - 1700m: rừng cận nhiệt đới lá rộng và lá kim. Xuất hiện các loài chim thú phương bắc, có lông dày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32821" y="5200471"/>
            <a:ext cx="4150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1600 - 1700m đến 2600m: TV chậm phát triển, Tp loài đơn giản, xuất hiện các loại cây ôn đới và chim di cư.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18516" y="3874531"/>
            <a:ext cx="2882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yếu các loài cây ôn đới: đỗ quyên, lãnh sam, thiết sam...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5347313"/>
            <a:ext cx="1568484" cy="1200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272" y="5428219"/>
            <a:ext cx="1067665" cy="83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29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7" grpId="0"/>
      <p:bldP spid="18" grpId="0" animBg="1"/>
      <p:bldP spid="19" grpId="0" animBg="1"/>
      <p:bldP spid="21" grpId="0"/>
      <p:bldP spid="22" grpId="0"/>
      <p:bldP spid="4" grpId="0"/>
      <p:bldP spid="6" grpId="0"/>
      <p:bldP spid="11" grpId="0"/>
      <p:bldP spid="13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23092" y="90375"/>
            <a:ext cx="65160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6804" y="841272"/>
            <a:ext cx="9907523" cy="13115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2.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25334" y="2955470"/>
            <a:ext cx="5606307" cy="35977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9451" y="2955470"/>
            <a:ext cx="5810349" cy="3597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33600" y="3027590"/>
            <a:ext cx="25747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18112" y="2955470"/>
            <a:ext cx="3243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it-IT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2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4734" y="3735156"/>
            <a:ext cx="5178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 đa dạng và phong phú, phát triển du lịch...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10562" y="3961925"/>
            <a:ext cx="5029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 ngày càng bị suy giảm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400" y="2210717"/>
            <a:ext cx="8292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71" y="4808698"/>
            <a:ext cx="2277341" cy="152930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286" y="4795927"/>
            <a:ext cx="2265109" cy="150411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526" y="4765800"/>
            <a:ext cx="2425109" cy="157220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9218" y="4723611"/>
            <a:ext cx="2425109" cy="16487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9277" y="3016300"/>
            <a:ext cx="1035041" cy="9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/>
      <p:bldP spid="26" grpId="0"/>
      <p:bldP spid="27" grpId="0"/>
      <p:bldP spid="30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4800" y="1219199"/>
            <a:ext cx="5867400" cy="48667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74127"/>
            <a:ext cx="51261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GAME BINGO</a:t>
            </a:r>
            <a:endParaRPr lang="vi-V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540536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2: 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Ở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chân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583145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1: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Chỉ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thể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chênh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lệch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thấp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3128595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3: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Loại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khoáng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bố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thềm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lục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ta?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4115304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4: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Nhân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tố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lạnh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kéo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dài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2 – 3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365" y="5157246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5: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như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212" y="1116070"/>
            <a:ext cx="5693188" cy="49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108" y="-88994"/>
            <a:ext cx="2258137" cy="2358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-25399"/>
            <a:ext cx="8071749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VẬN DỤNG</a:t>
            </a:r>
          </a:p>
        </p:txBody>
      </p:sp>
      <p:sp>
        <p:nvSpPr>
          <p:cNvPr id="4" name="Rectangle 3"/>
          <p:cNvSpPr/>
          <p:nvPr/>
        </p:nvSpPr>
        <p:spPr>
          <a:xfrm>
            <a:off x="-152400" y="1"/>
            <a:ext cx="3048000" cy="68752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Light Condensed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1600" y="2362200"/>
            <a:ext cx="6705600" cy="4191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83306" y="2590800"/>
            <a:ext cx="6503894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</a:t>
            </a:r>
            <a:endParaRPr lang="en-US" sz="2400" b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Note.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qui: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von…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5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=&gt; CHIẾN THẮNG</a:t>
            </a:r>
            <a:endParaRPr lang="en-US" sz="2400" b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8100" y="693962"/>
            <a:ext cx="419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Ý ĐỒNG ĐỘI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2269505"/>
            <a:ext cx="4616463" cy="347587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7010400" y="1415198"/>
            <a:ext cx="2841812" cy="12734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426244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212" y="33027"/>
            <a:ext cx="2258137" cy="2358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3125" y="27124"/>
            <a:ext cx="7631532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VẬN DỤNG</a:t>
            </a:r>
          </a:p>
        </p:txBody>
      </p:sp>
      <p:sp>
        <p:nvSpPr>
          <p:cNvPr id="4" name="Rectangle 3"/>
          <p:cNvSpPr/>
          <p:nvPr/>
        </p:nvSpPr>
        <p:spPr>
          <a:xfrm>
            <a:off x="-152400" y="-144463"/>
            <a:ext cx="3048000" cy="70196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Light Condensed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91200" y="2169443"/>
            <a:ext cx="5709298" cy="4180546"/>
            <a:chOff x="5791200" y="2169443"/>
            <a:chExt cx="5709298" cy="4180546"/>
          </a:xfrm>
        </p:grpSpPr>
        <p:sp>
          <p:nvSpPr>
            <p:cNvPr id="18" name="Rectangle 17"/>
            <p:cNvSpPr/>
            <p:nvPr/>
          </p:nvSpPr>
          <p:spPr>
            <a:xfrm>
              <a:off x="5791200" y="2169443"/>
              <a:ext cx="5709298" cy="418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230573" y="2234011"/>
              <a:ext cx="2630848" cy="800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40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 KHOÁ</a:t>
              </a:r>
              <a:endPara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43950" y="3093562"/>
              <a:ext cx="196239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 Lá kim.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43643" y="4232415"/>
              <a:ext cx="20874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3. Núi cao.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762402" y="4259716"/>
              <a:ext cx="20313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8. Lũ lụt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	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00800" y="4823093"/>
              <a:ext cx="15937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4. Rừng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43643" y="5494360"/>
              <a:ext cx="1292341" cy="6099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>
                <a:lnSpc>
                  <a:spcPct val="115000"/>
                </a:lnSpc>
              </a:pPr>
              <a:r>
                <a:rPr lang="it-IT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5. Bão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762402" y="3678337"/>
              <a:ext cx="1545616" cy="612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>
                <a:lnSpc>
                  <a:spcPct val="115000"/>
                </a:lnSpc>
              </a:pP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7</a:t>
              </a:r>
              <a:r>
                <a:rPr lang="it-IT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Nóng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00800" y="3616430"/>
              <a:ext cx="295465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Lạnh giá.	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28549" y="3078206"/>
              <a:ext cx="2300053" cy="6099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>
                <a:lnSpc>
                  <a:spcPct val="115000"/>
                </a:lnSpc>
              </a:pPr>
              <a:r>
                <a:rPr lang="it-IT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6. Phân hoá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762402" y="5491039"/>
              <a:ext cx="2399631" cy="6221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>
                <a:lnSpc>
                  <a:spcPct val="115000"/>
                </a:lnSpc>
              </a:pPr>
              <a:r>
                <a:rPr lang="it-IT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10. Tuyết rơi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780331" y="4875701"/>
              <a:ext cx="2597186" cy="6221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>
                <a:lnSpc>
                  <a:spcPct val="115000"/>
                </a:lnSpc>
              </a:pPr>
              <a:r>
                <a:rPr lang="it-IT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9. Đồng bằng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Đồng hồ đếm ngược 5 phút - 5 minutes timer - Haili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4658" y="4620885"/>
            <a:ext cx="2644624" cy="1447800"/>
          </a:xfrm>
          <a:prstGeom prst="rect">
            <a:avLst/>
          </a:prstGeom>
        </p:spPr>
      </p:pic>
      <p:sp>
        <p:nvSpPr>
          <p:cNvPr id="20" name="AutoShape 2" descr="Trò chơi đoán ý đồng đội, đoán chữ th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94" y="1011260"/>
            <a:ext cx="4838700" cy="34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0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420600" cy="7086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11430000" cy="4857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5179918"/>
            <a:ext cx="3272118" cy="1551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 THỨC CHO EM</a:t>
            </a:r>
          </a:p>
        </p:txBody>
      </p:sp>
      <p:sp>
        <p:nvSpPr>
          <p:cNvPr id="7" name="Rectangle 6"/>
          <p:cNvSpPr/>
          <p:nvPr/>
        </p:nvSpPr>
        <p:spPr>
          <a:xfrm>
            <a:off x="4034118" y="5295059"/>
            <a:ext cx="77724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52400"/>
            <a:ext cx="11734800" cy="50275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61125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" y="0"/>
            <a:ext cx="12179122" cy="688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4800" y="1219199"/>
            <a:ext cx="5867400" cy="48667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74127"/>
            <a:ext cx="51261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GAME BINGO</a:t>
            </a:r>
            <a:endParaRPr lang="vi-V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3439649"/>
            <a:ext cx="56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8: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Loại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chiếm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diện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tích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ta?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4270646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9: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lập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2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sườn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thể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rõ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đâu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5177135"/>
            <a:ext cx="552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10: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kiểu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2506849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7: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chủ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yếu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300" y="1660408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6: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Ôn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chỉ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đâu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212" y="1116070"/>
            <a:ext cx="5693188" cy="49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91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007239"/>
            <a:ext cx="56388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229" y="499407"/>
            <a:ext cx="569833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ĐÁP ÁN GAME BINGO</a:t>
            </a:r>
            <a:endParaRPr lang="vi-VN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79" y="2438400"/>
            <a:ext cx="5639641" cy="38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5867" y="304800"/>
            <a:ext cx="10820400" cy="2590800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" y="444531"/>
            <a:ext cx="10363200" cy="231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HÀNH: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 BÀY BÁO CÁO VỀ SỰ PHÂN HOÁ TỰ NHIÊN VIỆT NAM</a:t>
            </a:r>
            <a:endParaRPr lang="en-US" sz="4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8267" y="427598"/>
            <a:ext cx="10515600" cy="24384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14133" y="35004"/>
            <a:ext cx="9302467" cy="10156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THỰC HÀNH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048000" cy="68507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Light Condensed" panose="020B0502040204020203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69608" y="1201411"/>
            <a:ext cx="7787362" cy="19227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 Condensed" panose="020B05020402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39817" y="1268397"/>
            <a:ext cx="8217153" cy="1754326"/>
            <a:chOff x="3755573" y="4822028"/>
            <a:chExt cx="7666865" cy="1754326"/>
          </a:xfrm>
        </p:grpSpPr>
        <p:sp>
          <p:nvSpPr>
            <p:cNvPr id="13" name="Oval 12"/>
            <p:cNvSpPr/>
            <p:nvPr/>
          </p:nvSpPr>
          <p:spPr>
            <a:xfrm>
              <a:off x="3755573" y="5072750"/>
              <a:ext cx="802016" cy="838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41282" y="4822028"/>
              <a:ext cx="70811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KT – XH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</a:t>
              </a:r>
              <a:endPara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4724400" y="1033397"/>
            <a:ext cx="5170716" cy="0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733800" y="3952944"/>
            <a:ext cx="8458200" cy="177026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 Condensed" panose="020B0502040204020203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413992" y="3968888"/>
            <a:ext cx="8693202" cy="1754326"/>
            <a:chOff x="3449768" y="3582916"/>
            <a:chExt cx="8005091" cy="1624923"/>
          </a:xfrm>
        </p:grpSpPr>
        <p:sp>
          <p:nvSpPr>
            <p:cNvPr id="29" name="Oval 28"/>
            <p:cNvSpPr/>
            <p:nvPr/>
          </p:nvSpPr>
          <p:spPr>
            <a:xfrm>
              <a:off x="3449768" y="3785814"/>
              <a:ext cx="753995" cy="78517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 Condensed" panose="020B0502040204020203" pitchFamily="34" charset="0"/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46840" y="3582916"/>
              <a:ext cx="7308019" cy="16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KT – XH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</a:t>
              </a:r>
              <a:endPara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64" y="971729"/>
            <a:ext cx="2889336" cy="4876800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1" y="838200"/>
            <a:ext cx="3173608" cy="51816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66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0" y="61531"/>
            <a:ext cx="12192000" cy="1157123"/>
            <a:chOff x="-172759" y="12610"/>
            <a:chExt cx="12194897" cy="1156356"/>
          </a:xfrm>
        </p:grpSpPr>
        <p:sp>
          <p:nvSpPr>
            <p:cNvPr id="25" name="TextBox 24"/>
            <p:cNvSpPr txBox="1"/>
            <p:nvPr/>
          </p:nvSpPr>
          <p:spPr>
            <a:xfrm>
              <a:off x="2390847" y="68072"/>
              <a:ext cx="8468812" cy="854341"/>
            </a:xfrm>
            <a:prstGeom prst="rect">
              <a:avLst/>
            </a:prstGeom>
            <a:noFill/>
          </p:spPr>
          <p:txBody>
            <a:bodyPr wrap="square" lIns="115121" tIns="57560" rIns="115121" bIns="57560">
              <a:spAutoFit/>
            </a:bodyPr>
            <a:lstStyle/>
            <a:p>
              <a:pPr algn="ctr" eaLnBrk="1" hangingPunct="1">
                <a:defRPr/>
              </a:pPr>
              <a:r>
                <a:rPr lang="en-US" sz="4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 VIẾT BÁO CÁO</a:t>
              </a:r>
              <a:endParaRPr lang="vi-VN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flipV="1">
              <a:off x="3974677" y="909498"/>
              <a:ext cx="8047461" cy="83125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latin typeface="Bahnschrift Condensed" panose="020B0502040204020203" pitchFamily="34" charset="0"/>
              </a:endParaRPr>
            </a:p>
          </p:txBody>
        </p:sp>
        <p:pic>
          <p:nvPicPr>
            <p:cNvPr id="9242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8" t="1160" r="5865" b="3938"/>
            <a:stretch>
              <a:fillRect/>
            </a:stretch>
          </p:blipFill>
          <p:spPr bwMode="auto">
            <a:xfrm>
              <a:off x="-172759" y="12610"/>
              <a:ext cx="2139258" cy="1156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30783" y="1426007"/>
            <a:ext cx="472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82651" y="1397425"/>
            <a:ext cx="640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543384" y="1047984"/>
            <a:ext cx="57196" cy="527783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4770" y="3077171"/>
            <a:ext cx="4944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- 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0783" y="4757885"/>
            <a:ext cx="4944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2060"/>
                </a:solidFill>
                <a:latin typeface="Bahnschrift SemiCondensed" panose="020B0502040204020203" pitchFamily="34" charset="0"/>
              </a:rPr>
              <a:t>- 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video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676" y="2034341"/>
            <a:ext cx="2508449" cy="308103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33" y="3593737"/>
            <a:ext cx="2556901" cy="310104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254" y="2053220"/>
            <a:ext cx="2213219" cy="308103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5997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17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940737" y="1555560"/>
            <a:ext cx="7848600" cy="427485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pic>
        <p:nvPicPr>
          <p:cNvPr id="4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1160" r="5865" b="3938"/>
          <a:stretch>
            <a:fillRect/>
          </a:stretch>
        </p:blipFill>
        <p:spPr bwMode="auto">
          <a:xfrm>
            <a:off x="0" y="61531"/>
            <a:ext cx="2138750" cy="115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3725200" y="128505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BÁO CÁO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8703" y="1797444"/>
            <a:ext cx="767063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bốc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600" b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vi-VN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1,3: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600" b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2,4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600" b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PHẨM: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PPT, infographic,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sườn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GV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GIAN: HS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cáo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600" b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600" b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9128" y="1797444"/>
            <a:ext cx="3129126" cy="1384995"/>
            <a:chOff x="499899" y="982230"/>
            <a:chExt cx="3129126" cy="13849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899" y="1114706"/>
              <a:ext cx="1269436" cy="9461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92162" y="982230"/>
              <a:ext cx="19368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6199" y="4848912"/>
            <a:ext cx="3057991" cy="2025175"/>
            <a:chOff x="474486" y="5164196"/>
            <a:chExt cx="3057991" cy="20251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86" y="5164196"/>
              <a:ext cx="1332129" cy="132086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049098" y="5373489"/>
              <a:ext cx="148337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 VỤ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2567" y="3138351"/>
            <a:ext cx="3070914" cy="1919854"/>
            <a:chOff x="429319" y="2314941"/>
            <a:chExt cx="3070914" cy="1919854"/>
          </a:xfrm>
        </p:grpSpPr>
        <p:sp>
          <p:nvSpPr>
            <p:cNvPr id="14" name="TextBox 13"/>
            <p:cNvSpPr txBox="1"/>
            <p:nvPr/>
          </p:nvSpPr>
          <p:spPr>
            <a:xfrm>
              <a:off x="1699089" y="2418913"/>
              <a:ext cx="180114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TIỆN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SGK,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319" y="2314941"/>
              <a:ext cx="1162050" cy="1162050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5276950" y="1252791"/>
            <a:ext cx="5176174" cy="6055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GIAO NHIỆM VỤ</a:t>
            </a:r>
          </a:p>
        </p:txBody>
      </p:sp>
    </p:spTree>
    <p:extLst>
      <p:ext uri="{BB962C8B-B14F-4D97-AF65-F5344CB8AC3E}">
        <p14:creationId xmlns:p14="http://schemas.microsoft.com/office/powerpoint/2010/main" val="45160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550853" y="818547"/>
            <a:ext cx="4327422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pic>
        <p:nvPicPr>
          <p:cNvPr id="4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1160" r="5865" b="3938"/>
          <a:stretch>
            <a:fillRect/>
          </a:stretch>
        </p:blipFill>
        <p:spPr bwMode="auto">
          <a:xfrm>
            <a:off x="0" y="61531"/>
            <a:ext cx="2138750" cy="115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3725200" y="128505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BÁO CÁO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5917" y="1397709"/>
            <a:ext cx="3050204" cy="1413880"/>
            <a:chOff x="499899" y="1114706"/>
            <a:chExt cx="3050204" cy="14138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899" y="1114706"/>
              <a:ext cx="1269436" cy="9461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13240" y="1143591"/>
              <a:ext cx="19368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2965" y="4842439"/>
            <a:ext cx="2687718" cy="1919854"/>
            <a:chOff x="474486" y="5164196"/>
            <a:chExt cx="2687718" cy="19198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486" y="5164196"/>
              <a:ext cx="1332129" cy="132086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78825" y="5268168"/>
              <a:ext cx="148337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 VỤ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Bốc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97803" y="2774148"/>
            <a:ext cx="3015759" cy="1919853"/>
            <a:chOff x="429319" y="2314941"/>
            <a:chExt cx="3015759" cy="1919853"/>
          </a:xfrm>
        </p:grpSpPr>
        <p:sp>
          <p:nvSpPr>
            <p:cNvPr id="14" name="TextBox 13"/>
            <p:cNvSpPr txBox="1"/>
            <p:nvPr/>
          </p:nvSpPr>
          <p:spPr>
            <a:xfrm>
              <a:off x="1643934" y="2418912"/>
              <a:ext cx="180114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TIỆN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SGK, 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iệu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319" y="2314941"/>
              <a:ext cx="1162050" cy="1162050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/>
          <p:nvPr/>
        </p:nvCxnSpPr>
        <p:spPr>
          <a:xfrm>
            <a:off x="3411073" y="1704820"/>
            <a:ext cx="0" cy="396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539604" y="999955"/>
            <a:ext cx="3878561" cy="18469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28455" y="2875256"/>
            <a:ext cx="3963932" cy="274888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89560" y="2878581"/>
            <a:ext cx="359932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phân hoá khí hậu theo bắc – nam.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15360" y="3548916"/>
            <a:ext cx="3985386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hoá khí hậu theo </a:t>
            </a:r>
            <a:endParaRPr lang="it-IT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66567" y="4191000"/>
            <a:ext cx="3678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thuận lợi và khó khăn của sự phân hoá đó đến sự phát triển KT –XH của nước ta.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64647" y="960470"/>
            <a:ext cx="3878561" cy="1814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2.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KT – XH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38230" y="2813159"/>
            <a:ext cx="4034038" cy="285406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Bahnschrift Condensed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68134" y="2756679"/>
            <a:ext cx="359932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phân hoá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bắc – nam.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753219" y="3485102"/>
            <a:ext cx="4019049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hoá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</a:t>
            </a: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786778" y="4135702"/>
            <a:ext cx="38926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thuận lợi và khó khăn của sự phân hoá đó đến sự phát triển KT –XH của nước ta.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70021" y="5672117"/>
            <a:ext cx="638251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nhóm báo cáo, nhóm khác nhận xét và bổ sung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Chấm điểm theo tiêu chí.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24839" y="5651432"/>
            <a:ext cx="1899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it-IT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 CÁO, THẢO LUẬN: 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724400" y="5648130"/>
            <a:ext cx="0" cy="100208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947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/>
      <p:bldP spid="24" grpId="0"/>
      <p:bldP spid="25" grpId="0" animBg="1"/>
      <p:bldP spid="26" grpId="0" animBg="1"/>
      <p:bldP spid="27" grpId="0"/>
      <p:bldP spid="28" grpId="0"/>
      <p:bldP spid="29" grpId="0"/>
      <p:bldP spid="30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2429</TotalTime>
  <Words>2046</Words>
  <Application>Microsoft Office PowerPoint</Application>
  <PresentationFormat>Widescreen</PresentationFormat>
  <Paragraphs>216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Bahnschrift Condensed</vt:lpstr>
      <vt:lpstr>Bahnschrift Light Condensed</vt:lpstr>
      <vt:lpstr>Bahnschrift SemiCondensed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Admin</dc:creator>
  <cp:lastModifiedBy>Windows User</cp:lastModifiedBy>
  <cp:revision>386</cp:revision>
  <dcterms:created xsi:type="dcterms:W3CDTF">2021-08-27T10:30:53Z</dcterms:created>
  <dcterms:modified xsi:type="dcterms:W3CDTF">2024-12-19T08:14:30Z</dcterms:modified>
</cp:coreProperties>
</file>