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5" r:id="rId7"/>
    <p:sldId id="266" r:id="rId8"/>
    <p:sldId id="267" r:id="rId9"/>
    <p:sldId id="264" r:id="rId10"/>
    <p:sldId id="303" r:id="rId11"/>
    <p:sldId id="270" r:id="rId12"/>
    <p:sldId id="304" r:id="rId13"/>
    <p:sldId id="271" r:id="rId14"/>
    <p:sldId id="273" r:id="rId15"/>
    <p:sldId id="274" r:id="rId16"/>
    <p:sldId id="301" r:id="rId17"/>
    <p:sldId id="275" r:id="rId18"/>
    <p:sldId id="302" r:id="rId19"/>
    <p:sldId id="276" r:id="rId20"/>
    <p:sldId id="280" r:id="rId21"/>
    <p:sldId id="305" r:id="rId22"/>
    <p:sldId id="306" r:id="rId23"/>
    <p:sldId id="307" r:id="rId24"/>
    <p:sldId id="283" r:id="rId25"/>
    <p:sldId id="308" r:id="rId26"/>
    <p:sldId id="286" r:id="rId27"/>
    <p:sldId id="311" r:id="rId28"/>
    <p:sldId id="309" r:id="rId29"/>
    <p:sldId id="310" r:id="rId30"/>
    <p:sldId id="291" r:id="rId31"/>
    <p:sldId id="288" r:id="rId32"/>
    <p:sldId id="312" r:id="rId33"/>
    <p:sldId id="292" r:id="rId34"/>
    <p:sldId id="313" r:id="rId35"/>
    <p:sldId id="314" r:id="rId36"/>
    <p:sldId id="315" r:id="rId37"/>
    <p:sldId id="316" r:id="rId38"/>
    <p:sldId id="294" r:id="rId39"/>
    <p:sldId id="295" r:id="rId40"/>
    <p:sldId id="297" r:id="rId41"/>
    <p:sldId id="298" r:id="rId42"/>
    <p:sldId id="31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7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2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2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0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2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6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FA8DC-92D9-43EF-BADE-5FADE45B5707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7.mp4"/><Relationship Id="rId7" Type="http://schemas.openxmlformats.org/officeDocument/2006/relationships/image" Target="../media/image3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09643" y="193556"/>
            <a:ext cx="4912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9" name="nhạc chào mừng 1 (mở đầ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6283" y="1590732"/>
            <a:ext cx="7352915" cy="410755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993844" y="1226456"/>
            <a:ext cx="326684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2513064">
            <a:off x="1427915" y="124456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2" name="Isosceles Triangle 11"/>
          <p:cNvSpPr/>
          <p:nvPr/>
        </p:nvSpPr>
        <p:spPr>
          <a:xfrm rot="4289290">
            <a:off x="10206905" y="475354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4" name="Isosceles Triangle 13"/>
          <p:cNvSpPr/>
          <p:nvPr/>
        </p:nvSpPr>
        <p:spPr>
          <a:xfrm rot="867654">
            <a:off x="1031528" y="5462066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5" name="Isosceles Triangle 14"/>
          <p:cNvSpPr/>
          <p:nvPr/>
        </p:nvSpPr>
        <p:spPr>
          <a:xfrm rot="8106577">
            <a:off x="10320003" y="5462066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952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255" y="1622427"/>
            <a:ext cx="1316131" cy="12167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0914" t="13726" r="10262" b="14117"/>
          <a:stretch/>
        </p:blipFill>
        <p:spPr>
          <a:xfrm>
            <a:off x="6431550" y="5050517"/>
            <a:ext cx="1715436" cy="15703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464" y="3432470"/>
            <a:ext cx="1078981" cy="1078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119" y="3228416"/>
            <a:ext cx="1225222" cy="1153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09" y="1199608"/>
            <a:ext cx="1170131" cy="117013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332022"/>
              </p:ext>
            </p:extLst>
          </p:nvPr>
        </p:nvGraphicFramePr>
        <p:xfrm>
          <a:off x="383849" y="1042548"/>
          <a:ext cx="11422669" cy="5578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21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933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271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37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Nguyên nhân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44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a.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chất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nhiệt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đới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01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chất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ẩm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640693" y="326141"/>
            <a:ext cx="62049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 HỒI PHIẾU HỌC TẬP SỐ 1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8196" y="1774819"/>
            <a:ext cx="3065263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Lượng bức xạ mặt trời lớn.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8196" y="2254655"/>
            <a:ext cx="4424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Tổng số giờ nắng từ 1400 giờ - 3000 giờ.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9676" y="2698610"/>
            <a:ext cx="5206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Nhiệt độ trung bình năm trên 20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80958" y="3182961"/>
            <a:ext cx="52277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có nhiệt độ TB cao hơn </a:t>
            </a:r>
            <a:endParaRPr lang="it-IT" sz="240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Bắc.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64018" y="1524313"/>
            <a:ext cx="3066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Nước ta nằm trong khu vực nội chí tuyến, một năm có 2 lần Mặt Trời lên thiên đỉnh, góc nhập xạ lớn.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15645" y="4330456"/>
            <a:ext cx="5358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Độ ẩm tương đối cao, trên 80%.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18810" y="4800778"/>
            <a:ext cx="593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Tổng lượng mưa trong năm lớn, từ 1500mm – 2000mm.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8810" y="5680017"/>
            <a:ext cx="3164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Lượng mưa có sự phân hoá.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08896" y="4202690"/>
            <a:ext cx="29762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Do các khối khí di chuyển qua biển kết hợp với yếu tố địa hình.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Ngoài ra còn do bão, gió mùa, dải hội tụ nhiệt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3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5347" y="181409"/>
            <a:ext cx="8271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 TỚ LÀ CHUYÊN GIA KHÍ HẬU…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39" y="1213360"/>
            <a:ext cx="4986500" cy="42776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689751" y="863843"/>
            <a:ext cx="4426954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98214" y="863843"/>
            <a:ext cx="4161663" cy="2976071"/>
            <a:chOff x="2498214" y="1013436"/>
            <a:chExt cx="4161663" cy="2976071"/>
          </a:xfrm>
        </p:grpSpPr>
        <p:sp>
          <p:nvSpPr>
            <p:cNvPr id="6" name="Rectangle 5"/>
            <p:cNvSpPr/>
            <p:nvPr/>
          </p:nvSpPr>
          <p:spPr>
            <a:xfrm>
              <a:off x="2498214" y="1013436"/>
              <a:ext cx="4161663" cy="2976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R="0" lvl="0" algn="ctr">
                <a:lnSpc>
                  <a:spcPct val="107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“Tại sao Việt Nam không có khí hậu khô hạn như các nước cùng vĩ độ</a:t>
              </a:r>
              <a:r>
                <a:rPr lang="vi-VN" sz="36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?”</a:t>
              </a:r>
              <a:endParaRPr 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2682821" y="3916211"/>
              <a:ext cx="3792448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35" y="0"/>
            <a:ext cx="2520806" cy="35658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0517" y="3565831"/>
            <a:ext cx="6199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  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N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ằm hoàn toàn trong vùng nhiệt đới bán cầu Bắc, có nề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nhiệt cao.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Nằm trong khu vực ảnh hưởng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gió Mậu dịch và gió mùa châu 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0517" y="5784453"/>
            <a:ext cx="11375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trữ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dồi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97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333" y="978532"/>
            <a:ext cx="565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2353" y="1775012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77872" y="1775009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46141" y="1775010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0090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6983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35252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2732854"/>
            <a:ext cx="2935126" cy="33322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73" y="2732854"/>
            <a:ext cx="2825480" cy="33322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700" y="2732855"/>
            <a:ext cx="2881194" cy="33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8880" y="-48249"/>
            <a:ext cx="7298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BIỂU HIỆN CỦA THIÊN NHIÊN NHIỆT ĐỚI ẨM GIÓ MÙA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998969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271125" y="1361295"/>
            <a:ext cx="7376595" cy="4571396"/>
            <a:chOff x="4454333" y="1680904"/>
            <a:chExt cx="7376595" cy="4571396"/>
          </a:xfrm>
        </p:grpSpPr>
        <p:sp>
          <p:nvSpPr>
            <p:cNvPr id="9" name="Rectangle 8"/>
            <p:cNvSpPr/>
            <p:nvPr/>
          </p:nvSpPr>
          <p:spPr>
            <a:xfrm>
              <a:off x="4454333" y="1693747"/>
              <a:ext cx="7376595" cy="4558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73984" y="1680904"/>
              <a:ext cx="4737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GIAO NHIỆM VỤ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513278" y="1808407"/>
            <a:ext cx="69371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nội dung mục I.1.c trang 9 và hình 2 và Atlat địa lí Việt Nam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13277" y="2855857"/>
            <a:ext cx="7035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9718" y="3440158"/>
            <a:ext cx="5435351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67058" y="4049556"/>
            <a:ext cx="67847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SP: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có cùng 1 nội dung làm việc chuyển sản phẩm cho nhau, nhóm sau bổ sung vào sản phẩm của nhóm trước (bằng bút lông khác màu).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5520" y="2038418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8179" y="2169824"/>
            <a:ext cx="2702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9" y="3066459"/>
            <a:ext cx="2881194" cy="33322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67304" y="1080295"/>
            <a:ext cx="5658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7118" y="108787"/>
            <a:ext cx="431015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214667"/>
              </p:ext>
            </p:extLst>
          </p:nvPr>
        </p:nvGraphicFramePr>
        <p:xfrm>
          <a:off x="311796" y="1311681"/>
          <a:ext cx="7360797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18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66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2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92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58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48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99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HĐ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HĐ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 mùa mùa đông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707143"/>
              </p:ext>
            </p:extLst>
          </p:nvPr>
        </p:nvGraphicFramePr>
        <p:xfrm>
          <a:off x="322893" y="4491454"/>
          <a:ext cx="7360797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8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47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37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22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61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708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287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HĐ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HĐ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gió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quả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837118" y="656886"/>
            <a:ext cx="5486630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 3: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1661" y="3838135"/>
            <a:ext cx="5161221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2, 4: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68" y="108787"/>
            <a:ext cx="1715950" cy="965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72" y="108787"/>
            <a:ext cx="4317240" cy="657722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2546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5190" y="127709"/>
            <a:ext cx="4140759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 HỒI PHIẾU HỌC TẬP SỐ 2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486415"/>
              </p:ext>
            </p:extLst>
          </p:nvPr>
        </p:nvGraphicFramePr>
        <p:xfrm>
          <a:off x="332767" y="3359375"/>
          <a:ext cx="11511595" cy="35803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70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0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371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516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545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009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HĐ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HĐ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 mùa mùa đông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62049" y="1140400"/>
            <a:ext cx="4259500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1, 3 </a:t>
            </a: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3856" y="4471506"/>
            <a:ext cx="980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Xi 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12. GIÓ MÙ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9273" y="220144"/>
            <a:ext cx="3316140" cy="291170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3867450" y="4239885"/>
            <a:ext cx="24729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Đầu mùa đông: Lạnh khô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Giữa và cuối mùa: lạnh ẩm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47343" y="4289083"/>
            <a:ext cx="18411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Bạch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khoảng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16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B)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54484" y="3948351"/>
            <a:ext cx="13674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ctr"/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Tháng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11 đến tháng 4 năm sa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151783" y="4886216"/>
            <a:ext cx="1276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80" y="220144"/>
            <a:ext cx="3526606" cy="291170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3246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7" grpId="0"/>
      <p:bldP spid="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1430"/>
            <a:ext cx="4140759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 HỒI PHIẾU HỌC TẬP SỐ 2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203253"/>
              </p:ext>
            </p:extLst>
          </p:nvPr>
        </p:nvGraphicFramePr>
        <p:xfrm>
          <a:off x="359660" y="3385063"/>
          <a:ext cx="7728300" cy="3174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8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293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4961" y="1285155"/>
            <a:ext cx="4652236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1, 3: </a:t>
            </a: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1366" y="4279702"/>
            <a:ext cx="4972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Miền Bắc có một mùa đông lạnh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phùn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ĐB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ven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12. GIÓ MÙ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1820" y="281430"/>
            <a:ext cx="3316140" cy="291170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12. GGIO MUA VN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7788" y="281430"/>
            <a:ext cx="3593882" cy="62779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045" y="246108"/>
            <a:ext cx="3899248" cy="643604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119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437149"/>
              </p:ext>
            </p:extLst>
          </p:nvPr>
        </p:nvGraphicFramePr>
        <p:xfrm>
          <a:off x="332766" y="3291135"/>
          <a:ext cx="11594775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1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822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54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9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053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006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HĐ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HĐ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67366" y="4375396"/>
            <a:ext cx="32293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Dương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cầu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7" y="132321"/>
            <a:ext cx="3462984" cy="302543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-84093" y="168642"/>
            <a:ext cx="414075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 HỒI PHIẾU HỌC TẬP SỐ 2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654" y="1465262"/>
            <a:ext cx="3143809" cy="1071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2, 4: </a:t>
            </a: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12. GIO MAU M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9217" y="144801"/>
            <a:ext cx="3796044" cy="299967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427041" y="4360937"/>
            <a:ext cx="12507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91432" y="5008329"/>
            <a:ext cx="1197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nước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19009" y="4375396"/>
            <a:ext cx="13716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Tháng 5 đến tháng 10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73631" y="3760773"/>
            <a:ext cx="192363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Nam.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4517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640297"/>
              </p:ext>
            </p:extLst>
          </p:nvPr>
        </p:nvGraphicFramePr>
        <p:xfrm>
          <a:off x="131061" y="3180267"/>
          <a:ext cx="7627892" cy="37962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29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849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282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hạ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842448" y="4039234"/>
            <a:ext cx="59165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ven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).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99704" y="304429"/>
            <a:ext cx="4140759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 HỒI PHIẾU HỌC TẬP SỐ 2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8780" y="1348048"/>
            <a:ext cx="4203395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2, 4: </a:t>
            </a: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12. GIO MAU M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1979" y="102174"/>
            <a:ext cx="3796044" cy="29996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12. GI MUA VN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952" y="253984"/>
            <a:ext cx="3521781" cy="632060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045" y="246108"/>
            <a:ext cx="3899248" cy="643604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758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9441" y="3824944"/>
            <a:ext cx="6738024" cy="27563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6495" y="1207959"/>
            <a:ext cx="6738023" cy="2355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887104"/>
            <a:chOff x="0" y="0"/>
            <a:chExt cx="12192000" cy="887104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88710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13864" y="120386"/>
              <a:ext cx="61206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 GIA KHÍ HẬU…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09665" y="1508551"/>
            <a:ext cx="6409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ta?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1049" y="4225547"/>
            <a:ext cx="6491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Miền Bắc: mùa đông lạnh, ít mưa; mùa hạ nóng, ẩm, mưa nhiều.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049" y="4851079"/>
            <a:ext cx="6568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Ở miền Nam: có một mùa mưa và một mùa khô rõ rệt.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49" y="5582839"/>
            <a:ext cx="6334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Miền Trung: mùa hạ rất khô và nóng; mùa mưa lùi về thu đông.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6495" y="3864062"/>
            <a:ext cx="390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 ra sự phân mùa khí hậu: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393" y="120386"/>
            <a:ext cx="4048158" cy="650001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088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3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0961" y="475245"/>
            <a:ext cx="92570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GAME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ONG TÌM </a:t>
            </a:r>
            <a:r>
              <a:rPr lang="en-US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60612" y="2111188"/>
            <a:ext cx="5755341" cy="4670612"/>
            <a:chOff x="860612" y="2111188"/>
            <a:chExt cx="5755341" cy="4056256"/>
          </a:xfrm>
        </p:grpSpPr>
        <p:sp>
          <p:nvSpPr>
            <p:cNvPr id="6" name="Rectangle 5"/>
            <p:cNvSpPr/>
            <p:nvPr/>
          </p:nvSpPr>
          <p:spPr>
            <a:xfrm>
              <a:off x="860612" y="2474259"/>
              <a:ext cx="5755341" cy="369318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60076" y="3188075"/>
              <a:ext cx="5356411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3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phút</a:t>
              </a:r>
              <a:endParaRPr lang="en-US" sz="28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097741" y="2111188"/>
              <a:ext cx="3254188" cy="86061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LUẬT CHƠI</a:t>
              </a:r>
            </a:p>
          </p:txBody>
        </p:sp>
      </p:grpSp>
      <p:sp>
        <p:nvSpPr>
          <p:cNvPr id="11" name="Isosceles Triangle 10"/>
          <p:cNvSpPr/>
          <p:nvPr/>
        </p:nvSpPr>
        <p:spPr>
          <a:xfrm rot="2513064">
            <a:off x="302172" y="500020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2" name="Isosceles Triangle 11"/>
          <p:cNvSpPr/>
          <p:nvPr/>
        </p:nvSpPr>
        <p:spPr>
          <a:xfrm rot="4289290">
            <a:off x="10676410" y="591314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082" y="2101319"/>
            <a:ext cx="346892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153" y="1564962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6964" y="-34094"/>
            <a:ext cx="7298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193" y="1566348"/>
            <a:ext cx="1861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ĐỊA HÌNH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24690" y="1564962"/>
            <a:ext cx="2117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SÔNG NGÒI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3051" y="1564962"/>
            <a:ext cx="156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ĐẤT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95892" y="1603271"/>
            <a:ext cx="1938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SINH VẬT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5152" y="2352168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39472" y="2352168"/>
            <a:ext cx="7836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VÒNG CHUYÊN GIA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22" y="3003389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221" y="3870103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6277" y="4674210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53867" y="4672989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5811" y="3885387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631457" y="2886342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31456" y="2844374"/>
            <a:ext cx="856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nghiên cứu nội dung SGK mục mục I.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24937" y="3230105"/>
            <a:ext cx="80973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1, 5: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địa hình và giải 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2, 6: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ngòi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giải 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3, 7: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giải 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4, 8: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vật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giải 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079" y="6396335"/>
            <a:ext cx="413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724" y="5436862"/>
            <a:ext cx="2017163" cy="11346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5153" y="940798"/>
            <a:ext cx="1146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3" grpId="0" animBg="1"/>
      <p:bldP spid="5" grpId="0"/>
      <p:bldP spid="15" grpId="0"/>
      <p:bldP spid="16" grpId="0"/>
      <p:bldP spid="17" grpId="0"/>
      <p:bldP spid="18" grpId="0" animBg="1"/>
      <p:bldP spid="2" grpId="0"/>
      <p:bldP spid="8" grpId="0"/>
      <p:bldP spid="9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153" y="1564962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26638" y="3045"/>
            <a:ext cx="7298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059" y="1543531"/>
            <a:ext cx="188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HÌNH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9192" y="1657271"/>
            <a:ext cx="2117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SÔNG NGÒI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2692" y="1666641"/>
            <a:ext cx="156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ĐẤT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40380" y="1626517"/>
            <a:ext cx="2062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SINH VẬT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5153" y="2197987"/>
            <a:ext cx="11752729" cy="51341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1360" y="2517570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CHUYÊN GIA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221" y="3870103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6277" y="4674210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53867" y="4672989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3867" y="3853698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631457" y="2886342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724" y="5436862"/>
            <a:ext cx="2017163" cy="11346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5153" y="827450"/>
            <a:ext cx="1058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15256" y="2255960"/>
            <a:ext cx="640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 SẢN PHẨM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77749"/>
              </p:ext>
            </p:extLst>
          </p:nvPr>
        </p:nvGraphicFramePr>
        <p:xfrm>
          <a:off x="3933086" y="2890232"/>
          <a:ext cx="7869447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06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16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83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marR="0" indent="-406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286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286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tối đa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286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8310" algn="l"/>
                        </a:tabLs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đạt được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58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 chú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ngắn gọn, chính xác, bám sát kiến thức SGK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 được ví dụ minh họa cho các nhân tố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các hình vẽ, icon minh họa sống động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 cân đối hài hòa, chữ to dễ đọc. Thông tin nhóm, lớp đầy đủ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 trình ngắn gọn, lưu loát, thu hút. người nghe.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74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8" grpId="0" animBg="1"/>
      <p:bldP spid="8" grpId="0"/>
      <p:bldP spid="9" grpId="0" animBg="1"/>
      <p:bldP spid="21" grpId="0" animBg="1"/>
      <p:bldP spid="22" grpId="0" animBg="1"/>
      <p:bldP spid="23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152" y="1523428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68949" y="-55538"/>
            <a:ext cx="7298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9175" y="1615140"/>
            <a:ext cx="208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ĐỊA HÌNH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9192" y="1564962"/>
            <a:ext cx="2117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SÔNG NGÒI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2692" y="1553585"/>
            <a:ext cx="156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ĐẤT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40379" y="1545014"/>
            <a:ext cx="189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SINH VẬT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5153" y="2197987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2540" y="2390558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CHUYÊN GIA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221" y="3870103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6277" y="4674210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53867" y="4672989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5811" y="3885387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631457" y="2886342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3946" y="755734"/>
            <a:ext cx="1078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42494" y="2246526"/>
            <a:ext cx="6566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NHÓM MẢNH GHÉP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3618010" y="2778765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066305" y="2842560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MẢNH GHÉP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81078" y="3762526"/>
            <a:ext cx="1589093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SỐ 1, 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81078" y="4714222"/>
            <a:ext cx="1589093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SỐ 3, 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82784" y="4672171"/>
            <a:ext cx="1589093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SỐ 5, 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593139" y="3763549"/>
            <a:ext cx="1589093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SỐ 7, 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79485" y="3196805"/>
            <a:ext cx="4377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CHUYÊN GIA: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/3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79484" y="4672171"/>
            <a:ext cx="4377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MẢNH GHÉP: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7452" y="5363549"/>
            <a:ext cx="1896036" cy="95841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78221" y="5504053"/>
            <a:ext cx="2981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8)</a:t>
            </a:r>
          </a:p>
        </p:txBody>
      </p:sp>
    </p:spTree>
    <p:extLst>
      <p:ext uri="{BB962C8B-B14F-4D97-AF65-F5344CB8AC3E}">
        <p14:creationId xmlns:p14="http://schemas.microsoft.com/office/powerpoint/2010/main" val="107009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0" grpId="0"/>
      <p:bldP spid="25" grpId="0"/>
      <p:bldP spid="26" grpId="0" animBg="1"/>
      <p:bldP spid="31" grpId="0" animBg="1"/>
      <p:bldP spid="32" grpId="0" animBg="1"/>
      <p:bldP spid="33" grpId="0" animBg="1"/>
      <p:bldP spid="34" grpId="0"/>
      <p:bldP spid="35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153" y="1564962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42053" y="-84"/>
            <a:ext cx="7298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5185" y="1626517"/>
            <a:ext cx="208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ĐỊA HÌNH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2299" y="1668124"/>
            <a:ext cx="2117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SÔNG NGÒI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2161" y="1647531"/>
            <a:ext cx="156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ĐẤT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25014" y="1688072"/>
            <a:ext cx="214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SINH VẬT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8952" y="938373"/>
            <a:ext cx="1108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t="13608" b="15490"/>
          <a:stretch/>
        </p:blipFill>
        <p:spPr>
          <a:xfrm>
            <a:off x="2995790" y="5867498"/>
            <a:ext cx="1212338" cy="8595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17791" t="19882" r="18209" b="12980"/>
          <a:stretch/>
        </p:blipFill>
        <p:spPr>
          <a:xfrm>
            <a:off x="3374410" y="4024018"/>
            <a:ext cx="833718" cy="8745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18418" t="29922" r="14445" b="31177"/>
          <a:stretch/>
        </p:blipFill>
        <p:spPr>
          <a:xfrm>
            <a:off x="2879874" y="3094633"/>
            <a:ext cx="1522559" cy="8822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13279" t="14919" r="13588" b="12353"/>
          <a:stretch/>
        </p:blipFill>
        <p:spPr>
          <a:xfrm>
            <a:off x="2709880" y="4945758"/>
            <a:ext cx="1329060" cy="715002"/>
          </a:xfrm>
          <a:prstGeom prst="rect">
            <a:avLst/>
          </a:prstGeom>
        </p:spPr>
      </p:pic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174314"/>
              </p:ext>
            </p:extLst>
          </p:nvPr>
        </p:nvGraphicFramePr>
        <p:xfrm>
          <a:off x="1728926" y="2252457"/>
          <a:ext cx="9668436" cy="44119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54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047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82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364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735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Địa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735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Sông ngòi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735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Đất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2735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Sinh vật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0" y="3081999"/>
            <a:ext cx="1769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</p:spTree>
    <p:extLst>
      <p:ext uri="{BB962C8B-B14F-4D97-AF65-F5344CB8AC3E}">
        <p14:creationId xmlns:p14="http://schemas.microsoft.com/office/powerpoint/2010/main" val="219998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706" y="1255453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746" y="1255453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ĐỊA HÌNH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95745" y="1255453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SÔNG NGÒI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9245" y="1244076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4. ĐẤT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26933" y="123550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5. SINH VẬT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1706" y="2090410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87622" y="2249573"/>
            <a:ext cx="421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HÌNH THÀNH NHÓM MẢNH GHÉP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311" y="2840105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774" y="3762526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4774" y="4714222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2364" y="4713001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42364" y="3777810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617537" y="2778765"/>
            <a:ext cx="473" cy="27076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4774" y="5486400"/>
            <a:ext cx="298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8)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66305" y="2842560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MẢNH GHÉP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81078" y="3762526"/>
            <a:ext cx="1589093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1, 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81078" y="4714222"/>
            <a:ext cx="1589093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3, 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93138" y="4706084"/>
            <a:ext cx="1589093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5, 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93139" y="3763549"/>
            <a:ext cx="1589093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7, 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2301" y="5597679"/>
            <a:ext cx="647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thúc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vòng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MẢNH GHÉP,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trở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 ban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36782" y="2860444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34837" y="3836341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134837" y="4788037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712427" y="4786816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712427" y="3851625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7728985" y="2818037"/>
            <a:ext cx="7841" cy="26594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03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1844" y="95055"/>
            <a:ext cx="796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HỒI PHIẾU HỌC TẬP SỐ 3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113036"/>
              </p:ext>
            </p:extLst>
          </p:nvPr>
        </p:nvGraphicFramePr>
        <p:xfrm>
          <a:off x="236963" y="741386"/>
          <a:ext cx="11464121" cy="5735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3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6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904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4514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14350" marR="0" indent="-5143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eriod"/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036267" y="1644323"/>
            <a:ext cx="63128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Quá trình phong hoá: Diễn ra nhanh.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vỏ phong hoá dày và dễ thấm nước.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8124" y="2460278"/>
            <a:ext cx="65886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Quá trình xâm thực: Diễn ra ở miền núi.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tăng các hiện tượng: Đất trượt, đá lở, lũ quét..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8123" y="3664204"/>
            <a:ext cx="65886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Vùng núi đá vôi: quá trình cac – xtơ diễn ra mạnh mẽ.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9879" y="4471494"/>
            <a:ext cx="6606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Quá trình bồi tụ: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Diễn ra mạnh ở đồng bằng và các thung </a:t>
            </a:r>
            <a:endParaRPr lang="it-IT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Tầng trầm tích dày, đồng bằng mở rộng.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9259" y="1711731"/>
            <a:ext cx="30048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nhiệt độ và độ ẩm cao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09259" y="2484769"/>
            <a:ext cx="2999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Mưa nhiều, dòng chảy mạnh, địa hình chia cắt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02986" y="3664204"/>
            <a:ext cx="30009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người khai thác tài nguyên không hợp lí: rừng, khoáng sản, đất...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8418" t="29922" r="14445" b="31177"/>
          <a:stretch/>
        </p:blipFill>
        <p:spPr>
          <a:xfrm>
            <a:off x="285285" y="4471494"/>
            <a:ext cx="1522559" cy="88223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388928" y="5560627"/>
            <a:ext cx="3406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0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75" y="4136882"/>
            <a:ext cx="1210007" cy="12100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3612" y="77784"/>
            <a:ext cx="7842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HỒI PHIẾU HỌC TẬP SỐ 3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135978"/>
              </p:ext>
            </p:extLst>
          </p:nvPr>
        </p:nvGraphicFramePr>
        <p:xfrm>
          <a:off x="368489" y="955339"/>
          <a:ext cx="11464121" cy="53192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3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6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574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3884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Sông ngòi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083631" y="1799878"/>
            <a:ext cx="6452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Mật độ sông ngòi dày đặc: cả nước có 2360 con sông có chiều dài từ 10km trở lên.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0502" y="273818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Sông ngòi nhiều nước: tổng lượng dòng chảy 839m</a:t>
            </a:r>
            <a:r>
              <a:rPr lang="it-IT" sz="2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/năm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80440" y="344586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Nhiều phù sa: khoảng 200 triệu tấn/năm.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5998" y="4099697"/>
            <a:ext cx="6096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Chế độ dòng chảy: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Có sự phân mùa: Mùa lũ = mùa mưa, mùa cạn = mùa khô.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Mùa lũ tập trung khoảng 70% - 80% lượng nước và 80% - 90% lượng phù sa.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24851" y="2091964"/>
            <a:ext cx="3007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hậu nhiệt đới ẩm gió mùa.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02602" y="3228941"/>
            <a:ext cx="31300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người khai thác tài nguyên không hợp lí: xây thủy điện, làm thủy lợi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7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9734" y="33725"/>
            <a:ext cx="1054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ĐỊA HÌNH VÀ SÔNG NGÒI CỦA VÙNG THIÊN NHIÊN NHIỆT ĐỚI ẨM GIÓ MÙA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297839" y="881986"/>
            <a:ext cx="3609912" cy="2972714"/>
            <a:chOff x="8297839" y="881986"/>
            <a:chExt cx="3609912" cy="29727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7839" y="881986"/>
              <a:ext cx="3609912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477711" y="3454590"/>
              <a:ext cx="176812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97839" y="3815462"/>
            <a:ext cx="3609912" cy="3042538"/>
            <a:chOff x="8297839" y="3815462"/>
            <a:chExt cx="3609912" cy="30425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7839" y="3815462"/>
              <a:ext cx="3609912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9795391" y="6457890"/>
              <a:ext cx="11327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</a:t>
              </a:r>
              <a:endPara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0252" y="881985"/>
            <a:ext cx="3609912" cy="2972715"/>
            <a:chOff x="300252" y="881985"/>
            <a:chExt cx="3609912" cy="29727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252" y="881985"/>
              <a:ext cx="3609912" cy="2610134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009884" y="3454590"/>
              <a:ext cx="21906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ĐB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0252" y="3815463"/>
            <a:ext cx="3609911" cy="3011950"/>
            <a:chOff x="300252" y="3815463"/>
            <a:chExt cx="3609911" cy="30119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252" y="3815463"/>
              <a:ext cx="3609911" cy="2611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968999" y="6427303"/>
              <a:ext cx="248369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ĐB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Cửu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99045" y="902429"/>
            <a:ext cx="3609912" cy="2952271"/>
            <a:chOff x="4299045" y="902429"/>
            <a:chExt cx="3609912" cy="29522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045" y="902429"/>
              <a:ext cx="3609912" cy="2591398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097382" y="3454590"/>
              <a:ext cx="224132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Vịnh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99046" y="3815462"/>
            <a:ext cx="3609911" cy="3042538"/>
            <a:chOff x="4299046" y="3815462"/>
            <a:chExt cx="3609911" cy="304253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9046" y="3815462"/>
              <a:ext cx="3609911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957290" y="6457890"/>
              <a:ext cx="229342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endPara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7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63671"/>
              </p:ext>
            </p:extLst>
          </p:nvPr>
        </p:nvGraphicFramePr>
        <p:xfrm>
          <a:off x="368489" y="955339"/>
          <a:ext cx="11464121" cy="48777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3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6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884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566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Đất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96745" y="155743"/>
            <a:ext cx="889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HỒI PHIẾU HỌC TẬP SỐ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7303" y="1804801"/>
            <a:ext cx="64448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Quá trình hình thành đất: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Feralit là quá trình hình thành đất chủ đạo của vùng khí hậu nhiệt đới ẩm gió mùa.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Đất có màu đỏ vàng, chua, nghèo mùn.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7303" y="3487082"/>
            <a:ext cx="63681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endParaRPr lang="it-IT" sz="280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bố rộng rãi ở miền núi và rìa các đồng bằng.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72828" y="3487082"/>
            <a:ext cx="5996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loại đất có diện tích lớn nhất.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2828" y="4763787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Vùng đồi núi dốc đất bị xói mòn, rửa trôi.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25471" y="1869210"/>
            <a:ext cx="29382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 nhiệt đới ẩm gió mùa, nhiệt độ cao, ẩm lớn và có sự phân mùa.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33042" y="3586087"/>
            <a:ext cx="2915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dốc, mưa nhiều.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3279" t="14919" r="13588" b="12353"/>
          <a:stretch/>
        </p:blipFill>
        <p:spPr>
          <a:xfrm>
            <a:off x="546373" y="3860248"/>
            <a:ext cx="1525985" cy="9752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10416" y="4674066"/>
            <a:ext cx="3130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Mất lớp phủ thực vật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850132"/>
              </p:ext>
            </p:extLst>
          </p:nvPr>
        </p:nvGraphicFramePr>
        <p:xfrm>
          <a:off x="221712" y="779738"/>
          <a:ext cx="11464121" cy="5809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3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6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574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3884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Sinh vật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33812" y="133407"/>
            <a:ext cx="803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HỒI PHIẾU HỌC TẬP SỐ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68092" y="1708307"/>
            <a:ext cx="631290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Phổ biến loài sinh vật nhiệt đới: 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Thực vật: 70% là cây nhiệt đới, phổ biến các loại cây họ Dầu, họ Vang, họ Dâu tằm,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  </a:t>
            </a:r>
            <a:r>
              <a:rPr lang="it-IT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Động vật: Đa số loài nhiệt đới, điển hình chim (trĩ, công, vẹt, gà lôi...), các loài thú (huơu, nai, vượn...), bò sát và côn trùng.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2658" y="4119114"/>
            <a:ext cx="66051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Hệ sinh thái nhiệt đới gió mùa: 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Là kiểu rừng đặc trưng của khí hậu Việt Nam.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Thành phần loại đa dạng, nhiều tầng tán và </a:t>
            </a:r>
            <a:endParaRPr lang="it-IT" sz="2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 </a:t>
            </a:r>
            <a:r>
              <a:rPr lang="it-IT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sinh khối lớn.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68092" y="5731770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HST đang bị suy giảm do khai thác quá mức.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24851" y="2091964"/>
            <a:ext cx="31077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hậu nhiệt đới ẩm gió mùa, nhiệt độ cao, mưa nhiều.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4719" y="3384626"/>
            <a:ext cx="27359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Khai thác rừng không hợp lí, cháy rừng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27412" b="22392"/>
          <a:stretch/>
        </p:blipFill>
        <p:spPr>
          <a:xfrm>
            <a:off x="502021" y="4601407"/>
            <a:ext cx="1614985" cy="8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730" y="625117"/>
            <a:ext cx="6066046" cy="6011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723" y="-122516"/>
            <a:ext cx="89987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GAME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ONG TÌM 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941" y="1162900"/>
            <a:ext cx="1544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941" y="1814363"/>
            <a:ext cx="2012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 ĐẬM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727" y="2446700"/>
            <a:ext cx="2727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 MƯA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661" y="2980081"/>
            <a:ext cx="2422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 NGÒI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480" y="3537202"/>
            <a:ext cx="21024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 ĐỘ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4273" y="2980081"/>
            <a:ext cx="15424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ẨM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0187" y="1102365"/>
            <a:ext cx="2388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 PHÙN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58104" y="1773180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88747" y="2446666"/>
            <a:ext cx="1745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ĐỒI NÚI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08980" y="3537202"/>
            <a:ext cx="137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52556" y="969258"/>
            <a:ext cx="326684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950617" y="907504"/>
            <a:ext cx="1741101" cy="16613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34066" y="1132764"/>
            <a:ext cx="3411940" cy="136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21167" y="3076477"/>
            <a:ext cx="472483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096000" y="1539202"/>
            <a:ext cx="4753970" cy="468417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328408" y="4881747"/>
            <a:ext cx="45303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560569" y="6223379"/>
            <a:ext cx="45303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328408" y="3688191"/>
            <a:ext cx="2511628" cy="199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38030" y="1840445"/>
            <a:ext cx="3411940" cy="136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957675" y="5561111"/>
            <a:ext cx="2515310" cy="149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64941" y="2276443"/>
            <a:ext cx="0" cy="20654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6651" y="12648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ĐẤT VÀ SINH VẬT CỦA VÙNG THIÊN NHIÊN NHIỆT ĐỚI ẨM GIÓ MÙA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1" y="968188"/>
            <a:ext cx="3587433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51" y="3926541"/>
            <a:ext cx="3588124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33" y="968188"/>
            <a:ext cx="3587433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6" name="Picture 2" descr="Nhiều loài động-thực vật của Việt Nam đối mặt nguy cơ tuyệt chủng - Tuổi  Trẻ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33" y="3926541"/>
            <a:ext cx="3587433" cy="251245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855" y="1029699"/>
            <a:ext cx="3580382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4855" y="3926540"/>
            <a:ext cx="3582376" cy="251245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82978" y="3503538"/>
            <a:ext cx="82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5097" y="3503538"/>
            <a:ext cx="1742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43032" y="3542157"/>
            <a:ext cx="1067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</a:p>
        </p:txBody>
      </p:sp>
    </p:spTree>
    <p:extLst>
      <p:ext uri="{BB962C8B-B14F-4D97-AF65-F5344CB8AC3E}">
        <p14:creationId xmlns:p14="http://schemas.microsoft.com/office/powerpoint/2010/main" val="7543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930153"/>
            <a:ext cx="12192000" cy="9278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92403" y="2509512"/>
            <a:ext cx="7997588" cy="27567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20719" y="2646431"/>
            <a:ext cx="76154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007" y="174429"/>
            <a:ext cx="61067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ĐIỂM CỦA CHÚNG TA…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289" y="242048"/>
            <a:ext cx="4285950" cy="1883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1" y="1620979"/>
            <a:ext cx="3538583" cy="32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157200" y="0"/>
            <a:ext cx="20348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93" y="2964869"/>
            <a:ext cx="1194899" cy="1199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20" y="1813772"/>
            <a:ext cx="1131812" cy="1116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32" y="20322"/>
            <a:ext cx="10219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ẢNH HƯỞNG ĐẾN SẢN XUẤT VÀ ĐỜI SỐNG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0692" y="1965794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2080" y="3226240"/>
            <a:ext cx="1671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LIỆU: 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tr12 SGK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3035" y="4279265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2080" y="5768096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17" y="4367665"/>
            <a:ext cx="1077045" cy="1101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903" y="5586575"/>
            <a:ext cx="918132" cy="9055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 flipH="1">
            <a:off x="3253408" y="1812905"/>
            <a:ext cx="45719" cy="470262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37612" y="1442679"/>
            <a:ext cx="4372095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 HỌC TẬP SỐ 4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738872"/>
              </p:ext>
            </p:extLst>
          </p:nvPr>
        </p:nvGraphicFramePr>
        <p:xfrm>
          <a:off x="3897404" y="2223548"/>
          <a:ext cx="7949455" cy="42772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890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330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73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196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 khăn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65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7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1230005" y="1746216"/>
            <a:ext cx="3926861" cy="4571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Đồng hồ đếm ngược 4 phút - 4 minutes timer - Hail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7200" y="773034"/>
            <a:ext cx="1689660" cy="9504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635337"/>
            <a:ext cx="50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1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6" grpId="0" animBg="1"/>
      <p:bldP spid="17" grpId="0"/>
      <p:bldP spid="19" grpId="0" animBg="1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2953" y="0"/>
            <a:ext cx="8257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ẢNH HƯỞNG SẢN XUẤT VÀ ĐỜI SỐNG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213726"/>
              </p:ext>
            </p:extLst>
          </p:nvPr>
        </p:nvGraphicFramePr>
        <p:xfrm>
          <a:off x="282388" y="1323833"/>
          <a:ext cx="11645152" cy="536483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67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1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66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891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 khăn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592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120154" y="1956134"/>
            <a:ext cx="56625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1308" y="4364683"/>
            <a:ext cx="53042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42845" y="1956134"/>
            <a:ext cx="3343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49712" y="5149344"/>
            <a:ext cx="3343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35490" y="4052224"/>
            <a:ext cx="3343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091" y="507366"/>
            <a:ext cx="5162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3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088" y="-35152"/>
            <a:ext cx="9036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ẢNH HƯỞNG SẢN XUẤT VÀ ĐỜI SỐNG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290492"/>
              </p:ext>
            </p:extLst>
          </p:nvPr>
        </p:nvGraphicFramePr>
        <p:xfrm>
          <a:off x="282388" y="1323833"/>
          <a:ext cx="11645152" cy="494048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67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10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66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1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 khăn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0736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003864" y="1779524"/>
            <a:ext cx="54691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44506" y="3200975"/>
            <a:ext cx="57956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40131" y="1862147"/>
            <a:ext cx="40894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40131" y="3929928"/>
            <a:ext cx="40894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GTVT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8757" y="437830"/>
            <a:ext cx="625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4505" y="4861764"/>
            <a:ext cx="5795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088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70776" y="6049834"/>
            <a:ext cx="12192000" cy="7126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436" y="1537284"/>
            <a:ext cx="2788514" cy="205792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568" y="1537284"/>
            <a:ext cx="2763829" cy="205792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436" y="3769025"/>
            <a:ext cx="2788514" cy="20210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067" y="3755211"/>
            <a:ext cx="2743330" cy="202109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46048" y="60646"/>
            <a:ext cx="974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ẢNH HƯỞNG SẢN XUẤT VÀ ĐỜI SỐNG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42" y="1554432"/>
            <a:ext cx="2743330" cy="20635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842" y="3756430"/>
            <a:ext cx="2743330" cy="20635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770" y="1554432"/>
            <a:ext cx="2763281" cy="205228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894400" y="6186279"/>
            <a:ext cx="3288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95602" y="6144571"/>
            <a:ext cx="2460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082553" y="773034"/>
            <a:ext cx="26894" cy="5130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82480" y="773034"/>
            <a:ext cx="2286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85130" y="838483"/>
            <a:ext cx="2659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2197" y="786673"/>
            <a:ext cx="244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5773" y="3739157"/>
            <a:ext cx="2779273" cy="208083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831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92228" y="-16389"/>
            <a:ext cx="8759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ẢNH HƯỞNG SẢN XUẤT VÀ ĐỜI SỐNG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452" y="564758"/>
            <a:ext cx="7125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86835" y="1149533"/>
            <a:ext cx="7705165" cy="5015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86835" y="1652536"/>
            <a:ext cx="7241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đọc SGK, suy ngẫm và hoàn thành nhiệm vụ.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4334" y="2458276"/>
            <a:ext cx="77376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</a:t>
            </a:r>
          </a:p>
          <a:p>
            <a:pPr lvl="0"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4485" y="4705045"/>
            <a:ext cx="644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it-IT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GIAN: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 phút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6559" y="5164492"/>
            <a:ext cx="6441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CÁO: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HS trình bày </a:t>
            </a:r>
            <a:endParaRPr lang="it-IT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sản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6744" y="1193738"/>
            <a:ext cx="4509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 GIAO NHIỆM VỤ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21" y="1149533"/>
            <a:ext cx="3507971" cy="2617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60" y="4071076"/>
            <a:ext cx="3445182" cy="2186835"/>
          </a:xfrm>
          <a:prstGeom prst="rect">
            <a:avLst/>
          </a:prstGeom>
        </p:spPr>
      </p:pic>
      <p:pic>
        <p:nvPicPr>
          <p:cNvPr id="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6432" y="4623779"/>
            <a:ext cx="1922536" cy="10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425" y="9345"/>
            <a:ext cx="2314575" cy="1981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929717" y="1546412"/>
            <a:ext cx="4486836" cy="4787153"/>
            <a:chOff x="6929717" y="1546412"/>
            <a:chExt cx="4486836" cy="4787153"/>
          </a:xfrm>
        </p:grpSpPr>
        <p:sp>
          <p:nvSpPr>
            <p:cNvPr id="8" name="Rectangle 7"/>
            <p:cNvSpPr/>
            <p:nvPr/>
          </p:nvSpPr>
          <p:spPr>
            <a:xfrm>
              <a:off x="6929717" y="1546412"/>
              <a:ext cx="4486836" cy="4787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67726" y="1888327"/>
              <a:ext cx="26305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KHÓ KHĂN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-11982" t="-7976" r="49658" b="7976"/>
            <a:stretch/>
          </p:blipFill>
          <p:spPr>
            <a:xfrm>
              <a:off x="7731738" y="1546412"/>
              <a:ext cx="959865" cy="95986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048870" y="1546412"/>
            <a:ext cx="4486836" cy="4787153"/>
            <a:chOff x="1048870" y="1546412"/>
            <a:chExt cx="4486836" cy="4787153"/>
          </a:xfrm>
        </p:grpSpPr>
        <p:sp>
          <p:nvSpPr>
            <p:cNvPr id="7" name="Rectangle 6"/>
            <p:cNvSpPr/>
            <p:nvPr/>
          </p:nvSpPr>
          <p:spPr>
            <a:xfrm>
              <a:off x="1048870" y="1546412"/>
              <a:ext cx="4486836" cy="4787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46523" y="1848897"/>
              <a:ext cx="2320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THUẬN LỢI</a:t>
              </a:r>
            </a:p>
          </p:txBody>
        </p:sp>
        <p:pic>
          <p:nvPicPr>
            <p:cNvPr id="2050" name="Picture 2" descr="Phân biệt giữa phương pháp nghiên cứu định tính và định lượng trong  marketing - prazmarketi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64" r="-10988"/>
            <a:stretch/>
          </p:blipFill>
          <p:spPr bwMode="auto">
            <a:xfrm>
              <a:off x="1740834" y="1580325"/>
              <a:ext cx="1142439" cy="114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156155" y="52025"/>
            <a:ext cx="835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ẢNH HƯỞNG SẢN XUẤT VÀ ĐỜI SỐNG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789" y="533700"/>
            <a:ext cx="538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247964" y="2706961"/>
            <a:ext cx="4168589" cy="3626604"/>
            <a:chOff x="7247964" y="2706961"/>
            <a:chExt cx="4168589" cy="36266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3514" y="5006935"/>
              <a:ext cx="2523039" cy="132663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247964" y="2706961"/>
              <a:ext cx="3850342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 nhiều thiên tai: bão, mưa lớn, lũ lụt, trượt đất, lũ quét, nắng nóng, hạn hán... tác động xấu tới sức khoẻ con người, gây tổn thất lớn về người và </a:t>
              </a:r>
              <a:r>
                <a:rPr lang="it-IT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tài sản. 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56154" y="2599226"/>
            <a:ext cx="4244125" cy="2246769"/>
            <a:chOff x="1156154" y="2599226"/>
            <a:chExt cx="4244125" cy="2246769"/>
          </a:xfrm>
        </p:grpSpPr>
        <p:sp>
          <p:nvSpPr>
            <p:cNvPr id="11" name="Rectangle 10"/>
            <p:cNvSpPr/>
            <p:nvPr/>
          </p:nvSpPr>
          <p:spPr>
            <a:xfrm>
              <a:off x="1156154" y="2599226"/>
              <a:ext cx="2871319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it-IT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 mưa và lưu lượng dòng chảy lớn cung cấp nước cho sinh hoạt.</a:t>
              </a:r>
              <a:endPara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l="6676" r="22538"/>
            <a:stretch/>
          </p:blipFill>
          <p:spPr>
            <a:xfrm>
              <a:off x="4027474" y="2820764"/>
              <a:ext cx="1372805" cy="1372805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82220" y="4533692"/>
            <a:ext cx="43534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 hậu có sự phân mùa ảnh hưởng đến các hoạt động sản xuất và sinh hoạt của người dân.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7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4513" y="13250"/>
            <a:ext cx="5905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95" y="2301687"/>
            <a:ext cx="4880161" cy="38731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21388" y="480360"/>
            <a:ext cx="3245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GAME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DOMINO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758" y="1080734"/>
            <a:ext cx="6064624" cy="53577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7096" y="2050020"/>
            <a:ext cx="54505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 tắc DOMINO: Sai 1 thẻ, đổ cả bài.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 đầu từ thẻ START. Tìm câu trả lời phù hợp với câu hỏi. Tiếp tục đến thẻ FINISH.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nào về nhất và đúng nhất =&gt; CHIẾN THẮNG.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 5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8868" y="1280579"/>
            <a:ext cx="4084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pic>
        <p:nvPicPr>
          <p:cNvPr id="10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0967" y="5202008"/>
            <a:ext cx="2553541" cy="143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 animBg="1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147381"/>
            <a:ext cx="3035445" cy="1105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15" y="158489"/>
            <a:ext cx="2867814" cy="1076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729" y="146291"/>
            <a:ext cx="2891117" cy="1097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544" y="134470"/>
            <a:ext cx="2995102" cy="1019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265089" y="1477582"/>
            <a:ext cx="1854944" cy="12081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465" y="1841129"/>
            <a:ext cx="2841394" cy="10983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4659" y="1843589"/>
            <a:ext cx="2720058" cy="1165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3188" y="1859443"/>
            <a:ext cx="2453346" cy="1080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466" y="1855696"/>
            <a:ext cx="2493291" cy="11400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30249" y="3271226"/>
            <a:ext cx="1873661" cy="12102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1700" y="3696073"/>
            <a:ext cx="2723190" cy="1117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4207" y="3709519"/>
            <a:ext cx="2682528" cy="10186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9841" y="3717680"/>
            <a:ext cx="2723190" cy="10956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79243" y="3717376"/>
            <a:ext cx="2317415" cy="10958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10155662" y="5150851"/>
            <a:ext cx="2072716" cy="12071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68164" y="5623111"/>
            <a:ext cx="2647165" cy="12214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1735" y="5689119"/>
            <a:ext cx="2744103" cy="11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Môi Trường Nhiệt Đới Là Gì? Đặc Điểm Cảnh Quan Và Khí Hậ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22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7303" y="1659467"/>
            <a:ext cx="10408024" cy="3874743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7820" y="1727200"/>
            <a:ext cx="96079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2.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 NHIÊN NHIỆT ĐỚI ẨM GIÓ MÙA VÀ ẢNH HƯỞNG ĐẾN SẢN XUẤT, ĐỜI SỐNG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000" y="280235"/>
            <a:ext cx="6827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983941"/>
            <a:ext cx="12192000" cy="8740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136776" y="2189919"/>
            <a:ext cx="6302190" cy="3283033"/>
            <a:chOff x="5136776" y="2189919"/>
            <a:chExt cx="6302190" cy="3283033"/>
          </a:xfrm>
        </p:grpSpPr>
        <p:sp>
          <p:nvSpPr>
            <p:cNvPr id="7" name="Rectangle 6"/>
            <p:cNvSpPr/>
            <p:nvPr/>
          </p:nvSpPr>
          <p:spPr>
            <a:xfrm>
              <a:off x="5136776" y="2189919"/>
              <a:ext cx="6302190" cy="3283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37094" y="2554162"/>
              <a:ext cx="5701553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đới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ẩm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?”</a:t>
              </a:r>
              <a:endPara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659" y="280234"/>
            <a:ext cx="3478307" cy="1811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898"/>
            <a:ext cx="4652682" cy="465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5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ẫn chứng về lời cảm ơn HAY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2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êu chuẩn nước sinh hoạt mới nhất của Bộ Y Tế hiện 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4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0842" y="242592"/>
            <a:ext cx="68595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BÀI HỌC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61257" y="-261257"/>
            <a:ext cx="4325257" cy="73297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r="49353"/>
          <a:stretch>
            <a:fillRect/>
          </a:stretch>
        </p:blipFill>
        <p:spPr>
          <a:xfrm>
            <a:off x="-39194" y="108858"/>
            <a:ext cx="2808115" cy="5602513"/>
          </a:xfrm>
          <a:custGeom>
            <a:avLst/>
            <a:gdLst>
              <a:gd name="connsiteX0" fmla="*/ 0 w 2808115"/>
              <a:gd name="connsiteY0" fmla="*/ 0 h 5602513"/>
              <a:gd name="connsiteX1" fmla="*/ 2808115 w 2808115"/>
              <a:gd name="connsiteY1" fmla="*/ 0 h 5602513"/>
              <a:gd name="connsiteX2" fmla="*/ 2808115 w 2808115"/>
              <a:gd name="connsiteY2" fmla="*/ 5602513 h 5602513"/>
              <a:gd name="connsiteX3" fmla="*/ 0 w 2808115"/>
              <a:gd name="connsiteY3" fmla="*/ 5602513 h 560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8115" h="5602513">
                <a:moveTo>
                  <a:pt x="0" y="0"/>
                </a:moveTo>
                <a:lnTo>
                  <a:pt x="2808115" y="0"/>
                </a:lnTo>
                <a:lnTo>
                  <a:pt x="2808115" y="5602513"/>
                </a:lnTo>
                <a:lnTo>
                  <a:pt x="0" y="560251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1629951" y="1255487"/>
            <a:ext cx="2772229" cy="5602513"/>
          </a:xfrm>
          <a:custGeom>
            <a:avLst/>
            <a:gdLst>
              <a:gd name="connsiteX0" fmla="*/ 0 w 2772229"/>
              <a:gd name="connsiteY0" fmla="*/ 0 h 5602513"/>
              <a:gd name="connsiteX1" fmla="*/ 2772229 w 2772229"/>
              <a:gd name="connsiteY1" fmla="*/ 0 h 5602513"/>
              <a:gd name="connsiteX2" fmla="*/ 2772229 w 2772229"/>
              <a:gd name="connsiteY2" fmla="*/ 5602513 h 5602513"/>
              <a:gd name="connsiteX3" fmla="*/ 0 w 2772229"/>
              <a:gd name="connsiteY3" fmla="*/ 5602513 h 560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229" h="5602513">
                <a:moveTo>
                  <a:pt x="0" y="0"/>
                </a:moveTo>
                <a:lnTo>
                  <a:pt x="2772229" y="0"/>
                </a:lnTo>
                <a:lnTo>
                  <a:pt x="2772229" y="5602513"/>
                </a:lnTo>
                <a:lnTo>
                  <a:pt x="0" y="560251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</p:pic>
      <p:grpSp>
        <p:nvGrpSpPr>
          <p:cNvPr id="3" name="Group 2"/>
          <p:cNvGrpSpPr/>
          <p:nvPr/>
        </p:nvGrpSpPr>
        <p:grpSpPr>
          <a:xfrm>
            <a:off x="4661903" y="2182953"/>
            <a:ext cx="7238746" cy="954107"/>
            <a:chOff x="4764217" y="1755621"/>
            <a:chExt cx="7238746" cy="954107"/>
          </a:xfrm>
        </p:grpSpPr>
        <p:sp>
          <p:nvSpPr>
            <p:cNvPr id="17" name="Rounded Rectangle 16"/>
            <p:cNvSpPr/>
            <p:nvPr/>
          </p:nvSpPr>
          <p:spPr>
            <a:xfrm>
              <a:off x="5283201" y="1756227"/>
              <a:ext cx="6502400" cy="89988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64217" y="1755621"/>
              <a:ext cx="912136" cy="89988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63156" y="1790066"/>
              <a:ext cx="449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Bahnschrift Condensed" panose="020B0502040204020203" pitchFamily="34" charset="0"/>
                </a:rPr>
                <a:t>1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835459" y="1755621"/>
              <a:ext cx="61675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HIỆN CỦA THIÊN NHIÊN NHIỆT ĐỚI ẨM GIÓ MÙA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60129" y="3858527"/>
            <a:ext cx="7073679" cy="954107"/>
            <a:chOff x="4737076" y="3456607"/>
            <a:chExt cx="7073679" cy="954107"/>
          </a:xfrm>
        </p:grpSpPr>
        <p:sp>
          <p:nvSpPr>
            <p:cNvPr id="10" name="Rounded Rectangle 9"/>
            <p:cNvSpPr/>
            <p:nvPr/>
          </p:nvSpPr>
          <p:spPr>
            <a:xfrm>
              <a:off x="5308355" y="3474237"/>
              <a:ext cx="6502400" cy="86758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37076" y="3510826"/>
              <a:ext cx="912136" cy="89988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68173" y="3510826"/>
              <a:ext cx="449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Bahnschrift Condensed" panose="020B0502040204020203" pitchFamily="34" charset="0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33688" y="3456607"/>
              <a:ext cx="5955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HƯỞNG ĐẾN SẢN XUẤT VÀ ĐỜI SỐNG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6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44463"/>
            <a:ext cx="12192000" cy="7002462"/>
            <a:chOff x="0" y="-144463"/>
            <a:chExt cx="12192000" cy="7002462"/>
          </a:xfrm>
        </p:grpSpPr>
        <p:sp>
          <p:nvSpPr>
            <p:cNvPr id="5" name="AutoShape 4" descr="Làm việc ngoài trời nắng nóng - Cẩn trọng với sốc nhiệt - Tạp chí điện tử  VnMedia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t="14392" b="16402"/>
            <a:stretch>
              <a:fillRect/>
            </a:stretch>
          </p:blipFill>
          <p:spPr>
            <a:xfrm>
              <a:off x="0" y="-144463"/>
              <a:ext cx="12192000" cy="4746172"/>
            </a:xfrm>
            <a:custGeom>
              <a:avLst/>
              <a:gdLst>
                <a:gd name="connsiteX0" fmla="*/ 0 w 12192000"/>
                <a:gd name="connsiteY0" fmla="*/ 0 h 4746172"/>
                <a:gd name="connsiteX1" fmla="*/ 12192000 w 12192000"/>
                <a:gd name="connsiteY1" fmla="*/ 0 h 4746172"/>
                <a:gd name="connsiteX2" fmla="*/ 12192000 w 12192000"/>
                <a:gd name="connsiteY2" fmla="*/ 4746172 h 4746172"/>
                <a:gd name="connsiteX3" fmla="*/ 0 w 12192000"/>
                <a:gd name="connsiteY3" fmla="*/ 4746172 h 474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4746172">
                  <a:moveTo>
                    <a:pt x="0" y="0"/>
                  </a:moveTo>
                  <a:lnTo>
                    <a:pt x="12192000" y="0"/>
                  </a:lnTo>
                  <a:lnTo>
                    <a:pt x="12192000" y="4746172"/>
                  </a:lnTo>
                  <a:lnTo>
                    <a:pt x="0" y="4746172"/>
                  </a:lnTo>
                  <a:close/>
                </a:path>
              </a:pathLst>
            </a:custGeom>
          </p:spPr>
        </p:pic>
        <p:grpSp>
          <p:nvGrpSpPr>
            <p:cNvPr id="12" name="Group 11"/>
            <p:cNvGrpSpPr/>
            <p:nvPr/>
          </p:nvGrpSpPr>
          <p:grpSpPr>
            <a:xfrm>
              <a:off x="0" y="4410635"/>
              <a:ext cx="12192000" cy="2447364"/>
              <a:chOff x="0" y="4410635"/>
              <a:chExt cx="12192000" cy="244736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410635"/>
                <a:ext cx="12192000" cy="244736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45495" y="4905828"/>
                <a:ext cx="1071154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 BIỂU HIỆN CỦA THIÊN NHIÊN NHIỆT ĐỚI ẨM GIÓ MÙA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07975" y="4905828"/>
                <a:ext cx="11492139" cy="1698171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1420" y="6947"/>
            <a:ext cx="7298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333" y="978532"/>
            <a:ext cx="5658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6526" y="955672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40978" y="1867766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47937" y="1900203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46140" y="1867765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0090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6981" y="2088186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44467" y="1936377"/>
            <a:ext cx="2693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68" y="3001356"/>
            <a:ext cx="2935126" cy="33322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738" y="2904224"/>
            <a:ext cx="2825480" cy="33322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084" y="3001356"/>
            <a:ext cx="2881194" cy="33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2" grpId="0" animBg="1"/>
      <p:bldP spid="17" grpId="0" animBg="1"/>
      <p:bldP spid="18" grpId="0" animBg="1"/>
      <p:bldP spid="3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60" y="1943087"/>
            <a:ext cx="2819531" cy="4131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595" y="1965278"/>
            <a:ext cx="2814319" cy="41310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0333" y="978532"/>
            <a:ext cx="565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43419" y="1707776"/>
            <a:ext cx="5672288" cy="4388512"/>
            <a:chOff x="6147677" y="1707776"/>
            <a:chExt cx="5672288" cy="4685026"/>
          </a:xfrm>
        </p:grpSpPr>
        <p:sp>
          <p:nvSpPr>
            <p:cNvPr id="21" name="Rectangle 20"/>
            <p:cNvSpPr/>
            <p:nvPr/>
          </p:nvSpPr>
          <p:spPr>
            <a:xfrm>
              <a:off x="6147677" y="1707776"/>
              <a:ext cx="5672288" cy="4685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55777" y="2044712"/>
              <a:ext cx="4128247" cy="62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CHUYỂN GIAO NHIỆM VỤ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361886" y="2785017"/>
            <a:ext cx="5322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HS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I.1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8 SGK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7582" y="3915979"/>
            <a:ext cx="5435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VỤ: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07582" y="5046941"/>
            <a:ext cx="385787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476" y="2284415"/>
            <a:ext cx="755052" cy="623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05" y="847217"/>
            <a:ext cx="906043" cy="9060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1970" y="188329"/>
            <a:ext cx="2912977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PHIẾU HỌC TẬP SỐ 1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27467"/>
              </p:ext>
            </p:extLst>
          </p:nvPr>
        </p:nvGraphicFramePr>
        <p:xfrm>
          <a:off x="695681" y="811935"/>
          <a:ext cx="10980503" cy="2423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59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138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906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71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Nguyên nhân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37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a.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chất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nhiệt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đới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86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chất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ẩm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0764" y="4188484"/>
            <a:ext cx="3385420" cy="1904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0" y="3418449"/>
            <a:ext cx="7182227" cy="329184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670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3068</Words>
  <Application>Microsoft Office PowerPoint</Application>
  <PresentationFormat>Widescreen</PresentationFormat>
  <Paragraphs>510</Paragraphs>
  <Slides>42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Bahnschrift Condensed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529</cp:revision>
  <dcterms:created xsi:type="dcterms:W3CDTF">2024-06-02T16:21:24Z</dcterms:created>
  <dcterms:modified xsi:type="dcterms:W3CDTF">2024-12-05T07:41:31Z</dcterms:modified>
</cp:coreProperties>
</file>