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58" r:id="rId6"/>
    <p:sldId id="266" r:id="rId7"/>
    <p:sldId id="259" r:id="rId8"/>
    <p:sldId id="267" r:id="rId9"/>
    <p:sldId id="260" r:id="rId10"/>
    <p:sldId id="268" r:id="rId11"/>
    <p:sldId id="261" r:id="rId12"/>
    <p:sldId id="269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160"/>
    <a:srgbClr val="CCDEDE"/>
    <a:srgbClr val="FBF3E4"/>
    <a:srgbClr val="F6E3C0"/>
    <a:srgbClr val="8AB4B3"/>
    <a:srgbClr val="73A6A5"/>
    <a:srgbClr val="5C9090"/>
    <a:srgbClr val="4E7A79"/>
    <a:srgbClr val="96BCBA"/>
    <a:srgbClr val="B5D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65" y="4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6.sv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svg"/><Relationship Id="rId3" Type="http://schemas.openxmlformats.org/officeDocument/2006/relationships/image" Target="../media/image15.svg"/><Relationship Id="rId7" Type="http://schemas.openxmlformats.org/officeDocument/2006/relationships/image" Target="../media/image2.svg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4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36.svg"/><Relationship Id="rId5" Type="http://schemas.openxmlformats.org/officeDocument/2006/relationships/image" Target="../media/image2.sv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svg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249009C-1ECA-308F-878C-74166FCD399C}"/>
              </a:ext>
            </a:extLst>
          </p:cNvPr>
          <p:cNvGrpSpPr/>
          <p:nvPr/>
        </p:nvGrpSpPr>
        <p:grpSpPr>
          <a:xfrm>
            <a:off x="6419" y="8587117"/>
            <a:ext cx="18265821" cy="1699883"/>
            <a:chOff x="6419" y="8587117"/>
            <a:chExt cx="18265821" cy="1699883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338" b="52294"/>
            <a:stretch>
              <a:fillRect/>
            </a:stretch>
          </p:blipFill>
          <p:spPr>
            <a:xfrm>
              <a:off x="6419" y="8699177"/>
              <a:ext cx="5461618" cy="158782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8266" y="-1256967"/>
            <a:ext cx="4357364" cy="2733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73600" y="554551"/>
            <a:ext cx="2149539" cy="1348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08047" y="1543484"/>
            <a:ext cx="1409360" cy="999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41677" y="2255408"/>
            <a:ext cx="2605998" cy="18478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39400" y="1142777"/>
            <a:ext cx="1528437" cy="9003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59675" y="5123215"/>
            <a:ext cx="2784678" cy="1640429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DE43EA9A-B7DE-BD3E-CDA8-DD36C50DD3E3}"/>
              </a:ext>
            </a:extLst>
          </p:cNvPr>
          <p:cNvSpPr txBox="1"/>
          <p:nvPr/>
        </p:nvSpPr>
        <p:spPr>
          <a:xfrm>
            <a:off x="1419745" y="3429891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MÔN ÂM NHẠC!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146E4-BAB0-9C99-5D3F-0AC5241DC66E}"/>
              </a:ext>
            </a:extLst>
          </p:cNvPr>
          <p:cNvGrpSpPr/>
          <p:nvPr/>
        </p:nvGrpSpPr>
        <p:grpSpPr>
          <a:xfrm>
            <a:off x="6419" y="8587117"/>
            <a:ext cx="18265821" cy="1699883"/>
            <a:chOff x="6419" y="8587117"/>
            <a:chExt cx="18265821" cy="16998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ACD806-963A-1D72-4655-AD1AB262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338" b="52294"/>
            <a:stretch>
              <a:fillRect/>
            </a:stretch>
          </p:blipFill>
          <p:spPr>
            <a:xfrm>
              <a:off x="6419" y="8699177"/>
              <a:ext cx="5461618" cy="15878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CF8DA8-3D89-0133-33D5-4E357702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E72AA6-6BF1-6925-70EC-487FFA23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25C4EA-16E8-C349-23EC-219257B7A227}"/>
              </a:ext>
            </a:extLst>
          </p:cNvPr>
          <p:cNvSpPr txBox="1"/>
          <p:nvPr/>
        </p:nvSpPr>
        <p:spPr>
          <a:xfrm>
            <a:off x="1585213" y="2095521"/>
            <a:ext cx="7558786" cy="6217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nào em yêu thích nhất? Tại sao?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cùng nhóm đã thể hiện nội dung nào tốt nhất trong các nội dung của chủ đề?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cảm nhận sau khi học xong chủ đề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5ADA682-A6EC-8DE1-8FE7-30F1F384D56E}"/>
              </a:ext>
            </a:extLst>
          </p:cNvPr>
          <p:cNvSpPr txBox="1"/>
          <p:nvPr/>
        </p:nvSpPr>
        <p:spPr>
          <a:xfrm>
            <a:off x="4692230" y="795603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3E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6000" b="1" dirty="0">
              <a:solidFill>
                <a:srgbClr val="3E61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99508363-0B08-FBD0-19DF-D30F545C00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48500" y="2269362"/>
            <a:ext cx="6382969" cy="57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6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338" b="52294"/>
          <a:stretch>
            <a:fillRect/>
          </a:stretch>
        </p:blipFill>
        <p:spPr>
          <a:xfrm>
            <a:off x="6419" y="8699177"/>
            <a:ext cx="5461618" cy="1587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928"/>
          <a:stretch>
            <a:fillRect/>
          </a:stretch>
        </p:blipFill>
        <p:spPr>
          <a:xfrm>
            <a:off x="5504763" y="8587117"/>
            <a:ext cx="7315200" cy="16998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5987" b="50611"/>
          <a:stretch>
            <a:fillRect/>
          </a:stretch>
        </p:blipFill>
        <p:spPr>
          <a:xfrm>
            <a:off x="12858063" y="8622792"/>
            <a:ext cx="5414177" cy="16438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52098" y="-1301481"/>
            <a:ext cx="3561595" cy="22340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22453" y="3014516"/>
            <a:ext cx="1409360" cy="9993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65151" y="383690"/>
            <a:ext cx="2014082" cy="14281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659600" y="2145953"/>
            <a:ext cx="761835" cy="761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9659600" y="4094299"/>
            <a:ext cx="761835" cy="7618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9659600" y="6042645"/>
            <a:ext cx="761835" cy="761835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E2B443F8-995B-E202-EA3F-176AE0A7F95D}"/>
              </a:ext>
            </a:extLst>
          </p:cNvPr>
          <p:cNvSpPr txBox="1"/>
          <p:nvPr/>
        </p:nvSpPr>
        <p:spPr>
          <a:xfrm>
            <a:off x="4692230" y="1051954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FBF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FBF3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3EFAC342-CDA9-5BB7-F4EC-82E8B19573EF}"/>
              </a:ext>
            </a:extLst>
          </p:cNvPr>
          <p:cNvGrpSpPr/>
          <p:nvPr/>
        </p:nvGrpSpPr>
        <p:grpSpPr>
          <a:xfrm>
            <a:off x="2753278" y="2436612"/>
            <a:ext cx="12781441" cy="6133831"/>
            <a:chOff x="0" y="0"/>
            <a:chExt cx="13478879" cy="2216503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2838DCCB-B951-34E4-AD19-4EFE036945F6}"/>
                </a:ext>
              </a:extLst>
            </p:cNvPr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474C578-67C9-4DBB-DA5A-C6C5857E972A}"/>
              </a:ext>
            </a:extLst>
          </p:cNvPr>
          <p:cNvSpPr txBox="1"/>
          <p:nvPr/>
        </p:nvSpPr>
        <p:spPr>
          <a:xfrm>
            <a:off x="3904306" y="3149758"/>
            <a:ext cx="10475719" cy="476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 các kiến thức đã học trong Chủ đề 2.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 hiểu chủ đ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tiếp theo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trả lời các câu hỏi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đ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tiếp theo nói về nội dung g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nội dung bài hát</a:t>
            </a:r>
            <a:r>
              <a:rPr lang="vi-VN" sz="36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 ơn thầy cô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tác giả bài hát.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146E4-BAB0-9C99-5D3F-0AC5241DC66E}"/>
              </a:ext>
            </a:extLst>
          </p:cNvPr>
          <p:cNvGrpSpPr/>
          <p:nvPr/>
        </p:nvGrpSpPr>
        <p:grpSpPr>
          <a:xfrm>
            <a:off x="6419" y="8587117"/>
            <a:ext cx="18265821" cy="1699883"/>
            <a:chOff x="6419" y="8587117"/>
            <a:chExt cx="18265821" cy="16998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ACD806-963A-1D72-4655-AD1AB262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338" b="52294"/>
            <a:stretch>
              <a:fillRect/>
            </a:stretch>
          </p:blipFill>
          <p:spPr>
            <a:xfrm>
              <a:off x="6419" y="8699177"/>
              <a:ext cx="5461618" cy="15878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CF8DA8-3D89-0133-33D5-4E357702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E72AA6-6BF1-6925-70EC-487FFA23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CA3E9397-3E68-4471-4832-ACC381B5D2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9620" y="2095500"/>
            <a:ext cx="672366" cy="67236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50634576-5CCC-3D13-0E67-2EEAC94DD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8807817" y="2095500"/>
            <a:ext cx="672366" cy="67236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9B8D639-34F8-6FF0-5B23-B2B025598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9716014" y="2095500"/>
            <a:ext cx="672366" cy="67236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9A7331-77FF-E081-18A1-A5177D52C0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05503" y="3053079"/>
            <a:ext cx="1956939" cy="1227535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5E10AA6C-E6B3-C127-4AE2-77A2DD0620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71986" y="604438"/>
            <a:ext cx="1472955" cy="92394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1C7582DF-2736-64F4-DC20-074FFD9866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620" y="529018"/>
            <a:ext cx="1409360" cy="99936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3090E91E-EC8C-A348-EDDB-D686D927D8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58142" y="3666847"/>
            <a:ext cx="2035442" cy="1443314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3133FDE9-46CF-76BD-93DB-64ACD786D2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99505" y="142465"/>
            <a:ext cx="2605998" cy="1847889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1D49B039-A994-96FE-BB76-2424CA3104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10849" y="1333500"/>
            <a:ext cx="2784678" cy="164042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DC59208-B3A4-48A9-24D5-E122D42369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82993" y="2963986"/>
            <a:ext cx="1193128" cy="7028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FC91DD-0033-CB4D-ED68-4F2F0867FAF8}"/>
              </a:ext>
            </a:extLst>
          </p:cNvPr>
          <p:cNvSpPr txBox="1"/>
          <p:nvPr/>
        </p:nvSpPr>
        <p:spPr>
          <a:xfrm>
            <a:off x="3046601" y="2857500"/>
            <a:ext cx="11889601" cy="540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3E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</a:t>
            </a:r>
            <a:r>
              <a:rPr lang="en-US" sz="8000" b="1">
                <a:solidFill>
                  <a:srgbClr val="3E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8000" b="1">
                <a:solidFill>
                  <a:srgbClr val="3E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CHÚ Ý LẮNG NGHE,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522817606"/>
      </p:ext>
    </p:extLst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146E4-BAB0-9C99-5D3F-0AC5241DC66E}"/>
              </a:ext>
            </a:extLst>
          </p:cNvPr>
          <p:cNvGrpSpPr/>
          <p:nvPr/>
        </p:nvGrpSpPr>
        <p:grpSpPr>
          <a:xfrm>
            <a:off x="6419" y="8587117"/>
            <a:ext cx="18265821" cy="1699883"/>
            <a:chOff x="6419" y="8587117"/>
            <a:chExt cx="18265821" cy="16998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ACD806-963A-1D72-4655-AD1AB262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338" b="52294"/>
            <a:stretch>
              <a:fillRect/>
            </a:stretch>
          </p:blipFill>
          <p:spPr>
            <a:xfrm>
              <a:off x="6419" y="8699177"/>
              <a:ext cx="5461618" cy="15878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CF8DA8-3D89-0133-33D5-4E357702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E72AA6-6BF1-6925-70EC-487FFA23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7CE2A3-3C96-9852-7547-C542CA4A1641}"/>
              </a:ext>
            </a:extLst>
          </p:cNvPr>
          <p:cNvSpPr txBox="1"/>
          <p:nvPr/>
        </p:nvSpPr>
        <p:spPr>
          <a:xfrm>
            <a:off x="1143000" y="2933700"/>
            <a:ext cx="7560296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 chơi: </a:t>
            </a: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chia lớp thành 2 đội. Các đội sẽ lên bảng liệt kê những bài hát về môi trường. Trong vòng 3 phút, đội nào liệt kê được nhiều hơn sẽ dành chiến thắng.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E9538EB-320B-E6D3-0959-E75B3AEB8A28}"/>
              </a:ext>
            </a:extLst>
          </p:cNvPr>
          <p:cNvSpPr txBox="1"/>
          <p:nvPr/>
        </p:nvSpPr>
        <p:spPr>
          <a:xfrm>
            <a:off x="4692230" y="952500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ÂM NHẠC</a:t>
            </a:r>
            <a:endParaRPr lang="en-US" sz="6000" b="1" dirty="0">
              <a:solidFill>
                <a:srgbClr val="242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C86326A-0CA8-7FC1-7414-288C63BD9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72600" y="2095500"/>
            <a:ext cx="7315200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19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CAE233A-F7E0-5F2B-E82F-BBECDEDAE0E4}"/>
              </a:ext>
            </a:extLst>
          </p:cNvPr>
          <p:cNvGrpSpPr/>
          <p:nvPr/>
        </p:nvGrpSpPr>
        <p:grpSpPr>
          <a:xfrm>
            <a:off x="2212243" y="1999356"/>
            <a:ext cx="13863511" cy="6400726"/>
            <a:chOff x="2212243" y="1999356"/>
            <a:chExt cx="13863511" cy="6400726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7CE88DB0-C983-10D1-B610-B65C42B8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63050">
              <a:off x="2449748" y="1999356"/>
              <a:ext cx="13388503" cy="6400726"/>
            </a:xfrm>
            <a:prstGeom prst="rect">
              <a:avLst/>
            </a:prstGeom>
          </p:spPr>
        </p:pic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899620" y="2502295"/>
              <a:ext cx="672366" cy="67236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807817" y="2502295"/>
              <a:ext cx="672366" cy="6723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716014" y="2502295"/>
              <a:ext cx="672366" cy="672366"/>
            </a:xfrm>
            <a:prstGeom prst="rect">
              <a:avLst/>
            </a:prstGeom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A1068C4A-25DC-3C12-1F5A-8B035F64F8F6}"/>
                </a:ext>
              </a:extLst>
            </p:cNvPr>
            <p:cNvSpPr txBox="1"/>
            <p:nvPr/>
          </p:nvSpPr>
          <p:spPr>
            <a:xfrm>
              <a:off x="2212243" y="3350491"/>
              <a:ext cx="13863511" cy="3811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8800" b="1">
                  <a:latin typeface="Arial" panose="020B0604020202020204" pitchFamily="34" charset="0"/>
                  <a:cs typeface="Arial" panose="020B0604020202020204" pitchFamily="34" charset="0"/>
                </a:rPr>
                <a:t>TIẾT </a:t>
              </a:r>
              <a:r>
                <a:rPr lang="en-US" sz="88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vi-VN" sz="8800" b="1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8800" b="1">
                  <a:latin typeface="Arial" panose="020B0604020202020204" pitchFamily="34" charset="0"/>
                  <a:cs typeface="Arial" panose="020B0604020202020204" pitchFamily="34" charset="0"/>
                </a:rPr>
                <a:t>VẬN DỤNG – SÁNG TẠO</a:t>
              </a:r>
              <a:endParaRPr lang="vi-VN" sz="8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338" b="52294"/>
          <a:stretch>
            <a:fillRect/>
          </a:stretch>
        </p:blipFill>
        <p:spPr>
          <a:xfrm>
            <a:off x="6419" y="8699177"/>
            <a:ext cx="5461618" cy="15878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8928"/>
          <a:stretch>
            <a:fillRect/>
          </a:stretch>
        </p:blipFill>
        <p:spPr>
          <a:xfrm>
            <a:off x="5504763" y="8587117"/>
            <a:ext cx="7315200" cy="16998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5987" b="50611"/>
          <a:stretch>
            <a:fillRect/>
          </a:stretch>
        </p:blipFill>
        <p:spPr>
          <a:xfrm>
            <a:off x="12858063" y="8622792"/>
            <a:ext cx="5414177" cy="1643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05503" y="3053079"/>
            <a:ext cx="1956939" cy="12275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71986" y="604438"/>
            <a:ext cx="1472955" cy="9239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2620" y="529018"/>
            <a:ext cx="1409360" cy="9993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58142" y="3666847"/>
            <a:ext cx="2035442" cy="14433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99505" y="142465"/>
            <a:ext cx="2605998" cy="18478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99093" y="1066409"/>
            <a:ext cx="2784678" cy="16404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146E4-BAB0-9C99-5D3F-0AC5241DC66E}"/>
              </a:ext>
            </a:extLst>
          </p:cNvPr>
          <p:cNvGrpSpPr/>
          <p:nvPr/>
        </p:nvGrpSpPr>
        <p:grpSpPr>
          <a:xfrm rot="5400000">
            <a:off x="-5541864" y="4654990"/>
            <a:ext cx="12767477" cy="1699883"/>
            <a:chOff x="5504763" y="8587117"/>
            <a:chExt cx="12767477" cy="1699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CF8DA8-3D89-0133-33D5-4E357702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E72AA6-6BF1-6925-70EC-487FFA23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815CA66A-5914-92FA-CFB2-8E56A4CF6684}"/>
              </a:ext>
            </a:extLst>
          </p:cNvPr>
          <p:cNvSpPr txBox="1"/>
          <p:nvPr/>
        </p:nvSpPr>
        <p:spPr>
          <a:xfrm>
            <a:off x="1662787" y="424509"/>
            <a:ext cx="14859002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 lời theo âm hình tiết tấu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C3AE5B-EE8B-E185-AA30-9A962E6A576D}"/>
              </a:ext>
            </a:extLst>
          </p:cNvPr>
          <p:cNvGrpSpPr/>
          <p:nvPr/>
        </p:nvGrpSpPr>
        <p:grpSpPr>
          <a:xfrm>
            <a:off x="1937662" y="1720269"/>
            <a:ext cx="14412675" cy="2134875"/>
            <a:chOff x="827325" y="3151219"/>
            <a:chExt cx="14412675" cy="21348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73BA7C-F35D-DD96-D748-52001793C14C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428641"/>
              <a:ext cx="0" cy="16738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7">
              <a:extLst>
                <a:ext uri="{FF2B5EF4-FFF2-40B4-BE49-F238E27FC236}">
                  <a16:creationId xmlns:a16="http://schemas.microsoft.com/office/drawing/2014/main" id="{3B2884C0-9A58-256D-FE12-6750224A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493271" y="3245078"/>
              <a:ext cx="505282" cy="1976044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683AE9-BD17-35B6-C29C-B1170F34F1E8}"/>
                </a:ext>
              </a:extLst>
            </p:cNvPr>
            <p:cNvCxnSpPr>
              <a:cxnSpLocks/>
            </p:cNvCxnSpPr>
            <p:nvPr/>
          </p:nvCxnSpPr>
          <p:spPr>
            <a:xfrm>
              <a:off x="4648200" y="3334782"/>
              <a:ext cx="0" cy="16738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4F385E-1AE0-95D6-1CC4-51F113F3374E}"/>
                </a:ext>
              </a:extLst>
            </p:cNvPr>
            <p:cNvGrpSpPr/>
            <p:nvPr/>
          </p:nvGrpSpPr>
          <p:grpSpPr>
            <a:xfrm>
              <a:off x="827325" y="3323017"/>
              <a:ext cx="718973" cy="1637072"/>
              <a:chOff x="1806986" y="3657645"/>
              <a:chExt cx="944899" cy="2063658"/>
            </a:xfrm>
          </p:grpSpPr>
          <p:pic>
            <p:nvPicPr>
              <p:cNvPr id="23" name="Picture 11">
                <a:extLst>
                  <a:ext uri="{FF2B5EF4-FFF2-40B4-BE49-F238E27FC236}">
                    <a16:creationId xmlns:a16="http://schemas.microsoft.com/office/drawing/2014/main" id="{09F5C856-147A-DA8A-36A8-D4BBB0D83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06986" y="4567097"/>
                <a:ext cx="944899" cy="1154206"/>
              </a:xfrm>
              <a:prstGeom prst="rect">
                <a:avLst/>
              </a:prstGeom>
            </p:spPr>
          </p:pic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D3A2CED6-6ECD-2F6F-89F0-23658D3DA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06986" y="3657645"/>
                <a:ext cx="944899" cy="1033169"/>
              </a:xfrm>
              <a:prstGeom prst="rect">
                <a:avLst/>
              </a:prstGeom>
            </p:spPr>
          </p:pic>
        </p:grpSp>
        <p:pic>
          <p:nvPicPr>
            <p:cNvPr id="34" name="Picture 22">
              <a:extLst>
                <a:ext uri="{FF2B5EF4-FFF2-40B4-BE49-F238E27FC236}">
                  <a16:creationId xmlns:a16="http://schemas.microsoft.com/office/drawing/2014/main" id="{9356C6DD-417E-AEA7-2EC6-2B53E74A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724548" y="3695773"/>
              <a:ext cx="515452" cy="1120549"/>
            </a:xfrm>
            <a:prstGeom prst="rect">
              <a:avLst/>
            </a:prstGeom>
          </p:spPr>
        </p:pic>
        <p:pic>
          <p:nvPicPr>
            <p:cNvPr id="35" name="Picture 7">
              <a:extLst>
                <a:ext uri="{FF2B5EF4-FFF2-40B4-BE49-F238E27FC236}">
                  <a16:creationId xmlns:a16="http://schemas.microsoft.com/office/drawing/2014/main" id="{E9CC6680-5B95-3D2D-9894-B6EEFE8C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775232" y="3151219"/>
              <a:ext cx="1251677" cy="2041016"/>
            </a:xfrm>
            <a:prstGeom prst="rect">
              <a:avLst/>
            </a:prstGeom>
          </p:spPr>
        </p:pic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C2ED7A10-ABDE-FBE4-3211-1B3D6B577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353575" y="3245078"/>
              <a:ext cx="1251677" cy="2041016"/>
            </a:xfrm>
            <a:prstGeom prst="rect">
              <a:avLst/>
            </a:prstGeom>
          </p:spPr>
        </p:pic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EAA6788C-9396-7D5D-C5D1-8CC151048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27487" y="3195863"/>
              <a:ext cx="1251677" cy="2041016"/>
            </a:xfrm>
            <a:prstGeom prst="rect">
              <a:avLst/>
            </a:prstGeom>
          </p:spPr>
        </p:pic>
        <p:pic>
          <p:nvPicPr>
            <p:cNvPr id="38" name="Picture 17">
              <a:extLst>
                <a:ext uri="{FF2B5EF4-FFF2-40B4-BE49-F238E27FC236}">
                  <a16:creationId xmlns:a16="http://schemas.microsoft.com/office/drawing/2014/main" id="{F93FC958-4E00-B128-C6C6-79E05B943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359899" y="3253094"/>
              <a:ext cx="505282" cy="197604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A86B51-1EB1-B5C3-2B43-D58823ED1A56}"/>
              </a:ext>
            </a:extLst>
          </p:cNvPr>
          <p:cNvGrpSpPr/>
          <p:nvPr/>
        </p:nvGrpSpPr>
        <p:grpSpPr>
          <a:xfrm>
            <a:off x="2656635" y="4076781"/>
            <a:ext cx="13982016" cy="3313664"/>
            <a:chOff x="2152992" y="4146317"/>
            <a:chExt cx="13982016" cy="33136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28782A-BA04-8F13-EE8A-6899D4948725}"/>
                </a:ext>
              </a:extLst>
            </p:cNvPr>
            <p:cNvSpPr txBox="1"/>
            <p:nvPr/>
          </p:nvSpPr>
          <p:spPr>
            <a:xfrm>
              <a:off x="2152992" y="4146317"/>
              <a:ext cx="565578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Môi trường xanh sạch đẹp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 do mỗi chúng ta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 thế giới bao la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Phải làm gì các bạn?...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9121B1-FE08-577B-AA75-3BCB64F7A757}"/>
                </a:ext>
              </a:extLst>
            </p:cNvPr>
            <p:cNvSpPr txBox="1"/>
            <p:nvPr/>
          </p:nvSpPr>
          <p:spPr>
            <a:xfrm>
              <a:off x="9842101" y="4146317"/>
              <a:ext cx="6292907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cùng nhau xây đắp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Môi trường sống trong lành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 ta cùng ca hát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Cuộc sống mãi tươi xanh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9A57EB2-0B6D-E0BF-4193-3BCA298726C7}"/>
              </a:ext>
            </a:extLst>
          </p:cNvPr>
          <p:cNvGrpSpPr/>
          <p:nvPr/>
        </p:nvGrpSpPr>
        <p:grpSpPr>
          <a:xfrm>
            <a:off x="5137246" y="7573084"/>
            <a:ext cx="7608516" cy="2526278"/>
            <a:chOff x="5211447" y="7446045"/>
            <a:chExt cx="7608516" cy="2526278"/>
          </a:xfrm>
        </p:grpSpPr>
        <p:pic>
          <p:nvPicPr>
            <p:cNvPr id="43" name="Picture 13">
              <a:extLst>
                <a:ext uri="{FF2B5EF4-FFF2-40B4-BE49-F238E27FC236}">
                  <a16:creationId xmlns:a16="http://schemas.microsoft.com/office/drawing/2014/main" id="{4DC7A3F4-EB72-5D7E-A9B0-6743494B5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989668" y="7758495"/>
              <a:ext cx="1786146" cy="1647720"/>
            </a:xfrm>
            <a:prstGeom prst="rect">
              <a:avLst/>
            </a:prstGeom>
          </p:spPr>
        </p:pic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366B50F4-3488-0A12-50FA-6B3343A94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211447" y="7716450"/>
              <a:ext cx="1883018" cy="18487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F1F789-9313-63A5-E63B-60C2538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685" y="7446045"/>
              <a:ext cx="2526278" cy="252627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0FED22F-2D9F-17FC-BCEC-BF1F93A93466}"/>
              </a:ext>
            </a:extLst>
          </p:cNvPr>
          <p:cNvGrpSpPr/>
          <p:nvPr/>
        </p:nvGrpSpPr>
        <p:grpSpPr>
          <a:xfrm rot="16200000" flipH="1">
            <a:off x="11054320" y="4654990"/>
            <a:ext cx="12767477" cy="1699883"/>
            <a:chOff x="5504763" y="8587117"/>
            <a:chExt cx="12767477" cy="1699883"/>
          </a:xfrm>
        </p:grpSpPr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825BAA92-7737-3F02-0958-AF276E9C5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8AFB124F-D2BE-B530-46D0-3DBB9B476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684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00B695A-7ED6-7CD1-279B-D0B2AA8FF86E}"/>
              </a:ext>
            </a:extLst>
          </p:cNvPr>
          <p:cNvSpPr/>
          <p:nvPr/>
        </p:nvSpPr>
        <p:spPr>
          <a:xfrm>
            <a:off x="990600" y="838200"/>
            <a:ext cx="16306800" cy="8610600"/>
          </a:xfrm>
          <a:prstGeom prst="rect">
            <a:avLst/>
          </a:prstGeom>
          <a:solidFill>
            <a:srgbClr val="FBF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338" b="52294"/>
          <a:stretch>
            <a:fillRect/>
          </a:stretch>
        </p:blipFill>
        <p:spPr>
          <a:xfrm>
            <a:off x="6419" y="8699177"/>
            <a:ext cx="5461618" cy="1587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8928"/>
          <a:stretch>
            <a:fillRect/>
          </a:stretch>
        </p:blipFill>
        <p:spPr>
          <a:xfrm>
            <a:off x="5504763" y="8587117"/>
            <a:ext cx="7315200" cy="16998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5987" b="50611"/>
          <a:stretch>
            <a:fillRect/>
          </a:stretch>
        </p:blipFill>
        <p:spPr>
          <a:xfrm>
            <a:off x="12858063" y="8622792"/>
            <a:ext cx="5414177" cy="1643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06351" y="3954065"/>
            <a:ext cx="1956939" cy="12275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75290" y="342900"/>
            <a:ext cx="2239236" cy="15878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94401" y="-419100"/>
            <a:ext cx="2605998" cy="18478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C7A260-370E-2DEF-BC34-EAC708FF8E6B}"/>
              </a:ext>
            </a:extLst>
          </p:cNvPr>
          <p:cNvSpPr txBox="1"/>
          <p:nvPr/>
        </p:nvSpPr>
        <p:spPr>
          <a:xfrm>
            <a:off x="2406012" y="1136811"/>
            <a:ext cx="134759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đọc Rap lời ca bài hát </a:t>
            </a:r>
            <a:r>
              <a:rPr lang="vi-VN" sz="4000" b="1" i="1">
                <a:ea typeface="Calibri" panose="020F0502020204030204" pitchFamily="34" charset="0"/>
                <a:cs typeface="Arial" panose="020B0604020202020204" pitchFamily="34" charset="0"/>
              </a:rPr>
              <a:t>Vì cuộc sống tươi đẹp</a:t>
            </a:r>
            <a:endParaRPr lang="en-US" sz="3200" b="1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F2F4A1DF-1EE9-4FE3-A7AE-DDEE934F7C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02666" y="2168309"/>
            <a:ext cx="7017297" cy="6622574"/>
          </a:xfrm>
          <a:prstGeom prst="rect">
            <a:avLst/>
          </a:prstGeom>
        </p:spPr>
      </p:pic>
      <p:pic>
        <p:nvPicPr>
          <p:cNvPr id="19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ADA4841-8E54-32D2-9BFC-EFCEAE50D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9028" y="9212262"/>
            <a:ext cx="1158875" cy="1158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6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146E4-BAB0-9C99-5D3F-0AC5241DC66E}"/>
              </a:ext>
            </a:extLst>
          </p:cNvPr>
          <p:cNvGrpSpPr/>
          <p:nvPr/>
        </p:nvGrpSpPr>
        <p:grpSpPr>
          <a:xfrm>
            <a:off x="6419" y="8587117"/>
            <a:ext cx="18265821" cy="1699883"/>
            <a:chOff x="6419" y="8587117"/>
            <a:chExt cx="18265821" cy="16998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ACD806-963A-1D72-4655-AD1AB262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5338" b="52294"/>
            <a:stretch>
              <a:fillRect/>
            </a:stretch>
          </p:blipFill>
          <p:spPr>
            <a:xfrm>
              <a:off x="6419" y="8699177"/>
              <a:ext cx="5461618" cy="15878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CF8DA8-3D89-0133-33D5-4E357702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E72AA6-6BF1-6925-70EC-487FFA23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BD28CDFA-1F11-4023-8409-CD431783B823}"/>
              </a:ext>
            </a:extLst>
          </p:cNvPr>
          <p:cNvSpPr txBox="1"/>
          <p:nvPr/>
        </p:nvSpPr>
        <p:spPr>
          <a:xfrm>
            <a:off x="450393" y="419100"/>
            <a:ext cx="17387213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 theo nhóm bài hát </a:t>
            </a:r>
            <a:r>
              <a:rPr lang="vi-VN" sz="4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cuộc sống tươi đẹp </a:t>
            </a:r>
            <a:r>
              <a:rPr lang="vi-VN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 hình thức đã học và sáng tạo thêm cách thể hiện khác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974DF-F4A7-26C7-1B03-427488BB1B82}"/>
              </a:ext>
            </a:extLst>
          </p:cNvPr>
          <p:cNvSpPr txBox="1"/>
          <p:nvPr/>
        </p:nvSpPr>
        <p:spPr>
          <a:xfrm>
            <a:off x="1567810" y="2749242"/>
            <a:ext cx="1515237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 diễn theo nhóm bài hát </a:t>
            </a:r>
            <a:r>
              <a:rPr lang="en-US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cuộc sống tươi đẹp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các hình thức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chọn</a:t>
            </a:r>
            <a:endParaRPr lang="en-US" sz="3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BF4D10-30F1-FE0F-4E36-AAD5B684A6AB}"/>
              </a:ext>
            </a:extLst>
          </p:cNvPr>
          <p:cNvGrpSpPr/>
          <p:nvPr/>
        </p:nvGrpSpPr>
        <p:grpSpPr>
          <a:xfrm>
            <a:off x="617722" y="4623551"/>
            <a:ext cx="5633948" cy="4218966"/>
            <a:chOff x="617722" y="4623551"/>
            <a:chExt cx="5633948" cy="4218966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F309C728-0F7B-7A6F-7ACC-84C09D10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050">
              <a:off x="647831" y="4623551"/>
              <a:ext cx="5424396" cy="4218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39734A-14ED-2CF4-7888-C732EF14A79A}"/>
                </a:ext>
              </a:extLst>
            </p:cNvPr>
            <p:cNvSpPr txBox="1"/>
            <p:nvPr/>
          </p:nvSpPr>
          <p:spPr>
            <a:xfrm>
              <a:off x="617722" y="5746715"/>
              <a:ext cx="5633948" cy="1779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nối tiếp, hòa giọng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FACBA2-5649-900E-71B2-5DAC525DE11E}"/>
              </a:ext>
            </a:extLst>
          </p:cNvPr>
          <p:cNvGrpSpPr/>
          <p:nvPr/>
        </p:nvGrpSpPr>
        <p:grpSpPr>
          <a:xfrm>
            <a:off x="6431800" y="4623551"/>
            <a:ext cx="5424396" cy="4218966"/>
            <a:chOff x="6431800" y="4623551"/>
            <a:chExt cx="5424396" cy="4218966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19F4EC23-B0BD-F12C-E927-3FA92D7C1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050">
              <a:off x="6431800" y="4623551"/>
              <a:ext cx="5424396" cy="42189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8048AF-1109-C6E3-CED0-28A592E24A57}"/>
                </a:ext>
              </a:extLst>
            </p:cNvPr>
            <p:cNvSpPr txBox="1"/>
            <p:nvPr/>
          </p:nvSpPr>
          <p:spPr>
            <a:xfrm>
              <a:off x="6713639" y="5427580"/>
              <a:ext cx="4798176" cy="2610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2: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gõ đệm nhạc cụ tự tạo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281E6-A3AF-AC69-9AC6-0F93C83FDFFA}"/>
              </a:ext>
            </a:extLst>
          </p:cNvPr>
          <p:cNvGrpSpPr/>
          <p:nvPr/>
        </p:nvGrpSpPr>
        <p:grpSpPr>
          <a:xfrm>
            <a:off x="12215081" y="4623551"/>
            <a:ext cx="5455197" cy="4218966"/>
            <a:chOff x="12215081" y="4623551"/>
            <a:chExt cx="5455197" cy="4218966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C3A524EE-DB64-1D3E-3B7A-65F3F0FB3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050">
              <a:off x="12215081" y="4623551"/>
              <a:ext cx="5424396" cy="42189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1F1E4E-691E-51A7-AE01-42D2E2833C4D}"/>
                </a:ext>
              </a:extLst>
            </p:cNvPr>
            <p:cNvSpPr txBox="1"/>
            <p:nvPr/>
          </p:nvSpPr>
          <p:spPr>
            <a:xfrm>
              <a:off x="12256102" y="5427580"/>
              <a:ext cx="5414176" cy="2610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3: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đệm nhạc cụ recorder hoặc kèn phím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3F657C9-2664-3BAC-7F94-8AB2701D8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1681" y="9204325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65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36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CC99C52-1F73-29B7-2D57-76E8BF8B9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21" y="382111"/>
            <a:ext cx="16582557" cy="95227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338" b="52294"/>
          <a:stretch>
            <a:fillRect/>
          </a:stretch>
        </p:blipFill>
        <p:spPr>
          <a:xfrm>
            <a:off x="6419" y="8699177"/>
            <a:ext cx="5461618" cy="158782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8928"/>
          <a:stretch>
            <a:fillRect/>
          </a:stretch>
        </p:blipFill>
        <p:spPr>
          <a:xfrm>
            <a:off x="5504763" y="8587117"/>
            <a:ext cx="7315200" cy="16998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987" b="50611"/>
          <a:stretch>
            <a:fillRect/>
          </a:stretch>
        </p:blipFill>
        <p:spPr>
          <a:xfrm>
            <a:off x="12858063" y="8622792"/>
            <a:ext cx="5414177" cy="16438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92600" y="-492496"/>
            <a:ext cx="2078402" cy="147377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83257" y="-1265901"/>
            <a:ext cx="3570488" cy="2531801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2F6FFAD3-B77D-1763-CFD0-44EC807E4417}"/>
              </a:ext>
            </a:extLst>
          </p:cNvPr>
          <p:cNvSpPr txBox="1"/>
          <p:nvPr/>
        </p:nvSpPr>
        <p:spPr>
          <a:xfrm>
            <a:off x="3200400" y="981280"/>
            <a:ext cx="1260891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800" b="1">
                <a:solidFill>
                  <a:srgbClr val="C00000"/>
                </a:solidFill>
                <a:cs typeface="Arial" panose="020B0604020202020204" pitchFamily="34" charset="0"/>
              </a:rPr>
              <a:t>Giới thiệu tranh vẽ hoặc các sản phẩm em đã làm về đề tài Bảo vệ môi trường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F438DBB-BE55-B521-D06A-3CC5AD989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00" y="3415819"/>
            <a:ext cx="7728983" cy="5156681"/>
          </a:xfrm>
          <a:prstGeom prst="rect">
            <a:avLst/>
          </a:prstGeom>
        </p:spPr>
      </p:pic>
      <p:pic>
        <p:nvPicPr>
          <p:cNvPr id="39" name="Picture 38" descr="A picture containing text, fabric, several&#10;&#10;Description automatically generated">
            <a:extLst>
              <a:ext uri="{FF2B5EF4-FFF2-40B4-BE49-F238E27FC236}">
                <a16:creationId xmlns:a16="http://schemas.microsoft.com/office/drawing/2014/main" id="{83CE480F-561C-B7A4-AA5D-7260C901B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03114"/>
            <a:ext cx="7754080" cy="51693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146E4-BAB0-9C99-5D3F-0AC5241DC66E}"/>
              </a:ext>
            </a:extLst>
          </p:cNvPr>
          <p:cNvGrpSpPr/>
          <p:nvPr/>
        </p:nvGrpSpPr>
        <p:grpSpPr>
          <a:xfrm>
            <a:off x="6419" y="8587117"/>
            <a:ext cx="18265821" cy="1699883"/>
            <a:chOff x="6419" y="8587117"/>
            <a:chExt cx="18265821" cy="16998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ACD806-963A-1D72-4655-AD1AB262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338" b="52294"/>
            <a:stretch>
              <a:fillRect/>
            </a:stretch>
          </p:blipFill>
          <p:spPr>
            <a:xfrm>
              <a:off x="6419" y="8699177"/>
              <a:ext cx="5461618" cy="15878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CF8DA8-3D89-0133-33D5-4E357702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E72AA6-6BF1-6925-70EC-487FFA23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D9C14CE-1B01-0A78-9EA9-A1965EFA9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9" y="2476500"/>
            <a:ext cx="8187791" cy="571673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BA7A664-C2EE-8DF9-6E9C-C0E4B3695F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4689" b="968"/>
          <a:stretch/>
        </p:blipFill>
        <p:spPr>
          <a:xfrm>
            <a:off x="9414411" y="2476500"/>
            <a:ext cx="7964391" cy="571673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59E89BB-EF78-1101-B478-32FA39843A62}"/>
              </a:ext>
            </a:extLst>
          </p:cNvPr>
          <p:cNvSpPr txBox="1"/>
          <p:nvPr/>
        </p:nvSpPr>
        <p:spPr>
          <a:xfrm>
            <a:off x="3200400" y="981280"/>
            <a:ext cx="12608910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tác phẩm của học sinh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17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F03C1F3-A680-1C17-F266-27D8084B5FD2}"/>
              </a:ext>
            </a:extLst>
          </p:cNvPr>
          <p:cNvGrpSpPr/>
          <p:nvPr/>
        </p:nvGrpSpPr>
        <p:grpSpPr>
          <a:xfrm rot="5400000">
            <a:off x="-5541864" y="4654990"/>
            <a:ext cx="12767477" cy="1699883"/>
            <a:chOff x="5504763" y="8587117"/>
            <a:chExt cx="12767477" cy="1699883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C7C6FE47-7C58-822F-53BC-5E40F806D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FF87031A-441A-620C-EA84-34E22B68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A706B4-9036-B7C5-37C0-B0ECF55B3D19}"/>
              </a:ext>
            </a:extLst>
          </p:cNvPr>
          <p:cNvGrpSpPr/>
          <p:nvPr/>
        </p:nvGrpSpPr>
        <p:grpSpPr>
          <a:xfrm rot="16200000" flipH="1">
            <a:off x="11054320" y="4654990"/>
            <a:ext cx="12767477" cy="1699883"/>
            <a:chOff x="5504763" y="8587117"/>
            <a:chExt cx="12767477" cy="1699883"/>
          </a:xfrm>
        </p:grpSpPr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2B8B800D-3E55-91AB-6A6B-38046B13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8928"/>
            <a:stretch>
              <a:fillRect/>
            </a:stretch>
          </p:blipFill>
          <p:spPr>
            <a:xfrm>
              <a:off x="5504763" y="8587117"/>
              <a:ext cx="7315200" cy="1699883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5D63F8F4-7D7D-4D9F-F071-4A934E11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5987" b="50611"/>
            <a:stretch>
              <a:fillRect/>
            </a:stretch>
          </p:blipFill>
          <p:spPr>
            <a:xfrm>
              <a:off x="12858063" y="8622792"/>
              <a:ext cx="5414177" cy="164385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CD69DE-AC7A-8703-0648-49969D50D57A}"/>
              </a:ext>
            </a:extLst>
          </p:cNvPr>
          <p:cNvGrpSpPr/>
          <p:nvPr/>
        </p:nvGrpSpPr>
        <p:grpSpPr>
          <a:xfrm>
            <a:off x="1209148" y="2778793"/>
            <a:ext cx="8508777" cy="4598367"/>
            <a:chOff x="920974" y="1307133"/>
            <a:chExt cx="8508777" cy="45983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9D5DCD-9ECF-5F8E-AA23-6950C920B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974" y="1307133"/>
              <a:ext cx="8508777" cy="459836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8C3FF8-B755-79FD-BB8D-02D81F99A598}"/>
                </a:ext>
              </a:extLst>
            </p:cNvPr>
            <p:cNvSpPr txBox="1"/>
            <p:nvPr/>
          </p:nvSpPr>
          <p:spPr>
            <a:xfrm>
              <a:off x="1426255" y="2277493"/>
              <a:ext cx="7558786" cy="243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5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chung tay bảo vệ môi trường xanh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24165" y="-376052"/>
            <a:ext cx="1956939" cy="12275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31808" y="389510"/>
            <a:ext cx="1472955" cy="9239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12846" y="1955661"/>
            <a:ext cx="1638529" cy="9652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6200" y="-286959"/>
            <a:ext cx="890650" cy="524674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9636021A-2C28-E0C4-6136-E4A580C75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53600" y="1485899"/>
            <a:ext cx="7089096" cy="73152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359</Words>
  <Application>Microsoft Office PowerPoint</Application>
  <PresentationFormat>Custom</PresentationFormat>
  <Paragraphs>36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</cp:lastModifiedBy>
  <cp:revision>2</cp:revision>
  <dcterms:created xsi:type="dcterms:W3CDTF">2006-08-16T00:00:00Z</dcterms:created>
  <dcterms:modified xsi:type="dcterms:W3CDTF">2022-08-23T10:07:27Z</dcterms:modified>
  <dc:identifier>DAFJ0pv1pxc</dc:identifier>
</cp:coreProperties>
</file>