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81" r:id="rId3"/>
    <p:sldId id="271" r:id="rId4"/>
    <p:sldId id="280" r:id="rId5"/>
    <p:sldId id="260" r:id="rId6"/>
    <p:sldId id="272" r:id="rId7"/>
    <p:sldId id="276" r:id="rId8"/>
    <p:sldId id="274" r:id="rId9"/>
    <p:sldId id="282" r:id="rId10"/>
    <p:sldId id="286" r:id="rId11"/>
    <p:sldId id="284" r:id="rId12"/>
    <p:sldId id="283" r:id="rId13"/>
    <p:sldId id="285" r:id="rId14"/>
    <p:sldId id="275" r:id="rId15"/>
    <p:sldId id="264" r:id="rId16"/>
    <p:sldId id="287" r:id="rId17"/>
    <p:sldId id="265" r:id="rId18"/>
    <p:sldId id="288" r:id="rId19"/>
    <p:sldId id="266" r:id="rId20"/>
    <p:sldId id="289" r:id="rId21"/>
    <p:sldId id="292" r:id="rId22"/>
    <p:sldId id="290" r:id="rId23"/>
    <p:sldId id="291" r:id="rId24"/>
    <p:sldId id="294" r:id="rId25"/>
    <p:sldId id="296" r:id="rId26"/>
    <p:sldId id="295" r:id="rId27"/>
    <p:sldId id="297" r:id="rId28"/>
    <p:sldId id="298" r:id="rId29"/>
    <p:sldId id="302" r:id="rId30"/>
    <p:sldId id="307" r:id="rId31"/>
    <p:sldId id="299" r:id="rId32"/>
    <p:sldId id="300" r:id="rId33"/>
    <p:sldId id="303" r:id="rId34"/>
    <p:sldId id="304" r:id="rId35"/>
    <p:sldId id="305" r:id="rId36"/>
    <p:sldId id="306" r:id="rId37"/>
    <p:sldId id="268"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5050"/>
    <a:srgbClr val="C4352A"/>
    <a:srgbClr val="000099"/>
    <a:srgbClr val="002E00"/>
    <a:srgbClr val="003600"/>
    <a:srgbClr val="302F1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720"/>
  </p:normalViewPr>
  <p:slideViewPr>
    <p:cSldViewPr>
      <p:cViewPr varScale="1">
        <p:scale>
          <a:sx n="136" d="100"/>
          <a:sy n="136" d="100"/>
        </p:scale>
        <p:origin x="8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4D91A-132E-4B7D-B4B7-DC449D1DE8AB}" type="datetimeFigureOut">
              <a:rPr lang="en-US" smtClean="0"/>
              <a:t>12/2/25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7ED59-4FBD-4973-A538-4C5137BA0715}" type="slidenum">
              <a:rPr lang="en-US" smtClean="0"/>
              <a:t>‹#›</a:t>
            </a:fld>
            <a:endParaRPr lang="en-US"/>
          </a:p>
        </p:txBody>
      </p:sp>
    </p:spTree>
    <p:extLst>
      <p:ext uri="{BB962C8B-B14F-4D97-AF65-F5344CB8AC3E}">
        <p14:creationId xmlns:p14="http://schemas.microsoft.com/office/powerpoint/2010/main" val="32116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7ED59-4FBD-4973-A538-4C5137BA0715}" type="slidenum">
              <a:rPr lang="en-US" smtClean="0"/>
              <a:t>14</a:t>
            </a:fld>
            <a:endParaRPr lang="en-US"/>
          </a:p>
        </p:txBody>
      </p:sp>
    </p:spTree>
    <p:extLst>
      <p:ext uri="{BB962C8B-B14F-4D97-AF65-F5344CB8AC3E}">
        <p14:creationId xmlns:p14="http://schemas.microsoft.com/office/powerpoint/2010/main" val="343797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DD0E9E-E954-4523-A12F-1624538C655C}"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56725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D0E9E-E954-4523-A12F-1624538C655C}"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138064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D0E9E-E954-4523-A12F-1624538C655C}"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92656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D0E9E-E954-4523-A12F-1624538C655C}"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423894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5"/>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D0E9E-E954-4523-A12F-1624538C655C}"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77834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D0E9E-E954-4523-A12F-1624538C655C}"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253408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4"/>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D0E9E-E954-4523-A12F-1624538C655C}" type="datetimeFigureOut">
              <a:rPr lang="en-US" smtClean="0"/>
              <a:t>12/2/25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82367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D0E9E-E954-4523-A12F-1624538C655C}" type="datetimeFigureOut">
              <a:rPr lang="en-US" smtClean="0"/>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92822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0E9E-E954-4523-A12F-1624538C655C}" type="datetimeFigureOut">
              <a:rPr lang="en-US" smtClean="0"/>
              <a:t>12/2/25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2390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04788"/>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D0E9E-E954-4523-A12F-1624538C655C}"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50380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D0E9E-E954-4523-A12F-1624538C655C}"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12833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DD0E9E-E954-4523-A12F-1624538C655C}" type="datetimeFigureOut">
              <a:rPr lang="en-US" smtClean="0"/>
              <a:t>12/2/25</a:t>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E5B255-F98C-47E2-88A6-2842779EF6CE}" type="slidenum">
              <a:rPr lang="en-US" smtClean="0"/>
              <a:t>‹#›</a:t>
            </a:fld>
            <a:endParaRPr lang="en-US"/>
          </a:p>
        </p:txBody>
      </p:sp>
    </p:spTree>
    <p:extLst>
      <p:ext uri="{BB962C8B-B14F-4D97-AF65-F5344CB8AC3E}">
        <p14:creationId xmlns:p14="http://schemas.microsoft.com/office/powerpoint/2010/main" val="20846123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fi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image" Target="../media/image3.jp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fif"/><Relationship Id="rId5" Type="http://schemas.openxmlformats.org/officeDocument/2006/relationships/image" Target="../media/image3.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microsoft.com/office/2007/relationships/hdphoto" Target="../media/hdphoto1.wdp"/><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7"/>
          <p:cNvSpPr>
            <a:spLocks noChangeArrowheads="1" noChangeShapeType="1" noTextEdit="1"/>
          </p:cNvSpPr>
          <p:nvPr/>
        </p:nvSpPr>
        <p:spPr bwMode="auto">
          <a:xfrm>
            <a:off x="838200" y="514350"/>
            <a:ext cx="7772400" cy="980373"/>
          </a:xfrm>
          <a:prstGeom prst="rect">
            <a:avLst/>
          </a:prstGeom>
        </p:spPr>
        <p:txBody>
          <a:bodyPr wrap="none" fromWordArt="1">
            <a:prstTxWarp prst="textPlain">
              <a:avLst>
                <a:gd name="adj" fmla="val 50000"/>
              </a:avLst>
            </a:prstTxWarp>
          </a:bodyPr>
          <a:lstStyle/>
          <a:p>
            <a:pPr algn="ctr"/>
            <a:r>
              <a:rPr lang="vi-VN" sz="1200" dirty="0">
                <a:solidFill>
                  <a:srgbClr val="FFC000"/>
                </a:solidFill>
              </a:rPr>
              <a:t>Chủ đề 7: Trao đổi chất và chuyển hoá năng lượng ở sinh vật </a:t>
            </a:r>
            <a:endParaRPr lang="en-US" sz="1200" b="1" kern="10" dirty="0">
              <a:ln w="9525">
                <a:solidFill>
                  <a:schemeClr val="bg2"/>
                </a:solidFill>
                <a:round/>
                <a:headEnd/>
                <a:tailEnd/>
              </a:ln>
              <a:solidFill>
                <a:srgbClr val="FFC000"/>
              </a:solidFill>
              <a:effectLst>
                <a:outerShdw blurRad="12700" dist="38100" dir="2700000" algn="tl" rotWithShape="0">
                  <a:srgbClr val="F35839"/>
                </a:outerShdw>
              </a:effectLst>
              <a:latin typeface="Times New Roman"/>
              <a:cs typeface="Times New Roman"/>
            </a:endParaRPr>
          </a:p>
        </p:txBody>
      </p:sp>
      <p:sp>
        <p:nvSpPr>
          <p:cNvPr id="6" name="WordArt 11"/>
          <p:cNvSpPr>
            <a:spLocks noChangeArrowheads="1" noChangeShapeType="1" noTextEdit="1"/>
          </p:cNvSpPr>
          <p:nvPr/>
        </p:nvSpPr>
        <p:spPr bwMode="auto">
          <a:xfrm>
            <a:off x="457200" y="1619250"/>
            <a:ext cx="8458200" cy="1352550"/>
          </a:xfrm>
          <a:prstGeom prst="rect">
            <a:avLst/>
          </a:prstGeom>
        </p:spPr>
        <p:txBody>
          <a:bodyPr wrap="none" fromWordArt="1">
            <a:prstTxWarp prst="textPlain">
              <a:avLst>
                <a:gd name="adj" fmla="val 50000"/>
              </a:avLst>
            </a:prstTxWarp>
          </a:bodyPr>
          <a:lstStyle/>
          <a:p>
            <a:pPr algn="ctr"/>
            <a:r>
              <a:rPr lang="en-US" sz="3200" b="1" kern="10" dirty="0" err="1">
                <a:ln w="6350">
                  <a:solidFill>
                    <a:schemeClr val="bg2"/>
                  </a:solidFill>
                  <a:round/>
                  <a:headEnd/>
                  <a:tailEnd/>
                </a:ln>
                <a:solidFill>
                  <a:schemeClr val="accent6"/>
                </a:solidFill>
                <a:latin typeface="Times New Roman"/>
                <a:cs typeface="Times New Roman"/>
              </a:rPr>
              <a:t>Bài</a:t>
            </a:r>
            <a:r>
              <a:rPr lang="en-US" sz="3200" b="1" kern="10" dirty="0">
                <a:ln w="6350">
                  <a:solidFill>
                    <a:schemeClr val="bg2"/>
                  </a:solidFill>
                  <a:round/>
                  <a:headEnd/>
                  <a:tailEnd/>
                </a:ln>
                <a:solidFill>
                  <a:schemeClr val="accent6"/>
                </a:solidFill>
                <a:latin typeface="Times New Roman"/>
                <a:cs typeface="Times New Roman"/>
              </a:rPr>
              <a:t> 30</a:t>
            </a:r>
            <a:r>
              <a:rPr lang="vi-VN" sz="3200" b="1" kern="10" dirty="0">
                <a:ln w="6350">
                  <a:solidFill>
                    <a:schemeClr val="bg2"/>
                  </a:solidFill>
                  <a:round/>
                  <a:headEnd/>
                  <a:tailEnd/>
                </a:ln>
                <a:solidFill>
                  <a:schemeClr val="accent6"/>
                </a:solidFill>
                <a:latin typeface="Times New Roman"/>
                <a:cs typeface="Times New Roman"/>
              </a:rPr>
              <a:t>: </a:t>
            </a:r>
            <a:endParaRPr lang="en-US" sz="3200" b="1" kern="10" dirty="0">
              <a:ln w="6350">
                <a:solidFill>
                  <a:schemeClr val="bg2"/>
                </a:solidFill>
                <a:round/>
                <a:headEnd/>
                <a:tailEnd/>
              </a:ln>
              <a:solidFill>
                <a:schemeClr val="accent6"/>
              </a:solidFill>
              <a:latin typeface="Times New Roman"/>
              <a:cs typeface="Times New Roman"/>
            </a:endParaRPr>
          </a:p>
          <a:p>
            <a:pPr algn="ctr"/>
            <a:r>
              <a:rPr lang="en-US" sz="3200" b="1" dirty="0">
                <a:solidFill>
                  <a:schemeClr val="accent6"/>
                </a:solidFill>
              </a:rPr>
              <a:t>TRAO ĐỔI NƯỚC VÀ CHẤT DINH DƯỠNG Ở ĐỘNG VẬT</a:t>
            </a:r>
            <a:endParaRPr lang="en-US" sz="3200" dirty="0">
              <a:solidFill>
                <a:schemeClr val="accent6"/>
              </a:solidFill>
            </a:endParaRPr>
          </a:p>
        </p:txBody>
      </p:sp>
      <p:sp>
        <p:nvSpPr>
          <p:cNvPr id="8" name="Rectangle 3"/>
          <p:cNvSpPr txBox="1">
            <a:spLocks noChangeArrowheads="1"/>
          </p:cNvSpPr>
          <p:nvPr/>
        </p:nvSpPr>
        <p:spPr>
          <a:xfrm>
            <a:off x="228600" y="3181350"/>
            <a:ext cx="86868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80000"/>
              </a:lnSpc>
              <a:buNone/>
              <a:defRPr/>
            </a:pPr>
            <a:r>
              <a:rPr lang="en-US" altLang="en-US" sz="2000" b="1" u="sng" kern="0" dirty="0" err="1">
                <a:latin typeface="Times New Roman" panose="02020603050405020304" pitchFamily="18" charset="0"/>
                <a:cs typeface="Times New Roman" pitchFamily="18" charset="0"/>
              </a:rPr>
              <a:t>Nội</a:t>
            </a:r>
            <a:r>
              <a:rPr lang="en-US" altLang="en-US" sz="2000" b="1" u="sng" kern="0" dirty="0">
                <a:latin typeface="Times New Roman" panose="02020603050405020304" pitchFamily="18" charset="0"/>
                <a:cs typeface="Times New Roman" pitchFamily="18" charset="0"/>
              </a:rPr>
              <a:t> dung </a:t>
            </a:r>
            <a:r>
              <a:rPr lang="en-US" altLang="en-US" sz="2000" b="1" u="sng" kern="0" dirty="0" err="1">
                <a:latin typeface="Times New Roman" panose="02020603050405020304" pitchFamily="18" charset="0"/>
                <a:cs typeface="Times New Roman" pitchFamily="18" charset="0"/>
              </a:rPr>
              <a:t>bài</a:t>
            </a:r>
            <a:r>
              <a:rPr lang="en-US" altLang="en-US" sz="2000" b="1" u="sng" kern="0" dirty="0">
                <a:latin typeface="Times New Roman" panose="02020603050405020304" pitchFamily="18" charset="0"/>
                <a:cs typeface="Times New Roman" pitchFamily="18" charset="0"/>
              </a:rPr>
              <a:t> </a:t>
            </a:r>
            <a:r>
              <a:rPr lang="en-US" altLang="en-US" sz="2000" b="1" u="sng" kern="0" dirty="0" err="1">
                <a:latin typeface="Times New Roman" panose="02020603050405020304" pitchFamily="18" charset="0"/>
                <a:cs typeface="Times New Roman" pitchFamily="18" charset="0"/>
              </a:rPr>
              <a:t>học</a:t>
            </a:r>
            <a:r>
              <a:rPr lang="en-US" altLang="en-US" sz="2000" b="1" u="sng" kern="0" dirty="0">
                <a:latin typeface="Times New Roman" panose="02020603050405020304" pitchFamily="18" charset="0"/>
                <a:cs typeface="Times New Roman" pitchFamily="18" charset="0"/>
              </a:rPr>
              <a:t>:</a:t>
            </a:r>
          </a:p>
          <a:p>
            <a:pPr marL="0" indent="0" algn="just" eaLnBrk="1" hangingPunct="1">
              <a:lnSpc>
                <a:spcPct val="80000"/>
              </a:lnSpc>
              <a:buFontTx/>
              <a:buNone/>
              <a:defRPr/>
            </a:pPr>
            <a:r>
              <a:rPr lang="vi-VN" sz="1600" dirty="0">
                <a:latin typeface="Times New Roman" pitchFamily="18" charset="0"/>
                <a:cs typeface="Times New Roman" pitchFamily="18" charset="0"/>
              </a:rPr>
              <a:t>1</a:t>
            </a:r>
            <a:r>
              <a:rPr lang="en-US" sz="1600" dirty="0">
                <a:latin typeface="Times New Roman" pitchFamily="18" charset="0"/>
                <a:cs typeface="Times New Roman" pitchFamily="18" charset="0"/>
              </a:rPr>
              <a:t>. </a:t>
            </a:r>
            <a:r>
              <a:rPr lang="vi-VN" sz="1600" dirty="0">
                <a:latin typeface="Times New Roman" pitchFamily="18" charset="0"/>
                <a:cs typeface="Times New Roman" pitchFamily="18" charset="0"/>
              </a:rPr>
              <a:t> CON ĐƯỜNG TRAO ĐỔI NƯỚC VÀ NHU CẦU SỬ DỤNG NƯỚC Ở ĐỘNG VẬT</a:t>
            </a:r>
            <a:endParaRPr lang="en-US" sz="1600" dirty="0">
              <a:latin typeface="Times New Roman" pitchFamily="18" charset="0"/>
              <a:cs typeface="Times New Roman" pitchFamily="18" charset="0"/>
            </a:endParaRPr>
          </a:p>
          <a:p>
            <a:pPr marL="0" indent="0" algn="just" eaLnBrk="1" hangingPunct="1">
              <a:lnSpc>
                <a:spcPct val="80000"/>
              </a:lnSpc>
              <a:buFontTx/>
              <a:buNone/>
              <a:defRPr/>
            </a:pPr>
            <a:r>
              <a:rPr lang="en-US" altLang="en-US" sz="1600" kern="0" dirty="0">
                <a:latin typeface="Times New Roman" panose="02020603050405020304" pitchFamily="18" charset="0"/>
                <a:cs typeface="Times New Roman" pitchFamily="18" charset="0"/>
              </a:rPr>
              <a:t>2. </a:t>
            </a:r>
            <a:r>
              <a:rPr lang="vi-VN" sz="1600" dirty="0">
                <a:latin typeface="Times New Roman" pitchFamily="18" charset="0"/>
                <a:cs typeface="Times New Roman" pitchFamily="18" charset="0"/>
              </a:rPr>
              <a:t> CON ĐƯỜNG THU NHẬN VÀ TIÊU HOÁ THỨC ĂN Ở ĐỘNG VẬT</a:t>
            </a:r>
            <a:r>
              <a:rPr lang="en-US" altLang="en-US" sz="1600" kern="0" dirty="0">
                <a:latin typeface="Times New Roman" panose="02020603050405020304" pitchFamily="18" charset="0"/>
                <a:cs typeface="Times New Roman" pitchFamily="18" charset="0"/>
              </a:rPr>
              <a:t>              </a:t>
            </a:r>
          </a:p>
          <a:p>
            <a:pPr marL="0" indent="0" algn="just" eaLnBrk="1" hangingPunct="1">
              <a:lnSpc>
                <a:spcPct val="80000"/>
              </a:lnSpc>
              <a:buFontTx/>
              <a:buNone/>
              <a:defRPr/>
            </a:pPr>
            <a:r>
              <a:rPr lang="en-US" sz="1600" dirty="0">
                <a:latin typeface="Times New Roman" pitchFamily="18" charset="0"/>
                <a:cs typeface="Times New Roman" pitchFamily="18" charset="0"/>
              </a:rPr>
              <a:t>3.  QUÁ TRÌNH VẬN CHUYỂN CÁC CHẤT Ở ĐỘNG VẬT</a:t>
            </a:r>
          </a:p>
          <a:p>
            <a:pPr marL="0" indent="0" algn="just" eaLnBrk="1" hangingPunct="1">
              <a:lnSpc>
                <a:spcPct val="80000"/>
              </a:lnSpc>
              <a:buFontTx/>
              <a:buNone/>
              <a:defRPr/>
            </a:pPr>
            <a:r>
              <a:rPr lang="vi-VN" sz="1600" dirty="0">
                <a:latin typeface="Times New Roman" pitchFamily="18" charset="0"/>
                <a:cs typeface="Times New Roman" pitchFamily="18" charset="0"/>
              </a:rPr>
              <a:t>4</a:t>
            </a:r>
            <a:r>
              <a:rPr lang="en-US" sz="1600" dirty="0">
                <a:latin typeface="Times New Roman" pitchFamily="18" charset="0"/>
                <a:cs typeface="Times New Roman" pitchFamily="18" charset="0"/>
              </a:rPr>
              <a:t>. </a:t>
            </a:r>
            <a:r>
              <a:rPr lang="vi-VN" sz="1600" dirty="0">
                <a:latin typeface="Times New Roman" pitchFamily="18" charset="0"/>
                <a:cs typeface="Times New Roman" pitchFamily="18" charset="0"/>
              </a:rPr>
              <a:t>VẬN DỤNG HIỂU BIẾT VỀ TRAO ĐỔI CHẤT VÀ CHUYỂN HOÁ NĂNG LƯỢNG Ở ĐỘNG VẬT VÀO THỰC TIỄN</a:t>
            </a:r>
            <a:endParaRPr lang="en-US" altLang="en-US" sz="1600" kern="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829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2"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9"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8">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26"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8">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33"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8">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40"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8">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2657" y="-76200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7"/>
          <p:cNvSpPr txBox="1">
            <a:spLocks noChangeArrowheads="1"/>
          </p:cNvSpPr>
          <p:nvPr/>
        </p:nvSpPr>
        <p:spPr bwMode="auto">
          <a:xfrm>
            <a:off x="0" y="-3816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a:solidFill>
                  <a:srgbClr val="FFFF00"/>
                </a:solidFill>
                <a:latin typeface="+mj-lt"/>
              </a:rPr>
              <a:t> </a:t>
            </a:r>
            <a:r>
              <a:rPr lang="en-US" altLang="en-US" sz="2000" b="1" dirty="0">
                <a:solidFill>
                  <a:srgbClr val="FFFF00"/>
                </a:solidFill>
                <a:latin typeface="+mj-lt"/>
              </a:rPr>
              <a:t>1. </a:t>
            </a:r>
            <a:r>
              <a:rPr lang="en-US" sz="2000" b="1" dirty="0">
                <a:solidFill>
                  <a:srgbClr val="FFFF00"/>
                </a:solidFill>
                <a:latin typeface="+mj-lt"/>
              </a:rPr>
              <a:t>CON ĐƯỜNG TRAO ĐỔI NƯỚC VÀ NHU CẦU SỬ DỤNG NƯỚC Ở ĐỘNG VẬT</a:t>
            </a:r>
            <a:endParaRPr lang="en-US" sz="2000" dirty="0">
              <a:solidFill>
                <a:srgbClr val="FFFF00"/>
              </a:solidFill>
              <a:latin typeface="+mj-lt"/>
            </a:endParaRPr>
          </a:p>
        </p:txBody>
      </p:sp>
      <p:sp>
        <p:nvSpPr>
          <p:cNvPr id="16" name="Rectangle 15"/>
          <p:cNvSpPr/>
          <p:nvPr/>
        </p:nvSpPr>
        <p:spPr>
          <a:xfrm>
            <a:off x="0" y="281285"/>
            <a:ext cx="6132641"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
        <p:nvSpPr>
          <p:cNvPr id="3" name="Rectangle 2"/>
          <p:cNvSpPr/>
          <p:nvPr/>
        </p:nvSpPr>
        <p:spPr>
          <a:xfrm>
            <a:off x="76200" y="590550"/>
            <a:ext cx="8839200" cy="1200329"/>
          </a:xfrm>
          <a:prstGeom prst="rect">
            <a:avLst/>
          </a:prstGeom>
        </p:spPr>
        <p:txBody>
          <a:bodyPr wrap="square">
            <a:spAutoFit/>
          </a:bodyPr>
          <a:lstStyle/>
          <a:p>
            <a:pPr algn="just"/>
            <a:r>
              <a:rPr lang="vi-VN" sz="2400" b="1" dirty="0">
                <a:latin typeface="+mj-lt"/>
                <a:cs typeface="Times New Roman" pitchFamily="18" charset="0"/>
              </a:rPr>
              <a:t>Nhu</a:t>
            </a:r>
            <a:r>
              <a:rPr lang="vi-VN" sz="2400" b="1" dirty="0">
                <a:latin typeface="+mj-lt"/>
              </a:rPr>
              <a:t> cầu sử dụng nước của động vật là khác nhau tuỳ theo loài, kích thước cơ thể, điều kiện môi trường, độ tuổi, loại thức ăn, … Chẳng hạn</a:t>
            </a:r>
            <a:r>
              <a:rPr lang="en-US" sz="2400" b="1" dirty="0">
                <a:latin typeface="+mj-lt"/>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790878"/>
            <a:ext cx="2362200" cy="26096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790879"/>
            <a:ext cx="3124200" cy="26096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790880"/>
            <a:ext cx="3048000" cy="2609670"/>
          </a:xfrm>
          <a:prstGeom prst="rect">
            <a:avLst/>
          </a:prstGeom>
        </p:spPr>
      </p:pic>
      <p:sp>
        <p:nvSpPr>
          <p:cNvPr id="9" name="Rectangle 8"/>
          <p:cNvSpPr/>
          <p:nvPr/>
        </p:nvSpPr>
        <p:spPr>
          <a:xfrm>
            <a:off x="609600" y="4440019"/>
            <a:ext cx="1447800" cy="646331"/>
          </a:xfrm>
          <a:prstGeom prst="rect">
            <a:avLst/>
          </a:prstGeom>
        </p:spPr>
        <p:txBody>
          <a:bodyPr wrap="square">
            <a:spAutoFit/>
          </a:bodyPr>
          <a:lstStyle/>
          <a:p>
            <a:pPr algn="ctr"/>
            <a:r>
              <a:rPr lang="vi-VN" b="1" dirty="0"/>
              <a:t>voi khoảng 300 L/ngày</a:t>
            </a:r>
            <a:endParaRPr lang="en-US" dirty="0"/>
          </a:p>
        </p:txBody>
      </p:sp>
      <p:sp>
        <p:nvSpPr>
          <p:cNvPr id="10" name="Rectangle 9"/>
          <p:cNvSpPr/>
          <p:nvPr/>
        </p:nvSpPr>
        <p:spPr>
          <a:xfrm>
            <a:off x="2931767" y="4400550"/>
            <a:ext cx="2402233" cy="646331"/>
          </a:xfrm>
          <a:prstGeom prst="rect">
            <a:avLst/>
          </a:prstGeom>
        </p:spPr>
        <p:txBody>
          <a:bodyPr wrap="square">
            <a:spAutoFit/>
          </a:bodyPr>
          <a:lstStyle/>
          <a:p>
            <a:pPr algn="ctr"/>
            <a:r>
              <a:rPr lang="vi-VN" b="1" dirty="0"/>
              <a:t>trâu, bò là khoảng 30 – 40 L/ngày</a:t>
            </a:r>
            <a:endParaRPr lang="en-US" dirty="0"/>
          </a:p>
        </p:txBody>
      </p:sp>
      <p:sp>
        <p:nvSpPr>
          <p:cNvPr id="12" name="Rectangle 11"/>
          <p:cNvSpPr/>
          <p:nvPr/>
        </p:nvSpPr>
        <p:spPr>
          <a:xfrm>
            <a:off x="6414968" y="4400550"/>
            <a:ext cx="2119432" cy="646331"/>
          </a:xfrm>
          <a:prstGeom prst="rect">
            <a:avLst/>
          </a:prstGeom>
        </p:spPr>
        <p:txBody>
          <a:bodyPr wrap="square">
            <a:spAutoFit/>
          </a:bodyPr>
          <a:lstStyle/>
          <a:p>
            <a:pPr algn="ctr"/>
            <a:r>
              <a:rPr lang="vi-VN" b="1" dirty="0"/>
              <a:t>cừu, dê chỉ cần 4 – 5 L/ngày</a:t>
            </a:r>
            <a:endParaRPr lang="en-US" b="1" dirty="0"/>
          </a:p>
        </p:txBody>
      </p:sp>
    </p:spTree>
    <p:extLst>
      <p:ext uri="{BB962C8B-B14F-4D97-AF65-F5344CB8AC3E}">
        <p14:creationId xmlns:p14="http://schemas.microsoft.com/office/powerpoint/2010/main" val="18358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2657" y="-78105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422" y="590550"/>
            <a:ext cx="5257800" cy="3416320"/>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1L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1,5 − 2L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diễn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410200" y="703266"/>
            <a:ext cx="3505200" cy="4230684"/>
          </a:xfrm>
          <a:prstGeom prst="rect">
            <a:avLst/>
          </a:prstGeom>
        </p:spPr>
      </p:pic>
      <p:sp>
        <p:nvSpPr>
          <p:cNvPr id="13" name="Text Box 57"/>
          <p:cNvSpPr txBox="1">
            <a:spLocks noChangeArrowheads="1"/>
          </p:cNvSpPr>
          <p:nvPr/>
        </p:nvSpPr>
        <p:spPr bwMode="auto">
          <a:xfrm>
            <a:off x="0" y="-1714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a:solidFill>
                  <a:srgbClr val="FFFF00"/>
                </a:solidFill>
                <a:latin typeface="+mj-lt"/>
              </a:rPr>
              <a:t> </a:t>
            </a:r>
            <a:r>
              <a:rPr lang="en-US" altLang="en-US" sz="2000" b="1" dirty="0">
                <a:solidFill>
                  <a:srgbClr val="FFFF00"/>
                </a:solidFill>
                <a:latin typeface="+mj-lt"/>
              </a:rPr>
              <a:t>1. </a:t>
            </a:r>
            <a:r>
              <a:rPr lang="en-US" sz="2000" b="1" dirty="0">
                <a:solidFill>
                  <a:srgbClr val="FFFF00"/>
                </a:solidFill>
                <a:latin typeface="+mj-lt"/>
              </a:rPr>
              <a:t>CON ĐƯỜNG TRAO ĐỔI NƯỚC VÀ NHU CẦU SỬ DỤNG NƯỚC Ở ĐỘNG VẬT</a:t>
            </a:r>
            <a:endParaRPr lang="en-US" sz="2000" dirty="0">
              <a:solidFill>
                <a:srgbClr val="FFFF00"/>
              </a:solidFill>
              <a:latin typeface="+mj-lt"/>
            </a:endParaRPr>
          </a:p>
        </p:txBody>
      </p:sp>
      <p:sp>
        <p:nvSpPr>
          <p:cNvPr id="16" name="Rectangle 15"/>
          <p:cNvSpPr/>
          <p:nvPr/>
        </p:nvSpPr>
        <p:spPr>
          <a:xfrm>
            <a:off x="0" y="128885"/>
            <a:ext cx="6132641"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390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a:solidFill>
                  <a:srgbClr val="FFFF00"/>
                </a:solidFill>
                <a:latin typeface="+mj-lt"/>
              </a:rPr>
              <a:t> </a:t>
            </a:r>
            <a:r>
              <a:rPr lang="en-US" altLang="en-US" sz="2000" b="1" dirty="0">
                <a:solidFill>
                  <a:srgbClr val="FFFF00"/>
                </a:solidFill>
                <a:latin typeface="+mj-lt"/>
              </a:rPr>
              <a:t>1. </a:t>
            </a:r>
            <a:r>
              <a:rPr lang="en-US" sz="2000" b="1" dirty="0">
                <a:solidFill>
                  <a:srgbClr val="FFFF00"/>
                </a:solidFill>
                <a:latin typeface="+mj-lt"/>
              </a:rPr>
              <a:t>CON ĐƯỜNG TRAO ĐỔI NƯỚC VÀ NHU CẦU SỬ DỤNG NƯỚC Ở ĐỘNG VẬT</a:t>
            </a:r>
            <a:endParaRPr lang="en-US" sz="2000" dirty="0">
              <a:solidFill>
                <a:srgbClr val="FFFF00"/>
              </a:solidFill>
              <a:latin typeface="+mj-lt"/>
            </a:endParaRPr>
          </a:p>
        </p:txBody>
      </p:sp>
      <p:sp>
        <p:nvSpPr>
          <p:cNvPr id="15" name="Rectangle 14"/>
          <p:cNvSpPr/>
          <p:nvPr/>
        </p:nvSpPr>
        <p:spPr>
          <a:xfrm>
            <a:off x="0" y="361950"/>
            <a:ext cx="6132641"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
        <p:nvSpPr>
          <p:cNvPr id="5" name="Rectangle 4"/>
          <p:cNvSpPr/>
          <p:nvPr/>
        </p:nvSpPr>
        <p:spPr>
          <a:xfrm>
            <a:off x="11112" y="1142821"/>
            <a:ext cx="8904288" cy="1200329"/>
          </a:xfrm>
          <a:prstGeom prst="rect">
            <a:avLst/>
          </a:prstGeom>
        </p:spPr>
        <p:txBody>
          <a:bodyPr wrap="square">
            <a:spAutoFit/>
          </a:bodyPr>
          <a:lstStyle/>
          <a:p>
            <a:pPr lvl="0"/>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 </a:t>
            </a:r>
          </a:p>
        </p:txBody>
      </p:sp>
      <p:pic>
        <p:nvPicPr>
          <p:cNvPr id="22" name="Picture 2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7429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77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a:solidFill>
                  <a:srgbClr val="FFFF00"/>
                </a:solidFill>
                <a:latin typeface="+mj-lt"/>
              </a:rPr>
              <a:t> </a:t>
            </a:r>
            <a:r>
              <a:rPr lang="en-US" altLang="en-US" sz="2000" b="1" dirty="0">
                <a:solidFill>
                  <a:srgbClr val="FFFF00"/>
                </a:solidFill>
                <a:latin typeface="+mj-lt"/>
              </a:rPr>
              <a:t>1. </a:t>
            </a:r>
            <a:r>
              <a:rPr lang="en-US" sz="2000" b="1" dirty="0">
                <a:solidFill>
                  <a:srgbClr val="FFFF00"/>
                </a:solidFill>
                <a:latin typeface="+mj-lt"/>
              </a:rPr>
              <a:t>CON ĐƯỜNG TRAO ĐỔI NƯỚC VÀ NHU CẦU SỬ DỤNG NƯỚC Ở ĐỘNG VẬT</a:t>
            </a:r>
            <a:endParaRPr lang="en-US" sz="2000" dirty="0">
              <a:solidFill>
                <a:srgbClr val="FFFF00"/>
              </a:solidFill>
              <a:latin typeface="+mj-lt"/>
            </a:endParaRPr>
          </a:p>
        </p:txBody>
      </p:sp>
      <p:sp>
        <p:nvSpPr>
          <p:cNvPr id="15" name="Rectangle 14"/>
          <p:cNvSpPr/>
          <p:nvPr/>
        </p:nvSpPr>
        <p:spPr>
          <a:xfrm>
            <a:off x="0" y="433685"/>
            <a:ext cx="5423472" cy="400110"/>
          </a:xfrm>
          <a:prstGeom prst="rect">
            <a:avLst/>
          </a:prstGeom>
        </p:spPr>
        <p:txBody>
          <a:bodyPr wrap="none">
            <a:spAutoFit/>
          </a:bodyPr>
          <a:lstStyle/>
          <a:p>
            <a:r>
              <a:rPr lang="en-US" sz="2000" b="1" dirty="0">
                <a:solidFill>
                  <a:srgbClr val="FF0000"/>
                </a:solidFill>
                <a:latin typeface="Times New Roman" pitchFamily="18" charset="0"/>
                <a:cs typeface="Times New Roman" pitchFamily="18" charset="0"/>
              </a:rPr>
              <a:t>b. </a:t>
            </a:r>
            <a:r>
              <a:rPr lang="en-US" sz="2000" b="1" dirty="0" err="1">
                <a:solidFill>
                  <a:srgbClr val="FF0000"/>
                </a:solidFill>
                <a:latin typeface="Times New Roman" pitchFamily="18" charset="0"/>
                <a:cs typeface="Times New Roman" pitchFamily="18" charset="0"/>
              </a:rPr>
              <a:t>Tìm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hiểu</a:t>
            </a:r>
            <a:r>
              <a:rPr lang="en-US" sz="2000" b="1" dirty="0">
                <a:solidFill>
                  <a:srgbClr val="FF0000"/>
                </a:solidFill>
                <a:latin typeface="Times New Roman" pitchFamily="18" charset="0"/>
                <a:cs typeface="Times New Roman" pitchFamily="18" charset="0"/>
              </a:rPr>
              <a:t> con </a:t>
            </a:r>
            <a:r>
              <a:rPr lang="en-US" sz="2000" b="1" dirty="0" err="1">
                <a:solidFill>
                  <a:srgbClr val="FF0000"/>
                </a:solidFill>
                <a:latin typeface="Times New Roman" pitchFamily="18" charset="0"/>
                <a:cs typeface="Times New Roman" pitchFamily="18" charset="0"/>
              </a:rPr>
              <a:t>đường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trao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đổi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nước</a:t>
            </a:r>
            <a:r>
              <a:rPr lang="en-US" sz="2000" b="1" dirty="0">
                <a:solidFill>
                  <a:srgbClr val="FF0000"/>
                </a:solidFill>
                <a:latin typeface="Times New Roman" pitchFamily="18" charset="0"/>
                <a:cs typeface="Times New Roman" pitchFamily="18" charset="0"/>
              </a:rPr>
              <a:t> ở </a:t>
            </a:r>
            <a:r>
              <a:rPr lang="en-US" sz="2000" b="1" dirty="0" err="1">
                <a:solidFill>
                  <a:srgbClr val="FF0000"/>
                </a:solidFill>
                <a:latin typeface="Times New Roman" pitchFamily="18" charset="0"/>
                <a:cs typeface="Times New Roman" pitchFamily="18" charset="0"/>
              </a:rPr>
              <a:t>động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vật</a:t>
            </a:r>
            <a:endParaRPr lang="en-US" sz="2000" dirty="0">
              <a:solidFill>
                <a:srgbClr val="FF0000"/>
              </a:solidFill>
              <a:latin typeface="Times New Roman" pitchFamily="18" charset="0"/>
              <a:cs typeface="Times New Roman" pitchFamily="18" charset="0"/>
            </a:endParaRPr>
          </a:p>
        </p:txBody>
      </p:sp>
      <p:sp>
        <p:nvSpPr>
          <p:cNvPr id="7" name="Rectangle 6"/>
          <p:cNvSpPr/>
          <p:nvPr/>
        </p:nvSpPr>
        <p:spPr>
          <a:xfrm>
            <a:off x="5562600" y="742950"/>
            <a:ext cx="3429000" cy="923330"/>
          </a:xfrm>
          <a:prstGeom prst="rect">
            <a:avLst/>
          </a:prstGeom>
        </p:spPr>
        <p:txBody>
          <a:bodyPr wrap="square">
            <a:spAutoFit/>
          </a:bodyPr>
          <a:lstStyle/>
          <a:p>
            <a:pPr algn="ctr"/>
            <a:r>
              <a:rPr lang="en-US" b="1" dirty="0" err="1">
                <a:solidFill>
                  <a:schemeClr val="accent2"/>
                </a:solidFill>
                <a:latin typeface="Times New Roman" pitchFamily="18" charset="0"/>
                <a:cs typeface="Times New Roman" pitchFamily="18" charset="0"/>
              </a:rPr>
              <a:t>Hoạt</a:t>
            </a:r>
            <a:r>
              <a:rPr lang="en-US" b="1" dirty="0">
                <a:solidFill>
                  <a:schemeClr val="accent2"/>
                </a:solidFill>
                <a:latin typeface="Times New Roman" pitchFamily="18" charset="0"/>
                <a:cs typeface="Times New Roman" pitchFamily="18" charset="0"/>
              </a:rPr>
              <a:t> </a:t>
            </a:r>
            <a:r>
              <a:rPr lang="en-US" b="1" dirty="0" err="1">
                <a:solidFill>
                  <a:schemeClr val="accent2"/>
                </a:solidFill>
                <a:latin typeface="Times New Roman" pitchFamily="18" charset="0"/>
                <a:cs typeface="Times New Roman" pitchFamily="18" charset="0"/>
              </a:rPr>
              <a:t>động</a:t>
            </a:r>
            <a:r>
              <a:rPr lang="en-US" b="1" dirty="0">
                <a:solidFill>
                  <a:schemeClr val="accent2"/>
                </a:solidFill>
                <a:latin typeface="Times New Roman" pitchFamily="18" charset="0"/>
                <a:cs typeface="Times New Roman" pitchFamily="18" charset="0"/>
              </a:rPr>
              <a:t> </a:t>
            </a:r>
            <a:r>
              <a:rPr lang="en-US" b="1" dirty="0" err="1">
                <a:solidFill>
                  <a:schemeClr val="accent2"/>
                </a:solidFill>
                <a:latin typeface="Times New Roman" pitchFamily="18" charset="0"/>
                <a:cs typeface="Times New Roman" pitchFamily="18" charset="0"/>
              </a:rPr>
              <a:t>theo</a:t>
            </a:r>
            <a:r>
              <a:rPr lang="en-US" b="1" dirty="0">
                <a:solidFill>
                  <a:schemeClr val="accent2"/>
                </a:solidFill>
                <a:latin typeface="Times New Roman" pitchFamily="18" charset="0"/>
                <a:cs typeface="Times New Roman" pitchFamily="18" charset="0"/>
              </a:rPr>
              <a:t> </a:t>
            </a:r>
            <a:r>
              <a:rPr lang="en-US" b="1" dirty="0" err="1">
                <a:solidFill>
                  <a:schemeClr val="accent2"/>
                </a:solidFill>
                <a:latin typeface="Times New Roman" pitchFamily="18" charset="0"/>
                <a:cs typeface="Times New Roman" pitchFamily="18" charset="0"/>
              </a:rPr>
              <a:t>nhóm</a:t>
            </a:r>
            <a:r>
              <a:rPr lang="en-US" b="1" dirty="0">
                <a:solidFill>
                  <a:schemeClr val="accent2"/>
                </a:solidFill>
                <a:latin typeface="Times New Roman" pitchFamily="18" charset="0"/>
                <a:cs typeface="Times New Roman" pitchFamily="18" charset="0"/>
              </a:rPr>
              <a:t> ( 5 </a:t>
            </a:r>
            <a:r>
              <a:rPr lang="en-US" b="1" dirty="0" err="1">
                <a:solidFill>
                  <a:schemeClr val="accent2"/>
                </a:solidFill>
                <a:latin typeface="Times New Roman" pitchFamily="18" charset="0"/>
                <a:cs typeface="Times New Roman" pitchFamily="18" charset="0"/>
              </a:rPr>
              <a:t>phút</a:t>
            </a:r>
            <a:r>
              <a:rPr lang="en-US" b="1" dirty="0">
                <a:solidFill>
                  <a:schemeClr val="accent2"/>
                </a:solidFill>
                <a:latin typeface="Times New Roman" pitchFamily="18" charset="0"/>
                <a:cs typeface="Times New Roman" pitchFamily="18" charset="0"/>
              </a:rPr>
              <a:t>): </a:t>
            </a:r>
          </a:p>
          <a:p>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vẽ</a:t>
            </a:r>
            <a:r>
              <a:rPr lang="en-US" b="1" dirty="0">
                <a:latin typeface="Times New Roman" pitchFamily="18" charset="0"/>
                <a:cs typeface="Times New Roman" pitchFamily="18" charset="0"/>
              </a:rPr>
              <a:t> 30,1 </a:t>
            </a:r>
            <a:r>
              <a:rPr lang="en-US" b="1" dirty="0" err="1">
                <a:latin typeface="Times New Roman" pitchFamily="18" charset="0"/>
                <a:cs typeface="Times New Roman" pitchFamily="18" charset="0"/>
              </a:rPr>
              <a:t>sgk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lời</a:t>
            </a:r>
            <a:r>
              <a:rPr lang="en-US" b="1" dirty="0">
                <a:latin typeface="Times New Roman" pitchFamily="18" charset="0"/>
                <a:cs typeface="Times New Roman" pitchFamily="18" charset="0"/>
              </a:rPr>
              <a: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657350"/>
            <a:ext cx="3352800" cy="3429000"/>
          </a:xfrm>
          <a:prstGeom prst="rect">
            <a:avLst/>
          </a:prstGeom>
        </p:spPr>
      </p:pic>
      <p:sp>
        <p:nvSpPr>
          <p:cNvPr id="11" name="Rectangle 10"/>
          <p:cNvSpPr/>
          <p:nvPr/>
        </p:nvSpPr>
        <p:spPr>
          <a:xfrm>
            <a:off x="76200" y="1047750"/>
            <a:ext cx="5486400" cy="338554"/>
          </a:xfrm>
          <a:prstGeom prst="rect">
            <a:avLst/>
          </a:prstGeom>
        </p:spPr>
        <p:txBody>
          <a:bodyPr wrap="square">
            <a:spAutoFit/>
          </a:bodyPr>
          <a:lstStyle/>
          <a:p>
            <a:r>
              <a:rPr lang="en-US" sz="1600" i="1" dirty="0">
                <a:latin typeface="Times New Roman" pitchFamily="18" charset="0"/>
                <a:cs typeface="Times New Roman" pitchFamily="18" charset="0"/>
              </a:rPr>
              <a:t>a. </a:t>
            </a:r>
            <a:r>
              <a:rPr lang="en-US" sz="1600" i="1" dirty="0" err="1">
                <a:latin typeface="Times New Roman" pitchFamily="18" charset="0"/>
                <a:cs typeface="Times New Roman" pitchFamily="18" charset="0"/>
              </a:rPr>
              <a:t>Nước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được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cung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cấp</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cho</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người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từ</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những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nguồn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nào</a:t>
            </a:r>
            <a:r>
              <a:rPr lang="en-US" sz="1600"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2" name="Rectangle 11"/>
          <p:cNvSpPr/>
          <p:nvPr/>
        </p:nvSpPr>
        <p:spPr>
          <a:xfrm>
            <a:off x="92764" y="1733550"/>
            <a:ext cx="5469836" cy="584775"/>
          </a:xfrm>
          <a:prstGeom prst="rect">
            <a:avLst/>
          </a:prstGeom>
        </p:spPr>
        <p:txBody>
          <a:bodyPr wrap="square">
            <a:spAutoFit/>
          </a:bodyPr>
          <a:lstStyle/>
          <a:p>
            <a:r>
              <a:rPr lang="en-US" sz="1600" i="1" dirty="0">
                <a:latin typeface="Times New Roman" pitchFamily="18" charset="0"/>
                <a:cs typeface="Times New Roman" pitchFamily="18" charset="0"/>
              </a:rPr>
              <a:t>b. </a:t>
            </a:r>
            <a:r>
              <a:rPr lang="en-US" sz="1600" i="1" dirty="0" err="1">
                <a:latin typeface="Times New Roman" pitchFamily="18" charset="0"/>
                <a:cs typeface="Times New Roman" pitchFamily="18" charset="0"/>
              </a:rPr>
              <a:t>Nước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trong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người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có</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bị</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mất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đi</a:t>
            </a:r>
            <a:r>
              <a:rPr lang="en-US" sz="1600" i="1" dirty="0">
                <a:latin typeface="Times New Roman" pitchFamily="18" charset="0"/>
                <a:cs typeface="Times New Roman" pitchFamily="18" charset="0"/>
              </a:rPr>
              <a:t> qua </a:t>
            </a:r>
            <a:r>
              <a:rPr lang="en-US" sz="1600" i="1" dirty="0" err="1">
                <a:latin typeface="Times New Roman" pitchFamily="18" charset="0"/>
                <a:cs typeface="Times New Roman" pitchFamily="18" charset="0"/>
              </a:rPr>
              <a:t>những</a:t>
            </a:r>
            <a:r>
              <a:rPr lang="en-US" sz="1600" i="1" dirty="0">
                <a:latin typeface="Times New Roman" pitchFamily="18" charset="0"/>
                <a:cs typeface="Times New Roman" pitchFamily="18" charset="0"/>
              </a:rPr>
              <a:t> con </a:t>
            </a:r>
            <a:r>
              <a:rPr lang="en-US" sz="1600" i="1" dirty="0" err="1">
                <a:latin typeface="Times New Roman" pitchFamily="18" charset="0"/>
                <a:cs typeface="Times New Roman" pitchFamily="18" charset="0"/>
              </a:rPr>
              <a:t>đường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nào</a:t>
            </a:r>
            <a:r>
              <a:rPr lang="en-US" sz="1600"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3" name="Rectangle 12"/>
          <p:cNvSpPr/>
          <p:nvPr/>
        </p:nvSpPr>
        <p:spPr>
          <a:xfrm>
            <a:off x="92764" y="794122"/>
            <a:ext cx="5241236" cy="338554"/>
          </a:xfrm>
          <a:prstGeom prst="rect">
            <a:avLst/>
          </a:prstGeom>
        </p:spPr>
        <p:txBody>
          <a:bodyPr wrap="square">
            <a:spAutoFit/>
          </a:bodyPr>
          <a:lstStyle/>
          <a:p>
            <a:r>
              <a:rPr lang="en-US" sz="1600" b="1" i="1" dirty="0">
                <a:latin typeface="Times New Roman" pitchFamily="18" charset="0"/>
                <a:cs typeface="Times New Roman" pitchFamily="18" charset="0"/>
              </a:rPr>
              <a:t>3. </a:t>
            </a:r>
            <a:r>
              <a:rPr lang="en-US" sz="1600" b="1" i="1" dirty="0" err="1">
                <a:latin typeface="Times New Roman" pitchFamily="18" charset="0"/>
                <a:cs typeface="Times New Roman" pitchFamily="18" charset="0"/>
              </a:rPr>
              <a:t>Quan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sát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Hình</a:t>
            </a:r>
            <a:r>
              <a:rPr lang="en-US" sz="1600" b="1" i="1" dirty="0">
                <a:latin typeface="Times New Roman" pitchFamily="18" charset="0"/>
                <a:cs typeface="Times New Roman" pitchFamily="18" charset="0"/>
              </a:rPr>
              <a:t> 30.1 </a:t>
            </a:r>
            <a:r>
              <a:rPr lang="en-US" sz="1600" b="1" i="1" dirty="0" err="1">
                <a:latin typeface="Times New Roman" pitchFamily="18" charset="0"/>
                <a:cs typeface="Times New Roman" pitchFamily="18" charset="0"/>
              </a:rPr>
              <a:t>và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trả</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lời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các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câu</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hỏi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sau</a:t>
            </a:r>
            <a:r>
              <a:rPr lang="en-US" sz="1600" b="1"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6" name="Rectangle 15"/>
          <p:cNvSpPr/>
          <p:nvPr/>
        </p:nvSpPr>
        <p:spPr>
          <a:xfrm>
            <a:off x="112641" y="2647950"/>
            <a:ext cx="5449959" cy="584775"/>
          </a:xfrm>
          <a:prstGeom prst="rect">
            <a:avLst/>
          </a:prstGeom>
        </p:spPr>
        <p:txBody>
          <a:bodyPr wrap="square">
            <a:spAutoFit/>
          </a:bodyPr>
          <a:lstStyle/>
          <a:p>
            <a:r>
              <a:rPr lang="en-US" sz="1600" b="1" i="1" dirty="0">
                <a:latin typeface="Times New Roman" pitchFamily="18" charset="0"/>
                <a:cs typeface="Times New Roman" pitchFamily="18" charset="0"/>
              </a:rPr>
              <a:t>4. </a:t>
            </a:r>
            <a:r>
              <a:rPr lang="en-US" sz="1600" b="1" i="1" dirty="0" err="1">
                <a:latin typeface="Times New Roman" pitchFamily="18" charset="0"/>
                <a:cs typeface="Times New Roman" pitchFamily="18" charset="0"/>
              </a:rPr>
              <a:t>Hãy</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trình</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bày</a:t>
            </a:r>
            <a:r>
              <a:rPr lang="en-US" sz="1600" b="1" i="1" dirty="0">
                <a:latin typeface="Times New Roman" pitchFamily="18" charset="0"/>
                <a:cs typeface="Times New Roman" pitchFamily="18" charset="0"/>
              </a:rPr>
              <a:t> con </a:t>
            </a:r>
            <a:r>
              <a:rPr lang="en-US" sz="1600" b="1" i="1" dirty="0" err="1">
                <a:latin typeface="Times New Roman" pitchFamily="18" charset="0"/>
                <a:cs typeface="Times New Roman" pitchFamily="18" charset="0"/>
              </a:rPr>
              <a:t>đường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trao</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đổi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nước</a:t>
            </a:r>
            <a:r>
              <a:rPr lang="en-US" sz="1600" b="1" i="1" dirty="0">
                <a:latin typeface="Times New Roman" pitchFamily="18" charset="0"/>
                <a:cs typeface="Times New Roman" pitchFamily="18" charset="0"/>
              </a:rPr>
              <a:t> ở </a:t>
            </a:r>
            <a:r>
              <a:rPr lang="en-US" sz="1600" b="1" i="1" dirty="0" err="1">
                <a:latin typeface="Times New Roman" pitchFamily="18" charset="0"/>
                <a:cs typeface="Times New Roman" pitchFamily="18" charset="0"/>
              </a:rPr>
              <a:t>động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vật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và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người</a:t>
            </a:r>
            <a:r>
              <a:rPr lang="en-US" sz="1600" b="1"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7" name="Rectangle 16"/>
          <p:cNvSpPr/>
          <p:nvPr/>
        </p:nvSpPr>
        <p:spPr>
          <a:xfrm>
            <a:off x="112640" y="1276350"/>
            <a:ext cx="5449960" cy="584775"/>
          </a:xfrm>
          <a:prstGeom prst="rect">
            <a:avLst/>
          </a:prstGeom>
        </p:spPr>
        <p:txBody>
          <a:bodyPr wrap="square">
            <a:spAutoFit/>
          </a:bodyPr>
          <a:lstStyle/>
          <a:p>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uống</a:t>
            </a:r>
            <a:r>
              <a:rPr lang="en-US" sz="1600" dirty="0">
                <a:latin typeface="Times New Roman" pitchFamily="18" charset="0"/>
                <a:cs typeface="Times New Roman" pitchFamily="18" charset="0"/>
              </a:rPr>
              <a:t>.</a:t>
            </a:r>
          </a:p>
        </p:txBody>
      </p:sp>
      <p:sp>
        <p:nvSpPr>
          <p:cNvPr id="18" name="Rectangle 17"/>
          <p:cNvSpPr/>
          <p:nvPr/>
        </p:nvSpPr>
        <p:spPr>
          <a:xfrm>
            <a:off x="76199" y="2190750"/>
            <a:ext cx="5486401" cy="584775"/>
          </a:xfrm>
          <a:prstGeom prst="rect">
            <a:avLst/>
          </a:prstGeom>
        </p:spPr>
        <p:txBody>
          <a:bodyPr wrap="square">
            <a:spAutoFit/>
          </a:bodyPr>
          <a:lstStyle/>
          <a:p>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hô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qua da, </a:t>
            </a:r>
            <a:r>
              <a:rPr lang="en-US" sz="1600" dirty="0" err="1">
                <a:latin typeface="Times New Roman" pitchFamily="18" charset="0"/>
                <a:cs typeface="Times New Roman" pitchFamily="18" charset="0"/>
              </a:rPr>
              <a:t>toát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a:t>
            </a:r>
          </a:p>
        </p:txBody>
      </p:sp>
      <p:sp>
        <p:nvSpPr>
          <p:cNvPr id="19" name="Rectangle 18"/>
          <p:cNvSpPr/>
          <p:nvPr/>
        </p:nvSpPr>
        <p:spPr>
          <a:xfrm>
            <a:off x="31473" y="3105150"/>
            <a:ext cx="5531127" cy="2062103"/>
          </a:xfrm>
          <a:prstGeom prst="rect">
            <a:avLst/>
          </a:prstGeom>
        </p:spPr>
        <p:txBody>
          <a:bodyPr wrap="square">
            <a:spAutoFit/>
          </a:bodyPr>
          <a:lstStyle/>
          <a:p>
            <a:pPr algn="just"/>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lấy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chủ</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yếu</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ruột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hoàn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chuyển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liệu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đổi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khỏi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qua da, </a:t>
            </a:r>
            <a:r>
              <a:rPr lang="en-US" sz="1600" dirty="0" err="1">
                <a:latin typeface="Times New Roman" pitchFamily="18" charset="0"/>
                <a:cs typeface="Times New Roman" pitchFamily="18" charset="0"/>
              </a:rPr>
              <a:t>toát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1139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1" grpId="0"/>
      <p:bldP spid="12" grpId="0"/>
      <p:bldP spid="13"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152400" y="0"/>
            <a:ext cx="93726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819150"/>
            <a:ext cx="5486400" cy="2308324"/>
          </a:xfrm>
          <a:prstGeom prst="rect">
            <a:avLst/>
          </a:prstGeom>
        </p:spPr>
        <p:txBody>
          <a:bodyPr wrap="square">
            <a:spAutoFit/>
          </a:bodyPr>
          <a:lstStyle/>
          <a:p>
            <a:pPr algn="just"/>
            <a:r>
              <a:rPr lang="en-US" dirty="0">
                <a:latin typeface="Times New Roman" pitchFamily="18" charset="0"/>
                <a:cs typeface="Times New Roman" pitchFamily="18" charset="0"/>
              </a:rPr>
              <a:t>Ở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bề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300 – 400 mL/</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qua da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so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bổ</a:t>
            </a:r>
            <a:r>
              <a:rPr lang="en-US" dirty="0">
                <a:latin typeface="Times New Roman" pitchFamily="18" charset="0"/>
                <a:cs typeface="Times New Roman" pitchFamily="18" charset="0"/>
              </a:rPr>
              <a:t> sung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a:t>
            </a:r>
          </a:p>
        </p:txBody>
      </p:sp>
      <p:sp>
        <p:nvSpPr>
          <p:cNvPr id="6" name="Rectangle 5"/>
          <p:cNvSpPr/>
          <p:nvPr/>
        </p:nvSpPr>
        <p:spPr>
          <a:xfrm>
            <a:off x="-76200" y="3105150"/>
            <a:ext cx="5486400" cy="646331"/>
          </a:xfrm>
          <a:prstGeom prst="rect">
            <a:avLst/>
          </a:prstGeom>
        </p:spPr>
        <p:txBody>
          <a:bodyPr wrap="square">
            <a:spAutoFit/>
          </a:bodyPr>
          <a:lstStyle/>
          <a:p>
            <a:r>
              <a:rPr lang="en-US" dirty="0">
                <a:solidFill>
                  <a:srgbClr val="FFFF00"/>
                </a:solidFill>
                <a:latin typeface="Times New Roman" pitchFamily="18" charset="0"/>
                <a:cs typeface="Times New Roman" pitchFamily="18" charset="0"/>
              </a:rPr>
              <a:t>* Theo </a:t>
            </a:r>
            <a:r>
              <a:rPr lang="en-US" dirty="0" err="1">
                <a:solidFill>
                  <a:srgbClr val="FFFF00"/>
                </a:solidFill>
                <a:latin typeface="Times New Roman" pitchFamily="18" charset="0"/>
                <a:cs typeface="Times New Roman" pitchFamily="18" charset="0"/>
              </a:rPr>
              <a:t>em</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nên</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uống</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nước</a:t>
            </a:r>
            <a:r>
              <a:rPr lang="en-US" dirty="0">
                <a:solidFill>
                  <a:srgbClr val="FFFF00"/>
                </a:solidFill>
                <a:latin typeface="Times New Roman" pitchFamily="18" charset="0"/>
                <a:cs typeface="Times New Roman" pitchFamily="18" charset="0"/>
              </a:rPr>
              <a:t> ở </a:t>
            </a:r>
            <a:r>
              <a:rPr lang="en-US" dirty="0" err="1">
                <a:solidFill>
                  <a:srgbClr val="FFFF00"/>
                </a:solidFill>
                <a:latin typeface="Times New Roman" pitchFamily="18" charset="0"/>
                <a:cs typeface="Times New Roman" pitchFamily="18" charset="0"/>
              </a:rPr>
              <a:t>những</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thời</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điểm</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nào</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là</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hợp</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lí</a:t>
            </a:r>
            <a:r>
              <a:rPr lang="en-US" dirty="0">
                <a:solidFill>
                  <a:srgbClr val="FFFF00"/>
                </a:solidFill>
                <a:latin typeface="Times New Roman" pitchFamily="18" charset="0"/>
                <a:cs typeface="Times New Roman" pitchFamily="18" charset="0"/>
              </a:rPr>
              <a:t>?</a:t>
            </a:r>
          </a:p>
        </p:txBody>
      </p:sp>
      <p:sp>
        <p:nvSpPr>
          <p:cNvPr id="7" name="Rectangle 6"/>
          <p:cNvSpPr/>
          <p:nvPr/>
        </p:nvSpPr>
        <p:spPr>
          <a:xfrm>
            <a:off x="-38100" y="3790950"/>
            <a:ext cx="5448300" cy="1200329"/>
          </a:xfrm>
          <a:prstGeom prst="rect">
            <a:avLst/>
          </a:prstGeom>
        </p:spPr>
        <p:txBody>
          <a:bodyPr wrap="square">
            <a:spAutoFit/>
          </a:bodyPr>
          <a:lstStyle/>
          <a:p>
            <a:pPr algn="just"/>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nặng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ngủ</a:t>
            </a:r>
            <a:r>
              <a:rPr lang="en-US" dirty="0">
                <a:latin typeface="Times New Roman" pitchFamily="18" charset="0"/>
                <a:cs typeface="Times New Roman" pitchFamily="18" charset="0"/>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2724150"/>
            <a:ext cx="3581400" cy="2276475"/>
          </a:xfrm>
          <a:prstGeom prst="rect">
            <a:avLst/>
          </a:prstGeom>
        </p:spPr>
      </p:pic>
      <p:sp>
        <p:nvSpPr>
          <p:cNvPr id="11" name="Rectangle 10"/>
          <p:cNvSpPr/>
          <p:nvPr/>
        </p:nvSpPr>
        <p:spPr>
          <a:xfrm>
            <a:off x="1524000" y="361950"/>
            <a:ext cx="2286000" cy="369332"/>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EM CÓ BIẾT?</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1213" y="438150"/>
            <a:ext cx="3592787" cy="2238183"/>
          </a:xfrm>
          <a:prstGeom prst="rect">
            <a:avLst/>
          </a:prstGeom>
        </p:spPr>
      </p:pic>
    </p:spTree>
    <p:extLst>
      <p:ext uri="{BB962C8B-B14F-4D97-AF65-F5344CB8AC3E}">
        <p14:creationId xmlns:p14="http://schemas.microsoft.com/office/powerpoint/2010/main" val="363927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200" y="1504950"/>
            <a:ext cx="4610100" cy="533400"/>
          </a:xfrm>
          <a:prstGeom prst="rect">
            <a:avLst/>
          </a:prstGeom>
          <a:noFill/>
          <a:ln w="9525">
            <a:noFill/>
            <a:miter lim="800000"/>
            <a:headEnd/>
            <a:tailEnd/>
          </a:ln>
        </p:spPr>
        <p:txBody>
          <a:bodyPr/>
          <a:lstStyle/>
          <a:p>
            <a:pPr algn="just"/>
            <a:r>
              <a:rPr kumimoji="0" lang="en-US" sz="16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 </a:t>
            </a:r>
            <a:r>
              <a:rPr lang="en-US" sz="1600" b="1" i="1" dirty="0">
                <a:solidFill>
                  <a:srgbClr val="FFC000"/>
                </a:solidFill>
                <a:latin typeface="Times New Roman" pitchFamily="18" charset="0"/>
                <a:cs typeface="Times New Roman" pitchFamily="18" charset="0"/>
              </a:rPr>
              <a:t>5. </a:t>
            </a:r>
            <a:r>
              <a:rPr lang="en-US" sz="1600" b="1" i="1" dirty="0" err="1">
                <a:solidFill>
                  <a:srgbClr val="FFC000"/>
                </a:solidFill>
                <a:latin typeface="Times New Roman" pitchFamily="18" charset="0"/>
                <a:cs typeface="Times New Roman" pitchFamily="18" charset="0"/>
              </a:rPr>
              <a:t>Cơ</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quan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nào</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trong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ống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hóa</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là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nơi</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nhận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nghiền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nhỏ</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thức</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ăn</a:t>
            </a:r>
            <a:r>
              <a:rPr lang="en-US" sz="1600" b="1" i="1" dirty="0">
                <a:solidFill>
                  <a:srgbClr val="FFC000"/>
                </a:solidFill>
                <a:latin typeface="Times New Roman" pitchFamily="18" charset="0"/>
                <a:cs typeface="Times New Roman" pitchFamily="18" charset="0"/>
              </a:rPr>
              <a:t>?</a:t>
            </a: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người</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685800" y="590550"/>
            <a:ext cx="8001000" cy="646331"/>
          </a:xfrm>
          <a:prstGeom prst="rect">
            <a:avLst/>
          </a:prstGeom>
        </p:spPr>
        <p:txBody>
          <a:bodyPr wrap="square">
            <a:spAutoFit/>
          </a:bodyPr>
          <a:lstStyle/>
          <a:p>
            <a:pPr algn="ctr"/>
            <a:r>
              <a:rPr lang="en-US" dirty="0" err="1">
                <a:solidFill>
                  <a:schemeClr val="accent6">
                    <a:lumMod val="75000"/>
                  </a:schemeClr>
                </a:solidFill>
                <a:latin typeface="Times New Roman" pitchFamily="18" charset="0"/>
                <a:cs typeface="Times New Roman" pitchFamily="18" charset="0"/>
              </a:rPr>
              <a:t>Hoạt</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động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thảo</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luận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nhóm</a:t>
            </a:r>
            <a:r>
              <a:rPr lang="en-US" dirty="0">
                <a:solidFill>
                  <a:schemeClr val="accent6">
                    <a:lumMod val="75000"/>
                  </a:schemeClr>
                </a:solidFill>
                <a:latin typeface="Times New Roman" pitchFamily="18" charset="0"/>
                <a:cs typeface="Times New Roman" pitchFamily="18" charset="0"/>
              </a:rPr>
              <a:t>:  (5 </a:t>
            </a:r>
            <a:r>
              <a:rPr lang="en-US" dirty="0" err="1">
                <a:solidFill>
                  <a:schemeClr val="accent6">
                    <a:lumMod val="75000"/>
                  </a:schemeClr>
                </a:solidFill>
                <a:latin typeface="Times New Roman" pitchFamily="18" charset="0"/>
                <a:cs typeface="Times New Roman" pitchFamily="18" charset="0"/>
              </a:rPr>
              <a:t>phút</a:t>
            </a:r>
            <a:r>
              <a:rPr lang="en-US" dirty="0">
                <a:solidFill>
                  <a:schemeClr val="accent6">
                    <a:lumMod val="75000"/>
                  </a:schemeClr>
                </a:solidFill>
                <a:latin typeface="Times New Roman" pitchFamily="18" charset="0"/>
                <a:cs typeface="Times New Roman" pitchFamily="18" charset="0"/>
              </a:rPr>
              <a:t>)</a:t>
            </a:r>
          </a:p>
          <a:p>
            <a:pPr algn="ct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30.2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SGK, </a:t>
            </a:r>
            <a:r>
              <a:rPr lang="en-US" dirty="0" err="1">
                <a:latin typeface="Times New Roman" pitchFamily="18" charset="0"/>
                <a:cs typeface="Times New Roman" pitchFamily="18" charset="0"/>
              </a:rPr>
              <a:t>thảo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6</a:t>
            </a:r>
          </a:p>
        </p:txBody>
      </p:sp>
      <p:sp>
        <p:nvSpPr>
          <p:cNvPr id="6" name="Rectangle 5"/>
          <p:cNvSpPr/>
          <p:nvPr/>
        </p:nvSpPr>
        <p:spPr>
          <a:xfrm>
            <a:off x="76200" y="2114550"/>
            <a:ext cx="4610100" cy="830997"/>
          </a:xfrm>
          <a:prstGeom prst="rect">
            <a:avLst/>
          </a:prstGeom>
        </p:spPr>
        <p:txBody>
          <a:bodyPr wrap="square">
            <a:spAutoFit/>
          </a:bodyPr>
          <a:lstStyle/>
          <a:p>
            <a:pPr algn="just"/>
            <a:r>
              <a:rPr lang="en-US" sz="1600" b="1" i="1" kern="0" dirty="0">
                <a:solidFill>
                  <a:srgbClr val="FFC000"/>
                </a:solidFill>
                <a:latin typeface="Times New Roman" pitchFamily="18" charset="0"/>
                <a:cs typeface="Times New Roman" pitchFamily="18" charset="0"/>
              </a:rPr>
              <a:t>▼ </a:t>
            </a:r>
            <a:r>
              <a:rPr lang="en-US" sz="1600" b="1" i="1" dirty="0">
                <a:solidFill>
                  <a:srgbClr val="FFC000"/>
                </a:solidFill>
                <a:latin typeface="Times New Roman" pitchFamily="18" charset="0"/>
                <a:cs typeface="Times New Roman" pitchFamily="18" charset="0"/>
              </a:rPr>
              <a:t>6. </a:t>
            </a:r>
            <a:r>
              <a:rPr lang="en-US" sz="1600" b="1" i="1" dirty="0" err="1">
                <a:solidFill>
                  <a:srgbClr val="FFC000"/>
                </a:solidFill>
                <a:latin typeface="Times New Roman" pitchFamily="18" charset="0"/>
                <a:cs typeface="Times New Roman" pitchFamily="18" charset="0"/>
              </a:rPr>
              <a:t>Dựa</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vào</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Hình</a:t>
            </a:r>
            <a:r>
              <a:rPr lang="en-US" sz="1600" b="1" i="1" dirty="0">
                <a:solidFill>
                  <a:srgbClr val="FFC000"/>
                </a:solidFill>
                <a:latin typeface="Times New Roman" pitchFamily="18" charset="0"/>
                <a:cs typeface="Times New Roman" pitchFamily="18" charset="0"/>
              </a:rPr>
              <a:t> 30.2, </a:t>
            </a:r>
            <a:r>
              <a:rPr lang="en-US" sz="1600" b="1" i="1" dirty="0" err="1">
                <a:solidFill>
                  <a:srgbClr val="FFC000"/>
                </a:solidFill>
                <a:latin typeface="Times New Roman" pitchFamily="18" charset="0"/>
                <a:cs typeface="Times New Roman" pitchFamily="18" charset="0"/>
              </a:rPr>
              <a:t>em</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hãy</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mô</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tả</a:t>
            </a:r>
            <a:r>
              <a:rPr lang="en-US" sz="1600" b="1" i="1" dirty="0">
                <a:solidFill>
                  <a:srgbClr val="FFC000"/>
                </a:solidFill>
                <a:latin typeface="Times New Roman" pitchFamily="18" charset="0"/>
                <a:cs typeface="Times New Roman" pitchFamily="18" charset="0"/>
              </a:rPr>
              <a:t> con </a:t>
            </a:r>
            <a:r>
              <a:rPr lang="en-US" sz="1600" b="1" i="1" dirty="0" err="1">
                <a:solidFill>
                  <a:srgbClr val="FFC000"/>
                </a:solidFill>
                <a:latin typeface="Times New Roman" pitchFamily="18" charset="0"/>
                <a:cs typeface="Times New Roman" pitchFamily="18" charset="0"/>
              </a:rPr>
              <a:t>đường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nhận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hoá</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thức</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ăn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trong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ống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hoá</a:t>
            </a:r>
            <a:r>
              <a:rPr lang="en-US" sz="1600" b="1" i="1" dirty="0">
                <a:solidFill>
                  <a:srgbClr val="FFC000"/>
                </a:solidFill>
                <a:latin typeface="Times New Roman" pitchFamily="18" charset="0"/>
                <a:cs typeface="Times New Roman" pitchFamily="18" charset="0"/>
              </a:rPr>
              <a:t> ở </a:t>
            </a:r>
            <a:r>
              <a:rPr lang="en-US" sz="1600" b="1" i="1" dirty="0" err="1">
                <a:solidFill>
                  <a:srgbClr val="FFC000"/>
                </a:solidFill>
                <a:latin typeface="Times New Roman" pitchFamily="18" charset="0"/>
                <a:cs typeface="Times New Roman" pitchFamily="18" charset="0"/>
              </a:rPr>
              <a:t>người</a:t>
            </a:r>
            <a:r>
              <a:rPr lang="en-US" sz="1600" b="1" i="1" dirty="0">
                <a:solidFill>
                  <a:srgbClr val="FFC000"/>
                </a:solidFill>
                <a:latin typeface="Times New Roman" pitchFamily="18" charset="0"/>
                <a:cs typeface="Times New Roman" pitchFamily="18" charset="0"/>
              </a:rPr>
              <a: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00" y="1257474"/>
            <a:ext cx="4383320" cy="3676476"/>
          </a:xfrm>
          <a:prstGeom prst="rect">
            <a:avLst/>
          </a:prstGeom>
        </p:spPr>
      </p:pic>
      <p:sp>
        <p:nvSpPr>
          <p:cNvPr id="10" name="Rectangle 9"/>
          <p:cNvSpPr/>
          <p:nvPr/>
        </p:nvSpPr>
        <p:spPr>
          <a:xfrm>
            <a:off x="101048" y="2943820"/>
            <a:ext cx="4585252" cy="923330"/>
          </a:xfrm>
          <a:prstGeom prst="rect">
            <a:avLst/>
          </a:prstGeom>
        </p:spPr>
        <p:txBody>
          <a:bodyPr wrap="square">
            <a:spAutoFit/>
          </a:bodyPr>
          <a:lstStyle/>
          <a:p>
            <a:r>
              <a:rPr lang="en-US" b="1" i="1" kern="0" dirty="0">
                <a:solidFill>
                  <a:srgbClr val="FFC000"/>
                </a:solidFill>
                <a:latin typeface="Times New Roman" pitchFamily="18" charset="0"/>
                <a:cs typeface="Times New Roman" pitchFamily="18" charset="0"/>
              </a:rPr>
              <a:t>▼ </a:t>
            </a:r>
            <a:r>
              <a:rPr lang="en-US" b="1" i="1" dirty="0">
                <a:solidFill>
                  <a:srgbClr val="FFC000"/>
                </a:solidFill>
                <a:latin typeface="Times New Roman" pitchFamily="18" charset="0"/>
                <a:cs typeface="Times New Roman" pitchFamily="18" charset="0"/>
              </a:rPr>
              <a:t>7. </a:t>
            </a:r>
            <a:r>
              <a:rPr lang="en-US" b="1" i="1" dirty="0" err="1">
                <a:solidFill>
                  <a:srgbClr val="FFC000"/>
                </a:solidFill>
                <a:latin typeface="Times New Roman" pitchFamily="18" charset="0"/>
                <a:cs typeface="Times New Roman" pitchFamily="18" charset="0"/>
              </a:rPr>
              <a:t>Quá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trình</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được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thực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hiện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thông</a:t>
            </a:r>
            <a:r>
              <a:rPr lang="en-US" b="1" i="1" dirty="0">
                <a:solidFill>
                  <a:srgbClr val="FFC000"/>
                </a:solidFill>
                <a:latin typeface="Times New Roman" pitchFamily="18" charset="0"/>
                <a:cs typeface="Times New Roman" pitchFamily="18" charset="0"/>
              </a:rPr>
              <a:t> qua </a:t>
            </a:r>
            <a:r>
              <a:rPr lang="en-US" b="1" i="1" dirty="0" err="1">
                <a:solidFill>
                  <a:srgbClr val="FFC000"/>
                </a:solidFill>
                <a:latin typeface="Times New Roman" pitchFamily="18" charset="0"/>
                <a:cs typeface="Times New Roman" pitchFamily="18" charset="0"/>
              </a:rPr>
              <a:t>những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hoạt</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động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3" grpId="0"/>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199" y="742950"/>
            <a:ext cx="8915399" cy="381000"/>
          </a:xfrm>
          <a:prstGeom prst="rect">
            <a:avLst/>
          </a:prstGeom>
          <a:noFill/>
          <a:ln w="9525">
            <a:noFill/>
            <a:miter lim="800000"/>
            <a:headEnd/>
            <a:tailEnd/>
          </a:ln>
        </p:spPr>
        <p:txBody>
          <a:bodyPr/>
          <a:lstStyle/>
          <a:p>
            <a:pPr algn="just"/>
            <a:r>
              <a:rPr kumimoji="0" lang="en-US"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 </a:t>
            </a:r>
            <a:r>
              <a:rPr lang="en-US" b="1" i="1" dirty="0">
                <a:solidFill>
                  <a:srgbClr val="FFC000"/>
                </a:solidFill>
                <a:latin typeface="Times New Roman" pitchFamily="18" charset="0"/>
                <a:cs typeface="Times New Roman" pitchFamily="18" charset="0"/>
              </a:rPr>
              <a:t>5. </a:t>
            </a:r>
            <a:r>
              <a:rPr lang="en-US" b="1" i="1" dirty="0" err="1">
                <a:solidFill>
                  <a:srgbClr val="FFC000"/>
                </a:solidFill>
                <a:latin typeface="Times New Roman" pitchFamily="18" charset="0"/>
                <a:cs typeface="Times New Roman" pitchFamily="18" charset="0"/>
              </a:rPr>
              <a:t>Cơ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quan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hóa</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là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nơi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nhận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nghiền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nhỏ</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a:t>
            </a: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người</a:t>
            </a:r>
            <a:endParaRPr lang="en-US" dirty="0">
              <a:solidFill>
                <a:srgbClr val="FF0000"/>
              </a:solidFill>
              <a:latin typeface="Times New Roman" pitchFamily="18" charset="0"/>
              <a:cs typeface="Times New Roman" pitchFamily="18" charset="0"/>
            </a:endParaRPr>
          </a:p>
        </p:txBody>
      </p:sp>
      <p:sp>
        <p:nvSpPr>
          <p:cNvPr id="6" name="Rectangle 5"/>
          <p:cNvSpPr/>
          <p:nvPr/>
        </p:nvSpPr>
        <p:spPr>
          <a:xfrm>
            <a:off x="76200" y="1392019"/>
            <a:ext cx="8915398" cy="646331"/>
          </a:xfrm>
          <a:prstGeom prst="rect">
            <a:avLst/>
          </a:prstGeom>
        </p:spPr>
        <p:txBody>
          <a:bodyPr wrap="square">
            <a:spAutoFit/>
          </a:bodyPr>
          <a:lstStyle/>
          <a:p>
            <a:pPr algn="just"/>
            <a:r>
              <a:rPr lang="en-US" b="1" i="1" kern="0" dirty="0">
                <a:solidFill>
                  <a:srgbClr val="FFC000"/>
                </a:solidFill>
                <a:latin typeface="Times New Roman" pitchFamily="18" charset="0"/>
                <a:cs typeface="Times New Roman" pitchFamily="18" charset="0"/>
              </a:rPr>
              <a:t>▼ </a:t>
            </a:r>
            <a:r>
              <a:rPr lang="en-US" b="1" i="1" dirty="0">
                <a:solidFill>
                  <a:srgbClr val="FFC000"/>
                </a:solidFill>
                <a:latin typeface="Times New Roman" pitchFamily="18" charset="0"/>
                <a:cs typeface="Times New Roman" pitchFamily="18" charset="0"/>
              </a:rPr>
              <a:t>6. </a:t>
            </a:r>
            <a:r>
              <a:rPr lang="en-US" b="1" i="1" dirty="0" err="1">
                <a:solidFill>
                  <a:srgbClr val="FFC000"/>
                </a:solidFill>
                <a:latin typeface="Times New Roman" pitchFamily="18" charset="0"/>
                <a:cs typeface="Times New Roman" pitchFamily="18" charset="0"/>
              </a:rPr>
              <a:t>Dựa</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vào</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Hình</a:t>
            </a:r>
            <a:r>
              <a:rPr lang="en-US" b="1" i="1" dirty="0">
                <a:solidFill>
                  <a:srgbClr val="FFC000"/>
                </a:solidFill>
                <a:latin typeface="Times New Roman" pitchFamily="18" charset="0"/>
                <a:cs typeface="Times New Roman" pitchFamily="18" charset="0"/>
              </a:rPr>
              <a:t> 30.2, </a:t>
            </a:r>
            <a:r>
              <a:rPr lang="en-US" b="1" i="1" dirty="0" err="1">
                <a:solidFill>
                  <a:srgbClr val="FFC000"/>
                </a:solidFill>
                <a:latin typeface="Times New Roman" pitchFamily="18" charset="0"/>
                <a:cs typeface="Times New Roman" pitchFamily="18" charset="0"/>
              </a:rPr>
              <a:t>em</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hãy</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mô</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tả</a:t>
            </a:r>
            <a:r>
              <a:rPr lang="en-US" b="1" i="1" dirty="0">
                <a:solidFill>
                  <a:srgbClr val="FFC000"/>
                </a:solidFill>
                <a:latin typeface="Times New Roman" pitchFamily="18" charset="0"/>
                <a:cs typeface="Times New Roman" pitchFamily="18" charset="0"/>
              </a:rPr>
              <a:t> con </a:t>
            </a:r>
            <a:r>
              <a:rPr lang="en-US" b="1" i="1" dirty="0" err="1">
                <a:solidFill>
                  <a:srgbClr val="FFC000"/>
                </a:solidFill>
                <a:latin typeface="Times New Roman" pitchFamily="18" charset="0"/>
                <a:cs typeface="Times New Roman" pitchFamily="18" charset="0"/>
              </a:rPr>
              <a:t>đường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nhận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a:t>
            </a:r>
          </a:p>
        </p:txBody>
      </p:sp>
      <p:sp>
        <p:nvSpPr>
          <p:cNvPr id="7" name="Rectangle 6"/>
          <p:cNvSpPr/>
          <p:nvPr/>
        </p:nvSpPr>
        <p:spPr>
          <a:xfrm>
            <a:off x="76200" y="1059418"/>
            <a:ext cx="6400800" cy="369332"/>
          </a:xfrm>
          <a:prstGeom prst="rect">
            <a:avLst/>
          </a:prstGeom>
        </p:spPr>
        <p:txBody>
          <a:bodyPr wrap="square">
            <a:spAutoFit/>
          </a:bodyPr>
          <a:lstStyle/>
          <a:p>
            <a:pPr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khoang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miệng</a:t>
            </a:r>
            <a:r>
              <a:rPr lang="en-US" b="1" dirty="0">
                <a:latin typeface="Times New Roman" pitchFamily="18" charset="0"/>
                <a:cs typeface="Times New Roman" pitchFamily="18" charset="0"/>
              </a:rPr>
              <a:t>.</a:t>
            </a:r>
          </a:p>
        </p:txBody>
      </p:sp>
      <p:sp>
        <p:nvSpPr>
          <p:cNvPr id="8" name="Rectangle 7"/>
          <p:cNvSpPr/>
          <p:nvPr/>
        </p:nvSpPr>
        <p:spPr>
          <a:xfrm>
            <a:off x="76200" y="1912025"/>
            <a:ext cx="8839199" cy="2031325"/>
          </a:xfrm>
          <a:prstGeom prst="rect">
            <a:avLst/>
          </a:prstGeom>
        </p:spPr>
        <p:txBody>
          <a:bodyPr wrap="square">
            <a:spAutoFit/>
          </a:bodyPr>
          <a:lstStyle/>
          <a:p>
            <a:pPr lvl="0"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Miệng:Thu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đẩy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p>
          <a:p>
            <a:pPr lvl="0"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a:t>
            </a:r>
          </a:p>
          <a:p>
            <a:pPr lvl="0"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nhờ</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co </a:t>
            </a:r>
            <a:r>
              <a:rPr lang="en-US" b="1" dirty="0" err="1">
                <a:latin typeface="Times New Roman" pitchFamily="18" charset="0"/>
                <a:cs typeface="Times New Roman" pitchFamily="18" charset="0"/>
              </a:rPr>
              <a:t>bóp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enzyme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a:t>
            </a:r>
          </a:p>
          <a:p>
            <a:pPr lvl="0"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non:Tiêu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máu</a:t>
            </a:r>
            <a:r>
              <a:rPr lang="en-US" b="1" dirty="0">
                <a:latin typeface="Times New Roman" pitchFamily="18" charset="0"/>
                <a:cs typeface="Times New Roman" pitchFamily="18" charset="0"/>
              </a:rPr>
              <a:t>. </a:t>
            </a:r>
          </a:p>
          <a:p>
            <a:pPr lvl="0"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a:t>
            </a:r>
            <a:r>
              <a:rPr lang="en-US" b="1" dirty="0">
                <a:latin typeface="Times New Roman" pitchFamily="18" charset="0"/>
                <a:cs typeface="Times New Roman" pitchFamily="18" charset="0"/>
              </a:rPr>
              <a:t>. </a:t>
            </a:r>
          </a:p>
          <a:p>
            <a:pPr lvl="0"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a:t>
            </a:r>
          </a:p>
          <a:p>
            <a:pPr lvl="0"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khỏi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a:t>
            </a:r>
          </a:p>
        </p:txBody>
      </p:sp>
      <p:sp>
        <p:nvSpPr>
          <p:cNvPr id="11" name="Rectangle 10"/>
          <p:cNvSpPr/>
          <p:nvPr/>
        </p:nvSpPr>
        <p:spPr>
          <a:xfrm>
            <a:off x="119270" y="3830419"/>
            <a:ext cx="8872329" cy="646331"/>
          </a:xfrm>
          <a:prstGeom prst="rect">
            <a:avLst/>
          </a:prstGeom>
        </p:spPr>
        <p:txBody>
          <a:bodyPr wrap="square">
            <a:spAutoFit/>
          </a:bodyPr>
          <a:lstStyle/>
          <a:p>
            <a:r>
              <a:rPr lang="en-US" b="1" i="1" kern="0" dirty="0">
                <a:solidFill>
                  <a:srgbClr val="FFC000"/>
                </a:solidFill>
                <a:latin typeface="Times New Roman" pitchFamily="18" charset="0"/>
                <a:cs typeface="Times New Roman" pitchFamily="18" charset="0"/>
              </a:rPr>
              <a:t>▼ </a:t>
            </a:r>
            <a:r>
              <a:rPr lang="en-US" b="1" i="1" dirty="0">
                <a:solidFill>
                  <a:srgbClr val="FFC000"/>
                </a:solidFill>
                <a:latin typeface="Times New Roman" pitchFamily="18" charset="0"/>
                <a:cs typeface="Times New Roman" pitchFamily="18" charset="0"/>
              </a:rPr>
              <a:t>7. </a:t>
            </a:r>
            <a:r>
              <a:rPr lang="en-US" b="1" i="1" dirty="0" err="1">
                <a:solidFill>
                  <a:srgbClr val="FFC000"/>
                </a:solidFill>
                <a:latin typeface="Times New Roman" pitchFamily="18" charset="0"/>
                <a:cs typeface="Times New Roman" pitchFamily="18" charset="0"/>
              </a:rPr>
              <a:t>Quá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trình</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được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thực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hiện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thông</a:t>
            </a:r>
            <a:r>
              <a:rPr lang="en-US" b="1" i="1" dirty="0">
                <a:solidFill>
                  <a:srgbClr val="FFC000"/>
                </a:solidFill>
                <a:latin typeface="Times New Roman" pitchFamily="18" charset="0"/>
                <a:cs typeface="Times New Roman" pitchFamily="18" charset="0"/>
              </a:rPr>
              <a:t> qua </a:t>
            </a:r>
            <a:r>
              <a:rPr lang="en-US" b="1" i="1" dirty="0" err="1">
                <a:solidFill>
                  <a:srgbClr val="FFC000"/>
                </a:solidFill>
                <a:latin typeface="Times New Roman" pitchFamily="18" charset="0"/>
                <a:cs typeface="Times New Roman" pitchFamily="18" charset="0"/>
              </a:rPr>
              <a:t>những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hoạt</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động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a:t>
            </a:r>
          </a:p>
        </p:txBody>
      </p:sp>
      <p:sp>
        <p:nvSpPr>
          <p:cNvPr id="10" name="Rectangle 9"/>
          <p:cNvSpPr/>
          <p:nvPr/>
        </p:nvSpPr>
        <p:spPr>
          <a:xfrm>
            <a:off x="96077" y="4363819"/>
            <a:ext cx="8895522" cy="646331"/>
          </a:xfrm>
          <a:prstGeom prst="rect">
            <a:avLst/>
          </a:prstGeom>
        </p:spPr>
        <p:txBody>
          <a:bodyPr wrap="square">
            <a:spAutoFit/>
          </a:bodyPr>
          <a:lstStyle/>
          <a:p>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cặn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1159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19" name="Rectangle 18"/>
          <p:cNvSpPr/>
          <p:nvPr/>
        </p:nvSpPr>
        <p:spPr>
          <a:xfrm>
            <a:off x="207509" y="1279089"/>
            <a:ext cx="8784089" cy="1477328"/>
          </a:xfrm>
          <a:prstGeom prst="rect">
            <a:avLst/>
          </a:prstGeom>
        </p:spPr>
        <p:txBody>
          <a:bodyPr wrap="square">
            <a:spAutoFit/>
          </a:bodyPr>
          <a:lstStyle/>
          <a:p>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diễn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gồm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cặn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a:t>
            </a:r>
            <a:r>
              <a:rPr lang="en-US" b="1" dirty="0">
                <a:latin typeface="Times New Roman" pitchFamily="18" charset="0"/>
                <a:cs typeface="Times New Roman" pitchFamily="18" charset="0"/>
              </a:rPr>
              <a:t>. </a:t>
            </a:r>
          </a:p>
          <a:p>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miệng</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non -&gt;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già</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tràng</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môn</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33350"/>
            <a:ext cx="8839200" cy="461665"/>
          </a:xfrm>
          <a:prstGeom prst="rect">
            <a:avLst/>
          </a:prstGeom>
        </p:spPr>
        <p:txBody>
          <a:bodyPr wrap="square">
            <a:spAutoFit/>
          </a:bodyPr>
          <a:lstStyle/>
          <a:p>
            <a:r>
              <a:rPr lang="en-US" sz="2400" b="1" dirty="0">
                <a:solidFill>
                  <a:srgbClr val="FFFF00"/>
                </a:solidFill>
                <a:latin typeface="Times New Roman" pitchFamily="18" charset="0"/>
                <a:cs typeface="Times New Roman" pitchFamily="18" charset="0"/>
              </a:rPr>
              <a:t>3. QUÁ TRÌNH VẬN CHUYỂN CÁC CHẤT Ở ĐỘNG VẬT</a:t>
            </a:r>
            <a:endParaRPr lang="en-US" sz="2400" dirty="0">
              <a:solidFill>
                <a:srgbClr val="FFFF00"/>
              </a:solidFill>
              <a:latin typeface="Times New Roman" pitchFamily="18" charset="0"/>
              <a:cs typeface="Times New Roman" pitchFamily="18" charset="0"/>
            </a:endParaRPr>
          </a:p>
        </p:txBody>
      </p:sp>
      <p:sp>
        <p:nvSpPr>
          <p:cNvPr id="8" name="Rectangle 7"/>
          <p:cNvSpPr/>
          <p:nvPr/>
        </p:nvSpPr>
        <p:spPr>
          <a:xfrm>
            <a:off x="192157" y="1195685"/>
            <a:ext cx="8915400" cy="461665"/>
          </a:xfrm>
          <a:prstGeom prst="rect">
            <a:avLst/>
          </a:prstGeom>
        </p:spPr>
        <p:txBody>
          <a:bodyPr wrap="square">
            <a:spAutoFit/>
          </a:bodyPr>
          <a:lstStyle/>
          <a:p>
            <a:r>
              <a:rPr lang="en-US" sz="2400" b="1" i="1" dirty="0">
                <a:solidFill>
                  <a:srgbClr val="FF0000"/>
                </a:solidFill>
                <a:latin typeface="Times New Roman" pitchFamily="18" charset="0"/>
                <a:cs typeface="Times New Roman" pitchFamily="18" charset="0"/>
              </a:rPr>
              <a:t>8.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tuần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hoàn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những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nào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từ</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hô</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hấp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tiêu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hoá</a:t>
            </a:r>
            <a:r>
              <a:rPr lang="en-US" sz="2400" b="1"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9" name="Rectangle 8"/>
          <p:cNvSpPr/>
          <p:nvPr/>
        </p:nvSpPr>
        <p:spPr>
          <a:xfrm>
            <a:off x="152400" y="1588353"/>
            <a:ext cx="8839200" cy="830997"/>
          </a:xfrm>
          <a:prstGeom prst="rect">
            <a:avLst/>
          </a:prstGeom>
        </p:spPr>
        <p:txBody>
          <a:bodyPr wrap="square">
            <a:spAutoFit/>
          </a:bodyPr>
          <a:lstStyle/>
          <a:p>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a:t>
            </a:r>
          </a:p>
        </p:txBody>
      </p:sp>
      <p:sp>
        <p:nvSpPr>
          <p:cNvPr id="10" name="Rectangle 9"/>
          <p:cNvSpPr/>
          <p:nvPr/>
        </p:nvSpPr>
        <p:spPr>
          <a:xfrm>
            <a:off x="152400" y="2350353"/>
            <a:ext cx="8839200" cy="830997"/>
          </a:xfrm>
          <a:prstGeom prst="rect">
            <a:avLst/>
          </a:prstGeom>
        </p:spPr>
        <p:txBody>
          <a:bodyPr wrap="square">
            <a:spAutoFit/>
          </a:bodyPr>
          <a:lstStyle/>
          <a:p>
            <a:r>
              <a:rPr lang="en-US" sz="2400" b="1" i="1" dirty="0">
                <a:solidFill>
                  <a:srgbClr val="FF0000"/>
                </a:solidFill>
                <a:latin typeface="Times New Roman" pitchFamily="18" charset="0"/>
                <a:cs typeface="Times New Roman" pitchFamily="18" charset="0"/>
              </a:rPr>
              <a:t>9. </a:t>
            </a:r>
            <a:r>
              <a:rPr lang="en-US" sz="2400" b="1" i="1" dirty="0" err="1">
                <a:solidFill>
                  <a:srgbClr val="FF0000"/>
                </a:solidFill>
                <a:latin typeface="Times New Roman" pitchFamily="18" charset="0"/>
                <a:cs typeface="Times New Roman" pitchFamily="18" charset="0"/>
              </a:rPr>
              <a:t>Các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dinh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dưỡng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thải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chuyển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đến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đâu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trong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cơ</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thể</a:t>
            </a:r>
            <a:r>
              <a:rPr lang="en-US" sz="2400" b="1"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11" name="Rectangle 10"/>
          <p:cNvSpPr/>
          <p:nvPr/>
        </p:nvSpPr>
        <p:spPr>
          <a:xfrm>
            <a:off x="152400" y="3181350"/>
            <a:ext cx="8839200" cy="1200329"/>
          </a:xfrm>
          <a:prstGeom prst="rect">
            <a:avLst/>
          </a:prstGeom>
        </p:spPr>
        <p:txBody>
          <a:bodyPr wrap="square">
            <a:spAutoFit/>
          </a:bodyPr>
          <a:lstStyle/>
          <a:p>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a:t>
            </a:r>
          </a:p>
        </p:txBody>
      </p:sp>
      <p:sp>
        <p:nvSpPr>
          <p:cNvPr id="12"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Ai </a:t>
            </a:r>
            <a:r>
              <a:rPr lang="en-US" sz="3600" b="1" kern="10" dirty="0" err="1">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nhanh</a:t>
            </a: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tay</a:t>
            </a: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hơn</a:t>
            </a: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p>
        </p:txBody>
      </p:sp>
    </p:spTree>
    <p:extLst>
      <p:ext uri="{BB962C8B-B14F-4D97-AF65-F5344CB8AC3E}">
        <p14:creationId xmlns:p14="http://schemas.microsoft.com/office/powerpoint/2010/main" val="29971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3999813" cy="707886"/>
          </a:xfrm>
          <a:prstGeom prst="rect">
            <a:avLst/>
          </a:prstGeom>
        </p:spPr>
        <p:txBody>
          <a:bodyPr wrap="none">
            <a:spAutoFit/>
          </a:bodyPr>
          <a:lstStyle/>
          <a:p>
            <a:r>
              <a:rPr lang="en-US" sz="2000" b="1" dirty="0" err="1">
                <a:solidFill>
                  <a:srgbClr val="FFC000"/>
                </a:solidFill>
                <a:latin typeface="Times New Roman" pitchFamily="18" charset="0"/>
                <a:cs typeface="Times New Roman" pitchFamily="18" charset="0"/>
              </a:rPr>
              <a:t>Hoạt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động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thảo</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luận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nhóm</a:t>
            </a:r>
            <a:r>
              <a:rPr lang="en-US" sz="2000" dirty="0">
                <a:solidFill>
                  <a:srgbClr val="FFC000"/>
                </a:solidFill>
                <a:latin typeface="Times New Roman" pitchFamily="18" charset="0"/>
                <a:cs typeface="Times New Roman" pitchFamily="18" charset="0"/>
              </a:rPr>
              <a:t>(5 </a:t>
            </a:r>
            <a:r>
              <a:rPr lang="en-US" sz="2000" dirty="0" err="1">
                <a:solidFill>
                  <a:srgbClr val="FFC000"/>
                </a:solidFill>
                <a:latin typeface="Times New Roman" pitchFamily="18" charset="0"/>
                <a:cs typeface="Times New Roman" pitchFamily="18" charset="0"/>
              </a:rPr>
              <a:t>phút</a:t>
            </a:r>
            <a:r>
              <a:rPr lang="en-US" sz="2000" dirty="0">
                <a:solidFill>
                  <a:srgbClr val="FFC000"/>
                </a:solidFill>
                <a:latin typeface="Times New Roman" pitchFamily="18" charset="0"/>
                <a:cs typeface="Times New Roman" pitchFamily="18" charset="0"/>
              </a:rPr>
              <a:t> )</a:t>
            </a:r>
          </a:p>
          <a:p>
            <a:endParaRPr lang="en-US" sz="2000" b="1" dirty="0">
              <a:solidFill>
                <a:srgbClr val="FFC000"/>
              </a:solidFill>
              <a:latin typeface="Times New Roman" pitchFamily="18" charset="0"/>
              <a:cs typeface="Times New Roman" pitchFamily="18" charset="0"/>
            </a:endParaRPr>
          </a:p>
        </p:txBody>
      </p:sp>
      <p:sp>
        <p:nvSpPr>
          <p:cNvPr id="7" name="Rectangle 6"/>
          <p:cNvSpPr/>
          <p:nvPr/>
        </p:nvSpPr>
        <p:spPr>
          <a:xfrm>
            <a:off x="76200" y="819150"/>
            <a:ext cx="9067800" cy="646331"/>
          </a:xfrm>
          <a:prstGeom prst="rect">
            <a:avLst/>
          </a:prstGeom>
        </p:spPr>
        <p:txBody>
          <a:bodyPr wrap="square">
            <a:spAutoFit/>
          </a:bodyPr>
          <a:lstStyle/>
          <a:p>
            <a:pPr lvl="0"/>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1 (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1,3 ):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phổi</a:t>
            </a:r>
            <a:r>
              <a:rPr lang="en-US" b="1" dirty="0">
                <a:latin typeface="Times New Roman" pitchFamily="18" charset="0"/>
                <a:cs typeface="Times New Roman" pitchFamily="18" charset="0"/>
              </a:rPr>
              <a:t>.</a:t>
            </a:r>
          </a:p>
          <a:p>
            <a:pPr lvl="0"/>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2 (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2,4 ):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sp>
        <p:nvSpPr>
          <p:cNvPr id="10" name="Rectangle 9"/>
          <p:cNvSpPr/>
          <p:nvPr/>
        </p:nvSpPr>
        <p:spPr>
          <a:xfrm>
            <a:off x="76200" y="1428750"/>
            <a:ext cx="8839200" cy="646331"/>
          </a:xfrm>
          <a:prstGeom prst="rect">
            <a:avLst/>
          </a:prstGeom>
        </p:spPr>
        <p:txBody>
          <a:bodyPr wrap="square">
            <a:spAutoFit/>
          </a:bodyPr>
          <a:lstStyle/>
          <a:p>
            <a:r>
              <a:rPr lang="en-US" b="1" i="1" dirty="0">
                <a:solidFill>
                  <a:srgbClr val="FF0000"/>
                </a:solidFill>
                <a:latin typeface="Times New Roman" pitchFamily="18" charset="0"/>
                <a:cs typeface="Times New Roman" pitchFamily="18" charset="0"/>
              </a:rPr>
              <a:t>10. </a:t>
            </a:r>
            <a:r>
              <a:rPr lang="en-US" b="1" i="1" dirty="0" err="1">
                <a:solidFill>
                  <a:srgbClr val="FF0000"/>
                </a:solidFill>
                <a:latin typeface="Times New Roman" pitchFamily="18" charset="0"/>
                <a:cs typeface="Times New Roman" pitchFamily="18" charset="0"/>
              </a:rPr>
              <a:t>Quan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sát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Hình</a:t>
            </a:r>
            <a:r>
              <a:rPr lang="en-US" b="1" i="1" dirty="0">
                <a:solidFill>
                  <a:srgbClr val="FF0000"/>
                </a:solidFill>
                <a:latin typeface="Times New Roman" pitchFamily="18" charset="0"/>
                <a:cs typeface="Times New Roman" pitchFamily="18" charset="0"/>
              </a:rPr>
              <a:t> 30.3, </a:t>
            </a:r>
            <a:r>
              <a:rPr lang="en-US" b="1" i="1" dirty="0" err="1">
                <a:solidFill>
                  <a:srgbClr val="FF0000"/>
                </a:solidFill>
                <a:latin typeface="Times New Roman" pitchFamily="18" charset="0"/>
                <a:cs typeface="Times New Roman" pitchFamily="18" charset="0"/>
              </a:rPr>
              <a:t>hãy</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mô</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tả</a:t>
            </a:r>
            <a:r>
              <a:rPr lang="en-US" b="1" i="1" dirty="0">
                <a:solidFill>
                  <a:srgbClr val="FF0000"/>
                </a:solidFill>
                <a:latin typeface="Times New Roman" pitchFamily="18" charset="0"/>
                <a:cs typeface="Times New Roman" pitchFamily="18" charset="0"/>
              </a:rPr>
              <a:t> chi </a:t>
            </a:r>
            <a:r>
              <a:rPr lang="en-US" b="1" i="1" dirty="0" err="1">
                <a:solidFill>
                  <a:srgbClr val="FF0000"/>
                </a:solidFill>
                <a:latin typeface="Times New Roman" pitchFamily="18" charset="0"/>
                <a:cs typeface="Times New Roman" pitchFamily="18" charset="0"/>
              </a:rPr>
              <a:t>tiết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quá</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trình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chuyển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các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chất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trong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hai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vòng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tuần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hoàn</a:t>
            </a:r>
            <a:r>
              <a:rPr lang="en-US" b="1" i="1" dirty="0">
                <a:solidFill>
                  <a:srgbClr val="FF0000"/>
                </a:solidFill>
                <a:latin typeface="Times New Roman" pitchFamily="18" charset="0"/>
                <a:cs typeface="Times New Roman" pitchFamily="18" charset="0"/>
              </a:rPr>
              <a:t> ở </a:t>
            </a:r>
            <a:r>
              <a:rPr lang="en-US" b="1" i="1" dirty="0" err="1">
                <a:solidFill>
                  <a:srgbClr val="FF0000"/>
                </a:solidFill>
                <a:latin typeface="Times New Roman" pitchFamily="18" charset="0"/>
                <a:cs typeface="Times New Roman" pitchFamily="18" charset="0"/>
              </a:rPr>
              <a:t>người</a:t>
            </a:r>
            <a:r>
              <a:rPr lang="en-US" b="1" i="1" dirty="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962150"/>
            <a:ext cx="3733800" cy="2961905"/>
          </a:xfrm>
          <a:prstGeom prst="rect">
            <a:avLst/>
          </a:prstGeom>
        </p:spPr>
      </p:pic>
    </p:spTree>
    <p:extLst>
      <p:ext uri="{BB962C8B-B14F-4D97-AF65-F5344CB8AC3E}">
        <p14:creationId xmlns:p14="http://schemas.microsoft.com/office/powerpoint/2010/main" val="178807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461665"/>
          </a:xfrm>
          <a:prstGeom prst="rect">
            <a:avLst/>
          </a:prstGeom>
        </p:spPr>
        <p:txBody>
          <a:bodyPr wrap="square">
            <a:spAutoFit/>
          </a:bodyPr>
          <a:lstStyle/>
          <a:p>
            <a:pPr algn="ctr"/>
            <a:r>
              <a:rPr lang="en-US" sz="2400" b="1" dirty="0">
                <a:solidFill>
                  <a:srgbClr val="FF0000"/>
                </a:solidFill>
                <a:latin typeface="Times New Roman" pitchFamily="18" charset="0"/>
                <a:cs typeface="Times New Roman" pitchFamily="18" charset="0"/>
              </a:rPr>
              <a:t>KHỞI ĐỘNG:</a:t>
            </a:r>
            <a:endParaRPr lang="en-US" sz="2400" dirty="0">
              <a:solidFill>
                <a:schemeClr val="accent6">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851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7454"/>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438150"/>
            <a:ext cx="2743200" cy="830997"/>
          </a:xfrm>
          <a:prstGeom prst="rect">
            <a:avLst/>
          </a:prstGeom>
        </p:spPr>
        <p:txBody>
          <a:bodyPr wrap="square">
            <a:spAutoFit/>
          </a:bodyPr>
          <a:lstStyle/>
          <a:p>
            <a:pPr lvl="0" algn="ctr"/>
            <a:r>
              <a:rPr lang="en-US" sz="1600" b="1" dirty="0" err="1">
                <a:solidFill>
                  <a:srgbClr val="FF5050"/>
                </a:solidFill>
                <a:latin typeface="Times New Roman" pitchFamily="18" charset="0"/>
                <a:cs typeface="Times New Roman" pitchFamily="18" charset="0"/>
              </a:rPr>
              <a:t>Nhóm</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chuyên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gia</a:t>
            </a:r>
            <a:r>
              <a:rPr lang="en-US" sz="1600" b="1" dirty="0">
                <a:solidFill>
                  <a:srgbClr val="FF5050"/>
                </a:solidFill>
                <a:latin typeface="Times New Roman" pitchFamily="18" charset="0"/>
                <a:cs typeface="Times New Roman" pitchFamily="18" charset="0"/>
              </a:rPr>
              <a:t> 1 ( </a:t>
            </a:r>
            <a:r>
              <a:rPr lang="en-US" sz="1600" b="1" dirty="0" err="1">
                <a:solidFill>
                  <a:srgbClr val="FF5050"/>
                </a:solidFill>
                <a:latin typeface="Times New Roman" pitchFamily="18" charset="0"/>
                <a:cs typeface="Times New Roman" pitchFamily="18" charset="0"/>
              </a:rPr>
              <a:t>tổ</a:t>
            </a:r>
            <a:r>
              <a:rPr lang="en-US" sz="1600" b="1" dirty="0">
                <a:solidFill>
                  <a:srgbClr val="FF5050"/>
                </a:solidFill>
                <a:latin typeface="Times New Roman" pitchFamily="18" charset="0"/>
                <a:cs typeface="Times New Roman" pitchFamily="18" charset="0"/>
              </a:rPr>
              <a:t> 1,3 ): </a:t>
            </a:r>
            <a:r>
              <a:rPr lang="en-US" sz="1600" b="1" dirty="0" err="1">
                <a:solidFill>
                  <a:srgbClr val="FF5050"/>
                </a:solidFill>
                <a:latin typeface="Times New Roman" pitchFamily="18" charset="0"/>
                <a:cs typeface="Times New Roman" pitchFamily="18" charset="0"/>
              </a:rPr>
              <a:t>Vận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chuyển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chất</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trong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vòng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tuần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hoàn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phổi</a:t>
            </a:r>
            <a:r>
              <a:rPr lang="en-US" sz="1600" b="1" dirty="0">
                <a:solidFill>
                  <a:srgbClr val="FF5050"/>
                </a:solidFill>
                <a:latin typeface="Times New Roman" pitchFamily="18" charset="0"/>
                <a:cs typeface="Times New Roman" pitchFamily="18" charset="0"/>
              </a:rPr>
              <a:t>.</a:t>
            </a: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724771"/>
            <a:ext cx="2971800" cy="4285379"/>
          </a:xfrm>
          <a:prstGeom prst="rect">
            <a:avLst/>
          </a:prstGeom>
        </p:spPr>
      </p:pic>
      <p:sp>
        <p:nvSpPr>
          <p:cNvPr id="2" name="Rectangle 1"/>
          <p:cNvSpPr/>
          <p:nvPr/>
        </p:nvSpPr>
        <p:spPr>
          <a:xfrm>
            <a:off x="114300" y="1504950"/>
            <a:ext cx="2705100" cy="3046988"/>
          </a:xfrm>
          <a:prstGeom prst="rect">
            <a:avLst/>
          </a:prstGeom>
        </p:spPr>
        <p:txBody>
          <a:bodyPr wrap="square">
            <a:spAutoFit/>
          </a:bodyPr>
          <a:lstStyle/>
          <a:p>
            <a:pPr algn="just"/>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Vòng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phải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đây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diễn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giữa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khí</a:t>
            </a:r>
            <a:r>
              <a:rPr lang="en-US" sz="1600" b="1" dirty="0">
                <a:latin typeface="Times New Roman" pitchFamily="18" charset="0"/>
                <a:cs typeface="Times New Roman" pitchFamily="18" charset="0"/>
              </a:rPr>
              <a:t> ở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nang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qua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trở</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tươi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tĩnh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trái</a:t>
            </a:r>
            <a:r>
              <a:rPr lang="en-US" sz="1600" b="1" dirty="0">
                <a:latin typeface="Times New Roman" pitchFamily="18" charset="0"/>
                <a:cs typeface="Times New Roman" pitchFamily="18" charset="0"/>
              </a:rPr>
              <a:t>.</a:t>
            </a:r>
          </a:p>
        </p:txBody>
      </p:sp>
      <p:sp>
        <p:nvSpPr>
          <p:cNvPr id="3" name="Rectangle 2"/>
          <p:cNvSpPr/>
          <p:nvPr/>
        </p:nvSpPr>
        <p:spPr>
          <a:xfrm>
            <a:off x="6172200" y="361950"/>
            <a:ext cx="2965174" cy="830997"/>
          </a:xfrm>
          <a:prstGeom prst="rect">
            <a:avLst/>
          </a:prstGeom>
        </p:spPr>
        <p:txBody>
          <a:bodyPr wrap="square">
            <a:spAutoFit/>
          </a:bodyPr>
          <a:lstStyle/>
          <a:p>
            <a:pPr lvl="0" algn="ctr"/>
            <a:r>
              <a:rPr lang="en-US" sz="1600" b="1" dirty="0" err="1">
                <a:solidFill>
                  <a:srgbClr val="FF5050"/>
                </a:solidFill>
                <a:latin typeface="Times New Roman" pitchFamily="18" charset="0"/>
                <a:cs typeface="Times New Roman" pitchFamily="18" charset="0"/>
              </a:rPr>
              <a:t>Nhóm</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chuyên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gia</a:t>
            </a:r>
            <a:r>
              <a:rPr lang="en-US" sz="1600" b="1" dirty="0">
                <a:solidFill>
                  <a:srgbClr val="FF5050"/>
                </a:solidFill>
                <a:latin typeface="Times New Roman" pitchFamily="18" charset="0"/>
                <a:cs typeface="Times New Roman" pitchFamily="18" charset="0"/>
              </a:rPr>
              <a:t> 2 ( </a:t>
            </a:r>
            <a:r>
              <a:rPr lang="en-US" sz="1600" b="1" dirty="0" err="1">
                <a:solidFill>
                  <a:srgbClr val="FF5050"/>
                </a:solidFill>
                <a:latin typeface="Times New Roman" pitchFamily="18" charset="0"/>
                <a:cs typeface="Times New Roman" pitchFamily="18" charset="0"/>
              </a:rPr>
              <a:t>tổ</a:t>
            </a:r>
            <a:r>
              <a:rPr lang="en-US" sz="1600" b="1" dirty="0">
                <a:solidFill>
                  <a:srgbClr val="FF5050"/>
                </a:solidFill>
                <a:latin typeface="Times New Roman" pitchFamily="18" charset="0"/>
                <a:cs typeface="Times New Roman" pitchFamily="18" charset="0"/>
              </a:rPr>
              <a:t> 2,4 ): </a:t>
            </a:r>
            <a:r>
              <a:rPr lang="en-US" sz="1600" b="1" dirty="0" err="1">
                <a:solidFill>
                  <a:srgbClr val="FF5050"/>
                </a:solidFill>
                <a:latin typeface="Times New Roman" pitchFamily="18" charset="0"/>
                <a:cs typeface="Times New Roman" pitchFamily="18" charset="0"/>
              </a:rPr>
              <a:t>Vận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chuyển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chất</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trong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vòng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tuần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hoàn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cơ</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quan</a:t>
            </a:r>
            <a:r>
              <a:rPr lang="en-US" sz="1600" b="1" dirty="0">
                <a:solidFill>
                  <a:srgbClr val="FF5050"/>
                </a:solidFill>
                <a:latin typeface="Times New Roman" pitchFamily="18" charset="0"/>
                <a:cs typeface="Times New Roman" pitchFamily="18" charset="0"/>
              </a:rPr>
              <a:t>.</a:t>
            </a:r>
          </a:p>
        </p:txBody>
      </p:sp>
      <p:sp>
        <p:nvSpPr>
          <p:cNvPr id="5" name="Rectangle 4"/>
          <p:cNvSpPr/>
          <p:nvPr/>
        </p:nvSpPr>
        <p:spPr>
          <a:xfrm>
            <a:off x="6019800" y="1116623"/>
            <a:ext cx="3117574" cy="4031873"/>
          </a:xfrm>
          <a:prstGeom prst="rect">
            <a:avLst/>
          </a:prstGeom>
        </p:spPr>
        <p:txBody>
          <a:bodyPr wrap="square">
            <a:spAutoFit/>
          </a:bodyPr>
          <a:lstStyle/>
          <a:p>
            <a:pPr lvl="0" algn="just"/>
            <a:r>
              <a:rPr lang="en-US" sz="1600" b="1" dirty="0" err="1">
                <a:latin typeface="Times New Roman" pitchFamily="18" charset="0"/>
                <a:cs typeface="Times New Roman" pitchFamily="18" charset="0"/>
              </a:rPr>
              <a:t>Vòng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dưỡng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chủ</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trong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thể</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đây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diễn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giữa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qua </a:t>
            </a:r>
            <a:r>
              <a:rPr lang="en-US" sz="1600" b="1" dirty="0" err="1">
                <a:latin typeface="Times New Roman" pitchFamily="18" charset="0"/>
                <a:cs typeface="Times New Roman" pitchFamily="18" charset="0"/>
              </a:rPr>
              <a:t>hệ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dưỡng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được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cung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cấp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mô</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thải</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trở</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thải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được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chuyển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tiết</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tĩnh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phải</a:t>
            </a:r>
            <a:r>
              <a:rPr lang="en-US" sz="1600" b="1" dirty="0">
                <a:latin typeface="Times New Roman" pitchFamily="18" charset="0"/>
                <a:cs typeface="Times New Roman" pitchFamily="18" charset="0"/>
              </a:rPr>
              <a:t>.</a:t>
            </a:r>
          </a:p>
        </p:txBody>
      </p:sp>
    </p:spTree>
    <p:extLst>
      <p:ext uri="{BB962C8B-B14F-4D97-AF65-F5344CB8AC3E}">
        <p14:creationId xmlns:p14="http://schemas.microsoft.com/office/powerpoint/2010/main" val="18649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sp>
        <p:nvSpPr>
          <p:cNvPr id="5" name="Rectangle 4"/>
          <p:cNvSpPr/>
          <p:nvPr/>
        </p:nvSpPr>
        <p:spPr>
          <a:xfrm>
            <a:off x="152400" y="1200150"/>
            <a:ext cx="8839200" cy="1938992"/>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vòng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3739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895350"/>
            <a:ext cx="3962400" cy="4114800"/>
          </a:xfrm>
          <a:prstGeom prst="rect">
            <a:avLst/>
          </a:prstGeom>
        </p:spPr>
      </p:pic>
      <p:sp>
        <p:nvSpPr>
          <p:cNvPr id="2" name="Rectangle 1"/>
          <p:cNvSpPr/>
          <p:nvPr/>
        </p:nvSpPr>
        <p:spPr>
          <a:xfrm>
            <a:off x="152400" y="810039"/>
            <a:ext cx="4953000" cy="707886"/>
          </a:xfrm>
          <a:prstGeom prst="rect">
            <a:avLst/>
          </a:prstGeom>
        </p:spPr>
        <p:txBody>
          <a:bodyPr wrap="square">
            <a:spAutoFit/>
          </a:bodyPr>
          <a:lstStyle/>
          <a:p>
            <a:pPr lvl="0"/>
            <a:r>
              <a:rPr lang="en-US" sz="2000" b="1" i="1" kern="0"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Tại</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sao</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nói</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hệ</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tuần</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hoàn</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là</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trung</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tâm</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trao</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đổi</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chất</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của</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cơ</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thể</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động</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vật</a:t>
            </a:r>
            <a:r>
              <a:rPr lang="en-US" sz="2000" b="1" i="1" dirty="0">
                <a:solidFill>
                  <a:srgbClr val="FF5050"/>
                </a:solidFill>
                <a:latin typeface="Times New Roman" pitchFamily="18" charset="0"/>
                <a:cs typeface="Times New Roman" pitchFamily="18" charset="0"/>
              </a:rPr>
              <a:t>?</a:t>
            </a:r>
            <a:endParaRPr lang="en-US" sz="2000" dirty="0">
              <a:solidFill>
                <a:srgbClr val="FF5050"/>
              </a:solidFill>
              <a:latin typeface="Times New Roman" pitchFamily="18" charset="0"/>
              <a:cs typeface="Times New Roman" pitchFamily="18" charset="0"/>
            </a:endParaRPr>
          </a:p>
        </p:txBody>
      </p:sp>
      <p:sp>
        <p:nvSpPr>
          <p:cNvPr id="3" name="Rectangle 2"/>
          <p:cNvSpPr/>
          <p:nvPr/>
        </p:nvSpPr>
        <p:spPr>
          <a:xfrm>
            <a:off x="152400" y="1535251"/>
            <a:ext cx="4953000" cy="3170099"/>
          </a:xfrm>
          <a:prstGeom prst="rect">
            <a:avLst/>
          </a:prstGeom>
        </p:spPr>
        <p:txBody>
          <a:bodyPr wrap="square">
            <a:spAutoFit/>
          </a:bodyPr>
          <a:lstStyle/>
          <a:p>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oxygen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carbon dioxide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394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313" y="-35132"/>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4063933" cy="707886"/>
          </a:xfrm>
          <a:prstGeom prst="rect">
            <a:avLst/>
          </a:prstGeom>
        </p:spPr>
        <p:txBody>
          <a:bodyPr wrap="none">
            <a:spAutoFit/>
          </a:bodyPr>
          <a:lstStyle/>
          <a:p>
            <a:r>
              <a:rPr lang="en-US" sz="2000" b="1" dirty="0" err="1">
                <a:latin typeface="Times New Roman" pitchFamily="18" charset="0"/>
                <a:cs typeface="Times New Roman" pitchFamily="18" charset="0"/>
              </a:rPr>
              <a:t>Hoạt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luận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nhóm</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(5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p>
          <a:p>
            <a:endParaRPr lang="en-US" sz="2000" b="1" dirty="0">
              <a:latin typeface="Times New Roman" pitchFamily="18" charset="0"/>
              <a:cs typeface="Times New Roman"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895350"/>
            <a:ext cx="3581400" cy="4114800"/>
          </a:xfrm>
          <a:prstGeom prst="rect">
            <a:avLst/>
          </a:prstGeom>
        </p:spPr>
      </p:pic>
      <p:sp>
        <p:nvSpPr>
          <p:cNvPr id="5" name="Rectangle 4"/>
          <p:cNvSpPr/>
          <p:nvPr/>
        </p:nvSpPr>
        <p:spPr>
          <a:xfrm>
            <a:off x="125896" y="803701"/>
            <a:ext cx="5310808" cy="646331"/>
          </a:xfrm>
          <a:prstGeom prst="rect">
            <a:avLst/>
          </a:prstGeom>
        </p:spPr>
        <p:txBody>
          <a:bodyPr wrap="square">
            <a:spAutoFit/>
          </a:bodyPr>
          <a:lstStyle/>
          <a:p>
            <a:pPr lvl="0"/>
            <a:r>
              <a:rPr lang="en-US" b="1" i="1" kern="0" dirty="0">
                <a:solidFill>
                  <a:srgbClr val="FF5050"/>
                </a:solidFill>
                <a:latin typeface="Times New Roman" pitchFamily="18" charset="0"/>
                <a:cs typeface="Times New Roman" pitchFamily="18" charset="0"/>
              </a:rPr>
              <a:t>▼</a:t>
            </a:r>
            <a:r>
              <a:rPr lang="en-US" b="1" i="1" kern="0" dirty="0">
                <a:solidFill>
                  <a:srgbClr val="FFC00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Em</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hãy</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đề</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xuất</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một</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số</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biện</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pháp</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bảo</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vệ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sức</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khoẻ</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tiêu</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hoá</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và</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tuần</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hoàn</a:t>
            </a:r>
            <a:r>
              <a:rPr lang="en-US" b="1" i="1" dirty="0">
                <a:solidFill>
                  <a:srgbClr val="FF5050"/>
                </a:solidFill>
                <a:latin typeface="Times New Roman" pitchFamily="18" charset="0"/>
                <a:cs typeface="Times New Roman" pitchFamily="18" charset="0"/>
              </a:rPr>
              <a:t>.</a:t>
            </a:r>
            <a:endParaRPr lang="en-US" dirty="0">
              <a:solidFill>
                <a:srgbClr val="FF5050"/>
              </a:solidFill>
              <a:latin typeface="Times New Roman" pitchFamily="18" charset="0"/>
              <a:cs typeface="Times New Roman" pitchFamily="18" charset="0"/>
            </a:endParaRPr>
          </a:p>
        </p:txBody>
      </p:sp>
      <p:sp>
        <p:nvSpPr>
          <p:cNvPr id="7" name="Rectangle 6"/>
          <p:cNvSpPr/>
          <p:nvPr/>
        </p:nvSpPr>
        <p:spPr>
          <a:xfrm>
            <a:off x="76200" y="1352550"/>
            <a:ext cx="5360504" cy="3693319"/>
          </a:xfrm>
          <a:prstGeom prst="rect">
            <a:avLst/>
          </a:prstGeom>
        </p:spPr>
        <p:txBody>
          <a:bodyPr wrap="square">
            <a:spAutoFit/>
          </a:bodyPr>
          <a:lstStyle/>
          <a:p>
            <a:pPr lvl="0"/>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bữa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rượu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ngủ</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p>
          <a:p>
            <a:pPr lvl="0"/>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rượu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xuyên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3257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708958"/>
            <a:ext cx="8763000" cy="1938992"/>
          </a:xfrm>
          <a:prstGeom prst="rect">
            <a:avLst/>
          </a:prstGeom>
        </p:spPr>
        <p:txBody>
          <a:bodyPr wrap="square">
            <a:spAutoFit/>
          </a:bodyPr>
          <a:lstStyle/>
          <a:p>
            <a:pPr algn="just"/>
            <a:r>
              <a:rPr lang="vi-VN" sz="2000" b="1" dirty="0">
                <a:latin typeface="Times New Roman" pitchFamily="18" charset="0"/>
                <a:cs typeface="Times New Roman" pitchFamily="18" charset="0"/>
              </a:rPr>
              <a:t>Những người tiêu thụ nhiều các loại thực phẩm có chứa chất béo, đặc biệt là có hàm lượng cholesterol cao sẽ dễ mắc nhiều bệnh lí về hệ tiêu hoá và hệ tuần hoàn. Đối với hệ tiêu hoá: do chất béo được tiêu hoá chậm nên gây hiện tượng đầy hơi, đau dạ dày, ảnh hưởng đến hệ vi sinh vật có lợi trong đường ruột, … Đối với hệ tuần hoàn: tăng nguy cơ mắc các bệnh tim mạch như đột quỵ, xơ vữa động mạch, nhồi máu cơ tim, …</a:t>
            </a:r>
            <a:endParaRPr lang="en-US" sz="2000" b="1" dirty="0">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647950"/>
            <a:ext cx="3149600" cy="2362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671619"/>
            <a:ext cx="3483354" cy="2338531"/>
          </a:xfrm>
          <a:prstGeom prst="rect">
            <a:avLst/>
          </a:prstGeom>
        </p:spPr>
      </p:pic>
      <p:sp>
        <p:nvSpPr>
          <p:cNvPr id="12"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Em</a:t>
            </a: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có</a:t>
            </a: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biết</a:t>
            </a:r>
            <a:r>
              <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p>
        </p:txBody>
      </p:sp>
    </p:spTree>
    <p:extLst>
      <p:ext uri="{BB962C8B-B14F-4D97-AF65-F5344CB8AC3E}">
        <p14:creationId xmlns:p14="http://schemas.microsoft.com/office/powerpoint/2010/main" val="101277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7" name="Rectangle 6"/>
          <p:cNvSpPr/>
          <p:nvPr/>
        </p:nvSpPr>
        <p:spPr>
          <a:xfrm>
            <a:off x="76200" y="590550"/>
            <a:ext cx="4790735"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a. </a:t>
            </a:r>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người</a:t>
            </a:r>
            <a:endParaRPr lang="en-US" b="1" dirty="0">
              <a:solidFill>
                <a:srgbClr val="FF0000"/>
              </a:solidFill>
              <a:latin typeface="Times New Roman" pitchFamily="18" charset="0"/>
              <a:cs typeface="Times New Roman" pitchFamily="18" charset="0"/>
            </a:endParaRPr>
          </a:p>
        </p:txBody>
      </p:sp>
      <p:sp>
        <p:nvSpPr>
          <p:cNvPr id="5" name="Rectangle 4"/>
          <p:cNvSpPr/>
          <p:nvPr/>
        </p:nvSpPr>
        <p:spPr>
          <a:xfrm>
            <a:off x="76200" y="928628"/>
            <a:ext cx="8915400" cy="2862322"/>
          </a:xfrm>
          <a:prstGeom prst="rect">
            <a:avLst/>
          </a:prstGeom>
        </p:spPr>
        <p:txBody>
          <a:bodyPr wrap="square">
            <a:spAutoFit/>
          </a:bodyPr>
          <a:lstStyle/>
          <a:p>
            <a:pPr algn="just"/>
            <a:r>
              <a:rPr lang="vi-VN" dirty="0">
                <a:latin typeface="+mj-lt"/>
              </a:rPr>
              <a:t>Nhu cầu dinh dưỡng ở động vật và người bao gồm nhu cầu về chất và nhu cầu về năng lượng để cung cấp cho các quá trình chuyển hoá cơ bản cũng như các hoạt động sống của cơ thể. Ở người, các chất dinh dưỡng và năng lượng được cung cấp cho cơ thể thông qua thức ăn. Nhu cầu dinh dưỡng ở người có thể thay đổi theo từng cá thể, từng giai đoạn phát triển, thậm chí là từng ngày, … Để xác định được nhu cầu dinh dưỡng của một người, cần dựa vào nhiều yếu tố khác nhau như: độ tuổi, giới tính, trạng thái sinh lí, cường độ hoạt động của cơ thể, … Sau khi xác định được nhu cầu dinh dưỡng, người ta có thể xây dựng một khẩu phần ăn phù hợp với mỗi người. Nếu cung cấp quá thừa hoặc quá thiếu chất dinh dưỡng sẽ gây hại cho cơ thể (ví dụ: ăn quá nhiều đồ ngọt có nguy cơ mắc bệnh béo phì, chế độ ăn thiếu iodine làm trẻ em chậm phát triển trí tuệ).</a:t>
            </a:r>
            <a:endParaRPr lang="en-US" dirty="0">
              <a:latin typeface="+mj-lt"/>
            </a:endParaRPr>
          </a:p>
        </p:txBody>
      </p:sp>
    </p:spTree>
    <p:extLst>
      <p:ext uri="{BB962C8B-B14F-4D97-AF65-F5344CB8AC3E}">
        <p14:creationId xmlns:p14="http://schemas.microsoft.com/office/powerpoint/2010/main" val="983635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5" name="Rectangle 4"/>
          <p:cNvSpPr/>
          <p:nvPr/>
        </p:nvSpPr>
        <p:spPr>
          <a:xfrm>
            <a:off x="152400" y="1047750"/>
            <a:ext cx="8839200" cy="707886"/>
          </a:xfrm>
          <a:prstGeom prst="rect">
            <a:avLst/>
          </a:prstGeom>
        </p:spPr>
        <p:txBody>
          <a:bodyPr wrap="square">
            <a:spAutoFit/>
          </a:bodyPr>
          <a:lstStyle/>
          <a:p>
            <a:pPr algn="just"/>
            <a:r>
              <a:rPr lang="en-US" sz="2000" b="1" dirty="0" err="1">
                <a:solidFill>
                  <a:srgbClr val="FFC000"/>
                </a:solidFill>
                <a:latin typeface="Times New Roman" pitchFamily="18" charset="0"/>
                <a:cs typeface="Times New Roman" pitchFamily="18" charset="0"/>
              </a:rPr>
              <a:t>Các</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nhóm</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sử</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dụng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kĩ</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thuật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khăn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trải</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bàn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mỗi</a:t>
            </a:r>
            <a:r>
              <a:rPr lang="en-US" sz="2000" b="1" dirty="0">
                <a:solidFill>
                  <a:srgbClr val="FFC000"/>
                </a:solidFill>
                <a:latin typeface="Times New Roman" pitchFamily="18" charset="0"/>
                <a:cs typeface="Times New Roman" pitchFamily="18" charset="0"/>
              </a:rPr>
              <a:t> HS </a:t>
            </a:r>
            <a:r>
              <a:rPr lang="en-US" sz="2000" b="1" dirty="0" err="1">
                <a:solidFill>
                  <a:srgbClr val="FFC000"/>
                </a:solidFill>
                <a:latin typeface="Times New Roman" pitchFamily="18" charset="0"/>
                <a:cs typeface="Times New Roman" pitchFamily="18" charset="0"/>
              </a:rPr>
              <a:t>viết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ra</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A4 </a:t>
            </a:r>
            <a:r>
              <a:rPr lang="en-US" sz="2000" b="1" dirty="0" err="1">
                <a:solidFill>
                  <a:srgbClr val="FFC000"/>
                </a:solidFill>
                <a:latin typeface="Times New Roman" pitchFamily="18" charset="0"/>
                <a:cs typeface="Times New Roman" pitchFamily="18" charset="0"/>
              </a:rPr>
              <a:t>hoặc</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nháp</a:t>
            </a:r>
            <a:r>
              <a:rPr lang="en-US" sz="2000" b="1" dirty="0">
                <a:solidFill>
                  <a:srgbClr val="FFC000"/>
                </a:solidFill>
                <a:latin typeface="Times New Roman" pitchFamily="18" charset="0"/>
                <a:cs typeface="Times New Roman" pitchFamily="18" charset="0"/>
              </a:rPr>
              <a:t>; ý </a:t>
            </a:r>
            <a:r>
              <a:rPr lang="en-US" sz="2000" b="1" dirty="0" err="1">
                <a:solidFill>
                  <a:srgbClr val="FFC000"/>
                </a:solidFill>
                <a:latin typeface="Times New Roman" pitchFamily="18" charset="0"/>
                <a:cs typeface="Times New Roman" pitchFamily="18" charset="0"/>
              </a:rPr>
              <a:t>kiến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thống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nhất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của</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nhóm</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viết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vào</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một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tờ</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A4 </a:t>
            </a:r>
            <a:r>
              <a:rPr lang="en-US" sz="2000" b="1" dirty="0" err="1">
                <a:solidFill>
                  <a:srgbClr val="FFC000"/>
                </a:solidFill>
                <a:latin typeface="Times New Roman" pitchFamily="18" charset="0"/>
                <a:cs typeface="Times New Roman" pitchFamily="18" charset="0"/>
              </a:rPr>
              <a:t>khác</a:t>
            </a:r>
            <a:r>
              <a:rPr lang="en-US" sz="2000" b="1" dirty="0">
                <a:solidFill>
                  <a:srgbClr val="FFC000"/>
                </a:solidFill>
                <a:latin typeface="Times New Roman" pitchFamily="18" charset="0"/>
                <a:cs typeface="Times New Roman" pitchFamily="18" charset="0"/>
              </a:rPr>
              <a:t>)</a:t>
            </a:r>
          </a:p>
        </p:txBody>
      </p:sp>
      <p:sp>
        <p:nvSpPr>
          <p:cNvPr id="8" name="Rectangle 7"/>
          <p:cNvSpPr/>
          <p:nvPr/>
        </p:nvSpPr>
        <p:spPr>
          <a:xfrm>
            <a:off x="2807548" y="666750"/>
            <a:ext cx="4185761" cy="400110"/>
          </a:xfrm>
          <a:prstGeom prst="rect">
            <a:avLst/>
          </a:prstGeom>
        </p:spPr>
        <p:txBody>
          <a:bodyPr wrap="none">
            <a:spAutoFit/>
          </a:bodyPr>
          <a:lstStyle/>
          <a:p>
            <a:r>
              <a:rPr lang="en-US" sz="2000" b="1" dirty="0" err="1">
                <a:solidFill>
                  <a:schemeClr val="accent2"/>
                </a:solidFill>
                <a:latin typeface="Times New Roman" pitchFamily="18" charset="0"/>
                <a:cs typeface="Times New Roman" pitchFamily="18" charset="0"/>
              </a:rPr>
              <a:t>Hoạt</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động</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thảo</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luận</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nhóm</a:t>
            </a:r>
            <a:r>
              <a:rPr lang="en-US" sz="2000" b="1" dirty="0">
                <a:solidFill>
                  <a:schemeClr val="accent2"/>
                </a:solidFill>
                <a:latin typeface="Times New Roman" pitchFamily="18" charset="0"/>
                <a:cs typeface="Times New Roman" pitchFamily="18" charset="0"/>
              </a:rPr>
              <a:t> ( 5 </a:t>
            </a:r>
            <a:r>
              <a:rPr lang="en-US" sz="2000" b="1" dirty="0" err="1">
                <a:solidFill>
                  <a:schemeClr val="accent2"/>
                </a:solidFill>
                <a:latin typeface="Times New Roman" pitchFamily="18" charset="0"/>
                <a:cs typeface="Times New Roman" pitchFamily="18" charset="0"/>
              </a:rPr>
              <a:t>phút</a:t>
            </a:r>
            <a:r>
              <a:rPr lang="en-US" sz="2000" b="1" dirty="0">
                <a:solidFill>
                  <a:schemeClr val="accent2"/>
                </a:solidFill>
                <a:latin typeface="Times New Roman" pitchFamily="18" charset="0"/>
                <a:cs typeface="Times New Roman" pitchFamily="18" charset="0"/>
              </a:rPr>
              <a:t> )</a:t>
            </a:r>
          </a:p>
        </p:txBody>
      </p:sp>
      <p:sp>
        <p:nvSpPr>
          <p:cNvPr id="7" name="Rectangle 6"/>
          <p:cNvSpPr/>
          <p:nvPr/>
        </p:nvSpPr>
        <p:spPr>
          <a:xfrm>
            <a:off x="152400" y="1657350"/>
            <a:ext cx="8839200" cy="2246769"/>
          </a:xfrm>
          <a:prstGeom prst="rect">
            <a:avLst/>
          </a:prstGeom>
        </p:spPr>
        <p:txBody>
          <a:bodyPr wrap="square">
            <a:spAutoFit/>
          </a:bodyPr>
          <a:lstStyle/>
          <a:p>
            <a:r>
              <a:rPr lang="vi-VN" sz="2000" b="1" i="1" dirty="0">
                <a:solidFill>
                  <a:srgbClr val="FF0000"/>
                </a:solidFill>
                <a:latin typeface="Times New Roman" pitchFamily="18" charset="0"/>
                <a:cs typeface="Times New Roman" pitchFamily="18" charset="0"/>
              </a:rPr>
              <a:t>11</a:t>
            </a:r>
            <a:r>
              <a:rPr lang="en-US" sz="2000" b="1" i="1" dirty="0">
                <a:solidFill>
                  <a:srgbClr val="FF0000"/>
                </a:solidFill>
                <a:latin typeface="Times New Roman" pitchFamily="18" charset="0"/>
                <a:cs typeface="Times New Roman" pitchFamily="18" charset="0"/>
              </a:rPr>
              <a:t>.</a:t>
            </a:r>
            <a:r>
              <a:rPr lang="vi-VN" sz="2000" b="1" i="1" dirty="0">
                <a:solidFill>
                  <a:srgbClr val="FF0000"/>
                </a:solidFill>
                <a:latin typeface="Times New Roman" pitchFamily="18" charset="0"/>
                <a:cs typeface="Times New Roman" pitchFamily="18" charset="0"/>
              </a:rPr>
              <a:t> Hãy dự đoán nhu cầu dinh dưỡng của các đối tượng sau đây cao hay thấp. Giải thích. </a:t>
            </a:r>
            <a:endParaRPr lang="en-US" sz="2000" b="1" i="1" dirty="0">
              <a:solidFill>
                <a:srgbClr val="FF0000"/>
              </a:solidFill>
              <a:latin typeface="Times New Roman" pitchFamily="18" charset="0"/>
              <a:cs typeface="Times New Roman" pitchFamily="18" charset="0"/>
            </a:endParaRPr>
          </a:p>
          <a:p>
            <a:pPr marL="342900" indent="-342900">
              <a:buAutoNum type="alphaLcParenR"/>
            </a:pPr>
            <a:r>
              <a:rPr lang="vi-VN" sz="2000" b="1" dirty="0">
                <a:latin typeface="Times New Roman" pitchFamily="18" charset="0"/>
                <a:cs typeface="Times New Roman" pitchFamily="18" charset="0"/>
              </a:rPr>
              <a:t>Thợ xây dựng.</a:t>
            </a:r>
            <a:endParaRPr lang="en-US" sz="2000" b="1" dirty="0">
              <a:latin typeface="Times New Roman" pitchFamily="18" charset="0"/>
              <a:cs typeface="Times New Roman" pitchFamily="18" charset="0"/>
            </a:endParaRPr>
          </a:p>
          <a:p>
            <a:pPr marL="342900" indent="-342900">
              <a:buAutoNum type="alphaLcParenR"/>
            </a:pPr>
            <a:r>
              <a:rPr lang="vi-VN" sz="2000" b="1" dirty="0">
                <a:latin typeface="Times New Roman" pitchFamily="18" charset="0"/>
                <a:cs typeface="Times New Roman" pitchFamily="18" charset="0"/>
              </a:rPr>
              <a:t>Nhân viên văn phòng. </a:t>
            </a:r>
            <a:endParaRPr lang="en-US" sz="2000" b="1" dirty="0">
              <a:latin typeface="Times New Roman" pitchFamily="18" charset="0"/>
              <a:cs typeface="Times New Roman" pitchFamily="18" charset="0"/>
            </a:endParaRPr>
          </a:p>
          <a:p>
            <a:pPr marL="342900" indent="-342900">
              <a:buAutoNum type="alphaLcParenR"/>
            </a:pPr>
            <a:r>
              <a:rPr lang="vi-VN" sz="2000" b="1" dirty="0">
                <a:latin typeface="Times New Roman" pitchFamily="18" charset="0"/>
                <a:cs typeface="Times New Roman" pitchFamily="18" charset="0"/>
              </a:rPr>
              <a:t>Trẻ ở tuổi dậy thì. </a:t>
            </a:r>
            <a:endParaRPr lang="en-US" sz="2000" b="1" dirty="0">
              <a:latin typeface="Times New Roman" pitchFamily="18" charset="0"/>
              <a:cs typeface="Times New Roman" pitchFamily="18" charset="0"/>
            </a:endParaRPr>
          </a:p>
          <a:p>
            <a:pPr marL="342900" indent="-342900">
              <a:buAutoNum type="alphaLcParenR"/>
            </a:pPr>
            <a:r>
              <a:rPr lang="vi-VN" sz="2000" b="1" dirty="0">
                <a:latin typeface="Times New Roman" pitchFamily="18" charset="0"/>
                <a:cs typeface="Times New Roman" pitchFamily="18" charset="0"/>
              </a:rPr>
              <a:t>Phụ nữ mang thai. </a:t>
            </a:r>
            <a:endParaRPr lang="en-US" sz="2000" b="1" dirty="0">
              <a:latin typeface="Times New Roman" pitchFamily="18" charset="0"/>
              <a:cs typeface="Times New Roman" pitchFamily="18" charset="0"/>
            </a:endParaRPr>
          </a:p>
          <a:p>
            <a:r>
              <a:rPr lang="vi-VN" sz="2000" b="1" i="1" dirty="0">
                <a:solidFill>
                  <a:srgbClr val="FF0000"/>
                </a:solidFill>
                <a:latin typeface="Times New Roman" pitchFamily="18" charset="0"/>
                <a:cs typeface="Times New Roman" pitchFamily="18" charset="0"/>
              </a:rPr>
              <a:t>12</a:t>
            </a:r>
            <a:r>
              <a:rPr lang="en-US" sz="2000" b="1" i="1" dirty="0">
                <a:solidFill>
                  <a:srgbClr val="FF0000"/>
                </a:solidFill>
                <a:latin typeface="Times New Roman" pitchFamily="18" charset="0"/>
                <a:cs typeface="Times New Roman" pitchFamily="18" charset="0"/>
              </a:rPr>
              <a:t>.</a:t>
            </a:r>
            <a:r>
              <a:rPr lang="vi-VN" sz="2000" b="1" i="1" dirty="0">
                <a:solidFill>
                  <a:srgbClr val="FF0000"/>
                </a:solidFill>
                <a:latin typeface="Times New Roman" pitchFamily="18" charset="0"/>
                <a:cs typeface="Times New Roman" pitchFamily="18" charset="0"/>
              </a:rPr>
              <a:t> Cho ví dụ về những tác hại của việc thừa hoặc thiếu các chất dinh dưỡn</a:t>
            </a:r>
            <a:r>
              <a:rPr lang="en-US" sz="2000" b="1" i="1" dirty="0">
                <a:solidFill>
                  <a:srgbClr val="FF0000"/>
                </a:solidFill>
                <a:latin typeface="Times New Roman" pitchFamily="18" charset="0"/>
                <a:cs typeface="Times New Roman" pitchFamily="18" charset="0"/>
              </a:rPr>
              <a:t>g.</a:t>
            </a:r>
          </a:p>
        </p:txBody>
      </p:sp>
    </p:spTree>
    <p:extLst>
      <p:ext uri="{BB962C8B-B14F-4D97-AF65-F5344CB8AC3E}">
        <p14:creationId xmlns:p14="http://schemas.microsoft.com/office/powerpoint/2010/main" val="1012777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7" name="Rectangle 6"/>
          <p:cNvSpPr/>
          <p:nvPr/>
        </p:nvSpPr>
        <p:spPr>
          <a:xfrm>
            <a:off x="152400" y="617875"/>
            <a:ext cx="8839200" cy="4247317"/>
          </a:xfrm>
          <a:prstGeom prst="rect">
            <a:avLst/>
          </a:prstGeom>
        </p:spPr>
        <p:txBody>
          <a:bodyPr wrap="square">
            <a:spAutoFit/>
          </a:bodyPr>
          <a:lstStyle/>
          <a:p>
            <a:pPr algn="just"/>
            <a:r>
              <a:rPr lang="vi-VN" b="1" i="1" dirty="0">
                <a:solidFill>
                  <a:srgbClr val="FF0000"/>
                </a:solidFill>
                <a:latin typeface="Times New Roman" pitchFamily="18" charset="0"/>
                <a:cs typeface="Times New Roman" pitchFamily="18" charset="0"/>
              </a:rPr>
              <a:t>11</a:t>
            </a:r>
            <a:r>
              <a:rPr lang="en-US" b="1" i="1" dirty="0">
                <a:solidFill>
                  <a:srgbClr val="FF0000"/>
                </a:solidFill>
                <a:latin typeface="Times New Roman" pitchFamily="18" charset="0"/>
                <a:cs typeface="Times New Roman" pitchFamily="18" charset="0"/>
              </a:rPr>
              <a:t>.</a:t>
            </a:r>
            <a:r>
              <a:rPr lang="vi-VN" b="1" i="1" dirty="0">
                <a:solidFill>
                  <a:srgbClr val="FF0000"/>
                </a:solidFill>
                <a:latin typeface="Times New Roman" pitchFamily="18" charset="0"/>
                <a:cs typeface="Times New Roman" pitchFamily="18" charset="0"/>
              </a:rPr>
              <a:t> Hãy dự đoán nhu cầu dinh dưỡng của các đối tượng sau đây cao hay thấp. Giải thích. </a:t>
            </a:r>
            <a:endParaRPr lang="en-US" b="1" i="1" dirty="0">
              <a:solidFill>
                <a:srgbClr val="FF0000"/>
              </a:solidFill>
              <a:latin typeface="Times New Roman" pitchFamily="18" charset="0"/>
              <a:cs typeface="Times New Roman" pitchFamily="18" charset="0"/>
            </a:endParaRPr>
          </a:p>
          <a:p>
            <a:pPr lvl="0" algn="just"/>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Thợ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a:t>
            </a:r>
          </a:p>
          <a:p>
            <a:pPr lvl="0" algn="just"/>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a:t>
            </a:r>
          </a:p>
          <a:p>
            <a:pPr lvl="0" algn="just"/>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tuổi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dậy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do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chóng</a:t>
            </a:r>
            <a:r>
              <a:rPr lang="en-US" b="1" dirty="0">
                <a:latin typeface="Times New Roman" pitchFamily="18" charset="0"/>
                <a:cs typeface="Times New Roman" pitchFamily="18" charset="0"/>
              </a:rPr>
              <a:t>.</a:t>
            </a:r>
          </a:p>
          <a:p>
            <a:pPr lvl="0" algn="just"/>
            <a:r>
              <a:rPr lang="en-US" b="1" dirty="0">
                <a:latin typeface="Times New Roman" pitchFamily="18" charset="0"/>
                <a:cs typeface="Times New Roman" pitchFamily="18" charset="0"/>
              </a:rPr>
              <a:t>d. </a:t>
            </a:r>
            <a:r>
              <a:rPr lang="en-US" b="1" dirty="0" err="1">
                <a:latin typeface="Times New Roman" pitchFamily="18" charset="0"/>
                <a:cs typeface="Times New Roman" pitchFamily="18" charset="0"/>
              </a:rPr>
              <a:t>Phụ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a:t>
            </a:r>
            <a:r>
              <a:rPr lang="en-US" b="1" dirty="0">
                <a:latin typeface="Times New Roman" pitchFamily="18" charset="0"/>
                <a:cs typeface="Times New Roman" pitchFamily="18" charset="0"/>
              </a:rPr>
              <a:t>.</a:t>
            </a:r>
          </a:p>
          <a:p>
            <a:pPr algn="just"/>
            <a:r>
              <a:rPr lang="vi-VN" b="1" i="1" dirty="0">
                <a:solidFill>
                  <a:srgbClr val="FF0000"/>
                </a:solidFill>
                <a:latin typeface="Times New Roman" pitchFamily="18" charset="0"/>
                <a:cs typeface="Times New Roman" pitchFamily="18" charset="0"/>
              </a:rPr>
              <a:t>12</a:t>
            </a:r>
            <a:r>
              <a:rPr lang="en-US" b="1" i="1" dirty="0">
                <a:solidFill>
                  <a:srgbClr val="FF0000"/>
                </a:solidFill>
                <a:latin typeface="Times New Roman" pitchFamily="18" charset="0"/>
                <a:cs typeface="Times New Roman" pitchFamily="18" charset="0"/>
              </a:rPr>
              <a:t>.</a:t>
            </a:r>
            <a:r>
              <a:rPr lang="vi-VN" b="1" i="1" dirty="0">
                <a:solidFill>
                  <a:srgbClr val="FF0000"/>
                </a:solidFill>
                <a:latin typeface="Times New Roman" pitchFamily="18" charset="0"/>
                <a:cs typeface="Times New Roman" pitchFamily="18" charset="0"/>
              </a:rPr>
              <a:t> Cho ví dụ về những tác hại của việc thừa hoặc thiếu các chất dinh dưỡn</a:t>
            </a:r>
            <a:r>
              <a:rPr lang="en-US" b="1" i="1" dirty="0">
                <a:solidFill>
                  <a:srgbClr val="FF0000"/>
                </a:solidFill>
                <a:latin typeface="Times New Roman" pitchFamily="18" charset="0"/>
                <a:cs typeface="Times New Roman" pitchFamily="18" charset="0"/>
              </a:rPr>
              <a:t>g.</a:t>
            </a:r>
          </a:p>
          <a:p>
            <a:pPr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béo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lipid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glucose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a:t>
            </a:r>
          </a:p>
          <a:p>
            <a:pPr lvl="0"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iodine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bướu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vitamin c </a:t>
            </a:r>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sắt</a:t>
            </a:r>
            <a:r>
              <a:rPr lang="en-US" b="1" dirty="0">
                <a:latin typeface="Times New Roman" pitchFamily="18" charset="0"/>
                <a:cs typeface="Times New Roman" pitchFamily="18" charset="0"/>
              </a:rPr>
              <a:t>, vitamin B12, </a:t>
            </a:r>
            <a:r>
              <a:rPr lang="en-US" b="1" dirty="0" err="1">
                <a:latin typeface="Times New Roman" pitchFamily="18" charset="0"/>
                <a:cs typeface="Times New Roman" pitchFamily="18" charset="0"/>
              </a:rPr>
              <a:t>folate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dẫn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vitamin A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mắt</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1168583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1504950"/>
            <a:ext cx="8839200" cy="1323439"/>
          </a:xfrm>
          <a:prstGeom prst="rect">
            <a:avLst/>
          </a:prstGeom>
        </p:spPr>
        <p:txBody>
          <a:bodyPr wrap="square">
            <a:spAutoFit/>
          </a:bodyPr>
          <a:lstStyle/>
          <a:p>
            <a:r>
              <a:rPr lang="vi-VN" sz="2000" b="1" dirty="0">
                <a:latin typeface="Times New Roman" pitchFamily="18" charset="0"/>
                <a:cs typeface="Times New Roman" pitchFamily="18" charset="0"/>
              </a:rPr>
              <a:t>• Nhu cầu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2000" b="1" dirty="0">
              <a:latin typeface="Times New Roman" pitchFamily="18" charset="0"/>
              <a:cs typeface="Times New Roman" pitchFamily="18" charset="0"/>
            </a:endParaRPr>
          </a:p>
        </p:txBody>
      </p:sp>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8" name="Rectangle 7"/>
          <p:cNvSpPr/>
          <p:nvPr/>
        </p:nvSpPr>
        <p:spPr>
          <a:xfrm>
            <a:off x="76200" y="590550"/>
            <a:ext cx="4790735"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a. </a:t>
            </a:r>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người</a:t>
            </a:r>
            <a:endParaRPr lang="en-US" b="1" dirty="0">
              <a:solidFill>
                <a:srgbClr val="FF0000"/>
              </a:solidFill>
              <a:latin typeface="Times New Roman" pitchFamily="18" charset="0"/>
              <a:cs typeface="Times New Roman" pitchFamily="18" charset="0"/>
            </a:endParaRPr>
          </a:p>
        </p:txBody>
      </p:sp>
      <p:pic>
        <p:nvPicPr>
          <p:cNvPr id="9"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3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590550"/>
            <a:ext cx="3886641"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b. </a:t>
            </a:r>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744085" y="2153285"/>
            <a:ext cx="4247515" cy="2704465"/>
          </a:xfrm>
          <a:prstGeom prst="rect">
            <a:avLst/>
          </a:prstGeom>
        </p:spPr>
      </p:pic>
      <p:sp>
        <p:nvSpPr>
          <p:cNvPr id="3" name="Rectangle 2"/>
          <p:cNvSpPr/>
          <p:nvPr/>
        </p:nvSpPr>
        <p:spPr>
          <a:xfrm>
            <a:off x="96078" y="1200150"/>
            <a:ext cx="8971722" cy="923330"/>
          </a:xfrm>
          <a:prstGeom prst="rect">
            <a:avLst/>
          </a:prstGeom>
        </p:spPr>
        <p:txBody>
          <a:bodyPr wrap="square">
            <a:spAutoFit/>
          </a:bodyPr>
          <a:lstStyle/>
          <a:p>
            <a:pPr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KWLH, </a:t>
            </a:r>
            <a:r>
              <a:rPr lang="en-US" b="1" dirty="0" err="1">
                <a:latin typeface="Times New Roman" pitchFamily="18" charset="0"/>
                <a:cs typeface="Times New Roman" pitchFamily="18" charset="0"/>
              </a:rPr>
              <a:t>thảo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a:t>
            </a:r>
          </a:p>
        </p:txBody>
      </p:sp>
      <p:sp>
        <p:nvSpPr>
          <p:cNvPr id="8" name="Rectangle 7"/>
          <p:cNvSpPr/>
          <p:nvPr/>
        </p:nvSpPr>
        <p:spPr>
          <a:xfrm>
            <a:off x="2807548" y="895350"/>
            <a:ext cx="4185761" cy="400110"/>
          </a:xfrm>
          <a:prstGeom prst="rect">
            <a:avLst/>
          </a:prstGeom>
        </p:spPr>
        <p:txBody>
          <a:bodyPr wrap="none">
            <a:spAutoFit/>
          </a:bodyPr>
          <a:lstStyle/>
          <a:p>
            <a:r>
              <a:rPr lang="en-US" sz="2000" b="1" dirty="0" err="1">
                <a:solidFill>
                  <a:schemeClr val="accent2"/>
                </a:solidFill>
                <a:latin typeface="Times New Roman" pitchFamily="18" charset="0"/>
                <a:cs typeface="Times New Roman" pitchFamily="18" charset="0"/>
              </a:rPr>
              <a:t>Hoạt</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động</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thảo</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luận</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nhóm</a:t>
            </a:r>
            <a:r>
              <a:rPr lang="en-US" sz="2000" b="1" dirty="0">
                <a:solidFill>
                  <a:schemeClr val="accent2"/>
                </a:solidFill>
                <a:latin typeface="Times New Roman" pitchFamily="18" charset="0"/>
                <a:cs typeface="Times New Roman" pitchFamily="18" charset="0"/>
              </a:rPr>
              <a:t> ( 9 </a:t>
            </a:r>
            <a:r>
              <a:rPr lang="en-US" sz="2000" b="1" dirty="0" err="1">
                <a:solidFill>
                  <a:schemeClr val="accent2"/>
                </a:solidFill>
                <a:latin typeface="Times New Roman" pitchFamily="18" charset="0"/>
                <a:cs typeface="Times New Roman" pitchFamily="18" charset="0"/>
              </a:rPr>
              <a:t>phút</a:t>
            </a:r>
            <a:r>
              <a:rPr lang="en-US" sz="2000" b="1" dirty="0">
                <a:solidFill>
                  <a:schemeClr val="accent2"/>
                </a:solidFill>
                <a:latin typeface="Times New Roman" pitchFamily="18" charset="0"/>
                <a:cs typeface="Times New Roman"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905583812"/>
              </p:ext>
            </p:extLst>
          </p:nvPr>
        </p:nvGraphicFramePr>
        <p:xfrm>
          <a:off x="228600" y="2186154"/>
          <a:ext cx="4014451" cy="2747796"/>
        </p:xfrm>
        <a:graphic>
          <a:graphicData uri="http://schemas.openxmlformats.org/drawingml/2006/table">
            <a:tbl>
              <a:tblPr firstRow="1" firstCol="1" bandRow="1">
                <a:tableStyleId>{5C22544A-7EE6-4342-B048-85BDC9FD1C3A}</a:tableStyleId>
              </a:tblPr>
              <a:tblGrid>
                <a:gridCol w="1005634">
                  <a:extLst>
                    <a:ext uri="{9D8B030D-6E8A-4147-A177-3AD203B41FA5}">
                      <a16:colId xmlns:a16="http://schemas.microsoft.com/office/drawing/2014/main" val="20000"/>
                    </a:ext>
                  </a:extLst>
                </a:gridCol>
                <a:gridCol w="1000693">
                  <a:extLst>
                    <a:ext uri="{9D8B030D-6E8A-4147-A177-3AD203B41FA5}">
                      <a16:colId xmlns:a16="http://schemas.microsoft.com/office/drawing/2014/main" val="20001"/>
                    </a:ext>
                  </a:extLst>
                </a:gridCol>
                <a:gridCol w="1000693">
                  <a:extLst>
                    <a:ext uri="{9D8B030D-6E8A-4147-A177-3AD203B41FA5}">
                      <a16:colId xmlns:a16="http://schemas.microsoft.com/office/drawing/2014/main" val="20002"/>
                    </a:ext>
                  </a:extLst>
                </a:gridCol>
                <a:gridCol w="1007431">
                  <a:extLst>
                    <a:ext uri="{9D8B030D-6E8A-4147-A177-3AD203B41FA5}">
                      <a16:colId xmlns:a16="http://schemas.microsoft.com/office/drawing/2014/main" val="20003"/>
                    </a:ext>
                  </a:extLst>
                </a:gridCol>
              </a:tblGrid>
              <a:tr h="201215">
                <a:tc>
                  <a:txBody>
                    <a:bodyPr/>
                    <a:lstStyle/>
                    <a:p>
                      <a:pPr indent="254000">
                        <a:lnSpc>
                          <a:spcPct val="130000"/>
                        </a:lnSpc>
                        <a:spcAft>
                          <a:spcPts val="0"/>
                        </a:spcAft>
                      </a:pPr>
                      <a:r>
                        <a:rPr lang="en-US" sz="1300">
                          <a:effectLst/>
                          <a:latin typeface="Times New Roman" pitchFamily="18" charset="0"/>
                          <a:cs typeface="Times New Roman" pitchFamily="18" charset="0"/>
                        </a:rPr>
                        <a:t>K</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w</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L</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H</a:t>
                      </a:r>
                      <a:endParaRPr lang="en-US" sz="900">
                        <a:effectLst/>
                        <a:latin typeface="Times New Roman" pitchFamily="18" charset="0"/>
                        <a:ea typeface="Segoe UI"/>
                        <a:cs typeface="Times New Roman" pitchFamily="18" charset="0"/>
                      </a:endParaRPr>
                    </a:p>
                  </a:txBody>
                  <a:tcPr marL="5977" marR="5977" marT="0" marB="0" anchor="b"/>
                </a:tc>
                <a:extLst>
                  <a:ext uri="{0D108BD9-81ED-4DB2-BD59-A6C34878D82A}">
                    <a16:rowId xmlns:a16="http://schemas.microsoft.com/office/drawing/2014/main" val="10000"/>
                  </a:ext>
                </a:extLst>
              </a:tr>
              <a:tr h="2490240">
                <a:tc>
                  <a:txBody>
                    <a:bodyPr/>
                    <a:lstStyle/>
                    <a:p>
                      <a:pPr indent="254000">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c>
                  <a:txBody>
                    <a:bodyPr/>
                    <a:lstStyle/>
                    <a:p>
                      <a:pPr marL="0" lvl="0" indent="0" algn="just">
                        <a:lnSpc>
                          <a:spcPct val="130000"/>
                        </a:lnSpc>
                        <a:spcAft>
                          <a:spcPts val="0"/>
                        </a:spcAft>
                        <a:buClr>
                          <a:srgbClr val="000000"/>
                        </a:buClr>
                        <a:buSzPts val="1100"/>
                        <a:buFont typeface="Symbol"/>
                        <a:buNone/>
                        <a:tabLst>
                          <a:tab pos="130175" algn="l"/>
                        </a:tabLst>
                      </a:pPr>
                      <a:endParaRPr lang="en-US" sz="900" u="none" strike="noStrike" spc="0" dirty="0">
                        <a:effectLst/>
                        <a:latin typeface="Times New Roman" pitchFamily="18" charset="0"/>
                        <a:ea typeface="Arial"/>
                        <a:cs typeface="Times New Roman" pitchFamily="18" charset="0"/>
                      </a:endParaRPr>
                    </a:p>
                  </a:txBody>
                  <a:tcPr marL="5977" marR="5977" marT="0" marB="0"/>
                </a:tc>
                <a:tc>
                  <a:txBody>
                    <a:bodyPr/>
                    <a:lstStyle/>
                    <a:p>
                      <a:pPr indent="254000" algn="just">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c>
                  <a:txBody>
                    <a:bodyPr/>
                    <a:lstStyle/>
                    <a:p>
                      <a:pPr indent="254000">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463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DE" b="1" i="1" dirty="0"/>
              <a:t>Để tồn tại và phát triển, các động vật trên đã lấy từ môi trường những gì?</a:t>
            </a:r>
            <a:endParaRPr lang="en-US" altLang="en-US" dirty="0">
              <a:latin typeface="Times New Roman" pitchFamily="18" charset="0"/>
              <a:cs typeface="Times New Roman" pitchFamily="18" charset="0"/>
            </a:endParaRPr>
          </a:p>
        </p:txBody>
      </p:sp>
      <p:sp>
        <p:nvSpPr>
          <p:cNvPr id="15" name="Text Box 4"/>
          <p:cNvSpPr txBox="1">
            <a:spLocks noChangeArrowheads="1"/>
          </p:cNvSpPr>
          <p:nvPr/>
        </p:nvSpPr>
        <p:spPr bwMode="auto">
          <a:xfrm>
            <a:off x="7229789" y="3195898"/>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a:latin typeface="Times New Roman" pitchFamily="18" charset="0"/>
                <a:cs typeface="Times New Roman" pitchFamily="18" charset="0"/>
              </a:rPr>
              <a:t>Không</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khí</a:t>
            </a:r>
            <a:endParaRPr lang="en-US" altLang="en-US" sz="16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3195898"/>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a:latin typeface="Times New Roman" pitchFamily="18" charset="0"/>
                <a:cs typeface="Times New Roman" pitchFamily="18" charset="0"/>
              </a:rPr>
              <a:t>Nước</a:t>
            </a:r>
            <a:endParaRPr lang="en-US" altLang="en-US" sz="1600" b="1" dirty="0">
              <a:latin typeface="Times New Roman" pitchFamily="18" charset="0"/>
              <a:cs typeface="Times New Roman" pitchFamily="18" charset="0"/>
            </a:endParaRPr>
          </a:p>
        </p:txBody>
      </p:sp>
      <p:sp>
        <p:nvSpPr>
          <p:cNvPr id="17" name="Line 8"/>
          <p:cNvSpPr>
            <a:spLocks noChangeShapeType="1"/>
          </p:cNvSpPr>
          <p:nvPr/>
        </p:nvSpPr>
        <p:spPr bwMode="auto">
          <a:xfrm flipH="1" flipV="1">
            <a:off x="3001023" y="3608974"/>
            <a:ext cx="990600" cy="52322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18" name="Line 11"/>
          <p:cNvSpPr>
            <a:spLocks noChangeShapeType="1"/>
          </p:cNvSpPr>
          <p:nvPr/>
        </p:nvSpPr>
        <p:spPr bwMode="auto">
          <a:xfrm flipV="1">
            <a:off x="4916501" y="3596103"/>
            <a:ext cx="428044" cy="55816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1" name="Text Box 6"/>
          <p:cNvSpPr txBox="1">
            <a:spLocks noChangeArrowheads="1"/>
          </p:cNvSpPr>
          <p:nvPr/>
        </p:nvSpPr>
        <p:spPr bwMode="auto">
          <a:xfrm>
            <a:off x="1752601" y="3257550"/>
            <a:ext cx="1743722"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a:latin typeface="Times New Roman" pitchFamily="18" charset="0"/>
                <a:cs typeface="Times New Roman" pitchFamily="18" charset="0"/>
              </a:rPr>
              <a:t>Thức</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ăn</a:t>
            </a:r>
            <a:endParaRPr lang="en-US" altLang="en-US" sz="1600" b="1" dirty="0">
              <a:latin typeface="Times New Roman" pitchFamily="18" charset="0"/>
              <a:cs typeface="Times New Roman" pitchFamily="18" charset="0"/>
            </a:endParaRPr>
          </a:p>
        </p:txBody>
      </p:sp>
      <p:sp>
        <p:nvSpPr>
          <p:cNvPr id="32" name="Line 10"/>
          <p:cNvSpPr>
            <a:spLocks noChangeShapeType="1"/>
          </p:cNvSpPr>
          <p:nvPr/>
        </p:nvSpPr>
        <p:spPr bwMode="auto">
          <a:xfrm flipV="1">
            <a:off x="6400800" y="3619348"/>
            <a:ext cx="1476689" cy="51285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3" name="Left Brace 32"/>
          <p:cNvSpPr/>
          <p:nvPr/>
        </p:nvSpPr>
        <p:spPr>
          <a:xfrm rot="16200000">
            <a:off x="4746098" y="1200285"/>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261383"/>
            <a:ext cx="887001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000" dirty="0"/>
              <a:t>+ Để duy trì sự sống, động vật phải thường xuyên lấy từ môi trường thức ăn, nước, khí </a:t>
            </a:r>
            <a:r>
              <a:rPr lang="en-US" sz="2000" dirty="0" err="1"/>
              <a:t>oxigen</a:t>
            </a:r>
            <a:r>
              <a:rPr lang="vi-VN" sz="2000" dirty="0"/>
              <a:t> có trong không khí.</a:t>
            </a:r>
            <a:endParaRPr lang="en-US" sz="2000" dirty="0"/>
          </a:p>
        </p:txBody>
      </p:sp>
      <p:pic>
        <p:nvPicPr>
          <p:cNvPr id="1026" name="Picture 2" descr="C:\Users\V\Desktop\trâ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a:solidFill>
                  <a:srgbClr val="FFFF00"/>
                </a:solidFill>
                <a:latin typeface="Times New Roman" pitchFamily="18" charset="0"/>
                <a:cs typeface="Times New Roman" pitchFamily="18" charset="0"/>
              </a:rPr>
              <a:t>Khám</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phá</a:t>
            </a:r>
            <a:r>
              <a:rPr lang="en-US" sz="3600" dirty="0">
                <a:solidFill>
                  <a:srgbClr val="FFFF00"/>
                </a:solidFill>
                <a:latin typeface="Times New Roman" pitchFamily="18" charset="0"/>
                <a:cs typeface="Times New Roman" pitchFamily="18" charset="0"/>
              </a:rPr>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Tree>
    <p:extLst>
      <p:ext uri="{BB962C8B-B14F-4D97-AF65-F5344CB8AC3E}">
        <p14:creationId xmlns:p14="http://schemas.microsoft.com/office/powerpoint/2010/main" val="32083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500"/>
                                        <p:tgtEl>
                                          <p:spTgt spid="1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Right)">
                                      <p:cBhvr>
                                        <p:cTn id="18" dur="500"/>
                                        <p:tgtEl>
                                          <p:spTgt spid="17"/>
                                        </p:tgtEl>
                                      </p:cBhvr>
                                    </p:animEffect>
                                  </p:childTnLst>
                                </p:cTn>
                              </p:par>
                            </p:childTnLst>
                          </p:cTn>
                        </p:par>
                        <p:par>
                          <p:cTn id="19" fill="hold">
                            <p:stCondLst>
                              <p:cond delay="500"/>
                            </p:stCondLst>
                            <p:childTnLst>
                              <p:par>
                                <p:cTn id="20" presetID="8"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500"/>
                                        <p:tgtEl>
                                          <p:spTgt spid="16"/>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Right)">
                                      <p:cBhvr>
                                        <p:cTn id="25" dur="500"/>
                                        <p:tgtEl>
                                          <p:spTgt spid="18"/>
                                        </p:tgtEl>
                                      </p:cBhvr>
                                    </p:animEffect>
                                  </p:childTnLst>
                                </p:cTn>
                              </p:par>
                            </p:childTnLst>
                          </p:cTn>
                        </p:par>
                        <p:par>
                          <p:cTn id="26" fill="hold">
                            <p:stCondLst>
                              <p:cond delay="1000"/>
                            </p:stCondLst>
                            <p:childTnLst>
                              <p:par>
                                <p:cTn id="27" presetID="8"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amond(in)">
                                      <p:cBhvr>
                                        <p:cTn id="29" dur="500"/>
                                        <p:tgtEl>
                                          <p:spTgt spid="3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amond(in)">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590550"/>
            <a:ext cx="3886641"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b. </a:t>
            </a:r>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486400" y="1047750"/>
            <a:ext cx="3581400" cy="381000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62029301"/>
              </p:ext>
            </p:extLst>
          </p:nvPr>
        </p:nvGraphicFramePr>
        <p:xfrm>
          <a:off x="76200" y="1047750"/>
          <a:ext cx="5257799" cy="3859340"/>
        </p:xfrm>
        <a:graphic>
          <a:graphicData uri="http://schemas.openxmlformats.org/drawingml/2006/table">
            <a:tbl>
              <a:tblPr firstRow="1" firstCol="1" bandRow="1">
                <a:tableStyleId>{5C22544A-7EE6-4342-B048-85BDC9FD1C3A}</a:tableStyleId>
              </a:tblPr>
              <a:tblGrid>
                <a:gridCol w="1340488">
                  <a:extLst>
                    <a:ext uri="{9D8B030D-6E8A-4147-A177-3AD203B41FA5}">
                      <a16:colId xmlns:a16="http://schemas.microsoft.com/office/drawing/2014/main" val="20000"/>
                    </a:ext>
                  </a:extLst>
                </a:gridCol>
                <a:gridCol w="1251633">
                  <a:extLst>
                    <a:ext uri="{9D8B030D-6E8A-4147-A177-3AD203B41FA5}">
                      <a16:colId xmlns:a16="http://schemas.microsoft.com/office/drawing/2014/main" val="20001"/>
                    </a:ext>
                  </a:extLst>
                </a:gridCol>
                <a:gridCol w="1332839">
                  <a:extLst>
                    <a:ext uri="{9D8B030D-6E8A-4147-A177-3AD203B41FA5}">
                      <a16:colId xmlns:a16="http://schemas.microsoft.com/office/drawing/2014/main" val="20002"/>
                    </a:ext>
                  </a:extLst>
                </a:gridCol>
                <a:gridCol w="1332839">
                  <a:extLst>
                    <a:ext uri="{9D8B030D-6E8A-4147-A177-3AD203B41FA5}">
                      <a16:colId xmlns:a16="http://schemas.microsoft.com/office/drawing/2014/main" val="20003"/>
                    </a:ext>
                  </a:extLst>
                </a:gridCol>
              </a:tblGrid>
              <a:tr h="266755">
                <a:tc>
                  <a:txBody>
                    <a:bodyPr/>
                    <a:lstStyle/>
                    <a:p>
                      <a:pPr indent="254000" algn="ctr">
                        <a:lnSpc>
                          <a:spcPct val="130000"/>
                        </a:lnSpc>
                        <a:spcAft>
                          <a:spcPts val="0"/>
                        </a:spcAft>
                      </a:pPr>
                      <a:r>
                        <a:rPr lang="en-US" sz="1400" dirty="0">
                          <a:effectLst/>
                        </a:rPr>
                        <a:t>K</a:t>
                      </a:r>
                      <a:endParaRPr lang="en-US" sz="1000" dirty="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a:effectLst/>
                        </a:rPr>
                        <a:t>w</a:t>
                      </a:r>
                      <a:endParaRPr lang="en-US" sz="100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dirty="0">
                          <a:effectLst/>
                        </a:rPr>
                        <a:t>L</a:t>
                      </a:r>
                      <a:endParaRPr lang="en-US" sz="1000" dirty="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a:effectLst/>
                        </a:rPr>
                        <a:t>H</a:t>
                      </a:r>
                      <a:endParaRPr lang="en-US" sz="1000">
                        <a:effectLst/>
                        <a:latin typeface="Segoe UI"/>
                        <a:ea typeface="Segoe UI"/>
                        <a:cs typeface="Times New Roman"/>
                      </a:endParaRPr>
                    </a:p>
                  </a:txBody>
                  <a:tcPr marL="6350" marR="6350" marT="0" marB="0" anchor="b"/>
                </a:tc>
                <a:extLst>
                  <a:ext uri="{0D108BD9-81ED-4DB2-BD59-A6C34878D82A}">
                    <a16:rowId xmlns:a16="http://schemas.microsoft.com/office/drawing/2014/main" val="10000"/>
                  </a:ext>
                </a:extLst>
              </a:tr>
              <a:tr h="3476634">
                <a:tc>
                  <a:txBody>
                    <a:bodyPr/>
                    <a:lstStyle/>
                    <a:p>
                      <a:pPr indent="254000" algn="just">
                        <a:lnSpc>
                          <a:spcPct val="130000"/>
                        </a:lnSpc>
                        <a:spcAft>
                          <a:spcPts val="0"/>
                        </a:spcAft>
                      </a:pPr>
                      <a:r>
                        <a:rPr lang="en-US" sz="1400">
                          <a:effectLst/>
                        </a:rPr>
                        <a:t>-Thức ăn ôi thiu.</a:t>
                      </a:r>
                      <a:endParaRPr lang="en-US" sz="1000">
                        <a:effectLst/>
                      </a:endParaRPr>
                    </a:p>
                    <a:p>
                      <a:pPr indent="254000" algn="just">
                        <a:lnSpc>
                          <a:spcPct val="130000"/>
                        </a:lnSpc>
                        <a:spcAft>
                          <a:spcPts val="0"/>
                        </a:spcAft>
                      </a:pPr>
                      <a:r>
                        <a:rPr lang="en-US" sz="1400">
                          <a:effectLst/>
                        </a:rPr>
                        <a:t>-Thức ăn bị tiêm hoá chất.</a:t>
                      </a:r>
                      <a:endParaRPr lang="en-US" sz="1000">
                        <a:effectLst/>
                      </a:endParaRPr>
                    </a:p>
                    <a:p>
                      <a:pPr indent="254000" algn="just">
                        <a:lnSpc>
                          <a:spcPct val="130000"/>
                        </a:lnSpc>
                        <a:spcAft>
                          <a:spcPts val="0"/>
                        </a:spcAft>
                      </a:pPr>
                      <a:r>
                        <a:rPr lang="en-US" sz="1400">
                          <a:effectLst/>
                        </a:rPr>
                        <a:t>- Bảo quản không đúng cách.</a:t>
                      </a:r>
                      <a:endParaRPr lang="en-US" sz="1000">
                        <a:effectLst/>
                        <a:latin typeface="Segoe UI"/>
                        <a:ea typeface="Segoe UI"/>
                        <a:cs typeface="Times New Roman"/>
                      </a:endParaRPr>
                    </a:p>
                  </a:txBody>
                  <a:tcPr marL="6350" marR="6350" marT="0" marB="0"/>
                </a:tc>
                <a:tc>
                  <a:txBody>
                    <a:bodyPr/>
                    <a:lstStyle/>
                    <a:p>
                      <a:pPr marL="0" lvl="0" indent="0" algn="just">
                        <a:lnSpc>
                          <a:spcPct val="130000"/>
                        </a:lnSpc>
                        <a:spcAft>
                          <a:spcPts val="0"/>
                        </a:spcAft>
                        <a:buClr>
                          <a:srgbClr val="000000"/>
                        </a:buClr>
                        <a:buSzPts val="1100"/>
                        <a:buFont typeface="Symbol"/>
                        <a:buNone/>
                        <a:tabLst>
                          <a:tab pos="130175" algn="l"/>
                        </a:tabLst>
                      </a:pPr>
                      <a:r>
                        <a:rPr lang="en-US" sz="1400" u="none" strike="noStrike" spc="0" dirty="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 </a:t>
                      </a:r>
                      <a:r>
                        <a:rPr lang="en-US" sz="1400" u="none" strike="noStrike" spc="0" dirty="0" err="1">
                          <a:effectLst/>
                        </a:rPr>
                        <a:t>là</a:t>
                      </a:r>
                      <a:r>
                        <a:rPr lang="en-US" sz="1400" u="none" strike="noStrike" spc="0" dirty="0">
                          <a:effectLst/>
                        </a:rPr>
                        <a:t> </a:t>
                      </a:r>
                      <a:r>
                        <a:rPr lang="en-US" sz="1400" u="none" strike="noStrike" spc="0" dirty="0" err="1">
                          <a:effectLst/>
                        </a:rPr>
                        <a:t>gì</a:t>
                      </a:r>
                      <a:r>
                        <a:rPr lang="en-US" sz="1400" u="none" strike="noStrike" spc="0" dirty="0">
                          <a:effectLst/>
                        </a:rPr>
                        <a:t>?</a:t>
                      </a:r>
                      <a:endParaRPr lang="en-US" sz="1000" u="none" strike="noStrike" spc="0" dirty="0">
                        <a:effectLst/>
                      </a:endParaRPr>
                    </a:p>
                    <a:p>
                      <a:pPr marL="0" lvl="0" indent="0" algn="just">
                        <a:lnSpc>
                          <a:spcPct val="130000"/>
                        </a:lnSpc>
                        <a:spcAft>
                          <a:spcPts val="0"/>
                        </a:spcAft>
                        <a:buClr>
                          <a:srgbClr val="000000"/>
                        </a:buClr>
                        <a:buSzPts val="1100"/>
                        <a:buFont typeface="Symbol"/>
                        <a:buNone/>
                        <a:tabLst>
                          <a:tab pos="175895" algn="l"/>
                        </a:tabLst>
                      </a:pPr>
                      <a:r>
                        <a:rPr lang="en-US" sz="1400" u="none" strike="noStrike" spc="0" dirty="0">
                          <a:effectLst/>
                        </a:rPr>
                        <a:t>- </a:t>
                      </a:r>
                      <a:r>
                        <a:rPr lang="en-US" sz="1400" u="none" strike="noStrike" spc="0" dirty="0" err="1">
                          <a:effectLst/>
                        </a:rPr>
                        <a:t>Những</a:t>
                      </a:r>
                      <a:r>
                        <a:rPr lang="en-US" sz="1400" u="none" strike="noStrike" spc="0" dirty="0">
                          <a:effectLst/>
                        </a:rPr>
                        <a:t> </a:t>
                      </a:r>
                      <a:r>
                        <a:rPr lang="en-US" sz="1400" u="none" strike="noStrike" spc="0" dirty="0" err="1">
                          <a:effectLst/>
                        </a:rPr>
                        <a:t>nguyên</a:t>
                      </a:r>
                      <a:r>
                        <a:rPr lang="en-US" sz="1400" u="none" strike="noStrike" spc="0" dirty="0">
                          <a:effectLst/>
                        </a:rPr>
                        <a:t> </a:t>
                      </a:r>
                      <a:r>
                        <a:rPr lang="en-US" sz="1400" u="none" strike="noStrike" spc="0" dirty="0" err="1">
                          <a:effectLst/>
                        </a:rPr>
                        <a:t>nhân</a:t>
                      </a:r>
                      <a:r>
                        <a:rPr lang="en-US" sz="1400" u="none" strike="noStrike" spc="0" dirty="0">
                          <a:effectLst/>
                        </a:rPr>
                        <a:t> </a:t>
                      </a:r>
                      <a:r>
                        <a:rPr lang="en-US" sz="1400" u="none" strike="noStrike" spc="0" dirty="0" err="1">
                          <a:effectLst/>
                        </a:rPr>
                        <a:t>nào</a:t>
                      </a:r>
                      <a:r>
                        <a:rPr lang="en-US" sz="1400" u="none" strike="noStrike" spc="0" dirty="0">
                          <a:effectLst/>
                        </a:rPr>
                        <a:t> </a:t>
                      </a:r>
                      <a:r>
                        <a:rPr lang="en-US" sz="1400" u="none" strike="noStrike" spc="0" dirty="0" err="1">
                          <a:effectLst/>
                        </a:rPr>
                        <a:t>dẫn</a:t>
                      </a:r>
                      <a:r>
                        <a:rPr lang="en-US" sz="1400" u="none" strike="noStrike" spc="0" dirty="0">
                          <a:effectLst/>
                        </a:rPr>
                        <a:t> </a:t>
                      </a:r>
                      <a:r>
                        <a:rPr lang="en-US" sz="1400" u="none" strike="noStrike" spc="0" dirty="0" err="1">
                          <a:effectLst/>
                        </a:rPr>
                        <a:t>đên</a:t>
                      </a:r>
                      <a:r>
                        <a:rPr lang="en-US" sz="1400" u="none" strike="noStrike" spc="0" dirty="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a:t>
                      </a:r>
                      <a:endParaRPr lang="en-US" sz="1000" u="none" strike="noStrike" spc="0" dirty="0">
                        <a:effectLst/>
                        <a:latin typeface="Arial"/>
                        <a:ea typeface="Arial"/>
                        <a:cs typeface="Arial"/>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Các</a:t>
                      </a:r>
                      <a:r>
                        <a:rPr lang="en-US" sz="1400" dirty="0">
                          <a:effectLst/>
                        </a:rPr>
                        <a:t> </a:t>
                      </a:r>
                      <a:r>
                        <a:rPr lang="en-US" sz="1400" dirty="0" err="1">
                          <a:effectLst/>
                        </a:rPr>
                        <a:t>nguyên</a:t>
                      </a:r>
                      <a:r>
                        <a:rPr lang="en-US" sz="1400" dirty="0">
                          <a:effectLst/>
                        </a:rPr>
                        <a:t> </a:t>
                      </a:r>
                      <a:r>
                        <a:rPr lang="en-US" sz="1400" dirty="0" err="1">
                          <a:effectLst/>
                        </a:rPr>
                        <a:t>nhân</a:t>
                      </a:r>
                      <a:r>
                        <a:rPr lang="en-US" sz="1400" dirty="0">
                          <a:effectLst/>
                        </a:rPr>
                        <a:t> </a:t>
                      </a:r>
                      <a:r>
                        <a:rPr lang="en-US" sz="1400" dirty="0" err="1">
                          <a:effectLst/>
                        </a:rPr>
                        <a:t>gây</a:t>
                      </a:r>
                      <a:r>
                        <a:rPr lang="en-US" sz="1400" dirty="0">
                          <a:effectLst/>
                        </a:rPr>
                        <a:t> ô </a:t>
                      </a:r>
                      <a:r>
                        <a:rPr lang="en-US" sz="1400" dirty="0" err="1">
                          <a:effectLst/>
                        </a:rPr>
                        <a:t>nhiễm</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thuốc</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thực</a:t>
                      </a:r>
                      <a:r>
                        <a:rPr lang="en-US" sz="1400" dirty="0">
                          <a:effectLst/>
                        </a:rPr>
                        <a:t> </a:t>
                      </a:r>
                      <a:r>
                        <a:rPr lang="en-US" sz="1400" dirty="0" err="1">
                          <a:effectLst/>
                        </a:rPr>
                        <a:t>vật</a:t>
                      </a:r>
                      <a:r>
                        <a:rPr lang="en-US" sz="1400" dirty="0">
                          <a:effectLst/>
                        </a:rPr>
                        <a:t>, ô </a:t>
                      </a:r>
                      <a:r>
                        <a:rPr lang="en-US" sz="1400" dirty="0" err="1">
                          <a:effectLst/>
                        </a:rPr>
                        <a:t>nhiễm</a:t>
                      </a:r>
                      <a:r>
                        <a:rPr lang="en-US" sz="1400" dirty="0">
                          <a:effectLst/>
                        </a:rPr>
                        <a:t> </a:t>
                      </a:r>
                      <a:r>
                        <a:rPr lang="en-US" sz="1400" dirty="0" err="1">
                          <a:effectLst/>
                        </a:rPr>
                        <a:t>môi</a:t>
                      </a:r>
                      <a:r>
                        <a:rPr lang="en-US" sz="1400" dirty="0">
                          <a:effectLst/>
                        </a:rPr>
                        <a:t> </a:t>
                      </a:r>
                      <a:r>
                        <a:rPr lang="en-US" sz="1400" dirty="0" err="1">
                          <a:effectLst/>
                        </a:rPr>
                        <a:t>trường</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bị</a:t>
                      </a:r>
                      <a:r>
                        <a:rPr lang="en-US" sz="1400" dirty="0">
                          <a:effectLst/>
                        </a:rPr>
                        <a:t> </a:t>
                      </a:r>
                      <a:r>
                        <a:rPr lang="en-US" sz="1400" dirty="0" err="1">
                          <a:effectLst/>
                        </a:rPr>
                        <a:t>tiêm</a:t>
                      </a:r>
                      <a:r>
                        <a:rPr lang="en-US" sz="1400" dirty="0">
                          <a:effectLst/>
                        </a:rPr>
                        <a:t> </a:t>
                      </a:r>
                      <a:r>
                        <a:rPr lang="en-US" sz="1400" dirty="0" err="1">
                          <a:effectLst/>
                        </a:rPr>
                        <a:t>hoá</a:t>
                      </a:r>
                      <a:r>
                        <a:rPr lang="en-US" sz="1400" dirty="0">
                          <a:effectLst/>
                        </a:rPr>
                        <a:t> </a:t>
                      </a:r>
                      <a:r>
                        <a:rPr lang="en-US" sz="1400" dirty="0" err="1">
                          <a:effectLst/>
                        </a:rPr>
                        <a:t>chất</a:t>
                      </a:r>
                      <a:r>
                        <a:rPr lang="en-US" sz="1400" dirty="0">
                          <a:effectLst/>
                        </a:rPr>
                        <a:t>, </a:t>
                      </a:r>
                      <a:r>
                        <a:rPr lang="en-US" sz="1400" dirty="0" err="1">
                          <a:effectLst/>
                        </a:rPr>
                        <a:t>chế</a:t>
                      </a:r>
                      <a:r>
                        <a:rPr lang="en-US" sz="1400" dirty="0">
                          <a:effectLst/>
                        </a:rPr>
                        <a:t> </a:t>
                      </a:r>
                      <a:r>
                        <a:rPr lang="en-US" sz="1400" dirty="0" err="1">
                          <a:effectLst/>
                        </a:rPr>
                        <a:t>biến</a:t>
                      </a:r>
                      <a:r>
                        <a:rPr lang="en-US" sz="1400" dirty="0">
                          <a:effectLst/>
                        </a:rPr>
                        <a:t> </a:t>
                      </a:r>
                      <a:r>
                        <a:rPr lang="en-US" sz="1400" dirty="0" err="1">
                          <a:effectLst/>
                        </a:rPr>
                        <a:t>không</a:t>
                      </a:r>
                      <a:r>
                        <a:rPr lang="en-US" sz="1400" dirty="0">
                          <a:effectLst/>
                        </a:rPr>
                        <a:t> </a:t>
                      </a:r>
                      <a:r>
                        <a:rPr lang="en-US" sz="1400" dirty="0" err="1">
                          <a:effectLst/>
                        </a:rPr>
                        <a:t>đảm</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 </a:t>
                      </a:r>
                      <a:r>
                        <a:rPr lang="en-US" sz="1400" dirty="0" err="1">
                          <a:effectLst/>
                        </a:rPr>
                        <a:t>điều</a:t>
                      </a:r>
                      <a:r>
                        <a:rPr lang="en-US" sz="1400" dirty="0">
                          <a:effectLst/>
                        </a:rPr>
                        <a:t> </a:t>
                      </a:r>
                      <a:r>
                        <a:rPr lang="en-US" sz="1400" dirty="0" err="1">
                          <a:effectLst/>
                        </a:rPr>
                        <a:t>kiện</a:t>
                      </a:r>
                      <a:r>
                        <a:rPr lang="en-US" sz="1400" dirty="0">
                          <a:effectLst/>
                        </a:rPr>
                        <a:t> </a:t>
                      </a:r>
                      <a:r>
                        <a:rPr lang="en-US" sz="1400" dirty="0" err="1">
                          <a:effectLst/>
                        </a:rPr>
                        <a:t>bảo</a:t>
                      </a:r>
                      <a:r>
                        <a:rPr lang="en-US" sz="1400" dirty="0">
                          <a:effectLst/>
                        </a:rPr>
                        <a:t> </a:t>
                      </a:r>
                      <a:r>
                        <a:rPr lang="en-US" sz="1400" dirty="0" err="1">
                          <a:effectLst/>
                        </a:rPr>
                        <a:t>quản</a:t>
                      </a:r>
                      <a:r>
                        <a:rPr lang="en-US" sz="1400" dirty="0">
                          <a:effectLst/>
                        </a:rPr>
                        <a:t> </a:t>
                      </a:r>
                      <a:r>
                        <a:rPr lang="en-US" sz="1400" dirty="0" err="1">
                          <a:effectLst/>
                        </a:rPr>
                        <a:t>không</a:t>
                      </a:r>
                      <a:r>
                        <a:rPr lang="en-US" sz="1400" dirty="0">
                          <a:effectLst/>
                        </a:rPr>
                        <a:t> </a:t>
                      </a:r>
                      <a:r>
                        <a:rPr lang="en-US" sz="1400" dirty="0" err="1">
                          <a:effectLst/>
                        </a:rPr>
                        <a:t>phù</a:t>
                      </a:r>
                      <a:r>
                        <a:rPr lang="en-US" sz="1400" dirty="0">
                          <a:effectLst/>
                        </a:rPr>
                        <a:t> </a:t>
                      </a:r>
                      <a:r>
                        <a:rPr lang="en-US" sz="1400" dirty="0" err="1">
                          <a:effectLst/>
                        </a:rPr>
                        <a:t>hợp</a:t>
                      </a:r>
                      <a:r>
                        <a:rPr lang="en-US" sz="1400" dirty="0">
                          <a:effectLst/>
                        </a:rPr>
                        <a:t>.</a:t>
                      </a:r>
                      <a:endParaRPr lang="en-US" sz="1000" dirty="0">
                        <a:effectLst/>
                        <a:latin typeface="Segoe UI"/>
                        <a:ea typeface="Segoe UI"/>
                        <a:cs typeface="Times New Roman"/>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Ăn</a:t>
                      </a:r>
                      <a:r>
                        <a:rPr lang="en-US" sz="1400" dirty="0">
                          <a:effectLst/>
                        </a:rPr>
                        <a:t> </a:t>
                      </a:r>
                      <a:r>
                        <a:rPr lang="en-US" sz="1400" dirty="0" err="1">
                          <a:effectLst/>
                        </a:rPr>
                        <a:t>uống</a:t>
                      </a:r>
                      <a:r>
                        <a:rPr lang="en-US" sz="1400" dirty="0">
                          <a:effectLst/>
                        </a:rPr>
                        <a:t> </a:t>
                      </a:r>
                      <a:r>
                        <a:rPr lang="en-US" sz="1400" dirty="0" err="1">
                          <a:effectLst/>
                        </a:rPr>
                        <a:t>hợp</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a:t>
                      </a:r>
                      <a:endParaRPr lang="en-US" sz="1000" dirty="0">
                        <a:effectLst/>
                      </a:endParaRPr>
                    </a:p>
                    <a:p>
                      <a:pPr indent="254000" algn="just">
                        <a:lnSpc>
                          <a:spcPct val="130000"/>
                        </a:lnSpc>
                        <a:spcAft>
                          <a:spcPts val="0"/>
                        </a:spcAft>
                      </a:pPr>
                      <a:r>
                        <a:rPr lang="en-US" sz="1400" dirty="0">
                          <a:effectLst/>
                        </a:rPr>
                        <a:t>- </a:t>
                      </a:r>
                      <a:r>
                        <a:rPr lang="en-US" sz="1400" dirty="0" err="1">
                          <a:effectLst/>
                        </a:rPr>
                        <a:t>Không</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các</a:t>
                      </a:r>
                      <a:r>
                        <a:rPr lang="en-US" sz="1400" dirty="0">
                          <a:effectLst/>
                        </a:rPr>
                        <a:t> </a:t>
                      </a:r>
                      <a:r>
                        <a:rPr lang="en-US" sz="1400" dirty="0" err="1">
                          <a:effectLst/>
                        </a:rPr>
                        <a:t>loại</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không</a:t>
                      </a:r>
                      <a:r>
                        <a:rPr lang="en-US" sz="1400" dirty="0">
                          <a:effectLst/>
                        </a:rPr>
                        <a:t> </a:t>
                      </a:r>
                      <a:r>
                        <a:rPr lang="en-US" sz="1400" dirty="0" err="1">
                          <a:effectLst/>
                        </a:rPr>
                        <a:t>rõ</a:t>
                      </a:r>
                      <a:r>
                        <a:rPr lang="en-US" sz="1400" dirty="0">
                          <a:effectLst/>
                        </a:rPr>
                        <a:t> </a:t>
                      </a:r>
                      <a:r>
                        <a:rPr lang="en-US" sz="1400" dirty="0" err="1">
                          <a:effectLst/>
                        </a:rPr>
                        <a:t>nguồn</a:t>
                      </a:r>
                      <a:r>
                        <a:rPr lang="en-US" sz="1400" dirty="0">
                          <a:effectLst/>
                        </a:rPr>
                        <a:t> </a:t>
                      </a:r>
                      <a:r>
                        <a:rPr lang="en-US" sz="1400" dirty="0" err="1">
                          <a:effectLst/>
                        </a:rPr>
                        <a:t>gốc</a:t>
                      </a:r>
                      <a:r>
                        <a:rPr lang="en-US" sz="1400" dirty="0">
                          <a:effectLst/>
                        </a:rPr>
                        <a:t>, </a:t>
                      </a:r>
                      <a:r>
                        <a:rPr lang="en-US" sz="1400" dirty="0" err="1">
                          <a:effectLst/>
                        </a:rPr>
                        <a:t>quá</a:t>
                      </a:r>
                      <a:r>
                        <a:rPr lang="en-US" sz="1400" dirty="0">
                          <a:effectLst/>
                        </a:rPr>
                        <a:t> </a:t>
                      </a:r>
                      <a:r>
                        <a:rPr lang="en-US" sz="1400" dirty="0" err="1">
                          <a:effectLst/>
                        </a:rPr>
                        <a:t>hạn</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a:t>
                      </a:r>
                      <a:endParaRPr lang="en-US" sz="1000" dirty="0">
                        <a:effectLst/>
                        <a:latin typeface="Segoe UI"/>
                        <a:ea typeface="Segoe UI"/>
                        <a:cs typeface="Times New Roman"/>
                      </a:endParaRPr>
                    </a:p>
                  </a:txBody>
                  <a:tcPr marL="6350" marR="635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9640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666750"/>
            <a:ext cx="3886641"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b. </a:t>
            </a:r>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76200" y="971550"/>
            <a:ext cx="5029200" cy="646331"/>
          </a:xfrm>
          <a:prstGeom prst="rect">
            <a:avLst/>
          </a:prstGeom>
        </p:spPr>
        <p:txBody>
          <a:bodyPr wrap="square">
            <a:spAutoFit/>
          </a:bodyPr>
          <a:lstStyle/>
          <a:p>
            <a:r>
              <a:rPr lang="en-US" b="1" i="1" dirty="0">
                <a:solidFill>
                  <a:srgbClr val="FFFF99"/>
                </a:solidFill>
                <a:latin typeface="Times New Roman" pitchFamily="18" charset="0"/>
                <a:cs typeface="Times New Roman" pitchFamily="18" charset="0"/>
              </a:rPr>
              <a:t>13. </a:t>
            </a:r>
            <a:r>
              <a:rPr lang="en-US" b="1" i="1" dirty="0" err="1">
                <a:solidFill>
                  <a:srgbClr val="FFFF99"/>
                </a:solidFill>
                <a:latin typeface="Times New Roman" pitchFamily="18" charset="0"/>
                <a:cs typeface="Times New Roman" pitchFamily="18" charset="0"/>
              </a:rPr>
              <a:t>Quan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sát</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Hình</a:t>
            </a:r>
            <a:r>
              <a:rPr lang="en-US" b="1" i="1" dirty="0">
                <a:solidFill>
                  <a:srgbClr val="FFFF99"/>
                </a:solidFill>
                <a:latin typeface="Times New Roman" pitchFamily="18" charset="0"/>
                <a:cs typeface="Times New Roman" pitchFamily="18" charset="0"/>
              </a:rPr>
              <a:t> 30.4, </a:t>
            </a:r>
            <a:r>
              <a:rPr lang="en-US" b="1" i="1" dirty="0" err="1">
                <a:solidFill>
                  <a:srgbClr val="FFFF99"/>
                </a:solidFill>
                <a:latin typeface="Times New Roman" pitchFamily="18" charset="0"/>
                <a:cs typeface="Times New Roman" pitchFamily="18" charset="0"/>
              </a:rPr>
              <a:t>hãy</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cho</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biết</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những</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nguyên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nhân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dẫn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đến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việc</a:t>
            </a:r>
            <a:r>
              <a:rPr lang="en-US" b="1" i="1" dirty="0">
                <a:solidFill>
                  <a:srgbClr val="FFFF99"/>
                </a:solidFill>
                <a:latin typeface="Times New Roman" pitchFamily="18" charset="0"/>
                <a:cs typeface="Times New Roman" pitchFamily="18" charset="0"/>
              </a:rPr>
              <a:t> ô </a:t>
            </a:r>
            <a:r>
              <a:rPr lang="en-US" b="1" i="1" dirty="0" err="1">
                <a:solidFill>
                  <a:srgbClr val="FFFF99"/>
                </a:solidFill>
                <a:latin typeface="Times New Roman" pitchFamily="18" charset="0"/>
                <a:cs typeface="Times New Roman" pitchFamily="18" charset="0"/>
              </a:rPr>
              <a:t>nhiễm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thực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phẩm</a:t>
            </a:r>
            <a:r>
              <a:rPr lang="en-US" b="1" i="1" dirty="0">
                <a:solidFill>
                  <a:srgbClr val="FFFF99"/>
                </a:solidFill>
                <a:latin typeface="Times New Roman" pitchFamily="18" charset="0"/>
                <a:cs typeface="Times New Roman" pitchFamily="18" charset="0"/>
              </a:rPr>
              <a:t>.</a:t>
            </a:r>
            <a:endParaRPr lang="en-US" b="1" dirty="0">
              <a:solidFill>
                <a:srgbClr val="FFFF99"/>
              </a:solidFill>
              <a:latin typeface="Times New Roman" pitchFamily="18" charset="0"/>
              <a:cs typeface="Times New Roman" pitchFamily="18" charset="0"/>
            </a:endParaRPr>
          </a:p>
        </p:txBody>
      </p:sp>
      <p:sp>
        <p:nvSpPr>
          <p:cNvPr id="4" name="Rectangle 3"/>
          <p:cNvSpPr/>
          <p:nvPr/>
        </p:nvSpPr>
        <p:spPr>
          <a:xfrm>
            <a:off x="76200" y="1581150"/>
            <a:ext cx="5029200" cy="1200329"/>
          </a:xfrm>
          <a:prstGeom prst="rect">
            <a:avLst/>
          </a:prstGeom>
        </p:spPr>
        <p:txBody>
          <a:bodyPr wrap="square">
            <a:spAutoFit/>
          </a:bodyPr>
          <a:lstStyle/>
          <a:p>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a:t>
            </a:r>
          </a:p>
        </p:txBody>
      </p:sp>
      <p:sp>
        <p:nvSpPr>
          <p:cNvPr id="10" name="Rectangle 9"/>
          <p:cNvSpPr/>
          <p:nvPr/>
        </p:nvSpPr>
        <p:spPr>
          <a:xfrm>
            <a:off x="119270" y="2724150"/>
            <a:ext cx="4986130" cy="646331"/>
          </a:xfrm>
          <a:prstGeom prst="rect">
            <a:avLst/>
          </a:prstGeom>
        </p:spPr>
        <p:txBody>
          <a:bodyPr wrap="square">
            <a:spAutoFit/>
          </a:bodyPr>
          <a:lstStyle/>
          <a:p>
            <a:r>
              <a:rPr lang="en-US" b="1" i="1" dirty="0">
                <a:solidFill>
                  <a:srgbClr val="FFFF99"/>
                </a:solidFill>
                <a:latin typeface="Times New Roman" pitchFamily="18" charset="0"/>
                <a:cs typeface="Times New Roman" pitchFamily="18" charset="0"/>
              </a:rPr>
              <a:t>14. </a:t>
            </a:r>
            <a:r>
              <a:rPr lang="en-US" b="1" i="1" dirty="0" err="1">
                <a:solidFill>
                  <a:srgbClr val="FFFF99"/>
                </a:solidFill>
                <a:latin typeface="Times New Roman" pitchFamily="18" charset="0"/>
                <a:cs typeface="Times New Roman" pitchFamily="18" charset="0"/>
              </a:rPr>
              <a:t>Các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loại</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thực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phẩm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bị</a:t>
            </a:r>
            <a:r>
              <a:rPr lang="en-US" b="1" i="1" dirty="0">
                <a:solidFill>
                  <a:srgbClr val="FFFF99"/>
                </a:solidFill>
                <a:latin typeface="Times New Roman" pitchFamily="18" charset="0"/>
                <a:cs typeface="Times New Roman" pitchFamily="18" charset="0"/>
              </a:rPr>
              <a:t> ô </a:t>
            </a:r>
            <a:r>
              <a:rPr lang="en-US" b="1" i="1" dirty="0" err="1">
                <a:solidFill>
                  <a:srgbClr val="FFFF99"/>
                </a:solidFill>
                <a:latin typeface="Times New Roman" pitchFamily="18" charset="0"/>
                <a:cs typeface="Times New Roman" pitchFamily="18" charset="0"/>
              </a:rPr>
              <a:t>nhiễm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sẽ</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gây</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ra</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những</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hậu</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quả</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gì</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cho</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người</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sử</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dụng</a:t>
            </a:r>
            <a:r>
              <a:rPr lang="en-US" b="1" i="1" dirty="0">
                <a:solidFill>
                  <a:srgbClr val="FFFF99"/>
                </a:solidFill>
                <a:latin typeface="Times New Roman" pitchFamily="18" charset="0"/>
                <a:cs typeface="Times New Roman" pitchFamily="18" charset="0"/>
              </a:rPr>
              <a:t>?</a:t>
            </a:r>
            <a:endParaRPr lang="en-US" b="1" dirty="0">
              <a:solidFill>
                <a:srgbClr val="FFFF99"/>
              </a:solidFill>
              <a:latin typeface="Times New Roman" pitchFamily="18" charset="0"/>
              <a:cs typeface="Times New Roman" pitchFamily="18" charset="0"/>
            </a:endParaRPr>
          </a:p>
        </p:txBody>
      </p:sp>
      <p:sp>
        <p:nvSpPr>
          <p:cNvPr id="11" name="Rectangle 10"/>
          <p:cNvSpPr/>
          <p:nvPr/>
        </p:nvSpPr>
        <p:spPr>
          <a:xfrm>
            <a:off x="155712" y="3333750"/>
            <a:ext cx="4949687" cy="1200329"/>
          </a:xfrm>
          <a:prstGeom prst="rect">
            <a:avLst/>
          </a:prstGeom>
        </p:spPr>
        <p:txBody>
          <a:bodyPr wrap="square">
            <a:spAutoFit/>
          </a:bodyPr>
          <a:lstStyle/>
          <a:p>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tâm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181600" y="742950"/>
            <a:ext cx="3810000" cy="3733800"/>
          </a:xfrm>
          <a:prstGeom prst="rect">
            <a:avLst/>
          </a:prstGeom>
        </p:spPr>
      </p:pic>
    </p:spTree>
    <p:extLst>
      <p:ext uri="{BB962C8B-B14F-4D97-AF65-F5344CB8AC3E}">
        <p14:creationId xmlns:p14="http://schemas.microsoft.com/office/powerpoint/2010/main" val="2589044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pic>
        <p:nvPicPr>
          <p:cNvPr id="9"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666750"/>
            <a:ext cx="3886641"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b. </a:t>
            </a:r>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207510" y="1352550"/>
            <a:ext cx="8784090" cy="1200329"/>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uống</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22179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209550"/>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76200" y="762833"/>
            <a:ext cx="8839200" cy="4247317"/>
          </a:xfrm>
          <a:prstGeom prst="rect">
            <a:avLst/>
          </a:prstGeom>
        </p:spPr>
        <p:txBody>
          <a:bodyPr wrap="square">
            <a:spAutoFit/>
          </a:bodyPr>
          <a:lstStyle/>
          <a:p>
            <a:r>
              <a:rPr lang="en-US" sz="1500" b="1" i="1" dirty="0">
                <a:solidFill>
                  <a:srgbClr val="FFFF00"/>
                </a:solidFill>
                <a:latin typeface="Times New Roman" pitchFamily="18" charset="0"/>
                <a:cs typeface="Times New Roman" pitchFamily="18" charset="0"/>
              </a:rPr>
              <a:t>1. </a:t>
            </a:r>
            <a:r>
              <a:rPr lang="en-US" sz="1500" b="1" i="1" dirty="0" err="1">
                <a:solidFill>
                  <a:srgbClr val="FFFF00"/>
                </a:solidFill>
                <a:latin typeface="Times New Roman" pitchFamily="18" charset="0"/>
                <a:cs typeface="Times New Roman" pitchFamily="18" charset="0"/>
              </a:rPr>
              <a:t>Tại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sao</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nói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Các</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hệ</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cơ</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quan</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trong</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cơ</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thể</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động</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vật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có</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mối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quan</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hệ</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mật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thiết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với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nhau</a:t>
            </a:r>
            <a:r>
              <a:rPr lang="en-US" sz="1500" b="1" i="1" dirty="0">
                <a:solidFill>
                  <a:srgbClr val="FFFF00"/>
                </a:solidFill>
                <a:latin typeface="Times New Roman" pitchFamily="18" charset="0"/>
                <a:cs typeface="Times New Roman" pitchFamily="18" charset="0"/>
              </a:rPr>
              <a:t>?”. Cho </a:t>
            </a:r>
            <a:r>
              <a:rPr lang="en-US" sz="1500" b="1" i="1" dirty="0" err="1">
                <a:solidFill>
                  <a:srgbClr val="FFFF00"/>
                </a:solidFill>
                <a:latin typeface="Times New Roman" pitchFamily="18" charset="0"/>
                <a:cs typeface="Times New Roman" pitchFamily="18" charset="0"/>
              </a:rPr>
              <a:t>ví</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dụ</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chứng</a:t>
            </a:r>
            <a:r>
              <a:rPr lang="en-US" sz="1500" b="1" i="1" dirty="0">
                <a:solidFill>
                  <a:srgbClr val="FFFF00"/>
                </a:solidFill>
                <a:latin typeface="Times New Roman" pitchFamily="18" charset="0"/>
                <a:cs typeface="Times New Roman" pitchFamily="18" charset="0"/>
              </a:rPr>
              <a:t> minh. </a:t>
            </a:r>
            <a:endParaRPr lang="en-US" sz="1500" b="1" dirty="0">
              <a:solidFill>
                <a:srgbClr val="FFFF00"/>
              </a:solidFill>
              <a:latin typeface="Times New Roman" pitchFamily="18" charset="0"/>
              <a:cs typeface="Times New Roman" pitchFamily="18" charset="0"/>
            </a:endParaRPr>
          </a:p>
          <a:p>
            <a:r>
              <a:rPr lang="en-US" sz="1500" b="1" dirty="0" err="1">
                <a:latin typeface="Times New Roman" pitchFamily="18" charset="0"/>
                <a:cs typeface="Times New Roman" pitchFamily="18" charset="0"/>
              </a:rPr>
              <a:t>Nói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mối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mật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vì</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một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khối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thống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Sự</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một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cũng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như</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sự</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đều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luôn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luôn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thống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nhau</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xương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tạo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nơi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bám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khác</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xương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cử</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dẫn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máu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đến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chuyển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dinh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dưỡng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oxygen </a:t>
            </a:r>
            <a:r>
              <a:rPr lang="en-US" sz="1500" b="1" dirty="0" err="1">
                <a:latin typeface="Times New Roman" pitchFamily="18" charset="0"/>
                <a:cs typeface="Times New Roman" pitchFamily="18" charset="0"/>
              </a:rPr>
              <a:t>tới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tế</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đưa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carbon dioxide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tế</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lấy</a:t>
            </a:r>
            <a:r>
              <a:rPr lang="en-US" sz="1500" b="1" dirty="0">
                <a:latin typeface="Times New Roman" pitchFamily="18" charset="0"/>
                <a:cs typeface="Times New Roman" pitchFamily="18" charset="0"/>
              </a:rPr>
              <a:t> oxygen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carbon dioxide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thông</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tiêu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hóa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lấy</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thức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ăn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biến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đổi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chúng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thành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dinh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dưỡng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cặn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thừa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trao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đổi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thông</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err="1">
                <a:latin typeface="Times New Roman" pitchFamily="18" charset="0"/>
                <a:cs typeface="Times New Roman" pitchFamily="18" charset="0"/>
              </a:rPr>
              <a:t>Ví</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dụ</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chạy</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việc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lớn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Cùng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lúc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cũng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tăng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như</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đập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mạnh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hơn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mạch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máu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dãn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thở</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sâu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mồ</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nhiều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p>
        </p:txBody>
      </p:sp>
    </p:spTree>
    <p:extLst>
      <p:ext uri="{BB962C8B-B14F-4D97-AF65-F5344CB8AC3E}">
        <p14:creationId xmlns:p14="http://schemas.microsoft.com/office/powerpoint/2010/main" val="423791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152400" y="1352550"/>
            <a:ext cx="8839200" cy="2308324"/>
          </a:xfrm>
          <a:prstGeom prst="rect">
            <a:avLst/>
          </a:prstGeom>
        </p:spPr>
        <p:txBody>
          <a:bodyPr wrap="square">
            <a:spAutoFit/>
          </a:bodyPr>
          <a:lstStyle/>
          <a:p>
            <a:r>
              <a:rPr lang="en-US" sz="1600" b="1" i="1" dirty="0">
                <a:solidFill>
                  <a:srgbClr val="FFFF00"/>
                </a:solidFill>
                <a:latin typeface="Times New Roman" pitchFamily="18" charset="0"/>
                <a:cs typeface="Times New Roman" pitchFamily="18" charset="0"/>
              </a:rPr>
              <a:t>2. </a:t>
            </a:r>
            <a:r>
              <a:rPr lang="en-US" sz="1600" b="1" i="1" dirty="0" err="1">
                <a:solidFill>
                  <a:srgbClr val="FFFF00"/>
                </a:solidFill>
                <a:latin typeface="Times New Roman" pitchFamily="18" charset="0"/>
                <a:cs typeface="Times New Roman" pitchFamily="18" charset="0"/>
              </a:rPr>
              <a:t>Nếu</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là</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một</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tuyên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truyền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viên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em</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sẽ</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tuyên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truyền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những</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nội</a:t>
            </a:r>
            <a:r>
              <a:rPr lang="en-US" sz="1600" b="1" i="1" dirty="0">
                <a:solidFill>
                  <a:srgbClr val="FFFF00"/>
                </a:solidFill>
                <a:latin typeface="Times New Roman" pitchFamily="18" charset="0"/>
                <a:cs typeface="Times New Roman" pitchFamily="18" charset="0"/>
              </a:rPr>
              <a:t> dung </a:t>
            </a:r>
            <a:r>
              <a:rPr lang="en-US" sz="1600" b="1" i="1" dirty="0" err="1">
                <a:solidFill>
                  <a:srgbClr val="FFFF00"/>
                </a:solidFill>
                <a:latin typeface="Times New Roman" pitchFamily="18" charset="0"/>
                <a:cs typeface="Times New Roman" pitchFamily="18" charset="0"/>
              </a:rPr>
              <a:t>gì</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về</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giáo</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dục</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vệ</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sinh</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ăn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uống</a:t>
            </a:r>
            <a:r>
              <a:rPr lang="en-US" sz="1600" b="1" i="1" dirty="0">
                <a:solidFill>
                  <a:srgbClr val="FFFF00"/>
                </a:solidFill>
                <a:latin typeface="Times New Roman" pitchFamily="18" charset="0"/>
                <a:cs typeface="Times New Roman" pitchFamily="18" charset="0"/>
              </a:rPr>
              <a:t> ở </a:t>
            </a:r>
            <a:r>
              <a:rPr lang="en-US" sz="1600" b="1" i="1" dirty="0" err="1">
                <a:solidFill>
                  <a:srgbClr val="FFFF00"/>
                </a:solidFill>
                <a:latin typeface="Times New Roman" pitchFamily="18" charset="0"/>
                <a:cs typeface="Times New Roman" pitchFamily="18" charset="0"/>
              </a:rPr>
              <a:t>địa</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phương</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em</a:t>
            </a:r>
            <a:r>
              <a:rPr lang="en-US" sz="1600" b="1" i="1" dirty="0">
                <a:solidFill>
                  <a:srgbClr val="FFFF00"/>
                </a:solidFill>
                <a:latin typeface="Times New Roman" pitchFamily="18" charset="0"/>
                <a:cs typeface="Times New Roman" pitchFamily="18" charset="0"/>
              </a:rPr>
              <a:t>? </a:t>
            </a:r>
            <a:endParaRPr lang="en-US" sz="1600" b="1" dirty="0">
              <a:solidFill>
                <a:srgbClr val="FFFF00"/>
              </a:solidFill>
              <a:latin typeface="Times New Roman" pitchFamily="18" charset="0"/>
              <a:cs typeface="Times New Roman" pitchFamily="18" charset="0"/>
            </a:endParaRPr>
          </a:p>
          <a:p>
            <a:r>
              <a:rPr lang="en-US" sz="1600" b="1" dirty="0" err="1">
                <a:latin typeface="Times New Roman" pitchFamily="18" charset="0"/>
                <a:cs typeface="Times New Roman" pitchFamily="18" charset="0"/>
              </a:rPr>
              <a:t>Gợi</a:t>
            </a:r>
            <a:r>
              <a:rPr lang="en-US" sz="1600" b="1" dirty="0">
                <a:latin typeface="Times New Roman" pitchFamily="18" charset="0"/>
                <a:cs typeface="Times New Roman" pitchFamily="18" charset="0"/>
              </a:rPr>
              <a:t> ý </a:t>
            </a:r>
            <a:r>
              <a:rPr lang="en-US" sz="1600" b="1" dirty="0" err="1">
                <a:latin typeface="Times New Roman" pitchFamily="18" charset="0"/>
                <a:cs typeface="Times New Roman" pitchFamily="18" charset="0"/>
              </a:rPr>
              <a:t>nội</a:t>
            </a:r>
            <a:r>
              <a:rPr lang="en-US" sz="1600" b="1" dirty="0">
                <a:latin typeface="Times New Roman" pitchFamily="18" charset="0"/>
                <a:cs typeface="Times New Roman" pitchFamily="18" charset="0"/>
              </a:rPr>
              <a:t> dung </a:t>
            </a:r>
            <a:r>
              <a:rPr lang="en-US" sz="1600" b="1" dirty="0" err="1">
                <a:latin typeface="Times New Roman" pitchFamily="18" charset="0"/>
                <a:cs typeface="Times New Roman" pitchFamily="18" charset="0"/>
              </a:rPr>
              <a:t>tuyên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tuyền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a:t>
            </a:r>
          </a:p>
          <a:p>
            <a:pPr lvl="0"/>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Chọn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tươi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nguồn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gốc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rõ</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ràng</a:t>
            </a:r>
            <a:r>
              <a:rPr lang="en-US" sz="1600" b="1" dirty="0">
                <a:latin typeface="Times New Roman" pitchFamily="18" charset="0"/>
                <a:cs typeface="Times New Roman" pitchFamily="18" charset="0"/>
              </a:rPr>
              <a:t>.</a:t>
            </a:r>
          </a:p>
          <a:p>
            <a:pPr lvl="0"/>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Bảo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thức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đã</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nấu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đúng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cách</a:t>
            </a:r>
            <a:r>
              <a:rPr lang="en-US" sz="1600" b="1" dirty="0">
                <a:latin typeface="Times New Roman" pitchFamily="18" charset="0"/>
                <a:cs typeface="Times New Roman" pitchFamily="18" charset="0"/>
              </a:rPr>
              <a:t>.</a:t>
            </a:r>
          </a:p>
          <a:p>
            <a:pPr lvl="0"/>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không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có</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dấu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hiệu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bị</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hỏng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thiu</a:t>
            </a:r>
            <a:r>
              <a:rPr lang="en-US" sz="1600" b="1" dirty="0">
                <a:latin typeface="Times New Roman" pitchFamily="18" charset="0"/>
                <a:cs typeface="Times New Roman" pitchFamily="18" charset="0"/>
              </a:rPr>
              <a:t>,...</a:t>
            </a:r>
          </a:p>
          <a:p>
            <a:pPr lvl="0"/>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Kiểm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hạn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của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mua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dùng</a:t>
            </a:r>
            <a:r>
              <a:rPr lang="en-US" sz="1600" b="1" dirty="0">
                <a:latin typeface="Times New Roman" pitchFamily="18" charset="0"/>
                <a:cs typeface="Times New Roman" pitchFamily="18" charset="0"/>
              </a:rPr>
              <a:t>.</a:t>
            </a:r>
          </a:p>
          <a:p>
            <a:pPr lvl="0"/>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Giữ</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bảo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a:t>
            </a:r>
          </a:p>
          <a:p>
            <a:pPr lvl="0"/>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Rửa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tay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sẽ</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5042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152400" y="1352550"/>
            <a:ext cx="8839200" cy="338554"/>
          </a:xfrm>
          <a:prstGeom prst="rect">
            <a:avLst/>
          </a:prstGeom>
        </p:spPr>
        <p:txBody>
          <a:bodyPr wrap="square">
            <a:spAutoFit/>
          </a:bodyPr>
          <a:lstStyle/>
          <a:p>
            <a:r>
              <a:rPr lang="en-US" sz="1600" b="1" dirty="0" err="1"/>
              <a:t>tóm</a:t>
            </a:r>
            <a:r>
              <a:rPr lang="en-US" sz="1600" b="1" dirty="0"/>
              <a:t> </a:t>
            </a:r>
            <a:r>
              <a:rPr lang="en-US" sz="1600" b="1" dirty="0" err="1"/>
              <a:t>tắt</a:t>
            </a:r>
            <a:r>
              <a:rPr lang="en-US" sz="1600" b="1" dirty="0"/>
              <a:t> con </a:t>
            </a:r>
            <a:r>
              <a:rPr lang="en-US" sz="1600" b="1" dirty="0" err="1"/>
              <a:t>đường</a:t>
            </a:r>
            <a:r>
              <a:rPr lang="en-US" sz="1600" b="1" dirty="0"/>
              <a:t> </a:t>
            </a:r>
            <a:r>
              <a:rPr lang="en-US" sz="1600" b="1" dirty="0" err="1"/>
              <a:t>thu</a:t>
            </a:r>
            <a:r>
              <a:rPr lang="en-US" sz="1600" b="1" dirty="0"/>
              <a:t> </a:t>
            </a:r>
            <a:r>
              <a:rPr lang="en-US" sz="1600" b="1" dirty="0" err="1"/>
              <a:t>nhận</a:t>
            </a:r>
            <a:r>
              <a:rPr lang="en-US" sz="1600" b="1" dirty="0"/>
              <a:t>, </a:t>
            </a:r>
            <a:r>
              <a:rPr lang="en-US" sz="1600" b="1" dirty="0" err="1"/>
              <a:t>tiêu</a:t>
            </a:r>
            <a:r>
              <a:rPr lang="en-US" sz="1600" b="1" dirty="0"/>
              <a:t> </a:t>
            </a:r>
            <a:r>
              <a:rPr lang="en-US" sz="1600" b="1" dirty="0" err="1"/>
              <a:t>hóa</a:t>
            </a:r>
            <a:r>
              <a:rPr lang="en-US" sz="1600" b="1" dirty="0"/>
              <a:t> </a:t>
            </a:r>
            <a:r>
              <a:rPr lang="en-US" sz="1600" b="1" dirty="0" err="1"/>
              <a:t>thức</a:t>
            </a:r>
            <a:r>
              <a:rPr lang="en-US" sz="1600" b="1" dirty="0"/>
              <a:t> </a:t>
            </a:r>
            <a:r>
              <a:rPr lang="en-US" sz="1600" b="1" dirty="0" err="1"/>
              <a:t>ăn</a:t>
            </a:r>
            <a:r>
              <a:rPr lang="en-US" sz="1600" b="1" dirty="0"/>
              <a:t>, </a:t>
            </a:r>
            <a:r>
              <a:rPr lang="en-US" sz="1600" b="1" dirty="0" err="1"/>
              <a:t>hấp</a:t>
            </a:r>
            <a:r>
              <a:rPr lang="en-US" sz="1600" b="1" dirty="0"/>
              <a:t> </a:t>
            </a:r>
            <a:r>
              <a:rPr lang="en-US" sz="1600" b="1" dirty="0" err="1"/>
              <a:t>thụ</a:t>
            </a:r>
            <a:r>
              <a:rPr lang="en-US" sz="1600" b="1" dirty="0"/>
              <a:t> </a:t>
            </a:r>
            <a:r>
              <a:rPr lang="en-US" sz="1600" b="1" dirty="0" err="1"/>
              <a:t>chất</a:t>
            </a:r>
            <a:r>
              <a:rPr lang="en-US" sz="1600" b="1" dirty="0"/>
              <a:t> </a:t>
            </a:r>
            <a:r>
              <a:rPr lang="en-US" sz="1600" b="1" dirty="0" err="1"/>
              <a:t>dinh</a:t>
            </a:r>
            <a:r>
              <a:rPr lang="en-US" sz="1600" b="1" dirty="0"/>
              <a:t> </a:t>
            </a:r>
            <a:r>
              <a:rPr lang="en-US" sz="1600" b="1" dirty="0" err="1"/>
              <a:t>dưỡng</a:t>
            </a:r>
            <a:r>
              <a:rPr lang="en-US" sz="1600" b="1" dirty="0"/>
              <a:t> </a:t>
            </a:r>
            <a:r>
              <a:rPr lang="en-US" sz="1600" b="1" dirty="0" err="1"/>
              <a:t>và</a:t>
            </a:r>
            <a:r>
              <a:rPr lang="en-US" sz="1600" b="1" dirty="0"/>
              <a:t> </a:t>
            </a:r>
            <a:r>
              <a:rPr lang="en-US" sz="1600" b="1" dirty="0" err="1"/>
              <a:t>thải</a:t>
            </a:r>
            <a:r>
              <a:rPr lang="en-US" sz="1600" b="1" dirty="0"/>
              <a:t> </a:t>
            </a:r>
            <a:r>
              <a:rPr lang="en-US" sz="1600" b="1" dirty="0" err="1"/>
              <a:t>bã</a:t>
            </a:r>
            <a:r>
              <a:rPr lang="en-US" sz="1600" b="1" dirty="0"/>
              <a:t> </a:t>
            </a:r>
            <a:r>
              <a:rPr lang="en-US" sz="1600" b="1" dirty="0" err="1"/>
              <a:t>bằng</a:t>
            </a:r>
            <a:r>
              <a:rPr lang="en-US" sz="1600" b="1" dirty="0"/>
              <a:t> </a:t>
            </a:r>
            <a:r>
              <a:rPr lang="en-US" sz="1600" b="1" dirty="0" err="1"/>
              <a:t>sơ</a:t>
            </a:r>
            <a:r>
              <a:rPr lang="en-US" sz="1600" b="1" dirty="0"/>
              <a:t> </a:t>
            </a:r>
            <a:r>
              <a:rPr lang="en-US" sz="1600" b="1" dirty="0" err="1"/>
              <a:t>đồ</a:t>
            </a:r>
            <a:r>
              <a:rPr lang="en-US" sz="1600" b="1" dirty="0"/>
              <a:t> .</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9600" y="1885950"/>
            <a:ext cx="8229599" cy="1981199"/>
          </a:xfrm>
          <a:prstGeom prst="rect">
            <a:avLst/>
          </a:prstGeom>
        </p:spPr>
      </p:pic>
    </p:spTree>
    <p:extLst>
      <p:ext uri="{BB962C8B-B14F-4D97-AF65-F5344CB8AC3E}">
        <p14:creationId xmlns:p14="http://schemas.microsoft.com/office/powerpoint/2010/main" val="7480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r>
              <a:rPr lang="en-US" sz="3600" b="1" dirty="0" err="1">
                <a:latin typeface="Times New Roman" pitchFamily="18" charset="0"/>
                <a:cs typeface="Times New Roman" pitchFamily="18" charset="0"/>
              </a:rPr>
              <a:t>Vận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endParaRPr lang="en-US" sz="3600" dirty="0">
              <a:latin typeface="Times New Roman" pitchFamily="18" charset="0"/>
              <a:cs typeface="Times New Roman" pitchFamily="18" charset="0"/>
            </a:endParaRPr>
          </a:p>
        </p:txBody>
      </p:sp>
      <p:sp>
        <p:nvSpPr>
          <p:cNvPr id="2" name="Rectangle 1"/>
          <p:cNvSpPr/>
          <p:nvPr/>
        </p:nvSpPr>
        <p:spPr>
          <a:xfrm>
            <a:off x="76200" y="590550"/>
            <a:ext cx="8991600" cy="5078313"/>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PHIẾU HỌC TẬP</a:t>
            </a:r>
          </a:p>
          <a:p>
            <a:pPr algn="ctr"/>
            <a:r>
              <a:rPr lang="en-US" b="1" dirty="0" err="1">
                <a:solidFill>
                  <a:srgbClr val="FFFF99"/>
                </a:solidFill>
                <a:latin typeface="Times New Roman" pitchFamily="18" charset="0"/>
                <a:cs typeface="Times New Roman" pitchFamily="18" charset="0"/>
              </a:rPr>
              <a:t>Bài</a:t>
            </a:r>
            <a:r>
              <a:rPr lang="en-US" b="1" dirty="0">
                <a:solidFill>
                  <a:srgbClr val="FFFF99"/>
                </a:solidFill>
                <a:latin typeface="Times New Roman" pitchFamily="18" charset="0"/>
                <a:cs typeface="Times New Roman" pitchFamily="18" charset="0"/>
              </a:rPr>
              <a:t> 30: </a:t>
            </a:r>
            <a:r>
              <a:rPr lang="en-US" b="1" dirty="0" err="1">
                <a:solidFill>
                  <a:srgbClr val="FFFF99"/>
                </a:solidFill>
                <a:latin typeface="Times New Roman" pitchFamily="18" charset="0"/>
                <a:cs typeface="Times New Roman" pitchFamily="18" charset="0"/>
              </a:rPr>
              <a:t>Trao</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đổi</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nước</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và</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các</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chất</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dinh</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dưỡng</a:t>
            </a:r>
            <a:r>
              <a:rPr lang="en-US" b="1" dirty="0">
                <a:solidFill>
                  <a:srgbClr val="FFFF99"/>
                </a:solidFill>
                <a:latin typeface="Times New Roman" pitchFamily="18" charset="0"/>
                <a:cs typeface="Times New Roman" pitchFamily="18" charset="0"/>
              </a:rPr>
              <a:t> ở </a:t>
            </a:r>
            <a:r>
              <a:rPr lang="en-US" b="1" dirty="0" err="1">
                <a:solidFill>
                  <a:srgbClr val="FFFF99"/>
                </a:solidFill>
                <a:latin typeface="Times New Roman" pitchFamily="18" charset="0"/>
                <a:cs typeface="Times New Roman" pitchFamily="18" charset="0"/>
              </a:rPr>
              <a:t>động</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vật</a:t>
            </a:r>
            <a:endParaRPr lang="en-US" b="1" dirty="0">
              <a:solidFill>
                <a:srgbClr val="FFFF99"/>
              </a:solidFill>
              <a:latin typeface="Times New Roman" pitchFamily="18" charset="0"/>
              <a:cs typeface="Times New Roman" pitchFamily="18" charset="0"/>
            </a:endParaRPr>
          </a:p>
          <a:p>
            <a:pPr algn="ctr"/>
            <a:r>
              <a:rPr lang="en-US" b="1" dirty="0" err="1">
                <a:solidFill>
                  <a:srgbClr val="FFFF00"/>
                </a:solidFill>
                <a:latin typeface="Times New Roman" pitchFamily="18" charset="0"/>
                <a:cs typeface="Times New Roman" pitchFamily="18" charset="0"/>
              </a:rPr>
              <a:t>Họ</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tên</a:t>
            </a:r>
            <a:r>
              <a:rPr lang="en-US" b="1" dirty="0">
                <a:solidFill>
                  <a:srgbClr val="FFFF00"/>
                </a:solidFill>
                <a:latin typeface="Times New Roman" pitchFamily="18" charset="0"/>
                <a:cs typeface="Times New Roman" pitchFamily="18" charset="0"/>
              </a:rPr>
              <a:t>: ……………………………………………………………… </a:t>
            </a:r>
          </a:p>
          <a:p>
            <a:pPr algn="ctr"/>
            <a:r>
              <a:rPr lang="en-US" b="1" dirty="0" err="1">
                <a:solidFill>
                  <a:srgbClr val="FFFF00"/>
                </a:solidFill>
                <a:latin typeface="Times New Roman" pitchFamily="18" charset="0"/>
                <a:cs typeface="Times New Roman" pitchFamily="18" charset="0"/>
              </a:rPr>
              <a:t>Lớp</a:t>
            </a:r>
            <a:r>
              <a:rPr lang="en-US" b="1" dirty="0">
                <a:solidFill>
                  <a:srgbClr val="FFFF00"/>
                </a:solidFill>
                <a:latin typeface="Times New Roman" pitchFamily="18" charset="0"/>
                <a:cs typeface="Times New Roman" pitchFamily="18" charset="0"/>
              </a:rPr>
              <a:t>: ……………………………. </a:t>
            </a:r>
          </a:p>
          <a:p>
            <a:pPr algn="just"/>
            <a:r>
              <a:rPr lang="en-US" b="1" dirty="0">
                <a:latin typeface="Times New Roman" pitchFamily="18" charset="0"/>
                <a:cs typeface="Times New Roman" pitchFamily="18" charset="0"/>
              </a:rPr>
              <a:t>H3( </a:t>
            </a:r>
            <a:r>
              <a:rPr lang="en-US" b="1" dirty="0" err="1">
                <a:latin typeface="Times New Roman" pitchFamily="18" charset="0"/>
                <a:cs typeface="Times New Roman" pitchFamily="18" charset="0"/>
              </a:rPr>
              <a:t>sgk</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mẫu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tránh</a:t>
            </a:r>
            <a:r>
              <a:rPr lang="en-US" b="1" dirty="0">
                <a:latin typeface="Times New Roman" pitchFamily="18" charset="0"/>
                <a:cs typeface="Times New Roman" pitchFamily="18" charset="0"/>
              </a:rPr>
              <a:t> ? </a:t>
            </a:r>
          </a:p>
          <a:p>
            <a:pPr algn="just"/>
            <a:r>
              <a:rPr lang="en-US" b="1" dirty="0">
                <a:latin typeface="Times New Roman" pitchFamily="18" charset="0"/>
                <a:cs typeface="Times New Roman" pitchFamily="18" charset="0"/>
              </a:rPr>
              <a:t>…………………………………………………………………………………………………………………………………………………………………………</a:t>
            </a:r>
          </a:p>
          <a:p>
            <a:pPr algn="just"/>
            <a:r>
              <a:rPr lang="en-US" b="1" dirty="0">
                <a:latin typeface="Times New Roman" pitchFamily="18" charset="0"/>
                <a:cs typeface="Times New Roman" pitchFamily="18" charset="0"/>
              </a:rPr>
              <a:t>H4( </a:t>
            </a:r>
            <a:r>
              <a:rPr lang="en-US" b="1" dirty="0" err="1">
                <a:latin typeface="Times New Roman" pitchFamily="18" charset="0"/>
                <a:cs typeface="Times New Roman" pitchFamily="18" charset="0"/>
              </a:rPr>
              <a:t>sgk</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2012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(kg)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(mL/kg) 1 – 10 100 mL/kg. 11 – 20 1 000 mL + 50 mL/kg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10 kg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&gt; 21 1 500 mL + 20 mL/kg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20 kg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xét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 ………………………………………………………………………………………………………………………………………………………………………………………………………………………….</a:t>
            </a:r>
          </a:p>
        </p:txBody>
      </p:sp>
    </p:spTree>
    <p:extLst>
      <p:ext uri="{BB962C8B-B14F-4D97-AF65-F5344CB8AC3E}">
        <p14:creationId xmlns:p14="http://schemas.microsoft.com/office/powerpoint/2010/main" val="19002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76200" y="165735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Char char="-"/>
            </a:pPr>
            <a:r>
              <a:rPr lang="vi-VN" altLang="en-US" sz="2000" dirty="0">
                <a:solidFill>
                  <a:srgbClr val="FFFF00"/>
                </a:solidFill>
                <a:latin typeface="Times New Roman" pitchFamily="18" charset="0"/>
              </a:rPr>
              <a:t>Làm </a:t>
            </a:r>
            <a:r>
              <a:rPr lang="en-US" altLang="en-US" sz="2000" dirty="0" err="1">
                <a:solidFill>
                  <a:srgbClr val="FFFF00"/>
                </a:solidFill>
                <a:latin typeface="Times New Roman" pitchFamily="18" charset="0"/>
              </a:rPr>
              <a:t>bài</a:t>
            </a:r>
            <a:r>
              <a:rPr lang="en-US" altLang="en-US" sz="2000" dirty="0">
                <a:solidFill>
                  <a:srgbClr val="FFFF00"/>
                </a:solidFill>
                <a:latin typeface="Times New Roman" pitchFamily="18" charset="0"/>
              </a:rPr>
              <a:t> </a:t>
            </a:r>
            <a:r>
              <a:rPr lang="en-US" altLang="en-US" sz="2000" dirty="0" err="1">
                <a:solidFill>
                  <a:srgbClr val="FFFF00"/>
                </a:solidFill>
                <a:latin typeface="Times New Roman" pitchFamily="18" charset="0"/>
              </a:rPr>
              <a:t>tập</a:t>
            </a:r>
            <a:r>
              <a:rPr lang="en-US" altLang="en-US" sz="2000" dirty="0">
                <a:solidFill>
                  <a:srgbClr val="FFFF00"/>
                </a:solidFill>
                <a:latin typeface="Times New Roman" pitchFamily="18" charset="0"/>
              </a:rPr>
              <a:t> ở SBT</a:t>
            </a:r>
          </a:p>
          <a:p>
            <a:pPr marL="342900" indent="-342900">
              <a:buFontTx/>
              <a:buChar char="-"/>
            </a:pPr>
            <a:r>
              <a:rPr lang="en-US" altLang="en-US" sz="2000" dirty="0" err="1">
                <a:solidFill>
                  <a:srgbClr val="FFFF00"/>
                </a:solidFill>
                <a:latin typeface="Times New Roman" pitchFamily="18" charset="0"/>
                <a:cs typeface="Times New Roman" pitchFamily="18" charset="0"/>
              </a:rPr>
              <a:t>Chuẩn</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bị</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bài</a:t>
            </a:r>
            <a:r>
              <a:rPr lang="en-US" altLang="en-US" sz="2000" dirty="0">
                <a:solidFill>
                  <a:srgbClr val="FFFF00"/>
                </a:solidFill>
                <a:latin typeface="Times New Roman" pitchFamily="18" charset="0"/>
                <a:cs typeface="Times New Roman" pitchFamily="18" charset="0"/>
              </a:rPr>
              <a:t> 31: </a:t>
            </a:r>
            <a:r>
              <a:rPr lang="vi-VN" sz="2000" dirty="0">
                <a:solidFill>
                  <a:srgbClr val="FFFF00"/>
                </a:solidFill>
                <a:latin typeface="Times New Roman" pitchFamily="18" charset="0"/>
                <a:cs typeface="Times New Roman" pitchFamily="18" charset="0"/>
              </a:rPr>
              <a:t>Thực hành chứng minh thân vận </a:t>
            </a:r>
            <a:endParaRPr lang="en-US" sz="2000" dirty="0">
              <a:solidFill>
                <a:srgbClr val="FFFF00"/>
              </a:solidFill>
              <a:latin typeface="Times New Roman" pitchFamily="18" charset="0"/>
              <a:cs typeface="Times New Roman" pitchFamily="18" charset="0"/>
            </a:endParaRPr>
          </a:p>
          <a:p>
            <a:r>
              <a:rPr lang="vi-VN" sz="2000" dirty="0">
                <a:solidFill>
                  <a:srgbClr val="FFFF00"/>
                </a:solidFill>
                <a:latin typeface="Times New Roman" pitchFamily="18" charset="0"/>
                <a:cs typeface="Times New Roman" pitchFamily="18" charset="0"/>
              </a:rPr>
              <a:t>chuyển nước và lá thoát hơi nước</a:t>
            </a:r>
            <a:r>
              <a:rPr lang="en-US" altLang="en-US" sz="2000" dirty="0" err="1">
                <a:solidFill>
                  <a:srgbClr val="FFFF00"/>
                </a:solidFill>
                <a:latin typeface="Times New Roman" pitchFamily="18" charset="0"/>
                <a:cs typeface="Times New Roman" pitchFamily="18" charset="0"/>
              </a:rPr>
              <a:t>vật</a:t>
            </a:r>
            <a:r>
              <a:rPr lang="en-US" altLang="en-US" sz="2000" dirty="0">
                <a:solidFill>
                  <a:srgbClr val="FFFF00"/>
                </a:solidFill>
                <a:latin typeface="Times New Roman" pitchFamily="18" charset="0"/>
                <a:cs typeface="Times New Roman" pitchFamily="18" charset="0"/>
              </a:rPr>
              <a:t>”</a:t>
            </a:r>
          </a:p>
          <a:p>
            <a:pPr eaLnBrk="1" hangingPunct="1"/>
            <a:r>
              <a:rPr lang="en-US" altLang="en-US" sz="2000" dirty="0">
                <a:solidFill>
                  <a:srgbClr val="FFFF00"/>
                </a:solidFill>
                <a:latin typeface="Times New Roman" pitchFamily="18" charset="0"/>
              </a:rPr>
              <a:t> </a:t>
            </a:r>
          </a:p>
        </p:txBody>
      </p:sp>
      <p:sp>
        <p:nvSpPr>
          <p:cNvPr id="6" name="Rectangle 6"/>
          <p:cNvSpPr>
            <a:spLocks noChangeArrowheads="1"/>
          </p:cNvSpPr>
          <p:nvPr/>
        </p:nvSpPr>
        <p:spPr bwMode="auto">
          <a:xfrm>
            <a:off x="76200" y="2419350"/>
            <a:ext cx="6400800"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Đọc</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thông</a:t>
            </a:r>
            <a:r>
              <a:rPr lang="en-US" altLang="en-US" sz="2000" dirty="0">
                <a:solidFill>
                  <a:srgbClr val="FFFF00"/>
                </a:solidFill>
                <a:latin typeface="Times New Roman" pitchFamily="18" charset="0"/>
                <a:cs typeface="Times New Roman" pitchFamily="18" charset="0"/>
              </a:rPr>
              <a:t> tin </a:t>
            </a:r>
            <a:r>
              <a:rPr lang="en-US" altLang="en-US" sz="2000" dirty="0" err="1">
                <a:solidFill>
                  <a:srgbClr val="FFFF00"/>
                </a:solidFill>
                <a:latin typeface="Times New Roman" pitchFamily="18" charset="0"/>
                <a:cs typeface="Times New Roman" pitchFamily="18" charset="0"/>
              </a:rPr>
              <a:t>kết</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hợp</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thực</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hiện</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trước</a:t>
            </a:r>
            <a:r>
              <a:rPr lang="en-US" altLang="en-US" sz="2000" dirty="0">
                <a:solidFill>
                  <a:srgbClr val="FFFF00"/>
                </a:solidFill>
                <a:latin typeface="Times New Roman" pitchFamily="18" charset="0"/>
                <a:cs typeface="Times New Roman" pitchFamily="18" charset="0"/>
              </a:rPr>
              <a:t> ở </a:t>
            </a:r>
            <a:r>
              <a:rPr lang="en-US" altLang="en-US" sz="2000" dirty="0" err="1">
                <a:solidFill>
                  <a:srgbClr val="FFFF00"/>
                </a:solidFill>
                <a:latin typeface="Times New Roman" pitchFamily="18" charset="0"/>
                <a:cs typeface="Times New Roman" pitchFamily="18" charset="0"/>
              </a:rPr>
              <a:t>nhà</a:t>
            </a:r>
            <a:r>
              <a:rPr lang="en-US" altLang="en-US" sz="2000" dirty="0">
                <a:solidFill>
                  <a:srgbClr val="FFFF00"/>
                </a:solidFill>
                <a:latin typeface="Times New Roman" pitchFamily="18" charset="0"/>
                <a:cs typeface="Times New Roman" pitchFamily="18" charset="0"/>
              </a:rPr>
              <a:t>:</a:t>
            </a:r>
          </a:p>
          <a:p>
            <a:pPr algn="just"/>
            <a:r>
              <a:rPr lang="en-US" altLang="en-US" sz="2000" dirty="0">
                <a:solidFill>
                  <a:srgbClr val="FFFF00"/>
                </a:solidFill>
                <a:latin typeface="Times New Roman" pitchFamily="18" charset="0"/>
                <a:cs typeface="Times New Roman" pitchFamily="18" charset="0"/>
              </a:rPr>
              <a:t>+ </a:t>
            </a:r>
            <a:r>
              <a:rPr lang="vi-VN" sz="2000" dirty="0">
                <a:solidFill>
                  <a:srgbClr val="FFFF00"/>
                </a:solidFill>
                <a:latin typeface="Times New Roman" pitchFamily="18" charset="0"/>
                <a:cs typeface="Times New Roman" pitchFamily="18" charset="0"/>
              </a:rPr>
              <a:t>Thí nghiệm chứng minh thân vận chuyển nước</a:t>
            </a:r>
            <a:r>
              <a:rPr lang="en-US" altLang="en-US" sz="2000" dirty="0">
                <a:solidFill>
                  <a:srgbClr val="FFFF00"/>
                </a:solidFill>
                <a:latin typeface="Times New Roman" pitchFamily="18" charset="0"/>
                <a:cs typeface="Times New Roman" pitchFamily="18" charset="0"/>
              </a:rPr>
              <a:t>               </a:t>
            </a:r>
          </a:p>
          <a:p>
            <a:pPr algn="just"/>
            <a:r>
              <a:rPr lang="en-US" sz="2000" dirty="0">
                <a:solidFill>
                  <a:srgbClr val="FFFF00"/>
                </a:solidFill>
                <a:latin typeface="Times New Roman" pitchFamily="18" charset="0"/>
                <a:cs typeface="Times New Roman" pitchFamily="18" charset="0"/>
              </a:rPr>
              <a:t>+  </a:t>
            </a:r>
            <a:r>
              <a:rPr lang="vi-VN" sz="2000" dirty="0">
                <a:solidFill>
                  <a:srgbClr val="FFFF00"/>
                </a:solidFill>
                <a:latin typeface="Times New Roman" pitchFamily="18" charset="0"/>
                <a:cs typeface="Times New Roman" pitchFamily="18" charset="0"/>
              </a:rPr>
              <a:t>Thí nghiệm chứng minh lá thoát hơi nước</a:t>
            </a:r>
            <a:endParaRPr lang="en-US" altLang="en-US" sz="2000" dirty="0">
              <a:solidFill>
                <a:srgbClr val="FFFF00"/>
              </a:solidFill>
              <a:latin typeface="Times New Roman" pitchFamily="18" charset="0"/>
              <a:cs typeface="Times New Roman" pitchFamily="18" charset="0"/>
            </a:endParaRPr>
          </a:p>
        </p:txBody>
      </p:sp>
      <p:sp>
        <p:nvSpPr>
          <p:cNvPr id="7" name="WordArt 7"/>
          <p:cNvSpPr>
            <a:spLocks noChangeArrowheads="1" noChangeShapeType="1" noTextEdit="1"/>
          </p:cNvSpPr>
          <p:nvPr/>
        </p:nvSpPr>
        <p:spPr bwMode="auto">
          <a:xfrm>
            <a:off x="1524000" y="361950"/>
            <a:ext cx="4962525" cy="742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vi-VN"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pic>
        <p:nvPicPr>
          <p:cNvPr id="8" name="Picture 8" descr="BD1480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00150"/>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391400" y="1251176"/>
            <a:ext cx="1479550" cy="138112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b="1" i="1" dirty="0"/>
              <a:t>Trong quá trình sống, động vật thường xuyên thải ra môi trường những gì?</a:t>
            </a:r>
            <a:endParaRPr lang="en-US" altLang="en-US" dirty="0">
              <a:latin typeface="Times New Roman" pitchFamily="18" charset="0"/>
              <a:cs typeface="Times New Roman" pitchFamily="18" charset="0"/>
            </a:endParaRPr>
          </a:p>
        </p:txBody>
      </p:sp>
      <p:sp>
        <p:nvSpPr>
          <p:cNvPr id="15" name="Text Box 4"/>
          <p:cNvSpPr txBox="1">
            <a:spLocks noChangeArrowheads="1"/>
          </p:cNvSpPr>
          <p:nvPr/>
        </p:nvSpPr>
        <p:spPr bwMode="auto">
          <a:xfrm>
            <a:off x="7391400" y="3206175"/>
            <a:ext cx="1295400" cy="5847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a:latin typeface="Times New Roman" pitchFamily="18" charset="0"/>
                <a:cs typeface="Times New Roman" pitchFamily="18" charset="0"/>
              </a:rPr>
              <a:t>Khí</a:t>
            </a:r>
            <a:r>
              <a:rPr lang="en-US" altLang="en-US" sz="1600" b="1" dirty="0">
                <a:latin typeface="Times New Roman" pitchFamily="18" charset="0"/>
                <a:cs typeface="Times New Roman" pitchFamily="18" charset="0"/>
              </a:rPr>
              <a:t> carbon dioxide</a:t>
            </a:r>
          </a:p>
        </p:txBody>
      </p:sp>
      <p:sp>
        <p:nvSpPr>
          <p:cNvPr id="16" name="Text Box 5"/>
          <p:cNvSpPr txBox="1">
            <a:spLocks noChangeArrowheads="1"/>
          </p:cNvSpPr>
          <p:nvPr/>
        </p:nvSpPr>
        <p:spPr bwMode="auto">
          <a:xfrm>
            <a:off x="4835769" y="3206175"/>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a:latin typeface="Times New Roman" pitchFamily="18" charset="0"/>
                <a:cs typeface="Times New Roman" pitchFamily="18" charset="0"/>
              </a:rPr>
              <a:t>Nước</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tiểu</a:t>
            </a:r>
            <a:endParaRPr lang="en-US" altLang="en-US" sz="1600" b="1" dirty="0">
              <a:latin typeface="Times New Roman" pitchFamily="18" charset="0"/>
              <a:cs typeface="Times New Roman" pitchFamily="18" charset="0"/>
            </a:endParaRPr>
          </a:p>
        </p:txBody>
      </p:sp>
      <p:sp>
        <p:nvSpPr>
          <p:cNvPr id="17" name="Line 8"/>
          <p:cNvSpPr>
            <a:spLocks noChangeShapeType="1"/>
          </p:cNvSpPr>
          <p:nvPr/>
        </p:nvSpPr>
        <p:spPr bwMode="auto">
          <a:xfrm>
            <a:off x="3496322" y="3703637"/>
            <a:ext cx="466077" cy="31591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18" name="Line 11"/>
          <p:cNvSpPr>
            <a:spLocks noChangeShapeType="1"/>
          </p:cNvSpPr>
          <p:nvPr/>
        </p:nvSpPr>
        <p:spPr bwMode="auto">
          <a:xfrm>
            <a:off x="5257800" y="3708824"/>
            <a:ext cx="0" cy="310724"/>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1" name="Text Box 6"/>
          <p:cNvSpPr txBox="1">
            <a:spLocks noChangeArrowheads="1"/>
          </p:cNvSpPr>
          <p:nvPr/>
        </p:nvSpPr>
        <p:spPr bwMode="auto">
          <a:xfrm>
            <a:off x="1719022" y="3280696"/>
            <a:ext cx="1743722"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a:latin typeface="Times New Roman" pitchFamily="18" charset="0"/>
                <a:cs typeface="Times New Roman" pitchFamily="18" charset="0"/>
              </a:rPr>
              <a:t>Phân</a:t>
            </a:r>
            <a:endParaRPr lang="en-US" altLang="en-US" sz="1600" b="1" dirty="0">
              <a:latin typeface="Times New Roman" pitchFamily="18" charset="0"/>
              <a:cs typeface="Times New Roman" pitchFamily="18" charset="0"/>
            </a:endParaRPr>
          </a:p>
        </p:txBody>
      </p:sp>
      <p:sp>
        <p:nvSpPr>
          <p:cNvPr id="32" name="Line 10"/>
          <p:cNvSpPr>
            <a:spLocks noChangeShapeType="1"/>
          </p:cNvSpPr>
          <p:nvPr/>
        </p:nvSpPr>
        <p:spPr bwMode="auto">
          <a:xfrm flipH="1">
            <a:off x="7010401" y="3698451"/>
            <a:ext cx="266700" cy="32109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3" name="Left Brace 32"/>
          <p:cNvSpPr/>
          <p:nvPr/>
        </p:nvSpPr>
        <p:spPr>
          <a:xfrm rot="16200000">
            <a:off x="5098209" y="1192959"/>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302264"/>
            <a:ext cx="887001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000" dirty="0"/>
              <a:t>+ Trong quá trình sống, động vật thường xuyên thải ra môi trường khí </a:t>
            </a:r>
            <a:r>
              <a:rPr lang="en-US" sz="2000" dirty="0"/>
              <a:t>carbon dioxide</a:t>
            </a:r>
            <a:r>
              <a:rPr lang="vi-VN" sz="2000" dirty="0"/>
              <a:t>, phân, nước tiểu</a:t>
            </a:r>
            <a:r>
              <a:rPr lang="en-US" sz="2000" dirty="0"/>
              <a:t>,…</a:t>
            </a:r>
          </a:p>
        </p:txBody>
      </p:sp>
      <p:pic>
        <p:nvPicPr>
          <p:cNvPr id="1026" name="Picture 2" descr="C:\Users\V\Desktop\trâ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
        <p:nvSpPr>
          <p:cNvPr id="20" name="Rectangle 19"/>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a:solidFill>
                  <a:srgbClr val="FFFF00"/>
                </a:solidFill>
                <a:latin typeface="Times New Roman" pitchFamily="18" charset="0"/>
                <a:cs typeface="Times New Roman" pitchFamily="18" charset="0"/>
              </a:rPr>
              <a:t>Khám</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phá</a:t>
            </a:r>
            <a:r>
              <a:rPr lang="en-US" sz="3600" dirty="0">
                <a:solidFill>
                  <a:srgbClr val="FFFF00"/>
                </a:solidFill>
                <a:latin typeface="Times New Roman" pitchFamily="18" charset="0"/>
                <a:cs typeface="Times New Roman" pitchFamily="18" charset="0"/>
              </a:rPr>
              <a:t> </a:t>
            </a:r>
          </a:p>
        </p:txBody>
      </p:sp>
    </p:spTree>
    <p:extLst>
      <p:ext uri="{BB962C8B-B14F-4D97-AF65-F5344CB8AC3E}">
        <p14:creationId xmlns:p14="http://schemas.microsoft.com/office/powerpoint/2010/main" val="38503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amond(in)">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830997"/>
          </a:xfrm>
          <a:prstGeom prst="rect">
            <a:avLst/>
          </a:prstGeom>
        </p:spPr>
        <p:txBody>
          <a:bodyPr wrap="square">
            <a:spAutoFit/>
          </a:bodyPr>
          <a:lstStyle/>
          <a:p>
            <a:pPr algn="ctr"/>
            <a:r>
              <a:rPr lang="de-DE" sz="2400" b="1" dirty="0">
                <a:solidFill>
                  <a:srgbClr val="FF0000"/>
                </a:solidFill>
                <a:latin typeface="Times New Roman" pitchFamily="18" charset="0"/>
                <a:cs typeface="Times New Roman" pitchFamily="18" charset="0"/>
              </a:rPr>
              <a:t>Hoạt động cặp đôi:  </a:t>
            </a:r>
          </a:p>
          <a:p>
            <a:r>
              <a:rPr lang="de-DE" sz="2400" dirty="0">
                <a:solidFill>
                  <a:srgbClr val="FFFF00"/>
                </a:solidFill>
                <a:latin typeface="Times New Roman" pitchFamily="18" charset="0"/>
                <a:cs typeface="Times New Roman" pitchFamily="18" charset="0"/>
              </a:rPr>
              <a:t>* Trò chơi: </a:t>
            </a:r>
            <a:r>
              <a:rPr lang="de-DE" sz="2400" dirty="0">
                <a:latin typeface="Times New Roman" pitchFamily="18" charset="0"/>
                <a:cs typeface="Times New Roman" pitchFamily="18" charset="0"/>
              </a:rPr>
              <a:t>Em làm họa sĩ: </a:t>
            </a:r>
            <a:r>
              <a:rPr lang="vi-VN" sz="2400" dirty="0">
                <a:solidFill>
                  <a:schemeClr val="accent6">
                    <a:lumMod val="60000"/>
                    <a:lumOff val="40000"/>
                  </a:schemeClr>
                </a:solidFill>
                <a:latin typeface="Times New Roman" pitchFamily="18" charset="0"/>
                <a:cs typeface="Times New Roman" pitchFamily="18" charset="0"/>
              </a:rPr>
              <a:t>Vẽ sơ đồ trao đổi chất ở động vật. </a:t>
            </a:r>
            <a:endParaRPr lang="en-US" sz="2400" dirty="0">
              <a:solidFill>
                <a:schemeClr val="accent6">
                  <a:lumMod val="60000"/>
                  <a:lumOff val="40000"/>
                </a:schemeClr>
              </a:solidFill>
              <a:latin typeface="Times New Roman" pitchFamily="18" charset="0"/>
              <a:cs typeface="Times New Roman" pitchFamily="18" charset="0"/>
            </a:endParaRPr>
          </a:p>
        </p:txBody>
      </p:sp>
      <p:sp>
        <p:nvSpPr>
          <p:cNvPr id="6" name="Rectangle 5"/>
          <p:cNvSpPr/>
          <p:nvPr/>
        </p:nvSpPr>
        <p:spPr>
          <a:xfrm>
            <a:off x="838200" y="1971586"/>
            <a:ext cx="7620000" cy="1200329"/>
          </a:xfrm>
          <a:prstGeom prst="rect">
            <a:avLst/>
          </a:prstGeom>
        </p:spPr>
        <p:txBody>
          <a:bodyPr wrap="square">
            <a:spAutoFit/>
          </a:bodyPr>
          <a:lstStyle/>
          <a:p>
            <a:pPr algn="just"/>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Luật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chơi</a:t>
            </a:r>
            <a:r>
              <a:rPr lang="en-US" sz="2400" dirty="0">
                <a:solidFill>
                  <a:srgbClr val="FFFF00"/>
                </a:solidFill>
                <a:latin typeface="Times New Roman" pitchFamily="18" charset="0"/>
                <a:cs typeface="Times New Roman" pitchFamily="18" charset="0"/>
              </a:rPr>
              <a:t> :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nháp</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62601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
          <p:cNvSpPr>
            <a:spLocks noChangeArrowheads="1"/>
          </p:cNvSpPr>
          <p:nvPr/>
        </p:nvSpPr>
        <p:spPr bwMode="auto">
          <a:xfrm>
            <a:off x="3429000" y="1295400"/>
            <a:ext cx="2057400" cy="1981200"/>
          </a:xfrm>
          <a:prstGeom prst="ellipse">
            <a:avLst/>
          </a:prstGeom>
          <a:solidFill>
            <a:srgbClr val="FFFF00"/>
          </a:solidFill>
          <a:ln w="9525">
            <a:solidFill>
              <a:srgbClr val="FF3300"/>
            </a:solidFill>
            <a:round/>
            <a:headEnd/>
            <a:tailEnd/>
          </a:ln>
        </p:spPr>
        <p:txBody>
          <a:bodyPr wrap="none" anchor="ctr"/>
          <a:lstStyle/>
          <a:p>
            <a:pPr algn="ctr" eaLnBrk="1" hangingPunct="1"/>
            <a:r>
              <a:rPr lang="en-US" altLang="en-US" sz="2800" b="1" dirty="0">
                <a:solidFill>
                  <a:srgbClr val="FF0000"/>
                </a:solidFill>
                <a:latin typeface="Times New Roman" pitchFamily="18" charset="0"/>
                <a:cs typeface="Times New Roman" pitchFamily="18" charset="0"/>
              </a:rPr>
              <a:t>ĐỘNG VẬT</a:t>
            </a:r>
          </a:p>
        </p:txBody>
      </p:sp>
      <p:sp>
        <p:nvSpPr>
          <p:cNvPr id="32" name="Rectangle 4"/>
          <p:cNvSpPr>
            <a:spLocks noChangeArrowheads="1"/>
          </p:cNvSpPr>
          <p:nvPr/>
        </p:nvSpPr>
        <p:spPr bwMode="auto">
          <a:xfrm>
            <a:off x="495300" y="914400"/>
            <a:ext cx="2286000" cy="609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OXIGEN</a:t>
            </a:r>
          </a:p>
        </p:txBody>
      </p:sp>
      <p:sp>
        <p:nvSpPr>
          <p:cNvPr id="33" name="Rectangle 5"/>
          <p:cNvSpPr>
            <a:spLocks noChangeArrowheads="1"/>
          </p:cNvSpPr>
          <p:nvPr/>
        </p:nvSpPr>
        <p:spPr bwMode="auto">
          <a:xfrm>
            <a:off x="228600" y="2647950"/>
            <a:ext cx="2895600" cy="15240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HỮU CƠ</a:t>
            </a:r>
          </a:p>
          <a:p>
            <a:pPr algn="ctr" eaLnBrk="1" hangingPunct="1"/>
            <a:r>
              <a:rPr lang="en-US" altLang="en-US" sz="2200" b="1" dirty="0">
                <a:latin typeface="Times New Roman" pitchFamily="18" charset="0"/>
                <a:cs typeface="Times New Roman" pitchFamily="18" charset="0"/>
              </a:rPr>
              <a:t>TRONG THỨC ĂN</a:t>
            </a:r>
          </a:p>
          <a:p>
            <a:pPr algn="ctr" eaLnBrk="1" hangingPunct="1"/>
            <a:r>
              <a:rPr lang="en-US" altLang="en-US" sz="2200" b="1" dirty="0">
                <a:latin typeface="Times New Roman" pitchFamily="18" charset="0"/>
                <a:cs typeface="Times New Roman" pitchFamily="18" charset="0"/>
              </a:rPr>
              <a:t>( LẤY TỪ THỰC VẬT</a:t>
            </a:r>
          </a:p>
          <a:p>
            <a:pPr algn="ctr" eaLnBrk="1" hangingPunct="1"/>
            <a:r>
              <a:rPr lang="en-US" altLang="en-US" sz="2200" b="1" dirty="0">
                <a:latin typeface="Times New Roman" pitchFamily="18" charset="0"/>
                <a:cs typeface="Times New Roman" pitchFamily="18" charset="0"/>
              </a:rPr>
              <a:t>HOẶC ĐỘNG VẬT)</a:t>
            </a:r>
          </a:p>
        </p:txBody>
      </p:sp>
      <p:sp>
        <p:nvSpPr>
          <p:cNvPr id="34" name="Rectangle 6"/>
          <p:cNvSpPr>
            <a:spLocks noChangeArrowheads="1"/>
          </p:cNvSpPr>
          <p:nvPr/>
        </p:nvSpPr>
        <p:spPr bwMode="auto">
          <a:xfrm>
            <a:off x="495300" y="1809750"/>
            <a:ext cx="2286000" cy="609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a:latin typeface="Times New Roman" pitchFamily="18" charset="0"/>
                <a:cs typeface="Times New Roman" pitchFamily="18" charset="0"/>
              </a:rPr>
              <a:t>NƯỚC</a:t>
            </a:r>
          </a:p>
        </p:txBody>
      </p:sp>
      <p:sp>
        <p:nvSpPr>
          <p:cNvPr id="35" name="Rectangle 7"/>
          <p:cNvSpPr>
            <a:spLocks noChangeArrowheads="1"/>
          </p:cNvSpPr>
          <p:nvPr/>
        </p:nvSpPr>
        <p:spPr bwMode="auto">
          <a:xfrm>
            <a:off x="6286500" y="883754"/>
            <a:ext cx="2552700" cy="81915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p>
          <a:p>
            <a:pPr algn="ctr" eaLnBrk="1" hangingPunct="1"/>
            <a:r>
              <a:rPr lang="en-US" altLang="en-US" sz="2200" b="1" dirty="0">
                <a:latin typeface="Times New Roman" pitchFamily="18" charset="0"/>
                <a:cs typeface="Times New Roman" pitchFamily="18" charset="0"/>
              </a:rPr>
              <a:t>CARBON DIOXIDE</a:t>
            </a:r>
          </a:p>
        </p:txBody>
      </p:sp>
      <p:sp>
        <p:nvSpPr>
          <p:cNvPr id="36" name="Rectangle 8"/>
          <p:cNvSpPr>
            <a:spLocks noChangeArrowheads="1"/>
          </p:cNvSpPr>
          <p:nvPr/>
        </p:nvSpPr>
        <p:spPr bwMode="auto">
          <a:xfrm>
            <a:off x="6286500" y="1981200"/>
            <a:ext cx="2552700" cy="5334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NƯỚC TIỂU</a:t>
            </a:r>
          </a:p>
        </p:txBody>
      </p:sp>
      <p:sp>
        <p:nvSpPr>
          <p:cNvPr id="37" name="Rectangle 9"/>
          <p:cNvSpPr>
            <a:spLocks noChangeArrowheads="1"/>
          </p:cNvSpPr>
          <p:nvPr/>
        </p:nvSpPr>
        <p:spPr bwMode="auto">
          <a:xfrm>
            <a:off x="6278217" y="2647950"/>
            <a:ext cx="2590800" cy="1371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THẢI</a:t>
            </a:r>
          </a:p>
          <a:p>
            <a:pPr algn="ctr" eaLnBrk="1" hangingPunct="1"/>
            <a:r>
              <a:rPr lang="en-US" altLang="en-US" sz="2200" b="1" dirty="0">
                <a:latin typeface="Times New Roman" pitchFamily="18" charset="0"/>
                <a:cs typeface="Times New Roman" pitchFamily="18" charset="0"/>
              </a:rPr>
              <a:t>…</a:t>
            </a:r>
          </a:p>
        </p:txBody>
      </p:sp>
      <p:sp>
        <p:nvSpPr>
          <p:cNvPr id="38" name="Line 10"/>
          <p:cNvSpPr>
            <a:spLocks noChangeShapeType="1"/>
          </p:cNvSpPr>
          <p:nvPr/>
        </p:nvSpPr>
        <p:spPr bwMode="auto">
          <a:xfrm>
            <a:off x="2819400" y="1295400"/>
            <a:ext cx="838200" cy="3048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11"/>
          <p:cNvSpPr>
            <a:spLocks noChangeShapeType="1"/>
          </p:cNvSpPr>
          <p:nvPr/>
        </p:nvSpPr>
        <p:spPr bwMode="auto">
          <a:xfrm>
            <a:off x="2819400" y="2114550"/>
            <a:ext cx="6096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12"/>
          <p:cNvSpPr>
            <a:spLocks noChangeShapeType="1"/>
          </p:cNvSpPr>
          <p:nvPr/>
        </p:nvSpPr>
        <p:spPr bwMode="auto">
          <a:xfrm flipV="1">
            <a:off x="3200400" y="2962274"/>
            <a:ext cx="457200" cy="447676"/>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3"/>
          <p:cNvSpPr>
            <a:spLocks noChangeShapeType="1"/>
          </p:cNvSpPr>
          <p:nvPr/>
        </p:nvSpPr>
        <p:spPr bwMode="auto">
          <a:xfrm flipV="1">
            <a:off x="5643562" y="1295400"/>
            <a:ext cx="604838" cy="228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4"/>
          <p:cNvSpPr>
            <a:spLocks noChangeShapeType="1"/>
          </p:cNvSpPr>
          <p:nvPr/>
        </p:nvSpPr>
        <p:spPr bwMode="auto">
          <a:xfrm>
            <a:off x="5643562" y="2286000"/>
            <a:ext cx="604838"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15"/>
          <p:cNvSpPr>
            <a:spLocks noChangeShapeType="1"/>
          </p:cNvSpPr>
          <p:nvPr/>
        </p:nvSpPr>
        <p:spPr bwMode="auto">
          <a:xfrm>
            <a:off x="5643562" y="2962274"/>
            <a:ext cx="604838" cy="223838"/>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16"/>
          <p:cNvSpPr txBox="1">
            <a:spLocks noChangeArrowheads="1"/>
          </p:cNvSpPr>
          <p:nvPr/>
        </p:nvSpPr>
        <p:spPr bwMode="auto">
          <a:xfrm>
            <a:off x="304800" y="2286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a:solidFill>
                  <a:srgbClr val="FF0000"/>
                </a:solidFill>
              </a:rPr>
              <a:t>       </a:t>
            </a:r>
            <a:r>
              <a:rPr lang="en-US" altLang="en-US" sz="2800" b="1" dirty="0">
                <a:solidFill>
                  <a:srgbClr val="FF0000"/>
                </a:solidFill>
              </a:rPr>
              <a:t>HẤP THỤ</a:t>
            </a:r>
          </a:p>
        </p:txBody>
      </p:sp>
      <p:sp>
        <p:nvSpPr>
          <p:cNvPr id="45" name="Text Box 17"/>
          <p:cNvSpPr txBox="1">
            <a:spLocks noChangeArrowheads="1"/>
          </p:cNvSpPr>
          <p:nvPr/>
        </p:nvSpPr>
        <p:spPr bwMode="auto">
          <a:xfrm>
            <a:off x="6477000" y="228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0000"/>
                </a:solidFill>
              </a:rPr>
              <a:t>THẢI RA</a:t>
            </a:r>
          </a:p>
        </p:txBody>
      </p:sp>
      <p:sp>
        <p:nvSpPr>
          <p:cNvPr id="46" name="Text Box 18"/>
          <p:cNvSpPr txBox="1">
            <a:spLocks noChangeArrowheads="1"/>
          </p:cNvSpPr>
          <p:nvPr/>
        </p:nvSpPr>
        <p:spPr bwMode="auto">
          <a:xfrm>
            <a:off x="681038" y="5330825"/>
            <a:ext cx="8158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FF0000"/>
                </a:solidFill>
                <a:latin typeface="Times New Roman" pitchFamily="18" charset="0"/>
              </a:rPr>
              <a:t>Sơ đồ sự trao đổi chất ở động vật</a:t>
            </a:r>
          </a:p>
        </p:txBody>
      </p:sp>
      <p:sp>
        <p:nvSpPr>
          <p:cNvPr id="47" name="Text Box 18"/>
          <p:cNvSpPr txBox="1">
            <a:spLocks noChangeArrowheads="1"/>
          </p:cNvSpPr>
          <p:nvPr/>
        </p:nvSpPr>
        <p:spPr bwMode="auto">
          <a:xfrm>
            <a:off x="1638300" y="4480891"/>
            <a:ext cx="6248399"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spcBef>
                <a:spcPts val="2400"/>
              </a:spcBef>
              <a:spcAft>
                <a:spcPts val="0"/>
              </a:spcAft>
            </a:pPr>
            <a:r>
              <a:rPr lang="en-US" sz="2400" b="1" kern="1200" dirty="0">
                <a:solidFill>
                  <a:srgbClr val="FFFF00"/>
                </a:solidFill>
                <a:effectLst/>
                <a:latin typeface="Times New Roman"/>
                <a:ea typeface="Times New Roman"/>
              </a:rPr>
              <a:t>SƠ ĐỒ SỰ TRAO ĐỔI CHẤT Ở ĐỘNG VẬT</a:t>
            </a:r>
            <a:endParaRPr lang="en-US" sz="2400" dirty="0">
              <a:solidFill>
                <a:srgbClr val="FFFF00"/>
              </a:solidFill>
              <a:effectLst/>
              <a:latin typeface="Times New Roman"/>
              <a:ea typeface="Times New Roman"/>
            </a:endParaRPr>
          </a:p>
        </p:txBody>
      </p:sp>
    </p:spTree>
    <p:extLst>
      <p:ext uri="{BB962C8B-B14F-4D97-AF65-F5344CB8AC3E}">
        <p14:creationId xmlns:p14="http://schemas.microsoft.com/office/powerpoint/2010/main" val="363927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2400" y="1581150"/>
            <a:ext cx="8825696" cy="830997"/>
          </a:xfrm>
          <a:prstGeom prst="rect">
            <a:avLst/>
          </a:prstGeom>
        </p:spPr>
        <p:txBody>
          <a:bodyPr wrap="square">
            <a:spAutoFit/>
          </a:bodyPr>
          <a:lstStyle/>
          <a:p>
            <a:r>
              <a:rPr lang="en-US" sz="2400" b="1" i="1" dirty="0">
                <a:latin typeface="Times New Roman" pitchFamily="18" charset="0"/>
                <a:cs typeface="Times New Roman" pitchFamily="18" charset="0"/>
              </a:rPr>
              <a:t>1. </a:t>
            </a:r>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yếu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ảnh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hưởng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đến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sử</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dụng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8" name="Rectangle 17"/>
          <p:cNvSpPr/>
          <p:nvPr/>
        </p:nvSpPr>
        <p:spPr>
          <a:xfrm>
            <a:off x="125896" y="2362021"/>
            <a:ext cx="8865704" cy="1200329"/>
          </a:xfrm>
          <a:prstGeom prst="rect">
            <a:avLst/>
          </a:prstGeom>
        </p:spPr>
        <p:txBody>
          <a:bodyPr wrap="square">
            <a:spAutoFit/>
          </a:bodyPr>
          <a:lstStyle/>
          <a:p>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a:t>
            </a:r>
          </a:p>
        </p:txBody>
      </p:sp>
      <p:sp>
        <p:nvSpPr>
          <p:cNvPr id="19" name="Rectangle 18"/>
          <p:cNvSpPr/>
          <p:nvPr/>
        </p:nvSpPr>
        <p:spPr>
          <a:xfrm>
            <a:off x="125896" y="3557885"/>
            <a:ext cx="8865703" cy="461665"/>
          </a:xfrm>
          <a:prstGeom prst="rect">
            <a:avLst/>
          </a:prstGeom>
        </p:spPr>
        <p:txBody>
          <a:bodyPr wrap="square">
            <a:spAutoFit/>
          </a:bodyPr>
          <a:lstStyle/>
          <a:p>
            <a:r>
              <a:rPr lang="en-US" sz="2400" b="1" i="1" dirty="0">
                <a:latin typeface="Times New Roman" pitchFamily="18" charset="0"/>
                <a:cs typeface="Times New Roman" pitchFamily="18" charset="0"/>
              </a:rPr>
              <a:t>2. </a:t>
            </a:r>
            <a:r>
              <a:rPr lang="en-US" sz="2400" b="1" i="1" dirty="0" err="1">
                <a:latin typeface="Times New Roman" pitchFamily="18" charset="0"/>
                <a:cs typeface="Times New Roman" pitchFamily="18" charset="0"/>
              </a:rPr>
              <a:t>Việc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đảm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bảo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ý </a:t>
            </a:r>
            <a:r>
              <a:rPr lang="en-US" sz="2400" b="1" i="1" dirty="0" err="1">
                <a:latin typeface="Times New Roman" pitchFamily="18" charset="0"/>
                <a:cs typeface="Times New Roman" pitchFamily="18" charset="0"/>
              </a:rPr>
              <a:t>nghĩa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đối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thể</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0" name="Rectangle 19"/>
          <p:cNvSpPr/>
          <p:nvPr/>
        </p:nvSpPr>
        <p:spPr>
          <a:xfrm>
            <a:off x="125897" y="4026753"/>
            <a:ext cx="8865703" cy="830997"/>
          </a:xfrm>
          <a:prstGeom prst="rect">
            <a:avLst/>
          </a:prstGeom>
        </p:spPr>
        <p:txBody>
          <a:bodyPr wrap="square">
            <a:spAutoFit/>
          </a:bodyPr>
          <a:lstStyle/>
          <a:p>
            <a:r>
              <a:rPr lang="en-US" sz="2400" dirty="0" err="1">
                <a:latin typeface="Times New Roman" pitchFamily="18" charset="0"/>
                <a:cs typeface="Times New Roman" pitchFamily="18" charset="0"/>
              </a:rPr>
              <a:t>Đảm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p>
        </p:txBody>
      </p:sp>
      <p:sp>
        <p:nvSpPr>
          <p:cNvPr id="21" name="Rectangle 20"/>
          <p:cNvSpPr/>
          <p:nvPr/>
        </p:nvSpPr>
        <p:spPr>
          <a:xfrm>
            <a:off x="112894" y="826353"/>
            <a:ext cx="8825697" cy="830997"/>
          </a:xfrm>
          <a:prstGeom prst="rect">
            <a:avLst/>
          </a:prstGeom>
        </p:spPr>
        <p:txBody>
          <a:bodyPr wrap="square">
            <a:spAutoFit/>
          </a:bodyPr>
          <a:lstStyle/>
          <a:p>
            <a:pPr algn="ctr"/>
            <a:r>
              <a:rPr lang="en-US" sz="2400" dirty="0" err="1">
                <a:solidFill>
                  <a:schemeClr val="accent6"/>
                </a:solidFill>
                <a:latin typeface="Times New Roman" pitchFamily="18" charset="0"/>
                <a:cs typeface="Times New Roman" pitchFamily="18" charset="0"/>
              </a:rPr>
              <a:t>Thảo</a:t>
            </a:r>
            <a:r>
              <a:rPr lang="en-US" sz="2400" dirty="0">
                <a:solidFill>
                  <a:schemeClr val="accent6"/>
                </a:solidFill>
                <a:latin typeface="Times New Roman" pitchFamily="18" charset="0"/>
                <a:cs typeface="Times New Roman" pitchFamily="18" charset="0"/>
              </a:rPr>
              <a:t> </a:t>
            </a:r>
            <a:r>
              <a:rPr lang="en-US" sz="2400" dirty="0" err="1">
                <a:solidFill>
                  <a:schemeClr val="accent6"/>
                </a:solidFill>
                <a:latin typeface="Times New Roman" pitchFamily="18" charset="0"/>
                <a:cs typeface="Times New Roman" pitchFamily="18" charset="0"/>
              </a:rPr>
              <a:t>luận</a:t>
            </a:r>
            <a:r>
              <a:rPr lang="en-US" sz="2400" dirty="0">
                <a:solidFill>
                  <a:schemeClr val="accent6"/>
                </a:solidFill>
                <a:latin typeface="Times New Roman" pitchFamily="18" charset="0"/>
                <a:cs typeface="Times New Roman" pitchFamily="18" charset="0"/>
              </a:rPr>
              <a:t> </a:t>
            </a:r>
            <a:r>
              <a:rPr lang="en-US" sz="2400" dirty="0" err="1">
                <a:solidFill>
                  <a:schemeClr val="accent6"/>
                </a:solidFill>
                <a:latin typeface="Times New Roman" pitchFamily="18" charset="0"/>
                <a:cs typeface="Times New Roman" pitchFamily="18" charset="0"/>
              </a:rPr>
              <a:t>cặp</a:t>
            </a:r>
            <a:r>
              <a:rPr lang="en-US" sz="2400" dirty="0">
                <a:solidFill>
                  <a:schemeClr val="accent6"/>
                </a:solidFill>
                <a:latin typeface="Times New Roman" pitchFamily="18" charset="0"/>
                <a:cs typeface="Times New Roman" pitchFamily="18" charset="0"/>
              </a:rPr>
              <a:t> </a:t>
            </a:r>
            <a:r>
              <a:rPr lang="en-US" sz="2400" dirty="0" err="1">
                <a:solidFill>
                  <a:schemeClr val="accent6"/>
                </a:solidFill>
                <a:latin typeface="Times New Roman" pitchFamily="18" charset="0"/>
                <a:cs typeface="Times New Roman" pitchFamily="18" charset="0"/>
              </a:rPr>
              <a:t>đôi</a:t>
            </a:r>
            <a:r>
              <a:rPr lang="en-US" sz="2400" dirty="0">
                <a:solidFill>
                  <a:schemeClr val="accent6"/>
                </a:solidFill>
                <a:latin typeface="Times New Roman" pitchFamily="18" charset="0"/>
                <a:cs typeface="Times New Roman" pitchFamily="18" charset="0"/>
              </a:rPr>
              <a:t>: </a:t>
            </a:r>
            <a:r>
              <a:rPr lang="en-US" sz="2400" dirty="0">
                <a:latin typeface="Times New Roman" pitchFamily="18" charset="0"/>
                <a:cs typeface="Times New Roman" pitchFamily="18" charset="0"/>
              </a:rPr>
              <a:t>(5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p>
          <a:p>
            <a:pPr algn="ct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30,1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PHT</a:t>
            </a:r>
          </a:p>
        </p:txBody>
      </p:sp>
      <p:sp>
        <p:nvSpPr>
          <p:cNvPr id="13"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a:solidFill>
                  <a:srgbClr val="FFFF00"/>
                </a:solidFill>
                <a:latin typeface="+mj-lt"/>
              </a:rPr>
              <a:t> </a:t>
            </a:r>
            <a:r>
              <a:rPr lang="en-US" altLang="en-US" sz="2000" b="1" dirty="0">
                <a:solidFill>
                  <a:srgbClr val="FFFF00"/>
                </a:solidFill>
                <a:latin typeface="+mj-lt"/>
              </a:rPr>
              <a:t>1. </a:t>
            </a:r>
            <a:r>
              <a:rPr lang="en-US" sz="2000" b="1" dirty="0">
                <a:solidFill>
                  <a:srgbClr val="FFFF00"/>
                </a:solidFill>
                <a:latin typeface="+mj-lt"/>
              </a:rPr>
              <a:t>CON ĐƯỜNG TRAO ĐỔI NƯỚC VÀ NHU CẦU SỬ DỤNG NƯỚC Ở ĐỘNG VẬT</a:t>
            </a:r>
            <a:endParaRPr lang="en-US" sz="2000" dirty="0">
              <a:solidFill>
                <a:srgbClr val="FFFF00"/>
              </a:solidFill>
              <a:latin typeface="+mj-lt"/>
            </a:endParaRPr>
          </a:p>
        </p:txBody>
      </p:sp>
      <p:sp>
        <p:nvSpPr>
          <p:cNvPr id="22" name="Rectangle 21"/>
          <p:cNvSpPr/>
          <p:nvPr/>
        </p:nvSpPr>
        <p:spPr>
          <a:xfrm>
            <a:off x="0" y="361950"/>
            <a:ext cx="6132641"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92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18" grpId="0"/>
      <p:bldP spid="19" grpId="0"/>
      <p:bldP spid="20" grpId="0"/>
      <p:bldP spid="13"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000" b="1" i="1" dirty="0" err="1">
                <a:latin typeface="Times New Roman" pitchFamily="18" charset="0"/>
                <a:cs typeface="Times New Roman" pitchFamily="18" charset="0"/>
              </a:rPr>
              <a:t>Hãy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sắp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theo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tăng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dần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cầu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loài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sau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bò</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mèo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lợn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thằn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lằn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đặc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em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sắp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như</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thế</a:t>
            </a:r>
            <a:r>
              <a:rPr lang="en-US" sz="2000" b="1"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3" name="Rectangle 8"/>
          <p:cNvSpPr>
            <a:spLocks noChangeArrowheads="1"/>
          </p:cNvSpPr>
          <p:nvPr/>
        </p:nvSpPr>
        <p:spPr bwMode="auto">
          <a:xfrm>
            <a:off x="943372" y="2876550"/>
            <a:ext cx="961628" cy="400110"/>
          </a:xfrm>
          <a:prstGeom prst="rect">
            <a:avLst/>
          </a:prstGeom>
          <a:noFill/>
          <a:ln>
            <a:noFill/>
          </a:ln>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a:solidFill>
                  <a:schemeClr val="tx1"/>
                </a:solidFill>
                <a:cs typeface="Times New Roman" pitchFamily="18" charset="0"/>
              </a:rPr>
              <a:t>Bò</a:t>
            </a:r>
            <a:endParaRPr lang="en-US" altLang="en-US" sz="2000" b="1" dirty="0">
              <a:solidFill>
                <a:schemeClr val="tx1"/>
              </a:solidFill>
              <a:cs typeface="Times New Roman" pitchFamily="18" charset="0"/>
            </a:endParaRPr>
          </a:p>
        </p:txBody>
      </p:sp>
      <p:sp>
        <p:nvSpPr>
          <p:cNvPr id="14" name="Rectangle 9"/>
          <p:cNvSpPr>
            <a:spLocks noChangeArrowheads="1"/>
          </p:cNvSpPr>
          <p:nvPr/>
        </p:nvSpPr>
        <p:spPr bwMode="auto">
          <a:xfrm>
            <a:off x="6096000" y="4686240"/>
            <a:ext cx="1176602"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a:solidFill>
                  <a:schemeClr val="tx1"/>
                </a:solidFill>
                <a:cs typeface="Times New Roman" pitchFamily="18" charset="0"/>
              </a:rPr>
              <a:t>Lạc</a:t>
            </a:r>
            <a:r>
              <a:rPr lang="en-US" altLang="en-US" sz="2000" b="1" dirty="0">
                <a:solidFill>
                  <a:schemeClr val="tx1"/>
                </a:solidFill>
                <a:cs typeface="Times New Roman" pitchFamily="18" charset="0"/>
              </a:rPr>
              <a:t> </a:t>
            </a:r>
            <a:r>
              <a:rPr lang="en-US" altLang="en-US" sz="2000" b="1" dirty="0" err="1">
                <a:solidFill>
                  <a:schemeClr val="tx1"/>
                </a:solidFill>
                <a:cs typeface="Times New Roman" pitchFamily="18" charset="0"/>
              </a:rPr>
              <a:t>đà</a:t>
            </a:r>
            <a:endParaRPr lang="en-US" altLang="en-US" sz="2000" b="1" dirty="0">
              <a:solidFill>
                <a:schemeClr val="tx1"/>
              </a:solidFill>
              <a:cs typeface="Times New Roman" pitchFamily="18" charset="0"/>
            </a:endParaRPr>
          </a:p>
        </p:txBody>
      </p:sp>
      <p:sp>
        <p:nvSpPr>
          <p:cNvPr id="15" name="Rectangle 10"/>
          <p:cNvSpPr>
            <a:spLocks noChangeArrowheads="1"/>
          </p:cNvSpPr>
          <p:nvPr/>
        </p:nvSpPr>
        <p:spPr bwMode="auto">
          <a:xfrm>
            <a:off x="1353979" y="4676805"/>
            <a:ext cx="1236821"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a:solidFill>
                  <a:schemeClr val="tx1"/>
                </a:solidFill>
                <a:cs typeface="Times New Roman" pitchFamily="18" charset="0"/>
              </a:rPr>
              <a:t>Thằn</a:t>
            </a:r>
            <a:r>
              <a:rPr lang="en-US" altLang="en-US" sz="2000" b="1" dirty="0">
                <a:solidFill>
                  <a:schemeClr val="tx1"/>
                </a:solidFill>
                <a:cs typeface="Times New Roman" pitchFamily="18" charset="0"/>
              </a:rPr>
              <a:t> </a:t>
            </a:r>
            <a:r>
              <a:rPr lang="en-US" altLang="en-US" sz="2000" b="1" dirty="0" err="1">
                <a:solidFill>
                  <a:schemeClr val="tx1"/>
                </a:solidFill>
                <a:cs typeface="Times New Roman" pitchFamily="18" charset="0"/>
              </a:rPr>
              <a:t>lằn</a:t>
            </a:r>
            <a:endParaRPr lang="en-US" altLang="en-US" sz="2000" b="1" dirty="0">
              <a:solidFill>
                <a:schemeClr val="tx1"/>
              </a:solidFill>
              <a:cs typeface="Times New Roman"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a:solidFill>
                  <a:schemeClr val="tx1"/>
                </a:solidFill>
                <a:cs typeface="Times New Roman" pitchFamily="18" charset="0"/>
              </a:rPr>
              <a:t>Mèo</a:t>
            </a:r>
            <a:endParaRPr lang="en-US" altLang="en-US" sz="2000" b="1" dirty="0">
              <a:solidFill>
                <a:schemeClr val="tx1"/>
              </a:solidFill>
              <a:cs typeface="Times New Roman"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a:solidFill>
                  <a:schemeClr val="tx1"/>
                </a:solidFill>
                <a:cs typeface="Times New Roman" pitchFamily="18" charset="0"/>
              </a:rPr>
              <a:t>Lợn</a:t>
            </a:r>
            <a:endParaRPr lang="en-US" altLang="en-US" sz="2000" b="1" dirty="0">
              <a:solidFill>
                <a:schemeClr val="tx1"/>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917436"/>
            <a:ext cx="2895600" cy="203531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114" y="917436"/>
            <a:ext cx="2667000" cy="203531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56" y="3352860"/>
            <a:ext cx="4290921" cy="130489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3352860"/>
            <a:ext cx="4162425" cy="13333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917436"/>
            <a:ext cx="3048000" cy="2035314"/>
          </a:xfrm>
          <a:prstGeom prst="rect">
            <a:avLst/>
          </a:prstGeom>
        </p:spPr>
      </p:pic>
    </p:spTree>
    <p:extLst>
      <p:ext uri="{BB962C8B-B14F-4D97-AF65-F5344CB8AC3E}">
        <p14:creationId xmlns:p14="http://schemas.microsoft.com/office/powerpoint/2010/main" val="36392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thằn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lằn</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mèo</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lợn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bò</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lạc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đà</a:t>
            </a:r>
            <a:r>
              <a:rPr lang="en-US" sz="2000" b="1" dirty="0">
                <a:latin typeface="Times New Roman" pitchFamily="18" charset="0"/>
                <a:cs typeface="Times New Roman" pitchFamily="18" charset="0"/>
              </a:rPr>
              <a:t>.</a:t>
            </a: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Đặc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loài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lớn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endParaRPr lang="en-US" sz="2000" b="1" dirty="0">
              <a:latin typeface="Times New Roman" pitchFamily="18" charset="0"/>
              <a:cs typeface="Times New Roman" pitchFamily="18" charset="0"/>
            </a:endParaRPr>
          </a:p>
        </p:txBody>
      </p:sp>
      <p:sp>
        <p:nvSpPr>
          <p:cNvPr id="13" name="Rectangle 8"/>
          <p:cNvSpPr>
            <a:spLocks noChangeArrowheads="1"/>
          </p:cNvSpPr>
          <p:nvPr/>
        </p:nvSpPr>
        <p:spPr bwMode="auto">
          <a:xfrm>
            <a:off x="1019572" y="4686240"/>
            <a:ext cx="961628" cy="400110"/>
          </a:xfrm>
          <a:prstGeom prst="rect">
            <a:avLst/>
          </a:prstGeom>
          <a:noFill/>
          <a:ln>
            <a:noFill/>
          </a:ln>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a:solidFill>
                  <a:schemeClr val="tx1"/>
                </a:solidFill>
                <a:cs typeface="Times New Roman" pitchFamily="18" charset="0"/>
              </a:rPr>
              <a:t>Bò</a:t>
            </a:r>
            <a:endParaRPr lang="en-US" altLang="en-US" sz="2000" b="1" dirty="0">
              <a:solidFill>
                <a:schemeClr val="tx1"/>
              </a:solidFill>
              <a:cs typeface="Times New Roman" pitchFamily="18" charset="0"/>
            </a:endParaRPr>
          </a:p>
        </p:txBody>
      </p:sp>
      <p:sp>
        <p:nvSpPr>
          <p:cNvPr id="14" name="Rectangle 9"/>
          <p:cNvSpPr>
            <a:spLocks noChangeArrowheads="1"/>
          </p:cNvSpPr>
          <p:nvPr/>
        </p:nvSpPr>
        <p:spPr bwMode="auto">
          <a:xfrm>
            <a:off x="6290998" y="4686240"/>
            <a:ext cx="1176602"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a:solidFill>
                  <a:schemeClr val="tx1"/>
                </a:solidFill>
                <a:cs typeface="Times New Roman" pitchFamily="18" charset="0"/>
              </a:rPr>
              <a:t>Lạc</a:t>
            </a:r>
            <a:r>
              <a:rPr lang="en-US" altLang="en-US" sz="2000" b="1" dirty="0">
                <a:solidFill>
                  <a:schemeClr val="tx1"/>
                </a:solidFill>
                <a:cs typeface="Times New Roman" pitchFamily="18" charset="0"/>
              </a:rPr>
              <a:t> </a:t>
            </a:r>
            <a:r>
              <a:rPr lang="en-US" altLang="en-US" sz="2000" b="1" dirty="0" err="1">
                <a:solidFill>
                  <a:schemeClr val="tx1"/>
                </a:solidFill>
                <a:cs typeface="Times New Roman" pitchFamily="18" charset="0"/>
              </a:rPr>
              <a:t>đà</a:t>
            </a:r>
            <a:endParaRPr lang="en-US" altLang="en-US" sz="2000" b="1" dirty="0">
              <a:solidFill>
                <a:schemeClr val="tx1"/>
              </a:solidFill>
              <a:cs typeface="Times New Roman" pitchFamily="18" charset="0"/>
            </a:endParaRPr>
          </a:p>
        </p:txBody>
      </p:sp>
      <p:sp>
        <p:nvSpPr>
          <p:cNvPr id="15" name="Rectangle 10"/>
          <p:cNvSpPr>
            <a:spLocks noChangeArrowheads="1"/>
          </p:cNvSpPr>
          <p:nvPr/>
        </p:nvSpPr>
        <p:spPr bwMode="auto">
          <a:xfrm>
            <a:off x="867489" y="3009840"/>
            <a:ext cx="1236821"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a:solidFill>
                  <a:schemeClr val="tx1"/>
                </a:solidFill>
                <a:cs typeface="Times New Roman" pitchFamily="18" charset="0"/>
              </a:rPr>
              <a:t>Thằn</a:t>
            </a:r>
            <a:r>
              <a:rPr lang="en-US" altLang="en-US" sz="2000" b="1" dirty="0">
                <a:solidFill>
                  <a:schemeClr val="tx1"/>
                </a:solidFill>
                <a:cs typeface="Times New Roman" pitchFamily="18" charset="0"/>
              </a:rPr>
              <a:t> </a:t>
            </a:r>
            <a:r>
              <a:rPr lang="en-US" altLang="en-US" sz="2000" b="1" dirty="0" err="1">
                <a:solidFill>
                  <a:schemeClr val="tx1"/>
                </a:solidFill>
                <a:cs typeface="Times New Roman" pitchFamily="18" charset="0"/>
              </a:rPr>
              <a:t>lằn</a:t>
            </a:r>
            <a:endParaRPr lang="en-US" altLang="en-US" sz="2000" b="1" dirty="0">
              <a:solidFill>
                <a:schemeClr val="tx1"/>
              </a:solidFill>
              <a:cs typeface="Times New Roman"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a:solidFill>
                  <a:schemeClr val="tx1"/>
                </a:solidFill>
                <a:cs typeface="Times New Roman" pitchFamily="18" charset="0"/>
              </a:rPr>
              <a:t>Mèo</a:t>
            </a:r>
            <a:endParaRPr lang="en-US" altLang="en-US" sz="2000" b="1" dirty="0">
              <a:solidFill>
                <a:schemeClr val="tx1"/>
              </a:solidFill>
              <a:cs typeface="Times New Roman"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a:solidFill>
                  <a:schemeClr val="tx1"/>
                </a:solidFill>
                <a:cs typeface="Times New Roman" pitchFamily="18" charset="0"/>
              </a:rPr>
              <a:t>Lợn</a:t>
            </a:r>
            <a:endParaRPr lang="en-US" altLang="en-US" sz="2000" b="1" dirty="0">
              <a:solidFill>
                <a:schemeClr val="tx1"/>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282644"/>
            <a:ext cx="2895600" cy="167010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381405"/>
            <a:ext cx="4381500" cy="140014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82645"/>
            <a:ext cx="2667000" cy="169865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3352860"/>
            <a:ext cx="4010025" cy="13333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1282644"/>
            <a:ext cx="3048000" cy="1670105"/>
          </a:xfrm>
          <a:prstGeom prst="rect">
            <a:avLst/>
          </a:prstGeom>
        </p:spPr>
      </p:pic>
    </p:spTree>
    <p:extLst>
      <p:ext uri="{BB962C8B-B14F-4D97-AF65-F5344CB8AC3E}">
        <p14:creationId xmlns:p14="http://schemas.microsoft.com/office/powerpoint/2010/main" val="3838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1440</TotalTime>
  <Words>4670</Words>
  <Application>Microsoft Macintosh PowerPoint</Application>
  <PresentationFormat>On-screen Show (16:9)</PresentationFormat>
  <Paragraphs>247</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dc:creator>
  <cp:lastModifiedBy>duchieu do</cp:lastModifiedBy>
  <cp:revision>109</cp:revision>
  <dcterms:created xsi:type="dcterms:W3CDTF">2020-04-16T13:59:10Z</dcterms:created>
  <dcterms:modified xsi:type="dcterms:W3CDTF">2025-12-02T02:30:22Z</dcterms:modified>
</cp:coreProperties>
</file>