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sldIdLst>
    <p:sldId id="256" r:id="rId2"/>
    <p:sldId id="3124" r:id="rId3"/>
    <p:sldId id="284" r:id="rId4"/>
    <p:sldId id="293" r:id="rId5"/>
    <p:sldId id="283" r:id="rId6"/>
    <p:sldId id="295" r:id="rId7"/>
    <p:sldId id="3081" r:id="rId8"/>
    <p:sldId id="3082" r:id="rId9"/>
    <p:sldId id="3084" r:id="rId10"/>
    <p:sldId id="3085" r:id="rId11"/>
    <p:sldId id="3086" r:id="rId12"/>
    <p:sldId id="3087" r:id="rId13"/>
    <p:sldId id="3088" r:id="rId14"/>
    <p:sldId id="3089" r:id="rId15"/>
    <p:sldId id="3091" r:id="rId16"/>
    <p:sldId id="3097" r:id="rId17"/>
    <p:sldId id="3098" r:id="rId18"/>
    <p:sldId id="3100" r:id="rId19"/>
    <p:sldId id="3099" r:id="rId20"/>
    <p:sldId id="3092" r:id="rId21"/>
    <p:sldId id="3093" r:id="rId22"/>
    <p:sldId id="3102" r:id="rId23"/>
    <p:sldId id="3103" r:id="rId24"/>
    <p:sldId id="3104" r:id="rId25"/>
    <p:sldId id="3105" r:id="rId26"/>
    <p:sldId id="3095" r:id="rId27"/>
    <p:sldId id="3096" r:id="rId28"/>
    <p:sldId id="3106" r:id="rId29"/>
    <p:sldId id="3120" r:id="rId30"/>
    <p:sldId id="3107" r:id="rId31"/>
    <p:sldId id="3121" r:id="rId32"/>
    <p:sldId id="3122" r:id="rId33"/>
    <p:sldId id="3118" r:id="rId34"/>
    <p:sldId id="3083" r:id="rId35"/>
    <p:sldId id="3123" r:id="rId36"/>
  </p:sldIdLst>
  <p:sldSz cx="12192000" cy="6858000"/>
  <p:notesSz cx="6858000" cy="9144000"/>
  <p:embeddedFontLst>
    <p:embeddedFont>
      <p:font typeface="Segoe Print" panose="02000600000000000000" pitchFamily="2" charset="0"/>
      <p:regular r:id="rId38"/>
      <p:bold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789"/>
    <a:srgbClr val="E46C0A"/>
    <a:srgbClr val="FF6600"/>
    <a:srgbClr val="E07235"/>
    <a:srgbClr val="FFFBCD"/>
    <a:srgbClr val="FDDEEB"/>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86100" autoAdjust="0"/>
  </p:normalViewPr>
  <p:slideViewPr>
    <p:cSldViewPr snapToGrid="0">
      <p:cViewPr varScale="1">
        <p:scale>
          <a:sx n="55" d="100"/>
          <a:sy n="55" d="100"/>
        </p:scale>
        <p:origin x="78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16-Sep-25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364821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6.jfif"/></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jf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dirty="0">
                  <a:solidFill>
                    <a:srgbClr val="FF0000"/>
                  </a:solidFill>
                  <a:latin typeface="+mj-lt"/>
                </a:rPr>
                <a:t>CHỦ ĐỀ </a:t>
              </a:r>
              <a:r>
                <a:rPr lang="en-US" sz="2800" dirty="0">
                  <a:solidFill>
                    <a:srgbClr val="FF0000"/>
                  </a:solidFill>
                  <a:latin typeface="+mj-lt"/>
                </a:rPr>
                <a:t>1</a:t>
              </a:r>
              <a:endParaRPr lang="vi-VN" sz="28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990289" y="251340"/>
            <a:ext cx="6888595" cy="707886"/>
          </a:xfrm>
          <a:prstGeom prst="rect">
            <a:avLst/>
          </a:prstGeom>
          <a:noFill/>
        </p:spPr>
        <p:txBody>
          <a:bodyPr wrap="square" rtlCol="0">
            <a:spAutoFit/>
          </a:bodyPr>
          <a:lstStyle/>
          <a:p>
            <a:pPr algn="ctr"/>
            <a:r>
              <a:rPr lang="vi-VN" sz="4000" dirty="0">
                <a:solidFill>
                  <a:srgbClr val="FF0000"/>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394476" y="2191642"/>
            <a:ext cx="10913885" cy="2197525"/>
          </a:xfrm>
          <a:prstGeom prst="rect">
            <a:avLst/>
          </a:prstGeom>
          <a:noFill/>
          <a:ln>
            <a:noFill/>
          </a:ln>
        </p:spPr>
        <p:txBody>
          <a:bodyPr wrap="none" rtlCol="0">
            <a:spAutoFit/>
          </a:bodyPr>
          <a:lstStyle/>
          <a:p>
            <a:pPr algn="ctr">
              <a:lnSpc>
                <a:spcPct val="120000"/>
              </a:lnSpc>
            </a:pPr>
            <a:r>
              <a:rPr lang="vi-VN" sz="6000" b="1" dirty="0">
                <a:ln w="19050">
                  <a:solidFill>
                    <a:schemeClr val="bg1"/>
                  </a:solidFill>
                </a:ln>
                <a:solidFill>
                  <a:srgbClr val="FF0000"/>
                </a:solidFill>
                <a:latin typeface="+mj-lt"/>
              </a:rPr>
              <a:t>BÀI </a:t>
            </a:r>
            <a:r>
              <a:rPr lang="en-US" sz="6000" b="1" dirty="0">
                <a:ln w="19050">
                  <a:solidFill>
                    <a:schemeClr val="bg1"/>
                  </a:solidFill>
                </a:ln>
                <a:solidFill>
                  <a:srgbClr val="FF0000"/>
                </a:solidFill>
                <a:latin typeface="+mj-lt"/>
              </a:rPr>
              <a:t>1</a:t>
            </a:r>
            <a:endParaRPr lang="vi-VN" sz="6000" b="1" dirty="0">
              <a:ln w="19050">
                <a:solidFill>
                  <a:schemeClr val="bg1"/>
                </a:solidFill>
              </a:ln>
              <a:solidFill>
                <a:srgbClr val="FF0000"/>
              </a:solidFill>
              <a:latin typeface="+mj-lt"/>
            </a:endParaRPr>
          </a:p>
          <a:p>
            <a:pPr algn="ctr">
              <a:lnSpc>
                <a:spcPct val="120000"/>
              </a:lnSpc>
            </a:pPr>
            <a:r>
              <a:rPr lang="vi-VN" sz="5400" b="1" dirty="0">
                <a:ln w="19050">
                  <a:solidFill>
                    <a:schemeClr val="bg1"/>
                  </a:solidFill>
                </a:ln>
                <a:solidFill>
                  <a:srgbClr val="FF0000"/>
                </a:solidFill>
                <a:latin typeface="+mj-lt"/>
              </a:rPr>
              <a:t>LƯỢC SỬ CÔNG CỤ TÍNH TOÁN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en-US" sz="2400" b="1" dirty="0" err="1">
                <a:solidFill>
                  <a:srgbClr val="000000"/>
                </a:solidFill>
                <a:latin typeface="Times New Roman" panose="02020603050405020304" pitchFamily="18" charset="0"/>
                <a:cs typeface="Times New Roman" panose="02020603050405020304" pitchFamily="18" charset="0"/>
              </a:rPr>
              <a:t>Dự</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máy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tính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cs typeface="Times New Roman" panose="02020603050405020304" pitchFamily="18" charset="0"/>
              </a:rPr>
              <a:t> Babbage</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4964" y="1308453"/>
            <a:ext cx="7602071" cy="4649480"/>
          </a:xfrm>
          <a:prstGeom prst="rect">
            <a:avLst/>
          </a:prstGeom>
        </p:spPr>
      </p:pic>
    </p:spTree>
    <p:extLst>
      <p:ext uri="{BB962C8B-B14F-4D97-AF65-F5344CB8AC3E}">
        <p14:creationId xmlns:p14="http://schemas.microsoft.com/office/powerpoint/2010/main" val="17931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471958" y="599223"/>
            <a:ext cx="9789930" cy="2041393"/>
          </a:xfrm>
          <a:prstGeom prst="rect">
            <a:avLst/>
          </a:prstGeom>
        </p:spPr>
        <p:txBody>
          <a:bodyPr wrap="square">
            <a:spAutoFit/>
          </a:bodyPr>
          <a:lstStyle/>
          <a:p>
            <a:pPr lvl="0" algn="just" defTabSz="342900">
              <a:lnSpc>
                <a:spcPct val="135000"/>
              </a:lnSpc>
              <a:defRPr/>
            </a:pPr>
            <a:r>
              <a:rPr lang="vi-VN" sz="2400" dirty="0">
                <a:solidFill>
                  <a:srgbClr val="000000"/>
                </a:solidFill>
                <a:latin typeface="Times New Roman" panose="02020603050405020304" pitchFamily="18" charset="0"/>
                <a:cs typeface="Times New Roman" panose="02020603050405020304" pitchFamily="18" charset="0"/>
              </a:rPr>
              <a:t>Nguyên lí thiết kế máy tính của Babbage giống như máy tính ngày nay. Đó là loại máy đa năng, thực hiện tính toán tự động và có những ứng dụng ngoài tính toán thuần tuý. Vì vậy, mặc dù dự án của ông không được hoàn thành do hạn chế về công nghệ, ông vẫn được coi là cha đẻ của công nghệ máy tính.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5623" y="3417183"/>
            <a:ext cx="4226943" cy="2817961"/>
          </a:xfrm>
          <a:prstGeom prst="rect">
            <a:avLst/>
          </a:prstGeom>
        </p:spPr>
      </p:pic>
    </p:spTree>
    <p:extLst>
      <p:ext uri="{BB962C8B-B14F-4D97-AF65-F5344CB8AC3E}">
        <p14:creationId xmlns:p14="http://schemas.microsoft.com/office/powerpoint/2010/main" val="39241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5574797"/>
            <a:chOff x="541427" y="4307442"/>
            <a:chExt cx="10570890" cy="378994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47258"/>
            </a:xfrm>
            <a:prstGeom prst="rect">
              <a:avLst/>
            </a:prstGeom>
          </p:spPr>
          <p:txBody>
            <a:bodyPr wrap="square">
              <a:spAutoFit/>
            </a:bodyPr>
            <a:lstStyle/>
            <a:p>
              <a:pPr algn="just" defTabSz="342900">
                <a:lnSpc>
                  <a:spcPct val="135000"/>
                </a:lnSpc>
              </a:pPr>
              <a:endParaRPr lang="vi-VN"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413129"/>
            </a:xfrm>
            <a:prstGeom prst="rect">
              <a:avLst/>
            </a:prstGeom>
          </p:spPr>
          <p:txBody>
            <a:bodyPr wrap="square">
              <a:spAutoFit/>
            </a:bodyPr>
            <a:lstStyle/>
            <a:p>
              <a:pPr algn="just" defTabSz="342900">
                <a:lnSpc>
                  <a:spcPct val="135000"/>
                </a:lnSpc>
              </a:pP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Ý tưởng cơ giới hoá việc tính toán </a:t>
              </a:r>
              <a:r>
                <a:rPr lang="vi-VN" sz="3200" dirty="0">
                  <a:latin typeface="Times New Roman" panose="02020603050405020304" pitchFamily="18" charset="0"/>
                  <a:cs typeface="Times New Roman" panose="02020603050405020304" pitchFamily="18" charset="0"/>
                </a:rPr>
                <a:t>đóng vai trò quan trọng trong lịch sử phát triển của máy tính. Năm 1642, nhà bác học Blaise Pascal đã sáng chế ra chiếc máy tính cơ </a:t>
              </a:r>
              <a:r>
                <a:rPr lang="en-US" sz="3200" dirty="0" err="1">
                  <a:latin typeface="Times New Roman" panose="02020603050405020304" pitchFamily="18" charset="0"/>
                  <a:cs typeface="Times New Roman" panose="02020603050405020304" pitchFamily="18" charset="0"/>
                </a:rPr>
                <a:t>học</a:t>
              </a:r>
              <a:r>
                <a:rPr lang="vi-VN" sz="3200" dirty="0">
                  <a:latin typeface="Times New Roman" panose="02020603050405020304" pitchFamily="18" charset="0"/>
                  <a:cs typeface="Times New Roman" panose="02020603050405020304" pitchFamily="18" charset="0"/>
                </a:rPr>
                <a:t> Pascaline.</a:t>
              </a:r>
            </a:p>
            <a:p>
              <a:pPr algn="just" defTabSz="342900">
                <a:lnSpc>
                  <a:spcPct val="135000"/>
                </a:lnSpc>
              </a:pPr>
              <a:r>
                <a:rPr lang="vi-VN" sz="3200" dirty="0">
                  <a:latin typeface="Times New Roman" panose="02020603050405020304" pitchFamily="18" charset="0"/>
                  <a:cs typeface="Times New Roman" panose="02020603050405020304" pitchFamily="18" charset="0"/>
                </a:rPr>
                <a:t>•	Năm 1833, nhà Toán học Charle Babbage đã thiết kế </a:t>
              </a:r>
              <a:r>
                <a:rPr lang="vi-VN" sz="3200" b="1" dirty="0">
                  <a:latin typeface="Times New Roman" panose="02020603050405020304" pitchFamily="18" charset="0"/>
                  <a:cs typeface="Times New Roman" panose="02020603050405020304" pitchFamily="18" charset="0"/>
                </a:rPr>
                <a:t>máy tính đa năng</a:t>
              </a: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tính toán tự động </a:t>
              </a:r>
              <a:r>
                <a:rPr lang="vi-VN" sz="3200" dirty="0">
                  <a:latin typeface="Times New Roman" panose="02020603050405020304" pitchFamily="18" charset="0"/>
                  <a:cs typeface="Times New Roman" panose="02020603050405020304" pitchFamily="18" charset="0"/>
                </a:rPr>
                <a:t>tương tự như máy tính ngày nay.</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068" y="4313821"/>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6832011"/>
            <a:chOff x="601971" y="425316"/>
            <a:chExt cx="10501714" cy="643551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6144596"/>
              <a:chOff x="1190601" y="4542474"/>
              <a:chExt cx="9921716" cy="614459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544891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64038"/>
              </a:xfrm>
              <a:prstGeom prst="rect">
                <a:avLst/>
              </a:prstGeom>
            </p:spPr>
            <p:txBody>
              <a:bodyPr wrap="square">
                <a:spAutoFit/>
              </a:bodyPr>
              <a:lstStyle/>
              <a:p>
                <a:pPr algn="just" defTabSz="342900">
                  <a:lnSpc>
                    <a:spcPct val="135000"/>
                  </a:lnSpc>
                </a:pPr>
                <a:endParaRPr lang="vi-VN" sz="2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773913"/>
                <a:ext cx="9598058" cy="5913157"/>
              </a:xfrm>
              <a:prstGeom prst="rect">
                <a:avLst/>
              </a:prstGeom>
            </p:spPr>
            <p:txBody>
              <a:bodyPr wrap="square">
                <a:spAutoFit/>
              </a:bodyPr>
              <a:lstStyle/>
              <a:p>
                <a:pPr algn="just" defTabSz="342900">
                  <a:lnSpc>
                    <a:spcPct val="150000"/>
                  </a:lnSpc>
                </a:pPr>
                <a:r>
                  <a:rPr lang="vi-VN" sz="3200" b="1" dirty="0">
                    <a:latin typeface="Times New Roman" panose="02020603050405020304" pitchFamily="18" charset="0"/>
                    <a:cs typeface="Times New Roman" panose="02020603050405020304" pitchFamily="18" charset="0"/>
                  </a:rPr>
                  <a:t>Máy tính trong dự án của Babbage có những đặc điểm gì?</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defTabSz="342900">
                  <a:lnSpc>
                    <a:spcPct val="150000"/>
                  </a:lnSpc>
                </a:pPr>
                <a:r>
                  <a:rPr lang="vi-VN" sz="3200" dirty="0">
                    <a:latin typeface="Times New Roman" panose="02020603050405020304" pitchFamily="18" charset="0"/>
                    <a:cs typeface="Times New Roman" panose="02020603050405020304" pitchFamily="18" charset="0"/>
                  </a:rPr>
                  <a:t>A.	Máy tính cơ học, thực hiện tự động.</a:t>
                </a:r>
              </a:p>
              <a:p>
                <a:pPr algn="just" defTabSz="342900">
                  <a:lnSpc>
                    <a:spcPct val="150000"/>
                  </a:lnSpc>
                </a:pPr>
                <a:r>
                  <a:rPr lang="vi-VN" sz="3200" dirty="0">
                    <a:latin typeface="Times New Roman" panose="02020603050405020304" pitchFamily="18" charset="0"/>
                    <a:cs typeface="Times New Roman" panose="02020603050405020304" pitchFamily="18" charset="0"/>
                  </a:rPr>
                  <a:t>B.	Máy tính có những ứng dụng ngoài tính toán thuần tuý.</a:t>
                </a:r>
              </a:p>
              <a:p>
                <a:pPr algn="just" defTabSz="342900">
                  <a:lnSpc>
                    <a:spcPct val="150000"/>
                  </a:lnSpc>
                </a:pP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 Có thiết kế giống với máy tính ngày nay.</a:t>
                </a:r>
              </a:p>
              <a:p>
                <a:pPr algn="just" defTabSz="342900">
                  <a:lnSpc>
                    <a:spcPct val="150000"/>
                  </a:lnSpc>
                </a:pPr>
                <a:r>
                  <a:rPr lang="vi-VN" sz="3200" dirty="0">
                    <a:latin typeface="Times New Roman" panose="02020603050405020304" pitchFamily="18" charset="0"/>
                    <a:cs typeface="Times New Roman" panose="02020603050405020304" pitchFamily="18" charset="0"/>
                  </a:rPr>
                  <a:t>D. Cả ba đặc điểm trên.</a:t>
                </a:r>
              </a:p>
              <a:p>
                <a:pPr algn="just" defTabSz="342900">
                  <a:lnSpc>
                    <a:spcPct val="150000"/>
                  </a:lnSpc>
                </a:pPr>
                <a:endParaRPr lang="vi-VN" sz="3200"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523776" y="692851"/>
              <a:ext cx="569518" cy="477164"/>
            </a:xfrm>
            <a:prstGeom prst="rect">
              <a:avLst/>
            </a:prstGeom>
          </p:spPr>
        </p:pic>
      </p:grpSp>
      <p:sp>
        <p:nvSpPr>
          <p:cNvPr id="10" name="Oval 9"/>
          <p:cNvSpPr/>
          <p:nvPr/>
        </p:nvSpPr>
        <p:spPr>
          <a:xfrm>
            <a:off x="1378824" y="5599236"/>
            <a:ext cx="519116" cy="555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0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0" y="1545509"/>
            <a:ext cx="11612547" cy="1107996"/>
          </a:xfrm>
          <a:prstGeom prst="rect">
            <a:avLst/>
          </a:prstGeom>
          <a:noFill/>
        </p:spPr>
        <p:txBody>
          <a:bodyPr wrap="square" rtlCol="0">
            <a:spAutoFit/>
          </a:bodyPr>
          <a:lstStyle/>
          <a:p>
            <a:pPr lvl="0" algn="ctr"/>
            <a:r>
              <a:rPr lang="vi-VN" sz="6600" dirty="0">
                <a:solidFill>
                  <a:srgbClr val="C00000"/>
                </a:solidFill>
                <a:latin typeface="Times New Roman" panose="02020603050405020304" pitchFamily="18" charset="0"/>
                <a:cs typeface="Times New Roman" panose="02020603050405020304" pitchFamily="18" charset="0"/>
              </a:rPr>
              <a:t>2.	MÁY TÍNH ĐIỆN TỬ</a:t>
            </a:r>
            <a:endPar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vi-VN" sz="2400" b="1" i="1" dirty="0">
                <a:solidFill>
                  <a:srgbClr val="000000"/>
                </a:solidFill>
                <a:latin typeface="Times New Roman" panose="02020603050405020304" pitchFamily="18" charset="0"/>
                <a:cs typeface="Times New Roman" panose="02020603050405020304" pitchFamily="18" charset="0"/>
              </a:rPr>
              <a:t>Máy tính điện - cơ và kiến trúc Von Neumann</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32162" y="3931558"/>
            <a:ext cx="4137281" cy="2327219"/>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651572" cy="3346301"/>
          </a:xfrm>
          <a:prstGeom prst="rect">
            <a:avLst/>
          </a:prstGeom>
          <a:noFill/>
        </p:spPr>
        <p:txBody>
          <a:bodyPr wrap="square">
            <a:spAutoFit/>
          </a:bodyPr>
          <a:lstStyle/>
          <a:p>
            <a:pPr lvl="0" algn="just"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Năm 24 tuổi, Claude Shannon đã </a:t>
            </a:r>
            <a:r>
              <a:rPr lang="en-US" sz="3200" dirty="0" err="1">
                <a:solidFill>
                  <a:srgbClr val="000000"/>
                </a:solidFill>
                <a:latin typeface="Times New Roman" panose="02020603050405020304" pitchFamily="18" charset="0"/>
                <a:cs typeface="Times New Roman" panose="02020603050405020304" pitchFamily="18" charset="0"/>
              </a:rPr>
              <a:t>nghĩ</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rằng có thể sử dụng các rơ le để thực hiện các thao tác tính toán trên các dây bit. Đó là nền tảng cho việc thiết kế các máy tính kĩ thuật số hiện đại. Thời kì đầu, các máy tính được thiết kế dựa trên các rơ le, còn được gọi là máy tính điện - cơ.</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9A126B2-B30C-42B5-830A-A4E160515009}"/>
              </a:ext>
            </a:extLst>
          </p:cNvPr>
          <p:cNvSpPr txBox="1"/>
          <p:nvPr/>
        </p:nvSpPr>
        <p:spPr>
          <a:xfrm>
            <a:off x="4478135" y="6396335"/>
            <a:ext cx="6098874" cy="461665"/>
          </a:xfrm>
          <a:prstGeom prst="rect">
            <a:avLst/>
          </a:prstGeom>
          <a:noFill/>
        </p:spPr>
        <p:txBody>
          <a:bodyPr wrap="square">
            <a:spAutoFit/>
          </a:bodyPr>
          <a:lstStyle/>
          <a:p>
            <a:pPr lvl="0"/>
            <a:r>
              <a:rPr lang="vi-VN" sz="2400" b="1" dirty="0">
                <a:solidFill>
                  <a:schemeClr val="bg1"/>
                </a:solidFill>
                <a:latin typeface="Times New Roman" panose="02020603050405020304" pitchFamily="18" charset="0"/>
                <a:cs typeface="Times New Roman" panose="02020603050405020304" pitchFamily="18" charset="0"/>
              </a:rPr>
              <a:t>Claude Shannon </a:t>
            </a:r>
            <a:endParaRPr kumimoji="0" lang="en-US" sz="1800" b="1"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23544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vi-VN" sz="2400" b="1" i="1" dirty="0">
                <a:solidFill>
                  <a:srgbClr val="000000"/>
                </a:solidFill>
                <a:latin typeface="Times New Roman" panose="02020603050405020304" pitchFamily="18" charset="0"/>
                <a:cs typeface="Times New Roman" panose="02020603050405020304" pitchFamily="18" charset="0"/>
              </a:rPr>
              <a:t>Máy tính điện - cơ và kiến trúc Von Neumann</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6562" y="4170298"/>
            <a:ext cx="6098874" cy="214023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651572" cy="2939523"/>
          </a:xfrm>
          <a:prstGeom prst="rect">
            <a:avLst/>
          </a:prstGeom>
          <a:noFill/>
        </p:spPr>
        <p:txBody>
          <a:bodyPr wrap="square">
            <a:spAutoFit/>
          </a:bodyPr>
          <a:lstStyle/>
          <a:p>
            <a:pPr lvl="0" algn="just" defTabSz="342900">
              <a:lnSpc>
                <a:spcPct val="135000"/>
              </a:lnSpc>
              <a:defRPr/>
            </a:pPr>
            <a:r>
              <a:rPr lang="en-US" sz="2800" dirty="0">
                <a:solidFill>
                  <a:srgbClr val="000000"/>
                </a:solidFill>
                <a:latin typeface="Times New Roman" panose="02020603050405020304" pitchFamily="18" charset="0"/>
                <a:cs typeface="Times New Roman" panose="02020603050405020304" pitchFamily="18" charset="0"/>
              </a:rPr>
              <a:t>N</a:t>
            </a:r>
            <a:r>
              <a:rPr lang="vi-VN" sz="2800" dirty="0">
                <a:solidFill>
                  <a:srgbClr val="000000"/>
                </a:solidFill>
                <a:latin typeface="Times New Roman" panose="02020603050405020304" pitchFamily="18" charset="0"/>
                <a:cs typeface="Times New Roman" panose="02020603050405020304" pitchFamily="18" charset="0"/>
              </a:rPr>
              <a:t>ăm 1943, Howard Aiken đã chế tạo thành công chiếc máy tính điều khiển tuần tự tự động (ASCC Automatic Sequence Controlled Calculator), một máy tính điện - cơ đa năng, có thể hoạt động với sự can thiệp tối thiểu của con người. Nó thực hiện phép tính cộng mất gần một giây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khoảng</a:t>
            </a:r>
            <a:r>
              <a:rPr lang="en-US" sz="2800" dirty="0">
                <a:solidFill>
                  <a:srgbClr val="000000"/>
                </a:solidFill>
                <a:latin typeface="Times New Roman" panose="02020603050405020304" pitchFamily="18" charset="0"/>
                <a:cs typeface="Times New Roman" panose="02020603050405020304" pitchFamily="18" charset="0"/>
              </a:rPr>
              <a:t> 6 </a:t>
            </a:r>
            <a:r>
              <a:rPr lang="en-US" sz="2800" dirty="0" err="1">
                <a:solidFill>
                  <a:srgbClr val="000000"/>
                </a:solidFill>
                <a:latin typeface="Times New Roman" panose="02020603050405020304" pitchFamily="18" charset="0"/>
                <a:cs typeface="Times New Roman" panose="02020603050405020304" pitchFamily="18" charset="0"/>
              </a:rPr>
              <a:t>giây</a:t>
            </a:r>
            <a:r>
              <a:rPr lang="en-US" sz="2800" dirty="0">
                <a:solidFill>
                  <a:srgbClr val="000000"/>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9A126B2-B30C-42B5-830A-A4E160515009}"/>
              </a:ext>
            </a:extLst>
          </p:cNvPr>
          <p:cNvSpPr txBox="1"/>
          <p:nvPr/>
        </p:nvSpPr>
        <p:spPr>
          <a:xfrm>
            <a:off x="4478135" y="6396335"/>
            <a:ext cx="6098874" cy="461665"/>
          </a:xfrm>
          <a:prstGeom prst="rect">
            <a:avLst/>
          </a:prstGeom>
          <a:noFill/>
        </p:spPr>
        <p:txBody>
          <a:bodyPr wrap="square">
            <a:spAutoFit/>
          </a:bodyPr>
          <a:lstStyle/>
          <a:p>
            <a:pPr lvl="0"/>
            <a:r>
              <a:rPr lang="vi-VN" sz="2400" b="1" dirty="0">
                <a:solidFill>
                  <a:schemeClr val="bg1"/>
                </a:solidFill>
                <a:latin typeface="Times New Roman" panose="02020603050405020304" pitchFamily="18" charset="0"/>
                <a:cs typeface="Times New Roman" panose="02020603050405020304" pitchFamily="18" charset="0"/>
              </a:rPr>
              <a:t>Howard Aiken </a:t>
            </a:r>
            <a:endParaRPr kumimoji="0" lang="en-US" sz="1800" b="1"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87759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vi-VN" sz="2400" b="1" i="1" dirty="0">
                <a:solidFill>
                  <a:srgbClr val="000000"/>
                </a:solidFill>
                <a:latin typeface="Times New Roman" panose="02020603050405020304" pitchFamily="18" charset="0"/>
                <a:cs typeface="Times New Roman" panose="02020603050405020304" pitchFamily="18" charset="0"/>
              </a:rPr>
              <a:t>Máy tính điện - cơ và kiến trúc Von Neumann</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651572" cy="1776127"/>
          </a:xfrm>
          <a:prstGeom prst="rect">
            <a:avLst/>
          </a:prstGeom>
          <a:noFill/>
        </p:spPr>
        <p:txBody>
          <a:bodyPr wrap="square">
            <a:spAutoFit/>
          </a:bodyPr>
          <a:lstStyle/>
          <a:p>
            <a:pPr lvl="0" algn="just"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N</a:t>
            </a:r>
            <a:r>
              <a:rPr lang="en-US" sz="2800" dirty="0">
                <a:solidFill>
                  <a:srgbClr val="000000"/>
                </a:solidFill>
                <a:latin typeface="Times New Roman" panose="02020603050405020304" pitchFamily="18" charset="0"/>
                <a:cs typeface="Times New Roman" panose="02020603050405020304" pitchFamily="18" charset="0"/>
              </a:rPr>
              <a:t>ă</a:t>
            </a:r>
            <a:r>
              <a:rPr lang="vi-VN" sz="2800" dirty="0">
                <a:solidFill>
                  <a:srgbClr val="000000"/>
                </a:solidFill>
                <a:latin typeface="Times New Roman" panose="02020603050405020304" pitchFamily="18" charset="0"/>
                <a:cs typeface="Times New Roman" panose="02020603050405020304" pitchFamily="18" charset="0"/>
              </a:rPr>
              <a:t>m 1945, nhà Toán học người Mỹ gốc Hung-ga-ry John Von Neumann đã trình bày nguyên lí hoạt động của máy tính với khái niệm “chương trình được lưu trữ”.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9AA1039-02D0-40B9-B444-E12C5CF9DC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54370" y="3235092"/>
            <a:ext cx="5243900" cy="2949694"/>
          </a:xfrm>
          <a:prstGeom prst="rect">
            <a:avLst/>
          </a:prstGeom>
        </p:spPr>
      </p:pic>
      <p:sp>
        <p:nvSpPr>
          <p:cNvPr id="8" name="TextBox 7">
            <a:extLst>
              <a:ext uri="{FF2B5EF4-FFF2-40B4-BE49-F238E27FC236}">
                <a16:creationId xmlns:a16="http://schemas.microsoft.com/office/drawing/2014/main" id="{FDCFCF48-EB85-4ED4-8D2A-E169FF23B682}"/>
              </a:ext>
            </a:extLst>
          </p:cNvPr>
          <p:cNvSpPr txBox="1"/>
          <p:nvPr/>
        </p:nvSpPr>
        <p:spPr>
          <a:xfrm>
            <a:off x="4478135" y="6396335"/>
            <a:ext cx="6098874" cy="461665"/>
          </a:xfrm>
          <a:prstGeom prst="rect">
            <a:avLst/>
          </a:prstGeom>
          <a:noFill/>
        </p:spPr>
        <p:txBody>
          <a:bodyPr wrap="square">
            <a:spAutoFit/>
          </a:bodyPr>
          <a:lstStyle/>
          <a:p>
            <a:pPr lvl="0"/>
            <a:r>
              <a:rPr lang="vi-VN" sz="2400" b="1" dirty="0">
                <a:solidFill>
                  <a:schemeClr val="bg1"/>
                </a:solidFill>
                <a:latin typeface="Times New Roman" panose="02020603050405020304" pitchFamily="18" charset="0"/>
                <a:cs typeface="Times New Roman" panose="02020603050405020304" pitchFamily="18" charset="0"/>
              </a:rPr>
              <a:t>Howard Aiken </a:t>
            </a:r>
            <a:endParaRPr kumimoji="0" lang="en-US" sz="1800" b="1"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172605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vi-VN" sz="2400" b="1" i="1" dirty="0">
                <a:solidFill>
                  <a:srgbClr val="000000"/>
                </a:solidFill>
                <a:latin typeface="Times New Roman" panose="02020603050405020304" pitchFamily="18" charset="0"/>
                <a:cs typeface="Times New Roman" panose="02020603050405020304" pitchFamily="18" charset="0"/>
              </a:rPr>
              <a:t>Máy tính điện - cơ và kiến trúc Von Neumann</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16907"/>
            <a:ext cx="10651572" cy="3521220"/>
          </a:xfrm>
          <a:prstGeom prst="rect">
            <a:avLst/>
          </a:prstGeom>
          <a:noFill/>
        </p:spPr>
        <p:txBody>
          <a:bodyPr wrap="square">
            <a:spAutoFit/>
          </a:bodyPr>
          <a:lstStyle/>
          <a:p>
            <a:pPr marL="457200" lvl="0" indent="-457200" algn="just" defTabSz="342900">
              <a:lnSpc>
                <a:spcPct val="135000"/>
              </a:lnSpc>
              <a:buAutoNum type="arabicParenR"/>
              <a:defRPr/>
            </a:pPr>
            <a:r>
              <a:rPr lang="en-US" sz="2800" dirty="0">
                <a:solidFill>
                  <a:srgbClr val="000000"/>
                </a:solidFill>
                <a:latin typeface="Times New Roman" panose="02020603050405020304" pitchFamily="18" charset="0"/>
                <a:cs typeface="Times New Roman" panose="02020603050405020304" pitchFamily="18" charset="0"/>
              </a:rPr>
              <a:t>C</a:t>
            </a:r>
            <a:r>
              <a:rPr lang="vi-VN" sz="2800" dirty="0">
                <a:solidFill>
                  <a:srgbClr val="000000"/>
                </a:solidFill>
                <a:latin typeface="Times New Roman" panose="02020603050405020304" pitchFamily="18" charset="0"/>
                <a:cs typeface="Times New Roman" panose="02020603050405020304" pitchFamily="18" charset="0"/>
              </a:rPr>
              <a:t>ác lệnh của chương trình được lưu trữ trong bộ nhớ giống như dữ liệu; </a:t>
            </a:r>
            <a:endParaRPr lang="en-US" sz="2800" dirty="0">
              <a:solidFill>
                <a:srgbClr val="000000"/>
              </a:solidFill>
              <a:latin typeface="Times New Roman" panose="02020603050405020304" pitchFamily="18" charset="0"/>
              <a:cs typeface="Times New Roman" panose="02020603050405020304" pitchFamily="18" charset="0"/>
            </a:endParaRPr>
          </a:p>
          <a:p>
            <a:pPr marL="457200" lvl="0" indent="-457200" algn="just" defTabSz="342900">
              <a:lnSpc>
                <a:spcPct val="135000"/>
              </a:lnSpc>
              <a:buAutoNum type="arabicParenR"/>
              <a:defRPr/>
            </a:pPr>
            <a:r>
              <a:rPr lang="en-US" sz="2800" dirty="0">
                <a:solidFill>
                  <a:srgbClr val="000000"/>
                </a:solidFill>
                <a:latin typeface="Times New Roman" panose="02020603050405020304" pitchFamily="18" charset="0"/>
                <a:cs typeface="Times New Roman" panose="02020603050405020304" pitchFamily="18" charset="0"/>
              </a:rPr>
              <a:t>Đ</a:t>
            </a:r>
            <a:r>
              <a:rPr lang="vi-VN" sz="2800" dirty="0">
                <a:solidFill>
                  <a:srgbClr val="000000"/>
                </a:solidFill>
                <a:latin typeface="Times New Roman" panose="02020603050405020304" pitchFamily="18" charset="0"/>
                <a:cs typeface="Times New Roman" panose="02020603050405020304" pitchFamily="18" charset="0"/>
              </a:rPr>
              <a:t>ể thực hiện nhiệm vụ nào, ch</a:t>
            </a:r>
            <a:r>
              <a:rPr lang="en-US" sz="2800" dirty="0">
                <a:solidFill>
                  <a:srgbClr val="000000"/>
                </a:solidFill>
                <a:latin typeface="Times New Roman" panose="02020603050405020304" pitchFamily="18" charset="0"/>
                <a:cs typeface="Times New Roman" panose="02020603050405020304" pitchFamily="18" charset="0"/>
              </a:rPr>
              <a:t>ỉ</a:t>
            </a:r>
            <a:r>
              <a:rPr lang="vi-VN" sz="2800" dirty="0">
                <a:solidFill>
                  <a:srgbClr val="000000"/>
                </a:solidFill>
                <a:latin typeface="Times New Roman" panose="02020603050405020304" pitchFamily="18" charset="0"/>
                <a:cs typeface="Times New Roman" panose="02020603050405020304" pitchFamily="18" charset="0"/>
              </a:rPr>
              <a:t> cần tải chương trình tương ứng vào bộ nhớ; </a:t>
            </a:r>
            <a:endParaRPr lang="en-US" sz="2800" dirty="0">
              <a:solidFill>
                <a:srgbClr val="000000"/>
              </a:solidFill>
              <a:latin typeface="Times New Roman" panose="02020603050405020304" pitchFamily="18" charset="0"/>
              <a:cs typeface="Times New Roman" panose="02020603050405020304" pitchFamily="18" charset="0"/>
            </a:endParaRPr>
          </a:p>
          <a:p>
            <a:pPr marL="457200" lvl="0" indent="-457200" algn="just" defTabSz="342900">
              <a:lnSpc>
                <a:spcPct val="135000"/>
              </a:lnSpc>
              <a:buAutoNum type="arabicParenR"/>
              <a:defRPr/>
            </a:pPr>
            <a:r>
              <a:rPr lang="en-US" sz="2800" dirty="0">
                <a:solidFill>
                  <a:srgbClr val="000000"/>
                </a:solidFill>
                <a:latin typeface="Times New Roman" panose="02020603050405020304" pitchFamily="18" charset="0"/>
                <a:cs typeface="Times New Roman" panose="02020603050405020304" pitchFamily="18" charset="0"/>
              </a:rPr>
              <a:t>C</a:t>
            </a:r>
            <a:r>
              <a:rPr lang="vi-VN" sz="2800" dirty="0">
                <a:solidFill>
                  <a:srgbClr val="000000"/>
                </a:solidFill>
                <a:latin typeface="Times New Roman" panose="02020603050405020304" pitchFamily="18" charset="0"/>
                <a:cs typeface="Times New Roman" panose="02020603050405020304" pitchFamily="18" charset="0"/>
              </a:rPr>
              <a:t>hương trình được nạp từ bộ nhớ vào bộ xử lí từng lệnh một và thực hiện xong mới nạp lệnh tiếp theo (tuần tự).</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5923E6-0F85-4B6B-ABF8-D0E6FDC876B7}"/>
              </a:ext>
            </a:extLst>
          </p:cNvPr>
          <p:cNvSpPr/>
          <p:nvPr/>
        </p:nvSpPr>
        <p:spPr>
          <a:xfrm>
            <a:off x="4153989" y="2908374"/>
            <a:ext cx="3526971" cy="32775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vi-VN" sz="2400" b="1" i="1" dirty="0">
                <a:solidFill>
                  <a:srgbClr val="000000"/>
                </a:solidFill>
                <a:latin typeface="Times New Roman" panose="02020603050405020304" pitchFamily="18" charset="0"/>
                <a:cs typeface="Times New Roman" panose="02020603050405020304" pitchFamily="18" charset="0"/>
              </a:rPr>
              <a:t>Máy tính điện - cơ và kiến trúc Von Neumann</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651572" cy="1776127"/>
          </a:xfrm>
          <a:prstGeom prst="rect">
            <a:avLst/>
          </a:prstGeom>
          <a:noFill/>
        </p:spPr>
        <p:txBody>
          <a:bodyPr wrap="square">
            <a:spAutoFit/>
          </a:bodyPr>
          <a:lstStyle/>
          <a:p>
            <a:pPr lvl="0" algn="just"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Theo nguyên lí đó, máy tính cần được cấu tạo dựa trên kiến trúc Von Neumann, gồm bộ xử lí, bộ nhớ, các cổng kết nối với thiết bị vào - ra và đường truyền giữa các bộ phận đó như trong Hình 1.3.</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ECAD0D6-0401-4DD1-8EA6-3206D32755C4}"/>
              </a:ext>
            </a:extLst>
          </p:cNvPr>
          <p:cNvSpPr/>
          <p:nvPr/>
        </p:nvSpPr>
        <p:spPr>
          <a:xfrm>
            <a:off x="1149531" y="4001450"/>
            <a:ext cx="2168435" cy="96665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Thiết bị vào</a:t>
            </a:r>
          </a:p>
        </p:txBody>
      </p:sp>
      <p:sp>
        <p:nvSpPr>
          <p:cNvPr id="7" name="Rectangle 6">
            <a:extLst>
              <a:ext uri="{FF2B5EF4-FFF2-40B4-BE49-F238E27FC236}">
                <a16:creationId xmlns:a16="http://schemas.microsoft.com/office/drawing/2014/main" id="{117B4EE5-C61D-45F6-A1E0-C932B358E6DA}"/>
              </a:ext>
            </a:extLst>
          </p:cNvPr>
          <p:cNvSpPr/>
          <p:nvPr/>
        </p:nvSpPr>
        <p:spPr>
          <a:xfrm>
            <a:off x="8460826" y="4001450"/>
            <a:ext cx="2168435" cy="96665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Thiết bị ra</a:t>
            </a:r>
          </a:p>
        </p:txBody>
      </p:sp>
      <p:sp>
        <p:nvSpPr>
          <p:cNvPr id="8" name="Rectangle 7">
            <a:extLst>
              <a:ext uri="{FF2B5EF4-FFF2-40B4-BE49-F238E27FC236}">
                <a16:creationId xmlns:a16="http://schemas.microsoft.com/office/drawing/2014/main" id="{D746BC2A-7713-40F9-A92F-10F0258A5AA8}"/>
              </a:ext>
            </a:extLst>
          </p:cNvPr>
          <p:cNvSpPr/>
          <p:nvPr/>
        </p:nvSpPr>
        <p:spPr>
          <a:xfrm>
            <a:off x="4856094" y="5114728"/>
            <a:ext cx="2168435" cy="96665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Bộ nhớ</a:t>
            </a:r>
          </a:p>
        </p:txBody>
      </p:sp>
      <p:sp>
        <p:nvSpPr>
          <p:cNvPr id="9" name="Rectangle 8">
            <a:extLst>
              <a:ext uri="{FF2B5EF4-FFF2-40B4-BE49-F238E27FC236}">
                <a16:creationId xmlns:a16="http://schemas.microsoft.com/office/drawing/2014/main" id="{8128A856-23CC-4244-BA64-7649A2A2E1B2}"/>
              </a:ext>
            </a:extLst>
          </p:cNvPr>
          <p:cNvSpPr/>
          <p:nvPr/>
        </p:nvSpPr>
        <p:spPr>
          <a:xfrm>
            <a:off x="4856094" y="3072704"/>
            <a:ext cx="2168435" cy="96665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Bộ xử lí</a:t>
            </a:r>
          </a:p>
        </p:txBody>
      </p:sp>
      <p:cxnSp>
        <p:nvCxnSpPr>
          <p:cNvPr id="5" name="Straight Arrow Connector 4">
            <a:extLst>
              <a:ext uri="{FF2B5EF4-FFF2-40B4-BE49-F238E27FC236}">
                <a16:creationId xmlns:a16="http://schemas.microsoft.com/office/drawing/2014/main" id="{1247F511-204A-42ED-A638-CCDD6DEEB58B}"/>
              </a:ext>
            </a:extLst>
          </p:cNvPr>
          <p:cNvCxnSpPr>
            <a:cxnSpLocks/>
            <a:stCxn id="2" idx="3"/>
          </p:cNvCxnSpPr>
          <p:nvPr/>
        </p:nvCxnSpPr>
        <p:spPr>
          <a:xfrm>
            <a:off x="3317966" y="4484776"/>
            <a:ext cx="836023"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9A01C82-3DD8-4AEA-9E80-A5EDA86FD036}"/>
              </a:ext>
            </a:extLst>
          </p:cNvPr>
          <p:cNvCxnSpPr>
            <a:cxnSpLocks/>
          </p:cNvCxnSpPr>
          <p:nvPr/>
        </p:nvCxnSpPr>
        <p:spPr>
          <a:xfrm>
            <a:off x="5386587" y="4039356"/>
            <a:ext cx="0" cy="107537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F700B6-1331-4EC1-B705-A447B9BE171C}"/>
              </a:ext>
            </a:extLst>
          </p:cNvPr>
          <p:cNvCxnSpPr>
            <a:cxnSpLocks/>
          </p:cNvCxnSpPr>
          <p:nvPr/>
        </p:nvCxnSpPr>
        <p:spPr>
          <a:xfrm flipV="1">
            <a:off x="6512002" y="4039356"/>
            <a:ext cx="0" cy="107537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656FE8-903A-47BF-8904-B1244F88EF62}"/>
              </a:ext>
            </a:extLst>
          </p:cNvPr>
          <p:cNvCxnSpPr>
            <a:cxnSpLocks/>
          </p:cNvCxnSpPr>
          <p:nvPr/>
        </p:nvCxnSpPr>
        <p:spPr>
          <a:xfrm>
            <a:off x="7680960" y="4458650"/>
            <a:ext cx="836023"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8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2"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0" nodeType="clickEffect">
                                  <p:stCondLst>
                                    <p:cond delay="0"/>
                                  </p:stCondLst>
                                  <p:childTnLst>
                                    <p:animClr clrSpc="rgb" dir="cw">
                                      <p:cBhvr override="childStyle">
                                        <p:cTn id="28" dur="250" autoRev="1" fill="remove"/>
                                        <p:tgtEl>
                                          <p:spTgt spid="2"/>
                                        </p:tgtEl>
                                        <p:attrNameLst>
                                          <p:attrName>style.color</p:attrName>
                                        </p:attrNameLst>
                                      </p:cBhvr>
                                      <p:to>
                                        <a:schemeClr val="bg1"/>
                                      </p:to>
                                    </p:animClr>
                                    <p:animClr clrSpc="rgb" dir="cw">
                                      <p:cBhvr>
                                        <p:cTn id="29" dur="250" autoRev="1" fill="remove"/>
                                        <p:tgtEl>
                                          <p:spTgt spid="2"/>
                                        </p:tgtEl>
                                        <p:attrNameLst>
                                          <p:attrName>fillcolor</p:attrName>
                                        </p:attrNameLst>
                                      </p:cBhvr>
                                      <p:to>
                                        <a:schemeClr val="bg1"/>
                                      </p:to>
                                    </p:animClr>
                                    <p:set>
                                      <p:cBhvr>
                                        <p:cTn id="30" dur="250" autoRev="1" fill="remove"/>
                                        <p:tgtEl>
                                          <p:spTgt spid="2"/>
                                        </p:tgtEl>
                                        <p:attrNameLst>
                                          <p:attrName>fill.type</p:attrName>
                                        </p:attrNameLst>
                                      </p:cBhvr>
                                      <p:to>
                                        <p:strVal val="solid"/>
                                      </p:to>
                                    </p:set>
                                    <p:set>
                                      <p:cBhvr>
                                        <p:cTn id="31" dur="250" autoRev="1" fill="remove"/>
                                        <p:tgtEl>
                                          <p:spTgt spid="2"/>
                                        </p:tgtEl>
                                        <p:attrNameLst>
                                          <p:attrName>fill.on</p:attrName>
                                        </p:attrNameLst>
                                      </p:cBhvr>
                                      <p:to>
                                        <p:strVal val="true"/>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1000"/>
                            </p:stCondLst>
                            <p:childTnLst>
                              <p:par>
                                <p:cTn id="37" presetID="27" presetClass="emph" presetSubtype="0" fill="remove" grpId="0" nodeType="afterEffect">
                                  <p:stCondLst>
                                    <p:cond delay="0"/>
                                  </p:stCondLst>
                                  <p:childTnLst>
                                    <p:animClr clrSpc="rgb" dir="cw">
                                      <p:cBhvr override="childStyle">
                                        <p:cTn id="38" dur="250" autoRev="1" fill="remove"/>
                                        <p:tgtEl>
                                          <p:spTgt spid="3"/>
                                        </p:tgtEl>
                                        <p:attrNameLst>
                                          <p:attrName>style.color</p:attrName>
                                        </p:attrNameLst>
                                      </p:cBhvr>
                                      <p:to>
                                        <a:schemeClr val="bg1"/>
                                      </p:to>
                                    </p:animClr>
                                    <p:animClr clrSpc="rgb" dir="cw">
                                      <p:cBhvr>
                                        <p:cTn id="39" dur="250" autoRev="1" fill="remove"/>
                                        <p:tgtEl>
                                          <p:spTgt spid="3"/>
                                        </p:tgtEl>
                                        <p:attrNameLst>
                                          <p:attrName>fillcolor</p:attrName>
                                        </p:attrNameLst>
                                      </p:cBhvr>
                                      <p:to>
                                        <a:schemeClr val="bg1"/>
                                      </p:to>
                                    </p:animClr>
                                    <p:set>
                                      <p:cBhvr>
                                        <p:cTn id="40" dur="250" autoRev="1" fill="remove"/>
                                        <p:tgtEl>
                                          <p:spTgt spid="3"/>
                                        </p:tgtEl>
                                        <p:attrNameLst>
                                          <p:attrName>fill.type</p:attrName>
                                        </p:attrNameLst>
                                      </p:cBhvr>
                                      <p:to>
                                        <p:strVal val="solid"/>
                                      </p:to>
                                    </p:set>
                                    <p:set>
                                      <p:cBhvr>
                                        <p:cTn id="41" dur="250" autoRev="1" fill="remove"/>
                                        <p:tgtEl>
                                          <p:spTgt spid="3"/>
                                        </p:tgtEl>
                                        <p:attrNameLst>
                                          <p:attrName>fill.on</p:attrName>
                                        </p:attrNameLst>
                                      </p:cBhvr>
                                      <p:to>
                                        <p:strVal val="true"/>
                                      </p:to>
                                    </p:set>
                                  </p:childTnLst>
                                </p:cTn>
                              </p:par>
                            </p:childTnLst>
                          </p:cTn>
                        </p:par>
                        <p:par>
                          <p:cTn id="42" fill="hold">
                            <p:stCondLst>
                              <p:cond delay="1500"/>
                            </p:stCondLst>
                            <p:childTnLst>
                              <p:par>
                                <p:cTn id="43" presetID="27" presetClass="emph" presetSubtype="0" fill="remove" grpId="0" nodeType="afterEffect">
                                  <p:stCondLst>
                                    <p:cond delay="0"/>
                                  </p:stCondLst>
                                  <p:childTnLst>
                                    <p:animClr clrSpc="rgb" dir="cw">
                                      <p:cBhvr override="childStyle">
                                        <p:cTn id="44" dur="250" autoRev="1" fill="remove"/>
                                        <p:tgtEl>
                                          <p:spTgt spid="9"/>
                                        </p:tgtEl>
                                        <p:attrNameLst>
                                          <p:attrName>style.color</p:attrName>
                                        </p:attrNameLst>
                                      </p:cBhvr>
                                      <p:to>
                                        <a:schemeClr val="bg1"/>
                                      </p:to>
                                    </p:animClr>
                                    <p:animClr clrSpc="rgb" dir="cw">
                                      <p:cBhvr>
                                        <p:cTn id="45" dur="250" autoRev="1" fill="remove"/>
                                        <p:tgtEl>
                                          <p:spTgt spid="9"/>
                                        </p:tgtEl>
                                        <p:attrNameLst>
                                          <p:attrName>fillcolor</p:attrName>
                                        </p:attrNameLst>
                                      </p:cBhvr>
                                      <p:to>
                                        <a:schemeClr val="bg1"/>
                                      </p:to>
                                    </p:animClr>
                                    <p:set>
                                      <p:cBhvr>
                                        <p:cTn id="46" dur="250" autoRev="1" fill="remove"/>
                                        <p:tgtEl>
                                          <p:spTgt spid="9"/>
                                        </p:tgtEl>
                                        <p:attrNameLst>
                                          <p:attrName>fill.type</p:attrName>
                                        </p:attrNameLst>
                                      </p:cBhvr>
                                      <p:to>
                                        <p:strVal val="solid"/>
                                      </p:to>
                                    </p:set>
                                    <p:set>
                                      <p:cBhvr>
                                        <p:cTn id="47" dur="250" autoRev="1" fill="remove"/>
                                        <p:tgtEl>
                                          <p:spTgt spid="9"/>
                                        </p:tgtEl>
                                        <p:attrNameLst>
                                          <p:attrName>fill.on</p:attrName>
                                        </p:attrNameLst>
                                      </p:cBhvr>
                                      <p:to>
                                        <p:strVal val="true"/>
                                      </p:to>
                                    </p:se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2500"/>
                            </p:stCondLst>
                            <p:childTnLst>
                              <p:par>
                                <p:cTn id="53" presetID="27" presetClass="emph" presetSubtype="0" fill="remove" grpId="0" nodeType="afterEffect">
                                  <p:stCondLst>
                                    <p:cond delay="0"/>
                                  </p:stCondLst>
                                  <p:childTnLst>
                                    <p:animClr clrSpc="rgb" dir="cw">
                                      <p:cBhvr override="childStyle">
                                        <p:cTn id="54" dur="250" autoRev="1" fill="remove"/>
                                        <p:tgtEl>
                                          <p:spTgt spid="8"/>
                                        </p:tgtEl>
                                        <p:attrNameLst>
                                          <p:attrName>style.color</p:attrName>
                                        </p:attrNameLst>
                                      </p:cBhvr>
                                      <p:to>
                                        <a:schemeClr val="bg1"/>
                                      </p:to>
                                    </p:animClr>
                                    <p:animClr clrSpc="rgb" dir="cw">
                                      <p:cBhvr>
                                        <p:cTn id="55" dur="250" autoRev="1" fill="remove"/>
                                        <p:tgtEl>
                                          <p:spTgt spid="8"/>
                                        </p:tgtEl>
                                        <p:attrNameLst>
                                          <p:attrName>fillcolor</p:attrName>
                                        </p:attrNameLst>
                                      </p:cBhvr>
                                      <p:to>
                                        <a:schemeClr val="bg1"/>
                                      </p:to>
                                    </p:animClr>
                                    <p:set>
                                      <p:cBhvr>
                                        <p:cTn id="56" dur="250" autoRev="1" fill="remove"/>
                                        <p:tgtEl>
                                          <p:spTgt spid="8"/>
                                        </p:tgtEl>
                                        <p:attrNameLst>
                                          <p:attrName>fill.type</p:attrName>
                                        </p:attrNameLst>
                                      </p:cBhvr>
                                      <p:to>
                                        <p:strVal val="solid"/>
                                      </p:to>
                                    </p:set>
                                    <p:set>
                                      <p:cBhvr>
                                        <p:cTn id="57" dur="250" autoRev="1" fill="remove"/>
                                        <p:tgtEl>
                                          <p:spTgt spid="8"/>
                                        </p:tgtEl>
                                        <p:attrNameLst>
                                          <p:attrName>fill.on</p:attrName>
                                        </p:attrNameLst>
                                      </p:cBhvr>
                                      <p:to>
                                        <p:strVal val="true"/>
                                      </p:to>
                                    </p:se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500"/>
                            </p:stCondLst>
                            <p:childTnLst>
                              <p:par>
                                <p:cTn id="63" presetID="27" presetClass="emph" presetSubtype="0" fill="remove" grpId="1" nodeType="afterEffect">
                                  <p:stCondLst>
                                    <p:cond delay="0"/>
                                  </p:stCondLst>
                                  <p:childTnLst>
                                    <p:animClr clrSpc="rgb" dir="cw">
                                      <p:cBhvr override="childStyle">
                                        <p:cTn id="64" dur="250" autoRev="1" fill="remove"/>
                                        <p:tgtEl>
                                          <p:spTgt spid="3"/>
                                        </p:tgtEl>
                                        <p:attrNameLst>
                                          <p:attrName>style.color</p:attrName>
                                        </p:attrNameLst>
                                      </p:cBhvr>
                                      <p:to>
                                        <a:schemeClr val="bg1"/>
                                      </p:to>
                                    </p:animClr>
                                    <p:animClr clrSpc="rgb" dir="cw">
                                      <p:cBhvr>
                                        <p:cTn id="65" dur="250" autoRev="1" fill="remove"/>
                                        <p:tgtEl>
                                          <p:spTgt spid="3"/>
                                        </p:tgtEl>
                                        <p:attrNameLst>
                                          <p:attrName>fillcolor</p:attrName>
                                        </p:attrNameLst>
                                      </p:cBhvr>
                                      <p:to>
                                        <a:schemeClr val="bg1"/>
                                      </p:to>
                                    </p:animClr>
                                    <p:set>
                                      <p:cBhvr>
                                        <p:cTn id="66" dur="250" autoRev="1" fill="remove"/>
                                        <p:tgtEl>
                                          <p:spTgt spid="3"/>
                                        </p:tgtEl>
                                        <p:attrNameLst>
                                          <p:attrName>fill.type</p:attrName>
                                        </p:attrNameLst>
                                      </p:cBhvr>
                                      <p:to>
                                        <p:strVal val="solid"/>
                                      </p:to>
                                    </p:set>
                                    <p:set>
                                      <p:cBhvr>
                                        <p:cTn id="67" dur="250" autoRev="1" fill="remove"/>
                                        <p:tgtEl>
                                          <p:spTgt spid="3"/>
                                        </p:tgtEl>
                                        <p:attrNameLst>
                                          <p:attrName>fill.on</p:attrName>
                                        </p:attrNameLst>
                                      </p:cBhvr>
                                      <p:to>
                                        <p:strVal val="true"/>
                                      </p:to>
                                    </p:set>
                                  </p:childTnLst>
                                </p:cTn>
                              </p:par>
                            </p:childTnLst>
                          </p:cTn>
                        </p:par>
                        <p:par>
                          <p:cTn id="68" fill="hold">
                            <p:stCondLst>
                              <p:cond delay="4000"/>
                            </p:stCondLst>
                            <p:childTnLst>
                              <p:par>
                                <p:cTn id="69" presetID="2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par>
                          <p:cTn id="72" fill="hold">
                            <p:stCondLst>
                              <p:cond delay="4500"/>
                            </p:stCondLst>
                            <p:childTnLst>
                              <p:par>
                                <p:cTn id="73" presetID="27" presetClass="emph" presetSubtype="0" fill="remove" grpId="0" nodeType="afterEffect">
                                  <p:stCondLst>
                                    <p:cond delay="0"/>
                                  </p:stCondLst>
                                  <p:childTnLst>
                                    <p:animClr clrSpc="rgb" dir="cw">
                                      <p:cBhvr override="childStyle">
                                        <p:cTn id="74" dur="250" autoRev="1" fill="remove"/>
                                        <p:tgtEl>
                                          <p:spTgt spid="7"/>
                                        </p:tgtEl>
                                        <p:attrNameLst>
                                          <p:attrName>style.color</p:attrName>
                                        </p:attrNameLst>
                                      </p:cBhvr>
                                      <p:to>
                                        <a:schemeClr val="bg1"/>
                                      </p:to>
                                    </p:animClr>
                                    <p:animClr clrSpc="rgb" dir="cw">
                                      <p:cBhvr>
                                        <p:cTn id="75" dur="250" autoRev="1" fill="remove"/>
                                        <p:tgtEl>
                                          <p:spTgt spid="7"/>
                                        </p:tgtEl>
                                        <p:attrNameLst>
                                          <p:attrName>fillcolor</p:attrName>
                                        </p:attrNameLst>
                                      </p:cBhvr>
                                      <p:to>
                                        <a:schemeClr val="bg1"/>
                                      </p:to>
                                    </p:animClr>
                                    <p:set>
                                      <p:cBhvr>
                                        <p:cTn id="76" dur="250" autoRev="1" fill="remove"/>
                                        <p:tgtEl>
                                          <p:spTgt spid="7"/>
                                        </p:tgtEl>
                                        <p:attrNameLst>
                                          <p:attrName>fill.type</p:attrName>
                                        </p:attrNameLst>
                                      </p:cBhvr>
                                      <p:to>
                                        <p:strVal val="solid"/>
                                      </p:to>
                                    </p:set>
                                    <p:set>
                                      <p:cBhvr>
                                        <p:cTn id="77"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25" grpId="0"/>
      <p:bldP spid="2" grpId="0" animBg="1"/>
      <p:bldP spid="2" grpId="1" animBg="1"/>
      <p:bldP spid="7" grpId="0" animBg="1"/>
      <p:bldP spid="7"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CF5A0-F30E-12C9-2932-12E4A5F68F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23C9E9-F67F-0BD4-D33D-0739F6C9D9D9}"/>
              </a:ext>
            </a:extLst>
          </p:cNvPr>
          <p:cNvSpPr/>
          <p:nvPr/>
        </p:nvSpPr>
        <p:spPr>
          <a:xfrm>
            <a:off x="3946967" y="1608881"/>
            <a:ext cx="3970117" cy="3009418"/>
          </a:xfrm>
          <a:prstGeom prst="rect">
            <a:avLst/>
          </a:prstGeom>
          <a:solidFill>
            <a:srgbClr val="FFF78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rPr>
              <a:t>KHỞI ĐỘNG</a:t>
            </a:r>
            <a:br>
              <a:rPr lang="en-US" sz="4800" dirty="0">
                <a:solidFill>
                  <a:srgbClr val="FF0000"/>
                </a:solidFill>
              </a:rPr>
            </a:br>
            <a:endParaRPr lang="en-US" sz="4800" dirty="0">
              <a:solidFill>
                <a:srgbClr val="FF0000"/>
              </a:solidFill>
            </a:endParaRPr>
          </a:p>
        </p:txBody>
      </p:sp>
      <p:sp>
        <p:nvSpPr>
          <p:cNvPr id="4" name="TextBox 3">
            <a:extLst>
              <a:ext uri="{FF2B5EF4-FFF2-40B4-BE49-F238E27FC236}">
                <a16:creationId xmlns:a16="http://schemas.microsoft.com/office/drawing/2014/main" id="{54E091C5-9DF7-A118-ACDF-59EF7FC5BFA3}"/>
              </a:ext>
            </a:extLst>
          </p:cNvPr>
          <p:cNvSpPr txBox="1"/>
          <p:nvPr/>
        </p:nvSpPr>
        <p:spPr>
          <a:xfrm>
            <a:off x="3313253" y="5875077"/>
            <a:ext cx="7914190" cy="369332"/>
          </a:xfrm>
          <a:prstGeom prst="rect">
            <a:avLst/>
          </a:prstGeom>
          <a:noFill/>
        </p:spPr>
        <p:txBody>
          <a:bodyPr wrap="square">
            <a:spAutoFit/>
          </a:bodyPr>
          <a:lstStyle/>
          <a:p>
            <a:pPr algn="ctr"/>
            <a:r>
              <a:rPr lang="en-US" sz="1800" b="1" dirty="0"/>
              <a:t>Các </a:t>
            </a:r>
            <a:r>
              <a:rPr lang="en-US" sz="1800" b="1" dirty="0" err="1"/>
              <a:t>em</a:t>
            </a:r>
            <a:r>
              <a:rPr lang="en-US" sz="1800" b="1" dirty="0"/>
              <a:t> </a:t>
            </a:r>
            <a:r>
              <a:rPr lang="en-US" sz="1800" b="1" dirty="0" err="1"/>
              <a:t>hãy</a:t>
            </a:r>
            <a:r>
              <a:rPr lang="en-US" sz="1800" b="1" dirty="0"/>
              <a:t> </a:t>
            </a:r>
            <a:r>
              <a:rPr lang="en-US" sz="1800" b="1" dirty="0" err="1"/>
              <a:t>cùng</a:t>
            </a:r>
            <a:r>
              <a:rPr lang="en-US" sz="1800" b="1" dirty="0"/>
              <a:t> </a:t>
            </a:r>
            <a:r>
              <a:rPr lang="en-US" sz="1800" b="1" dirty="0" err="1"/>
              <a:t>nghe</a:t>
            </a:r>
            <a:r>
              <a:rPr lang="en-US" sz="1800" b="1" dirty="0"/>
              <a:t> </a:t>
            </a:r>
            <a:r>
              <a:rPr lang="en-US" sz="1800" b="1" dirty="0" err="1"/>
              <a:t>câu</a:t>
            </a:r>
            <a:r>
              <a:rPr lang="en-US" sz="1800" b="1" dirty="0"/>
              <a:t> </a:t>
            </a:r>
            <a:r>
              <a:rPr lang="en-US" sz="1800" b="1" dirty="0" err="1"/>
              <a:t>chuyện</a:t>
            </a:r>
            <a:r>
              <a:rPr lang="en-US" sz="1800" b="1" dirty="0"/>
              <a:t>: </a:t>
            </a:r>
            <a:r>
              <a:rPr lang="en-US" sz="1800" b="1" dirty="0" err="1"/>
              <a:t>Hành</a:t>
            </a:r>
            <a:r>
              <a:rPr lang="en-US" sz="1800" b="1" dirty="0"/>
              <a:t> </a:t>
            </a:r>
            <a:r>
              <a:rPr lang="en-US" sz="1800" b="1" dirty="0" err="1"/>
              <a:t>Trình</a:t>
            </a:r>
            <a:r>
              <a:rPr lang="en-US" sz="1800" b="1" dirty="0"/>
              <a:t> </a:t>
            </a:r>
            <a:r>
              <a:rPr lang="en-US" sz="1800" b="1" dirty="0" err="1"/>
              <a:t>tín</a:t>
            </a:r>
            <a:r>
              <a:rPr lang="en-US" sz="1800" b="1" dirty="0"/>
              <a:t> </a:t>
            </a:r>
            <a:r>
              <a:rPr lang="en-US" sz="1800" b="1" dirty="0" err="1"/>
              <a:t>toán</a:t>
            </a:r>
            <a:r>
              <a:rPr lang="en-US" sz="1800" b="1" dirty="0"/>
              <a:t> </a:t>
            </a:r>
            <a:r>
              <a:rPr lang="en-US" sz="1800" b="1" dirty="0" err="1"/>
              <a:t>vui</a:t>
            </a:r>
            <a:r>
              <a:rPr lang="en-US" sz="1800" b="1" dirty="0"/>
              <a:t> </a:t>
            </a:r>
            <a:r>
              <a:rPr lang="en-US" sz="1800" b="1" dirty="0" err="1"/>
              <a:t>nhộn</a:t>
            </a:r>
            <a:r>
              <a:rPr lang="en-US" sz="1800" b="1" dirty="0"/>
              <a:t> </a:t>
            </a:r>
            <a:r>
              <a:rPr lang="en-US" sz="1800" b="1" dirty="0" err="1"/>
              <a:t>nhé</a:t>
            </a:r>
            <a:r>
              <a:rPr lang="en-US" sz="1800" b="1" dirty="0"/>
              <a:t>.</a:t>
            </a:r>
          </a:p>
        </p:txBody>
      </p:sp>
    </p:spTree>
    <p:extLst>
      <p:ext uri="{BB962C8B-B14F-4D97-AF65-F5344CB8AC3E}">
        <p14:creationId xmlns:p14="http://schemas.microsoft.com/office/powerpoint/2010/main" val="63529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423688" y="599223"/>
            <a:ext cx="9773838" cy="687111"/>
          </a:xfrm>
          <a:prstGeom prst="rect">
            <a:avLst/>
          </a:prstGeom>
        </p:spPr>
        <p:txBody>
          <a:bodyPr wrap="square">
            <a:spAutoFit/>
          </a:bodyPr>
          <a:lstStyle/>
          <a:p>
            <a:pPr lvl="0" algn="just" defTabSz="342900">
              <a:lnSpc>
                <a:spcPct val="135000"/>
              </a:lnSpc>
              <a:defRPr/>
            </a:pPr>
            <a:r>
              <a:rPr lang="en-US" sz="3200" dirty="0">
                <a:solidFill>
                  <a:srgbClr val="000000"/>
                </a:solidFill>
                <a:latin typeface="Times New Roman" panose="02020603050405020304" pitchFamily="18" charset="0"/>
                <a:cs typeface="Times New Roman" panose="02020603050405020304" pitchFamily="18" charset="0"/>
              </a:rPr>
              <a:t>M</a:t>
            </a:r>
            <a:r>
              <a:rPr lang="vi-VN" sz="3200" dirty="0">
                <a:solidFill>
                  <a:srgbClr val="000000"/>
                </a:solidFill>
                <a:latin typeface="Times New Roman" panose="02020603050405020304" pitchFamily="18" charset="0"/>
                <a:cs typeface="Times New Roman" panose="02020603050405020304" pitchFamily="18" charset="0"/>
              </a:rPr>
              <a:t>áy tính điện tử có thể được phân chia thành năm thế hệ</a:t>
            </a:r>
            <a:r>
              <a:rPr lang="en-US" sz="3200" dirty="0">
                <a:solidFill>
                  <a:srgbClr val="000000"/>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8AAD486D-58B1-4FFF-B442-2B3325937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30568" y="3675224"/>
            <a:ext cx="2918470" cy="2918470"/>
          </a:xfrm>
          <a:prstGeom prst="rect">
            <a:avLst/>
          </a:prstGeom>
        </p:spPr>
      </p:pic>
      <p:grpSp>
        <p:nvGrpSpPr>
          <p:cNvPr id="5" name="组合 12">
            <a:extLst>
              <a:ext uri="{FF2B5EF4-FFF2-40B4-BE49-F238E27FC236}">
                <a16:creationId xmlns:a16="http://schemas.microsoft.com/office/drawing/2014/main" id="{89379FC4-5ED9-44BA-BAA5-9496669A38E2}"/>
              </a:ext>
            </a:extLst>
          </p:cNvPr>
          <p:cNvGrpSpPr/>
          <p:nvPr/>
        </p:nvGrpSpPr>
        <p:grpSpPr>
          <a:xfrm>
            <a:off x="461638" y="1609874"/>
            <a:ext cx="1797438" cy="2392690"/>
            <a:chOff x="2409625" y="3140503"/>
            <a:chExt cx="1653216" cy="1824551"/>
          </a:xfrm>
        </p:grpSpPr>
        <p:pic>
          <p:nvPicPr>
            <p:cNvPr id="6" name="图片 4" descr="ce1ed7f935192fceca30dfb2bcebe602">
              <a:extLst>
                <a:ext uri="{FF2B5EF4-FFF2-40B4-BE49-F238E27FC236}">
                  <a16:creationId xmlns:a16="http://schemas.microsoft.com/office/drawing/2014/main" id="{2A2CA48A-C349-418B-B6CC-8B3696F0D165}"/>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8" name="文本框 8">
              <a:extLst>
                <a:ext uri="{FF2B5EF4-FFF2-40B4-BE49-F238E27FC236}">
                  <a16:creationId xmlns:a16="http://schemas.microsoft.com/office/drawing/2014/main" id="{85387A2E-E86D-483E-8AB0-475FC2F8387C}"/>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1955</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9" name="组合 12">
            <a:extLst>
              <a:ext uri="{FF2B5EF4-FFF2-40B4-BE49-F238E27FC236}">
                <a16:creationId xmlns:a16="http://schemas.microsoft.com/office/drawing/2014/main" id="{CD819E77-3ADE-4118-BE65-593F4C7D84C2}"/>
              </a:ext>
            </a:extLst>
          </p:cNvPr>
          <p:cNvGrpSpPr/>
          <p:nvPr/>
        </p:nvGrpSpPr>
        <p:grpSpPr>
          <a:xfrm>
            <a:off x="4608480" y="1589886"/>
            <a:ext cx="1797438" cy="2392690"/>
            <a:chOff x="2409625" y="3140503"/>
            <a:chExt cx="1653216" cy="1824551"/>
          </a:xfrm>
        </p:grpSpPr>
        <p:pic>
          <p:nvPicPr>
            <p:cNvPr id="10" name="图片 4" descr="ce1ed7f935192fceca30dfb2bcebe602">
              <a:extLst>
                <a:ext uri="{FF2B5EF4-FFF2-40B4-BE49-F238E27FC236}">
                  <a16:creationId xmlns:a16="http://schemas.microsoft.com/office/drawing/2014/main" id="{7A1B34B4-B687-4421-821A-691172730869}"/>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11" name="文本框 8">
              <a:extLst>
                <a:ext uri="{FF2B5EF4-FFF2-40B4-BE49-F238E27FC236}">
                  <a16:creationId xmlns:a16="http://schemas.microsoft.com/office/drawing/2014/main" id="{2334FED5-0981-4F06-BCCC-A04A63D1BC71}"/>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1974</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14" name="组合 12">
            <a:extLst>
              <a:ext uri="{FF2B5EF4-FFF2-40B4-BE49-F238E27FC236}">
                <a16:creationId xmlns:a16="http://schemas.microsoft.com/office/drawing/2014/main" id="{CF11A9B1-D931-4DF3-858A-6D4A4645E69C}"/>
              </a:ext>
            </a:extLst>
          </p:cNvPr>
          <p:cNvGrpSpPr/>
          <p:nvPr/>
        </p:nvGrpSpPr>
        <p:grpSpPr>
          <a:xfrm>
            <a:off x="2534890" y="1609873"/>
            <a:ext cx="1797438" cy="2392690"/>
            <a:chOff x="2409625" y="3140503"/>
            <a:chExt cx="1653216" cy="1824551"/>
          </a:xfrm>
        </p:grpSpPr>
        <p:pic>
          <p:nvPicPr>
            <p:cNvPr id="15" name="图片 4" descr="ce1ed7f935192fceca30dfb2bcebe602">
              <a:extLst>
                <a:ext uri="{FF2B5EF4-FFF2-40B4-BE49-F238E27FC236}">
                  <a16:creationId xmlns:a16="http://schemas.microsoft.com/office/drawing/2014/main" id="{CBD81F61-D08F-48F3-B92D-EEBCBABF7D8C}"/>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16" name="文本框 8">
              <a:extLst>
                <a:ext uri="{FF2B5EF4-FFF2-40B4-BE49-F238E27FC236}">
                  <a16:creationId xmlns:a16="http://schemas.microsoft.com/office/drawing/2014/main" id="{CE96CF92-4321-4421-AA85-CB4DDFB8A8FF}"/>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1965</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17" name="组合 12">
            <a:extLst>
              <a:ext uri="{FF2B5EF4-FFF2-40B4-BE49-F238E27FC236}">
                <a16:creationId xmlns:a16="http://schemas.microsoft.com/office/drawing/2014/main" id="{AF0C43C2-BE30-4633-885F-329C524ED440}"/>
              </a:ext>
            </a:extLst>
          </p:cNvPr>
          <p:cNvGrpSpPr/>
          <p:nvPr/>
        </p:nvGrpSpPr>
        <p:grpSpPr>
          <a:xfrm>
            <a:off x="6681395" y="1609951"/>
            <a:ext cx="1797438" cy="2392690"/>
            <a:chOff x="2409625" y="3140503"/>
            <a:chExt cx="1653216" cy="1824551"/>
          </a:xfrm>
        </p:grpSpPr>
        <p:pic>
          <p:nvPicPr>
            <p:cNvPr id="18" name="图片 4" descr="ce1ed7f935192fceca30dfb2bcebe602">
              <a:extLst>
                <a:ext uri="{FF2B5EF4-FFF2-40B4-BE49-F238E27FC236}">
                  <a16:creationId xmlns:a16="http://schemas.microsoft.com/office/drawing/2014/main" id="{008AD341-2E95-46FB-8F35-AC3320936561}"/>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19" name="文本框 8">
              <a:extLst>
                <a:ext uri="{FF2B5EF4-FFF2-40B4-BE49-F238E27FC236}">
                  <a16:creationId xmlns:a16="http://schemas.microsoft.com/office/drawing/2014/main" id="{184C7977-7D82-45EB-A0E5-C68CC5875634}"/>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1974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1990</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20" name="组合 12">
            <a:extLst>
              <a:ext uri="{FF2B5EF4-FFF2-40B4-BE49-F238E27FC236}">
                <a16:creationId xmlns:a16="http://schemas.microsoft.com/office/drawing/2014/main" id="{A7809D14-F3FC-4D40-B7DC-9F12B9945EF5}"/>
              </a:ext>
            </a:extLst>
          </p:cNvPr>
          <p:cNvGrpSpPr/>
          <p:nvPr/>
        </p:nvGrpSpPr>
        <p:grpSpPr>
          <a:xfrm>
            <a:off x="8754311" y="1567976"/>
            <a:ext cx="1797438" cy="2392690"/>
            <a:chOff x="2409625" y="3140503"/>
            <a:chExt cx="1653216" cy="1824551"/>
          </a:xfrm>
        </p:grpSpPr>
        <p:pic>
          <p:nvPicPr>
            <p:cNvPr id="21" name="图片 4" descr="ce1ed7f935192fceca30dfb2bcebe602">
              <a:extLst>
                <a:ext uri="{FF2B5EF4-FFF2-40B4-BE49-F238E27FC236}">
                  <a16:creationId xmlns:a16="http://schemas.microsoft.com/office/drawing/2014/main" id="{53CD10B3-2D2C-491A-9F23-DD6F51FE3233}"/>
                </a:ext>
              </a:extLst>
            </p:cNvPr>
            <p:cNvPicPr/>
            <p:nvPr/>
          </p:nvPicPr>
          <p:blipFill rotWithShape="1">
            <a:blip r:embed="rId4"/>
            <a:srcRect l="8470" t="15925" r="8960" b="16425"/>
            <a:stretch/>
          </p:blipFill>
          <p:spPr>
            <a:xfrm rot="5400000">
              <a:off x="2323957" y="3226171"/>
              <a:ext cx="1824551" cy="1653216"/>
            </a:xfrm>
            <a:prstGeom prst="rect">
              <a:avLst/>
            </a:prstGeom>
          </p:spPr>
        </p:pic>
        <p:sp>
          <p:nvSpPr>
            <p:cNvPr id="22" name="文本框 8">
              <a:extLst>
                <a:ext uri="{FF2B5EF4-FFF2-40B4-BE49-F238E27FC236}">
                  <a16:creationId xmlns:a16="http://schemas.microsoft.com/office/drawing/2014/main" id="{EB4E5A01-6A41-4F54-B255-5BF648B6731A}"/>
                </a:ext>
              </a:extLst>
            </p:cNvPr>
            <p:cNvSpPr txBox="1"/>
            <p:nvPr/>
          </p:nvSpPr>
          <p:spPr>
            <a:xfrm>
              <a:off x="2708993" y="3514170"/>
              <a:ext cx="1054478" cy="11969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1990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rgbClr val="E46C0A"/>
                  </a:solidFill>
                  <a:latin typeface="字魂36号-正文宋楷" panose="02000000000000000000" pitchFamily="2" charset="-122"/>
                  <a:ea typeface="字魂36号-正文宋楷" panose="02000000000000000000" pitchFamily="2" charset="-12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rPr>
                <a:t>nay</a:t>
              </a:r>
              <a:endParaRPr kumimoji="0" lang="zh-CN" altLang="en-US" sz="3200" b="0" i="0" u="none" strike="noStrike" kern="1200" cap="none" spc="0" normalizeH="0" baseline="0" noProof="0" dirty="0">
                <a:ln>
                  <a:noFill/>
                </a:ln>
                <a:solidFill>
                  <a:srgbClr val="E46C0A"/>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9784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3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par>
                                <p:cTn id="27" presetID="3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par>
                                <p:cTn id="33" presetID="3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par>
                                <p:cTn id="39" presetID="3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fltVal val="0"/>
                                          </p:val>
                                        </p:tav>
                                        <p:tav tm="100000">
                                          <p:val>
                                            <p:strVal val="#ppt_w"/>
                                          </p:val>
                                        </p:tav>
                                      </p:tavLst>
                                    </p:anim>
                                    <p:anim calcmode="lin" valueType="num">
                                      <p:cBhvr>
                                        <p:cTn id="42" dur="1000" fill="hold"/>
                                        <p:tgtEl>
                                          <p:spTgt spid="20"/>
                                        </p:tgtEl>
                                        <p:attrNameLst>
                                          <p:attrName>ppt_h</p:attrName>
                                        </p:attrNameLst>
                                      </p:cBhvr>
                                      <p:tavLst>
                                        <p:tav tm="0">
                                          <p:val>
                                            <p:fltVal val="0"/>
                                          </p:val>
                                        </p:tav>
                                        <p:tav tm="100000">
                                          <p:val>
                                            <p:strVal val="#ppt_h"/>
                                          </p:val>
                                        </p:tav>
                                      </p:tavLst>
                                    </p:anim>
                                    <p:anim calcmode="lin" valueType="num">
                                      <p:cBhvr>
                                        <p:cTn id="43" dur="1000" fill="hold"/>
                                        <p:tgtEl>
                                          <p:spTgt spid="20"/>
                                        </p:tgtEl>
                                        <p:attrNameLst>
                                          <p:attrName>style.rotation</p:attrName>
                                        </p:attrNameLst>
                                      </p:cBhvr>
                                      <p:tavLst>
                                        <p:tav tm="0">
                                          <p:val>
                                            <p:fltVal val="90"/>
                                          </p:val>
                                        </p:tav>
                                        <p:tav tm="100000">
                                          <p:val>
                                            <p:fltVal val="0"/>
                                          </p:val>
                                        </p:tav>
                                      </p:tavLst>
                                    </p:anim>
                                    <p:animEffect transition="in" filter="fade">
                                      <p:cBhvr>
                                        <p:cTn id="4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612732"/>
          </a:xfrm>
          <a:prstGeom prst="rect">
            <a:avLst/>
          </a:prstGeom>
        </p:spPr>
        <p:txBody>
          <a:bodyPr wrap="square">
            <a:spAutoFit/>
          </a:bodyPr>
          <a:lstStyle/>
          <a:p>
            <a:pPr lvl="0" algn="just" defTabSz="342900">
              <a:lnSpc>
                <a:spcPct val="135000"/>
              </a:lnSpc>
              <a:defRPr/>
            </a:pPr>
            <a:r>
              <a:rPr lang="en-US" sz="2800" b="1" dirty="0" err="1">
                <a:solidFill>
                  <a:srgbClr val="000000"/>
                </a:solidFill>
                <a:latin typeface="Times New Roman" panose="02020603050405020304" pitchFamily="18" charset="0"/>
                <a:cs typeface="Times New Roman" panose="02020603050405020304" pitchFamily="18" charset="0"/>
              </a:rPr>
              <a:t>Thế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nhất</a:t>
            </a:r>
            <a:r>
              <a:rPr lang="en-US" sz="2800" b="1" dirty="0">
                <a:solidFill>
                  <a:srgbClr val="000000"/>
                </a:solidFill>
                <a:latin typeface="Times New Roman" panose="02020603050405020304" pitchFamily="18" charset="0"/>
                <a:cs typeface="Times New Roman" panose="02020603050405020304" pitchFamily="18" charset="0"/>
              </a:rPr>
              <a:t> (1945 - 1955)</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69358" y="2222339"/>
            <a:ext cx="4758718" cy="3735594"/>
          </a:xfrm>
          <a:prstGeom prst="rect">
            <a:avLst/>
          </a:prstGeom>
        </p:spPr>
      </p:pic>
      <p:sp>
        <p:nvSpPr>
          <p:cNvPr id="5" name="Rectangle 4">
            <a:extLst>
              <a:ext uri="{FF2B5EF4-FFF2-40B4-BE49-F238E27FC236}">
                <a16:creationId xmlns:a16="http://schemas.microsoft.com/office/drawing/2014/main" id="{212A7655-3111-413C-84E4-09A66B8F30AA}"/>
              </a:ext>
            </a:extLst>
          </p:cNvPr>
          <p:cNvSpPr/>
          <p:nvPr/>
        </p:nvSpPr>
        <p:spPr>
          <a:xfrm>
            <a:off x="869169" y="1219263"/>
            <a:ext cx="5392735" cy="5340693"/>
          </a:xfrm>
          <a:prstGeom prst="rect">
            <a:avLst/>
          </a:prstGeom>
        </p:spPr>
        <p:txBody>
          <a:bodyPr wrap="square">
            <a:spAutoFit/>
          </a:bodyPr>
          <a:lstStyle/>
          <a:p>
            <a:pPr lvl="0" defTabSz="342900">
              <a:lnSpc>
                <a:spcPct val="135000"/>
              </a:lnSpc>
              <a:defRPr/>
            </a:pPr>
            <a:r>
              <a:rPr lang="vi-VN" sz="3200" b="1" i="1" dirty="0">
                <a:solidFill>
                  <a:srgbClr val="000000"/>
                </a:solidFill>
                <a:latin typeface="Times New Roman" panose="02020603050405020304" pitchFamily="18" charset="0"/>
                <a:cs typeface="Times New Roman" panose="02020603050405020304" pitchFamily="18" charset="0"/>
              </a:rPr>
              <a:t>Đặc điểm</a:t>
            </a:r>
            <a:r>
              <a:rPr lang="en-US" sz="3200" b="1" i="1" dirty="0">
                <a:solidFill>
                  <a:srgbClr val="000000"/>
                </a:solidFill>
                <a:latin typeface="Times New Roman" panose="02020603050405020304" pitchFamily="18" charset="0"/>
                <a:cs typeface="Times New Roman" panose="02020603050405020304" pitchFamily="18" charset="0"/>
              </a:rPr>
              <a:t>:</a:t>
            </a:r>
            <a:endParaRPr lang="vi-VN" sz="3200" b="1" i="1" dirty="0">
              <a:solidFill>
                <a:srgbClr val="000000"/>
              </a:solidFill>
              <a:latin typeface="Times New Roman" panose="02020603050405020304" pitchFamily="18" charset="0"/>
              <a:cs typeface="Times New Roman" panose="02020603050405020304" pitchFamily="18" charset="0"/>
            </a:endParaRP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Thành phần điện tử chính: đèn điện tử chân không.</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Bộ nhớ chính: trống từ.</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Kích thước: rất lớn (thường chiếm một căn phòng).</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Thiết bị vào - ra: máy đọc và tạo thẻ đục lỗ.</a:t>
            </a:r>
          </a:p>
        </p:txBody>
      </p:sp>
      <p:sp>
        <p:nvSpPr>
          <p:cNvPr id="11" name="TextBox 10">
            <a:extLst>
              <a:ext uri="{FF2B5EF4-FFF2-40B4-BE49-F238E27FC236}">
                <a16:creationId xmlns:a16="http://schemas.microsoft.com/office/drawing/2014/main" id="{371A0ED8-CCDF-44D1-ABCC-38A48B958281}"/>
              </a:ext>
            </a:extLst>
          </p:cNvPr>
          <p:cNvSpPr txBox="1"/>
          <p:nvPr/>
        </p:nvSpPr>
        <p:spPr>
          <a:xfrm>
            <a:off x="7266041" y="5957933"/>
            <a:ext cx="6091084" cy="461665"/>
          </a:xfrm>
          <a:prstGeom prst="rect">
            <a:avLst/>
          </a:prstGeom>
          <a:noFill/>
        </p:spPr>
        <p:txBody>
          <a:bodyPr wrap="square">
            <a:spAutoFit/>
          </a:bodyPr>
          <a:lstStyle/>
          <a:p>
            <a:r>
              <a:rPr lang="vi-VN" sz="2400" b="1" dirty="0">
                <a:solidFill>
                  <a:srgbClr val="000000"/>
                </a:solidFill>
                <a:latin typeface="Times New Roman" panose="02020603050405020304" pitchFamily="18" charset="0"/>
                <a:cs typeface="Times New Roman" panose="02020603050405020304" pitchFamily="18" charset="0"/>
              </a:rPr>
              <a:t>ENIAC (1943) </a:t>
            </a:r>
            <a:endParaRPr lang="en-US" sz="2400" b="1" dirty="0"/>
          </a:p>
        </p:txBody>
      </p:sp>
    </p:spTree>
    <p:extLst>
      <p:ext uri="{BB962C8B-B14F-4D97-AF65-F5344CB8AC3E}">
        <p14:creationId xmlns:p14="http://schemas.microsoft.com/office/powerpoint/2010/main" val="1779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454841"/>
            <a:ext cx="9489056" cy="612732"/>
          </a:xfrm>
          <a:prstGeom prst="rect">
            <a:avLst/>
          </a:prstGeom>
        </p:spPr>
        <p:txBody>
          <a:bodyPr wrap="square">
            <a:spAutoFit/>
          </a:bodyPr>
          <a:lstStyle/>
          <a:p>
            <a:pPr lvl="0" algn="just" defTabSz="342900">
              <a:lnSpc>
                <a:spcPct val="135000"/>
              </a:lnSpc>
              <a:defRPr/>
            </a:pPr>
            <a:r>
              <a:rPr lang="en-US" sz="2800" b="1" dirty="0" err="1">
                <a:solidFill>
                  <a:srgbClr val="000000"/>
                </a:solidFill>
                <a:latin typeface="Times New Roman" panose="02020603050405020304" pitchFamily="18" charset="0"/>
                <a:cs typeface="Times New Roman" panose="02020603050405020304" pitchFamily="18" charset="0"/>
              </a:rPr>
              <a:t>Thế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hai</a:t>
            </a:r>
            <a:r>
              <a:rPr lang="en-US" sz="2800" b="1" dirty="0">
                <a:solidFill>
                  <a:srgbClr val="000000"/>
                </a:solidFill>
                <a:latin typeface="Times New Roman" panose="02020603050405020304" pitchFamily="18" charset="0"/>
                <a:cs typeface="Times New Roman" panose="02020603050405020304" pitchFamily="18" charset="0"/>
              </a:rPr>
              <a:t> (1955 - 1965)</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5" name="Rectangle 4">
            <a:extLst>
              <a:ext uri="{FF2B5EF4-FFF2-40B4-BE49-F238E27FC236}">
                <a16:creationId xmlns:a16="http://schemas.microsoft.com/office/drawing/2014/main" id="{212A7655-3111-413C-84E4-09A66B8F30AA}"/>
              </a:ext>
            </a:extLst>
          </p:cNvPr>
          <p:cNvSpPr/>
          <p:nvPr/>
        </p:nvSpPr>
        <p:spPr>
          <a:xfrm>
            <a:off x="614525" y="1009989"/>
            <a:ext cx="6826386" cy="5340693"/>
          </a:xfrm>
          <a:prstGeom prst="rect">
            <a:avLst/>
          </a:prstGeom>
        </p:spPr>
        <p:txBody>
          <a:bodyPr wrap="square">
            <a:spAutoFit/>
          </a:bodyPr>
          <a:lstStyle/>
          <a:p>
            <a:pPr lvl="0" defTabSz="342900">
              <a:lnSpc>
                <a:spcPct val="135000"/>
              </a:lnSpc>
              <a:defRPr/>
            </a:pPr>
            <a:r>
              <a:rPr lang="en-US" sz="3200" b="1" i="1" dirty="0">
                <a:solidFill>
                  <a:srgbClr val="000000"/>
                </a:solidFill>
                <a:latin typeface="Times New Roman" panose="02020603050405020304" pitchFamily="18" charset="0"/>
                <a:cs typeface="Times New Roman" panose="02020603050405020304" pitchFamily="18" charset="0"/>
              </a:rPr>
              <a:t>		</a:t>
            </a:r>
            <a:r>
              <a:rPr lang="vi-VN" sz="3200" b="1" i="1" dirty="0">
                <a:solidFill>
                  <a:srgbClr val="000000"/>
                </a:solidFill>
                <a:latin typeface="Times New Roman" panose="02020603050405020304" pitchFamily="18" charset="0"/>
                <a:cs typeface="Times New Roman" panose="02020603050405020304" pitchFamily="18" charset="0"/>
              </a:rPr>
              <a:t>Đặc điểm</a:t>
            </a:r>
            <a:r>
              <a:rPr lang="en-US" sz="3200" b="1" i="1" dirty="0">
                <a:solidFill>
                  <a:srgbClr val="000000"/>
                </a:solidFill>
                <a:latin typeface="Times New Roman" panose="02020603050405020304" pitchFamily="18" charset="0"/>
                <a:cs typeface="Times New Roman" panose="02020603050405020304" pitchFamily="18" charset="0"/>
              </a:rPr>
              <a:t>:</a:t>
            </a:r>
            <a:endParaRPr lang="vi-VN" sz="3200" b="1" i="1" dirty="0">
              <a:solidFill>
                <a:srgbClr val="000000"/>
              </a:solidFill>
              <a:latin typeface="Times New Roman" panose="02020603050405020304" pitchFamily="18" charset="0"/>
              <a:cs typeface="Times New Roman" panose="02020603050405020304" pitchFamily="18" charset="0"/>
            </a:endParaRP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Thành phần điện tử chính: bóng bán dẫn.</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Bộ nhớ: lõi từ, băng từ.</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Kích thước: lớn (bộ phận xử lí và tính toán lớn như những chiếc tủ).</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Thiết bị vào - ra: máy đọc và in băng đục lỗ, máy đọc và in băng từ.</a:t>
            </a:r>
          </a:p>
        </p:txBody>
      </p:sp>
      <p:sp>
        <p:nvSpPr>
          <p:cNvPr id="11" name="TextBox 10">
            <a:extLst>
              <a:ext uri="{FF2B5EF4-FFF2-40B4-BE49-F238E27FC236}">
                <a16:creationId xmlns:a16="http://schemas.microsoft.com/office/drawing/2014/main" id="{371A0ED8-CCDF-44D1-ABCC-38A48B958281}"/>
              </a:ext>
            </a:extLst>
          </p:cNvPr>
          <p:cNvSpPr txBox="1"/>
          <p:nvPr/>
        </p:nvSpPr>
        <p:spPr>
          <a:xfrm>
            <a:off x="7729029" y="5712277"/>
            <a:ext cx="6091084" cy="461665"/>
          </a:xfrm>
          <a:prstGeom prst="rect">
            <a:avLst/>
          </a:prstGeom>
          <a:noFill/>
        </p:spPr>
        <p:txBody>
          <a:bodyPr wrap="square">
            <a:spAutoFit/>
          </a:bodyPr>
          <a:lstStyle/>
          <a:p>
            <a:r>
              <a:rPr lang="vi-VN" sz="2400" b="1" dirty="0">
                <a:solidFill>
                  <a:srgbClr val="000000"/>
                </a:solidFill>
                <a:latin typeface="Times New Roman" panose="02020603050405020304" pitchFamily="18" charset="0"/>
                <a:cs typeface="Times New Roman" panose="02020603050405020304" pitchFamily="18" charset="0"/>
              </a:rPr>
              <a:t>Minsk 22</a:t>
            </a:r>
            <a:endParaRPr lang="en-US" sz="2400" b="1" dirty="0"/>
          </a:p>
        </p:txBody>
      </p:sp>
      <p:pic>
        <p:nvPicPr>
          <p:cNvPr id="3074" name="Picture 2" descr="M=Bàn điều khiển và Phòng máy tính Minsk-22.">
            <a:extLst>
              <a:ext uri="{FF2B5EF4-FFF2-40B4-BE49-F238E27FC236}">
                <a16:creationId xmlns:a16="http://schemas.microsoft.com/office/drawing/2014/main" id="{2A8599AF-EC96-4B83-9F71-2594BDEC5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911" y="1909869"/>
            <a:ext cx="3951858" cy="288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612732"/>
          </a:xfrm>
          <a:prstGeom prst="rect">
            <a:avLst/>
          </a:prstGeom>
        </p:spPr>
        <p:txBody>
          <a:bodyPr wrap="square">
            <a:spAutoFit/>
          </a:bodyPr>
          <a:lstStyle/>
          <a:p>
            <a:pPr lvl="0" algn="just" defTabSz="342900">
              <a:lnSpc>
                <a:spcPct val="135000"/>
              </a:lnSpc>
              <a:defRPr/>
            </a:pPr>
            <a:r>
              <a:rPr lang="en-US" sz="2800" b="1" dirty="0" err="1">
                <a:solidFill>
                  <a:srgbClr val="000000"/>
                </a:solidFill>
                <a:latin typeface="Times New Roman" panose="02020603050405020304" pitchFamily="18" charset="0"/>
                <a:cs typeface="Times New Roman" panose="02020603050405020304" pitchFamily="18" charset="0"/>
              </a:rPr>
              <a:t>Thế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ba</a:t>
            </a:r>
            <a:r>
              <a:rPr lang="en-US" sz="2800" b="1" dirty="0">
                <a:solidFill>
                  <a:srgbClr val="000000"/>
                </a:solidFill>
                <a:latin typeface="Times New Roman" panose="02020603050405020304" pitchFamily="18" charset="0"/>
                <a:cs typeface="Times New Roman" panose="02020603050405020304" pitchFamily="18" charset="0"/>
              </a:rPr>
              <a:t> (1965- 1974)</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5" name="Rectangle 4">
            <a:extLst>
              <a:ext uri="{FF2B5EF4-FFF2-40B4-BE49-F238E27FC236}">
                <a16:creationId xmlns:a16="http://schemas.microsoft.com/office/drawing/2014/main" id="{212A7655-3111-413C-84E4-09A66B8F30AA}"/>
              </a:ext>
            </a:extLst>
          </p:cNvPr>
          <p:cNvSpPr/>
          <p:nvPr/>
        </p:nvSpPr>
        <p:spPr>
          <a:xfrm>
            <a:off x="771369" y="1088383"/>
            <a:ext cx="6893180" cy="5340693"/>
          </a:xfrm>
          <a:prstGeom prst="rect">
            <a:avLst/>
          </a:prstGeom>
        </p:spPr>
        <p:txBody>
          <a:bodyPr wrap="square">
            <a:spAutoFit/>
          </a:bodyPr>
          <a:lstStyle/>
          <a:p>
            <a:pPr lvl="0" defTabSz="342900">
              <a:lnSpc>
                <a:spcPct val="135000"/>
              </a:lnSpc>
              <a:defRPr/>
            </a:pPr>
            <a:r>
              <a:rPr lang="vi-VN" sz="3200" b="1" i="1" dirty="0">
                <a:solidFill>
                  <a:srgbClr val="000000"/>
                </a:solidFill>
                <a:latin typeface="Times New Roman" panose="02020603050405020304" pitchFamily="18" charset="0"/>
                <a:cs typeface="Times New Roman" panose="02020603050405020304" pitchFamily="18" charset="0"/>
              </a:rPr>
              <a:t>Đặc điểm</a:t>
            </a:r>
            <a:r>
              <a:rPr lang="en-US" sz="3200" b="1" i="1" dirty="0">
                <a:solidFill>
                  <a:srgbClr val="000000"/>
                </a:solidFill>
                <a:latin typeface="Times New Roman" panose="02020603050405020304" pitchFamily="18" charset="0"/>
                <a:cs typeface="Times New Roman" panose="02020603050405020304" pitchFamily="18" charset="0"/>
              </a:rPr>
              <a:t>:</a:t>
            </a:r>
            <a:endParaRPr lang="vi-VN" sz="3200" b="1" i="1" dirty="0">
              <a:solidFill>
                <a:srgbClr val="000000"/>
              </a:solidFill>
              <a:latin typeface="Times New Roman" panose="02020603050405020304" pitchFamily="18" charset="0"/>
              <a:cs typeface="Times New Roman" panose="02020603050405020304" pitchFamily="18" charset="0"/>
            </a:endParaRP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Thành phần điện tử chính: mạch tích hợp.</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Bộ nhớ: lõi từ lớn, băng từ, đĩa từ.</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Kích thước: lớn (tương đương </a:t>
            </a:r>
            <a:r>
              <a:rPr lang="en-US" sz="3200" dirty="0">
                <a:solidFill>
                  <a:srgbClr val="000000"/>
                </a:solidFill>
                <a:latin typeface="Times New Roman" panose="02020603050405020304" pitchFamily="18" charset="0"/>
                <a:cs typeface="Times New Roman" panose="02020603050405020304" pitchFamily="18" charset="0"/>
              </a:rPr>
              <a:t>1</a:t>
            </a:r>
            <a:r>
              <a:rPr lang="vi-VN" sz="3200" dirty="0">
                <a:solidFill>
                  <a:srgbClr val="000000"/>
                </a:solidFill>
                <a:latin typeface="Times New Roman" panose="02020603050405020304" pitchFamily="18" charset="0"/>
                <a:cs typeface="Times New Roman" panose="02020603050405020304" pitchFamily="18" charset="0"/>
              </a:rPr>
              <a:t> chiếc bàn làm việc).</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Thiết bị vào - ra: được bổ sung bàn phím, màn hình, máy in,...</a:t>
            </a:r>
          </a:p>
        </p:txBody>
      </p:sp>
      <p:sp>
        <p:nvSpPr>
          <p:cNvPr id="11" name="TextBox 10">
            <a:extLst>
              <a:ext uri="{FF2B5EF4-FFF2-40B4-BE49-F238E27FC236}">
                <a16:creationId xmlns:a16="http://schemas.microsoft.com/office/drawing/2014/main" id="{371A0ED8-CCDF-44D1-ABCC-38A48B958281}"/>
              </a:ext>
            </a:extLst>
          </p:cNvPr>
          <p:cNvSpPr txBox="1"/>
          <p:nvPr/>
        </p:nvSpPr>
        <p:spPr>
          <a:xfrm>
            <a:off x="8795518" y="5598079"/>
            <a:ext cx="6091084" cy="830997"/>
          </a:xfrm>
          <a:prstGeom prst="rect">
            <a:avLst/>
          </a:prstGeom>
          <a:noFill/>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IBM</a:t>
            </a:r>
          </a:p>
          <a:p>
            <a:r>
              <a:rPr lang="vi-VN" sz="2400" b="1" dirty="0">
                <a:solidFill>
                  <a:srgbClr val="000000"/>
                </a:solidFill>
                <a:latin typeface="Times New Roman" panose="02020603050405020304" pitchFamily="18" charset="0"/>
                <a:cs typeface="Times New Roman" panose="02020603050405020304" pitchFamily="18" charset="0"/>
              </a:rPr>
              <a:t> </a:t>
            </a:r>
            <a:endParaRPr lang="en-US" sz="2400" b="1" dirty="0"/>
          </a:p>
        </p:txBody>
      </p:sp>
      <p:pic>
        <p:nvPicPr>
          <p:cNvPr id="7" name="Shape 56">
            <a:extLst>
              <a:ext uri="{FF2B5EF4-FFF2-40B4-BE49-F238E27FC236}">
                <a16:creationId xmlns:a16="http://schemas.microsoft.com/office/drawing/2014/main" id="{855BA5BB-F478-4337-B13F-564B373910C4}"/>
              </a:ext>
            </a:extLst>
          </p:cNvPr>
          <p:cNvPicPr/>
          <p:nvPr/>
        </p:nvPicPr>
        <p:blipFill>
          <a:blip r:embed="rId3"/>
          <a:stretch/>
        </p:blipFill>
        <p:spPr>
          <a:xfrm>
            <a:off x="7664549" y="2995863"/>
            <a:ext cx="3584571" cy="2602216"/>
          </a:xfrm>
          <a:prstGeom prst="rect">
            <a:avLst/>
          </a:prstGeom>
        </p:spPr>
      </p:pic>
    </p:spTree>
    <p:extLst>
      <p:ext uri="{BB962C8B-B14F-4D97-AF65-F5344CB8AC3E}">
        <p14:creationId xmlns:p14="http://schemas.microsoft.com/office/powerpoint/2010/main" val="36531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612732"/>
          </a:xfrm>
          <a:prstGeom prst="rect">
            <a:avLst/>
          </a:prstGeom>
        </p:spPr>
        <p:txBody>
          <a:bodyPr wrap="square">
            <a:spAutoFit/>
          </a:bodyPr>
          <a:lstStyle/>
          <a:p>
            <a:pPr lvl="0" algn="just" defTabSz="342900">
              <a:lnSpc>
                <a:spcPct val="135000"/>
              </a:lnSpc>
              <a:defRPr/>
            </a:pPr>
            <a:r>
              <a:rPr lang="en-US" sz="2800" b="1" dirty="0" err="1">
                <a:solidFill>
                  <a:srgbClr val="000000"/>
                </a:solidFill>
                <a:latin typeface="Times New Roman" panose="02020603050405020304" pitchFamily="18" charset="0"/>
                <a:cs typeface="Times New Roman" panose="02020603050405020304" pitchFamily="18" charset="0"/>
              </a:rPr>
              <a:t>Thế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tư (1974 - 1990)</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63784" y="3284621"/>
            <a:ext cx="3344362" cy="2219820"/>
          </a:xfrm>
          <a:prstGeom prst="rect">
            <a:avLst/>
          </a:prstGeom>
        </p:spPr>
      </p:pic>
      <p:sp>
        <p:nvSpPr>
          <p:cNvPr id="5" name="Rectangle 4">
            <a:extLst>
              <a:ext uri="{FF2B5EF4-FFF2-40B4-BE49-F238E27FC236}">
                <a16:creationId xmlns:a16="http://schemas.microsoft.com/office/drawing/2014/main" id="{212A7655-3111-413C-84E4-09A66B8F30AA}"/>
              </a:ext>
            </a:extLst>
          </p:cNvPr>
          <p:cNvSpPr/>
          <p:nvPr/>
        </p:nvSpPr>
        <p:spPr>
          <a:xfrm>
            <a:off x="614526" y="878305"/>
            <a:ext cx="7049590" cy="5266313"/>
          </a:xfrm>
          <a:prstGeom prst="rect">
            <a:avLst/>
          </a:prstGeom>
        </p:spPr>
        <p:txBody>
          <a:bodyPr wrap="square">
            <a:spAutoFit/>
          </a:bodyPr>
          <a:lstStyle/>
          <a:p>
            <a:pPr lvl="0" defTabSz="342900">
              <a:lnSpc>
                <a:spcPct val="135000"/>
              </a:lnSpc>
              <a:defRPr/>
            </a:pPr>
            <a:r>
              <a:rPr lang="vi-VN" sz="2800" b="1" i="1" dirty="0">
                <a:solidFill>
                  <a:srgbClr val="000000"/>
                </a:solidFill>
                <a:latin typeface="Times New Roman" panose="02020603050405020304" pitchFamily="18" charset="0"/>
                <a:cs typeface="Times New Roman" panose="02020603050405020304" pitchFamily="18" charset="0"/>
              </a:rPr>
              <a:t>Đặc điểm</a:t>
            </a:r>
            <a:r>
              <a:rPr lang="en-US" sz="2800" b="1" i="1" dirty="0">
                <a:solidFill>
                  <a:srgbClr val="000000"/>
                </a:solidFill>
                <a:latin typeface="Times New Roman" panose="02020603050405020304" pitchFamily="18" charset="0"/>
                <a:cs typeface="Times New Roman" panose="02020603050405020304" pitchFamily="18" charset="0"/>
              </a:rPr>
              <a:t>:</a:t>
            </a:r>
            <a:endParaRPr lang="vi-VN" sz="2800" b="1" i="1" dirty="0">
              <a:solidFill>
                <a:srgbClr val="000000"/>
              </a:solidFill>
              <a:latin typeface="Times New Roman" panose="02020603050405020304" pitchFamily="18" charset="0"/>
              <a:cs typeface="Times New Roman" panose="02020603050405020304" pitchFamily="18" charset="0"/>
            </a:endParaRPr>
          </a:p>
          <a:p>
            <a:pPr lvl="0"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	Thành phần điện tử chính: mạch tích hợp cỡ rất lớn và bộ vi xử lí.</a:t>
            </a:r>
          </a:p>
          <a:p>
            <a:pPr lvl="0"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	Bộ nhớ: CD, RAM. ROM, USB, SSD,...</a:t>
            </a:r>
          </a:p>
          <a:p>
            <a:pPr lvl="0"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	Kích thước: nhỏ, có thể đặt trên bàn.</a:t>
            </a:r>
          </a:p>
          <a:p>
            <a:pPr lvl="0"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	Thiết bị vào - ra: được bổ sung thiết bị trỏ, máy quét,...</a:t>
            </a:r>
          </a:p>
          <a:p>
            <a:pPr lvl="0" defTabSz="342900">
              <a:lnSpc>
                <a:spcPct val="135000"/>
              </a:lnSpc>
              <a:defRPr/>
            </a:pPr>
            <a:r>
              <a:rPr lang="vi-VN" sz="2800" dirty="0">
                <a:solidFill>
                  <a:srgbClr val="000000"/>
                </a:solidFill>
                <a:latin typeface="Times New Roman" panose="02020603050405020304" pitchFamily="18" charset="0"/>
                <a:cs typeface="Times New Roman" panose="02020603050405020304" pitchFamily="18" charset="0"/>
              </a:rPr>
              <a:t>•	Mạng: một nhóm gồm hai hoặc nhiều máy tính được liên kết với nhau.</a:t>
            </a:r>
          </a:p>
        </p:txBody>
      </p:sp>
      <p:sp>
        <p:nvSpPr>
          <p:cNvPr id="11" name="TextBox 10">
            <a:extLst>
              <a:ext uri="{FF2B5EF4-FFF2-40B4-BE49-F238E27FC236}">
                <a16:creationId xmlns:a16="http://schemas.microsoft.com/office/drawing/2014/main" id="{371A0ED8-CCDF-44D1-ABCC-38A48B958281}"/>
              </a:ext>
            </a:extLst>
          </p:cNvPr>
          <p:cNvSpPr txBox="1"/>
          <p:nvPr/>
        </p:nvSpPr>
        <p:spPr>
          <a:xfrm>
            <a:off x="7816645" y="5957934"/>
            <a:ext cx="5540480" cy="461665"/>
          </a:xfrm>
          <a:prstGeom prst="rect">
            <a:avLst/>
          </a:prstGeom>
          <a:noFill/>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Micral (1973) </a:t>
            </a:r>
            <a:endParaRPr lang="en-US" sz="2400" b="1" dirty="0"/>
          </a:p>
        </p:txBody>
      </p:sp>
    </p:spTree>
    <p:extLst>
      <p:ext uri="{BB962C8B-B14F-4D97-AF65-F5344CB8AC3E}">
        <p14:creationId xmlns:p14="http://schemas.microsoft.com/office/powerpoint/2010/main" val="19429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612732"/>
          </a:xfrm>
          <a:prstGeom prst="rect">
            <a:avLst/>
          </a:prstGeom>
        </p:spPr>
        <p:txBody>
          <a:bodyPr wrap="square">
            <a:spAutoFit/>
          </a:bodyPr>
          <a:lstStyle/>
          <a:p>
            <a:pPr lvl="0" algn="just" defTabSz="342900">
              <a:lnSpc>
                <a:spcPct val="135000"/>
              </a:lnSpc>
              <a:defRPr/>
            </a:pPr>
            <a:r>
              <a:rPr lang="en-US" sz="2800" b="1" dirty="0" err="1">
                <a:solidFill>
                  <a:srgbClr val="000000"/>
                </a:solidFill>
                <a:latin typeface="Times New Roman" panose="02020603050405020304" pitchFamily="18" charset="0"/>
                <a:cs typeface="Times New Roman" panose="02020603050405020304" pitchFamily="18" charset="0"/>
              </a:rPr>
              <a:t>Thế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năm</a:t>
            </a:r>
            <a:r>
              <a:rPr lang="en-US" sz="2800" b="1" dirty="0">
                <a:solidFill>
                  <a:srgbClr val="000000"/>
                </a:solidFill>
                <a:latin typeface="Times New Roman" panose="02020603050405020304" pitchFamily="18" charset="0"/>
                <a:cs typeface="Times New Roman" panose="02020603050405020304" pitchFamily="18" charset="0"/>
              </a:rPr>
              <a:t> (1990 - </a:t>
            </a:r>
            <a:r>
              <a:rPr lang="en-US" sz="2800" b="1" dirty="0" err="1">
                <a:solidFill>
                  <a:srgbClr val="000000"/>
                </a:solidFill>
                <a:latin typeface="Times New Roman" panose="02020603050405020304" pitchFamily="18" charset="0"/>
                <a:cs typeface="Times New Roman" panose="02020603050405020304" pitchFamily="18" charset="0"/>
              </a:rPr>
              <a:t>ngày</a:t>
            </a:r>
            <a:r>
              <a:rPr lang="en-US" sz="2800" b="1" dirty="0">
                <a:solidFill>
                  <a:srgbClr val="000000"/>
                </a:solidFill>
                <a:latin typeface="Times New Roman" panose="02020603050405020304" pitchFamily="18" charset="0"/>
                <a:cs typeface="Times New Roman" panose="02020603050405020304" pitchFamily="18" charset="0"/>
              </a:rPr>
              <a:t> nay)</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18703" y="3052871"/>
            <a:ext cx="3862035" cy="2543426"/>
          </a:xfrm>
          <a:prstGeom prst="rect">
            <a:avLst/>
          </a:prstGeom>
        </p:spPr>
      </p:pic>
      <p:sp>
        <p:nvSpPr>
          <p:cNvPr id="5" name="Rectangle 4">
            <a:extLst>
              <a:ext uri="{FF2B5EF4-FFF2-40B4-BE49-F238E27FC236}">
                <a16:creationId xmlns:a16="http://schemas.microsoft.com/office/drawing/2014/main" id="{212A7655-3111-413C-84E4-09A66B8F30AA}"/>
              </a:ext>
            </a:extLst>
          </p:cNvPr>
          <p:cNvSpPr/>
          <p:nvPr/>
        </p:nvSpPr>
        <p:spPr>
          <a:xfrm>
            <a:off x="427085" y="1421552"/>
            <a:ext cx="7694231" cy="4675895"/>
          </a:xfrm>
          <a:prstGeom prst="rect">
            <a:avLst/>
          </a:prstGeom>
        </p:spPr>
        <p:txBody>
          <a:bodyPr wrap="square">
            <a:spAutoFit/>
          </a:bodyPr>
          <a:lstStyle/>
          <a:p>
            <a:pPr lvl="0" defTabSz="342900">
              <a:lnSpc>
                <a:spcPct val="135000"/>
              </a:lnSpc>
              <a:defRPr/>
            </a:pPr>
            <a:r>
              <a:rPr lang="vi-VN" sz="3200" b="1" i="1" dirty="0">
                <a:solidFill>
                  <a:srgbClr val="000000"/>
                </a:solidFill>
                <a:latin typeface="Times New Roman" panose="02020603050405020304" pitchFamily="18" charset="0"/>
                <a:cs typeface="Times New Roman" panose="02020603050405020304" pitchFamily="18" charset="0"/>
              </a:rPr>
              <a:t>Đặc điểm</a:t>
            </a:r>
            <a:r>
              <a:rPr lang="en-US" sz="3200" b="1" i="1" dirty="0">
                <a:solidFill>
                  <a:srgbClr val="000000"/>
                </a:solidFill>
                <a:latin typeface="Times New Roman" panose="02020603050405020304" pitchFamily="18" charset="0"/>
                <a:cs typeface="Times New Roman" panose="02020603050405020304" pitchFamily="18" charset="0"/>
              </a:rPr>
              <a:t>:</a:t>
            </a:r>
            <a:endParaRPr lang="vi-VN" sz="3200" b="1" i="1" dirty="0">
              <a:solidFill>
                <a:srgbClr val="000000"/>
              </a:solidFill>
              <a:latin typeface="Times New Roman" panose="02020603050405020304" pitchFamily="18" charset="0"/>
              <a:cs typeface="Times New Roman" panose="02020603050405020304" pitchFamily="18" charset="0"/>
            </a:endParaRP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Thành phần điện tử chính: mạch tích hợp cỡ siêu lớn.</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Kích thước: nhỏ, có thể mang theo người (di động) và có dung lượng lưu trữ lớn.</a:t>
            </a:r>
          </a:p>
          <a:p>
            <a:pPr lvl="0"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	Thiết bị vào - ra: được bổ sung thiết bị nhận dạng tiếng nói, hình ảnh, chuyển động,...</a:t>
            </a:r>
          </a:p>
        </p:txBody>
      </p:sp>
      <p:sp>
        <p:nvSpPr>
          <p:cNvPr id="11" name="TextBox 10">
            <a:extLst>
              <a:ext uri="{FF2B5EF4-FFF2-40B4-BE49-F238E27FC236}">
                <a16:creationId xmlns:a16="http://schemas.microsoft.com/office/drawing/2014/main" id="{371A0ED8-CCDF-44D1-ABCC-38A48B958281}"/>
              </a:ext>
            </a:extLst>
          </p:cNvPr>
          <p:cNvSpPr txBox="1"/>
          <p:nvPr/>
        </p:nvSpPr>
        <p:spPr>
          <a:xfrm>
            <a:off x="8265695" y="5727033"/>
            <a:ext cx="5091430" cy="461665"/>
          </a:xfrm>
          <a:prstGeom prst="rect">
            <a:avLst/>
          </a:prstGeom>
          <a:noFill/>
        </p:spPr>
        <p:txBody>
          <a:bodyPr wrap="square">
            <a:spAutoFit/>
          </a:bodyPr>
          <a:lstStyle/>
          <a:p>
            <a:r>
              <a:rPr lang="en-US" sz="2400" b="1" dirty="0" err="1">
                <a:solidFill>
                  <a:srgbClr val="000000"/>
                </a:solidFill>
                <a:latin typeface="Times New Roman" panose="02020603050405020304" pitchFamily="18" charset="0"/>
                <a:cs typeface="Times New Roman" panose="02020603050405020304" pitchFamily="18" charset="0"/>
              </a:rPr>
              <a:t>Đi</a:t>
            </a:r>
            <a:r>
              <a:rPr lang="vi-VN" sz="2400" b="1" dirty="0">
                <a:solidFill>
                  <a:srgbClr val="000000"/>
                </a:solidFill>
                <a:latin typeface="Times New Roman" panose="02020603050405020304" pitchFamily="18" charset="0"/>
                <a:cs typeface="Times New Roman" panose="02020603050405020304" pitchFamily="18" charset="0"/>
              </a:rPr>
              <a:t>ện thoại thông minh</a:t>
            </a:r>
            <a:endParaRPr lang="en-US" sz="2400" b="1" dirty="0"/>
          </a:p>
        </p:txBody>
      </p:sp>
    </p:spTree>
    <p:extLst>
      <p:ext uri="{BB962C8B-B14F-4D97-AF65-F5344CB8AC3E}">
        <p14:creationId xmlns:p14="http://schemas.microsoft.com/office/powerpoint/2010/main" val="31532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4440478"/>
            <a:chOff x="541427" y="4307442"/>
            <a:chExt cx="10570890" cy="389803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756253"/>
              <a:chOff x="541575" y="4359396"/>
              <a:chExt cx="10400346" cy="3756253"/>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521220"/>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64038"/>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2122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Máy tính điện tử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 đời vào những năm 1940. Năm thế hệ của máy tính điện từ được đánh dấu bởi những tiến bộ công nghệ nhằm thu nhỏ các linh kiện điện tử, tích hợp chúng vào những thiết bị nhỏ, có tốc độ xừ lí lớn, độ tin cậy cao, có khả năng kết nối toàn cầu, tiêu thụ ít năng lượng và được trang bị nhiều ứng dụng thân thiện với con người.</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5234704"/>
            <a:chOff x="601971" y="425316"/>
            <a:chExt cx="10501714" cy="464439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4353476"/>
              <a:chOff x="1190601" y="4542474"/>
              <a:chExt cx="9921716" cy="435347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435347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64038"/>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2861"/>
              </a:xfrm>
              <a:prstGeom prst="rect">
                <a:avLst/>
              </a:prstGeom>
            </p:spPr>
            <p:txBody>
              <a:bodyPr wrap="square">
                <a:spAutoFit/>
              </a:bodyPr>
              <a:lstStyle/>
              <a:p>
                <a:pPr marL="0" marR="0" lvl="0" indent="0" algn="just" defTabSz="3429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Bộ vi xử lí là linh kiện máy tính dựa trên công nghệ nào?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3429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Đèn điện từ chân không.</a:t>
                </a:r>
              </a:p>
              <a:p>
                <a:pPr marL="0" marR="0" lvl="0" indent="0" algn="just" defTabSz="3429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Linh kiện bán dẫn đơn giản.</a:t>
                </a:r>
              </a:p>
              <a:p>
                <a:pPr marL="0" marR="0" lvl="0" indent="0" algn="just" defTabSz="342900" rtl="0" eaLnBrk="1" fontAlgn="auto" latinLnBrk="0" hangingPunct="1">
                  <a:lnSpc>
                    <a:spcPct val="15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Mạch tích hợp hàng chục, hàng trăm linh kiện bán dẫn.</a:t>
                </a:r>
              </a:p>
              <a:p>
                <a:pPr marL="0" marR="0" lvl="0" indent="0" algn="just" defTabSz="3429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Mạch tích hợp cở lớn, gồm hàng chục nghìn đến hàng triệu linh kiện bán dẫn. </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392" y="4767392"/>
            <a:ext cx="2522499" cy="1579584"/>
          </a:xfrm>
          <a:prstGeom prst="rect">
            <a:avLst/>
          </a:prstGeom>
        </p:spPr>
      </p:pic>
      <p:sp>
        <p:nvSpPr>
          <p:cNvPr id="10" name="Oval 9">
            <a:extLst>
              <a:ext uri="{FF2B5EF4-FFF2-40B4-BE49-F238E27FC236}">
                <a16:creationId xmlns:a16="http://schemas.microsoft.com/office/drawing/2014/main" id="{EF1A5F5A-81EC-F095-C32E-7F5A92EB2DBA}"/>
              </a:ext>
            </a:extLst>
          </p:cNvPr>
          <p:cNvSpPr/>
          <p:nvPr/>
        </p:nvSpPr>
        <p:spPr>
          <a:xfrm>
            <a:off x="1378824" y="3619965"/>
            <a:ext cx="519116" cy="555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7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84018" y="1116093"/>
            <a:ext cx="9535666" cy="303088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4" y="61334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478329" y="93699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0" y="1545509"/>
            <a:ext cx="11612547" cy="2123658"/>
          </a:xfrm>
          <a:prstGeom prst="rect">
            <a:avLst/>
          </a:prstGeom>
          <a:noFill/>
        </p:spPr>
        <p:txBody>
          <a:bodyPr wrap="square" rtlCol="0">
            <a:spAutoFit/>
          </a:bodyPr>
          <a:lstStyle/>
          <a:p>
            <a:pPr lvl="0" algn="ctr"/>
            <a:r>
              <a:rPr kumimoji="0" lang="en-US" sz="6600" b="0" i="0" u="none" strike="noStrike" kern="1200" cap="none" spc="0" normalizeH="0" baseline="0" noProof="0">
                <a:ln>
                  <a:noFill/>
                </a:ln>
                <a:solidFill>
                  <a:srgbClr val="C00000"/>
                </a:solidFill>
                <a:effectLst/>
                <a:uLnTx/>
                <a:uFillTx/>
                <a:latin typeface="+mj-lt"/>
                <a:ea typeface="+mn-ea"/>
                <a:cs typeface="+mn-cs"/>
              </a:rPr>
              <a:t>3. </a:t>
            </a:r>
            <a:r>
              <a:rPr lang="vi-VN" sz="6600">
                <a:solidFill>
                  <a:srgbClr val="C00000"/>
                </a:solidFill>
                <a:latin typeface="+mj-lt"/>
              </a:rPr>
              <a:t>MÁY TÍNH THAY Đổ</a:t>
            </a:r>
            <a:r>
              <a:rPr lang="en-US" sz="6600">
                <a:solidFill>
                  <a:srgbClr val="C00000"/>
                </a:solidFill>
                <a:latin typeface="+mj-lt"/>
              </a:rPr>
              <a:t>I</a:t>
            </a:r>
          </a:p>
          <a:p>
            <a:pPr lvl="0" algn="ctr"/>
            <a:r>
              <a:rPr lang="vi-VN" sz="6600">
                <a:solidFill>
                  <a:srgbClr val="C00000"/>
                </a:solidFill>
                <a:latin typeface="+mj-lt"/>
              </a:rPr>
              <a:t>THẾ GIỚI NHƯ THẾ NÀO</a:t>
            </a:r>
            <a:r>
              <a:rPr lang="en-US" sz="6600">
                <a:solidFill>
                  <a:srgbClr val="C00000"/>
                </a:solidFill>
                <a:latin typeface="+mj-lt"/>
              </a:rPr>
              <a:t>?</a:t>
            </a:r>
            <a:endParaRPr kumimoji="0" lang="vi-VN" sz="6600" b="0" i="0" u="none" strike="noStrike" kern="1200" cap="none" spc="0" normalizeH="0" baseline="0" noProof="0">
              <a:ln>
                <a:noFill/>
              </a:ln>
              <a:solidFill>
                <a:srgbClr val="C00000"/>
              </a:solidFill>
              <a:effectLst/>
              <a:uLnTx/>
              <a:uFillTx/>
              <a:latin typeface="+mj-lt"/>
              <a:ea typeface="+mn-ea"/>
              <a:cs typeface="+mn-cs"/>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103" y="4380594"/>
            <a:ext cx="1946022" cy="1940184"/>
          </a:xfrm>
          <a:prstGeom prst="rect">
            <a:avLst/>
          </a:prstGeom>
        </p:spPr>
      </p:pic>
    </p:spTree>
    <p:extLst>
      <p:ext uri="{BB962C8B-B14F-4D97-AF65-F5344CB8AC3E}">
        <p14:creationId xmlns:p14="http://schemas.microsoft.com/office/powerpoint/2010/main" val="13157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598D3-073D-40C3-9E29-7B15A2501787}"/>
              </a:ext>
            </a:extLst>
          </p:cNvPr>
          <p:cNvSpPr/>
          <p:nvPr/>
        </p:nvSpPr>
        <p:spPr>
          <a:xfrm>
            <a:off x="614526" y="292955"/>
            <a:ext cx="9049250" cy="669542"/>
          </a:xfrm>
          <a:prstGeom prst="rect">
            <a:avLst/>
          </a:prstGeom>
        </p:spPr>
        <p:txBody>
          <a:bodyPr wrap="square">
            <a:spAutoFit/>
          </a:bodyPr>
          <a:lstStyle/>
          <a:p>
            <a:pPr lvl="0" defTabSz="342900">
              <a:lnSpc>
                <a:spcPct val="150000"/>
              </a:lnSpc>
            </a:pPr>
            <a:r>
              <a:rPr lang="vi-VN" sz="2800" b="1" dirty="0">
                <a:solidFill>
                  <a:srgbClr val="000000"/>
                </a:solidFill>
                <a:latin typeface="Times New Roman" panose="02020603050405020304" pitchFamily="18" charset="0"/>
                <a:cs typeface="Times New Roman" panose="02020603050405020304" pitchFamily="18" charset="0"/>
              </a:rPr>
              <a:t>3. MÁY TÍNH THAY Đ</a:t>
            </a:r>
            <a:r>
              <a:rPr lang="en-US" sz="2800" b="1" dirty="0">
                <a:solidFill>
                  <a:srgbClr val="000000"/>
                </a:solidFill>
                <a:latin typeface="Times New Roman" panose="02020603050405020304" pitchFamily="18" charset="0"/>
                <a:cs typeface="Times New Roman" panose="02020603050405020304" pitchFamily="18" charset="0"/>
              </a:rPr>
              <a:t>Ổ</a:t>
            </a:r>
            <a:r>
              <a:rPr lang="vi-VN" sz="2800" b="1" dirty="0">
                <a:solidFill>
                  <a:srgbClr val="000000"/>
                </a:solidFill>
                <a:latin typeface="Times New Roman" panose="02020603050405020304" pitchFamily="18" charset="0"/>
                <a:cs typeface="Times New Roman" panose="02020603050405020304" pitchFamily="18" charset="0"/>
              </a:rPr>
              <a:t>l</a:t>
            </a:r>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THẾ GIỚI NHƯ THẾ NÀO?</a:t>
            </a:r>
          </a:p>
        </p:txBody>
      </p:sp>
      <p:grpSp>
        <p:nvGrpSpPr>
          <p:cNvPr id="3" name="Group 2">
            <a:extLst>
              <a:ext uri="{FF2B5EF4-FFF2-40B4-BE49-F238E27FC236}">
                <a16:creationId xmlns:a16="http://schemas.microsoft.com/office/drawing/2014/main" id="{0AB92BBA-1E60-4ED2-90AC-86FC54DFE297}"/>
              </a:ext>
            </a:extLst>
          </p:cNvPr>
          <p:cNvGrpSpPr/>
          <p:nvPr/>
        </p:nvGrpSpPr>
        <p:grpSpPr>
          <a:xfrm>
            <a:off x="429330" y="1101169"/>
            <a:ext cx="8691521" cy="2243915"/>
            <a:chOff x="1117599" y="3487270"/>
            <a:chExt cx="7693229" cy="127035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87270"/>
              <a:ext cx="7693229" cy="1270356"/>
              <a:chOff x="1493519" y="3850282"/>
              <a:chExt cx="7693229" cy="127035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20" y="3891280"/>
                <a:ext cx="5735859"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ea typeface="+mn-ea"/>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7693229"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50282"/>
                <a:ext cx="2925391" cy="402871"/>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a:t>
                </a:r>
                <a:endPar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294298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ea typeface="+mn-ea"/>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3064065" cy="40287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đổi</a:t>
              </a:r>
              <a:endPar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2" y="1797702"/>
            <a:ext cx="7287556" cy="1351909"/>
          </a:xfrm>
          <a:prstGeom prst="rect">
            <a:avLst/>
          </a:prstGeom>
        </p:spPr>
        <p:txBody>
          <a:bodyPr wrap="square">
            <a:spAutoFit/>
          </a:bodyPr>
          <a:lstStyle/>
          <a:p>
            <a:pPr lvl="0" algn="just" defTabSz="342900">
              <a:lnSpc>
                <a:spcPct val="135000"/>
              </a:lnSpc>
            </a:pPr>
            <a:r>
              <a:rPr lang="vi-VN" sz="3200" dirty="0">
                <a:solidFill>
                  <a:srgbClr val="000000"/>
                </a:solidFill>
                <a:latin typeface="Times New Roman" panose="02020603050405020304" pitchFamily="18" charset="0"/>
                <a:cs typeface="Times New Roman" panose="02020603050405020304" pitchFamily="18" charset="0"/>
              </a:rPr>
              <a:t>Em hãy lấy ba ví dụ cho thấy máy tính làm thay đổi sâu sắc cuộc sống của con người</a:t>
            </a:r>
            <a:r>
              <a:rPr lang="en-US" sz="3200" dirty="0">
                <a:solidFill>
                  <a:srgbClr val="000000"/>
                </a:solidFill>
                <a:latin typeface="Times New Roman" panose="02020603050405020304" pitchFamily="18" charset="0"/>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2" name="Picture 11" descr="A picture containing toy, doll&#10;&#10;Description automatically generated">
            <a:extLst>
              <a:ext uri="{FF2B5EF4-FFF2-40B4-BE49-F238E27FC236}">
                <a16:creationId xmlns:a16="http://schemas.microsoft.com/office/drawing/2014/main" id="{1E61C368-4B21-4144-9765-94001575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99586" y="1101169"/>
            <a:ext cx="2117666" cy="5089667"/>
          </a:xfrm>
          <a:prstGeom prst="rect">
            <a:avLst/>
          </a:prstGeom>
        </p:spPr>
      </p:pic>
    </p:spTree>
    <p:extLst>
      <p:ext uri="{BB962C8B-B14F-4D97-AF65-F5344CB8AC3E}">
        <p14:creationId xmlns:p14="http://schemas.microsoft.com/office/powerpoint/2010/main" val="3380812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 presetClass="entr" presetSubtype="8" fill="hold" nodeType="withEffect" p14:presetBounceEnd="66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66000">
                                          <p:cBhvr additive="base">
                                            <p:cTn id="28" dur="750" fill="hold"/>
                                            <p:tgtEl>
                                              <p:spTgt spid="12"/>
                                            </p:tgtEl>
                                            <p:attrNameLst>
                                              <p:attrName>ppt_x</p:attrName>
                                            </p:attrNameLst>
                                          </p:cBhvr>
                                          <p:tavLst>
                                            <p:tav tm="0">
                                              <p:val>
                                                <p:strVal val="0-#ppt_w/2"/>
                                              </p:val>
                                            </p:tav>
                                            <p:tav tm="100000">
                                              <p:val>
                                                <p:strVal val="#ppt_x"/>
                                              </p:val>
                                            </p:tav>
                                          </p:tavLst>
                                        </p:anim>
                                        <p:anim calcmode="lin" valueType="num" p14:bounceEnd="66000">
                                          <p:cBhvr additive="base">
                                            <p:cTn id="2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0" grpId="1" uiExpand="1"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0" grpId="1" uiExpand="1" build="allAtOnce"/>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A2A57F-558E-418E-8ED1-3EF71C4010C2}"/>
              </a:ext>
            </a:extLst>
          </p:cNvPr>
          <p:cNvSpPr txBox="1"/>
          <p:nvPr/>
        </p:nvSpPr>
        <p:spPr>
          <a:xfrm>
            <a:off x="1406091" y="550520"/>
            <a:ext cx="5647700" cy="584775"/>
          </a:xfrm>
          <a:prstGeom prst="rect">
            <a:avLst/>
          </a:prstGeom>
          <a:noFill/>
        </p:spPr>
        <p:txBody>
          <a:bodyPr wrap="none" rtlCol="0">
            <a:spAutoFit/>
          </a:bodyPr>
          <a:lstStyle/>
          <a:p>
            <a:r>
              <a:rPr lang="vi-VN" sz="3200" b="1">
                <a:solidFill>
                  <a:srgbClr val="E07235"/>
                </a:solidFill>
                <a:latin typeface="+mj-lt"/>
                <a:cs typeface="Times New Roman" panose="02020603050405020304" pitchFamily="18" charset="0"/>
              </a:rPr>
              <a:t>Công cụ tính toán đầu tiên</a:t>
            </a:r>
            <a:endParaRPr lang="vi-VN" sz="3200" b="1" dirty="0">
              <a:solidFill>
                <a:srgbClr val="E07235"/>
              </a:solidFill>
              <a:latin typeface="+mj-lt"/>
              <a:cs typeface="Times New Roman" panose="02020603050405020304" pitchFamily="18" charset="0"/>
            </a:endParaRPr>
          </a:p>
        </p:txBody>
      </p:sp>
      <p:grpSp>
        <p:nvGrpSpPr>
          <p:cNvPr id="9" name="Group 8">
            <a:extLst>
              <a:ext uri="{FF2B5EF4-FFF2-40B4-BE49-F238E27FC236}">
                <a16:creationId xmlns:a16="http://schemas.microsoft.com/office/drawing/2014/main" id="{7AEE4EB2-E3A9-4D11-94F0-C3561EC06C5C}"/>
              </a:ext>
            </a:extLst>
          </p:cNvPr>
          <p:cNvGrpSpPr/>
          <p:nvPr/>
        </p:nvGrpSpPr>
        <p:grpSpPr>
          <a:xfrm>
            <a:off x="6123333" y="259789"/>
            <a:ext cx="5048250" cy="4457700"/>
            <a:chOff x="6123333" y="259789"/>
            <a:chExt cx="5048250" cy="4457700"/>
          </a:xfrm>
        </p:grpSpPr>
        <p:pic>
          <p:nvPicPr>
            <p:cNvPr id="5" name="Picture 4">
              <a:extLst>
                <a:ext uri="{FF2B5EF4-FFF2-40B4-BE49-F238E27FC236}">
                  <a16:creationId xmlns:a16="http://schemas.microsoft.com/office/drawing/2014/main" id="{02DBA90D-81F6-46FE-AAC7-24E8AF4D245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123333" y="259789"/>
              <a:ext cx="5048250" cy="4457700"/>
            </a:xfrm>
            <a:prstGeom prst="rect">
              <a:avLst/>
            </a:prstGeom>
          </p:spPr>
        </p:pic>
        <p:sp>
          <p:nvSpPr>
            <p:cNvPr id="8" name="TextBox 7">
              <a:extLst>
                <a:ext uri="{FF2B5EF4-FFF2-40B4-BE49-F238E27FC236}">
                  <a16:creationId xmlns:a16="http://schemas.microsoft.com/office/drawing/2014/main" id="{560C2086-4180-4682-B260-9E7BC3E077F8}"/>
                </a:ext>
              </a:extLst>
            </p:cNvPr>
            <p:cNvSpPr txBox="1"/>
            <p:nvPr/>
          </p:nvSpPr>
          <p:spPr>
            <a:xfrm>
              <a:off x="6865937" y="550520"/>
              <a:ext cx="3684099" cy="2246769"/>
            </a:xfrm>
            <a:prstGeom prst="rect">
              <a:avLst/>
            </a:prstGeom>
            <a:noFill/>
          </p:spPr>
          <p:txBody>
            <a:bodyPr wrap="square" rtlCol="0">
              <a:spAutoFit/>
            </a:bodyPr>
            <a:lstStyle/>
            <a:p>
              <a:pPr algn="ctr"/>
              <a:r>
                <a:rPr lang="vi-VN" sz="2800" i="1"/>
                <a:t>Các phép tính đầu tiên được con người thực hiện bằng cách nào?</a:t>
              </a:r>
            </a:p>
            <a:p>
              <a:pPr algn="ctr"/>
              <a:endParaRPr lang="vi-VN" sz="2800" i="1" dirty="0"/>
            </a:p>
          </p:txBody>
        </p:sp>
      </p:grpSp>
      <p:sp>
        <p:nvSpPr>
          <p:cNvPr id="10" name="TextBox 9">
            <a:extLst>
              <a:ext uri="{FF2B5EF4-FFF2-40B4-BE49-F238E27FC236}">
                <a16:creationId xmlns:a16="http://schemas.microsoft.com/office/drawing/2014/main" id="{160076B5-4EF7-457B-BC2B-47E890E9CD28}"/>
              </a:ext>
            </a:extLst>
          </p:cNvPr>
          <p:cNvSpPr txBox="1"/>
          <p:nvPr/>
        </p:nvSpPr>
        <p:spPr>
          <a:xfrm>
            <a:off x="712838" y="1677617"/>
            <a:ext cx="6153099" cy="3970318"/>
          </a:xfrm>
          <a:prstGeom prst="rect">
            <a:avLst/>
          </a:prstGeom>
          <a:noFill/>
        </p:spPr>
        <p:txBody>
          <a:bodyPr wrap="square" rtlCol="0">
            <a:spAutoFit/>
          </a:bodyPr>
          <a:lstStyle/>
          <a:p>
            <a:r>
              <a:rPr lang="vi-VN" sz="2800" dirty="0">
                <a:latin typeface="Times New Roman" panose="02020603050405020304" pitchFamily="18" charset="0"/>
              </a:rPr>
              <a:t>Các phép tính đầu tiên được con người thực hiện bằng cách sử dụng 10 ngón tay. Cho đến nay, hệ thống ghi số thập phân (cách ghi số sử dụng các chữ số từ 0 đến 9) vẫn là cách ghi số phổ biến hơn cả. Trong tiếng Anh, từ “chữ số” (digit) có nguồn gốc từ chữ digitus (trong tiếng Latin có nghĩa là ngón tay).</a:t>
            </a:r>
          </a:p>
          <a:p>
            <a:endParaRPr lang="en-US" sz="2800" dirty="0">
              <a:latin typeface="Times New Roman" panose="02020603050405020304" pitchFamily="18" charset="0"/>
            </a:endParaRPr>
          </a:p>
        </p:txBody>
      </p:sp>
      <p:pic>
        <p:nvPicPr>
          <p:cNvPr id="26" name="Picture 25">
            <a:extLst>
              <a:ext uri="{FF2B5EF4-FFF2-40B4-BE49-F238E27FC236}">
                <a16:creationId xmlns:a16="http://schemas.microsoft.com/office/drawing/2014/main" id="{5DDD60BE-C667-42BB-86E9-27DDA5AA7C16}"/>
              </a:ext>
            </a:extLst>
          </p:cNvPr>
          <p:cNvPicPr>
            <a:picLocks noChangeAspect="1"/>
          </p:cNvPicPr>
          <p:nvPr/>
        </p:nvPicPr>
        <p:blipFill>
          <a:blip r:embed="rId4"/>
          <a:stretch>
            <a:fillRect/>
          </a:stretch>
        </p:blipFill>
        <p:spPr>
          <a:xfrm>
            <a:off x="479035" y="437353"/>
            <a:ext cx="888648" cy="903074"/>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5F2301C5-873D-420D-8724-6BC0534ED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055" y="4799706"/>
            <a:ext cx="2952195" cy="1507774"/>
          </a:xfrm>
          <a:prstGeom prst="rect">
            <a:avLst/>
          </a:prstGeom>
        </p:spPr>
      </p:pic>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612732"/>
          </a:xfrm>
          <a:prstGeom prst="rect">
            <a:avLst/>
          </a:prstGeom>
        </p:spPr>
        <p:txBody>
          <a:bodyPr wrap="square">
            <a:spAutoFit/>
          </a:bodyPr>
          <a:lstStyle/>
          <a:p>
            <a:pPr lvl="0" algn="just" defTabSz="342900">
              <a:lnSpc>
                <a:spcPct val="135000"/>
              </a:lnSpc>
              <a:defRPr/>
            </a:pPr>
            <a:r>
              <a:rPr lang="fr-FR" sz="2800" b="1" i="1" dirty="0" err="1">
                <a:solidFill>
                  <a:srgbClr val="000000"/>
                </a:solidFill>
                <a:latin typeface="Times New Roman" panose="02020603050405020304" pitchFamily="18" charset="0"/>
                <a:cs typeface="Times New Roman" panose="02020603050405020304" pitchFamily="18" charset="0"/>
              </a:rPr>
              <a:t>Trong</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lĩnh</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vực</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giáo</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dục</a:t>
            </a:r>
            <a:r>
              <a:rPr lang="fr-FR" sz="2800" b="1" i="1" dirty="0">
                <a:solidFill>
                  <a:srgbClr val="000000"/>
                </a:solidFill>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50644" y="2789499"/>
            <a:ext cx="4177432" cy="2174386"/>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820998" cy="4675895"/>
          </a:xfrm>
          <a:prstGeom prst="rect">
            <a:avLst/>
          </a:prstGeom>
          <a:noFill/>
        </p:spPr>
        <p:txBody>
          <a:bodyPr wrap="square">
            <a:spAutoFit/>
          </a:bodyPr>
          <a:lstStyle/>
          <a:p>
            <a:pPr lvl="0" algn="just" defTabSz="342900">
              <a:lnSpc>
                <a:spcPct val="135000"/>
              </a:lnSpc>
              <a:defRPr/>
            </a:pPr>
            <a:r>
              <a:rPr lang="vi-VN" sz="3200" dirty="0">
                <a:solidFill>
                  <a:srgbClr val="000000"/>
                </a:solidFill>
                <a:latin typeface="Times New Roman" panose="02020603050405020304" pitchFamily="18" charset="0"/>
                <a:cs typeface="Times New Roman" panose="02020603050405020304" pitchFamily="18" charset="0"/>
              </a:rPr>
              <a:t>Internet là kho thông tin khổng lồ, giúp con người có thể học mọi nơi, mọi lúc, giúp các giáo viên hỗ trợ học sinh từ xa, giúp các nhà khoa học, các chuyên gia, các nhà giáo dục phổ biến kiến thức, kĩ năng,... một cách hiệu quả.</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612732"/>
          </a:xfrm>
          <a:prstGeom prst="rect">
            <a:avLst/>
          </a:prstGeom>
        </p:spPr>
        <p:txBody>
          <a:bodyPr wrap="square">
            <a:spAutoFit/>
          </a:bodyPr>
          <a:lstStyle/>
          <a:p>
            <a:pPr lvl="0" algn="just" defTabSz="342900">
              <a:lnSpc>
                <a:spcPct val="135000"/>
              </a:lnSpc>
              <a:defRPr/>
            </a:pPr>
            <a:r>
              <a:rPr lang="fr-FR" sz="2800" b="1" i="1" dirty="0" err="1">
                <a:solidFill>
                  <a:srgbClr val="000000"/>
                </a:solidFill>
                <a:latin typeface="Times New Roman" panose="02020603050405020304" pitchFamily="18" charset="0"/>
                <a:cs typeface="Times New Roman" panose="02020603050405020304" pitchFamily="18" charset="0"/>
              </a:rPr>
              <a:t>Trong</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lĩnh</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vực</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kinh</a:t>
            </a:r>
            <a:r>
              <a:rPr lang="fr-FR" sz="2800" b="1" i="1" dirty="0">
                <a:solidFill>
                  <a:srgbClr val="000000"/>
                </a:solidFill>
                <a:latin typeface="Times New Roman" panose="02020603050405020304" pitchFamily="18" charset="0"/>
                <a:cs typeface="Times New Roman" panose="02020603050405020304" pitchFamily="18" charset="0"/>
              </a:rPr>
              <a:t> </a:t>
            </a:r>
            <a:r>
              <a:rPr lang="fr-FR" sz="2800" b="1" i="1" dirty="0" err="1">
                <a:solidFill>
                  <a:srgbClr val="000000"/>
                </a:solidFill>
                <a:latin typeface="Times New Roman" panose="02020603050405020304" pitchFamily="18" charset="0"/>
                <a:cs typeface="Times New Roman" panose="02020603050405020304" pitchFamily="18" charset="0"/>
              </a:rPr>
              <a:t>tế</a:t>
            </a:r>
            <a:r>
              <a:rPr lang="fr-FR" sz="2800" b="1" i="1" dirty="0">
                <a:solidFill>
                  <a:srgbClr val="000000"/>
                </a:solidFill>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73814" y="1308453"/>
            <a:ext cx="2754261" cy="275426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7499327" cy="4011098"/>
          </a:xfrm>
          <a:prstGeom prst="rect">
            <a:avLst/>
          </a:prstGeom>
          <a:noFill/>
        </p:spPr>
        <p:txBody>
          <a:bodyPr wrap="square">
            <a:spAutoFit/>
          </a:bodyPr>
          <a:lstStyle/>
          <a:p>
            <a:pPr lvl="0" algn="just" defTabSz="342900">
              <a:lnSpc>
                <a:spcPct val="135000"/>
              </a:lnSpc>
              <a:defRPr/>
            </a:pPr>
            <a:r>
              <a:rPr lang="en-US" sz="3200" dirty="0">
                <a:solidFill>
                  <a:srgbClr val="000000"/>
                </a:solidFill>
                <a:latin typeface="Times New Roman" panose="02020603050405020304" pitchFamily="18" charset="0"/>
                <a:cs typeface="Times New Roman" panose="02020603050405020304" pitchFamily="18" charset="0"/>
              </a:rPr>
              <a:t>C</a:t>
            </a:r>
            <a:r>
              <a:rPr lang="vi-VN" sz="3200" dirty="0">
                <a:solidFill>
                  <a:srgbClr val="000000"/>
                </a:solidFill>
                <a:latin typeface="Times New Roman" panose="02020603050405020304" pitchFamily="18" charset="0"/>
                <a:cs typeface="Times New Roman" panose="02020603050405020304" pitchFamily="18" charset="0"/>
              </a:rPr>
              <a:t>ác giao dịch tăng lên nhanh chóng trong môi trường kĩ thuật số. Cả người tiêu dùng và nhà cung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cấp</a:t>
            </a:r>
            <a:r>
              <a:rPr lang="vi-VN" sz="3200" dirty="0">
                <a:solidFill>
                  <a:srgbClr val="000000"/>
                </a:solidFill>
                <a:latin typeface="Times New Roman" panose="02020603050405020304" pitchFamily="18" charset="0"/>
                <a:cs typeface="Times New Roman" panose="02020603050405020304" pitchFamily="18" charset="0"/>
              </a:rPr>
              <a:t> hàng hoá, dịch vụ đều được hỗ trợ</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để đa dạng hoá hình thức giao dịch, giúp cho nền kinh tế trở nên năng động hơn,</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nền kinh tế nhờ đó được phát triển.</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4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45599"/>
          </a:xfrm>
          <a:prstGeom prst="rect">
            <a:avLst/>
          </a:prstGeom>
        </p:spPr>
        <p:txBody>
          <a:bodyPr wrap="square">
            <a:spAutoFit/>
          </a:bodyPr>
          <a:lstStyle/>
          <a:p>
            <a:pPr lvl="0" algn="just" defTabSz="342900">
              <a:lnSpc>
                <a:spcPct val="135000"/>
              </a:lnSpc>
              <a:defRPr/>
            </a:pPr>
            <a:r>
              <a:rPr lang="fr-FR" sz="2400" b="1" i="1" dirty="0" err="1">
                <a:solidFill>
                  <a:srgbClr val="000000"/>
                </a:solidFill>
                <a:latin typeface="Times New Roman" panose="02020603050405020304" pitchFamily="18" charset="0"/>
                <a:cs typeface="Times New Roman" panose="02020603050405020304" pitchFamily="18" charset="0"/>
              </a:rPr>
              <a:t>Trong</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lĩnh</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vực</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quốc</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phòng</a:t>
            </a:r>
            <a:r>
              <a:rPr lang="fr-FR" sz="2400" b="1" i="1" dirty="0">
                <a:solidFill>
                  <a:srgbClr val="000000"/>
                </a:solidFill>
                <a:latin typeface="Times New Roman" panose="02020603050405020304" pitchFamily="18" charset="0"/>
                <a:cs typeface="Times New Roman" panose="02020603050405020304" pitchFamily="18" charset="0"/>
              </a:rPr>
              <a:t>:</a:t>
            </a:r>
            <a:endPar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39007"/>
            <a:ext cx="4622084" cy="307368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16906"/>
            <a:ext cx="5682102" cy="3521220"/>
          </a:xfrm>
          <a:prstGeom prst="rect">
            <a:avLst/>
          </a:prstGeom>
          <a:noFill/>
        </p:spPr>
        <p:txBody>
          <a:bodyPr wrap="square">
            <a:spAutoFit/>
          </a:bodyPr>
          <a:lstStyle/>
          <a:p>
            <a:pPr lvl="0" algn="just" defTabSz="342900">
              <a:lnSpc>
                <a:spcPct val="135000"/>
              </a:lnSpc>
              <a:defRPr/>
            </a:pPr>
            <a:r>
              <a:rPr lang="en-US" sz="2800" dirty="0">
                <a:solidFill>
                  <a:srgbClr val="000000"/>
                </a:solidFill>
                <a:latin typeface="Times New Roman" panose="02020603050405020304" pitchFamily="18" charset="0"/>
                <a:cs typeface="Times New Roman" panose="02020603050405020304" pitchFamily="18" charset="0"/>
              </a:rPr>
              <a:t>Những </a:t>
            </a:r>
            <a:r>
              <a:rPr lang="en-US" sz="2800" dirty="0" err="1">
                <a:solidFill>
                  <a:srgbClr val="000000"/>
                </a:solidFill>
                <a:latin typeface="Times New Roman" panose="02020603050405020304" pitchFamily="18" charset="0"/>
                <a:cs typeface="Times New Roman" panose="02020603050405020304" pitchFamily="18" charset="0"/>
              </a:rPr>
              <a:t>thiết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cs typeface="Times New Roman" panose="02020603050405020304" pitchFamily="18" charset="0"/>
              </a:rPr>
              <a:t> bay </a:t>
            </a:r>
            <a:r>
              <a:rPr lang="en-US" sz="2800" dirty="0" err="1">
                <a:solidFill>
                  <a:srgbClr val="000000"/>
                </a:solidFill>
                <a:latin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minh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vùng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vùng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thổ</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nhanh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Tổ</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gìn</a:t>
            </a:r>
            <a:r>
              <a:rPr lang="en-US" sz="2800" dirty="0">
                <a:solidFill>
                  <a:srgbClr val="000000"/>
                </a:solidFill>
                <a:latin typeface="Times New Roman" panose="02020603050405020304" pitchFamily="18" charset="0"/>
                <a:cs typeface="Times New Roman" panose="02020603050405020304" pitchFamily="18" charset="0"/>
              </a:rPr>
              <a:t> an </a:t>
            </a:r>
            <a:r>
              <a:rPr lang="en-US" sz="2800" dirty="0" err="1">
                <a:solidFill>
                  <a:srgbClr val="000000"/>
                </a:solidFill>
                <a:latin typeface="Times New Roman" panose="02020603050405020304" pitchFamily="18" charset="0"/>
                <a:cs typeface="Times New Roman" panose="02020603050405020304" pitchFamily="18" charset="0"/>
              </a:rPr>
              <a:t>ninh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phòng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2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1604682"/>
            <a:chOff x="541427" y="4307442"/>
            <a:chExt cx="10570890" cy="1604682"/>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1604682"/>
              <a:chOff x="541575" y="4359396"/>
              <a:chExt cx="10400346" cy="1604682"/>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36964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538417"/>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11944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Thế giới đang biến đổi nhanh chóng và sâu sắc nhờ sự phát triển của công nghệ máy tính.</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1" name="Picture 10" descr="A picture containing clipart&#10;&#10;Description automatically generated">
            <a:extLst>
              <a:ext uri="{FF2B5EF4-FFF2-40B4-BE49-F238E27FC236}">
                <a16:creationId xmlns:a16="http://schemas.microsoft.com/office/drawing/2014/main" id="{E245FF12-7DA0-4D95-822F-58CB3D954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14" y="4114800"/>
            <a:ext cx="3246824" cy="2033155"/>
          </a:xfrm>
          <a:prstGeom prst="rect">
            <a:avLst/>
          </a:prstGeom>
        </p:spPr>
      </p:pic>
    </p:spTree>
    <p:extLst>
      <p:ext uri="{BB962C8B-B14F-4D97-AF65-F5344CB8AC3E}">
        <p14:creationId xmlns:p14="http://schemas.microsoft.com/office/powerpoint/2010/main" val="12060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157025"/>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959592"/>
            <a:ext cx="10605623" cy="2600199"/>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1.	Em hãy nêu một ví dụ cho thấy sự khác nhau rõ ràng trong hoạt động học tập khi chưa có và khi có các thiết bị công nghệ số hiện nay.</a:t>
            </a:r>
          </a:p>
          <a:p>
            <a:pPr algn="just" defTabSz="342900">
              <a:lnSpc>
                <a:spcPct val="150000"/>
              </a:lnSpc>
            </a:pPr>
            <a:r>
              <a:rPr lang="vi-VN" sz="2800" dirty="0">
                <a:latin typeface="Times New Roman" panose="02020603050405020304" pitchFamily="18" charset="0"/>
                <a:cs typeface="Times New Roman" panose="02020603050405020304" pitchFamily="18" charset="0"/>
              </a:rPr>
              <a:t>2.	Em hãy nêu ví dụ về một ứng dụng mà em cho là thông minh của những máy tính thế hệ mới.</a:t>
            </a:r>
          </a:p>
        </p:txBody>
      </p:sp>
      <p:sp>
        <p:nvSpPr>
          <p:cNvPr id="2" name="Rectangle 1"/>
          <p:cNvSpPr/>
          <p:nvPr/>
        </p:nvSpPr>
        <p:spPr>
          <a:xfrm>
            <a:off x="670040" y="3385277"/>
            <a:ext cx="10709159" cy="3046988"/>
          </a:xfrm>
          <a:prstGeom prst="rect">
            <a:avLst/>
          </a:prstGeom>
        </p:spPr>
        <p:txBody>
          <a:bodyPr wrap="square">
            <a:spAutoFit/>
          </a:bodyPr>
          <a:lstStyle/>
          <a:p>
            <a:r>
              <a:rPr lang="vi-VN" sz="2400" b="1" dirty="0"/>
              <a:t>Lúc chưa có công nghệ: chỉ được giáo viên hướng dẫn và truyền đạt lại bằng miệng</a:t>
            </a:r>
          </a:p>
          <a:p>
            <a:r>
              <a:rPr lang="vi-VN" sz="2400" b="1" dirty="0"/>
              <a:t>Khi có công nghệ:</a:t>
            </a:r>
          </a:p>
          <a:p>
            <a:r>
              <a:rPr lang="vi-VN" sz="2400" b="1" dirty="0"/>
              <a:t>Cách sử dụng truyền thống: Ứng dụng trình chiếu PowerPoint, sử dụng máy chiếu, kết hợp đa phương tiện vào bài giảng,…</a:t>
            </a:r>
          </a:p>
          <a:p>
            <a:r>
              <a:rPr lang="vi-VN" sz="2400" b="1" dirty="0"/>
              <a:t>Cách ứng dụng mới: Dạy học qua nền tảng lớp học ảo, các khóa học trực tuyến, sử dụng tính năng bảng trắng kỹ thuật số Whiteboard, trang bị màn hình tương tác thông minh trong lớp học,…</a:t>
            </a:r>
          </a:p>
        </p:txBody>
      </p:sp>
      <p:sp>
        <p:nvSpPr>
          <p:cNvPr id="3" name="Rectangle 2"/>
          <p:cNvSpPr/>
          <p:nvPr/>
        </p:nvSpPr>
        <p:spPr>
          <a:xfrm>
            <a:off x="670040" y="3408427"/>
            <a:ext cx="6096000" cy="1200329"/>
          </a:xfrm>
          <a:prstGeom prst="rect">
            <a:avLst/>
          </a:prstGeom>
        </p:spPr>
        <p:txBody>
          <a:bodyPr>
            <a:spAutoFit/>
          </a:bodyPr>
          <a:lstStyle/>
          <a:p>
            <a:r>
              <a:rPr lang="vi-VN" sz="2400" b="1" dirty="0"/>
              <a:t>Kết nối internet mọi lúc mọi nơi</a:t>
            </a:r>
          </a:p>
          <a:p>
            <a:r>
              <a:rPr lang="vi-VN" sz="2400" b="1" dirty="0"/>
              <a:t>Có thể tra tài liệu trên máy tính</a:t>
            </a:r>
          </a:p>
          <a:p>
            <a:r>
              <a:rPr lang="vi-VN" sz="2400" b="1" dirty="0"/>
              <a:t>Có thể gọi điện qua máy tính</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2600199"/>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1.	Em hãy cho biết vào thời điểm đất nước ta hoàn toàn thống nhất năm 1975, những thế hệ máy tính điện tử nào đã xuất hiện ở nước ta?</a:t>
            </a:r>
          </a:p>
          <a:p>
            <a:pPr algn="just" defTabSz="342900">
              <a:lnSpc>
                <a:spcPct val="150000"/>
              </a:lnSpc>
            </a:pPr>
            <a:r>
              <a:rPr lang="vi-VN" sz="2800" dirty="0">
                <a:latin typeface="Times New Roman" panose="02020603050405020304" pitchFamily="18" charset="0"/>
                <a:cs typeface="Times New Roman" panose="02020603050405020304" pitchFamily="18" charset="0"/>
              </a:rPr>
              <a:t>2.	Em hãy đưa ra một dự báo về ứng dụng của máy tính trong tương lai. Hãy giải thích cơ sở của dự báo đó. </a:t>
            </a:r>
          </a:p>
        </p:txBody>
      </p:sp>
      <p:sp>
        <p:nvSpPr>
          <p:cNvPr id="2" name="Rectangle 1"/>
          <p:cNvSpPr/>
          <p:nvPr/>
        </p:nvSpPr>
        <p:spPr>
          <a:xfrm>
            <a:off x="602308" y="3958942"/>
            <a:ext cx="6783230"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Thế hệ zero – máy tính cơ học  </a:t>
            </a:r>
          </a:p>
          <a:p>
            <a:r>
              <a:rPr lang="vi-VN" sz="2800" dirty="0">
                <a:latin typeface="Times New Roman" panose="02020603050405020304" pitchFamily="18" charset="0"/>
                <a:cs typeface="Times New Roman" panose="02020603050405020304" pitchFamily="18" charset="0"/>
              </a:rPr>
              <a:t>Thế hệ  mạch tích hợp </a:t>
            </a:r>
          </a:p>
          <a:p>
            <a:r>
              <a:rPr lang="vi-VN" sz="2800" dirty="0">
                <a:latin typeface="Times New Roman" panose="02020603050405020304" pitchFamily="18" charset="0"/>
                <a:cs typeface="Times New Roman" panose="02020603050405020304" pitchFamily="18" charset="0"/>
              </a:rPr>
              <a:t>Thế hệ mạch tích hợp mật độ siêu cao </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A2A57F-558E-418E-8ED1-3EF71C4010C2}"/>
              </a:ext>
            </a:extLst>
          </p:cNvPr>
          <p:cNvSpPr txBox="1"/>
          <p:nvPr/>
        </p:nvSpPr>
        <p:spPr>
          <a:xfrm>
            <a:off x="1406091" y="550520"/>
            <a:ext cx="4842992" cy="584775"/>
          </a:xfrm>
          <a:prstGeom prst="rect">
            <a:avLst/>
          </a:prstGeom>
          <a:noFill/>
        </p:spPr>
        <p:txBody>
          <a:bodyPr wrap="none" rtlCol="0">
            <a:spAutoFit/>
          </a:bodyPr>
          <a:lstStyle>
            <a:defPPr>
              <a:defRPr lang="vi-VN"/>
            </a:defPPr>
            <a:lvl1pPr>
              <a:defRPr sz="3200" b="1">
                <a:solidFill>
                  <a:srgbClr val="E07235"/>
                </a:solidFill>
                <a:latin typeface="+mj-lt"/>
                <a:cs typeface="Times New Roman" panose="02020603050405020304" pitchFamily="18" charset="0"/>
              </a:defRPr>
            </a:lvl1pPr>
          </a:lstStyle>
          <a:p>
            <a:r>
              <a:rPr lang="vi-VN" dirty="0"/>
              <a:t>Công cụ tính toán đầu tiên</a:t>
            </a:r>
          </a:p>
        </p:txBody>
      </p:sp>
      <p:grpSp>
        <p:nvGrpSpPr>
          <p:cNvPr id="9" name="Group 8">
            <a:extLst>
              <a:ext uri="{FF2B5EF4-FFF2-40B4-BE49-F238E27FC236}">
                <a16:creationId xmlns:a16="http://schemas.microsoft.com/office/drawing/2014/main" id="{7AEE4EB2-E3A9-4D11-94F0-C3561EC06C5C}"/>
              </a:ext>
            </a:extLst>
          </p:cNvPr>
          <p:cNvGrpSpPr/>
          <p:nvPr/>
        </p:nvGrpSpPr>
        <p:grpSpPr>
          <a:xfrm>
            <a:off x="6123333" y="259789"/>
            <a:ext cx="5048250" cy="4457700"/>
            <a:chOff x="6123333" y="259789"/>
            <a:chExt cx="5048250" cy="4457700"/>
          </a:xfrm>
        </p:grpSpPr>
        <p:pic>
          <p:nvPicPr>
            <p:cNvPr id="5" name="Picture 4">
              <a:extLst>
                <a:ext uri="{FF2B5EF4-FFF2-40B4-BE49-F238E27FC236}">
                  <a16:creationId xmlns:a16="http://schemas.microsoft.com/office/drawing/2014/main" id="{02DBA90D-81F6-46FE-AAC7-24E8AF4D245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123333" y="259789"/>
              <a:ext cx="5048250" cy="4457700"/>
            </a:xfrm>
            <a:prstGeom prst="rect">
              <a:avLst/>
            </a:prstGeom>
          </p:spPr>
        </p:pic>
        <p:sp>
          <p:nvSpPr>
            <p:cNvPr id="8" name="TextBox 7">
              <a:extLst>
                <a:ext uri="{FF2B5EF4-FFF2-40B4-BE49-F238E27FC236}">
                  <a16:creationId xmlns:a16="http://schemas.microsoft.com/office/drawing/2014/main" id="{560C2086-4180-4682-B260-9E7BC3E077F8}"/>
                </a:ext>
              </a:extLst>
            </p:cNvPr>
            <p:cNvSpPr txBox="1"/>
            <p:nvPr/>
          </p:nvSpPr>
          <p:spPr>
            <a:xfrm>
              <a:off x="6865937" y="985802"/>
              <a:ext cx="3684099" cy="646331"/>
            </a:xfrm>
            <a:prstGeom prst="rect">
              <a:avLst/>
            </a:prstGeom>
            <a:noFill/>
          </p:spPr>
          <p:txBody>
            <a:bodyPr wrap="square" rtlCol="0">
              <a:spAutoFit/>
            </a:bodyPr>
            <a:lstStyle/>
            <a:p>
              <a:pPr algn="ctr"/>
              <a:r>
                <a:rPr lang="vi-VN" sz="3600"/>
                <a:t>Bàn tính</a:t>
              </a:r>
              <a:endParaRPr lang="vi-VN" sz="3600" i="1" dirty="0"/>
            </a:p>
          </p:txBody>
        </p:sp>
      </p:grpSp>
      <p:sp>
        <p:nvSpPr>
          <p:cNvPr id="10" name="TextBox 9">
            <a:extLst>
              <a:ext uri="{FF2B5EF4-FFF2-40B4-BE49-F238E27FC236}">
                <a16:creationId xmlns:a16="http://schemas.microsoft.com/office/drawing/2014/main" id="{160076B5-4EF7-457B-BC2B-47E890E9CD28}"/>
              </a:ext>
            </a:extLst>
          </p:cNvPr>
          <p:cNvSpPr txBox="1"/>
          <p:nvPr/>
        </p:nvSpPr>
        <p:spPr>
          <a:xfrm>
            <a:off x="712838" y="1677617"/>
            <a:ext cx="6335076" cy="1815882"/>
          </a:xfrm>
          <a:prstGeom prst="rect">
            <a:avLst/>
          </a:prstGeom>
          <a:noFill/>
        </p:spPr>
        <p:txBody>
          <a:bodyPr wrap="square" rtlCol="0">
            <a:spAutoFit/>
          </a:bodyPr>
          <a:lstStyle/>
          <a:p>
            <a:r>
              <a:rPr lang="vi-VN" sz="2800" dirty="0">
                <a:latin typeface="Times New Roman" panose="02020603050405020304" pitchFamily="18" charset="0"/>
              </a:rPr>
              <a:t>Hơn 2000 năm trước Công nguyên, con người đã biết làm các phép tính số học. Một trong những công cụ tính toán sớm nhất là bàn tính.</a:t>
            </a:r>
          </a:p>
        </p:txBody>
      </p:sp>
      <p:pic>
        <p:nvPicPr>
          <p:cNvPr id="26" name="Picture 25">
            <a:extLst>
              <a:ext uri="{FF2B5EF4-FFF2-40B4-BE49-F238E27FC236}">
                <a16:creationId xmlns:a16="http://schemas.microsoft.com/office/drawing/2014/main" id="{5DDD60BE-C667-42BB-86E9-27DDA5AA7C16}"/>
              </a:ext>
            </a:extLst>
          </p:cNvPr>
          <p:cNvPicPr>
            <a:picLocks noChangeAspect="1"/>
          </p:cNvPicPr>
          <p:nvPr/>
        </p:nvPicPr>
        <p:blipFill>
          <a:blip r:embed="rId4"/>
          <a:stretch>
            <a:fillRect/>
          </a:stretch>
        </p:blipFill>
        <p:spPr>
          <a:xfrm>
            <a:off x="479035" y="437353"/>
            <a:ext cx="888648" cy="903074"/>
          </a:xfrm>
          <a:prstGeom prst="rect">
            <a:avLst/>
          </a:prstGeom>
        </p:spPr>
      </p:pic>
      <p:pic>
        <p:nvPicPr>
          <p:cNvPr id="7" name="Picture 6">
            <a:extLst>
              <a:ext uri="{FF2B5EF4-FFF2-40B4-BE49-F238E27FC236}">
                <a16:creationId xmlns:a16="http://schemas.microsoft.com/office/drawing/2014/main" id="{5F2301C5-873D-420D-8724-6BC0534ED5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056" r="98889">
                        <a14:foregroundMark x1="13889" y1="26944" x2="2500" y2="36111"/>
                        <a14:foregroundMark x1="2500" y1="36111" x2="3056" y2="75000"/>
                        <a14:foregroundMark x1="3056" y1="75000" x2="3056" y2="75000"/>
                        <a14:foregroundMark x1="87222" y1="30278" x2="98889" y2="41944"/>
                        <a14:foregroundMark x1="98889" y1="41944" x2="93889" y2="74444"/>
                      </a14:backgroundRemoval>
                    </a14:imgEffect>
                  </a14:imgLayer>
                </a14:imgProps>
              </a:ext>
              <a:ext uri="{28A0092B-C50C-407E-A947-70E740481C1C}">
                <a14:useLocalDpi xmlns:a14="http://schemas.microsoft.com/office/drawing/2010/main" val="0"/>
              </a:ext>
            </a:extLst>
          </a:blip>
          <a:srcRect/>
          <a:stretch/>
        </p:blipFill>
        <p:spPr>
          <a:xfrm>
            <a:off x="3849789" y="3100665"/>
            <a:ext cx="3908028" cy="3908028"/>
          </a:xfrm>
          <a:prstGeom prst="rect">
            <a:avLst/>
          </a:prstGeom>
        </p:spPr>
      </p:pic>
    </p:spTree>
    <p:extLst>
      <p:ext uri="{BB962C8B-B14F-4D97-AF65-F5344CB8AC3E}">
        <p14:creationId xmlns:p14="http://schemas.microsoft.com/office/powerpoint/2010/main" val="722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7"/>
                                        </p:tgtEl>
                                        <p:attrNameLst>
                                          <p:attrName>r</p:attrName>
                                        </p:attrNameLst>
                                      </p:cBhvr>
                                    </p:animRot>
                                    <p:animRot by="-240000">
                                      <p:cBhvr>
                                        <p:cTn id="22" dur="200" fill="hold">
                                          <p:stCondLst>
                                            <p:cond delay="200"/>
                                          </p:stCondLst>
                                        </p:cTn>
                                        <p:tgtEl>
                                          <p:spTgt spid="7"/>
                                        </p:tgtEl>
                                        <p:attrNameLst>
                                          <p:attrName>r</p:attrName>
                                        </p:attrNameLst>
                                      </p:cBhvr>
                                    </p:animRot>
                                    <p:animRot by="240000">
                                      <p:cBhvr>
                                        <p:cTn id="23" dur="200" fill="hold">
                                          <p:stCondLst>
                                            <p:cond delay="400"/>
                                          </p:stCondLst>
                                        </p:cTn>
                                        <p:tgtEl>
                                          <p:spTgt spid="7"/>
                                        </p:tgtEl>
                                        <p:attrNameLst>
                                          <p:attrName>r</p:attrName>
                                        </p:attrNameLst>
                                      </p:cBhvr>
                                    </p:animRot>
                                    <p:animRot by="-240000">
                                      <p:cBhvr>
                                        <p:cTn id="24" dur="200" fill="hold">
                                          <p:stCondLst>
                                            <p:cond delay="600"/>
                                          </p:stCondLst>
                                        </p:cTn>
                                        <p:tgtEl>
                                          <p:spTgt spid="7"/>
                                        </p:tgtEl>
                                        <p:attrNameLst>
                                          <p:attrName>r</p:attrName>
                                        </p:attrNameLst>
                                      </p:cBhvr>
                                    </p:animRot>
                                    <p:animRot by="120000">
                                      <p:cBhvr>
                                        <p:cTn id="2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579A74D-8814-47A7-9B4E-191DBEA46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17" r="13917"/>
          <a:stretch/>
        </p:blipFill>
        <p:spPr bwMode="auto">
          <a:xfrm>
            <a:off x="3764891" y="-1976230"/>
            <a:ext cx="2331109" cy="1770140"/>
          </a:xfrm>
          <a:prstGeom prst="rect">
            <a:avLst/>
          </a:prstGeom>
          <a:solidFill>
            <a:srgbClr val="FFFFFF">
              <a:shade val="85000"/>
            </a:srgbClr>
          </a:solidFill>
          <a:ln w="76200" cap="sq">
            <a:solidFill>
              <a:schemeClr val="accent4">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Google Shape;1765;p26">
            <a:extLst>
              <a:ext uri="{FF2B5EF4-FFF2-40B4-BE49-F238E27FC236}">
                <a16:creationId xmlns:a16="http://schemas.microsoft.com/office/drawing/2014/main" id="{1A379531-265B-4DE8-864F-72EBFAADF1F7}"/>
              </a:ext>
            </a:extLst>
          </p:cNvPr>
          <p:cNvSpPr/>
          <p:nvPr/>
        </p:nvSpPr>
        <p:spPr>
          <a:xfrm rot="126755">
            <a:off x="1821590" y="1117432"/>
            <a:ext cx="815296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63550" y="1545509"/>
            <a:ext cx="11612547" cy="923330"/>
          </a:xfrm>
          <a:prstGeom prst="rect">
            <a:avLst/>
          </a:prstGeom>
          <a:noFill/>
        </p:spPr>
        <p:txBody>
          <a:bodyPr wrap="square" rtlCol="0">
            <a:spAutoFit/>
          </a:bodyPr>
          <a:lstStyle/>
          <a:p>
            <a:pPr algn="ctr"/>
            <a:r>
              <a:rPr lang="vi-VN" sz="5400" dirty="0">
                <a:solidFill>
                  <a:srgbClr val="C00000"/>
                </a:solidFill>
                <a:latin typeface="+mj-lt"/>
              </a:rPr>
              <a:t>1. MÁY TÍNH </a:t>
            </a:r>
            <a:r>
              <a:rPr lang="en-US" sz="5400" dirty="0">
                <a:solidFill>
                  <a:srgbClr val="C00000"/>
                </a:solidFill>
                <a:latin typeface="+mj-lt"/>
              </a:rPr>
              <a:t>CƠ HỌC</a:t>
            </a:r>
            <a:endParaRPr lang="vi-VN" sz="5400" dirty="0">
              <a:solidFill>
                <a:srgbClr val="C00000"/>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5031095"/>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402871"/>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a:t>
                </a:r>
                <a:endPar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40287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máy</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tính</a:t>
              </a:r>
              <a:endPar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521220"/>
          </a:xfrm>
          <a:prstGeom prst="rect">
            <a:avLst/>
          </a:prstGeom>
        </p:spPr>
        <p:txBody>
          <a:bodyPr wrap="square">
            <a:spAutoFit/>
          </a:bodyPr>
          <a:lstStyle/>
          <a:p>
            <a:pPr lvl="0" algn="just" defTabSz="342900">
              <a:lnSpc>
                <a:spcPct val="135000"/>
              </a:lnSpc>
            </a:pPr>
            <a:r>
              <a:rPr lang="vi-VN" sz="2800" dirty="0">
                <a:solidFill>
                  <a:srgbClr val="000000"/>
                </a:solidFill>
                <a:latin typeface="Times New Roman" panose="02020603050405020304" pitchFamily="18" charset="0"/>
                <a:cs typeface="Times New Roman" panose="02020603050405020304" pitchFamily="18" charset="0"/>
              </a:rPr>
              <a:t>Hầu hết mọi người nghĩ về máy tính như một thiết bị điện tử, có khả năng x</a:t>
            </a:r>
            <a:r>
              <a:rPr lang="en-US" sz="2800" dirty="0">
                <a:solidFill>
                  <a:srgbClr val="000000"/>
                </a:solidFill>
                <a:latin typeface="Times New Roman" panose="02020603050405020304" pitchFamily="18" charset="0"/>
                <a:cs typeface="Times New Roman" panose="02020603050405020304" pitchFamily="18" charset="0"/>
              </a:rPr>
              <a:t>ử</a:t>
            </a:r>
            <a:r>
              <a:rPr lang="vi-VN" sz="2800" dirty="0">
                <a:solidFill>
                  <a:srgbClr val="000000"/>
                </a:solidFill>
                <a:latin typeface="Times New Roman" panose="02020603050405020304" pitchFamily="18" charset="0"/>
                <a:cs typeface="Times New Roman" panose="02020603050405020304" pitchFamily="18" charset="0"/>
              </a:rPr>
              <a:t> lí dữ liệu đa dạng với tốc độ cao và có dung lượng lưu trữ lớn. Em hãy tìm hiểu và cho biết:</a:t>
            </a:r>
          </a:p>
          <a:p>
            <a:pPr lvl="0" algn="just" defTabSz="342900">
              <a:lnSpc>
                <a:spcPct val="135000"/>
              </a:lnSpc>
            </a:pPr>
            <a:r>
              <a:rPr lang="vi-VN" sz="2800" dirty="0">
                <a:solidFill>
                  <a:srgbClr val="000000"/>
                </a:solidFill>
                <a:latin typeface="Times New Roman" panose="02020603050405020304" pitchFamily="18" charset="0"/>
                <a:cs typeface="Times New Roman" panose="02020603050405020304" pitchFamily="18" charset="0"/>
              </a:rPr>
              <a:t>1.	Tên của một trong những chiếc máy tính đầu tiên.</a:t>
            </a:r>
          </a:p>
          <a:p>
            <a:pPr lvl="0" algn="just" defTabSz="342900">
              <a:lnSpc>
                <a:spcPct val="135000"/>
              </a:lnSpc>
            </a:pPr>
            <a:r>
              <a:rPr lang="vi-VN" sz="2800" dirty="0">
                <a:solidFill>
                  <a:srgbClr val="000000"/>
                </a:solidFill>
                <a:latin typeface="Times New Roman" panose="02020603050405020304" pitchFamily="18" charset="0"/>
                <a:cs typeface="Times New Roman" panose="02020603050405020304" pitchFamily="18" charset="0"/>
              </a:rPr>
              <a:t>2.	Chiếc máy đó có thể làm được những gì?</a:t>
            </a:r>
          </a:p>
          <a:p>
            <a:pPr lvl="0" algn="just" defTabSz="342900">
              <a:lnSpc>
                <a:spcPct val="135000"/>
              </a:lnSpc>
            </a:pPr>
            <a:r>
              <a:rPr lang="vi-VN" sz="2800" dirty="0">
                <a:solidFill>
                  <a:srgbClr val="000000"/>
                </a:solidFill>
                <a:latin typeface="Times New Roman" panose="02020603050405020304" pitchFamily="18" charset="0"/>
                <a:cs typeface="Times New Roman" panose="02020603050405020304" pitchFamily="18" charset="0"/>
              </a:rPr>
              <a:t>3.	Ý tưởng nào đ</a:t>
            </a:r>
            <a:r>
              <a:rPr lang="en-US" sz="2800" dirty="0">
                <a:solidFill>
                  <a:srgbClr val="000000"/>
                </a:solidFill>
                <a:latin typeface="Times New Roman" panose="02020603050405020304" pitchFamily="18" charset="0"/>
                <a:cs typeface="Times New Roman" panose="02020603050405020304" pitchFamily="18" charset="0"/>
              </a:rPr>
              <a:t>ã</a:t>
            </a:r>
            <a:r>
              <a:rPr lang="vi-VN" sz="2800" dirty="0">
                <a:solidFill>
                  <a:srgbClr val="000000"/>
                </a:solidFill>
                <a:latin typeface="Times New Roman" panose="02020603050405020304" pitchFamily="18" charset="0"/>
                <a:cs typeface="Times New Roman" panose="02020603050405020304" pitchFamily="18" charset="0"/>
              </a:rPr>
              <a:t> thúc đẩy sự phát minh ra máy tính?</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663776" y="3734233"/>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1046120"/>
          </a:xfrm>
          <a:prstGeom prst="rect">
            <a:avLst/>
          </a:prstGeom>
        </p:spPr>
        <p:txBody>
          <a:bodyPr wrap="square">
            <a:spAutoFit/>
          </a:bodyPr>
          <a:lstStyle/>
          <a:p>
            <a:pPr lvl="0" algn="just" defTabSz="342900">
              <a:lnSpc>
                <a:spcPct val="135000"/>
              </a:lnSpc>
              <a:defRPr/>
            </a:pPr>
            <a:r>
              <a:rPr lang="vi-VN" sz="2400" dirty="0">
                <a:solidFill>
                  <a:srgbClr val="000000"/>
                </a:solidFill>
                <a:latin typeface="Times New Roman" panose="02020603050405020304" pitchFamily="18" charset="0"/>
                <a:cs typeface="Times New Roman" panose="02020603050405020304" pitchFamily="18" charset="0"/>
              </a:rPr>
              <a:t>Ý tưởng cơ giới hoá việc tính toán đóng vai trò quan trọng </a:t>
            </a:r>
            <a:r>
              <a:rPr lang="en-US" sz="2400" dirty="0">
                <a:solidFill>
                  <a:srgbClr val="000000"/>
                </a:solidFill>
                <a:latin typeface="Times New Roman" panose="02020603050405020304" pitchFamily="18" charset="0"/>
                <a:cs typeface="Times New Roman" panose="02020603050405020304" pitchFamily="18" charset="0"/>
              </a:rPr>
              <a:t>tr</a:t>
            </a:r>
            <a:r>
              <a:rPr lang="vi-VN" sz="2400" dirty="0">
                <a:solidFill>
                  <a:srgbClr val="000000"/>
                </a:solidFill>
                <a:latin typeface="Times New Roman" panose="02020603050405020304" pitchFamily="18" charset="0"/>
                <a:cs typeface="Times New Roman" panose="02020603050405020304" pitchFamily="18" charset="0"/>
              </a:rPr>
              <a:t>ong lịch sử phát triển của máy tính. </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77722" y="3689259"/>
            <a:ext cx="4975258" cy="2726442"/>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39020" y="3429000"/>
            <a:ext cx="2163271" cy="2292274"/>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80862"/>
            <a:ext cx="10651572" cy="1046120"/>
          </a:xfrm>
          <a:prstGeom prst="rect">
            <a:avLst/>
          </a:prstGeom>
          <a:noFill/>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Năm 1642, nhà bác học người Pháp Blaise Pascal, khi đó chưa đầy 20 tuổi, 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ã</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cho ra đời chiếc máy tính cơ khí Pascaline (Hình 1.2) để giúp 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ỡ</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cha trong việc tính thuế.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99A126B2-B30C-42B5-830A-A4E160515009}"/>
              </a:ext>
            </a:extLst>
          </p:cNvPr>
          <p:cNvSpPr txBox="1"/>
          <p:nvPr/>
        </p:nvSpPr>
        <p:spPr>
          <a:xfrm>
            <a:off x="1639020" y="5797112"/>
            <a:ext cx="6098874" cy="461665"/>
          </a:xfrm>
          <a:prstGeom prst="rect">
            <a:avLst/>
          </a:prstGeom>
          <a:noFill/>
        </p:spPr>
        <p:txBody>
          <a:bodyPr wrap="square">
            <a:spAutoFit/>
          </a:bodyPr>
          <a:lstStyle/>
          <a:p>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Blaise Pascal</a:t>
            </a:r>
            <a:endParaRPr lang="en-US" b="1" dirty="0"/>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20"/>
                                        </p:tgtEl>
                                        <p:attrNameLst>
                                          <p:attrName>r</p:attrName>
                                        </p:attrNameLst>
                                      </p:cBhvr>
                                    </p:animRot>
                                    <p:animRot by="-240000">
                                      <p:cBhvr>
                                        <p:cTn id="26" dur="200" fill="hold">
                                          <p:stCondLst>
                                            <p:cond delay="200"/>
                                          </p:stCondLst>
                                        </p:cTn>
                                        <p:tgtEl>
                                          <p:spTgt spid="20"/>
                                        </p:tgtEl>
                                        <p:attrNameLst>
                                          <p:attrName>r</p:attrName>
                                        </p:attrNameLst>
                                      </p:cBhvr>
                                    </p:animRot>
                                    <p:animRot by="240000">
                                      <p:cBhvr>
                                        <p:cTn id="27" dur="200" fill="hold">
                                          <p:stCondLst>
                                            <p:cond delay="400"/>
                                          </p:stCondLst>
                                        </p:cTn>
                                        <p:tgtEl>
                                          <p:spTgt spid="20"/>
                                        </p:tgtEl>
                                        <p:attrNameLst>
                                          <p:attrName>r</p:attrName>
                                        </p:attrNameLst>
                                      </p:cBhvr>
                                    </p:animRot>
                                    <p:animRot by="-240000">
                                      <p:cBhvr>
                                        <p:cTn id="28" dur="200" fill="hold">
                                          <p:stCondLst>
                                            <p:cond delay="600"/>
                                          </p:stCondLst>
                                        </p:cTn>
                                        <p:tgtEl>
                                          <p:spTgt spid="20"/>
                                        </p:tgtEl>
                                        <p:attrNameLst>
                                          <p:attrName>r</p:attrName>
                                        </p:attrNameLst>
                                      </p:cBhvr>
                                    </p:animRot>
                                    <p:animRot by="120000">
                                      <p:cBhvr>
                                        <p:cTn id="29"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1544718"/>
          </a:xfrm>
          <a:prstGeom prst="rect">
            <a:avLst/>
          </a:prstGeom>
        </p:spPr>
        <p:txBody>
          <a:bodyPr wrap="square">
            <a:spAutoFit/>
          </a:bodyPr>
          <a:lstStyle/>
          <a:p>
            <a:pPr lvl="0" algn="just" defTabSz="342900">
              <a:lnSpc>
                <a:spcPct val="135000"/>
              </a:lnSpc>
              <a:defRPr/>
            </a:pPr>
            <a:r>
              <a:rPr lang="en-US" sz="2400" dirty="0">
                <a:solidFill>
                  <a:srgbClr val="000000"/>
                </a:solidFill>
                <a:latin typeface="Times New Roman" panose="02020603050405020304" pitchFamily="18" charset="0"/>
                <a:cs typeface="Times New Roman" panose="02020603050405020304" pitchFamily="18" charset="0"/>
              </a:rPr>
              <a:t>N</a:t>
            </a:r>
            <a:r>
              <a:rPr lang="vi-VN" sz="2400" dirty="0">
                <a:solidFill>
                  <a:srgbClr val="000000"/>
                </a:solidFill>
                <a:latin typeface="Times New Roman" panose="02020603050405020304" pitchFamily="18" charset="0"/>
                <a:cs typeface="Times New Roman" panose="02020603050405020304" pitchFamily="18" charset="0"/>
              </a:rPr>
              <a:t>hà Toán học người Đức Gottfried Leibniz đ</a:t>
            </a:r>
            <a:r>
              <a:rPr lang="en-US" sz="2400" dirty="0">
                <a:solidFill>
                  <a:srgbClr val="000000"/>
                </a:solidFill>
                <a:latin typeface="Times New Roman" panose="02020603050405020304" pitchFamily="18" charset="0"/>
                <a:cs typeface="Times New Roman" panose="02020603050405020304" pitchFamily="18" charset="0"/>
              </a:rPr>
              <a:t>ã</a:t>
            </a:r>
            <a:r>
              <a:rPr lang="vi-VN" sz="2400" dirty="0">
                <a:solidFill>
                  <a:srgbClr val="000000"/>
                </a:solidFill>
                <a:latin typeface="Times New Roman" panose="02020603050405020304" pitchFamily="18" charset="0"/>
                <a:cs typeface="Times New Roman" panose="02020603050405020304" pitchFamily="18" charset="0"/>
              </a:rPr>
              <a:t> cải tiến và thêm phép tính nhân, chia vào máy tính c</a:t>
            </a:r>
            <a:r>
              <a:rPr lang="en-US" sz="2400" dirty="0">
                <a:solidFill>
                  <a:srgbClr val="000000"/>
                </a:solidFill>
                <a:latin typeface="Times New Roman" panose="02020603050405020304" pitchFamily="18" charset="0"/>
                <a:cs typeface="Times New Roman" panose="02020603050405020304" pitchFamily="18" charset="0"/>
              </a:rPr>
              <a:t>ủ</a:t>
            </a:r>
            <a:r>
              <a:rPr lang="vi-VN" sz="2400" dirty="0">
                <a:solidFill>
                  <a:srgbClr val="000000"/>
                </a:solidFill>
                <a:latin typeface="Times New Roman" panose="02020603050405020304" pitchFamily="18" charset="0"/>
                <a:cs typeface="Times New Roman" panose="02020603050405020304" pitchFamily="18" charset="0"/>
              </a:rPr>
              <a:t>a Pascal để nó thực hiện được c</a:t>
            </a:r>
            <a:r>
              <a:rPr lang="en-US" sz="2400" dirty="0">
                <a:solidFill>
                  <a:srgbClr val="000000"/>
                </a:solidFill>
                <a:latin typeface="Times New Roman" panose="02020603050405020304" pitchFamily="18" charset="0"/>
                <a:cs typeface="Times New Roman" panose="02020603050405020304" pitchFamily="18" charset="0"/>
              </a:rPr>
              <a:t>ả</a:t>
            </a:r>
            <a:r>
              <a:rPr lang="vi-VN" sz="2400" dirty="0">
                <a:solidFill>
                  <a:srgbClr val="000000"/>
                </a:solidFill>
                <a:latin typeface="Times New Roman" panose="02020603050405020304" pitchFamily="18" charset="0"/>
                <a:cs typeface="Times New Roman" panose="02020603050405020304" pitchFamily="18" charset="0"/>
              </a:rPr>
              <a:t> bốn phép tính số học.</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3"/>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8129" y="2196329"/>
            <a:ext cx="2420330" cy="3059298"/>
          </a:xfrm>
          <a:prstGeom prst="rect">
            <a:avLst/>
          </a:prstGeom>
        </p:spPr>
      </p:pic>
      <p:sp>
        <p:nvSpPr>
          <p:cNvPr id="11" name="TextBox 10">
            <a:extLst>
              <a:ext uri="{FF2B5EF4-FFF2-40B4-BE49-F238E27FC236}">
                <a16:creationId xmlns:a16="http://schemas.microsoft.com/office/drawing/2014/main" id="{63C8370B-C5E5-4D74-973B-EFAD19FBA7A2}"/>
              </a:ext>
            </a:extLst>
          </p:cNvPr>
          <p:cNvSpPr txBox="1"/>
          <p:nvPr/>
        </p:nvSpPr>
        <p:spPr>
          <a:xfrm>
            <a:off x="757767" y="5315883"/>
            <a:ext cx="2840621" cy="461665"/>
          </a:xfrm>
          <a:prstGeom prst="rect">
            <a:avLst/>
          </a:prstGeom>
          <a:noFill/>
        </p:spPr>
        <p:txBody>
          <a:bodyPr wrap="square">
            <a:spAutoFit/>
          </a:bodyPr>
          <a:lstStyle/>
          <a:p>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Gottfried Leibniz </a:t>
            </a:r>
            <a:endParaRPr lang="en-US" b="1" dirty="0"/>
          </a:p>
        </p:txBody>
      </p:sp>
      <p:pic>
        <p:nvPicPr>
          <p:cNvPr id="1026" name="Picture 2" descr="undefined">
            <a:extLst>
              <a:ext uri="{FF2B5EF4-FFF2-40B4-BE49-F238E27FC236}">
                <a16:creationId xmlns:a16="http://schemas.microsoft.com/office/drawing/2014/main" id="{8AF9D2E5-B3C3-4BCD-99A6-ED74301239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46584" y="2196329"/>
            <a:ext cx="3086101" cy="3086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771A3F0-776F-4483-8AFF-2BA4503A0AE1}"/>
              </a:ext>
            </a:extLst>
          </p:cNvPr>
          <p:cNvPicPr>
            <a:picLocks noChangeAspect="1"/>
          </p:cNvPicPr>
          <p:nvPr/>
        </p:nvPicPr>
        <p:blipFill>
          <a:blip r:embed="rId6"/>
          <a:stretch>
            <a:fillRect/>
          </a:stretch>
        </p:blipFill>
        <p:spPr>
          <a:xfrm>
            <a:off x="7700810" y="2196329"/>
            <a:ext cx="3296931" cy="3086101"/>
          </a:xfrm>
          <a:prstGeom prst="rect">
            <a:avLst/>
          </a:prstGeom>
        </p:spPr>
      </p:pic>
      <p:sp>
        <p:nvSpPr>
          <p:cNvPr id="10" name="TextBox 9">
            <a:extLst>
              <a:ext uri="{FF2B5EF4-FFF2-40B4-BE49-F238E27FC236}">
                <a16:creationId xmlns:a16="http://schemas.microsoft.com/office/drawing/2014/main" id="{28AE0469-CF42-494F-9EF2-09658FF95687}"/>
              </a:ext>
            </a:extLst>
          </p:cNvPr>
          <p:cNvSpPr txBox="1"/>
          <p:nvPr/>
        </p:nvSpPr>
        <p:spPr>
          <a:xfrm>
            <a:off x="7389527" y="5315883"/>
            <a:ext cx="3839753" cy="1200329"/>
          </a:xfrm>
          <a:prstGeom prst="rect">
            <a:avLst/>
          </a:prstGeom>
          <a:noFill/>
        </p:spPr>
        <p:txBody>
          <a:bodyPr wrap="square">
            <a:spAutoFit/>
          </a:bodyPr>
          <a:lstStyle/>
          <a:p>
            <a:pPr algn="ctr"/>
            <a:r>
              <a:rPr lang="en-US" sz="2400" b="1" dirty="0" err="1">
                <a:solidFill>
                  <a:srgbClr val="000000"/>
                </a:solidFill>
                <a:latin typeface="Times New Roman" panose="02020603050405020304" pitchFamily="18" charset="0"/>
                <a:cs typeface="Times New Roman" panose="02020603050405020304" pitchFamily="18" charset="0"/>
              </a:rPr>
              <a:t>Máy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tính</a:t>
            </a:r>
            <a:r>
              <a:rPr lang="en-US" sz="2400" b="1" dirty="0">
                <a:solidFill>
                  <a:srgbClr val="000000"/>
                </a:solidFill>
                <a:latin typeface="Times New Roman" panose="02020603050405020304" pitchFamily="18" charset="0"/>
                <a:cs typeface="Times New Roman" panose="02020603050405020304" pitchFamily="18" charset="0"/>
              </a:rPr>
              <a:t> stepped drum </a:t>
            </a:r>
            <a:r>
              <a:rPr lang="en-US" sz="2400" b="1" dirty="0" err="1">
                <a:solidFill>
                  <a:srgbClr val="000000"/>
                </a:solidFill>
                <a:latin typeface="Times New Roman" panose="02020603050405020304" pitchFamily="18" charset="0"/>
                <a:cs typeface="Times New Roman" panose="02020603050405020304" pitchFamily="18" charset="0"/>
              </a:rPr>
              <a:t>còn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được</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sử</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dụng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vào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những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năm</a:t>
            </a:r>
            <a:r>
              <a:rPr lang="en-US" sz="2400" b="1" dirty="0">
                <a:solidFill>
                  <a:srgbClr val="000000"/>
                </a:solidFill>
                <a:latin typeface="Times New Roman" panose="02020603050405020304" pitchFamily="18" charset="0"/>
                <a:cs typeface="Times New Roman" panose="02020603050405020304" pitchFamily="18" charset="0"/>
              </a:rPr>
              <a:t> 1970</a:t>
            </a:r>
            <a:endParaRPr lang="en-US" b="1" dirty="0"/>
          </a:p>
        </p:txBody>
      </p:sp>
      <p:sp>
        <p:nvSpPr>
          <p:cNvPr id="14" name="TextBox 13">
            <a:extLst>
              <a:ext uri="{FF2B5EF4-FFF2-40B4-BE49-F238E27FC236}">
                <a16:creationId xmlns:a16="http://schemas.microsoft.com/office/drawing/2014/main" id="{F6930764-A850-4B28-A724-DCF72FD0ADD9}"/>
              </a:ext>
            </a:extLst>
          </p:cNvPr>
          <p:cNvSpPr txBox="1"/>
          <p:nvPr/>
        </p:nvSpPr>
        <p:spPr>
          <a:xfrm>
            <a:off x="3946584" y="5315883"/>
            <a:ext cx="3086101" cy="1200329"/>
          </a:xfrm>
          <a:prstGeom prst="rect">
            <a:avLst/>
          </a:prstGeom>
          <a:noFill/>
        </p:spPr>
        <p:txBody>
          <a:bodyPr wrap="square">
            <a:spAutoFit/>
          </a:bodyPr>
          <a:lstStyle/>
          <a:p>
            <a:pPr algn="ctr"/>
            <a:r>
              <a:rPr lang="en-US" sz="2400" b="1" dirty="0" err="1">
                <a:solidFill>
                  <a:srgbClr val="000000"/>
                </a:solidFill>
                <a:latin typeface="Times New Roman" panose="02020603050405020304" pitchFamily="18" charset="0"/>
                <a:cs typeface="Times New Roman" panose="02020603050405020304" pitchFamily="18" charset="0"/>
              </a:rPr>
              <a:t>Bánh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xe</a:t>
            </a:r>
            <a:r>
              <a:rPr lang="en-US" sz="2400" b="1" dirty="0">
                <a:solidFill>
                  <a:srgbClr val="000000"/>
                </a:solidFill>
                <a:latin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Leibniz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còn</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gọi</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trống</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bước</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(stepped drum)</a:t>
            </a:r>
            <a:endParaRPr lang="en-US" b="1" dirty="0"/>
          </a:p>
        </p:txBody>
      </p:sp>
    </p:spTree>
    <p:extLst>
      <p:ext uri="{BB962C8B-B14F-4D97-AF65-F5344CB8AC3E}">
        <p14:creationId xmlns:p14="http://schemas.microsoft.com/office/powerpoint/2010/main" val="10935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0" grpId="0"/>
      <p:bldP spid="1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2112</TotalTime>
  <Words>2097</Words>
  <Application>Microsoft Office PowerPoint</Application>
  <PresentationFormat>Widescreen</PresentationFormat>
  <Paragraphs>142</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字魂36号-正文宋楷</vt:lpstr>
      <vt:lpstr>Times New Roman</vt:lpstr>
      <vt:lpstr>Calibri</vt:lpstr>
      <vt:lpstr>Arial</vt:lpstr>
      <vt:lpstr>Segoe Print</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185</cp:revision>
  <dcterms:created xsi:type="dcterms:W3CDTF">2021-06-02T01:34:28Z</dcterms:created>
  <dcterms:modified xsi:type="dcterms:W3CDTF">2025-09-16T13:31:59Z</dcterms:modified>
</cp:coreProperties>
</file>