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notesMasterIdLst>
    <p:notesMasterId r:id="rId55"/>
  </p:notesMasterIdLst>
  <p:sldIdLst>
    <p:sldId id="382" r:id="rId8"/>
    <p:sldId id="313" r:id="rId9"/>
    <p:sldId id="383" r:id="rId10"/>
    <p:sldId id="384" r:id="rId11"/>
    <p:sldId id="296" r:id="rId12"/>
    <p:sldId id="320" r:id="rId13"/>
    <p:sldId id="330" r:id="rId14"/>
    <p:sldId id="316" r:id="rId15"/>
    <p:sldId id="322" r:id="rId16"/>
    <p:sldId id="323" r:id="rId17"/>
    <p:sldId id="326" r:id="rId18"/>
    <p:sldId id="325" r:id="rId19"/>
    <p:sldId id="331" r:id="rId20"/>
    <p:sldId id="328" r:id="rId21"/>
    <p:sldId id="327" r:id="rId22"/>
    <p:sldId id="317" r:id="rId23"/>
    <p:sldId id="340" r:id="rId24"/>
    <p:sldId id="336" r:id="rId25"/>
    <p:sldId id="324" r:id="rId26"/>
    <p:sldId id="349" r:id="rId27"/>
    <p:sldId id="343" r:id="rId28"/>
    <p:sldId id="357" r:id="rId29"/>
    <p:sldId id="312" r:id="rId30"/>
    <p:sldId id="344" r:id="rId31"/>
    <p:sldId id="385" r:id="rId32"/>
    <p:sldId id="335" r:id="rId33"/>
    <p:sldId id="355" r:id="rId34"/>
    <p:sldId id="360" r:id="rId35"/>
    <p:sldId id="337" r:id="rId36"/>
    <p:sldId id="373" r:id="rId37"/>
    <p:sldId id="375" r:id="rId38"/>
    <p:sldId id="356" r:id="rId39"/>
    <p:sldId id="363" r:id="rId40"/>
    <p:sldId id="364" r:id="rId41"/>
    <p:sldId id="354" r:id="rId42"/>
    <p:sldId id="352" r:id="rId43"/>
    <p:sldId id="365" r:id="rId44"/>
    <p:sldId id="366" r:id="rId45"/>
    <p:sldId id="368" r:id="rId46"/>
    <p:sldId id="370" r:id="rId47"/>
    <p:sldId id="377" r:id="rId48"/>
    <p:sldId id="376" r:id="rId49"/>
    <p:sldId id="378" r:id="rId50"/>
    <p:sldId id="379" r:id="rId51"/>
    <p:sldId id="380" r:id="rId52"/>
    <p:sldId id="381" r:id="rId53"/>
    <p:sldId id="36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2" d="100"/>
          <a:sy n="82" d="100"/>
        </p:scale>
        <p:origin x="2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19535-71D2-4D13-B5F6-E0D985E6F193}" type="datetimeFigureOut">
              <a:rPr lang="en-US" smtClean="0"/>
              <a:t>05/12/2025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90FCD-58D2-484B-B3EC-B7068FDB4842}" type="slidenum">
              <a:rPr lang="en-US" smtClean="0"/>
              <a:t>‹#›</a:t>
            </a:fld>
            <a:endParaRPr lang="en-US"/>
          </a:p>
        </p:txBody>
      </p:sp>
    </p:spTree>
    <p:extLst>
      <p:ext uri="{BB962C8B-B14F-4D97-AF65-F5344CB8AC3E}">
        <p14:creationId xmlns:p14="http://schemas.microsoft.com/office/powerpoint/2010/main" val="357481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381000" y="685800"/>
            <a:ext cx="6096000" cy="3429000"/>
          </a:xfrm>
          <a:prstGeom prst="rect">
            <a:avLst/>
          </a:prstGeom>
          <a:ln/>
        </p:spPr>
      </p:sp>
      <p:sp>
        <p:nvSpPr>
          <p:cNvPr id="20483" name="Notes Placeholder 2"/>
          <p:cNvSpPr>
            <a:spLocks noGrp="1"/>
          </p:cNvSpPr>
          <p:nvPr>
            <p:ph type="body" idx="1"/>
          </p:nvPr>
        </p:nvSpPr>
        <p:spPr>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p>
            <a:endParaRPr lang="en-US">
              <a:latin typeface="Arial" charset="0"/>
            </a:endParaRPr>
          </a:p>
        </p:txBody>
      </p:sp>
      <p:sp>
        <p:nvSpPr>
          <p:cNvPr id="20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6C2BC7E-981B-4499-A4DA-50AA1571D7FF}" type="slidenum">
              <a:rPr lang="en-US" sz="1200">
                <a:cs typeface="Arial" charset="0"/>
              </a:rPr>
              <a:pPr algn="r" eaLnBrk="1" hangingPunct="1"/>
              <a:t>1</a:t>
            </a:fld>
            <a:endParaRPr lang="en-U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BA308A9-2B48-4E32-8663-861E8F59FA7B}"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05/12/2025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05/12/2025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05/12/2025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05/12/2025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05/12/2025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05/12/2025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05/12/2025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05/12/2025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05/12/2025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05/12/2025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05/12/2025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05/12/2025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05/12/2025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05/12/2025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05/12/2025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05/12/2025</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05/12/2025</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05/12/2025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 Id="rId4" Type="http://schemas.openxmlformats.org/officeDocument/2006/relationships/image" Target="../media/image20.gif"/></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4.xml"/><Relationship Id="rId5" Type="http://schemas.openxmlformats.org/officeDocument/2006/relationships/image" Target="../media/image38.emf"/><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0.gif"/><Relationship Id="rId1" Type="http://schemas.openxmlformats.org/officeDocument/2006/relationships/slideLayout" Target="../slideLayouts/slideLayout24.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Hoase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4"/>
          <p:cNvSpPr txBox="1">
            <a:spLocks noChangeArrowheads="1"/>
          </p:cNvSpPr>
          <p:nvPr/>
        </p:nvSpPr>
        <p:spPr bwMode="auto">
          <a:xfrm>
            <a:off x="1477433" y="2925764"/>
            <a:ext cx="965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6000" b="1" dirty="0">
                <a:solidFill>
                  <a:srgbClr val="FFFFCC"/>
                </a:solidFill>
                <a:cs typeface="Arial" charset="0"/>
              </a:rPr>
              <a:t>MÔN: KHTN-SINH HỌC 9</a:t>
            </a:r>
          </a:p>
        </p:txBody>
      </p:sp>
      <p:sp>
        <p:nvSpPr>
          <p:cNvPr id="2053" name="Text Box 5"/>
          <p:cNvSpPr txBox="1">
            <a:spLocks noChangeArrowheads="1"/>
          </p:cNvSpPr>
          <p:nvPr/>
        </p:nvSpPr>
        <p:spPr bwMode="auto">
          <a:xfrm>
            <a:off x="1517774" y="2957028"/>
            <a:ext cx="965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6000" b="1" dirty="0">
                <a:solidFill>
                  <a:srgbClr val="FF9900"/>
                </a:solidFill>
                <a:cs typeface="Arial" charset="0"/>
              </a:rPr>
              <a:t>MÔN: KHTN-SINH HỌC 9</a:t>
            </a:r>
          </a:p>
        </p:txBody>
      </p:sp>
      <p:sp>
        <p:nvSpPr>
          <p:cNvPr id="31750" name="WordArt 6"/>
          <p:cNvSpPr>
            <a:spLocks noChangeArrowheads="1" noChangeShapeType="1" noTextEdit="1"/>
          </p:cNvSpPr>
          <p:nvPr/>
        </p:nvSpPr>
        <p:spPr bwMode="auto">
          <a:xfrm>
            <a:off x="-28448000" y="5105400"/>
            <a:ext cx="28041600" cy="1009650"/>
          </a:xfrm>
          <a:prstGeom prst="rect">
            <a:avLst/>
          </a:prstGeom>
        </p:spPr>
        <p:txBody>
          <a:bodyPr wrap="none" fromWordArt="1">
            <a:prstTxWarp prst="textPlain">
              <a:avLst>
                <a:gd name="adj" fmla="val 50000"/>
              </a:avLst>
            </a:prstTxWarp>
          </a:bodyPr>
          <a:lstStyle/>
          <a:p>
            <a:pPr algn="ctr"/>
            <a:r>
              <a:rPr lang="vi-VN" kern="10">
                <a:ln w="9525">
                  <a:solidFill>
                    <a:srgbClr val="FFFF00"/>
                  </a:solidFill>
                  <a:round/>
                  <a:headEnd/>
                  <a:tailEnd/>
                </a:ln>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atin typeface="Arial"/>
                <a:cs typeface="Arial"/>
              </a:rPr>
              <a:t>  GV THỰC HIỆN: TRẦN THỊ SEN- TRƯỜNG THCS LẠC LONG QUÂN</a:t>
            </a:r>
            <a:endParaRPr lang="en-US" kern="10">
              <a:ln w="9525">
                <a:solidFill>
                  <a:srgbClr val="FFFF00"/>
                </a:solidFill>
                <a:round/>
                <a:headEnd/>
                <a:tailEnd/>
              </a:ln>
              <a:gradFill rotWithShape="1">
                <a:gsLst>
                  <a:gs pos="0">
                    <a:srgbClr val="4D0808"/>
                  </a:gs>
                  <a:gs pos="14999">
                    <a:srgbClr val="FF0300"/>
                  </a:gs>
                  <a:gs pos="27499">
                    <a:srgbClr val="FF7A00"/>
                  </a:gs>
                  <a:gs pos="50000">
                    <a:srgbClr val="FFF200"/>
                  </a:gs>
                  <a:gs pos="72501">
                    <a:srgbClr val="FF7A00"/>
                  </a:gs>
                  <a:gs pos="85001">
                    <a:srgbClr val="FF0300"/>
                  </a:gs>
                  <a:gs pos="100000">
                    <a:srgbClr val="4D0808"/>
                  </a:gs>
                </a:gsLst>
                <a:lin ang="5400000" scaled="1"/>
              </a:gradFill>
              <a:latin typeface="Arial"/>
              <a:cs typeface="Arial"/>
            </a:endParaRPr>
          </a:p>
        </p:txBody>
      </p:sp>
      <p:pic>
        <p:nvPicPr>
          <p:cNvPr id="2055" name="Picture 7" descr="fram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496800" cy="7010400"/>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957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31750"/>
                                        </p:tgtEl>
                                        <p:attrNameLst>
                                          <p:attrName>style.visibility</p:attrName>
                                        </p:attrNameLst>
                                      </p:cBhvr>
                                      <p:to>
                                        <p:strVal val="visible"/>
                                      </p:to>
                                    </p:set>
                                    <p:anim calcmode="lin" valueType="num">
                                      <p:cBhvr additive="base">
                                        <p:cTn id="7" dur="35000" fill="hold"/>
                                        <p:tgtEl>
                                          <p:spTgt spid="31750"/>
                                        </p:tgtEl>
                                        <p:attrNameLst>
                                          <p:attrName>ppt_x</p:attrName>
                                        </p:attrNameLst>
                                      </p:cBhvr>
                                      <p:tavLst>
                                        <p:tav tm="0">
                                          <p:val>
                                            <p:strVal val="1+#ppt_w/2"/>
                                          </p:val>
                                        </p:tav>
                                        <p:tav tm="100000">
                                          <p:val>
                                            <p:strVal val="#ppt_x"/>
                                          </p:val>
                                        </p:tav>
                                      </p:tavLst>
                                    </p:anim>
                                    <p:anim calcmode="lin" valueType="num">
                                      <p:cBhvr additive="base">
                                        <p:cTn id="8" dur="35000" fill="hold"/>
                                        <p:tgtEl>
                                          <p:spTgt spid="317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231914" y="150294"/>
            <a:ext cx="10900696" cy="978729"/>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dirty="0">
                <a:solidFill>
                  <a:schemeClr val="tx1"/>
                </a:solidFill>
              </a:rPr>
              <a:t>II. DEOXYRIBONUCLEIC ACID (DNA)</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609001"/>
            <a:ext cx="459775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1. CẤU TRÚC PHÂN TỬ DNA</a:t>
            </a:r>
          </a:p>
        </p:txBody>
      </p:sp>
      <p:sp>
        <p:nvSpPr>
          <p:cNvPr id="27" name="TextBox 26">
            <a:extLst>
              <a:ext uri="{FF2B5EF4-FFF2-40B4-BE49-F238E27FC236}">
                <a16:creationId xmlns:a16="http://schemas.microsoft.com/office/drawing/2014/main" id="{AF2103F1-A1EB-95FB-8D81-DF6850FE87ED}"/>
              </a:ext>
            </a:extLst>
          </p:cNvPr>
          <p:cNvSpPr txBox="1"/>
          <p:nvPr/>
        </p:nvSpPr>
        <p:spPr>
          <a:xfrm>
            <a:off x="34728" y="57850"/>
            <a:ext cx="5688106" cy="535531"/>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sz="2400" dirty="0">
                <a:solidFill>
                  <a:schemeClr val="tx1"/>
                </a:solidFill>
              </a:rPr>
              <a:t>II. DEOXYRIBONUCLEIC ACID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dirty="0">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Tree>
    <p:extLst>
      <p:ext uri="{BB962C8B-B14F-4D97-AF65-F5344CB8AC3E}">
        <p14:creationId xmlns:p14="http://schemas.microsoft.com/office/powerpoint/2010/main" val="131788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123658"/>
          </a:xfrm>
          <a:prstGeom prst="rect">
            <a:avLst/>
          </a:prstGeom>
          <a:noFill/>
        </p:spPr>
        <p:txBody>
          <a:bodyPr wrap="square">
            <a:spAutoFit/>
          </a:bodyPr>
          <a:lstStyle/>
          <a:p>
            <a:pPr algn="just"/>
            <a:r>
              <a:rPr lang="vi-VN" sz="2000" b="1" dirty="0">
                <a:solidFill>
                  <a:srgbClr val="FF0000"/>
                </a:solidFill>
                <a:latin typeface="Times New Roman "/>
              </a:rPr>
              <a:t>* Đặc điểm:</a:t>
            </a:r>
          </a:p>
          <a:p>
            <a:pPr algn="just"/>
            <a:r>
              <a:rPr lang="en-US" sz="2000" dirty="0">
                <a:latin typeface="Times New Roman "/>
              </a:rPr>
              <a:t>-</a:t>
            </a:r>
            <a:r>
              <a:rPr lang="vi-VN" sz="2000" dirty="0">
                <a:latin typeface="Times New Roman "/>
              </a:rPr>
              <a:t> Đại phân tử.</a:t>
            </a:r>
          </a:p>
          <a:p>
            <a:pPr algn="just"/>
            <a:r>
              <a:rPr lang="en-US" sz="2000" dirty="0">
                <a:latin typeface="Times New Roman "/>
              </a:rPr>
              <a:t>-</a:t>
            </a:r>
            <a:r>
              <a:rPr lang="vi-VN" sz="2000" dirty="0">
                <a:latin typeface="Times New Roman "/>
              </a:rPr>
              <a:t> Có kích thước lớn.</a:t>
            </a:r>
          </a:p>
          <a:p>
            <a:pPr algn="just"/>
            <a:r>
              <a:rPr lang="en-US" sz="2000" dirty="0">
                <a:latin typeface="Times New Roman "/>
              </a:rPr>
              <a:t>-</a:t>
            </a:r>
            <a:r>
              <a:rPr lang="vi-VN" sz="2000" dirty="0">
                <a:latin typeface="Times New Roman "/>
              </a:rPr>
              <a:t> Khối lượng lớn: hàng triệu, hàng chục triệu đơn vị ca</a:t>
            </a:r>
            <a:r>
              <a:rPr lang="en-US" sz="2000" dirty="0">
                <a:latin typeface="Times New Roman "/>
              </a:rPr>
              <a:t>r</a:t>
            </a:r>
            <a:r>
              <a:rPr lang="vi-VN" sz="2000" dirty="0">
                <a:latin typeface="Times New Roman "/>
              </a:rPr>
              <a:t>bon.</a:t>
            </a:r>
          </a:p>
          <a:p>
            <a:pPr>
              <a:lnSpc>
                <a:spcPct val="130000"/>
              </a:lnSpc>
              <a:spcAft>
                <a:spcPts val="600"/>
              </a:spcAft>
            </a:pPr>
            <a:r>
              <a:rPr lang="en-US" sz="2000" dirty="0">
                <a:latin typeface="Times New Roman "/>
              </a:rPr>
              <a:t>-</a:t>
            </a:r>
            <a:r>
              <a:rPr lang="vi-VN" sz="2000" dirty="0">
                <a:latin typeface="Times New Roman "/>
              </a:rPr>
              <a:t> Cấu tạo theo nguyên tắc đa phân: đơn phân là nucleoti</a:t>
            </a:r>
            <a:r>
              <a:rPr lang="en-US" sz="2000" dirty="0">
                <a:latin typeface="Times New Roman "/>
              </a:rPr>
              <a:t>de (A, T, C, G)</a:t>
            </a: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4404241"/>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61911"/>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11" name="Arrow: Pentagon 1">
            <a:extLst>
              <a:ext uri="{FF2B5EF4-FFF2-40B4-BE49-F238E27FC236}">
                <a16:creationId xmlns:a16="http://schemas.microsoft.com/office/drawing/2014/main" id="{35E37178-6797-C308-347F-A22B1A5E6562}"/>
              </a:ext>
            </a:extLst>
          </p:cNvPr>
          <p:cNvSpPr/>
          <p:nvPr/>
        </p:nvSpPr>
        <p:spPr>
          <a:xfrm>
            <a:off x="-1" y="587546"/>
            <a:ext cx="4597759" cy="319518"/>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1. CẤU TRÚC PHÂN TỬ DNA</a:t>
            </a:r>
          </a:p>
        </p:txBody>
      </p:sp>
      <p:pic>
        <p:nvPicPr>
          <p:cNvPr id="12" name="Picture 7" descr="viet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8683" y="1095767"/>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F2103F1-A1EB-95FB-8D81-DF6850FE87ED}"/>
              </a:ext>
            </a:extLst>
          </p:cNvPr>
          <p:cNvSpPr txBox="1"/>
          <p:nvPr/>
        </p:nvSpPr>
        <p:spPr>
          <a:xfrm>
            <a:off x="34728" y="57850"/>
            <a:ext cx="5688106" cy="535531"/>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sz="2400" dirty="0">
                <a:solidFill>
                  <a:schemeClr val="tx1"/>
                </a:solidFill>
              </a:rPr>
              <a:t>II. DEOXYRIBONUCLEIC ACID (DNA)</a:t>
            </a:r>
          </a:p>
        </p:txBody>
      </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11587729"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Tree>
    <p:extLst>
      <p:ext uri="{BB962C8B-B14F-4D97-AF65-F5344CB8AC3E}">
        <p14:creationId xmlns:p14="http://schemas.microsoft.com/office/powerpoint/2010/main" val="2373877757"/>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dirty="0">
                <a:solidFill>
                  <a:srgbClr val="C00000"/>
                </a:solidFill>
                <a:latin typeface="Times New Roman "/>
              </a:rPr>
              <a:t>Trong phân tử ADN:</a:t>
            </a:r>
          </a:p>
          <a:p>
            <a:pPr>
              <a:lnSpc>
                <a:spcPct val="130000"/>
              </a:lnSpc>
            </a:pPr>
            <a:r>
              <a:rPr lang="en-US" sz="2000" dirty="0">
                <a:latin typeface="Times New Roman "/>
              </a:rPr>
              <a:t>-</a:t>
            </a:r>
            <a:r>
              <a:rPr lang="vi-VN" sz="2000" dirty="0">
                <a:latin typeface="Times New Roman "/>
              </a:rPr>
              <a:t> Liên kết dọc: trên một mạch đơn các nu liên kết với nhau bằng liên kết hóa trị.</a:t>
            </a:r>
          </a:p>
          <a:p>
            <a:pPr>
              <a:lnSpc>
                <a:spcPct val="130000"/>
              </a:lnSpc>
            </a:pPr>
            <a:r>
              <a:rPr lang="vi-VN" sz="2000" dirty="0">
                <a:latin typeface="Times New Roman "/>
              </a:rPr>
              <a:t>- Giữa hai mạch các nu</a:t>
            </a:r>
            <a:r>
              <a:rPr lang="en-US" sz="2000" dirty="0" err="1">
                <a:latin typeface="Times New Roman "/>
              </a:rPr>
              <a:t>cleotide</a:t>
            </a:r>
            <a:r>
              <a:rPr lang="vi-VN" sz="2000" dirty="0">
                <a:latin typeface="Times New Roman "/>
              </a:rPr>
              <a:t> liên kết với nhau bằng liên kết h</a:t>
            </a:r>
            <a:r>
              <a:rPr lang="en-US" sz="2000" dirty="0" err="1">
                <a:latin typeface="Times New Roman "/>
              </a:rPr>
              <a:t>ydrogen</a:t>
            </a:r>
            <a:r>
              <a:rPr lang="vi-VN" sz="2000" dirty="0">
                <a:latin typeface="Times New Roman "/>
              </a:rPr>
              <a:t> tạo thành các cặp:</a:t>
            </a:r>
            <a:endParaRPr lang="en-US" sz="2000" dirty="0">
              <a:latin typeface="Times New Roman "/>
            </a:endParaRPr>
          </a:p>
          <a:p>
            <a:pPr>
              <a:lnSpc>
                <a:spcPct val="130000"/>
              </a:lnSpc>
            </a:pP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
              </a:rPr>
              <a:t>A liên kết với T bằng 2 liên kết </a:t>
            </a:r>
            <a:r>
              <a:rPr lang="en-US" sz="2000" dirty="0">
                <a:latin typeface="Times New Roman "/>
              </a:rPr>
              <a:t>hydrogen</a:t>
            </a:r>
            <a:r>
              <a:rPr lang="vi-VN" sz="2000" dirty="0">
                <a:latin typeface="Times New Roman "/>
              </a:rPr>
              <a:t>.</a:t>
            </a:r>
            <a:endParaRPr lang="en-US" sz="2000" dirty="0">
              <a:latin typeface="Times New Roman "/>
            </a:endParaRPr>
          </a:p>
          <a:p>
            <a:pPr>
              <a:lnSpc>
                <a:spcPct val="130000"/>
              </a:lnSpc>
            </a:pPr>
            <a:r>
              <a:rPr lang="en-US" sz="2000" dirty="0">
                <a:latin typeface="Times New Roman "/>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vi-VN" sz="2000" dirty="0">
                <a:latin typeface="Times New Roman "/>
              </a:rPr>
              <a:t>G liên kết với </a:t>
            </a:r>
            <a:r>
              <a:rPr lang="en-US" sz="2000" dirty="0">
                <a:latin typeface="Times New Roman "/>
              </a:rPr>
              <a:t>C</a:t>
            </a:r>
            <a:r>
              <a:rPr lang="vi-VN" sz="2000" dirty="0">
                <a:latin typeface="Times New Roman "/>
              </a:rPr>
              <a:t> bằng 3 liên kết </a:t>
            </a:r>
            <a:r>
              <a:rPr lang="en-US" sz="2000" dirty="0">
                <a:latin typeface="Times New Roman "/>
              </a:rPr>
              <a:t>hydrogen</a:t>
            </a:r>
            <a:r>
              <a:rPr lang="vi-VN" sz="2000" dirty="0">
                <a:latin typeface="Times New Roman "/>
              </a:rPr>
              <a:t>.</a:t>
            </a:r>
            <a:endParaRPr lang="en-US" sz="2000" dirty="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6A0387-A28B-5774-3807-EDF7991A519D}"/>
              </a:ext>
            </a:extLst>
          </p:cNvPr>
          <p:cNvSpPr txBox="1"/>
          <p:nvPr/>
        </p:nvSpPr>
        <p:spPr>
          <a:xfrm>
            <a:off x="290089" y="879934"/>
            <a:ext cx="7967634" cy="1723549"/>
          </a:xfrm>
          <a:prstGeom prst="rect">
            <a:avLst/>
          </a:prstGeom>
          <a:noFill/>
        </p:spPr>
        <p:txBody>
          <a:bodyPr wrap="square">
            <a:spAutoFit/>
          </a:bodyPr>
          <a:lstStyle/>
          <a:p>
            <a:pPr algn="just"/>
            <a:r>
              <a:rPr lang="vi-VN" sz="2000" b="1" dirty="0">
                <a:solidFill>
                  <a:srgbClr val="FF0000"/>
                </a:solidFill>
                <a:latin typeface="Times New Roman "/>
              </a:rPr>
              <a:t>* Đặc điểm:</a:t>
            </a:r>
          </a:p>
          <a:p>
            <a:pPr algn="just"/>
            <a:r>
              <a:rPr lang="en-US" sz="2000" dirty="0">
                <a:latin typeface="Times New Roman "/>
              </a:rPr>
              <a:t>-</a:t>
            </a:r>
            <a:r>
              <a:rPr lang="vi-VN" sz="2000" dirty="0">
                <a:latin typeface="Times New Roman "/>
              </a:rPr>
              <a:t> Đại phân tử.</a:t>
            </a:r>
          </a:p>
          <a:p>
            <a:pPr algn="just"/>
            <a:r>
              <a:rPr lang="en-US" sz="2000" dirty="0">
                <a:latin typeface="Times New Roman "/>
              </a:rPr>
              <a:t>-</a:t>
            </a:r>
            <a:r>
              <a:rPr lang="vi-VN" sz="2000" dirty="0">
                <a:latin typeface="Times New Roman "/>
              </a:rPr>
              <a:t> Có kích thước</a:t>
            </a:r>
            <a:r>
              <a:rPr lang="en-US" sz="2000" dirty="0">
                <a:latin typeface="Times New Roman "/>
              </a:rPr>
              <a:t> </a:t>
            </a:r>
            <a:r>
              <a:rPr lang="en-US" sz="2000" dirty="0" err="1">
                <a:latin typeface="Times New Roman "/>
              </a:rPr>
              <a:t>và</a:t>
            </a:r>
            <a:r>
              <a:rPr lang="en-US" sz="2000" dirty="0">
                <a:latin typeface="Times New Roman "/>
              </a:rPr>
              <a:t> k</a:t>
            </a:r>
            <a:r>
              <a:rPr lang="vi-VN" sz="2000" dirty="0">
                <a:latin typeface="Times New Roman "/>
              </a:rPr>
              <a:t>hối lượng lớn: hàng triệu, hàng chục triệu đơn vị ca</a:t>
            </a:r>
            <a:r>
              <a:rPr lang="en-US" sz="2000" dirty="0">
                <a:latin typeface="Times New Roman "/>
              </a:rPr>
              <a:t>r</a:t>
            </a:r>
            <a:r>
              <a:rPr lang="vi-VN" sz="2000" dirty="0">
                <a:latin typeface="Times New Roman "/>
              </a:rPr>
              <a:t>bon.</a:t>
            </a:r>
          </a:p>
          <a:p>
            <a:pPr>
              <a:lnSpc>
                <a:spcPct val="130000"/>
              </a:lnSpc>
              <a:spcAft>
                <a:spcPts val="600"/>
              </a:spcAft>
            </a:pPr>
            <a:r>
              <a:rPr lang="en-US" sz="2000" dirty="0">
                <a:latin typeface="Times New Roman "/>
              </a:rPr>
              <a:t>-</a:t>
            </a:r>
            <a:r>
              <a:rPr lang="vi-VN" sz="2000" dirty="0">
                <a:latin typeface="Times New Roman "/>
              </a:rPr>
              <a:t> Cấu tạo theo nguyên tắc đa phân: đơn phân là nucleoti</a:t>
            </a:r>
            <a:r>
              <a:rPr lang="en-US" sz="2000" dirty="0">
                <a:latin typeface="Times New Roman "/>
              </a:rPr>
              <a:t>de(</a:t>
            </a:r>
            <a:r>
              <a:rPr lang="en-US" sz="2000" dirty="0">
                <a:solidFill>
                  <a:srgbClr val="FF0000"/>
                </a:solidFill>
                <a:latin typeface="Times New Roman "/>
              </a:rPr>
              <a:t>Nu</a:t>
            </a:r>
            <a:r>
              <a:rPr lang="en-US" sz="2000" dirty="0">
                <a:latin typeface="Times New Roman "/>
              </a:rPr>
              <a:t>)</a:t>
            </a:r>
            <a:r>
              <a:rPr lang="vi-VN" sz="2000" dirty="0">
                <a:latin typeface="Times New Roman "/>
              </a:rPr>
              <a:t>.</a:t>
            </a:r>
            <a:endParaRPr lang="en-US" sz="2000" dirty="0">
              <a:latin typeface="Times New Roman "/>
            </a:endParaRPr>
          </a:p>
        </p:txBody>
      </p:sp>
      <p:sp>
        <p:nvSpPr>
          <p:cNvPr id="11" name="Arrow: Pentagon 1">
            <a:extLst>
              <a:ext uri="{FF2B5EF4-FFF2-40B4-BE49-F238E27FC236}">
                <a16:creationId xmlns:a16="http://schemas.microsoft.com/office/drawing/2014/main" id="{35E37178-6797-C308-347F-A22B1A5E6562}"/>
              </a:ext>
            </a:extLst>
          </p:cNvPr>
          <p:cNvSpPr/>
          <p:nvPr/>
        </p:nvSpPr>
        <p:spPr>
          <a:xfrm>
            <a:off x="-1" y="587546"/>
            <a:ext cx="4597759" cy="319518"/>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1. CẤU TRÚC PHÂN TỬ DNA</a:t>
            </a:r>
          </a:p>
        </p:txBody>
      </p:sp>
      <p:pic>
        <p:nvPicPr>
          <p:cNvPr id="12"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345916"/>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4172AD18-5EFE-9D0A-E69C-C82CB61B1727}"/>
              </a:ext>
            </a:extLst>
          </p:cNvPr>
          <p:cNvGrpSpPr/>
          <p:nvPr/>
        </p:nvGrpSpPr>
        <p:grpSpPr>
          <a:xfrm>
            <a:off x="8316563" y="116366"/>
            <a:ext cx="3613697" cy="6627998"/>
            <a:chOff x="3180718" y="230002"/>
            <a:chExt cx="3989759" cy="6627998"/>
          </a:xfrm>
        </p:grpSpPr>
        <p:pic>
          <p:nvPicPr>
            <p:cNvPr id="14"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21" name="TextBox 20">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22" name="TextBox 21">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23" name="Right Bracket 22">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9B2AB4-A74D-1D5F-0980-1609A7F0FCCC}"/>
                </a:ext>
              </a:extLst>
            </p:cNvPr>
            <p:cNvPicPr>
              <a:picLocks noChangeAspect="1"/>
            </p:cNvPicPr>
            <p:nvPr/>
          </p:nvPicPr>
          <p:blipFill>
            <a:blip r:embed="rId4"/>
            <a:stretch>
              <a:fillRect/>
            </a:stretch>
          </p:blipFill>
          <p:spPr>
            <a:xfrm>
              <a:off x="5539090" y="4276333"/>
              <a:ext cx="465362" cy="405591"/>
            </a:xfrm>
            <a:prstGeom prst="rect">
              <a:avLst/>
            </a:prstGeom>
          </p:spPr>
        </p:pic>
        <p:sp>
          <p:nvSpPr>
            <p:cNvPr id="25" name="Right Bracket 24">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7" name="Picture 26">
              <a:extLst>
                <a:ext uri="{FF2B5EF4-FFF2-40B4-BE49-F238E27FC236}">
                  <a16:creationId xmlns:a16="http://schemas.microsoft.com/office/drawing/2014/main" id="{11DC18F7-761B-1753-5686-5E543AD2EBD2}"/>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28" name="Straight Arrow Connector 27">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0" name="Straight Connector 29">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4B2C479-6C44-056C-BAFF-C79671E211B1}"/>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32" name="TextBox 31">
            <a:extLst>
              <a:ext uri="{FF2B5EF4-FFF2-40B4-BE49-F238E27FC236}">
                <a16:creationId xmlns:a16="http://schemas.microsoft.com/office/drawing/2014/main" id="{5A9AE504-0B8E-2AE0-10C6-2F140E641F7A}"/>
              </a:ext>
            </a:extLst>
          </p:cNvPr>
          <p:cNvSpPr txBox="1"/>
          <p:nvPr/>
        </p:nvSpPr>
        <p:spPr>
          <a:xfrm>
            <a:off x="356445" y="2431990"/>
            <a:ext cx="7141517" cy="8309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2000" i="0" dirty="0">
                <a:solidFill>
                  <a:prstClr val="black">
                    <a:lumMod val="95000"/>
                    <a:lumOff val="5000"/>
                  </a:prstClr>
                </a:solidFill>
              </a:rPr>
              <a:t>-</a:t>
            </a:r>
            <a:r>
              <a:rPr kumimoji="0" lang="en-US" sz="2000" i="0" u="none" strike="noStrike" kern="1200" cap="none" spc="0" normalizeH="0" baseline="0" noProof="0" dirty="0">
                <a:ln>
                  <a:noFill/>
                </a:ln>
                <a:solidFill>
                  <a:prstClr val="black">
                    <a:lumMod val="95000"/>
                    <a:lumOff val="5000"/>
                  </a:prstClr>
                </a:solidFill>
                <a:effectLst/>
                <a:uLnTx/>
                <a:uFillTx/>
              </a:rPr>
              <a:t>ADN </a:t>
            </a:r>
            <a:r>
              <a:rPr kumimoji="0" lang="en-US" sz="2000" i="0" u="none" strike="noStrike" kern="1200" cap="none" spc="0" normalizeH="0" baseline="0" noProof="0" dirty="0" err="1">
                <a:ln>
                  <a:noFill/>
                </a:ln>
                <a:solidFill>
                  <a:prstClr val="black">
                    <a:lumMod val="95000"/>
                    <a:lumOff val="5000"/>
                  </a:prstClr>
                </a:solidFill>
                <a:effectLst/>
                <a:uLnTx/>
                <a:uFillTx/>
              </a:rPr>
              <a:t>là</a:t>
            </a:r>
            <a:r>
              <a:rPr kumimoji="0" lang="en-US" sz="2000" i="0" u="none" strike="noStrike" kern="1200" cap="none" spc="0" normalizeH="0" baseline="0" noProof="0" dirty="0">
                <a:ln>
                  <a:noFill/>
                </a:ln>
                <a:solidFill>
                  <a:prstClr val="black">
                    <a:lumMod val="95000"/>
                    <a:lumOff val="5000"/>
                  </a:prstClr>
                </a:solidFill>
                <a:effectLst/>
                <a:uLnTx/>
                <a:uFillTx/>
              </a:rPr>
              <a:t> </a:t>
            </a:r>
            <a:r>
              <a:rPr lang="en-US" sz="2000" i="0" dirty="0">
                <a:solidFill>
                  <a:prstClr val="black">
                    <a:lumMod val="95000"/>
                    <a:lumOff val="5000"/>
                  </a:prstClr>
                </a:solidFill>
              </a:rPr>
              <a:t>1</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chuỗi</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xoắn</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kép</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gồm</a:t>
            </a:r>
            <a:r>
              <a:rPr kumimoji="0" lang="en-US" sz="2000" i="0" u="none" strike="noStrike" kern="1200" cap="none" spc="0" normalizeH="0" baseline="0" noProof="0" dirty="0">
                <a:ln>
                  <a:noFill/>
                </a:ln>
                <a:solidFill>
                  <a:prstClr val="black">
                    <a:lumMod val="95000"/>
                    <a:lumOff val="5000"/>
                  </a:prstClr>
                </a:solidFill>
                <a:effectLst/>
                <a:uLnTx/>
                <a:uFillTx/>
              </a:rPr>
              <a:t> </a:t>
            </a:r>
            <a:r>
              <a:rPr lang="en-US" sz="2000" i="0" dirty="0">
                <a:solidFill>
                  <a:prstClr val="black">
                    <a:lumMod val="95000"/>
                    <a:lumOff val="5000"/>
                  </a:prstClr>
                </a:solidFill>
              </a:rPr>
              <a:t>2</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mạch</a:t>
            </a:r>
            <a:r>
              <a:rPr kumimoji="0" lang="en-US" sz="2000" i="0" u="none" strike="noStrike" kern="1200" cap="none" spc="0" normalizeH="0" baseline="0" noProof="0" dirty="0">
                <a:ln>
                  <a:noFill/>
                </a:ln>
                <a:solidFill>
                  <a:prstClr val="black">
                    <a:lumMod val="95000"/>
                    <a:lumOff val="5000"/>
                  </a:prstClr>
                </a:solidFill>
                <a:effectLst/>
                <a:uLnTx/>
                <a:uFillTx/>
              </a:rPr>
              <a:t> song </a:t>
            </a:r>
            <a:r>
              <a:rPr kumimoji="0" lang="en-US" sz="2000" i="0" u="none" strike="noStrike" kern="1200" cap="none" spc="0" normalizeH="0" baseline="0" noProof="0" dirty="0" err="1">
                <a:ln>
                  <a:noFill/>
                </a:ln>
                <a:solidFill>
                  <a:prstClr val="black">
                    <a:lumMod val="95000"/>
                    <a:lumOff val="5000"/>
                  </a:prstClr>
                </a:solidFill>
                <a:effectLst/>
                <a:uLnTx/>
                <a:uFillTx/>
              </a:rPr>
              <a:t>song</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xoắn</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đều</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quanh</a:t>
            </a:r>
            <a:r>
              <a:rPr kumimoji="0" lang="en-US" sz="2000" i="0" u="none" strike="noStrike" kern="1200" cap="none" spc="0" normalizeH="0" baseline="0" noProof="0" dirty="0">
                <a:ln>
                  <a:noFill/>
                </a:ln>
                <a:solidFill>
                  <a:prstClr val="black">
                    <a:lumMod val="95000"/>
                    <a:lumOff val="5000"/>
                  </a:prstClr>
                </a:solidFill>
                <a:effectLst/>
                <a:uLnTx/>
                <a:uFillTx/>
              </a:rPr>
              <a:t> </a:t>
            </a:r>
            <a:r>
              <a:rPr lang="en-US" sz="2000" i="0" dirty="0">
                <a:solidFill>
                  <a:prstClr val="black">
                    <a:lumMod val="95000"/>
                    <a:lumOff val="5000"/>
                  </a:prstClr>
                </a:solidFill>
              </a:rPr>
              <a:t>1</a:t>
            </a:r>
            <a:r>
              <a:rPr kumimoji="0" lang="en-US" sz="2000" i="0" u="none" strike="noStrike" kern="1200" cap="none" spc="0" normalizeH="0" baseline="0" noProof="0" dirty="0">
                <a:ln>
                  <a:noFill/>
                </a:ln>
                <a:solidFill>
                  <a:prstClr val="black">
                    <a:lumMod val="95000"/>
                    <a:lumOff val="5000"/>
                  </a:prstClr>
                </a:solidFill>
                <a:effectLst/>
                <a:uLnTx/>
                <a:uFillTx/>
              </a:rPr>
              <a:t> </a:t>
            </a:r>
            <a:r>
              <a:rPr kumimoji="0" lang="en-US" sz="2000" i="0" u="none" strike="noStrike" kern="1200" cap="none" spc="0" normalizeH="0" baseline="0" noProof="0" dirty="0" err="1">
                <a:ln>
                  <a:noFill/>
                </a:ln>
                <a:solidFill>
                  <a:prstClr val="black">
                    <a:lumMod val="95000"/>
                    <a:lumOff val="5000"/>
                  </a:prstClr>
                </a:solidFill>
                <a:effectLst/>
                <a:uLnTx/>
                <a:uFillTx/>
              </a:rPr>
              <a:t>trục</a:t>
            </a:r>
            <a:r>
              <a:rPr kumimoji="0" lang="en-US" sz="2000" i="0" u="none" strike="noStrike" kern="1200" cap="none" spc="0" normalizeH="0" baseline="0" noProof="0" dirty="0">
                <a:ln>
                  <a:noFill/>
                </a:ln>
                <a:solidFill>
                  <a:prstClr val="black">
                    <a:lumMod val="95000"/>
                    <a:lumOff val="5000"/>
                  </a:prstClr>
                </a:solidFill>
                <a:effectLst/>
                <a:uLnTx/>
                <a:uFillTx/>
              </a:rPr>
              <a:t>:</a:t>
            </a:r>
          </a:p>
        </p:txBody>
      </p:sp>
      <p:sp>
        <p:nvSpPr>
          <p:cNvPr id="33" name="TextBox 32">
            <a:extLst>
              <a:ext uri="{FF2B5EF4-FFF2-40B4-BE49-F238E27FC236}">
                <a16:creationId xmlns:a16="http://schemas.microsoft.com/office/drawing/2014/main" id="{017F13E8-4E38-7F94-37BD-E126FA9AF758}"/>
              </a:ext>
            </a:extLst>
          </p:cNvPr>
          <p:cNvSpPr txBox="1"/>
          <p:nvPr/>
        </p:nvSpPr>
        <p:spPr>
          <a:xfrm>
            <a:off x="356444" y="3109828"/>
            <a:ext cx="5558384" cy="8309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chiều</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từ</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trái</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sang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xoắn</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phải</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Ngược</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chiều</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kim</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hồ</a:t>
            </a:r>
            <a:r>
              <a:rPr kumimoji="0" 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34" name="TextBox 33">
            <a:extLst>
              <a:ext uri="{FF2B5EF4-FFF2-40B4-BE49-F238E27FC236}">
                <a16:creationId xmlns:a16="http://schemas.microsoft.com/office/drawing/2014/main" id="{E174AECA-F8BA-3A5A-AD39-5569F48B7DCE}"/>
              </a:ext>
            </a:extLst>
          </p:cNvPr>
          <p:cNvSpPr txBox="1"/>
          <p:nvPr/>
        </p:nvSpPr>
        <p:spPr>
          <a:xfrm>
            <a:off x="356444" y="3745508"/>
            <a:ext cx="5086557" cy="535531"/>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chu</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kì</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xoắn</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gồm</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p>
        </p:txBody>
      </p:sp>
      <p:sp>
        <p:nvSpPr>
          <p:cNvPr id="35" name="TextBox 34">
            <a:extLst>
              <a:ext uri="{FF2B5EF4-FFF2-40B4-BE49-F238E27FC236}">
                <a16:creationId xmlns:a16="http://schemas.microsoft.com/office/drawing/2014/main" id="{BCABD167-09ED-6F5B-71CB-41CBB3E6AD99}"/>
              </a:ext>
            </a:extLst>
          </p:cNvPr>
          <p:cNvSpPr txBox="1"/>
          <p:nvPr/>
        </p:nvSpPr>
        <p:spPr>
          <a:xfrm>
            <a:off x="458494" y="4052129"/>
            <a:ext cx="4027727" cy="90486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lvl="0" algn="l">
              <a:defRPr/>
            </a:pPr>
            <a:r>
              <a:rPr kumimoji="0" lang="en-US" sz="2000" b="0" i="0" u="none" strike="noStrike" kern="1200" cap="none" spc="0" normalizeH="0" baseline="0" noProof="0" dirty="0">
                <a:ln>
                  <a:noFill/>
                </a:ln>
                <a:solidFill>
                  <a:prstClr val="black">
                    <a:lumMod val="95000"/>
                    <a:lumOff val="5000"/>
                  </a:prstClr>
                </a:solidFill>
                <a:effectLst/>
                <a:uLnTx/>
                <a:uFillTx/>
              </a:rPr>
              <a:t>▪ 10 </a:t>
            </a:r>
            <a:r>
              <a:rPr kumimoji="0" lang="en-US" sz="2000" b="0" i="0" u="none" strike="noStrike" kern="1200" cap="none" spc="0" normalizeH="0" baseline="0" noProof="0" dirty="0" err="1">
                <a:ln>
                  <a:noFill/>
                </a:ln>
                <a:solidFill>
                  <a:prstClr val="black">
                    <a:lumMod val="95000"/>
                    <a:lumOff val="5000"/>
                  </a:prstClr>
                </a:solidFill>
                <a:effectLst/>
                <a:uLnTx/>
                <a:uFillTx/>
              </a:rPr>
              <a:t>cặp</a:t>
            </a:r>
            <a:r>
              <a:rPr kumimoji="0" lang="en-US" sz="2000" b="0" i="0" u="none" strike="noStrike" kern="1200" cap="none" spc="0" normalizeH="0" baseline="0" noProof="0" dirty="0">
                <a:ln>
                  <a:noFill/>
                </a:ln>
                <a:solidFill>
                  <a:prstClr val="black">
                    <a:lumMod val="95000"/>
                    <a:lumOff val="5000"/>
                  </a:prstClr>
                </a:solidFill>
                <a:effectLst/>
                <a:uLnTx/>
                <a:uFillTx/>
              </a:rPr>
              <a:t> nucleotide, </a:t>
            </a:r>
            <a:r>
              <a:rPr kumimoji="0" lang="en-US" sz="2000" b="0" i="0" u="none" strike="noStrike" kern="1200" cap="none" spc="0" normalizeH="0" baseline="0" noProof="0" dirty="0" err="1">
                <a:ln>
                  <a:noFill/>
                </a:ln>
                <a:solidFill>
                  <a:prstClr val="black">
                    <a:lumMod val="95000"/>
                    <a:lumOff val="5000"/>
                  </a:prstClr>
                </a:solidFill>
                <a:effectLst/>
                <a:uLnTx/>
                <a:uFillTx/>
              </a:rPr>
              <a:t>dài</a:t>
            </a:r>
            <a:r>
              <a:rPr kumimoji="0" lang="en-US" sz="2000" b="0" i="0" u="none" strike="noStrike" kern="1200" cap="none" spc="0" normalizeH="0" baseline="0" noProof="0" dirty="0">
                <a:ln>
                  <a:noFill/>
                </a:ln>
                <a:solidFill>
                  <a:prstClr val="black">
                    <a:lumMod val="95000"/>
                    <a:lumOff val="5000"/>
                  </a:prstClr>
                </a:solidFill>
                <a:effectLst/>
                <a:uLnTx/>
                <a:uFillTx/>
              </a:rPr>
              <a:t> 34</a:t>
            </a:r>
            <a:r>
              <a:rPr kumimoji="0" lang="en-US" sz="2000" b="0" i="0" u="none" strike="noStrike" kern="1200" cap="none" spc="0" normalizeH="0" noProof="0" dirty="0">
                <a:ln>
                  <a:noFill/>
                </a:ln>
                <a:solidFill>
                  <a:prstClr val="black">
                    <a:lumMod val="95000"/>
                    <a:lumOff val="5000"/>
                  </a:prstClr>
                </a:solidFill>
                <a:effectLst/>
                <a:uLnTx/>
                <a:uFillTx/>
              </a:rPr>
              <a:t> </a:t>
            </a:r>
            <a:r>
              <a:rPr lang="vi-VN" sz="2000" i="0" dirty="0"/>
              <a:t>Å</a:t>
            </a:r>
            <a:endParaRPr kumimoji="0" lang="en-US" sz="2000" b="0" i="0" u="none" strike="noStrike" kern="1200" cap="none" spc="0" normalizeH="0" baseline="0" noProof="0" dirty="0">
              <a:ln>
                <a:noFill/>
              </a:ln>
              <a:solidFill>
                <a:prstClr val="black">
                  <a:lumMod val="95000"/>
                  <a:lumOff val="5000"/>
                </a:prstClr>
              </a:solidFill>
              <a:effectLst/>
              <a:uLnTx/>
              <a:uFillTx/>
            </a:endParaRPr>
          </a:p>
          <a:p>
            <a:pPr lvl="0" algn="l">
              <a:defRPr/>
            </a:pPr>
            <a:r>
              <a:rPr kumimoji="0" lang="en-US" sz="2000" b="0" i="0" u="none" strike="noStrike" kern="1200" cap="none" spc="0" normalizeH="0" baseline="0" noProof="0" dirty="0">
                <a:ln>
                  <a:noFill/>
                </a:ln>
                <a:solidFill>
                  <a:prstClr val="black">
                    <a:lumMod val="95000"/>
                    <a:lumOff val="5000"/>
                  </a:prstClr>
                </a:solidFill>
                <a:effectLst/>
                <a:uLnTx/>
                <a:uFillTx/>
              </a:rPr>
              <a:t>▪ </a:t>
            </a:r>
            <a:r>
              <a:rPr kumimoji="0" lang="en-US" sz="2000" b="0" i="0" u="none" strike="noStrike" kern="1200" cap="none" spc="0" normalizeH="0" baseline="0" noProof="0" dirty="0" err="1">
                <a:ln>
                  <a:noFill/>
                </a:ln>
                <a:solidFill>
                  <a:prstClr val="black">
                    <a:lumMod val="95000"/>
                    <a:lumOff val="5000"/>
                  </a:prstClr>
                </a:solidFill>
                <a:effectLst/>
                <a:uLnTx/>
                <a:uFillTx/>
              </a:rPr>
              <a:t>Đường</a:t>
            </a:r>
            <a:r>
              <a:rPr kumimoji="0" lang="en-US" sz="2000" b="0" i="0" u="none" strike="noStrike" kern="1200" cap="none" spc="0" normalizeH="0" baseline="0" noProof="0" dirty="0">
                <a:ln>
                  <a:noFill/>
                </a:ln>
                <a:solidFill>
                  <a:prstClr val="black">
                    <a:lumMod val="95000"/>
                    <a:lumOff val="5000"/>
                  </a:prstClr>
                </a:solidFill>
                <a:effectLst/>
                <a:uLnTx/>
                <a:uFillTx/>
              </a:rPr>
              <a:t> </a:t>
            </a:r>
            <a:r>
              <a:rPr kumimoji="0" lang="en-US" sz="2000" b="0" i="0" u="none" strike="noStrike" kern="1200" cap="none" spc="0" normalizeH="0" baseline="0" noProof="0" dirty="0" err="1">
                <a:ln>
                  <a:noFill/>
                </a:ln>
                <a:solidFill>
                  <a:prstClr val="black">
                    <a:lumMod val="95000"/>
                    <a:lumOff val="5000"/>
                  </a:prstClr>
                </a:solidFill>
                <a:effectLst/>
                <a:uLnTx/>
                <a:uFillTx/>
              </a:rPr>
              <a:t>kính</a:t>
            </a:r>
            <a:r>
              <a:rPr kumimoji="0" lang="en-US" sz="2000" b="0" i="0" u="none" strike="noStrike" kern="1200" cap="none" spc="0" normalizeH="0" baseline="0" noProof="0" dirty="0">
                <a:ln>
                  <a:noFill/>
                </a:ln>
                <a:solidFill>
                  <a:prstClr val="black">
                    <a:lumMod val="95000"/>
                    <a:lumOff val="5000"/>
                  </a:prstClr>
                </a:solidFill>
                <a:effectLst/>
                <a:uLnTx/>
                <a:uFillTx/>
              </a:rPr>
              <a:t> </a:t>
            </a:r>
            <a:r>
              <a:rPr kumimoji="0" lang="en-US" sz="2000" b="0" i="0" u="none" strike="noStrike" kern="1200" cap="none" spc="0" normalizeH="0" baseline="0" noProof="0" dirty="0" err="1">
                <a:ln>
                  <a:noFill/>
                </a:ln>
                <a:solidFill>
                  <a:prstClr val="black">
                    <a:lumMod val="95000"/>
                    <a:lumOff val="5000"/>
                  </a:prstClr>
                </a:solidFill>
                <a:effectLst/>
                <a:uLnTx/>
                <a:uFillTx/>
              </a:rPr>
              <a:t>vòng</a:t>
            </a:r>
            <a:r>
              <a:rPr kumimoji="0" lang="en-US" sz="2000" b="0" i="0" u="none" strike="noStrike" kern="1200" cap="none" spc="0" normalizeH="0" baseline="0" noProof="0" dirty="0">
                <a:ln>
                  <a:noFill/>
                </a:ln>
                <a:solidFill>
                  <a:prstClr val="black">
                    <a:lumMod val="95000"/>
                    <a:lumOff val="5000"/>
                  </a:prstClr>
                </a:solidFill>
                <a:effectLst/>
                <a:uLnTx/>
                <a:uFillTx/>
              </a:rPr>
              <a:t> </a:t>
            </a:r>
            <a:r>
              <a:rPr kumimoji="0" lang="en-US" sz="2000" b="0" i="0" u="none" strike="noStrike" kern="1200" cap="none" spc="0" normalizeH="0" baseline="0" noProof="0" dirty="0" err="1">
                <a:ln>
                  <a:noFill/>
                </a:ln>
                <a:solidFill>
                  <a:prstClr val="black">
                    <a:lumMod val="95000"/>
                    <a:lumOff val="5000"/>
                  </a:prstClr>
                </a:solidFill>
                <a:effectLst/>
                <a:uLnTx/>
                <a:uFillTx/>
              </a:rPr>
              <a:t>xoắn</a:t>
            </a:r>
            <a:r>
              <a:rPr kumimoji="0" lang="en-US" sz="2000" b="0" i="0" u="none" strike="noStrike" kern="1200" cap="none" spc="0" normalizeH="0" baseline="0" noProof="0" dirty="0">
                <a:ln>
                  <a:noFill/>
                </a:ln>
                <a:solidFill>
                  <a:prstClr val="black">
                    <a:lumMod val="95000"/>
                    <a:lumOff val="5000"/>
                  </a:prstClr>
                </a:solidFill>
                <a:effectLst/>
                <a:uLnTx/>
                <a:uFillTx/>
              </a:rPr>
              <a:t> </a:t>
            </a:r>
            <a:r>
              <a:rPr lang="vi-VN" sz="2000" i="0" dirty="0"/>
              <a:t>20 Å</a:t>
            </a:r>
            <a:r>
              <a:rPr kumimoji="0" lang="en-US" sz="2000" b="0" i="0" u="none" strike="noStrike" kern="1200" cap="none" spc="0" normalizeH="0" baseline="0" noProof="0" dirty="0">
                <a:ln>
                  <a:noFill/>
                </a:ln>
                <a:solidFill>
                  <a:prstClr val="black">
                    <a:lumMod val="95000"/>
                    <a:lumOff val="5000"/>
                  </a:prstClr>
                </a:solidFill>
                <a:effectLst/>
                <a:uLnTx/>
                <a:uFillTx/>
              </a:rPr>
              <a:t>  </a:t>
            </a: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p>
        </p:txBody>
      </p:sp>
      <p:sp>
        <p:nvSpPr>
          <p:cNvPr id="36" name="TextBox 35">
            <a:extLst>
              <a:ext uri="{FF2B5EF4-FFF2-40B4-BE49-F238E27FC236}">
                <a16:creationId xmlns:a16="http://schemas.microsoft.com/office/drawing/2014/main" id="{3F4871AE-3D27-2D89-B919-D38830D3745B}"/>
              </a:ext>
            </a:extLst>
          </p:cNvPr>
          <p:cNvSpPr txBox="1"/>
          <p:nvPr/>
        </p:nvSpPr>
        <p:spPr>
          <a:xfrm>
            <a:off x="290089" y="4841081"/>
            <a:ext cx="8044444" cy="1692771"/>
          </a:xfrm>
          <a:prstGeom prst="rect">
            <a:avLst/>
          </a:prstGeom>
          <a:solidFill>
            <a:schemeClr val="bg1"/>
          </a:solidFill>
        </p:spPr>
        <p:txBody>
          <a:bodyPr wrap="square">
            <a:spAutoFit/>
          </a:bodyPr>
          <a:lstStyle/>
          <a:p>
            <a:pPr>
              <a:lnSpc>
                <a:spcPct val="130000"/>
              </a:lnSpc>
            </a:pPr>
            <a:r>
              <a:rPr lang="en-US" sz="2000" dirty="0">
                <a:latin typeface="+mj-lt"/>
              </a:rPr>
              <a:t>-</a:t>
            </a:r>
            <a:r>
              <a:rPr lang="vi-VN" sz="2000" dirty="0">
                <a:latin typeface="+mj-lt"/>
              </a:rPr>
              <a:t> Liên kết</a:t>
            </a:r>
            <a:r>
              <a:rPr lang="en-US" sz="2000" dirty="0">
                <a:solidFill>
                  <a:srgbClr val="FF0000"/>
                </a:solidFill>
                <a:latin typeface="+mj-lt"/>
              </a:rPr>
              <a:t>(</a:t>
            </a:r>
            <a:r>
              <a:rPr lang="en-US" sz="2000" dirty="0" err="1">
                <a:solidFill>
                  <a:srgbClr val="FF0000"/>
                </a:solidFill>
                <a:latin typeface="+mj-lt"/>
              </a:rPr>
              <a:t>lk</a:t>
            </a:r>
            <a:r>
              <a:rPr lang="en-US" sz="2000" dirty="0">
                <a:solidFill>
                  <a:srgbClr val="FF0000"/>
                </a:solidFill>
                <a:latin typeface="+mj-lt"/>
              </a:rPr>
              <a:t>)</a:t>
            </a:r>
            <a:r>
              <a:rPr lang="vi-VN" sz="2000" dirty="0">
                <a:latin typeface="+mj-lt"/>
              </a:rPr>
              <a:t> dọc: trên </a:t>
            </a:r>
            <a:r>
              <a:rPr lang="en-US" sz="2000" dirty="0">
                <a:latin typeface="+mj-lt"/>
              </a:rPr>
              <a:t>1</a:t>
            </a:r>
            <a:r>
              <a:rPr lang="vi-VN" sz="2000" dirty="0">
                <a:latin typeface="+mj-lt"/>
              </a:rPr>
              <a:t> mạch đơn các </a:t>
            </a:r>
            <a:r>
              <a:rPr lang="en-US" sz="2000" dirty="0">
                <a:latin typeface="+mj-lt"/>
              </a:rPr>
              <a:t>N</a:t>
            </a:r>
            <a:r>
              <a:rPr lang="vi-VN" sz="2000" dirty="0">
                <a:latin typeface="+mj-lt"/>
              </a:rPr>
              <a:t>u </a:t>
            </a:r>
            <a:r>
              <a:rPr lang="en-US" sz="2000" dirty="0" err="1">
                <a:latin typeface="+mj-lt"/>
              </a:rPr>
              <a:t>lk</a:t>
            </a:r>
            <a:r>
              <a:rPr lang="en-US" sz="2000" dirty="0">
                <a:latin typeface="+mj-lt"/>
              </a:rPr>
              <a:t> </a:t>
            </a:r>
            <a:r>
              <a:rPr lang="vi-VN" sz="2000" dirty="0">
                <a:latin typeface="+mj-lt"/>
              </a:rPr>
              <a:t>với nhau </a:t>
            </a:r>
            <a:r>
              <a:rPr lang="en-US" sz="2000" dirty="0">
                <a:latin typeface="+mj-lt"/>
              </a:rPr>
              <a:t>=</a:t>
            </a:r>
            <a:r>
              <a:rPr lang="vi-VN" sz="2000" dirty="0">
                <a:latin typeface="+mj-lt"/>
              </a:rPr>
              <a:t> l</a:t>
            </a:r>
            <a:r>
              <a:rPr lang="en-US" sz="2000" dirty="0">
                <a:latin typeface="+mj-lt"/>
              </a:rPr>
              <a:t>k</a:t>
            </a:r>
            <a:r>
              <a:rPr lang="vi-VN" sz="2000" dirty="0">
                <a:latin typeface="+mj-lt"/>
              </a:rPr>
              <a:t> hóa trị.</a:t>
            </a:r>
          </a:p>
          <a:p>
            <a:pPr>
              <a:lnSpc>
                <a:spcPct val="130000"/>
              </a:lnSpc>
            </a:pPr>
            <a:r>
              <a:rPr lang="vi-VN" sz="2000" dirty="0">
                <a:latin typeface="+mj-lt"/>
              </a:rPr>
              <a:t>- </a:t>
            </a:r>
            <a:r>
              <a:rPr lang="en-US" sz="2000" dirty="0" err="1">
                <a:latin typeface="+mj-lt"/>
              </a:rPr>
              <a:t>Liên</a:t>
            </a:r>
            <a:r>
              <a:rPr lang="en-US" sz="2000" dirty="0">
                <a:latin typeface="+mj-lt"/>
              </a:rPr>
              <a:t> </a:t>
            </a:r>
            <a:r>
              <a:rPr lang="en-US" sz="2000" dirty="0" err="1">
                <a:latin typeface="+mj-lt"/>
              </a:rPr>
              <a:t>kết</a:t>
            </a:r>
            <a:r>
              <a:rPr lang="en-US" sz="2000" dirty="0">
                <a:latin typeface="+mj-lt"/>
              </a:rPr>
              <a:t> g</a:t>
            </a:r>
            <a:r>
              <a:rPr lang="vi-VN" sz="2000" dirty="0">
                <a:latin typeface="+mj-lt"/>
              </a:rPr>
              <a:t>iữa </a:t>
            </a:r>
            <a:r>
              <a:rPr lang="en-US" sz="2000" dirty="0">
                <a:latin typeface="+mj-lt"/>
              </a:rPr>
              <a:t>2</a:t>
            </a:r>
            <a:r>
              <a:rPr lang="vi-VN" sz="2000" dirty="0">
                <a:latin typeface="+mj-lt"/>
              </a:rPr>
              <a:t> mạch</a:t>
            </a:r>
            <a:r>
              <a:rPr lang="en-US" sz="2000" dirty="0">
                <a:latin typeface="+mj-lt"/>
              </a:rPr>
              <a:t>;</a:t>
            </a:r>
            <a:r>
              <a:rPr lang="vi-VN" sz="2000" dirty="0">
                <a:latin typeface="+mj-lt"/>
              </a:rPr>
              <a:t> các </a:t>
            </a:r>
            <a:r>
              <a:rPr lang="en-US" sz="2000" dirty="0">
                <a:latin typeface="+mj-lt"/>
              </a:rPr>
              <a:t>Nu </a:t>
            </a:r>
            <a:r>
              <a:rPr lang="en-US" sz="2000" dirty="0" err="1">
                <a:latin typeface="+mj-lt"/>
              </a:rPr>
              <a:t>lk</a:t>
            </a:r>
            <a:r>
              <a:rPr lang="en-US" sz="2000" dirty="0">
                <a:latin typeface="+mj-lt"/>
              </a:rPr>
              <a:t> </a:t>
            </a:r>
            <a:r>
              <a:rPr lang="vi-VN" sz="2000" dirty="0">
                <a:latin typeface="+mj-lt"/>
              </a:rPr>
              <a:t>với nhau </a:t>
            </a:r>
            <a:r>
              <a:rPr lang="en-US" sz="2000" dirty="0" err="1">
                <a:latin typeface="+mj-lt"/>
              </a:rPr>
              <a:t>theo</a:t>
            </a:r>
            <a:r>
              <a:rPr lang="en-US" sz="2000" dirty="0">
                <a:latin typeface="+mj-lt"/>
              </a:rPr>
              <a:t> </a:t>
            </a:r>
            <a:r>
              <a:rPr lang="en-US" sz="2000" dirty="0" err="1">
                <a:latin typeface="+mj-lt"/>
              </a:rPr>
              <a:t>nguyên</a:t>
            </a:r>
            <a:r>
              <a:rPr lang="en-US" sz="2000" dirty="0">
                <a:latin typeface="+mj-lt"/>
              </a:rPr>
              <a:t> </a:t>
            </a:r>
            <a:r>
              <a:rPr lang="en-US" sz="2000" dirty="0" err="1">
                <a:latin typeface="+mj-lt"/>
              </a:rPr>
              <a:t>tắc</a:t>
            </a:r>
            <a:r>
              <a:rPr lang="en-US" sz="2000" dirty="0">
                <a:latin typeface="+mj-lt"/>
              </a:rPr>
              <a:t> </a:t>
            </a:r>
            <a:r>
              <a:rPr lang="en-US" sz="2000" dirty="0" err="1">
                <a:latin typeface="+mj-lt"/>
              </a:rPr>
              <a:t>bổ</a:t>
            </a:r>
            <a:r>
              <a:rPr lang="en-US" sz="2000" dirty="0">
                <a:latin typeface="+mj-lt"/>
              </a:rPr>
              <a:t> sung </a:t>
            </a:r>
            <a:r>
              <a:rPr lang="en-US" sz="2000" dirty="0">
                <a:solidFill>
                  <a:srgbClr val="FF0000"/>
                </a:solidFill>
                <a:latin typeface="+mj-lt"/>
              </a:rPr>
              <a:t>(NTBS</a:t>
            </a:r>
            <a:r>
              <a:rPr lang="en-US" sz="2000" dirty="0">
                <a:latin typeface="+mj-lt"/>
              </a:rPr>
              <a:t>)</a:t>
            </a:r>
          </a:p>
          <a:p>
            <a:pPr>
              <a:lnSpc>
                <a:spcPct val="130000"/>
              </a:lnSpc>
            </a:pPr>
            <a:r>
              <a:rPr lang="en-US" sz="2000" dirty="0">
                <a:latin typeface="+mj-lt"/>
                <a:cs typeface="Times New Roman" panose="02020603050405020304" pitchFamily="18" charset="0"/>
              </a:rPr>
              <a:t>  </a:t>
            </a:r>
            <a:r>
              <a:rPr lang="vi-VN" sz="2000" dirty="0">
                <a:latin typeface="+mj-lt"/>
                <a:cs typeface="Times New Roman" panose="02020603050405020304" pitchFamily="18" charset="0"/>
              </a:rPr>
              <a:t>▪</a:t>
            </a:r>
            <a:r>
              <a:rPr lang="en-US" sz="2000" dirty="0">
                <a:latin typeface="+mj-lt"/>
                <a:cs typeface="Times New Roman" panose="02020603050405020304" pitchFamily="18" charset="0"/>
              </a:rPr>
              <a:t> </a:t>
            </a:r>
            <a:r>
              <a:rPr lang="vi-VN" sz="2000" dirty="0">
                <a:latin typeface="+mj-lt"/>
              </a:rPr>
              <a:t>A </a:t>
            </a:r>
            <a:r>
              <a:rPr lang="en-US" sz="2000" dirty="0">
                <a:latin typeface="+mj-lt"/>
              </a:rPr>
              <a:t> </a:t>
            </a:r>
            <a:r>
              <a:rPr lang="en-US" sz="2000" dirty="0" err="1">
                <a:latin typeface="+mj-lt"/>
              </a:rPr>
              <a:t>lk</a:t>
            </a:r>
            <a:r>
              <a:rPr lang="en-US" sz="2000" dirty="0">
                <a:latin typeface="+mj-lt"/>
              </a:rPr>
              <a:t> </a:t>
            </a:r>
            <a:r>
              <a:rPr lang="vi-VN" sz="2000" dirty="0">
                <a:latin typeface="+mj-lt"/>
              </a:rPr>
              <a:t>với T </a:t>
            </a:r>
            <a:r>
              <a:rPr lang="en-US" sz="2000" dirty="0">
                <a:latin typeface="+mj-lt"/>
              </a:rPr>
              <a:t>=</a:t>
            </a:r>
            <a:r>
              <a:rPr lang="vi-VN" sz="2000" dirty="0">
                <a:latin typeface="+mj-lt"/>
              </a:rPr>
              <a:t> 2 </a:t>
            </a:r>
            <a:r>
              <a:rPr lang="en-US" sz="2000" dirty="0" err="1">
                <a:latin typeface="+mj-lt"/>
              </a:rPr>
              <a:t>lk</a:t>
            </a:r>
            <a:r>
              <a:rPr lang="en-US" sz="2000" dirty="0">
                <a:latin typeface="+mj-lt"/>
              </a:rPr>
              <a:t> H</a:t>
            </a:r>
            <a:r>
              <a:rPr lang="en-US" sz="2000" baseline="-25000" dirty="0">
                <a:latin typeface="+mj-lt"/>
              </a:rPr>
              <a:t>2</a:t>
            </a:r>
            <a:r>
              <a:rPr lang="vi-VN" sz="2000" dirty="0">
                <a:latin typeface="+mj-lt"/>
              </a:rPr>
              <a:t>.</a:t>
            </a:r>
            <a:endParaRPr lang="en-US" sz="2000" dirty="0">
              <a:latin typeface="+mj-lt"/>
            </a:endParaRPr>
          </a:p>
          <a:p>
            <a:pPr>
              <a:lnSpc>
                <a:spcPct val="130000"/>
              </a:lnSpc>
            </a:pPr>
            <a:r>
              <a:rPr lang="en-US" sz="2000" dirty="0">
                <a:latin typeface="+mj-lt"/>
                <a:cs typeface="Times New Roman" panose="02020603050405020304" pitchFamily="18" charset="0"/>
              </a:rPr>
              <a:t>  </a:t>
            </a:r>
            <a:r>
              <a:rPr lang="vi-VN" sz="2000" dirty="0">
                <a:latin typeface="+mj-lt"/>
                <a:cs typeface="Times New Roman" panose="02020603050405020304" pitchFamily="18" charset="0"/>
              </a:rPr>
              <a:t>▪</a:t>
            </a:r>
            <a:r>
              <a:rPr lang="en-US" sz="2000" dirty="0">
                <a:latin typeface="+mj-lt"/>
                <a:cs typeface="Times New Roman" panose="02020603050405020304" pitchFamily="18" charset="0"/>
              </a:rPr>
              <a:t> </a:t>
            </a:r>
            <a:r>
              <a:rPr lang="vi-VN" sz="2000" dirty="0">
                <a:latin typeface="+mj-lt"/>
              </a:rPr>
              <a:t>G </a:t>
            </a:r>
            <a:r>
              <a:rPr lang="en-US" sz="2000" dirty="0" err="1">
                <a:latin typeface="+mj-lt"/>
              </a:rPr>
              <a:t>lk</a:t>
            </a:r>
            <a:r>
              <a:rPr lang="en-US" sz="2000" dirty="0">
                <a:latin typeface="+mj-lt"/>
              </a:rPr>
              <a:t> </a:t>
            </a:r>
            <a:r>
              <a:rPr lang="vi-VN" sz="2000" dirty="0">
                <a:latin typeface="+mj-lt"/>
              </a:rPr>
              <a:t>với </a:t>
            </a:r>
            <a:r>
              <a:rPr lang="en-US" sz="2000" dirty="0">
                <a:latin typeface="+mj-lt"/>
              </a:rPr>
              <a:t>C</a:t>
            </a:r>
            <a:r>
              <a:rPr lang="vi-VN" sz="2000" dirty="0">
                <a:latin typeface="+mj-lt"/>
              </a:rPr>
              <a:t> </a:t>
            </a:r>
            <a:r>
              <a:rPr lang="en-US" sz="2000" dirty="0">
                <a:latin typeface="+mj-lt"/>
              </a:rPr>
              <a:t>=</a:t>
            </a:r>
            <a:r>
              <a:rPr lang="vi-VN" sz="2000" dirty="0">
                <a:latin typeface="+mj-lt"/>
              </a:rPr>
              <a:t> 3 </a:t>
            </a:r>
            <a:r>
              <a:rPr lang="en-US" sz="2000" dirty="0" err="1">
                <a:latin typeface="+mj-lt"/>
              </a:rPr>
              <a:t>lk</a:t>
            </a:r>
            <a:r>
              <a:rPr lang="en-US" sz="2000" dirty="0">
                <a:latin typeface="+mj-lt"/>
              </a:rPr>
              <a:t> H</a:t>
            </a:r>
            <a:r>
              <a:rPr lang="en-US" sz="2000" baseline="-25000" dirty="0">
                <a:latin typeface="+mj-lt"/>
              </a:rPr>
              <a:t>2</a:t>
            </a:r>
            <a:r>
              <a:rPr lang="vi-VN" sz="2000" dirty="0">
                <a:latin typeface="+mj-lt"/>
              </a:rPr>
              <a:t>.</a:t>
            </a:r>
            <a:endParaRPr lang="en-US" sz="2000" dirty="0">
              <a:latin typeface="+mj-lt"/>
            </a:endParaRPr>
          </a:p>
        </p:txBody>
      </p:sp>
      <p:cxnSp>
        <p:nvCxnSpPr>
          <p:cNvPr id="4" name="Straight Connector 3"/>
          <p:cNvCxnSpPr/>
          <p:nvPr/>
        </p:nvCxnSpPr>
        <p:spPr>
          <a:xfrm>
            <a:off x="8180913" y="116366"/>
            <a:ext cx="153620" cy="6592123"/>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724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2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3" presetClass="entr" presetSubtype="10" fill="hold" grpId="1"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linds(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animBg="1"/>
      <p:bldP spid="3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2" y="393832"/>
            <a:ext cx="11249345" cy="2234458"/>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en-US" sz="2800" dirty="0" err="1"/>
              <a:t>Câu</a:t>
            </a:r>
            <a:r>
              <a:rPr lang="en-US" sz="2800" dirty="0"/>
              <a:t> </a:t>
            </a:r>
            <a:r>
              <a:rPr lang="vi-VN" sz="2800" dirty="0"/>
              <a:t>3. Trình tự các nucleotide trên một đoạn của DNA như sau: </a:t>
            </a:r>
            <a:endParaRPr lang="en-US" sz="2800" dirty="0"/>
          </a:p>
          <a:p>
            <a:pPr algn="ctr"/>
            <a:r>
              <a:rPr lang="en-US" sz="3200" dirty="0">
                <a:solidFill>
                  <a:schemeClr val="tx1"/>
                </a:solidFill>
              </a:rPr>
              <a:t>-</a:t>
            </a:r>
            <a:r>
              <a:rPr lang="vi-VN" sz="3200" dirty="0">
                <a:solidFill>
                  <a:schemeClr val="tx1"/>
                </a:solidFill>
              </a:rPr>
              <a:t>A-T-G-C-T-G-A-T-C-A-C-G-T</a:t>
            </a:r>
            <a:r>
              <a:rPr lang="en-US" sz="3200" dirty="0">
                <a:solidFill>
                  <a:schemeClr val="tx1"/>
                </a:solidFill>
              </a:rPr>
              <a:t>-</a:t>
            </a:r>
            <a:r>
              <a:rPr lang="vi-VN" sz="3200" dirty="0">
                <a:solidFill>
                  <a:schemeClr val="tx1"/>
                </a:solidFill>
              </a:rPr>
              <a:t> </a:t>
            </a:r>
            <a:endParaRPr lang="en-US" sz="3200" dirty="0">
              <a:solidFill>
                <a:schemeClr val="tx1"/>
              </a:solidFill>
            </a:endParaRPr>
          </a:p>
          <a:p>
            <a:pPr algn="ctr"/>
            <a:endParaRPr lang="en-US" sz="3200" dirty="0">
              <a:solidFill>
                <a:schemeClr val="tx1"/>
              </a:solidFill>
            </a:endParaRPr>
          </a:p>
          <a:p>
            <a:pPr algn="just"/>
            <a:r>
              <a:rPr lang="vi-VN" i="1" dirty="0"/>
              <a:t>Hãy xác định trình tự các nucleotide trên mạch bổ sung với mạch đó.</a:t>
            </a:r>
            <a:endParaRPr lang="en-US" i="1" dirty="0"/>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dirty="0">
                <a:latin typeface="Times New Roman "/>
              </a:rPr>
              <a:t>Với trình tự mạch gốc là </a:t>
            </a:r>
            <a:endParaRPr lang="en-US" sz="3200" b="1" dirty="0">
              <a:latin typeface="Times New Roman "/>
            </a:endParaRPr>
          </a:p>
          <a:p>
            <a:pPr algn="ctr">
              <a:lnSpc>
                <a:spcPct val="120000"/>
              </a:lnSpc>
            </a:pPr>
            <a:r>
              <a:rPr lang="en-US" sz="3200" b="1" dirty="0">
                <a:latin typeface="Times New Roman "/>
              </a:rPr>
              <a:t>-</a:t>
            </a:r>
            <a:r>
              <a:rPr lang="vi-VN" sz="3200" b="1" dirty="0">
                <a:latin typeface="Times New Roman "/>
              </a:rPr>
              <a:t>A-T-G-C-T-G-A-T-C-A-C-G-T</a:t>
            </a:r>
            <a:r>
              <a:rPr lang="en-US" sz="3200" b="1" dirty="0">
                <a:latin typeface="Times New Roman "/>
              </a:rPr>
              <a:t>-</a:t>
            </a:r>
            <a:r>
              <a:rPr lang="vi-VN" sz="3200" b="1" dirty="0">
                <a:latin typeface="Times New Roman "/>
              </a:rPr>
              <a:t> </a:t>
            </a:r>
            <a:endParaRPr lang="en-US" sz="3200" b="1" dirty="0">
              <a:latin typeface="Times New Roman "/>
            </a:endParaRPr>
          </a:p>
          <a:p>
            <a:pPr algn="just">
              <a:lnSpc>
                <a:spcPct val="120000"/>
              </a:lnSpc>
            </a:pPr>
            <a:r>
              <a:rPr lang="vi-VN" sz="3200" b="1" dirty="0">
                <a:latin typeface="Times New Roman "/>
              </a:rPr>
              <a:t>thì trình tự trên mạch bổ sung của nó lần lượt là: </a:t>
            </a:r>
            <a:endParaRPr lang="en-US" sz="3200" b="1" dirty="0">
              <a:latin typeface="Times New Roman "/>
            </a:endParaRPr>
          </a:p>
          <a:p>
            <a:pPr algn="ctr">
              <a:lnSpc>
                <a:spcPct val="120000"/>
              </a:lnSpc>
            </a:pPr>
            <a:r>
              <a:rPr lang="en-US" sz="3200" b="1" dirty="0">
                <a:solidFill>
                  <a:srgbClr val="00B050"/>
                </a:solidFill>
                <a:latin typeface="Times New Roman "/>
              </a:rPr>
              <a:t>-</a:t>
            </a:r>
            <a:r>
              <a:rPr lang="vi-VN" sz="3200" b="1" dirty="0">
                <a:solidFill>
                  <a:srgbClr val="00B050"/>
                </a:solidFill>
                <a:latin typeface="Times New Roman "/>
              </a:rPr>
              <a:t>T-A-C-G-A-C-T-A-G-T-G-C-A</a:t>
            </a:r>
            <a:r>
              <a:rPr lang="en-US" sz="3200" b="1" dirty="0">
                <a:solidFill>
                  <a:srgbClr val="00B050"/>
                </a:solidFill>
                <a:latin typeface="Times New Roman "/>
              </a:rPr>
              <a:t>-</a:t>
            </a: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2" y="235612"/>
            <a:ext cx="621170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1. </a:t>
              </a:r>
              <a:r>
                <a:rPr lang="vi-VN" sz="24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275152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dirty="0">
                <a:solidFill>
                  <a:srgbClr val="FF0000"/>
                </a:solidFill>
              </a:rPr>
              <a:t>- Đặc điểm giúp DNA thực hiện chức năng lưu giữ thông tin di truyền:</a:t>
            </a:r>
            <a:endParaRPr lang="en-US" b="1" dirty="0">
              <a:solidFill>
                <a:srgbClr val="FF0000"/>
              </a:solidFill>
            </a:endParaRPr>
          </a:p>
          <a:p>
            <a:r>
              <a:rPr lang="en-US" dirty="0"/>
              <a:t>+ </a:t>
            </a:r>
            <a:r>
              <a:rPr lang="vi-VN" dirty="0"/>
              <a:t>Trình tự các nucleotide trên DNA,</a:t>
            </a:r>
            <a:r>
              <a:rPr lang="en-US" dirty="0"/>
              <a:t> </a:t>
            </a:r>
            <a:r>
              <a:rPr lang="vi-VN" dirty="0"/>
              <a:t>có kích thước lớn</a:t>
            </a:r>
            <a:r>
              <a:rPr lang="en-US" dirty="0"/>
              <a:t>..</a:t>
            </a:r>
            <a:r>
              <a:rPr lang="vi-VN" dirty="0"/>
              <a:t>.</a:t>
            </a:r>
            <a:endParaRPr lang="en-US" dirty="0"/>
          </a:p>
          <a:p>
            <a:r>
              <a:rPr lang="en-US" dirty="0"/>
              <a:t>+ C</a:t>
            </a:r>
            <a:r>
              <a:rPr lang="vi-VN" dirty="0"/>
              <a:t>ác nucleotide liên kết với nhau bằng liên kết cộng hóa trị bền vững. Đồng thời, các nucleotide trên hai mạch DNA liên kết với nhau bằng liên kết hydrogen</a:t>
            </a:r>
            <a:endParaRPr lang="en-US" dirty="0"/>
          </a:p>
          <a:p>
            <a:r>
              <a:rPr lang="en-US" dirty="0"/>
              <a:t>+ </a:t>
            </a:r>
            <a:r>
              <a:rPr lang="vi-VN" dirty="0"/>
              <a:t>Phân tử DNA có khả năng tự nhân đôi</a:t>
            </a:r>
            <a:r>
              <a:rPr lang="en-US" dirty="0">
                <a:sym typeface="Wingdings" pitchFamily="2" charset="2"/>
              </a:rPr>
              <a:t></a:t>
            </a:r>
            <a:r>
              <a:rPr lang="vi-VN" dirty="0"/>
              <a:t> đảm bảo cho đặc tính của loài được duy trì ổn định.</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96812" y="235612"/>
            <a:ext cx="537026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95503" y="2851951"/>
            <a:ext cx="9228111" cy="2675435"/>
            <a:chOff x="695528" y="1625381"/>
            <a:chExt cx="5962754" cy="2675435"/>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95528" y="3268185"/>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dirty="0">
                  <a:solidFill>
                    <a:prstClr val="black"/>
                  </a:solidFill>
                  <a:latin typeface="+mj-lt"/>
                  <a:cs typeface="Arial" panose="020B0604020202020204" pitchFamily="34" charset="0"/>
                </a:rPr>
                <a:t>2. </a:t>
              </a:r>
              <a:r>
                <a:rPr lang="vi-VN" sz="2400" kern="0" dirty="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4662227" y="3776539"/>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089715" y="4587320"/>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dirty="0">
                <a:cs typeface="Times New Roman" panose="02020603050405020304" pitchFamily="18" charset="0"/>
              </a:rPr>
              <a:t>Con sinh ra có nhiều đặc điểm giống bố mẹ là nhờ gene quy định đặc điểm được truyền đạt từ bố mẹ cho con </a:t>
            </a:r>
            <a:r>
              <a:rPr lang="vi-VN" b="1" dirty="0">
                <a:solidFill>
                  <a:srgbClr val="FF0000"/>
                </a:solidFill>
                <a:cs typeface="Times New Roman" panose="02020603050405020304" pitchFamily="18" charset="0"/>
              </a:rPr>
              <a:t>thông qua quá trình tái bản DNA</a:t>
            </a:r>
            <a:r>
              <a:rPr lang="en-US" b="1" dirty="0">
                <a:solidFill>
                  <a:srgbClr val="FF0000"/>
                </a:solidFill>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ED9FB8A-4A80-7D35-19DE-57226DDDBE78}"/>
              </a:ext>
            </a:extLst>
          </p:cNvPr>
          <p:cNvSpPr txBox="1"/>
          <p:nvPr/>
        </p:nvSpPr>
        <p:spPr>
          <a:xfrm>
            <a:off x="412264" y="953186"/>
            <a:ext cx="10311350" cy="53553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dirty="0">
                <a:solidFill>
                  <a:prstClr val="black"/>
                </a:solidFill>
                <a:latin typeface="+mj-lt"/>
                <a:cs typeface="Arial" panose="020B0604020202020204" pitchFamily="34" charset="0"/>
              </a:rPr>
              <a:t>- </a:t>
            </a:r>
            <a:r>
              <a:rPr lang="en-US" sz="2400" kern="0" dirty="0" err="1">
                <a:solidFill>
                  <a:prstClr val="black"/>
                </a:solidFill>
                <a:latin typeface="+mj-lt"/>
                <a:cs typeface="Arial" panose="020B0604020202020204" pitchFamily="34" charset="0"/>
              </a:rPr>
              <a:t>Phân</a:t>
            </a:r>
            <a:r>
              <a:rPr lang="en-US" sz="2400" kern="0" dirty="0">
                <a:solidFill>
                  <a:prstClr val="black"/>
                </a:solidFill>
                <a:latin typeface="+mj-lt"/>
                <a:cs typeface="Arial" panose="020B0604020202020204" pitchFamily="34" charset="0"/>
              </a:rPr>
              <a:t> </a:t>
            </a:r>
            <a:r>
              <a:rPr lang="en-US" sz="2400" kern="0" dirty="0" err="1">
                <a:solidFill>
                  <a:prstClr val="black"/>
                </a:solidFill>
                <a:latin typeface="+mj-lt"/>
                <a:cs typeface="Arial" panose="020B0604020202020204" pitchFamily="34" charset="0"/>
              </a:rPr>
              <a:t>tử</a:t>
            </a:r>
            <a:r>
              <a:rPr lang="en-US" sz="2400" kern="0" dirty="0">
                <a:solidFill>
                  <a:prstClr val="black"/>
                </a:solidFill>
                <a:latin typeface="+mj-lt"/>
                <a:cs typeface="Arial" panose="020B0604020202020204" pitchFamily="34" charset="0"/>
              </a:rPr>
              <a:t> DNA </a:t>
            </a:r>
            <a:r>
              <a:rPr lang="en-US" sz="2400" kern="0" dirty="0" err="1">
                <a:solidFill>
                  <a:prstClr val="black"/>
                </a:solidFill>
                <a:latin typeface="+mj-lt"/>
                <a:cs typeface="Arial" panose="020B0604020202020204" pitchFamily="34" charset="0"/>
              </a:rPr>
              <a:t>có</a:t>
            </a:r>
            <a:r>
              <a:rPr lang="en-US" sz="2400" kern="0" dirty="0">
                <a:solidFill>
                  <a:prstClr val="black"/>
                </a:solidFill>
                <a:latin typeface="+mj-lt"/>
                <a:cs typeface="Arial" panose="020B0604020202020204" pitchFamily="34" charset="0"/>
              </a:rPr>
              <a:t> </a:t>
            </a:r>
            <a:r>
              <a:rPr lang="vi-VN" sz="2400" kern="0" dirty="0">
                <a:solidFill>
                  <a:prstClr val="black"/>
                </a:solidFill>
                <a:latin typeface="+mj-lt"/>
                <a:cs typeface="Arial" panose="020B0604020202020204" pitchFamily="34" charset="0"/>
              </a:rPr>
              <a:t>chức năng lưu giữ, bảo quản và truyền đạt thông tin di truyền</a:t>
            </a:r>
            <a:r>
              <a:rPr lang="en-US" sz="2400" kern="0" dirty="0">
                <a:solidFill>
                  <a:prstClr val="black"/>
                </a:solidFill>
                <a:latin typeface="+mj-lt"/>
                <a:cs typeface="Arial" panose="020B0604020202020204" pitchFamily="34" charset="0"/>
              </a:rPr>
              <a:t>.</a:t>
            </a:r>
            <a:endParaRPr lang="vi-VN" sz="2400" kern="0" dirty="0">
              <a:solidFill>
                <a:prstClr val="black"/>
              </a:solidFill>
              <a:latin typeface="+mj-lt"/>
              <a:cs typeface="Arial" panose="020B0604020202020204" pitchFamily="34" charset="0"/>
            </a:endParaRPr>
          </a:p>
        </p:txBody>
      </p:sp>
      <p:pic>
        <p:nvPicPr>
          <p:cNvPr id="10"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 y="802615"/>
            <a:ext cx="4191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2" y="235612"/>
            <a:ext cx="4679577"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grpSp>
        <p:nvGrpSpPr>
          <p:cNvPr id="5" name="Group 4">
            <a:extLst>
              <a:ext uri="{FF2B5EF4-FFF2-40B4-BE49-F238E27FC236}">
                <a16:creationId xmlns:a16="http://schemas.microsoft.com/office/drawing/2014/main" id="{FEA0E79C-2CD7-05FA-E9C1-0FF55A4020F9}"/>
              </a:ext>
            </a:extLst>
          </p:cNvPr>
          <p:cNvGrpSpPr/>
          <p:nvPr/>
        </p:nvGrpSpPr>
        <p:grpSpPr>
          <a:xfrm>
            <a:off x="6947522" y="493798"/>
            <a:ext cx="5082988" cy="1886797"/>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53796"/>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dirty="0" err="1">
                  <a:solidFill>
                    <a:prstClr val="black"/>
                  </a:solidFill>
                  <a:latin typeface="Arial" panose="020B0604020202020204" pitchFamily="34" charset="0"/>
                  <a:cs typeface="Arial" panose="020B0604020202020204" pitchFamily="34" charset="0"/>
                </a:rPr>
                <a:t>Đọc</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đoạn</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thông</a:t>
              </a:r>
              <a:r>
                <a:rPr lang="en-US" sz="2700" b="1" dirty="0">
                  <a:solidFill>
                    <a:prstClr val="black"/>
                  </a:solidFill>
                  <a:latin typeface="Arial" panose="020B0604020202020204" pitchFamily="34" charset="0"/>
                  <a:cs typeface="Arial" panose="020B0604020202020204" pitchFamily="34" charset="0"/>
                </a:rPr>
                <a:t> SGK, </a:t>
              </a:r>
              <a:r>
                <a:rPr lang="en-US" sz="2700" b="1" dirty="0" err="1">
                  <a:solidFill>
                    <a:prstClr val="black"/>
                  </a:solidFill>
                  <a:latin typeface="Arial" panose="020B0604020202020204" pitchFamily="34" charset="0"/>
                  <a:cs typeface="Arial" panose="020B0604020202020204" pitchFamily="34" charset="0"/>
                </a:rPr>
                <a:t>hãy</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nêu</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khái</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niệm</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về</a:t>
              </a:r>
              <a:r>
                <a:rPr lang="en-US" sz="2700" b="1" dirty="0">
                  <a:solidFill>
                    <a:prstClr val="black"/>
                  </a:solidFill>
                  <a:latin typeface="Arial" panose="020B0604020202020204" pitchFamily="34" charset="0"/>
                  <a:cs typeface="Arial" panose="020B0604020202020204" pitchFamily="34" charset="0"/>
                </a:rPr>
                <a:t> gene?</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6947522" y="3351709"/>
            <a:ext cx="5082988" cy="258532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dirty="0">
                <a:solidFill>
                  <a:srgbClr val="FF0000"/>
                </a:solidFill>
              </a:rPr>
              <a:t>֎</a:t>
            </a:r>
            <a:r>
              <a:rPr lang="en-US" sz="2700" b="1" dirty="0">
                <a:solidFill>
                  <a:srgbClr val="FF0000"/>
                </a:solidFill>
              </a:rPr>
              <a:t> </a:t>
            </a:r>
            <a:r>
              <a:rPr lang="en-US" sz="2700" b="1" dirty="0" err="1">
                <a:solidFill>
                  <a:srgbClr val="FF0000"/>
                </a:solidFill>
              </a:rPr>
              <a:t>Khái</a:t>
            </a:r>
            <a:r>
              <a:rPr lang="en-US" sz="2700" b="1" dirty="0">
                <a:solidFill>
                  <a:srgbClr val="FF0000"/>
                </a:solidFill>
              </a:rPr>
              <a:t> </a:t>
            </a:r>
            <a:r>
              <a:rPr lang="en-US" sz="2700" b="1" dirty="0" err="1">
                <a:solidFill>
                  <a:srgbClr val="FF0000"/>
                </a:solidFill>
              </a:rPr>
              <a:t>niệm</a:t>
            </a:r>
            <a:r>
              <a:rPr lang="en-US" sz="2700" b="1" dirty="0">
                <a:solidFill>
                  <a:srgbClr val="FF0000"/>
                </a:solidFill>
              </a:rPr>
              <a:t> gene: </a:t>
            </a:r>
            <a:r>
              <a:rPr lang="en-US" sz="2700" dirty="0"/>
              <a:t>Gene </a:t>
            </a:r>
            <a:r>
              <a:rPr lang="en-US" sz="2700" dirty="0" err="1"/>
              <a:t>là</a:t>
            </a:r>
            <a:r>
              <a:rPr lang="en-US" sz="2700" dirty="0"/>
              <a:t> </a:t>
            </a:r>
            <a:r>
              <a:rPr lang="en-US" sz="2700" dirty="0" err="1"/>
              <a:t>một</a:t>
            </a:r>
            <a:r>
              <a:rPr lang="en-US" sz="2700" dirty="0"/>
              <a:t> </a:t>
            </a:r>
            <a:r>
              <a:rPr lang="en-US" sz="2700" dirty="0" err="1"/>
              <a:t>đoạn</a:t>
            </a:r>
            <a:r>
              <a:rPr lang="en-US" sz="2700" dirty="0"/>
              <a:t> </a:t>
            </a:r>
            <a:r>
              <a:rPr lang="en-US" sz="2700" dirty="0" err="1"/>
              <a:t>của</a:t>
            </a:r>
            <a:r>
              <a:rPr lang="en-US" sz="2700" dirty="0"/>
              <a:t> </a:t>
            </a:r>
            <a:r>
              <a:rPr lang="en-US" sz="2700" dirty="0" err="1"/>
              <a:t>phân</a:t>
            </a:r>
            <a:r>
              <a:rPr lang="en-US" sz="2700" dirty="0"/>
              <a:t> </a:t>
            </a:r>
            <a:r>
              <a:rPr lang="en-US" sz="2700" dirty="0" err="1"/>
              <a:t>tử</a:t>
            </a:r>
            <a:r>
              <a:rPr lang="en-US" sz="2700" dirty="0"/>
              <a:t> DNA </a:t>
            </a:r>
            <a:r>
              <a:rPr lang="en-US" sz="2700" dirty="0" err="1"/>
              <a:t>mang</a:t>
            </a:r>
            <a:r>
              <a:rPr lang="en-US" sz="2700" dirty="0"/>
              <a:t> </a:t>
            </a:r>
            <a:r>
              <a:rPr lang="en-US" sz="2700" dirty="0" err="1"/>
              <a:t>thông</a:t>
            </a:r>
            <a:r>
              <a:rPr lang="en-US" sz="2700" dirty="0"/>
              <a:t> tin </a:t>
            </a:r>
            <a:r>
              <a:rPr lang="en-US" sz="2700" dirty="0" err="1"/>
              <a:t>mã</a:t>
            </a:r>
            <a:r>
              <a:rPr lang="en-US" sz="2700" dirty="0"/>
              <a:t> </a:t>
            </a:r>
            <a:r>
              <a:rPr lang="en-US" sz="2700" dirty="0" err="1"/>
              <a:t>hóa</a:t>
            </a:r>
            <a:r>
              <a:rPr lang="en-US" sz="2700" dirty="0"/>
              <a:t> </a:t>
            </a:r>
            <a:r>
              <a:rPr lang="en-US" sz="2700" dirty="0" err="1"/>
              <a:t>cho</a:t>
            </a:r>
            <a:r>
              <a:rPr lang="en-US" sz="2700" dirty="0"/>
              <a:t> </a:t>
            </a:r>
            <a:r>
              <a:rPr lang="en-US" sz="2700" dirty="0" err="1"/>
              <a:t>một</a:t>
            </a:r>
            <a:r>
              <a:rPr lang="en-US" sz="2700" dirty="0"/>
              <a:t> </a:t>
            </a:r>
            <a:r>
              <a:rPr lang="en-US" sz="2700" dirty="0" err="1"/>
              <a:t>sản</a:t>
            </a:r>
            <a:r>
              <a:rPr lang="en-US" sz="2700" dirty="0"/>
              <a:t> </a:t>
            </a:r>
            <a:r>
              <a:rPr lang="en-US" sz="2700" dirty="0" err="1"/>
              <a:t>phẩm</a:t>
            </a:r>
            <a:r>
              <a:rPr lang="en-US" sz="2700" dirty="0"/>
              <a:t> </a:t>
            </a:r>
            <a:r>
              <a:rPr lang="en-US" sz="2700" dirty="0" err="1"/>
              <a:t>xác</a:t>
            </a:r>
            <a:r>
              <a:rPr lang="en-US" sz="2700" dirty="0"/>
              <a:t> </a:t>
            </a:r>
            <a:r>
              <a:rPr lang="en-US" sz="2700" dirty="0" err="1"/>
              <a:t>định</a:t>
            </a:r>
            <a:r>
              <a:rPr lang="en-US" sz="2700" dirty="0"/>
              <a:t> </a:t>
            </a:r>
            <a:r>
              <a:rPr lang="en-US" sz="2700" dirty="0" err="1"/>
              <a:t>là</a:t>
            </a:r>
            <a:r>
              <a:rPr lang="en-US" sz="2700" dirty="0"/>
              <a:t> RNA </a:t>
            </a:r>
            <a:r>
              <a:rPr lang="en-US" sz="2700" dirty="0" err="1"/>
              <a:t>hoặc</a:t>
            </a:r>
            <a:r>
              <a:rPr lang="en-US" sz="2700" dirty="0"/>
              <a:t> </a:t>
            </a:r>
            <a:r>
              <a:rPr lang="en-US" sz="2700" dirty="0" err="1"/>
              <a:t>chuỗi</a:t>
            </a:r>
            <a:r>
              <a:rPr lang="en-US" sz="2700" dirty="0"/>
              <a:t>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8606460" y="2766821"/>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CC15108-6BDE-5A58-D2EC-31CEDC4D1248}"/>
              </a:ext>
            </a:extLst>
          </p:cNvPr>
          <p:cNvSpPr txBox="1"/>
          <p:nvPr/>
        </p:nvSpPr>
        <p:spPr>
          <a:xfrm>
            <a:off x="215154" y="1210825"/>
            <a:ext cx="5957046" cy="14219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en-US" dirty="0"/>
              <a:t>- Gene </a:t>
            </a:r>
            <a:r>
              <a:rPr lang="en-US" dirty="0" err="1"/>
              <a:t>là</a:t>
            </a:r>
            <a:r>
              <a:rPr lang="en-US" dirty="0"/>
              <a:t> </a:t>
            </a:r>
            <a:r>
              <a:rPr lang="en-US" dirty="0" err="1"/>
              <a:t>một</a:t>
            </a:r>
            <a:r>
              <a:rPr lang="en-US" dirty="0"/>
              <a:t> </a:t>
            </a:r>
            <a:r>
              <a:rPr lang="en-US" dirty="0" err="1"/>
              <a:t>đoạn</a:t>
            </a:r>
            <a:r>
              <a:rPr lang="en-US" dirty="0"/>
              <a:t> </a:t>
            </a:r>
            <a:r>
              <a:rPr lang="en-US" dirty="0" err="1"/>
              <a:t>của</a:t>
            </a:r>
            <a:r>
              <a:rPr lang="en-US" dirty="0"/>
              <a:t> </a:t>
            </a:r>
            <a:r>
              <a:rPr lang="en-US" dirty="0" err="1"/>
              <a:t>phân</a:t>
            </a:r>
            <a:r>
              <a:rPr lang="en-US" dirty="0"/>
              <a:t> </a:t>
            </a:r>
            <a:r>
              <a:rPr lang="en-US" dirty="0" err="1"/>
              <a:t>tử</a:t>
            </a:r>
            <a:r>
              <a:rPr lang="en-US" dirty="0"/>
              <a:t> DNA </a:t>
            </a:r>
            <a:r>
              <a:rPr lang="en-US" dirty="0" err="1"/>
              <a:t>mang</a:t>
            </a:r>
            <a:r>
              <a:rPr lang="en-US" dirty="0"/>
              <a:t> </a:t>
            </a:r>
            <a:r>
              <a:rPr lang="en-US" dirty="0" err="1"/>
              <a:t>thông</a:t>
            </a:r>
            <a:r>
              <a:rPr lang="en-US" dirty="0"/>
              <a:t> tin </a:t>
            </a:r>
            <a:r>
              <a:rPr lang="en-US" dirty="0" err="1"/>
              <a:t>mã</a:t>
            </a:r>
            <a:r>
              <a:rPr lang="en-US" dirty="0"/>
              <a:t> </a:t>
            </a:r>
            <a:r>
              <a:rPr lang="en-US" dirty="0" err="1"/>
              <a:t>hóa</a:t>
            </a:r>
            <a:r>
              <a:rPr lang="en-US" dirty="0"/>
              <a:t> </a:t>
            </a:r>
            <a:r>
              <a:rPr lang="en-US" dirty="0" err="1"/>
              <a:t>cho</a:t>
            </a:r>
            <a:r>
              <a:rPr lang="en-US" dirty="0"/>
              <a:t> </a:t>
            </a:r>
            <a:r>
              <a:rPr lang="en-US" dirty="0" err="1"/>
              <a:t>một</a:t>
            </a:r>
            <a:r>
              <a:rPr lang="en-US" dirty="0"/>
              <a:t> </a:t>
            </a:r>
            <a:r>
              <a:rPr lang="en-US" dirty="0" err="1"/>
              <a:t>sản</a:t>
            </a:r>
            <a:r>
              <a:rPr lang="en-US" dirty="0"/>
              <a:t> </a:t>
            </a:r>
            <a:r>
              <a:rPr lang="en-US" dirty="0" err="1"/>
              <a:t>phẩm</a:t>
            </a:r>
            <a:r>
              <a:rPr lang="en-US" dirty="0"/>
              <a:t> </a:t>
            </a:r>
            <a:r>
              <a:rPr lang="en-US" dirty="0" err="1"/>
              <a:t>xác</a:t>
            </a:r>
            <a:r>
              <a:rPr lang="en-US" dirty="0"/>
              <a:t> </a:t>
            </a:r>
            <a:r>
              <a:rPr lang="en-US" dirty="0" err="1"/>
              <a:t>định</a:t>
            </a:r>
            <a:r>
              <a:rPr lang="en-US" dirty="0"/>
              <a:t> </a:t>
            </a:r>
            <a:r>
              <a:rPr lang="en-US" dirty="0" err="1"/>
              <a:t>là</a:t>
            </a:r>
            <a:r>
              <a:rPr lang="en-US" dirty="0"/>
              <a:t> RNA </a:t>
            </a:r>
            <a:r>
              <a:rPr lang="en-US" dirty="0" err="1"/>
              <a:t>hoặc</a:t>
            </a:r>
            <a:r>
              <a:rPr lang="en-US" dirty="0"/>
              <a:t> </a:t>
            </a:r>
            <a:r>
              <a:rPr lang="en-US" dirty="0" err="1"/>
              <a:t>chuỗi</a:t>
            </a:r>
            <a:r>
              <a:rPr lang="en-US" dirty="0"/>
              <a:t> polypeptide.</a:t>
            </a:r>
          </a:p>
        </p:txBody>
      </p:sp>
      <p:pic>
        <p:nvPicPr>
          <p:cNvPr id="13"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 y="802615"/>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H="1">
            <a:off x="6387353" y="0"/>
            <a:ext cx="13447" cy="695212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3" presetClass="exit" presetSubtype="10" fill="hold" grpId="1" nodeType="withEffect">
                                  <p:stCondLst>
                                    <p:cond delay="0"/>
                                  </p:stCondLst>
                                  <p:childTnLst>
                                    <p:animEffect transition="out" filter="blinds(horizontal)">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0" grpId="1"/>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697717004chia-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Admin\Desktop\gal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C:\Users\Admin\Desktop\5d50d28d7e9e8a5a4852d36aeaea1809_mo-liet-sy-5559-1400575369-5447-14211433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3429000"/>
            <a:ext cx="619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Admin\Desktop\toipham14583387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0"/>
            <a:ext cx="619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35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diamond(in)">
                                      <p:cBhvr>
                                        <p:cTn id="12" dur="2000"/>
                                        <p:tgtEl>
                                          <p:spTgt spid="266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 calcmode="lin" valueType="num">
                                      <p:cBhvr additive="base">
                                        <p:cTn id="22" dur="500" fill="hold"/>
                                        <p:tgtEl>
                                          <p:spTgt spid="5124"/>
                                        </p:tgtEl>
                                        <p:attrNameLst>
                                          <p:attrName>ppt_x</p:attrName>
                                        </p:attrNameLst>
                                      </p:cBhvr>
                                      <p:tavLst>
                                        <p:tav tm="0">
                                          <p:val>
                                            <p:strVal val="#ppt_x"/>
                                          </p:val>
                                        </p:tav>
                                        <p:tav tm="100000">
                                          <p:val>
                                            <p:strVal val="#ppt_x"/>
                                          </p:val>
                                        </p:tav>
                                      </p:tavLst>
                                    </p:anim>
                                    <p:anim calcmode="lin" valueType="num">
                                      <p:cBhvr additive="base">
                                        <p:cTn id="2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412824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2064123" y="1210236"/>
            <a:ext cx="9522759" cy="564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circle(in)">
                                      <p:cBhvr>
                                        <p:cTn id="1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679076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 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53" y="295159"/>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443753" y="608328"/>
            <a:ext cx="8458200"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4000" b="1" dirty="0">
              <a:solidFill>
                <a:prstClr val="white"/>
              </a:solidFill>
              <a:latin typeface="Arial" panose="020B0604020202020204"/>
            </a:endParaRPr>
          </a:p>
          <a:p>
            <a:pPr algn="ctr">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III.</a:t>
            </a:r>
            <a:r>
              <a:rPr lang="en-US" sz="4000" b="1" dirty="0">
                <a:solidFill>
                  <a:prstClr val="white"/>
                </a:solidFill>
                <a:latin typeface="Arial" panose="020B0604020202020204" pitchFamily="34" charset="0"/>
                <a:cs typeface="Arial" panose="020B0604020202020204" pitchFamily="34" charset="0"/>
              </a:rPr>
              <a:t>RIBONUCLEIC ACID (RNA)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78223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dirty="0"/>
              <a:t>- </a:t>
            </a:r>
            <a:r>
              <a:rPr lang="vi-VN" b="0" dirty="0"/>
              <a:t>RNA có cấu tạo đa phân, đơn phân là bốn loại nucleotide: </a:t>
            </a:r>
            <a:r>
              <a:rPr lang="vi-VN" dirty="0">
                <a:solidFill>
                  <a:srgbClr val="00B050"/>
                </a:solidFill>
              </a:rPr>
              <a:t>A, U, C, G.</a:t>
            </a:r>
          </a:p>
          <a:p>
            <a:r>
              <a:rPr lang="en-US" b="0" dirty="0"/>
              <a:t>- </a:t>
            </a:r>
            <a:r>
              <a:rPr lang="vi-VN" b="0" dirty="0"/>
              <a:t>RNA có cấu trúc </a:t>
            </a:r>
            <a:r>
              <a:rPr lang="vi-VN" dirty="0">
                <a:solidFill>
                  <a:srgbClr val="FF0000"/>
                </a:solidFill>
              </a:rPr>
              <a:t>một mạch</a:t>
            </a:r>
            <a:r>
              <a:rPr lang="vi-VN" b="0" dirty="0"/>
              <a:t>: Các đơn phân liên kết với nhau bằng liên kết cộng hóa trị tạo thành mạch RNA (chuỗi polypeptide).</a:t>
            </a:r>
            <a:endParaRPr lang="en-US" b="0" dirty="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27124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1.CẤU TRÚC PHÂN TỬ RNA</a:t>
            </a:r>
          </a:p>
        </p:txBody>
      </p:sp>
      <p:grpSp>
        <p:nvGrpSpPr>
          <p:cNvPr id="5" name="Group 4">
            <a:extLst>
              <a:ext uri="{FF2B5EF4-FFF2-40B4-BE49-F238E27FC236}">
                <a16:creationId xmlns:a16="http://schemas.microsoft.com/office/drawing/2014/main" id="{0021A64B-4698-280A-B2C1-03ADE789B25C}"/>
              </a:ext>
            </a:extLst>
          </p:cNvPr>
          <p:cNvGrpSpPr/>
          <p:nvPr/>
        </p:nvGrpSpPr>
        <p:grpSpPr>
          <a:xfrm>
            <a:off x="6811423" y="3006384"/>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30588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dirty="0">
                  <a:solidFill>
                    <a:prstClr val="black"/>
                  </a:solidFill>
                  <a:latin typeface="+mj-lt"/>
                  <a:cs typeface="Arial" panose="020B0604020202020204" pitchFamily="34" charset="0"/>
                </a:rPr>
                <a:t>2. </a:t>
              </a:r>
              <a:r>
                <a:rPr lang="vi-VN" sz="2400" kern="0" dirty="0">
                  <a:solidFill>
                    <a:prstClr val="black"/>
                  </a:solidFill>
                  <a:latin typeface="+mj-lt"/>
                  <a:cs typeface="Arial" panose="020B0604020202020204" pitchFamily="34" charset="0"/>
                </a:rPr>
                <a:t>Dự đoán trong tế bào, RNA được tổng hợp từ cấu trúc nào?</a:t>
              </a:r>
              <a:endParaRPr lang="en-US" sz="2400" kern="0" dirty="0">
                <a:solidFill>
                  <a:prstClr val="black"/>
                </a:solidFill>
                <a:latin typeface="+mj-lt"/>
                <a:cs typeface="Arial" panose="020B0604020202020204" pitchFamily="34" charset="0"/>
              </a:endParaRPr>
            </a:p>
          </p:txBody>
        </p:sp>
      </p:grpSp>
      <p:sp>
        <p:nvSpPr>
          <p:cNvPr id="11" name="TextBox 10">
            <a:extLst>
              <a:ext uri="{FF2B5EF4-FFF2-40B4-BE49-F238E27FC236}">
                <a16:creationId xmlns:a16="http://schemas.microsoft.com/office/drawing/2014/main" id="{9748F006-3AB8-3EC4-4D6F-B1EB88ABE854}"/>
              </a:ext>
            </a:extLst>
          </p:cNvPr>
          <p:cNvSpPr txBox="1"/>
          <p:nvPr/>
        </p:nvSpPr>
        <p:spPr>
          <a:xfrm>
            <a:off x="522150" y="1097131"/>
            <a:ext cx="5905543" cy="14219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dirty="0"/>
              <a:t>-  </a:t>
            </a:r>
            <a:r>
              <a:rPr lang="vi-VN" b="0" dirty="0"/>
              <a:t>RNA có cấu trúc </a:t>
            </a:r>
            <a:r>
              <a:rPr lang="vi-VN" dirty="0">
                <a:solidFill>
                  <a:srgbClr val="FF0000"/>
                </a:solidFill>
              </a:rPr>
              <a:t>một mạch</a:t>
            </a:r>
            <a:endParaRPr lang="en-US" b="0" dirty="0"/>
          </a:p>
          <a:p>
            <a:r>
              <a:rPr lang="en-US" b="0" dirty="0"/>
              <a:t>- </a:t>
            </a:r>
            <a:r>
              <a:rPr lang="vi-VN" b="0" dirty="0"/>
              <a:t>RNA có cấu tạo đa phân, đơn phân là bốn loại nucleotide: </a:t>
            </a:r>
            <a:r>
              <a:rPr lang="vi-VN" dirty="0">
                <a:solidFill>
                  <a:srgbClr val="00B050"/>
                </a:solidFill>
              </a:rPr>
              <a:t>A, U, C, G.</a:t>
            </a:r>
          </a:p>
        </p:txBody>
      </p:sp>
      <p:pic>
        <p:nvPicPr>
          <p:cNvPr id="12"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26" y="839564"/>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6427693" y="235612"/>
            <a:ext cx="0" cy="6622388"/>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100" y="3115988"/>
            <a:ext cx="359872" cy="5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60960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2. 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188260" y="1243629"/>
            <a:ext cx="4410634" cy="275152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pPr marL="342900" indent="-342900">
              <a:buFontTx/>
              <a:buChar char="-"/>
            </a:pPr>
            <a:r>
              <a:rPr lang="vi-VN" dirty="0"/>
              <a:t>Tuỳ theo cấu trúc và chức năng, RNA được chia thành </a:t>
            </a:r>
            <a:r>
              <a:rPr lang="en-US" dirty="0"/>
              <a:t>3</a:t>
            </a:r>
            <a:r>
              <a:rPr lang="vi-VN" dirty="0"/>
              <a:t> loại</a:t>
            </a:r>
            <a:r>
              <a:rPr lang="en-US" dirty="0"/>
              <a:t>: </a:t>
            </a:r>
          </a:p>
          <a:p>
            <a:r>
              <a:rPr lang="en-US" dirty="0"/>
              <a:t>+ </a:t>
            </a:r>
            <a:r>
              <a:rPr lang="vi-VN" dirty="0"/>
              <a:t>RNA thông tin </a:t>
            </a:r>
            <a:r>
              <a:rPr lang="vi-VN" b="1" dirty="0">
                <a:solidFill>
                  <a:srgbClr val="FF0000"/>
                </a:solidFill>
              </a:rPr>
              <a:t>(mRNA), </a:t>
            </a:r>
            <a:endParaRPr lang="en-US" b="1" dirty="0">
              <a:solidFill>
                <a:srgbClr val="FF0000"/>
              </a:solidFill>
            </a:endParaRPr>
          </a:p>
          <a:p>
            <a:r>
              <a:rPr lang="en-US" b="1" dirty="0">
                <a:solidFill>
                  <a:schemeClr val="tx1"/>
                </a:solidFill>
              </a:rPr>
              <a:t>+</a:t>
            </a:r>
            <a:r>
              <a:rPr lang="vi-VN" dirty="0"/>
              <a:t>RNA vận chuyển </a:t>
            </a:r>
            <a:r>
              <a:rPr lang="vi-VN" b="1" dirty="0">
                <a:solidFill>
                  <a:srgbClr val="00B050"/>
                </a:solidFill>
              </a:rPr>
              <a:t>(tRNA) </a:t>
            </a:r>
            <a:r>
              <a:rPr lang="en-US" b="1" dirty="0">
                <a:solidFill>
                  <a:srgbClr val="00B050"/>
                </a:solidFill>
              </a:rPr>
              <a:t> </a:t>
            </a:r>
            <a:r>
              <a:rPr lang="en-US" b="1" dirty="0">
                <a:solidFill>
                  <a:schemeClr val="tx1"/>
                </a:solidFill>
              </a:rPr>
              <a:t>+ +</a:t>
            </a:r>
            <a:r>
              <a:rPr lang="vi-VN" dirty="0"/>
              <a:t>RNA ribosome </a:t>
            </a:r>
            <a:r>
              <a:rPr lang="vi-VN" b="1" dirty="0">
                <a:solidFill>
                  <a:srgbClr val="AF15B7"/>
                </a:solidFill>
              </a:rPr>
              <a:t>(rRNA) </a:t>
            </a:r>
            <a:endParaRPr lang="en-US" b="1" dirty="0">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4968856" y="879931"/>
            <a:ext cx="6027916"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pic>
        <p:nvPicPr>
          <p:cNvPr id="9" name="Picture 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26" y="839564"/>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0333" y="2062164"/>
            <a:ext cx="11176000" cy="1754187"/>
          </a:xfrm>
          <a:prstGeom prst="rect">
            <a:avLst/>
          </a:prstGeom>
          <a:solidFill>
            <a:schemeClr val="bg2">
              <a:lumMod val="20000"/>
              <a:lumOff val="80000"/>
            </a:schemeClr>
          </a:solidFill>
        </p:spPr>
        <p:txBody>
          <a:bodyPr>
            <a:spAutoFit/>
          </a:bodyPr>
          <a:lstStyle/>
          <a:p>
            <a:pPr indent="457200" algn="just">
              <a:defRPr/>
            </a:pPr>
            <a:r>
              <a:rPr lang="nl-NL" sz="2800" b="1" dirty="0">
                <a:solidFill>
                  <a:srgbClr val="0000FF"/>
                </a:solidFill>
                <a:latin typeface="Times New Roman" pitchFamily="18" charset="0"/>
                <a:cs typeface="Times New Roman" pitchFamily="18" charset="0"/>
              </a:rPr>
              <a:t>1. </a:t>
            </a:r>
            <a:r>
              <a:rPr lang="nl-NL" sz="3600" b="1" dirty="0">
                <a:solidFill>
                  <a:srgbClr val="0000FF"/>
                </a:solidFill>
                <a:latin typeface="Times New Roman" pitchFamily="18" charset="0"/>
                <a:cs typeface="Times New Roman" pitchFamily="18" charset="0"/>
              </a:rPr>
              <a:t>Những chương trình đó dựa trên phương pháp khoa học nào để xác định được thân nhân </a:t>
            </a:r>
            <a:r>
              <a:rPr lang="en-US" sz="3600" b="1" dirty="0" err="1">
                <a:solidFill>
                  <a:srgbClr val="0000FF"/>
                </a:solidFill>
                <a:latin typeface="Times New Roman" pitchFamily="18" charset="0"/>
                <a:cs typeface="Times New Roman" pitchFamily="18" charset="0"/>
              </a:rPr>
              <a:t>hoặc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tội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phạm</a:t>
            </a:r>
            <a:r>
              <a:rPr lang="nl-NL" sz="3600" b="1">
                <a:solidFill>
                  <a:srgbClr val="0000FF"/>
                </a:solidFill>
                <a:latin typeface="Times New Roman" pitchFamily="18" charset="0"/>
                <a:cs typeface="Times New Roman" pitchFamily="18" charset="0"/>
              </a:rPr>
              <a:t>? </a:t>
            </a:r>
            <a:endParaRPr lang="en-US" sz="3600" b="1" dirty="0">
              <a:solidFill>
                <a:srgbClr val="0000FF"/>
              </a:solidFill>
              <a:latin typeface="Times New Roman" pitchFamily="18" charset="0"/>
              <a:cs typeface="Times New Roman" pitchFamily="18" charset="0"/>
            </a:endParaRPr>
          </a:p>
        </p:txBody>
      </p:sp>
      <p:sp>
        <p:nvSpPr>
          <p:cNvPr id="5123" name="TextBox 8"/>
          <p:cNvSpPr txBox="1">
            <a:spLocks noChangeArrowheads="1"/>
          </p:cNvSpPr>
          <p:nvPr/>
        </p:nvSpPr>
        <p:spPr bwMode="auto">
          <a:xfrm>
            <a:off x="5892800" y="16764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10" name="Rectangle 4"/>
          <p:cNvSpPr>
            <a:spLocks noChangeArrowheads="1"/>
          </p:cNvSpPr>
          <p:nvPr/>
        </p:nvSpPr>
        <p:spPr bwMode="auto">
          <a:xfrm rot="11734903" flipV="1">
            <a:off x="21541318" y="-355948"/>
            <a:ext cx="5609167" cy="1384995"/>
          </a:xfrm>
          <a:prstGeom prst="rect">
            <a:avLst/>
          </a:prstGeom>
          <a:noFill/>
          <a:ln w="15875" cap="flat" cmpd="sng">
            <a:noFill/>
            <a:prstDash val="solid"/>
            <a:miter lim="800000"/>
            <a:headEnd type="none" w="med" len="med"/>
            <a:tailEnd type="none" w="med" len="med"/>
          </a:ln>
          <a:effectLst>
            <a:prstShdw prst="shdw17" dist="17961" dir="2700000">
              <a:schemeClr val="accent1">
                <a:gamma/>
                <a:shade val="60000"/>
                <a:invGamma/>
              </a:schemeClr>
            </a:prstShdw>
          </a:effectLst>
        </p:spPr>
        <p:txBody>
          <a:bodyPr anchor="ctr">
            <a:spAutoFit/>
          </a:bodyPr>
          <a:lstStyle/>
          <a:p>
            <a:pPr indent="457200">
              <a:defRPr/>
            </a:pPr>
            <a:r>
              <a:rPr lang="nl-NL" sz="1400" b="1">
                <a:latin typeface="Times New Roman" pitchFamily="18" charset="0"/>
                <a:cs typeface="Times New Roman" pitchFamily="18" charset="0"/>
              </a:rPr>
              <a:t>Giáo viên đưa ra tình huống hỏi: </a:t>
            </a:r>
            <a:r>
              <a:rPr lang="nl-NL" sz="1400">
                <a:latin typeface="Times New Roman" pitchFamily="18" charset="0"/>
                <a:cs typeface="Times New Roman" pitchFamily="18" charset="0"/>
              </a:rPr>
              <a:t>Sau chiến tranh, Việt Nam phải gánh chịu nhiều hậu quả rất nặng nề. Trong đó là bao nhiêu gia đình đã phải chia ly, có khi người thân của mình còn sống nhưng không biết, không tìm được nhau...Và một chương trình ý nghĩa “Như không hề có cuộc chia ly” đã ra đời, với mục tiêu như chính tên gọi của nó, để giúp những con người thân yêu được về bên nhau.</a:t>
            </a:r>
            <a:endParaRPr lang="nl-NL">
              <a:latin typeface="Times New Roman" pitchFamily="18" charset="0"/>
              <a:cs typeface="Times New Roman" pitchFamily="18" charset="0"/>
            </a:endParaRPr>
          </a:p>
        </p:txBody>
      </p:sp>
      <p:sp>
        <p:nvSpPr>
          <p:cNvPr id="8" name="Oval 2"/>
          <p:cNvSpPr>
            <a:spLocks noChangeArrowheads="1"/>
          </p:cNvSpPr>
          <p:nvPr/>
        </p:nvSpPr>
        <p:spPr bwMode="auto">
          <a:xfrm>
            <a:off x="2950633" y="293688"/>
            <a:ext cx="6908800" cy="914400"/>
          </a:xfrm>
          <a:prstGeom prst="ellipse">
            <a:avLst/>
          </a:prstGeom>
          <a:solidFill>
            <a:schemeClr val="bg2">
              <a:lumMod val="20000"/>
              <a:lumOff val="80000"/>
            </a:schemeClr>
          </a:solidFill>
          <a:ln w="9525">
            <a:solidFill>
              <a:schemeClr val="tx1"/>
            </a:solidFill>
            <a:round/>
            <a:headEnd/>
            <a:tailEnd/>
          </a:ln>
        </p:spPr>
        <p:txBody>
          <a:bodyPr wrap="none" anchor="ctr"/>
          <a:lstStyle/>
          <a:p>
            <a:pPr algn="ctr" eaLnBrk="1" hangingPunct="1">
              <a:defRPr/>
            </a:pPr>
            <a:r>
              <a:rPr lang="en-US" altLang="en-US" sz="3600" b="1" dirty="0">
                <a:solidFill>
                  <a:srgbClr val="FF000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67008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dirty="0">
                <a:effectLst/>
                <a:latin typeface="Arial" panose="020B0604020202020204" pitchFamily="34" charset="0"/>
                <a:cs typeface="Arial" panose="020B0604020202020204" pitchFamily="34" charset="0"/>
              </a:rPr>
              <a:t>●</a:t>
            </a:r>
            <a:r>
              <a:rPr lang="en-US" sz="2700" b="0" i="0" dirty="0">
                <a:effectLst/>
                <a:latin typeface="Arial" panose="020B0604020202020204" pitchFamily="34" charset="0"/>
                <a:cs typeface="Arial" panose="020B0604020202020204" pitchFamily="34" charset="0"/>
              </a:rPr>
              <a:t> </a:t>
            </a:r>
            <a:r>
              <a:rPr lang="vi-VN" sz="2700" b="0" i="0" dirty="0">
                <a:effectLst/>
                <a:latin typeface="Arial" panose="020B0604020202020204" pitchFamily="34" charset="0"/>
                <a:cs typeface="Arial" panose="020B0604020202020204" pitchFamily="34" charset="0"/>
              </a:rPr>
              <a:t>Nucleic acid là những phân tử sinh học cấu tạo từ các nguyên tố </a:t>
            </a:r>
            <a:r>
              <a:rPr lang="vi-VN" sz="2700" b="1" i="0" dirty="0">
                <a:solidFill>
                  <a:srgbClr val="00B050"/>
                </a:solidFill>
                <a:effectLst/>
                <a:latin typeface="Arial" panose="020B0604020202020204" pitchFamily="34" charset="0"/>
                <a:cs typeface="Arial" panose="020B0604020202020204" pitchFamily="34" charset="0"/>
              </a:rPr>
              <a:t>C, H, O, N, P</a:t>
            </a:r>
            <a:r>
              <a:rPr lang="vi-VN" sz="2700" b="1" i="0" dirty="0">
                <a:effectLst/>
                <a:latin typeface="Arial" panose="020B0604020202020204" pitchFamily="34" charset="0"/>
                <a:cs typeface="Arial" panose="020B0604020202020204" pitchFamily="34" charset="0"/>
              </a:rPr>
              <a:t>, </a:t>
            </a:r>
            <a:r>
              <a:rPr lang="vi-VN" sz="2700" b="0" i="0" dirty="0">
                <a:effectLst/>
                <a:latin typeface="Arial" panose="020B0604020202020204" pitchFamily="34" charset="0"/>
                <a:cs typeface="Arial" panose="020B0604020202020204" pitchFamily="34" charset="0"/>
              </a:rPr>
              <a:t>chúng có cấu trúc đa phân và được tìm thấy trong tế bào của </a:t>
            </a:r>
            <a:r>
              <a:rPr lang="vi-VN" sz="2700" b="1" i="0" dirty="0">
                <a:solidFill>
                  <a:srgbClr val="FF0000"/>
                </a:solidFill>
                <a:effectLst/>
                <a:latin typeface="Arial" panose="020B0604020202020204" pitchFamily="34" charset="0"/>
                <a:cs typeface="Arial" panose="020B0604020202020204" pitchFamily="34" charset="0"/>
              </a:rPr>
              <a:t>cơ thể sinh vật, trong virus</a:t>
            </a:r>
            <a:r>
              <a:rPr lang="vi-VN" sz="2700" b="0" i="0" dirty="0">
                <a:effectLst/>
                <a:latin typeface="Arial" panose="020B0604020202020204" pitchFamily="34" charset="0"/>
                <a:cs typeface="Arial" panose="020B0604020202020204" pitchFamily="34" charset="0"/>
              </a:rPr>
              <a:t>. </a:t>
            </a:r>
            <a:endParaRPr lang="en-US" sz="2700" b="0" i="0" dirty="0">
              <a:effectLst/>
              <a:latin typeface="Arial" panose="020B0604020202020204" pitchFamily="34" charset="0"/>
              <a:cs typeface="Arial" panose="020B0604020202020204" pitchFamily="34" charset="0"/>
            </a:endParaRPr>
          </a:p>
          <a:p>
            <a:pPr algn="just">
              <a:lnSpc>
                <a:spcPct val="120000"/>
              </a:lnSpc>
            </a:pPr>
            <a:r>
              <a:rPr lang="vi-VN" sz="2700" b="0" i="0" dirty="0">
                <a:effectLst/>
                <a:latin typeface="Arial" panose="020B0604020202020204" pitchFamily="34" charset="0"/>
                <a:cs typeface="Arial" panose="020B0604020202020204" pitchFamily="34" charset="0"/>
              </a:rPr>
              <a:t>●</a:t>
            </a:r>
            <a:r>
              <a:rPr lang="en-US" sz="2700" b="0" i="0" dirty="0">
                <a:effectLst/>
                <a:latin typeface="Arial" panose="020B0604020202020204" pitchFamily="34" charset="0"/>
                <a:cs typeface="Arial" panose="020B0604020202020204" pitchFamily="34" charset="0"/>
              </a:rPr>
              <a:t> </a:t>
            </a:r>
            <a:r>
              <a:rPr lang="vi-VN" sz="2700" b="0" i="0" dirty="0">
                <a:effectLst/>
                <a:latin typeface="Arial" panose="020B0604020202020204" pitchFamily="34" charset="0"/>
                <a:cs typeface="Arial" panose="020B0604020202020204" pitchFamily="34" charset="0"/>
              </a:rPr>
              <a:t>Nucleic acid có </a:t>
            </a:r>
            <a:r>
              <a:rPr lang="vi-VN" sz="2700" b="1" i="0" dirty="0">
                <a:effectLst/>
                <a:latin typeface="Arial" panose="020B0604020202020204" pitchFamily="34" charset="0"/>
                <a:cs typeface="Arial" panose="020B0604020202020204" pitchFamily="34" charset="0"/>
              </a:rPr>
              <a:t>hai loại </a:t>
            </a:r>
            <a:r>
              <a:rPr lang="vi-VN" sz="2700" b="0" i="0" dirty="0">
                <a:effectLst/>
                <a:latin typeface="Arial" panose="020B0604020202020204" pitchFamily="34" charset="0"/>
                <a:cs typeface="Arial" panose="020B0604020202020204" pitchFamily="34" charset="0"/>
              </a:rPr>
              <a:t>là </a:t>
            </a:r>
            <a:endParaRPr lang="en-US" sz="2700" b="0" i="0" dirty="0">
              <a:effectLst/>
              <a:latin typeface="Arial" panose="020B0604020202020204" pitchFamily="34" charset="0"/>
              <a:cs typeface="Arial" panose="020B0604020202020204" pitchFamily="34" charset="0"/>
            </a:endParaRPr>
          </a:p>
          <a:p>
            <a:pPr algn="just">
              <a:lnSpc>
                <a:spcPct val="120000"/>
              </a:lnSpc>
            </a:pPr>
            <a:r>
              <a:rPr lang="en-US" sz="2700" dirty="0">
                <a:latin typeface="Arial" panose="020B0604020202020204" pitchFamily="34" charset="0"/>
                <a:cs typeface="Arial" panose="020B0604020202020204" pitchFamily="34" charset="0"/>
              </a:rPr>
              <a:t>	+ </a:t>
            </a:r>
            <a:r>
              <a:rPr lang="en-US" sz="2700" b="0" i="0" dirty="0">
                <a:effectLst/>
                <a:latin typeface="Arial" panose="020B0604020202020204" pitchFamily="34" charset="0"/>
                <a:cs typeface="Arial" panose="020B0604020202020204" pitchFamily="34" charset="0"/>
              </a:rPr>
              <a:t>D</a:t>
            </a:r>
            <a:r>
              <a:rPr lang="vi-VN" sz="2700" b="0" i="0" dirty="0">
                <a:effectLst/>
                <a:latin typeface="Arial" panose="020B0604020202020204" pitchFamily="34" charset="0"/>
                <a:cs typeface="Arial" panose="020B0604020202020204" pitchFamily="34" charset="0"/>
              </a:rPr>
              <a:t>eoxyribonucleic acid </a:t>
            </a:r>
            <a:r>
              <a:rPr lang="vi-VN" sz="2700" b="1" i="0" dirty="0">
                <a:effectLst/>
                <a:latin typeface="Arial" panose="020B0604020202020204" pitchFamily="34" charset="0"/>
                <a:cs typeface="Arial" panose="020B0604020202020204" pitchFamily="34" charset="0"/>
              </a:rPr>
              <a:t>(DNA) </a:t>
            </a:r>
            <a:endParaRPr lang="en-US" sz="2700" b="1" i="0" dirty="0">
              <a:effectLst/>
              <a:latin typeface="Arial" panose="020B0604020202020204" pitchFamily="34" charset="0"/>
              <a:cs typeface="Arial" panose="020B0604020202020204" pitchFamily="34" charset="0"/>
            </a:endParaRPr>
          </a:p>
          <a:p>
            <a:pPr algn="just">
              <a:lnSpc>
                <a:spcPct val="120000"/>
              </a:lnSpc>
            </a:pPr>
            <a:r>
              <a:rPr lang="en-US" sz="2700" dirty="0">
                <a:latin typeface="Arial" panose="020B0604020202020204" pitchFamily="34" charset="0"/>
                <a:cs typeface="Arial" panose="020B0604020202020204" pitchFamily="34" charset="0"/>
              </a:rPr>
              <a:t>	+ </a:t>
            </a:r>
            <a:r>
              <a:rPr lang="en-US" sz="2700" b="0" i="0" dirty="0">
                <a:effectLst/>
                <a:latin typeface="Arial" panose="020B0604020202020204" pitchFamily="34" charset="0"/>
                <a:cs typeface="Arial" panose="020B0604020202020204" pitchFamily="34" charset="0"/>
              </a:rPr>
              <a:t>R</a:t>
            </a:r>
            <a:r>
              <a:rPr lang="vi-VN" sz="2700" b="0" i="0" dirty="0">
                <a:effectLst/>
                <a:latin typeface="Arial" panose="020B0604020202020204" pitchFamily="34" charset="0"/>
                <a:cs typeface="Arial" panose="020B0604020202020204" pitchFamily="34" charset="0"/>
              </a:rPr>
              <a:t>ibonucleic acid </a:t>
            </a:r>
            <a:r>
              <a:rPr lang="vi-VN" sz="2700" b="1" i="0" dirty="0">
                <a:effectLst/>
                <a:latin typeface="Arial" panose="020B0604020202020204" pitchFamily="34" charset="0"/>
                <a:cs typeface="Arial" panose="020B0604020202020204" pitchFamily="34" charset="0"/>
              </a:rPr>
              <a:t>(RNA).</a:t>
            </a:r>
            <a:endParaRPr lang="en-US" sz="2700" b="1" dirty="0">
              <a:latin typeface="Arial" panose="020B0604020202020204" pitchFamily="34" charset="0"/>
              <a:cs typeface="Arial" panose="020B0604020202020204" pitchFamily="34" charset="0"/>
            </a:endParaRPr>
          </a:p>
        </p:txBody>
      </p:sp>
      <p:pic>
        <p:nvPicPr>
          <p:cNvPr id="15" name="Picture 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26" y="3245344"/>
            <a:ext cx="838200" cy="51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1474</TotalTime>
  <Words>2887</Words>
  <Application>Microsoft Office PowerPoint</Application>
  <PresentationFormat>Widescreen</PresentationFormat>
  <Paragraphs>284</Paragraphs>
  <Slides>47</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47</vt:i4>
      </vt:variant>
    </vt:vector>
  </HeadingPairs>
  <TitlesOfParts>
    <vt:vector size="58" baseType="lpstr">
      <vt:lpstr>#9Slide02 Noi dung dai</vt:lpstr>
      <vt:lpstr>Arial</vt:lpstr>
      <vt:lpstr>Calibri</vt:lpstr>
      <vt:lpstr>Times New Roman</vt:lpstr>
      <vt:lpstr>Times New Roman </vt:lpstr>
      <vt:lpstr>Wingdings</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TRẦN THỊ LUYẾN</cp:lastModifiedBy>
  <cp:revision>111</cp:revision>
  <dcterms:created xsi:type="dcterms:W3CDTF">2024-01-13T15:40:36Z</dcterms:created>
  <dcterms:modified xsi:type="dcterms:W3CDTF">2025-12-05T00:37:31Z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