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7" r:id="rId4"/>
    <p:sldId id="269" r:id="rId5"/>
    <p:sldId id="329" r:id="rId6"/>
    <p:sldId id="316" r:id="rId7"/>
    <p:sldId id="270" r:id="rId8"/>
    <p:sldId id="302" r:id="rId9"/>
    <p:sldId id="317" r:id="rId10"/>
    <p:sldId id="328" r:id="rId11"/>
    <p:sldId id="271" r:id="rId12"/>
    <p:sldId id="277" r:id="rId13"/>
    <p:sldId id="310" r:id="rId14"/>
    <p:sldId id="320" r:id="rId15"/>
    <p:sldId id="322" r:id="rId16"/>
    <p:sldId id="309" r:id="rId17"/>
    <p:sldId id="272" r:id="rId18"/>
    <p:sldId id="311" r:id="rId19"/>
    <p:sldId id="323" r:id="rId20"/>
    <p:sldId id="325" r:id="rId21"/>
    <p:sldId id="326" r:id="rId22"/>
    <p:sldId id="327" r:id="rId23"/>
    <p:sldId id="294" r:id="rId24"/>
    <p:sldId id="295" r:id="rId25"/>
    <p:sldId id="296" r:id="rId26"/>
    <p:sldId id="298" r:id="rId27"/>
    <p:sldId id="299" r:id="rId28"/>
    <p:sldId id="30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C0"/>
    <a:srgbClr val="FED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396654" y="44183"/>
            <a:ext cx="32713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1.3: </a:t>
            </a:r>
            <a:r>
              <a:rPr lang="en-US" sz="1800" b="0" dirty="0" err="1">
                <a:solidFill>
                  <a:schemeClr val="tx1"/>
                </a:solidFill>
              </a:rPr>
              <a:t>Pronun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r>
              <a:rPr lang="en-US" sz="1800" b="0" baseline="0" dirty="0">
                <a:solidFill>
                  <a:schemeClr val="tx1"/>
                </a:solidFill>
              </a:rPr>
              <a:t> &amp; Speaking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8" y="44183"/>
            <a:ext cx="36988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3: Protecting</a:t>
            </a:r>
            <a:r>
              <a:rPr lang="en-US" sz="1800" b="1" baseline="0" dirty="0">
                <a:solidFill>
                  <a:schemeClr val="tx1"/>
                </a:solidFill>
              </a:rPr>
              <a:t> the Environment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youtu.be/mLlotV_0dRI" TargetMode="External"/><Relationship Id="rId4" Type="http://schemas.openxmlformats.org/officeDocument/2006/relationships/hyperlink" Target="https://youtu.be/0T1QYByMx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E3036-C951-0EB1-7A08-E50CB8E39341}"/>
              </a:ext>
            </a:extLst>
          </p:cNvPr>
          <p:cNvSpPr txBox="1"/>
          <p:nvPr/>
        </p:nvSpPr>
        <p:spPr>
          <a:xfrm>
            <a:off x="5760021" y="2791477"/>
            <a:ext cx="62200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Environment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1.3 </a:t>
            </a:r>
            <a:endParaRPr lang="en-US" sz="2600" b="1" dirty="0">
              <a:solidFill>
                <a:srgbClr val="00B05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B050"/>
                </a:solidFill>
                <a:latin typeface="Calibri" panose="020F0502020204030204"/>
              </a:rPr>
              <a:t>Pronunciation + Practice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Speaking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  <a:latin typeface="Calibri" panose="020F0502020204030204"/>
              </a:rPr>
              <a:t>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ages 26 &amp; 27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7750" y="847045"/>
            <a:ext cx="9412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Listen and cross out the one with the different sound.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600" y="854056"/>
            <a:ext cx="1716657" cy="5865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700" y="2059216"/>
            <a:ext cx="10419009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effec</a:t>
            </a:r>
            <a:r>
              <a:rPr lang="en-US" sz="3200" u="sng" dirty="0">
                <a:solidFill>
                  <a:schemeClr val="accent5"/>
                </a:solidFill>
              </a:rPr>
              <a:t>t</a:t>
            </a:r>
            <a:r>
              <a:rPr lang="en-US" sz="3200" dirty="0">
                <a:solidFill>
                  <a:schemeClr val="accent5"/>
                </a:solidFill>
              </a:rPr>
              <a:t>	environmen</a:t>
            </a:r>
            <a:r>
              <a:rPr lang="en-US" sz="3200" u="sng" dirty="0">
                <a:solidFill>
                  <a:schemeClr val="accent5"/>
                </a:solidFill>
              </a:rPr>
              <a:t>t</a:t>
            </a:r>
            <a:r>
              <a:rPr lang="en-US" sz="3200" dirty="0">
                <a:solidFill>
                  <a:schemeClr val="accent5"/>
                </a:solidFill>
              </a:rPr>
              <a:t>		pollu</a:t>
            </a:r>
            <a:r>
              <a:rPr lang="en-US" sz="3200" u="sng" dirty="0">
                <a:solidFill>
                  <a:schemeClr val="accent5"/>
                </a:solidFill>
              </a:rPr>
              <a:t>t</a:t>
            </a:r>
            <a:r>
              <a:rPr lang="en-US" sz="3200" dirty="0">
                <a:solidFill>
                  <a:schemeClr val="accent5"/>
                </a:solidFill>
              </a:rPr>
              <a:t>ion		fores</a:t>
            </a:r>
            <a:r>
              <a:rPr lang="en-US" sz="3200" u="sng" dirty="0">
                <a:solidFill>
                  <a:schemeClr val="accent5"/>
                </a:solidFill>
              </a:rPr>
              <a:t>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əˈfekt</a:t>
            </a:r>
            <a:r>
              <a:rPr lang="en-US" sz="3200" dirty="0">
                <a:solidFill>
                  <a:srgbClr val="FF0000"/>
                </a:solidFill>
              </a:rPr>
              <a:t>/	/</a:t>
            </a:r>
            <a:r>
              <a:rPr lang="en-US" sz="3200" dirty="0" err="1">
                <a:solidFill>
                  <a:srgbClr val="FF0000"/>
                </a:solidFill>
              </a:rPr>
              <a:t>ɪnˈvaɪrənmənt</a:t>
            </a:r>
            <a:r>
              <a:rPr lang="en-US" sz="3200" dirty="0">
                <a:solidFill>
                  <a:srgbClr val="FF0000"/>
                </a:solidFill>
              </a:rPr>
              <a:t>/ 	/</a:t>
            </a:r>
            <a:r>
              <a:rPr lang="en-US" sz="3200" dirty="0" err="1">
                <a:solidFill>
                  <a:srgbClr val="FF0000"/>
                </a:solidFill>
              </a:rPr>
              <a:t>pəˈluːʃən</a:t>
            </a:r>
            <a:r>
              <a:rPr lang="en-US" sz="3200" dirty="0">
                <a:solidFill>
                  <a:srgbClr val="FF0000"/>
                </a:solidFill>
              </a:rPr>
              <a:t>/ 	/ˈ</a:t>
            </a:r>
            <a:r>
              <a:rPr lang="en-US" sz="3200" dirty="0" err="1">
                <a:solidFill>
                  <a:srgbClr val="FF0000"/>
                </a:solidFill>
              </a:rPr>
              <a:t>fɔːrɪst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8877" y="4499675"/>
            <a:ext cx="5579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Read the words to your partner.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1093" y="4497853"/>
            <a:ext cx="1716657" cy="5865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81B69-0F28-F980-4C66-AF15E15C36D6}"/>
              </a:ext>
            </a:extLst>
          </p:cNvPr>
          <p:cNvCxnSpPr/>
          <p:nvPr/>
        </p:nvCxnSpPr>
        <p:spPr>
          <a:xfrm>
            <a:off x="6168980" y="2560711"/>
            <a:ext cx="16891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D1 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8417" y="1527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48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143000" y="548086"/>
            <a:ext cx="8059198" cy="5685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6945" y="3578474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005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26" y="816896"/>
            <a:ext cx="1519859" cy="9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889" y="1524782"/>
            <a:ext cx="6115266" cy="1956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" y="4347744"/>
            <a:ext cx="11899040" cy="19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E22D8-305E-F94C-8485-81BEB2DE34F4}"/>
              </a:ext>
            </a:extLst>
          </p:cNvPr>
          <p:cNvSpPr/>
          <p:nvPr/>
        </p:nvSpPr>
        <p:spPr>
          <a:xfrm>
            <a:off x="307911" y="547885"/>
            <a:ext cx="114247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Take turns asking and answering about the different effects of pollution.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105"/>
            <a:ext cx="4563013" cy="562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652" y="1184404"/>
            <a:ext cx="5362948" cy="17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816" y="3355014"/>
            <a:ext cx="7761024" cy="21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57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E22D8-305E-F94C-8485-81BEB2DE34F4}"/>
              </a:ext>
            </a:extLst>
          </p:cNvPr>
          <p:cNvSpPr/>
          <p:nvPr/>
        </p:nvSpPr>
        <p:spPr>
          <a:xfrm>
            <a:off x="307911" y="617459"/>
            <a:ext cx="114247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Take turns asking and answering about the different effects of pollution.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" y="1058259"/>
            <a:ext cx="4133516" cy="559654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441427" y="1140679"/>
            <a:ext cx="4348480" cy="1869830"/>
          </a:xfrm>
          <a:prstGeom prst="wedgeRoundRectCallout">
            <a:avLst>
              <a:gd name="adj1" fmla="val -47235"/>
              <a:gd name="adj2" fmla="val 96732"/>
              <a:gd name="adj3" fmla="val 16667"/>
            </a:avLst>
          </a:prstGeom>
          <a:solidFill>
            <a:srgbClr val="FED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will happen if we keep polluting the air?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47360" y="3856529"/>
            <a:ext cx="5759443" cy="1161351"/>
          </a:xfrm>
          <a:prstGeom prst="wedgeRoundRectCallout">
            <a:avLst>
              <a:gd name="adj1" fmla="val 43908"/>
              <a:gd name="adj2" fmla="val 128113"/>
              <a:gd name="adj3" fmla="val 16667"/>
            </a:avLst>
          </a:prstGeom>
          <a:solidFill>
            <a:srgbClr val="FE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we keep polluting the air, there will affect tourism.</a:t>
            </a:r>
          </a:p>
        </p:txBody>
      </p:sp>
    </p:spTree>
    <p:extLst>
      <p:ext uri="{BB962C8B-B14F-4D97-AF65-F5344CB8AC3E}">
        <p14:creationId xmlns:p14="http://schemas.microsoft.com/office/powerpoint/2010/main" val="27444588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E22D8-305E-F94C-8485-81BEB2DE34F4}"/>
              </a:ext>
            </a:extLst>
          </p:cNvPr>
          <p:cNvSpPr/>
          <p:nvPr/>
        </p:nvSpPr>
        <p:spPr>
          <a:xfrm>
            <a:off x="307911" y="547885"/>
            <a:ext cx="1142474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Take turns asking and answering about the different effects of pollution.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1120" y="1071106"/>
            <a:ext cx="4410391" cy="2060184"/>
          </a:xfrm>
          <a:prstGeom prst="wedgeRoundRectCallout">
            <a:avLst>
              <a:gd name="adj1" fmla="val -43870"/>
              <a:gd name="adj2" fmla="val 67432"/>
              <a:gd name="adj3" fmla="val 16667"/>
            </a:avLst>
          </a:prstGeom>
          <a:solidFill>
            <a:srgbClr val="FED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will happen if we keep polluting the land?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315201" y="1146526"/>
            <a:ext cx="4876799" cy="1984764"/>
          </a:xfrm>
          <a:prstGeom prst="wedgeRoundRectCallout">
            <a:avLst/>
          </a:prstGeom>
          <a:solidFill>
            <a:srgbClr val="FE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we keep polluting the land, it will make forests and fields dirty.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81" y="2598850"/>
            <a:ext cx="3465600" cy="42591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7911" y="3711964"/>
            <a:ext cx="3785541" cy="853981"/>
          </a:xfrm>
          <a:prstGeom prst="wedgeRoundRectCallout">
            <a:avLst>
              <a:gd name="adj1" fmla="val 40360"/>
              <a:gd name="adj2" fmla="val 189800"/>
              <a:gd name="adj3" fmla="val 16667"/>
            </a:avLst>
          </a:prstGeom>
          <a:solidFill>
            <a:srgbClr val="FED4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will happen if ………………………….?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947110" y="4138954"/>
            <a:ext cx="4112809" cy="1032485"/>
          </a:xfrm>
          <a:prstGeom prst="wedgeRoundRectCallout">
            <a:avLst/>
          </a:prstGeom>
          <a:solidFill>
            <a:srgbClr val="FE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…………, it will ………..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C3086D4-4A32-453F-8549-6E06156F86F0}"/>
              </a:ext>
            </a:extLst>
          </p:cNvPr>
          <p:cNvSpPr/>
          <p:nvPr/>
        </p:nvSpPr>
        <p:spPr>
          <a:xfrm>
            <a:off x="7947109" y="5398794"/>
            <a:ext cx="4112809" cy="1032485"/>
          </a:xfrm>
          <a:prstGeom prst="wedgeRoundRectCallout">
            <a:avLst/>
          </a:prstGeom>
          <a:solidFill>
            <a:srgbClr val="FEE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If …………, </a:t>
            </a:r>
            <a:r>
              <a:rPr lang="vi-VN" sz="3200" dirty="0">
                <a:solidFill>
                  <a:schemeClr val="tx1"/>
                </a:solidFill>
              </a:rPr>
              <a:t>...</a:t>
            </a:r>
            <a:r>
              <a:rPr lang="en-US" sz="3200" dirty="0">
                <a:solidFill>
                  <a:schemeClr val="tx1"/>
                </a:solidFill>
              </a:rPr>
              <a:t>will ………..</a:t>
            </a:r>
          </a:p>
        </p:txBody>
      </p:sp>
    </p:spTree>
    <p:extLst>
      <p:ext uri="{BB962C8B-B14F-4D97-AF65-F5344CB8AC3E}">
        <p14:creationId xmlns:p14="http://schemas.microsoft.com/office/powerpoint/2010/main" val="5626440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42" y="680308"/>
            <a:ext cx="3530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Practice with your own ideas.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59" y="506681"/>
            <a:ext cx="2281382" cy="14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71" y="2042912"/>
            <a:ext cx="10353675" cy="4343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82447" y="4584879"/>
            <a:ext cx="2641068" cy="1403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525037" y="4629955"/>
            <a:ext cx="2776493" cy="1403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886423" y="4584879"/>
            <a:ext cx="2776493" cy="1403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011115" y="667943"/>
            <a:ext cx="7604510" cy="5513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9925" y="3781052"/>
            <a:ext cx="3750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Speaking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581" r="8135"/>
          <a:stretch/>
        </p:blipFill>
        <p:spPr>
          <a:xfrm>
            <a:off x="1700010" y="1951567"/>
            <a:ext cx="91440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6979" y="1187761"/>
            <a:ext cx="9247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a typeface="Times New Roman" panose="02020603050405020304" pitchFamily="18" charset="0"/>
              </a:rPr>
              <a:t>In pairs: Discuss the four kinds of pollution and think of possible effects of each.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18" y="5426208"/>
            <a:ext cx="7160494" cy="9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199" y="1257674"/>
            <a:ext cx="9157421" cy="49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13864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16972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20081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32524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10748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32524" y="6267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970" y="1312267"/>
            <a:ext cx="9396405" cy="46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76" y="1054474"/>
            <a:ext cx="9303338" cy="5230574"/>
          </a:xfrm>
          <a:prstGeom prst="rect">
            <a:avLst/>
          </a:prstGeom>
        </p:spPr>
      </p:pic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39D9166-6F34-9CA5-0E7B-27136BFA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5" y="588903"/>
            <a:ext cx="1048540" cy="6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38" y="619499"/>
            <a:ext cx="4772025" cy="6381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5638" y="1747912"/>
            <a:ext cx="1862476" cy="55154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Task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4229" y="1285019"/>
            <a:ext cx="9477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Decide which kind of pollution will cause the most problems to people and wildlife. Explain your decision to another pair.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229" y="2762347"/>
            <a:ext cx="104502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</a:rPr>
              <a:t>Examples: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B050"/>
                </a:solidFill>
              </a:rPr>
              <a:t>We think water pollution will cause the most problems to people and wildlife because there will be fewer fish.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B050"/>
                </a:solidFill>
              </a:rPr>
              <a:t>We think water pollution will cause the most problems to people and wildlife because there will affect tourism.</a:t>
            </a:r>
          </a:p>
        </p:txBody>
      </p:sp>
    </p:spTree>
    <p:extLst>
      <p:ext uri="{BB962C8B-B14F-4D97-AF65-F5344CB8AC3E}">
        <p14:creationId xmlns:p14="http://schemas.microsoft.com/office/powerpoint/2010/main" val="216108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6713" y="2053683"/>
            <a:ext cx="792594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 pairs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Practice discussing kinds of pollution with other pairs.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956"/>
            <a:ext cx="10058400" cy="5824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056" y="2082712"/>
            <a:ext cx="792594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Pronunciation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Pronouncing the /t/  sound.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056" y="3900009"/>
            <a:ext cx="906263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the different effects of pollution.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052" y="1734681"/>
            <a:ext cx="1176421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saying the /t/ sound.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28 &amp; 29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1561" y="5734326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/t/ sound.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talk about </a:t>
            </a:r>
            <a:r>
              <a:rPr lang="en-US" sz="3600" i="1" dirty="0">
                <a:solidFill>
                  <a:srgbClr val="0070C0"/>
                </a:solidFill>
              </a:rPr>
              <a:t>the effects of pollution</a:t>
            </a:r>
            <a:r>
              <a:rPr lang="en-US" sz="3600" dirty="0">
                <a:solidFill>
                  <a:srgbClr val="0070C0"/>
                </a:solidFill>
              </a:rPr>
              <a:t>, using </a:t>
            </a:r>
            <a:r>
              <a:rPr lang="en-US" sz="3600" i="1" dirty="0">
                <a:solidFill>
                  <a:srgbClr val="0070C0"/>
                </a:solidFill>
              </a:rPr>
              <a:t>First conditional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503433"/>
            <a:ext cx="5976258" cy="58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1200811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2418957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>
                <a:solidFill>
                  <a:prstClr val="black"/>
                </a:solidFill>
              </a:rPr>
              <a:t> A. pr</a:t>
            </a:r>
            <a:r>
              <a:rPr lang="en-US" sz="3400" u="sng" dirty="0">
                <a:solidFill>
                  <a:prstClr val="black"/>
                </a:solidFill>
              </a:rPr>
              <a:t>ou</a:t>
            </a:r>
            <a:r>
              <a:rPr lang="en-US" sz="3400" dirty="0">
                <a:solidFill>
                  <a:prstClr val="black"/>
                </a:solidFill>
              </a:rPr>
              <a:t>d		B. ab</a:t>
            </a:r>
            <a:r>
              <a:rPr lang="en-US" sz="3400" u="sng" dirty="0">
                <a:solidFill>
                  <a:prstClr val="black"/>
                </a:solidFill>
              </a:rPr>
              <a:t>ou</a:t>
            </a:r>
            <a:r>
              <a:rPr lang="en-US" sz="3400" dirty="0">
                <a:solidFill>
                  <a:prstClr val="black"/>
                </a:solidFill>
              </a:rPr>
              <a:t>t          	C. ar</a:t>
            </a:r>
            <a:r>
              <a:rPr lang="en-US" sz="3400" u="sng" dirty="0">
                <a:solidFill>
                  <a:prstClr val="black"/>
                </a:solidFill>
              </a:rPr>
              <a:t>ou</a:t>
            </a:r>
            <a:r>
              <a:rPr lang="en-US" sz="3400" dirty="0">
                <a:solidFill>
                  <a:prstClr val="black"/>
                </a:solidFill>
              </a:rPr>
              <a:t>nd		D. w</a:t>
            </a:r>
            <a:r>
              <a:rPr lang="en-US" sz="3400" u="sng" dirty="0">
                <a:solidFill>
                  <a:prstClr val="black"/>
                </a:solidFill>
              </a:rPr>
              <a:t>ou</a:t>
            </a:r>
            <a:r>
              <a:rPr lang="en-US" sz="3400" dirty="0">
                <a:solidFill>
                  <a:prstClr val="black"/>
                </a:solidFill>
              </a:rPr>
              <a:t>ld</a:t>
            </a:r>
          </a:p>
          <a:p>
            <a:endParaRPr lang="en-US" sz="3400" dirty="0">
              <a:solidFill>
                <a:prstClr val="black"/>
              </a:solidFill>
            </a:endParaRPr>
          </a:p>
          <a:p>
            <a:r>
              <a:rPr lang="en-US" sz="3400" dirty="0">
                <a:solidFill>
                  <a:prstClr val="black"/>
                </a:solidFill>
              </a:rPr>
              <a:t>2. A. pr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blem        	B. l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ve             	C. b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x		D. h</a:t>
            </a:r>
            <a:r>
              <a:rPr lang="en-US" sz="3400" u="sng" dirty="0">
                <a:solidFill>
                  <a:prstClr val="black"/>
                </a:solidFill>
              </a:rPr>
              <a:t>o</a:t>
            </a:r>
            <a:r>
              <a:rPr lang="en-US" sz="3400" dirty="0">
                <a:solidFill>
                  <a:prstClr val="black"/>
                </a:solidFill>
              </a:rPr>
              <a:t>bby</a:t>
            </a:r>
          </a:p>
          <a:p>
            <a:endParaRPr lang="en-US" sz="3400" dirty="0">
              <a:solidFill>
                <a:prstClr val="black"/>
              </a:solidFill>
            </a:endParaRPr>
          </a:p>
          <a:p>
            <a:r>
              <a:rPr lang="en-US" sz="3400" dirty="0">
                <a:solidFill>
                  <a:prstClr val="black"/>
                </a:solidFill>
              </a:rPr>
              <a:t>3. A. m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rket     	 	B. dep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rt		C. c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rd		D. sc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re</a:t>
            </a:r>
          </a:p>
          <a:p>
            <a:r>
              <a:rPr lang="en-US" sz="3400" dirty="0">
                <a:solidFill>
                  <a:prstClr val="black"/>
                </a:solidFill>
              </a:rPr>
              <a:t> 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78378" y="246861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28953" y="349131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78378" y="454041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AA38661-0708-AF6F-E646-3FFA6C7628F3}"/>
              </a:ext>
            </a:extLst>
          </p:cNvPr>
          <p:cNvSpPr/>
          <p:nvPr/>
        </p:nvSpPr>
        <p:spPr>
          <a:xfrm>
            <a:off x="4459573" y="503931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98047" y="2924591"/>
            <a:ext cx="10588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/</a:t>
            </a:r>
            <a:r>
              <a:rPr lang="en-US" sz="3600" dirty="0" err="1">
                <a:solidFill>
                  <a:srgbClr val="FF0000"/>
                </a:solidFill>
              </a:rPr>
              <a:t>praʊd</a:t>
            </a:r>
            <a:r>
              <a:rPr lang="en-US" sz="3600" dirty="0">
                <a:solidFill>
                  <a:srgbClr val="FF0000"/>
                </a:solidFill>
              </a:rPr>
              <a:t>/ 	             /</a:t>
            </a:r>
            <a:r>
              <a:rPr lang="en-US" sz="3600" dirty="0" err="1">
                <a:solidFill>
                  <a:srgbClr val="FF0000"/>
                </a:solidFill>
              </a:rPr>
              <a:t>əˈbaʊt</a:t>
            </a:r>
            <a:r>
              <a:rPr lang="en-US" sz="3600" dirty="0">
                <a:solidFill>
                  <a:srgbClr val="FF0000"/>
                </a:solidFill>
              </a:rPr>
              <a:t>/           /</a:t>
            </a:r>
            <a:r>
              <a:rPr lang="en-US" sz="3600" dirty="0" err="1">
                <a:solidFill>
                  <a:srgbClr val="FF0000"/>
                </a:solidFill>
              </a:rPr>
              <a:t>əˈraʊnd</a:t>
            </a:r>
            <a:r>
              <a:rPr lang="en-US" sz="3600" dirty="0">
                <a:solidFill>
                  <a:srgbClr val="FF0000"/>
                </a:solidFill>
              </a:rPr>
              <a:t>/ 	        /</a:t>
            </a:r>
            <a:r>
              <a:rPr lang="en-US" sz="3600" dirty="0" err="1">
                <a:solidFill>
                  <a:srgbClr val="FF0000"/>
                </a:solidFill>
              </a:rPr>
              <a:t>wʊd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97765" y="4063220"/>
            <a:ext cx="1178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 /</a:t>
            </a:r>
            <a:r>
              <a:rPr lang="en-US" sz="3600" dirty="0">
                <a:solidFill>
                  <a:srgbClr val="FF0000"/>
                </a:solidFill>
              </a:rPr>
              <a:t>ˈ</a:t>
            </a:r>
            <a:r>
              <a:rPr lang="en-US" sz="3600" dirty="0" err="1">
                <a:solidFill>
                  <a:srgbClr val="FF0000"/>
                </a:solidFill>
              </a:rPr>
              <a:t>prɑːbləm</a:t>
            </a:r>
            <a:r>
              <a:rPr lang="en-US" sz="3600" dirty="0">
                <a:solidFill>
                  <a:srgbClr val="FF0000"/>
                </a:solidFill>
              </a:rPr>
              <a:t>/             /</a:t>
            </a:r>
            <a:r>
              <a:rPr lang="en-US" sz="3600" dirty="0" err="1">
                <a:solidFill>
                  <a:srgbClr val="FF0000"/>
                </a:solidFill>
              </a:rPr>
              <a:t>lʌv</a:t>
            </a:r>
            <a:r>
              <a:rPr lang="en-US" sz="3600" dirty="0">
                <a:solidFill>
                  <a:srgbClr val="FF0000"/>
                </a:solidFill>
              </a:rPr>
              <a:t>/                 /</a:t>
            </a:r>
            <a:r>
              <a:rPr lang="en-US" sz="3600" dirty="0" err="1">
                <a:solidFill>
                  <a:srgbClr val="FF0000"/>
                </a:solidFill>
              </a:rPr>
              <a:t>bɑːks</a:t>
            </a:r>
            <a:r>
              <a:rPr lang="en-US" sz="3600" dirty="0">
                <a:solidFill>
                  <a:srgbClr val="FF0000"/>
                </a:solidFill>
              </a:rPr>
              <a:t>/		   /ˈ</a:t>
            </a:r>
            <a:r>
              <a:rPr lang="en-US" sz="3600" dirty="0" err="1">
                <a:solidFill>
                  <a:srgbClr val="FF0000"/>
                </a:solidFill>
              </a:rPr>
              <a:t>hɑːbi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/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156" y="5083883"/>
            <a:ext cx="10960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mɑːkɪt</a:t>
            </a:r>
            <a:r>
              <a:rPr lang="en-US" sz="3600" dirty="0">
                <a:solidFill>
                  <a:srgbClr val="FF0000"/>
                </a:solidFill>
              </a:rPr>
              <a:t>/ 		      /</a:t>
            </a:r>
            <a:r>
              <a:rPr lang="en-US" sz="3600" dirty="0" err="1">
                <a:solidFill>
                  <a:srgbClr val="FF0000"/>
                </a:solidFill>
              </a:rPr>
              <a:t>dɪˈpɑːt</a:t>
            </a:r>
            <a:r>
              <a:rPr lang="en-US" sz="3600" dirty="0">
                <a:solidFill>
                  <a:srgbClr val="FF0000"/>
                </a:solidFill>
              </a:rPr>
              <a:t>/ 	        /</a:t>
            </a:r>
            <a:r>
              <a:rPr lang="en-US" sz="3600" dirty="0" err="1">
                <a:solidFill>
                  <a:srgbClr val="FF0000"/>
                </a:solidFill>
              </a:rPr>
              <a:t>kɑːrd</a:t>
            </a:r>
            <a:r>
              <a:rPr lang="en-US" sz="3600" dirty="0">
                <a:solidFill>
                  <a:srgbClr val="FF0000"/>
                </a:solidFill>
              </a:rPr>
              <a:t>/ 	          /</a:t>
            </a:r>
            <a:r>
              <a:rPr lang="en-US" sz="3600" dirty="0" err="1">
                <a:solidFill>
                  <a:srgbClr val="FF0000"/>
                </a:solidFill>
              </a:rPr>
              <a:t>sker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07081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87209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75" y="2194273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animal           B. pollution       C. restaurant     D. tourism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ænɪməl</a:t>
            </a:r>
            <a:r>
              <a:rPr lang="en-US" sz="3600" dirty="0">
                <a:solidFill>
                  <a:srgbClr val="FF0000"/>
                </a:solidFill>
              </a:rPr>
              <a:t>/ 		/</a:t>
            </a:r>
            <a:r>
              <a:rPr lang="en-US" sz="3600" dirty="0" err="1">
                <a:solidFill>
                  <a:srgbClr val="FF0000"/>
                </a:solidFill>
              </a:rPr>
              <a:t>pəˈluːʃən</a:t>
            </a:r>
            <a:r>
              <a:rPr lang="en-US" sz="3600" dirty="0">
                <a:solidFill>
                  <a:srgbClr val="FF0000"/>
                </a:solidFill>
              </a:rPr>
              <a:t>/    / ˈ</a:t>
            </a:r>
            <a:r>
              <a:rPr lang="en-US" sz="3600" dirty="0" err="1">
                <a:solidFill>
                  <a:srgbClr val="FF0000"/>
                </a:solidFill>
              </a:rPr>
              <a:t>restərɑːnt</a:t>
            </a:r>
            <a:r>
              <a:rPr lang="en-US" sz="3600" dirty="0">
                <a:solidFill>
                  <a:srgbClr val="FF0000"/>
                </a:solidFill>
              </a:rPr>
              <a:t> /	 /ˈ</a:t>
            </a:r>
            <a:r>
              <a:rPr lang="en-US" sz="3600" dirty="0" err="1">
                <a:solidFill>
                  <a:srgbClr val="FF0000"/>
                </a:solidFill>
              </a:rPr>
              <a:t>tʊrɪzəm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hotel	      B. business        C. plastic            D. dirty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 err="1">
                <a:solidFill>
                  <a:srgbClr val="FF0000"/>
                </a:solidFill>
              </a:rPr>
              <a:t>hoʊˈtel</a:t>
            </a:r>
            <a:r>
              <a:rPr lang="en-US" sz="3600" dirty="0">
                <a:solidFill>
                  <a:srgbClr val="FF0000"/>
                </a:solidFill>
              </a:rPr>
              <a:t> /	          /ˈ</a:t>
            </a:r>
            <a:r>
              <a:rPr lang="en-US" sz="3600" dirty="0" err="1">
                <a:solidFill>
                  <a:srgbClr val="FF0000"/>
                </a:solidFill>
              </a:rPr>
              <a:t>bɪznɪs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plæstɪk</a:t>
            </a:r>
            <a:r>
              <a:rPr lang="en-US" sz="3600" dirty="0">
                <a:solidFill>
                  <a:srgbClr val="FF0000"/>
                </a:solidFill>
              </a:rPr>
              <a:t> /         /ˈ</a:t>
            </a:r>
            <a:r>
              <a:rPr lang="en-US" sz="3600" dirty="0" err="1">
                <a:solidFill>
                  <a:srgbClr val="FF0000"/>
                </a:solidFill>
              </a:rPr>
              <a:t>dɜːti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visitor            B. natural           C. generous        D. effective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 /ˈ</a:t>
            </a:r>
            <a:r>
              <a:rPr lang="en-US" sz="3600" dirty="0" err="1">
                <a:solidFill>
                  <a:srgbClr val="FF0000"/>
                </a:solidFill>
              </a:rPr>
              <a:t>vɪzɪtər</a:t>
            </a:r>
            <a:r>
              <a:rPr lang="en-US" sz="3600" dirty="0">
                <a:solidFill>
                  <a:srgbClr val="FF0000"/>
                </a:solidFill>
              </a:rPr>
              <a:t> /	       /ˈ</a:t>
            </a:r>
            <a:r>
              <a:rPr lang="en-US" sz="3600" dirty="0" err="1">
                <a:solidFill>
                  <a:srgbClr val="FF0000"/>
                </a:solidFill>
              </a:rPr>
              <a:t>nætʃərəl</a:t>
            </a:r>
            <a:r>
              <a:rPr lang="en-US" sz="3600" dirty="0">
                <a:solidFill>
                  <a:srgbClr val="FF0000"/>
                </a:solidFill>
              </a:rPr>
              <a:t>/        /ˈ</a:t>
            </a:r>
            <a:r>
              <a:rPr lang="en-US" sz="3600" dirty="0" err="1">
                <a:solidFill>
                  <a:srgbClr val="FF0000"/>
                </a:solidFill>
              </a:rPr>
              <a:t>dʒenərəs</a:t>
            </a:r>
            <a:r>
              <a:rPr lang="en-US" sz="3600" dirty="0">
                <a:solidFill>
                  <a:srgbClr val="FF0000"/>
                </a:solidFill>
              </a:rPr>
              <a:t>/	    /</a:t>
            </a:r>
            <a:r>
              <a:rPr lang="en-US" sz="3600" dirty="0" err="1">
                <a:solidFill>
                  <a:srgbClr val="FF0000"/>
                </a:solidFill>
              </a:rPr>
              <a:t>əˈfektɪv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3399629" y="225607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343" y="335896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71699" y="4448822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646CC73-F549-671C-D752-3F7C485CA085}"/>
              </a:ext>
            </a:extLst>
          </p:cNvPr>
          <p:cNvSpPr/>
          <p:nvPr/>
        </p:nvSpPr>
        <p:spPr>
          <a:xfrm>
            <a:off x="4309877" y="522558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707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028700" y="569766"/>
            <a:ext cx="7953689" cy="5611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1178" y="4066531"/>
            <a:ext cx="410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Pronunciation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8034"/>
            <a:ext cx="5048518" cy="1639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46" y="2294835"/>
            <a:ext cx="4420395" cy="2869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820327-FD7A-70AC-11A9-B791F1598549}"/>
              </a:ext>
            </a:extLst>
          </p:cNvPr>
          <p:cNvSpPr txBox="1"/>
          <p:nvPr/>
        </p:nvSpPr>
        <p:spPr>
          <a:xfrm>
            <a:off x="736192" y="2294835"/>
            <a:ext cx="637475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/t/ is the voiceless consonant sound.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</a:rPr>
              <a:t>To make this sound, we should:</a:t>
            </a:r>
          </a:p>
          <a:p>
            <a:pPr marL="514350" indent="-514350">
              <a:buAutoNum type="arabicParenBoth"/>
            </a:pPr>
            <a:r>
              <a:rPr lang="en-US" sz="3000" dirty="0">
                <a:solidFill>
                  <a:srgbClr val="0070C0"/>
                </a:solidFill>
              </a:rPr>
              <a:t>Stop the air with your tongue behind your teeth.</a:t>
            </a:r>
          </a:p>
          <a:p>
            <a:pPr marL="514350" indent="-514350">
              <a:buAutoNum type="arabicParenBoth"/>
            </a:pPr>
            <a:r>
              <a:rPr lang="en-US" sz="3000" dirty="0">
                <a:solidFill>
                  <a:srgbClr val="0070C0"/>
                </a:solidFill>
              </a:rPr>
              <a:t>Move your tongue down to release the air. Put the paper in front of your mouth and practice.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DCE831-2C0D-4E4B-B1C6-24FBD2057555}"/>
              </a:ext>
            </a:extLst>
          </p:cNvPr>
          <p:cNvSpPr/>
          <p:nvPr/>
        </p:nvSpPr>
        <p:spPr>
          <a:xfrm>
            <a:off x="1206488" y="5875774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YouTube Noto"/>
                <a:hlinkClick r:id="rId4"/>
              </a:rPr>
              <a:t>https://youtu.be/0T1QYByMxrs</a:t>
            </a:r>
            <a:endParaRPr lang="vi-VN" dirty="0">
              <a:solidFill>
                <a:srgbClr val="FFFFFF"/>
              </a:solidFill>
              <a:latin typeface="YouTube Noto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5CE32-4C87-4A69-B3D2-4D52C144979C}"/>
              </a:ext>
            </a:extLst>
          </p:cNvPr>
          <p:cNvSpPr/>
          <p:nvPr/>
        </p:nvSpPr>
        <p:spPr>
          <a:xfrm>
            <a:off x="5704562" y="5829607"/>
            <a:ext cx="3038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YouTube Noto"/>
                <a:hlinkClick r:id="rId5"/>
              </a:rPr>
              <a:t>https://youtu.be/mLlotV_0dRI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8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7521" y="1641816"/>
            <a:ext cx="4372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affec</a:t>
            </a:r>
            <a:r>
              <a:rPr lang="en-US" sz="3200" u="sng" dirty="0">
                <a:solidFill>
                  <a:srgbClr val="0070C0"/>
                </a:solidFill>
              </a:rPr>
              <a:t>t</a:t>
            </a:r>
            <a:r>
              <a:rPr lang="en-US" sz="3200" dirty="0">
                <a:solidFill>
                  <a:srgbClr val="0070C0"/>
                </a:solidFill>
              </a:rPr>
              <a:t>	</a:t>
            </a:r>
            <a:r>
              <a:rPr lang="en-US" sz="3200" dirty="0"/>
              <a:t> /</a:t>
            </a:r>
            <a:r>
              <a:rPr lang="en-US" sz="3200" dirty="0" err="1"/>
              <a:t>əˈfekt</a:t>
            </a:r>
            <a:r>
              <a:rPr lang="en-US" sz="3200" dirty="0"/>
              <a:t>/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pollu</a:t>
            </a:r>
            <a:r>
              <a:rPr lang="en-US" sz="3200" u="sng" dirty="0">
                <a:solidFill>
                  <a:srgbClr val="0070C0"/>
                </a:solidFill>
              </a:rPr>
              <a:t>t</a:t>
            </a:r>
            <a:r>
              <a:rPr lang="en-US" sz="3200" dirty="0">
                <a:solidFill>
                  <a:srgbClr val="0070C0"/>
                </a:solidFill>
              </a:rPr>
              <a:t>e 	</a:t>
            </a:r>
            <a:r>
              <a:rPr lang="en-US" sz="3200" dirty="0">
                <a:solidFill>
                  <a:srgbClr val="1D2A57"/>
                </a:solidFill>
                <a:latin typeface="Calibri (Body)"/>
              </a:rPr>
              <a:t> /</a:t>
            </a:r>
            <a:r>
              <a:rPr lang="en-US" sz="3200" dirty="0"/>
              <a:t> </a:t>
            </a:r>
            <a:r>
              <a:rPr lang="en-US" sz="3200" dirty="0" err="1"/>
              <a:t>pəˈluːt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1D2A57"/>
                </a:solidFill>
                <a:latin typeface="Calibri (Body)"/>
              </a:rPr>
              <a:t>/</a:t>
            </a:r>
            <a:endParaRPr lang="en-US" sz="32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protec</a:t>
            </a:r>
            <a:r>
              <a:rPr lang="en-US" sz="3200" u="sng" dirty="0">
                <a:solidFill>
                  <a:srgbClr val="0070C0"/>
                </a:solidFill>
              </a:rPr>
              <a:t>t</a:t>
            </a:r>
            <a:r>
              <a:rPr lang="en-US" sz="3200" dirty="0">
                <a:solidFill>
                  <a:srgbClr val="0070C0"/>
                </a:solidFill>
              </a:rPr>
              <a:t>	</a:t>
            </a:r>
            <a:r>
              <a:rPr lang="en-US" sz="3200" dirty="0"/>
              <a:t>/</a:t>
            </a:r>
            <a:r>
              <a:rPr lang="en-US" sz="3200" dirty="0" err="1"/>
              <a:t>prəˈtekt</a:t>
            </a:r>
            <a:r>
              <a:rPr lang="en-US" sz="3200" dirty="0"/>
              <a:t>/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683" y="612475"/>
            <a:ext cx="1716657" cy="58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5F16FD-5F8A-6229-B264-E272DC2B3AE2}"/>
              </a:ext>
            </a:extLst>
          </p:cNvPr>
          <p:cNvSpPr/>
          <p:nvPr/>
        </p:nvSpPr>
        <p:spPr>
          <a:xfrm>
            <a:off x="2224454" y="614297"/>
            <a:ext cx="976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Listen to the words and focus on the underlined letters.</a:t>
            </a:r>
          </a:p>
        </p:txBody>
      </p:sp>
      <p:pic>
        <p:nvPicPr>
          <p:cNvPr id="2" name="CD1 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5540" y="187634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32" y="4653793"/>
            <a:ext cx="901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7030A0"/>
                </a:solidFill>
              </a:rPr>
              <a:t>Practice saying these words. Pay attention to the /t/ sound.</a:t>
            </a:r>
          </a:p>
        </p:txBody>
      </p:sp>
    </p:spTree>
    <p:extLst>
      <p:ext uri="{BB962C8B-B14F-4D97-AF65-F5344CB8AC3E}">
        <p14:creationId xmlns:p14="http://schemas.microsoft.com/office/powerpoint/2010/main" val="27882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518</Words>
  <Application>Microsoft Office PowerPoint</Application>
  <PresentationFormat>Widescreen</PresentationFormat>
  <Paragraphs>91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(Body)</vt:lpstr>
      <vt:lpstr>Calibri Light</vt:lpstr>
      <vt:lpstr>Wingdings</vt:lpstr>
      <vt:lpstr>YouTube Noto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55</cp:revision>
  <dcterms:created xsi:type="dcterms:W3CDTF">2023-02-01T04:45:54Z</dcterms:created>
  <dcterms:modified xsi:type="dcterms:W3CDTF">2025-11-10T08:20:48Z</dcterms:modified>
</cp:coreProperties>
</file>