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7" r:id="rId4"/>
    <p:sldId id="269" r:id="rId5"/>
    <p:sldId id="303" r:id="rId6"/>
    <p:sldId id="304" r:id="rId7"/>
    <p:sldId id="270" r:id="rId8"/>
    <p:sldId id="358" r:id="rId9"/>
    <p:sldId id="359" r:id="rId10"/>
    <p:sldId id="308" r:id="rId11"/>
    <p:sldId id="305" r:id="rId12"/>
    <p:sldId id="353" r:id="rId13"/>
    <p:sldId id="361" r:id="rId14"/>
    <p:sldId id="362" r:id="rId15"/>
    <p:sldId id="363" r:id="rId16"/>
    <p:sldId id="364" r:id="rId17"/>
    <p:sldId id="271" r:id="rId18"/>
    <p:sldId id="355" r:id="rId19"/>
    <p:sldId id="365" r:id="rId20"/>
    <p:sldId id="360" r:id="rId21"/>
    <p:sldId id="272" r:id="rId22"/>
    <p:sldId id="277" r:id="rId23"/>
    <p:sldId id="356" r:id="rId24"/>
    <p:sldId id="294" r:id="rId25"/>
    <p:sldId id="357" r:id="rId26"/>
    <p:sldId id="296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1E019D-3DF1-35CF-C227-FE6ACB8A0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2E0A7-F0A5-BA33-6EDE-F82D689BD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8129-8572-4798-95F8-02B0F79EA6A0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E9549-ACC8-E99D-7C8A-991F227A4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821ED-6DE3-05FE-0C62-F07DDAB700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D9E8A-0FB3-4EE3-A377-F46A3DE1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A6BC9C-C9D7-D7C9-4DA8-7ED5A53C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E759-ADB3-52EF-B658-8203AA11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86DC0-B60E-D6F7-85CA-64BEE31E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DC43C-C9FD-3B1B-BB62-943DB2D9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25065-852F-E49A-A15A-E362E706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486900" y="44183"/>
            <a:ext cx="21811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6797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3: Protecting the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61" r:id="rId13"/>
    <p:sldLayoutId id="2147483668" r:id="rId14"/>
    <p:sldLayoutId id="2147483669" r:id="rId15"/>
    <p:sldLayoutId id="2147483689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game/2583103" TargetMode="External"/><Relationship Id="rId2" Type="http://schemas.openxmlformats.org/officeDocument/2006/relationships/hyperlink" Target="https://www.baamboozle.com/game/168094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7CF1A-5217-23E2-32FE-B3252A91A94B}"/>
              </a:ext>
            </a:extLst>
          </p:cNvPr>
          <p:cNvSpPr txBox="1"/>
          <p:nvPr/>
        </p:nvSpPr>
        <p:spPr>
          <a:xfrm>
            <a:off x="5768162" y="2998278"/>
            <a:ext cx="62200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Protecting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Environment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1.2: Grammar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</a:t>
            </a:r>
            <a:r>
              <a:rPr lang="en-US" sz="2400" noProof="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25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26 --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283" y="1084178"/>
            <a:ext cx="6488497" cy="4449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A86F78-6CDA-9EC4-E5BB-8E0AF591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8" y="569793"/>
            <a:ext cx="5029902" cy="657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6FC15-D53F-5AD6-40C6-E0715B5B49A4}"/>
              </a:ext>
            </a:extLst>
          </p:cNvPr>
          <p:cNvSpPr/>
          <p:nvPr/>
        </p:nvSpPr>
        <p:spPr>
          <a:xfrm>
            <a:off x="167998" y="3429000"/>
            <a:ext cx="523106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do we use </a:t>
            </a:r>
            <a:r>
              <a:rPr lang="en-US" sz="3600" b="1" i="1" dirty="0">
                <a:solidFill>
                  <a:srgbClr val="0070C0"/>
                </a:solidFill>
              </a:rPr>
              <a:t>First Conditional </a:t>
            </a:r>
            <a:r>
              <a:rPr lang="en-US" sz="3600" i="1" dirty="0">
                <a:solidFill>
                  <a:srgbClr val="0070C0"/>
                </a:solidFill>
              </a:rPr>
              <a:t>for?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9F2B741-CFD6-439B-5B3F-5AF928B75673}"/>
              </a:ext>
            </a:extLst>
          </p:cNvPr>
          <p:cNvSpPr/>
          <p:nvPr/>
        </p:nvSpPr>
        <p:spPr>
          <a:xfrm>
            <a:off x="5679582" y="1506828"/>
            <a:ext cx="6014435" cy="73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7640C-1D39-2CF4-2C84-1F83A7965B09}"/>
              </a:ext>
            </a:extLst>
          </p:cNvPr>
          <p:cNvSpPr/>
          <p:nvPr/>
        </p:nvSpPr>
        <p:spPr>
          <a:xfrm>
            <a:off x="373907" y="1656668"/>
            <a:ext cx="456915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Read the box and answer the question below.</a:t>
            </a:r>
          </a:p>
        </p:txBody>
      </p:sp>
    </p:spTree>
    <p:extLst>
      <p:ext uri="{BB962C8B-B14F-4D97-AF65-F5344CB8AC3E}">
        <p14:creationId xmlns:p14="http://schemas.microsoft.com/office/powerpoint/2010/main" val="101734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6FA58-4A3B-62DD-516B-E842C48F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64"/>
            <a:ext cx="5296639" cy="6573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BC068-1467-17D4-D4E1-3DA1E9556532}"/>
              </a:ext>
            </a:extLst>
          </p:cNvPr>
          <p:cNvSpPr/>
          <p:nvPr/>
        </p:nvSpPr>
        <p:spPr>
          <a:xfrm>
            <a:off x="443526" y="1152681"/>
            <a:ext cx="1112170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- Read the sentences and underline the bold words.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- Focus on the usage of unless and if.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7" y="2472745"/>
            <a:ext cx="11199048" cy="383858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25803" y="3103809"/>
            <a:ext cx="1416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03797" y="3361387"/>
            <a:ext cx="18674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6400" y="5525038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28834" y="5525038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19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94999" y="501578"/>
            <a:ext cx="25580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First Conditional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2F7B3-5434-BFAA-805F-3AC15D6914A7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C3DEA-7895-FF74-8BDE-B793685888E2}"/>
              </a:ext>
            </a:extLst>
          </p:cNvPr>
          <p:cNvSpPr/>
          <p:nvPr/>
        </p:nvSpPr>
        <p:spPr>
          <a:xfrm>
            <a:off x="2348376" y="5666616"/>
            <a:ext cx="785903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Can you give more examples using </a:t>
            </a:r>
            <a:r>
              <a:rPr lang="en-US" sz="2800" b="1" i="1" dirty="0">
                <a:solidFill>
                  <a:srgbClr val="0070C0"/>
                </a:solidFill>
              </a:rPr>
              <a:t>First Conditional</a:t>
            </a:r>
            <a:r>
              <a:rPr lang="en-US" sz="28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6D59C-CE41-56D8-F32C-8A85E9E87243}"/>
              </a:ext>
            </a:extLst>
          </p:cNvPr>
          <p:cNvSpPr txBox="1"/>
          <p:nvPr/>
        </p:nvSpPr>
        <p:spPr>
          <a:xfrm>
            <a:off x="2768959" y="728672"/>
            <a:ext cx="9208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We use the </a:t>
            </a:r>
            <a:r>
              <a:rPr lang="en-US" sz="2500" b="1" dirty="0">
                <a:solidFill>
                  <a:srgbClr val="0070C0"/>
                </a:solidFill>
              </a:rPr>
              <a:t>First Conditional </a:t>
            </a:r>
            <a:r>
              <a:rPr lang="en-US" sz="2500" dirty="0">
                <a:solidFill>
                  <a:srgbClr val="0070C0"/>
                </a:solidFill>
              </a:rPr>
              <a:t>to talk about future situations we think are </a:t>
            </a:r>
            <a:r>
              <a:rPr lang="en-US" sz="2500" b="1" dirty="0">
                <a:solidFill>
                  <a:srgbClr val="0070C0"/>
                </a:solidFill>
              </a:rPr>
              <a:t>real</a:t>
            </a:r>
            <a:r>
              <a:rPr lang="en-US" sz="2500" dirty="0">
                <a:solidFill>
                  <a:srgbClr val="0070C0"/>
                </a:solidFill>
              </a:rPr>
              <a:t> or </a:t>
            </a:r>
            <a:r>
              <a:rPr lang="en-US" sz="2500" b="1" dirty="0">
                <a:solidFill>
                  <a:srgbClr val="0070C0"/>
                </a:solidFill>
              </a:rPr>
              <a:t>will happen</a:t>
            </a:r>
            <a:r>
              <a:rPr lang="en-US" sz="2500" dirty="0">
                <a:solidFill>
                  <a:srgbClr val="0070C0"/>
                </a:solidFill>
              </a:rPr>
              <a:t> and </a:t>
            </a:r>
            <a:r>
              <a:rPr lang="en-US" sz="2500" b="1" dirty="0">
                <a:solidFill>
                  <a:srgbClr val="0070C0"/>
                </a:solidFill>
              </a:rPr>
              <a:t>their result</a:t>
            </a:r>
            <a:r>
              <a:rPr lang="en-US" sz="2500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4637"/>
              </p:ext>
            </p:extLst>
          </p:nvPr>
        </p:nvGraphicFramePr>
        <p:xfrm>
          <a:off x="1689759" y="1590446"/>
          <a:ext cx="9432714" cy="50492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16357">
                  <a:extLst>
                    <a:ext uri="{9D8B030D-6E8A-4147-A177-3AD203B41FA5}">
                      <a16:colId xmlns:a16="http://schemas.microsoft.com/office/drawing/2014/main" val="29242475"/>
                    </a:ext>
                  </a:extLst>
                </a:gridCol>
                <a:gridCol w="4716357">
                  <a:extLst>
                    <a:ext uri="{9D8B030D-6E8A-4147-A177-3AD203B41FA5}">
                      <a16:colId xmlns:a16="http://schemas.microsoft.com/office/drawing/2014/main" val="249626561"/>
                    </a:ext>
                  </a:extLst>
                </a:gridCol>
              </a:tblGrid>
              <a:tr h="3887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If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Main clause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70180"/>
                  </a:ext>
                </a:extLst>
              </a:tr>
              <a:tr h="2734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Present simple</a:t>
                      </a:r>
                      <a:r>
                        <a:rPr lang="vi-VN" sz="2800" b="1" dirty="0"/>
                        <a:t> (</a:t>
                      </a:r>
                      <a:r>
                        <a:rPr lang="vi-VN" sz="2400" b="1" dirty="0"/>
                        <a:t>Hiện tại đơn)</a:t>
                      </a:r>
                      <a:r>
                        <a:rPr lang="en-US" sz="2400" b="1" dirty="0"/>
                        <a:t> </a:t>
                      </a:r>
                      <a:endParaRPr lang="en-US" sz="28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V</a:t>
                      </a:r>
                      <a:r>
                        <a:rPr lang="vi-VN" sz="2800" dirty="0"/>
                        <a:t>1/ </a:t>
                      </a:r>
                      <a:r>
                        <a:rPr lang="en-US" sz="2800" dirty="0"/>
                        <a:t>s/es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(-) S + don’t/doesn’t</a:t>
                      </a:r>
                      <a:r>
                        <a:rPr lang="en-US" sz="2800" baseline="0" dirty="0"/>
                        <a:t>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Do/does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do not = don’t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               does not = doesn’t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Future</a:t>
                      </a:r>
                      <a:r>
                        <a:rPr lang="en-US" sz="2800" b="1" baseline="0" dirty="0"/>
                        <a:t> simple</a:t>
                      </a:r>
                      <a:r>
                        <a:rPr lang="vi-VN" sz="2800" b="1" baseline="0" dirty="0"/>
                        <a:t> </a:t>
                      </a:r>
                      <a:r>
                        <a:rPr lang="vi-VN" sz="2400" b="1" baseline="0" dirty="0"/>
                        <a:t>(Tương lai đơn)</a:t>
                      </a:r>
                      <a:endParaRPr lang="en-US" sz="2800" b="1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will</a:t>
                      </a:r>
                      <a:r>
                        <a:rPr lang="en-US" sz="2800" baseline="0" dirty="0"/>
                        <a:t> + V(infinitive)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(-) S + won’t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Will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will not = won’t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25145"/>
                  </a:ext>
                </a:extLst>
              </a:tr>
              <a:tr h="4918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We can make negative conditionals using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unless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instead of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194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2FE0A7-301E-48FF-B17E-5029D2E4D3AA}"/>
              </a:ext>
            </a:extLst>
          </p:cNvPr>
          <p:cNvSpPr txBox="1"/>
          <p:nvPr/>
        </p:nvSpPr>
        <p:spPr>
          <a:xfrm>
            <a:off x="1709057" y="3592286"/>
            <a:ext cx="9432714" cy="30590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94999" y="501578"/>
            <a:ext cx="25580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First Conditional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2F7B3-5434-BFAA-805F-3AC15D6914A7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C3DEA-7895-FF74-8BDE-B793685888E2}"/>
              </a:ext>
            </a:extLst>
          </p:cNvPr>
          <p:cNvSpPr/>
          <p:nvPr/>
        </p:nvSpPr>
        <p:spPr>
          <a:xfrm>
            <a:off x="2348376" y="5666616"/>
            <a:ext cx="785903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Can you give more examples using </a:t>
            </a:r>
            <a:r>
              <a:rPr lang="en-US" sz="2800" b="1" i="1" dirty="0">
                <a:solidFill>
                  <a:srgbClr val="0070C0"/>
                </a:solidFill>
              </a:rPr>
              <a:t>First Conditional</a:t>
            </a:r>
            <a:r>
              <a:rPr lang="en-US" sz="28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6D59C-CE41-56D8-F32C-8A85E9E87243}"/>
              </a:ext>
            </a:extLst>
          </p:cNvPr>
          <p:cNvSpPr txBox="1"/>
          <p:nvPr/>
        </p:nvSpPr>
        <p:spPr>
          <a:xfrm>
            <a:off x="2768959" y="728672"/>
            <a:ext cx="9208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We use the </a:t>
            </a:r>
            <a:r>
              <a:rPr lang="en-US" sz="2500" b="1" dirty="0">
                <a:solidFill>
                  <a:srgbClr val="0070C0"/>
                </a:solidFill>
              </a:rPr>
              <a:t>First Conditional </a:t>
            </a:r>
            <a:r>
              <a:rPr lang="en-US" sz="2500" dirty="0">
                <a:solidFill>
                  <a:srgbClr val="0070C0"/>
                </a:solidFill>
              </a:rPr>
              <a:t>to talk about future situations we think are </a:t>
            </a:r>
            <a:r>
              <a:rPr lang="en-US" sz="2500" b="1" dirty="0">
                <a:solidFill>
                  <a:srgbClr val="0070C0"/>
                </a:solidFill>
              </a:rPr>
              <a:t>real</a:t>
            </a:r>
            <a:r>
              <a:rPr lang="en-US" sz="2500" dirty="0">
                <a:solidFill>
                  <a:srgbClr val="0070C0"/>
                </a:solidFill>
              </a:rPr>
              <a:t> or </a:t>
            </a:r>
            <a:r>
              <a:rPr lang="en-US" sz="2500" b="1" dirty="0">
                <a:solidFill>
                  <a:srgbClr val="0070C0"/>
                </a:solidFill>
              </a:rPr>
              <a:t>will happen</a:t>
            </a:r>
            <a:r>
              <a:rPr lang="en-US" sz="2500" dirty="0">
                <a:solidFill>
                  <a:srgbClr val="0070C0"/>
                </a:solidFill>
              </a:rPr>
              <a:t> and </a:t>
            </a:r>
            <a:r>
              <a:rPr lang="en-US" sz="2500" b="1" dirty="0">
                <a:solidFill>
                  <a:srgbClr val="0070C0"/>
                </a:solidFill>
              </a:rPr>
              <a:t>their result</a:t>
            </a:r>
            <a:r>
              <a:rPr lang="en-US" sz="2500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31498"/>
              </p:ext>
            </p:extLst>
          </p:nvPr>
        </p:nvGraphicFramePr>
        <p:xfrm>
          <a:off x="1689759" y="1590446"/>
          <a:ext cx="9432714" cy="50492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16357">
                  <a:extLst>
                    <a:ext uri="{9D8B030D-6E8A-4147-A177-3AD203B41FA5}">
                      <a16:colId xmlns:a16="http://schemas.microsoft.com/office/drawing/2014/main" val="29242475"/>
                    </a:ext>
                  </a:extLst>
                </a:gridCol>
                <a:gridCol w="4716357">
                  <a:extLst>
                    <a:ext uri="{9D8B030D-6E8A-4147-A177-3AD203B41FA5}">
                      <a16:colId xmlns:a16="http://schemas.microsoft.com/office/drawing/2014/main" val="249626561"/>
                    </a:ext>
                  </a:extLst>
                </a:gridCol>
              </a:tblGrid>
              <a:tr h="3887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If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Main clause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70180"/>
                  </a:ext>
                </a:extLst>
              </a:tr>
              <a:tr h="2734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Present simple</a:t>
                      </a:r>
                      <a:r>
                        <a:rPr lang="vi-VN" sz="2800" b="1" dirty="0"/>
                        <a:t> (</a:t>
                      </a:r>
                      <a:r>
                        <a:rPr lang="vi-VN" sz="2400" b="1" dirty="0"/>
                        <a:t>Hiện tại đơn)</a:t>
                      </a:r>
                      <a:r>
                        <a:rPr lang="en-US" sz="2400" b="1" dirty="0"/>
                        <a:t> </a:t>
                      </a:r>
                      <a:endParaRPr lang="en-US" sz="28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V</a:t>
                      </a:r>
                      <a:r>
                        <a:rPr lang="vi-VN" sz="2800" dirty="0"/>
                        <a:t>1/ </a:t>
                      </a:r>
                      <a:r>
                        <a:rPr lang="en-US" sz="2800" dirty="0"/>
                        <a:t>s/es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(-) S + don’t/doesn’t</a:t>
                      </a:r>
                      <a:r>
                        <a:rPr lang="en-US" sz="2800" baseline="0" dirty="0"/>
                        <a:t>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Do/does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do not = don’t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               does not = doesn’t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Future</a:t>
                      </a:r>
                      <a:r>
                        <a:rPr lang="en-US" sz="2800" b="1" baseline="0" dirty="0"/>
                        <a:t> simple</a:t>
                      </a:r>
                      <a:r>
                        <a:rPr lang="vi-VN" sz="2800" b="1" baseline="0" dirty="0"/>
                        <a:t> </a:t>
                      </a:r>
                      <a:r>
                        <a:rPr lang="vi-VN" sz="2400" b="1" baseline="0" dirty="0"/>
                        <a:t>(Tương lai đơn)</a:t>
                      </a:r>
                      <a:endParaRPr lang="en-US" sz="2800" b="1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will</a:t>
                      </a:r>
                      <a:r>
                        <a:rPr lang="en-US" sz="2800" baseline="0" dirty="0"/>
                        <a:t> + V (infinitive)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(-) S + won’t + V(infinitive) 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Will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will not = won’t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25145"/>
                  </a:ext>
                </a:extLst>
              </a:tr>
              <a:tr h="4918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We can make negative conditionals using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unless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instead of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194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2FE0A7-301E-48FF-B17E-5029D2E4D3AA}"/>
              </a:ext>
            </a:extLst>
          </p:cNvPr>
          <p:cNvSpPr txBox="1"/>
          <p:nvPr/>
        </p:nvSpPr>
        <p:spPr>
          <a:xfrm>
            <a:off x="1689759" y="4104516"/>
            <a:ext cx="9432714" cy="2546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2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94999" y="501578"/>
            <a:ext cx="25580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First Conditional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2F7B3-5434-BFAA-805F-3AC15D6914A7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C3DEA-7895-FF74-8BDE-B793685888E2}"/>
              </a:ext>
            </a:extLst>
          </p:cNvPr>
          <p:cNvSpPr/>
          <p:nvPr/>
        </p:nvSpPr>
        <p:spPr>
          <a:xfrm>
            <a:off x="2348376" y="5666616"/>
            <a:ext cx="785903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Can you give more examples using </a:t>
            </a:r>
            <a:r>
              <a:rPr lang="en-US" sz="2800" b="1" i="1" dirty="0">
                <a:solidFill>
                  <a:srgbClr val="0070C0"/>
                </a:solidFill>
              </a:rPr>
              <a:t>First Conditional</a:t>
            </a:r>
            <a:r>
              <a:rPr lang="en-US" sz="28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6D59C-CE41-56D8-F32C-8A85E9E87243}"/>
              </a:ext>
            </a:extLst>
          </p:cNvPr>
          <p:cNvSpPr txBox="1"/>
          <p:nvPr/>
        </p:nvSpPr>
        <p:spPr>
          <a:xfrm>
            <a:off x="2768959" y="728672"/>
            <a:ext cx="9208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We use the </a:t>
            </a:r>
            <a:r>
              <a:rPr lang="en-US" sz="2500" b="1" dirty="0">
                <a:solidFill>
                  <a:srgbClr val="0070C0"/>
                </a:solidFill>
              </a:rPr>
              <a:t>First Conditional </a:t>
            </a:r>
            <a:r>
              <a:rPr lang="en-US" sz="2500" dirty="0">
                <a:solidFill>
                  <a:srgbClr val="0070C0"/>
                </a:solidFill>
              </a:rPr>
              <a:t>to talk about future situations we think are </a:t>
            </a:r>
            <a:r>
              <a:rPr lang="en-US" sz="2500" b="1" dirty="0">
                <a:solidFill>
                  <a:srgbClr val="0070C0"/>
                </a:solidFill>
              </a:rPr>
              <a:t>real</a:t>
            </a:r>
            <a:r>
              <a:rPr lang="en-US" sz="2500" dirty="0">
                <a:solidFill>
                  <a:srgbClr val="0070C0"/>
                </a:solidFill>
              </a:rPr>
              <a:t> or </a:t>
            </a:r>
            <a:r>
              <a:rPr lang="en-US" sz="2500" b="1" dirty="0">
                <a:solidFill>
                  <a:srgbClr val="0070C0"/>
                </a:solidFill>
              </a:rPr>
              <a:t>will happen</a:t>
            </a:r>
            <a:r>
              <a:rPr lang="en-US" sz="2500" dirty="0">
                <a:solidFill>
                  <a:srgbClr val="0070C0"/>
                </a:solidFill>
              </a:rPr>
              <a:t> and </a:t>
            </a:r>
            <a:r>
              <a:rPr lang="en-US" sz="2500" b="1" dirty="0">
                <a:solidFill>
                  <a:srgbClr val="0070C0"/>
                </a:solidFill>
              </a:rPr>
              <a:t>their result</a:t>
            </a:r>
            <a:r>
              <a:rPr lang="en-US" sz="2500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96924"/>
              </p:ext>
            </p:extLst>
          </p:nvPr>
        </p:nvGraphicFramePr>
        <p:xfrm>
          <a:off x="1689759" y="1590446"/>
          <a:ext cx="9432714" cy="50492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16357">
                  <a:extLst>
                    <a:ext uri="{9D8B030D-6E8A-4147-A177-3AD203B41FA5}">
                      <a16:colId xmlns:a16="http://schemas.microsoft.com/office/drawing/2014/main" val="29242475"/>
                    </a:ext>
                  </a:extLst>
                </a:gridCol>
                <a:gridCol w="4716357">
                  <a:extLst>
                    <a:ext uri="{9D8B030D-6E8A-4147-A177-3AD203B41FA5}">
                      <a16:colId xmlns:a16="http://schemas.microsoft.com/office/drawing/2014/main" val="249626561"/>
                    </a:ext>
                  </a:extLst>
                </a:gridCol>
              </a:tblGrid>
              <a:tr h="3887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If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Main clause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70180"/>
                  </a:ext>
                </a:extLst>
              </a:tr>
              <a:tr h="2734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Present simple</a:t>
                      </a:r>
                      <a:r>
                        <a:rPr lang="vi-VN" sz="2800" b="1" dirty="0"/>
                        <a:t> (</a:t>
                      </a:r>
                      <a:r>
                        <a:rPr lang="vi-VN" sz="2400" b="1" dirty="0"/>
                        <a:t>Hiện tại đơn)</a:t>
                      </a:r>
                      <a:r>
                        <a:rPr lang="en-US" sz="2400" b="1" dirty="0"/>
                        <a:t> </a:t>
                      </a:r>
                      <a:endParaRPr lang="en-US" sz="28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V</a:t>
                      </a:r>
                      <a:r>
                        <a:rPr lang="vi-VN" sz="2800" dirty="0"/>
                        <a:t>1/ </a:t>
                      </a:r>
                      <a:r>
                        <a:rPr lang="en-US" sz="2800" dirty="0"/>
                        <a:t>s/es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(-) S + don’t/doesn’t</a:t>
                      </a:r>
                      <a:r>
                        <a:rPr lang="en-US" sz="2800" baseline="0" dirty="0"/>
                        <a:t>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Do/does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do not = don’t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               does not = doesn’t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Future</a:t>
                      </a:r>
                      <a:r>
                        <a:rPr lang="en-US" sz="2800" b="1" baseline="0" dirty="0"/>
                        <a:t> simple</a:t>
                      </a:r>
                      <a:r>
                        <a:rPr lang="vi-VN" sz="2800" b="1" baseline="0" dirty="0"/>
                        <a:t> </a:t>
                      </a:r>
                      <a:r>
                        <a:rPr lang="vi-VN" sz="2400" b="1" baseline="0" dirty="0"/>
                        <a:t>(Tương lai đơn)</a:t>
                      </a:r>
                      <a:endParaRPr lang="en-US" sz="2800" b="1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will</a:t>
                      </a:r>
                      <a:r>
                        <a:rPr lang="en-US" sz="2800" baseline="0" dirty="0"/>
                        <a:t> + V (infinitive)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(-) S + won’t + V(infinitive) 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Will + S + V (infinitive)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will not = won’t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25145"/>
                  </a:ext>
                </a:extLst>
              </a:tr>
              <a:tr h="4918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We can make negative conditionals using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unless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instead of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194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2FE0A7-301E-48FF-B17E-5029D2E4D3AA}"/>
              </a:ext>
            </a:extLst>
          </p:cNvPr>
          <p:cNvSpPr txBox="1"/>
          <p:nvPr/>
        </p:nvSpPr>
        <p:spPr>
          <a:xfrm>
            <a:off x="1689759" y="4794322"/>
            <a:ext cx="9432713" cy="1857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0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94999" y="501578"/>
            <a:ext cx="25580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First Conditional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2F7B3-5434-BFAA-805F-3AC15D6914A7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C3DEA-7895-FF74-8BDE-B793685888E2}"/>
              </a:ext>
            </a:extLst>
          </p:cNvPr>
          <p:cNvSpPr/>
          <p:nvPr/>
        </p:nvSpPr>
        <p:spPr>
          <a:xfrm>
            <a:off x="2348376" y="5666616"/>
            <a:ext cx="785903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Can you give more examples using </a:t>
            </a:r>
            <a:r>
              <a:rPr lang="en-US" sz="2800" b="1" i="1" dirty="0">
                <a:solidFill>
                  <a:srgbClr val="0070C0"/>
                </a:solidFill>
              </a:rPr>
              <a:t>First Conditional</a:t>
            </a:r>
            <a:r>
              <a:rPr lang="en-US" sz="28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6D59C-CE41-56D8-F32C-8A85E9E87243}"/>
              </a:ext>
            </a:extLst>
          </p:cNvPr>
          <p:cNvSpPr txBox="1"/>
          <p:nvPr/>
        </p:nvSpPr>
        <p:spPr>
          <a:xfrm>
            <a:off x="2768959" y="728672"/>
            <a:ext cx="9208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We use the </a:t>
            </a:r>
            <a:r>
              <a:rPr lang="en-US" sz="2500" b="1" dirty="0">
                <a:solidFill>
                  <a:srgbClr val="0070C0"/>
                </a:solidFill>
              </a:rPr>
              <a:t>First Conditional </a:t>
            </a:r>
            <a:r>
              <a:rPr lang="en-US" sz="2500" dirty="0">
                <a:solidFill>
                  <a:srgbClr val="0070C0"/>
                </a:solidFill>
              </a:rPr>
              <a:t>to talk about future situations we think are </a:t>
            </a:r>
            <a:r>
              <a:rPr lang="en-US" sz="2500" b="1" dirty="0">
                <a:solidFill>
                  <a:srgbClr val="0070C0"/>
                </a:solidFill>
              </a:rPr>
              <a:t>real</a:t>
            </a:r>
            <a:r>
              <a:rPr lang="en-US" sz="2500" dirty="0">
                <a:solidFill>
                  <a:srgbClr val="0070C0"/>
                </a:solidFill>
              </a:rPr>
              <a:t> or </a:t>
            </a:r>
            <a:r>
              <a:rPr lang="en-US" sz="2500" b="1" dirty="0">
                <a:solidFill>
                  <a:srgbClr val="0070C0"/>
                </a:solidFill>
              </a:rPr>
              <a:t>will happen</a:t>
            </a:r>
            <a:r>
              <a:rPr lang="en-US" sz="2500" dirty="0">
                <a:solidFill>
                  <a:srgbClr val="0070C0"/>
                </a:solidFill>
              </a:rPr>
              <a:t> and </a:t>
            </a:r>
            <a:r>
              <a:rPr lang="en-US" sz="2500" b="1" dirty="0">
                <a:solidFill>
                  <a:srgbClr val="0070C0"/>
                </a:solidFill>
              </a:rPr>
              <a:t>their result</a:t>
            </a:r>
            <a:r>
              <a:rPr lang="en-US" sz="2500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89759" y="1590446"/>
          <a:ext cx="9432714" cy="50492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16357">
                  <a:extLst>
                    <a:ext uri="{9D8B030D-6E8A-4147-A177-3AD203B41FA5}">
                      <a16:colId xmlns:a16="http://schemas.microsoft.com/office/drawing/2014/main" val="29242475"/>
                    </a:ext>
                  </a:extLst>
                </a:gridCol>
                <a:gridCol w="4716357">
                  <a:extLst>
                    <a:ext uri="{9D8B030D-6E8A-4147-A177-3AD203B41FA5}">
                      <a16:colId xmlns:a16="http://schemas.microsoft.com/office/drawing/2014/main" val="249626561"/>
                    </a:ext>
                  </a:extLst>
                </a:gridCol>
              </a:tblGrid>
              <a:tr h="3887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If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Main clause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70180"/>
                  </a:ext>
                </a:extLst>
              </a:tr>
              <a:tr h="2734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Present simple</a:t>
                      </a:r>
                      <a:r>
                        <a:rPr lang="vi-VN" sz="2800" b="1" dirty="0"/>
                        <a:t> (</a:t>
                      </a:r>
                      <a:r>
                        <a:rPr lang="vi-VN" sz="2400" b="1" dirty="0"/>
                        <a:t>Hiện tại đơn)</a:t>
                      </a:r>
                      <a:r>
                        <a:rPr lang="en-US" sz="2400" b="1" dirty="0"/>
                        <a:t> </a:t>
                      </a:r>
                      <a:endParaRPr lang="en-US" sz="28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V</a:t>
                      </a:r>
                      <a:r>
                        <a:rPr lang="vi-VN" sz="2800" dirty="0"/>
                        <a:t>1/ </a:t>
                      </a:r>
                      <a:r>
                        <a:rPr lang="en-US" sz="2800" dirty="0"/>
                        <a:t>s/es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(-) S + don’t/doesn’t</a:t>
                      </a:r>
                      <a:r>
                        <a:rPr lang="en-US" sz="2800" baseline="0" dirty="0"/>
                        <a:t>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Do/does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do not = don’t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               does not = doesn’t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Future</a:t>
                      </a:r>
                      <a:r>
                        <a:rPr lang="en-US" sz="2800" b="1" baseline="0" dirty="0"/>
                        <a:t> simple</a:t>
                      </a:r>
                      <a:r>
                        <a:rPr lang="vi-VN" sz="2800" b="1" baseline="0" dirty="0"/>
                        <a:t> </a:t>
                      </a:r>
                      <a:r>
                        <a:rPr lang="vi-VN" sz="2400" b="1" baseline="0" dirty="0"/>
                        <a:t>(Tương lai đơn)</a:t>
                      </a:r>
                      <a:endParaRPr lang="en-US" sz="2800" b="1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will</a:t>
                      </a:r>
                      <a:r>
                        <a:rPr lang="en-US" sz="2800" baseline="0" dirty="0"/>
                        <a:t> + V (infinitive)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(-) S + won’t + V(infinitive) 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Will + S + V (infinitive)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will not = won’t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25145"/>
                  </a:ext>
                </a:extLst>
              </a:tr>
              <a:tr h="4918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We can make negative conditionals using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unless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instead of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194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2FE0A7-301E-48FF-B17E-5029D2E4D3AA}"/>
              </a:ext>
            </a:extLst>
          </p:cNvPr>
          <p:cNvSpPr txBox="1"/>
          <p:nvPr/>
        </p:nvSpPr>
        <p:spPr>
          <a:xfrm>
            <a:off x="1689759" y="5928226"/>
            <a:ext cx="9432714" cy="797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9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94999" y="501578"/>
            <a:ext cx="25580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First Conditional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2F7B3-5434-BFAA-805F-3AC15D6914A7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C3DEA-7895-FF74-8BDE-B793685888E2}"/>
              </a:ext>
            </a:extLst>
          </p:cNvPr>
          <p:cNvSpPr/>
          <p:nvPr/>
        </p:nvSpPr>
        <p:spPr>
          <a:xfrm>
            <a:off x="2348376" y="5666616"/>
            <a:ext cx="785903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Can you give more examples using </a:t>
            </a:r>
            <a:r>
              <a:rPr lang="en-US" sz="2800" b="1" i="1" dirty="0">
                <a:solidFill>
                  <a:srgbClr val="0070C0"/>
                </a:solidFill>
              </a:rPr>
              <a:t>First Conditional</a:t>
            </a:r>
            <a:r>
              <a:rPr lang="en-US" sz="28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6D59C-CE41-56D8-F32C-8A85E9E87243}"/>
              </a:ext>
            </a:extLst>
          </p:cNvPr>
          <p:cNvSpPr txBox="1"/>
          <p:nvPr/>
        </p:nvSpPr>
        <p:spPr>
          <a:xfrm>
            <a:off x="2768959" y="728672"/>
            <a:ext cx="92083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We use the </a:t>
            </a:r>
            <a:r>
              <a:rPr lang="en-US" sz="2500" b="1" dirty="0">
                <a:solidFill>
                  <a:srgbClr val="0070C0"/>
                </a:solidFill>
              </a:rPr>
              <a:t>First Conditional </a:t>
            </a:r>
            <a:r>
              <a:rPr lang="en-US" sz="2500" dirty="0">
                <a:solidFill>
                  <a:srgbClr val="0070C0"/>
                </a:solidFill>
              </a:rPr>
              <a:t>to talk about future situations we think are </a:t>
            </a:r>
            <a:r>
              <a:rPr lang="en-US" sz="2500" b="1" dirty="0">
                <a:solidFill>
                  <a:srgbClr val="0070C0"/>
                </a:solidFill>
              </a:rPr>
              <a:t>real</a:t>
            </a:r>
            <a:r>
              <a:rPr lang="en-US" sz="2500" dirty="0">
                <a:solidFill>
                  <a:srgbClr val="0070C0"/>
                </a:solidFill>
              </a:rPr>
              <a:t> or </a:t>
            </a:r>
            <a:r>
              <a:rPr lang="en-US" sz="2500" b="1" dirty="0">
                <a:solidFill>
                  <a:srgbClr val="0070C0"/>
                </a:solidFill>
              </a:rPr>
              <a:t>will happen</a:t>
            </a:r>
            <a:r>
              <a:rPr lang="en-US" sz="2500" dirty="0">
                <a:solidFill>
                  <a:srgbClr val="0070C0"/>
                </a:solidFill>
              </a:rPr>
              <a:t> and </a:t>
            </a:r>
            <a:r>
              <a:rPr lang="en-US" sz="2500" b="1" dirty="0">
                <a:solidFill>
                  <a:srgbClr val="0070C0"/>
                </a:solidFill>
              </a:rPr>
              <a:t>their result</a:t>
            </a:r>
            <a:r>
              <a:rPr lang="en-US" sz="2500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89759" y="1590446"/>
          <a:ext cx="9432714" cy="50492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16357">
                  <a:extLst>
                    <a:ext uri="{9D8B030D-6E8A-4147-A177-3AD203B41FA5}">
                      <a16:colId xmlns:a16="http://schemas.microsoft.com/office/drawing/2014/main" val="29242475"/>
                    </a:ext>
                  </a:extLst>
                </a:gridCol>
                <a:gridCol w="4716357">
                  <a:extLst>
                    <a:ext uri="{9D8B030D-6E8A-4147-A177-3AD203B41FA5}">
                      <a16:colId xmlns:a16="http://schemas.microsoft.com/office/drawing/2014/main" val="249626561"/>
                    </a:ext>
                  </a:extLst>
                </a:gridCol>
              </a:tblGrid>
              <a:tr h="3887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If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clause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Main clause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70180"/>
                  </a:ext>
                </a:extLst>
              </a:tr>
              <a:tr h="2734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Present simple</a:t>
                      </a:r>
                      <a:r>
                        <a:rPr lang="vi-VN" sz="2800" b="1" dirty="0"/>
                        <a:t> (</a:t>
                      </a:r>
                      <a:r>
                        <a:rPr lang="vi-VN" sz="2400" b="1" dirty="0"/>
                        <a:t>Hiện tại đơn)</a:t>
                      </a:r>
                      <a:r>
                        <a:rPr lang="en-US" sz="2400" b="1" dirty="0"/>
                        <a:t> </a:t>
                      </a:r>
                      <a:endParaRPr lang="en-US" sz="28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V</a:t>
                      </a:r>
                      <a:r>
                        <a:rPr lang="vi-VN" sz="2800" dirty="0"/>
                        <a:t>1/ </a:t>
                      </a:r>
                      <a:r>
                        <a:rPr lang="en-US" sz="2800" dirty="0"/>
                        <a:t>s/es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(-) S + don’t/doesn’t</a:t>
                      </a:r>
                      <a:r>
                        <a:rPr lang="en-US" sz="2800" baseline="0" dirty="0"/>
                        <a:t> + V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Do/does + S + V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do not = don’t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               does not = doesn’t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/>
                        <a:t>Future</a:t>
                      </a:r>
                      <a:r>
                        <a:rPr lang="en-US" sz="2800" b="1" baseline="0" dirty="0"/>
                        <a:t> simple</a:t>
                      </a:r>
                      <a:r>
                        <a:rPr lang="vi-VN" sz="2800" b="1" baseline="0" dirty="0"/>
                        <a:t> </a:t>
                      </a:r>
                      <a:r>
                        <a:rPr lang="vi-VN" sz="2400" b="1" baseline="0" dirty="0"/>
                        <a:t>(Tương lai đơn)</a:t>
                      </a:r>
                      <a:endParaRPr lang="en-US" sz="2800" b="1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/>
                        <a:t>(+) S + will</a:t>
                      </a:r>
                      <a:r>
                        <a:rPr lang="en-US" sz="2800" baseline="0" dirty="0"/>
                        <a:t> + V (infinitive)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(-) S + won’t + V(infinitive)  + 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(?) Will + S + V (infinitive) + O?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aseline="0" dirty="0"/>
                        <a:t>* Note: will not = won’t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25145"/>
                  </a:ext>
                </a:extLst>
              </a:tr>
              <a:tr h="49189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We can make negative conditionals using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</a:rPr>
                        <a:t>unless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instead of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61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66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708338" y="755374"/>
            <a:ext cx="8345510" cy="5522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3220" y="419431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6" y="1076960"/>
            <a:ext cx="11846678" cy="518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1254856" y="2899141"/>
            <a:ext cx="206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will happen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321316" y="591671"/>
            <a:ext cx="1655402" cy="685800"/>
          </a:xfrm>
          <a:prstGeom prst="snip1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Task 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4727492" y="2995112"/>
            <a:ext cx="16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don’t do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321316" y="3484101"/>
            <a:ext cx="289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won’t affect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5577024" y="3621297"/>
            <a:ext cx="16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keep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1351628" y="4281713"/>
            <a:ext cx="16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will be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5395123" y="4240155"/>
            <a:ext cx="16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don’t stop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1351629" y="4901629"/>
            <a:ext cx="16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is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8166850" y="4813756"/>
            <a:ext cx="16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will want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819241" y="5389893"/>
            <a:ext cx="256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won’t be able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6995345" y="5519430"/>
            <a:ext cx="202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Pro-Regular"/>
              </a:rPr>
              <a:t>keep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F339CD-97C1-456E-A244-F6AEF0D8A0F8}"/>
              </a:ext>
            </a:extLst>
          </p:cNvPr>
          <p:cNvSpPr/>
          <p:nvPr/>
        </p:nvSpPr>
        <p:spPr>
          <a:xfrm>
            <a:off x="3871192" y="1863006"/>
            <a:ext cx="4449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https://www.baamboozle.com/game/168094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1E34AE-1F30-49F7-8D74-130B66966A13}"/>
              </a:ext>
            </a:extLst>
          </p:cNvPr>
          <p:cNvSpPr/>
          <p:nvPr/>
        </p:nvSpPr>
        <p:spPr>
          <a:xfrm>
            <a:off x="3812682" y="3244334"/>
            <a:ext cx="4566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https://www.baamboozle.com/game/2583103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9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74249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074249" y="276652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092909" y="391885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074249" y="507118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92909" y="61581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8F0C08-077D-4188-ADB8-A780BA20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41840-57CA-4661-81C3-0AE89B5D6B4A}"/>
              </a:ext>
            </a:extLst>
          </p:cNvPr>
          <p:cNvSpPr txBox="1"/>
          <p:nvPr/>
        </p:nvSpPr>
        <p:spPr>
          <a:xfrm>
            <a:off x="720930" y="4087123"/>
            <a:ext cx="1035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Animals will lose home unless people protect forests.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7D1CF-F590-4B23-ACD1-22A575A053BF}"/>
              </a:ext>
            </a:extLst>
          </p:cNvPr>
          <p:cNvSpPr txBox="1"/>
          <p:nvPr/>
        </p:nvSpPr>
        <p:spPr>
          <a:xfrm>
            <a:off x="720930" y="4601676"/>
            <a:ext cx="1147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If we leave plastic bags and bottles on beaches, it’ll badly affect tourism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51EC-B323-40A9-B0B2-582386229D00}"/>
              </a:ext>
            </a:extLst>
          </p:cNvPr>
          <p:cNvSpPr txBox="1"/>
          <p:nvPr/>
        </p:nvSpPr>
        <p:spPr>
          <a:xfrm>
            <a:off x="752468" y="5086052"/>
            <a:ext cx="859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Unless we breathe polluted air, we won’t get sick.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9B483-CA61-4A90-AA7C-263DC8AE792D}"/>
              </a:ext>
            </a:extLst>
          </p:cNvPr>
          <p:cNvSpPr txBox="1"/>
          <p:nvPr/>
        </p:nvSpPr>
        <p:spPr>
          <a:xfrm>
            <a:off x="727068" y="5630783"/>
            <a:ext cx="1176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If more people use public transportation, there will be less air pollution.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855F8-1A99-4840-9DE2-5320C5773776}"/>
              </a:ext>
            </a:extLst>
          </p:cNvPr>
          <p:cNvSpPr txBox="1"/>
          <p:nvPr/>
        </p:nvSpPr>
        <p:spPr>
          <a:xfrm>
            <a:off x="568532" y="6099314"/>
            <a:ext cx="1162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There will be more diseases unless people stop polluting the environment.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BE2AB6-BCD7-470C-81C7-C14FAE0B93FD}"/>
              </a:ext>
            </a:extLst>
          </p:cNvPr>
          <p:cNvSpPr/>
          <p:nvPr/>
        </p:nvSpPr>
        <p:spPr>
          <a:xfrm>
            <a:off x="4612640" y="1148080"/>
            <a:ext cx="45720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D11226-1737-4F00-AC44-A8EE1F83D53F}"/>
              </a:ext>
            </a:extLst>
          </p:cNvPr>
          <p:cNvSpPr/>
          <p:nvPr/>
        </p:nvSpPr>
        <p:spPr>
          <a:xfrm>
            <a:off x="4155439" y="1582204"/>
            <a:ext cx="457200" cy="599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712694" y="462833"/>
            <a:ext cx="8108577" cy="5878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932" y="3642856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44" y="3352339"/>
            <a:ext cx="11018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21FD45-E39B-B636-0DCD-AA40B0CA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77346"/>
              </p:ext>
            </p:extLst>
          </p:nvPr>
        </p:nvGraphicFramePr>
        <p:xfrm>
          <a:off x="2093655" y="3405474"/>
          <a:ext cx="7758268" cy="1066800"/>
        </p:xfrm>
        <a:graphic>
          <a:graphicData uri="http://schemas.openxmlformats.org/drawingml/2006/table">
            <a:tbl>
              <a:tblPr/>
              <a:tblGrid>
                <a:gridCol w="7758268">
                  <a:extLst>
                    <a:ext uri="{9D8B030D-6E8A-4147-A177-3AD203B41FA5}">
                      <a16:colId xmlns:a16="http://schemas.microsoft.com/office/drawing/2014/main" val="1177815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Make</a:t>
                      </a:r>
                      <a:r>
                        <a:rPr lang="en-US" sz="3200" b="1" i="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First Conditional sentences using the prompts and “</a:t>
                      </a:r>
                      <a:r>
                        <a:rPr lang="en-US" sz="3200" b="1" i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if</a:t>
                      </a:r>
                      <a:r>
                        <a:rPr lang="en-US" sz="3200" b="1" i="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” or “</a:t>
                      </a:r>
                      <a:r>
                        <a:rPr lang="en-US" sz="3200" b="1" i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unless</a:t>
                      </a:r>
                      <a:r>
                        <a:rPr lang="en-US" sz="3200" b="1" i="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”.</a:t>
                      </a:r>
                      <a:endParaRPr lang="en-US" sz="44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20831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B481E22-A9FF-D514-CE86-325C685D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03" y="1324996"/>
            <a:ext cx="9781424" cy="2441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59" y="3935367"/>
            <a:ext cx="4383687" cy="2147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42" y="670840"/>
            <a:ext cx="10212947" cy="4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1" y="1305754"/>
            <a:ext cx="11835689" cy="4705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2761379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keep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99281" y="3131462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95854" y="3530707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3150481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won’t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57972" y="3929952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3530707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if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3730" y="4342076"/>
            <a:ext cx="553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358404" y="3882732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what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696643" y="4728442"/>
            <a:ext cx="7731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4300035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affect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542096" y="5127687"/>
            <a:ext cx="7731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4692885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trees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353073" y="5526932"/>
            <a:ext cx="949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9229616" y="5110188"/>
            <a:ext cx="1541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val="1106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895"/>
            <a:ext cx="10058400" cy="58143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0156" y="1896188"/>
            <a:ext cx="971550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Grammar: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We use First Conditional to talk about future situations we think are real or will happen and their result.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Make First Conditional sentences with the given prompts.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81573" cy="34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100" dirty="0">
                <a:solidFill>
                  <a:srgbClr val="0070C0"/>
                </a:solidFill>
              </a:rPr>
              <a:t>Make five sentences using </a:t>
            </a:r>
            <a:r>
              <a:rPr lang="en-US" sz="3100" i="1" dirty="0">
                <a:solidFill>
                  <a:srgbClr val="FF0000"/>
                </a:solidFill>
              </a:rPr>
              <a:t>First Conditional</a:t>
            </a:r>
            <a:r>
              <a:rPr lang="en-US" sz="3100" i="1" dirty="0">
                <a:solidFill>
                  <a:srgbClr val="0070C0"/>
                </a:solidFill>
              </a:rPr>
              <a:t>.</a:t>
            </a:r>
            <a:endParaRPr lang="en-US" sz="3100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100" dirty="0">
                <a:solidFill>
                  <a:srgbClr val="0070C0"/>
                </a:solidFill>
              </a:rPr>
              <a:t>Do the exercises in WB: </a:t>
            </a:r>
            <a:r>
              <a:rPr lang="en-US" sz="3100" b="1" dirty="0">
                <a:solidFill>
                  <a:srgbClr val="0070C0"/>
                </a:solidFill>
              </a:rPr>
              <a:t>Grammar (page 15).</a:t>
            </a:r>
          </a:p>
          <a:p>
            <a:pPr marL="457200" indent="-457200">
              <a:buFontTx/>
              <a:buChar char="-"/>
            </a:pPr>
            <a:r>
              <a:rPr lang="en-US" sz="3100" dirty="0">
                <a:solidFill>
                  <a:srgbClr val="0070C0"/>
                </a:solidFill>
              </a:rPr>
              <a:t>Play the consolidation games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DHA App on </a:t>
            </a:r>
            <a:r>
              <a:rPr lang="en-US" sz="3100" dirty="0">
                <a:solidFill>
                  <a:srgbClr val="0070C0"/>
                </a:solidFill>
                <a:hlinkClick r:id="rId2"/>
              </a:rPr>
              <a:t>www.eduhome.com.vn</a:t>
            </a:r>
            <a:endParaRPr lang="en-US" sz="3100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100" dirty="0">
                <a:solidFill>
                  <a:srgbClr val="0070C0"/>
                </a:solidFill>
              </a:rPr>
              <a:t>Do the exercises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Notebook, page 22.</a:t>
            </a:r>
          </a:p>
          <a:p>
            <a:r>
              <a:rPr lang="en-US" sz="3100" dirty="0">
                <a:solidFill>
                  <a:srgbClr val="0070C0"/>
                </a:solidFill>
              </a:rPr>
              <a:t>- Prepare: </a:t>
            </a:r>
            <a:r>
              <a:rPr lang="en-US" sz="3100" b="1" dirty="0">
                <a:solidFill>
                  <a:srgbClr val="0070C0"/>
                </a:solidFill>
              </a:rPr>
              <a:t>Lesson 1 – Pronunciation and Speaking (pages 26 &amp; 27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-95250" y="-120650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3447" y="5744265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5545" y="512336"/>
            <a:ext cx="5960713" cy="5828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and use the </a:t>
            </a:r>
            <a:r>
              <a:rPr lang="en-US" sz="3600" i="1" dirty="0">
                <a:solidFill>
                  <a:srgbClr val="0070C0"/>
                </a:solidFill>
              </a:rPr>
              <a:t>First Conditional with if or unless</a:t>
            </a:r>
            <a:r>
              <a:rPr lang="en-US" sz="3600" dirty="0">
                <a:solidFill>
                  <a:srgbClr val="0070C0"/>
                </a:solidFill>
              </a:rPr>
              <a:t> correctly.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09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87DA13-E3FE-E1D9-5921-FE3E1F580339}"/>
              </a:ext>
            </a:extLst>
          </p:cNvPr>
          <p:cNvSpPr/>
          <p:nvPr/>
        </p:nvSpPr>
        <p:spPr>
          <a:xfrm>
            <a:off x="0" y="515880"/>
            <a:ext cx="19938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Wordsearch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FD65B-56A1-5FD1-201F-89C6C0C7735B}"/>
              </a:ext>
            </a:extLst>
          </p:cNvPr>
          <p:cNvSpPr/>
          <p:nvPr/>
        </p:nvSpPr>
        <p:spPr>
          <a:xfrm>
            <a:off x="225224" y="2419757"/>
            <a:ext cx="327783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How many words can you see?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960" y="515879"/>
            <a:ext cx="6415173" cy="596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100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87DA13-E3FE-E1D9-5921-FE3E1F580339}"/>
              </a:ext>
            </a:extLst>
          </p:cNvPr>
          <p:cNvSpPr/>
          <p:nvPr/>
        </p:nvSpPr>
        <p:spPr>
          <a:xfrm>
            <a:off x="0" y="515880"/>
            <a:ext cx="199388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Wordsearch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FD65B-56A1-5FD1-201F-89C6C0C7735B}"/>
              </a:ext>
            </a:extLst>
          </p:cNvPr>
          <p:cNvSpPr/>
          <p:nvPr/>
        </p:nvSpPr>
        <p:spPr>
          <a:xfrm>
            <a:off x="285295" y="1098730"/>
            <a:ext cx="431693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Can you find </a:t>
            </a:r>
            <a:r>
              <a:rPr lang="en-US" sz="3200" b="1" i="1" dirty="0">
                <a:solidFill>
                  <a:srgbClr val="0070C0"/>
                </a:solidFill>
              </a:rPr>
              <a:t>ten</a:t>
            </a:r>
            <a:r>
              <a:rPr lang="en-US" sz="3200" i="1" dirty="0">
                <a:solidFill>
                  <a:srgbClr val="0070C0"/>
                </a:solidFill>
              </a:rPr>
              <a:t> words?</a:t>
            </a:r>
          </a:p>
        </p:txBody>
      </p:sp>
      <p:pic>
        <p:nvPicPr>
          <p:cNvPr id="5" name="Picture 4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3529B748-D509-3796-EDE9-53B14AC8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075" y="3896832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960" y="515879"/>
            <a:ext cx="6415173" cy="596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4754880" y="2834640"/>
            <a:ext cx="3383280" cy="371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4880" y="4790688"/>
            <a:ext cx="3383280" cy="371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54880" y="5759936"/>
            <a:ext cx="2341659" cy="402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38160" y="1412843"/>
            <a:ext cx="460389" cy="2377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50065" y="1412843"/>
            <a:ext cx="501731" cy="2733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55442" y="3790507"/>
            <a:ext cx="1892595" cy="416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612185" y="2364951"/>
            <a:ext cx="381582" cy="2733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146419" y="2364951"/>
            <a:ext cx="376370" cy="37806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99E75-3848-D735-BAD6-10678C00ABAC}"/>
              </a:ext>
            </a:extLst>
          </p:cNvPr>
          <p:cNvSpPr/>
          <p:nvPr/>
        </p:nvSpPr>
        <p:spPr>
          <a:xfrm>
            <a:off x="4828650" y="5177557"/>
            <a:ext cx="5187220" cy="402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42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292469" y="654018"/>
            <a:ext cx="7821804" cy="5518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Presentation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6A004A-BDFD-831E-14A2-06733DEB4A80}"/>
              </a:ext>
            </a:extLst>
          </p:cNvPr>
          <p:cNvSpPr/>
          <p:nvPr/>
        </p:nvSpPr>
        <p:spPr>
          <a:xfrm>
            <a:off x="487743" y="2228671"/>
            <a:ext cx="34347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are they talking about?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C53782-1DC6-B5C8-99FE-F92934D4E03D}"/>
              </a:ext>
            </a:extLst>
          </p:cNvPr>
          <p:cNvSpPr/>
          <p:nvPr/>
        </p:nvSpPr>
        <p:spPr>
          <a:xfrm>
            <a:off x="248595" y="526513"/>
            <a:ext cx="409596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Look at the picture and fill in the blanks.</a:t>
            </a:r>
          </a:p>
        </p:txBody>
      </p:sp>
      <p:pic>
        <p:nvPicPr>
          <p:cNvPr id="2" name="Picture 1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41C0E631-3870-E6B4-5D32-62EE2E6C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6205" y="3813583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100000" l="355" r="959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2782" y="466750"/>
            <a:ext cx="7597449" cy="57923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08015" y="5105008"/>
            <a:ext cx="6167816" cy="1047942"/>
            <a:chOff x="4908015" y="5105008"/>
            <a:chExt cx="6167816" cy="1047942"/>
          </a:xfrm>
        </p:grpSpPr>
        <p:sp>
          <p:nvSpPr>
            <p:cNvPr id="8" name="TextBox 7"/>
            <p:cNvSpPr txBox="1"/>
            <p:nvPr/>
          </p:nvSpPr>
          <p:spPr>
            <a:xfrm>
              <a:off x="5382526" y="5105008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>
                  <a:solidFill>
                    <a:srgbClr val="FF0000"/>
                  </a:solidFill>
                </a:rPr>
                <a:t>will happen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8015" y="5377355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FF0000"/>
                  </a:solidFill>
                </a:rPr>
                <a:t>keep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5211" y="5154217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FF0000"/>
                  </a:solidFill>
                </a:rPr>
                <a:t>stop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37937" y="5706674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FF0000"/>
                  </a:solidFill>
                </a:rPr>
                <a:t>will die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1625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C53782-1DC6-B5C8-99FE-F92934D4E03D}"/>
              </a:ext>
            </a:extLst>
          </p:cNvPr>
          <p:cNvSpPr/>
          <p:nvPr/>
        </p:nvSpPr>
        <p:spPr>
          <a:xfrm>
            <a:off x="248595" y="526513"/>
            <a:ext cx="409596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Listen again and repeat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100000" l="355" r="959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2782" y="466750"/>
            <a:ext cx="7597449" cy="57923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32609" y="5087505"/>
            <a:ext cx="6143222" cy="1065445"/>
            <a:chOff x="4932609" y="5087505"/>
            <a:chExt cx="6143222" cy="1065445"/>
          </a:xfrm>
        </p:grpSpPr>
        <p:sp>
          <p:nvSpPr>
            <p:cNvPr id="8" name="TextBox 7"/>
            <p:cNvSpPr txBox="1"/>
            <p:nvPr/>
          </p:nvSpPr>
          <p:spPr>
            <a:xfrm>
              <a:off x="5472436" y="5087505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>
                  <a:solidFill>
                    <a:srgbClr val="FF0000"/>
                  </a:solidFill>
                </a:rPr>
                <a:t>will happen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609" y="5393241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FF0000"/>
                  </a:solidFill>
                </a:rPr>
                <a:t>keep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15211" y="5154217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FF0000"/>
                  </a:solidFill>
                </a:rPr>
                <a:t>stop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37937" y="5706674"/>
              <a:ext cx="206062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FF0000"/>
                  </a:solidFill>
                </a:rPr>
                <a:t>will die</a:t>
              </a:r>
            </a:p>
          </p:txBody>
        </p:sp>
      </p:grpSp>
      <p:pic>
        <p:nvPicPr>
          <p:cNvPr id="3" name="CD1 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6977" y="1583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896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1127</Words>
  <Application>Microsoft Office PowerPoint</Application>
  <PresentationFormat>Widescreen</PresentationFormat>
  <Paragraphs>164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68</cp:revision>
  <dcterms:created xsi:type="dcterms:W3CDTF">2023-02-01T04:45:54Z</dcterms:created>
  <dcterms:modified xsi:type="dcterms:W3CDTF">2025-11-04T13:40:38Z</dcterms:modified>
</cp:coreProperties>
</file>