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9" r:id="rId3"/>
    <p:sldId id="267" r:id="rId4"/>
    <p:sldId id="268" r:id="rId5"/>
    <p:sldId id="269" r:id="rId6"/>
    <p:sldId id="301" r:id="rId7"/>
    <p:sldId id="304" r:id="rId8"/>
    <p:sldId id="270" r:id="rId9"/>
    <p:sldId id="305" r:id="rId10"/>
    <p:sldId id="311" r:id="rId11"/>
    <p:sldId id="303" r:id="rId12"/>
    <p:sldId id="306" r:id="rId13"/>
    <p:sldId id="277" r:id="rId14"/>
    <p:sldId id="271" r:id="rId15"/>
    <p:sldId id="307" r:id="rId16"/>
    <p:sldId id="313" r:id="rId17"/>
    <p:sldId id="308" r:id="rId18"/>
    <p:sldId id="309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2" autoAdjust="0"/>
    <p:restoredTop sz="94660"/>
  </p:normalViewPr>
  <p:slideViewPr>
    <p:cSldViewPr snapToGrid="0">
      <p:cViewPr>
        <p:scale>
          <a:sx n="50" d="100"/>
          <a:sy n="50" d="100"/>
        </p:scale>
        <p:origin x="1396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11/01/2023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3D410-B0AC-488E-A5F6-469EF3A10D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9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3D410-B0AC-488E-A5F6-469EF3A10D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57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3D410-B0AC-488E-A5F6-469EF3A10D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52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3D410-B0AC-488E-A5F6-469EF3A10D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5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06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009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073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11/01/2023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11/01/2023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11/01/2023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11/01/2023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047285" y="49201"/>
            <a:ext cx="297615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defTabSz="457200">
              <a:defRPr b="1"/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lvl="0"/>
            <a:r>
              <a:rPr lang="en-US" b="0" dirty="0"/>
              <a:t>Lesson 1.1: Vocab</a:t>
            </a:r>
            <a:r>
              <a:rPr lang="en-US" b="0" baseline="0" dirty="0"/>
              <a:t>. &amp; Reading</a:t>
            </a:r>
            <a:endParaRPr lang="en-US" b="0" dirty="0"/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92476" y="49201"/>
            <a:ext cx="384612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3:</a:t>
            </a:r>
            <a:r>
              <a:rPr lang="en-US" sz="1800" b="1" baseline="0" dirty="0">
                <a:solidFill>
                  <a:schemeClr val="tx1"/>
                </a:solidFill>
              </a:rPr>
              <a:t> Protecting the Environment 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8" r:id="rId13"/>
    <p:sldLayoutId id="2147483669" r:id="rId14"/>
    <p:sldLayoutId id="2147483679" r:id="rId15"/>
    <p:sldLayoutId id="2147483689" r:id="rId16"/>
    <p:sldLayoutId id="2147483690" r:id="rId17"/>
    <p:sldLayoutId id="214748369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notesSlide" Target="../notesSlides/notesSlide1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microsoft.com/office/2007/relationships/media" Target="../media/media8.mp3"/><Relationship Id="rId10" Type="http://schemas.openxmlformats.org/officeDocument/2006/relationships/audio" Target="../media/media5.mp3"/><Relationship Id="rId19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notesSlide" Target="../notesSlides/notesSlide2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microsoft.com/office/2007/relationships/media" Target="../media/media8.mp3"/><Relationship Id="rId10" Type="http://schemas.openxmlformats.org/officeDocument/2006/relationships/audio" Target="../media/media5.mp3"/><Relationship Id="rId19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A03B90-251D-E980-76F8-D482D3C7A701}"/>
              </a:ext>
            </a:extLst>
          </p:cNvPr>
          <p:cNvSpPr txBox="1"/>
          <p:nvPr/>
        </p:nvSpPr>
        <p:spPr>
          <a:xfrm>
            <a:off x="5999480" y="2923612"/>
            <a:ext cx="5846623" cy="2054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Unit 3: </a:t>
            </a:r>
          </a:p>
          <a:p>
            <a:pPr marL="0" marR="0" algn="ctr">
              <a:spcBef>
                <a:spcPts val="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Protecting the Environment</a:t>
            </a:r>
          </a:p>
          <a:p>
            <a:pPr marL="0" marR="0" algn="ctr">
              <a:spcBef>
                <a:spcPts val="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Lesson 1.1 </a:t>
            </a:r>
            <a:r>
              <a:rPr lang="vi-VN" sz="2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: New words + Reading</a:t>
            </a:r>
            <a:r>
              <a:rPr lang="en-US" sz="2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--- </a:t>
            </a:r>
            <a:r>
              <a:rPr lang="en-US" sz="28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Pages 24 &amp; 25 </a:t>
            </a:r>
            <a:r>
              <a:rPr lang="en-US" sz="28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---</a:t>
            </a:r>
            <a:endParaRPr lang="en-US" sz="24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57" y="521455"/>
            <a:ext cx="3634647" cy="733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08361" y="606669"/>
            <a:ext cx="7816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7030A0"/>
                </a:solidFill>
              </a:rPr>
              <a:t>Listen and repeat. Practice saying these words with a partner.</a:t>
            </a:r>
          </a:p>
          <a:p>
            <a:pPr algn="ctr"/>
            <a:r>
              <a:rPr lang="en-US" sz="2200" i="1" dirty="0">
                <a:solidFill>
                  <a:srgbClr val="7030A0"/>
                </a:solidFill>
              </a:rPr>
              <a:t>Click on the word to hear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FDA1DA-10A4-A724-C5CB-34559DB46DB6}"/>
              </a:ext>
            </a:extLst>
          </p:cNvPr>
          <p:cNvSpPr txBox="1"/>
          <p:nvPr/>
        </p:nvSpPr>
        <p:spPr>
          <a:xfrm>
            <a:off x="237557" y="1253633"/>
            <a:ext cx="1179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 (Body)"/>
                <a:cs typeface="Calibri" panose="020F0502020204030204" pitchFamily="34" charset="0"/>
              </a:rPr>
              <a:t>affect</a:t>
            </a:r>
            <a:r>
              <a:rPr lang="en-US" sz="3600" b="1" i="0" u="none" strike="noStrike" baseline="0" dirty="0">
                <a:latin typeface="Calibri (Body)"/>
                <a:cs typeface="Calibri" panose="020F0502020204030204" pitchFamily="34" charset="0"/>
              </a:rPr>
              <a:t> 	</a:t>
            </a:r>
            <a:r>
              <a:rPr lang="en-US" sz="3600" b="0" i="0" dirty="0">
                <a:solidFill>
                  <a:srgbClr val="1D2A57"/>
                </a:solidFill>
                <a:effectLst/>
                <a:latin typeface="Calibri (Body)"/>
              </a:rPr>
              <a:t>/</a:t>
            </a:r>
            <a:r>
              <a:rPr lang="en-US" sz="3600" dirty="0" err="1"/>
              <a:t>əˈfekt</a:t>
            </a:r>
            <a:r>
              <a:rPr lang="en-US" sz="3600" b="0" i="0" dirty="0">
                <a:solidFill>
                  <a:srgbClr val="1D2A57"/>
                </a:solidFill>
                <a:effectLst/>
                <a:latin typeface="Calibri (Body)"/>
              </a:rPr>
              <a:t>/ </a:t>
            </a:r>
            <a:r>
              <a:rPr lang="en-US" sz="3600" b="0" i="0" u="none" strike="noStrike" baseline="0" dirty="0">
                <a:solidFill>
                  <a:srgbClr val="C00000"/>
                </a:solidFill>
                <a:latin typeface="Calibri (Body)"/>
                <a:cs typeface="Calibri" panose="020F0502020204030204" pitchFamily="34" charset="0"/>
              </a:rPr>
              <a:t>(v)</a:t>
            </a:r>
            <a:r>
              <a:rPr lang="vi-VN" sz="3600" b="0" i="0" u="none" strike="noStrike" baseline="0" dirty="0">
                <a:solidFill>
                  <a:srgbClr val="C00000"/>
                </a:solidFill>
                <a:latin typeface="Calibri (Body)"/>
                <a:cs typeface="Calibri" panose="020F0502020204030204" pitchFamily="34" charset="0"/>
              </a:rPr>
              <a:t>        </a:t>
            </a:r>
            <a:r>
              <a:rPr lang="en-US" sz="3600" b="0" i="0" u="none" strike="noStrike" baseline="0" dirty="0">
                <a:latin typeface="Calibri (Body)"/>
                <a:cs typeface="Calibri" panose="020F0502020204030204" pitchFamily="34" charset="0"/>
              </a:rPr>
              <a:t>: </a:t>
            </a:r>
            <a:r>
              <a:rPr lang="en-US" sz="3600" dirty="0" err="1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tác</a:t>
            </a:r>
            <a:r>
              <a:rPr lang="en-US" sz="360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động</a:t>
            </a:r>
            <a:r>
              <a:rPr lang="en-US" sz="360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ảnh</a:t>
            </a:r>
            <a:r>
              <a:rPr lang="en-US" sz="360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hưởng</a:t>
            </a:r>
            <a:r>
              <a:rPr lang="en-US" sz="360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.</a:t>
            </a:r>
            <a:r>
              <a:rPr lang="en-US" sz="3600" b="0" i="0" u="none" strike="noStrike" baseline="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FDA1DA-10A4-A724-C5CB-34559DB46DB6}"/>
              </a:ext>
            </a:extLst>
          </p:cNvPr>
          <p:cNvSpPr txBox="1"/>
          <p:nvPr/>
        </p:nvSpPr>
        <p:spPr>
          <a:xfrm>
            <a:off x="246099" y="1944190"/>
            <a:ext cx="1179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 (Body)"/>
                <a:cs typeface="Calibri" panose="020F0502020204030204" pitchFamily="34" charset="0"/>
              </a:rPr>
              <a:t>cause</a:t>
            </a:r>
            <a:r>
              <a:rPr lang="en-US" sz="3600" b="1" i="0" u="none" strike="noStrike" baseline="0" dirty="0">
                <a:latin typeface="Calibri (Body)"/>
                <a:cs typeface="Calibri" panose="020F0502020204030204" pitchFamily="34" charset="0"/>
              </a:rPr>
              <a:t> 	</a:t>
            </a:r>
            <a:r>
              <a:rPr lang="en-US" sz="3600" dirty="0"/>
              <a:t> /</a:t>
            </a:r>
            <a:r>
              <a:rPr lang="en-US" sz="3600" dirty="0" err="1"/>
              <a:t>kɔːz</a:t>
            </a:r>
            <a:r>
              <a:rPr lang="en-US" sz="3600" dirty="0"/>
              <a:t>/</a:t>
            </a:r>
            <a:r>
              <a:rPr lang="vi-VN" sz="3600" dirty="0"/>
              <a:t> (</a:t>
            </a:r>
            <a:r>
              <a:rPr lang="en-US" sz="3600" b="0" i="0" u="none" strike="noStrike" baseline="0" dirty="0">
                <a:solidFill>
                  <a:srgbClr val="C00000"/>
                </a:solidFill>
                <a:latin typeface="Calibri (Body)"/>
                <a:cs typeface="Calibri" panose="020F0502020204030204" pitchFamily="34" charset="0"/>
              </a:rPr>
              <a:t>v)</a:t>
            </a:r>
            <a:r>
              <a:rPr lang="vi-VN" sz="3600" b="0" i="0" u="none" strike="noStrike" baseline="0" dirty="0">
                <a:solidFill>
                  <a:srgbClr val="C00000"/>
                </a:solidFill>
                <a:latin typeface="Calibri (Body)"/>
                <a:cs typeface="Calibri" panose="020F0502020204030204" pitchFamily="34" charset="0"/>
              </a:rPr>
              <a:t>          </a:t>
            </a:r>
            <a:r>
              <a:rPr lang="en-US" sz="3600" b="0" i="0" u="none" strike="noStrike" baseline="0" dirty="0">
                <a:latin typeface="Calibri (Body)"/>
                <a:cs typeface="Calibri" panose="020F0502020204030204" pitchFamily="34" charset="0"/>
              </a:rPr>
              <a:t>: </a:t>
            </a:r>
            <a:r>
              <a:rPr lang="en-US" sz="3600" dirty="0" err="1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gây</a:t>
            </a:r>
            <a:r>
              <a:rPr lang="en-US" sz="360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 ra.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FDA1DA-10A4-A724-C5CB-34559DB46DB6}"/>
              </a:ext>
            </a:extLst>
          </p:cNvPr>
          <p:cNvSpPr txBox="1"/>
          <p:nvPr/>
        </p:nvSpPr>
        <p:spPr>
          <a:xfrm>
            <a:off x="237557" y="2626033"/>
            <a:ext cx="1179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 (Body)"/>
                <a:cs typeface="Calibri" panose="020F0502020204030204" pitchFamily="34" charset="0"/>
              </a:rPr>
              <a:t>pollute</a:t>
            </a:r>
            <a:r>
              <a:rPr lang="en-US" sz="3600" b="1" i="0" u="none" strike="noStrike" baseline="0" dirty="0">
                <a:latin typeface="Calibri (Body)"/>
                <a:cs typeface="Calibri" panose="020F0502020204030204" pitchFamily="34" charset="0"/>
              </a:rPr>
              <a:t> 	</a:t>
            </a:r>
            <a:r>
              <a:rPr lang="en-US" sz="3600" b="0" i="0" dirty="0">
                <a:solidFill>
                  <a:srgbClr val="1D2A57"/>
                </a:solidFill>
                <a:effectLst/>
                <a:latin typeface="Calibri (Body)"/>
              </a:rPr>
              <a:t>/</a:t>
            </a:r>
            <a:r>
              <a:rPr lang="en-US" dirty="0"/>
              <a:t> </a:t>
            </a:r>
            <a:r>
              <a:rPr lang="en-US" sz="3600" dirty="0" err="1"/>
              <a:t>pəˈluːt</a:t>
            </a:r>
            <a:r>
              <a:rPr lang="en-US" sz="3600" dirty="0"/>
              <a:t> </a:t>
            </a:r>
            <a:r>
              <a:rPr lang="en-US" sz="3600" b="0" i="0" dirty="0">
                <a:solidFill>
                  <a:srgbClr val="1D2A57"/>
                </a:solidFill>
                <a:effectLst/>
                <a:latin typeface="Calibri (Body)"/>
              </a:rPr>
              <a:t>/ </a:t>
            </a:r>
            <a:r>
              <a:rPr lang="en-US" sz="3600" b="0" i="0" u="none" strike="noStrike" baseline="0" dirty="0">
                <a:solidFill>
                  <a:srgbClr val="C00000"/>
                </a:solidFill>
                <a:latin typeface="Calibri (Body)"/>
                <a:cs typeface="Calibri" panose="020F0502020204030204" pitchFamily="34" charset="0"/>
              </a:rPr>
              <a:t>(v)</a:t>
            </a:r>
            <a:r>
              <a:rPr lang="vi-VN" sz="3600" b="0" i="0" u="none" strike="noStrike" baseline="0" dirty="0">
                <a:solidFill>
                  <a:srgbClr val="C00000"/>
                </a:solidFill>
                <a:latin typeface="Calibri (Body)"/>
                <a:cs typeface="Calibri" panose="020F0502020204030204" pitchFamily="34" charset="0"/>
              </a:rPr>
              <a:t>     </a:t>
            </a:r>
            <a:r>
              <a:rPr lang="en-US" sz="3600" b="0" i="0" u="none" strike="noStrike" baseline="0" dirty="0">
                <a:latin typeface="Calibri (Body)"/>
                <a:cs typeface="Calibri" panose="020F0502020204030204" pitchFamily="34" charset="0"/>
              </a:rPr>
              <a:t>: </a:t>
            </a:r>
            <a:r>
              <a:rPr lang="en-US" sz="3600" dirty="0" err="1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gây</a:t>
            </a:r>
            <a:r>
              <a:rPr lang="en-US" sz="360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 ô </a:t>
            </a:r>
            <a:r>
              <a:rPr lang="en-US" sz="3600" dirty="0" err="1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nhiễm</a:t>
            </a:r>
            <a:r>
              <a:rPr lang="en-US" sz="360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.</a:t>
            </a:r>
            <a:r>
              <a:rPr lang="en-US" sz="3600" b="0" i="0" u="none" strike="noStrike" baseline="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FDA1DA-10A4-A724-C5CB-34559DB46DB6}"/>
              </a:ext>
            </a:extLst>
          </p:cNvPr>
          <p:cNvSpPr txBox="1"/>
          <p:nvPr/>
        </p:nvSpPr>
        <p:spPr>
          <a:xfrm>
            <a:off x="237557" y="3272364"/>
            <a:ext cx="1179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 (Body)"/>
                <a:cs typeface="Calibri" panose="020F0502020204030204" pitchFamily="34" charset="0"/>
              </a:rPr>
              <a:t>disease</a:t>
            </a:r>
            <a:r>
              <a:rPr lang="en-US" sz="3600" b="1" i="0" u="none" strike="noStrike" baseline="0" dirty="0">
                <a:latin typeface="Calibri (Body)"/>
                <a:cs typeface="Calibri" panose="020F0502020204030204" pitchFamily="34" charset="0"/>
              </a:rPr>
              <a:t> 	</a:t>
            </a:r>
            <a:r>
              <a:rPr lang="en-US" sz="3600" b="0" i="0" dirty="0">
                <a:solidFill>
                  <a:srgbClr val="1D2A57"/>
                </a:solidFill>
                <a:effectLst/>
                <a:latin typeface="Calibri (Body)"/>
              </a:rPr>
              <a:t>/</a:t>
            </a:r>
            <a:r>
              <a:rPr lang="en-US" dirty="0"/>
              <a:t> </a:t>
            </a:r>
            <a:r>
              <a:rPr lang="en-US" sz="3600" dirty="0" err="1"/>
              <a:t>dɪˈziːz</a:t>
            </a:r>
            <a:r>
              <a:rPr lang="en-US" sz="3600" dirty="0"/>
              <a:t> </a:t>
            </a:r>
            <a:r>
              <a:rPr lang="en-US" sz="3600" b="0" i="0" dirty="0">
                <a:solidFill>
                  <a:srgbClr val="1D2A57"/>
                </a:solidFill>
                <a:effectLst/>
                <a:latin typeface="Calibri (Body)"/>
              </a:rPr>
              <a:t>/ </a:t>
            </a:r>
            <a:r>
              <a:rPr lang="en-US" sz="3600" b="0" i="0" u="none" strike="noStrike" baseline="0" dirty="0">
                <a:solidFill>
                  <a:srgbClr val="C00000"/>
                </a:solidFill>
                <a:latin typeface="Calibri (Body)"/>
                <a:cs typeface="Calibri" panose="020F0502020204030204" pitchFamily="34" charset="0"/>
              </a:rPr>
              <a:t>(n)</a:t>
            </a:r>
            <a:r>
              <a:rPr lang="vi-VN" sz="3600" b="0" i="0" u="none" strike="noStrike" baseline="0" dirty="0">
                <a:solidFill>
                  <a:srgbClr val="C00000"/>
                </a:solidFill>
                <a:latin typeface="Calibri (Body)"/>
                <a:cs typeface="Calibri" panose="020F0502020204030204" pitchFamily="34" charset="0"/>
              </a:rPr>
              <a:t>      </a:t>
            </a:r>
            <a:r>
              <a:rPr lang="en-US" sz="3600" b="0" i="0" u="none" strike="noStrike" baseline="0" dirty="0">
                <a:latin typeface="Calibri (Body)"/>
                <a:cs typeface="Calibri" panose="020F0502020204030204" pitchFamily="34" charset="0"/>
              </a:rPr>
              <a:t>: </a:t>
            </a:r>
            <a:r>
              <a:rPr lang="en-US" sz="3600" dirty="0" err="1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bệnh</a:t>
            </a:r>
            <a:r>
              <a:rPr lang="en-US" sz="360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.</a:t>
            </a:r>
            <a:r>
              <a:rPr lang="en-US" sz="3600" b="0" i="0" u="none" strike="noStrike" baseline="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FDA1DA-10A4-A724-C5CB-34559DB46DB6}"/>
              </a:ext>
            </a:extLst>
          </p:cNvPr>
          <p:cNvSpPr txBox="1"/>
          <p:nvPr/>
        </p:nvSpPr>
        <p:spPr>
          <a:xfrm>
            <a:off x="237557" y="3932704"/>
            <a:ext cx="1179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 (Body)"/>
                <a:cs typeface="Calibri" panose="020F0502020204030204" pitchFamily="34" charset="0"/>
              </a:rPr>
              <a:t>wildlife</a:t>
            </a:r>
            <a:r>
              <a:rPr lang="en-US" sz="3600" b="1" i="0" u="none" strike="noStrike" baseline="0" dirty="0">
                <a:latin typeface="Calibri (Body)"/>
                <a:cs typeface="Calibri" panose="020F0502020204030204" pitchFamily="34" charset="0"/>
              </a:rPr>
              <a:t> 	</a:t>
            </a:r>
            <a:r>
              <a:rPr lang="en-US" sz="3600" b="0" i="0" dirty="0">
                <a:solidFill>
                  <a:srgbClr val="1D2A57"/>
                </a:solidFill>
                <a:effectLst/>
                <a:latin typeface="Calibri (Body)"/>
              </a:rPr>
              <a:t>/</a:t>
            </a:r>
            <a:r>
              <a:rPr lang="en-US" sz="3600" dirty="0"/>
              <a:t> ˈ</a:t>
            </a:r>
            <a:r>
              <a:rPr lang="en-US" sz="3600" dirty="0" err="1"/>
              <a:t>waɪldlaɪf</a:t>
            </a:r>
            <a:r>
              <a:rPr lang="en-US" sz="3600" dirty="0"/>
              <a:t> </a:t>
            </a:r>
            <a:r>
              <a:rPr lang="en-US" sz="3600" b="0" i="0" dirty="0">
                <a:solidFill>
                  <a:srgbClr val="1D2A57"/>
                </a:solidFill>
                <a:effectLst/>
                <a:latin typeface="Calibri (Body)"/>
              </a:rPr>
              <a:t>/ </a:t>
            </a:r>
            <a:r>
              <a:rPr lang="en-US" sz="3600" b="0" i="0" u="none" strike="noStrike" baseline="0" dirty="0">
                <a:solidFill>
                  <a:srgbClr val="C00000"/>
                </a:solidFill>
                <a:latin typeface="Calibri (Body)"/>
                <a:cs typeface="Calibri" panose="020F0502020204030204" pitchFamily="34" charset="0"/>
              </a:rPr>
              <a:t>(n)</a:t>
            </a:r>
            <a:r>
              <a:rPr lang="en-US" sz="3600" b="0" i="0" u="none" strike="noStrike" baseline="0" dirty="0">
                <a:latin typeface="Calibri (Body)"/>
                <a:cs typeface="Calibri" panose="020F0502020204030204" pitchFamily="34" charset="0"/>
              </a:rPr>
              <a:t>: </a:t>
            </a:r>
            <a:r>
              <a:rPr lang="en-US" sz="3600" dirty="0" err="1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đời</a:t>
            </a:r>
            <a:r>
              <a:rPr lang="en-US" sz="360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sống</a:t>
            </a:r>
            <a:r>
              <a:rPr lang="en-US" sz="360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hoang</a:t>
            </a:r>
            <a:r>
              <a:rPr lang="en-US" sz="360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dã</a:t>
            </a:r>
            <a:r>
              <a:rPr lang="en-US" sz="360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.</a:t>
            </a:r>
            <a:r>
              <a:rPr lang="en-US" sz="3600" b="0" i="0" u="none" strike="noStrike" baseline="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FDA1DA-10A4-A724-C5CB-34559DB46DB6}"/>
              </a:ext>
            </a:extLst>
          </p:cNvPr>
          <p:cNvSpPr txBox="1"/>
          <p:nvPr/>
        </p:nvSpPr>
        <p:spPr>
          <a:xfrm>
            <a:off x="246099" y="4525503"/>
            <a:ext cx="1179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 (Body)"/>
                <a:cs typeface="Calibri" panose="020F0502020204030204" pitchFamily="34" charset="0"/>
              </a:rPr>
              <a:t>tourism</a:t>
            </a:r>
            <a:r>
              <a:rPr lang="en-US" sz="3600" b="1" i="0" u="none" strike="noStrike" baseline="0" dirty="0">
                <a:latin typeface="Calibri (Body)"/>
                <a:cs typeface="Calibri" panose="020F0502020204030204" pitchFamily="34" charset="0"/>
              </a:rPr>
              <a:t> 	</a:t>
            </a:r>
            <a:r>
              <a:rPr lang="en-US" sz="3600" b="0" i="0" dirty="0">
                <a:solidFill>
                  <a:srgbClr val="1D2A57"/>
                </a:solidFill>
                <a:effectLst/>
                <a:latin typeface="Calibri (Body)"/>
              </a:rPr>
              <a:t>/</a:t>
            </a:r>
            <a:r>
              <a:rPr lang="en-US" dirty="0"/>
              <a:t> </a:t>
            </a:r>
            <a:r>
              <a:rPr lang="en-US" sz="3600" dirty="0"/>
              <a:t>ˈ</a:t>
            </a:r>
            <a:r>
              <a:rPr lang="en-US" sz="3600" dirty="0" err="1"/>
              <a:t>tʊrɪzəm</a:t>
            </a:r>
            <a:r>
              <a:rPr lang="en-US" dirty="0"/>
              <a:t> </a:t>
            </a:r>
            <a:r>
              <a:rPr lang="en-US" sz="3600" b="0" i="0" dirty="0">
                <a:solidFill>
                  <a:srgbClr val="1D2A57"/>
                </a:solidFill>
                <a:effectLst/>
                <a:latin typeface="Calibri (Body)"/>
              </a:rPr>
              <a:t>/ </a:t>
            </a:r>
            <a:r>
              <a:rPr lang="en-US" sz="3600" b="0" i="0" u="none" strike="noStrike" baseline="0" dirty="0">
                <a:solidFill>
                  <a:srgbClr val="C00000"/>
                </a:solidFill>
                <a:latin typeface="Calibri (Body)"/>
                <a:cs typeface="Calibri" panose="020F0502020204030204" pitchFamily="34" charset="0"/>
              </a:rPr>
              <a:t>(n)</a:t>
            </a:r>
            <a:r>
              <a:rPr lang="vi-VN" sz="3600" b="0" i="0" u="none" strike="noStrike" baseline="0" dirty="0">
                <a:solidFill>
                  <a:srgbClr val="C00000"/>
                </a:solidFill>
                <a:latin typeface="Calibri (Body)"/>
                <a:cs typeface="Calibri" panose="020F0502020204030204" pitchFamily="34" charset="0"/>
              </a:rPr>
              <a:t> </a:t>
            </a:r>
            <a:r>
              <a:rPr lang="en-US" sz="3600" b="0" i="0" u="none" strike="noStrike" baseline="0" dirty="0">
                <a:latin typeface="Calibri (Body)"/>
                <a:cs typeface="Calibri" panose="020F0502020204030204" pitchFamily="34" charset="0"/>
              </a:rPr>
              <a:t>: </a:t>
            </a:r>
            <a:r>
              <a:rPr lang="en-US" sz="360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du </a:t>
            </a:r>
            <a:r>
              <a:rPr lang="en-US" sz="3600" dirty="0" err="1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lịch</a:t>
            </a:r>
            <a:r>
              <a:rPr lang="en-US" sz="360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.</a:t>
            </a:r>
            <a:r>
              <a:rPr lang="en-US" sz="3600" b="0" i="0" u="none" strike="noStrike" baseline="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FDA1DA-10A4-A724-C5CB-34559DB46DB6}"/>
              </a:ext>
            </a:extLst>
          </p:cNvPr>
          <p:cNvSpPr txBox="1"/>
          <p:nvPr/>
        </p:nvSpPr>
        <p:spPr>
          <a:xfrm>
            <a:off x="246099" y="5221782"/>
            <a:ext cx="1179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 (Body)"/>
                <a:cs typeface="Calibri" panose="020F0502020204030204" pitchFamily="34" charset="0"/>
              </a:rPr>
              <a:t>environment</a:t>
            </a:r>
            <a:r>
              <a:rPr lang="en-US" sz="3600" b="1" i="0" u="none" strike="noStrike" baseline="0" dirty="0">
                <a:latin typeface="Calibri (Body)"/>
                <a:cs typeface="Calibri" panose="020F0502020204030204" pitchFamily="34" charset="0"/>
              </a:rPr>
              <a:t> </a:t>
            </a:r>
            <a:r>
              <a:rPr lang="en-US" sz="3600" b="0" i="0" dirty="0">
                <a:solidFill>
                  <a:srgbClr val="1D2A57"/>
                </a:solidFill>
                <a:effectLst/>
                <a:latin typeface="Calibri (Body)"/>
              </a:rPr>
              <a:t>/</a:t>
            </a:r>
            <a:r>
              <a:rPr lang="en-US" sz="3600" dirty="0" err="1"/>
              <a:t>ɪnˈvaɪrənmənt</a:t>
            </a:r>
            <a:r>
              <a:rPr lang="en-US" sz="3600" b="0" i="0" dirty="0">
                <a:solidFill>
                  <a:srgbClr val="1D2A57"/>
                </a:solidFill>
                <a:effectLst/>
                <a:latin typeface="Calibri (Body)"/>
              </a:rPr>
              <a:t>/ </a:t>
            </a:r>
            <a:r>
              <a:rPr lang="en-US" sz="3600" b="0" i="0" u="none" strike="noStrike" baseline="0" dirty="0">
                <a:solidFill>
                  <a:srgbClr val="C00000"/>
                </a:solidFill>
                <a:latin typeface="Calibri (Body)"/>
                <a:cs typeface="Calibri" panose="020F0502020204030204" pitchFamily="34" charset="0"/>
              </a:rPr>
              <a:t>(n)</a:t>
            </a:r>
            <a:r>
              <a:rPr lang="en-US" sz="3600" b="0" i="0" u="none" strike="noStrike" baseline="0" dirty="0">
                <a:latin typeface="Calibri (Body)"/>
                <a:cs typeface="Calibri" panose="020F0502020204030204" pitchFamily="34" charset="0"/>
              </a:rPr>
              <a:t>: </a:t>
            </a:r>
            <a:r>
              <a:rPr lang="en-US" sz="3600" dirty="0" err="1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môi</a:t>
            </a:r>
            <a:r>
              <a:rPr lang="en-US" sz="360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trường</a:t>
            </a:r>
            <a:r>
              <a:rPr lang="en-US" sz="360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.</a:t>
            </a:r>
            <a:r>
              <a:rPr lang="en-US" sz="3600" b="0" i="0" u="none" strike="noStrike" baseline="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FDA1DA-10A4-A724-C5CB-34559DB46DB6}"/>
              </a:ext>
            </a:extLst>
          </p:cNvPr>
          <p:cNvSpPr txBox="1"/>
          <p:nvPr/>
        </p:nvSpPr>
        <p:spPr>
          <a:xfrm>
            <a:off x="207463" y="5749816"/>
            <a:ext cx="1179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 (Body)"/>
                <a:cs typeface="Calibri" panose="020F0502020204030204" pitchFamily="34" charset="0"/>
              </a:rPr>
              <a:t>damage</a:t>
            </a:r>
            <a:r>
              <a:rPr lang="en-US" sz="3600" b="1" i="0" u="none" strike="noStrike" baseline="0" dirty="0">
                <a:latin typeface="Calibri (Body)"/>
                <a:cs typeface="Calibri" panose="020F0502020204030204" pitchFamily="34" charset="0"/>
              </a:rPr>
              <a:t>	</a:t>
            </a:r>
            <a:r>
              <a:rPr lang="en-US" sz="3600" b="0" i="0" dirty="0">
                <a:solidFill>
                  <a:srgbClr val="1D2A57"/>
                </a:solidFill>
                <a:effectLst/>
                <a:latin typeface="Calibri (Body)"/>
              </a:rPr>
              <a:t>/</a:t>
            </a:r>
            <a:r>
              <a:rPr lang="en-US" sz="3600" dirty="0"/>
              <a:t>ˈ</a:t>
            </a:r>
            <a:r>
              <a:rPr lang="en-US" sz="3600" dirty="0" err="1"/>
              <a:t>dæmɪdʒ</a:t>
            </a:r>
            <a:r>
              <a:rPr lang="en-US" sz="3600" b="0" i="0" dirty="0">
                <a:solidFill>
                  <a:srgbClr val="1D2A57"/>
                </a:solidFill>
                <a:effectLst/>
                <a:latin typeface="Calibri (Body)"/>
              </a:rPr>
              <a:t>/ </a:t>
            </a:r>
            <a:r>
              <a:rPr lang="en-US" sz="3600" b="0" i="0" u="none" strike="noStrike" baseline="0" dirty="0">
                <a:solidFill>
                  <a:srgbClr val="C00000"/>
                </a:solidFill>
                <a:latin typeface="Calibri (Body)"/>
                <a:cs typeface="Calibri" panose="020F0502020204030204" pitchFamily="34" charset="0"/>
              </a:rPr>
              <a:t>(v)</a:t>
            </a:r>
            <a:r>
              <a:rPr lang="vi-VN" sz="3600" b="0" i="0" u="none" strike="noStrike" baseline="0" dirty="0">
                <a:solidFill>
                  <a:srgbClr val="C00000"/>
                </a:solidFill>
                <a:latin typeface="Calibri (Body)"/>
                <a:cs typeface="Calibri" panose="020F0502020204030204" pitchFamily="34" charset="0"/>
              </a:rPr>
              <a:t>           </a:t>
            </a:r>
            <a:r>
              <a:rPr lang="en-US" sz="3600" b="0" i="0" u="none" strike="noStrike" baseline="0" dirty="0">
                <a:latin typeface="Calibri (Body)"/>
                <a:cs typeface="Calibri" panose="020F0502020204030204" pitchFamily="34" charset="0"/>
              </a:rPr>
              <a:t>: </a:t>
            </a:r>
            <a:r>
              <a:rPr lang="en-US" sz="3600" dirty="0" err="1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tàn</a:t>
            </a:r>
            <a:r>
              <a:rPr lang="en-US" sz="360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phá</a:t>
            </a:r>
            <a:r>
              <a:rPr lang="en-US" sz="360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phá</a:t>
            </a:r>
            <a:r>
              <a:rPr lang="en-US" sz="360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hủy</a:t>
            </a:r>
            <a:r>
              <a:rPr lang="en-US" sz="360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.</a:t>
            </a:r>
            <a:r>
              <a:rPr lang="en-US" sz="3600" b="0" i="0" u="none" strike="noStrike" baseline="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a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290965" y="1253633"/>
            <a:ext cx="609600" cy="609600"/>
          </a:xfrm>
          <a:prstGeom prst="rect">
            <a:avLst/>
          </a:prstGeom>
        </p:spPr>
      </p:pic>
      <p:pic>
        <p:nvPicPr>
          <p:cNvPr id="6" name="cau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290965" y="2016433"/>
            <a:ext cx="609600" cy="609600"/>
          </a:xfrm>
          <a:prstGeom prst="rect">
            <a:avLst/>
          </a:prstGeom>
        </p:spPr>
      </p:pic>
      <p:pic>
        <p:nvPicPr>
          <p:cNvPr id="7" name="damag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287554" y="5855985"/>
            <a:ext cx="609600" cy="609600"/>
          </a:xfrm>
          <a:prstGeom prst="rect">
            <a:avLst/>
          </a:prstGeom>
        </p:spPr>
      </p:pic>
      <p:pic>
        <p:nvPicPr>
          <p:cNvPr id="15" name="disea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290965" y="3195806"/>
            <a:ext cx="609600" cy="609600"/>
          </a:xfrm>
          <a:prstGeom prst="rect">
            <a:avLst/>
          </a:prstGeom>
        </p:spPr>
      </p:pic>
      <p:pic>
        <p:nvPicPr>
          <p:cNvPr id="16" name="environmen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278703" y="5277362"/>
            <a:ext cx="609600" cy="609600"/>
          </a:xfrm>
          <a:prstGeom prst="rect">
            <a:avLst/>
          </a:prstGeom>
        </p:spPr>
      </p:pic>
      <p:pic>
        <p:nvPicPr>
          <p:cNvPr id="24" name="pollute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290965" y="2586206"/>
            <a:ext cx="609600" cy="609600"/>
          </a:xfrm>
          <a:prstGeom prst="rect">
            <a:avLst/>
          </a:prstGeom>
        </p:spPr>
      </p:pic>
      <p:pic>
        <p:nvPicPr>
          <p:cNvPr id="25" name="tourism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287554" y="4589483"/>
            <a:ext cx="609600" cy="609600"/>
          </a:xfrm>
          <a:prstGeom prst="rect">
            <a:avLst/>
          </a:prstGeom>
        </p:spPr>
      </p:pic>
      <p:pic>
        <p:nvPicPr>
          <p:cNvPr id="26" name="wildlife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287554" y="38877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981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23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161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263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32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75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188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5993" y="488972"/>
            <a:ext cx="11986726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Read the words and definitions, then fill in the blanks with new words.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5274" y="457200"/>
            <a:ext cx="1604865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 - reading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085" y="857310"/>
            <a:ext cx="10250535" cy="6229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Straight Connector 11"/>
          <p:cNvCxnSpPr>
            <a:cxnSpLocks/>
          </p:cNvCxnSpPr>
          <p:nvPr/>
        </p:nvCxnSpPr>
        <p:spPr>
          <a:xfrm>
            <a:off x="3269753" y="1625282"/>
            <a:ext cx="26481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3256306" y="2047580"/>
            <a:ext cx="40897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657875" y="2888834"/>
            <a:ext cx="6723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4166473" y="3695524"/>
            <a:ext cx="9500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5735098" y="4177044"/>
            <a:ext cx="26691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3545417" y="4633342"/>
            <a:ext cx="55780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4430733" y="5501679"/>
            <a:ext cx="28228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830296" y="6278857"/>
            <a:ext cx="6723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33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0BF9AFC8-D125-488F-A630-F1AC4F7AFA9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84153" y="588805"/>
            <a:ext cx="9832512" cy="59936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FDA1DA-10A4-A724-C5CB-34559DB46DB6}"/>
              </a:ext>
            </a:extLst>
          </p:cNvPr>
          <p:cNvSpPr txBox="1"/>
          <p:nvPr/>
        </p:nvSpPr>
        <p:spPr>
          <a:xfrm>
            <a:off x="237557" y="1253633"/>
            <a:ext cx="1179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 (Body)"/>
                <a:cs typeface="Calibri" panose="020F0502020204030204" pitchFamily="34" charset="0"/>
              </a:rPr>
              <a:t>affect</a:t>
            </a:r>
            <a:r>
              <a:rPr lang="en-US" sz="3600" b="1" i="0" u="none" strike="noStrike" baseline="0" dirty="0">
                <a:solidFill>
                  <a:srgbClr val="FF0000"/>
                </a:solidFill>
                <a:latin typeface="Calibri (Body)"/>
                <a:cs typeface="Calibri" panose="020F0502020204030204" pitchFamily="34" charset="0"/>
              </a:rPr>
              <a:t> </a:t>
            </a:r>
            <a:r>
              <a:rPr lang="vi-VN" sz="3600" b="1" i="0" u="none" strike="noStrike" baseline="0" dirty="0">
                <a:solidFill>
                  <a:srgbClr val="FF0000"/>
                </a:solidFill>
                <a:latin typeface="Calibri (Body)"/>
                <a:cs typeface="Calibri" panose="020F0502020204030204" pitchFamily="34" charset="0"/>
              </a:rPr>
              <a:t>(v) </a:t>
            </a:r>
            <a:r>
              <a:rPr lang="en-US" sz="3600" b="1" i="0" u="none" strike="noStrike" baseline="0" dirty="0">
                <a:solidFill>
                  <a:srgbClr val="FF0000"/>
                </a:solidFill>
                <a:latin typeface="Calibri (Body)"/>
                <a:cs typeface="Calibri" panose="020F0502020204030204" pitchFamily="34" charset="0"/>
              </a:rPr>
              <a:t>	</a:t>
            </a:r>
            <a:endParaRPr lang="en-US" sz="3600" b="0" i="0" u="none" strike="noStrike" baseline="0" dirty="0">
              <a:solidFill>
                <a:srgbClr val="FF0000"/>
              </a:solidFill>
              <a:latin typeface="Calibri (Body)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FDA1DA-10A4-A724-C5CB-34559DB46DB6}"/>
              </a:ext>
            </a:extLst>
          </p:cNvPr>
          <p:cNvSpPr txBox="1"/>
          <p:nvPr/>
        </p:nvSpPr>
        <p:spPr>
          <a:xfrm>
            <a:off x="246099" y="1944190"/>
            <a:ext cx="1179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 (Body)"/>
                <a:cs typeface="Calibri" panose="020F0502020204030204" pitchFamily="34" charset="0"/>
              </a:rPr>
              <a:t>cause</a:t>
            </a:r>
            <a:r>
              <a:rPr lang="en-US" sz="3600" b="1" i="0" u="none" strike="noStrike" baseline="0" dirty="0">
                <a:solidFill>
                  <a:srgbClr val="FF0000"/>
                </a:solidFill>
                <a:latin typeface="Calibri (Body)"/>
                <a:cs typeface="Calibri" panose="020F0502020204030204" pitchFamily="34" charset="0"/>
              </a:rPr>
              <a:t> 	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FDA1DA-10A4-A724-C5CB-34559DB46DB6}"/>
              </a:ext>
            </a:extLst>
          </p:cNvPr>
          <p:cNvSpPr txBox="1"/>
          <p:nvPr/>
        </p:nvSpPr>
        <p:spPr>
          <a:xfrm>
            <a:off x="237557" y="2626033"/>
            <a:ext cx="1179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 (Body)"/>
                <a:cs typeface="Calibri" panose="020F0502020204030204" pitchFamily="34" charset="0"/>
              </a:rPr>
              <a:t>pollute</a:t>
            </a:r>
            <a:r>
              <a:rPr lang="en-US" sz="3600" b="1" i="0" u="none" strike="noStrike" baseline="0" dirty="0">
                <a:solidFill>
                  <a:srgbClr val="FF0000"/>
                </a:solidFill>
                <a:latin typeface="Calibri (Body)"/>
                <a:cs typeface="Calibri" panose="020F0502020204030204" pitchFamily="34" charset="0"/>
              </a:rPr>
              <a:t> 	</a:t>
            </a:r>
            <a:endParaRPr lang="en-US" sz="3600" b="0" i="0" u="none" strike="noStrike" baseline="0" dirty="0">
              <a:solidFill>
                <a:srgbClr val="FF0000"/>
              </a:solidFill>
              <a:latin typeface="Calibri (Body)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FDA1DA-10A4-A724-C5CB-34559DB46DB6}"/>
              </a:ext>
            </a:extLst>
          </p:cNvPr>
          <p:cNvSpPr txBox="1"/>
          <p:nvPr/>
        </p:nvSpPr>
        <p:spPr>
          <a:xfrm>
            <a:off x="237557" y="3272364"/>
            <a:ext cx="1179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 (Body)"/>
                <a:cs typeface="Calibri" panose="020F0502020204030204" pitchFamily="34" charset="0"/>
              </a:rPr>
              <a:t>disease</a:t>
            </a:r>
            <a:r>
              <a:rPr lang="en-US" sz="3600" b="1" i="0" u="none" strike="noStrike" baseline="0" dirty="0">
                <a:solidFill>
                  <a:srgbClr val="FF0000"/>
                </a:solidFill>
                <a:latin typeface="Calibri (Body)"/>
                <a:cs typeface="Calibri" panose="020F0502020204030204" pitchFamily="34" charset="0"/>
              </a:rPr>
              <a:t> </a:t>
            </a:r>
            <a:r>
              <a:rPr lang="vi-VN" sz="3600" b="1" i="0" u="none" strike="noStrike" baseline="0" dirty="0">
                <a:solidFill>
                  <a:srgbClr val="FF0000"/>
                </a:solidFill>
                <a:latin typeface="Calibri (Body)"/>
                <a:cs typeface="Calibri" panose="020F0502020204030204" pitchFamily="34" charset="0"/>
              </a:rPr>
              <a:t>     </a:t>
            </a:r>
            <a:r>
              <a:rPr lang="en-US" sz="3600" b="1" i="0" u="none" strike="noStrike" baseline="0" dirty="0">
                <a:solidFill>
                  <a:srgbClr val="FF0000"/>
                </a:solidFill>
                <a:latin typeface="Calibri (Body)"/>
                <a:cs typeface="Calibri" panose="020F0502020204030204" pitchFamily="34" charset="0"/>
              </a:rPr>
              <a:t>	</a:t>
            </a:r>
            <a:endParaRPr lang="en-US" sz="3600" b="0" i="0" u="none" strike="noStrike" baseline="0" dirty="0">
              <a:solidFill>
                <a:srgbClr val="FF0000"/>
              </a:solidFill>
              <a:latin typeface="Calibri (Body)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FDA1DA-10A4-A724-C5CB-34559DB46DB6}"/>
              </a:ext>
            </a:extLst>
          </p:cNvPr>
          <p:cNvSpPr txBox="1"/>
          <p:nvPr/>
        </p:nvSpPr>
        <p:spPr>
          <a:xfrm>
            <a:off x="237557" y="3932704"/>
            <a:ext cx="1179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 (Body)"/>
                <a:cs typeface="Calibri" panose="020F0502020204030204" pitchFamily="34" charset="0"/>
              </a:rPr>
              <a:t>wildlife</a:t>
            </a:r>
            <a:r>
              <a:rPr lang="en-US" sz="3600" b="1" i="0" u="none" strike="noStrike" baseline="0" dirty="0">
                <a:solidFill>
                  <a:srgbClr val="FF0000"/>
                </a:solidFill>
                <a:latin typeface="Calibri (Body)"/>
                <a:cs typeface="Calibri" panose="020F0502020204030204" pitchFamily="34" charset="0"/>
              </a:rPr>
              <a:t> 	</a:t>
            </a:r>
            <a:endParaRPr lang="en-US" sz="3600" b="0" i="0" u="none" strike="noStrike" baseline="0" dirty="0">
              <a:solidFill>
                <a:srgbClr val="FF0000"/>
              </a:solidFill>
              <a:latin typeface="Calibri (Body)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FDA1DA-10A4-A724-C5CB-34559DB46DB6}"/>
              </a:ext>
            </a:extLst>
          </p:cNvPr>
          <p:cNvSpPr txBox="1"/>
          <p:nvPr/>
        </p:nvSpPr>
        <p:spPr>
          <a:xfrm>
            <a:off x="246099" y="4525503"/>
            <a:ext cx="1179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 (Body)"/>
                <a:cs typeface="Calibri" panose="020F0502020204030204" pitchFamily="34" charset="0"/>
              </a:rPr>
              <a:t>tourism</a:t>
            </a:r>
            <a:r>
              <a:rPr lang="en-US" sz="3600" b="1" i="0" u="none" strike="noStrike" baseline="0" dirty="0">
                <a:solidFill>
                  <a:srgbClr val="FF0000"/>
                </a:solidFill>
                <a:latin typeface="Calibri (Body)"/>
                <a:cs typeface="Calibri" panose="020F0502020204030204" pitchFamily="34" charset="0"/>
              </a:rPr>
              <a:t> 	</a:t>
            </a:r>
            <a:endParaRPr lang="en-US" sz="3600" b="0" i="0" u="none" strike="noStrike" baseline="0" dirty="0">
              <a:solidFill>
                <a:srgbClr val="FF0000"/>
              </a:solidFill>
              <a:latin typeface="Calibri (Body)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FDA1DA-10A4-A724-C5CB-34559DB46DB6}"/>
              </a:ext>
            </a:extLst>
          </p:cNvPr>
          <p:cNvSpPr txBox="1"/>
          <p:nvPr/>
        </p:nvSpPr>
        <p:spPr>
          <a:xfrm>
            <a:off x="246099" y="5221782"/>
            <a:ext cx="1179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 (Body)"/>
                <a:cs typeface="Calibri" panose="020F0502020204030204" pitchFamily="34" charset="0"/>
              </a:rPr>
              <a:t>environment</a:t>
            </a:r>
            <a:endParaRPr lang="en-US" sz="3600" b="0" i="0" u="none" strike="noStrike" baseline="0" dirty="0">
              <a:solidFill>
                <a:srgbClr val="FF0000"/>
              </a:solidFill>
              <a:latin typeface="Calibri (Body)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FDA1DA-10A4-A724-C5CB-34559DB46DB6}"/>
              </a:ext>
            </a:extLst>
          </p:cNvPr>
          <p:cNvSpPr txBox="1"/>
          <p:nvPr/>
        </p:nvSpPr>
        <p:spPr>
          <a:xfrm>
            <a:off x="207463" y="5749816"/>
            <a:ext cx="1179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 (Body)"/>
                <a:cs typeface="Calibri" panose="020F0502020204030204" pitchFamily="34" charset="0"/>
              </a:rPr>
              <a:t>damage</a:t>
            </a:r>
            <a:r>
              <a:rPr lang="en-US" sz="3600" b="1" i="0" u="none" strike="noStrike" baseline="0" dirty="0">
                <a:solidFill>
                  <a:srgbClr val="FF0000"/>
                </a:solidFill>
                <a:latin typeface="Calibri (Body)"/>
                <a:cs typeface="Calibri" panose="020F0502020204030204" pitchFamily="34" charset="0"/>
              </a:rPr>
              <a:t>	</a:t>
            </a:r>
            <a:endParaRPr lang="en-US" sz="3600" b="0" i="0" u="none" strike="noStrike" baseline="0" dirty="0">
              <a:solidFill>
                <a:srgbClr val="FF0000"/>
              </a:solidFill>
              <a:latin typeface="Calibri (Body)"/>
              <a:cs typeface="Calibri" panose="020F0502020204030204" pitchFamily="34" charset="0"/>
            </a:endParaRPr>
          </a:p>
        </p:txBody>
      </p:sp>
      <p:pic>
        <p:nvPicPr>
          <p:cNvPr id="3" name="a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290965" y="1253633"/>
            <a:ext cx="609600" cy="609600"/>
          </a:xfrm>
          <a:prstGeom prst="rect">
            <a:avLst/>
          </a:prstGeom>
        </p:spPr>
      </p:pic>
      <p:pic>
        <p:nvPicPr>
          <p:cNvPr id="6" name="cau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290965" y="2016433"/>
            <a:ext cx="609600" cy="609600"/>
          </a:xfrm>
          <a:prstGeom prst="rect">
            <a:avLst/>
          </a:prstGeom>
        </p:spPr>
      </p:pic>
      <p:pic>
        <p:nvPicPr>
          <p:cNvPr id="7" name="damag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287554" y="5855985"/>
            <a:ext cx="609600" cy="609600"/>
          </a:xfrm>
          <a:prstGeom prst="rect">
            <a:avLst/>
          </a:prstGeom>
        </p:spPr>
      </p:pic>
      <p:pic>
        <p:nvPicPr>
          <p:cNvPr id="15" name="disea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290965" y="3195806"/>
            <a:ext cx="609600" cy="609600"/>
          </a:xfrm>
          <a:prstGeom prst="rect">
            <a:avLst/>
          </a:prstGeom>
        </p:spPr>
      </p:pic>
      <p:pic>
        <p:nvPicPr>
          <p:cNvPr id="16" name="environmen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278703" y="5277362"/>
            <a:ext cx="609600" cy="609600"/>
          </a:xfrm>
          <a:prstGeom prst="rect">
            <a:avLst/>
          </a:prstGeom>
        </p:spPr>
      </p:pic>
      <p:pic>
        <p:nvPicPr>
          <p:cNvPr id="24" name="pollute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290965" y="2586206"/>
            <a:ext cx="609600" cy="609600"/>
          </a:xfrm>
          <a:prstGeom prst="rect">
            <a:avLst/>
          </a:prstGeom>
        </p:spPr>
      </p:pic>
      <p:pic>
        <p:nvPicPr>
          <p:cNvPr id="25" name="tourism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287554" y="4589483"/>
            <a:ext cx="609600" cy="609600"/>
          </a:xfrm>
          <a:prstGeom prst="rect">
            <a:avLst/>
          </a:prstGeom>
        </p:spPr>
      </p:pic>
      <p:pic>
        <p:nvPicPr>
          <p:cNvPr id="26" name="wildlife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287554" y="3887723"/>
            <a:ext cx="609600" cy="6096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5FABE0C-2FB8-46B7-8E66-A573CE85A361}"/>
              </a:ext>
            </a:extLst>
          </p:cNvPr>
          <p:cNvSpPr/>
          <p:nvPr/>
        </p:nvSpPr>
        <p:spPr>
          <a:xfrm>
            <a:off x="0" y="-22380"/>
            <a:ext cx="11986726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Read the words and definitions, then fill in the blanks with new words.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ADFA36-4B53-40E3-B2D6-87814FD70138}"/>
              </a:ext>
            </a:extLst>
          </p:cNvPr>
          <p:cNvSpPr txBox="1"/>
          <p:nvPr/>
        </p:nvSpPr>
        <p:spPr>
          <a:xfrm>
            <a:off x="4727267" y="1511737"/>
            <a:ext cx="149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rgbClr val="FF0000"/>
                </a:solidFill>
              </a:rPr>
              <a:t>pollute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0896EA-E631-4DA4-BC59-8CEED5BBB678}"/>
              </a:ext>
            </a:extLst>
          </p:cNvPr>
          <p:cNvSpPr txBox="1"/>
          <p:nvPr/>
        </p:nvSpPr>
        <p:spPr>
          <a:xfrm>
            <a:off x="6743697" y="2323284"/>
            <a:ext cx="149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rgbClr val="FF0000"/>
                </a:solidFill>
              </a:rPr>
              <a:t>cause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A0CB8D-20B2-45FC-B605-B32C2AAEF92B}"/>
              </a:ext>
            </a:extLst>
          </p:cNvPr>
          <p:cNvSpPr txBox="1"/>
          <p:nvPr/>
        </p:nvSpPr>
        <p:spPr>
          <a:xfrm>
            <a:off x="7147112" y="3051106"/>
            <a:ext cx="149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rgbClr val="FF0000"/>
                </a:solidFill>
              </a:rPr>
              <a:t>disease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C63D40-7B05-44BF-BDC5-FE5DC3CADB03}"/>
              </a:ext>
            </a:extLst>
          </p:cNvPr>
          <p:cNvSpPr txBox="1"/>
          <p:nvPr/>
        </p:nvSpPr>
        <p:spPr>
          <a:xfrm>
            <a:off x="6400800" y="3772165"/>
            <a:ext cx="149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rgbClr val="FF0000"/>
                </a:solidFill>
              </a:rPr>
              <a:t>wildlife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091829-E83C-49BE-8486-F7579EBC0375}"/>
              </a:ext>
            </a:extLst>
          </p:cNvPr>
          <p:cNvSpPr txBox="1"/>
          <p:nvPr/>
        </p:nvSpPr>
        <p:spPr>
          <a:xfrm>
            <a:off x="2820732" y="4433540"/>
            <a:ext cx="3922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rgbClr val="FF0000"/>
                </a:solidFill>
              </a:rPr>
              <a:t>damage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3B9F884-DB59-4302-9159-C7CE7EB362F9}"/>
              </a:ext>
            </a:extLst>
          </p:cNvPr>
          <p:cNvSpPr txBox="1"/>
          <p:nvPr/>
        </p:nvSpPr>
        <p:spPr>
          <a:xfrm>
            <a:off x="10777229" y="5209591"/>
            <a:ext cx="149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rgbClr val="FF0000"/>
                </a:solidFill>
              </a:rPr>
              <a:t>tourism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FF6B04-68E8-4168-AF43-D7AA69864C96}"/>
              </a:ext>
            </a:extLst>
          </p:cNvPr>
          <p:cNvSpPr txBox="1"/>
          <p:nvPr/>
        </p:nvSpPr>
        <p:spPr>
          <a:xfrm>
            <a:off x="9407847" y="5839638"/>
            <a:ext cx="1179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 (Body)"/>
                <a:cs typeface="Calibri" panose="020F0502020204030204" pitchFamily="34" charset="0"/>
              </a:rPr>
              <a:t>environment</a:t>
            </a:r>
            <a:endParaRPr lang="en-US" sz="3600" i="0" u="none" strike="noStrike" baseline="0" dirty="0">
              <a:solidFill>
                <a:srgbClr val="FF0000"/>
              </a:solidFill>
              <a:latin typeface="Calibri (Body)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87078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9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20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23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61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263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232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175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188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7" grpId="0"/>
      <p:bldP spid="28" grpId="0"/>
      <p:bldP spid="29" grpId="0"/>
      <p:bldP spid="30" grpId="0"/>
      <p:bldP spid="31" grpId="0"/>
      <p:bldP spid="32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850" y="441356"/>
            <a:ext cx="398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76" y="3273615"/>
            <a:ext cx="129772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</a:rPr>
              <a:t>Which kinds of pollution affect tourism and cause diseases?</a:t>
            </a: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265" y="486199"/>
            <a:ext cx="2797917" cy="17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50" y="1316159"/>
            <a:ext cx="2651474" cy="809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705" y="2030048"/>
            <a:ext cx="2959682" cy="10115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3979" y="1049288"/>
            <a:ext cx="2460171" cy="804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8181" y="2404937"/>
            <a:ext cx="2692041" cy="8634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FAB63C-57FE-4696-BDBD-DBC7F491B5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8526" y="3842565"/>
            <a:ext cx="9055675" cy="18970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88B798-B4C0-41AD-BB60-471957D93E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7876" y="5553075"/>
            <a:ext cx="869632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981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" r="2154"/>
          <a:stretch/>
        </p:blipFill>
        <p:spPr>
          <a:xfrm>
            <a:off x="1547446" y="534288"/>
            <a:ext cx="8173498" cy="57662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6574" y="3591921"/>
            <a:ext cx="41856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</a:rPr>
              <a:t>While-</a:t>
            </a:r>
          </a:p>
          <a:p>
            <a:pPr algn="ctr"/>
            <a:r>
              <a:rPr lang="en-US" sz="5400">
                <a:solidFill>
                  <a:schemeClr val="bg1"/>
                </a:solidFill>
              </a:rPr>
              <a:t>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22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920" y="45079"/>
            <a:ext cx="12031038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>
                <a:solidFill>
                  <a:srgbClr val="0070C0"/>
                </a:solidFill>
              </a:rPr>
              <a:t>Read the essay about some effects of pollution and choose the best introduction sentence.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06" y="725634"/>
            <a:ext cx="11955694" cy="53939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920" y="6125856"/>
            <a:ext cx="5428994" cy="707886"/>
          </a:xfrm>
          <a:prstGeom prst="rect">
            <a:avLst/>
          </a:prstGeom>
          <a:solidFill>
            <a:srgbClr val="FFFDE4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1. Air, water, light, and noise are four main types of pollution affecting our world.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8695" y="6125856"/>
            <a:ext cx="6765949" cy="707886"/>
          </a:xfrm>
          <a:prstGeom prst="rect">
            <a:avLst/>
          </a:prstGeom>
          <a:solidFill>
            <a:srgbClr val="FFFDE4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2. There are many types of pollution, and each type can affect people, wildlife, and the environment.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93854" y="2223455"/>
            <a:ext cx="11901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70764" y="3429000"/>
            <a:ext cx="11901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70764" y="4304053"/>
            <a:ext cx="11901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5244060" y="5555054"/>
            <a:ext cx="66842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104328" y="5867695"/>
            <a:ext cx="15531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70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-0.40977 -0.7905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95" y="-3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6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CFDA1DA-10A4-A724-C5CB-34559DB46DB6}"/>
              </a:ext>
            </a:extLst>
          </p:cNvPr>
          <p:cNvSpPr txBox="1"/>
          <p:nvPr/>
        </p:nvSpPr>
        <p:spPr>
          <a:xfrm>
            <a:off x="840669" y="380331"/>
            <a:ext cx="11792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5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2. air pollution           : sự ô nhiễm không khí</a:t>
            </a:r>
            <a:endParaRPr lang="en-US" sz="3200" i="0" u="none" strike="noStrike" baseline="0" dirty="0">
              <a:solidFill>
                <a:schemeClr val="accent5">
                  <a:lumMod val="75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F5F45C-EB85-44EB-8A3F-A8B4897E3167}"/>
              </a:ext>
            </a:extLst>
          </p:cNvPr>
          <p:cNvSpPr txBox="1"/>
          <p:nvPr/>
        </p:nvSpPr>
        <p:spPr>
          <a:xfrm>
            <a:off x="840669" y="923149"/>
            <a:ext cx="11792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5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3. water pollution       : sự ô nhiễm nước</a:t>
            </a:r>
            <a:endParaRPr lang="en-US" sz="3200" i="0" u="none" strike="noStrike" baseline="0" dirty="0">
              <a:solidFill>
                <a:schemeClr val="accent5">
                  <a:lumMod val="75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272A61-CDBC-4F7A-9DA5-9D4D269771B9}"/>
              </a:ext>
            </a:extLst>
          </p:cNvPr>
          <p:cNvSpPr txBox="1"/>
          <p:nvPr/>
        </p:nvSpPr>
        <p:spPr>
          <a:xfrm>
            <a:off x="840669" y="1465967"/>
            <a:ext cx="11792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5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4. land pollution         : sự ô nhiễm đất</a:t>
            </a:r>
            <a:endParaRPr lang="en-US" sz="3200" i="0" u="none" strike="noStrike" baseline="0" dirty="0">
              <a:solidFill>
                <a:schemeClr val="accent5">
                  <a:lumMod val="75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E8FA9E-2205-4401-A46A-8271D4FA8752}"/>
              </a:ext>
            </a:extLst>
          </p:cNvPr>
          <p:cNvSpPr txBox="1"/>
          <p:nvPr/>
        </p:nvSpPr>
        <p:spPr>
          <a:xfrm>
            <a:off x="840669" y="2008785"/>
            <a:ext cx="11792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5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5. issue  (n) </a:t>
            </a:r>
            <a:r>
              <a:rPr lang="en-US" sz="3200" dirty="0"/>
              <a:t>/ˈ</a:t>
            </a:r>
            <a:r>
              <a:rPr lang="en-US" sz="3200" dirty="0" err="1"/>
              <a:t>ɪʃu</a:t>
            </a:r>
            <a:r>
              <a:rPr lang="en-US" sz="3200" dirty="0"/>
              <a:t>ː/</a:t>
            </a:r>
            <a:r>
              <a:rPr lang="vi-VN" sz="3200" dirty="0">
                <a:solidFill>
                  <a:schemeClr val="accent5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             : vấn đề</a:t>
            </a:r>
            <a:endParaRPr lang="en-US" sz="3200" i="0" u="none" strike="noStrike" baseline="0" dirty="0">
              <a:solidFill>
                <a:schemeClr val="accent5">
                  <a:lumMod val="75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8B0516-192A-4FD9-A97A-E7B7703D47EF}"/>
              </a:ext>
            </a:extLst>
          </p:cNvPr>
          <p:cNvSpPr txBox="1"/>
          <p:nvPr/>
        </p:nvSpPr>
        <p:spPr>
          <a:xfrm>
            <a:off x="840669" y="2478912"/>
            <a:ext cx="11792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5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6. cough  (v) </a:t>
            </a:r>
            <a:r>
              <a:rPr lang="en-US" sz="3200" dirty="0"/>
              <a:t>/</a:t>
            </a:r>
            <a:r>
              <a:rPr lang="en-US" sz="3200" dirty="0" err="1"/>
              <a:t>kɔːf</a:t>
            </a:r>
            <a:r>
              <a:rPr lang="en-US" sz="3200" dirty="0"/>
              <a:t>/</a:t>
            </a:r>
            <a:r>
              <a:rPr lang="vi-VN" sz="3200" dirty="0">
                <a:solidFill>
                  <a:schemeClr val="accent5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            : ho</a:t>
            </a:r>
            <a:endParaRPr lang="en-US" sz="3200" i="0" u="none" strike="noStrike" baseline="0" dirty="0">
              <a:solidFill>
                <a:schemeClr val="accent5">
                  <a:lumMod val="75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10421D-577A-49B5-9282-B58F82551010}"/>
              </a:ext>
            </a:extLst>
          </p:cNvPr>
          <p:cNvSpPr txBox="1"/>
          <p:nvPr/>
        </p:nvSpPr>
        <p:spPr>
          <a:xfrm>
            <a:off x="802853" y="3021730"/>
            <a:ext cx="11792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5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7. heart  (n) </a:t>
            </a:r>
            <a:r>
              <a:rPr lang="en-US" sz="3200" dirty="0"/>
              <a:t>/</a:t>
            </a:r>
            <a:r>
              <a:rPr lang="en-US" sz="3200" dirty="0" err="1"/>
              <a:t>hɑːrt</a:t>
            </a:r>
            <a:r>
              <a:rPr lang="en-US" sz="3200" dirty="0"/>
              <a:t>/</a:t>
            </a:r>
            <a:r>
              <a:rPr lang="vi-VN" sz="3200" dirty="0">
                <a:solidFill>
                  <a:schemeClr val="accent5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           : trái tim</a:t>
            </a:r>
            <a:endParaRPr lang="en-US" sz="3200" i="0" u="none" strike="noStrike" baseline="0" dirty="0">
              <a:solidFill>
                <a:schemeClr val="accent5">
                  <a:lumMod val="75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6BF685-702D-45BC-98AB-8F3B4237B1F3}"/>
              </a:ext>
            </a:extLst>
          </p:cNvPr>
          <p:cNvSpPr txBox="1"/>
          <p:nvPr/>
        </p:nvSpPr>
        <p:spPr>
          <a:xfrm>
            <a:off x="840669" y="3574704"/>
            <a:ext cx="11792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5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8. lung  (n) </a:t>
            </a:r>
            <a:r>
              <a:rPr lang="en-US" sz="3200" dirty="0"/>
              <a:t>/</a:t>
            </a:r>
            <a:r>
              <a:rPr lang="en-US" sz="3200" dirty="0" err="1"/>
              <a:t>lʌŋ</a:t>
            </a:r>
            <a:r>
              <a:rPr lang="en-US" sz="3200" dirty="0"/>
              <a:t>/</a:t>
            </a:r>
            <a:r>
              <a:rPr lang="vi-VN" sz="3200" dirty="0">
                <a:solidFill>
                  <a:schemeClr val="accent5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               : phổi</a:t>
            </a:r>
            <a:endParaRPr lang="en-US" sz="3200" i="0" u="none" strike="noStrike" baseline="0" dirty="0">
              <a:solidFill>
                <a:schemeClr val="accent5">
                  <a:lumMod val="75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7203B4-31A8-4ECC-A7E5-0A12CE31CCD0}"/>
              </a:ext>
            </a:extLst>
          </p:cNvPr>
          <p:cNvSpPr txBox="1"/>
          <p:nvPr/>
        </p:nvSpPr>
        <p:spPr>
          <a:xfrm>
            <a:off x="727221" y="4107366"/>
            <a:ext cx="11792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5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9. disease (n) </a:t>
            </a:r>
            <a:r>
              <a:rPr lang="en-US" sz="3200" dirty="0"/>
              <a:t>/</a:t>
            </a:r>
            <a:r>
              <a:rPr lang="en-US" sz="3200" dirty="0" err="1"/>
              <a:t>dɪˈziːz</a:t>
            </a:r>
            <a:r>
              <a:rPr lang="en-US" sz="3200" dirty="0"/>
              <a:t>/</a:t>
            </a:r>
            <a:r>
              <a:rPr lang="vi-VN" sz="3200" dirty="0">
                <a:solidFill>
                  <a:schemeClr val="accent5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       : bệnh</a:t>
            </a:r>
            <a:endParaRPr lang="en-US" sz="3200" i="0" u="none" strike="noStrike" baseline="0" dirty="0">
              <a:solidFill>
                <a:schemeClr val="accent5">
                  <a:lumMod val="75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1268F6-F938-4E2F-8802-FB486B4F0295}"/>
              </a:ext>
            </a:extLst>
          </p:cNvPr>
          <p:cNvSpPr txBox="1"/>
          <p:nvPr/>
        </p:nvSpPr>
        <p:spPr>
          <a:xfrm>
            <a:off x="727221" y="4546671"/>
            <a:ext cx="11792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5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10. soil (n) </a:t>
            </a:r>
            <a:r>
              <a:rPr lang="en-US" sz="3200" dirty="0"/>
              <a:t>/</a:t>
            </a:r>
            <a:r>
              <a:rPr lang="en-US" sz="3200" dirty="0" err="1"/>
              <a:t>sɔɪl</a:t>
            </a:r>
            <a:r>
              <a:rPr lang="en-US" sz="3200" dirty="0"/>
              <a:t>/</a:t>
            </a:r>
            <a:r>
              <a:rPr lang="vi-VN" sz="3200" dirty="0">
                <a:solidFill>
                  <a:schemeClr val="accent5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               : đất trồng</a:t>
            </a:r>
            <a:endParaRPr lang="en-US" sz="3200" i="0" u="none" strike="noStrike" baseline="0" dirty="0">
              <a:solidFill>
                <a:schemeClr val="accent5">
                  <a:lumMod val="75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1D780B-7B4D-4703-89DE-B2B00B482195}"/>
              </a:ext>
            </a:extLst>
          </p:cNvPr>
          <p:cNvSpPr txBox="1"/>
          <p:nvPr/>
        </p:nvSpPr>
        <p:spPr>
          <a:xfrm>
            <a:off x="727221" y="4985976"/>
            <a:ext cx="11792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5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11. even (adv) </a:t>
            </a:r>
            <a:r>
              <a:rPr lang="en-US" sz="3200" dirty="0"/>
              <a:t>/ˈ</a:t>
            </a:r>
            <a:r>
              <a:rPr lang="en-US" sz="3200" dirty="0" err="1"/>
              <a:t>iːvn</a:t>
            </a:r>
            <a:r>
              <a:rPr lang="en-US" sz="3200" dirty="0"/>
              <a:t>/</a:t>
            </a:r>
            <a:r>
              <a:rPr lang="vi-VN" sz="3200" dirty="0">
                <a:solidFill>
                  <a:schemeClr val="accent5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        : thậm chí</a:t>
            </a:r>
            <a:endParaRPr lang="en-US" sz="3200" i="0" u="none" strike="noStrike" baseline="0" dirty="0">
              <a:solidFill>
                <a:schemeClr val="accent5">
                  <a:lumMod val="75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5D5A1D-1464-42CD-9AB8-040F0AD470AF}"/>
              </a:ext>
            </a:extLst>
          </p:cNvPr>
          <p:cNvSpPr txBox="1"/>
          <p:nvPr/>
        </p:nvSpPr>
        <p:spPr>
          <a:xfrm>
            <a:off x="727221" y="5425281"/>
            <a:ext cx="11792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5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12. poison    (v) </a:t>
            </a:r>
            <a:r>
              <a:rPr lang="en-US" sz="3200" dirty="0"/>
              <a:t>/ˈ</a:t>
            </a:r>
            <a:r>
              <a:rPr lang="en-US" sz="3200" dirty="0" err="1"/>
              <a:t>pɔɪzn</a:t>
            </a:r>
            <a:r>
              <a:rPr lang="en-US" sz="3200" dirty="0"/>
              <a:t>/</a:t>
            </a:r>
            <a:r>
              <a:rPr lang="vi-VN" sz="3200" dirty="0">
                <a:solidFill>
                  <a:schemeClr val="accent5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  : đầu độc</a:t>
            </a:r>
            <a:endParaRPr lang="en-US" sz="3200" i="0" u="none" strike="noStrike" baseline="0" dirty="0">
              <a:solidFill>
                <a:schemeClr val="accent5">
                  <a:lumMod val="75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1F288C-C299-4548-BE0A-586DF6E86528}"/>
              </a:ext>
            </a:extLst>
          </p:cNvPr>
          <p:cNvSpPr txBox="1"/>
          <p:nvPr/>
        </p:nvSpPr>
        <p:spPr>
          <a:xfrm>
            <a:off x="727221" y="5864586"/>
            <a:ext cx="11792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5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13. protect   (v) </a:t>
            </a:r>
            <a:r>
              <a:rPr lang="en-US" sz="3200" dirty="0"/>
              <a:t>/</a:t>
            </a:r>
            <a:r>
              <a:rPr lang="en-US" sz="3200" dirty="0" err="1"/>
              <a:t>prəˈtekt</a:t>
            </a:r>
            <a:r>
              <a:rPr lang="en-US" sz="3200" dirty="0"/>
              <a:t>/</a:t>
            </a:r>
            <a:r>
              <a:rPr lang="vi-VN" sz="3200" dirty="0">
                <a:solidFill>
                  <a:schemeClr val="accent5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     : bảo vệ</a:t>
            </a:r>
            <a:endParaRPr lang="en-US" sz="3200" i="0" u="none" strike="noStrike" baseline="0" dirty="0">
              <a:solidFill>
                <a:schemeClr val="accent5">
                  <a:lumMod val="75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91F2541-17AD-4D8A-B84A-E7484E45C58D}"/>
              </a:ext>
            </a:extLst>
          </p:cNvPr>
          <p:cNvSpPr txBox="1"/>
          <p:nvPr/>
        </p:nvSpPr>
        <p:spPr>
          <a:xfrm>
            <a:off x="0" y="-89796"/>
            <a:ext cx="1279511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1.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affect</a:t>
            </a:r>
            <a:r>
              <a:rPr lang="en-US" sz="3200" i="0" u="none" strike="noStrike" baseline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0" u="none" strike="noStrike" baseline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(v) </a:t>
            </a:r>
            <a:r>
              <a:rPr lang="en-US" sz="3200" dirty="0"/>
              <a:t>/</a:t>
            </a:r>
            <a:r>
              <a:rPr lang="en-US" sz="3200" dirty="0" err="1"/>
              <a:t>əˈfekt</a:t>
            </a:r>
            <a:r>
              <a:rPr lang="en-US" sz="3200" dirty="0"/>
              <a:t>/ </a:t>
            </a:r>
            <a:r>
              <a:rPr lang="en-US" sz="3200" i="0" u="none" strike="noStrike" baseline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 i="0" u="none" strike="noStrike" baseline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effect</a:t>
            </a:r>
            <a:r>
              <a:rPr lang="vi-VN" sz="3200" i="0" u="none" strike="noStrike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(n)</a:t>
            </a:r>
            <a:r>
              <a:rPr lang="en-US" dirty="0"/>
              <a:t> </a:t>
            </a:r>
            <a:r>
              <a:rPr lang="en-US" sz="3200" dirty="0"/>
              <a:t>/</a:t>
            </a:r>
            <a:r>
              <a:rPr lang="en-US" sz="3200" dirty="0" err="1"/>
              <a:t>ɪˈfekt</a:t>
            </a:r>
            <a:r>
              <a:rPr lang="en-US" sz="3200" dirty="0"/>
              <a:t>/</a:t>
            </a:r>
            <a:r>
              <a:rPr lang="vi-VN" sz="3200" i="0" u="none" strike="noStrike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tác động, ảnh hưởng</a:t>
            </a:r>
            <a:endParaRPr lang="en-US" sz="3200" i="0" u="none" strike="noStrike" baseline="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57919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1" grpId="0"/>
      <p:bldP spid="22" grpId="0"/>
      <p:bldP spid="23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334" y="910119"/>
            <a:ext cx="2554514" cy="19389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i="1" dirty="0">
                <a:solidFill>
                  <a:srgbClr val="0070C0"/>
                </a:solidFill>
              </a:rPr>
              <a:t>Now, listen, read and write </a:t>
            </a:r>
            <a:r>
              <a:rPr lang="en-US" sz="3000" b="1" i="1" dirty="0">
                <a:solidFill>
                  <a:srgbClr val="0070C0"/>
                </a:solidFill>
              </a:rPr>
              <a:t>True</a:t>
            </a:r>
            <a:r>
              <a:rPr lang="en-US" sz="3000" i="1" dirty="0">
                <a:solidFill>
                  <a:srgbClr val="0070C0"/>
                </a:solidFill>
              </a:rPr>
              <a:t>, </a:t>
            </a:r>
            <a:r>
              <a:rPr lang="en-US" sz="3000" b="1" i="1" dirty="0">
                <a:solidFill>
                  <a:srgbClr val="0070C0"/>
                </a:solidFill>
              </a:rPr>
              <a:t>False</a:t>
            </a:r>
            <a:r>
              <a:rPr lang="en-US" sz="3000" i="1" dirty="0">
                <a:solidFill>
                  <a:srgbClr val="0070C0"/>
                </a:solidFill>
              </a:rPr>
              <a:t>, or </a:t>
            </a:r>
            <a:r>
              <a:rPr lang="en-US" sz="3000" b="1" i="1" dirty="0">
                <a:solidFill>
                  <a:srgbClr val="0070C0"/>
                </a:solidFill>
              </a:rPr>
              <a:t>Doesn’t say</a:t>
            </a:r>
            <a:r>
              <a:rPr lang="en-US" sz="3000" i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514" y="489205"/>
            <a:ext cx="9026431" cy="34966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68" y="3985839"/>
            <a:ext cx="11185523" cy="287216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844799" y="1669143"/>
            <a:ext cx="47897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997819" y="4695666"/>
            <a:ext cx="149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rgbClr val="FF0000"/>
                </a:solidFill>
              </a:rPr>
              <a:t>False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620848" y="2438400"/>
            <a:ext cx="23285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668001" y="2206171"/>
            <a:ext cx="7911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862565" y="5216828"/>
            <a:ext cx="149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rgbClr val="FF0000"/>
                </a:solidFill>
              </a:rPr>
              <a:t>True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669297" y="2206171"/>
            <a:ext cx="23285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997820" y="5741084"/>
            <a:ext cx="149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rgbClr val="FF0000"/>
                </a:solidFill>
              </a:rPr>
              <a:t>False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002677" y="2989943"/>
            <a:ext cx="53155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2752725" y="3217635"/>
            <a:ext cx="11239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CD1 TRACK 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0824" y="3040104"/>
            <a:ext cx="609600" cy="609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997820" y="6197251"/>
            <a:ext cx="149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rgbClr val="FF0000"/>
                </a:solidFill>
              </a:rPr>
              <a:t>True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43D8EF-CB14-6992-0793-F9725711C87B}"/>
              </a:ext>
            </a:extLst>
          </p:cNvPr>
          <p:cNvCxnSpPr>
            <a:cxnSpLocks/>
          </p:cNvCxnSpPr>
          <p:nvPr/>
        </p:nvCxnSpPr>
        <p:spPr>
          <a:xfrm>
            <a:off x="3078372" y="2206171"/>
            <a:ext cx="26271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5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9897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7" grpId="0"/>
      <p:bldP spid="14" grpId="0"/>
      <p:bldP spid="16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" r="2154"/>
          <a:stretch/>
        </p:blipFill>
        <p:spPr>
          <a:xfrm>
            <a:off x="1744394" y="647114"/>
            <a:ext cx="7976549" cy="5627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3860" y="3460790"/>
            <a:ext cx="41856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</a:rPr>
              <a:t>Post-</a:t>
            </a:r>
          </a:p>
          <a:p>
            <a:pPr algn="ctr"/>
            <a:r>
              <a:rPr lang="en-US" sz="5400">
                <a:solidFill>
                  <a:schemeClr val="bg1"/>
                </a:solidFill>
              </a:rPr>
              <a:t>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809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3883" y="1045429"/>
            <a:ext cx="398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591" y="469514"/>
            <a:ext cx="2350606" cy="149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467632" y="2039424"/>
            <a:ext cx="4800600" cy="1521455"/>
          </a:xfrm>
          <a:prstGeom prst="wedgeRoundRectCallout">
            <a:avLst>
              <a:gd name="adj1" fmla="val 48418"/>
              <a:gd name="adj2" fmla="val 78777"/>
              <a:gd name="adj3" fmla="val 16667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i="1" dirty="0">
                <a:solidFill>
                  <a:srgbClr val="0070C0"/>
                </a:solidFill>
              </a:rPr>
              <a:t>What kinds of pollution are there in your area?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290777" y="2102363"/>
            <a:ext cx="4800600" cy="1395579"/>
          </a:xfrm>
          <a:prstGeom prst="wedgeRoundRectCallout">
            <a:avLst>
              <a:gd name="adj1" fmla="val -63564"/>
              <a:gd name="adj2" fmla="val 90343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i="1" dirty="0">
                <a:solidFill>
                  <a:srgbClr val="00B050"/>
                </a:solidFill>
              </a:rPr>
              <a:t>There’s land pollution in my area. People throw trash everywhere.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000" y="457200"/>
            <a:ext cx="1813767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Post - reading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67632" y="4194199"/>
            <a:ext cx="4800600" cy="1521455"/>
          </a:xfrm>
          <a:prstGeom prst="wedgeRoundRectCallout">
            <a:avLst>
              <a:gd name="adj1" fmla="val 48418"/>
              <a:gd name="adj2" fmla="val 78777"/>
              <a:gd name="adj3" fmla="val 16667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i="1" dirty="0">
                <a:solidFill>
                  <a:srgbClr val="0070C0"/>
                </a:solidFill>
              </a:rPr>
              <a:t>What are their effects?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290777" y="4257138"/>
            <a:ext cx="4800600" cy="1395579"/>
          </a:xfrm>
          <a:prstGeom prst="wedgeRoundRectCallout">
            <a:avLst>
              <a:gd name="adj1" fmla="val -63564"/>
              <a:gd name="adj2" fmla="val 90343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i="1" dirty="0">
                <a:solidFill>
                  <a:srgbClr val="00B050"/>
                </a:solidFill>
              </a:rPr>
              <a:t>It makes street very dirty. It also causes air pollution.</a:t>
            </a:r>
          </a:p>
        </p:txBody>
      </p:sp>
    </p:spTree>
    <p:extLst>
      <p:ext uri="{BB962C8B-B14F-4D97-AF65-F5344CB8AC3E}">
        <p14:creationId xmlns:p14="http://schemas.microsoft.com/office/powerpoint/2010/main" val="2156771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364397" y="158781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367505" y="2598633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370614" y="4505200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383057" y="5572001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361281" y="3562803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370614" y="600327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4481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6995" y="791211"/>
            <a:ext cx="992777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Unscramble words. (WB page 14)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355" y="1705167"/>
            <a:ext cx="10292931" cy="46521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89370" y="2467428"/>
            <a:ext cx="323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    I      L     D    L      I     F      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47426" y="3038067"/>
            <a:ext cx="323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     O    L     </a:t>
            </a:r>
            <a:r>
              <a:rPr lang="en-US" b="1" dirty="0" err="1">
                <a:solidFill>
                  <a:srgbClr val="FF0000"/>
                </a:solidFill>
              </a:rPr>
              <a:t>L</a:t>
            </a:r>
            <a:r>
              <a:rPr lang="en-US" b="1" dirty="0">
                <a:solidFill>
                  <a:srgbClr val="FF0000"/>
                </a:solidFill>
              </a:rPr>
              <a:t>     U    T      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47426" y="3574573"/>
            <a:ext cx="323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     O    U     R     I     S    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47426" y="4096565"/>
            <a:ext cx="323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     F      </a:t>
            </a:r>
            <a:r>
              <a:rPr lang="en-US" b="1" dirty="0" err="1">
                <a:solidFill>
                  <a:srgbClr val="FF0000"/>
                </a:solidFill>
              </a:rPr>
              <a:t>F</a:t>
            </a:r>
            <a:r>
              <a:rPr lang="en-US" b="1" dirty="0">
                <a:solidFill>
                  <a:srgbClr val="FF0000"/>
                </a:solidFill>
              </a:rPr>
              <a:t>    E    C     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47426" y="4593065"/>
            <a:ext cx="323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     A   M    A    G     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89370" y="5105870"/>
            <a:ext cx="323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      A     U   S     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18398" y="5647479"/>
            <a:ext cx="4349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     N     V    I     R      O    N   M    E     N    T   </a:t>
            </a:r>
          </a:p>
        </p:txBody>
      </p:sp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968"/>
            <a:ext cx="8609428" cy="58700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290391" y="1154736"/>
            <a:ext cx="4345781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affect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cause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pollute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disease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wildlife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tourism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environment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damage</a:t>
            </a:r>
          </a:p>
        </p:txBody>
      </p:sp>
    </p:spTree>
    <p:extLst>
      <p:ext uri="{BB962C8B-B14F-4D97-AF65-F5344CB8AC3E}">
        <p14:creationId xmlns:p14="http://schemas.microsoft.com/office/powerpoint/2010/main" val="2237482687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915887" y="1814286"/>
            <a:ext cx="10123714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* Vocabulary: </a:t>
            </a:r>
            <a:r>
              <a:rPr lang="en-US" sz="3600" i="1" dirty="0"/>
              <a:t>affect, cause, pollute, disease, wildlife, tourism, environment, damage</a:t>
            </a:r>
            <a:r>
              <a:rPr lang="en-US" sz="3600" dirty="0"/>
              <a:t>.</a:t>
            </a:r>
            <a:r>
              <a:rPr lang="en-US" dirty="0"/>
              <a:t> 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* Reading: Skimming and scanning for general and specific information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* Speaking: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   Talking about kinds of pollution.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643947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Learn </a:t>
            </a:r>
            <a:r>
              <a:rPr lang="en-US" sz="3600" i="1">
                <a:solidFill>
                  <a:srgbClr val="0070C0"/>
                </a:solidFill>
              </a:rPr>
              <a:t>by heart </a:t>
            </a:r>
            <a:r>
              <a:rPr lang="en-US" sz="3600" i="1" dirty="0">
                <a:solidFill>
                  <a:srgbClr val="0070C0"/>
                </a:solidFill>
              </a:rPr>
              <a:t>vocabularies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pages 14 &amp; 15 WB.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TA 8 Notebook (pages 20 &amp; 21)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(pages 25 &amp; 26 -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0550" y="5756275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130138" y="588368"/>
            <a:ext cx="5511005" cy="5672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learn and use vocabulary, related to pollution.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practice reading for gist and specific information about some effects of pollution.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" y="525698"/>
            <a:ext cx="8747511" cy="57939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65319" y="883510"/>
            <a:ext cx="4345781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New words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affect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cause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pollute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disease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wildlife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tourism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environment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damage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74552" y="168990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3741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65166" y="110459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3252" y="648280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Let’s talk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670479" y="648280"/>
            <a:ext cx="842278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800"/>
              </a:spcAft>
            </a:pPr>
            <a:r>
              <a:rPr lang="en-US" sz="25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 in pairs. Look at the pictures. What kinds of pollution can you see? Is pollution a big problem in your country? Why does pollution happen?</a:t>
            </a:r>
            <a:endParaRPr lang="en-US" sz="25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6" y="2271023"/>
            <a:ext cx="4014274" cy="29410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29" y="2189743"/>
            <a:ext cx="3724275" cy="31628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9000" y="1945499"/>
            <a:ext cx="3438687" cy="33871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24685" y="5357933"/>
            <a:ext cx="30548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Water pollution</a:t>
            </a:r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1916" y="5352620"/>
            <a:ext cx="30548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Air pollution</a:t>
            </a:r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45519" y="5383367"/>
            <a:ext cx="30548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Land pollution</a:t>
            </a:r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441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7063" y="786685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NEW LESSON</a:t>
            </a:r>
          </a:p>
        </p:txBody>
      </p:sp>
      <p:pic>
        <p:nvPicPr>
          <p:cNvPr id="3" name="Hình ảnh 9">
            <a:extLst>
              <a:ext uri="{FF2B5EF4-FFF2-40B4-BE49-F238E27FC236}">
                <a16:creationId xmlns:a16="http://schemas.microsoft.com/office/drawing/2014/main" id="{529FBB06-765E-1581-8E69-FBD520EED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420" y="2468291"/>
            <a:ext cx="3984207" cy="30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13989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547445" y="541708"/>
            <a:ext cx="8173497" cy="57662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9885" y="3594301"/>
            <a:ext cx="3750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Pre-reading</a:t>
            </a:r>
          </a:p>
          <a:p>
            <a:r>
              <a:rPr lang="en-US" sz="5400" dirty="0">
                <a:solidFill>
                  <a:schemeClr val="bg1"/>
                </a:solidFill>
              </a:rPr>
              <a:t>Vocabulary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60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" y="476216"/>
            <a:ext cx="8862578" cy="58701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72732" y="977764"/>
            <a:ext cx="3505200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New words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affect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cause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pollute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disease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wildlife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tourism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environment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damage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74552" y="168990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4754"/>
      </p:ext>
    </p:extLst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691</Words>
  <Application>Microsoft Office PowerPoint</Application>
  <PresentationFormat>Widescreen</PresentationFormat>
  <Paragraphs>139</Paragraphs>
  <Slides>26</Slides>
  <Notes>4</Notes>
  <HiddenSlides>0</HiddenSlides>
  <MMClips>17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(Body)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Admin</cp:lastModifiedBy>
  <cp:revision>57</cp:revision>
  <dcterms:created xsi:type="dcterms:W3CDTF">2023-02-01T04:45:54Z</dcterms:created>
  <dcterms:modified xsi:type="dcterms:W3CDTF">2023-11-01T09:10:23Z</dcterms:modified>
</cp:coreProperties>
</file>