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00" r:id="rId2"/>
    <p:sldId id="304" r:id="rId3"/>
    <p:sldId id="302" r:id="rId4"/>
    <p:sldId id="292" r:id="rId5"/>
    <p:sldId id="356" r:id="rId6"/>
    <p:sldId id="357" r:id="rId7"/>
    <p:sldId id="346" r:id="rId8"/>
    <p:sldId id="306" r:id="rId9"/>
    <p:sldId id="347" r:id="rId10"/>
    <p:sldId id="359" r:id="rId11"/>
    <p:sldId id="360" r:id="rId12"/>
    <p:sldId id="361" r:id="rId13"/>
    <p:sldId id="348" r:id="rId14"/>
    <p:sldId id="354" r:id="rId15"/>
    <p:sldId id="353" r:id="rId16"/>
    <p:sldId id="349" r:id="rId17"/>
    <p:sldId id="355" r:id="rId18"/>
    <p:sldId id="350" r:id="rId19"/>
    <p:sldId id="351" r:id="rId20"/>
    <p:sldId id="352" r:id="rId21"/>
    <p:sldId id="358" r:id="rId22"/>
    <p:sldId id="331" r:id="rId23"/>
    <p:sldId id="328" r:id="rId24"/>
    <p:sldId id="329" r:id="rId25"/>
    <p:sldId id="33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0" autoAdjust="0"/>
    <p:restoredTop sz="84533" autoAdjust="0"/>
  </p:normalViewPr>
  <p:slideViewPr>
    <p:cSldViewPr snapToGrid="0">
      <p:cViewPr varScale="1">
        <p:scale>
          <a:sx n="57" d="100"/>
          <a:sy n="57" d="100"/>
        </p:scale>
        <p:origin x="960" y="60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255852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3: MUSIC AND ARTS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</a:rPr>
              <a:t>Unit 3: Music and Arts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1.3: Pronunciation &amp; Speaking</a:t>
            </a:r>
          </a:p>
          <a:p>
            <a:pPr algn="ctr"/>
            <a:r>
              <a:rPr lang="en-US" sz="3200">
                <a:solidFill>
                  <a:srgbClr val="FF0000"/>
                </a:solidFill>
              </a:rPr>
              <a:t>Page</a:t>
            </a:r>
            <a:r>
              <a:rPr lang="en-US" sz="3200"/>
              <a:t> </a:t>
            </a:r>
            <a:r>
              <a:rPr lang="en-US" sz="3200">
                <a:solidFill>
                  <a:srgbClr val="FF0000"/>
                </a:solidFill>
              </a:rPr>
              <a:t>22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7D9E1EE-EB2B-47B2-895E-46989609F2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009899"/>
              </p:ext>
            </p:extLst>
          </p:nvPr>
        </p:nvGraphicFramePr>
        <p:xfrm>
          <a:off x="302963" y="1259325"/>
          <a:ext cx="11553415" cy="22226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14698">
                  <a:extLst>
                    <a:ext uri="{9D8B030D-6E8A-4147-A177-3AD203B41FA5}">
                      <a16:colId xmlns:a16="http://schemas.microsoft.com/office/drawing/2014/main" val="2854426610"/>
                    </a:ext>
                  </a:extLst>
                </a:gridCol>
                <a:gridCol w="9238717">
                  <a:extLst>
                    <a:ext uri="{9D8B030D-6E8A-4147-A177-3AD203B41FA5}">
                      <a16:colId xmlns:a16="http://schemas.microsoft.com/office/drawing/2014/main" val="17862178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 err="1">
                          <a:effectLst/>
                        </a:rPr>
                        <a:t>Đọc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là</a:t>
                      </a:r>
                      <a:r>
                        <a:rPr lang="en-US" sz="2800" kern="100" dirty="0">
                          <a:effectLst/>
                        </a:rPr>
                        <a:t> /</a:t>
                      </a:r>
                      <a:r>
                        <a:rPr lang="en-US" sz="2800" kern="100" dirty="0" err="1">
                          <a:effectLst/>
                        </a:rPr>
                        <a:t>ɪz</a:t>
                      </a:r>
                      <a:r>
                        <a:rPr lang="en-US" sz="2800" kern="100" dirty="0">
                          <a:effectLst/>
                        </a:rPr>
                        <a:t>/</a:t>
                      </a:r>
                      <a:endParaRPr lang="en-US" sz="3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 err="1">
                          <a:effectLst/>
                        </a:rPr>
                        <a:t>khi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âm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cuối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của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từ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gốc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là</a:t>
                      </a:r>
                      <a:r>
                        <a:rPr lang="en-US" sz="2800" kern="100" dirty="0">
                          <a:effectLst/>
                        </a:rPr>
                        <a:t> </a:t>
                      </a:r>
                      <a:r>
                        <a:rPr lang="en-US" sz="2800" kern="100" dirty="0" err="1">
                          <a:effectLst/>
                        </a:rPr>
                        <a:t>các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phụ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âm</a:t>
                      </a:r>
                      <a:r>
                        <a:rPr lang="en-US" sz="2800" kern="100" dirty="0">
                          <a:effectLst/>
                        </a:rPr>
                        <a:t> /s/, /ʃ/, /z/, /</a:t>
                      </a:r>
                      <a:r>
                        <a:rPr lang="en-US" sz="2800" kern="100" dirty="0" err="1">
                          <a:effectLst/>
                        </a:rPr>
                        <a:t>dʒ</a:t>
                      </a:r>
                      <a:r>
                        <a:rPr lang="en-US" sz="2800" kern="100" dirty="0">
                          <a:effectLst/>
                        </a:rPr>
                        <a:t>/, /ʒ/, /</a:t>
                      </a:r>
                      <a:r>
                        <a:rPr lang="en-US" sz="2800" kern="100" dirty="0" err="1">
                          <a:effectLst/>
                        </a:rPr>
                        <a:t>tʃ</a:t>
                      </a:r>
                      <a:r>
                        <a:rPr lang="en-US" sz="2800" kern="100" dirty="0">
                          <a:effectLst/>
                        </a:rPr>
                        <a:t>/</a:t>
                      </a:r>
                      <a:endParaRPr lang="en-US" sz="3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7782858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 err="1">
                          <a:effectLst/>
                        </a:rPr>
                        <a:t>Đọc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là</a:t>
                      </a:r>
                      <a:r>
                        <a:rPr lang="en-US" sz="2800" kern="100" dirty="0">
                          <a:effectLst/>
                        </a:rPr>
                        <a:t> /s/</a:t>
                      </a:r>
                      <a:endParaRPr lang="en-US" sz="3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 err="1">
                          <a:effectLst/>
                        </a:rPr>
                        <a:t>khi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âm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cuối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của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từ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gốc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là</a:t>
                      </a:r>
                      <a:r>
                        <a:rPr lang="en-US" sz="2800" kern="100" dirty="0">
                          <a:effectLst/>
                        </a:rPr>
                        <a:t> </a:t>
                      </a:r>
                      <a:r>
                        <a:rPr lang="en-US" sz="2800" kern="100" dirty="0" err="1">
                          <a:effectLst/>
                        </a:rPr>
                        <a:t>các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phụ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âm</a:t>
                      </a:r>
                      <a:r>
                        <a:rPr lang="en-US" sz="2800" kern="100" dirty="0">
                          <a:effectLst/>
                        </a:rPr>
                        <a:t> /t/, /p/, /k/, /f/, /θ/</a:t>
                      </a:r>
                      <a:endParaRPr lang="en-US" sz="3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23811102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</a:rPr>
                        <a:t>Đọc là /z/</a:t>
                      </a:r>
                      <a:endParaRPr lang="en-US" sz="3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 err="1">
                          <a:effectLst/>
                        </a:rPr>
                        <a:t>khi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âm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cuối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của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từ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gốc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là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nguyên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âm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hoặc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các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phụ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âm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còn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lại</a:t>
                      </a:r>
                      <a:endParaRPr lang="en-US" sz="3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2881491759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29D41A76-A1EE-4625-A928-F9C93078D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963" y="455692"/>
            <a:ext cx="116285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c. </a:t>
            </a:r>
            <a:r>
              <a:rPr kumimoji="0" lang="en-US" altLang="ja-JP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ja-JP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ja-JP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kumimoji="0" lang="en-US" altLang="ja-JP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ja-JP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</a:t>
            </a:r>
            <a:r>
              <a:rPr kumimoji="0" lang="en-US" altLang="ja-JP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ja-JP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en-US" altLang="ja-JP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ja-JP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kumimoji="0" lang="en-US" altLang="ja-JP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ja-JP" sz="28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kumimoji="0" lang="en-US" altLang="ja-JP" sz="28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-s/es</a:t>
            </a:r>
            <a:r>
              <a:rPr kumimoji="0" lang="en-US" altLang="ja-JP" sz="28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kumimoji="0" lang="en-US" altLang="ja-JP" sz="28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ja-JP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kumimoji="0" lang="en-US" altLang="ja-JP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ja-JP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altLang="ja-JP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ja-JP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ja-JP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ja-JP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kumimoji="0" lang="en-US" altLang="ja-JP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ja-JP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altLang="ja-JP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kumimoji="0" lang="en-US" altLang="ja-JP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ja-JP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ja-JP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ja-JP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en-US" altLang="ja-JP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ja-JP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altLang="ja-JP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ja-JP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altLang="ja-JP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ja-JP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ja-JP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ja-JP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ja-JP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ja-JP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altLang="ja-JP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ja-JP" sz="5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7426E4-2FD5-4C10-A248-D324C48F54C3}"/>
              </a:ext>
            </a:extLst>
          </p:cNvPr>
          <p:cNvSpPr/>
          <p:nvPr/>
        </p:nvSpPr>
        <p:spPr>
          <a:xfrm>
            <a:off x="643848" y="3762430"/>
            <a:ext cx="4750085" cy="2707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800" b="1" u="sng" kern="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u="sng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u="sng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en-US" sz="2800" b="1" u="sng" kern="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ɪz</a:t>
            </a:r>
            <a:r>
              <a:rPr lang="en-US" sz="2800" b="1" u="sng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800" b="1" u="sng" kern="1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bus → buses /ˈ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bʌsɪz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watch → watches /ˈ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wɒtʃɪz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box → boxes /ˈ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bɒksɪz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garage → garages /ˈ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ɡærɑːʒɪz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judge → judges /ˈ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dʒʌdʒɪz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462946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0BBCEE-63AD-4239-A7C4-F1D014A6F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90" y="2166469"/>
            <a:ext cx="10914794" cy="4691531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1FE1D20-2FE1-4859-B11A-E8860D24F4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4703464"/>
              </p:ext>
            </p:extLst>
          </p:nvPr>
        </p:nvGraphicFramePr>
        <p:xfrm>
          <a:off x="0" y="0"/>
          <a:ext cx="11553415" cy="22226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14698">
                  <a:extLst>
                    <a:ext uri="{9D8B030D-6E8A-4147-A177-3AD203B41FA5}">
                      <a16:colId xmlns:a16="http://schemas.microsoft.com/office/drawing/2014/main" val="2854426610"/>
                    </a:ext>
                  </a:extLst>
                </a:gridCol>
                <a:gridCol w="9238717">
                  <a:extLst>
                    <a:ext uri="{9D8B030D-6E8A-4147-A177-3AD203B41FA5}">
                      <a16:colId xmlns:a16="http://schemas.microsoft.com/office/drawing/2014/main" val="17862178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 err="1">
                          <a:effectLst/>
                        </a:rPr>
                        <a:t>Đọc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là</a:t>
                      </a:r>
                      <a:r>
                        <a:rPr lang="en-US" sz="2800" kern="100" dirty="0">
                          <a:effectLst/>
                        </a:rPr>
                        <a:t> /</a:t>
                      </a:r>
                      <a:r>
                        <a:rPr lang="en-US" sz="2800" kern="100" dirty="0" err="1">
                          <a:effectLst/>
                        </a:rPr>
                        <a:t>ɪz</a:t>
                      </a:r>
                      <a:r>
                        <a:rPr lang="en-US" sz="2800" kern="100" dirty="0">
                          <a:effectLst/>
                        </a:rPr>
                        <a:t>/</a:t>
                      </a:r>
                      <a:endParaRPr lang="en-US" sz="3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 err="1">
                          <a:effectLst/>
                        </a:rPr>
                        <a:t>khi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âm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cuối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của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từ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gốc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là</a:t>
                      </a:r>
                      <a:r>
                        <a:rPr lang="en-US" sz="2800" kern="100" dirty="0">
                          <a:effectLst/>
                        </a:rPr>
                        <a:t> </a:t>
                      </a:r>
                      <a:r>
                        <a:rPr lang="en-US" sz="2800" kern="100" dirty="0" err="1">
                          <a:effectLst/>
                        </a:rPr>
                        <a:t>các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phụ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âm</a:t>
                      </a:r>
                      <a:r>
                        <a:rPr lang="en-US" sz="2800" kern="100" dirty="0">
                          <a:effectLst/>
                        </a:rPr>
                        <a:t> /s/, /ʃ/, /z/, /</a:t>
                      </a:r>
                      <a:r>
                        <a:rPr lang="en-US" sz="2800" kern="100" dirty="0" err="1">
                          <a:effectLst/>
                        </a:rPr>
                        <a:t>dʒ</a:t>
                      </a:r>
                      <a:r>
                        <a:rPr lang="en-US" sz="2800" kern="100" dirty="0">
                          <a:effectLst/>
                        </a:rPr>
                        <a:t>/, /ʒ/, /</a:t>
                      </a:r>
                      <a:r>
                        <a:rPr lang="en-US" sz="2800" kern="100" dirty="0" err="1">
                          <a:effectLst/>
                        </a:rPr>
                        <a:t>tʃ</a:t>
                      </a:r>
                      <a:r>
                        <a:rPr lang="en-US" sz="2800" kern="100" dirty="0">
                          <a:effectLst/>
                        </a:rPr>
                        <a:t>/</a:t>
                      </a:r>
                      <a:endParaRPr lang="en-US" sz="3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7782858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 err="1">
                          <a:effectLst/>
                        </a:rPr>
                        <a:t>Đọc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là</a:t>
                      </a:r>
                      <a:r>
                        <a:rPr lang="en-US" sz="2800" kern="100" dirty="0">
                          <a:effectLst/>
                        </a:rPr>
                        <a:t> /s/</a:t>
                      </a:r>
                      <a:endParaRPr lang="en-US" sz="3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 err="1">
                          <a:effectLst/>
                        </a:rPr>
                        <a:t>khi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âm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cuối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của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từ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gốc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là</a:t>
                      </a:r>
                      <a:r>
                        <a:rPr lang="en-US" sz="2800" kern="100" dirty="0">
                          <a:effectLst/>
                        </a:rPr>
                        <a:t> </a:t>
                      </a:r>
                      <a:r>
                        <a:rPr lang="en-US" sz="2800" kern="100" dirty="0" err="1">
                          <a:effectLst/>
                        </a:rPr>
                        <a:t>các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phụ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âm</a:t>
                      </a:r>
                      <a:r>
                        <a:rPr lang="en-US" sz="2800" kern="100" dirty="0">
                          <a:effectLst/>
                        </a:rPr>
                        <a:t> /t/, /p/, /k/, /f/, /θ/</a:t>
                      </a:r>
                      <a:endParaRPr lang="en-US" sz="3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23811102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</a:rPr>
                        <a:t>Đọc là /z/</a:t>
                      </a:r>
                      <a:endParaRPr lang="en-US" sz="3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 err="1">
                          <a:effectLst/>
                        </a:rPr>
                        <a:t>khi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âm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cuối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của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từ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gốc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là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nguyên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âm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hoặc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các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phụ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âm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còn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lại</a:t>
                      </a:r>
                      <a:endParaRPr lang="en-US" sz="3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28814917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5966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D5307C-6012-4A60-9314-F61178507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33" y="2128128"/>
            <a:ext cx="11213993" cy="4729872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F3FB17D-477F-4227-827A-32870D7B38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7791881"/>
              </p:ext>
            </p:extLst>
          </p:nvPr>
        </p:nvGraphicFramePr>
        <p:xfrm>
          <a:off x="0" y="0"/>
          <a:ext cx="11553415" cy="22226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14698">
                  <a:extLst>
                    <a:ext uri="{9D8B030D-6E8A-4147-A177-3AD203B41FA5}">
                      <a16:colId xmlns:a16="http://schemas.microsoft.com/office/drawing/2014/main" val="2854426610"/>
                    </a:ext>
                  </a:extLst>
                </a:gridCol>
                <a:gridCol w="9238717">
                  <a:extLst>
                    <a:ext uri="{9D8B030D-6E8A-4147-A177-3AD203B41FA5}">
                      <a16:colId xmlns:a16="http://schemas.microsoft.com/office/drawing/2014/main" val="17862178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 err="1">
                          <a:effectLst/>
                        </a:rPr>
                        <a:t>Đọc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là</a:t>
                      </a:r>
                      <a:r>
                        <a:rPr lang="en-US" sz="2800" kern="100" dirty="0">
                          <a:effectLst/>
                        </a:rPr>
                        <a:t> /</a:t>
                      </a:r>
                      <a:r>
                        <a:rPr lang="en-US" sz="2800" kern="100" dirty="0" err="1">
                          <a:effectLst/>
                        </a:rPr>
                        <a:t>ɪz</a:t>
                      </a:r>
                      <a:r>
                        <a:rPr lang="en-US" sz="2800" kern="100" dirty="0">
                          <a:effectLst/>
                        </a:rPr>
                        <a:t>/</a:t>
                      </a:r>
                      <a:endParaRPr lang="en-US" sz="3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 err="1">
                          <a:effectLst/>
                        </a:rPr>
                        <a:t>khi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âm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cuối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của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từ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gốc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là</a:t>
                      </a:r>
                      <a:r>
                        <a:rPr lang="en-US" sz="2800" kern="100" dirty="0">
                          <a:effectLst/>
                        </a:rPr>
                        <a:t> </a:t>
                      </a:r>
                      <a:r>
                        <a:rPr lang="en-US" sz="2800" kern="100" dirty="0" err="1">
                          <a:effectLst/>
                        </a:rPr>
                        <a:t>các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phụ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âm</a:t>
                      </a:r>
                      <a:r>
                        <a:rPr lang="en-US" sz="2800" kern="100" dirty="0">
                          <a:effectLst/>
                        </a:rPr>
                        <a:t> /s/, /ʃ/, /z/, /</a:t>
                      </a:r>
                      <a:r>
                        <a:rPr lang="en-US" sz="2800" kern="100" dirty="0" err="1">
                          <a:effectLst/>
                        </a:rPr>
                        <a:t>dʒ</a:t>
                      </a:r>
                      <a:r>
                        <a:rPr lang="en-US" sz="2800" kern="100" dirty="0">
                          <a:effectLst/>
                        </a:rPr>
                        <a:t>/, /ʒ/, /</a:t>
                      </a:r>
                      <a:r>
                        <a:rPr lang="en-US" sz="2800" kern="100" dirty="0" err="1">
                          <a:effectLst/>
                        </a:rPr>
                        <a:t>tʃ</a:t>
                      </a:r>
                      <a:r>
                        <a:rPr lang="en-US" sz="2800" kern="100" dirty="0">
                          <a:effectLst/>
                        </a:rPr>
                        <a:t>/</a:t>
                      </a:r>
                      <a:endParaRPr lang="en-US" sz="3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7782858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 err="1">
                          <a:effectLst/>
                        </a:rPr>
                        <a:t>Đọc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là</a:t>
                      </a:r>
                      <a:r>
                        <a:rPr lang="en-US" sz="2800" kern="100" dirty="0">
                          <a:effectLst/>
                        </a:rPr>
                        <a:t> /s/</a:t>
                      </a:r>
                      <a:endParaRPr lang="en-US" sz="3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 err="1">
                          <a:effectLst/>
                        </a:rPr>
                        <a:t>khi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âm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cuối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của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từ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gốc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là</a:t>
                      </a:r>
                      <a:r>
                        <a:rPr lang="en-US" sz="2800" kern="100" dirty="0">
                          <a:effectLst/>
                        </a:rPr>
                        <a:t> </a:t>
                      </a:r>
                      <a:r>
                        <a:rPr lang="en-US" sz="2800" kern="100" dirty="0" err="1">
                          <a:effectLst/>
                        </a:rPr>
                        <a:t>các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phụ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âm</a:t>
                      </a:r>
                      <a:r>
                        <a:rPr lang="en-US" sz="2800" kern="100" dirty="0">
                          <a:effectLst/>
                        </a:rPr>
                        <a:t> /t/, /p/, /k/, /f/, /θ/</a:t>
                      </a:r>
                      <a:endParaRPr lang="en-US" sz="3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23811102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</a:rPr>
                        <a:t>Đọc là /z/</a:t>
                      </a:r>
                      <a:endParaRPr lang="en-US" sz="3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 err="1">
                          <a:effectLst/>
                        </a:rPr>
                        <a:t>khi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âm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cuối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của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từ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gốc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là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nguyên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âm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hoặc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các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phụ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âm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còn</a:t>
                      </a:r>
                      <a:r>
                        <a:rPr lang="en-US" sz="2800" kern="100" dirty="0">
                          <a:effectLst/>
                        </a:rPr>
                        <a:t> </a:t>
                      </a:r>
                      <a:r>
                        <a:rPr lang="en-US" sz="2800" kern="100" dirty="0" err="1">
                          <a:effectLst/>
                        </a:rPr>
                        <a:t>lại</a:t>
                      </a:r>
                      <a:endParaRPr lang="en-US" sz="3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28814917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021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672" y="837955"/>
            <a:ext cx="10302218" cy="15786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124" y="3678674"/>
            <a:ext cx="9335054" cy="1079938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5098934" y="1798342"/>
            <a:ext cx="1045028" cy="8304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D1-TRACK 27">
            <a:hlinkClick r:id="" action="ppaction://media"/>
            <a:extLst>
              <a:ext uri="{FF2B5EF4-FFF2-40B4-BE49-F238E27FC236}">
                <a16:creationId xmlns:a16="http://schemas.microsoft.com/office/drawing/2014/main" id="{0F41AA76-7DBD-416C-8ABB-6F5F02BED8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172" end="526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36000" y="2294638"/>
            <a:ext cx="668256" cy="66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13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9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959" y="578498"/>
            <a:ext cx="1847461" cy="653143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Extra Practice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02096" y="1684609"/>
            <a:ext cx="96372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Find 10 verbs related to the topic Music and Arts, add ‘</a:t>
            </a:r>
            <a:r>
              <a:rPr lang="en-US" sz="3600" i="1" dirty="0">
                <a:solidFill>
                  <a:srgbClr val="FF0000"/>
                </a:solidFill>
              </a:rPr>
              <a:t>s</a:t>
            </a:r>
            <a:r>
              <a:rPr lang="en-US" sz="3600" i="1" dirty="0">
                <a:solidFill>
                  <a:srgbClr val="0070C0"/>
                </a:solidFill>
              </a:rPr>
              <a:t>’ to each, then practice saying them with a partner. </a:t>
            </a:r>
          </a:p>
        </p:txBody>
      </p:sp>
    </p:spTree>
    <p:extLst>
      <p:ext uri="{BB962C8B-B14F-4D97-AF65-F5344CB8AC3E}">
        <p14:creationId xmlns:p14="http://schemas.microsoft.com/office/powerpoint/2010/main" val="3062682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087" y="363628"/>
            <a:ext cx="9255110" cy="61307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03043" y="3013500"/>
            <a:ext cx="3293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6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89" y="388955"/>
            <a:ext cx="2262859" cy="809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75035" y="388955"/>
            <a:ext cx="97413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Point, ask, and answer. Then practice with your own idea.  </a:t>
            </a:r>
            <a:br>
              <a:rPr lang="en-US" sz="3200" dirty="0">
                <a:solidFill>
                  <a:srgbClr val="0070C0"/>
                </a:solidFill>
              </a:rPr>
            </a:b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0725" y="1029947"/>
            <a:ext cx="2532994" cy="45733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5189" y="1018616"/>
            <a:ext cx="6892383" cy="3650545"/>
          </a:xfrm>
          <a:prstGeom prst="rect">
            <a:avLst/>
          </a:prstGeom>
        </p:spPr>
      </p:pic>
      <p:sp>
        <p:nvSpPr>
          <p:cNvPr id="9" name="Speech Bubble: Rectangle with Corners Rounded 5">
            <a:extLst>
              <a:ext uri="{FF2B5EF4-FFF2-40B4-BE49-F238E27FC236}">
                <a16:creationId xmlns:a16="http://schemas.microsoft.com/office/drawing/2014/main" id="{0FF1F505-973F-4418-90B5-A5A720AF2962}"/>
              </a:ext>
            </a:extLst>
          </p:cNvPr>
          <p:cNvSpPr/>
          <p:nvPr/>
        </p:nvSpPr>
        <p:spPr>
          <a:xfrm>
            <a:off x="494197" y="4758805"/>
            <a:ext cx="5290783" cy="914207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dirty="0"/>
          </a:p>
          <a:p>
            <a:r>
              <a:rPr lang="en-US" sz="3600" dirty="0"/>
              <a:t>Do you like country music? </a:t>
            </a:r>
            <a:br>
              <a:rPr lang="en-US" sz="3600" dirty="0"/>
            </a:b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0" name="Speech Bubble: Rectangle with Corners Rounded 6">
            <a:extLst>
              <a:ext uri="{FF2B5EF4-FFF2-40B4-BE49-F238E27FC236}">
                <a16:creationId xmlns:a16="http://schemas.microsoft.com/office/drawing/2014/main" id="{EACCDDF2-8542-4CCE-9E21-3DD003F94502}"/>
              </a:ext>
            </a:extLst>
          </p:cNvPr>
          <p:cNvSpPr/>
          <p:nvPr/>
        </p:nvSpPr>
        <p:spPr>
          <a:xfrm>
            <a:off x="5784980" y="5407994"/>
            <a:ext cx="4143464" cy="798786"/>
          </a:xfrm>
          <a:prstGeom prst="wedgeRoundRectCallout">
            <a:avLst>
              <a:gd name="adj1" fmla="val 49155"/>
              <a:gd name="adj2" fmla="val 7699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/>
              <a:t>Yes, I do. It's fun. 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86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89" y="388955"/>
            <a:ext cx="2262859" cy="809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75035" y="388955"/>
            <a:ext cx="97413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Try to extend your answers.  </a:t>
            </a:r>
            <a:br>
              <a:rPr lang="en-US" sz="3200" i="1" dirty="0">
                <a:solidFill>
                  <a:srgbClr val="0070C0"/>
                </a:solidFill>
              </a:rPr>
            </a:b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9" name="Speech Bubble: Rectangle with Corners Rounded 5">
            <a:extLst>
              <a:ext uri="{FF2B5EF4-FFF2-40B4-BE49-F238E27FC236}">
                <a16:creationId xmlns:a16="http://schemas.microsoft.com/office/drawing/2014/main" id="{0FF1F505-973F-4418-90B5-A5A720AF2962}"/>
              </a:ext>
            </a:extLst>
          </p:cNvPr>
          <p:cNvSpPr/>
          <p:nvPr/>
        </p:nvSpPr>
        <p:spPr>
          <a:xfrm>
            <a:off x="494197" y="1698365"/>
            <a:ext cx="5290783" cy="914207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dirty="0"/>
          </a:p>
          <a:p>
            <a:r>
              <a:rPr lang="en-US" sz="3600" dirty="0"/>
              <a:t>Do you like country music? </a:t>
            </a:r>
            <a:br>
              <a:rPr lang="en-US" sz="3600" dirty="0"/>
            </a:b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0" name="Speech Bubble: Rectangle with Corners Rounded 6">
            <a:extLst>
              <a:ext uri="{FF2B5EF4-FFF2-40B4-BE49-F238E27FC236}">
                <a16:creationId xmlns:a16="http://schemas.microsoft.com/office/drawing/2014/main" id="{EACCDDF2-8542-4CCE-9E21-3DD003F94502}"/>
              </a:ext>
            </a:extLst>
          </p:cNvPr>
          <p:cNvSpPr/>
          <p:nvPr/>
        </p:nvSpPr>
        <p:spPr>
          <a:xfrm>
            <a:off x="4534678" y="3038017"/>
            <a:ext cx="7473820" cy="2700310"/>
          </a:xfrm>
          <a:prstGeom prst="wedgeRoundRectCallout">
            <a:avLst>
              <a:gd name="adj1" fmla="val 49155"/>
              <a:gd name="adj2" fmla="val 7699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/>
              <a:t>Yes, I do. </a:t>
            </a:r>
            <a:r>
              <a:rPr lang="en-US" sz="3600" dirty="0">
                <a:solidFill>
                  <a:srgbClr val="002060"/>
                </a:solidFill>
              </a:rPr>
              <a:t>I listen to country music when I have free time, especially in the evening or when I’m sad.</a:t>
            </a:r>
            <a:r>
              <a:rPr lang="en-US" sz="3600" dirty="0"/>
              <a:t> It's fun </a:t>
            </a:r>
            <a:r>
              <a:rPr lang="en-US" sz="3600" dirty="0">
                <a:solidFill>
                  <a:srgbClr val="002060"/>
                </a:solidFill>
              </a:rPr>
              <a:t>and I feel relaxed. What about you? </a:t>
            </a:r>
          </a:p>
        </p:txBody>
      </p:sp>
      <p:sp>
        <p:nvSpPr>
          <p:cNvPr id="8" name="Rectangle 7"/>
          <p:cNvSpPr/>
          <p:nvPr/>
        </p:nvSpPr>
        <p:spPr>
          <a:xfrm>
            <a:off x="139959" y="485188"/>
            <a:ext cx="2185230" cy="653143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Extra Practice</a:t>
            </a:r>
          </a:p>
        </p:txBody>
      </p:sp>
    </p:spTree>
    <p:extLst>
      <p:ext uri="{BB962C8B-B14F-4D97-AF65-F5344CB8AC3E}">
        <p14:creationId xmlns:p14="http://schemas.microsoft.com/office/powerpoint/2010/main" val="387306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14" t="7616" r="362" b="2057"/>
          <a:stretch/>
        </p:blipFill>
        <p:spPr>
          <a:xfrm>
            <a:off x="2627586" y="325822"/>
            <a:ext cx="9490843" cy="18150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56" y="1986455"/>
            <a:ext cx="11361685" cy="44563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951" y="587379"/>
            <a:ext cx="1390261" cy="7975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423870" y="346840"/>
            <a:ext cx="27681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3200" b="1">
                <a:solidFill>
                  <a:srgbClr val="FF0000"/>
                </a:solidFill>
                <a:ea typeface="Times New Roman" panose="02020603050405020304" pitchFamily="18" charset="0"/>
              </a:rPr>
              <a:t>in groups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982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052" y="650857"/>
            <a:ext cx="9595343" cy="679485"/>
          </a:xfrm>
          <a:prstGeom prst="rect">
            <a:avLst/>
          </a:prstGeom>
        </p:spPr>
      </p:pic>
      <p:sp>
        <p:nvSpPr>
          <p:cNvPr id="3" name="Speech Bubble: Rectangle with Corners Rounded 5">
            <a:extLst>
              <a:ext uri="{FF2B5EF4-FFF2-40B4-BE49-F238E27FC236}">
                <a16:creationId xmlns:a16="http://schemas.microsoft.com/office/drawing/2014/main" id="{0FF1F505-973F-4418-90B5-A5A720AF2962}"/>
              </a:ext>
            </a:extLst>
          </p:cNvPr>
          <p:cNvSpPr/>
          <p:nvPr/>
        </p:nvSpPr>
        <p:spPr>
          <a:xfrm>
            <a:off x="346841" y="1754779"/>
            <a:ext cx="6847061" cy="1653119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dirty="0"/>
          </a:p>
          <a:p>
            <a:r>
              <a:rPr lang="en-US" sz="3600" dirty="0">
                <a:solidFill>
                  <a:srgbClr val="0070C0"/>
                </a:solidFill>
              </a:rPr>
              <a:t>Teacher:</a:t>
            </a:r>
            <a:r>
              <a:rPr lang="en-US" sz="3600" dirty="0"/>
              <a:t> What’s the most popular kind of music in your group?</a:t>
            </a:r>
            <a:br>
              <a:rPr lang="en-US" sz="3600" dirty="0"/>
            </a:b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Speech Bubble: Rectangle with Corners Rounded 6">
            <a:extLst>
              <a:ext uri="{FF2B5EF4-FFF2-40B4-BE49-F238E27FC236}">
                <a16:creationId xmlns:a16="http://schemas.microsoft.com/office/drawing/2014/main" id="{EACCDDF2-8542-4CCE-9E21-3DD003F94502}"/>
              </a:ext>
            </a:extLst>
          </p:cNvPr>
          <p:cNvSpPr/>
          <p:nvPr/>
        </p:nvSpPr>
        <p:spPr>
          <a:xfrm>
            <a:off x="5486402" y="3832335"/>
            <a:ext cx="6348246" cy="1534058"/>
          </a:xfrm>
          <a:prstGeom prst="wedgeRoundRectCallout">
            <a:avLst>
              <a:gd name="adj1" fmla="val 49155"/>
              <a:gd name="adj2" fmla="val 7699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dirty="0"/>
          </a:p>
          <a:p>
            <a:r>
              <a:rPr lang="en-US" sz="3600" dirty="0">
                <a:solidFill>
                  <a:srgbClr val="FF0000"/>
                </a:solidFill>
              </a:rPr>
              <a:t>Student: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/>
              <a:t>In our group, the most popular kind of music is pop. </a:t>
            </a:r>
            <a:br>
              <a:rPr lang="en-US" sz="3600" dirty="0"/>
            </a:b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44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973274" y="5633255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489" y="2624114"/>
            <a:ext cx="3914181" cy="7984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1B4F24-C482-4251-9D8A-BC8ED2065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894" y="4007138"/>
            <a:ext cx="4057836" cy="8277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3050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980640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F53C9C-D161-CFA1-0BCD-C3AE707213FC}"/>
              </a:ext>
            </a:extLst>
          </p:cNvPr>
          <p:cNvSpPr txBox="1"/>
          <p:nvPr/>
        </p:nvSpPr>
        <p:spPr>
          <a:xfrm>
            <a:off x="662473" y="886408"/>
            <a:ext cx="11271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Write a short paragraph about the kind of music </a:t>
            </a:r>
            <a:r>
              <a:rPr lang="en-US" sz="3600" i="1">
                <a:solidFill>
                  <a:srgbClr val="0070C0"/>
                </a:solidFill>
              </a:rPr>
              <a:t>you like </a:t>
            </a:r>
            <a:r>
              <a:rPr lang="en-US" sz="3600" i="1" dirty="0">
                <a:solidFill>
                  <a:srgbClr val="0070C0"/>
                </a:solidFill>
              </a:rPr>
              <a:t>and list </a:t>
            </a:r>
            <a:r>
              <a:rPr lang="en-US" sz="3600" i="1">
                <a:solidFill>
                  <a:srgbClr val="0070C0"/>
                </a:solidFill>
              </a:rPr>
              <a:t>the reason(s). </a:t>
            </a:r>
            <a:r>
              <a:rPr lang="en-US" sz="3600" i="1" dirty="0">
                <a:solidFill>
                  <a:srgbClr val="0070C0"/>
                </a:solidFill>
              </a:rPr>
              <a:t>Write about 50 words.</a:t>
            </a:r>
          </a:p>
        </p:txBody>
      </p:sp>
    </p:spTree>
    <p:extLst>
      <p:ext uri="{BB962C8B-B14F-4D97-AF65-F5344CB8AC3E}">
        <p14:creationId xmlns:p14="http://schemas.microsoft.com/office/powerpoint/2010/main" val="163277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32" y="270711"/>
            <a:ext cx="9107404" cy="62095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38249" y="2082441"/>
            <a:ext cx="1011292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Talk about the music you like/ don’t like.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pronouncing different sounds /</a:t>
            </a:r>
            <a:r>
              <a:rPr lang="en-US" sz="3600" i="1" dirty="0">
                <a:solidFill>
                  <a:srgbClr val="FF0000"/>
                </a:solidFill>
              </a:rPr>
              <a:t>s</a:t>
            </a:r>
            <a:r>
              <a:rPr lang="en-US" sz="3600" i="1" dirty="0">
                <a:solidFill>
                  <a:srgbClr val="0070C0"/>
                </a:solidFill>
              </a:rPr>
              <a:t>/, /</a:t>
            </a:r>
            <a:r>
              <a:rPr lang="en-US" sz="3600" i="1" dirty="0">
                <a:solidFill>
                  <a:srgbClr val="FF0000"/>
                </a:solidFill>
              </a:rPr>
              <a:t>z</a:t>
            </a:r>
            <a:r>
              <a:rPr lang="en-US" sz="3600" i="1" dirty="0">
                <a:solidFill>
                  <a:srgbClr val="0070C0"/>
                </a:solidFill>
              </a:rPr>
              <a:t>/ of "</a:t>
            </a:r>
            <a:r>
              <a:rPr lang="en-US" sz="3600" i="1" dirty="0">
                <a:solidFill>
                  <a:srgbClr val="FF0000"/>
                </a:solidFill>
              </a:rPr>
              <a:t>s</a:t>
            </a:r>
            <a:r>
              <a:rPr lang="en-US" sz="3600" i="1" dirty="0">
                <a:solidFill>
                  <a:srgbClr val="0070C0"/>
                </a:solidFill>
              </a:rPr>
              <a:t>" at the end of verbs. 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86612" y="1646758"/>
            <a:ext cx="11852989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pronouncing sounds /</a:t>
            </a:r>
            <a:r>
              <a:rPr lang="en-US" sz="3600" i="1" dirty="0">
                <a:solidFill>
                  <a:srgbClr val="FF0000"/>
                </a:solidFill>
              </a:rPr>
              <a:t>s</a:t>
            </a:r>
            <a:r>
              <a:rPr lang="en-US" sz="3600" i="1" dirty="0">
                <a:solidFill>
                  <a:srgbClr val="0070C0"/>
                </a:solidFill>
              </a:rPr>
              <a:t>/, /</a:t>
            </a:r>
            <a:r>
              <a:rPr lang="en-US" sz="3600" i="1" dirty="0">
                <a:solidFill>
                  <a:srgbClr val="FF0000"/>
                </a:solidFill>
              </a:rPr>
              <a:t>z</a:t>
            </a:r>
            <a:r>
              <a:rPr lang="en-US" sz="3600" i="1" dirty="0">
                <a:solidFill>
                  <a:srgbClr val="0070C0"/>
                </a:solidFill>
              </a:rPr>
              <a:t>/ of "</a:t>
            </a:r>
            <a:r>
              <a:rPr lang="en-US" sz="3600" i="1" dirty="0">
                <a:solidFill>
                  <a:srgbClr val="FF0000"/>
                </a:solidFill>
              </a:rPr>
              <a:t>s</a:t>
            </a:r>
            <a:r>
              <a:rPr lang="en-US" sz="3600" i="1" dirty="0">
                <a:solidFill>
                  <a:srgbClr val="0070C0"/>
                </a:solidFill>
              </a:rPr>
              <a:t>" at the end of the verbs.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writing exercise on page 57 WB.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the vocabulary and grammar notes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(pages 14 &amp; 15). </a:t>
            </a:r>
          </a:p>
          <a:p>
            <a:pPr marL="571500" indent="-571500">
              <a:buFontTx/>
              <a:buChar char="-"/>
            </a:pPr>
            <a:r>
              <a:rPr lang="en-US" sz="3600" i="1">
                <a:solidFill>
                  <a:srgbClr val="0070C0"/>
                </a:solidFill>
              </a:rPr>
              <a:t>Play the consolidation </a:t>
            </a:r>
            <a:r>
              <a:rPr lang="en-US" sz="3600" i="1" dirty="0">
                <a:solidFill>
                  <a:srgbClr val="0070C0"/>
                </a:solidFill>
              </a:rPr>
              <a:t>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eduhome.com.vn</a:t>
            </a:r>
            <a:r>
              <a:rPr lang="en-US" sz="3600" b="1" i="1" dirty="0">
                <a:solidFill>
                  <a:srgbClr val="0070C0"/>
                </a:solidFill>
              </a:rPr>
              <a:t>. 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23 SB).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talk about the music you like/ don’t like.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pronouncing different sounds /</a:t>
            </a:r>
            <a:r>
              <a:rPr lang="en-US" sz="3600" i="1" dirty="0">
                <a:solidFill>
                  <a:srgbClr val="FF0000"/>
                </a:solidFill>
              </a:rPr>
              <a:t>s</a:t>
            </a:r>
            <a:r>
              <a:rPr lang="en-US" sz="3600" i="1" dirty="0">
                <a:solidFill>
                  <a:srgbClr val="0070C0"/>
                </a:solidFill>
              </a:rPr>
              <a:t>/, /</a:t>
            </a:r>
            <a:r>
              <a:rPr lang="en-US" sz="3600" i="1" dirty="0">
                <a:solidFill>
                  <a:srgbClr val="FF0000"/>
                </a:solidFill>
              </a:rPr>
              <a:t>z</a:t>
            </a:r>
            <a:r>
              <a:rPr lang="en-US" sz="3600" i="1" dirty="0">
                <a:solidFill>
                  <a:srgbClr val="0070C0"/>
                </a:solidFill>
              </a:rPr>
              <a:t>/ of "s" at the end of verbs. </a:t>
            </a:r>
            <a:br>
              <a:rPr lang="en-US" sz="3600" dirty="0"/>
            </a:br>
            <a:br>
              <a:rPr lang="en-US" sz="3600" dirty="0">
                <a:solidFill>
                  <a:srgbClr val="0070C0"/>
                </a:solidFill>
              </a:rPr>
            </a:br>
            <a:endParaRPr lang="en-US" sz="36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883" y="968744"/>
            <a:ext cx="12055117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1. A. terrible		B. favorite 		C. exciting	 	D. classical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2. A. helpful		B. selfish 		C. friendly		D. amazed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3. A. glasses		 B. party		C. swimming	D. tonight</a:t>
            </a:r>
          </a:p>
          <a:p>
            <a:pPr>
              <a:lnSpc>
                <a:spcPct val="200000"/>
              </a:lnSpc>
            </a:pPr>
            <a:br>
              <a:rPr lang="en-US" sz="3200" dirty="0">
                <a:latin typeface="+mj-lt"/>
              </a:rPr>
            </a:br>
            <a:endParaRPr lang="en-US" sz="32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9159" y="304179"/>
            <a:ext cx="105614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Choose the word whose main stress is placed </a:t>
            </a:r>
          </a:p>
          <a:p>
            <a:r>
              <a:rPr lang="en-US" sz="3200" dirty="0">
                <a:solidFill>
                  <a:srgbClr val="0070C0"/>
                </a:solidFill>
              </a:rPr>
              <a:t>differently from the others. </a:t>
            </a:r>
            <a:br>
              <a:rPr lang="en-US" sz="3200" dirty="0">
                <a:solidFill>
                  <a:srgbClr val="0070C0"/>
                </a:solidFill>
              </a:rPr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501" y="349969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6512428" y="1331491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59026" y="3256819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259026" y="5223788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15069" y="1606302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terəbl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69109" y="1625627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feɪvərɪt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47801" y="1620365"/>
            <a:ext cx="265127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ɪkˈsaɪtɪŋ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581559" y="1672438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klæsɪkl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83434" y="552450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/ˈpɑ:rti/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643279" y="5518939"/>
            <a:ext cx="27465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swɪmɪŋ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581559" y="3552292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əˈme</a:t>
            </a:r>
            <a:r>
              <a:rPr lang="en-US" sz="3200" dirty="0" err="1">
                <a:solidFill>
                  <a:srgbClr val="FF0000"/>
                </a:solidFill>
              </a:rPr>
              <a:t>ɪ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zd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30725" y="358008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helpﬂ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797529" y="364089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/ˈselfɪʃ/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499075" y="552309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/təˈnaɪt/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582611" y="3541936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/ˈfrendli/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02210" y="5565015"/>
            <a:ext cx="299379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ɡlæsəz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97401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6883" y="1051247"/>
            <a:ext cx="12055117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dirty="0">
                <a:latin typeface="+mj-lt"/>
              </a:rPr>
              <a:t>A. l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ng			B. sh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rt		C. bl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nd		D. b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red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2. A. l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ve			B. p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p		C. f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nd		D. r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ck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3. A. listen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ng		B. hosp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tal		C. even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ng		D. des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gner</a:t>
            </a:r>
            <a:endParaRPr lang="en-US" sz="3200" u="sng" dirty="0">
              <a:latin typeface="+mj-lt"/>
            </a:endParaRPr>
          </a:p>
          <a:p>
            <a:pPr>
              <a:lnSpc>
                <a:spcPct val="150000"/>
              </a:lnSpc>
            </a:pPr>
            <a:br>
              <a:rPr lang="en-US" sz="3200" dirty="0">
                <a:latin typeface="+mj-lt"/>
              </a:rPr>
            </a:br>
            <a:endParaRPr lang="en-US" sz="32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6503569" y="1389880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28602" y="3336317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36666" y="343361"/>
            <a:ext cx="1205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underlined part is </a:t>
            </a:r>
          </a:p>
          <a:p>
            <a:r>
              <a:rPr lang="en-US" sz="3200">
                <a:solidFill>
                  <a:srgbClr val="0070C0"/>
                </a:solidFill>
              </a:rPr>
              <a:t>pronounced differently from that of the other words.</a:t>
            </a:r>
          </a:p>
        </p:txBody>
      </p:sp>
      <p:sp>
        <p:nvSpPr>
          <p:cNvPr id="14" name="Oval 13"/>
          <p:cNvSpPr/>
          <p:nvPr/>
        </p:nvSpPr>
        <p:spPr>
          <a:xfrm>
            <a:off x="9300268" y="5315859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942063" y="1873737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lɔ:ŋ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119254" y="1843845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ʃɔ:rt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692975" y="1873736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blɑːnd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556904" y="184657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/bɔːrd/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55983" y="373218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/lʌv/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002692" y="377649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/pɑ:p/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654375" y="373218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fɑːnd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540317" y="377649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/rɑːk/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39952" y="5638758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lɪsnɪŋ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832654" y="5638758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hɑːspɪtl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534228" y="5659770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/ˈi:vnɪŋ/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235802" y="5659770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dɪˈzaɪn</a:t>
            </a:r>
            <a:r>
              <a:rPr lang="en-US" sz="3200" dirty="0" err="1">
                <a:solidFill>
                  <a:srgbClr val="FF0000"/>
                </a:solidFill>
              </a:rPr>
              <a:t>ər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40184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70233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882" y="409257"/>
            <a:ext cx="2479007" cy="149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144" y="1813411"/>
            <a:ext cx="8355724" cy="43723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80593" y="1078119"/>
            <a:ext cx="7152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What can you see in each picture?</a:t>
            </a:r>
          </a:p>
        </p:txBody>
      </p:sp>
    </p:spTree>
    <p:extLst>
      <p:ext uri="{BB962C8B-B14F-4D97-AF65-F5344CB8AC3E}">
        <p14:creationId xmlns:p14="http://schemas.microsoft.com/office/powerpoint/2010/main" val="1821114678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210AC6-E19C-4238-952D-A6BB022F38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591" y="654470"/>
            <a:ext cx="5914114" cy="120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6452"/>
          <a:stretch/>
        </p:blipFill>
        <p:spPr>
          <a:xfrm>
            <a:off x="467711" y="546535"/>
            <a:ext cx="9914257" cy="26072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164" y="3271000"/>
            <a:ext cx="6195041" cy="2700596"/>
          </a:xfrm>
          <a:prstGeom prst="rect">
            <a:avLst/>
          </a:prstGeom>
        </p:spPr>
      </p:pic>
      <p:pic>
        <p:nvPicPr>
          <p:cNvPr id="4" name="CD1-TRACK 2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612" end="2438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94220" y="4198776"/>
            <a:ext cx="905069" cy="90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9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5247</TotalTime>
  <Words>703</Words>
  <Application>Microsoft Office PowerPoint</Application>
  <PresentationFormat>Widescreen</PresentationFormat>
  <Paragraphs>111</Paragraphs>
  <Slides>25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258</cp:revision>
  <dcterms:created xsi:type="dcterms:W3CDTF">2020-12-08T03:17:05Z</dcterms:created>
  <dcterms:modified xsi:type="dcterms:W3CDTF">2025-10-28T16:17:56Z</dcterms:modified>
</cp:coreProperties>
</file>