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media3.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1542" r:id="rId2"/>
    <p:sldId id="1543" r:id="rId3"/>
    <p:sldId id="669" r:id="rId4"/>
    <p:sldId id="670" r:id="rId5"/>
    <p:sldId id="1016" r:id="rId6"/>
    <p:sldId id="1020" r:id="rId7"/>
    <p:sldId id="1548" r:id="rId8"/>
    <p:sldId id="1021" r:id="rId9"/>
    <p:sldId id="1400" r:id="rId10"/>
    <p:sldId id="1571" r:id="rId11"/>
    <p:sldId id="1577" r:id="rId12"/>
    <p:sldId id="1022" r:id="rId13"/>
    <p:sldId id="1544" r:id="rId14"/>
    <p:sldId id="1017" r:id="rId15"/>
    <p:sldId id="1550" r:id="rId16"/>
    <p:sldId id="1018" r:id="rId17"/>
    <p:sldId id="1553" r:id="rId18"/>
    <p:sldId id="1545" r:id="rId19"/>
    <p:sldId id="1555" r:id="rId20"/>
    <p:sldId id="1033" r:id="rId21"/>
    <p:sldId id="1552" r:id="rId22"/>
    <p:sldId id="1556" r:id="rId23"/>
    <p:sldId id="1557" r:id="rId24"/>
    <p:sldId id="1037" r:id="rId25"/>
    <p:sldId id="1554" r:id="rId26"/>
    <p:sldId id="387" r:id="rId27"/>
    <p:sldId id="338" r:id="rId28"/>
    <p:sldId id="339" r:id="rId29"/>
    <p:sldId id="340" r:id="rId30"/>
    <p:sldId id="341" r:id="rId31"/>
    <p:sldId id="342" r:id="rId32"/>
    <p:sldId id="1569" r:id="rId33"/>
    <p:sldId id="1546" r:id="rId34"/>
    <p:sldId id="1578" r:id="rId35"/>
    <p:sldId id="1560" r:id="rId36"/>
    <p:sldId id="1579" r:id="rId37"/>
    <p:sldId id="1561" r:id="rId38"/>
    <p:sldId id="1558" r:id="rId39"/>
    <p:sldId id="1581" r:id="rId40"/>
    <p:sldId id="1559" r:id="rId41"/>
    <p:sldId id="1547" r:id="rId42"/>
    <p:sldId id="1564" r:id="rId43"/>
    <p:sldId id="1412" r:id="rId44"/>
    <p:sldId id="1588" r:id="rId45"/>
    <p:sldId id="1590" r:id="rId46"/>
    <p:sldId id="1591" r:id="rId47"/>
    <p:sldId id="1592" r:id="rId48"/>
    <p:sldId id="1565" r:id="rId49"/>
    <p:sldId id="279" r:id="rId50"/>
    <p:sldId id="1595" r:id="rId51"/>
    <p:sldId id="1593" r:id="rId52"/>
    <p:sldId id="1596" r:id="rId53"/>
    <p:sldId id="1597" r:id="rId54"/>
    <p:sldId id="1598" r:id="rId55"/>
    <p:sldId id="1599" r:id="rId56"/>
    <p:sldId id="1471" r:id="rId57"/>
    <p:sldId id="1521" r:id="rId58"/>
    <p:sldId id="1567" r:id="rId59"/>
    <p:sldId id="1568" r:id="rId60"/>
    <p:sldId id="1472" r:id="rId61"/>
    <p:sldId id="625"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CFEB0"/>
    <a:srgbClr val="FF0000"/>
    <a:srgbClr val="FF0066"/>
    <a:srgbClr val="1503BD"/>
    <a:srgbClr val="FBFE90"/>
    <a:srgbClr val="F7FA76"/>
    <a:srgbClr val="3333CC"/>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100" d="100"/>
          <a:sy n="100" d="100"/>
        </p:scale>
        <p:origin x="-74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54380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78148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22019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6886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364799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26</a:t>
            </a:fld>
            <a:endParaRPr lang="en-US"/>
          </a:p>
        </p:txBody>
      </p:sp>
    </p:spTree>
    <p:extLst>
      <p:ext uri="{BB962C8B-B14F-4D97-AF65-F5344CB8AC3E}">
        <p14:creationId xmlns:p14="http://schemas.microsoft.com/office/powerpoint/2010/main" val="27024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908986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3821066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413004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319528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1961279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B04FA"/>
                </a:solidFill>
                <a:latin typeface="Arial" panose="020B0604020202020204" pitchFamily="34" charset="0"/>
                <a:cs typeface="Arial" panose="020B0604020202020204" pitchFamily="34" charset="0"/>
              </a:rPr>
              <a:t>+ </a:t>
            </a:r>
            <a:r>
              <a:rPr lang="vi-VN" sz="1200">
                <a:solidFill>
                  <a:srgbClr val="1B04FA"/>
                </a:solidFill>
                <a:latin typeface="+mn-lt"/>
                <a:cs typeface="Arial" panose="020B0604020202020204" pitchFamily="34" charset="0"/>
              </a:rPr>
              <a:t>phía bắc (rừng lá kim) - trung tâm (đồng cỏ) - phía nam (rừng lá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Phân hóa theo chiều tây - đông: Tây Nam Hoa Kỳ (vùn ven biển) có rừng lá cứng, cây bụi - nội địa có các hoang mạc và bán hoang mạc.</a:t>
            </a:r>
            <a:endParaRPr lang="en-US" sz="1200">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45</a:t>
            </a:fld>
            <a:endParaRPr lang="en-US"/>
          </a:p>
        </p:txBody>
      </p:sp>
    </p:spTree>
    <p:extLst>
      <p:ext uri="{BB962C8B-B14F-4D97-AF65-F5344CB8AC3E}">
        <p14:creationId xmlns:p14="http://schemas.microsoft.com/office/powerpoint/2010/main" val="2091621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Đới ôn hòa: Chiếm diện tích rộng và phân hóa đa dạng. Phía nam ca-na-da và phần lớn lãnh thổ Hoa Kì</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1480977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3348022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53</a:t>
            </a:fld>
            <a:endParaRPr lang="en-US"/>
          </a:p>
        </p:txBody>
      </p:sp>
    </p:spTree>
    <p:extLst>
      <p:ext uri="{BB962C8B-B14F-4D97-AF65-F5344CB8AC3E}">
        <p14:creationId xmlns:p14="http://schemas.microsoft.com/office/powerpoint/2010/main" val="4153399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54</a:t>
            </a:fld>
            <a:endParaRPr lang="en-US"/>
          </a:p>
        </p:txBody>
      </p:sp>
    </p:spTree>
    <p:extLst>
      <p:ext uri="{BB962C8B-B14F-4D97-AF65-F5344CB8AC3E}">
        <p14:creationId xmlns:p14="http://schemas.microsoft.com/office/powerpoint/2010/main" val="513118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55</a:t>
            </a:fld>
            <a:endParaRPr lang="en-US"/>
          </a:p>
        </p:txBody>
      </p:sp>
    </p:spTree>
    <p:extLst>
      <p:ext uri="{BB962C8B-B14F-4D97-AF65-F5344CB8AC3E}">
        <p14:creationId xmlns:p14="http://schemas.microsoft.com/office/powerpoint/2010/main" val="353448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pPr/>
              <a:t>60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4115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216030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378978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347145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90252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242191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3/27/2025</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e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7.xml"/><Relationship Id="rId5" Type="http://schemas.openxmlformats.org/officeDocument/2006/relationships/image" Target="../media/image7.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7.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5.gif"/><Relationship Id="rId3" Type="http://schemas.openxmlformats.org/officeDocument/2006/relationships/slideLayout" Target="../slideLayouts/slideLayout3.xml"/><Relationship Id="rId7" Type="http://schemas.openxmlformats.org/officeDocument/2006/relationships/slide" Target="slide27.xml"/><Relationship Id="rId12" Type="http://schemas.openxmlformats.org/officeDocument/2006/relationships/image" Target="../media/image34.gif"/><Relationship Id="rId17" Type="http://schemas.openxmlformats.org/officeDocument/2006/relationships/slide" Target="slide32.xml"/><Relationship Id="rId2" Type="http://schemas.openxmlformats.org/officeDocument/2006/relationships/audio" Target="../media/media3.wav"/><Relationship Id="rId16" Type="http://schemas.openxmlformats.org/officeDocument/2006/relationships/slide" Target="slide29.xml"/><Relationship Id="rId1" Type="http://schemas.microsoft.com/office/2007/relationships/media" Target="../media/media3.wav"/><Relationship Id="rId6" Type="http://schemas.openxmlformats.org/officeDocument/2006/relationships/image" Target="../media/image32.png"/><Relationship Id="rId11" Type="http://schemas.openxmlformats.org/officeDocument/2006/relationships/image" Target="../media/image33.gif"/><Relationship Id="rId5" Type="http://schemas.openxmlformats.org/officeDocument/2006/relationships/image" Target="../media/image31.png"/><Relationship Id="rId15" Type="http://schemas.openxmlformats.org/officeDocument/2006/relationships/slide" Target="slide35.xml"/><Relationship Id="rId10" Type="http://schemas.openxmlformats.org/officeDocument/2006/relationships/slide" Target="slide31.xml"/><Relationship Id="rId4" Type="http://schemas.openxmlformats.org/officeDocument/2006/relationships/notesSlide" Target="../notesSlides/notesSlide15.xml"/><Relationship Id="rId9" Type="http://schemas.openxmlformats.org/officeDocument/2006/relationships/slide" Target="slide30.xml"/><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7.xml"/><Relationship Id="rId7" Type="http://schemas.microsoft.com/office/2007/relationships/hdphoto" Target="../media/hdphoto1.wdp"/><Relationship Id="rId12" Type="http://schemas.microsoft.com/office/2007/relationships/hdphoto" Target="../media/hdphoto4.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11" Type="http://schemas.openxmlformats.org/officeDocument/2006/relationships/image" Target="../media/image45.png"/><Relationship Id="rId5" Type="http://schemas.openxmlformats.org/officeDocument/2006/relationships/image" Target="../media/image23.jp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hyperlink" Target="https://vi.wikipedia.org/wiki/S%C3%B4ng_Missouri#cite_note-RiversWorld-13" TargetMode="External"/><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hyperlink" Target="https://vi.wikipedia.org/wiki/Danh_s%C3%A1ch_s%C3%B4ng_d%C3%A0i_nh%E1%BA%A5t_th%E1%BA%BF_gi%E1%BB%9Bi" TargetMode="External"/><Relationship Id="rId5" Type="http://schemas.openxmlformats.org/officeDocument/2006/relationships/hyperlink" Target="https://vi.wikipedia.org/wiki/Montana" TargetMode="External"/><Relationship Id="rId4" Type="http://schemas.openxmlformats.org/officeDocument/2006/relationships/hyperlink" Target="https://vi.wikipedia.org/wiki/D%C3%A3y_n%C3%BAi_Rock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49.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18.jp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8.wdp"/><Relationship Id="rId3" Type="http://schemas.openxmlformats.org/officeDocument/2006/relationships/slideLayout" Target="../slideLayouts/slideLayout27.xml"/><Relationship Id="rId7" Type="http://schemas.microsoft.com/office/2007/relationships/hdphoto" Target="../media/hdphoto5.wdp"/><Relationship Id="rId12" Type="http://schemas.openxmlformats.org/officeDocument/2006/relationships/image" Target="../media/image5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5.png"/><Relationship Id="rId11" Type="http://schemas.microsoft.com/office/2007/relationships/hdphoto" Target="../media/hdphoto7.wdp"/><Relationship Id="rId5" Type="http://schemas.openxmlformats.org/officeDocument/2006/relationships/image" Target="../media/image43.png"/><Relationship Id="rId10" Type="http://schemas.openxmlformats.org/officeDocument/2006/relationships/image" Target="../media/image57.png"/><Relationship Id="rId4" Type="http://schemas.openxmlformats.org/officeDocument/2006/relationships/image" Target="../media/image14.png"/><Relationship Id="rId9"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3.jpg"/><Relationship Id="rId4" Type="http://schemas.openxmlformats.org/officeDocument/2006/relationships/image" Target="../media/image18.jp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23.jpg"/><Relationship Id="rId5" Type="http://schemas.openxmlformats.org/officeDocument/2006/relationships/image" Target="../media/image61.jpeg"/><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2.png"/><Relationship Id="rId7"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3.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4.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7.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5.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6.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7.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6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5.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xmlns=""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2D58FAB-BEE3-467E-923F-7BABCDCC53CB}"/>
              </a:ext>
            </a:extLst>
          </p:cNvPr>
          <p:cNvGrpSpPr/>
          <p:nvPr/>
        </p:nvGrpSpPr>
        <p:grpSpPr>
          <a:xfrm>
            <a:off x="6698823" y="495946"/>
            <a:ext cx="5455511" cy="6362054"/>
            <a:chOff x="7208322" y="898846"/>
            <a:chExt cx="4946012" cy="5959154"/>
          </a:xfrm>
        </p:grpSpPr>
        <p:pic>
          <p:nvPicPr>
            <p:cNvPr id="1026" name="Picture 2">
              <a:extLst>
                <a:ext uri="{FF2B5EF4-FFF2-40B4-BE49-F238E27FC236}">
                  <a16:creationId xmlns:a16="http://schemas.microsoft.com/office/drawing/2014/main" xmlns="" id="{2FBA75AF-7824-4844-B865-12C81AA6E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grpSp>
        <p:nvGrpSpPr>
          <p:cNvPr id="21" name="Group 20">
            <a:extLst>
              <a:ext uri="{FF2B5EF4-FFF2-40B4-BE49-F238E27FC236}">
                <a16:creationId xmlns:a16="http://schemas.microsoft.com/office/drawing/2014/main" xmlns="" id="{704D2EF0-B823-477F-B93B-175EEAC57C1C}"/>
              </a:ext>
            </a:extLst>
          </p:cNvPr>
          <p:cNvGrpSpPr/>
          <p:nvPr/>
        </p:nvGrpSpPr>
        <p:grpSpPr>
          <a:xfrm>
            <a:off x="133229" y="2137136"/>
            <a:ext cx="5455511" cy="3104485"/>
            <a:chOff x="133229" y="2137136"/>
            <a:chExt cx="5455511" cy="3104485"/>
          </a:xfrm>
        </p:grpSpPr>
        <p:sp>
          <p:nvSpPr>
            <p:cNvPr id="20" name="Speech Bubble: Rectangle with Corners Rounded 19">
              <a:extLst>
                <a:ext uri="{FF2B5EF4-FFF2-40B4-BE49-F238E27FC236}">
                  <a16:creationId xmlns:a16="http://schemas.microsoft.com/office/drawing/2014/main" xmlns="" id="{6280408F-9FE7-4370-A051-43B35E436D74}"/>
                </a:ext>
              </a:extLst>
            </p:cNvPr>
            <p:cNvSpPr/>
            <p:nvPr/>
          </p:nvSpPr>
          <p:spPr>
            <a:xfrm>
              <a:off x="133229" y="2137136"/>
              <a:ext cx="5455511" cy="2921329"/>
            </a:xfrm>
            <a:prstGeom prst="wedgeRoundRectCallout">
              <a:avLst>
                <a:gd name="adj1" fmla="val 70768"/>
                <a:gd name="adj2" fmla="val -24967"/>
                <a:gd name="adj3" fmla="val 16667"/>
              </a:avLst>
            </a:prstGeom>
            <a:solidFill>
              <a:schemeClr val="accent4">
                <a:lumMod val="40000"/>
                <a:lumOff val="6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6AC697E-D974-498A-AE52-575C1B91CF4E}"/>
                </a:ext>
              </a:extLst>
            </p:cNvPr>
            <p:cNvSpPr/>
            <p:nvPr/>
          </p:nvSpPr>
          <p:spPr>
            <a:xfrm>
              <a:off x="369144" y="2379299"/>
              <a:ext cx="4983679" cy="2862322"/>
            </a:xfrm>
            <a:prstGeom prst="rect">
              <a:avLst/>
            </a:prstGeom>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Dựa vào hình 14.1</a:t>
              </a:r>
              <a:r>
                <a:rPr lang="vi-VN" sz="3600">
                  <a:solidFill>
                    <a:srgbClr val="FF0066"/>
                  </a:solidFill>
                  <a:latin typeface="Arial" panose="020B0604020202020204" pitchFamily="34" charset="0"/>
                  <a:cs typeface="Arial" panose="020B0604020202020204" pitchFamily="34" charset="0"/>
                </a:rPr>
                <a:t>.</a:t>
              </a:r>
              <a:r>
                <a:rPr lang="en-US" sz="3600">
                  <a:solidFill>
                    <a:srgbClr val="FF0066"/>
                  </a:solidFill>
                  <a:latin typeface="Arial" panose="020B0604020202020204" pitchFamily="34" charset="0"/>
                  <a:cs typeface="Arial" panose="020B0604020202020204" pitchFamily="34" charset="0"/>
                </a:rPr>
                <a:t> Kể tên các cao nguyên, bồn địa, dãy núi và đồng bằng Bắc Mỹ</a:t>
              </a:r>
              <a:r>
                <a:rPr lang="vi-VN" sz="3600">
                  <a:solidFill>
                    <a:srgbClr val="FF0066"/>
                  </a:solidFill>
                  <a:latin typeface="Arial" panose="020B0604020202020204" pitchFamily="34" charset="0"/>
                  <a:cs typeface="Arial" panose="020B0604020202020204" pitchFamily="34" charset="0"/>
                </a:rPr>
                <a:t>?</a:t>
              </a:r>
              <a:r>
                <a:rPr lang="en-US" sz="3600">
                  <a:solidFill>
                    <a:srgbClr val="FF0066"/>
                  </a:solidFill>
                  <a:latin typeface="Arial" panose="020B0604020202020204" pitchFamily="34" charset="0"/>
                  <a:cs typeface="Arial" panose="020B0604020202020204" pitchFamily="34" charset="0"/>
                </a:rPr>
                <a:t/>
              </a:r>
              <a:br>
                <a:rPr lang="en-US" sz="3600">
                  <a:solidFill>
                    <a:srgbClr val="FF0066"/>
                  </a:solidFill>
                  <a:latin typeface="Arial" panose="020B0604020202020204" pitchFamily="34" charset="0"/>
                  <a:cs typeface="Arial" panose="020B0604020202020204" pitchFamily="34" charset="0"/>
                </a:rPr>
              </a:br>
              <a:endParaRPr lang="en-US" sz="3600">
                <a:solidFill>
                  <a:srgbClr val="FF0066"/>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8347A530-364B-4FEC-BD44-EBF07094C2B4}"/>
              </a:ext>
            </a:extLst>
          </p:cNvPr>
          <p:cNvGrpSpPr/>
          <p:nvPr/>
        </p:nvGrpSpPr>
        <p:grpSpPr>
          <a:xfrm>
            <a:off x="133229" y="98535"/>
            <a:ext cx="4041069" cy="875873"/>
            <a:chOff x="133229" y="98535"/>
            <a:chExt cx="4041069" cy="875873"/>
          </a:xfrm>
        </p:grpSpPr>
        <p:grpSp>
          <p:nvGrpSpPr>
            <p:cNvPr id="19" name="Group 18">
              <a:extLst>
                <a:ext uri="{FF2B5EF4-FFF2-40B4-BE49-F238E27FC236}">
                  <a16:creationId xmlns:a16="http://schemas.microsoft.com/office/drawing/2014/main" xmlns="" id="{8D927A33-F2F9-4C9E-AF01-DEAA0A8E4213}"/>
                </a:ext>
              </a:extLst>
            </p:cNvPr>
            <p:cNvGrpSpPr/>
            <p:nvPr/>
          </p:nvGrpSpPr>
          <p:grpSpPr>
            <a:xfrm>
              <a:off x="180215" y="101459"/>
              <a:ext cx="3994083" cy="872949"/>
              <a:chOff x="3196548" y="1633376"/>
              <a:chExt cx="3994083" cy="872949"/>
            </a:xfrm>
          </p:grpSpPr>
          <p:grpSp>
            <p:nvGrpSpPr>
              <p:cNvPr id="24" name="Group 23">
                <a:extLst>
                  <a:ext uri="{FF2B5EF4-FFF2-40B4-BE49-F238E27FC236}">
                    <a16:creationId xmlns:a16="http://schemas.microsoft.com/office/drawing/2014/main" xmlns="" id="{F0E9A276-C395-4D1A-AACE-82D27DA8BCBF}"/>
                  </a:ext>
                </a:extLst>
              </p:cNvPr>
              <p:cNvGrpSpPr/>
              <p:nvPr/>
            </p:nvGrpSpPr>
            <p:grpSpPr>
              <a:xfrm>
                <a:off x="3196548" y="1633376"/>
                <a:ext cx="3994083" cy="872949"/>
                <a:chOff x="1133367" y="2220084"/>
                <a:chExt cx="2305413" cy="914400"/>
              </a:xfrm>
              <a:solidFill>
                <a:srgbClr val="FCFEB0"/>
              </a:solidFill>
            </p:grpSpPr>
            <p:sp>
              <p:nvSpPr>
                <p:cNvPr id="27" name="Arrow: Pentagon 26">
                  <a:extLst>
                    <a:ext uri="{FF2B5EF4-FFF2-40B4-BE49-F238E27FC236}">
                      <a16:creationId xmlns:a16="http://schemas.microsoft.com/office/drawing/2014/main" xmlns="" id="{F1734AB1-4EDC-47B9-8645-29C780A5B1FC}"/>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8" name="TextBox 27">
                  <a:extLst>
                    <a:ext uri="{FF2B5EF4-FFF2-40B4-BE49-F238E27FC236}">
                      <a16:creationId xmlns:a16="http://schemas.microsoft.com/office/drawing/2014/main" xmlns="" id="{A6369504-9497-47E4-B8AA-267A5AEBD9C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xmlns="" id="{4127C591-2BC2-45D6-8F55-FDC49CF644E8}"/>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3" name="Arrow: Pentagon 22">
              <a:extLst>
                <a:ext uri="{FF2B5EF4-FFF2-40B4-BE49-F238E27FC236}">
                  <a16:creationId xmlns:a16="http://schemas.microsoft.com/office/drawing/2014/main" xmlns="" id="{AA3A2C0F-24EB-4572-A04E-01FCF38C49A3}"/>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Tree>
    <p:extLst>
      <p:ext uri="{BB962C8B-B14F-4D97-AF65-F5344CB8AC3E}">
        <p14:creationId xmlns:p14="http://schemas.microsoft.com/office/powerpoint/2010/main" val="5342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2D58FAB-BEE3-467E-923F-7BABCDCC53CB}"/>
              </a:ext>
            </a:extLst>
          </p:cNvPr>
          <p:cNvGrpSpPr/>
          <p:nvPr/>
        </p:nvGrpSpPr>
        <p:grpSpPr>
          <a:xfrm>
            <a:off x="7208322" y="898846"/>
            <a:ext cx="4946012" cy="5959154"/>
            <a:chOff x="7208322" y="898846"/>
            <a:chExt cx="4946012" cy="5959154"/>
          </a:xfrm>
        </p:grpSpPr>
        <p:pic>
          <p:nvPicPr>
            <p:cNvPr id="1026" name="Picture 2">
              <a:extLst>
                <a:ext uri="{FF2B5EF4-FFF2-40B4-BE49-F238E27FC236}">
                  <a16:creationId xmlns:a16="http://schemas.microsoft.com/office/drawing/2014/main" xmlns="" id="{2FBA75AF-7824-4844-B865-12C81AA6E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
        <p:nvSpPr>
          <p:cNvPr id="23" name="Rectangle 22">
            <a:extLst>
              <a:ext uri="{FF2B5EF4-FFF2-40B4-BE49-F238E27FC236}">
                <a16:creationId xmlns:a16="http://schemas.microsoft.com/office/drawing/2014/main" xmlns="" id="{C59C4C3A-2A5D-4F13-B9EC-C3F4941FB1F8}"/>
              </a:ext>
            </a:extLst>
          </p:cNvPr>
          <p:cNvSpPr/>
          <p:nvPr/>
        </p:nvSpPr>
        <p:spPr>
          <a:xfrm>
            <a:off x="243452" y="1321074"/>
            <a:ext cx="6513793" cy="1077218"/>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Cao nguyên: CN. La-bra-đô, CN. Cô-lô-ra-đô,...</a:t>
            </a:r>
          </a:p>
        </p:txBody>
      </p:sp>
      <p:sp>
        <p:nvSpPr>
          <p:cNvPr id="17" name="Rectangle 16">
            <a:extLst>
              <a:ext uri="{FF2B5EF4-FFF2-40B4-BE49-F238E27FC236}">
                <a16:creationId xmlns:a16="http://schemas.microsoft.com/office/drawing/2014/main" xmlns="" id="{031DDEF6-03F3-45C1-A23E-A1E0E03A1235}"/>
              </a:ext>
            </a:extLst>
          </p:cNvPr>
          <p:cNvSpPr/>
          <p:nvPr/>
        </p:nvSpPr>
        <p:spPr>
          <a:xfrm>
            <a:off x="243452" y="2483752"/>
            <a:ext cx="6513793" cy="584775"/>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Bồn địa Lớn.</a:t>
            </a:r>
          </a:p>
        </p:txBody>
      </p:sp>
      <p:sp>
        <p:nvSpPr>
          <p:cNvPr id="2" name="Oval 1">
            <a:extLst>
              <a:ext uri="{FF2B5EF4-FFF2-40B4-BE49-F238E27FC236}">
                <a16:creationId xmlns:a16="http://schemas.microsoft.com/office/drawing/2014/main" xmlns="" id="{6A8FB1E7-5D74-4C0F-A645-FFC3851D7107}"/>
              </a:ext>
            </a:extLst>
          </p:cNvPr>
          <p:cNvSpPr/>
          <p:nvPr/>
        </p:nvSpPr>
        <p:spPr>
          <a:xfrm>
            <a:off x="10818421" y="2980706"/>
            <a:ext cx="795647" cy="7125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5C1BB0E2-5138-4802-9E35-30AD4C66D2A4}"/>
              </a:ext>
            </a:extLst>
          </p:cNvPr>
          <p:cNvSpPr/>
          <p:nvPr/>
        </p:nvSpPr>
        <p:spPr>
          <a:xfrm>
            <a:off x="8737571" y="4518992"/>
            <a:ext cx="843751" cy="596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CAEAAC93-3B50-40AC-8B8A-0C80FF4E1571}"/>
              </a:ext>
            </a:extLst>
          </p:cNvPr>
          <p:cNvSpPr/>
          <p:nvPr/>
        </p:nvSpPr>
        <p:spPr>
          <a:xfrm>
            <a:off x="243452" y="3165564"/>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Dãy núi: D. A-la-xca, D. Mác-ken-di, D. Bruc-xơ, D. A-pa-lat, D. Nê-va-đa,...</a:t>
            </a:r>
          </a:p>
        </p:txBody>
      </p:sp>
      <p:sp>
        <p:nvSpPr>
          <p:cNvPr id="25" name="Rectangle 24">
            <a:extLst>
              <a:ext uri="{FF2B5EF4-FFF2-40B4-BE49-F238E27FC236}">
                <a16:creationId xmlns:a16="http://schemas.microsoft.com/office/drawing/2014/main" xmlns="" id="{E1AFD277-FE01-4636-BAFC-5C2CD40AFD39}"/>
              </a:ext>
            </a:extLst>
          </p:cNvPr>
          <p:cNvSpPr/>
          <p:nvPr/>
        </p:nvSpPr>
        <p:spPr>
          <a:xfrm>
            <a:off x="243452" y="4919008"/>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Đồng bằng: ĐB. Trung Tâm, ĐB. Duyên hải vịnh Mê-hi-cô, ĐB. Duyên hải Đại Tây Dương,...</a:t>
            </a:r>
            <a:endParaRPr lang="en-US"/>
          </a:p>
        </p:txBody>
      </p:sp>
      <p:sp>
        <p:nvSpPr>
          <p:cNvPr id="26" name="Oval 25">
            <a:extLst>
              <a:ext uri="{FF2B5EF4-FFF2-40B4-BE49-F238E27FC236}">
                <a16:creationId xmlns:a16="http://schemas.microsoft.com/office/drawing/2014/main" xmlns="" id="{BA088A50-5A24-47EB-B8FE-5AFA559FDBD0}"/>
              </a:ext>
            </a:extLst>
          </p:cNvPr>
          <p:cNvSpPr/>
          <p:nvPr/>
        </p:nvSpPr>
        <p:spPr>
          <a:xfrm>
            <a:off x="8370898" y="3750419"/>
            <a:ext cx="843751" cy="596348"/>
          </a:xfrm>
          <a:prstGeom prst="ellipse">
            <a:avLst/>
          </a:prstGeom>
          <a:noFill/>
          <a:ln w="2857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xmlns="" id="{44B9C36A-4054-4C81-8C24-BDFAB8520BBE}"/>
              </a:ext>
            </a:extLst>
          </p:cNvPr>
          <p:cNvSpPr/>
          <p:nvPr/>
        </p:nvSpPr>
        <p:spPr>
          <a:xfrm>
            <a:off x="8229600" y="2185051"/>
            <a:ext cx="424070" cy="346114"/>
          </a:xfrm>
          <a:custGeom>
            <a:avLst/>
            <a:gdLst>
              <a:gd name="connsiteX0" fmla="*/ 0 w 424070"/>
              <a:gd name="connsiteY0" fmla="*/ 107575 h 346114"/>
              <a:gd name="connsiteX1" fmla="*/ 225287 w 424070"/>
              <a:gd name="connsiteY1" fmla="*/ 54566 h 346114"/>
              <a:gd name="connsiteX2" fmla="*/ 238539 w 424070"/>
              <a:gd name="connsiteY2" fmla="*/ 160584 h 346114"/>
              <a:gd name="connsiteX3" fmla="*/ 291548 w 424070"/>
              <a:gd name="connsiteY3" fmla="*/ 213592 h 346114"/>
              <a:gd name="connsiteX4" fmla="*/ 331304 w 424070"/>
              <a:gd name="connsiteY4" fmla="*/ 240097 h 346114"/>
              <a:gd name="connsiteX5" fmla="*/ 410817 w 424070"/>
              <a:gd name="connsiteY5" fmla="*/ 293106 h 346114"/>
              <a:gd name="connsiteX6" fmla="*/ 424070 w 424070"/>
              <a:gd name="connsiteY6" fmla="*/ 346114 h 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70" h="346114">
                <a:moveTo>
                  <a:pt x="0" y="107575"/>
                </a:moveTo>
                <a:cubicBezTo>
                  <a:pt x="38262" y="11919"/>
                  <a:pt x="38795" y="-50336"/>
                  <a:pt x="225287" y="54566"/>
                </a:cubicBezTo>
                <a:cubicBezTo>
                  <a:pt x="256328" y="72026"/>
                  <a:pt x="224841" y="127709"/>
                  <a:pt x="238539" y="160584"/>
                </a:cubicBezTo>
                <a:cubicBezTo>
                  <a:pt x="248150" y="183650"/>
                  <a:pt x="272575" y="197330"/>
                  <a:pt x="291548" y="213592"/>
                </a:cubicBezTo>
                <a:cubicBezTo>
                  <a:pt x="303641" y="223957"/>
                  <a:pt x="319068" y="229901"/>
                  <a:pt x="331304" y="240097"/>
                </a:cubicBezTo>
                <a:cubicBezTo>
                  <a:pt x="397482" y="295245"/>
                  <a:pt x="340951" y="269816"/>
                  <a:pt x="410817" y="293106"/>
                </a:cubicBezTo>
                <a:lnTo>
                  <a:pt x="424070" y="346114"/>
                </a:lnTo>
              </a:path>
            </a:pathLst>
          </a:custGeom>
          <a:noFill/>
          <a:ln w="349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DF51E84C-743F-43FB-8DB3-355F34DFEC48}"/>
              </a:ext>
            </a:extLst>
          </p:cNvPr>
          <p:cNvSpPr/>
          <p:nvPr/>
        </p:nvSpPr>
        <p:spPr>
          <a:xfrm>
            <a:off x="8882743" y="2470068"/>
            <a:ext cx="190172" cy="380010"/>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xmlns="" id="{A5697A0E-1C22-49FD-84BB-BBA80DEF2A3C}"/>
              </a:ext>
            </a:extLst>
          </p:cNvPr>
          <p:cNvSpPr/>
          <p:nvPr/>
        </p:nvSpPr>
        <p:spPr>
          <a:xfrm>
            <a:off x="8505104" y="4302216"/>
            <a:ext cx="55134" cy="433008"/>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E8CE86A9-905A-473E-ACA7-19636E495ADD}"/>
              </a:ext>
            </a:extLst>
          </p:cNvPr>
          <p:cNvSpPr/>
          <p:nvPr/>
        </p:nvSpPr>
        <p:spPr>
          <a:xfrm>
            <a:off x="10141527" y="4302216"/>
            <a:ext cx="740513" cy="59634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DE92B9BB-B6DC-4E4D-8025-69053F60D9A5}"/>
              </a:ext>
            </a:extLst>
          </p:cNvPr>
          <p:cNvSpPr/>
          <p:nvPr/>
        </p:nvSpPr>
        <p:spPr>
          <a:xfrm rot="20303162">
            <a:off x="10290546" y="4831984"/>
            <a:ext cx="963059" cy="36933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6785E693-878A-4888-A219-729337D1CC09}"/>
              </a:ext>
            </a:extLst>
          </p:cNvPr>
          <p:cNvSpPr/>
          <p:nvPr/>
        </p:nvSpPr>
        <p:spPr>
          <a:xfrm rot="20303162">
            <a:off x="9605081" y="5140230"/>
            <a:ext cx="715188" cy="35808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A9EEDBD5-CFD7-4885-98E4-5DE02E466FBA}"/>
              </a:ext>
            </a:extLst>
          </p:cNvPr>
          <p:cNvGrpSpPr/>
          <p:nvPr/>
        </p:nvGrpSpPr>
        <p:grpSpPr>
          <a:xfrm>
            <a:off x="133229" y="98535"/>
            <a:ext cx="4041069" cy="875873"/>
            <a:chOff x="133229" y="98535"/>
            <a:chExt cx="4041069" cy="875873"/>
          </a:xfrm>
        </p:grpSpPr>
        <p:grpSp>
          <p:nvGrpSpPr>
            <p:cNvPr id="28" name="Group 27">
              <a:extLst>
                <a:ext uri="{FF2B5EF4-FFF2-40B4-BE49-F238E27FC236}">
                  <a16:creationId xmlns:a16="http://schemas.microsoft.com/office/drawing/2014/main" xmlns="" id="{0B43AD16-AF15-43B4-B5D0-034BF536C430}"/>
                </a:ext>
              </a:extLst>
            </p:cNvPr>
            <p:cNvGrpSpPr/>
            <p:nvPr/>
          </p:nvGrpSpPr>
          <p:grpSpPr>
            <a:xfrm>
              <a:off x="180215" y="101459"/>
              <a:ext cx="3994083" cy="872949"/>
              <a:chOff x="3196548" y="1633376"/>
              <a:chExt cx="3994083" cy="872949"/>
            </a:xfrm>
          </p:grpSpPr>
          <p:grpSp>
            <p:nvGrpSpPr>
              <p:cNvPr id="34" name="Group 33">
                <a:extLst>
                  <a:ext uri="{FF2B5EF4-FFF2-40B4-BE49-F238E27FC236}">
                    <a16:creationId xmlns:a16="http://schemas.microsoft.com/office/drawing/2014/main" xmlns="" id="{25BDE2F0-0684-4C07-926D-CDE502753ADB}"/>
                  </a:ext>
                </a:extLst>
              </p:cNvPr>
              <p:cNvGrpSpPr/>
              <p:nvPr/>
            </p:nvGrpSpPr>
            <p:grpSpPr>
              <a:xfrm>
                <a:off x="3196548" y="1633376"/>
                <a:ext cx="3994083" cy="872949"/>
                <a:chOff x="1133367" y="2220084"/>
                <a:chExt cx="2305413" cy="914400"/>
              </a:xfrm>
              <a:solidFill>
                <a:srgbClr val="FCFEB0"/>
              </a:solidFill>
            </p:grpSpPr>
            <p:sp>
              <p:nvSpPr>
                <p:cNvPr id="36" name="Arrow: Pentagon 35">
                  <a:extLst>
                    <a:ext uri="{FF2B5EF4-FFF2-40B4-BE49-F238E27FC236}">
                      <a16:creationId xmlns:a16="http://schemas.microsoft.com/office/drawing/2014/main" xmlns="" id="{5D2D39E4-A91F-4207-A7D9-084ACEF76A04}"/>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xmlns="" id="{1F5A19FD-2D1B-4CB3-8FDB-39D28BC50341}"/>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5" name="TextBox 34">
                <a:extLst>
                  <a:ext uri="{FF2B5EF4-FFF2-40B4-BE49-F238E27FC236}">
                    <a16:creationId xmlns:a16="http://schemas.microsoft.com/office/drawing/2014/main" xmlns="" id="{61598CBF-61FE-415D-BDC1-15D17775DFEA}"/>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9" name="Arrow: Pentagon 28">
              <a:extLst>
                <a:ext uri="{FF2B5EF4-FFF2-40B4-BE49-F238E27FC236}">
                  <a16:creationId xmlns:a16="http://schemas.microsoft.com/office/drawing/2014/main" xmlns="" id="{EA5A7F9C-9F69-4D46-B19A-0FD2F4842899}"/>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Tree>
    <p:extLst>
      <p:ext uri="{BB962C8B-B14F-4D97-AF65-F5344CB8AC3E}">
        <p14:creationId xmlns:p14="http://schemas.microsoft.com/office/powerpoint/2010/main" val="17674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p:bldP spid="2" grpId="0" animBg="1"/>
      <p:bldP spid="19" grpId="0" animBg="1"/>
      <p:bldP spid="24" grpId="0"/>
      <p:bldP spid="25" grpId="0"/>
      <p:bldP spid="26" grpId="0" animBg="1"/>
      <p:bldP spid="3" grpId="0" animBg="1"/>
      <p:bldP spid="13" grpId="0" animBg="1"/>
      <p:bldP spid="30" grpId="0" animBg="1"/>
      <p:bldP spid="14"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EA4DE65-C9A1-4FE6-87CB-924A30B9B929}"/>
              </a:ext>
            </a:extLst>
          </p:cNvPr>
          <p:cNvPicPr>
            <a:picLocks noChangeAspect="1"/>
          </p:cNvPicPr>
          <p:nvPr/>
        </p:nvPicPr>
        <p:blipFill rotWithShape="1">
          <a:blip r:embed="rId2"/>
          <a:srcRect l="28917" t="52148" r="30000" b="26963"/>
          <a:stretch/>
        </p:blipFill>
        <p:spPr>
          <a:xfrm>
            <a:off x="88718" y="3870252"/>
            <a:ext cx="6139948" cy="2696792"/>
          </a:xfrm>
          <a:prstGeom prst="rect">
            <a:avLst/>
          </a:prstGeom>
        </p:spPr>
      </p:pic>
      <p:sp>
        <p:nvSpPr>
          <p:cNvPr id="10" name="Rectangle 9">
            <a:extLst>
              <a:ext uri="{FF2B5EF4-FFF2-40B4-BE49-F238E27FC236}">
                <a16:creationId xmlns:a16="http://schemas.microsoft.com/office/drawing/2014/main" xmlns="" id="{3C897822-2AE2-478B-8DB0-01204DFEEA7C}"/>
              </a:ext>
            </a:extLst>
          </p:cNvPr>
          <p:cNvSpPr/>
          <p:nvPr/>
        </p:nvSpPr>
        <p:spPr>
          <a:xfrm>
            <a:off x="294213" y="1605903"/>
            <a:ext cx="6447550" cy="2416687"/>
          </a:xfrm>
          <a:prstGeom prst="rect">
            <a:avLst/>
          </a:prstGeom>
          <a:ln w="12700">
            <a:solidFill>
              <a:schemeClr val="accent1"/>
            </a:solidFill>
            <a:prstDash val="dash"/>
          </a:ln>
        </p:spPr>
        <p:txBody>
          <a:bodyPr wrap="square">
            <a:spAutoFit/>
          </a:bodyPr>
          <a:lstStyle/>
          <a:p>
            <a:pPr indent="180340" algn="just">
              <a:lnSpc>
                <a:spcPct val="120000"/>
              </a:lnSpc>
              <a:spcAft>
                <a:spcPts val="600"/>
              </a:spcAft>
            </a:pPr>
            <a:r>
              <a:rPr lang="vi-VN" sz="3200">
                <a:solidFill>
                  <a:srgbClr val="FF0066"/>
                </a:solidFill>
                <a:latin typeface="Arial "/>
                <a:ea typeface="Calibri" panose="020F0502020204030204" pitchFamily="34" charset="0"/>
              </a:rPr>
              <a:t>Quan sát lát cắt + </a:t>
            </a:r>
            <a:r>
              <a:rPr lang="en-US" sz="3200">
                <a:solidFill>
                  <a:srgbClr val="FF0066"/>
                </a:solidFill>
                <a:latin typeface="Arial "/>
                <a:ea typeface="Calibri" panose="020F0502020204030204" pitchFamily="34" charset="0"/>
              </a:rPr>
              <a:t>l</a:t>
            </a:r>
            <a:r>
              <a:rPr lang="vi-VN" sz="3200">
                <a:solidFill>
                  <a:srgbClr val="FF0066"/>
                </a:solidFill>
                <a:latin typeface="Arial "/>
                <a:ea typeface="Calibri" panose="020F0502020204030204" pitchFamily="34" charset="0"/>
              </a:rPr>
              <a:t>ược đồ tự nhiên Bắc Mĩ.</a:t>
            </a:r>
            <a:r>
              <a:rPr lang="en-US" sz="3200">
                <a:solidFill>
                  <a:srgbClr val="FF0066"/>
                </a:solidFill>
                <a:latin typeface="Arial "/>
              </a:rPr>
              <a:t>Cho biết địa hình Bắc Mỹ được phân chia thành những khu vực nào?</a:t>
            </a:r>
            <a:endParaRPr lang="en-US" sz="3200">
              <a:solidFill>
                <a:srgbClr val="FF0066"/>
              </a:solidFill>
              <a:effectLst/>
              <a:latin typeface="Arial "/>
              <a:ea typeface="Calibri" panose="020F0502020204030204" pitchFamily="34" charset="0"/>
            </a:endParaRPr>
          </a:p>
        </p:txBody>
      </p:sp>
      <p:grpSp>
        <p:nvGrpSpPr>
          <p:cNvPr id="2" name="Group 1">
            <a:extLst>
              <a:ext uri="{FF2B5EF4-FFF2-40B4-BE49-F238E27FC236}">
                <a16:creationId xmlns:a16="http://schemas.microsoft.com/office/drawing/2014/main" xmlns="" id="{7D4C24ED-0625-40BC-9FE4-2C5AFD5B4DCA}"/>
              </a:ext>
            </a:extLst>
          </p:cNvPr>
          <p:cNvGrpSpPr/>
          <p:nvPr/>
        </p:nvGrpSpPr>
        <p:grpSpPr>
          <a:xfrm>
            <a:off x="133229" y="98535"/>
            <a:ext cx="4041069" cy="875873"/>
            <a:chOff x="133229" y="98535"/>
            <a:chExt cx="4041069" cy="875873"/>
          </a:xfrm>
        </p:grpSpPr>
        <p:grpSp>
          <p:nvGrpSpPr>
            <p:cNvPr id="12" name="Group 11">
              <a:extLst>
                <a:ext uri="{FF2B5EF4-FFF2-40B4-BE49-F238E27FC236}">
                  <a16:creationId xmlns:a16="http://schemas.microsoft.com/office/drawing/2014/main" xmlns="" id="{AF4C55C5-E3EF-4393-A3F7-473A871545EB}"/>
                </a:ext>
              </a:extLst>
            </p:cNvPr>
            <p:cNvGrpSpPr/>
            <p:nvPr/>
          </p:nvGrpSpPr>
          <p:grpSpPr>
            <a:xfrm>
              <a:off x="180215" y="101459"/>
              <a:ext cx="3994083" cy="872949"/>
              <a:chOff x="3196548" y="1633376"/>
              <a:chExt cx="3994083" cy="872949"/>
            </a:xfrm>
          </p:grpSpPr>
          <p:grpSp>
            <p:nvGrpSpPr>
              <p:cNvPr id="13" name="Group 12">
                <a:extLst>
                  <a:ext uri="{FF2B5EF4-FFF2-40B4-BE49-F238E27FC236}">
                    <a16:creationId xmlns:a16="http://schemas.microsoft.com/office/drawing/2014/main" xmlns="" id="{A24B0D1D-2B43-4289-8404-F97773DA69EA}"/>
                  </a:ext>
                </a:extLst>
              </p:cNvPr>
              <p:cNvGrpSpPr/>
              <p:nvPr/>
            </p:nvGrpSpPr>
            <p:grpSpPr>
              <a:xfrm>
                <a:off x="3196548" y="1633376"/>
                <a:ext cx="3994083" cy="872949"/>
                <a:chOff x="1133367" y="2220084"/>
                <a:chExt cx="2305413" cy="914400"/>
              </a:xfrm>
              <a:solidFill>
                <a:srgbClr val="FCFEB0"/>
              </a:solidFill>
            </p:grpSpPr>
            <p:sp>
              <p:nvSpPr>
                <p:cNvPr id="16" name="Arrow: Pentagon 15">
                  <a:extLst>
                    <a:ext uri="{FF2B5EF4-FFF2-40B4-BE49-F238E27FC236}">
                      <a16:creationId xmlns:a16="http://schemas.microsoft.com/office/drawing/2014/main" xmlns="" id="{475A3593-AA32-4846-A2B0-E073640B55E0}"/>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DE171CD6-0908-4833-9E5F-7A436B8F8797}"/>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xmlns="" id="{DC09222A-6462-4909-BFA6-1D3F730A08DD}"/>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8" name="Arrow: Pentagon 17">
              <a:extLst>
                <a:ext uri="{FF2B5EF4-FFF2-40B4-BE49-F238E27FC236}">
                  <a16:creationId xmlns:a16="http://schemas.microsoft.com/office/drawing/2014/main" xmlns="" id="{8181C154-E571-4D60-A857-47F45DD7EA72}"/>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grpSp>
        <p:nvGrpSpPr>
          <p:cNvPr id="19" name="Group 18">
            <a:extLst>
              <a:ext uri="{FF2B5EF4-FFF2-40B4-BE49-F238E27FC236}">
                <a16:creationId xmlns:a16="http://schemas.microsoft.com/office/drawing/2014/main" xmlns="" id="{C110BA38-EE67-4EFA-93A0-2188695123B5}"/>
              </a:ext>
            </a:extLst>
          </p:cNvPr>
          <p:cNvGrpSpPr/>
          <p:nvPr/>
        </p:nvGrpSpPr>
        <p:grpSpPr>
          <a:xfrm>
            <a:off x="7208322" y="898846"/>
            <a:ext cx="4946012" cy="5959154"/>
            <a:chOff x="7208322" y="898846"/>
            <a:chExt cx="4946012" cy="5959154"/>
          </a:xfrm>
        </p:grpSpPr>
        <p:pic>
          <p:nvPicPr>
            <p:cNvPr id="20" name="Picture 2">
              <a:extLst>
                <a:ext uri="{FF2B5EF4-FFF2-40B4-BE49-F238E27FC236}">
                  <a16:creationId xmlns:a16="http://schemas.microsoft.com/office/drawing/2014/main" xmlns="" id="{24A5629D-6115-4DE2-92C0-5FB7BD108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1AB24400-6887-45F0-B3CD-CB194B0A4AE8}"/>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Tree>
    <p:extLst>
      <p:ext uri="{BB962C8B-B14F-4D97-AF65-F5344CB8AC3E}">
        <p14:creationId xmlns:p14="http://schemas.microsoft.com/office/powerpoint/2010/main" val="42887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EFE13ED-6485-4842-8E31-8237F29BADD6}"/>
              </a:ext>
            </a:extLst>
          </p:cNvPr>
          <p:cNvGrpSpPr/>
          <p:nvPr/>
        </p:nvGrpSpPr>
        <p:grpSpPr>
          <a:xfrm>
            <a:off x="180215" y="101459"/>
            <a:ext cx="3994083" cy="872949"/>
            <a:chOff x="3196548" y="1633376"/>
            <a:chExt cx="3994083" cy="872949"/>
          </a:xfrm>
        </p:grpSpPr>
        <p:grpSp>
          <p:nvGrpSpPr>
            <p:cNvPr id="8" name="Group 7">
              <a:extLst>
                <a:ext uri="{FF2B5EF4-FFF2-40B4-BE49-F238E27FC236}">
                  <a16:creationId xmlns:a16="http://schemas.microsoft.com/office/drawing/2014/main" xmlns="" id="{37C74593-72E1-4A38-B85F-E174F1E2CE33}"/>
                </a:ext>
              </a:extLst>
            </p:cNvPr>
            <p:cNvGrpSpPr/>
            <p:nvPr/>
          </p:nvGrpSpPr>
          <p:grpSpPr>
            <a:xfrm>
              <a:off x="3196548" y="1633376"/>
              <a:ext cx="3994083" cy="872949"/>
              <a:chOff x="1133367" y="2220084"/>
              <a:chExt cx="2305413" cy="914400"/>
            </a:xfrm>
            <a:solidFill>
              <a:srgbClr val="FCFEB0"/>
            </a:solidFill>
          </p:grpSpPr>
          <p:sp>
            <p:nvSpPr>
              <p:cNvPr id="10" name="Arrow: Pentagon 9">
                <a:extLst>
                  <a:ext uri="{FF2B5EF4-FFF2-40B4-BE49-F238E27FC236}">
                    <a16:creationId xmlns:a16="http://schemas.microsoft.com/office/drawing/2014/main" xmlns="" id="{7DD015C3-0242-42FF-BEDB-C3C007C67B29}"/>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xmlns="" id="{B7075E4E-3218-46FD-9A1F-A9EF3E9640F2}"/>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xmlns="" id="{9DF0D8BE-51EA-426C-B64A-F4767BEBB486}"/>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12" name="Arrow: Pentagon 11">
            <a:extLst>
              <a:ext uri="{FF2B5EF4-FFF2-40B4-BE49-F238E27FC236}">
                <a16:creationId xmlns:a16="http://schemas.microsoft.com/office/drawing/2014/main" xmlns="" id="{BA3D3C3E-197D-468F-BCE7-9532BD720D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pic>
        <p:nvPicPr>
          <p:cNvPr id="13" name="Picture 12">
            <a:extLst>
              <a:ext uri="{FF2B5EF4-FFF2-40B4-BE49-F238E27FC236}">
                <a16:creationId xmlns:a16="http://schemas.microsoft.com/office/drawing/2014/main" xmlns="" id="{D972A4D2-8DEA-4897-BE5E-A845DA2B9ED9}"/>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xmlns="" id="{DB519F6F-8624-4B33-907C-B3E08168F50B}"/>
              </a:ext>
            </a:extLst>
          </p:cNvPr>
          <p:cNvGrpSpPr/>
          <p:nvPr/>
        </p:nvGrpSpPr>
        <p:grpSpPr>
          <a:xfrm>
            <a:off x="7504878" y="13252"/>
            <a:ext cx="468712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xmlns="" id="{C23FFC6B-A510-4356-9586-14D52B903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xmlns="" id="{ED783CF0-9705-482A-A23F-87D085F0A6C2}"/>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Rectangle 16">
            <a:extLst>
              <a:ext uri="{FF2B5EF4-FFF2-40B4-BE49-F238E27FC236}">
                <a16:creationId xmlns:a16="http://schemas.microsoft.com/office/drawing/2014/main" xmlns="" id="{BDD72742-34C7-49FA-BF2C-0A1B2E29CB6B}"/>
              </a:ext>
            </a:extLst>
          </p:cNvPr>
          <p:cNvSpPr/>
          <p:nvPr/>
        </p:nvSpPr>
        <p:spPr>
          <a:xfrm>
            <a:off x="180215" y="2470726"/>
            <a:ext cx="6779374" cy="3785652"/>
          </a:xfrm>
          <a:prstGeom prst="rect">
            <a:avLst/>
          </a:prstGeom>
          <a:ln>
            <a:solidFill>
              <a:srgbClr val="00B050"/>
            </a:solidFill>
            <a:prstDash val="sysDash"/>
          </a:ln>
        </p:spPr>
        <p:txBody>
          <a:bodyPr wrap="square">
            <a:spAutoFit/>
          </a:bodyPr>
          <a:lstStyle/>
          <a:p>
            <a:pPr algn="just"/>
            <a:r>
              <a:rPr lang="en-US" sz="4000">
                <a:solidFill>
                  <a:srgbClr val="FF0066"/>
                </a:solidFill>
                <a:latin typeface="Arial" panose="020B0604020202020204" pitchFamily="34" charset="0"/>
                <a:cs typeface="Arial" panose="020B0604020202020204" pitchFamily="34" charset="0"/>
              </a:rPr>
              <a:t>Mỗi nhóm có 3 phút đọc thông tin trong mục 1 và quan sát hình 1 (trang 140), </a:t>
            </a:r>
            <a:r>
              <a:rPr lang="vi-VN" altLang="en-US" sz="4000">
                <a:solidFill>
                  <a:srgbClr val="FF0066"/>
                </a:solidFill>
                <a:ea typeface="Cambria" panose="02040503050406030204" pitchFamily="18" charset="0"/>
                <a:cs typeface="Times New Roman" panose="02020603050405020304" pitchFamily="18" charset="0"/>
              </a:rPr>
              <a:t>hết thời gian gấp hết SGK lại và hoàn thành </a:t>
            </a:r>
            <a:r>
              <a:rPr lang="en-US" altLang="en-US" sz="4000">
                <a:solidFill>
                  <a:srgbClr val="FF0066"/>
                </a:solidFill>
                <a:ea typeface="Cambria" panose="02040503050406030204" pitchFamily="18" charset="0"/>
                <a:cs typeface="Times New Roman" panose="02020603050405020304" pitchFamily="18" charset="0"/>
              </a:rPr>
              <a:t>phiếu học tập </a:t>
            </a:r>
            <a:r>
              <a:rPr lang="vi-VN" altLang="en-US" sz="4000">
                <a:solidFill>
                  <a:srgbClr val="FF0066"/>
                </a:solidFill>
                <a:ea typeface="Cambria" panose="02040503050406030204" pitchFamily="18" charset="0"/>
                <a:cs typeface="Times New Roman" panose="02020603050405020304" pitchFamily="18" charset="0"/>
              </a:rPr>
              <a:t> sau đây</a:t>
            </a:r>
            <a:r>
              <a:rPr lang="en-US" altLang="en-US" sz="4000">
                <a:solidFill>
                  <a:srgbClr val="FF0066"/>
                </a:solidFill>
                <a:ea typeface="Cambria" panose="02040503050406030204" pitchFamily="18" charset="0"/>
                <a:cs typeface="Times New Roman" panose="02020603050405020304" pitchFamily="18" charset="0"/>
              </a:rPr>
              <a:t>:</a:t>
            </a:r>
            <a:endParaRPr lang="en-US" sz="4000">
              <a:solidFill>
                <a:srgbClr val="FF006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F913A684-361E-4C02-AD82-4AF5F2D29FE3}"/>
              </a:ext>
            </a:extLst>
          </p:cNvPr>
          <p:cNvSpPr/>
          <p:nvPr/>
        </p:nvSpPr>
        <p:spPr>
          <a:xfrm>
            <a:off x="915684" y="1418415"/>
            <a:ext cx="5710218" cy="846322"/>
          </a:xfrm>
          <a:prstGeom prst="rect">
            <a:avLst/>
          </a:prstGeom>
          <a:blipFill>
            <a:blip r:embed="rId5"/>
            <a:tile tx="0" ty="0" sx="100000" sy="100000" flip="none" algn="tl"/>
          </a:blipFill>
          <a:ln>
            <a:solidFill>
              <a:srgbClr val="00B050"/>
            </a:solidFill>
          </a:ln>
        </p:spPr>
        <p:txBody>
          <a:bodyPr wrap="none">
            <a:spAutoFit/>
          </a:bodyPr>
          <a:lstStyle/>
          <a:p>
            <a:pPr algn="ctr">
              <a:lnSpc>
                <a:spcPct val="120000"/>
              </a:lnSpc>
              <a:spcBef>
                <a:spcPct val="0"/>
              </a:spcBef>
              <a:buFontTx/>
              <a:buNone/>
            </a:pPr>
            <a:r>
              <a:rPr lang="vi-VN" altLang="en-US" sz="4400" b="1">
                <a:solidFill>
                  <a:srgbClr val="1B04FA"/>
                </a:solidFill>
                <a:ea typeface="Cambria" panose="02040503050406030204" pitchFamily="18" charset="0"/>
                <a:cs typeface="Cambria" panose="02040503050406030204" pitchFamily="18" charset="0"/>
              </a:rPr>
              <a:t>“ </a:t>
            </a:r>
            <a:r>
              <a:rPr lang="en-US" altLang="en-US" sz="4400" b="1">
                <a:solidFill>
                  <a:srgbClr val="1B04FA"/>
                </a:solidFill>
                <a:ea typeface="Cambria" panose="02040503050406030204" pitchFamily="18" charset="0"/>
                <a:cs typeface="Cambria" panose="02040503050406030204" pitchFamily="18" charset="0"/>
              </a:rPr>
              <a:t>TRÍ NHỚ SIÊU PHÀM</a:t>
            </a:r>
            <a:r>
              <a:rPr lang="vi-VN" altLang="en-US" sz="4400" b="1">
                <a:solidFill>
                  <a:srgbClr val="1B04FA"/>
                </a:solidFill>
                <a:ea typeface="Cambria" panose="02040503050406030204" pitchFamily="18" charset="0"/>
                <a:cs typeface="Cambria" panose="02040503050406030204" pitchFamily="18" charset="0"/>
              </a:rPr>
              <a:t>”</a:t>
            </a:r>
            <a:endParaRPr lang="en-US" altLang="en-US" sz="4400">
              <a:solidFill>
                <a:srgbClr val="1B04FA"/>
              </a:solidFill>
              <a:cs typeface="Times New Roman" panose="02020603050405020304" pitchFamily="18" charset="0"/>
            </a:endParaRPr>
          </a:p>
        </p:txBody>
      </p:sp>
    </p:spTree>
    <p:extLst>
      <p:ext uri="{BB962C8B-B14F-4D97-AF65-F5344CB8AC3E}">
        <p14:creationId xmlns:p14="http://schemas.microsoft.com/office/powerpoint/2010/main" val="15258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37D5AB1-558E-409A-9BC9-5FDEB00FF603}"/>
              </a:ext>
            </a:extLst>
          </p:cNvPr>
          <p:cNvGraphicFramePr>
            <a:graphicFrameLocks noGrp="1"/>
          </p:cNvGraphicFramePr>
          <p:nvPr>
            <p:extLst>
              <p:ext uri="{D42A27DB-BD31-4B8C-83A1-F6EECF244321}">
                <p14:modId xmlns:p14="http://schemas.microsoft.com/office/powerpoint/2010/main" val="3034986729"/>
              </p:ext>
            </p:extLst>
          </p:nvPr>
        </p:nvGraphicFramePr>
        <p:xfrm>
          <a:off x="0" y="3351998"/>
          <a:ext cx="12089219" cy="3626331"/>
        </p:xfrm>
        <a:graphic>
          <a:graphicData uri="http://schemas.openxmlformats.org/drawingml/2006/table">
            <a:tbl>
              <a:tblPr bandRow="1">
                <a:tableStyleId>{5C22544A-7EE6-4342-B048-85BDC9FD1C3A}</a:tableStyleId>
              </a:tblPr>
              <a:tblGrid>
                <a:gridCol w="1919818">
                  <a:extLst>
                    <a:ext uri="{9D8B030D-6E8A-4147-A177-3AD203B41FA5}">
                      <a16:colId xmlns:a16="http://schemas.microsoft.com/office/drawing/2014/main" xmlns="" val="3623017467"/>
                    </a:ext>
                  </a:extLst>
                </a:gridCol>
                <a:gridCol w="3703930">
                  <a:extLst>
                    <a:ext uri="{9D8B030D-6E8A-4147-A177-3AD203B41FA5}">
                      <a16:colId xmlns:a16="http://schemas.microsoft.com/office/drawing/2014/main" xmlns="" val="1286005114"/>
                    </a:ext>
                  </a:extLst>
                </a:gridCol>
                <a:gridCol w="2892447">
                  <a:extLst>
                    <a:ext uri="{9D8B030D-6E8A-4147-A177-3AD203B41FA5}">
                      <a16:colId xmlns:a16="http://schemas.microsoft.com/office/drawing/2014/main" xmlns="" val="2124546993"/>
                    </a:ext>
                  </a:extLst>
                </a:gridCol>
                <a:gridCol w="3573024">
                  <a:extLst>
                    <a:ext uri="{9D8B030D-6E8A-4147-A177-3AD203B41FA5}">
                      <a16:colId xmlns:a16="http://schemas.microsoft.com/office/drawing/2014/main" xmlns="" val="2513949542"/>
                    </a:ext>
                  </a:extLst>
                </a:gridCol>
              </a:tblGrid>
              <a:tr h="975150">
                <a:tc>
                  <a:txBody>
                    <a:bodyPr/>
                    <a:lstStyle/>
                    <a:p>
                      <a:pPr indent="180340" algn="l">
                        <a:lnSpc>
                          <a:spcPct val="120000"/>
                        </a:lnSpc>
                        <a:spcAft>
                          <a:spcPts val="600"/>
                        </a:spcAft>
                      </a:pPr>
                      <a:r>
                        <a:rPr lang="vi-VN" sz="2800">
                          <a:solidFill>
                            <a:schemeClr val="bg1"/>
                          </a:solidFill>
                          <a:effectLst/>
                          <a:latin typeface="Arial" panose="020B0604020202020204" pitchFamily="34" charset="0"/>
                          <a:cs typeface="Arial" panose="020B0604020202020204" pitchFamily="34" charset="0"/>
                        </a:rPr>
                        <a:t> </a:t>
                      </a:r>
                      <a:endParaRPr lang="en-US" sz="2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A. </a:t>
                      </a:r>
                      <a:r>
                        <a:rPr lang="vi-VN" sz="2800" b="1">
                          <a:solidFill>
                            <a:schemeClr val="bg1"/>
                          </a:solidFill>
                          <a:effectLst/>
                          <a:latin typeface="Arial" panose="020B0604020202020204" pitchFamily="34" charset="0"/>
                          <a:cs typeface="Arial" panose="020B0604020202020204" pitchFamily="34" charset="0"/>
                        </a:rPr>
                        <a:t>Hệ thống Coócđie</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B. </a:t>
                      </a:r>
                      <a:r>
                        <a:rPr lang="vi-VN" sz="2800" b="1">
                          <a:solidFill>
                            <a:schemeClr val="bg1"/>
                          </a:solidFill>
                          <a:effectLst/>
                          <a:latin typeface="Arial" panose="020B0604020202020204" pitchFamily="34" charset="0"/>
                          <a:cs typeface="Arial" panose="020B0604020202020204" pitchFamily="34" charset="0"/>
                        </a:rPr>
                        <a:t>Đồng bằng  </a:t>
                      </a:r>
                      <a:endParaRPr lang="en-US" sz="28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C. Dãy núi </a:t>
                      </a:r>
                      <a:r>
                        <a:rPr lang="vi-VN" sz="2800" b="1">
                          <a:solidFill>
                            <a:schemeClr val="bg1"/>
                          </a:solidFill>
                          <a:effectLst/>
                          <a:latin typeface="Arial" panose="020B0604020202020204" pitchFamily="34" charset="0"/>
                          <a:cs typeface="Arial" panose="020B0604020202020204" pitchFamily="34" charset="0"/>
                        </a:rPr>
                        <a:t>Apalát.</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3179457429"/>
                  </a:ext>
                </a:extLst>
              </a:tr>
              <a:tr h="975150">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extLst>
                  <a:ext uri="{0D108BD9-81ED-4DB2-BD59-A6C34878D82A}">
                    <a16:rowId xmlns:a16="http://schemas.microsoft.com/office/drawing/2014/main" xmlns="" val="3921237639"/>
                  </a:ext>
                </a:extLst>
              </a:tr>
              <a:tr h="1519781">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xmlns="" val="2210187381"/>
                  </a:ext>
                </a:extLst>
              </a:tr>
            </a:tbl>
          </a:graphicData>
        </a:graphic>
      </p:graphicFrame>
      <p:sp>
        <p:nvSpPr>
          <p:cNvPr id="4" name="TextBox 3">
            <a:extLst>
              <a:ext uri="{FF2B5EF4-FFF2-40B4-BE49-F238E27FC236}">
                <a16:creationId xmlns:a16="http://schemas.microsoft.com/office/drawing/2014/main" xmlns="" id="{49A172C8-626E-42D3-8CBC-BF4BD1F93FF3}"/>
              </a:ext>
            </a:extLst>
          </p:cNvPr>
          <p:cNvSpPr txBox="1"/>
          <p:nvPr/>
        </p:nvSpPr>
        <p:spPr>
          <a:xfrm>
            <a:off x="541069" y="706275"/>
            <a:ext cx="9755049" cy="830997"/>
          </a:xfrm>
          <a:prstGeom prst="rect">
            <a:avLst/>
          </a:prstGeom>
          <a:noFill/>
          <a:ln w="12700">
            <a:solidFill>
              <a:srgbClr val="00B050"/>
            </a:solidFill>
            <a:prstDash val="dash"/>
          </a:ln>
        </p:spPr>
        <p:txBody>
          <a:bodyPr wrap="square" rtlCol="0">
            <a:spAutoFit/>
          </a:bodyPr>
          <a:lstStyle/>
          <a:p>
            <a:pPr algn="ctr"/>
            <a:r>
              <a:rPr lang="en-US" sz="2400">
                <a:solidFill>
                  <a:srgbClr val="FF0000"/>
                </a:solidFill>
                <a:latin typeface="Arial" panose="020B0604020202020204" pitchFamily="34" charset="0"/>
                <a:cs typeface="Arial" panose="020B0604020202020204" pitchFamily="34" charset="0"/>
              </a:rPr>
              <a:t>Dựa vào thông tin đã  đã đọc SGK. Hãy c</a:t>
            </a:r>
            <a:r>
              <a:rPr lang="vi-VN" sz="2400">
                <a:solidFill>
                  <a:srgbClr val="FF0000"/>
                </a:solidFill>
                <a:latin typeface="Arial" panose="020B0604020202020204" pitchFamily="34" charset="0"/>
                <a:cs typeface="Arial" panose="020B0604020202020204" pitchFamily="34" charset="0"/>
              </a:rPr>
              <a:t>họn ý đúng cho mỗi khu vực địa hình</a:t>
            </a:r>
            <a:r>
              <a:rPr lang="en-US" sz="2400">
                <a:solidFill>
                  <a:srgbClr val="FF0000"/>
                </a:solidFill>
                <a:latin typeface="Arial" panose="020B0604020202020204" pitchFamily="34" charset="0"/>
                <a:cs typeface="Arial" panose="020B0604020202020204" pitchFamily="34" charset="0"/>
              </a:rPr>
              <a:t>. Trình bày sự phân hóa địa hình ở Bắc Mĩ.</a:t>
            </a:r>
            <a:endParaRPr lang="en-US" sz="24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xmlns=""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56714" y="502236"/>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xmlns=""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7A4AF267-9C9B-4F6A-8A5C-19BE4838C377}"/>
              </a:ext>
            </a:extLst>
          </p:cNvPr>
          <p:cNvSpPr/>
          <p:nvPr/>
        </p:nvSpPr>
        <p:spPr>
          <a:xfrm>
            <a:off x="2435176" y="2831683"/>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B13508DE-87BF-4F23-A509-6B646BEB1DD4}"/>
              </a:ext>
            </a:extLst>
          </p:cNvPr>
          <p:cNvSpPr/>
          <p:nvPr/>
        </p:nvSpPr>
        <p:spPr>
          <a:xfrm>
            <a:off x="3747605" y="2280127"/>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E33D715C-5566-458A-8013-067D1057BFBB}"/>
              </a:ext>
            </a:extLst>
          </p:cNvPr>
          <p:cNvSpPr/>
          <p:nvPr/>
        </p:nvSpPr>
        <p:spPr>
          <a:xfrm>
            <a:off x="5172674" y="2289527"/>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B888ADCC-ADC8-4C31-A8F2-CFA1F3344618}"/>
              </a:ext>
            </a:extLst>
          </p:cNvPr>
          <p:cNvSpPr/>
          <p:nvPr/>
        </p:nvSpPr>
        <p:spPr>
          <a:xfrm>
            <a:off x="4309623" y="2845276"/>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C5812DB5-6A2A-4401-ABAF-B67AF495376D}"/>
              </a:ext>
            </a:extLst>
          </p:cNvPr>
          <p:cNvSpPr/>
          <p:nvPr/>
        </p:nvSpPr>
        <p:spPr>
          <a:xfrm>
            <a:off x="7431765" y="2289527"/>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CDC4295-8E05-4C7E-BF2B-4B93A46D936A}"/>
              </a:ext>
            </a:extLst>
          </p:cNvPr>
          <p:cNvSpPr/>
          <p:nvPr/>
        </p:nvSpPr>
        <p:spPr>
          <a:xfrm>
            <a:off x="6327317" y="2848062"/>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76EF915C-937C-4C50-8A1B-467F6F014A69}"/>
              </a:ext>
            </a:extLst>
          </p:cNvPr>
          <p:cNvSpPr/>
          <p:nvPr/>
        </p:nvSpPr>
        <p:spPr>
          <a:xfrm>
            <a:off x="7657613" y="1734819"/>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EDB4EC4E-DDE9-404B-B5D9-6CAD3D504100}"/>
              </a:ext>
            </a:extLst>
          </p:cNvPr>
          <p:cNvSpPr/>
          <p:nvPr/>
        </p:nvSpPr>
        <p:spPr>
          <a:xfrm>
            <a:off x="3935896" y="0"/>
            <a:ext cx="4479234" cy="640688"/>
          </a:xfrm>
          <a:prstGeom prst="rect">
            <a:avLst/>
          </a:prstGeom>
          <a:blipFill>
            <a:blip r:embed="rId5"/>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sp>
        <p:nvSpPr>
          <p:cNvPr id="24" name="Rectangle 23">
            <a:extLst>
              <a:ext uri="{FF2B5EF4-FFF2-40B4-BE49-F238E27FC236}">
                <a16:creationId xmlns:a16="http://schemas.microsoft.com/office/drawing/2014/main" xmlns="" id="{80356B39-5B47-4AE0-92D7-3143E9993B8C}"/>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1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5"/>
                </p:tgtEl>
              </p:cMediaNode>
            </p:video>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9A172C8-626E-42D3-8CBC-BF4BD1F93FF3}"/>
              </a:ext>
            </a:extLst>
          </p:cNvPr>
          <p:cNvSpPr txBox="1"/>
          <p:nvPr/>
        </p:nvSpPr>
        <p:spPr>
          <a:xfrm>
            <a:off x="1526541" y="636035"/>
            <a:ext cx="8537595" cy="1077218"/>
          </a:xfrm>
          <a:prstGeom prst="rect">
            <a:avLst/>
          </a:prstGeom>
          <a:noFill/>
          <a:ln w="12700">
            <a:solidFill>
              <a:srgbClr val="00B05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Mỗi đội có 2 phút trình bày sự phân hóa địa hình ở Bắc Mĩ.</a:t>
            </a:r>
            <a:endParaRPr lang="en-US" sz="32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xmlns=""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08123" y="618564"/>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xmlns="" id="{0AB281D2-EC2B-4DFB-9C2B-656516236231}"/>
              </a:ext>
            </a:extLst>
          </p:cNvPr>
          <p:cNvSpPr txBox="1"/>
          <p:nvPr/>
        </p:nvSpPr>
        <p:spPr>
          <a:xfrm>
            <a:off x="531833" y="1724809"/>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A3BDDB2A-3AA4-4355-9DA9-6A4C59499074}"/>
              </a:ext>
            </a:extLst>
          </p:cNvPr>
          <p:cNvSpPr/>
          <p:nvPr/>
        </p:nvSpPr>
        <p:spPr>
          <a:xfrm>
            <a:off x="2311327" y="1749026"/>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BE1D6E38-990A-488C-B7CF-2293ED7C99CF}"/>
              </a:ext>
            </a:extLst>
          </p:cNvPr>
          <p:cNvSpPr/>
          <p:nvPr/>
        </p:nvSpPr>
        <p:spPr>
          <a:xfrm>
            <a:off x="531833" y="2255286"/>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B7C3470D-907C-4FD3-AD64-C364956F5E1B}"/>
              </a:ext>
            </a:extLst>
          </p:cNvPr>
          <p:cNvSpPr/>
          <p:nvPr/>
        </p:nvSpPr>
        <p:spPr>
          <a:xfrm>
            <a:off x="531833" y="282089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7A4AF267-9C9B-4F6A-8A5C-19BE4838C377}"/>
              </a:ext>
            </a:extLst>
          </p:cNvPr>
          <p:cNvSpPr/>
          <p:nvPr/>
        </p:nvSpPr>
        <p:spPr>
          <a:xfrm>
            <a:off x="2435176" y="2831683"/>
            <a:ext cx="170751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400 -500m</a:t>
            </a:r>
            <a:endParaRPr lang="en-US" sz="20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1C70F394-7A95-4CA9-B175-E16228509846}"/>
              </a:ext>
            </a:extLst>
          </p:cNvPr>
          <p:cNvSpPr/>
          <p:nvPr/>
        </p:nvSpPr>
        <p:spPr>
          <a:xfrm>
            <a:off x="5060785" y="1742447"/>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B13508DE-87BF-4F23-A509-6B646BEB1DD4}"/>
              </a:ext>
            </a:extLst>
          </p:cNvPr>
          <p:cNvSpPr/>
          <p:nvPr/>
        </p:nvSpPr>
        <p:spPr>
          <a:xfrm>
            <a:off x="3802137" y="2255286"/>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E33D715C-5566-458A-8013-067D1057BFBB}"/>
              </a:ext>
            </a:extLst>
          </p:cNvPr>
          <p:cNvSpPr/>
          <p:nvPr/>
        </p:nvSpPr>
        <p:spPr>
          <a:xfrm>
            <a:off x="5326347" y="2286453"/>
            <a:ext cx="2005677"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C11A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B888ADCC-ADC8-4C31-A8F2-CFA1F3344618}"/>
              </a:ext>
            </a:extLst>
          </p:cNvPr>
          <p:cNvSpPr/>
          <p:nvPr/>
        </p:nvSpPr>
        <p:spPr>
          <a:xfrm>
            <a:off x="4336333" y="2820344"/>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C5812DB5-6A2A-4401-ABAF-B67AF495376D}"/>
              </a:ext>
            </a:extLst>
          </p:cNvPr>
          <p:cNvSpPr/>
          <p:nvPr/>
        </p:nvSpPr>
        <p:spPr>
          <a:xfrm>
            <a:off x="7496332" y="2326221"/>
            <a:ext cx="4228402" cy="427746"/>
          </a:xfrm>
          <a:prstGeom prst="rect">
            <a:avLst/>
          </a:prstGeom>
          <a:ln>
            <a:solidFill>
              <a:schemeClr val="accent1"/>
            </a:solidFill>
          </a:ln>
        </p:spPr>
        <p:txBody>
          <a:bodyPr wrap="non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7CDC4295-8E05-4C7E-BF2B-4B93A46D936A}"/>
              </a:ext>
            </a:extLst>
          </p:cNvPr>
          <p:cNvSpPr/>
          <p:nvPr/>
        </p:nvSpPr>
        <p:spPr>
          <a:xfrm>
            <a:off x="6408699" y="2851155"/>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76EF915C-937C-4C50-8A1B-467F6F014A69}"/>
              </a:ext>
            </a:extLst>
          </p:cNvPr>
          <p:cNvSpPr/>
          <p:nvPr/>
        </p:nvSpPr>
        <p:spPr>
          <a:xfrm>
            <a:off x="7721173" y="1749026"/>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EDB4EC4E-DDE9-404B-B5D9-6CAD3D504100}"/>
              </a:ext>
            </a:extLst>
          </p:cNvPr>
          <p:cNvSpPr/>
          <p:nvPr/>
        </p:nvSpPr>
        <p:spPr>
          <a:xfrm>
            <a:off x="3935896" y="0"/>
            <a:ext cx="4479234" cy="640688"/>
          </a:xfrm>
          <a:prstGeom prst="rect">
            <a:avLst/>
          </a:prstGeom>
          <a:blipFill>
            <a:blip r:embed="rId6"/>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1B04FA"/>
                </a:solidFill>
                <a:ea typeface="Cambria" panose="02040503050406030204" pitchFamily="18" charset="0"/>
                <a:cs typeface="Cambria" panose="02040503050406030204" pitchFamily="18" charset="0"/>
              </a:rPr>
              <a:t>“ </a:t>
            </a:r>
            <a:r>
              <a:rPr lang="en-US" altLang="en-US" sz="3200" b="1">
                <a:solidFill>
                  <a:srgbClr val="1B04FA"/>
                </a:solidFill>
                <a:ea typeface="Cambria" panose="02040503050406030204" pitchFamily="18" charset="0"/>
                <a:cs typeface="Cambria" panose="02040503050406030204" pitchFamily="18" charset="0"/>
              </a:rPr>
              <a:t>TRÍ NHỚ SIÊU PHÀM</a:t>
            </a:r>
            <a:r>
              <a:rPr lang="vi-VN" altLang="en-US" sz="3200" b="1">
                <a:solidFill>
                  <a:srgbClr val="1B04FA"/>
                </a:solidFill>
                <a:ea typeface="Cambria" panose="02040503050406030204" pitchFamily="18" charset="0"/>
                <a:cs typeface="Cambria" panose="02040503050406030204" pitchFamily="18" charset="0"/>
              </a:rPr>
              <a:t>”</a:t>
            </a:r>
            <a:endParaRPr lang="en-US" altLang="en-US" sz="3200">
              <a:solidFill>
                <a:srgbClr val="1B04FA"/>
              </a:solidFill>
              <a:cs typeface="Times New Roman" panose="02020603050405020304" pitchFamily="18" charset="0"/>
            </a:endParaRPr>
          </a:p>
        </p:txBody>
      </p:sp>
      <p:graphicFrame>
        <p:nvGraphicFramePr>
          <p:cNvPr id="3" name="Table 5">
            <a:extLst>
              <a:ext uri="{FF2B5EF4-FFF2-40B4-BE49-F238E27FC236}">
                <a16:creationId xmlns:a16="http://schemas.microsoft.com/office/drawing/2014/main" xmlns="" id="{A77C7F07-042F-47CD-89D0-9CE13EF8E8F9}"/>
              </a:ext>
            </a:extLst>
          </p:cNvPr>
          <p:cNvGraphicFramePr>
            <a:graphicFrameLocks noGrp="1"/>
          </p:cNvGraphicFramePr>
          <p:nvPr>
            <p:extLst>
              <p:ext uri="{D42A27DB-BD31-4B8C-83A1-F6EECF244321}">
                <p14:modId xmlns:p14="http://schemas.microsoft.com/office/powerpoint/2010/main" val="2037182360"/>
              </p:ext>
            </p:extLst>
          </p:nvPr>
        </p:nvGraphicFramePr>
        <p:xfrm>
          <a:off x="132522" y="3363994"/>
          <a:ext cx="11941660" cy="349400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xmlns="" val="2295570565"/>
                    </a:ext>
                  </a:extLst>
                </a:gridCol>
                <a:gridCol w="3837230">
                  <a:extLst>
                    <a:ext uri="{9D8B030D-6E8A-4147-A177-3AD203B41FA5}">
                      <a16:colId xmlns:a16="http://schemas.microsoft.com/office/drawing/2014/main" xmlns="" val="1006257579"/>
                    </a:ext>
                  </a:extLst>
                </a:gridCol>
                <a:gridCol w="2985415">
                  <a:extLst>
                    <a:ext uri="{9D8B030D-6E8A-4147-A177-3AD203B41FA5}">
                      <a16:colId xmlns:a16="http://schemas.microsoft.com/office/drawing/2014/main" xmlns="" val="1986916889"/>
                    </a:ext>
                  </a:extLst>
                </a:gridCol>
                <a:gridCol w="2985415">
                  <a:extLst>
                    <a:ext uri="{9D8B030D-6E8A-4147-A177-3AD203B41FA5}">
                      <a16:colId xmlns:a16="http://schemas.microsoft.com/office/drawing/2014/main" xmlns="" val="3747592838"/>
                    </a:ext>
                  </a:extLst>
                </a:gridCol>
              </a:tblGrid>
              <a:tr h="976469">
                <a:tc>
                  <a:txBody>
                    <a:bodyPr/>
                    <a:lstStyle/>
                    <a:p>
                      <a:endParaRPr lang="en-US"/>
                    </a:p>
                  </a:txBody>
                  <a:tcPr>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A. </a:t>
                      </a:r>
                      <a:r>
                        <a:rPr lang="vi-VN" sz="2400" b="1">
                          <a:solidFill>
                            <a:schemeClr val="bg1"/>
                          </a:solidFill>
                          <a:effectLst/>
                          <a:latin typeface="Arial" panose="020B0604020202020204" pitchFamily="34" charset="0"/>
                          <a:cs typeface="Arial" panose="020B0604020202020204" pitchFamily="34" charset="0"/>
                        </a:rPr>
                        <a:t>Hệ thống Coócđie</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B. </a:t>
                      </a:r>
                      <a:r>
                        <a:rPr lang="vi-VN" sz="2400" b="1">
                          <a:solidFill>
                            <a:schemeClr val="bg1"/>
                          </a:solidFill>
                          <a:effectLst/>
                          <a:latin typeface="Arial" panose="020B0604020202020204" pitchFamily="34" charset="0"/>
                          <a:cs typeface="Arial" panose="020B0604020202020204" pitchFamily="34" charset="0"/>
                        </a:rPr>
                        <a:t>Đồng bằng  </a:t>
                      </a:r>
                      <a:endParaRPr lang="en-US" sz="2400" b="1">
                        <a:solidFill>
                          <a:schemeClr val="bg1"/>
                        </a:solidFill>
                        <a:effectLst/>
                        <a:latin typeface="Arial" panose="020B0604020202020204" pitchFamily="34" charset="0"/>
                        <a:cs typeface="Arial" panose="020B0604020202020204" pitchFamily="34" charset="0"/>
                      </a:endParaRPr>
                    </a:p>
                    <a:p>
                      <a:pPr indent="180340" algn="ctr">
                        <a:lnSpc>
                          <a:spcPct val="120000"/>
                        </a:lnSpc>
                        <a:spcAft>
                          <a:spcPts val="600"/>
                        </a:spcAft>
                      </a:pPr>
                      <a:r>
                        <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rPr>
                        <a:t>Ở giữa</a:t>
                      </a:r>
                    </a:p>
                  </a:txBody>
                  <a:tcPr marL="68580" marR="68580" marT="0" marB="0">
                    <a:solidFill>
                      <a:srgbClr val="00B050"/>
                    </a:solidFill>
                  </a:tcPr>
                </a:tc>
                <a:tc>
                  <a:txBody>
                    <a:bodyPr/>
                    <a:lstStyle/>
                    <a:p>
                      <a:pPr indent="180340" algn="ctr">
                        <a:lnSpc>
                          <a:spcPct val="120000"/>
                        </a:lnSpc>
                        <a:spcAft>
                          <a:spcPts val="600"/>
                        </a:spcAft>
                      </a:pPr>
                      <a:r>
                        <a:rPr lang="en-US" sz="2400" b="1">
                          <a:solidFill>
                            <a:schemeClr val="bg1"/>
                          </a:solidFill>
                          <a:effectLst/>
                          <a:latin typeface="Arial" panose="020B0604020202020204" pitchFamily="34" charset="0"/>
                          <a:cs typeface="Arial" panose="020B0604020202020204" pitchFamily="34" charset="0"/>
                        </a:rPr>
                        <a:t>C. Dãy núi </a:t>
                      </a:r>
                      <a:r>
                        <a:rPr lang="vi-VN" sz="2400" b="1">
                          <a:solidFill>
                            <a:schemeClr val="bg1"/>
                          </a:solidFill>
                          <a:effectLst/>
                          <a:latin typeface="Arial" panose="020B0604020202020204" pitchFamily="34" charset="0"/>
                          <a:cs typeface="Arial" panose="020B0604020202020204" pitchFamily="34" charset="0"/>
                        </a:rPr>
                        <a:t>Apalát.</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765028303"/>
                  </a:ext>
                </a:extLst>
              </a:tr>
              <a:tr h="793158">
                <a:tc>
                  <a:txBody>
                    <a:bodyPr/>
                    <a:lstStyle/>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a16="http://schemas.microsoft.com/office/drawing/2014/main" xmlns="" val="626377029"/>
                  </a:ext>
                </a:extLst>
              </a:tr>
              <a:tr h="1724378">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3864011753"/>
                  </a:ext>
                </a:extLst>
              </a:tr>
            </a:tbl>
          </a:graphicData>
        </a:graphic>
      </p:graphicFrame>
      <p:sp>
        <p:nvSpPr>
          <p:cNvPr id="27" name="TextBox 26">
            <a:extLst>
              <a:ext uri="{FF2B5EF4-FFF2-40B4-BE49-F238E27FC236}">
                <a16:creationId xmlns:a16="http://schemas.microsoft.com/office/drawing/2014/main" xmlns="" id="{35D4FF66-6444-4CC7-9ECE-4C0804E951EA}"/>
              </a:ext>
            </a:extLst>
          </p:cNvPr>
          <p:cNvSpPr txBox="1"/>
          <p:nvPr/>
        </p:nvSpPr>
        <p:spPr>
          <a:xfrm>
            <a:off x="2841261" y="4446651"/>
            <a:ext cx="1617466" cy="400110"/>
          </a:xfrm>
          <a:prstGeom prst="rect">
            <a:avLst/>
          </a:prstGeom>
          <a:noFill/>
          <a:ln>
            <a:solidFill>
              <a:schemeClr val="accent1"/>
            </a:solidFill>
          </a:ln>
        </p:spPr>
        <p:txBody>
          <a:bodyPr wrap="square" rtlCol="0">
            <a:spAutoFit/>
          </a:bodyPr>
          <a:lstStyle/>
          <a:p>
            <a:r>
              <a:rPr lang="vi-VN" sz="2000" b="1">
                <a:solidFill>
                  <a:srgbClr val="1C11AF"/>
                </a:solidFill>
                <a:latin typeface="Arial" panose="020B0604020202020204" pitchFamily="34" charset="0"/>
                <a:cs typeface="Arial" panose="020B0604020202020204" pitchFamily="34" charset="0"/>
              </a:rPr>
              <a:t>1. Phía tây</a:t>
            </a:r>
            <a:endParaRPr lang="en-US" sz="2000">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E4B18C47-C178-4391-83C3-F4FA85E69813}"/>
              </a:ext>
            </a:extLst>
          </p:cNvPr>
          <p:cNvSpPr/>
          <p:nvPr/>
        </p:nvSpPr>
        <p:spPr>
          <a:xfrm>
            <a:off x="2376815" y="5142211"/>
            <a:ext cx="3118161"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TB: 3000 - 4000m</a:t>
            </a:r>
            <a:endParaRPr lang="en-US" sz="20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EB8ACF0D-D124-4344-B007-1D305358F612}"/>
              </a:ext>
            </a:extLst>
          </p:cNvPr>
          <p:cNvSpPr/>
          <p:nvPr/>
        </p:nvSpPr>
        <p:spPr>
          <a:xfrm>
            <a:off x="2398192" y="5597960"/>
            <a:ext cx="24769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C11AF"/>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A94F86D7-FB3D-4BAD-94A5-FD8D55E2063E}"/>
              </a:ext>
            </a:extLst>
          </p:cNvPr>
          <p:cNvSpPr/>
          <p:nvPr/>
        </p:nvSpPr>
        <p:spPr>
          <a:xfrm>
            <a:off x="2398192" y="6049597"/>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421AC6B3-56C7-43D8-84FA-10A9421ED0C4}"/>
              </a:ext>
            </a:extLst>
          </p:cNvPr>
          <p:cNvSpPr/>
          <p:nvPr/>
        </p:nvSpPr>
        <p:spPr>
          <a:xfrm>
            <a:off x="2336336" y="6497073"/>
            <a:ext cx="367466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1</a:t>
            </a:r>
            <a:r>
              <a:rPr lang="en-US" sz="2000" b="1">
                <a:solidFill>
                  <a:srgbClr val="1C11AF"/>
                </a:solidFill>
                <a:latin typeface="Arial" panose="020B0604020202020204" pitchFamily="34" charset="0"/>
                <a:cs typeface="Arial" panose="020B0604020202020204" pitchFamily="34" charset="0"/>
              </a:rPr>
              <a:t>1</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Cao nguyên, sơn nguyên</a:t>
            </a:r>
            <a:endParaRPr lang="en-US" sz="2000">
              <a:solidFill>
                <a:srgbClr val="1C11AF"/>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87FD1D43-134C-43BC-A01B-4CF54A0F4CC3}"/>
              </a:ext>
            </a:extLst>
          </p:cNvPr>
          <p:cNvSpPr/>
          <p:nvPr/>
        </p:nvSpPr>
        <p:spPr>
          <a:xfrm>
            <a:off x="6953274" y="4538290"/>
            <a:ext cx="1313180"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C11AF"/>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xmlns="" id="{3A4D08A4-A3EE-48A5-A785-F31368DCAAAA}"/>
              </a:ext>
            </a:extLst>
          </p:cNvPr>
          <p:cNvSpPr/>
          <p:nvPr/>
        </p:nvSpPr>
        <p:spPr>
          <a:xfrm>
            <a:off x="6329186" y="5197850"/>
            <a:ext cx="2334293" cy="400110"/>
          </a:xfrm>
          <a:prstGeom prst="rect">
            <a:avLst/>
          </a:prstGeom>
          <a:ln>
            <a:solidFill>
              <a:schemeClr val="accent1"/>
            </a:solidFill>
          </a:ln>
        </p:spPr>
        <p:txBody>
          <a:bodyPr wrap="none">
            <a:spAutoFit/>
          </a:bodyPr>
          <a:lstStyle/>
          <a:p>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Cao 200- 500 m</a:t>
            </a:r>
            <a:endParaRPr lang="en-US" sz="2000">
              <a:solidFill>
                <a:srgbClr val="1C11A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7EFFAA65-828F-4B07-8DAB-C75CFC2F5644}"/>
              </a:ext>
            </a:extLst>
          </p:cNvPr>
          <p:cNvSpPr/>
          <p:nvPr/>
        </p:nvSpPr>
        <p:spPr>
          <a:xfrm>
            <a:off x="6157309" y="5616434"/>
            <a:ext cx="2905110" cy="797078"/>
          </a:xfrm>
          <a:prstGeom prst="rect">
            <a:avLst/>
          </a:prstGeom>
          <a:ln>
            <a:solidFill>
              <a:schemeClr val="accent1"/>
            </a:solidFill>
          </a:ln>
        </p:spPr>
        <p:txBody>
          <a:bodyPr wrap="square">
            <a:spAutoFit/>
          </a:bodyPr>
          <a:lstStyle/>
          <a:p>
            <a:pPr indent="180340">
              <a:lnSpc>
                <a:spcPct val="120000"/>
              </a:lnSpc>
            </a:pP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Thấp dần từ bắc xuống nam</a:t>
            </a:r>
            <a:endParaRPr lang="en-US" sz="2000">
              <a:solidFill>
                <a:srgbClr val="1C11A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B589F03F-DBC5-44BA-A00E-3ABE56F5D9C6}"/>
              </a:ext>
            </a:extLst>
          </p:cNvPr>
          <p:cNvSpPr/>
          <p:nvPr/>
        </p:nvSpPr>
        <p:spPr>
          <a:xfrm>
            <a:off x="6408699" y="6432173"/>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xmlns="" id="{31AD7467-1BB0-4388-A9C8-5EE047FD70CB}"/>
              </a:ext>
            </a:extLst>
          </p:cNvPr>
          <p:cNvSpPr/>
          <p:nvPr/>
        </p:nvSpPr>
        <p:spPr>
          <a:xfrm>
            <a:off x="9669711" y="4487687"/>
            <a:ext cx="1808508"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C11AF"/>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xmlns="" id="{ED9AEF36-8465-48A8-B2ED-A96D33100744}"/>
              </a:ext>
            </a:extLst>
          </p:cNvPr>
          <p:cNvSpPr/>
          <p:nvPr/>
        </p:nvSpPr>
        <p:spPr>
          <a:xfrm>
            <a:off x="9627427" y="5235877"/>
            <a:ext cx="1778051"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5.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400 - 500m</a:t>
            </a:r>
            <a:endParaRPr lang="en-US" sz="2000">
              <a:solidFill>
                <a:srgbClr val="1C11AF"/>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xmlns="" id="{D3D2B613-96DB-4492-B99A-F6A580673535}"/>
              </a:ext>
            </a:extLst>
          </p:cNvPr>
          <p:cNvSpPr/>
          <p:nvPr/>
        </p:nvSpPr>
        <p:spPr>
          <a:xfrm>
            <a:off x="9363537" y="5846883"/>
            <a:ext cx="2420856"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0</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Hướng ĐB-TN</a:t>
            </a:r>
            <a:endParaRPr lang="en-US" sz="2000">
              <a:solidFill>
                <a:srgbClr val="1C11AF"/>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xmlns="" id="{10E1A322-89F2-4A01-80D7-136D1A38DC2D}"/>
              </a:ext>
            </a:extLst>
          </p:cNvPr>
          <p:cNvSpPr/>
          <p:nvPr/>
        </p:nvSpPr>
        <p:spPr>
          <a:xfrm>
            <a:off x="9622365" y="6395018"/>
            <a:ext cx="1992853"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ea typeface="Times New Roman" panose="02020603050405020304" pitchFamily="18" charset="0"/>
                <a:cs typeface="Arial" panose="020B0604020202020204" pitchFamily="34" charset="0"/>
              </a:rPr>
              <a:t>9. </a:t>
            </a:r>
            <a:r>
              <a:rPr lang="en-US" sz="2000" b="1">
                <a:solidFill>
                  <a:srgbClr val="1C11AF"/>
                </a:solidFill>
                <a:latin typeface="Arial" panose="020B0604020202020204" pitchFamily="34" charset="0"/>
                <a:ea typeface="Times New Roman" panose="02020603050405020304" pitchFamily="18" charset="0"/>
                <a:cs typeface="Arial" panose="020B0604020202020204" pitchFamily="34" charset="0"/>
              </a:rPr>
              <a:t>1000 -1500m</a:t>
            </a:r>
            <a:endParaRPr lang="en-US" sz="2000">
              <a:solidFill>
                <a:srgbClr val="1C11AF"/>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xmlns="" id="{F3EA8A50-CCE3-4375-928C-CC648E973190}"/>
              </a:ext>
            </a:extLst>
          </p:cNvPr>
          <p:cNvSpPr/>
          <p:nvPr/>
        </p:nvSpPr>
        <p:spPr>
          <a:xfrm>
            <a:off x="8911417" y="2856107"/>
            <a:ext cx="230543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1</a:t>
            </a:r>
            <a:r>
              <a:rPr lang="en-US" sz="2000" b="1">
                <a:solidFill>
                  <a:srgbClr val="1C11AF"/>
                </a:solidFill>
                <a:latin typeface="Arial" panose="020B0604020202020204" pitchFamily="34" charset="0"/>
                <a:cs typeface="Arial" panose="020B0604020202020204" pitchFamily="34" charset="0"/>
              </a:rPr>
              <a:t>3</a:t>
            </a:r>
            <a:r>
              <a:rPr lang="vi-VN" sz="2000" b="1">
                <a:solidFill>
                  <a:srgbClr val="1C11AF"/>
                </a:solidFill>
                <a:latin typeface="Arial" panose="020B0604020202020204" pitchFamily="34" charset="0"/>
                <a:cs typeface="Arial" panose="020B0604020202020204" pitchFamily="34" charset="0"/>
              </a:rPr>
              <a:t>. </a:t>
            </a:r>
            <a:r>
              <a:rPr lang="en-US" sz="2000" b="1">
                <a:solidFill>
                  <a:srgbClr val="1C11AF"/>
                </a:solidFill>
                <a:latin typeface="Arial" panose="020B0604020202020204" pitchFamily="34" charset="0"/>
                <a:cs typeface="Arial" panose="020B0604020202020204" pitchFamily="34" charset="0"/>
              </a:rPr>
              <a:t>ĐB trung tâm</a:t>
            </a:r>
            <a:endParaRPr lang="en-US" sz="20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4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5"/>
                </p:tgtEl>
              </p:cMediaNode>
            </p:video>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08.jpg" descr="Image result for rocky mountains&quot;">
            <a:extLst>
              <a:ext uri="{FF2B5EF4-FFF2-40B4-BE49-F238E27FC236}">
                <a16:creationId xmlns:a16="http://schemas.microsoft.com/office/drawing/2014/main" xmlns="" id="{068E112A-7002-417E-89A7-7DAD88B64703}"/>
              </a:ext>
            </a:extLst>
          </p:cNvPr>
          <p:cNvPicPr/>
          <p:nvPr/>
        </p:nvPicPr>
        <p:blipFill rotWithShape="1">
          <a:blip r:embed="rId2"/>
          <a:srcRect r="-2" b="18242"/>
          <a:stretch/>
        </p:blipFill>
        <p:spPr>
          <a:xfrm>
            <a:off x="198739" y="171717"/>
            <a:ext cx="5804105" cy="3167426"/>
          </a:xfrm>
          <a:prstGeom prst="rect">
            <a:avLst/>
          </a:prstGeom>
        </p:spPr>
      </p:pic>
      <p:pic>
        <p:nvPicPr>
          <p:cNvPr id="5" name="image177.jpg" descr="Image result for appalachian mountains&quot;">
            <a:extLst>
              <a:ext uri="{FF2B5EF4-FFF2-40B4-BE49-F238E27FC236}">
                <a16:creationId xmlns:a16="http://schemas.microsoft.com/office/drawing/2014/main" xmlns="" id="{B65DA435-0EE6-4FCB-B848-5141C82010D4}"/>
              </a:ext>
            </a:extLst>
          </p:cNvPr>
          <p:cNvPicPr/>
          <p:nvPr/>
        </p:nvPicPr>
        <p:blipFill rotWithShape="1">
          <a:blip r:embed="rId3"/>
          <a:srcRect t="17848" r="2" b="2"/>
          <a:stretch/>
        </p:blipFill>
        <p:spPr>
          <a:xfrm>
            <a:off x="6195373" y="171717"/>
            <a:ext cx="5797883" cy="3167426"/>
          </a:xfrm>
          <a:prstGeom prst="rect">
            <a:avLst/>
          </a:prstGeom>
        </p:spPr>
      </p:pic>
      <p:pic>
        <p:nvPicPr>
          <p:cNvPr id="4" name="image105.jpg" descr="Image result for appalachian mountains&quot;">
            <a:extLst>
              <a:ext uri="{FF2B5EF4-FFF2-40B4-BE49-F238E27FC236}">
                <a16:creationId xmlns:a16="http://schemas.microsoft.com/office/drawing/2014/main" xmlns="" id="{41FBF0A7-C7B3-4110-BDE1-167112B377F4}"/>
              </a:ext>
            </a:extLst>
          </p:cNvPr>
          <p:cNvPicPr/>
          <p:nvPr/>
        </p:nvPicPr>
        <p:blipFill rotWithShape="1">
          <a:blip r:embed="rId4"/>
          <a:srcRect t="9813" r="-2" b="18173"/>
          <a:stretch/>
        </p:blipFill>
        <p:spPr>
          <a:xfrm>
            <a:off x="198739" y="3510858"/>
            <a:ext cx="5804105" cy="2789948"/>
          </a:xfrm>
          <a:prstGeom prst="rect">
            <a:avLst/>
          </a:prstGeom>
        </p:spPr>
      </p:pic>
      <p:pic>
        <p:nvPicPr>
          <p:cNvPr id="2" name="image117.jpg" descr="Image result for rocky mountains&quot;">
            <a:extLst>
              <a:ext uri="{FF2B5EF4-FFF2-40B4-BE49-F238E27FC236}">
                <a16:creationId xmlns:a16="http://schemas.microsoft.com/office/drawing/2014/main" xmlns="" id="{7F11CBDE-D2C4-4515-BAC2-07781A74CBA6}"/>
              </a:ext>
            </a:extLst>
          </p:cNvPr>
          <p:cNvPicPr/>
          <p:nvPr/>
        </p:nvPicPr>
        <p:blipFill rotWithShape="1">
          <a:blip r:embed="rId5"/>
          <a:srcRect t="7824" r="2" b="20357"/>
          <a:stretch/>
        </p:blipFill>
        <p:spPr>
          <a:xfrm>
            <a:off x="6195372" y="3510858"/>
            <a:ext cx="5797883" cy="2789948"/>
          </a:xfrm>
          <a:prstGeom prst="rect">
            <a:avLst/>
          </a:prstGeom>
        </p:spPr>
      </p:pic>
    </p:spTree>
    <p:extLst>
      <p:ext uri="{BB962C8B-B14F-4D97-AF65-F5344CB8AC3E}">
        <p14:creationId xmlns:p14="http://schemas.microsoft.com/office/powerpoint/2010/main" val="299808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6" name="Group 15">
            <a:extLst>
              <a:ext uri="{FF2B5EF4-FFF2-40B4-BE49-F238E27FC236}">
                <a16:creationId xmlns:a16="http://schemas.microsoft.com/office/drawing/2014/main" xmlns=""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xmlns=""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xmlns=""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xmlns=""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nvGrpSpPr>
          <p:cNvPr id="5" name="Group 4">
            <a:extLst>
              <a:ext uri="{FF2B5EF4-FFF2-40B4-BE49-F238E27FC236}">
                <a16:creationId xmlns:a16="http://schemas.microsoft.com/office/drawing/2014/main" xmlns="" id="{119F2D24-8AA7-4902-A5FA-BC474A59B55E}"/>
              </a:ext>
            </a:extLst>
          </p:cNvPr>
          <p:cNvGrpSpPr/>
          <p:nvPr/>
        </p:nvGrpSpPr>
        <p:grpSpPr>
          <a:xfrm>
            <a:off x="295417" y="1382967"/>
            <a:ext cx="7720416" cy="4092065"/>
            <a:chOff x="231873" y="1036526"/>
            <a:chExt cx="7720416" cy="4092065"/>
          </a:xfrm>
        </p:grpSpPr>
        <p:sp>
          <p:nvSpPr>
            <p:cNvPr id="12" name="Rectangle: Rounded Corners 11">
              <a:extLst>
                <a:ext uri="{FF2B5EF4-FFF2-40B4-BE49-F238E27FC236}">
                  <a16:creationId xmlns:a16="http://schemas.microsoft.com/office/drawing/2014/main" xmlns="" id="{F11AEF12-B30E-4979-81DD-FF94ABE75BED}"/>
                </a:ext>
              </a:extLst>
            </p:cNvPr>
            <p:cNvSpPr/>
            <p:nvPr/>
          </p:nvSpPr>
          <p:spPr>
            <a:xfrm>
              <a:off x="231873" y="1385069"/>
              <a:ext cx="7720416" cy="3743522"/>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2CA56835-6340-445B-B95C-D3EA68F25C8F}"/>
                </a:ext>
              </a:extLst>
            </p:cNvPr>
            <p:cNvSpPr txBox="1"/>
            <p:nvPr/>
          </p:nvSpPr>
          <p:spPr>
            <a:xfrm>
              <a:off x="448264" y="1851844"/>
              <a:ext cx="7287633" cy="2554545"/>
            </a:xfrm>
            <a:prstGeom prst="rect">
              <a:avLst/>
            </a:prstGeom>
            <a:noFill/>
          </p:spPr>
          <p:txBody>
            <a:bodyPr wrap="square" rtlCol="0">
              <a:spAutoFit/>
            </a:bodyPr>
            <a:lstStyle/>
            <a:p>
              <a:pPr algn="just"/>
              <a:r>
                <a:rPr lang="en-US" sz="3200">
                  <a:solidFill>
                    <a:srgbClr val="1B04FA"/>
                  </a:solidFill>
                  <a:latin typeface="Arial" panose="020B0604020202020204" pitchFamily="34" charset="0"/>
                  <a:cs typeface="Arial" panose="020B0604020202020204" pitchFamily="34" charset="0"/>
                </a:rPr>
                <a:t>Bề mặt các cao nguyên của miền núi Cooc-đi-e bị chia cắt mạnh bởi các thung lũng sông tạo nên các hẻm vực (ca-ny-on). Tiêu biểu nhất là Gran Ca-ny-on dài 446km, rộng từ 6-29km và sâu 1 600m.</a:t>
              </a:r>
            </a:p>
          </p:txBody>
        </p:sp>
        <p:sp>
          <p:nvSpPr>
            <p:cNvPr id="14" name="Rectangle: Rounded Corners 13">
              <a:extLst>
                <a:ext uri="{FF2B5EF4-FFF2-40B4-BE49-F238E27FC236}">
                  <a16:creationId xmlns:a16="http://schemas.microsoft.com/office/drawing/2014/main" xmlns="" id="{1C991248-0F57-4B1B-ADF7-727CE50E27DE}"/>
                </a:ext>
              </a:extLst>
            </p:cNvPr>
            <p:cNvSpPr/>
            <p:nvPr/>
          </p:nvSpPr>
          <p:spPr>
            <a:xfrm>
              <a:off x="1068191" y="1036526"/>
              <a:ext cx="2316968"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grpSp>
        <p:nvGrpSpPr>
          <p:cNvPr id="6" name="Group 5">
            <a:extLst>
              <a:ext uri="{FF2B5EF4-FFF2-40B4-BE49-F238E27FC236}">
                <a16:creationId xmlns:a16="http://schemas.microsoft.com/office/drawing/2014/main" xmlns="" id="{C49854ED-074D-4057-96B0-A86213F1298B}"/>
              </a:ext>
            </a:extLst>
          </p:cNvPr>
          <p:cNvGrpSpPr/>
          <p:nvPr/>
        </p:nvGrpSpPr>
        <p:grpSpPr>
          <a:xfrm>
            <a:off x="8232224" y="944835"/>
            <a:ext cx="3760502" cy="5760512"/>
            <a:chOff x="8232224" y="944835"/>
            <a:chExt cx="3760502" cy="5760512"/>
          </a:xfrm>
        </p:grpSpPr>
        <p:pic>
          <p:nvPicPr>
            <p:cNvPr id="22" name="Picture 21">
              <a:extLst>
                <a:ext uri="{FF2B5EF4-FFF2-40B4-BE49-F238E27FC236}">
                  <a16:creationId xmlns:a16="http://schemas.microsoft.com/office/drawing/2014/main" xmlns="" id="{408D12AC-2603-4A8D-B740-43B06E5668CC}"/>
                </a:ext>
              </a:extLst>
            </p:cNvPr>
            <p:cNvPicPr>
              <a:picLocks noChangeAspect="1"/>
            </p:cNvPicPr>
            <p:nvPr/>
          </p:nvPicPr>
          <p:blipFill rotWithShape="1">
            <a:blip r:embed="rId3"/>
            <a:srcRect r="6113"/>
            <a:stretch/>
          </p:blipFill>
          <p:spPr>
            <a:xfrm>
              <a:off x="8232224" y="944835"/>
              <a:ext cx="3664359" cy="5760512"/>
            </a:xfrm>
            <a:prstGeom prst="rect">
              <a:avLst/>
            </a:prstGeom>
          </p:spPr>
        </p:pic>
        <p:sp>
          <p:nvSpPr>
            <p:cNvPr id="23" name="TextBox 22">
              <a:extLst>
                <a:ext uri="{FF2B5EF4-FFF2-40B4-BE49-F238E27FC236}">
                  <a16:creationId xmlns:a16="http://schemas.microsoft.com/office/drawing/2014/main" xmlns="" id="{30C75564-499C-41E2-B451-545FFAF0A418}"/>
                </a:ext>
              </a:extLst>
            </p:cNvPr>
            <p:cNvSpPr txBox="1"/>
            <p:nvPr/>
          </p:nvSpPr>
          <p:spPr>
            <a:xfrm>
              <a:off x="8328367" y="6336015"/>
              <a:ext cx="366435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 Gran Ca-ny-on, Hoa Kỳ</a:t>
              </a:r>
            </a:p>
          </p:txBody>
        </p:sp>
      </p:grpSp>
    </p:spTree>
    <p:extLst>
      <p:ext uri="{BB962C8B-B14F-4D97-AF65-F5344CB8AC3E}">
        <p14:creationId xmlns:p14="http://schemas.microsoft.com/office/powerpoint/2010/main" val="20112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6" name="Group 15">
            <a:extLst>
              <a:ext uri="{FF2B5EF4-FFF2-40B4-BE49-F238E27FC236}">
                <a16:creationId xmlns:a16="http://schemas.microsoft.com/office/drawing/2014/main" xmlns="" id="{3052347A-258B-4D4D-8093-66EA9DF09246}"/>
              </a:ext>
            </a:extLst>
          </p:cNvPr>
          <p:cNvGrpSpPr/>
          <p:nvPr/>
        </p:nvGrpSpPr>
        <p:grpSpPr>
          <a:xfrm>
            <a:off x="180215" y="101459"/>
            <a:ext cx="3994083" cy="872949"/>
            <a:chOff x="3196548" y="1633376"/>
            <a:chExt cx="3994083" cy="872949"/>
          </a:xfrm>
        </p:grpSpPr>
        <p:grpSp>
          <p:nvGrpSpPr>
            <p:cNvPr id="17" name="Group 16">
              <a:extLst>
                <a:ext uri="{FF2B5EF4-FFF2-40B4-BE49-F238E27FC236}">
                  <a16:creationId xmlns:a16="http://schemas.microsoft.com/office/drawing/2014/main" xmlns="" id="{07C48265-E5D8-427B-8ACC-5D45653E559C}"/>
                </a:ext>
              </a:extLst>
            </p:cNvPr>
            <p:cNvGrpSpPr/>
            <p:nvPr/>
          </p:nvGrpSpPr>
          <p:grpSpPr>
            <a:xfrm>
              <a:off x="3196548" y="1633376"/>
              <a:ext cx="3994083" cy="872949"/>
              <a:chOff x="1133367" y="2220084"/>
              <a:chExt cx="2305413" cy="914400"/>
            </a:xfrm>
            <a:solidFill>
              <a:srgbClr val="FCFEB0"/>
            </a:solidFill>
          </p:grpSpPr>
          <p:sp>
            <p:nvSpPr>
              <p:cNvPr id="19" name="Arrow: Pentagon 18">
                <a:extLst>
                  <a:ext uri="{FF2B5EF4-FFF2-40B4-BE49-F238E27FC236}">
                    <a16:creationId xmlns:a16="http://schemas.microsoft.com/office/drawing/2014/main" xmlns="" id="{4339DFB0-527D-48B6-A3B1-0581D787FE96}"/>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7673D4FD-CA5C-4E72-8A1E-FED5DF4AE59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3FAEC06F-5C5F-437E-8A89-5EF260B9B5F2}"/>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xmlns="" id="{084556BD-2616-4A3C-B429-125D632B419A}"/>
              </a:ext>
            </a:extLst>
          </p:cNvPr>
          <p:cNvSpPr/>
          <p:nvPr/>
        </p:nvSpPr>
        <p:spPr>
          <a:xfrm>
            <a:off x="133229" y="9853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Rectangle 22">
            <a:extLst>
              <a:ext uri="{FF2B5EF4-FFF2-40B4-BE49-F238E27FC236}">
                <a16:creationId xmlns:a16="http://schemas.microsoft.com/office/drawing/2014/main" xmlns="" id="{E31A86A8-79ED-43E2-A4E0-C90187A8F9F4}"/>
              </a:ext>
            </a:extLst>
          </p:cNvPr>
          <p:cNvSpPr/>
          <p:nvPr/>
        </p:nvSpPr>
        <p:spPr>
          <a:xfrm>
            <a:off x="188076" y="971482"/>
            <a:ext cx="11235298" cy="6001643"/>
          </a:xfrm>
          <a:prstGeom prst="rect">
            <a:avLst/>
          </a:prstGeom>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 Phía Tây là hệ thống Coócđie.</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Cao, đồ sộ, hiểm trở, dài 9000km, cao trung bình 3000 - 4000m . Các dãy núi chạy song song theo hướng Bắc – Nam, xen các cao nguyên, sơn nguyên.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b</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Miền đồng bằng ở giữa</a:t>
            </a:r>
          </a:p>
          <a:p>
            <a:pPr indent="180340">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G</a:t>
            </a:r>
            <a:r>
              <a:rPr lang="en-US" sz="2800">
                <a:solidFill>
                  <a:srgbClr val="1B04FA"/>
                </a:solidFill>
                <a:latin typeface="Arial" panose="020B0604020202020204" pitchFamily="34" charset="0"/>
                <a:cs typeface="Arial" panose="020B0604020202020204" pitchFamily="34" charset="0"/>
              </a:rPr>
              <a:t>ồm đồng bằng Ca-na-đa, đồng bằng Lớn,  đồng bằng Trung Tâm và đồng bằng Duyên Hải, độ cao từ 200 - 500 m, thấp dần từ bắc xuống nam.</a:t>
            </a:r>
            <a:br>
              <a:rPr lang="en-US" sz="2800">
                <a:solidFill>
                  <a:srgbClr val="1B04FA"/>
                </a:solidFill>
                <a:latin typeface="Arial" panose="020B0604020202020204" pitchFamily="34" charset="0"/>
                <a:cs typeface="Arial" panose="020B0604020202020204" pitchFamily="34" charset="0"/>
              </a:rPr>
            </a:b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c. Phía đông</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 dãy núi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Apalát</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Dãy Apalát chạy theo hưóng Đông Bắc - Tây Nam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Bắc Apalát thấp 400-500m</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Phần Nam Apalát cao 1000-1500m.</a:t>
            </a:r>
            <a:endParaRPr lang="en-US" sz="2800">
              <a:solidFill>
                <a:srgbClr val="1B04FA"/>
              </a:solidFill>
              <a:latin typeface="Arial" panose="020B0604020202020204" pitchFamily="34" charset="0"/>
              <a:cs typeface="Arial" panose="020B0604020202020204" pitchFamily="34" charset="0"/>
            </a:endParaRPr>
          </a:p>
        </p:txBody>
      </p:sp>
      <p:pic>
        <p:nvPicPr>
          <p:cNvPr id="24" name="Picture 23" descr="book9">
            <a:extLst>
              <a:ext uri="{FF2B5EF4-FFF2-40B4-BE49-F238E27FC236}">
                <a16:creationId xmlns:a16="http://schemas.microsoft.com/office/drawing/2014/main" xmlns="" id="{6DBDBF02-603B-45E7-BD42-00C2457B8D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7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xmlns="" id="{8E980C5A-7DDA-43B3-9854-146FE5598771}"/>
              </a:ext>
            </a:extLst>
          </p:cNvPr>
          <p:cNvGrpSpPr/>
          <p:nvPr/>
        </p:nvGrpSpPr>
        <p:grpSpPr>
          <a:xfrm>
            <a:off x="63165" y="1759514"/>
            <a:ext cx="4247801" cy="2942896"/>
            <a:chOff x="70423" y="1759514"/>
            <a:chExt cx="5026520" cy="2942896"/>
          </a:xfrm>
        </p:grpSpPr>
        <p:sp>
          <p:nvSpPr>
            <p:cNvPr id="16" name="Speech Bubble: Rectangle with Corners Rounded 15">
              <a:extLst>
                <a:ext uri="{FF2B5EF4-FFF2-40B4-BE49-F238E27FC236}">
                  <a16:creationId xmlns:a16="http://schemas.microsoft.com/office/drawing/2014/main" xmlns="" id="{F443EE4C-9A80-4EDB-8E81-4783D16CE138}"/>
                </a:ext>
              </a:extLst>
            </p:cNvPr>
            <p:cNvSpPr/>
            <p:nvPr/>
          </p:nvSpPr>
          <p:spPr>
            <a:xfrm>
              <a:off x="70423" y="1759514"/>
              <a:ext cx="5026520" cy="2942896"/>
            </a:xfrm>
            <a:prstGeom prst="wedgeRoundRectCallout">
              <a:avLst>
                <a:gd name="adj1" fmla="val 61654"/>
                <a:gd name="adj2" fmla="val -2539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7BB3C7F4-7093-4AAA-B456-07C88C1C16E7}"/>
                </a:ext>
              </a:extLst>
            </p:cNvPr>
            <p:cNvSpPr/>
            <p:nvPr/>
          </p:nvSpPr>
          <p:spPr>
            <a:xfrm>
              <a:off x="251164" y="1968876"/>
              <a:ext cx="4665037" cy="2123338"/>
            </a:xfrm>
            <a:prstGeom prst="rect">
              <a:avLst/>
            </a:prstGeom>
          </p:spPr>
          <p:txBody>
            <a:bodyPr wrap="square">
              <a:spAutoFit/>
            </a:bodyPr>
            <a:lstStyle/>
            <a:p>
              <a:pPr indent="180340" algn="just">
                <a:lnSpc>
                  <a:spcPct val="120000"/>
                </a:lnSpc>
                <a:spcAft>
                  <a:spcPts val="600"/>
                </a:spcAft>
              </a:pPr>
              <a:r>
                <a:rPr lang="vi-VN" sz="2800">
                  <a:solidFill>
                    <a:srgbClr val="1C11AF"/>
                  </a:solidFill>
                  <a:ea typeface="Calibri" panose="020F0502020204030204" pitchFamily="34" charset="0"/>
                </a:rPr>
                <a:t>Dựa vào lược đồ cho biết ở Bắc Mĩ có những kiểu khí hậu nào ? Kiểu khí hậu nào chiếm diện tích lớn nhất ?</a:t>
              </a:r>
              <a:endParaRPr lang="en-US" sz="2800">
                <a:solidFill>
                  <a:srgbClr val="1C11AF"/>
                </a:solidFill>
                <a:effectLst/>
                <a:ea typeface="Calibri" panose="020F0502020204030204" pitchFamily="34" charset="0"/>
              </a:endParaRPr>
            </a:p>
          </p:txBody>
        </p:sp>
      </p:grpSp>
    </p:spTree>
    <p:extLst>
      <p:ext uri="{BB962C8B-B14F-4D97-AF65-F5344CB8AC3E}">
        <p14:creationId xmlns:p14="http://schemas.microsoft.com/office/powerpoint/2010/main" val="17196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3A018E-5174-43AE-BC1E-C2559A2F5170}"/>
              </a:ext>
            </a:extLst>
          </p:cNvPr>
          <p:cNvPicPr>
            <a:picLocks noChangeAspect="1"/>
          </p:cNvPicPr>
          <p:nvPr/>
        </p:nvPicPr>
        <p:blipFill>
          <a:blip r:embed="rId3"/>
          <a:stretch>
            <a:fillRect/>
          </a:stretch>
        </p:blipFill>
        <p:spPr>
          <a:xfrm>
            <a:off x="0" y="54219"/>
            <a:ext cx="12192000" cy="3291656"/>
          </a:xfrm>
          <a:prstGeom prst="rect">
            <a:avLst/>
          </a:prstGeom>
        </p:spPr>
      </p:pic>
      <p:pic>
        <p:nvPicPr>
          <p:cNvPr id="8" name="image108.jpg" descr="Image result for rocky mountains&quot;">
            <a:extLst>
              <a:ext uri="{FF2B5EF4-FFF2-40B4-BE49-F238E27FC236}">
                <a16:creationId xmlns:a16="http://schemas.microsoft.com/office/drawing/2014/main" xmlns="" id="{867D310D-9018-4164-AE6F-4CAB2D5D23A1}"/>
              </a:ext>
            </a:extLst>
          </p:cNvPr>
          <p:cNvPicPr/>
          <p:nvPr/>
        </p:nvPicPr>
        <p:blipFill rotWithShape="1">
          <a:blip r:embed="rId4"/>
          <a:srcRect l="24685" r="16015" b="-3"/>
          <a:stretch/>
        </p:blipFill>
        <p:spPr>
          <a:xfrm>
            <a:off x="92767" y="3710608"/>
            <a:ext cx="3773557" cy="2910529"/>
          </a:xfrm>
          <a:prstGeom prst="rect">
            <a:avLst/>
          </a:prstGeom>
        </p:spPr>
      </p:pic>
      <p:pic>
        <p:nvPicPr>
          <p:cNvPr id="11" name="image183.jpg" descr="Image result for eskimo people">
            <a:extLst>
              <a:ext uri="{FF2B5EF4-FFF2-40B4-BE49-F238E27FC236}">
                <a16:creationId xmlns:a16="http://schemas.microsoft.com/office/drawing/2014/main" xmlns="" id="{67C523EC-BB52-4C6C-B21D-F0BE82EB0B04}"/>
              </a:ext>
            </a:extLst>
          </p:cNvPr>
          <p:cNvPicPr/>
          <p:nvPr/>
        </p:nvPicPr>
        <p:blipFill>
          <a:blip r:embed="rId5"/>
          <a:srcRect/>
          <a:stretch>
            <a:fillRect/>
          </a:stretch>
        </p:blipFill>
        <p:spPr>
          <a:xfrm>
            <a:off x="3935897" y="3710608"/>
            <a:ext cx="3949146" cy="2910528"/>
          </a:xfrm>
          <a:prstGeom prst="rect">
            <a:avLst/>
          </a:prstGeom>
          <a:ln/>
        </p:spPr>
      </p:pic>
      <p:pic>
        <p:nvPicPr>
          <p:cNvPr id="12" name="image238.jpg" descr="Résultat de recherche d'images pour &quot;thành phố new york&quot;">
            <a:extLst>
              <a:ext uri="{FF2B5EF4-FFF2-40B4-BE49-F238E27FC236}">
                <a16:creationId xmlns:a16="http://schemas.microsoft.com/office/drawing/2014/main" xmlns="" id="{41F22ED8-FA91-4F81-AB74-1DDAAC3F147C}"/>
              </a:ext>
            </a:extLst>
          </p:cNvPr>
          <p:cNvPicPr/>
          <p:nvPr/>
        </p:nvPicPr>
        <p:blipFill>
          <a:blip r:embed="rId6"/>
          <a:srcRect/>
          <a:stretch>
            <a:fillRect/>
          </a:stretch>
        </p:blipFill>
        <p:spPr>
          <a:xfrm>
            <a:off x="7984863" y="3710608"/>
            <a:ext cx="4087868" cy="2910528"/>
          </a:xfrm>
          <a:prstGeom prst="rect">
            <a:avLst/>
          </a:prstGeom>
          <a:ln/>
        </p:spPr>
      </p:pic>
    </p:spTree>
    <p:extLst>
      <p:ext uri="{BB962C8B-B14F-4D97-AF65-F5344CB8AC3E}">
        <p14:creationId xmlns:p14="http://schemas.microsoft.com/office/powerpoint/2010/main" val="387534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CE1FCAB-6E1D-465D-9A38-91CAF49D6209}"/>
              </a:ext>
            </a:extLst>
          </p:cNvPr>
          <p:cNvSpPr/>
          <p:nvPr/>
        </p:nvSpPr>
        <p:spPr>
          <a:xfrm>
            <a:off x="66040" y="2215718"/>
            <a:ext cx="12125960" cy="1089209"/>
          </a:xfrm>
          <a:prstGeom prst="rect">
            <a:avLst/>
          </a:prstGeom>
          <a:ln>
            <a:solidFill>
              <a:srgbClr val="00B0F0"/>
            </a:solidFill>
            <a:prstDash val="sysDash"/>
          </a:ln>
        </p:spPr>
        <p:txBody>
          <a:bodyPr wrap="square">
            <a:spAutoFit/>
          </a:bodyPr>
          <a:lstStyle/>
          <a:p>
            <a:pPr indent="180340">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1, 3:</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trình bày sự phân hoá khí hậu của Bắc Mĩ theo chiều từ bắc xuống nam? Giải thích sự phân hóa đó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D92929CF-B98F-4054-AF49-ABB9F2711542}"/>
              </a:ext>
            </a:extLst>
          </p:cNvPr>
          <p:cNvSpPr/>
          <p:nvPr/>
        </p:nvSpPr>
        <p:spPr>
          <a:xfrm>
            <a:off x="66040" y="4914832"/>
            <a:ext cx="12072620" cy="1606274"/>
          </a:xfrm>
          <a:prstGeom prst="rect">
            <a:avLst/>
          </a:prstGeom>
          <a:ln>
            <a:solidFill>
              <a:srgbClr val="00B0F0"/>
            </a:solidFill>
            <a:prstDash val="sysDash"/>
          </a:ln>
        </p:spPr>
        <p:txBody>
          <a:bodyPr wrap="square">
            <a:spAutoFit/>
          </a:bodyPr>
          <a:lstStyle/>
          <a:p>
            <a:pPr indent="180340" algn="just">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 </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2, 4 </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trình bày sự phân hoá khí hậu Bắc Mĩ theo chiều từ tây sang đông ? Giải thích tại sao có sự khác biệt về khí hậu giữa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o</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 ?</a:t>
            </a:r>
            <a:endParaRPr lang="en-US" sz="28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26EE2F4A-3B86-47E1-8B25-20EC6E8F9287}"/>
              </a:ext>
            </a:extLst>
          </p:cNvPr>
          <p:cNvSpPr/>
          <p:nvPr/>
        </p:nvSpPr>
        <p:spPr>
          <a:xfrm>
            <a:off x="3857591" y="1140031"/>
            <a:ext cx="3655675" cy="80557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ABC030D0-1562-4768-8FEA-248929EF2C22}"/>
              </a:ext>
            </a:extLst>
          </p:cNvPr>
          <p:cNvSpPr/>
          <p:nvPr/>
        </p:nvSpPr>
        <p:spPr>
          <a:xfrm>
            <a:off x="3978324" y="1288708"/>
            <a:ext cx="3534942" cy="584775"/>
          </a:xfrm>
          <a:prstGeom prst="rect">
            <a:avLst/>
          </a:prstGeom>
        </p:spPr>
        <p:txBody>
          <a:bodyPr wrap="none">
            <a:spAutoFit/>
          </a:bodyPr>
          <a:lstStyle/>
          <a:p>
            <a:r>
              <a:rPr lang="en-US" sz="3200" b="1">
                <a:solidFill>
                  <a:srgbClr val="FFFF00"/>
                </a:solidFill>
                <a:latin typeface="Arial" panose="020B0604020202020204" pitchFamily="34" charset="0"/>
                <a:cs typeface="Arial" panose="020B0604020202020204" pitchFamily="34" charset="0"/>
              </a:rPr>
              <a:t>NHÓM TÀI NĂNG</a:t>
            </a:r>
          </a:p>
        </p:txBody>
      </p:sp>
      <p:pic>
        <p:nvPicPr>
          <p:cNvPr id="7" name="4 Minute Timer (Nho)">
            <a:hlinkClick r:id="" action="ppaction://media"/>
            <a:extLst>
              <a:ext uri="{FF2B5EF4-FFF2-40B4-BE49-F238E27FC236}">
                <a16:creationId xmlns:a16="http://schemas.microsoft.com/office/drawing/2014/main" xmlns="" id="{BA5A1B88-5411-484F-B17B-173FEEAE6D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43898" y="461606"/>
            <a:ext cx="1427186" cy="919772"/>
          </a:xfrm>
          <a:prstGeom prst="rect">
            <a:avLst/>
          </a:prstGeom>
        </p:spPr>
      </p:pic>
      <p:sp>
        <p:nvSpPr>
          <p:cNvPr id="8" name="Rectangle 7">
            <a:extLst>
              <a:ext uri="{FF2B5EF4-FFF2-40B4-BE49-F238E27FC236}">
                <a16:creationId xmlns:a16="http://schemas.microsoft.com/office/drawing/2014/main" xmlns="" id="{6BFBCFE2-907D-4F43-B134-50E9833D56DF}"/>
              </a:ext>
            </a:extLst>
          </p:cNvPr>
          <p:cNvSpPr/>
          <p:nvPr/>
        </p:nvSpPr>
        <p:spPr>
          <a:xfrm>
            <a:off x="1565197" y="147404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xmlns="" id="{9678E235-34A1-457B-B5B7-038D866965B0}"/>
              </a:ext>
            </a:extLst>
          </p:cNvPr>
          <p:cNvSpPr/>
          <p:nvPr/>
        </p:nvSpPr>
        <p:spPr>
          <a:xfrm>
            <a:off x="7513266" y="147404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1A552A62-755D-4DDA-BA3A-79EC5BE4DAF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75931" y="610822"/>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0D6C8AE-4CC8-45A8-9769-8F57669E29E2}"/>
              </a:ext>
            </a:extLst>
          </p:cNvPr>
          <p:cNvPicPr>
            <a:picLocks noChangeAspect="1"/>
          </p:cNvPicPr>
          <p:nvPr/>
        </p:nvPicPr>
        <p:blipFill rotWithShape="1">
          <a:blip r:embed="rId7"/>
          <a:srcRect l="3751" t="-1" r="74856" b="82326"/>
          <a:stretch/>
        </p:blipFill>
        <p:spPr>
          <a:xfrm>
            <a:off x="2375429" y="3483388"/>
            <a:ext cx="2343763" cy="1089208"/>
          </a:xfrm>
          <a:prstGeom prst="rect">
            <a:avLst/>
          </a:prstGeom>
        </p:spPr>
      </p:pic>
      <p:pic>
        <p:nvPicPr>
          <p:cNvPr id="12" name="Picture 11">
            <a:extLst>
              <a:ext uri="{FF2B5EF4-FFF2-40B4-BE49-F238E27FC236}">
                <a16:creationId xmlns:a16="http://schemas.microsoft.com/office/drawing/2014/main" xmlns="" id="{46FFBE57-E7F0-4A91-9AC8-49714D3EE21D}"/>
              </a:ext>
            </a:extLst>
          </p:cNvPr>
          <p:cNvPicPr>
            <a:picLocks noChangeAspect="1"/>
          </p:cNvPicPr>
          <p:nvPr/>
        </p:nvPicPr>
        <p:blipFill rotWithShape="1">
          <a:blip r:embed="rId8"/>
          <a:srcRect l="39749" t="43556" r="43417" b="27111"/>
          <a:stretch/>
        </p:blipFill>
        <p:spPr>
          <a:xfrm>
            <a:off x="6063486" y="3337283"/>
            <a:ext cx="1409324" cy="1381417"/>
          </a:xfrm>
          <a:prstGeom prst="rect">
            <a:avLst/>
          </a:prstGeom>
        </p:spPr>
      </p:pic>
    </p:spTree>
    <p:extLst>
      <p:ext uri="{BB962C8B-B14F-4D97-AF65-F5344CB8AC3E}">
        <p14:creationId xmlns:p14="http://schemas.microsoft.com/office/powerpoint/2010/main" val="4647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2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childTnLst>
        </p:cTn>
      </p:par>
    </p:tnLst>
    <p:bldLst>
      <p:bldP spid="2" grpId="0" animBg="1"/>
      <p:bldP spid="3" grpId="0" animBg="1"/>
      <p:bldP spid="4"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xmlns="" id="{13D9613C-525B-4448-BBDD-4FDA8D055D42}"/>
              </a:ext>
            </a:extLst>
          </p:cNvPr>
          <p:cNvSpPr/>
          <p:nvPr/>
        </p:nvSpPr>
        <p:spPr>
          <a:xfrm>
            <a:off x="120018" y="2560953"/>
            <a:ext cx="4667340" cy="2401748"/>
          </a:xfrm>
          <a:prstGeom prst="rect">
            <a:avLst/>
          </a:prstGeom>
          <a:ln>
            <a:solidFill>
              <a:srgbClr val="1B04FA"/>
            </a:solidFill>
            <a:prstDash val="sysDash"/>
          </a:ln>
        </p:spPr>
        <p:txBody>
          <a:bodyPr wrap="square">
            <a:spAutoFit/>
          </a:bodyPr>
          <a:lstStyle/>
          <a:p>
            <a:pPr indent="180340" algn="just">
              <a:lnSpc>
                <a:spcPct val="120000"/>
              </a:lnSpc>
              <a:spcAft>
                <a:spcPts val="600"/>
              </a:spcAft>
            </a:pP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Tr</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ả</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i dài từ vùng cực Bắc đến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2</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5</a:t>
            </a:r>
            <a:r>
              <a:rPr lang="vi-VN" sz="32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B: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Đới KH </a:t>
            </a:r>
            <a:r>
              <a:rPr lang="en-US" sz="3200">
                <a:solidFill>
                  <a:srgbClr val="1B04FA"/>
                </a:solidFill>
                <a:latin typeface="Arial" panose="020B0604020202020204" pitchFamily="34" charset="0"/>
                <a:cs typeface="Arial" panose="020B0604020202020204" pitchFamily="34" charset="0"/>
              </a:rPr>
              <a:t>cực và cận cực, ôn đới, cận nhiệt và nhiệt đới.</a:t>
            </a:r>
            <a:endParaRPr lang="en-US" sz="32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744E0170-480F-4717-89E2-7CF7E5905A87}"/>
              </a:ext>
            </a:extLst>
          </p:cNvPr>
          <p:cNvSpPr/>
          <p:nvPr/>
        </p:nvSpPr>
        <p:spPr>
          <a:xfrm>
            <a:off x="136304" y="1105117"/>
            <a:ext cx="4263242" cy="503599"/>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1C11AF"/>
                </a:solidFill>
                <a:ea typeface="Calibri" panose="020F0502020204030204" pitchFamily="34" charset="0"/>
              </a:rPr>
              <a:t>a. Phân hoá theo chiều </a:t>
            </a:r>
            <a:r>
              <a:rPr lang="en-US" sz="2400" b="1">
                <a:solidFill>
                  <a:srgbClr val="1C11AF"/>
                </a:solidFill>
                <a:ea typeface="Calibri" panose="020F0502020204030204" pitchFamily="34" charset="0"/>
              </a:rPr>
              <a:t>B-N</a:t>
            </a:r>
            <a:endParaRPr lang="en-US" sz="2400">
              <a:solidFill>
                <a:srgbClr val="1C11AF"/>
              </a:solidFill>
              <a:effectLst/>
              <a:ea typeface="Calibri" panose="020F0502020204030204" pitchFamily="34" charset="0"/>
            </a:endParaRPr>
          </a:p>
        </p:txBody>
      </p:sp>
    </p:spTree>
    <p:extLst>
      <p:ext uri="{BB962C8B-B14F-4D97-AF65-F5344CB8AC3E}">
        <p14:creationId xmlns:p14="http://schemas.microsoft.com/office/powerpoint/2010/main" val="17301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xmlns="" id="{84967CBB-B743-4671-A955-55D6BA359D70}"/>
              </a:ext>
            </a:extLst>
          </p:cNvPr>
          <p:cNvSpPr/>
          <p:nvPr/>
        </p:nvSpPr>
        <p:spPr>
          <a:xfrm>
            <a:off x="39442" y="1117218"/>
            <a:ext cx="4651311" cy="1089209"/>
          </a:xfrm>
          <a:prstGeom prst="rect">
            <a:avLst/>
          </a:prstGeom>
          <a:solidFill>
            <a:schemeClr val="accent4">
              <a:lumMod val="20000"/>
              <a:lumOff val="80000"/>
            </a:schemeClr>
          </a:solidFill>
          <a:ln>
            <a:solidFill>
              <a:srgbClr val="0070C0"/>
            </a:solidFill>
          </a:ln>
        </p:spPr>
        <p:txBody>
          <a:bodyPr wrap="square">
            <a:spAutoFit/>
          </a:bodyPr>
          <a:lstStyle/>
          <a:p>
            <a:pPr indent="180340" algn="just">
              <a:lnSpc>
                <a:spcPct val="120000"/>
              </a:lnSpc>
              <a:spcAft>
                <a:spcPts val="600"/>
              </a:spcAft>
            </a:pPr>
            <a:r>
              <a:rPr lang="vi-VN" sz="2800" b="1">
                <a:solidFill>
                  <a:srgbClr val="1C11AF"/>
                </a:solidFill>
                <a:ea typeface="Calibri" panose="020F0502020204030204" pitchFamily="34" charset="0"/>
              </a:rPr>
              <a:t>b. Phân hoá theo chiều Đông sang Tây.</a:t>
            </a:r>
            <a:endParaRPr lang="en-US" sz="2800">
              <a:solidFill>
                <a:srgbClr val="1C11AF"/>
              </a:solidFill>
              <a:ea typeface="Calibri" panose="020F0502020204030204" pitchFamily="34" charset="0"/>
            </a:endParaRPr>
          </a:p>
        </p:txBody>
      </p:sp>
      <p:cxnSp>
        <p:nvCxnSpPr>
          <p:cNvPr id="18" name="Straight Connector 17">
            <a:extLst>
              <a:ext uri="{FF2B5EF4-FFF2-40B4-BE49-F238E27FC236}">
                <a16:creationId xmlns:a16="http://schemas.microsoft.com/office/drawing/2014/main" xmlns="" id="{E45E3082-FE9D-4109-B8E8-AC834A6D6F67}"/>
              </a:ext>
            </a:extLst>
          </p:cNvPr>
          <p:cNvCxnSpPr/>
          <p:nvPr/>
        </p:nvCxnSpPr>
        <p:spPr>
          <a:xfrm>
            <a:off x="8728364" y="912866"/>
            <a:ext cx="0" cy="51910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CBDECCE0-3FBE-472E-A222-0463BA387E88}"/>
              </a:ext>
            </a:extLst>
          </p:cNvPr>
          <p:cNvSpPr/>
          <p:nvPr/>
        </p:nvSpPr>
        <p:spPr>
          <a:xfrm>
            <a:off x="120018" y="2528992"/>
            <a:ext cx="4440107" cy="3108543"/>
          </a:xfrm>
          <a:prstGeom prst="rect">
            <a:avLst/>
          </a:prstGeom>
        </p:spPr>
        <p:txBody>
          <a:bodyPr wrap="square">
            <a:spAutoFit/>
          </a:bodyPr>
          <a:lstStyle/>
          <a:p>
            <a:pPr>
              <a:spcBef>
                <a:spcPct val="0"/>
              </a:spcBef>
            </a:pPr>
            <a:r>
              <a:rPr lang="en-US" altLang="en-US" sz="2800">
                <a:solidFill>
                  <a:srgbClr val="1B04FA"/>
                </a:solidFill>
                <a:latin typeface="Arial" panose="020B0604020202020204" pitchFamily="34" charset="0"/>
              </a:rPr>
              <a:t>Do hệ thống Coóc – đi – e chạy song song nên ngăn cản các khối không khí từ Thái Bình Dương vào. Vì vậy, các vùng cao nguyên và bồn địa phía đông rất ít mưa; sườn tây mưa nhiều.</a:t>
            </a:r>
          </a:p>
        </p:txBody>
      </p:sp>
      <p:sp>
        <p:nvSpPr>
          <p:cNvPr id="20" name="Rectangle 19">
            <a:extLst>
              <a:ext uri="{FF2B5EF4-FFF2-40B4-BE49-F238E27FC236}">
                <a16:creationId xmlns:a16="http://schemas.microsoft.com/office/drawing/2014/main" xmlns="" id="{4DF29583-FF10-4678-A261-A58FD6A47DC5}"/>
              </a:ext>
            </a:extLst>
          </p:cNvPr>
          <p:cNvSpPr/>
          <p:nvPr/>
        </p:nvSpPr>
        <p:spPr>
          <a:xfrm>
            <a:off x="0" y="2179679"/>
            <a:ext cx="4864206" cy="4335226"/>
          </a:xfrm>
          <a:prstGeom prst="rect">
            <a:avLst/>
          </a:prstGeom>
          <a:noFill/>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Đặc biệt là phần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Đông chịu ảnh hưởng nhiều của biển, mưa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nhiều</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Tây ít chịu ảnh hưởng của biển, mưa rất ít.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35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grpSp>
        <p:nvGrpSpPr>
          <p:cNvPr id="14" name="Group 13">
            <a:extLst>
              <a:ext uri="{FF2B5EF4-FFF2-40B4-BE49-F238E27FC236}">
                <a16:creationId xmlns:a16="http://schemas.microsoft.com/office/drawing/2014/main" xmlns="" id="{D7FBB638-F31F-47EE-A2D7-237CBDE242A6}"/>
              </a:ext>
            </a:extLst>
          </p:cNvPr>
          <p:cNvGrpSpPr/>
          <p:nvPr/>
        </p:nvGrpSpPr>
        <p:grpSpPr>
          <a:xfrm>
            <a:off x="4787358" y="0"/>
            <a:ext cx="7381068" cy="6858000"/>
            <a:chOff x="4787358" y="0"/>
            <a:chExt cx="7381068" cy="6858000"/>
          </a:xfrm>
        </p:grpSpPr>
        <p:pic>
          <p:nvPicPr>
            <p:cNvPr id="12" name="Picture 11" descr="Diagram, map&#10;&#10;Description automatically generated">
              <a:extLst>
                <a:ext uri="{FF2B5EF4-FFF2-40B4-BE49-F238E27FC236}">
                  <a16:creationId xmlns:a16="http://schemas.microsoft.com/office/drawing/2014/main" xmlns="" id="{4145729D-344F-4684-81C6-889C9717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xmlns="" id="{1D3B5DB2-C75F-4473-9BA5-80DA7DF1F078}"/>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5" name="Rectangle 14">
            <a:extLst>
              <a:ext uri="{FF2B5EF4-FFF2-40B4-BE49-F238E27FC236}">
                <a16:creationId xmlns:a16="http://schemas.microsoft.com/office/drawing/2014/main" xmlns="" id="{BD8970FE-BDB2-4EBE-888A-348993490DD3}"/>
              </a:ext>
            </a:extLst>
          </p:cNvPr>
          <p:cNvSpPr/>
          <p:nvPr/>
        </p:nvSpPr>
        <p:spPr>
          <a:xfrm>
            <a:off x="59105" y="1454250"/>
            <a:ext cx="4661405" cy="2062103"/>
          </a:xfrm>
          <a:prstGeom prst="rect">
            <a:avLst/>
          </a:prstGeom>
        </p:spPr>
        <p:txBody>
          <a:bodyPr wrap="square">
            <a:spAutoFit/>
          </a:bodyPr>
          <a:lstStyle/>
          <a:p>
            <a:r>
              <a:rPr lang="vi-VN">
                <a:solidFill>
                  <a:srgbClr val="FF0000"/>
                </a:solidFill>
              </a:rPr>
              <a:t>  </a:t>
            </a:r>
            <a:r>
              <a:rPr lang="vi-VN" sz="3200">
                <a:solidFill>
                  <a:srgbClr val="FF0000"/>
                </a:solidFill>
              </a:rPr>
              <a:t>Ngoài sự phân hóa trên còn có sự phân hóa nào khác? Thể hiện rõ nét ở đâu?</a:t>
            </a:r>
            <a:endParaRPr lang="en-US" sz="3200">
              <a:solidFill>
                <a:srgbClr val="FF0000"/>
              </a:solidFill>
            </a:endParaRPr>
          </a:p>
        </p:txBody>
      </p:sp>
      <p:sp>
        <p:nvSpPr>
          <p:cNvPr id="16" name="Rectangle 15">
            <a:extLst>
              <a:ext uri="{FF2B5EF4-FFF2-40B4-BE49-F238E27FC236}">
                <a16:creationId xmlns:a16="http://schemas.microsoft.com/office/drawing/2014/main" xmlns="" id="{99A9B9CE-380C-47C5-B07F-5E2031A7E96F}"/>
              </a:ext>
            </a:extLst>
          </p:cNvPr>
          <p:cNvSpPr/>
          <p:nvPr/>
        </p:nvSpPr>
        <p:spPr>
          <a:xfrm>
            <a:off x="191328" y="1154063"/>
            <a:ext cx="4261919" cy="946798"/>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b="1">
                <a:solidFill>
                  <a:srgbClr val="0070C0"/>
                </a:solidFill>
                <a:ea typeface="Calibri" panose="020F0502020204030204" pitchFamily="34" charset="0"/>
              </a:rPr>
              <a:t>c. Phân hóa theo chiều từ thấp lên cao.</a:t>
            </a:r>
            <a:endParaRPr lang="en-US" sz="2400" b="1">
              <a:solidFill>
                <a:srgbClr val="0070C0"/>
              </a:solidFill>
              <a:ea typeface="Calibri" panose="020F0502020204030204" pitchFamily="34" charset="0"/>
            </a:endParaRPr>
          </a:p>
        </p:txBody>
      </p:sp>
      <p:sp>
        <p:nvSpPr>
          <p:cNvPr id="18" name="Rectangle 17">
            <a:extLst>
              <a:ext uri="{FF2B5EF4-FFF2-40B4-BE49-F238E27FC236}">
                <a16:creationId xmlns:a16="http://schemas.microsoft.com/office/drawing/2014/main" xmlns="" id="{9A2838E2-984E-4657-B0E4-F5FD8A94EB38}"/>
              </a:ext>
            </a:extLst>
          </p:cNvPr>
          <p:cNvSpPr/>
          <p:nvPr/>
        </p:nvSpPr>
        <p:spPr>
          <a:xfrm>
            <a:off x="0" y="2528413"/>
            <a:ext cx="4787357" cy="4124206"/>
          </a:xfrm>
          <a:prstGeom prst="rect">
            <a:avLst/>
          </a:prstGeom>
          <a:solidFill>
            <a:schemeClr val="bg1"/>
          </a:solidFill>
        </p:spPr>
        <p:txBody>
          <a:bodyPr wrap="square">
            <a:spAutoFit/>
          </a:bodyPr>
          <a:lstStyle/>
          <a:p>
            <a:pPr indent="180340" algn="just">
              <a:lnSpc>
                <a:spcPct val="120000"/>
              </a:lnSpc>
              <a:spcAft>
                <a:spcPts val="600"/>
              </a:spcAft>
            </a:pPr>
            <a:r>
              <a:rPr lang="vi-VN" sz="2800">
                <a:solidFill>
                  <a:srgbClr val="0070C0"/>
                </a:solidFill>
                <a:ea typeface="Calibri" panose="020F0502020204030204" pitchFamily="34" charset="0"/>
              </a:rPr>
              <a:t>- Thể hiện ở vùng núi Coóc</a:t>
            </a:r>
            <a:r>
              <a:rPr lang="en-US" sz="2800">
                <a:solidFill>
                  <a:srgbClr val="0070C0"/>
                </a:solidFill>
                <a:ea typeface="Calibri" panose="020F0502020204030204" pitchFamily="34" charset="0"/>
              </a:rPr>
              <a:t>-</a:t>
            </a:r>
            <a:r>
              <a:rPr lang="vi-VN" sz="2800">
                <a:solidFill>
                  <a:srgbClr val="0070C0"/>
                </a:solidFill>
                <a:ea typeface="Calibri" panose="020F0502020204030204" pitchFamily="34" charset="0"/>
              </a:rPr>
              <a:t>đie.</a:t>
            </a:r>
            <a:endParaRPr lang="en-US" sz="2800">
              <a:solidFill>
                <a:srgbClr val="0070C0"/>
              </a:solidFill>
              <a:ea typeface="Calibri" panose="020F0502020204030204" pitchFamily="34" charset="0"/>
            </a:endParaRPr>
          </a:p>
          <a:p>
            <a:pPr indent="180340" algn="just">
              <a:lnSpc>
                <a:spcPct val="120000"/>
              </a:lnSpc>
              <a:spcAft>
                <a:spcPts val="600"/>
              </a:spcAft>
            </a:pPr>
            <a:r>
              <a:rPr lang="vi-VN" sz="2800">
                <a:solidFill>
                  <a:srgbClr val="0070C0"/>
                </a:solidFill>
                <a:ea typeface="Calibri" panose="020F0502020204030204" pitchFamily="34" charset="0"/>
              </a:rPr>
              <a:t>+ Chân núi có khí hậu cận nhiệt hay ôn đới tùy thuộc vị trí.</a:t>
            </a:r>
            <a:endParaRPr lang="en-US" sz="2800">
              <a:solidFill>
                <a:srgbClr val="0070C0"/>
              </a:solidFill>
              <a:ea typeface="Calibri" panose="020F0502020204030204" pitchFamily="34" charset="0"/>
            </a:endParaRPr>
          </a:p>
          <a:p>
            <a:r>
              <a:rPr lang="vi-VN" sz="2800">
                <a:solidFill>
                  <a:srgbClr val="0070C0"/>
                </a:solidFill>
                <a:ea typeface="Calibri" panose="020F0502020204030204" pitchFamily="34" charset="0"/>
              </a:rPr>
              <a:t>+ Trên cao thời tiết lạnh dần. Nhiều đỉnh cao có băng tuyết vĩnh viễn.</a:t>
            </a:r>
            <a:endParaRPr lang="en-US" sz="2800">
              <a:solidFill>
                <a:srgbClr val="0070C0"/>
              </a:solidFill>
            </a:endParaRPr>
          </a:p>
        </p:txBody>
      </p:sp>
    </p:spTree>
    <p:extLst>
      <p:ext uri="{BB962C8B-B14F-4D97-AF65-F5344CB8AC3E}">
        <p14:creationId xmlns:p14="http://schemas.microsoft.com/office/powerpoint/2010/main" val="6030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5">
                                            <p:txEl>
                                              <p:pRg st="0" end="0"/>
                                            </p:txEl>
                                          </p:spTgt>
                                        </p:tgtEl>
                                      </p:cBhvr>
                                    </p:animEffect>
                                    <p:set>
                                      <p:cBhvr>
                                        <p:cTn id="17" dur="1" fill="hold">
                                          <p:stCondLst>
                                            <p:cond delay="499"/>
                                          </p:stCondLst>
                                        </p:cTn>
                                        <p:tgtEl>
                                          <p:spTgt spid="15">
                                            <p:txEl>
                                              <p:pRg st="0" end="0"/>
                                            </p:txEl>
                                          </p:spTgt>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build="allAtOnce"/>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1">
            <a:extLst>
              <a:ext uri="{FF2B5EF4-FFF2-40B4-BE49-F238E27FC236}">
                <a16:creationId xmlns:a16="http://schemas.microsoft.com/office/drawing/2014/main" xmlns="" id="{8E191962-AD1D-4DA2-9393-9BAFA024F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78" r="-2" b="11126"/>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Yose11">
            <a:extLst>
              <a:ext uri="{FF2B5EF4-FFF2-40B4-BE49-F238E27FC236}">
                <a16:creationId xmlns:a16="http://schemas.microsoft.com/office/drawing/2014/main" xmlns="" id="{DBD05027-2EB6-472E-85C3-AE66D54E5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1" r="-2" b="2451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Yellow4">
            <a:extLst>
              <a:ext uri="{FF2B5EF4-FFF2-40B4-BE49-F238E27FC236}">
                <a16:creationId xmlns:a16="http://schemas.microsoft.com/office/drawing/2014/main" xmlns="" id="{14D88AF9-2BD3-4981-B639-08136BFC8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47" r="11395"/>
          <a:stretch/>
        </p:blipFill>
        <p:spPr bwMode="auto">
          <a:xfrm>
            <a:off x="6141436" y="321732"/>
            <a:ext cx="5674897"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xmlns="" id="{49B57DEB-2BA9-43F1-A189-CB7E7058FFE3}"/>
              </a:ext>
            </a:extLst>
          </p:cNvPr>
          <p:cNvSpPr txBox="1">
            <a:spLocks noChangeArrowheads="1"/>
          </p:cNvSpPr>
          <p:nvPr/>
        </p:nvSpPr>
        <p:spPr bwMode="auto">
          <a:xfrm>
            <a:off x="6765925" y="6373181"/>
            <a:ext cx="3229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Miền Alaska – hàn đới</a:t>
            </a:r>
          </a:p>
        </p:txBody>
      </p:sp>
      <p:sp>
        <p:nvSpPr>
          <p:cNvPr id="10" name="Text Box 5">
            <a:extLst>
              <a:ext uri="{FF2B5EF4-FFF2-40B4-BE49-F238E27FC236}">
                <a16:creationId xmlns:a16="http://schemas.microsoft.com/office/drawing/2014/main" xmlns="" id="{F653981E-9B21-403A-87D8-6D29286D3215}"/>
              </a:ext>
            </a:extLst>
          </p:cNvPr>
          <p:cNvSpPr txBox="1">
            <a:spLocks noChangeArrowheads="1"/>
          </p:cNvSpPr>
          <p:nvPr/>
        </p:nvSpPr>
        <p:spPr bwMode="auto">
          <a:xfrm>
            <a:off x="1377918" y="6300807"/>
            <a:ext cx="31037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Ôn đới Bắc Mỹ ( Mỹ) </a:t>
            </a:r>
          </a:p>
        </p:txBody>
      </p:sp>
    </p:spTree>
    <p:extLst>
      <p:ext uri="{BB962C8B-B14F-4D97-AF65-F5344CB8AC3E}">
        <p14:creationId xmlns:p14="http://schemas.microsoft.com/office/powerpoint/2010/main" val="2551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054D0C4-1736-47D9-B866-AA7F96C0CA25}"/>
              </a:ext>
            </a:extLst>
          </p:cNvPr>
          <p:cNvGrpSpPr/>
          <p:nvPr/>
        </p:nvGrpSpPr>
        <p:grpSpPr>
          <a:xfrm>
            <a:off x="-1918040" y="39919"/>
            <a:ext cx="8070201" cy="875873"/>
            <a:chOff x="1123995" y="2797566"/>
            <a:chExt cx="8070201" cy="875873"/>
          </a:xfrm>
        </p:grpSpPr>
        <p:grpSp>
          <p:nvGrpSpPr>
            <p:cNvPr id="4" name="Group 3">
              <a:extLst>
                <a:ext uri="{FF2B5EF4-FFF2-40B4-BE49-F238E27FC236}">
                  <a16:creationId xmlns:a16="http://schemas.microsoft.com/office/drawing/2014/main" xmlns="" id="{3859464B-557B-49F7-9645-828B8120F1BA}"/>
                </a:ext>
              </a:extLst>
            </p:cNvPr>
            <p:cNvGrpSpPr/>
            <p:nvPr/>
          </p:nvGrpSpPr>
          <p:grpSpPr>
            <a:xfrm>
              <a:off x="3162053"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xmlns="" id="{3C8FB8E9-0206-4677-BBE5-613A2B3FD234}"/>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E0786642-F715-467F-BFBC-F2BCC5CB4A1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xmlns="" id="{A28120FB-662A-494F-A3F4-3FF2635E5ED0}"/>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xmlns="" id="{D760AB08-2EA0-429E-90AD-794B2AC9A04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xmlns="" id="{1F701177-2BD3-4122-963E-96A40F65DDA6}"/>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8B890C7-6EF4-44FE-AA26-80FB7BFAF66F}"/>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sp>
        <p:nvSpPr>
          <p:cNvPr id="11" name="Rectangle 10">
            <a:extLst>
              <a:ext uri="{FF2B5EF4-FFF2-40B4-BE49-F238E27FC236}">
                <a16:creationId xmlns:a16="http://schemas.microsoft.com/office/drawing/2014/main" xmlns="" id="{06E86BFC-58DD-4D08-B9D0-72E2352BA1B2}"/>
              </a:ext>
            </a:extLst>
          </p:cNvPr>
          <p:cNvSpPr/>
          <p:nvPr/>
        </p:nvSpPr>
        <p:spPr>
          <a:xfrm>
            <a:off x="120019" y="1305342"/>
            <a:ext cx="11684054" cy="5847755"/>
          </a:xfrm>
          <a:prstGeom prst="rect">
            <a:avLst/>
          </a:prstGeom>
        </p:spPr>
        <p:txBody>
          <a:bodyPr wrap="square">
            <a:spAutoFit/>
          </a:bodyPr>
          <a:lstStyle/>
          <a:p>
            <a:pPr algn="just"/>
            <a:r>
              <a:rPr lang="vi-VN" sz="3200">
                <a:solidFill>
                  <a:srgbClr val="1503BD"/>
                </a:solidFill>
              </a:rPr>
              <a:t>- Lãnh thổ của bắc Mỹ trải dài từ vòng cực Bắc đến khoảng vĩ tuyến 25°B, nên khí hậu có sự phân hóa đa dạng theo chiều bắc - nam.</a:t>
            </a:r>
          </a:p>
          <a:p>
            <a:pPr algn="just"/>
            <a:r>
              <a:rPr lang="vi-VN" sz="3200">
                <a:solidFill>
                  <a:srgbClr val="1503BD"/>
                </a:solidFill>
              </a:rPr>
              <a:t>=&gt; Có nhiều đới khí hậu: cực và cận cực, ôn đới, cận nhiệt và nhiệt đới.</a:t>
            </a:r>
          </a:p>
          <a:p>
            <a:pPr algn="just"/>
            <a:r>
              <a:rPr lang="vi-VN" sz="3200">
                <a:solidFill>
                  <a:srgbClr val="1503BD"/>
                </a:solidFill>
              </a:rPr>
              <a:t>- Do ảnh hưởng của địa hình, khí hậu phân hóa theo chiều đông - tây và theo độ cao.</a:t>
            </a:r>
          </a:p>
          <a:p>
            <a:pPr algn="just"/>
            <a:r>
              <a:rPr lang="vi-VN" sz="3200">
                <a:solidFill>
                  <a:srgbClr val="1503BD"/>
                </a:solidFill>
              </a:rPr>
              <a:t>=&gt; Các khu vực ven biển có khí hậu điều hòa, mưa nhiều. Càng vào sâu trong lục địa biên độ nhiệt năm lớn, mưa ít hơn và khí hậu khô hạn hơn.</a:t>
            </a:r>
          </a:p>
          <a:p>
            <a:r>
              <a:rPr lang="vi-VN">
                <a:solidFill>
                  <a:srgbClr val="000000"/>
                </a:solidFill>
                <a:latin typeface="OpenSans"/>
              </a:rPr>
              <a:t/>
            </a:r>
            <a:br>
              <a:rPr lang="vi-VN">
                <a:solidFill>
                  <a:srgbClr val="000000"/>
                </a:solidFill>
                <a:latin typeface="OpenSans"/>
              </a:rPr>
            </a:br>
            <a:r>
              <a:rPr lang="vi-VN">
                <a:solidFill>
                  <a:srgbClr val="000000"/>
                </a:solidFill>
                <a:latin typeface="OpenSans"/>
              </a:rPr>
              <a:t/>
            </a:r>
            <a:br>
              <a:rPr lang="vi-VN">
                <a:solidFill>
                  <a:srgbClr val="000000"/>
                </a:solidFill>
                <a:latin typeface="OpenSans"/>
              </a:rPr>
            </a:br>
            <a:endParaRPr lang="en-US"/>
          </a:p>
        </p:txBody>
      </p:sp>
      <p:pic>
        <p:nvPicPr>
          <p:cNvPr id="12" name="Picture 11" descr="book9">
            <a:extLst>
              <a:ext uri="{FF2B5EF4-FFF2-40B4-BE49-F238E27FC236}">
                <a16:creationId xmlns:a16="http://schemas.microsoft.com/office/drawing/2014/main" xmlns="" id="{264F6858-721F-441F-8113-94EBF11997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a16="http://schemas.microsoft.com/office/drawing/2014/main" xmlns=""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a16="http://schemas.microsoft.com/office/drawing/2014/main" xmlns=""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xmlns=""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xmlns=""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xmlns=""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xmlns=""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xmlns=""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xmlns=""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xmlns=""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xmlns=""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a16="http://schemas.microsoft.com/office/drawing/2014/main" xmlns=""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xmlns=""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xmlns=""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xmlns=""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xmlns=""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xmlns=""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xmlns=""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a16="http://schemas.microsoft.com/office/drawing/2014/main" xmlns=""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a16="http://schemas.microsoft.com/office/drawing/2014/main" xmlns=""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a16="http://schemas.microsoft.com/office/drawing/2014/main" xmlns=""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a16="http://schemas.microsoft.com/office/drawing/2014/main" xmlns=""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a16="http://schemas.microsoft.com/office/drawing/2014/main" xmlns=""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a16="http://schemas.microsoft.com/office/drawing/2014/main" xmlns=""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a16="http://schemas.microsoft.com/office/drawing/2014/main" xmlns=""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a16="http://schemas.microsoft.com/office/drawing/2014/main" xmlns=""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a16="http://schemas.microsoft.com/office/drawing/2014/main" xmlns=""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a16="http://schemas.microsoft.com/office/drawing/2014/main" xmlns=""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a16="http://schemas.microsoft.com/office/drawing/2014/main" xmlns=""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a16="http://schemas.microsoft.com/office/drawing/2014/main" xmlns=""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a16="http://schemas.microsoft.com/office/drawing/2014/main" xmlns=""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a16="http://schemas.microsoft.com/office/drawing/2014/main" xmlns=""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a16="http://schemas.microsoft.com/office/drawing/2014/main" xmlns=""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a16="http://schemas.microsoft.com/office/drawing/2014/main" xmlns=""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a16="http://schemas.microsoft.com/office/drawing/2014/main" xmlns=""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a16="http://schemas.microsoft.com/office/drawing/2014/main" xmlns=""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a16="http://schemas.microsoft.com/office/drawing/2014/main" xmlns=""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a16="http://schemas.microsoft.com/office/drawing/2014/main" xmlns=""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a16="http://schemas.microsoft.com/office/drawing/2014/main" xmlns=""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a16="http://schemas.microsoft.com/office/drawing/2014/main" xmlns=""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a16="http://schemas.microsoft.com/office/drawing/2014/main" xmlns=""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a16="http://schemas.microsoft.com/office/drawing/2014/main" xmlns=""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a16="http://schemas.microsoft.com/office/drawing/2014/main" xmlns=""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5" action="ppaction://hlinksldjump"/>
            <a:extLst>
              <a:ext uri="{FF2B5EF4-FFF2-40B4-BE49-F238E27FC236}">
                <a16:creationId xmlns:a16="http://schemas.microsoft.com/office/drawing/2014/main" xmlns=""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6" action="ppaction://hlinksldjump"/>
            <a:extLst>
              <a:ext uri="{FF2B5EF4-FFF2-40B4-BE49-F238E27FC236}">
                <a16:creationId xmlns:a16="http://schemas.microsoft.com/office/drawing/2014/main" xmlns=""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7" action="ppaction://hlinksldjump"/>
            <a:extLst>
              <a:ext uri="{FF2B5EF4-FFF2-40B4-BE49-F238E27FC236}">
                <a16:creationId xmlns:a16="http://schemas.microsoft.com/office/drawing/2014/main" xmlns=""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06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DB50130-187D-47AC-B961-C434EE512FAF}"/>
              </a:ext>
            </a:extLst>
          </p:cNvPr>
          <p:cNvSpPr/>
          <p:nvPr/>
        </p:nvSpPr>
        <p:spPr>
          <a:xfrm>
            <a:off x="1741488" y="1905000"/>
            <a:ext cx="8534400" cy="2514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D0D0D"/>
                </a:solidFill>
                <a:latin typeface="Times New Roman" pitchFamily="18" charset="0"/>
                <a:cs typeface="Times New Roman" pitchFamily="18" charset="0"/>
              </a:rPr>
              <a:t>1/ </a:t>
            </a:r>
            <a:r>
              <a:rPr lang="en-US" sz="3200" b="1" dirty="0" err="1">
                <a:solidFill>
                  <a:srgbClr val="0D0D0D"/>
                </a:solidFill>
                <a:latin typeface="Times New Roman" pitchFamily="18" charset="0"/>
                <a:cs typeface="Times New Roman" pitchFamily="18" charset="0"/>
              </a:rPr>
              <a:t>Phía</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tây</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khu</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vực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Bắc</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Mĩ</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là</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hệ</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thống</a:t>
            </a:r>
            <a:r>
              <a:rPr lang="en-US" sz="3200" b="1" dirty="0">
                <a:solidFill>
                  <a:srgbClr val="0D0D0D"/>
                </a:solidFill>
                <a:latin typeface="Times New Roman" pitchFamily="18" charset="0"/>
                <a:cs typeface="Times New Roman" pitchFamily="18" charset="0"/>
              </a:rPr>
              <a:t> </a:t>
            </a:r>
            <a:r>
              <a:rPr lang="en-US" sz="3200" b="1" dirty="0" err="1">
                <a:solidFill>
                  <a:srgbClr val="0D0D0D"/>
                </a:solidFill>
                <a:latin typeface="Times New Roman" pitchFamily="18" charset="0"/>
                <a:cs typeface="Times New Roman" pitchFamily="18" charset="0"/>
              </a:rPr>
              <a:t>nào</a:t>
            </a:r>
            <a:r>
              <a:rPr lang="en-US" sz="32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A0F18FED-FB9E-4E03-811F-62B9584B0FA3}"/>
              </a:ext>
            </a:extLst>
          </p:cNvPr>
          <p:cNvSpPr/>
          <p:nvPr/>
        </p:nvSpPr>
        <p:spPr>
          <a:xfrm>
            <a:off x="1741488" y="4876800"/>
            <a:ext cx="8534400" cy="1371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chemeClr val="tx1"/>
                </a:solidFill>
                <a:latin typeface="Times New Roman" pitchFamily="18" charset="0"/>
                <a:cs typeface="Times New Roman" pitchFamily="18" charset="0"/>
              </a:rPr>
              <a:t>Đáp</a:t>
            </a:r>
            <a:r>
              <a:rPr lang="en-US" sz="3600" b="1" u="sng" dirty="0">
                <a:solidFill>
                  <a:schemeClr val="tx1"/>
                </a:solidFill>
                <a:latin typeface="Times New Roman" pitchFamily="18" charset="0"/>
                <a:cs typeface="Times New Roman" pitchFamily="18" charset="0"/>
              </a:rPr>
              <a:t> </a:t>
            </a:r>
            <a:r>
              <a:rPr lang="en-US" sz="3600" b="1" u="sng" dirty="0" err="1">
                <a:solidFill>
                  <a:schemeClr val="tx1"/>
                </a:solidFill>
                <a:latin typeface="Times New Roman" pitchFamily="18" charset="0"/>
                <a:cs typeface="Times New Roman" pitchFamily="18" charset="0"/>
              </a:rPr>
              <a:t>án</a:t>
            </a:r>
            <a:r>
              <a:rPr lang="en-US" sz="3600" b="1" dirty="0">
                <a:solidFill>
                  <a:schemeClr val="tx1"/>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Cooc</a:t>
            </a:r>
            <a:r>
              <a:rPr lang="en-US" sz="4400" b="1" dirty="0">
                <a:solidFill>
                  <a:srgbClr val="FF0066"/>
                </a:solidFill>
                <a:latin typeface="Times New Roman" pitchFamily="18" charset="0"/>
                <a:cs typeface="Times New Roman" pitchFamily="18" charset="0"/>
              </a:rPr>
              <a:t>-</a:t>
            </a:r>
            <a:r>
              <a:rPr lang="en-US" sz="4400" b="1" dirty="0" err="1">
                <a:solidFill>
                  <a:srgbClr val="FF0066"/>
                </a:solidFill>
                <a:latin typeface="Times New Roman" pitchFamily="18" charset="0"/>
                <a:cs typeface="Times New Roman" pitchFamily="18" charset="0"/>
              </a:rPr>
              <a:t>đi</a:t>
            </a:r>
            <a:r>
              <a:rPr lang="en-US" sz="4400" b="1" dirty="0">
                <a:solidFill>
                  <a:srgbClr val="FF0066"/>
                </a:solidFill>
                <a:latin typeface="Times New Roman" pitchFamily="18" charset="0"/>
                <a:cs typeface="Times New Roman" pitchFamily="18" charset="0"/>
              </a:rPr>
              <a:t>-e</a:t>
            </a:r>
          </a:p>
        </p:txBody>
      </p:sp>
      <p:pic>
        <p:nvPicPr>
          <p:cNvPr id="5" name="Picture 7">
            <a:hlinkClick r:id="rId3" action="ppaction://hlinksldjump"/>
            <a:extLst>
              <a:ext uri="{FF2B5EF4-FFF2-40B4-BE49-F238E27FC236}">
                <a16:creationId xmlns:a16="http://schemas.microsoft.com/office/drawing/2014/main" xmlns="" id="{5CEEF843-4300-478B-BA40-4A3DAF249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109539"/>
            <a:ext cx="18478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4E56CC15-2541-4CC0-96D5-66DC042BC9C3}"/>
              </a:ext>
            </a:extLst>
          </p:cNvPr>
          <p:cNvSpPr/>
          <p:nvPr/>
        </p:nvSpPr>
        <p:spPr>
          <a:xfrm>
            <a:off x="1752600" y="1733550"/>
            <a:ext cx="8534400" cy="2533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    2/ </a:t>
            </a:r>
            <a:r>
              <a:rPr lang="en-US" sz="4000" b="1" dirty="0" err="1">
                <a:solidFill>
                  <a:srgbClr val="0D0D0D"/>
                </a:solidFill>
                <a:latin typeface="Times New Roman" pitchFamily="18" charset="0"/>
                <a:cs typeface="Times New Roman" pitchFamily="18" charset="0"/>
              </a:rPr>
              <a:t>Hệ</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thống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Cooc</a:t>
            </a:r>
            <a:r>
              <a:rPr lang="en-US" sz="4000" b="1" dirty="0">
                <a:solidFill>
                  <a:srgbClr val="0D0D0D"/>
                </a:solidFill>
                <a:latin typeface="Times New Roman" pitchFamily="18" charset="0"/>
                <a:cs typeface="Times New Roman" pitchFamily="18" charset="0"/>
              </a:rPr>
              <a:t>-</a:t>
            </a:r>
            <a:r>
              <a:rPr lang="en-US" sz="4000" b="1" dirty="0" err="1">
                <a:solidFill>
                  <a:srgbClr val="0D0D0D"/>
                </a:solidFill>
                <a:latin typeface="Times New Roman" pitchFamily="18" charset="0"/>
                <a:cs typeface="Times New Roman" pitchFamily="18" charset="0"/>
              </a:rPr>
              <a:t>đi</a:t>
            </a:r>
            <a:r>
              <a:rPr lang="en-US" sz="4000" b="1" dirty="0">
                <a:solidFill>
                  <a:srgbClr val="0D0D0D"/>
                </a:solidFill>
                <a:latin typeface="Times New Roman" pitchFamily="18" charset="0"/>
                <a:cs typeface="Times New Roman" pitchFamily="18" charset="0"/>
              </a:rPr>
              <a:t>-e </a:t>
            </a:r>
            <a:r>
              <a:rPr lang="en-US" sz="4000" b="1" dirty="0" err="1">
                <a:solidFill>
                  <a:srgbClr val="0D0D0D"/>
                </a:solidFill>
                <a:latin typeface="Times New Roman" pitchFamily="18" charset="0"/>
                <a:cs typeface="Times New Roman" pitchFamily="18" charset="0"/>
              </a:rPr>
              <a:t>kéo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dài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trung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bình</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nhiêu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D20B0C5E-DBEC-44A0-9390-CAA68B294311}"/>
              </a:ext>
            </a:extLst>
          </p:cNvPr>
          <p:cNvSpPr/>
          <p:nvPr/>
        </p:nvSpPr>
        <p:spPr>
          <a:xfrm>
            <a:off x="1905000" y="4419600"/>
            <a:ext cx="8153400" cy="2286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3600" b="1">
                <a:solidFill>
                  <a:srgbClr val="FF0000"/>
                </a:solidFill>
                <a:latin typeface="Arial" charset="0"/>
                <a:cs typeface="Arial" charset="0"/>
              </a:rPr>
              <a:t>9000km/3000-4000m</a:t>
            </a:r>
            <a:endParaRPr lang="en-US" sz="4000" b="1">
              <a:solidFill>
                <a:srgbClr val="FF0000"/>
              </a:solidFill>
              <a:latin typeface="Arial" charset="0"/>
              <a:cs typeface="Arial" charset="0"/>
            </a:endParaRPr>
          </a:p>
        </p:txBody>
      </p:sp>
      <p:pic>
        <p:nvPicPr>
          <p:cNvPr id="5" name="Picture 11">
            <a:hlinkClick r:id="rId3" action="ppaction://hlinksldjump"/>
            <a:extLst>
              <a:ext uri="{FF2B5EF4-FFF2-40B4-BE49-F238E27FC236}">
                <a16:creationId xmlns:a16="http://schemas.microsoft.com/office/drawing/2014/main" xmlns="" id="{27D9D5B8-684A-447C-BFFE-3E75AA6A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7000"/>
            <a:ext cx="15890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74272934-B611-4E6B-9416-029E4B0D26EC}"/>
              </a:ext>
            </a:extLst>
          </p:cNvPr>
          <p:cNvSpPr/>
          <p:nvPr/>
        </p:nvSpPr>
        <p:spPr>
          <a:xfrm>
            <a:off x="1752600" y="2173288"/>
            <a:ext cx="8534400" cy="18272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D0D0D"/>
                </a:solidFill>
                <a:latin typeface="Times New Roman" pitchFamily="18" charset="0"/>
                <a:cs typeface="Times New Roman" pitchFamily="18" charset="0"/>
              </a:rPr>
              <a:t>3/ </a:t>
            </a:r>
            <a:r>
              <a:rPr lang="en-US" sz="4000" b="1" dirty="0" err="1">
                <a:solidFill>
                  <a:srgbClr val="0D0D0D"/>
                </a:solidFill>
                <a:latin typeface="Times New Roman" pitchFamily="18" charset="0"/>
                <a:cs typeface="Times New Roman" pitchFamily="18" charset="0"/>
              </a:rPr>
              <a:t>Dãy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Apalat</a:t>
            </a:r>
            <a:r>
              <a:rPr lang="en-US" sz="4000" b="1" dirty="0">
                <a:solidFill>
                  <a:srgbClr val="0D0D0D"/>
                </a:solidFill>
                <a:latin typeface="Times New Roman" pitchFamily="18" charset="0"/>
                <a:cs typeface="Times New Roman" pitchFamily="18" charset="0"/>
              </a:rPr>
              <a:t> ở </a:t>
            </a:r>
            <a:r>
              <a:rPr lang="en-US" sz="4000" b="1" dirty="0" err="1">
                <a:solidFill>
                  <a:srgbClr val="0D0D0D"/>
                </a:solidFill>
                <a:latin typeface="Times New Roman" pitchFamily="18" charset="0"/>
                <a:cs typeface="Times New Roman" pitchFamily="18" charset="0"/>
              </a:rPr>
              <a:t>phía</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tây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chạy</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theo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hướng</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nào</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6C183C21-2B5A-4F7E-B79A-75DFBC7046B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4400" b="1">
                <a:solidFill>
                  <a:srgbClr val="FF0000"/>
                </a:solidFill>
                <a:latin typeface="Arial" charset="0"/>
                <a:cs typeface="Arial" charset="0"/>
              </a:rPr>
              <a:t>Đông Bắc – Tây Nam.</a:t>
            </a:r>
            <a:endParaRPr lang="en-US" sz="4400" b="1">
              <a:solidFill>
                <a:srgbClr val="1F497D"/>
              </a:solidFill>
              <a:latin typeface="Arial" charset="0"/>
              <a:cs typeface="Arial" charset="0"/>
            </a:endParaRPr>
          </a:p>
        </p:txBody>
      </p:sp>
      <p:pic>
        <p:nvPicPr>
          <p:cNvPr id="5" name="Picture 10">
            <a:hlinkClick r:id="rId3" action="ppaction://hlinksldjump"/>
            <a:extLst>
              <a:ext uri="{FF2B5EF4-FFF2-40B4-BE49-F238E27FC236}">
                <a16:creationId xmlns:a16="http://schemas.microsoft.com/office/drawing/2014/main" xmlns="" id="{76AF544E-709F-49CE-8564-209968FFA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8601"/>
            <a:ext cx="1676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08.jpg" descr="Image result for rocky mountains&quot;">
            <a:extLst>
              <a:ext uri="{FF2B5EF4-FFF2-40B4-BE49-F238E27FC236}">
                <a16:creationId xmlns:a16="http://schemas.microsoft.com/office/drawing/2014/main" xmlns="" id="{B6FC4755-E43B-4D9E-A033-44107659641F}"/>
              </a:ext>
            </a:extLst>
          </p:cNvPr>
          <p:cNvPicPr/>
          <p:nvPr/>
        </p:nvPicPr>
        <p:blipFill rotWithShape="1">
          <a:blip r:embed="rId3"/>
          <a:srcRect l="24685" r="16015" b="-3"/>
          <a:stretch/>
        </p:blipFill>
        <p:spPr>
          <a:xfrm>
            <a:off x="20" y="10"/>
            <a:ext cx="3728839" cy="4197358"/>
          </a:xfrm>
          <a:prstGeom prst="rect">
            <a:avLst/>
          </a:prstGeom>
        </p:spPr>
      </p:pic>
      <p:pic>
        <p:nvPicPr>
          <p:cNvPr id="8" name="image177.jpg" descr="Image result for appalachian mountains&quot;">
            <a:extLst>
              <a:ext uri="{FF2B5EF4-FFF2-40B4-BE49-F238E27FC236}">
                <a16:creationId xmlns:a16="http://schemas.microsoft.com/office/drawing/2014/main" xmlns="" id="{93616E1E-CE30-4399-B643-A4391FC9B348}"/>
              </a:ext>
            </a:extLst>
          </p:cNvPr>
          <p:cNvPicPr/>
          <p:nvPr/>
        </p:nvPicPr>
        <p:blipFill rotWithShape="1">
          <a:blip r:embed="rId4"/>
          <a:srcRect l="18668" r="22921" b="3"/>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4" name="image117.jpg" descr="Image result for rocky mountains&quot;">
            <a:extLst>
              <a:ext uri="{FF2B5EF4-FFF2-40B4-BE49-F238E27FC236}">
                <a16:creationId xmlns:a16="http://schemas.microsoft.com/office/drawing/2014/main" xmlns="" id="{0A2E7BA7-B87B-49A7-8616-ED7F768ED2F5}"/>
              </a:ext>
            </a:extLst>
          </p:cNvPr>
          <p:cNvPicPr/>
          <p:nvPr/>
        </p:nvPicPr>
        <p:blipFill rotWithShape="1">
          <a:blip r:embed="rId5"/>
          <a:srcRect l="9582" r="11990" b="-2"/>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image105.jpg" descr="Image result for appalachian mountains&quot;">
            <a:extLst>
              <a:ext uri="{FF2B5EF4-FFF2-40B4-BE49-F238E27FC236}">
                <a16:creationId xmlns:a16="http://schemas.microsoft.com/office/drawing/2014/main" xmlns="" id="{C68A9A58-D6C6-4241-9CF5-26F691F63F63}"/>
              </a:ext>
            </a:extLst>
          </p:cNvPr>
          <p:cNvPicPr/>
          <p:nvPr/>
        </p:nvPicPr>
        <p:blipFill rotWithShape="1">
          <a:blip r:embed="rId6"/>
          <a:srcRect t="17767" b="26129"/>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9" name="TextBox 8">
            <a:extLst>
              <a:ext uri="{FF2B5EF4-FFF2-40B4-BE49-F238E27FC236}">
                <a16:creationId xmlns:a16="http://schemas.microsoft.com/office/drawing/2014/main" xmlns="" id="{8F1A6652-07E9-43CB-AA29-72328D6C09D0}"/>
              </a:ext>
            </a:extLst>
          </p:cNvPr>
          <p:cNvSpPr txBox="1"/>
          <p:nvPr/>
        </p:nvSpPr>
        <p:spPr>
          <a:xfrm>
            <a:off x="5700944" y="4106510"/>
            <a:ext cx="6606904" cy="19380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solidFill>
                  <a:srgbClr val="00B050"/>
                </a:solidFill>
                <a:latin typeface="Arial" panose="020B0604020202020204" pitchFamily="34" charset="0"/>
                <a:ea typeface="+mj-ea"/>
                <a:cs typeface="Arial" panose="020B0604020202020204" pitchFamily="34" charset="0"/>
              </a:rPr>
              <a:t>BÀI 14.</a:t>
            </a:r>
          </a:p>
          <a:p>
            <a:pPr algn="ctr">
              <a:lnSpc>
                <a:spcPct val="90000"/>
              </a:lnSpc>
              <a:spcBef>
                <a:spcPct val="0"/>
              </a:spcBef>
              <a:spcAft>
                <a:spcPts val="600"/>
              </a:spcAft>
            </a:pPr>
            <a:r>
              <a:rPr lang="en-US" sz="4000" b="1">
                <a:solidFill>
                  <a:srgbClr val="00B050"/>
                </a:solidFill>
                <a:latin typeface="Arial" panose="020B0604020202020204" pitchFamily="34" charset="0"/>
                <a:ea typeface="+mj-ea"/>
                <a:cs typeface="Arial" panose="020B0604020202020204" pitchFamily="34" charset="0"/>
              </a:rPr>
              <a:t>ĐẶC ĐIỂM TỰ</a:t>
            </a:r>
            <a:r>
              <a:rPr lang="en-US" sz="4000" b="1" kern="1200">
                <a:solidFill>
                  <a:srgbClr val="00B050"/>
                </a:solidFill>
                <a:latin typeface="Arial" panose="020B0604020202020204" pitchFamily="34" charset="0"/>
                <a:ea typeface="+mj-ea"/>
                <a:cs typeface="Arial" panose="020B0604020202020204" pitchFamily="34" charset="0"/>
              </a:rPr>
              <a:t> NHIÊN</a:t>
            </a:r>
          </a:p>
          <a:p>
            <a:pPr algn="ctr">
              <a:lnSpc>
                <a:spcPct val="90000"/>
              </a:lnSpc>
              <a:spcBef>
                <a:spcPct val="0"/>
              </a:spcBef>
              <a:spcAft>
                <a:spcPts val="600"/>
              </a:spcAft>
            </a:pPr>
            <a:r>
              <a:rPr lang="en-US" sz="4000" b="1" kern="1200">
                <a:solidFill>
                  <a:srgbClr val="00B050"/>
                </a:solidFill>
                <a:latin typeface="Arial" panose="020B0604020202020204" pitchFamily="34" charset="0"/>
                <a:ea typeface="+mj-ea"/>
                <a:cs typeface="Arial" panose="020B0604020202020204" pitchFamily="34" charset="0"/>
              </a:rPr>
              <a:t> BẮC MĨ</a:t>
            </a:r>
          </a:p>
        </p:txBody>
      </p:sp>
    </p:spTree>
    <p:extLst>
      <p:ext uri="{BB962C8B-B14F-4D97-AF65-F5344CB8AC3E}">
        <p14:creationId xmlns:p14="http://schemas.microsoft.com/office/powerpoint/2010/main" val="11434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A372274-C18B-4492-96B8-92C66A88A07E}"/>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srgbClr val="0D0D0D"/>
                </a:solidFill>
                <a:latin typeface="Times New Roman" pitchFamily="18" charset="0"/>
                <a:cs typeface="Times New Roman" pitchFamily="18" charset="0"/>
              </a:rPr>
              <a:t>    </a:t>
            </a:r>
          </a:p>
          <a:p>
            <a:pPr algn="ctr">
              <a:defRPr/>
            </a:pPr>
            <a:r>
              <a:rPr lang="en-US" sz="4000" b="1" dirty="0">
                <a:solidFill>
                  <a:srgbClr val="0D0D0D"/>
                </a:solidFill>
                <a:latin typeface="Times New Roman" pitchFamily="18" charset="0"/>
                <a:cs typeface="Times New Roman" pitchFamily="18" charset="0"/>
              </a:rPr>
              <a:t>4/ </a:t>
            </a:r>
            <a:r>
              <a:rPr lang="en-US" sz="4000" b="1" dirty="0" err="1">
                <a:solidFill>
                  <a:srgbClr val="0D0D0D"/>
                </a:solidFill>
                <a:latin typeface="Times New Roman" pitchFamily="18" charset="0"/>
                <a:cs typeface="Times New Roman" pitchFamily="18" charset="0"/>
              </a:rPr>
              <a:t>Vì</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sao</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Bắc</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Mĩ</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có</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nhiều</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đới</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khí</a:t>
            </a:r>
            <a:r>
              <a:rPr lang="en-US" sz="4000" b="1" dirty="0">
                <a:solidFill>
                  <a:srgbClr val="0D0D0D"/>
                </a:solidFill>
                <a:latin typeface="Times New Roman" pitchFamily="18" charset="0"/>
                <a:cs typeface="Times New Roman" pitchFamily="18" charset="0"/>
              </a:rPr>
              <a:t> </a:t>
            </a:r>
            <a:r>
              <a:rPr lang="en-US" sz="4000" b="1" dirty="0" err="1">
                <a:solidFill>
                  <a:srgbClr val="0D0D0D"/>
                </a:solidFill>
                <a:latin typeface="Times New Roman" pitchFamily="18" charset="0"/>
                <a:cs typeface="Times New Roman" pitchFamily="18" charset="0"/>
              </a:rPr>
              <a:t>hậu</a:t>
            </a:r>
            <a:r>
              <a:rPr lang="en-US" sz="4000" b="1" dirty="0">
                <a:solidFill>
                  <a:srgbClr val="0D0D0D"/>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xmlns="" id="{E5B6D4C7-96B0-4F38-861F-F5FB202209A6}"/>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Times New Roman" pitchFamily="18" charset="0"/>
                <a:cs typeface="Times New Roman" pitchFamily="18" charset="0"/>
              </a:rPr>
              <a:t>Đáp án</a:t>
            </a:r>
            <a:r>
              <a:rPr lang="en-US" sz="3600" b="1">
                <a:solidFill>
                  <a:srgbClr val="1F497D"/>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lãnh thổ trải dài trên nhiều vĩ độ.</a:t>
            </a:r>
          </a:p>
        </p:txBody>
      </p:sp>
      <p:pic>
        <p:nvPicPr>
          <p:cNvPr id="6" name="Picture 13">
            <a:hlinkClick r:id="rId3" action="ppaction://hlinksldjump"/>
            <a:extLst>
              <a:ext uri="{FF2B5EF4-FFF2-40B4-BE49-F238E27FC236}">
                <a16:creationId xmlns:a16="http://schemas.microsoft.com/office/drawing/2014/main" xmlns="" id="{00CF2327-18CE-479A-B793-6785DEC31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72497">
            <a:off x="4758532" y="-27781"/>
            <a:ext cx="168751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553AF8F0-B5EA-4906-B8B0-AED4FF362CB6}"/>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a:solidFill>
                  <a:srgbClr val="0D0D0D"/>
                </a:solidFill>
                <a:latin typeface="Times New Roman" pitchFamily="18" charset="0"/>
                <a:cs typeface="Times New Roman" pitchFamily="18" charset="0"/>
              </a:rPr>
              <a:t>    </a:t>
            </a:r>
          </a:p>
          <a:p>
            <a:pPr algn="ctr">
              <a:defRPr/>
            </a:pPr>
            <a:r>
              <a:rPr lang="en-US" sz="4000" b="1">
                <a:solidFill>
                  <a:srgbClr val="0D0D0D"/>
                </a:solidFill>
                <a:latin typeface="Times New Roman" pitchFamily="18" charset="0"/>
                <a:cs typeface="Times New Roman" pitchFamily="18" charset="0"/>
              </a:rPr>
              <a:t>5/ Tên hệ thống sông lớn ở Bắc Mĩ</a:t>
            </a:r>
          </a:p>
          <a:p>
            <a:pPr algn="ctr">
              <a:defRPr/>
            </a:pPr>
            <a:endParaRPr lang="en-US" sz="4000" b="1">
              <a:solidFill>
                <a:srgbClr val="0D0D0D"/>
              </a:solidFill>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xmlns="" id="{06CFFD11-6D18-4C24-902D-391E7FAB506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rgbClr val="1F497D"/>
                </a:solidFill>
                <a:latin typeface="Times New Roman" pitchFamily="18" charset="0"/>
                <a:cs typeface="Times New Roman" pitchFamily="18" charset="0"/>
              </a:rPr>
              <a:t>Đáp</a:t>
            </a:r>
            <a:r>
              <a:rPr lang="en-US" sz="3600" b="1" u="sng" dirty="0">
                <a:solidFill>
                  <a:srgbClr val="1F497D"/>
                </a:solidFill>
                <a:latin typeface="Times New Roman" pitchFamily="18" charset="0"/>
                <a:cs typeface="Times New Roman" pitchFamily="18" charset="0"/>
              </a:rPr>
              <a:t> </a:t>
            </a:r>
            <a:r>
              <a:rPr lang="en-US" sz="3600" b="1" u="sng" dirty="0" err="1">
                <a:solidFill>
                  <a:srgbClr val="1F497D"/>
                </a:solidFill>
                <a:latin typeface="Times New Roman" pitchFamily="18" charset="0"/>
                <a:cs typeface="Times New Roman" pitchFamily="18" charset="0"/>
              </a:rPr>
              <a:t>án</a:t>
            </a:r>
            <a:r>
              <a:rPr lang="en-US" sz="3600" b="1" dirty="0">
                <a:solidFill>
                  <a:srgbClr val="1F497D"/>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Mit</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xu</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ri</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Mi</a:t>
            </a:r>
            <a:r>
              <a:rPr lang="en-US" sz="4000" b="1" dirty="0">
                <a:solidFill>
                  <a:srgbClr val="FF0000"/>
                </a:solidFill>
                <a:latin typeface="Times New Roman" pitchFamily="18" charset="0"/>
                <a:cs typeface="Times New Roman" pitchFamily="18" charset="0"/>
              </a:rPr>
              <a:t>-xi-xi-pi.</a:t>
            </a:r>
          </a:p>
        </p:txBody>
      </p:sp>
      <p:pic>
        <p:nvPicPr>
          <p:cNvPr id="5" name="Picture 2">
            <a:hlinkClick r:id="rId3" action="ppaction://hlinksldjump"/>
            <a:extLst>
              <a:ext uri="{FF2B5EF4-FFF2-40B4-BE49-F238E27FC236}">
                <a16:creationId xmlns:a16="http://schemas.microsoft.com/office/drawing/2014/main" xmlns="" id="{B1E83F70-92F0-4309-BD89-E00AAFA1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6918">
            <a:off x="4905539" y="-42246"/>
            <a:ext cx="12557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31D697E-93AE-4265-8DBA-7C3DB724FE75}"/>
              </a:ext>
            </a:extLst>
          </p:cNvPr>
          <p:cNvSpPr txBox="1"/>
          <p:nvPr/>
        </p:nvSpPr>
        <p:spPr>
          <a:xfrm>
            <a:off x="1442851" y="2624446"/>
            <a:ext cx="10137569" cy="1015663"/>
          </a:xfrm>
          <a:prstGeom prst="rect">
            <a:avLst/>
          </a:prstGeom>
          <a:noFill/>
        </p:spPr>
        <p:txBody>
          <a:bodyPr wrap="square" rtlCol="0">
            <a:spAutoFit/>
          </a:bodyPr>
          <a:lstStyle/>
          <a:p>
            <a:r>
              <a:rPr lang="en-US" sz="6000">
                <a:solidFill>
                  <a:srgbClr val="FF0066"/>
                </a:solidFill>
                <a:latin typeface="#9Slide03 AllRoundGothic" panose="020B0703020202020104" pitchFamily="34" charset="0"/>
              </a:rPr>
              <a:t>Chúc bạn may mắn lần sau</a:t>
            </a:r>
          </a:p>
        </p:txBody>
      </p:sp>
      <p:pic>
        <p:nvPicPr>
          <p:cNvPr id="3" name="Picture 8">
            <a:hlinkClick r:id="rId2" action="ppaction://hlinksldjump"/>
            <a:extLst>
              <a:ext uri="{FF2B5EF4-FFF2-40B4-BE49-F238E27FC236}">
                <a16:creationId xmlns:a16="http://schemas.microsoft.com/office/drawing/2014/main" xmlns="" id="{6641FF3D-0221-42E5-9CFA-4E047FBEB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0825">
            <a:off x="5190852" y="453299"/>
            <a:ext cx="1397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xmlns="" id="{2B953655-BECA-43A8-A4EA-9C315BA452AA}"/>
              </a:ext>
            </a:extLst>
          </p:cNvPr>
          <p:cNvGrpSpPr/>
          <p:nvPr/>
        </p:nvGrpSpPr>
        <p:grpSpPr>
          <a:xfrm>
            <a:off x="5875621" y="420784"/>
            <a:ext cx="6279070" cy="6315445"/>
            <a:chOff x="4787358" y="0"/>
            <a:chExt cx="7381068" cy="6891700"/>
          </a:xfrm>
        </p:grpSpPr>
        <p:pic>
          <p:nvPicPr>
            <p:cNvPr id="9" name="Picture 8" descr="Diagram, map&#10;&#10;Description automatically generated">
              <a:extLst>
                <a:ext uri="{FF2B5EF4-FFF2-40B4-BE49-F238E27FC236}">
                  <a16:creationId xmlns:a16="http://schemas.microsoft.com/office/drawing/2014/main" xmlns="" id="{02811A6C-7FB1-4D45-ACA0-E11F450F0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xmlns="" id="{99EE69DB-AB64-438C-A56E-1B72B9CC7DF0}"/>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24" name="Rectangle 23">
            <a:extLst>
              <a:ext uri="{FF2B5EF4-FFF2-40B4-BE49-F238E27FC236}">
                <a16:creationId xmlns:a16="http://schemas.microsoft.com/office/drawing/2014/main" xmlns="" id="{D2714273-13AB-4DDF-A36C-CF2E3AD3E752}"/>
              </a:ext>
            </a:extLst>
          </p:cNvPr>
          <p:cNvSpPr/>
          <p:nvPr/>
        </p:nvSpPr>
        <p:spPr>
          <a:xfrm>
            <a:off x="37666" y="2050463"/>
            <a:ext cx="5837955" cy="2677656"/>
          </a:xfrm>
          <a:prstGeom prst="rect">
            <a:avLst/>
          </a:prstGeom>
          <a:ln>
            <a:solidFill>
              <a:srgbClr val="0070C0"/>
            </a:solidFill>
            <a:prstDash val="sysDash"/>
          </a:ln>
        </p:spPr>
        <p:txBody>
          <a:bodyPr wrap="square">
            <a:spAutoFit/>
          </a:bodyPr>
          <a:lstStyle/>
          <a:p>
            <a:pPr algn="just"/>
            <a:r>
              <a:rPr lang="vi-VN" sz="2800">
                <a:solidFill>
                  <a:srgbClr val="FF0066"/>
                </a:solidFill>
              </a:rPr>
              <a:t>Dựa vào hình 14.1 và thông tin trong bài, em hãy:</a:t>
            </a:r>
          </a:p>
          <a:p>
            <a:pPr algn="just"/>
            <a:r>
              <a:rPr lang="vi-VN" sz="2800">
                <a:solidFill>
                  <a:srgbClr val="FF0066"/>
                </a:solidFill>
              </a:rPr>
              <a:t>- Kể tên các sông và hồ chính ở Bắc Mỹ.</a:t>
            </a:r>
          </a:p>
          <a:p>
            <a:pPr algn="just"/>
            <a:r>
              <a:rPr lang="vi-VN" sz="2800">
                <a:solidFill>
                  <a:srgbClr val="FF0066"/>
                </a:solidFill>
              </a:rPr>
              <a:t>- Nhận xét đặc điểm phân bố mạng lưới sông ngòi của Bắc Mỹ.</a:t>
            </a:r>
            <a:endParaRPr lang="en-US" sz="2800"/>
          </a:p>
        </p:txBody>
      </p:sp>
      <p:grpSp>
        <p:nvGrpSpPr>
          <p:cNvPr id="25" name="Group 24">
            <a:extLst>
              <a:ext uri="{FF2B5EF4-FFF2-40B4-BE49-F238E27FC236}">
                <a16:creationId xmlns:a16="http://schemas.microsoft.com/office/drawing/2014/main" xmlns="" id="{17B166CD-9EF3-4639-AFA0-1C087974FCDD}"/>
              </a:ext>
            </a:extLst>
          </p:cNvPr>
          <p:cNvGrpSpPr/>
          <p:nvPr/>
        </p:nvGrpSpPr>
        <p:grpSpPr>
          <a:xfrm>
            <a:off x="1673747" y="1055569"/>
            <a:ext cx="3810866" cy="827835"/>
            <a:chOff x="3199789" y="1093088"/>
            <a:chExt cx="3514971" cy="682233"/>
          </a:xfrm>
        </p:grpSpPr>
        <p:sp>
          <p:nvSpPr>
            <p:cNvPr id="26" name="Rectangle: Rounded Corners 25">
              <a:extLst>
                <a:ext uri="{FF2B5EF4-FFF2-40B4-BE49-F238E27FC236}">
                  <a16:creationId xmlns:a16="http://schemas.microsoft.com/office/drawing/2014/main" xmlns="" id="{FA6F9F13-68C7-4E4E-988C-0B355EBA79F8}"/>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7" name="TextBox 26">
              <a:extLst>
                <a:ext uri="{FF2B5EF4-FFF2-40B4-BE49-F238E27FC236}">
                  <a16:creationId xmlns:a16="http://schemas.microsoft.com/office/drawing/2014/main" xmlns="" id="{8C960BE2-A8A1-47D5-B827-40DB99EDE83C}"/>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8" name="Hình ảnh 4">
            <a:extLst>
              <a:ext uri="{FF2B5EF4-FFF2-40B4-BE49-F238E27FC236}">
                <a16:creationId xmlns:a16="http://schemas.microsoft.com/office/drawing/2014/main" xmlns="" id="{16814A61-6359-42A2-B2EB-6BF07CE0F6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726779" y="810901"/>
            <a:ext cx="819062" cy="1308147"/>
          </a:xfrm>
          <a:prstGeom prst="rect">
            <a:avLst/>
          </a:prstGeom>
        </p:spPr>
      </p:pic>
      <p:pic>
        <p:nvPicPr>
          <p:cNvPr id="29" name="3 Minute Timer (Nho)">
            <a:hlinkClick r:id="" action="ppaction://media"/>
            <a:extLst>
              <a:ext uri="{FF2B5EF4-FFF2-40B4-BE49-F238E27FC236}">
                <a16:creationId xmlns:a16="http://schemas.microsoft.com/office/drawing/2014/main" xmlns="" id="{BD59C4B8-797E-4374-99A3-7645B9237BD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28020" y="5678427"/>
            <a:ext cx="1867584" cy="1049696"/>
          </a:xfrm>
          <a:prstGeom prst="rect">
            <a:avLst/>
          </a:prstGeom>
        </p:spPr>
      </p:pic>
      <p:sp>
        <p:nvSpPr>
          <p:cNvPr id="30" name="Rectangle 29">
            <a:extLst>
              <a:ext uri="{FF2B5EF4-FFF2-40B4-BE49-F238E27FC236}">
                <a16:creationId xmlns:a16="http://schemas.microsoft.com/office/drawing/2014/main" xmlns="" id="{413B34D0-798D-49C5-84E2-EA7678551BA6}"/>
              </a:ext>
            </a:extLst>
          </p:cNvPr>
          <p:cNvSpPr/>
          <p:nvPr/>
        </p:nvSpPr>
        <p:spPr>
          <a:xfrm>
            <a:off x="1580251" y="5524011"/>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31" name="Rectangle 30">
            <a:extLst>
              <a:ext uri="{FF2B5EF4-FFF2-40B4-BE49-F238E27FC236}">
                <a16:creationId xmlns:a16="http://schemas.microsoft.com/office/drawing/2014/main" xmlns="" id="{57BBBD1F-3F49-4919-A38D-C3A800F463B7}"/>
              </a:ext>
            </a:extLst>
          </p:cNvPr>
          <p:cNvSpPr/>
          <p:nvPr/>
        </p:nvSpPr>
        <p:spPr>
          <a:xfrm>
            <a:off x="362846" y="625652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32" name="Group 31">
            <a:extLst>
              <a:ext uri="{FF2B5EF4-FFF2-40B4-BE49-F238E27FC236}">
                <a16:creationId xmlns:a16="http://schemas.microsoft.com/office/drawing/2014/main" xmlns="" id="{7B015BF4-1D12-4F92-8769-D821097601DA}"/>
              </a:ext>
            </a:extLst>
          </p:cNvPr>
          <p:cNvGrpSpPr/>
          <p:nvPr/>
        </p:nvGrpSpPr>
        <p:grpSpPr>
          <a:xfrm>
            <a:off x="333716" y="5198677"/>
            <a:ext cx="1094053" cy="848554"/>
            <a:chOff x="3634055" y="3302115"/>
            <a:chExt cx="848449" cy="796469"/>
          </a:xfrm>
        </p:grpSpPr>
        <p:pic>
          <p:nvPicPr>
            <p:cNvPr id="33" name="Picture 32">
              <a:extLst>
                <a:ext uri="{FF2B5EF4-FFF2-40B4-BE49-F238E27FC236}">
                  <a16:creationId xmlns:a16="http://schemas.microsoft.com/office/drawing/2014/main" xmlns="" id="{FAE26078-3125-4715-8F75-5FEAC24F3CD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4" name="Picture 33">
              <a:extLst>
                <a:ext uri="{FF2B5EF4-FFF2-40B4-BE49-F238E27FC236}">
                  <a16:creationId xmlns:a16="http://schemas.microsoft.com/office/drawing/2014/main" xmlns="" id="{19F56556-E768-422C-A24D-DB8C9FEEBC3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27894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right)">
                                      <p:cBhvr>
                                        <p:cTn id="28" dur="500"/>
                                        <p:tgtEl>
                                          <p:spTgt spid="30"/>
                                        </p:tgtEl>
                                      </p:cBhvr>
                                    </p:animEffect>
                                  </p:childTnLst>
                                </p:cTn>
                              </p:par>
                              <p:par>
                                <p:cTn id="29" presetID="22" presetClass="entr" presetSubtype="2"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righ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2" presetClass="entr" presetSubtype="8"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9"/>
                </p:tgtEl>
              </p:cMediaNode>
            </p:video>
          </p:childTnLst>
        </p:cTn>
      </p:par>
    </p:tnLst>
    <p:bldLst>
      <p:bldP spid="24" grpId="0" animBg="1"/>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xmlns=""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xmlns=""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xmlns=""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2" name="Rectangle 11">
            <a:extLst>
              <a:ext uri="{FF2B5EF4-FFF2-40B4-BE49-F238E27FC236}">
                <a16:creationId xmlns:a16="http://schemas.microsoft.com/office/drawing/2014/main" xmlns="" id="{9394D5D2-212A-4026-AB4D-961F5BAA60C1}"/>
              </a:ext>
            </a:extLst>
          </p:cNvPr>
          <p:cNvSpPr/>
          <p:nvPr/>
        </p:nvSpPr>
        <p:spPr>
          <a:xfrm>
            <a:off x="49834" y="1792620"/>
            <a:ext cx="4750050" cy="2185214"/>
          </a:xfrm>
          <a:prstGeom prst="rect">
            <a:avLst/>
          </a:prstGeom>
        </p:spPr>
        <p:txBody>
          <a:bodyPr wrap="square">
            <a:spAutoFit/>
          </a:bodyPr>
          <a:lstStyle/>
          <a:p>
            <a:pPr algn="just"/>
            <a:r>
              <a:rPr lang="vi-VN" sz="3400">
                <a:solidFill>
                  <a:srgbClr val="1B04FA"/>
                </a:solidFill>
              </a:rPr>
              <a:t>Sông Missouri là con sông dài nhất ở</a:t>
            </a:r>
            <a:r>
              <a:rPr lang="en-US" sz="3400">
                <a:solidFill>
                  <a:srgbClr val="1B04FA"/>
                </a:solidFill>
              </a:rPr>
              <a:t> Bắc Mĩ</a:t>
            </a:r>
            <a:r>
              <a:rPr lang="vi-VN" sz="3400">
                <a:solidFill>
                  <a:srgbClr val="1B04FA"/>
                </a:solidFill>
              </a:rPr>
              <a:t> với </a:t>
            </a:r>
            <a:r>
              <a:rPr lang="en-US" sz="3400">
                <a:solidFill>
                  <a:srgbClr val="1B04FA"/>
                </a:solidFill>
              </a:rPr>
              <a:t>chiều dài </a:t>
            </a:r>
            <a:r>
              <a:rPr lang="vi-VN" sz="3400">
                <a:solidFill>
                  <a:srgbClr val="1B04FA"/>
                </a:solidFill>
              </a:rPr>
              <a:t> 2.341</a:t>
            </a:r>
            <a:r>
              <a:rPr lang="en-US" sz="3400">
                <a:solidFill>
                  <a:srgbClr val="1B04FA"/>
                </a:solidFill>
              </a:rPr>
              <a:t> </a:t>
            </a:r>
            <a:r>
              <a:rPr lang="vi-VN" sz="3400">
                <a:solidFill>
                  <a:srgbClr val="1B04FA"/>
                </a:solidFill>
              </a:rPr>
              <a:t>dặm (3.767 km)</a:t>
            </a:r>
            <a:endParaRPr lang="en-US" sz="3400">
              <a:solidFill>
                <a:srgbClr val="1B04FA"/>
              </a:solidFill>
            </a:endParaRPr>
          </a:p>
        </p:txBody>
      </p:sp>
      <p:sp>
        <p:nvSpPr>
          <p:cNvPr id="13" name="Freeform: Shape 12">
            <a:extLst>
              <a:ext uri="{FF2B5EF4-FFF2-40B4-BE49-F238E27FC236}">
                <a16:creationId xmlns:a16="http://schemas.microsoft.com/office/drawing/2014/main" xmlns=""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xmlns=""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3EF0F19-6496-4875-BF00-268C6A68DB83}"/>
              </a:ext>
            </a:extLst>
          </p:cNvPr>
          <p:cNvPicPr>
            <a:picLocks noChangeAspect="1"/>
          </p:cNvPicPr>
          <p:nvPr/>
        </p:nvPicPr>
        <p:blipFill>
          <a:blip r:embed="rId2"/>
          <a:stretch>
            <a:fillRect/>
          </a:stretch>
        </p:blipFill>
        <p:spPr>
          <a:xfrm>
            <a:off x="145047" y="407354"/>
            <a:ext cx="7076536" cy="3886350"/>
          </a:xfrm>
          <a:prstGeom prst="rect">
            <a:avLst/>
          </a:prstGeom>
        </p:spPr>
      </p:pic>
      <p:pic>
        <p:nvPicPr>
          <p:cNvPr id="1026" name="Picture 2" descr="Hính Ảnh Thiên Nhiên và Nghệ Thuật † ::.">
            <a:extLst>
              <a:ext uri="{FF2B5EF4-FFF2-40B4-BE49-F238E27FC236}">
                <a16:creationId xmlns:a16="http://schemas.microsoft.com/office/drawing/2014/main" xmlns="" id="{527FDE45-5111-4B2E-B141-56AA5ED58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093" y="436052"/>
            <a:ext cx="4684860" cy="38576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4450F01D-1EC1-4DE1-AFFA-FA64268D48F0}"/>
              </a:ext>
            </a:extLst>
          </p:cNvPr>
          <p:cNvSpPr/>
          <p:nvPr/>
        </p:nvSpPr>
        <p:spPr>
          <a:xfrm>
            <a:off x="147878" y="4566837"/>
            <a:ext cx="11899075" cy="1384995"/>
          </a:xfrm>
          <a:prstGeom prst="rect">
            <a:avLst/>
          </a:prstGeom>
        </p:spPr>
        <p:txBody>
          <a:bodyPr wrap="square">
            <a:spAutoFit/>
          </a:bodyPr>
          <a:lstStyle/>
          <a:p>
            <a:r>
              <a:rPr lang="vi-VN" sz="2800" b="1">
                <a:solidFill>
                  <a:srgbClr val="1B04FA"/>
                </a:solidFill>
              </a:rPr>
              <a:t>Sông Missouri</a:t>
            </a:r>
            <a:r>
              <a:rPr lang="en-US" sz="2800" b="1">
                <a:solidFill>
                  <a:srgbClr val="1B04FA"/>
                </a:solidFill>
              </a:rPr>
              <a:t> x</a:t>
            </a:r>
            <a:r>
              <a:rPr lang="vi-VN" sz="2800">
                <a:solidFill>
                  <a:srgbClr val="1B04FA"/>
                </a:solidFill>
              </a:rPr>
              <a:t>uất phát tại </a:t>
            </a:r>
            <a:r>
              <a:rPr lang="vi-VN" sz="2800">
                <a:solidFill>
                  <a:srgbClr val="1B04FA"/>
                </a:solidFill>
                <a:hlinkClick r:id="rId4" tooltip="Dãy núi Rocky">
                  <a:extLst>
                    <a:ext uri="{A12FA001-AC4F-418D-AE19-62706E023703}">
                      <ahyp:hlinkClr xmlns:ahyp="http://schemas.microsoft.com/office/drawing/2018/hyperlinkcolor" xmlns="" val="tx"/>
                    </a:ext>
                  </a:extLst>
                </a:hlinkClick>
              </a:rPr>
              <a:t>dãy núi Rocky</a:t>
            </a:r>
            <a:r>
              <a:rPr lang="vi-VN" sz="2800">
                <a:solidFill>
                  <a:srgbClr val="1B04FA"/>
                </a:solidFill>
              </a:rPr>
              <a:t> thuộc miền tây </a:t>
            </a:r>
            <a:r>
              <a:rPr lang="vi-VN" sz="2800">
                <a:solidFill>
                  <a:srgbClr val="1B04FA"/>
                </a:solidFill>
                <a:hlinkClick r:id="rId5" tooltip="Montana">
                  <a:extLst>
                    <a:ext uri="{A12FA001-AC4F-418D-AE19-62706E023703}">
                      <ahyp:hlinkClr xmlns:ahyp="http://schemas.microsoft.com/office/drawing/2018/hyperlinkcolor" xmlns="" val="tx"/>
                    </a:ext>
                  </a:extLst>
                </a:hlinkClick>
              </a:rPr>
              <a:t>Montana</a:t>
            </a:r>
            <a:r>
              <a:rPr lang="en-US" sz="2800">
                <a:solidFill>
                  <a:srgbClr val="1B04FA"/>
                </a:solidFill>
              </a:rPr>
              <a:t>. </a:t>
            </a:r>
            <a:r>
              <a:rPr lang="vi-VN" sz="2800">
                <a:solidFill>
                  <a:srgbClr val="1B04FA"/>
                </a:solidFill>
              </a:rPr>
              <a:t>Nó chảy qua 10 bang của Hoa Kỳ và 2 tỉnh của Canada. Khi kết hợp với sông Mississippi, nó tạo nên </a:t>
            </a:r>
            <a:r>
              <a:rPr lang="vi-VN" sz="2800">
                <a:solidFill>
                  <a:srgbClr val="1B04FA"/>
                </a:solidFill>
                <a:hlinkClick r:id="rId6" tooltip="Danh sách sông dài nhất thế giới">
                  <a:extLst>
                    <a:ext uri="{A12FA001-AC4F-418D-AE19-62706E023703}">
                      <ahyp:hlinkClr xmlns:ahyp="http://schemas.microsoft.com/office/drawing/2018/hyperlinkcolor" xmlns="" val="tx"/>
                    </a:ext>
                  </a:extLst>
                </a:hlinkClick>
              </a:rPr>
              <a:t>hệ thống sông dài thứ tư trên thế giới</a:t>
            </a:r>
            <a:r>
              <a:rPr lang="vi-VN" sz="2800">
                <a:solidFill>
                  <a:srgbClr val="1B04FA"/>
                </a:solidFill>
              </a:rPr>
              <a:t>.</a:t>
            </a:r>
            <a:r>
              <a:rPr lang="vi-VN" sz="2800" baseline="30000">
                <a:solidFill>
                  <a:srgbClr val="1B04FA"/>
                </a:solidFill>
                <a:hlinkClick r:id="rId7">
                  <a:extLst>
                    <a:ext uri="{A12FA001-AC4F-418D-AE19-62706E023703}">
                      <ahyp:hlinkClr xmlns:ahyp="http://schemas.microsoft.com/office/drawing/2018/hyperlinkcolor" xmlns="" val="tx"/>
                    </a:ext>
                  </a:extLst>
                </a:hlinkClick>
              </a:rPr>
              <a:t>[</a:t>
            </a:r>
            <a:endParaRPr lang="en-US" sz="2800">
              <a:solidFill>
                <a:srgbClr val="1B04FA"/>
              </a:solidFill>
            </a:endParaRPr>
          </a:p>
        </p:txBody>
      </p:sp>
    </p:spTree>
    <p:extLst>
      <p:ext uri="{BB962C8B-B14F-4D97-AF65-F5344CB8AC3E}">
        <p14:creationId xmlns:p14="http://schemas.microsoft.com/office/powerpoint/2010/main" val="15066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8" name="Group 7">
            <a:extLst>
              <a:ext uri="{FF2B5EF4-FFF2-40B4-BE49-F238E27FC236}">
                <a16:creationId xmlns:a16="http://schemas.microsoft.com/office/drawing/2014/main" xmlns="" id="{2B953655-BECA-43A8-A4EA-9C315BA452AA}"/>
              </a:ext>
            </a:extLst>
          </p:cNvPr>
          <p:cNvGrpSpPr/>
          <p:nvPr/>
        </p:nvGrpSpPr>
        <p:grpSpPr>
          <a:xfrm>
            <a:off x="4787358" y="0"/>
            <a:ext cx="7381068" cy="6858000"/>
            <a:chOff x="4787358" y="0"/>
            <a:chExt cx="7381068" cy="6858000"/>
          </a:xfrm>
        </p:grpSpPr>
        <p:pic>
          <p:nvPicPr>
            <p:cNvPr id="9" name="Picture 8" descr="Diagram, map&#10;&#10;Description automatically generated">
              <a:extLst>
                <a:ext uri="{FF2B5EF4-FFF2-40B4-BE49-F238E27FC236}">
                  <a16:creationId xmlns:a16="http://schemas.microsoft.com/office/drawing/2014/main" xmlns="" id="{02811A6C-7FB1-4D45-ACA0-E11F450F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0" name="TextBox 9">
              <a:extLst>
                <a:ext uri="{FF2B5EF4-FFF2-40B4-BE49-F238E27FC236}">
                  <a16:creationId xmlns:a16="http://schemas.microsoft.com/office/drawing/2014/main" xmlns="" id="{99EE69DB-AB64-438C-A56E-1B72B9CC7DF0}"/>
                </a:ext>
              </a:extLst>
            </p:cNvPr>
            <p:cNvSpPr txBox="1"/>
            <p:nvPr/>
          </p:nvSpPr>
          <p:spPr>
            <a:xfrm>
              <a:off x="6152161" y="6488668"/>
              <a:ext cx="5506102"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3" name="Freeform: Shape 12">
            <a:extLst>
              <a:ext uri="{FF2B5EF4-FFF2-40B4-BE49-F238E27FC236}">
                <a16:creationId xmlns:a16="http://schemas.microsoft.com/office/drawing/2014/main" xmlns="" id="{235548CF-7E45-4668-B064-DCCD8F2209ED}"/>
              </a:ext>
            </a:extLst>
          </p:cNvPr>
          <p:cNvSpPr/>
          <p:nvPr/>
        </p:nvSpPr>
        <p:spPr>
          <a:xfrm>
            <a:off x="7991605" y="3732756"/>
            <a:ext cx="1490598" cy="951978"/>
          </a:xfrm>
          <a:custGeom>
            <a:avLst/>
            <a:gdLst>
              <a:gd name="connsiteX0" fmla="*/ 0 w 1490598"/>
              <a:gd name="connsiteY0" fmla="*/ 87682 h 951978"/>
              <a:gd name="connsiteX1" fmla="*/ 37579 w 1490598"/>
              <a:gd name="connsiteY1" fmla="*/ 25052 h 951978"/>
              <a:gd name="connsiteX2" fmla="*/ 75157 w 1490598"/>
              <a:gd name="connsiteY2" fmla="*/ 12526 h 951978"/>
              <a:gd name="connsiteX3" fmla="*/ 175365 w 1490598"/>
              <a:gd name="connsiteY3" fmla="*/ 0 h 951978"/>
              <a:gd name="connsiteX4" fmla="*/ 300625 w 1490598"/>
              <a:gd name="connsiteY4" fmla="*/ 12526 h 951978"/>
              <a:gd name="connsiteX5" fmla="*/ 388307 w 1490598"/>
              <a:gd name="connsiteY5" fmla="*/ 37578 h 951978"/>
              <a:gd name="connsiteX6" fmla="*/ 425885 w 1490598"/>
              <a:gd name="connsiteY6" fmla="*/ 75156 h 951978"/>
              <a:gd name="connsiteX7" fmla="*/ 463463 w 1490598"/>
              <a:gd name="connsiteY7" fmla="*/ 87682 h 951978"/>
              <a:gd name="connsiteX8" fmla="*/ 601250 w 1490598"/>
              <a:gd name="connsiteY8" fmla="*/ 100208 h 951978"/>
              <a:gd name="connsiteX9" fmla="*/ 663880 w 1490598"/>
              <a:gd name="connsiteY9" fmla="*/ 187891 h 951978"/>
              <a:gd name="connsiteX10" fmla="*/ 701458 w 1490598"/>
              <a:gd name="connsiteY10" fmla="*/ 225469 h 951978"/>
              <a:gd name="connsiteX11" fmla="*/ 713984 w 1490598"/>
              <a:gd name="connsiteY11" fmla="*/ 263047 h 951978"/>
              <a:gd name="connsiteX12" fmla="*/ 688932 w 1490598"/>
              <a:gd name="connsiteY12" fmla="*/ 388307 h 951978"/>
              <a:gd name="connsiteX13" fmla="*/ 764088 w 1490598"/>
              <a:gd name="connsiteY13" fmla="*/ 438411 h 951978"/>
              <a:gd name="connsiteX14" fmla="*/ 789140 w 1490598"/>
              <a:gd name="connsiteY14" fmla="*/ 475989 h 951978"/>
              <a:gd name="connsiteX15" fmla="*/ 826718 w 1490598"/>
              <a:gd name="connsiteY15" fmla="*/ 488515 h 951978"/>
              <a:gd name="connsiteX16" fmla="*/ 977031 w 1490598"/>
              <a:gd name="connsiteY16" fmla="*/ 588723 h 951978"/>
              <a:gd name="connsiteX17" fmla="*/ 989557 w 1490598"/>
              <a:gd name="connsiteY17" fmla="*/ 626302 h 951978"/>
              <a:gd name="connsiteX18" fmla="*/ 1014609 w 1490598"/>
              <a:gd name="connsiteY18" fmla="*/ 713984 h 951978"/>
              <a:gd name="connsiteX19" fmla="*/ 1077239 w 1490598"/>
              <a:gd name="connsiteY19" fmla="*/ 789140 h 951978"/>
              <a:gd name="connsiteX20" fmla="*/ 1102291 w 1490598"/>
              <a:gd name="connsiteY20" fmla="*/ 826718 h 951978"/>
              <a:gd name="connsiteX21" fmla="*/ 1114817 w 1490598"/>
              <a:gd name="connsiteY21" fmla="*/ 889348 h 951978"/>
              <a:gd name="connsiteX22" fmla="*/ 1152395 w 1490598"/>
              <a:gd name="connsiteY22" fmla="*/ 901874 h 951978"/>
              <a:gd name="connsiteX23" fmla="*/ 1265129 w 1490598"/>
              <a:gd name="connsiteY23" fmla="*/ 876822 h 951978"/>
              <a:gd name="connsiteX24" fmla="*/ 1327759 w 1490598"/>
              <a:gd name="connsiteY24" fmla="*/ 889348 h 951978"/>
              <a:gd name="connsiteX25" fmla="*/ 1453020 w 1490598"/>
              <a:gd name="connsiteY25" fmla="*/ 901874 h 951978"/>
              <a:gd name="connsiteX26" fmla="*/ 1478072 w 1490598"/>
              <a:gd name="connsiteY26" fmla="*/ 939452 h 951978"/>
              <a:gd name="connsiteX27" fmla="*/ 1490598 w 1490598"/>
              <a:gd name="connsiteY27" fmla="*/ 951978 h 9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0598" h="951978">
                <a:moveTo>
                  <a:pt x="0" y="87682"/>
                </a:moveTo>
                <a:cubicBezTo>
                  <a:pt x="12526" y="66805"/>
                  <a:pt x="20363" y="42267"/>
                  <a:pt x="37579" y="25052"/>
                </a:cubicBezTo>
                <a:cubicBezTo>
                  <a:pt x="46915" y="15716"/>
                  <a:pt x="62166" y="14888"/>
                  <a:pt x="75157" y="12526"/>
                </a:cubicBezTo>
                <a:cubicBezTo>
                  <a:pt x="108277" y="6504"/>
                  <a:pt x="141962" y="4175"/>
                  <a:pt x="175365" y="0"/>
                </a:cubicBezTo>
                <a:cubicBezTo>
                  <a:pt x="217118" y="4175"/>
                  <a:pt x="259085" y="6592"/>
                  <a:pt x="300625" y="12526"/>
                </a:cubicBezTo>
                <a:cubicBezTo>
                  <a:pt x="328150" y="16458"/>
                  <a:pt x="361539" y="28655"/>
                  <a:pt x="388307" y="37578"/>
                </a:cubicBezTo>
                <a:cubicBezTo>
                  <a:pt x="400833" y="50104"/>
                  <a:pt x="411146" y="65330"/>
                  <a:pt x="425885" y="75156"/>
                </a:cubicBezTo>
                <a:cubicBezTo>
                  <a:pt x="436871" y="82480"/>
                  <a:pt x="450392" y="85815"/>
                  <a:pt x="463463" y="87682"/>
                </a:cubicBezTo>
                <a:cubicBezTo>
                  <a:pt x="509118" y="94204"/>
                  <a:pt x="555321" y="96033"/>
                  <a:pt x="601250" y="100208"/>
                </a:cubicBezTo>
                <a:cubicBezTo>
                  <a:pt x="707722" y="135699"/>
                  <a:pt x="546969" y="70980"/>
                  <a:pt x="663880" y="187891"/>
                </a:cubicBezTo>
                <a:lnTo>
                  <a:pt x="701458" y="225469"/>
                </a:lnTo>
                <a:cubicBezTo>
                  <a:pt x="705633" y="237995"/>
                  <a:pt x="713984" y="249843"/>
                  <a:pt x="713984" y="263047"/>
                </a:cubicBezTo>
                <a:cubicBezTo>
                  <a:pt x="713984" y="293759"/>
                  <a:pt x="697209" y="355200"/>
                  <a:pt x="688932" y="388307"/>
                </a:cubicBezTo>
                <a:cubicBezTo>
                  <a:pt x="714237" y="514832"/>
                  <a:pt x="671978" y="412094"/>
                  <a:pt x="764088" y="438411"/>
                </a:cubicBezTo>
                <a:cubicBezTo>
                  <a:pt x="778563" y="442547"/>
                  <a:pt x="777385" y="466585"/>
                  <a:pt x="789140" y="475989"/>
                </a:cubicBezTo>
                <a:cubicBezTo>
                  <a:pt x="799450" y="484237"/>
                  <a:pt x="814192" y="484340"/>
                  <a:pt x="826718" y="488515"/>
                </a:cubicBezTo>
                <a:cubicBezTo>
                  <a:pt x="872767" y="649687"/>
                  <a:pt x="808452" y="527421"/>
                  <a:pt x="977031" y="588723"/>
                </a:cubicBezTo>
                <a:cubicBezTo>
                  <a:pt x="989440" y="593235"/>
                  <a:pt x="985930" y="613606"/>
                  <a:pt x="989557" y="626302"/>
                </a:cubicBezTo>
                <a:cubicBezTo>
                  <a:pt x="994908" y="645031"/>
                  <a:pt x="1004598" y="693962"/>
                  <a:pt x="1014609" y="713984"/>
                </a:cubicBezTo>
                <a:cubicBezTo>
                  <a:pt x="1037934" y="760634"/>
                  <a:pt x="1042611" y="747586"/>
                  <a:pt x="1077239" y="789140"/>
                </a:cubicBezTo>
                <a:cubicBezTo>
                  <a:pt x="1086877" y="800705"/>
                  <a:pt x="1093940" y="814192"/>
                  <a:pt x="1102291" y="826718"/>
                </a:cubicBezTo>
                <a:cubicBezTo>
                  <a:pt x="1106466" y="847595"/>
                  <a:pt x="1103007" y="871634"/>
                  <a:pt x="1114817" y="889348"/>
                </a:cubicBezTo>
                <a:cubicBezTo>
                  <a:pt x="1122141" y="900334"/>
                  <a:pt x="1139191" y="901874"/>
                  <a:pt x="1152395" y="901874"/>
                </a:cubicBezTo>
                <a:cubicBezTo>
                  <a:pt x="1168297" y="901874"/>
                  <a:pt x="1245805" y="881653"/>
                  <a:pt x="1265129" y="876822"/>
                </a:cubicBezTo>
                <a:cubicBezTo>
                  <a:pt x="1286006" y="880997"/>
                  <a:pt x="1306656" y="886534"/>
                  <a:pt x="1327759" y="889348"/>
                </a:cubicBezTo>
                <a:cubicBezTo>
                  <a:pt x="1369353" y="894894"/>
                  <a:pt x="1413211" y="888605"/>
                  <a:pt x="1453020" y="901874"/>
                </a:cubicBezTo>
                <a:cubicBezTo>
                  <a:pt x="1467302" y="906635"/>
                  <a:pt x="1469039" y="927408"/>
                  <a:pt x="1478072" y="939452"/>
                </a:cubicBezTo>
                <a:cubicBezTo>
                  <a:pt x="1481615" y="944176"/>
                  <a:pt x="1486423" y="947803"/>
                  <a:pt x="1490598" y="951978"/>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012AAC6B-CD8C-4C8E-9C65-67CBDB29A935}"/>
              </a:ext>
            </a:extLst>
          </p:cNvPr>
          <p:cNvPicPr>
            <a:picLocks noChangeAspect="1"/>
          </p:cNvPicPr>
          <p:nvPr/>
        </p:nvPicPr>
        <p:blipFill>
          <a:blip r:embed="rId4"/>
          <a:stretch>
            <a:fillRect/>
          </a:stretch>
        </p:blipFill>
        <p:spPr>
          <a:xfrm>
            <a:off x="7263888" y="33903"/>
            <a:ext cx="4878278" cy="3517434"/>
          </a:xfrm>
          <a:prstGeom prst="rect">
            <a:avLst/>
          </a:prstGeom>
        </p:spPr>
      </p:pic>
      <p:sp>
        <p:nvSpPr>
          <p:cNvPr id="11" name="Freeform: Shape 10">
            <a:extLst>
              <a:ext uri="{FF2B5EF4-FFF2-40B4-BE49-F238E27FC236}">
                <a16:creationId xmlns:a16="http://schemas.microsoft.com/office/drawing/2014/main" xmlns="" id="{66E144E3-66B7-4A76-8756-26F7B8A04D3F}"/>
              </a:ext>
            </a:extLst>
          </p:cNvPr>
          <p:cNvSpPr/>
          <p:nvPr/>
        </p:nvSpPr>
        <p:spPr>
          <a:xfrm>
            <a:off x="9348433" y="4150895"/>
            <a:ext cx="854346" cy="1299410"/>
          </a:xfrm>
          <a:custGeom>
            <a:avLst/>
            <a:gdLst>
              <a:gd name="connsiteX0" fmla="*/ 854346 w 854346"/>
              <a:gd name="connsiteY0" fmla="*/ 0 h 1299410"/>
              <a:gd name="connsiteX1" fmla="*/ 794188 w 854346"/>
              <a:gd name="connsiteY1" fmla="*/ 12031 h 1299410"/>
              <a:gd name="connsiteX2" fmla="*/ 758093 w 854346"/>
              <a:gd name="connsiteY2" fmla="*/ 84221 h 1299410"/>
              <a:gd name="connsiteX3" fmla="*/ 746062 w 854346"/>
              <a:gd name="connsiteY3" fmla="*/ 168442 h 1299410"/>
              <a:gd name="connsiteX4" fmla="*/ 709967 w 854346"/>
              <a:gd name="connsiteY4" fmla="*/ 204537 h 1299410"/>
              <a:gd name="connsiteX5" fmla="*/ 661841 w 854346"/>
              <a:gd name="connsiteY5" fmla="*/ 288758 h 1299410"/>
              <a:gd name="connsiteX6" fmla="*/ 601683 w 854346"/>
              <a:gd name="connsiteY6" fmla="*/ 409073 h 1299410"/>
              <a:gd name="connsiteX7" fmla="*/ 373083 w 854346"/>
              <a:gd name="connsiteY7" fmla="*/ 409073 h 1299410"/>
              <a:gd name="connsiteX8" fmla="*/ 336988 w 854346"/>
              <a:gd name="connsiteY8" fmla="*/ 481263 h 1299410"/>
              <a:gd name="connsiteX9" fmla="*/ 312925 w 854346"/>
              <a:gd name="connsiteY9" fmla="*/ 517358 h 1299410"/>
              <a:gd name="connsiteX10" fmla="*/ 192609 w 854346"/>
              <a:gd name="connsiteY10" fmla="*/ 529389 h 1299410"/>
              <a:gd name="connsiteX11" fmla="*/ 120420 w 854346"/>
              <a:gd name="connsiteY11" fmla="*/ 577516 h 1299410"/>
              <a:gd name="connsiteX12" fmla="*/ 108388 w 854346"/>
              <a:gd name="connsiteY12" fmla="*/ 613610 h 1299410"/>
              <a:gd name="connsiteX13" fmla="*/ 84325 w 854346"/>
              <a:gd name="connsiteY13" fmla="*/ 842210 h 1299410"/>
              <a:gd name="connsiteX14" fmla="*/ 12135 w 854346"/>
              <a:gd name="connsiteY14" fmla="*/ 938463 h 1299410"/>
              <a:gd name="connsiteX15" fmla="*/ 12135 w 854346"/>
              <a:gd name="connsiteY15" fmla="*/ 1022684 h 1299410"/>
              <a:gd name="connsiteX16" fmla="*/ 48230 w 854346"/>
              <a:gd name="connsiteY16" fmla="*/ 1046747 h 1299410"/>
              <a:gd name="connsiteX17" fmla="*/ 72293 w 854346"/>
              <a:gd name="connsiteY17" fmla="*/ 1191126 h 1299410"/>
              <a:gd name="connsiteX18" fmla="*/ 144483 w 854346"/>
              <a:gd name="connsiteY18" fmla="*/ 1263316 h 1299410"/>
              <a:gd name="connsiteX19" fmla="*/ 192609 w 854346"/>
              <a:gd name="connsiteY19" fmla="*/ 129941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46" h="1299410">
                <a:moveTo>
                  <a:pt x="854346" y="0"/>
                </a:moveTo>
                <a:cubicBezTo>
                  <a:pt x="834293" y="4010"/>
                  <a:pt x="811943" y="1885"/>
                  <a:pt x="794188" y="12031"/>
                </a:cubicBezTo>
                <a:cubicBezTo>
                  <a:pt x="774981" y="23006"/>
                  <a:pt x="764269" y="65695"/>
                  <a:pt x="758093" y="84221"/>
                </a:cubicBezTo>
                <a:cubicBezTo>
                  <a:pt x="754083" y="112295"/>
                  <a:pt x="756594" y="142112"/>
                  <a:pt x="746062" y="168442"/>
                </a:cubicBezTo>
                <a:cubicBezTo>
                  <a:pt x="739743" y="184240"/>
                  <a:pt x="720860" y="191465"/>
                  <a:pt x="709967" y="204537"/>
                </a:cubicBezTo>
                <a:cubicBezTo>
                  <a:pt x="695297" y="222141"/>
                  <a:pt x="668379" y="269143"/>
                  <a:pt x="661841" y="288758"/>
                </a:cubicBezTo>
                <a:cubicBezTo>
                  <a:pt x="622456" y="406915"/>
                  <a:pt x="670461" y="363221"/>
                  <a:pt x="601683" y="409073"/>
                </a:cubicBezTo>
                <a:cubicBezTo>
                  <a:pt x="506274" y="391726"/>
                  <a:pt x="461592" y="364818"/>
                  <a:pt x="373083" y="409073"/>
                </a:cubicBezTo>
                <a:cubicBezTo>
                  <a:pt x="350097" y="420566"/>
                  <a:pt x="346478" y="462283"/>
                  <a:pt x="336988" y="481263"/>
                </a:cubicBezTo>
                <a:cubicBezTo>
                  <a:pt x="330521" y="494197"/>
                  <a:pt x="326643" y="512785"/>
                  <a:pt x="312925" y="517358"/>
                </a:cubicBezTo>
                <a:cubicBezTo>
                  <a:pt x="274688" y="530104"/>
                  <a:pt x="232714" y="525379"/>
                  <a:pt x="192609" y="529389"/>
                </a:cubicBezTo>
                <a:cubicBezTo>
                  <a:pt x="167533" y="541927"/>
                  <a:pt x="136169" y="551267"/>
                  <a:pt x="120420" y="577516"/>
                </a:cubicBezTo>
                <a:cubicBezTo>
                  <a:pt x="113895" y="588391"/>
                  <a:pt x="112399" y="601579"/>
                  <a:pt x="108388" y="613610"/>
                </a:cubicBezTo>
                <a:cubicBezTo>
                  <a:pt x="100367" y="689810"/>
                  <a:pt x="102206" y="767705"/>
                  <a:pt x="84325" y="842210"/>
                </a:cubicBezTo>
                <a:cubicBezTo>
                  <a:pt x="75732" y="878015"/>
                  <a:pt x="38675" y="911924"/>
                  <a:pt x="12135" y="938463"/>
                </a:cubicBezTo>
                <a:cubicBezTo>
                  <a:pt x="4530" y="968885"/>
                  <a:pt x="-10878" y="993917"/>
                  <a:pt x="12135" y="1022684"/>
                </a:cubicBezTo>
                <a:cubicBezTo>
                  <a:pt x="21168" y="1033976"/>
                  <a:pt x="36198" y="1038726"/>
                  <a:pt x="48230" y="1046747"/>
                </a:cubicBezTo>
                <a:cubicBezTo>
                  <a:pt x="56251" y="1094873"/>
                  <a:pt x="52477" y="1146541"/>
                  <a:pt x="72293" y="1191126"/>
                </a:cubicBezTo>
                <a:cubicBezTo>
                  <a:pt x="86114" y="1222224"/>
                  <a:pt x="112198" y="1252555"/>
                  <a:pt x="144483" y="1263316"/>
                </a:cubicBezTo>
                <a:cubicBezTo>
                  <a:pt x="189086" y="1278183"/>
                  <a:pt x="174906" y="1264003"/>
                  <a:pt x="192609" y="1299410"/>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27B58AF-811F-4A64-AF3E-8EB8777FA4BF}"/>
              </a:ext>
            </a:extLst>
          </p:cNvPr>
          <p:cNvSpPr/>
          <p:nvPr/>
        </p:nvSpPr>
        <p:spPr>
          <a:xfrm>
            <a:off x="150826" y="2652100"/>
            <a:ext cx="4405393" cy="3323987"/>
          </a:xfrm>
          <a:prstGeom prst="rect">
            <a:avLst/>
          </a:prstGeom>
        </p:spPr>
        <p:txBody>
          <a:bodyPr wrap="square">
            <a:spAutoFit/>
          </a:bodyPr>
          <a:lstStyle/>
          <a:p>
            <a:pPr algn="just"/>
            <a:r>
              <a:rPr lang="vi-VN" sz="3000">
                <a:solidFill>
                  <a:srgbClr val="1B04FA"/>
                </a:solidFill>
                <a:latin typeface="Arial" panose="020B0604020202020204" pitchFamily="34" charset="0"/>
                <a:cs typeface="Arial" panose="020B0604020202020204" pitchFamily="34" charset="0"/>
              </a:rPr>
              <a:t>- </a:t>
            </a:r>
            <a:r>
              <a:rPr lang="en-US" sz="3000">
                <a:solidFill>
                  <a:srgbClr val="1B04FA"/>
                </a:solidFill>
                <a:latin typeface="Arial" panose="020B0604020202020204" pitchFamily="34" charset="0"/>
                <a:cs typeface="Arial" panose="020B0604020202020204" pitchFamily="34" charset="0"/>
              </a:rPr>
              <a:t>Hệ thống sông Mít-xu-ri - Mi-xi-xi-pi lớn nhất ở Bắc Mĩ (6400km) và dài thứ ba trên thế giới, có vai trò quan trọng đối với khu vực phía nam và đông nam Hoa Kì.</a:t>
            </a:r>
            <a:endParaRPr lang="en-US" sz="3000">
              <a:solidFill>
                <a:srgbClr val="1B04FA"/>
              </a:solidFill>
            </a:endParaRPr>
          </a:p>
        </p:txBody>
      </p:sp>
      <p:sp>
        <p:nvSpPr>
          <p:cNvPr id="7" name="Rectangle 6">
            <a:extLst>
              <a:ext uri="{FF2B5EF4-FFF2-40B4-BE49-F238E27FC236}">
                <a16:creationId xmlns:a16="http://schemas.microsoft.com/office/drawing/2014/main" xmlns="" id="{1405C25A-CA15-4D2B-924F-53F68B7E23FB}"/>
              </a:ext>
            </a:extLst>
          </p:cNvPr>
          <p:cNvSpPr/>
          <p:nvPr/>
        </p:nvSpPr>
        <p:spPr>
          <a:xfrm>
            <a:off x="94101" y="1561671"/>
            <a:ext cx="4405393" cy="1015663"/>
          </a:xfrm>
          <a:prstGeom prst="rect">
            <a:avLst/>
          </a:prstGeom>
        </p:spPr>
        <p:txBody>
          <a:bodyPr wrap="square">
            <a:spAutoFit/>
          </a:bodyPr>
          <a:lstStyle/>
          <a:p>
            <a:r>
              <a:rPr lang="en-US" sz="3000">
                <a:solidFill>
                  <a:srgbClr val="1B04FA"/>
                </a:solidFill>
                <a:latin typeface="Arial" panose="020B0604020202020204" pitchFamily="34" charset="0"/>
              </a:rPr>
              <a:t>- Sông</a:t>
            </a:r>
            <a:r>
              <a:rPr lang="en-US" sz="3000">
                <a:solidFill>
                  <a:srgbClr val="1B04FA"/>
                </a:solidFill>
                <a:latin typeface="Arial" panose="020B0604020202020204" pitchFamily="34" charset="0"/>
                <a:cs typeface="Arial" panose="020B0604020202020204" pitchFamily="34" charset="0"/>
              </a:rPr>
              <a:t> Mi-xi-xi-pi</a:t>
            </a:r>
            <a:r>
              <a:rPr lang="en-US" sz="3000">
                <a:solidFill>
                  <a:srgbClr val="1B04FA"/>
                </a:solidFill>
                <a:latin typeface="Arial" panose="020B0604020202020204" pitchFamily="34" charset="0"/>
              </a:rPr>
              <a:t> có chiều dài là 3.733km .</a:t>
            </a:r>
            <a:endParaRPr lang="en-US" sz="3000">
              <a:solidFill>
                <a:srgbClr val="1B04FA"/>
              </a:solidFill>
            </a:endParaRPr>
          </a:p>
        </p:txBody>
      </p:sp>
      <p:pic>
        <p:nvPicPr>
          <p:cNvPr id="17" name="Picture 16">
            <a:extLst>
              <a:ext uri="{FF2B5EF4-FFF2-40B4-BE49-F238E27FC236}">
                <a16:creationId xmlns:a16="http://schemas.microsoft.com/office/drawing/2014/main" xmlns="" id="{1783BA05-BD2B-4D2E-9676-15DADD759394}"/>
              </a:ext>
            </a:extLst>
          </p:cNvPr>
          <p:cNvPicPr>
            <a:picLocks noChangeAspect="1"/>
          </p:cNvPicPr>
          <p:nvPr/>
        </p:nvPicPr>
        <p:blipFill>
          <a:blip r:embed="rId5"/>
          <a:stretch>
            <a:fillRect/>
          </a:stretch>
        </p:blipFill>
        <p:spPr>
          <a:xfrm>
            <a:off x="4742561" y="-33903"/>
            <a:ext cx="7355338" cy="6858000"/>
          </a:xfrm>
          <a:prstGeom prst="rect">
            <a:avLst/>
          </a:prstGeom>
        </p:spPr>
      </p:pic>
    </p:spTree>
    <p:extLst>
      <p:ext uri="{BB962C8B-B14F-4D97-AF65-F5344CB8AC3E}">
        <p14:creationId xmlns:p14="http://schemas.microsoft.com/office/powerpoint/2010/main" val="40666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94E1253-902C-45E1-B97A-A3840A0D93DC}"/>
              </a:ext>
            </a:extLst>
          </p:cNvPr>
          <p:cNvPicPr>
            <a:picLocks noChangeAspect="1"/>
          </p:cNvPicPr>
          <p:nvPr/>
        </p:nvPicPr>
        <p:blipFill rotWithShape="1">
          <a:blip r:embed="rId3"/>
          <a:srcRect l="4614" r="15722"/>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4CAC1EB3-3580-471C-BB41-6BDA22AF448D}"/>
              </a:ext>
            </a:extLst>
          </p:cNvPr>
          <p:cNvSpPr/>
          <p:nvPr/>
        </p:nvSpPr>
        <p:spPr>
          <a:xfrm>
            <a:off x="168707" y="250173"/>
            <a:ext cx="3773901" cy="543810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a:solidFill>
                  <a:srgbClr val="1503BD"/>
                </a:solidFill>
                <a:latin typeface="Arial" panose="020B0604020202020204" pitchFamily="34" charset="0"/>
                <a:cs typeface="Arial" panose="020B0604020202020204" pitchFamily="34" charset="0"/>
              </a:rPr>
              <a:t>Một trong những con sông quan trọng nhất trên toàn nước Mỹ là </a:t>
            </a:r>
            <a:r>
              <a:rPr lang="en-US" sz="2400" b="1">
                <a:solidFill>
                  <a:srgbClr val="1503BD"/>
                </a:solidFill>
                <a:latin typeface="Arial" panose="020B0604020202020204" pitchFamily="34" charset="0"/>
                <a:cs typeface="Arial" panose="020B0604020202020204" pitchFamily="34" charset="0"/>
              </a:rPr>
              <a:t>sông Mississippi</a:t>
            </a:r>
            <a:r>
              <a:rPr lang="en-US" sz="2400">
                <a:solidFill>
                  <a:srgbClr val="1503BD"/>
                </a:solidFill>
                <a:latin typeface="Arial" panose="020B0604020202020204" pitchFamily="34" charset="0"/>
                <a:cs typeface="Arial" panose="020B0604020202020204" pitchFamily="34" charset="0"/>
              </a:rPr>
              <a:t>. Điều này là do nó là một trong những con sông dài nhất ở Bắc Mỹ, bao phủ gần một nửa đất nước. Dòng sông này đã đóng góp rất nhiều vào sự phát triển văn hóa, xã hội ở những nơi này. Cùng với sông Missouri, chúng tạo thành một trong những hệ thống sông lớn nhất và quan trọng nhất trên thế giới.</a:t>
            </a:r>
          </a:p>
        </p:txBody>
      </p:sp>
    </p:spTree>
    <p:extLst>
      <p:ext uri="{BB962C8B-B14F-4D97-AF65-F5344CB8AC3E}">
        <p14:creationId xmlns:p14="http://schemas.microsoft.com/office/powerpoint/2010/main" val="88793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xmlns=""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xmlns=""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xmlns=""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8" name="Freeform: Shape 17">
            <a:extLst>
              <a:ext uri="{FF2B5EF4-FFF2-40B4-BE49-F238E27FC236}">
                <a16:creationId xmlns:a16="http://schemas.microsoft.com/office/drawing/2014/main" xmlns=""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BC0EBB2D-C756-411C-864F-957EB58F3EB4}"/>
              </a:ext>
            </a:extLst>
          </p:cNvPr>
          <p:cNvGrpSpPr/>
          <p:nvPr/>
        </p:nvGrpSpPr>
        <p:grpSpPr>
          <a:xfrm>
            <a:off x="350604" y="243690"/>
            <a:ext cx="5356947" cy="4814105"/>
            <a:chOff x="366959" y="1242311"/>
            <a:chExt cx="5356947" cy="4814105"/>
          </a:xfrm>
        </p:grpSpPr>
        <p:pic>
          <p:nvPicPr>
            <p:cNvPr id="25" name="Picture 24" descr="A picture containing mountain, outdoor, water, nature&#10;&#10;Description automatically generated">
              <a:extLst>
                <a:ext uri="{FF2B5EF4-FFF2-40B4-BE49-F238E27FC236}">
                  <a16:creationId xmlns:a16="http://schemas.microsoft.com/office/drawing/2014/main" xmlns="" id="{3811D384-5E40-4FE2-B57E-F1233F172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9" y="1242311"/>
              <a:ext cx="5356947" cy="3971897"/>
            </a:xfrm>
            <a:prstGeom prst="rect">
              <a:avLst/>
            </a:prstGeom>
          </p:spPr>
        </p:pic>
        <p:sp>
          <p:nvSpPr>
            <p:cNvPr id="26" name="TextBox 25">
              <a:extLst>
                <a:ext uri="{FF2B5EF4-FFF2-40B4-BE49-F238E27FC236}">
                  <a16:creationId xmlns:a16="http://schemas.microsoft.com/office/drawing/2014/main" xmlns="" id="{1C2AC05E-C52A-426D-AD88-E8C095C75E1C}"/>
                </a:ext>
              </a:extLst>
            </p:cNvPr>
            <p:cNvSpPr txBox="1"/>
            <p:nvPr/>
          </p:nvSpPr>
          <p:spPr>
            <a:xfrm>
              <a:off x="366959" y="5301706"/>
              <a:ext cx="5356947" cy="754710"/>
            </a:xfrm>
            <a:prstGeom prst="rect">
              <a:avLst/>
            </a:prstGeom>
            <a:noFill/>
          </p:spPr>
          <p:txBody>
            <a:bodyPr wrap="square" rtlCol="0">
              <a:spAutoFit/>
            </a:bodyPr>
            <a:lstStyle/>
            <a:p>
              <a:pPr algn="ctr"/>
              <a:r>
                <a:rPr lang="en-US" sz="2400">
                  <a:solidFill>
                    <a:srgbClr val="FF0066"/>
                  </a:solidFill>
                  <a:latin typeface="Arial" panose="020B0604020202020204" pitchFamily="34" charset="0"/>
                  <a:cs typeface="Arial" panose="020B0604020202020204" pitchFamily="34" charset="0"/>
                </a:rPr>
                <a:t>Hồ Gấu Lớn </a:t>
              </a:r>
              <a:r>
                <a:rPr lang="vi-VN" sz="2400">
                  <a:solidFill>
                    <a:srgbClr val="FF0066"/>
                  </a:solidFill>
                  <a:latin typeface="Arial" panose="020B0604020202020204" pitchFamily="34" charset="0"/>
                  <a:cs typeface="Arial" panose="020B0604020202020204" pitchFamily="34" charset="0"/>
                </a:rPr>
                <a:t>là hồ lớn thứ tư ở Bắc Mỹ, đồng thời lớn thứ 8 trên thế giới</a:t>
              </a:r>
              <a:endParaRPr lang="en-US" sz="2400">
                <a:solidFill>
                  <a:srgbClr val="FF0066"/>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6356A936-8A26-41DC-8BF4-067686AB6979}"/>
              </a:ext>
            </a:extLst>
          </p:cNvPr>
          <p:cNvGrpSpPr/>
          <p:nvPr/>
        </p:nvGrpSpPr>
        <p:grpSpPr>
          <a:xfrm>
            <a:off x="194480" y="243690"/>
            <a:ext cx="5761152" cy="5748036"/>
            <a:chOff x="5828158" y="1227348"/>
            <a:chExt cx="5580068" cy="5556521"/>
          </a:xfrm>
        </p:grpSpPr>
        <p:sp>
          <p:nvSpPr>
            <p:cNvPr id="28" name="TextBox 27">
              <a:extLst>
                <a:ext uri="{FF2B5EF4-FFF2-40B4-BE49-F238E27FC236}">
                  <a16:creationId xmlns:a16="http://schemas.microsoft.com/office/drawing/2014/main" xmlns="" id="{DF21570E-726E-4E74-BA08-6C4AC0E3B736}"/>
                </a:ext>
              </a:extLst>
            </p:cNvPr>
            <p:cNvSpPr txBox="1"/>
            <p:nvPr/>
          </p:nvSpPr>
          <p:spPr>
            <a:xfrm>
              <a:off x="5828158" y="5214208"/>
              <a:ext cx="5580068" cy="1569661"/>
            </a:xfrm>
            <a:prstGeom prst="rect">
              <a:avLst/>
            </a:prstGeom>
            <a:solidFill>
              <a:schemeClr val="bg1"/>
            </a:solidFill>
          </p:spPr>
          <p:txBody>
            <a:bodyPr wrap="square" rtlCol="0">
              <a:spAutoFit/>
            </a:bodyPr>
            <a:lstStyle/>
            <a:p>
              <a:pPr algn="just"/>
              <a:r>
                <a:rPr lang="en-US" sz="2400">
                  <a:solidFill>
                    <a:srgbClr val="FF0066"/>
                  </a:solidFill>
                  <a:latin typeface="Arial" panose="020B0604020202020204" pitchFamily="34" charset="0"/>
                  <a:cs typeface="Arial" panose="020B0604020202020204" pitchFamily="34" charset="0"/>
                </a:rPr>
                <a:t>Hồ Nô Lệ Lớn </a:t>
              </a:r>
              <a:r>
                <a:rPr lang="vi-VN" sz="2400">
                  <a:solidFill>
                    <a:srgbClr val="FF0066"/>
                  </a:solidFill>
                </a:rPr>
                <a:t>là hồ lớn thứ hai nằm hoàn toàn trong biên giới Canada, lớn thứ năm ở Bắc Mỹ và là hồ lớn thứ mười trên thế giới theo diện tích. </a:t>
              </a:r>
              <a:endParaRPr lang="en-US" sz="2400">
                <a:solidFill>
                  <a:srgbClr val="FF0066"/>
                </a:solidFill>
                <a:latin typeface="Arial" panose="020B0604020202020204" pitchFamily="34" charset="0"/>
                <a:cs typeface="Arial" panose="020B0604020202020204" pitchFamily="34" charset="0"/>
              </a:endParaRPr>
            </a:p>
          </p:txBody>
        </p:sp>
        <p:pic>
          <p:nvPicPr>
            <p:cNvPr id="29" name="Picture 2" descr="ho-great-slave-canada">
              <a:extLst>
                <a:ext uri="{FF2B5EF4-FFF2-40B4-BE49-F238E27FC236}">
                  <a16:creationId xmlns:a16="http://schemas.microsoft.com/office/drawing/2014/main" xmlns="" id="{96167199-5AE0-4C62-804E-0B0FB07AC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406" y="1227348"/>
              <a:ext cx="5475820" cy="3933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94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xmlns="" id="{0F36ADF9-65D4-43CE-855B-CAE9419D868D}"/>
              </a:ext>
            </a:extLst>
          </p:cNvPr>
          <p:cNvGrpSpPr/>
          <p:nvPr/>
        </p:nvGrpSpPr>
        <p:grpSpPr>
          <a:xfrm>
            <a:off x="6845208" y="78348"/>
            <a:ext cx="5152312" cy="6858000"/>
            <a:chOff x="7504878" y="13252"/>
            <a:chExt cx="4687122" cy="6858000"/>
          </a:xfrm>
        </p:grpSpPr>
        <p:pic>
          <p:nvPicPr>
            <p:cNvPr id="15" name="Picture 14" descr="Map&#10;&#10;Description automatically generated">
              <a:extLst>
                <a:ext uri="{FF2B5EF4-FFF2-40B4-BE49-F238E27FC236}">
                  <a16:creationId xmlns:a16="http://schemas.microsoft.com/office/drawing/2014/main" xmlns="" id="{16AABBF5-06AF-4ADD-9334-C7A30AC0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6" name="TextBox 15">
              <a:extLst>
                <a:ext uri="{FF2B5EF4-FFF2-40B4-BE49-F238E27FC236}">
                  <a16:creationId xmlns:a16="http://schemas.microsoft.com/office/drawing/2014/main" xmlns="" id="{4FFBE562-1EDB-4D98-8D7C-7407B5D7BED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17" name="Freeform: Shape 16">
            <a:extLst>
              <a:ext uri="{FF2B5EF4-FFF2-40B4-BE49-F238E27FC236}">
                <a16:creationId xmlns:a16="http://schemas.microsoft.com/office/drawing/2014/main" xmlns="" id="{9CB73661-D2FA-4DA1-97FD-A1893F889F28}"/>
              </a:ext>
            </a:extLst>
          </p:cNvPr>
          <p:cNvSpPr/>
          <p:nvPr/>
        </p:nvSpPr>
        <p:spPr>
          <a:xfrm>
            <a:off x="8819678" y="1670502"/>
            <a:ext cx="601686" cy="483151"/>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4D32836D-67FA-4B82-9110-CD97E0C35684}"/>
              </a:ext>
            </a:extLst>
          </p:cNvPr>
          <p:cNvSpPr/>
          <p:nvPr/>
        </p:nvSpPr>
        <p:spPr>
          <a:xfrm>
            <a:off x="8410343" y="659774"/>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69D1D6C5-862D-4671-8FBC-9074EDB3B103}"/>
              </a:ext>
            </a:extLst>
          </p:cNvPr>
          <p:cNvSpPr/>
          <p:nvPr/>
        </p:nvSpPr>
        <p:spPr>
          <a:xfrm>
            <a:off x="8361862" y="883841"/>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7BDE131D-8040-4287-9CF7-3CD3CA8AD2E1}"/>
              </a:ext>
            </a:extLst>
          </p:cNvPr>
          <p:cNvSpPr/>
          <p:nvPr/>
        </p:nvSpPr>
        <p:spPr>
          <a:xfrm>
            <a:off x="9328269" y="1900878"/>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53D17DE8-B9BC-48FB-9349-0AC96CF2BA35}"/>
              </a:ext>
            </a:extLst>
          </p:cNvPr>
          <p:cNvSpPr/>
          <p:nvPr/>
        </p:nvSpPr>
        <p:spPr>
          <a:xfrm>
            <a:off x="9120521" y="1972294"/>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mage169.png" descr="Image result for Ngũ Hồ&quot;">
            <a:extLst>
              <a:ext uri="{FF2B5EF4-FFF2-40B4-BE49-F238E27FC236}">
                <a16:creationId xmlns:a16="http://schemas.microsoft.com/office/drawing/2014/main" xmlns="" id="{A46A8427-B669-44B5-AD4C-F626E351B4DF}"/>
              </a:ext>
            </a:extLst>
          </p:cNvPr>
          <p:cNvPicPr/>
          <p:nvPr/>
        </p:nvPicPr>
        <p:blipFill rotWithShape="1">
          <a:blip r:embed="rId5"/>
          <a:srcRect l="14453" r="15149"/>
          <a:stretch/>
        </p:blipFill>
        <p:spPr>
          <a:xfrm>
            <a:off x="194481" y="2408759"/>
            <a:ext cx="6096000" cy="4304861"/>
          </a:xfrm>
          <a:prstGeom prst="rect">
            <a:avLst/>
          </a:prstGeom>
        </p:spPr>
      </p:pic>
      <p:grpSp>
        <p:nvGrpSpPr>
          <p:cNvPr id="8" name="Group 7">
            <a:extLst>
              <a:ext uri="{FF2B5EF4-FFF2-40B4-BE49-F238E27FC236}">
                <a16:creationId xmlns:a16="http://schemas.microsoft.com/office/drawing/2014/main" xmlns="" id="{AB49460E-BFED-447E-B1B2-529BEC7E111D}"/>
              </a:ext>
            </a:extLst>
          </p:cNvPr>
          <p:cNvGrpSpPr/>
          <p:nvPr/>
        </p:nvGrpSpPr>
        <p:grpSpPr>
          <a:xfrm>
            <a:off x="80395" y="62559"/>
            <a:ext cx="6096000" cy="2197101"/>
            <a:chOff x="43004" y="143214"/>
            <a:chExt cx="6096000" cy="2197101"/>
          </a:xfrm>
        </p:grpSpPr>
        <p:sp>
          <p:nvSpPr>
            <p:cNvPr id="12" name="Rectangle: Rounded Corners 11">
              <a:extLst>
                <a:ext uri="{FF2B5EF4-FFF2-40B4-BE49-F238E27FC236}">
                  <a16:creationId xmlns:a16="http://schemas.microsoft.com/office/drawing/2014/main" xmlns="" id="{E40FA8AB-46EC-4052-AC5A-C5F0FB5BAF76}"/>
                </a:ext>
              </a:extLst>
            </p:cNvPr>
            <p:cNvSpPr/>
            <p:nvPr/>
          </p:nvSpPr>
          <p:spPr>
            <a:xfrm>
              <a:off x="266156" y="143214"/>
              <a:ext cx="3101008" cy="6831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Em có biết</a:t>
              </a:r>
            </a:p>
          </p:txBody>
        </p:sp>
        <p:sp>
          <p:nvSpPr>
            <p:cNvPr id="23" name="Rectangle 22">
              <a:extLst>
                <a:ext uri="{FF2B5EF4-FFF2-40B4-BE49-F238E27FC236}">
                  <a16:creationId xmlns:a16="http://schemas.microsoft.com/office/drawing/2014/main" xmlns="" id="{53CAEDB5-2CA2-47A1-96AB-E97E67F74CA7}"/>
                </a:ext>
              </a:extLst>
            </p:cNvPr>
            <p:cNvSpPr/>
            <p:nvPr/>
          </p:nvSpPr>
          <p:spPr>
            <a:xfrm>
              <a:off x="43004" y="770655"/>
              <a:ext cx="6096000" cy="1569660"/>
            </a:xfrm>
            <a:prstGeom prst="rect">
              <a:avLst/>
            </a:prstGeom>
            <a:ln>
              <a:solidFill>
                <a:schemeClr val="accent5">
                  <a:lumMod val="75000"/>
                </a:schemeClr>
              </a:solidFill>
              <a:prstDash val="sysDash"/>
            </a:ln>
          </p:spPr>
          <p:txBody>
            <a:bodyPr>
              <a:spAutoFit/>
            </a:bodyPr>
            <a:lstStyle/>
            <a:p>
              <a:pPr lvl="0" algn="just">
                <a:defRPr/>
              </a:pPr>
              <a:r>
                <a:rPr lang="en-US" sz="2400">
                  <a:solidFill>
                    <a:srgbClr val="1503BD"/>
                  </a:solidFill>
                  <a:latin typeface="Arial" panose="020B0604020202020204" pitchFamily="34" charset="0"/>
                  <a:cs typeface="Arial" panose="020B0604020202020204" pitchFamily="34" charset="0"/>
                </a:rPr>
                <a:t>Hệ thống Ngũ Hồ gồm năm hồ: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hồ Mi-si-gân,hồ Hu-rôn, hồ Ê-ri-ê và hồ Ôn-ta-ri-ô.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là hồ n</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ớc ngọt lớn nhất thế giới (hơn 82 000 km</a:t>
              </a:r>
              <a:r>
                <a:rPr lang="en-US" sz="2400" baseline="30000">
                  <a:solidFill>
                    <a:srgbClr val="1503BD"/>
                  </a:solidFill>
                  <a:latin typeface="Arial" panose="020B0604020202020204" pitchFamily="34" charset="0"/>
                  <a:cs typeface="Arial" panose="020B0604020202020204" pitchFamily="34" charset="0"/>
                </a:rPr>
                <a:t>2</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47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xmlns=""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4400">
                <a:solidFill>
                  <a:srgbClr val="0070C0"/>
                </a:solidFill>
              </a:rPr>
              <a:t>Bắc Mỹ có các quốc gia nào?</a:t>
            </a:r>
            <a:endParaRPr lang="en-US" sz="4400">
              <a:solidFill>
                <a:srgbClr val="0070C0"/>
              </a:solidFill>
            </a:endParaRPr>
          </a:p>
        </p:txBody>
      </p:sp>
      <p:grpSp>
        <p:nvGrpSpPr>
          <p:cNvPr id="11" name="Group 51">
            <a:extLst>
              <a:ext uri="{FF2B5EF4-FFF2-40B4-BE49-F238E27FC236}">
                <a16:creationId xmlns:a16="http://schemas.microsoft.com/office/drawing/2014/main" xmlns=""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xmlns=""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xmlns=""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xmlns="" id="{4ED5CCEA-1F73-47BB-ABAD-C99664FFB25B}"/>
              </a:ext>
            </a:extLst>
          </p:cNvPr>
          <p:cNvSpPr>
            <a:spLocks noChangeArrowheads="1"/>
          </p:cNvSpPr>
          <p:nvPr/>
        </p:nvSpPr>
        <p:spPr bwMode="auto">
          <a:xfrm>
            <a:off x="3174999" y="4401509"/>
            <a:ext cx="80867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Hoa      Hoa  Kì, Ca-na-da, Mê-hi-cô                  </a:t>
            </a:r>
          </a:p>
        </p:txBody>
      </p:sp>
      <p:pic>
        <p:nvPicPr>
          <p:cNvPr id="16" name="Picture 37" descr="Blue_chapterlist">
            <a:extLst>
              <a:ext uri="{FF2B5EF4-FFF2-40B4-BE49-F238E27FC236}">
                <a16:creationId xmlns:a16="http://schemas.microsoft.com/office/drawing/2014/main" xmlns=""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xmlns=""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xmlns=""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xmlns=""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xmlns=""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xmlns=""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DB0E9DF9-CD34-4105-B59F-3C242CB81AE8}"/>
              </a:ext>
            </a:extLst>
          </p:cNvPr>
          <p:cNvSpPr txBox="1"/>
          <p:nvPr/>
        </p:nvSpPr>
        <p:spPr>
          <a:xfrm>
            <a:off x="3049703" y="502562"/>
            <a:ext cx="7595014"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KHÁM PHÁ BẮC MĨ</a:t>
            </a:r>
          </a:p>
        </p:txBody>
      </p:sp>
      <p:pic>
        <p:nvPicPr>
          <p:cNvPr id="24" name="Hình ảnh 4">
            <a:extLst>
              <a:ext uri="{FF2B5EF4-FFF2-40B4-BE49-F238E27FC236}">
                <a16:creationId xmlns:a16="http://schemas.microsoft.com/office/drawing/2014/main" xmlns=""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108200" y="214312"/>
            <a:ext cx="990600" cy="1582116"/>
          </a:xfrm>
          <a:prstGeom prst="rect">
            <a:avLst/>
          </a:prstGeom>
        </p:spPr>
      </p:pic>
      <p:pic>
        <p:nvPicPr>
          <p:cNvPr id="2" name="Picture 1">
            <a:extLst>
              <a:ext uri="{FF2B5EF4-FFF2-40B4-BE49-F238E27FC236}">
                <a16:creationId xmlns:a16="http://schemas.microsoft.com/office/drawing/2014/main" xmlns="" id="{FAE4FA09-CB2A-43C6-8292-D936BEC6789E}"/>
              </a:ext>
            </a:extLst>
          </p:cNvPr>
          <p:cNvPicPr>
            <a:picLocks noChangeAspect="1"/>
          </p:cNvPicPr>
          <p:nvPr/>
        </p:nvPicPr>
        <p:blipFill rotWithShape="1">
          <a:blip r:embed="rId11"/>
          <a:srcRect t="19443"/>
          <a:stretch/>
        </p:blipFill>
        <p:spPr>
          <a:xfrm>
            <a:off x="10259475" y="551590"/>
            <a:ext cx="1936444" cy="931310"/>
          </a:xfrm>
          <a:prstGeom prst="rect">
            <a:avLst/>
          </a:prstGeom>
        </p:spPr>
      </p:pic>
    </p:spTree>
    <p:extLst>
      <p:ext uri="{BB962C8B-B14F-4D97-AF65-F5344CB8AC3E}">
        <p14:creationId xmlns:p14="http://schemas.microsoft.com/office/powerpoint/2010/main" val="6167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8B2C7856-330D-4F36-A615-F1DC80C4A16F}"/>
              </a:ext>
            </a:extLst>
          </p:cNvPr>
          <p:cNvGrpSpPr/>
          <p:nvPr/>
        </p:nvGrpSpPr>
        <p:grpSpPr>
          <a:xfrm>
            <a:off x="37308" y="33903"/>
            <a:ext cx="4055001" cy="893947"/>
            <a:chOff x="3101140" y="4069377"/>
            <a:chExt cx="4055001" cy="893947"/>
          </a:xfrm>
        </p:grpSpPr>
        <p:sp>
          <p:nvSpPr>
            <p:cNvPr id="4" name="Arrow: Pentagon 3">
              <a:extLst>
                <a:ext uri="{FF2B5EF4-FFF2-40B4-BE49-F238E27FC236}">
                  <a16:creationId xmlns:a16="http://schemas.microsoft.com/office/drawing/2014/main" xmlns="" id="{822634C2-3477-4B79-867A-67F04768CCC2}"/>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Arrow: Pentagon 4">
              <a:extLst>
                <a:ext uri="{FF2B5EF4-FFF2-40B4-BE49-F238E27FC236}">
                  <a16:creationId xmlns:a16="http://schemas.microsoft.com/office/drawing/2014/main" xmlns="" id="{62600F7C-E517-4564-9E20-4E32B1D59F3F}"/>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TextBox 5">
              <a:extLst>
                <a:ext uri="{FF2B5EF4-FFF2-40B4-BE49-F238E27FC236}">
                  <a16:creationId xmlns:a16="http://schemas.microsoft.com/office/drawing/2014/main" xmlns="" id="{F77920D1-49A7-43E2-ACAF-361C790B0280}"/>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sp>
        <p:nvSpPr>
          <p:cNvPr id="7" name="Rectangle 6">
            <a:extLst>
              <a:ext uri="{FF2B5EF4-FFF2-40B4-BE49-F238E27FC236}">
                <a16:creationId xmlns:a16="http://schemas.microsoft.com/office/drawing/2014/main" xmlns="" id="{FDC5CC51-F5C3-4D35-B02B-F98AFACE72F5}"/>
              </a:ext>
            </a:extLst>
          </p:cNvPr>
          <p:cNvSpPr/>
          <p:nvPr/>
        </p:nvSpPr>
        <p:spPr>
          <a:xfrm>
            <a:off x="155528" y="1314233"/>
            <a:ext cx="11648545" cy="3970318"/>
          </a:xfrm>
          <a:prstGeom prst="rect">
            <a:avLst/>
          </a:prstGeom>
        </p:spPr>
        <p:txBody>
          <a:bodyPr wrap="square">
            <a:spAutoFit/>
          </a:bodyPr>
          <a:lstStyle/>
          <a:p>
            <a:pPr algn="just"/>
            <a:r>
              <a:rPr lang="vi-VN" sz="3600">
                <a:solidFill>
                  <a:srgbClr val="1B04FA"/>
                </a:solidFill>
              </a:rPr>
              <a:t>- Mạng lưới sông khá dày đặc và phân bố khắp lãnh thổ.</a:t>
            </a:r>
          </a:p>
          <a:p>
            <a:pPr algn="just"/>
            <a:r>
              <a:rPr lang="vi-VN" sz="3600">
                <a:solidFill>
                  <a:srgbClr val="1B04FA"/>
                </a:solidFill>
              </a:rPr>
              <a:t>- Chế độ nước sông khá đa dạng do được cung cấp nước từ nhiều nguồn: mưa, tuyết và băng tan.</a:t>
            </a:r>
          </a:p>
          <a:p>
            <a:pPr algn="just"/>
            <a:r>
              <a:rPr lang="vi-VN" sz="3600">
                <a:solidFill>
                  <a:srgbClr val="1B04FA"/>
                </a:solidFill>
              </a:rPr>
              <a:t>- Các sông lớn: Mít-xu-ri - Mi-xi-xi-pi, Mác-ken-đi, Cô-lô-ra-đô.</a:t>
            </a:r>
          </a:p>
          <a:p>
            <a:r>
              <a:rPr lang="vi-VN" sz="3600">
                <a:solidFill>
                  <a:srgbClr val="1B04FA"/>
                </a:solidFill>
              </a:rPr>
              <a:t>- Bắc Mỹ đứng đầu thế giới về số lượng các hồ có diện tích lớn (phần lớn là hồ nước ngọt).</a:t>
            </a:r>
            <a:endParaRPr lang="en-US" sz="3600"/>
          </a:p>
        </p:txBody>
      </p:sp>
      <p:sp>
        <p:nvSpPr>
          <p:cNvPr id="8" name="Rectangle 7">
            <a:extLst>
              <a:ext uri="{FF2B5EF4-FFF2-40B4-BE49-F238E27FC236}">
                <a16:creationId xmlns:a16="http://schemas.microsoft.com/office/drawing/2014/main" xmlns="" id="{3652162D-33EB-4005-BE55-CA6E31A949BD}"/>
              </a:ext>
            </a:extLst>
          </p:cNvPr>
          <p:cNvSpPr/>
          <p:nvPr/>
        </p:nvSpPr>
        <p:spPr>
          <a:xfrm>
            <a:off x="155528" y="5248957"/>
            <a:ext cx="12135433" cy="120032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 Các hồ lớn: hệ thống Ngũ Hồ, hồ Uy-ni-pếc, hồ Gấu Lớn, hồ Nô Lệ Lớn,...</a:t>
            </a:r>
          </a:p>
        </p:txBody>
      </p:sp>
      <p:pic>
        <p:nvPicPr>
          <p:cNvPr id="9" name="Picture 8" descr="book9">
            <a:extLst>
              <a:ext uri="{FF2B5EF4-FFF2-40B4-BE49-F238E27FC236}">
                <a16:creationId xmlns:a16="http://schemas.microsoft.com/office/drawing/2014/main" xmlns="" id="{C14E70CA-61C7-4CF0-992A-E37014756F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56288" y="33904"/>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34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xmlns=""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xmlns=""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xmlns=""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pic>
        <p:nvPicPr>
          <p:cNvPr id="10" name="Picture 9">
            <a:extLst>
              <a:ext uri="{FF2B5EF4-FFF2-40B4-BE49-F238E27FC236}">
                <a16:creationId xmlns:a16="http://schemas.microsoft.com/office/drawing/2014/main" xmlns="" id="{6C2AA63A-8E6F-454C-8EFE-2DB64A567291}"/>
              </a:ext>
            </a:extLst>
          </p:cNvPr>
          <p:cNvPicPr>
            <a:picLocks noChangeAspect="1"/>
          </p:cNvPicPr>
          <p:nvPr/>
        </p:nvPicPr>
        <p:blipFill rotWithShape="1">
          <a:blip r:embed="rId3"/>
          <a:srcRect l="22866" t="22602" r="25274" b="23223"/>
          <a:stretch/>
        </p:blipFill>
        <p:spPr>
          <a:xfrm>
            <a:off x="4391576" y="1364350"/>
            <a:ext cx="7739685" cy="4229978"/>
          </a:xfrm>
          <a:prstGeom prst="rect">
            <a:avLst/>
          </a:prstGeom>
        </p:spPr>
      </p:pic>
      <p:sp>
        <p:nvSpPr>
          <p:cNvPr id="11" name="TextBox 10">
            <a:extLst>
              <a:ext uri="{FF2B5EF4-FFF2-40B4-BE49-F238E27FC236}">
                <a16:creationId xmlns:a16="http://schemas.microsoft.com/office/drawing/2014/main" xmlns="" id="{20B84927-6AD0-4774-AF6D-802089EEFD19}"/>
              </a:ext>
            </a:extLst>
          </p:cNvPr>
          <p:cNvSpPr txBox="1"/>
          <p:nvPr/>
        </p:nvSpPr>
        <p:spPr>
          <a:xfrm>
            <a:off x="6335072" y="5773697"/>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12" name="TextBox 11">
            <a:extLst>
              <a:ext uri="{FF2B5EF4-FFF2-40B4-BE49-F238E27FC236}">
                <a16:creationId xmlns:a16="http://schemas.microsoft.com/office/drawing/2014/main" xmlns="" id="{024EBC35-AB1D-4B67-919E-C75B77E13C79}"/>
              </a:ext>
            </a:extLst>
          </p:cNvPr>
          <p:cNvSpPr txBox="1"/>
          <p:nvPr/>
        </p:nvSpPr>
        <p:spPr>
          <a:xfrm>
            <a:off x="148864" y="2446131"/>
            <a:ext cx="4331077" cy="2062103"/>
          </a:xfrm>
          <a:prstGeom prst="rect">
            <a:avLst/>
          </a:prstGeom>
          <a:solidFill>
            <a:schemeClr val="accent4">
              <a:lumMod val="20000"/>
              <a:lumOff val="80000"/>
            </a:schemeClr>
          </a:solidFill>
          <a:ln>
            <a:solidFill>
              <a:srgbClr val="0070C0"/>
            </a:solidFill>
            <a:prstDash val="sysDot"/>
          </a:ln>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Quan sát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đồ,cho biết  Bắc Mĩ nằm chủ yếu trong các đới thiên nhiên nào?</a:t>
            </a:r>
          </a:p>
        </p:txBody>
      </p:sp>
    </p:spTree>
    <p:extLst>
      <p:ext uri="{BB962C8B-B14F-4D97-AF65-F5344CB8AC3E}">
        <p14:creationId xmlns:p14="http://schemas.microsoft.com/office/powerpoint/2010/main" val="42849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1C298093-7281-4039-8914-9DB1917629A1}"/>
              </a:ext>
            </a:extLst>
          </p:cNvPr>
          <p:cNvGrpSpPr/>
          <p:nvPr/>
        </p:nvGrpSpPr>
        <p:grpSpPr>
          <a:xfrm>
            <a:off x="-1259275" y="33903"/>
            <a:ext cx="8070201" cy="875873"/>
            <a:chOff x="379520" y="5370553"/>
            <a:chExt cx="8070201" cy="875873"/>
          </a:xfrm>
        </p:grpSpPr>
        <p:grpSp>
          <p:nvGrpSpPr>
            <p:cNvPr id="4" name="Group 3">
              <a:extLst>
                <a:ext uri="{FF2B5EF4-FFF2-40B4-BE49-F238E27FC236}">
                  <a16:creationId xmlns:a16="http://schemas.microsoft.com/office/drawing/2014/main" xmlns=""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xmlns=""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xmlns=""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sp>
        <p:nvSpPr>
          <p:cNvPr id="10" name="Rectangle 9">
            <a:extLst>
              <a:ext uri="{FF2B5EF4-FFF2-40B4-BE49-F238E27FC236}">
                <a16:creationId xmlns:a16="http://schemas.microsoft.com/office/drawing/2014/main" xmlns="" id="{ED9DB72F-E12A-497B-8FBE-F1AA10F5CF27}"/>
              </a:ext>
            </a:extLst>
          </p:cNvPr>
          <p:cNvSpPr/>
          <p:nvPr/>
        </p:nvSpPr>
        <p:spPr>
          <a:xfrm>
            <a:off x="1332879" y="2160646"/>
            <a:ext cx="9355435" cy="1200329"/>
          </a:xfrm>
          <a:prstGeom prst="rect">
            <a:avLst/>
          </a:prstGeom>
          <a:ln>
            <a:solidFill>
              <a:srgbClr val="0070C0"/>
            </a:solidFill>
            <a:prstDash val="sysDash"/>
          </a:ln>
        </p:spPr>
        <p:txBody>
          <a:bodyPr wrap="square">
            <a:spAutoFit/>
          </a:bodyPr>
          <a:lstStyle/>
          <a:p>
            <a:pPr algn="just"/>
            <a:r>
              <a:rPr lang="en-US" sz="3600">
                <a:solidFill>
                  <a:srgbClr val="FF0066"/>
                </a:solidFill>
                <a:latin typeface="Arial "/>
              </a:rPr>
              <a:t>Dựa vào thông tin SGK và kiến thức đã học, hãy hoàn thiện thông tin phiếu học tập sau:</a:t>
            </a:r>
            <a:endParaRPr lang="en-US" sz="4400">
              <a:solidFill>
                <a:srgbClr val="FF0066"/>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C554A3C8-028D-4A5F-8811-7C437F4396A4}"/>
              </a:ext>
            </a:extLst>
          </p:cNvPr>
          <p:cNvGrpSpPr/>
          <p:nvPr/>
        </p:nvGrpSpPr>
        <p:grpSpPr>
          <a:xfrm>
            <a:off x="3219276" y="1233878"/>
            <a:ext cx="3810866" cy="827835"/>
            <a:chOff x="3222881" y="908516"/>
            <a:chExt cx="3514971" cy="682233"/>
          </a:xfrm>
        </p:grpSpPr>
        <p:sp>
          <p:nvSpPr>
            <p:cNvPr id="14" name="Rectangle: Rounded Corners 13">
              <a:extLst>
                <a:ext uri="{FF2B5EF4-FFF2-40B4-BE49-F238E27FC236}">
                  <a16:creationId xmlns:a16="http://schemas.microsoft.com/office/drawing/2014/main" xmlns="" id="{BB615C54-B368-4825-A04C-D6BF13EBED74}"/>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xmlns="" id="{1BCAE64E-9CEE-4673-992C-8139287EFB2F}"/>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6" name="3 Minute Timer (Nho)">
            <a:hlinkClick r:id="" action="ppaction://media"/>
            <a:extLst>
              <a:ext uri="{FF2B5EF4-FFF2-40B4-BE49-F238E27FC236}">
                <a16:creationId xmlns:a16="http://schemas.microsoft.com/office/drawing/2014/main" xmlns="" id="{ECF8A31A-BDA5-4AE2-B03D-1D188AB3A2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2286" y="1245979"/>
            <a:ext cx="1472856" cy="827835"/>
          </a:xfrm>
          <a:prstGeom prst="rect">
            <a:avLst/>
          </a:prstGeom>
        </p:spPr>
      </p:pic>
      <p:grpSp>
        <p:nvGrpSpPr>
          <p:cNvPr id="17" name="Group 16">
            <a:extLst>
              <a:ext uri="{FF2B5EF4-FFF2-40B4-BE49-F238E27FC236}">
                <a16:creationId xmlns:a16="http://schemas.microsoft.com/office/drawing/2014/main" xmlns="" id="{7B30569F-765B-4E20-BD0C-4B0A6EAE8E97}"/>
              </a:ext>
            </a:extLst>
          </p:cNvPr>
          <p:cNvGrpSpPr/>
          <p:nvPr/>
        </p:nvGrpSpPr>
        <p:grpSpPr>
          <a:xfrm>
            <a:off x="2169350" y="1249559"/>
            <a:ext cx="848449" cy="796469"/>
            <a:chOff x="3634055" y="3302115"/>
            <a:chExt cx="848449" cy="796469"/>
          </a:xfrm>
        </p:grpSpPr>
        <p:pic>
          <p:nvPicPr>
            <p:cNvPr id="18" name="Picture 17">
              <a:extLst>
                <a:ext uri="{FF2B5EF4-FFF2-40B4-BE49-F238E27FC236}">
                  <a16:creationId xmlns:a16="http://schemas.microsoft.com/office/drawing/2014/main" xmlns="" id="{1FEC4A8F-8D36-4586-8809-BBBBBFFF084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xmlns="" id="{CC414CBD-2400-4EAD-8E37-53F83F0D762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0" name="Rectangle 19">
            <a:extLst>
              <a:ext uri="{FF2B5EF4-FFF2-40B4-BE49-F238E27FC236}">
                <a16:creationId xmlns:a16="http://schemas.microsoft.com/office/drawing/2014/main" xmlns="" id="{5296D138-7F4C-4B5D-A024-503E523E96DD}"/>
              </a:ext>
            </a:extLst>
          </p:cNvPr>
          <p:cNvSpPr/>
          <p:nvPr/>
        </p:nvSpPr>
        <p:spPr>
          <a:xfrm>
            <a:off x="2922099" y="5707200"/>
            <a:ext cx="3829253"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hoàn thiện phiếu học tập</a:t>
            </a:r>
          </a:p>
        </p:txBody>
      </p:sp>
      <p:sp>
        <p:nvSpPr>
          <p:cNvPr id="21" name="Rectangle 20">
            <a:extLst>
              <a:ext uri="{FF2B5EF4-FFF2-40B4-BE49-F238E27FC236}">
                <a16:creationId xmlns:a16="http://schemas.microsoft.com/office/drawing/2014/main" xmlns="" id="{E24B5627-7EB9-4169-91F1-C48B39BFB495}"/>
              </a:ext>
            </a:extLst>
          </p:cNvPr>
          <p:cNvSpPr/>
          <p:nvPr/>
        </p:nvSpPr>
        <p:spPr>
          <a:xfrm>
            <a:off x="1897460" y="5704026"/>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2" name="Picture 21">
            <a:extLst>
              <a:ext uri="{FF2B5EF4-FFF2-40B4-BE49-F238E27FC236}">
                <a16:creationId xmlns:a16="http://schemas.microsoft.com/office/drawing/2014/main" xmlns="" id="{7128DB19-276C-415C-843D-C74DD3BA4E6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820559" y="6239346"/>
            <a:ext cx="1024640" cy="654026"/>
          </a:xfrm>
          <a:prstGeom prst="rect">
            <a:avLst/>
          </a:prstGeom>
        </p:spPr>
      </p:pic>
      <p:pic>
        <p:nvPicPr>
          <p:cNvPr id="23" name="Picture 2" descr="Giấy Máy Tính Biểu Tượng Bút Chì - biểu tượng bút chì png tải về - Miễn phí  trong suốt Trắng png Tải về.">
            <a:extLst>
              <a:ext uri="{FF2B5EF4-FFF2-40B4-BE49-F238E27FC236}">
                <a16:creationId xmlns:a16="http://schemas.microsoft.com/office/drawing/2014/main" xmlns="" id="{F5660E5A-DC04-477E-8726-3FBADBC614A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041082" y="5481093"/>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BACEBD69-C6AE-4AEF-AD84-7A2E7A9EDDD5}"/>
              </a:ext>
            </a:extLst>
          </p:cNvPr>
          <p:cNvSpPr/>
          <p:nvPr/>
        </p:nvSpPr>
        <p:spPr>
          <a:xfrm>
            <a:off x="2641036" y="6279764"/>
            <a:ext cx="5027678" cy="400110"/>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 của PHT</a:t>
            </a:r>
          </a:p>
        </p:txBody>
      </p:sp>
      <p:sp>
        <p:nvSpPr>
          <p:cNvPr id="25" name="Rectangle 24">
            <a:extLst>
              <a:ext uri="{FF2B5EF4-FFF2-40B4-BE49-F238E27FC236}">
                <a16:creationId xmlns:a16="http://schemas.microsoft.com/office/drawing/2014/main" xmlns="" id="{76115D6F-50B7-4EC6-976F-285B18375236}"/>
              </a:ext>
            </a:extLst>
          </p:cNvPr>
          <p:cNvSpPr/>
          <p:nvPr/>
        </p:nvSpPr>
        <p:spPr>
          <a:xfrm>
            <a:off x="1822639" y="6280291"/>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graphicFrame>
        <p:nvGraphicFramePr>
          <p:cNvPr id="26" name="Table 25">
            <a:extLst>
              <a:ext uri="{FF2B5EF4-FFF2-40B4-BE49-F238E27FC236}">
                <a16:creationId xmlns:a16="http://schemas.microsoft.com/office/drawing/2014/main" xmlns="" id="{99F959E3-8EC7-422B-87A1-1E4703EE8E96}"/>
              </a:ext>
            </a:extLst>
          </p:cNvPr>
          <p:cNvGraphicFramePr>
            <a:graphicFrameLocks noGrp="1"/>
          </p:cNvGraphicFramePr>
          <p:nvPr>
            <p:extLst>
              <p:ext uri="{D42A27DB-BD31-4B8C-83A1-F6EECF244321}">
                <p14:modId xmlns:p14="http://schemas.microsoft.com/office/powerpoint/2010/main" val="3333339"/>
              </p:ext>
            </p:extLst>
          </p:nvPr>
        </p:nvGraphicFramePr>
        <p:xfrm>
          <a:off x="1897460" y="3429000"/>
          <a:ext cx="8313819" cy="2141619"/>
        </p:xfrm>
        <a:graphic>
          <a:graphicData uri="http://schemas.openxmlformats.org/drawingml/2006/table">
            <a:tbl>
              <a:tblPr firstRow="1" firstCol="1" bandRow="1">
                <a:tableStyleId>{5C22544A-7EE6-4342-B048-85BDC9FD1C3A}</a:tableStyleId>
              </a:tblPr>
              <a:tblGrid>
                <a:gridCol w="2770985">
                  <a:extLst>
                    <a:ext uri="{9D8B030D-6E8A-4147-A177-3AD203B41FA5}">
                      <a16:colId xmlns:a16="http://schemas.microsoft.com/office/drawing/2014/main" xmlns="" val="1679337390"/>
                    </a:ext>
                  </a:extLst>
                </a:gridCol>
                <a:gridCol w="2770985">
                  <a:extLst>
                    <a:ext uri="{9D8B030D-6E8A-4147-A177-3AD203B41FA5}">
                      <a16:colId xmlns:a16="http://schemas.microsoft.com/office/drawing/2014/main" xmlns="" val="3630238090"/>
                    </a:ext>
                  </a:extLst>
                </a:gridCol>
                <a:gridCol w="2771849">
                  <a:extLst>
                    <a:ext uri="{9D8B030D-6E8A-4147-A177-3AD203B41FA5}">
                      <a16:colId xmlns:a16="http://schemas.microsoft.com/office/drawing/2014/main" xmlns="" val="4215302997"/>
                    </a:ext>
                  </a:extLst>
                </a:gridCol>
              </a:tblGrid>
              <a:tr h="713873">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71266621"/>
                  </a:ext>
                </a:extLst>
              </a:tr>
              <a:tr h="713873">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xmlns="" val="786369429"/>
                  </a:ext>
                </a:extLst>
              </a:tr>
              <a:tr h="713873">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3424478158"/>
                  </a:ext>
                </a:extLst>
              </a:tr>
            </a:tbl>
          </a:graphicData>
        </a:graphic>
      </p:graphicFrame>
    </p:spTree>
    <p:extLst>
      <p:ext uri="{BB962C8B-B14F-4D97-AF65-F5344CB8AC3E}">
        <p14:creationId xmlns:p14="http://schemas.microsoft.com/office/powerpoint/2010/main" val="19123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grpSp>
        <p:nvGrpSpPr>
          <p:cNvPr id="15" name="Group 14">
            <a:extLst>
              <a:ext uri="{FF2B5EF4-FFF2-40B4-BE49-F238E27FC236}">
                <a16:creationId xmlns:a16="http://schemas.microsoft.com/office/drawing/2014/main" xmlns="" id="{B95B4C35-BA09-4DC5-9BC6-18BECE20B553}"/>
              </a:ext>
            </a:extLst>
          </p:cNvPr>
          <p:cNvGrpSpPr/>
          <p:nvPr/>
        </p:nvGrpSpPr>
        <p:grpSpPr>
          <a:xfrm>
            <a:off x="7504878" y="0"/>
            <a:ext cx="468712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xmlns="" id="{2679CE18-1814-4498-B4BE-442F0B167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xmlns="" id="{536C7A7F-35FC-439E-9C39-DE384548A3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grpSp>
        <p:nvGrpSpPr>
          <p:cNvPr id="7" name="Group 6">
            <a:extLst>
              <a:ext uri="{FF2B5EF4-FFF2-40B4-BE49-F238E27FC236}">
                <a16:creationId xmlns:a16="http://schemas.microsoft.com/office/drawing/2014/main" xmlns="" id="{E940DAB0-64AE-47A1-BF21-C201E96B7ED9}"/>
              </a:ext>
            </a:extLst>
          </p:cNvPr>
          <p:cNvGrpSpPr/>
          <p:nvPr/>
        </p:nvGrpSpPr>
        <p:grpSpPr>
          <a:xfrm>
            <a:off x="607526" y="2556140"/>
            <a:ext cx="5800386" cy="4337956"/>
            <a:chOff x="4987403" y="2197316"/>
            <a:chExt cx="6818373" cy="4733774"/>
          </a:xfrm>
        </p:grpSpPr>
        <p:pic>
          <p:nvPicPr>
            <p:cNvPr id="8" name="Picture 7" descr="Diagram, map&#10;&#10;Description automatically generated">
              <a:extLst>
                <a:ext uri="{FF2B5EF4-FFF2-40B4-BE49-F238E27FC236}">
                  <a16:creationId xmlns:a16="http://schemas.microsoft.com/office/drawing/2014/main" xmlns="" id="{E1BBBD0C-F5A8-424B-B04E-4F1D92A0C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403" y="2197316"/>
              <a:ext cx="6818373" cy="4733774"/>
            </a:xfrm>
            <a:prstGeom prst="rect">
              <a:avLst/>
            </a:prstGeom>
          </p:spPr>
        </p:pic>
        <p:sp>
          <p:nvSpPr>
            <p:cNvPr id="10" name="TextBox 9">
              <a:extLst>
                <a:ext uri="{FF2B5EF4-FFF2-40B4-BE49-F238E27FC236}">
                  <a16:creationId xmlns:a16="http://schemas.microsoft.com/office/drawing/2014/main" xmlns="" id="{391E39D3-9816-44A2-ABF0-78CDB9D25CB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Hình 2. Bản đồ các đới và kiểu khí hậu ở Bắc Mĩ</a:t>
              </a:r>
            </a:p>
          </p:txBody>
        </p:sp>
      </p:grpSp>
      <p:graphicFrame>
        <p:nvGraphicFramePr>
          <p:cNvPr id="11" name="Table 10">
            <a:extLst>
              <a:ext uri="{FF2B5EF4-FFF2-40B4-BE49-F238E27FC236}">
                <a16:creationId xmlns:a16="http://schemas.microsoft.com/office/drawing/2014/main" xmlns="" id="{D1006A7C-101D-4891-BD9A-CA291F6CAAC3}"/>
              </a:ext>
            </a:extLst>
          </p:cNvPr>
          <p:cNvGraphicFramePr>
            <a:graphicFrameLocks noGrp="1"/>
          </p:cNvGraphicFramePr>
          <p:nvPr>
            <p:extLst>
              <p:ext uri="{D42A27DB-BD31-4B8C-83A1-F6EECF244321}">
                <p14:modId xmlns:p14="http://schemas.microsoft.com/office/powerpoint/2010/main" val="3870236017"/>
              </p:ext>
            </p:extLst>
          </p:nvPr>
        </p:nvGraphicFramePr>
        <p:xfrm>
          <a:off x="0" y="537347"/>
          <a:ext cx="7377878" cy="2009274"/>
        </p:xfrm>
        <a:graphic>
          <a:graphicData uri="http://schemas.openxmlformats.org/drawingml/2006/table">
            <a:tbl>
              <a:tblPr firstRow="1" firstCol="1" bandRow="1">
                <a:tableStyleId>{5C22544A-7EE6-4342-B048-85BDC9FD1C3A}</a:tableStyleId>
              </a:tblPr>
              <a:tblGrid>
                <a:gridCol w="2459037">
                  <a:extLst>
                    <a:ext uri="{9D8B030D-6E8A-4147-A177-3AD203B41FA5}">
                      <a16:colId xmlns:a16="http://schemas.microsoft.com/office/drawing/2014/main" xmlns="" val="1679337390"/>
                    </a:ext>
                  </a:extLst>
                </a:gridCol>
                <a:gridCol w="2459037">
                  <a:extLst>
                    <a:ext uri="{9D8B030D-6E8A-4147-A177-3AD203B41FA5}">
                      <a16:colId xmlns:a16="http://schemas.microsoft.com/office/drawing/2014/main" xmlns="" val="3630238090"/>
                    </a:ext>
                  </a:extLst>
                </a:gridCol>
                <a:gridCol w="2459804">
                  <a:extLst>
                    <a:ext uri="{9D8B030D-6E8A-4147-A177-3AD203B41FA5}">
                      <a16:colId xmlns:a16="http://schemas.microsoft.com/office/drawing/2014/main" xmlns="" val="4215302997"/>
                    </a:ext>
                  </a:extLst>
                </a:gridCol>
              </a:tblGrid>
              <a:tr h="669758">
                <a:tc>
                  <a:txBody>
                    <a:bodyPr/>
                    <a:lstStyle/>
                    <a:p>
                      <a:pPr algn="ctr">
                        <a:lnSpc>
                          <a:spcPct val="120000"/>
                        </a:lnSpc>
                        <a:spcAft>
                          <a:spcPts val="0"/>
                        </a:spcAft>
                      </a:pPr>
                      <a:r>
                        <a:rPr lang="en-US" sz="2400">
                          <a:effectLst/>
                          <a:latin typeface="Arial "/>
                        </a:rPr>
                        <a:t>Đới thiên nhiên</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lạnh</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400">
                          <a:effectLst/>
                          <a:latin typeface="Arial "/>
                        </a:rPr>
                        <a:t>Đới ôn hòa</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71266621"/>
                  </a:ext>
                </a:extLst>
              </a:tr>
              <a:tr h="669758">
                <a:tc>
                  <a:txBody>
                    <a:bodyPr/>
                    <a:lstStyle/>
                    <a:p>
                      <a:pPr>
                        <a:lnSpc>
                          <a:spcPct val="120000"/>
                        </a:lnSpc>
                        <a:spcAft>
                          <a:spcPts val="0"/>
                        </a:spcAft>
                      </a:pPr>
                      <a:r>
                        <a:rPr lang="en-US" sz="2400">
                          <a:effectLst/>
                          <a:latin typeface="Arial "/>
                        </a:rPr>
                        <a:t>Khí hậu</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xmlns="" val="786369429"/>
                  </a:ext>
                </a:extLst>
              </a:tr>
              <a:tr h="669758">
                <a:tc>
                  <a:txBody>
                    <a:bodyPr/>
                    <a:lstStyle/>
                    <a:p>
                      <a:pPr>
                        <a:lnSpc>
                          <a:spcPct val="120000"/>
                        </a:lnSpc>
                        <a:spcAft>
                          <a:spcPts val="0"/>
                        </a:spcAft>
                      </a:pPr>
                      <a:r>
                        <a:rPr lang="en-US" sz="2400">
                          <a:effectLst/>
                          <a:latin typeface="Arial "/>
                        </a:rPr>
                        <a:t>Sinh vật</a:t>
                      </a:r>
                      <a:endParaRPr lang="en-US" sz="2400">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nSpc>
                          <a:spcPct val="120000"/>
                        </a:lnSpc>
                        <a:spcAft>
                          <a:spcPts val="0"/>
                        </a:spcAft>
                      </a:pPr>
                      <a:r>
                        <a:rPr lang="en-US" sz="2400">
                          <a:effectLst/>
                          <a:latin typeface="Arial "/>
                        </a:rPr>
                        <a:t> </a:t>
                      </a:r>
                      <a:endParaRPr lang="en-US" sz="2400">
                        <a:effectLst/>
                        <a:latin typeface="Arial "/>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3424478158"/>
                  </a:ext>
                </a:extLst>
              </a:tr>
            </a:tbl>
          </a:graphicData>
        </a:graphic>
      </p:graphicFrame>
      <p:sp>
        <p:nvSpPr>
          <p:cNvPr id="2" name="TextBox 1">
            <a:extLst>
              <a:ext uri="{FF2B5EF4-FFF2-40B4-BE49-F238E27FC236}">
                <a16:creationId xmlns:a16="http://schemas.microsoft.com/office/drawing/2014/main" xmlns="" id="{09CC73FD-13F1-4E2E-932F-8E55C5C63BB4}"/>
              </a:ext>
            </a:extLst>
          </p:cNvPr>
          <p:cNvSpPr txBox="1"/>
          <p:nvPr/>
        </p:nvSpPr>
        <p:spPr>
          <a:xfrm>
            <a:off x="2322094" y="39586"/>
            <a:ext cx="4295274" cy="461665"/>
          </a:xfrm>
          <a:prstGeom prst="rect">
            <a:avLst/>
          </a:prstGeom>
          <a:noFill/>
        </p:spPr>
        <p:txBody>
          <a:bodyPr wrap="square" rtlCol="0">
            <a:spAutoFit/>
          </a:bodyPr>
          <a:lstStyle/>
          <a:p>
            <a:r>
              <a:rPr lang="en-US" sz="2400" b="1">
                <a:solidFill>
                  <a:srgbClr val="FF0000"/>
                </a:solidFill>
                <a:latin typeface="Arial "/>
              </a:rPr>
              <a:t>PHIẾU HỌC TẬP</a:t>
            </a:r>
          </a:p>
        </p:txBody>
      </p:sp>
    </p:spTree>
    <p:extLst>
      <p:ext uri="{BB962C8B-B14F-4D97-AF65-F5344CB8AC3E}">
        <p14:creationId xmlns:p14="http://schemas.microsoft.com/office/powerpoint/2010/main" val="2373207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C1E8A6E-C86A-441D-BA5B-07CA0EFD791C}"/>
              </a:ext>
            </a:extLst>
          </p:cNvPr>
          <p:cNvSpPr/>
          <p:nvPr/>
        </p:nvSpPr>
        <p:spPr>
          <a:xfrm>
            <a:off x="79676" y="1091537"/>
            <a:ext cx="5313194"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Khí hậu cực và cận cực</a:t>
            </a:r>
          </a:p>
        </p:txBody>
      </p:sp>
      <p:sp>
        <p:nvSpPr>
          <p:cNvPr id="7" name="Rectangle 6">
            <a:extLst>
              <a:ext uri="{FF2B5EF4-FFF2-40B4-BE49-F238E27FC236}">
                <a16:creationId xmlns:a16="http://schemas.microsoft.com/office/drawing/2014/main" xmlns="" id="{894066FA-0298-4972-8E11-A13EE5DE0842}"/>
              </a:ext>
            </a:extLst>
          </p:cNvPr>
          <p:cNvSpPr/>
          <p:nvPr/>
        </p:nvSpPr>
        <p:spPr>
          <a:xfrm>
            <a:off x="193801" y="149903"/>
            <a:ext cx="1622967"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Đới lạnh</a:t>
            </a:r>
          </a:p>
        </p:txBody>
      </p:sp>
      <p:sp>
        <p:nvSpPr>
          <p:cNvPr id="8" name="Rectangle 7">
            <a:extLst>
              <a:ext uri="{FF2B5EF4-FFF2-40B4-BE49-F238E27FC236}">
                <a16:creationId xmlns:a16="http://schemas.microsoft.com/office/drawing/2014/main" xmlns="" id="{D1B788C0-84EE-4B03-BA6A-5B509D65A476}"/>
              </a:ext>
            </a:extLst>
          </p:cNvPr>
          <p:cNvSpPr/>
          <p:nvPr/>
        </p:nvSpPr>
        <p:spPr>
          <a:xfrm>
            <a:off x="88982" y="1695132"/>
            <a:ext cx="531319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Cảnh quan chủ yếu là đồng rêu, phía nam có rừng thưa.</a:t>
            </a:r>
          </a:p>
        </p:txBody>
      </p:sp>
      <p:grpSp>
        <p:nvGrpSpPr>
          <p:cNvPr id="14" name="Group 13">
            <a:extLst>
              <a:ext uri="{FF2B5EF4-FFF2-40B4-BE49-F238E27FC236}">
                <a16:creationId xmlns:a16="http://schemas.microsoft.com/office/drawing/2014/main" xmlns="" id="{18F113ED-D085-4C7E-901D-F7308A87B8AF}"/>
              </a:ext>
            </a:extLst>
          </p:cNvPr>
          <p:cNvGrpSpPr/>
          <p:nvPr/>
        </p:nvGrpSpPr>
        <p:grpSpPr>
          <a:xfrm>
            <a:off x="1005284" y="2795660"/>
            <a:ext cx="3099659" cy="2667224"/>
            <a:chOff x="561061" y="4190776"/>
            <a:chExt cx="3099659" cy="2667224"/>
          </a:xfrm>
        </p:grpSpPr>
        <p:pic>
          <p:nvPicPr>
            <p:cNvPr id="12" name="Picture 11" descr="A picture containing text, outdoor, mountain, highland&#10;&#10;Description automatically generated">
              <a:extLst>
                <a:ext uri="{FF2B5EF4-FFF2-40B4-BE49-F238E27FC236}">
                  <a16:creationId xmlns:a16="http://schemas.microsoft.com/office/drawing/2014/main" xmlns="" id="{2AD952B7-71D2-4EF0-805E-C01F14337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61" y="4190776"/>
              <a:ext cx="3099659" cy="2125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xmlns="" id="{5296C18A-D4AA-4444-8A74-49A47A81F411}"/>
                </a:ext>
              </a:extLst>
            </p:cNvPr>
            <p:cNvSpPr txBox="1"/>
            <p:nvPr/>
          </p:nvSpPr>
          <p:spPr>
            <a:xfrm>
              <a:off x="1201167" y="6396335"/>
              <a:ext cx="1819445"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Đồng rêu</a:t>
              </a:r>
            </a:p>
          </p:txBody>
        </p:sp>
      </p:grpSp>
      <p:sp>
        <p:nvSpPr>
          <p:cNvPr id="15" name="Rectangle 14">
            <a:extLst>
              <a:ext uri="{FF2B5EF4-FFF2-40B4-BE49-F238E27FC236}">
                <a16:creationId xmlns:a16="http://schemas.microsoft.com/office/drawing/2014/main" xmlns="" id="{E7F4E813-49C1-4425-89C0-91F542D634ED}"/>
              </a:ext>
            </a:extLst>
          </p:cNvPr>
          <p:cNvSpPr/>
          <p:nvPr/>
        </p:nvSpPr>
        <p:spPr>
          <a:xfrm>
            <a:off x="73481" y="2649239"/>
            <a:ext cx="5313194"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Động vật ít phong phú: gấu trắng, báo Bắc cực, tuần lộc và các loài chim di trú,...</a:t>
            </a:r>
            <a:endParaRPr lang="en-US"/>
          </a:p>
        </p:txBody>
      </p:sp>
      <p:grpSp>
        <p:nvGrpSpPr>
          <p:cNvPr id="20" name="Group 19">
            <a:extLst>
              <a:ext uri="{FF2B5EF4-FFF2-40B4-BE49-F238E27FC236}">
                <a16:creationId xmlns:a16="http://schemas.microsoft.com/office/drawing/2014/main" xmlns="" id="{77709C18-12E3-4EB5-9FB0-B9221F7E285D}"/>
              </a:ext>
            </a:extLst>
          </p:cNvPr>
          <p:cNvGrpSpPr/>
          <p:nvPr/>
        </p:nvGrpSpPr>
        <p:grpSpPr>
          <a:xfrm>
            <a:off x="48128" y="4229189"/>
            <a:ext cx="5472598" cy="2398100"/>
            <a:chOff x="0" y="4229189"/>
            <a:chExt cx="5472598" cy="2398100"/>
          </a:xfrm>
        </p:grpSpPr>
        <p:pic>
          <p:nvPicPr>
            <p:cNvPr id="16" name="Picture 15">
              <a:extLst>
                <a:ext uri="{FF2B5EF4-FFF2-40B4-BE49-F238E27FC236}">
                  <a16:creationId xmlns:a16="http://schemas.microsoft.com/office/drawing/2014/main" xmlns="" id="{F5A6E695-B0AB-4B2C-B029-C3252FD43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29190"/>
              <a:ext cx="2735311" cy="1892595"/>
            </a:xfrm>
            <a:prstGeom prst="rect">
              <a:avLst/>
            </a:prstGeom>
          </p:spPr>
        </p:pic>
        <p:sp>
          <p:nvSpPr>
            <p:cNvPr id="17" name="TextBox 16">
              <a:extLst>
                <a:ext uri="{FF2B5EF4-FFF2-40B4-BE49-F238E27FC236}">
                  <a16:creationId xmlns:a16="http://schemas.microsoft.com/office/drawing/2014/main" xmlns="" id="{7A419651-02A5-4439-BEBF-9A597580931A}"/>
                </a:ext>
              </a:extLst>
            </p:cNvPr>
            <p:cNvSpPr txBox="1"/>
            <p:nvPr/>
          </p:nvSpPr>
          <p:spPr>
            <a:xfrm>
              <a:off x="550005" y="6165624"/>
              <a:ext cx="173002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Gấu trắng</a:t>
              </a:r>
            </a:p>
          </p:txBody>
        </p:sp>
        <p:pic>
          <p:nvPicPr>
            <p:cNvPr id="18" name="Picture 17" descr="A picture containing mammal, sky, outdoor, cow&#10;&#10;Description automatically generated">
              <a:extLst>
                <a:ext uri="{FF2B5EF4-FFF2-40B4-BE49-F238E27FC236}">
                  <a16:creationId xmlns:a16="http://schemas.microsoft.com/office/drawing/2014/main" xmlns="" id="{F82702E9-4D8D-4AC1-BDFB-19C77B2375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5311" y="4229189"/>
              <a:ext cx="2737287" cy="1892595"/>
            </a:xfrm>
            <a:prstGeom prst="rect">
              <a:avLst/>
            </a:prstGeom>
          </p:spPr>
        </p:pic>
        <p:sp>
          <p:nvSpPr>
            <p:cNvPr id="19" name="TextBox 18">
              <a:extLst>
                <a:ext uri="{FF2B5EF4-FFF2-40B4-BE49-F238E27FC236}">
                  <a16:creationId xmlns:a16="http://schemas.microsoft.com/office/drawing/2014/main" xmlns="" id="{2B57E894-E32A-4BD1-A7B6-99002A4033EE}"/>
                </a:ext>
              </a:extLst>
            </p:cNvPr>
            <p:cNvSpPr txBox="1"/>
            <p:nvPr/>
          </p:nvSpPr>
          <p:spPr>
            <a:xfrm>
              <a:off x="3226492" y="6159890"/>
              <a:ext cx="151403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Tuần lộc</a:t>
              </a:r>
            </a:p>
          </p:txBody>
        </p:sp>
      </p:grpSp>
      <p:sp>
        <p:nvSpPr>
          <p:cNvPr id="22" name="TextBox 21">
            <a:extLst>
              <a:ext uri="{FF2B5EF4-FFF2-40B4-BE49-F238E27FC236}">
                <a16:creationId xmlns:a16="http://schemas.microsoft.com/office/drawing/2014/main" xmlns=""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nvGrpSpPr>
          <p:cNvPr id="25" name="Group 24">
            <a:extLst>
              <a:ext uri="{FF2B5EF4-FFF2-40B4-BE49-F238E27FC236}">
                <a16:creationId xmlns:a16="http://schemas.microsoft.com/office/drawing/2014/main" xmlns="" id="{A0337C96-1D78-4E64-9FAD-9D3528450F25}"/>
              </a:ext>
            </a:extLst>
          </p:cNvPr>
          <p:cNvGrpSpPr/>
          <p:nvPr/>
        </p:nvGrpSpPr>
        <p:grpSpPr>
          <a:xfrm>
            <a:off x="5875621" y="420784"/>
            <a:ext cx="6279070" cy="6315445"/>
            <a:chOff x="4787358" y="0"/>
            <a:chExt cx="7381068" cy="6891700"/>
          </a:xfrm>
        </p:grpSpPr>
        <p:pic>
          <p:nvPicPr>
            <p:cNvPr id="26" name="Picture 25" descr="Diagram, map&#10;&#10;Description automatically generated">
              <a:extLst>
                <a:ext uri="{FF2B5EF4-FFF2-40B4-BE49-F238E27FC236}">
                  <a16:creationId xmlns:a16="http://schemas.microsoft.com/office/drawing/2014/main" xmlns="" id="{63142C5F-F913-494B-8BE0-03CC28A5B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27" name="TextBox 26">
              <a:extLst>
                <a:ext uri="{FF2B5EF4-FFF2-40B4-BE49-F238E27FC236}">
                  <a16:creationId xmlns:a16="http://schemas.microsoft.com/office/drawing/2014/main" xmlns="" id="{FDB36BD3-1145-4FF4-BA55-B7A1C391252F}"/>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28" name="Group 27">
            <a:extLst>
              <a:ext uri="{FF2B5EF4-FFF2-40B4-BE49-F238E27FC236}">
                <a16:creationId xmlns:a16="http://schemas.microsoft.com/office/drawing/2014/main" xmlns="" id="{A10FA32E-8C54-43B5-9D78-EDF60680BD36}"/>
              </a:ext>
            </a:extLst>
          </p:cNvPr>
          <p:cNvGrpSpPr/>
          <p:nvPr/>
        </p:nvGrpSpPr>
        <p:grpSpPr>
          <a:xfrm>
            <a:off x="6785382" y="0"/>
            <a:ext cx="5152312" cy="6858000"/>
            <a:chOff x="7504878" y="13252"/>
            <a:chExt cx="4687122" cy="6858000"/>
          </a:xfrm>
        </p:grpSpPr>
        <p:pic>
          <p:nvPicPr>
            <p:cNvPr id="29" name="Picture 28" descr="Map&#10;&#10;Description automatically generated">
              <a:extLst>
                <a:ext uri="{FF2B5EF4-FFF2-40B4-BE49-F238E27FC236}">
                  <a16:creationId xmlns:a16="http://schemas.microsoft.com/office/drawing/2014/main" xmlns="" id="{01E51364-5E38-4C1B-8BD0-958685B1F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30" name="TextBox 29">
              <a:extLst>
                <a:ext uri="{FF2B5EF4-FFF2-40B4-BE49-F238E27FC236}">
                  <a16:creationId xmlns:a16="http://schemas.microsoft.com/office/drawing/2014/main" xmlns="" id="{CF5D189A-077E-4CDB-9E0B-A5416D8ED146}"/>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6478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94066FA-0298-4972-8E11-A13EE5DE0842}"/>
              </a:ext>
            </a:extLst>
          </p:cNvPr>
          <p:cNvSpPr/>
          <p:nvPr/>
        </p:nvSpPr>
        <p:spPr>
          <a:xfrm>
            <a:off x="193801" y="149903"/>
            <a:ext cx="1836880"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a:t>
            </a:r>
            <a:r>
              <a:rPr lang="en-US" sz="2400">
                <a:solidFill>
                  <a:srgbClr val="1B04FA"/>
                </a:solidFill>
                <a:cs typeface="Arial" panose="020B0604020202020204" pitchFamily="34" charset="0"/>
              </a:rPr>
              <a:t>i ôn hòa</a:t>
            </a:r>
            <a:endParaRPr lang="vi-VN" sz="2400">
              <a:solidFill>
                <a:srgbClr val="1B04FA"/>
              </a:solidFill>
              <a:cs typeface="Arial" panose="020B0604020202020204" pitchFamily="34" charset="0"/>
            </a:endParaRPr>
          </a:p>
        </p:txBody>
      </p:sp>
      <p:sp>
        <p:nvSpPr>
          <p:cNvPr id="22" name="TextBox 21">
            <a:extLst>
              <a:ext uri="{FF2B5EF4-FFF2-40B4-BE49-F238E27FC236}">
                <a16:creationId xmlns:a16="http://schemas.microsoft.com/office/drawing/2014/main" xmlns=""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2" name="Rectangle 1">
            <a:extLst>
              <a:ext uri="{FF2B5EF4-FFF2-40B4-BE49-F238E27FC236}">
                <a16:creationId xmlns:a16="http://schemas.microsoft.com/office/drawing/2014/main" xmlns="" id="{BB38E233-B60F-4D2D-A5C8-C915176BD3FD}"/>
              </a:ext>
            </a:extLst>
          </p:cNvPr>
          <p:cNvSpPr/>
          <p:nvPr/>
        </p:nvSpPr>
        <p:spPr>
          <a:xfrm>
            <a:off x="35625" y="721829"/>
            <a:ext cx="5089438" cy="954107"/>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sp>
        <p:nvSpPr>
          <p:cNvPr id="30" name="Rectangle 29">
            <a:extLst>
              <a:ext uri="{FF2B5EF4-FFF2-40B4-BE49-F238E27FC236}">
                <a16:creationId xmlns:a16="http://schemas.microsoft.com/office/drawing/2014/main" xmlns="" id="{173CDDE9-6BE4-4F0A-B720-F4542EE3995D}"/>
              </a:ext>
            </a:extLst>
          </p:cNvPr>
          <p:cNvSpPr/>
          <p:nvPr/>
        </p:nvSpPr>
        <p:spPr>
          <a:xfrm>
            <a:off x="35625" y="1647937"/>
            <a:ext cx="5265825"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Phân hóa theo chiều bắc - nam:</a:t>
            </a:r>
            <a:endParaRPr lang="en-US" sz="2800">
              <a:solidFill>
                <a:srgbClr val="1B04FA"/>
              </a:solidFill>
            </a:endParaRPr>
          </a:p>
        </p:txBody>
      </p:sp>
      <p:grpSp>
        <p:nvGrpSpPr>
          <p:cNvPr id="3" name="Group 2">
            <a:extLst>
              <a:ext uri="{FF2B5EF4-FFF2-40B4-BE49-F238E27FC236}">
                <a16:creationId xmlns:a16="http://schemas.microsoft.com/office/drawing/2014/main" xmlns="" id="{FC77F56B-2284-4F69-A95E-8BC962842748}"/>
              </a:ext>
            </a:extLst>
          </p:cNvPr>
          <p:cNvGrpSpPr/>
          <p:nvPr/>
        </p:nvGrpSpPr>
        <p:grpSpPr>
          <a:xfrm>
            <a:off x="796441" y="3018044"/>
            <a:ext cx="3719385" cy="3217523"/>
            <a:chOff x="35625" y="3573934"/>
            <a:chExt cx="3719385" cy="3217523"/>
          </a:xfrm>
        </p:grpSpPr>
        <p:pic>
          <p:nvPicPr>
            <p:cNvPr id="31" name="Picture 30">
              <a:extLst>
                <a:ext uri="{FF2B5EF4-FFF2-40B4-BE49-F238E27FC236}">
                  <a16:creationId xmlns:a16="http://schemas.microsoft.com/office/drawing/2014/main" xmlns="" id="{5A254DEA-77B7-4252-8CBC-59660CD01C50}"/>
                </a:ext>
              </a:extLst>
            </p:cNvPr>
            <p:cNvPicPr>
              <a:picLocks noChangeAspect="1"/>
            </p:cNvPicPr>
            <p:nvPr/>
          </p:nvPicPr>
          <p:blipFill rotWithShape="1">
            <a:blip r:embed="rId3"/>
            <a:srcRect l="50139" t="50000" r="38318" b="31533"/>
            <a:stretch/>
          </p:blipFill>
          <p:spPr>
            <a:xfrm>
              <a:off x="35625" y="3573934"/>
              <a:ext cx="3719385" cy="2386526"/>
            </a:xfrm>
            <a:prstGeom prst="rect">
              <a:avLst/>
            </a:prstGeom>
          </p:spPr>
        </p:pic>
        <p:sp>
          <p:nvSpPr>
            <p:cNvPr id="32" name="TextBox 31">
              <a:extLst>
                <a:ext uri="{FF2B5EF4-FFF2-40B4-BE49-F238E27FC236}">
                  <a16:creationId xmlns:a16="http://schemas.microsoft.com/office/drawing/2014/main" xmlns="" id="{4DC36465-7BB8-4251-AEE9-AB511E63D184}"/>
                </a:ext>
              </a:extLst>
            </p:cNvPr>
            <p:cNvSpPr txBox="1"/>
            <p:nvPr/>
          </p:nvSpPr>
          <p:spPr>
            <a:xfrm>
              <a:off x="712335" y="5960460"/>
              <a:ext cx="2180635" cy="830997"/>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kim (phía bắc)</a:t>
              </a:r>
            </a:p>
          </p:txBody>
        </p:sp>
      </p:grpSp>
      <p:grpSp>
        <p:nvGrpSpPr>
          <p:cNvPr id="9" name="Group 8">
            <a:extLst>
              <a:ext uri="{FF2B5EF4-FFF2-40B4-BE49-F238E27FC236}">
                <a16:creationId xmlns:a16="http://schemas.microsoft.com/office/drawing/2014/main" xmlns="" id="{69F9158C-C672-495D-B062-DFFE739D8EDF}"/>
              </a:ext>
            </a:extLst>
          </p:cNvPr>
          <p:cNvGrpSpPr/>
          <p:nvPr/>
        </p:nvGrpSpPr>
        <p:grpSpPr>
          <a:xfrm>
            <a:off x="456866" y="3018044"/>
            <a:ext cx="4058960" cy="3151939"/>
            <a:chOff x="141585" y="3854354"/>
            <a:chExt cx="4058960" cy="3151939"/>
          </a:xfrm>
        </p:grpSpPr>
        <p:pic>
          <p:nvPicPr>
            <p:cNvPr id="4" name="Picture 3">
              <a:extLst>
                <a:ext uri="{FF2B5EF4-FFF2-40B4-BE49-F238E27FC236}">
                  <a16:creationId xmlns:a16="http://schemas.microsoft.com/office/drawing/2014/main" xmlns="" id="{C8075B2A-3CF1-4B76-8B19-C0AD5A293596}"/>
                </a:ext>
              </a:extLst>
            </p:cNvPr>
            <p:cNvPicPr>
              <a:picLocks noChangeAspect="1"/>
            </p:cNvPicPr>
            <p:nvPr/>
          </p:nvPicPr>
          <p:blipFill>
            <a:blip r:embed="rId4"/>
            <a:stretch>
              <a:fillRect/>
            </a:stretch>
          </p:blipFill>
          <p:spPr>
            <a:xfrm>
              <a:off x="141585" y="3854354"/>
              <a:ext cx="4058960" cy="2284582"/>
            </a:xfrm>
            <a:prstGeom prst="rect">
              <a:avLst/>
            </a:prstGeom>
          </p:spPr>
        </p:pic>
        <p:sp>
          <p:nvSpPr>
            <p:cNvPr id="5" name="TextBox 4">
              <a:extLst>
                <a:ext uri="{FF2B5EF4-FFF2-40B4-BE49-F238E27FC236}">
                  <a16:creationId xmlns:a16="http://schemas.microsoft.com/office/drawing/2014/main" xmlns="" id="{407B4E3E-35AE-4E5A-9E2B-491A47166061}"/>
                </a:ext>
              </a:extLst>
            </p:cNvPr>
            <p:cNvSpPr txBox="1"/>
            <p:nvPr/>
          </p:nvSpPr>
          <p:spPr>
            <a:xfrm>
              <a:off x="773562" y="6175296"/>
              <a:ext cx="3028207" cy="830997"/>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rộng</a:t>
              </a:r>
            </a:p>
            <a:p>
              <a:r>
                <a:rPr lang="en-US" sz="2400">
                  <a:solidFill>
                    <a:srgbClr val="00B050"/>
                  </a:solidFill>
                  <a:latin typeface="Arial" panose="020B0604020202020204" pitchFamily="34" charset="0"/>
                  <a:cs typeface="Arial" panose="020B0604020202020204" pitchFamily="34" charset="0"/>
                </a:rPr>
                <a:t>(Phía nam)</a:t>
              </a:r>
            </a:p>
          </p:txBody>
        </p:sp>
      </p:grpSp>
      <p:sp>
        <p:nvSpPr>
          <p:cNvPr id="33" name="Rectangle 32">
            <a:extLst>
              <a:ext uri="{FF2B5EF4-FFF2-40B4-BE49-F238E27FC236}">
                <a16:creationId xmlns:a16="http://schemas.microsoft.com/office/drawing/2014/main" xmlns="" id="{23951970-6F39-4C38-9B6F-DFC5C7AD157F}"/>
              </a:ext>
            </a:extLst>
          </p:cNvPr>
          <p:cNvSpPr/>
          <p:nvPr/>
        </p:nvSpPr>
        <p:spPr>
          <a:xfrm>
            <a:off x="0" y="2602043"/>
            <a:ext cx="5265825" cy="954107"/>
          </a:xfrm>
          <a:prstGeom prst="rect">
            <a:avLst/>
          </a:prstGeom>
          <a:no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Phân hóa theo chiều tây - đông:</a:t>
            </a:r>
            <a:endParaRPr lang="en-US" sz="2800">
              <a:solidFill>
                <a:srgbClr val="1B04FA"/>
              </a:solidFill>
            </a:endParaRPr>
          </a:p>
        </p:txBody>
      </p:sp>
      <p:sp>
        <p:nvSpPr>
          <p:cNvPr id="34" name="Rectangle 33">
            <a:extLst>
              <a:ext uri="{FF2B5EF4-FFF2-40B4-BE49-F238E27FC236}">
                <a16:creationId xmlns:a16="http://schemas.microsoft.com/office/drawing/2014/main" xmlns="" id="{40C69F3B-C9FC-440B-8C31-B3F7798FDEB0}"/>
              </a:ext>
            </a:extLst>
          </p:cNvPr>
          <p:cNvSpPr/>
          <p:nvPr/>
        </p:nvSpPr>
        <p:spPr>
          <a:xfrm>
            <a:off x="23222" y="2574044"/>
            <a:ext cx="5265825" cy="523220"/>
          </a:xfrm>
          <a:prstGeom prst="rect">
            <a:avLst/>
          </a:prstGeom>
        </p:spPr>
        <p:txBody>
          <a:bodyPr wrap="square">
            <a:spAutoFit/>
          </a:bodyPr>
          <a:lstStyle/>
          <a:p>
            <a:pPr algn="just"/>
            <a:endParaRPr lang="en-US" sz="2800">
              <a:solidFill>
                <a:srgbClr val="1B04FA"/>
              </a:solidFill>
            </a:endParaRPr>
          </a:p>
        </p:txBody>
      </p:sp>
      <p:grpSp>
        <p:nvGrpSpPr>
          <p:cNvPr id="12" name="Group 11">
            <a:extLst>
              <a:ext uri="{FF2B5EF4-FFF2-40B4-BE49-F238E27FC236}">
                <a16:creationId xmlns:a16="http://schemas.microsoft.com/office/drawing/2014/main" xmlns="" id="{62D8786D-EC10-4C80-9526-FA7797224E4D}"/>
              </a:ext>
            </a:extLst>
          </p:cNvPr>
          <p:cNvGrpSpPr/>
          <p:nvPr/>
        </p:nvGrpSpPr>
        <p:grpSpPr>
          <a:xfrm>
            <a:off x="146590" y="3500152"/>
            <a:ext cx="4808619" cy="3111765"/>
            <a:chOff x="146590" y="3500152"/>
            <a:chExt cx="4808619" cy="3111765"/>
          </a:xfrm>
        </p:grpSpPr>
        <p:pic>
          <p:nvPicPr>
            <p:cNvPr id="10" name="Picture 9">
              <a:extLst>
                <a:ext uri="{FF2B5EF4-FFF2-40B4-BE49-F238E27FC236}">
                  <a16:creationId xmlns:a16="http://schemas.microsoft.com/office/drawing/2014/main" xmlns="" id="{F9038C8B-7B13-4162-A141-77549BE37AF2}"/>
                </a:ext>
              </a:extLst>
            </p:cNvPr>
            <p:cNvPicPr>
              <a:picLocks noChangeAspect="1"/>
            </p:cNvPicPr>
            <p:nvPr/>
          </p:nvPicPr>
          <p:blipFill>
            <a:blip r:embed="rId5"/>
            <a:stretch>
              <a:fillRect/>
            </a:stretch>
          </p:blipFill>
          <p:spPr>
            <a:xfrm>
              <a:off x="146590" y="3500152"/>
              <a:ext cx="4808619" cy="2735415"/>
            </a:xfrm>
            <a:prstGeom prst="rect">
              <a:avLst/>
            </a:prstGeom>
          </p:spPr>
        </p:pic>
        <p:sp>
          <p:nvSpPr>
            <p:cNvPr id="8" name="TextBox 7">
              <a:extLst>
                <a:ext uri="{FF2B5EF4-FFF2-40B4-BE49-F238E27FC236}">
                  <a16:creationId xmlns:a16="http://schemas.microsoft.com/office/drawing/2014/main" xmlns="" id="{B4E840C0-6818-436D-B125-D402F07ED017}"/>
                </a:ext>
              </a:extLst>
            </p:cNvPr>
            <p:cNvSpPr txBox="1"/>
            <p:nvPr/>
          </p:nvSpPr>
          <p:spPr>
            <a:xfrm>
              <a:off x="336077" y="6242585"/>
              <a:ext cx="4619132"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Rừng lá cứng (ven biển Tây Nam Hoa Kỳ)</a:t>
              </a:r>
            </a:p>
          </p:txBody>
        </p:sp>
      </p:grpSp>
      <p:grpSp>
        <p:nvGrpSpPr>
          <p:cNvPr id="15" name="Group 14">
            <a:extLst>
              <a:ext uri="{FF2B5EF4-FFF2-40B4-BE49-F238E27FC236}">
                <a16:creationId xmlns:a16="http://schemas.microsoft.com/office/drawing/2014/main" xmlns="" id="{F43DD5E6-F62B-41E0-A81F-3509AD71DF32}"/>
              </a:ext>
            </a:extLst>
          </p:cNvPr>
          <p:cNvGrpSpPr/>
          <p:nvPr/>
        </p:nvGrpSpPr>
        <p:grpSpPr>
          <a:xfrm>
            <a:off x="58848" y="3503220"/>
            <a:ext cx="4979146" cy="3149914"/>
            <a:chOff x="146249" y="3491345"/>
            <a:chExt cx="4808619" cy="3149914"/>
          </a:xfrm>
        </p:grpSpPr>
        <p:pic>
          <p:nvPicPr>
            <p:cNvPr id="13" name="Picture 12">
              <a:extLst>
                <a:ext uri="{FF2B5EF4-FFF2-40B4-BE49-F238E27FC236}">
                  <a16:creationId xmlns:a16="http://schemas.microsoft.com/office/drawing/2014/main" xmlns="" id="{0B36521D-39EF-4526-8E7D-2205B8142166}"/>
                </a:ext>
              </a:extLst>
            </p:cNvPr>
            <p:cNvPicPr>
              <a:picLocks noChangeAspect="1"/>
            </p:cNvPicPr>
            <p:nvPr/>
          </p:nvPicPr>
          <p:blipFill>
            <a:blip r:embed="rId6"/>
            <a:stretch>
              <a:fillRect/>
            </a:stretch>
          </p:blipFill>
          <p:spPr>
            <a:xfrm>
              <a:off x="146249" y="3491345"/>
              <a:ext cx="4808619" cy="2744222"/>
            </a:xfrm>
            <a:prstGeom prst="rect">
              <a:avLst/>
            </a:prstGeom>
          </p:spPr>
        </p:pic>
        <p:sp>
          <p:nvSpPr>
            <p:cNvPr id="14" name="TextBox 13">
              <a:extLst>
                <a:ext uri="{FF2B5EF4-FFF2-40B4-BE49-F238E27FC236}">
                  <a16:creationId xmlns:a16="http://schemas.microsoft.com/office/drawing/2014/main" xmlns="" id="{62DAC415-C462-4329-98E5-3CC8CE297D55}"/>
                </a:ext>
              </a:extLst>
            </p:cNvPr>
            <p:cNvSpPr txBox="1"/>
            <p:nvPr/>
          </p:nvSpPr>
          <p:spPr>
            <a:xfrm>
              <a:off x="320883" y="6271927"/>
              <a:ext cx="4330926" cy="369332"/>
            </a:xfrm>
            <a:prstGeom prst="rect">
              <a:avLst/>
            </a:prstGeom>
            <a:solidFill>
              <a:schemeClr val="bg1"/>
            </a:solid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Hoang mạc và bán hoang mạc (nội địa)</a:t>
              </a:r>
            </a:p>
          </p:txBody>
        </p:sp>
      </p:grpSp>
      <p:grpSp>
        <p:nvGrpSpPr>
          <p:cNvPr id="35" name="Group 34">
            <a:extLst>
              <a:ext uri="{FF2B5EF4-FFF2-40B4-BE49-F238E27FC236}">
                <a16:creationId xmlns:a16="http://schemas.microsoft.com/office/drawing/2014/main" xmlns="" id="{722070DB-688C-4FFA-85E9-FF934B712C3C}"/>
              </a:ext>
            </a:extLst>
          </p:cNvPr>
          <p:cNvGrpSpPr/>
          <p:nvPr/>
        </p:nvGrpSpPr>
        <p:grpSpPr>
          <a:xfrm>
            <a:off x="5875621" y="420784"/>
            <a:ext cx="6279070" cy="6315445"/>
            <a:chOff x="4787358" y="0"/>
            <a:chExt cx="7381068" cy="6891700"/>
          </a:xfrm>
        </p:grpSpPr>
        <p:pic>
          <p:nvPicPr>
            <p:cNvPr id="36" name="Picture 35" descr="Diagram, map&#10;&#10;Description automatically generated">
              <a:extLst>
                <a:ext uri="{FF2B5EF4-FFF2-40B4-BE49-F238E27FC236}">
                  <a16:creationId xmlns:a16="http://schemas.microsoft.com/office/drawing/2014/main" xmlns="" id="{BE174480-4BBB-45AC-9D44-6CEE8BCC0D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37" name="TextBox 36">
              <a:extLst>
                <a:ext uri="{FF2B5EF4-FFF2-40B4-BE49-F238E27FC236}">
                  <a16:creationId xmlns:a16="http://schemas.microsoft.com/office/drawing/2014/main" xmlns="" id="{71F5F4E9-48A9-4C77-9805-9D7DE3629AA3}"/>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38" name="Group 37">
            <a:extLst>
              <a:ext uri="{FF2B5EF4-FFF2-40B4-BE49-F238E27FC236}">
                <a16:creationId xmlns:a16="http://schemas.microsoft.com/office/drawing/2014/main" xmlns="" id="{998F450A-E046-44E7-A009-6152583D88D2}"/>
              </a:ext>
            </a:extLst>
          </p:cNvPr>
          <p:cNvGrpSpPr/>
          <p:nvPr/>
        </p:nvGrpSpPr>
        <p:grpSpPr>
          <a:xfrm>
            <a:off x="6703611" y="36096"/>
            <a:ext cx="5152312" cy="6858000"/>
            <a:chOff x="7504878" y="13252"/>
            <a:chExt cx="4687122" cy="6858000"/>
          </a:xfrm>
        </p:grpSpPr>
        <p:pic>
          <p:nvPicPr>
            <p:cNvPr id="39" name="Picture 38" descr="Map&#10;&#10;Description automatically generated">
              <a:extLst>
                <a:ext uri="{FF2B5EF4-FFF2-40B4-BE49-F238E27FC236}">
                  <a16:creationId xmlns:a16="http://schemas.microsoft.com/office/drawing/2014/main" xmlns="" id="{CC4E580F-7D42-4028-BE87-C5ACCF22C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40" name="TextBox 39">
              <a:extLst>
                <a:ext uri="{FF2B5EF4-FFF2-40B4-BE49-F238E27FC236}">
                  <a16:creationId xmlns:a16="http://schemas.microsoft.com/office/drawing/2014/main" xmlns="" id="{7E5C8FC7-4280-4955-8716-761331681A48}"/>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34625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2BA6FDDD-DB61-46EE-B201-A55663A92DD1}"/>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ôn hòa</a:t>
            </a:r>
            <a:endParaRPr lang="en-US"/>
          </a:p>
        </p:txBody>
      </p:sp>
      <p:sp>
        <p:nvSpPr>
          <p:cNvPr id="19" name="Rectangle 18">
            <a:extLst>
              <a:ext uri="{FF2B5EF4-FFF2-40B4-BE49-F238E27FC236}">
                <a16:creationId xmlns:a16="http://schemas.microsoft.com/office/drawing/2014/main" xmlns="" id="{6BD5D083-E19A-4656-BF56-B1486AA0D947}"/>
              </a:ext>
            </a:extLst>
          </p:cNvPr>
          <p:cNvSpPr/>
          <p:nvPr/>
        </p:nvSpPr>
        <p:spPr>
          <a:xfrm>
            <a:off x="133640" y="1630241"/>
            <a:ext cx="11732821"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Động vật: chủ yếu gồm bò rừng Mỹ, sư tử Mỹ, chó sói, gấu nâu, gấu trúc, báo Mỹ,...</a:t>
            </a:r>
            <a:endParaRPr lang="en-US" sz="2800">
              <a:solidFill>
                <a:srgbClr val="1B04FA"/>
              </a:solidFill>
            </a:endParaRPr>
          </a:p>
        </p:txBody>
      </p:sp>
      <p:sp>
        <p:nvSpPr>
          <p:cNvPr id="7" name="Rectangle 6">
            <a:extLst>
              <a:ext uri="{FF2B5EF4-FFF2-40B4-BE49-F238E27FC236}">
                <a16:creationId xmlns:a16="http://schemas.microsoft.com/office/drawing/2014/main" xmlns="" id="{D1645A7F-A873-4892-8C45-E59AB90042D6}"/>
              </a:ext>
            </a:extLst>
          </p:cNvPr>
          <p:cNvSpPr/>
          <p:nvPr/>
        </p:nvSpPr>
        <p:spPr>
          <a:xfrm>
            <a:off x="133641" y="923709"/>
            <a:ext cx="11732822" cy="523220"/>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grpSp>
        <p:nvGrpSpPr>
          <p:cNvPr id="5" name="Group 4">
            <a:extLst>
              <a:ext uri="{FF2B5EF4-FFF2-40B4-BE49-F238E27FC236}">
                <a16:creationId xmlns:a16="http://schemas.microsoft.com/office/drawing/2014/main" xmlns="" id="{5E028893-3CB7-4A90-8F93-39561A5A11DC}"/>
              </a:ext>
            </a:extLst>
          </p:cNvPr>
          <p:cNvGrpSpPr/>
          <p:nvPr/>
        </p:nvGrpSpPr>
        <p:grpSpPr>
          <a:xfrm>
            <a:off x="540903" y="2672078"/>
            <a:ext cx="5555097" cy="3640064"/>
            <a:chOff x="540903" y="2672078"/>
            <a:chExt cx="5555097" cy="3640064"/>
          </a:xfrm>
        </p:grpSpPr>
        <p:pic>
          <p:nvPicPr>
            <p:cNvPr id="3" name="Picture 2">
              <a:extLst>
                <a:ext uri="{FF2B5EF4-FFF2-40B4-BE49-F238E27FC236}">
                  <a16:creationId xmlns:a16="http://schemas.microsoft.com/office/drawing/2014/main" xmlns="" id="{5F1ABCD3-1F7D-431E-A34B-B59B7F48A21C}"/>
                </a:ext>
              </a:extLst>
            </p:cNvPr>
            <p:cNvPicPr>
              <a:picLocks noChangeAspect="1"/>
            </p:cNvPicPr>
            <p:nvPr/>
          </p:nvPicPr>
          <p:blipFill>
            <a:blip r:embed="rId3"/>
            <a:stretch>
              <a:fillRect/>
            </a:stretch>
          </p:blipFill>
          <p:spPr>
            <a:xfrm>
              <a:off x="540903" y="2672078"/>
              <a:ext cx="5555097" cy="3178401"/>
            </a:xfrm>
            <a:prstGeom prst="rect">
              <a:avLst/>
            </a:prstGeom>
          </p:spPr>
        </p:pic>
        <p:sp>
          <p:nvSpPr>
            <p:cNvPr id="4" name="TextBox 3">
              <a:extLst>
                <a:ext uri="{FF2B5EF4-FFF2-40B4-BE49-F238E27FC236}">
                  <a16:creationId xmlns:a16="http://schemas.microsoft.com/office/drawing/2014/main" xmlns="" id="{F7CFF1EC-E8E0-45A8-9CE4-A572845BA516}"/>
                </a:ext>
              </a:extLst>
            </p:cNvPr>
            <p:cNvSpPr txBox="1"/>
            <p:nvPr/>
          </p:nvSpPr>
          <p:spPr>
            <a:xfrm>
              <a:off x="2219983" y="5850477"/>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Bò rừng</a:t>
              </a:r>
            </a:p>
          </p:txBody>
        </p:sp>
      </p:grpSp>
      <p:grpSp>
        <p:nvGrpSpPr>
          <p:cNvPr id="6" name="Group 5">
            <a:extLst>
              <a:ext uri="{FF2B5EF4-FFF2-40B4-BE49-F238E27FC236}">
                <a16:creationId xmlns:a16="http://schemas.microsoft.com/office/drawing/2014/main" xmlns="" id="{5D162E6C-EFE6-4C7D-8A4C-A6BC62BC74E9}"/>
              </a:ext>
            </a:extLst>
          </p:cNvPr>
          <p:cNvGrpSpPr/>
          <p:nvPr/>
        </p:nvGrpSpPr>
        <p:grpSpPr>
          <a:xfrm>
            <a:off x="6338600" y="2672078"/>
            <a:ext cx="5527861" cy="3640065"/>
            <a:chOff x="6338600" y="2672078"/>
            <a:chExt cx="5527861" cy="3640065"/>
          </a:xfrm>
        </p:grpSpPr>
        <p:pic>
          <p:nvPicPr>
            <p:cNvPr id="2" name="Picture 1">
              <a:extLst>
                <a:ext uri="{FF2B5EF4-FFF2-40B4-BE49-F238E27FC236}">
                  <a16:creationId xmlns:a16="http://schemas.microsoft.com/office/drawing/2014/main" xmlns="" id="{2531AC92-7CDE-48E9-AC65-836CF001C2ED}"/>
                </a:ext>
              </a:extLst>
            </p:cNvPr>
            <p:cNvPicPr>
              <a:picLocks noChangeAspect="1"/>
            </p:cNvPicPr>
            <p:nvPr/>
          </p:nvPicPr>
          <p:blipFill>
            <a:blip r:embed="rId4"/>
            <a:stretch>
              <a:fillRect/>
            </a:stretch>
          </p:blipFill>
          <p:spPr>
            <a:xfrm>
              <a:off x="6338600" y="2672078"/>
              <a:ext cx="5527861" cy="3178401"/>
            </a:xfrm>
            <a:prstGeom prst="rect">
              <a:avLst/>
            </a:prstGeom>
          </p:spPr>
        </p:pic>
        <p:sp>
          <p:nvSpPr>
            <p:cNvPr id="11" name="TextBox 10">
              <a:extLst>
                <a:ext uri="{FF2B5EF4-FFF2-40B4-BE49-F238E27FC236}">
                  <a16:creationId xmlns:a16="http://schemas.microsoft.com/office/drawing/2014/main" xmlns="" id="{44364A76-B17F-48A2-8470-E89448D90A47}"/>
                </a:ext>
              </a:extLst>
            </p:cNvPr>
            <p:cNvSpPr txBox="1"/>
            <p:nvPr/>
          </p:nvSpPr>
          <p:spPr>
            <a:xfrm>
              <a:off x="8785761" y="5850478"/>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S</a:t>
              </a:r>
              <a:r>
                <a:rPr lang="vi-VN" sz="2400">
                  <a:solidFill>
                    <a:srgbClr val="00B050"/>
                  </a:solidFill>
                  <a:latin typeface="Arial" panose="020B0604020202020204" pitchFamily="34" charset="0"/>
                  <a:cs typeface="Arial" panose="020B0604020202020204" pitchFamily="34" charset="0"/>
                </a:rPr>
                <a:t>ư</a:t>
              </a:r>
              <a:r>
                <a:rPr lang="en-US" sz="2400">
                  <a:solidFill>
                    <a:srgbClr val="00B050"/>
                  </a:solidFill>
                  <a:latin typeface="Arial" panose="020B0604020202020204" pitchFamily="34" charset="0"/>
                  <a:cs typeface="Arial" panose="020B0604020202020204" pitchFamily="34" charset="0"/>
                </a:rPr>
                <a:t> tử</a:t>
              </a:r>
            </a:p>
          </p:txBody>
        </p:sp>
      </p:grpSp>
      <p:grpSp>
        <p:nvGrpSpPr>
          <p:cNvPr id="13" name="Group 12">
            <a:extLst>
              <a:ext uri="{FF2B5EF4-FFF2-40B4-BE49-F238E27FC236}">
                <a16:creationId xmlns:a16="http://schemas.microsoft.com/office/drawing/2014/main" xmlns="" id="{2BF7586E-17EE-4964-A2D9-12B6FC2ECC6C}"/>
              </a:ext>
            </a:extLst>
          </p:cNvPr>
          <p:cNvGrpSpPr/>
          <p:nvPr/>
        </p:nvGrpSpPr>
        <p:grpSpPr>
          <a:xfrm>
            <a:off x="325539" y="2652608"/>
            <a:ext cx="5882147" cy="3811248"/>
            <a:chOff x="551643" y="2652608"/>
            <a:chExt cx="5656043" cy="3811248"/>
          </a:xfrm>
        </p:grpSpPr>
        <p:pic>
          <p:nvPicPr>
            <p:cNvPr id="9" name="Picture 8">
              <a:extLst>
                <a:ext uri="{FF2B5EF4-FFF2-40B4-BE49-F238E27FC236}">
                  <a16:creationId xmlns:a16="http://schemas.microsoft.com/office/drawing/2014/main" xmlns="" id="{CD5B5896-EFF0-4F16-B53F-33D2E007710B}"/>
                </a:ext>
              </a:extLst>
            </p:cNvPr>
            <p:cNvPicPr>
              <a:picLocks noChangeAspect="1"/>
            </p:cNvPicPr>
            <p:nvPr/>
          </p:nvPicPr>
          <p:blipFill>
            <a:blip r:embed="rId5"/>
            <a:stretch>
              <a:fillRect/>
            </a:stretch>
          </p:blipFill>
          <p:spPr>
            <a:xfrm>
              <a:off x="551643" y="2652608"/>
              <a:ext cx="5656043" cy="3226225"/>
            </a:xfrm>
            <a:prstGeom prst="rect">
              <a:avLst/>
            </a:prstGeom>
          </p:spPr>
        </p:pic>
        <p:sp>
          <p:nvSpPr>
            <p:cNvPr id="10" name="TextBox 9">
              <a:extLst>
                <a:ext uri="{FF2B5EF4-FFF2-40B4-BE49-F238E27FC236}">
                  <a16:creationId xmlns:a16="http://schemas.microsoft.com/office/drawing/2014/main" xmlns="" id="{63919873-36BE-410B-B071-3F22ADE55E0C}"/>
                </a:ext>
              </a:extLst>
            </p:cNvPr>
            <p:cNvSpPr txBox="1"/>
            <p:nvPr/>
          </p:nvSpPr>
          <p:spPr>
            <a:xfrm>
              <a:off x="2219983" y="5940636"/>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Chó sói</a:t>
              </a:r>
            </a:p>
          </p:txBody>
        </p:sp>
      </p:grpSp>
      <p:grpSp>
        <p:nvGrpSpPr>
          <p:cNvPr id="14" name="Group 13">
            <a:extLst>
              <a:ext uri="{FF2B5EF4-FFF2-40B4-BE49-F238E27FC236}">
                <a16:creationId xmlns:a16="http://schemas.microsoft.com/office/drawing/2014/main" xmlns="" id="{FE33BC00-76F7-4106-AA26-77AB8502A30B}"/>
              </a:ext>
            </a:extLst>
          </p:cNvPr>
          <p:cNvGrpSpPr/>
          <p:nvPr/>
        </p:nvGrpSpPr>
        <p:grpSpPr>
          <a:xfrm>
            <a:off x="6338599" y="2672078"/>
            <a:ext cx="5527861" cy="3712216"/>
            <a:chOff x="6338599" y="2672078"/>
            <a:chExt cx="5527861" cy="3712216"/>
          </a:xfrm>
        </p:grpSpPr>
        <p:pic>
          <p:nvPicPr>
            <p:cNvPr id="1026" name="Picture 2" descr="Brown bear - Wikipedia">
              <a:extLst>
                <a:ext uri="{FF2B5EF4-FFF2-40B4-BE49-F238E27FC236}">
                  <a16:creationId xmlns:a16="http://schemas.microsoft.com/office/drawing/2014/main" xmlns="" id="{668D487C-AEA0-4F12-8F5C-4FB72EC85E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599" y="2672078"/>
              <a:ext cx="5527861" cy="31783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EC5D62A2-ED52-4979-9E1E-487A0D2B89A6}"/>
                </a:ext>
              </a:extLst>
            </p:cNvPr>
            <p:cNvSpPr txBox="1"/>
            <p:nvPr/>
          </p:nvSpPr>
          <p:spPr>
            <a:xfrm>
              <a:off x="8286295" y="5861074"/>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Gấu nâu</a:t>
              </a:r>
            </a:p>
          </p:txBody>
        </p:sp>
      </p:grpSp>
    </p:spTree>
    <p:extLst>
      <p:ext uri="{BB962C8B-B14F-4D97-AF65-F5344CB8AC3E}">
        <p14:creationId xmlns:p14="http://schemas.microsoft.com/office/powerpoint/2010/main" val="2725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32CD22A-8A00-43F0-9EE5-4D2298B75F41}"/>
              </a:ext>
            </a:extLst>
          </p:cNvPr>
          <p:cNvSpPr/>
          <p:nvPr/>
        </p:nvSpPr>
        <p:spPr>
          <a:xfrm>
            <a:off x="-25846" y="877239"/>
            <a:ext cx="531713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Chiếm diện tích lớn phía nam Hoa Kỳ.</a:t>
            </a:r>
            <a:endParaRPr lang="en-US">
              <a:solidFill>
                <a:srgbClr val="1B04FA"/>
              </a:solidFill>
            </a:endParaRPr>
          </a:p>
        </p:txBody>
      </p:sp>
      <p:sp>
        <p:nvSpPr>
          <p:cNvPr id="3" name="Rectangle 2">
            <a:extLst>
              <a:ext uri="{FF2B5EF4-FFF2-40B4-BE49-F238E27FC236}">
                <a16:creationId xmlns:a16="http://schemas.microsoft.com/office/drawing/2014/main" xmlns="" id="{CE842284-B355-485A-804B-4FEA641E347E}"/>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a:t>
            </a:r>
            <a:r>
              <a:rPr lang="en-US" sz="3200">
                <a:solidFill>
                  <a:srgbClr val="1B04FA"/>
                </a:solidFill>
                <a:latin typeface="Arial" panose="020B0604020202020204" pitchFamily="34" charset="0"/>
                <a:cs typeface="Arial" panose="020B0604020202020204" pitchFamily="34" charset="0"/>
              </a:rPr>
              <a:t>nóng</a:t>
            </a:r>
            <a:endParaRPr lang="en-US"/>
          </a:p>
        </p:txBody>
      </p:sp>
      <p:sp>
        <p:nvSpPr>
          <p:cNvPr id="6" name="Rectangle 5">
            <a:extLst>
              <a:ext uri="{FF2B5EF4-FFF2-40B4-BE49-F238E27FC236}">
                <a16:creationId xmlns:a16="http://schemas.microsoft.com/office/drawing/2014/main" xmlns="" id="{02FC34F7-050C-4413-964B-739EF0F9A025}"/>
              </a:ext>
            </a:extLst>
          </p:cNvPr>
          <p:cNvSpPr/>
          <p:nvPr/>
        </p:nvSpPr>
        <p:spPr>
          <a:xfrm>
            <a:off x="-25846" y="3807231"/>
            <a:ext cx="518021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Quần đảo Ha-oai có nhiều loài đặc hữu.</a:t>
            </a:r>
            <a:endParaRPr lang="en-US">
              <a:solidFill>
                <a:srgbClr val="1B04FA"/>
              </a:solidFill>
            </a:endParaRPr>
          </a:p>
        </p:txBody>
      </p:sp>
      <p:sp>
        <p:nvSpPr>
          <p:cNvPr id="10" name="Rectangle 9">
            <a:extLst>
              <a:ext uri="{FF2B5EF4-FFF2-40B4-BE49-F238E27FC236}">
                <a16:creationId xmlns:a16="http://schemas.microsoft.com/office/drawing/2014/main" xmlns="" id="{E3915FDF-10B8-45FB-B9EF-9759821664F5}"/>
              </a:ext>
            </a:extLst>
          </p:cNvPr>
          <p:cNvSpPr/>
          <p:nvPr/>
        </p:nvSpPr>
        <p:spPr>
          <a:xfrm>
            <a:off x="-25846" y="1831346"/>
            <a:ext cx="6096000" cy="523220"/>
          </a:xfrm>
          <a:prstGeom prst="rect">
            <a:avLst/>
          </a:prstGeom>
        </p:spPr>
        <p:txBody>
          <a:bodyPr>
            <a:spAutoFit/>
          </a:bodyPr>
          <a:lstStyle/>
          <a:p>
            <a:pPr algn="just"/>
            <a:r>
              <a:rPr lang="en-US" sz="2800">
                <a:solidFill>
                  <a:srgbClr val="1B04FA"/>
                </a:solidFill>
                <a:latin typeface="Arial" panose="020B0604020202020204" pitchFamily="34" charset="0"/>
                <a:cs typeface="Arial" panose="020B0604020202020204" pitchFamily="34" charset="0"/>
              </a:rPr>
              <a:t>+ Rừng nhiệt đới ẩm phát triển.</a:t>
            </a:r>
          </a:p>
        </p:txBody>
      </p:sp>
      <p:sp>
        <p:nvSpPr>
          <p:cNvPr id="11" name="Rectangle 10">
            <a:extLst>
              <a:ext uri="{FF2B5EF4-FFF2-40B4-BE49-F238E27FC236}">
                <a16:creationId xmlns:a16="http://schemas.microsoft.com/office/drawing/2014/main" xmlns="" id="{4AE43F55-9BD4-4FC4-B901-C36AE4605C78}"/>
              </a:ext>
            </a:extLst>
          </p:cNvPr>
          <p:cNvSpPr/>
          <p:nvPr/>
        </p:nvSpPr>
        <p:spPr>
          <a:xfrm>
            <a:off x="-25846" y="2354566"/>
            <a:ext cx="5128521" cy="1384995"/>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Phía tây nam khí hậu khô hạn nên chủ yếu là cây bụi, bán hoang mạc và hoang mạc.</a:t>
            </a:r>
            <a:endParaRPr lang="en-US">
              <a:solidFill>
                <a:srgbClr val="1B04FA"/>
              </a:solidFill>
            </a:endParaRPr>
          </a:p>
        </p:txBody>
      </p:sp>
      <p:grpSp>
        <p:nvGrpSpPr>
          <p:cNvPr id="12" name="Group 11">
            <a:extLst>
              <a:ext uri="{FF2B5EF4-FFF2-40B4-BE49-F238E27FC236}">
                <a16:creationId xmlns:a16="http://schemas.microsoft.com/office/drawing/2014/main" xmlns="" id="{4C3556DD-A7F7-48AC-B626-E8D02BD4BB33}"/>
              </a:ext>
            </a:extLst>
          </p:cNvPr>
          <p:cNvGrpSpPr/>
          <p:nvPr/>
        </p:nvGrpSpPr>
        <p:grpSpPr>
          <a:xfrm>
            <a:off x="5875621" y="420784"/>
            <a:ext cx="6279070" cy="6315445"/>
            <a:chOff x="4787358" y="0"/>
            <a:chExt cx="7381068" cy="6891700"/>
          </a:xfrm>
        </p:grpSpPr>
        <p:pic>
          <p:nvPicPr>
            <p:cNvPr id="13" name="Picture 12" descr="Diagram, map&#10;&#10;Description automatically generated">
              <a:extLst>
                <a:ext uri="{FF2B5EF4-FFF2-40B4-BE49-F238E27FC236}">
                  <a16:creationId xmlns:a16="http://schemas.microsoft.com/office/drawing/2014/main" xmlns="" id="{EF5DA8B5-90AC-4D58-9DA6-3B97EAA51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4" name="TextBox 13">
              <a:extLst>
                <a:ext uri="{FF2B5EF4-FFF2-40B4-BE49-F238E27FC236}">
                  <a16:creationId xmlns:a16="http://schemas.microsoft.com/office/drawing/2014/main" xmlns="" id="{572EA09C-3421-462C-9578-04FEC0BE8BAC}"/>
                </a:ext>
              </a:extLst>
            </p:cNvPr>
            <p:cNvSpPr txBox="1"/>
            <p:nvPr/>
          </p:nvSpPr>
          <p:spPr>
            <a:xfrm>
              <a:off x="5350053" y="6488668"/>
              <a:ext cx="6308211" cy="4030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grpSp>
        <p:nvGrpSpPr>
          <p:cNvPr id="15" name="Group 14">
            <a:extLst>
              <a:ext uri="{FF2B5EF4-FFF2-40B4-BE49-F238E27FC236}">
                <a16:creationId xmlns:a16="http://schemas.microsoft.com/office/drawing/2014/main" xmlns="" id="{6D21279A-77D5-411A-9312-4AA632A279FE}"/>
              </a:ext>
            </a:extLst>
          </p:cNvPr>
          <p:cNvGrpSpPr/>
          <p:nvPr/>
        </p:nvGrpSpPr>
        <p:grpSpPr>
          <a:xfrm>
            <a:off x="6610281" y="96247"/>
            <a:ext cx="5152312" cy="6858000"/>
            <a:chOff x="7504878" y="13252"/>
            <a:chExt cx="4687122" cy="6858000"/>
          </a:xfrm>
        </p:grpSpPr>
        <p:pic>
          <p:nvPicPr>
            <p:cNvPr id="16" name="Picture 15" descr="Map&#10;&#10;Description automatically generated">
              <a:extLst>
                <a:ext uri="{FF2B5EF4-FFF2-40B4-BE49-F238E27FC236}">
                  <a16:creationId xmlns:a16="http://schemas.microsoft.com/office/drawing/2014/main" xmlns="" id="{C0A1A7DF-2555-4434-A055-A6A39CB0C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17" name="TextBox 16">
              <a:extLst>
                <a:ext uri="{FF2B5EF4-FFF2-40B4-BE49-F238E27FC236}">
                  <a16:creationId xmlns:a16="http://schemas.microsoft.com/office/drawing/2014/main" xmlns="" id="{E6B1CB03-C75F-44BD-A455-081B8297EA7E}"/>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Tree>
    <p:extLst>
      <p:ext uri="{BB962C8B-B14F-4D97-AF65-F5344CB8AC3E}">
        <p14:creationId xmlns:p14="http://schemas.microsoft.com/office/powerpoint/2010/main" val="234498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FA2086-E461-4E4C-B9F6-2C7CACCB38B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xmlns="" id="{1C298093-7281-4039-8914-9DB1917629A1}"/>
              </a:ext>
            </a:extLst>
          </p:cNvPr>
          <p:cNvGrpSpPr/>
          <p:nvPr/>
        </p:nvGrpSpPr>
        <p:grpSpPr>
          <a:xfrm>
            <a:off x="-1259275" y="33903"/>
            <a:ext cx="8070201" cy="832371"/>
            <a:chOff x="379520" y="5370553"/>
            <a:chExt cx="8070201" cy="875873"/>
          </a:xfrm>
        </p:grpSpPr>
        <p:grpSp>
          <p:nvGrpSpPr>
            <p:cNvPr id="4" name="Group 3">
              <a:extLst>
                <a:ext uri="{FF2B5EF4-FFF2-40B4-BE49-F238E27FC236}">
                  <a16:creationId xmlns:a16="http://schemas.microsoft.com/office/drawing/2014/main" xmlns="" id="{593099C1-BA99-4976-B41E-849C6B637FCA}"/>
                </a:ext>
              </a:extLst>
            </p:cNvPr>
            <p:cNvGrpSpPr/>
            <p:nvPr/>
          </p:nvGrpSpPr>
          <p:grpSpPr>
            <a:xfrm>
              <a:off x="1787659" y="5373477"/>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xmlns="" id="{A51965B7-AC1F-4EA8-A46E-8273FF80C1F4}"/>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54E284F5-CA4F-437E-B0E9-F36E235548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C0C80CBB-7B7B-49AC-8C67-77F85F72EAB9}"/>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xmlns="" id="{1F5ECF8A-0645-4EAA-B0B7-7B7E683D2472}"/>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C8E69C-27CA-4CF9-8A8B-4D18E9541358}"/>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graphicFrame>
        <p:nvGraphicFramePr>
          <p:cNvPr id="11" name="Table 10">
            <a:extLst>
              <a:ext uri="{FF2B5EF4-FFF2-40B4-BE49-F238E27FC236}">
                <a16:creationId xmlns:a16="http://schemas.microsoft.com/office/drawing/2014/main" xmlns="" id="{F6FA47D1-DEA4-46F4-9B71-FE799B2E05D4}"/>
              </a:ext>
            </a:extLst>
          </p:cNvPr>
          <p:cNvGraphicFramePr>
            <a:graphicFrameLocks noGrp="1"/>
          </p:cNvGraphicFramePr>
          <p:nvPr>
            <p:extLst>
              <p:ext uri="{D42A27DB-BD31-4B8C-83A1-F6EECF244321}">
                <p14:modId xmlns:p14="http://schemas.microsoft.com/office/powerpoint/2010/main" val="2861810140"/>
              </p:ext>
            </p:extLst>
          </p:nvPr>
        </p:nvGraphicFramePr>
        <p:xfrm>
          <a:off x="56104" y="952243"/>
          <a:ext cx="12043136" cy="5915517"/>
        </p:xfrm>
        <a:graphic>
          <a:graphicData uri="http://schemas.openxmlformats.org/drawingml/2006/table">
            <a:tbl>
              <a:tblPr firstRow="1" firstCol="1" bandRow="1">
                <a:tableStyleId>{5C22544A-7EE6-4342-B048-85BDC9FD1C3A}</a:tableStyleId>
              </a:tblPr>
              <a:tblGrid>
                <a:gridCol w="2331582">
                  <a:extLst>
                    <a:ext uri="{9D8B030D-6E8A-4147-A177-3AD203B41FA5}">
                      <a16:colId xmlns:a16="http://schemas.microsoft.com/office/drawing/2014/main" xmlns="" val="4126076518"/>
                    </a:ext>
                  </a:extLst>
                </a:gridCol>
                <a:gridCol w="3844631">
                  <a:extLst>
                    <a:ext uri="{9D8B030D-6E8A-4147-A177-3AD203B41FA5}">
                      <a16:colId xmlns:a16="http://schemas.microsoft.com/office/drawing/2014/main" xmlns="" val="2811216430"/>
                    </a:ext>
                  </a:extLst>
                </a:gridCol>
                <a:gridCol w="5866923">
                  <a:extLst>
                    <a:ext uri="{9D8B030D-6E8A-4147-A177-3AD203B41FA5}">
                      <a16:colId xmlns:a16="http://schemas.microsoft.com/office/drawing/2014/main" xmlns="" val="513855650"/>
                    </a:ext>
                  </a:extLst>
                </a:gridCol>
              </a:tblGrid>
              <a:tr h="241160">
                <a:tc>
                  <a:txBody>
                    <a:bodyPr/>
                    <a:lstStyle/>
                    <a:p>
                      <a:pPr algn="ctr">
                        <a:lnSpc>
                          <a:spcPct val="120000"/>
                        </a:lnSpc>
                        <a:spcAft>
                          <a:spcPts val="0"/>
                        </a:spcAft>
                      </a:pPr>
                      <a:r>
                        <a:rPr lang="en-US" sz="2000">
                          <a:solidFill>
                            <a:srgbClr val="FFFF00"/>
                          </a:solidFill>
                          <a:effectLst/>
                        </a:rPr>
                        <a:t>Đới thiên nhiên</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lạnh</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ôn hòa</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extLst>
                  <a:ext uri="{0D108BD9-81ED-4DB2-BD59-A6C34878D82A}">
                    <a16:rowId xmlns:a16="http://schemas.microsoft.com/office/drawing/2014/main" xmlns="" val="2002970744"/>
                  </a:ext>
                </a:extLst>
              </a:tr>
              <a:tr h="2391057">
                <a:tc>
                  <a:txBody>
                    <a:bodyPr/>
                    <a:lstStyle/>
                    <a:p>
                      <a:pPr>
                        <a:lnSpc>
                          <a:spcPct val="120000"/>
                        </a:lnSpc>
                        <a:spcAft>
                          <a:spcPts val="0"/>
                        </a:spcAft>
                      </a:pPr>
                      <a:r>
                        <a:rPr lang="en-US" sz="2000">
                          <a:effectLst/>
                          <a:latin typeface="Arial "/>
                        </a:rPr>
                        <a:t>Khí hậu</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C</a:t>
                      </a:r>
                      <a:r>
                        <a:rPr lang="en-US" sz="2000">
                          <a:solidFill>
                            <a:srgbClr val="1B04FA"/>
                          </a:solidFill>
                          <a:effectLst/>
                          <a:latin typeface="Arial "/>
                        </a:rPr>
                        <a:t>ó khí hậu cực và cận cực, lạnh giá, nhiều nơi băng tuyết phú dày trên diện tích rộng. Ở phía nam khí hậu ấm hơn, có mùa hạ ngắn</a:t>
                      </a:r>
                      <a:r>
                        <a:rPr lang="vi-VN" sz="2000">
                          <a:solidFill>
                            <a:srgbClr val="1B04FA"/>
                          </a:solidFill>
                          <a:effectLst/>
                          <a:latin typeface="Arial "/>
                        </a:rPr>
                        <a:t>.</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tc>
                  <a:txBody>
                    <a:bodyPr/>
                    <a:lstStyle/>
                    <a:p>
                      <a:pPr>
                        <a:lnSpc>
                          <a:spcPct val="120000"/>
                        </a:lnSpc>
                        <a:spcAft>
                          <a:spcPts val="0"/>
                        </a:spcAft>
                      </a:pPr>
                      <a:r>
                        <a:rPr lang="vi-VN" sz="2000">
                          <a:solidFill>
                            <a:srgbClr val="1B04FA"/>
                          </a:solidFill>
                          <a:effectLst/>
                          <a:latin typeface="Arial "/>
                        </a:rPr>
                        <a:t>- Phân hóa đa dạng</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Phía bắc có khí hậu ôn đới</a:t>
                      </a:r>
                    </a:p>
                    <a:p>
                      <a:pPr>
                        <a:lnSpc>
                          <a:spcPct val="120000"/>
                        </a:lnSpc>
                        <a:spcAft>
                          <a:spcPts val="0"/>
                        </a:spcAft>
                      </a:pPr>
                      <a:r>
                        <a:rPr lang="en-US" sz="2000">
                          <a:solidFill>
                            <a:srgbClr val="1B04FA"/>
                          </a:solidFill>
                          <a:effectLst/>
                          <a:latin typeface="Arial "/>
                        </a:rPr>
                        <a:t>+ Ph</a:t>
                      </a:r>
                      <a:r>
                        <a:rPr lang="vi-VN" sz="2000">
                          <a:solidFill>
                            <a:srgbClr val="1B04FA"/>
                          </a:solidFill>
                          <a:effectLst/>
                          <a:latin typeface="Arial "/>
                        </a:rPr>
                        <a:t>ía</a:t>
                      </a:r>
                      <a:r>
                        <a:rPr lang="en-US" sz="2000">
                          <a:solidFill>
                            <a:srgbClr val="1B04FA"/>
                          </a:solidFill>
                          <a:effectLst/>
                          <a:latin typeface="Arial "/>
                        </a:rPr>
                        <a:t> đông nam, khí hậu cận nhiệt, ấm, ẩm</a:t>
                      </a:r>
                      <a:r>
                        <a:rPr lang="vi-VN" sz="2000">
                          <a:solidFill>
                            <a:srgbClr val="1B04FA"/>
                          </a:solidFill>
                          <a:effectLst/>
                          <a:latin typeface="Arial "/>
                        </a:rPr>
                        <a:t>.</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Khu vực ở sâu trong lục địa, mưa ít, hình thành thảo nguyên.</a:t>
                      </a:r>
                    </a:p>
                    <a:p>
                      <a:pPr>
                        <a:lnSpc>
                          <a:spcPct val="120000"/>
                        </a:lnSpc>
                        <a:spcAft>
                          <a:spcPts val="0"/>
                        </a:spcAft>
                      </a:pPr>
                      <a:r>
                        <a:rPr lang="vi-VN" sz="2000">
                          <a:solidFill>
                            <a:srgbClr val="1B04FA"/>
                          </a:solidFill>
                          <a:effectLst/>
                          <a:latin typeface="Arial "/>
                        </a:rPr>
                        <a:t>+ </a:t>
                      </a:r>
                      <a:r>
                        <a:rPr lang="en-US" sz="2000">
                          <a:solidFill>
                            <a:srgbClr val="1B04FA"/>
                          </a:solidFill>
                          <a:effectLst/>
                          <a:latin typeface="Arial "/>
                        </a:rPr>
                        <a:t>Trên các cao nguyên của miền núi Coóc-đi-e, khí hậu khô hạn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extLst>
                  <a:ext uri="{0D108BD9-81ED-4DB2-BD59-A6C34878D82A}">
                    <a16:rowId xmlns:a16="http://schemas.microsoft.com/office/drawing/2014/main" xmlns="" val="1413170324"/>
                  </a:ext>
                </a:extLst>
              </a:tr>
              <a:tr h="3047412">
                <a:tc>
                  <a:txBody>
                    <a:bodyPr/>
                    <a:lstStyle/>
                    <a:p>
                      <a:pPr>
                        <a:lnSpc>
                          <a:spcPct val="120000"/>
                        </a:lnSpc>
                        <a:spcAft>
                          <a:spcPts val="0"/>
                        </a:spcAft>
                      </a:pPr>
                      <a:r>
                        <a:rPr lang="en-US" sz="2000">
                          <a:effectLst/>
                          <a:latin typeface="Arial "/>
                        </a:rPr>
                        <a:t>Sinh vật</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 T</a:t>
                      </a:r>
                      <a:r>
                        <a:rPr lang="en-US" sz="2000">
                          <a:solidFill>
                            <a:srgbClr val="1B04FA"/>
                          </a:solidFill>
                          <a:effectLst/>
                          <a:latin typeface="Arial "/>
                        </a:rPr>
                        <a:t>hực vật chủ yếu là rêu, địa </a:t>
                      </a:r>
                      <a:r>
                        <a:rPr lang="vi-VN" sz="2000">
                          <a:solidFill>
                            <a:srgbClr val="1B04FA"/>
                          </a:solidFill>
                          <a:effectLst/>
                          <a:latin typeface="Arial "/>
                        </a:rPr>
                        <a:t>y</a:t>
                      </a:r>
                      <a:r>
                        <a:rPr lang="en-US" sz="2000">
                          <a:solidFill>
                            <a:srgbClr val="1B04FA"/>
                          </a:solidFill>
                          <a:effectLst/>
                          <a:latin typeface="Arial "/>
                        </a:rPr>
                        <a:t>, cỏ và cây bụi. </a:t>
                      </a:r>
                    </a:p>
                    <a:p>
                      <a:pPr>
                        <a:lnSpc>
                          <a:spcPct val="120000"/>
                        </a:lnSpc>
                        <a:spcAft>
                          <a:spcPts val="0"/>
                        </a:spcAft>
                      </a:pPr>
                      <a:r>
                        <a:rPr lang="vi-VN" sz="2000">
                          <a:solidFill>
                            <a:srgbClr val="1B04FA"/>
                          </a:solidFill>
                          <a:effectLst/>
                          <a:latin typeface="Arial "/>
                        </a:rPr>
                        <a:t>- Đ</a:t>
                      </a:r>
                      <a:r>
                        <a:rPr lang="en-US" sz="2000">
                          <a:solidFill>
                            <a:srgbClr val="1B04FA"/>
                          </a:solidFill>
                          <a:effectLst/>
                          <a:latin typeface="Arial "/>
                        </a:rPr>
                        <a:t>ộng vật nghèo nàn, có một số loài chịu được lạnh như tuần lộc, cáo Bắc cực,... và một số loài chim di cư.</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tc>
                  <a:txBody>
                    <a:bodyPr/>
                    <a:lstStyle/>
                    <a:p>
                      <a:pPr algn="l">
                        <a:lnSpc>
                          <a:spcPct val="120000"/>
                        </a:lnSpc>
                        <a:spcAft>
                          <a:spcPts val="0"/>
                        </a:spcAft>
                      </a:pPr>
                      <a:r>
                        <a:rPr lang="vi-VN" sz="2000">
                          <a:solidFill>
                            <a:srgbClr val="1B04FA"/>
                          </a:solidFill>
                          <a:effectLst/>
                          <a:latin typeface="Arial "/>
                        </a:rPr>
                        <a:t>- Thực vật:</a:t>
                      </a:r>
                      <a:endParaRPr lang="en-US" sz="2000">
                        <a:solidFill>
                          <a:srgbClr val="1B04FA"/>
                        </a:solidFill>
                        <a:effectLst/>
                        <a:latin typeface="Arial "/>
                      </a:endParaRPr>
                    </a:p>
                    <a:p>
                      <a:pPr algn="l">
                        <a:lnSpc>
                          <a:spcPct val="120000"/>
                        </a:lnSpc>
                        <a:spcAft>
                          <a:spcPts val="0"/>
                        </a:spcAft>
                      </a:pPr>
                      <a:r>
                        <a:rPr lang="vi-VN" sz="2000">
                          <a:solidFill>
                            <a:srgbClr val="1B04FA"/>
                          </a:solidFill>
                          <a:effectLst/>
                          <a:latin typeface="Arial "/>
                        </a:rPr>
                        <a:t>+ Phía bắc: R</a:t>
                      </a:r>
                      <a:r>
                        <a:rPr lang="en-US" sz="2000">
                          <a:solidFill>
                            <a:srgbClr val="1B04FA"/>
                          </a:solidFill>
                          <a:effectLst/>
                          <a:latin typeface="Arial "/>
                        </a:rPr>
                        <a:t>ừng lá kim.</a:t>
                      </a:r>
                    </a:p>
                    <a:p>
                      <a:pPr algn="l">
                        <a:lnSpc>
                          <a:spcPct val="120000"/>
                        </a:lnSpc>
                        <a:spcAft>
                          <a:spcPts val="0"/>
                        </a:spcAft>
                      </a:pPr>
                      <a:r>
                        <a:rPr lang="vi-VN" sz="2000">
                          <a:solidFill>
                            <a:srgbClr val="1B04FA"/>
                          </a:solidFill>
                          <a:effectLst/>
                          <a:latin typeface="Arial "/>
                        </a:rPr>
                        <a:t>+ Phía đông nam: </a:t>
                      </a:r>
                      <a:r>
                        <a:rPr lang="en-US" sz="2000">
                          <a:solidFill>
                            <a:srgbClr val="1B04FA"/>
                          </a:solidFill>
                          <a:effectLst/>
                          <a:latin typeface="Arial "/>
                        </a:rPr>
                        <a:t>rừng hỗn hợp và rừng lá rộng với thành phần loài rất phong phú.</a:t>
                      </a:r>
                    </a:p>
                    <a:p>
                      <a:pPr algn="l">
                        <a:lnSpc>
                          <a:spcPct val="120000"/>
                        </a:lnSpc>
                        <a:spcAft>
                          <a:spcPts val="0"/>
                        </a:spcAft>
                      </a:pPr>
                      <a:r>
                        <a:rPr lang="vi-VN" sz="2000">
                          <a:solidFill>
                            <a:srgbClr val="1B04FA"/>
                          </a:solidFill>
                          <a:effectLst/>
                          <a:latin typeface="Arial "/>
                        </a:rPr>
                        <a:t>- Động vật: Phong phú cả về số loài và	 số	 lượng	mỗi 	loài. Ở vùng hoang mạc và bán	 hoang 	mạc,	động	 vật nghèo nàn.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extLst>
                  <a:ext uri="{0D108BD9-81ED-4DB2-BD59-A6C34878D82A}">
                    <a16:rowId xmlns:a16="http://schemas.microsoft.com/office/drawing/2014/main" xmlns="" val="2418266899"/>
                  </a:ext>
                </a:extLst>
              </a:tr>
            </a:tbl>
          </a:graphicData>
        </a:graphic>
      </p:graphicFrame>
      <p:pic>
        <p:nvPicPr>
          <p:cNvPr id="12" name="Picture 11" descr="book9">
            <a:extLst>
              <a:ext uri="{FF2B5EF4-FFF2-40B4-BE49-F238E27FC236}">
                <a16:creationId xmlns:a16="http://schemas.microsoft.com/office/drawing/2014/main" xmlns="" id="{5858539E-3C6B-49E4-A3CF-678AF71558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46560" y="109427"/>
            <a:ext cx="993325" cy="68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9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600">
                <a:solidFill>
                  <a:srgbClr val="1C11AF"/>
                </a:solidFill>
              </a:rPr>
              <a:t>Bắc Mĩ nằm giữa 2 đại dương nào</a:t>
            </a:r>
            <a:r>
              <a:rPr lang="en-US" sz="3600">
                <a:solidFill>
                  <a:srgbClr val="1C11AF"/>
                </a:solidFill>
              </a:rPr>
              <a:t>?</a:t>
            </a: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8620124"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Thái Bình Dương, Đại Tây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666712" y="371959"/>
            <a:ext cx="597044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xmlns="" id="{7164BFB9-5117-4655-9623-987A466FCFC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Ai nhanh? Ai đúng? | Other - Quizizz">
            <a:extLst>
              <a:ext uri="{FF2B5EF4-FFF2-40B4-BE49-F238E27FC236}">
                <a16:creationId xmlns:a16="http://schemas.microsoft.com/office/drawing/2014/main" xmlns="" id="{9F90EC3F-49DA-4CEF-91B2-ABE2254FE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71" r="-1" b="5948"/>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270"/>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1B04FA"/>
                </a:solidFill>
              </a:rPr>
              <a:t>Hệ thống núi cao và dài nhất Bắc Mỹ? </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rgbClr val="1B04FA"/>
                </a:solidFill>
              </a:rPr>
              <a:t>Miền địa hình nằm ở trung tâm Bắc Mỹ?</a:t>
            </a:r>
            <a:endParaRPr lang="en-US" sz="32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Đồng bằng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46081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Kiểu khí hậu chiếm diện tích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33143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Hệ thống hồ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Hệ thống Ngũ hồ</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96347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rgbClr val="1B04FA"/>
                </a:solidFill>
              </a:rPr>
              <a:t>Con sông</a:t>
            </a:r>
            <a:r>
              <a:rPr lang="vi-VN" sz="3600">
                <a:solidFill>
                  <a:srgbClr val="1B04FA"/>
                </a:solidFill>
              </a:rPr>
              <a:t> </a:t>
            </a:r>
            <a:r>
              <a:rPr lang="en-US" sz="3600">
                <a:solidFill>
                  <a:srgbClr val="1B04FA"/>
                </a:solidFill>
              </a:rPr>
              <a:t>dài </a:t>
            </a:r>
            <a:r>
              <a:rPr lang="vi-VN" sz="3600">
                <a:solidFill>
                  <a:srgbClr val="1B04FA"/>
                </a:solidFill>
              </a:rPr>
              <a:t>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Mit-xu-ri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93777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152850" y="1044403"/>
            <a:ext cx="7225030" cy="2062103"/>
          </a:xfrm>
          <a:prstGeom prst="rect">
            <a:avLst/>
          </a:prstGeom>
          <a:noFill/>
          <a:ln>
            <a:solidFill>
              <a:srgbClr val="0070C0"/>
            </a:solidFill>
            <a:prstDash val="sysDash"/>
          </a:ln>
        </p:spPr>
        <p:txBody>
          <a:bodyPr wrap="square" rtlCol="0">
            <a:spAutoFit/>
          </a:bodyPr>
          <a:lstStyle/>
          <a:p>
            <a:pPr algn="just"/>
            <a:r>
              <a:rPr lang="en-US" sz="3200">
                <a:solidFill>
                  <a:srgbClr val="FF0066"/>
                </a:solidFill>
                <a:latin typeface="Arial" panose="020B0604020202020204" pitchFamily="34" charset="0"/>
                <a:cs typeface="Arial" panose="020B0604020202020204" pitchFamily="34" charset="0"/>
              </a:rPr>
              <a:t>Xác định vị trí các thảm thực vật đài nguyên, rừng lá kim, rừng lá rộng, thảo nguyên trên bản đồ tự nhiên khu vực bắc Mỹ?</a:t>
            </a:r>
            <a:endParaRPr lang="en-US" sz="32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35E1D2A4-6572-41A5-8676-DD6FA70200EF}"/>
              </a:ext>
            </a:extLst>
          </p:cNvPr>
          <p:cNvGrpSpPr/>
          <p:nvPr/>
        </p:nvGrpSpPr>
        <p:grpSpPr>
          <a:xfrm>
            <a:off x="1728096" y="46821"/>
            <a:ext cx="3108949" cy="838556"/>
            <a:chOff x="3331608" y="268761"/>
            <a:chExt cx="3108949" cy="838556"/>
          </a:xfrm>
        </p:grpSpPr>
        <p:sp>
          <p:nvSpPr>
            <p:cNvPr id="5" name="Rectangle: Rounded Corners 4">
              <a:extLst>
                <a:ext uri="{FF2B5EF4-FFF2-40B4-BE49-F238E27FC236}">
                  <a16:creationId xmlns:a16="http://schemas.microsoft.com/office/drawing/2014/main" xmlns=""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7" name="Group 6">
            <a:extLst>
              <a:ext uri="{FF2B5EF4-FFF2-40B4-BE49-F238E27FC236}">
                <a16:creationId xmlns:a16="http://schemas.microsoft.com/office/drawing/2014/main" xmlns="" id="{7D1116D6-C5FC-438D-98C3-842CEFB350F0}"/>
              </a:ext>
            </a:extLst>
          </p:cNvPr>
          <p:cNvGrpSpPr/>
          <p:nvPr/>
        </p:nvGrpSpPr>
        <p:grpSpPr>
          <a:xfrm>
            <a:off x="7562970" y="0"/>
            <a:ext cx="4687122" cy="6858000"/>
            <a:chOff x="7504878" y="13252"/>
            <a:chExt cx="4687122" cy="6858000"/>
          </a:xfrm>
        </p:grpSpPr>
        <p:pic>
          <p:nvPicPr>
            <p:cNvPr id="8" name="Picture 7" descr="Map&#10;&#10;Description automatically generated">
              <a:extLst>
                <a:ext uri="{FF2B5EF4-FFF2-40B4-BE49-F238E27FC236}">
                  <a16:creationId xmlns:a16="http://schemas.microsoft.com/office/drawing/2014/main" xmlns="" id="{333B4E8A-CB38-4A92-A524-8994655A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878" y="13252"/>
              <a:ext cx="4687122" cy="6858000"/>
            </a:xfrm>
            <a:prstGeom prst="rect">
              <a:avLst/>
            </a:prstGeom>
          </p:spPr>
        </p:pic>
        <p:sp>
          <p:nvSpPr>
            <p:cNvPr id="9" name="TextBox 8">
              <a:extLst>
                <a:ext uri="{FF2B5EF4-FFF2-40B4-BE49-F238E27FC236}">
                  <a16:creationId xmlns:a16="http://schemas.microsoft.com/office/drawing/2014/main" xmlns="" id="{D97D4F27-43C4-4C4D-8E3B-03BF1C4A17C0}"/>
                </a:ext>
              </a:extLst>
            </p:cNvPr>
            <p:cNvSpPr txBox="1"/>
            <p:nvPr/>
          </p:nvSpPr>
          <p:spPr>
            <a:xfrm>
              <a:off x="8112404" y="6469858"/>
              <a:ext cx="3472070" cy="369332"/>
            </a:xfrm>
            <a:prstGeom prst="rect">
              <a:avLst/>
            </a:prstGeom>
            <a:solidFill>
              <a:schemeClr val="bg1"/>
            </a:solidFill>
          </p:spPr>
          <p:txBody>
            <a:bodyPr wrap="square" rtlCol="0">
              <a:spAutoFit/>
            </a:bodyPr>
            <a:lstStyle/>
            <a:p>
              <a:r>
                <a:rPr lang="en-US">
                  <a:solidFill>
                    <a:srgbClr val="0071C1"/>
                  </a:solidFill>
                  <a:latin typeface="Arial" panose="020B0604020202020204" pitchFamily="34" charset="0"/>
                  <a:cs typeface="Arial" panose="020B0604020202020204" pitchFamily="34" charset="0"/>
                </a:rPr>
                <a:t>Hình 1. Bản đồ tự nhiên Bắc Mĩ</a:t>
              </a:r>
            </a:p>
          </p:txBody>
        </p:sp>
      </p:grpSp>
      <p:sp>
        <p:nvSpPr>
          <p:cNvPr id="6" name="Rectangle 5">
            <a:extLst>
              <a:ext uri="{FF2B5EF4-FFF2-40B4-BE49-F238E27FC236}">
                <a16:creationId xmlns:a16="http://schemas.microsoft.com/office/drawing/2014/main" xmlns="" id="{99F903E6-5604-42D4-8E76-4636A110BD7F}"/>
              </a:ext>
            </a:extLst>
          </p:cNvPr>
          <p:cNvSpPr/>
          <p:nvPr/>
        </p:nvSpPr>
        <p:spPr>
          <a:xfrm>
            <a:off x="402124" y="3265532"/>
            <a:ext cx="6518436" cy="3539430"/>
          </a:xfrm>
          <a:prstGeom prst="rect">
            <a:avLst/>
          </a:prstGeom>
          <a:ln>
            <a:solidFill>
              <a:srgbClr val="0070C0"/>
            </a:solidFill>
            <a:prstDash val="sysDash"/>
          </a:ln>
        </p:spPr>
        <p:txBody>
          <a:bodyPr wrap="square">
            <a:spAutoFit/>
          </a:bodyPr>
          <a:lstStyle/>
          <a:p>
            <a:pPr algn="just"/>
            <a:r>
              <a:rPr lang="en-US" sz="2800">
                <a:solidFill>
                  <a:srgbClr val="1503BD"/>
                </a:solidFill>
                <a:latin typeface="Arial" panose="020B0604020202020204" pitchFamily="34" charset="0"/>
                <a:cs typeface="Arial" panose="020B0604020202020204" pitchFamily="34" charset="0"/>
              </a:rPr>
              <a:t>- Đài nguyên: vùng cực bắc của Bắc Mỹ.</a:t>
            </a:r>
          </a:p>
          <a:p>
            <a:pPr algn="just"/>
            <a:r>
              <a:rPr lang="en-US" sz="2800">
                <a:solidFill>
                  <a:srgbClr val="1503BD"/>
                </a:solidFill>
                <a:latin typeface="Arial" panose="020B0604020202020204" pitchFamily="34" charset="0"/>
                <a:cs typeface="Arial" panose="020B0604020202020204" pitchFamily="34" charset="0"/>
              </a:rPr>
              <a:t>- Rừng lá kim: phía bắc của lục địa Bắc Mỹ, nằm trong đới khí hậu ôn đới.</a:t>
            </a:r>
          </a:p>
          <a:p>
            <a:pPr algn="just"/>
            <a:r>
              <a:rPr lang="en-US" sz="2800">
                <a:solidFill>
                  <a:srgbClr val="1503BD"/>
                </a:solidFill>
                <a:latin typeface="Arial" panose="020B0604020202020204" pitchFamily="34" charset="0"/>
                <a:cs typeface="Arial" panose="020B0604020202020204" pitchFamily="34" charset="0"/>
              </a:rPr>
              <a:t>- Rừng lá rộng: phía đông nam Bắc Mỹ, trong đới khí hậu cận nhiệt đới.</a:t>
            </a:r>
          </a:p>
          <a:p>
            <a:r>
              <a:rPr lang="en-US" sz="2800">
                <a:solidFill>
                  <a:srgbClr val="1503BD"/>
                </a:solidFill>
                <a:latin typeface="Arial" panose="020B0604020202020204" pitchFamily="34" charset="0"/>
                <a:cs typeface="Arial" panose="020B0604020202020204" pitchFamily="34" charset="0"/>
              </a:rPr>
              <a:t>- Rừng thảo nguyên: nằm sâu trong lục địa Bắc Mỹ.</a:t>
            </a:r>
            <a:endParaRPr lang="en-US">
              <a:solidFill>
                <a:srgbClr val="1503BD"/>
              </a:solidFill>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1379277" y="1439212"/>
            <a:ext cx="8889066" cy="1569660"/>
          </a:xfrm>
          <a:prstGeom prst="rect">
            <a:avLst/>
          </a:prstGeom>
          <a:noFill/>
          <a:ln>
            <a:solidFill>
              <a:srgbClr val="00B050"/>
            </a:solidFill>
            <a:prstDash val="sysDash"/>
          </a:ln>
        </p:spPr>
        <p:txBody>
          <a:bodyPr wrap="square" rtlCol="0">
            <a:spAutoFit/>
          </a:bodyPr>
          <a:lstStyle/>
          <a:p>
            <a:pPr algn="ctr"/>
            <a:r>
              <a:rPr lang="vi-VN" sz="4800">
                <a:solidFill>
                  <a:srgbClr val="1503BD"/>
                </a:solidFill>
                <a:latin typeface="Arial" panose="020B0604020202020204" pitchFamily="34" charset="0"/>
                <a:cs typeface="Arial" panose="020B0604020202020204" pitchFamily="34" charset="0"/>
              </a:rPr>
              <a:t>Sưu tầm thông tin, hình ảnh thiên nhiên Bắc Mỹ.</a:t>
            </a:r>
            <a:endParaRPr lang="en-US" sz="4800">
              <a:solidFill>
                <a:srgbClr val="1503BD"/>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2"/>
          <a:srcRect l="12833" t="48222" r="77167" b="28445"/>
          <a:stretch/>
        </p:blipFill>
        <p:spPr>
          <a:xfrm>
            <a:off x="395917" y="3175440"/>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1793886" y="4052622"/>
            <a:ext cx="7347247"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vi-VN" sz="2800">
                <a:solidFill>
                  <a:srgbClr val="FF0066"/>
                </a:solidFill>
              </a:rPr>
              <a:t>Sưu tầm thông tin trên Internet, sách báo,...</a:t>
            </a:r>
            <a:endParaRPr lang="en-US" sz="28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5694586" y="5357982"/>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7" t="13295" r="14207" b="13729"/>
          <a:stretch/>
        </p:blipFill>
        <p:spPr bwMode="auto">
          <a:xfrm>
            <a:off x="4923219" y="5103572"/>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10;&#10;Description automatically generated">
            <a:extLst>
              <a:ext uri="{FF2B5EF4-FFF2-40B4-BE49-F238E27FC236}">
                <a16:creationId xmlns:a16="http://schemas.microsoft.com/office/drawing/2014/main" xmlns="" id="{73D0FB3E-F2D6-4329-AAF9-C62D5BED5C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6" y="39627"/>
            <a:ext cx="1327698" cy="1267807"/>
          </a:xfrm>
          <a:prstGeom prst="rect">
            <a:avLst/>
          </a:prstGeom>
          <a:noFill/>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xmlns="" id="{17FE5383-5F23-447B-A060-965071469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85813"/>
            <a:ext cx="5789613" cy="3838575"/>
          </a:xfrm>
          <a:prstGeom prst="rect">
            <a:avLst/>
          </a:prstGeom>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26D5A2F6-6DF8-4874-A685-3D7024338F13}"/>
              </a:ext>
            </a:extLst>
          </p:cNvPr>
          <p:cNvSpPr/>
          <p:nvPr/>
        </p:nvSpPr>
        <p:spPr>
          <a:xfrm>
            <a:off x="228600"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en-US" sz="2400">
                <a:solidFill>
                  <a:srgbClr val="FFFFFF"/>
                </a:solidFill>
                <a:latin typeface="Arial" panose="020B0604020202020204" pitchFamily="34" charset="0"/>
                <a:cs typeface="Arial" panose="020B0604020202020204" pitchFamily="34" charset="0"/>
              </a:rPr>
              <a:t>Dãy Rốc-ki</a:t>
            </a:r>
          </a:p>
        </p:txBody>
      </p:sp>
      <p:pic>
        <p:nvPicPr>
          <p:cNvPr id="7" name="Picture 6" descr="A picture containing water, mountain, outdoor, nature&#10;&#10;Description automatically generated">
            <a:extLst>
              <a:ext uri="{FF2B5EF4-FFF2-40B4-BE49-F238E27FC236}">
                <a16:creationId xmlns:a16="http://schemas.microsoft.com/office/drawing/2014/main" xmlns="" id="{E770A61D-C9C5-4952-80BE-1920EE1CC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7588" y="785813"/>
            <a:ext cx="5789613" cy="3838575"/>
          </a:xfrm>
          <a:prstGeom prst="rect">
            <a:avLst/>
          </a:prstGeom>
        </p:spPr>
      </p:pic>
      <p:sp>
        <p:nvSpPr>
          <p:cNvPr id="5" name="Rectangle 4">
            <a:extLst>
              <a:ext uri="{FF2B5EF4-FFF2-40B4-BE49-F238E27FC236}">
                <a16:creationId xmlns:a16="http://schemas.microsoft.com/office/drawing/2014/main" xmlns="" id="{7AE21A89-B7D0-4D44-87A1-FB46E94E8971}"/>
              </a:ext>
            </a:extLst>
          </p:cNvPr>
          <p:cNvSpPr/>
          <p:nvPr/>
        </p:nvSpPr>
        <p:spPr>
          <a:xfrm>
            <a:off x="6097588"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vi-VN" sz="2400">
                <a:solidFill>
                  <a:srgbClr val="FFFFFF"/>
                </a:solidFill>
                <a:latin typeface="Arial" panose="020B0604020202020204" pitchFamily="34" charset="0"/>
                <a:cs typeface="Arial" panose="020B0604020202020204" pitchFamily="34" charset="0"/>
              </a:rPr>
              <a:t>Vịnh Hớt-xơn</a:t>
            </a:r>
            <a:endParaRPr lang="en-US" sz="24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2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054E22-61B1-49AC-9F83-ADF6393BB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74" y="488378"/>
            <a:ext cx="8830851" cy="5776314"/>
          </a:xfrm>
          <a:prstGeom prst="rect">
            <a:avLst/>
          </a:prstGeom>
        </p:spPr>
      </p:pic>
      <p:sp>
        <p:nvSpPr>
          <p:cNvPr id="4" name="Rectangle 3">
            <a:extLst>
              <a:ext uri="{FF2B5EF4-FFF2-40B4-BE49-F238E27FC236}">
                <a16:creationId xmlns:a16="http://schemas.microsoft.com/office/drawing/2014/main" xmlns="" id="{A0ED173A-9B62-476A-B831-DDDB7705C954}"/>
              </a:ext>
            </a:extLst>
          </p:cNvPr>
          <p:cNvSpPr/>
          <p:nvPr/>
        </p:nvSpPr>
        <p:spPr>
          <a:xfrm>
            <a:off x="4350168" y="6396335"/>
            <a:ext cx="3491661" cy="461665"/>
          </a:xfrm>
          <a:prstGeom prst="rect">
            <a:avLst/>
          </a:prstGeom>
        </p:spPr>
        <p:txBody>
          <a:bodyPr wrap="none">
            <a:spAutoFit/>
          </a:bodyPr>
          <a:lstStyle/>
          <a:p>
            <a:r>
              <a:rPr lang="en-US" sz="2400">
                <a:solidFill>
                  <a:srgbClr val="FF0066"/>
                </a:solidFill>
                <a:latin typeface="Arial" panose="020B0604020202020204" pitchFamily="34" charset="0"/>
                <a:cs typeface="Arial" panose="020B0604020202020204" pitchFamily="34" charset="0"/>
              </a:rPr>
              <a:t>Cao nguyên Cô-lô-ra-đô</a:t>
            </a:r>
          </a:p>
        </p:txBody>
      </p:sp>
    </p:spTree>
    <p:extLst>
      <p:ext uri="{BB962C8B-B14F-4D97-AF65-F5344CB8AC3E}">
        <p14:creationId xmlns:p14="http://schemas.microsoft.com/office/powerpoint/2010/main" val="24871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594100" y="574099"/>
            <a:ext cx="730608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xmlns="" id="{FCAC9015-F0F9-4601-AA6E-985117B62EE6}"/>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10932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666712" y="520244"/>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xmlns="" id="{15E1894D-D164-4773-B845-9792F1141E22}"/>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288547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t> </a:t>
            </a:r>
            <a:r>
              <a:rPr lang="vi-VN" sz="4400">
                <a:solidFill>
                  <a:srgbClr val="1C11AF"/>
                </a:solidFill>
              </a:rPr>
              <a:t>Tên eo đất phía nam là gì?</a:t>
            </a:r>
            <a:endParaRPr lang="en-US" sz="4400">
              <a:solidFill>
                <a:srgbClr val="1C11AF"/>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Pa-na-ma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xmlns="" id="{AEDE653E-F77E-4E4A-922E-346C32A93EC0}"/>
              </a:ext>
            </a:extLst>
          </p:cNvPr>
          <p:cNvSpPr txBox="1"/>
          <p:nvPr/>
        </p:nvSpPr>
        <p:spPr>
          <a:xfrm>
            <a:off x="3666712" y="627971"/>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xmlns=""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6" name="Picture 15">
            <a:extLst>
              <a:ext uri="{FF2B5EF4-FFF2-40B4-BE49-F238E27FC236}">
                <a16:creationId xmlns:a16="http://schemas.microsoft.com/office/drawing/2014/main" xmlns="" id="{884F98BB-EB9C-42E7-A7D4-BA19B2CB9715}"/>
              </a:ext>
            </a:extLst>
          </p:cNvPr>
          <p:cNvPicPr>
            <a:picLocks noChangeAspect="1"/>
          </p:cNvPicPr>
          <p:nvPr/>
        </p:nvPicPr>
        <p:blipFill rotWithShape="1">
          <a:blip r:embed="rId13"/>
          <a:srcRect t="19443"/>
          <a:stretch/>
        </p:blipFill>
        <p:spPr>
          <a:xfrm>
            <a:off x="10259475" y="551590"/>
            <a:ext cx="1936444" cy="931310"/>
          </a:xfrm>
          <a:prstGeom prst="rect">
            <a:avLst/>
          </a:prstGeom>
        </p:spPr>
      </p:pic>
    </p:spTree>
    <p:custDataLst>
      <p:tags r:id="rId1"/>
    </p:custDataLst>
    <p:extLst>
      <p:ext uri="{BB962C8B-B14F-4D97-AF65-F5344CB8AC3E}">
        <p14:creationId xmlns:p14="http://schemas.microsoft.com/office/powerpoint/2010/main" val="4207325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xmlns="" id="{6E3AD8B8-B5F1-4E8F-BCC7-4544A5FB4A29}"/>
              </a:ext>
            </a:extLst>
          </p:cNvPr>
          <p:cNvGrpSpPr/>
          <p:nvPr/>
        </p:nvGrpSpPr>
        <p:grpSpPr>
          <a:xfrm>
            <a:off x="3196548" y="1633376"/>
            <a:ext cx="3994083" cy="872949"/>
            <a:chOff x="3196548" y="1633376"/>
            <a:chExt cx="3994083" cy="872949"/>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3196548" y="1633376"/>
              <a:ext cx="3994083" cy="872949"/>
              <a:chOff x="1133367" y="2220084"/>
              <a:chExt cx="2305413"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7" y="2220084"/>
                <a:ext cx="230541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3932017" y="1787266"/>
              <a:ext cx="264497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Địa hình</a:t>
              </a:r>
            </a:p>
          </p:txBody>
        </p:sp>
      </p:grpSp>
      <p:sp>
        <p:nvSpPr>
          <p:cNvPr id="21" name="Arrow: Pentagon 20">
            <a:extLst>
              <a:ext uri="{FF2B5EF4-FFF2-40B4-BE49-F238E27FC236}">
                <a16:creationId xmlns:a16="http://schemas.microsoft.com/office/drawing/2014/main" xmlns="" id="{CA02300E-50B7-4EDA-86E8-B9B08F711473}"/>
              </a:ext>
            </a:extLst>
          </p:cNvPr>
          <p:cNvSpPr/>
          <p:nvPr/>
        </p:nvSpPr>
        <p:spPr>
          <a:xfrm>
            <a:off x="3149562" y="163045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3828418" y="196907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xmlns="" id="{2C87E903-91D2-4565-AB30-9D8A616AE4E7}"/>
              </a:ext>
            </a:extLst>
          </p:cNvPr>
          <p:cNvGrpSpPr/>
          <p:nvPr/>
        </p:nvGrpSpPr>
        <p:grpSpPr>
          <a:xfrm>
            <a:off x="1123995" y="2797566"/>
            <a:ext cx="8070201" cy="875873"/>
            <a:chOff x="1123995" y="2797566"/>
            <a:chExt cx="8070201" cy="875873"/>
          </a:xfrm>
        </p:grpSpPr>
        <p:grpSp>
          <p:nvGrpSpPr>
            <p:cNvPr id="24" name="Group 23">
              <a:extLst>
                <a:ext uri="{FF2B5EF4-FFF2-40B4-BE49-F238E27FC236}">
                  <a16:creationId xmlns:a16="http://schemas.microsoft.com/office/drawing/2014/main" xmlns="" id="{2E7FFE3E-74EA-4B7F-8177-ADE48FBB3362}"/>
                </a:ext>
              </a:extLst>
            </p:cNvPr>
            <p:cNvGrpSpPr/>
            <p:nvPr/>
          </p:nvGrpSpPr>
          <p:grpSpPr>
            <a:xfrm>
              <a:off x="3162053" y="2800490"/>
              <a:ext cx="5928808" cy="872949"/>
              <a:chOff x="1133366" y="2220084"/>
              <a:chExt cx="3891326"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6" y="2220084"/>
                <a:ext cx="2621487"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xmlns=""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xmlns="" id="{D1148A92-A3DA-4E76-B6A4-D7DA5271949D}"/>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7BF7C870-BBB9-4BBC-A19C-CEF9ACB06063}"/>
                </a:ext>
              </a:extLst>
            </p:cNvPr>
            <p:cNvSpPr txBox="1"/>
            <p:nvPr/>
          </p:nvSpPr>
          <p:spPr>
            <a:xfrm>
              <a:off x="1123995" y="30251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Khí hậu</a:t>
              </a:r>
            </a:p>
          </p:txBody>
        </p:sp>
      </p:grpSp>
      <p:sp>
        <p:nvSpPr>
          <p:cNvPr id="37" name="Isosceles Triangle 36">
            <a:extLst>
              <a:ext uri="{FF2B5EF4-FFF2-40B4-BE49-F238E27FC236}">
                <a16:creationId xmlns:a16="http://schemas.microsoft.com/office/drawing/2014/main" xmlns="" id="{59BE688D-7DCC-4FD2-923E-6E78DB8ED6E7}"/>
              </a:ext>
            </a:extLst>
          </p:cNvPr>
          <p:cNvSpPr/>
          <p:nvPr/>
        </p:nvSpPr>
        <p:spPr>
          <a:xfrm rot="5400000">
            <a:off x="3865750" y="4400616"/>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9B4DCC4B-A52C-4C1B-A35C-2CEDFE4599CB}"/>
              </a:ext>
            </a:extLst>
          </p:cNvPr>
          <p:cNvGrpSpPr/>
          <p:nvPr/>
        </p:nvGrpSpPr>
        <p:grpSpPr>
          <a:xfrm>
            <a:off x="3101140" y="4069377"/>
            <a:ext cx="4055001" cy="893947"/>
            <a:chOff x="3101140" y="4069377"/>
            <a:chExt cx="4055001" cy="893947"/>
          </a:xfrm>
        </p:grpSpPr>
        <p:sp>
          <p:nvSpPr>
            <p:cNvPr id="29" name="Arrow: Pentagon 28">
              <a:extLst>
                <a:ext uri="{FF2B5EF4-FFF2-40B4-BE49-F238E27FC236}">
                  <a16:creationId xmlns:a16="http://schemas.microsoft.com/office/drawing/2014/main" xmlns="" id="{A341C60C-6348-430E-8355-6BC6886ACF4A}"/>
                </a:ext>
              </a:extLst>
            </p:cNvPr>
            <p:cNvSpPr/>
            <p:nvPr/>
          </p:nvSpPr>
          <p:spPr>
            <a:xfrm>
              <a:off x="3101141" y="4069377"/>
              <a:ext cx="4055000" cy="8729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6" name="Arrow: Pentagon 35">
              <a:extLst>
                <a:ext uri="{FF2B5EF4-FFF2-40B4-BE49-F238E27FC236}">
                  <a16:creationId xmlns:a16="http://schemas.microsoft.com/office/drawing/2014/main" xmlns="" id="{532B8B92-68EB-444D-AD29-7C9B6B5C238A}"/>
                </a:ext>
              </a:extLst>
            </p:cNvPr>
            <p:cNvSpPr/>
            <p:nvPr/>
          </p:nvSpPr>
          <p:spPr>
            <a:xfrm>
              <a:off x="3101140" y="409037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8" name="TextBox 37">
              <a:extLst>
                <a:ext uri="{FF2B5EF4-FFF2-40B4-BE49-F238E27FC236}">
                  <a16:creationId xmlns:a16="http://schemas.microsoft.com/office/drawing/2014/main" xmlns="" id="{DB753B45-114A-4793-9601-0C3181A710DB}"/>
                </a:ext>
              </a:extLst>
            </p:cNvPr>
            <p:cNvSpPr txBox="1"/>
            <p:nvPr/>
          </p:nvSpPr>
          <p:spPr>
            <a:xfrm>
              <a:off x="3932017" y="4263140"/>
              <a:ext cx="285722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Sông, hồ</a:t>
              </a:r>
            </a:p>
          </p:txBody>
        </p:sp>
      </p:grpSp>
      <p:grpSp>
        <p:nvGrpSpPr>
          <p:cNvPr id="7" name="Group 6">
            <a:extLst>
              <a:ext uri="{FF2B5EF4-FFF2-40B4-BE49-F238E27FC236}">
                <a16:creationId xmlns:a16="http://schemas.microsoft.com/office/drawing/2014/main" xmlns="" id="{BFDB9575-2244-4860-9AB0-AA4D96463D69}"/>
              </a:ext>
            </a:extLst>
          </p:cNvPr>
          <p:cNvGrpSpPr/>
          <p:nvPr/>
        </p:nvGrpSpPr>
        <p:grpSpPr>
          <a:xfrm>
            <a:off x="1733307" y="5372813"/>
            <a:ext cx="8070201" cy="875873"/>
            <a:chOff x="379520" y="5370553"/>
            <a:chExt cx="8070201" cy="875873"/>
          </a:xfrm>
        </p:grpSpPr>
        <p:grpSp>
          <p:nvGrpSpPr>
            <p:cNvPr id="39" name="Group 38">
              <a:extLst>
                <a:ext uri="{FF2B5EF4-FFF2-40B4-BE49-F238E27FC236}">
                  <a16:creationId xmlns:a16="http://schemas.microsoft.com/office/drawing/2014/main" xmlns="" id="{C64963F3-4CBB-4F5B-B0CA-FE69D3C230CA}"/>
                </a:ext>
              </a:extLst>
            </p:cNvPr>
            <p:cNvGrpSpPr/>
            <p:nvPr/>
          </p:nvGrpSpPr>
          <p:grpSpPr>
            <a:xfrm>
              <a:off x="1787659" y="5373477"/>
              <a:ext cx="5928808" cy="872949"/>
              <a:chOff x="1133366" y="2220084"/>
              <a:chExt cx="3891326" cy="914400"/>
            </a:xfrm>
            <a:solidFill>
              <a:srgbClr val="FCFEB0"/>
            </a:solidFill>
          </p:grpSpPr>
          <p:sp>
            <p:nvSpPr>
              <p:cNvPr id="40" name="Arrow: Pentagon 39">
                <a:extLst>
                  <a:ext uri="{FF2B5EF4-FFF2-40B4-BE49-F238E27FC236}">
                    <a16:creationId xmlns:a16="http://schemas.microsoft.com/office/drawing/2014/main" xmlns="" id="{D704437B-83BF-4B8B-A1FD-41E423C241F2}"/>
                  </a:ext>
                </a:extLst>
              </p:cNvPr>
              <p:cNvSpPr/>
              <p:nvPr/>
            </p:nvSpPr>
            <p:spPr>
              <a:xfrm>
                <a:off x="1133366" y="2220084"/>
                <a:ext cx="2827741"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a16="http://schemas.microsoft.com/office/drawing/2014/main" xmlns="" id="{C7317980-0F4E-4320-81EE-CB5686DA570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2" name="Arrow: Pentagon 41">
              <a:extLst>
                <a:ext uri="{FF2B5EF4-FFF2-40B4-BE49-F238E27FC236}">
                  <a16:creationId xmlns:a16="http://schemas.microsoft.com/office/drawing/2014/main" xmlns="" id="{BD1B7BF2-0953-41F2-BA34-B7DBA5E37CE6}"/>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43" name="Isosceles Triangle 42">
              <a:extLst>
                <a:ext uri="{FF2B5EF4-FFF2-40B4-BE49-F238E27FC236}">
                  <a16:creationId xmlns:a16="http://schemas.microsoft.com/office/drawing/2014/main" xmlns="" id="{AFAF03C8-40ED-4AD4-B7D1-01F9FFBC4360}"/>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7F1999E9-A6D4-4F60-A2A5-15E82ADF655B}"/>
                </a:ext>
              </a:extLst>
            </p:cNvPr>
            <p:cNvSpPr txBox="1"/>
            <p:nvPr/>
          </p:nvSpPr>
          <p:spPr>
            <a:xfrm>
              <a:off x="379520" y="556811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Đới thiên nhiên</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3040</Words>
  <Application>Microsoft Office PowerPoint</Application>
  <PresentationFormat>Custom</PresentationFormat>
  <Paragraphs>446</Paragraphs>
  <Slides>61</Slides>
  <Notes>28</Notes>
  <HiddenSlides>0</HiddenSlides>
  <MMClips>6</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TRONGHIEUPC</cp:lastModifiedBy>
  <cp:revision>5</cp:revision>
  <dcterms:created xsi:type="dcterms:W3CDTF">2022-07-09T10:10:53Z</dcterms:created>
  <dcterms:modified xsi:type="dcterms:W3CDTF">2025-03-27T00:43:38Z</dcterms:modified>
</cp:coreProperties>
</file>