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1" r:id="rId3"/>
    <p:sldId id="272" r:id="rId4"/>
    <p:sldId id="273" r:id="rId5"/>
    <p:sldId id="274" r:id="rId6"/>
    <p:sldId id="275" r:id="rId7"/>
    <p:sldId id="276" r:id="rId8"/>
    <p:sldId id="277" r:id="rId9"/>
    <p:sldId id="278" r:id="rId10"/>
    <p:sldId id="279" r:id="rId11"/>
    <p:sldId id="280" r:id="rId12"/>
    <p:sldId id="281" r:id="rId13"/>
    <p:sldId id="282" r:id="rId14"/>
    <p:sldId id="283" r:id="rId15"/>
    <p:sldId id="257" r:id="rId16"/>
    <p:sldId id="258" r:id="rId17"/>
    <p:sldId id="262" r:id="rId18"/>
    <p:sldId id="263" r:id="rId19"/>
    <p:sldId id="264" r:id="rId20"/>
    <p:sldId id="265" r:id="rId21"/>
    <p:sldId id="266" r:id="rId22"/>
    <p:sldId id="267" r:id="rId23"/>
    <p:sldId id="268" r:id="rId24"/>
    <p:sldId id="269" r:id="rId25"/>
    <p:sldId id="270"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2634" y="-83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2C40EB83-D8AB-4278-9BC6-70BB6C780A7D}" type="datetimeFigureOut">
              <a:rPr lang="en-US" smtClean="0"/>
              <a:t>11/4/2024</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6471D6E0-D1BA-4057-9282-62663EB3F990}" type="slidenum">
              <a:rPr lang="en-US" smtClean="0"/>
              <a:t>‹#›</a:t>
            </a:fld>
            <a:endParaRPr lang="en-US"/>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40EB83-D8AB-4278-9BC6-70BB6C780A7D}"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1D6E0-D1BA-4057-9282-62663EB3F990}" type="slidenum">
              <a:rPr lang="en-US" smtClean="0"/>
              <a:t>‹#›</a:t>
            </a:fld>
            <a:endParaRPr lang="en-U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40EB83-D8AB-4278-9BC6-70BB6C780A7D}"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1D6E0-D1BA-4057-9282-62663EB3F990}" type="slidenum">
              <a:rPr lang="en-US" smtClean="0"/>
              <a:t>‹#›</a:t>
            </a:fld>
            <a:endParaRPr lang="en-U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40EB83-D8AB-4278-9BC6-70BB6C780A7D}"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1D6E0-D1BA-4057-9282-62663EB3F990}" type="slidenum">
              <a:rPr lang="en-US" smtClean="0"/>
              <a:t>‹#›</a:t>
            </a:fld>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40EB83-D8AB-4278-9BC6-70BB6C780A7D}"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1D6E0-D1BA-4057-9282-62663EB3F990}"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C40EB83-D8AB-4278-9BC6-70BB6C780A7D}"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1D6E0-D1BA-4057-9282-62663EB3F990}" type="slidenum">
              <a:rPr lang="en-US" smtClean="0"/>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C40EB83-D8AB-4278-9BC6-70BB6C780A7D}" type="datetimeFigureOut">
              <a:rPr lang="en-US" smtClean="0"/>
              <a:t>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71D6E0-D1BA-4057-9282-62663EB3F990}" type="slidenum">
              <a:rPr lang="en-US" smtClean="0"/>
              <a:t>‹#›</a:t>
            </a:fld>
            <a:endParaRPr lang="en-U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C40EB83-D8AB-4278-9BC6-70BB6C780A7D}" type="datetimeFigureOut">
              <a:rPr lang="en-US" smtClean="0"/>
              <a:t>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71D6E0-D1BA-4057-9282-62663EB3F990}" type="slidenum">
              <a:rPr lang="en-US" smtClean="0"/>
              <a:t>‹#›</a:t>
            </a:fld>
            <a:endParaRPr lang="en-U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40EB83-D8AB-4278-9BC6-70BB6C780A7D}" type="datetimeFigureOut">
              <a:rPr lang="en-US" smtClean="0"/>
              <a:t>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71D6E0-D1BA-4057-9282-62663EB3F99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40EB83-D8AB-4278-9BC6-70BB6C780A7D}"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1D6E0-D1BA-4057-9282-62663EB3F99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40EB83-D8AB-4278-9BC6-70BB6C780A7D}"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1D6E0-D1BA-4057-9282-62663EB3F99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2C40EB83-D8AB-4278-9BC6-70BB6C780A7D}" type="datetimeFigureOut">
              <a:rPr lang="en-US" smtClean="0"/>
              <a:t>11/4/2024</a:t>
            </a:fld>
            <a:endParaRPr lang="en-US"/>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6471D6E0-D1BA-4057-9282-62663EB3F99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990600"/>
            <a:ext cx="6777318" cy="1731982"/>
          </a:xfrm>
        </p:spPr>
        <p:txBody>
          <a:bodyPr/>
          <a:lstStyle/>
          <a:p>
            <a:r>
              <a:rPr lang="vi-VN" sz="2800" b="1" dirty="0"/>
              <a:t>Trường THCS Lạc Long Quâ</a:t>
            </a:r>
            <a:r>
              <a:rPr lang="en-US" sz="2800" b="1" dirty="0"/>
              <a:t>n</a:t>
            </a:r>
            <a:br>
              <a:rPr lang="en-US" sz="2800" b="1" dirty="0"/>
            </a:br>
            <a:r>
              <a:rPr lang="vi-VN" sz="2800" b="1" dirty="0"/>
              <a:t>Thư viện </a:t>
            </a:r>
            <a:r>
              <a:rPr lang="en-US" sz="2800" dirty="0"/>
              <a:t/>
            </a:r>
            <a:br>
              <a:rPr lang="en-US" sz="2800" dirty="0"/>
            </a:br>
            <a:r>
              <a:rPr lang="vi-VN" sz="2800" b="1" dirty="0"/>
              <a:t> </a:t>
            </a:r>
            <a:r>
              <a:rPr lang="en-US" sz="2800" dirty="0"/>
              <a:t/>
            </a:r>
            <a:br>
              <a:rPr lang="en-US" sz="2800" dirty="0"/>
            </a:br>
            <a:endParaRPr lang="en-US" sz="2800" dirty="0"/>
          </a:p>
        </p:txBody>
      </p:sp>
      <p:sp>
        <p:nvSpPr>
          <p:cNvPr id="3" name="Subtitle 2"/>
          <p:cNvSpPr>
            <a:spLocks noGrp="1"/>
          </p:cNvSpPr>
          <p:nvPr>
            <p:ph type="subTitle" idx="1"/>
          </p:nvPr>
        </p:nvSpPr>
        <p:spPr/>
        <p:txBody>
          <a:bodyPr>
            <a:noAutofit/>
          </a:bodyPr>
          <a:lstStyle/>
          <a:p>
            <a:r>
              <a:rPr lang="vi-VN" sz="4000" b="1" dirty="0"/>
              <a:t>PHẦN GIỚI THIỆU SÁCH</a:t>
            </a:r>
            <a:r>
              <a:rPr lang="en-US" sz="4000" dirty="0"/>
              <a:t/>
            </a:r>
            <a:br>
              <a:rPr lang="en-US" sz="4000" dirty="0"/>
            </a:br>
            <a:r>
              <a:rPr lang="vi-VN" sz="4000" b="1" dirty="0"/>
              <a:t>Hội thi thiếu nhi tuyên truyền giới thiệu sách 2024</a:t>
            </a:r>
            <a:endParaRPr lang="en-US" sz="4000" dirty="0"/>
          </a:p>
        </p:txBody>
      </p:sp>
      <p:pic>
        <p:nvPicPr>
          <p:cNvPr id="4" name="DongMauLacHongBeat-DanTruong-398480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7081" y="2362200"/>
            <a:ext cx="487363" cy="487363"/>
          </a:xfrm>
          <a:prstGeom prst="rect">
            <a:avLst/>
          </a:prstGeom>
        </p:spPr>
      </p:pic>
    </p:spTree>
    <p:extLst>
      <p:ext uri="{BB962C8B-B14F-4D97-AF65-F5344CB8AC3E}">
        <p14:creationId xmlns:p14="http://schemas.microsoft.com/office/powerpoint/2010/main" val="1093325595"/>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48200" y="1600200"/>
            <a:ext cx="3325533" cy="4434044"/>
          </a:xfrm>
        </p:spPr>
      </p:pic>
      <p:sp>
        <p:nvSpPr>
          <p:cNvPr id="3" name="Title 2"/>
          <p:cNvSpPr>
            <a:spLocks noGrp="1"/>
          </p:cNvSpPr>
          <p:nvPr>
            <p:ph type="title"/>
          </p:nvPr>
        </p:nvSpPr>
        <p:spPr/>
        <p:txBody>
          <a:bodyPr/>
          <a:lstStyle/>
          <a:p>
            <a:r>
              <a:rPr lang="en-US" sz="2400" smtClean="0"/>
              <a:t>ĐẠO PHẬT DƯỚI THỜI VUA LÝ THÁNH TÔNG</a:t>
            </a:r>
            <a:endParaRPr lang="en-US" sz="240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1600200"/>
            <a:ext cx="3115955" cy="4434044"/>
          </a:xfrm>
          <a:prstGeom prst="rect">
            <a:avLst/>
          </a:prstGeom>
        </p:spPr>
      </p:pic>
    </p:spTree>
    <p:extLst>
      <p:ext uri="{BB962C8B-B14F-4D97-AF65-F5344CB8AC3E}">
        <p14:creationId xmlns:p14="http://schemas.microsoft.com/office/powerpoint/2010/main" val="3378543140"/>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7801" y="25052"/>
            <a:ext cx="5562599" cy="312896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3200400"/>
            <a:ext cx="5486400" cy="3657600"/>
          </a:xfrm>
          <a:prstGeom prst="rect">
            <a:avLst/>
          </a:prstGeom>
        </p:spPr>
      </p:pic>
    </p:spTree>
    <p:extLst>
      <p:ext uri="{BB962C8B-B14F-4D97-AF65-F5344CB8AC3E}">
        <p14:creationId xmlns:p14="http://schemas.microsoft.com/office/powerpoint/2010/main" val="3758200094"/>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401" y="2286000"/>
            <a:ext cx="3505200" cy="2969908"/>
          </a:xfrm>
        </p:spPr>
      </p:pic>
      <p:sp>
        <p:nvSpPr>
          <p:cNvPr id="3" name="Title 2"/>
          <p:cNvSpPr>
            <a:spLocks noGrp="1"/>
          </p:cNvSpPr>
          <p:nvPr>
            <p:ph type="title"/>
          </p:nvPr>
        </p:nvSpPr>
        <p:spPr/>
        <p:txBody>
          <a:bodyPr/>
          <a:lstStyle/>
          <a:p>
            <a:r>
              <a:rPr lang="en-US" dirty="0" err="1" smtClean="0"/>
              <a:t>tìm</a:t>
            </a:r>
            <a:r>
              <a:rPr lang="en-US" dirty="0" smtClean="0"/>
              <a:t> </a:t>
            </a:r>
            <a:r>
              <a:rPr lang="en-US" dirty="0" err="1" smtClean="0"/>
              <a:t>nhạc</a:t>
            </a:r>
            <a:r>
              <a:rPr lang="en-US" dirty="0" smtClean="0"/>
              <a:t> </a:t>
            </a:r>
            <a:r>
              <a:rPr lang="en-US" dirty="0" err="1" smtClean="0"/>
              <a:t>trống</a:t>
            </a:r>
            <a:r>
              <a:rPr lang="en-US" dirty="0" smtClean="0"/>
              <a:t> </a:t>
            </a:r>
            <a:r>
              <a:rPr lang="en-US" dirty="0" err="1" smtClean="0"/>
              <a:t>Chăm</a:t>
            </a:r>
            <a:r>
              <a:rPr lang="en-US" dirty="0" smtClean="0"/>
              <a:t> </a:t>
            </a:r>
            <a:r>
              <a:rPr lang="en-US" dirty="0" err="1" smtClean="0"/>
              <a:t>chèn</a:t>
            </a:r>
            <a:r>
              <a:rPr lang="en-US" dirty="0" smtClean="0"/>
              <a:t> </a:t>
            </a:r>
            <a:r>
              <a:rPr lang="en-US" dirty="0" err="1" smtClean="0"/>
              <a:t>vào</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0999" y="2286000"/>
            <a:ext cx="4831873" cy="2819399"/>
          </a:xfrm>
          <a:prstGeom prst="rect">
            <a:avLst/>
          </a:prstGeom>
        </p:spPr>
      </p:pic>
    </p:spTree>
    <p:extLst>
      <p:ext uri="{BB962C8B-B14F-4D97-AF65-F5344CB8AC3E}">
        <p14:creationId xmlns:p14="http://schemas.microsoft.com/office/powerpoint/2010/main" val="2777751601"/>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Nước Đại Việt phồn hoa thịnh vượng</a:t>
            </a:r>
            <a:endParaRPr lang="en-US"/>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1" y="2513063"/>
            <a:ext cx="4495799" cy="30031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2514600"/>
            <a:ext cx="4167709"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9106828"/>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8550" y="1676399"/>
            <a:ext cx="3657599" cy="48767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p:cNvSpPr>
            <a:spLocks noGrp="1"/>
          </p:cNvSpPr>
          <p:nvPr>
            <p:ph type="title"/>
          </p:nvPr>
        </p:nvSpPr>
        <p:spPr>
          <a:xfrm>
            <a:off x="617668" y="457200"/>
            <a:ext cx="7756263" cy="1054250"/>
          </a:xfrm>
        </p:spPr>
        <p:txBody>
          <a:bodyPr/>
          <a:lstStyle/>
          <a:p>
            <a:r>
              <a:rPr lang="en-US" sz="2800" smtClean="0"/>
              <a:t>LỊCH SỬ VIỆT NAM BẰNG TRANH - TẬP 16- NƯỚC ĐẠI VIỆT</a:t>
            </a:r>
            <a:endParaRPr lang="en-US" sz="280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1676400"/>
            <a:ext cx="3657600" cy="48767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984824"/>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lgn="just"/>
            <a:r>
              <a:rPr lang="vi-VN" dirty="0"/>
              <a:t>Lịch sử Việt Nam là một hành trình dài được xây dựng từ thời các vị vua Hùng, đến những cuộc kháng chiến chống giặc ngoại xâm. Lịch sử Việt Nam là những bài học quý giá, là cột mốc sáng chói lọi, mỗi giai đoạn đều thể hiện được tinh thần đoàn kết chiến đấu của dân tộc ta. Tìm hiểu, khám phá lịch sử không chỉ cho ta hiểu thêm về cội nguồn mà còn truyền cảm hứng cho các thế hệ trong việc xây dựng đất nước. Chủ tịch Hồ Chí Minh đã từng dạy :</a:t>
            </a:r>
            <a:endParaRPr lang="en-US" dirty="0"/>
          </a:p>
          <a:p>
            <a:pPr algn="just"/>
            <a:r>
              <a:rPr lang="vi-VN" b="1" i="1" dirty="0"/>
              <a:t>“Dân ta phải biết sử ta</a:t>
            </a:r>
            <a:endParaRPr lang="en-US" dirty="0"/>
          </a:p>
          <a:p>
            <a:pPr algn="just"/>
            <a:r>
              <a:rPr lang="vi-VN" b="1" i="1" dirty="0"/>
              <a:t> Cho tường gốc tích nước nhà Việt Nam”</a:t>
            </a:r>
            <a:endParaRPr lang="en-US" dirty="0"/>
          </a:p>
          <a:p>
            <a:pPr algn="just"/>
            <a:endParaRPr lang="en-US" dirty="0"/>
          </a:p>
        </p:txBody>
      </p:sp>
      <p:sp>
        <p:nvSpPr>
          <p:cNvPr id="3" name="Title 2"/>
          <p:cNvSpPr>
            <a:spLocks noGrp="1"/>
          </p:cNvSpPr>
          <p:nvPr>
            <p:ph type="title"/>
          </p:nvPr>
        </p:nvSpPr>
        <p:spPr/>
        <p:txBody>
          <a:bodyPr/>
          <a:lstStyle/>
          <a:p>
            <a:r>
              <a:rPr lang="en-US" dirty="0" smtClean="0"/>
              <a:t>LỊCH SỬ VIỆT NAM</a:t>
            </a:r>
            <a:endParaRPr lang="en-US" dirty="0"/>
          </a:p>
        </p:txBody>
      </p:sp>
    </p:spTree>
    <p:extLst>
      <p:ext uri="{BB962C8B-B14F-4D97-AF65-F5344CB8AC3E}">
        <p14:creationId xmlns:p14="http://schemas.microsoft.com/office/powerpoint/2010/main" val="2733276965"/>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pPr algn="just"/>
            <a:r>
              <a:rPr lang="en-US" sz="2200" dirty="0" err="1">
                <a:latin typeface="Times New Roman" pitchFamily="18" charset="0"/>
                <a:cs typeface="Times New Roman" pitchFamily="18" charset="0"/>
              </a:rPr>
              <a:t>Lịch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sử</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vốn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một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môn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khoa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học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thú</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vị</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nhưng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vẫn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khiến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các</a:t>
            </a:r>
            <a:r>
              <a:rPr lang="en-US" sz="2200" dirty="0">
                <a:latin typeface="Times New Roman" pitchFamily="18" charset="0"/>
                <a:cs typeface="Times New Roman" pitchFamily="18" charset="0"/>
              </a:rPr>
              <a:t> </a:t>
            </a:r>
            <a:r>
              <a:rPr lang="vi-VN" sz="2200" dirty="0">
                <a:latin typeface="Times New Roman" pitchFamily="18" charset="0"/>
                <a:cs typeface="Times New Roman" pitchFamily="18" charset="0"/>
              </a:rPr>
              <a:t>bạn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học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sinh</a:t>
            </a:r>
            <a:r>
              <a:rPr lang="en-US" sz="2200" dirty="0">
                <a:latin typeface="Times New Roman" pitchFamily="18" charset="0"/>
                <a:cs typeface="Times New Roman" pitchFamily="18" charset="0"/>
              </a:rPr>
              <a:t> </a:t>
            </a:r>
            <a:r>
              <a:rPr lang="vi-VN" sz="2200" dirty="0">
                <a:latin typeface="Times New Roman" pitchFamily="18" charset="0"/>
                <a:cs typeface="Times New Roman" pitchFamily="18" charset="0"/>
              </a:rPr>
              <a:t>chúng ta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còn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gặp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rất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nhiều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khó</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khăn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trong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việc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nhớ</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mốc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lịch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sử</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Chính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vì</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vậy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hôm</a:t>
            </a:r>
            <a:r>
              <a:rPr lang="en-US" sz="2200" dirty="0">
                <a:latin typeface="Times New Roman" pitchFamily="18" charset="0"/>
                <a:cs typeface="Times New Roman" pitchFamily="18" charset="0"/>
              </a:rPr>
              <a:t> nay </a:t>
            </a:r>
            <a:r>
              <a:rPr lang="en-US" sz="2200" dirty="0" err="1">
                <a:latin typeface="Times New Roman" pitchFamily="18" charset="0"/>
                <a:cs typeface="Times New Roman" pitchFamily="18" charset="0"/>
              </a:rPr>
              <a:t>đội</a:t>
            </a:r>
            <a:r>
              <a:rPr lang="vi-VN" sz="2200" dirty="0">
                <a:latin typeface="Times New Roman" pitchFamily="18" charset="0"/>
                <a:cs typeface="Times New Roman" pitchFamily="18" charset="0"/>
              </a:rPr>
              <a:t> thi </a:t>
            </a:r>
            <a:r>
              <a:rPr lang="en-US" sz="2200" dirty="0" err="1">
                <a:latin typeface="Times New Roman" pitchFamily="18" charset="0"/>
                <a:cs typeface="Times New Roman" pitchFamily="18" charset="0"/>
              </a:rPr>
              <a:t>trường</a:t>
            </a:r>
            <a:r>
              <a:rPr lang="en-US" sz="2200" dirty="0">
                <a:latin typeface="Times New Roman" pitchFamily="18" charset="0"/>
                <a:cs typeface="Times New Roman" pitchFamily="18" charset="0"/>
              </a:rPr>
              <a:t> THCS</a:t>
            </a:r>
            <a:r>
              <a:rPr lang="vi-VN" sz="2200" dirty="0">
                <a:latin typeface="Times New Roman" pitchFamily="18" charset="0"/>
                <a:cs typeface="Times New Roman" pitchFamily="18" charset="0"/>
              </a:rPr>
              <a:t> Lạc Long Quân</a:t>
            </a:r>
            <a:r>
              <a:rPr lang="en-US" sz="2200" dirty="0">
                <a:latin typeface="Times New Roman" pitchFamily="18" charset="0"/>
                <a:cs typeface="Times New Roman" pitchFamily="18" charset="0"/>
              </a:rPr>
              <a:t> </a:t>
            </a:r>
            <a:r>
              <a:rPr lang="vi-VN" sz="2200" dirty="0">
                <a:latin typeface="Times New Roman" pitchFamily="18" charset="0"/>
                <a:cs typeface="Times New Roman" pitchFamily="18" charset="0"/>
              </a:rPr>
              <a:t>xin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giới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thiệu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đến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bạn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đọc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cuốn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sách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có</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nội</a:t>
            </a:r>
            <a:r>
              <a:rPr lang="en-US" sz="2200" dirty="0">
                <a:latin typeface="Times New Roman" pitchFamily="18" charset="0"/>
                <a:cs typeface="Times New Roman" pitchFamily="18" charset="0"/>
              </a:rPr>
              <a:t> dung </a:t>
            </a:r>
            <a:r>
              <a:rPr lang="en-US" sz="2200" dirty="0" err="1">
                <a:latin typeface="Times New Roman" pitchFamily="18" charset="0"/>
                <a:cs typeface="Times New Roman" pitchFamily="18" charset="0"/>
              </a:rPr>
              <a:t>rất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bổ</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ích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giúp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các</a:t>
            </a:r>
            <a:r>
              <a:rPr lang="en-US" sz="2200" dirty="0">
                <a:latin typeface="Times New Roman" pitchFamily="18" charset="0"/>
                <a:cs typeface="Times New Roman" pitchFamily="18" charset="0"/>
              </a:rPr>
              <a:t> </a:t>
            </a:r>
            <a:r>
              <a:rPr lang="vi-VN" sz="2200" dirty="0">
                <a:latin typeface="Times New Roman" pitchFamily="18" charset="0"/>
                <a:cs typeface="Times New Roman" pitchFamily="18" charset="0"/>
              </a:rPr>
              <a:t>bạn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dễ</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dàng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hơn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trong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việc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học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môn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lịch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sử</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để</a:t>
            </a:r>
            <a:r>
              <a:rPr lang="en-US" sz="2200" dirty="0">
                <a:latin typeface="Times New Roman" pitchFamily="18" charset="0"/>
                <a:cs typeface="Times New Roman" pitchFamily="18" charset="0"/>
              </a:rPr>
              <a:t> </a:t>
            </a:r>
            <a:r>
              <a:rPr lang="vi-VN" sz="2200" dirty="0">
                <a:latin typeface="Times New Roman" pitchFamily="18" charset="0"/>
                <a:cs typeface="Times New Roman" pitchFamily="18" charset="0"/>
              </a:rPr>
              <a:t>chúng ta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hiểu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thêm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yêu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lịch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sử</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nước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Đó</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cuốn</a:t>
            </a:r>
            <a:r>
              <a:rPr lang="en-US" sz="2200" dirty="0">
                <a:latin typeface="Times New Roman" pitchFamily="18" charset="0"/>
                <a:cs typeface="Times New Roman" pitchFamily="18" charset="0"/>
              </a:rPr>
              <a:t> </a:t>
            </a:r>
            <a:r>
              <a:rPr lang="vi-VN" sz="2200" b="1" i="1" dirty="0">
                <a:latin typeface="Times New Roman" pitchFamily="18" charset="0"/>
                <a:cs typeface="Times New Roman" pitchFamily="18" charset="0"/>
              </a:rPr>
              <a:t>“Lịch sử Việt Nam bằng tranh tập 16 – Nước Đại Việt”</a:t>
            </a:r>
            <a:r>
              <a:rPr lang="vi-VN" sz="2200" dirty="0">
                <a:latin typeface="Times New Roman" pitchFamily="18" charset="0"/>
                <a:cs typeface="Times New Roman" pitchFamily="18" charset="0"/>
              </a:rPr>
              <a:t> là cuốn sách ghi lại thời kỳ lịch sử giai đoạn nước ta lấy tên là Nước Đại Việt. Do Nhà xuất bản </a:t>
            </a:r>
            <a:r>
              <a:rPr lang="vi-VN" sz="2200" dirty="0" smtClean="0">
                <a:latin typeface="Times New Roman" pitchFamily="18" charset="0"/>
                <a:cs typeface="Times New Roman" pitchFamily="18" charset="0"/>
              </a:rPr>
              <a:t>Trẻ </a:t>
            </a:r>
            <a:r>
              <a:rPr lang="en-US" sz="2200" dirty="0" smtClean="0">
                <a:latin typeface="Times New Roman" pitchFamily="18" charset="0"/>
                <a:cs typeface="Times New Roman" pitchFamily="18" charset="0"/>
              </a:rPr>
              <a:t>- </a:t>
            </a:r>
            <a:r>
              <a:rPr lang="vi-VN" sz="2200" dirty="0" smtClean="0">
                <a:latin typeface="Times New Roman" pitchFamily="18" charset="0"/>
                <a:cs typeface="Times New Roman" pitchFamily="18" charset="0"/>
              </a:rPr>
              <a:t>TP</a:t>
            </a:r>
            <a:r>
              <a:rPr lang="vi-VN" sz="2200" dirty="0">
                <a:latin typeface="Times New Roman" pitchFamily="18" charset="0"/>
                <a:cs typeface="Times New Roman" pitchFamily="18" charset="0"/>
              </a:rPr>
              <a:t>. Hồ Chí Minh xuất bản vào năm 2001, có </a:t>
            </a:r>
            <a:r>
              <a:rPr lang="vi-VN" sz="2200" dirty="0" smtClean="0">
                <a:latin typeface="Times New Roman" pitchFamily="18" charset="0"/>
                <a:cs typeface="Times New Roman" pitchFamily="18" charset="0"/>
              </a:rPr>
              <a:t>10</a:t>
            </a:r>
            <a:r>
              <a:rPr lang="en-US" sz="2200" dirty="0" smtClean="0">
                <a:latin typeface="Times New Roman" pitchFamily="18" charset="0"/>
                <a:cs typeface="Times New Roman" pitchFamily="18" charset="0"/>
              </a:rPr>
              <a:t>3</a:t>
            </a:r>
            <a:r>
              <a:rPr lang="vi-VN" sz="2200" dirty="0" smtClean="0">
                <a:latin typeface="Times New Roman" pitchFamily="18" charset="0"/>
                <a:cs typeface="Times New Roman" pitchFamily="18" charset="0"/>
              </a:rPr>
              <a:t> </a:t>
            </a:r>
            <a:r>
              <a:rPr lang="vi-VN" sz="2200" dirty="0">
                <a:latin typeface="Times New Roman" pitchFamily="18" charset="0"/>
                <a:cs typeface="Times New Roman" pitchFamily="18" charset="0"/>
              </a:rPr>
              <a:t>trang, khổ 20,5 cm </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Chủ</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biên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Trần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Bạch</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Đằng</a:t>
            </a:r>
            <a:r>
              <a:rPr lang="en-US" sz="2200" dirty="0" smtClean="0">
                <a:latin typeface="Times New Roman" pitchFamily="18" charset="0"/>
                <a:cs typeface="Times New Roman" pitchFamily="18" charset="0"/>
              </a:rPr>
              <a:t>,</a:t>
            </a:r>
            <a:r>
              <a:rPr lang="vi-VN" sz="2200" dirty="0" smtClean="0">
                <a:latin typeface="Times New Roman" pitchFamily="18" charset="0"/>
                <a:cs typeface="Times New Roman" pitchFamily="18" charset="0"/>
              </a:rPr>
              <a:t> </a:t>
            </a:r>
            <a:r>
              <a:rPr lang="vi-VN" sz="2200" dirty="0">
                <a:latin typeface="Times New Roman" pitchFamily="18" charset="0"/>
                <a:cs typeface="Times New Roman" pitchFamily="18" charset="0"/>
              </a:rPr>
              <a:t>được Tôn Nữ Quỳnh Trân biên </a:t>
            </a:r>
            <a:r>
              <a:rPr lang="vi-VN" sz="2200" dirty="0" smtClean="0">
                <a:latin typeface="Times New Roman" pitchFamily="18" charset="0"/>
                <a:cs typeface="Times New Roman" pitchFamily="18" charset="0"/>
              </a:rPr>
              <a:t>soạn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hình</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ảnh</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Nguyễn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Quang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Cảnh</a:t>
            </a:r>
            <a:r>
              <a:rPr lang="vi-VN" sz="2200" dirty="0" smtClean="0">
                <a:latin typeface="Times New Roman" pitchFamily="18" charset="0"/>
                <a:cs typeface="Times New Roman" pitchFamily="18" charset="0"/>
              </a:rPr>
              <a:t>. </a:t>
            </a:r>
            <a:r>
              <a:rPr lang="vi-VN" sz="2200" dirty="0">
                <a:latin typeface="Times New Roman" pitchFamily="18" charset="0"/>
                <a:cs typeface="Times New Roman" pitchFamily="18" charset="0"/>
              </a:rPr>
              <a:t>Cuốn sách có nội dung ngắn gọn xúc tích kèm theo những hình ảnh minh chứng cụ thể giúp dễ hiểu, dễ ghi nhớ</a:t>
            </a:r>
            <a:r>
              <a:rPr lang="vi-VN" dirty="0">
                <a:latin typeface="Times New Roman" pitchFamily="18" charset="0"/>
                <a:cs typeface="Times New Roman" pitchFamily="18" charset="0"/>
              </a:rPr>
              <a:t>.</a:t>
            </a:r>
            <a:endParaRPr lang="en-US" dirty="0">
              <a:latin typeface="Times New Roman" pitchFamily="18" charset="0"/>
              <a:cs typeface="Times New Roman" pitchFamily="18" charset="0"/>
            </a:endParaRPr>
          </a:p>
          <a:p>
            <a:endParaRPr lang="en-US" dirty="0"/>
          </a:p>
        </p:txBody>
      </p:sp>
      <p:sp>
        <p:nvSpPr>
          <p:cNvPr id="3" name="Title 2"/>
          <p:cNvSpPr>
            <a:spLocks noGrp="1"/>
          </p:cNvSpPr>
          <p:nvPr>
            <p:ph type="title"/>
          </p:nvPr>
        </p:nvSpPr>
        <p:spPr/>
        <p:txBody>
          <a:bodyPr/>
          <a:lstStyle/>
          <a:p>
            <a:r>
              <a:rPr lang="en-US" dirty="0" smtClean="0"/>
              <a:t>GIỚI THIỆU SÁCH</a:t>
            </a:r>
            <a:endParaRPr lang="en-US" dirty="0"/>
          </a:p>
        </p:txBody>
      </p:sp>
    </p:spTree>
    <p:extLst>
      <p:ext uri="{BB962C8B-B14F-4D97-AF65-F5344CB8AC3E}">
        <p14:creationId xmlns:p14="http://schemas.microsoft.com/office/powerpoint/2010/main" val="34514246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GIỚI THIỆU SÁCH</a:t>
            </a:r>
          </a:p>
        </p:txBody>
      </p:sp>
      <p:sp>
        <p:nvSpPr>
          <p:cNvPr id="3" name="Content Placeholder 2"/>
          <p:cNvSpPr>
            <a:spLocks noGrp="1"/>
          </p:cNvSpPr>
          <p:nvPr>
            <p:ph sz="quarter" idx="13"/>
          </p:nvPr>
        </p:nvSpPr>
        <p:spPr>
          <a:xfrm>
            <a:off x="457200" y="1981200"/>
            <a:ext cx="4267200" cy="4343400"/>
          </a:xfrm>
        </p:spPr>
        <p:txBody>
          <a:bodyPr>
            <a:noAutofit/>
          </a:bodyPr>
          <a:lstStyle/>
          <a:p>
            <a:pPr algn="just"/>
            <a:r>
              <a:rPr lang="vi-VN" sz="2000" dirty="0"/>
              <a:t>Quyển sách viết rằng vào năm 1054, sau khi vua Lý Thái Tông băng hà thì con trưởng là Nhật Tôn (Lý Thánh Tông) lên ngôi vua. Vốn từ nhỏ có trí thông minh, làu kinh sách, giỏi võ nên thường được vua cha sai đi dẹp các nơi giặc giã, đi tới đâu thắng tới đó nên uy danh vang lừng. Với mong muốn đưa đất nước ngày càng lớn mạnh, thịnh vượng nên vừa mới lên ngôi Lý Thánh Tông đã đổi tên nước là Đại Việt.</a:t>
            </a:r>
            <a:endParaRPr lang="en-US" sz="2000" dirty="0"/>
          </a:p>
        </p:txBody>
      </p:sp>
      <p:sp>
        <p:nvSpPr>
          <p:cNvPr id="4" name="Content Placeholder 3"/>
          <p:cNvSpPr>
            <a:spLocks noGrp="1"/>
          </p:cNvSpPr>
          <p:nvPr>
            <p:ph sz="quarter" idx="14"/>
          </p:nvPr>
        </p:nvSpPr>
        <p:spPr>
          <a:xfrm>
            <a:off x="4572000" y="1981200"/>
            <a:ext cx="4498849" cy="3877056"/>
          </a:xfrm>
        </p:spPr>
        <p:txBody>
          <a:bodyPr>
            <a:noAutofit/>
          </a:bodyPr>
          <a:lstStyle/>
          <a:p>
            <a:pPr algn="just"/>
            <a:r>
              <a:rPr lang="vi-VN" sz="1800" dirty="0"/>
              <a:t>Suốt 18 năm trị vì (1054 - 1072), nhà thua thay nên hiệu năm lần, phần lớn là để đánh dấu những sự kiện quan trọng. Lý Thánh Tông là một vị hoàng đế nhân đức, vì đã từng thấy cảnh đói rét, sự bất công, oan uổng, nên nhà vua hiểu được nỗi khổ của dân chúng và rất thương dân. Vừa lên làm vua, ngài đã cho hết các cung nữ trong cung được trở về nhà với gia đình, sống cuộc sống bình thường như bao người khác. Sau đó, ngài đã ban lệnh đốt bỏ hết những dụng cụ tra tấn nạn nhân, từ đó tù nhân không còn bị xúc phạm đến thân thể nữa. Vào những năm đại hạn, vì lo dân chúng đói rét nên nhà vua thường mở kho lấy lúa, tiền phát cho dân.</a:t>
            </a:r>
            <a:endParaRPr lang="en-US" sz="1800" dirty="0"/>
          </a:p>
          <a:p>
            <a:pPr algn="just"/>
            <a:endParaRPr lang="en-US" sz="1800" dirty="0"/>
          </a:p>
        </p:txBody>
      </p:sp>
    </p:spTree>
    <p:extLst>
      <p:ext uri="{BB962C8B-B14F-4D97-AF65-F5344CB8AC3E}">
        <p14:creationId xmlns:p14="http://schemas.microsoft.com/office/powerpoint/2010/main" val="457447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ircle(in)">
                                      <p:cBhvr>
                                        <p:cTn id="1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GIỚI THIỆU SÁCH</a:t>
            </a:r>
          </a:p>
        </p:txBody>
      </p:sp>
      <p:sp>
        <p:nvSpPr>
          <p:cNvPr id="3" name="Content Placeholder 2"/>
          <p:cNvSpPr>
            <a:spLocks noGrp="1"/>
          </p:cNvSpPr>
          <p:nvPr>
            <p:ph sz="quarter" idx="13"/>
          </p:nvPr>
        </p:nvSpPr>
        <p:spPr>
          <a:xfrm>
            <a:off x="304800" y="2286000"/>
            <a:ext cx="4489704" cy="3877056"/>
          </a:xfrm>
        </p:spPr>
        <p:txBody>
          <a:bodyPr>
            <a:noAutofit/>
          </a:bodyPr>
          <a:lstStyle/>
          <a:p>
            <a:pPr algn="just"/>
            <a:r>
              <a:rPr lang="vi-VN" dirty="0"/>
              <a:t>Vua Lý Thánh Tông là người hay đi đây đi đó, hầu hết các châu huyện đêu được nhà vua viếng thăm. Vì ngài chưa có con trai để lập Thái tử, nên cũng thường đi đến những nơi linh thiêng. Vào năm 1062, vua đã 40 tuổi nhưng vẫn chưa có người để thừa kế ngai vàng, vì nỗi buồn bực trong lòng nên thường du </a:t>
            </a:r>
            <a:r>
              <a:rPr lang="vi-VN" dirty="0" smtClean="0"/>
              <a:t>ngoạn </a:t>
            </a:r>
            <a:r>
              <a:rPr lang="vi-VN" dirty="0"/>
              <a:t>để khuây khỏa.</a:t>
            </a:r>
            <a:endParaRPr lang="en-US" dirty="0"/>
          </a:p>
        </p:txBody>
      </p:sp>
      <p:sp>
        <p:nvSpPr>
          <p:cNvPr id="4" name="Content Placeholder 3"/>
          <p:cNvSpPr>
            <a:spLocks noGrp="1"/>
          </p:cNvSpPr>
          <p:nvPr>
            <p:ph sz="quarter" idx="14"/>
          </p:nvPr>
        </p:nvSpPr>
        <p:spPr>
          <a:xfrm>
            <a:off x="4624369" y="2209800"/>
            <a:ext cx="4498849" cy="4648200"/>
          </a:xfrm>
        </p:spPr>
        <p:txBody>
          <a:bodyPr>
            <a:normAutofit fontScale="92500"/>
          </a:bodyPr>
          <a:lstStyle/>
          <a:p>
            <a:pPr algn="just"/>
            <a:r>
              <a:rPr lang="vi-VN" dirty="0"/>
              <a:t>Một hôm, đi qua làng Thổ Lỗi thấy có ngôi chùa đẹp nên ngài liền ghé thăm. Tất cả mọi người đều đổ xô để ngắm nhìn long nhan nhưng ở bên gốc lan, có một người con gái mải mê hái dâu nên không để ý đến nhà vua. Thấy nàng ăn nói lưu loát lại vừa xinh đẹp nên vua đưa về cung, cưới làm vợ và đặt tên là Ỷ Lan. Bốn năm sau Ỷ Lan sinh được một hoàng nam, vua vô cùng mừng rỡ, đặt tên là Càn Đức (Lý Nhân Tông).</a:t>
            </a:r>
            <a:endParaRPr lang="en-US" dirty="0"/>
          </a:p>
          <a:p>
            <a:pPr algn="just"/>
            <a:endParaRPr lang="en-US" dirty="0"/>
          </a:p>
          <a:p>
            <a:pPr algn="just"/>
            <a:endParaRPr lang="en-US" dirty="0"/>
          </a:p>
        </p:txBody>
      </p:sp>
    </p:spTree>
    <p:extLst>
      <p:ext uri="{BB962C8B-B14F-4D97-AF65-F5344CB8AC3E}">
        <p14:creationId xmlns:p14="http://schemas.microsoft.com/office/powerpoint/2010/main" val="37967317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ircle(in)">
                                      <p:cBhvr>
                                        <p:cTn id="1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GIỚI THIỆU SÁCH</a:t>
            </a:r>
          </a:p>
        </p:txBody>
      </p:sp>
      <p:sp>
        <p:nvSpPr>
          <p:cNvPr id="3" name="Content Placeholder 2"/>
          <p:cNvSpPr>
            <a:spLocks noGrp="1"/>
          </p:cNvSpPr>
          <p:nvPr>
            <p:ph sz="quarter" idx="13"/>
          </p:nvPr>
        </p:nvSpPr>
        <p:spPr>
          <a:xfrm>
            <a:off x="0" y="2240280"/>
            <a:ext cx="9144000" cy="4541520"/>
          </a:xfrm>
        </p:spPr>
        <p:txBody>
          <a:bodyPr>
            <a:noAutofit/>
          </a:bodyPr>
          <a:lstStyle/>
          <a:p>
            <a:pPr algn="just"/>
            <a:r>
              <a:rPr lang="vi-VN" dirty="0"/>
              <a:t>Vua Chăm pa có ý định trả thù cho cuộc thất bại năm 1047 dưới thời vua Lý Thái Tông và với ý định xâm chiếm nước ta của nhà Tống, nên nhân cơ hội này cả hai kết liên với nhau để tấn công nước ta. Để đánh tan liên minh Tống – Chế Củ, vua đã xuống chiếu đích thân đi đánh Chăm – pa, với trí thông minh và việc nước được giao cho Thái sư Lý Đạo Thành và Ỷ Lan Nguyên phi nên nhà vua đã tập trung chiến đấu và giành được thắng lợi. Đất nước ngày càng được phát triển hơn, nghề dệt truyền thống càng thêm phong phú. Vua Lý Thánh Tông cũng là người sùng đạo Phật, ngài cho xây thêm nhiều chùa, tháp và cho đúc rất nhiều tượng Phật. </a:t>
            </a:r>
            <a:endParaRPr lang="en-US" dirty="0"/>
          </a:p>
        </p:txBody>
      </p:sp>
    </p:spTree>
    <p:extLst>
      <p:ext uri="{BB962C8B-B14F-4D97-AF65-F5344CB8AC3E}">
        <p14:creationId xmlns:p14="http://schemas.microsoft.com/office/powerpoint/2010/main" val="33717810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8550" y="1676399"/>
            <a:ext cx="3657599" cy="48767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p:cNvSpPr>
            <a:spLocks noGrp="1"/>
          </p:cNvSpPr>
          <p:nvPr>
            <p:ph type="title"/>
          </p:nvPr>
        </p:nvSpPr>
        <p:spPr>
          <a:xfrm>
            <a:off x="617668" y="457200"/>
            <a:ext cx="7756263" cy="1054250"/>
          </a:xfrm>
        </p:spPr>
        <p:txBody>
          <a:bodyPr/>
          <a:lstStyle/>
          <a:p>
            <a:r>
              <a:rPr lang="en-US" smtClean="0"/>
              <a:t>Hình ảnh trang bìa sách</a:t>
            </a: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1676400"/>
            <a:ext cx="3657600" cy="48767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06313755"/>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2248347"/>
            <a:ext cx="9143999" cy="4533453"/>
          </a:xfrm>
        </p:spPr>
        <p:txBody>
          <a:bodyPr>
            <a:normAutofit/>
          </a:bodyPr>
          <a:lstStyle/>
          <a:p>
            <a:r>
              <a:rPr lang="vi-VN" dirty="0"/>
              <a:t>Tuy là người trọng đạo Phật nhưng vua Lý Thánh Tông không xem thường Nho Giáo do Khổng Tử sáng lập, Nho giáo đề cao chữ trung và hiểu rằng Nho giáo giúp việc cai trị được dễ dàng hơn. Vì thế, vua đã cho phổ biến Nho giáo khắp nơi. Để đánh dấu sự kiện này, nhà vua đã cho lập Văn Miếu để thờ cúng những người học giỏi, từ đấy đất nước có Văn Miếu. Có thể nói vua Lý Thánh Tông là vị vua đầu tiên đề cao Nho giáo, là nền tảng để các đời sau noi theo. Không chỉ có công phát triển đạo Phật, khuyến khích đạo Nho, nhà vua cũng rất tích cực trong lĩnh vực văn hóa, nghệ thuật. </a:t>
            </a:r>
            <a:endParaRPr lang="en-US" dirty="0"/>
          </a:p>
          <a:p>
            <a:endParaRPr lang="en-US" dirty="0"/>
          </a:p>
        </p:txBody>
      </p:sp>
      <p:sp>
        <p:nvSpPr>
          <p:cNvPr id="3" name="Title 2"/>
          <p:cNvSpPr>
            <a:spLocks noGrp="1"/>
          </p:cNvSpPr>
          <p:nvPr>
            <p:ph type="title"/>
          </p:nvPr>
        </p:nvSpPr>
        <p:spPr/>
        <p:txBody>
          <a:bodyPr/>
          <a:lstStyle/>
          <a:p>
            <a:r>
              <a:rPr lang="en-US" dirty="0"/>
              <a:t>GIỚI THIỆU SÁCH</a:t>
            </a:r>
          </a:p>
        </p:txBody>
      </p:sp>
    </p:spTree>
    <p:extLst>
      <p:ext uri="{BB962C8B-B14F-4D97-AF65-F5344CB8AC3E}">
        <p14:creationId xmlns:p14="http://schemas.microsoft.com/office/powerpoint/2010/main" val="7878743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2248347"/>
            <a:ext cx="9143999" cy="3877815"/>
          </a:xfrm>
        </p:spPr>
        <p:txBody>
          <a:bodyPr>
            <a:noAutofit/>
          </a:bodyPr>
          <a:lstStyle/>
          <a:p>
            <a:pPr algn="just"/>
            <a:r>
              <a:rPr lang="vi-VN" sz="2800" dirty="0"/>
              <a:t>Nhà vua thường phối âm giữa các nhạc khúc và điệu trống Chăm rồi giao cho nhạc công biểu diễn để thưởng thức cùng hoàng hậu và công chúa. Nhà vua cũng là một nhà thể thao cự phách, điêu luyện trong môn múa khiên và đánh cầu, múa khiên và đánh cầu là hai tiết mục được trình diễn để ăn mừng vào các dịp hội lớn nhưng có khi sứ thần cũng được mời tới xem.</a:t>
            </a:r>
            <a:endParaRPr lang="en-US" sz="2800" dirty="0"/>
          </a:p>
          <a:p>
            <a:pPr algn="just"/>
            <a:endParaRPr lang="en-US" sz="4000" dirty="0"/>
          </a:p>
        </p:txBody>
      </p:sp>
      <p:sp>
        <p:nvSpPr>
          <p:cNvPr id="3" name="Title 2"/>
          <p:cNvSpPr>
            <a:spLocks noGrp="1"/>
          </p:cNvSpPr>
          <p:nvPr>
            <p:ph type="title"/>
          </p:nvPr>
        </p:nvSpPr>
        <p:spPr/>
        <p:txBody>
          <a:bodyPr/>
          <a:lstStyle/>
          <a:p>
            <a:r>
              <a:rPr lang="en-US" dirty="0"/>
              <a:t>GIỚI THIỆU SÁCH</a:t>
            </a:r>
          </a:p>
        </p:txBody>
      </p:sp>
    </p:spTree>
    <p:extLst>
      <p:ext uri="{BB962C8B-B14F-4D97-AF65-F5344CB8AC3E}">
        <p14:creationId xmlns:p14="http://schemas.microsoft.com/office/powerpoint/2010/main" val="23515789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2248347"/>
            <a:ext cx="9143999" cy="4533453"/>
          </a:xfrm>
        </p:spPr>
        <p:txBody>
          <a:bodyPr>
            <a:normAutofit/>
          </a:bodyPr>
          <a:lstStyle/>
          <a:p>
            <a:pPr algn="just"/>
            <a:r>
              <a:rPr lang="vi-VN" dirty="0"/>
              <a:t>Vào tháng Chạp năm Tân Hợi (1071) vua Lý Thánh Tông lâm bệnh rồi khỏe lại. Nhưng sau một tháng (tháng Giêng năm Nhâm Tý 1072), vua lâm bệnh nặng rồi qua đời, thọ 50 tuổi. Tuy thời gian trị vì không lâu, chỉ có 17 năm nhưng vua Lý Thánh Tông đã làm được nhiều việc có ích cho đất nước, dân chúng. Nhà vua đã xây dựng đất nước có kỷ cương, nền kinh tế ngày càng phồn vinh, văn hóa nghệ thuật ngày càng được phong phú, tất cả đều xứng đáng với tên Đại Việt mà ngài đã đặt, nhờ đó mà các nước lân bang kính nể.</a:t>
            </a:r>
            <a:endParaRPr lang="en-US" dirty="0"/>
          </a:p>
          <a:p>
            <a:pPr algn="just"/>
            <a:endParaRPr lang="en-US" dirty="0"/>
          </a:p>
          <a:p>
            <a:endParaRPr lang="en-US" dirty="0"/>
          </a:p>
        </p:txBody>
      </p:sp>
      <p:sp>
        <p:nvSpPr>
          <p:cNvPr id="3" name="Title 2"/>
          <p:cNvSpPr>
            <a:spLocks noGrp="1"/>
          </p:cNvSpPr>
          <p:nvPr>
            <p:ph type="title"/>
          </p:nvPr>
        </p:nvSpPr>
        <p:spPr/>
        <p:txBody>
          <a:bodyPr/>
          <a:lstStyle/>
          <a:p>
            <a:r>
              <a:rPr lang="en-US" dirty="0"/>
              <a:t>GIỚI THIỆU SÁCH</a:t>
            </a:r>
          </a:p>
        </p:txBody>
      </p:sp>
    </p:spTree>
    <p:extLst>
      <p:ext uri="{BB962C8B-B14F-4D97-AF65-F5344CB8AC3E}">
        <p14:creationId xmlns:p14="http://schemas.microsoft.com/office/powerpoint/2010/main" val="2648023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2248347"/>
            <a:ext cx="9143999" cy="4609653"/>
          </a:xfrm>
        </p:spPr>
        <p:txBody>
          <a:bodyPr>
            <a:normAutofit/>
          </a:bodyPr>
          <a:lstStyle/>
          <a:p>
            <a:r>
              <a:rPr lang="vi-VN" sz="2800" dirty="0"/>
              <a:t>Lịch sử Việt Nam cho chúng ta nhiều bài học quý giá về tinh thần đoàn kết nhấn mạnh về sự đồng lòng, là yếu tố quyết định trong các cuộc chiến. Dân tộc ta có một ý chí kiên cường bất khuất qua nhiều đời, đó chính là động lực để dân tộc ta vượt qua những vất vả, thử thách. Tìm hiểu, học hỏi thêm về lịch sử không chỉ cung cấp cho chúng ta vốn kiến thức mà còn là hành trang để chúng ta suy ngẫm đưa ra những quyết định sáng suốt, để các thể hệ sau có thể xây dựng và phát triển đất nước hơn và thêm yêu mến, tự hào hơn về quê hương.</a:t>
            </a:r>
            <a:endParaRPr lang="en-US" sz="2800" dirty="0"/>
          </a:p>
          <a:p>
            <a:endParaRPr lang="en-US" sz="2800" dirty="0"/>
          </a:p>
        </p:txBody>
      </p:sp>
      <p:sp>
        <p:nvSpPr>
          <p:cNvPr id="3" name="Title 2"/>
          <p:cNvSpPr>
            <a:spLocks noGrp="1"/>
          </p:cNvSpPr>
          <p:nvPr>
            <p:ph type="title"/>
          </p:nvPr>
        </p:nvSpPr>
        <p:spPr/>
        <p:txBody>
          <a:bodyPr/>
          <a:lstStyle/>
          <a:p>
            <a:r>
              <a:rPr lang="en-US" dirty="0"/>
              <a:t>GIỚI THIỆU SÁCH</a:t>
            </a:r>
          </a:p>
        </p:txBody>
      </p:sp>
    </p:spTree>
    <p:extLst>
      <p:ext uri="{BB962C8B-B14F-4D97-AF65-F5344CB8AC3E}">
        <p14:creationId xmlns:p14="http://schemas.microsoft.com/office/powerpoint/2010/main" val="40475504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2248347"/>
            <a:ext cx="9143999" cy="4609653"/>
          </a:xfrm>
        </p:spPr>
        <p:txBody>
          <a:bodyPr>
            <a:noAutofit/>
          </a:bodyPr>
          <a:lstStyle/>
          <a:p>
            <a:r>
              <a:rPr lang="en-US" sz="2800" dirty="0" err="1"/>
              <a:t>Để</a:t>
            </a:r>
            <a:r>
              <a:rPr lang="en-US" sz="2800" dirty="0"/>
              <a:t> </a:t>
            </a:r>
            <a:r>
              <a:rPr lang="en-US" sz="2800" dirty="0" err="1"/>
              <a:t>hiểu</a:t>
            </a:r>
            <a:r>
              <a:rPr lang="en-US" sz="2800" dirty="0"/>
              <a:t> </a:t>
            </a:r>
            <a:r>
              <a:rPr lang="en-US" sz="2800" dirty="0" err="1"/>
              <a:t>thêm</a:t>
            </a:r>
            <a:r>
              <a:rPr lang="en-US" sz="2800" dirty="0"/>
              <a:t> </a:t>
            </a:r>
            <a:r>
              <a:rPr lang="en-US" sz="2800" dirty="0" err="1"/>
              <a:t>về</a:t>
            </a:r>
            <a:r>
              <a:rPr lang="en-US" sz="2800" dirty="0"/>
              <a:t> </a:t>
            </a:r>
            <a:r>
              <a:rPr lang="en-US" sz="2800" dirty="0" err="1"/>
              <a:t>các</a:t>
            </a:r>
            <a:r>
              <a:rPr lang="en-US" sz="2800" dirty="0"/>
              <a:t> </a:t>
            </a:r>
            <a:r>
              <a:rPr lang="en-US" sz="2800" dirty="0" err="1"/>
              <a:t>mốc</a:t>
            </a:r>
            <a:r>
              <a:rPr lang="en-US" sz="2800" dirty="0"/>
              <a:t> son </a:t>
            </a:r>
            <a:r>
              <a:rPr lang="en-US" sz="2800" dirty="0" err="1"/>
              <a:t>lịch</a:t>
            </a:r>
            <a:r>
              <a:rPr lang="en-US" sz="2800" dirty="0"/>
              <a:t> </a:t>
            </a:r>
            <a:r>
              <a:rPr lang="en-US" sz="2800" dirty="0" err="1"/>
              <a:t>sử</a:t>
            </a:r>
            <a:r>
              <a:rPr lang="en-US" sz="2800" dirty="0"/>
              <a:t> </a:t>
            </a:r>
            <a:r>
              <a:rPr lang="en-US" sz="2800" dirty="0" err="1"/>
              <a:t>của</a:t>
            </a:r>
            <a:r>
              <a:rPr lang="en-US" sz="2800" dirty="0"/>
              <a:t> </a:t>
            </a:r>
            <a:r>
              <a:rPr lang="en-US" sz="2800" dirty="0" err="1"/>
              <a:t>dân</a:t>
            </a:r>
            <a:r>
              <a:rPr lang="en-US" sz="2800" dirty="0"/>
              <a:t> </a:t>
            </a:r>
            <a:r>
              <a:rPr lang="en-US" sz="2800" dirty="0" err="1"/>
              <a:t>tộc</a:t>
            </a:r>
            <a:r>
              <a:rPr lang="en-US" sz="2800" dirty="0"/>
              <a:t>, </a:t>
            </a:r>
            <a:r>
              <a:rPr lang="en-US" sz="2800" dirty="0" err="1"/>
              <a:t>để</a:t>
            </a:r>
            <a:r>
              <a:rPr lang="en-US" sz="2800" dirty="0"/>
              <a:t> </a:t>
            </a:r>
            <a:r>
              <a:rPr lang="en-US" sz="2800" dirty="0" err="1"/>
              <a:t>biết</a:t>
            </a:r>
            <a:r>
              <a:rPr lang="en-US" sz="2800" dirty="0"/>
              <a:t> </a:t>
            </a:r>
            <a:r>
              <a:rPr lang="en-US" sz="2800" dirty="0" err="1"/>
              <a:t>về</a:t>
            </a:r>
            <a:r>
              <a:rPr lang="en-US" sz="2800" dirty="0"/>
              <a:t> </a:t>
            </a:r>
            <a:r>
              <a:rPr lang="en-US" sz="2800" dirty="0" err="1"/>
              <a:t>các</a:t>
            </a:r>
            <a:r>
              <a:rPr lang="en-US" sz="2800" dirty="0"/>
              <a:t> </a:t>
            </a:r>
            <a:r>
              <a:rPr lang="en-US" sz="2800" dirty="0" err="1"/>
              <a:t>thế</a:t>
            </a:r>
            <a:r>
              <a:rPr lang="en-US" sz="2800" dirty="0"/>
              <a:t> </a:t>
            </a:r>
            <a:r>
              <a:rPr lang="en-US" sz="2800" dirty="0" err="1"/>
              <a:t>hệ</a:t>
            </a:r>
            <a:r>
              <a:rPr lang="en-US" sz="2800" dirty="0"/>
              <a:t> cha </a:t>
            </a:r>
            <a:r>
              <a:rPr lang="en-US" sz="2800" dirty="0" err="1"/>
              <a:t>ông</a:t>
            </a:r>
            <a:r>
              <a:rPr lang="en-US" sz="2800" dirty="0"/>
              <a:t> </a:t>
            </a:r>
            <a:r>
              <a:rPr lang="en-US" sz="2800" dirty="0" err="1"/>
              <a:t>đã</a:t>
            </a:r>
            <a:r>
              <a:rPr lang="en-US" sz="2800" dirty="0"/>
              <a:t> </a:t>
            </a:r>
            <a:r>
              <a:rPr lang="en-US" sz="2800" dirty="0" err="1"/>
              <a:t>chiến</a:t>
            </a:r>
            <a:r>
              <a:rPr lang="en-US" sz="2800" dirty="0"/>
              <a:t> </a:t>
            </a:r>
            <a:r>
              <a:rPr lang="en-US" sz="2800" dirty="0" err="1"/>
              <a:t>đấu</a:t>
            </a:r>
            <a:r>
              <a:rPr lang="en-US" sz="2800" dirty="0"/>
              <a:t> </a:t>
            </a:r>
            <a:r>
              <a:rPr lang="en-US" sz="2800" dirty="0" err="1"/>
              <a:t>xây</a:t>
            </a:r>
            <a:r>
              <a:rPr lang="en-US" sz="2800" dirty="0"/>
              <a:t> </a:t>
            </a:r>
            <a:r>
              <a:rPr lang="en-US" sz="2800" dirty="0" err="1"/>
              <a:t>dựng</a:t>
            </a:r>
            <a:r>
              <a:rPr lang="en-US" sz="2800" dirty="0"/>
              <a:t>, </a:t>
            </a:r>
            <a:r>
              <a:rPr lang="en-US" sz="2800" dirty="0" err="1"/>
              <a:t>bảo</a:t>
            </a:r>
            <a:r>
              <a:rPr lang="en-US" sz="2800" dirty="0"/>
              <a:t> </a:t>
            </a:r>
            <a:r>
              <a:rPr lang="en-US" sz="2800" dirty="0" err="1"/>
              <a:t>vệ</a:t>
            </a:r>
            <a:r>
              <a:rPr lang="en-US" sz="2800" dirty="0"/>
              <a:t> </a:t>
            </a:r>
            <a:r>
              <a:rPr lang="en-US" sz="2800" dirty="0" err="1"/>
              <a:t>tổ</a:t>
            </a:r>
            <a:r>
              <a:rPr lang="en-US" sz="2800" dirty="0"/>
              <a:t> </a:t>
            </a:r>
            <a:r>
              <a:rPr lang="en-US" sz="2800" dirty="0" err="1"/>
              <a:t>quốc</a:t>
            </a:r>
            <a:r>
              <a:rPr lang="en-US" sz="2800" dirty="0"/>
              <a:t> </a:t>
            </a:r>
            <a:r>
              <a:rPr lang="en-US" sz="2800" dirty="0" err="1"/>
              <a:t>một</a:t>
            </a:r>
            <a:r>
              <a:rPr lang="en-US" sz="2800" dirty="0"/>
              <a:t> </a:t>
            </a:r>
            <a:r>
              <a:rPr lang="en-US" sz="2800" dirty="0" err="1"/>
              <a:t>thế</a:t>
            </a:r>
            <a:r>
              <a:rPr lang="en-US" sz="2800" dirty="0"/>
              <a:t> </a:t>
            </a:r>
            <a:r>
              <a:rPr lang="en-US" sz="2800" dirty="0" err="1"/>
              <a:t>hệ</a:t>
            </a:r>
            <a:r>
              <a:rPr lang="en-US" sz="2800" dirty="0"/>
              <a:t> </a:t>
            </a:r>
            <a:r>
              <a:rPr lang="en-US" sz="2800" dirty="0" err="1"/>
              <a:t>đã</a:t>
            </a:r>
            <a:r>
              <a:rPr lang="en-US" sz="2800" dirty="0"/>
              <a:t> </a:t>
            </a:r>
            <a:r>
              <a:rPr lang="en-US" sz="2800" dirty="0" err="1"/>
              <a:t>tạo</a:t>
            </a:r>
            <a:r>
              <a:rPr lang="en-US" sz="2800" dirty="0"/>
              <a:t> </a:t>
            </a:r>
            <a:r>
              <a:rPr lang="en-US" sz="2800" dirty="0" err="1"/>
              <a:t>nên</a:t>
            </a:r>
            <a:r>
              <a:rPr lang="en-US" sz="2800" dirty="0"/>
              <a:t> </a:t>
            </a:r>
            <a:r>
              <a:rPr lang="en-US" sz="2800" dirty="0" err="1"/>
              <a:t>trang</a:t>
            </a:r>
            <a:r>
              <a:rPr lang="en-US" sz="2800" dirty="0"/>
              <a:t> </a:t>
            </a:r>
            <a:r>
              <a:rPr lang="en-US" sz="2800" dirty="0" err="1"/>
              <a:t>sử</a:t>
            </a:r>
            <a:r>
              <a:rPr lang="en-US" sz="2800" dirty="0"/>
              <a:t> </a:t>
            </a:r>
            <a:r>
              <a:rPr lang="en-US" sz="2800" dirty="0" err="1"/>
              <a:t>vàng</a:t>
            </a:r>
            <a:r>
              <a:rPr lang="en-US" sz="2800" dirty="0"/>
              <a:t> </a:t>
            </a:r>
            <a:r>
              <a:rPr lang="en-US" sz="2800" dirty="0" err="1"/>
              <a:t>của</a:t>
            </a:r>
            <a:r>
              <a:rPr lang="en-US" sz="2800" dirty="0"/>
              <a:t> </a:t>
            </a:r>
            <a:r>
              <a:rPr lang="en-US" sz="2800" dirty="0" err="1"/>
              <a:t>dân</a:t>
            </a:r>
            <a:r>
              <a:rPr lang="en-US" sz="2800" dirty="0"/>
              <a:t> </a:t>
            </a:r>
            <a:r>
              <a:rPr lang="en-US" sz="2800" dirty="0" err="1"/>
              <a:t>tộc</a:t>
            </a:r>
            <a:r>
              <a:rPr lang="en-US" sz="2800" dirty="0"/>
              <a:t>, </a:t>
            </a:r>
            <a:r>
              <a:rPr lang="en-US" sz="2800" dirty="0" err="1"/>
              <a:t>xin</a:t>
            </a:r>
            <a:r>
              <a:rPr lang="en-US" sz="2800" dirty="0"/>
              <a:t> </a:t>
            </a:r>
            <a:r>
              <a:rPr lang="en-US" sz="2800" dirty="0" err="1"/>
              <a:t>mời</a:t>
            </a:r>
            <a:r>
              <a:rPr lang="en-US" sz="2800" dirty="0"/>
              <a:t> </a:t>
            </a:r>
            <a:r>
              <a:rPr lang="en-US" sz="2800" dirty="0" err="1"/>
              <a:t>các</a:t>
            </a:r>
            <a:r>
              <a:rPr lang="en-US" sz="2800" dirty="0"/>
              <a:t> </a:t>
            </a:r>
            <a:r>
              <a:rPr lang="vi-VN" sz="2800" dirty="0"/>
              <a:t>bạn cùng đến</a:t>
            </a:r>
            <a:r>
              <a:rPr lang="en-US" sz="2800" dirty="0"/>
              <a:t> </a:t>
            </a:r>
            <a:r>
              <a:rPr lang="en-US" sz="2800" dirty="0" err="1"/>
              <a:t>thư</a:t>
            </a:r>
            <a:r>
              <a:rPr lang="en-US" sz="2800" dirty="0"/>
              <a:t> </a:t>
            </a:r>
            <a:r>
              <a:rPr lang="en-US" sz="2800" dirty="0" err="1"/>
              <a:t>viện</a:t>
            </a:r>
            <a:r>
              <a:rPr lang="en-US" sz="2800" dirty="0"/>
              <a:t> </a:t>
            </a:r>
            <a:r>
              <a:rPr lang="en-US" sz="2800" dirty="0" err="1"/>
              <a:t>trường</a:t>
            </a:r>
            <a:r>
              <a:rPr lang="vi-VN" sz="2800" dirty="0"/>
              <a:t> THCS Lạc Long Quân </a:t>
            </a:r>
            <a:r>
              <a:rPr lang="en-US" sz="2800" dirty="0" err="1"/>
              <a:t>để</a:t>
            </a:r>
            <a:r>
              <a:rPr lang="en-US" sz="2800" dirty="0"/>
              <a:t> </a:t>
            </a:r>
            <a:r>
              <a:rPr lang="vi-VN" sz="2800" dirty="0"/>
              <a:t>tìm hiểu</a:t>
            </a:r>
            <a:r>
              <a:rPr lang="en-US" sz="2800" dirty="0"/>
              <a:t> </a:t>
            </a:r>
            <a:r>
              <a:rPr lang="en-US" sz="2800" dirty="0" err="1"/>
              <a:t>cuốn</a:t>
            </a:r>
            <a:r>
              <a:rPr lang="en-US" sz="2800" dirty="0"/>
              <a:t> </a:t>
            </a:r>
            <a:r>
              <a:rPr lang="en-US" sz="2800" dirty="0" err="1"/>
              <a:t>sách</a:t>
            </a:r>
            <a:r>
              <a:rPr lang="en-US" sz="2800" dirty="0"/>
              <a:t> </a:t>
            </a:r>
            <a:r>
              <a:rPr lang="vi-VN" sz="2800" b="1" i="1" dirty="0"/>
              <a:t>“Lịch sử Việt Nam bằng tranh tập 16 – Nước Đại Việt ”</a:t>
            </a:r>
            <a:r>
              <a:rPr lang="vi-VN" sz="2800" dirty="0"/>
              <a:t>, </a:t>
            </a:r>
            <a:r>
              <a:rPr lang="en-US" sz="2800" dirty="0" err="1"/>
              <a:t>với</a:t>
            </a:r>
            <a:r>
              <a:rPr lang="en-US" sz="2800" dirty="0"/>
              <a:t> </a:t>
            </a:r>
            <a:r>
              <a:rPr lang="vi-VN" sz="2800" dirty="0"/>
              <a:t>mã </a:t>
            </a:r>
            <a:r>
              <a:rPr lang="en-US" sz="2800" dirty="0"/>
              <a:t>SĐKCB </a:t>
            </a:r>
            <a:r>
              <a:rPr lang="vi-VN" sz="2800" dirty="0"/>
              <a:t>....... và nhiều cuốn sách bổ ích khác.</a:t>
            </a:r>
            <a:endParaRPr lang="en-US" sz="2800" dirty="0"/>
          </a:p>
          <a:p>
            <a:endParaRPr lang="en-US" sz="2800" dirty="0"/>
          </a:p>
        </p:txBody>
      </p:sp>
      <p:sp>
        <p:nvSpPr>
          <p:cNvPr id="3" name="Title 2"/>
          <p:cNvSpPr>
            <a:spLocks noGrp="1"/>
          </p:cNvSpPr>
          <p:nvPr>
            <p:ph type="title"/>
          </p:nvPr>
        </p:nvSpPr>
        <p:spPr/>
        <p:txBody>
          <a:bodyPr/>
          <a:lstStyle/>
          <a:p>
            <a:r>
              <a:rPr lang="en-US" dirty="0"/>
              <a:t>GIỚI THIỆU SÁCH</a:t>
            </a:r>
          </a:p>
        </p:txBody>
      </p:sp>
    </p:spTree>
    <p:extLst>
      <p:ext uri="{BB962C8B-B14F-4D97-AF65-F5344CB8AC3E}">
        <p14:creationId xmlns:p14="http://schemas.microsoft.com/office/powerpoint/2010/main" val="30128503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09600"/>
            <a:ext cx="9144000" cy="3048000"/>
          </a:xfrm>
        </p:spPr>
        <p:txBody>
          <a:bodyPr/>
          <a:lstStyle/>
          <a:p>
            <a:r>
              <a:rPr lang="vi-VN" sz="3200" dirty="0"/>
              <a:t>Phần giới thiệu của đội em đến đây là hết. Cuối cùng em xin kính chúc Ban giám khảo, quý vị đại biểu, quý thầy cô giáo và các bạn học sinh thật nhiều sức khỏe, niềm vui, hạnh phúc, chúc hội thi thành công tốt đẹp.</a:t>
            </a:r>
            <a:r>
              <a:rPr lang="en-US" sz="3200" dirty="0"/>
              <a:t/>
            </a:r>
            <a:br>
              <a:rPr lang="en-US" sz="3200" dirty="0"/>
            </a:br>
            <a:r>
              <a:rPr lang="vi-VN" sz="3200" dirty="0"/>
              <a:t>			</a:t>
            </a:r>
            <a:r>
              <a:rPr lang="vi-VN" sz="3200" i="1" dirty="0"/>
              <a:t>BMT, ngày 14 tháng 9 năm 2024</a:t>
            </a:r>
            <a:r>
              <a:rPr lang="en-US" sz="3200" dirty="0"/>
              <a:t/>
            </a:r>
            <a:br>
              <a:rPr lang="en-US" sz="3200" dirty="0"/>
            </a:br>
            <a:r>
              <a:rPr lang="vi-VN" sz="3200" dirty="0"/>
              <a:t>	</a:t>
            </a:r>
            <a:endParaRPr lang="en-US" sz="3200" dirty="0"/>
          </a:p>
        </p:txBody>
      </p:sp>
      <p:sp>
        <p:nvSpPr>
          <p:cNvPr id="3" name="Subtitle 2"/>
          <p:cNvSpPr>
            <a:spLocks noGrp="1"/>
          </p:cNvSpPr>
          <p:nvPr>
            <p:ph type="subTitle" idx="1"/>
          </p:nvPr>
        </p:nvSpPr>
        <p:spPr/>
        <p:txBody>
          <a:bodyPr>
            <a:noAutofit/>
          </a:bodyPr>
          <a:lstStyle/>
          <a:p>
            <a:r>
              <a:rPr lang="vi-VN" sz="2000" b="1" dirty="0"/>
              <a:t>Cộng tác viên</a:t>
            </a:r>
            <a:r>
              <a:rPr lang="vi-VN" sz="2000" dirty="0"/>
              <a:t>: 	</a:t>
            </a:r>
            <a:r>
              <a:rPr lang="vi-VN" sz="2000" b="1" dirty="0"/>
              <a:t>Nguyễn Ngọc Cát Tường</a:t>
            </a:r>
            <a:r>
              <a:rPr lang="en-US" sz="2000" dirty="0"/>
              <a:t/>
            </a:r>
            <a:br>
              <a:rPr lang="en-US" sz="2000" dirty="0"/>
            </a:br>
            <a:r>
              <a:rPr lang="en-US" sz="2000" b="1" dirty="0"/>
              <a:t>                      </a:t>
            </a:r>
            <a:r>
              <a:rPr lang="vi-VN" sz="2000" b="1" dirty="0" smtClean="0"/>
              <a:t>Hứa Thị</a:t>
            </a:r>
            <a:r>
              <a:rPr lang="en-US" sz="2000" b="1" dirty="0" smtClean="0"/>
              <a:t> </a:t>
            </a:r>
            <a:r>
              <a:rPr lang="vi-VN" sz="2000" b="1" dirty="0" smtClean="0"/>
              <a:t>Quỳnh </a:t>
            </a:r>
            <a:r>
              <a:rPr lang="vi-VN" sz="2000" b="1" dirty="0"/>
              <a:t>Anh </a:t>
            </a:r>
            <a:r>
              <a:rPr lang="en-US" sz="2000" dirty="0"/>
              <a:t/>
            </a:r>
            <a:br>
              <a:rPr lang="en-US" sz="2000" dirty="0"/>
            </a:br>
            <a:r>
              <a:rPr lang="en-US" sz="2000" b="1" dirty="0"/>
              <a:t>                 </a:t>
            </a:r>
            <a:r>
              <a:rPr lang="en-US" sz="2000" b="1" dirty="0" smtClean="0"/>
              <a:t> </a:t>
            </a:r>
            <a:r>
              <a:rPr lang="vi-VN" sz="2000" b="1" dirty="0" smtClean="0"/>
              <a:t>Lương </a:t>
            </a:r>
            <a:r>
              <a:rPr lang="vi-VN" sz="2000" b="1" dirty="0"/>
              <a:t>Xuân Trúc</a:t>
            </a:r>
            <a:r>
              <a:rPr lang="en-US" sz="2000" dirty="0"/>
              <a:t/>
            </a:r>
            <a:br>
              <a:rPr lang="en-US" sz="2000" dirty="0"/>
            </a:br>
            <a:endParaRPr lang="en-US" sz="2000" dirty="0"/>
          </a:p>
        </p:txBody>
      </p:sp>
    </p:spTree>
    <p:extLst>
      <p:ext uri="{BB962C8B-B14F-4D97-AF65-F5344CB8AC3E}">
        <p14:creationId xmlns:p14="http://schemas.microsoft.com/office/powerpoint/2010/main" val="3592252429"/>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4850" y="1981200"/>
            <a:ext cx="2508647" cy="33448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p:cNvSpPr>
            <a:spLocks noGrp="1"/>
          </p:cNvSpPr>
          <p:nvPr>
            <p:ph type="title"/>
          </p:nvPr>
        </p:nvSpPr>
        <p:spPr/>
        <p:txBody>
          <a:bodyPr/>
          <a:lstStyle/>
          <a:p>
            <a:r>
              <a:rPr lang="en-US" sz="4000" b="1" smtClean="0"/>
              <a:t>Hình ảnh minh họa trong sách</a:t>
            </a:r>
            <a:endParaRPr lang="en-US" sz="4000" b="1"/>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1977016"/>
            <a:ext cx="2514600" cy="3352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953016"/>
            <a:ext cx="2535738" cy="33809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80976711"/>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2600" y="1524000"/>
            <a:ext cx="5196336" cy="510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2"/>
          <p:cNvSpPr>
            <a:spLocks noGrp="1"/>
          </p:cNvSpPr>
          <p:nvPr>
            <p:ph type="title"/>
          </p:nvPr>
        </p:nvSpPr>
        <p:spPr/>
        <p:txBody>
          <a:bodyPr/>
          <a:lstStyle/>
          <a:p>
            <a:r>
              <a:rPr lang="en-US" smtClean="0"/>
              <a:t>VUA LÝ THÁI TÔNG</a:t>
            </a:r>
            <a:endParaRPr lang="en-US"/>
          </a:p>
        </p:txBody>
      </p:sp>
    </p:spTree>
    <p:extLst>
      <p:ext uri="{BB962C8B-B14F-4D97-AF65-F5344CB8AC3E}">
        <p14:creationId xmlns:p14="http://schemas.microsoft.com/office/powerpoint/2010/main" val="1468408222"/>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2293" y="1371600"/>
            <a:ext cx="4014136" cy="2356124"/>
          </a:xfrm>
        </p:spPr>
      </p:pic>
      <p:sp>
        <p:nvSpPr>
          <p:cNvPr id="3" name="Title 2"/>
          <p:cNvSpPr>
            <a:spLocks noGrp="1"/>
          </p:cNvSpPr>
          <p:nvPr>
            <p:ph type="title"/>
          </p:nvPr>
        </p:nvSpPr>
        <p:spPr/>
        <p:txBody>
          <a:bodyPr/>
          <a:lstStyle/>
          <a:p>
            <a:r>
              <a:rPr lang="en-US" smtClean="0"/>
              <a:t>VUA LÝ THÁI TÔNG</a:t>
            </a: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6466" y="1447800"/>
            <a:ext cx="3505200" cy="51308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293" y="3810000"/>
            <a:ext cx="3948830" cy="2768600"/>
          </a:xfrm>
          <a:prstGeom prst="rect">
            <a:avLst/>
          </a:prstGeom>
        </p:spPr>
      </p:pic>
    </p:spTree>
    <p:extLst>
      <p:ext uri="{BB962C8B-B14F-4D97-AF65-F5344CB8AC3E}">
        <p14:creationId xmlns:p14="http://schemas.microsoft.com/office/powerpoint/2010/main" val="3584496465"/>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0" y="1396172"/>
            <a:ext cx="6324600" cy="2871104"/>
          </a:xfrm>
        </p:spPr>
      </p:pic>
      <p:sp>
        <p:nvSpPr>
          <p:cNvPr id="3" name="Title 2"/>
          <p:cNvSpPr>
            <a:spLocks noGrp="1"/>
          </p:cNvSpPr>
          <p:nvPr>
            <p:ph type="title"/>
          </p:nvPr>
        </p:nvSpPr>
        <p:spPr>
          <a:xfrm>
            <a:off x="685800" y="152400"/>
            <a:ext cx="7756263" cy="1054250"/>
          </a:xfrm>
        </p:spPr>
        <p:txBody>
          <a:bodyPr/>
          <a:lstStyle/>
          <a:p>
            <a:r>
              <a:rPr lang="en-US" smtClean="0"/>
              <a:t>NƯỚC ĐẠI VIỆT</a:t>
            </a: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4304854"/>
            <a:ext cx="6400800" cy="2553146"/>
          </a:xfrm>
          <a:prstGeom prst="rect">
            <a:avLst/>
          </a:prstGeom>
        </p:spPr>
      </p:pic>
    </p:spTree>
    <p:extLst>
      <p:ext uri="{BB962C8B-B14F-4D97-AF65-F5344CB8AC3E}">
        <p14:creationId xmlns:p14="http://schemas.microsoft.com/office/powerpoint/2010/main" val="1922597049"/>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67000" y="1828800"/>
            <a:ext cx="3581400" cy="4775200"/>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lstStyle/>
          <a:p>
            <a:r>
              <a:rPr lang="en-US" smtClean="0"/>
              <a:t>CÁC CUNG NỮ TRỞ VỀ VỚI GIA ĐÌNH</a:t>
            </a:r>
            <a:endParaRPr lang="en-US"/>
          </a:p>
        </p:txBody>
      </p:sp>
    </p:spTree>
    <p:extLst>
      <p:ext uri="{BB962C8B-B14F-4D97-AF65-F5344CB8AC3E}">
        <p14:creationId xmlns:p14="http://schemas.microsoft.com/office/powerpoint/2010/main" val="609256364"/>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2133600"/>
            <a:ext cx="7747000" cy="3810000"/>
          </a:xfrm>
          <a:prstGeom prst="rect">
            <a:avLst/>
          </a:prstGeom>
          <a:ln>
            <a:noFill/>
          </a:ln>
          <a:effectLst>
            <a:softEdge rad="112500"/>
          </a:effectLst>
        </p:spPr>
      </p:pic>
      <p:sp>
        <p:nvSpPr>
          <p:cNvPr id="3" name="Title 2"/>
          <p:cNvSpPr>
            <a:spLocks noGrp="1"/>
          </p:cNvSpPr>
          <p:nvPr>
            <p:ph type="title"/>
          </p:nvPr>
        </p:nvSpPr>
        <p:spPr/>
        <p:txBody>
          <a:bodyPr/>
          <a:lstStyle/>
          <a:p>
            <a:r>
              <a:rPr lang="en-US" smtClean="0"/>
              <a:t>VUA LÝ THÁNH TÔNG VÀ Ỷ LAN</a:t>
            </a:r>
            <a:endParaRPr lang="en-US"/>
          </a:p>
        </p:txBody>
      </p:sp>
    </p:spTree>
    <p:extLst>
      <p:ext uri="{BB962C8B-B14F-4D97-AF65-F5344CB8AC3E}">
        <p14:creationId xmlns:p14="http://schemas.microsoft.com/office/powerpoint/2010/main" val="2180381632"/>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1703540"/>
            <a:ext cx="4053417" cy="30400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p:cNvSpPr>
            <a:spLocks noGrp="1"/>
          </p:cNvSpPr>
          <p:nvPr>
            <p:ph type="title"/>
          </p:nvPr>
        </p:nvSpPr>
        <p:spPr/>
        <p:txBody>
          <a:bodyPr/>
          <a:lstStyle/>
          <a:p>
            <a:r>
              <a:rPr lang="en-US" sz="2800" smtClean="0"/>
              <a:t>VUA LÝ THÁNH TÔNG ĐI ĐÁNH CHĂMPA</a:t>
            </a:r>
            <a:endParaRPr lang="en-US" sz="280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1676400"/>
            <a:ext cx="3962400" cy="2971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02998326"/>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169</TotalTime>
  <Words>1421</Words>
  <Application>Microsoft Office PowerPoint</Application>
  <PresentationFormat>On-screen Show (4:3)</PresentationFormat>
  <Paragraphs>40</Paragraphs>
  <Slides>25</Slides>
  <Notes>0</Notes>
  <HiddenSlides>0</HiddenSlides>
  <MMClips>1</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Hardcover</vt:lpstr>
      <vt:lpstr>Trường THCS Lạc Long Quân Thư viện    </vt:lpstr>
      <vt:lpstr>Hình ảnh trang bìa sách</vt:lpstr>
      <vt:lpstr>Hình ảnh minh họa trong sách</vt:lpstr>
      <vt:lpstr>VUA LÝ THÁI TÔNG</vt:lpstr>
      <vt:lpstr>VUA LÝ THÁI TÔNG</vt:lpstr>
      <vt:lpstr>NƯỚC ĐẠI VIỆT</vt:lpstr>
      <vt:lpstr>CÁC CUNG NỮ TRỞ VỀ VỚI GIA ĐÌNH</vt:lpstr>
      <vt:lpstr>VUA LÝ THÁNH TÔNG VÀ Ỷ LAN</vt:lpstr>
      <vt:lpstr>VUA LÝ THÁNH TÔNG ĐI ĐÁNH CHĂMPA</vt:lpstr>
      <vt:lpstr>ĐẠO PHẬT DƯỚI THỜI VUA LÝ THÁNH TÔNG</vt:lpstr>
      <vt:lpstr>PowerPoint Presentation</vt:lpstr>
      <vt:lpstr>tìm nhạc trống Chăm chèn vào</vt:lpstr>
      <vt:lpstr>Nước Đại Việt phồn hoa thịnh vượng</vt:lpstr>
      <vt:lpstr>LỊCH SỬ VIỆT NAM BẰNG TRANH - TẬP 16- NƯỚC ĐẠI VIỆT</vt:lpstr>
      <vt:lpstr>LỊCH SỬ VIỆT NAM</vt:lpstr>
      <vt:lpstr>GIỚI THIỆU SÁCH</vt:lpstr>
      <vt:lpstr>GIỚI THIỆU SÁCH</vt:lpstr>
      <vt:lpstr>GIỚI THIỆU SÁCH</vt:lpstr>
      <vt:lpstr>GIỚI THIỆU SÁCH</vt:lpstr>
      <vt:lpstr>GIỚI THIỆU SÁCH</vt:lpstr>
      <vt:lpstr>GIỚI THIỆU SÁCH</vt:lpstr>
      <vt:lpstr>GIỚI THIỆU SÁCH</vt:lpstr>
      <vt:lpstr>GIỚI THIỆU SÁCH</vt:lpstr>
      <vt:lpstr>GIỚI THIỆU SÁCH</vt:lpstr>
      <vt:lpstr>Phần giới thiệu của đội em đến đây là hết. Cuối cùng em xin kính chúc Ban giám khảo, quý vị đại biểu, quý thầy cô giáo và các bạn học sinh thật nhiều sức khỏe, niềm vui, hạnh phúc, chúc hội thi thành công tốt đẹp.    BMT, ngày 14 tháng 9 năm 2024  </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Trường THCS Lạc Long Quân Thư viện</dc:title>
  <dc:creator>AutoBVT</dc:creator>
  <cp:lastModifiedBy>TRONGHIEUPC</cp:lastModifiedBy>
  <cp:revision>23</cp:revision>
  <dcterms:created xsi:type="dcterms:W3CDTF">2024-09-23T13:00:48Z</dcterms:created>
  <dcterms:modified xsi:type="dcterms:W3CDTF">2024-11-04T00:26:43Z</dcterms:modified>
</cp:coreProperties>
</file>