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3.svg" ContentType="image/svg+xml"/>
  <Override PartName="/ppt/media/image133.svg" ContentType="image/svg+xml"/>
  <Override PartName="/ppt/media/image135.svg" ContentType="image/svg+xml"/>
  <Override PartName="/ppt/media/image137.svg" ContentType="image/svg+xml"/>
  <Override PartName="/ppt/media/image147.svg" ContentType="image/svg+xml"/>
  <Override PartName="/ppt/media/image31.svg" ContentType="image/svg+xml"/>
  <Override PartName="/ppt/media/image5.svg" ContentType="image/svg+xml"/>
  <Override PartName="/ppt/media/image75.svg" ContentType="image/svg+xml"/>
  <Override PartName="/ppt/media/image78.svg" ContentType="image/svg+xml"/>
  <Override PartName="/ppt/media/image8.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89" r:id="rId25"/>
    <p:sldId id="290" r:id="rId26"/>
    <p:sldId id="291" r:id="rId27"/>
    <p:sldId id="296" r:id="rId28"/>
    <p:sldId id="297" r:id="rId29"/>
    <p:sldId id="298" r:id="rId30"/>
    <p:sldId id="299" r:id="rId31"/>
    <p:sldId id="300" r:id="rId32"/>
    <p:sldId id="301" r:id="rId33"/>
    <p:sldId id="302" r:id="rId34"/>
    <p:sldId id="303" r:id="rId35"/>
    <p:sldId id="269" r:id="rId36"/>
    <p:sldId id="279" r:id="rId37"/>
    <p:sldId id="280" r:id="rId38"/>
    <p:sldId id="281" r:id="rId39"/>
    <p:sldId id="282" r:id="rId40"/>
    <p:sldId id="283" r:id="rId41"/>
    <p:sldId id="284" r:id="rId42"/>
    <p:sldId id="285" r:id="rId43"/>
    <p:sldId id="286" r:id="rId44"/>
    <p:sldId id="287" r:id="rId45"/>
    <p:sldId id="288" r:id="rId46"/>
    <p:sldId id="292" r:id="rId47"/>
    <p:sldId id="293" r:id="rId48"/>
    <p:sldId id="294" r:id="rId49"/>
    <p:sldId id="29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F0FF"/>
    <a:srgbClr val="9B3FE1"/>
    <a:srgbClr val="A545EE"/>
    <a:srgbClr val="0432FF"/>
    <a:srgbClr val="D80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1" autoAdjust="0"/>
    <p:restoredTop sz="94713"/>
  </p:normalViewPr>
  <p:slideViewPr>
    <p:cSldViewPr snapToGrid="0">
      <p:cViewPr varScale="1">
        <p:scale>
          <a:sx n="82" d="100"/>
          <a:sy n="82" d="100"/>
        </p:scale>
        <p:origin x="49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notesMaster" Target="notesMasters/notesMaster1.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1BE934-B6E8-9C45-9947-6AED13D78C9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A68AD-4A88-304F-8A02-D96AF82CC99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CE93003-93C9-7447-ABF3-D3CA3B19161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FBA39-0E77-7D45-AF1F-33B81B2CA1CB}" type="slidenum">
              <a:rPr lang="en-US" smtClean="0"/>
            </a:fld>
            <a:endParaRPr lang="en-US"/>
          </a:p>
        </p:txBody>
      </p:sp>
    </p:spTree>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CE93003-93C9-7447-ABF3-D3CA3B19161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FBA39-0E77-7D45-AF1F-33B81B2CA1CB}" type="slidenum">
              <a:rPr lang="en-US" smtClean="0"/>
            </a:fld>
            <a:endParaRPr lang="en-US"/>
          </a:p>
        </p:txBody>
      </p:sp>
    </p:spTree>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CE93003-93C9-7447-ABF3-D3CA3B19161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FBA39-0E77-7D45-AF1F-33B81B2CA1CB}" type="slidenum">
              <a:rPr lang="en-US" smtClean="0"/>
            </a:fld>
            <a:endParaRPr lang="en-US"/>
          </a:p>
        </p:txBody>
      </p:sp>
    </p:spTree>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CE93003-93C9-7447-ABF3-D3CA3B19161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FBA39-0E77-7D45-AF1F-33B81B2CA1CB}" type="slidenum">
              <a:rPr lang="en-US" smtClean="0"/>
            </a:fld>
            <a:endParaRPr lang="en-US"/>
          </a:p>
        </p:txBody>
      </p:sp>
    </p:spTree>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CE93003-93C9-7447-ABF3-D3CA3B19161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FBA39-0E77-7D45-AF1F-33B81B2CA1CB}" type="slidenum">
              <a:rPr lang="en-US" smtClean="0"/>
            </a:fld>
            <a:endParaRPr lang="en-US"/>
          </a:p>
        </p:txBody>
      </p:sp>
    </p:spTree>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CE93003-93C9-7447-ABF3-D3CA3B19161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FBA39-0E77-7D45-AF1F-33B81B2CA1CB}" type="slidenum">
              <a:rPr lang="en-US" smtClean="0"/>
            </a:fld>
            <a:endParaRPr lang="en-US"/>
          </a:p>
        </p:txBody>
      </p:sp>
    </p:spTree>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CE93003-93C9-7447-ABF3-D3CA3B19161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EFBA39-0E77-7D45-AF1F-33B81B2CA1CB}" type="slidenum">
              <a:rPr lang="en-US" smtClean="0"/>
            </a:fld>
            <a:endParaRPr lang="en-US"/>
          </a:p>
        </p:txBody>
      </p:sp>
    </p:spTree>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CE93003-93C9-7447-ABF3-D3CA3B19161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EFBA39-0E77-7D45-AF1F-33B81B2CA1CB}" type="slidenum">
              <a:rPr lang="en-US" smtClean="0"/>
            </a:fld>
            <a:endParaRPr lang="en-US"/>
          </a:p>
        </p:txBody>
      </p:sp>
    </p:spTree>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93003-93C9-7447-ABF3-D3CA3B19161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EFBA39-0E77-7D45-AF1F-33B81B2CA1CB}" type="slidenum">
              <a:rPr lang="en-US" smtClean="0"/>
            </a:fld>
            <a:endParaRPr lang="en-US"/>
          </a:p>
        </p:txBody>
      </p:sp>
    </p:spTree>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CE93003-93C9-7447-ABF3-D3CA3B19161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FBA39-0E77-7D45-AF1F-33B81B2CA1CB}" type="slidenum">
              <a:rPr lang="en-US" smtClean="0"/>
            </a:fld>
            <a:endParaRPr lang="en-US"/>
          </a:p>
        </p:txBody>
      </p:sp>
    </p:spTree>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CE93003-93C9-7447-ABF3-D3CA3B19161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FBA39-0E77-7D45-AF1F-33B81B2CA1CB}" type="slidenum">
              <a:rPr lang="en-US" smtClean="0"/>
            </a:fld>
            <a:endParaRPr lang="en-US"/>
          </a:p>
        </p:txBody>
      </p:sp>
    </p:spTree>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93003-93C9-7447-ABF3-D3CA3B191618}"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FBA39-0E77-7D45-AF1F-33B81B2CA1C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2.png"/><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image" Target="../media/image29.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image" Target="../media/image40.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6.png"/><Relationship Id="rId1" Type="http://schemas.openxmlformats.org/officeDocument/2006/relationships/image" Target="../media/image4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3.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8.png"/><Relationship Id="rId1" Type="http://schemas.openxmlformats.org/officeDocument/2006/relationships/image" Target="../media/image57.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3.png"/><Relationship Id="rId1" Type="http://schemas.openxmlformats.org/officeDocument/2006/relationships/image" Target="../media/image6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7.png"/><Relationship Id="rId1" Type="http://schemas.openxmlformats.org/officeDocument/2006/relationships/image" Target="../media/image66.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9.png"/><Relationship Id="rId1" Type="http://schemas.openxmlformats.org/officeDocument/2006/relationships/image" Target="../media/image68.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3.png"/><Relationship Id="rId1" Type="http://schemas.openxmlformats.org/officeDocument/2006/relationships/image" Target="../media/image72.pn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8.svg"/><Relationship Id="rId4" Type="http://schemas.openxmlformats.org/officeDocument/2006/relationships/image" Target="../media/image77.png"/><Relationship Id="rId3" Type="http://schemas.openxmlformats.org/officeDocument/2006/relationships/image" Target="../media/image76.png"/><Relationship Id="rId2" Type="http://schemas.openxmlformats.org/officeDocument/2006/relationships/image" Target="../media/image75.svg"/><Relationship Id="rId1" Type="http://schemas.openxmlformats.org/officeDocument/2006/relationships/image" Target="../media/image74.png"/></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image" Target="../media/image79.png"/></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image" Target="../media/image85.png"/></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image" Target="../media/image91.png"/></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image" Target="../media/image97.png"/></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image" Target="../media/image103.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image" Target="../media/image109.png"/></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image" Target="../media/image115.png"/></Relationships>
</file>

<file path=ppt/slides/_rels/slide4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image" Target="../media/image121.png"/></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31.png"/><Relationship Id="rId4" Type="http://schemas.openxmlformats.org/officeDocument/2006/relationships/image" Target="../media/image130.png"/><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image" Target="../media/image127.png"/></Relationships>
</file>

<file path=ppt/slides/_rels/slide4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37.svg"/><Relationship Id="rId5" Type="http://schemas.openxmlformats.org/officeDocument/2006/relationships/image" Target="../media/image136.png"/><Relationship Id="rId4" Type="http://schemas.openxmlformats.org/officeDocument/2006/relationships/image" Target="../media/image135.svg"/><Relationship Id="rId3" Type="http://schemas.openxmlformats.org/officeDocument/2006/relationships/image" Target="../media/image134.png"/><Relationship Id="rId2" Type="http://schemas.openxmlformats.org/officeDocument/2006/relationships/image" Target="../media/image133.svg"/><Relationship Id="rId1" Type="http://schemas.openxmlformats.org/officeDocument/2006/relationships/image" Target="../media/image132.png"/></Relationships>
</file>

<file path=ppt/slides/_rels/slide4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image" Target="../media/image138.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5.png"/><Relationship Id="rId1" Type="http://schemas.openxmlformats.org/officeDocument/2006/relationships/image" Target="../media/image14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9.png"/><Relationship Id="rId3" Type="http://schemas.openxmlformats.org/officeDocument/2006/relationships/image" Target="../media/image148.png"/><Relationship Id="rId2" Type="http://schemas.openxmlformats.org/officeDocument/2006/relationships/image" Target="../media/image147.svg"/><Relationship Id="rId1" Type="http://schemas.openxmlformats.org/officeDocument/2006/relationships/image" Target="../media/image14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798443" y="1590099"/>
            <a:ext cx="10595113" cy="3677802"/>
          </a:xfrm>
          <a:prstGeom prst="rect">
            <a:avLst/>
          </a:prstGeom>
          <a:noFill/>
        </p:spPr>
        <p:txBody>
          <a:bodyPr wrap="square" rtlCol="0">
            <a:spAutoFit/>
          </a:bodyPr>
          <a:lstStyle/>
          <a:p>
            <a:pPr algn="ctr">
              <a:lnSpc>
                <a:spcPct val="150000"/>
              </a:lnSpc>
            </a:pPr>
            <a:r>
              <a:rPr lang="en-US" sz="5400" b="1" dirty="0">
                <a:solidFill>
                  <a:srgbClr val="D8008D"/>
                </a:solidFill>
                <a:latin typeface="Arial" panose="020B0604020202020204" pitchFamily="34" charset="0"/>
                <a:cs typeface="Arial" panose="020B0604020202020204" pitchFamily="34" charset="0"/>
              </a:rPr>
              <a:t>KÍNH CHÀO </a:t>
            </a:r>
            <a:endParaRPr lang="en-US" sz="5400" b="1" dirty="0">
              <a:solidFill>
                <a:srgbClr val="D8008D"/>
              </a:solidFill>
              <a:latin typeface="Arial" panose="020B0604020202020204" pitchFamily="34" charset="0"/>
              <a:cs typeface="Arial" panose="020B0604020202020204" pitchFamily="34" charset="0"/>
            </a:endParaRPr>
          </a:p>
          <a:p>
            <a:pPr algn="ctr">
              <a:lnSpc>
                <a:spcPct val="150000"/>
              </a:lnSpc>
            </a:pPr>
            <a:r>
              <a:rPr lang="en-US" sz="5400" b="1">
                <a:solidFill>
                  <a:srgbClr val="D8008D"/>
                </a:solidFill>
                <a:latin typeface="Arial" panose="020B0604020202020204" pitchFamily="34" charset="0"/>
                <a:cs typeface="Arial" panose="020B0604020202020204" pitchFamily="34" charset="0"/>
              </a:rPr>
              <a:t>QUÝ </a:t>
            </a:r>
            <a:r>
              <a:rPr lang="en-US" sz="5400" b="1" dirty="0">
                <a:solidFill>
                  <a:srgbClr val="D8008D"/>
                </a:solidFill>
                <a:latin typeface="Arial" panose="020B0604020202020204" pitchFamily="34" charset="0"/>
                <a:cs typeface="Arial" panose="020B0604020202020204" pitchFamily="34" charset="0"/>
              </a:rPr>
              <a:t>THẦY CÔ VÀ CÁC EM </a:t>
            </a:r>
            <a:endParaRPr lang="en-US" sz="5400" b="1" dirty="0">
              <a:solidFill>
                <a:srgbClr val="D8008D"/>
              </a:solidFill>
              <a:latin typeface="Arial" panose="020B0604020202020204" pitchFamily="34" charset="0"/>
              <a:cs typeface="Arial" panose="020B0604020202020204" pitchFamily="34" charset="0"/>
            </a:endParaRPr>
          </a:p>
          <a:p>
            <a:pPr algn="ctr">
              <a:lnSpc>
                <a:spcPct val="150000"/>
              </a:lnSpc>
            </a:pPr>
            <a:r>
              <a:rPr lang="en-US" sz="5400" b="1" dirty="0">
                <a:solidFill>
                  <a:srgbClr val="D8008D"/>
                </a:solidFill>
                <a:latin typeface="Arial" panose="020B0604020202020204" pitchFamily="34" charset="0"/>
                <a:cs typeface="Arial" panose="020B0604020202020204" pitchFamily="34" charset="0"/>
              </a:rPr>
              <a:t>ĐẾN VỚI BUỔI HỌC HÔM NAY</a:t>
            </a:r>
            <a:endParaRPr lang="en-US" sz="5400" b="1" dirty="0">
              <a:solidFill>
                <a:srgbClr val="D8008D"/>
              </a:solidFill>
              <a:latin typeface="Arial" panose="020B0604020202020204" pitchFamily="34" charset="0"/>
              <a:cs typeface="Arial" panose="020B0604020202020204" pitchFamily="34" charset="0"/>
            </a:endParaRPr>
          </a:p>
        </p:txBody>
      </p:sp>
      <p:pic>
        <p:nvPicPr>
          <p:cNvPr id="5" name="Picture 2"/>
          <p:cNvPicPr>
            <a:picLocks noChangeAspect="1"/>
          </p:cNvPicPr>
          <p:nvPr/>
        </p:nvPicPr>
        <p:blipFill>
          <a:blip r:embed="rId1"/>
          <a:srcRect/>
          <a:stretch>
            <a:fillRect/>
          </a:stretch>
        </p:blipFill>
        <p:spPr>
          <a:xfrm>
            <a:off x="6675552" y="5209962"/>
            <a:ext cx="5516448" cy="1648038"/>
          </a:xfrm>
          <a:prstGeom prst="rect">
            <a:avLst/>
          </a:prstGeom>
        </p:spPr>
      </p:pic>
      <p:pic>
        <p:nvPicPr>
          <p:cNvPr id="6" name="Picture 5"/>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8750" b="45556"/>
          <a:stretch>
            <a:fillRect/>
          </a:stretch>
        </p:blipFill>
        <p:spPr>
          <a:xfrm flipH="1">
            <a:off x="175125" y="-244276"/>
            <a:ext cx="3146790" cy="3083855"/>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3" name="TextBox 2"/>
          <p:cNvSpPr txBox="1"/>
          <p:nvPr/>
        </p:nvSpPr>
        <p:spPr>
          <a:xfrm>
            <a:off x="601980" y="419659"/>
            <a:ext cx="3375476" cy="492443"/>
          </a:xfrm>
          <a:prstGeom prst="rect">
            <a:avLst/>
          </a:prstGeom>
          <a:solidFill>
            <a:schemeClr val="bg1"/>
          </a:solidFill>
        </p:spPr>
        <p:txBody>
          <a:bodyPr wrap="none" rtlCol="0">
            <a:spAutoFit/>
          </a:bodyPr>
          <a:lstStyle/>
          <a:p>
            <a:r>
              <a:rPr lang="en-US" sz="2600" b="1" dirty="0">
                <a:solidFill>
                  <a:srgbClr val="9B3FE1"/>
                </a:solidFill>
                <a:latin typeface="Arial" panose="020B0604020202020204" pitchFamily="34" charset="0"/>
                <a:cs typeface="Arial" panose="020B0604020202020204" pitchFamily="34" charset="0"/>
              </a:rPr>
              <a:t>Ví dụ 2 (SGK – tr.55)</a:t>
            </a:r>
            <a:endParaRPr lang="en-US" sz="26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TextBox 4"/>
              <p:cNvSpPr txBox="1"/>
              <p:nvPr/>
            </p:nvSpPr>
            <p:spPr>
              <a:xfrm>
                <a:off x="4811751" y="212615"/>
                <a:ext cx="5558882" cy="906530"/>
              </a:xfrm>
              <a:prstGeom prst="rect">
                <a:avLst/>
              </a:prstGeom>
              <a:noFill/>
            </p:spPr>
            <p:txBody>
              <a:bodyPr wrap="square">
                <a:spAutoFit/>
              </a:bodyPr>
              <a:lstStyle/>
              <a:p>
                <a:pPr algn="ctr">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Khử mẫu của biểu thức lấy căn </a:t>
                </a:r>
                <a14:m>
                  <m:oMath xmlns:m="http://schemas.openxmlformats.org/officeDocument/2006/math">
                    <m:rad>
                      <m:radPr>
                        <m:degHide m:val="on"/>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600" i="0">
                                <a:effectLst/>
                                <a:latin typeface="Cambria Math" panose="02040503050406030204" pitchFamily="18" charset="0"/>
                                <a:ea typeface="Calibri" panose="020F0502020204030204" pitchFamily="34" charset="0"/>
                                <a:cs typeface="Times New Roman" panose="02020603050405020304" pitchFamily="18" charset="0"/>
                              </a:rPr>
                              <m:t>4</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7</m:t>
                            </m:r>
                          </m:den>
                        </m:f>
                      </m:e>
                    </m:rad>
                  </m:oMath>
                </a14:m>
                <a:endParaRPr lang="en-US"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4811751" y="212615"/>
                <a:ext cx="5558882" cy="906530"/>
              </a:xfrm>
              <a:prstGeom prst="rect">
                <a:avLst/>
              </a:prstGeom>
              <a:blipFill rotWithShape="1">
                <a:blip r:embed="rId1"/>
                <a:stretch>
                  <a:fillRect l="-6" t="-58" r="8" b="30"/>
                </a:stretch>
              </a:blipFill>
            </p:spPr>
            <p:txBody>
              <a:bodyPr/>
              <a:lstStyle/>
              <a:p>
                <a:r>
                  <a:rPr lang="en-US" altLang="en-US">
                    <a:noFill/>
                  </a:rPr>
                  <a:t> </a:t>
                </a:r>
              </a:p>
            </p:txBody>
          </p:sp>
        </mc:Fallback>
      </mc:AlternateContent>
      <p:sp>
        <p:nvSpPr>
          <p:cNvPr id="6" name="TextBox 5"/>
          <p:cNvSpPr txBox="1"/>
          <p:nvPr/>
        </p:nvSpPr>
        <p:spPr>
          <a:xfrm>
            <a:off x="601980" y="1472405"/>
            <a:ext cx="1117614" cy="523220"/>
          </a:xfrm>
          <a:prstGeom prst="rect">
            <a:avLst/>
          </a:prstGeom>
          <a:solidFill>
            <a:schemeClr val="bg1"/>
          </a:solidFill>
        </p:spPr>
        <p:txBody>
          <a:bodyPr wrap="none" rtlCol="0">
            <a:spAutoFit/>
          </a:bodyPr>
          <a:lstStyle/>
          <a:p>
            <a:r>
              <a:rPr lang="en-US" sz="2800" b="1" i="1" dirty="0">
                <a:solidFill>
                  <a:srgbClr val="C00000"/>
                </a:solidFill>
                <a:latin typeface="Arial" panose="020B0604020202020204" pitchFamily="34" charset="0"/>
                <a:cs typeface="Arial" panose="020B0604020202020204" pitchFamily="34" charset="0"/>
              </a:rPr>
              <a:t>Gợi ý</a:t>
            </a:r>
            <a:endParaRPr lang="en-US" sz="2800" b="1" i="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TextBox 7"/>
              <p:cNvSpPr txBox="1"/>
              <p:nvPr/>
            </p:nvSpPr>
            <p:spPr>
              <a:xfrm>
                <a:off x="1870135" y="1472405"/>
                <a:ext cx="9443035" cy="4839466"/>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Nhân cả tử và mẫu của biểu thức lấy căn với 7 ta được:</a:t>
                </a:r>
                <a:endParaRPr lang="vi-VN" sz="2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4</m:t>
                            </m:r>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den>
                        </m:f>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4</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den>
                        </m:f>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num>
                          <m:den>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den>
                        </m:f>
                      </m:e>
                    </m:ra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Đưa thừa số ra ngoài dấu căn ta được:</a:t>
                </a:r>
                <a:r>
                  <a:rPr lang="en-US" sz="2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num>
                          <m:den>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den>
                        </m:f>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Vậy </a:t>
                </a: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4</m:t>
                            </m:r>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den>
                        </m:f>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den>
                    </m:f>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1870135" y="1472405"/>
                <a:ext cx="9443035" cy="4839466"/>
              </a:xfrm>
              <a:prstGeom prst="rect">
                <a:avLst/>
              </a:prstGeom>
              <a:blipFill rotWithShape="1">
                <a:blip r:embed="rId2"/>
                <a:stretch>
                  <a:fillRect l="-1" t="-10" b="13"/>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1" dur="500"/>
                                        <p:tgtEl>
                                          <p:spTgt spid="8">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randombar(horizontal)">
                                      <p:cBhvr>
                                        <p:cTn id="34"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5364870" y="570606"/>
            <a:ext cx="1462260"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Bài giải</a:t>
            </a:r>
            <a:endParaRPr lang="en-US" sz="28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TextBox 2"/>
              <p:cNvSpPr txBox="1"/>
              <p:nvPr/>
            </p:nvSpPr>
            <p:spPr>
              <a:xfrm>
                <a:off x="288122" y="1252277"/>
                <a:ext cx="11615755" cy="3788794"/>
              </a:xfrm>
              <a:prstGeom prst="rect">
                <a:avLst/>
              </a:prstGeom>
              <a:noFill/>
            </p:spPr>
            <p:txBody>
              <a:bodyPr wrap="square" rtlCol="0">
                <a:spAutoFit/>
              </a:bodyPr>
              <a:lstStyle/>
              <a:p>
                <a:pPr algn="just">
                  <a:lnSpc>
                    <a:spcPct val="200000"/>
                  </a:lnSpc>
                </a:pPr>
                <a:r>
                  <a:rPr lang="en-US" sz="2800" dirty="0">
                    <a:latin typeface="Arial" panose="020B0604020202020204" pitchFamily="34" charset="0"/>
                    <a:cs typeface="Arial" panose="020B0604020202020204" pitchFamily="34" charset="0"/>
                  </a:rPr>
                  <a:t>Nhân cả tử và mẫu của biểu thức lấy căn với 7 và đưa thừa số ra ngoài dấu căn, ta được:</a:t>
                </a:r>
                <a:endParaRPr lang="en-US" sz="2800" dirty="0">
                  <a:latin typeface="Arial" panose="020B0604020202020204" pitchFamily="34" charset="0"/>
                  <a:cs typeface="Arial" panose="020B0604020202020204" pitchFamily="34" charset="0"/>
                </a:endParaRPr>
              </a:p>
              <a:p>
                <a:pPr algn="ctr">
                  <a:lnSpc>
                    <a:spcPct val="200000"/>
                  </a:lnSpc>
                </a:pPr>
                <a14:m>
                  <m:oMath xmlns:m="http://schemas.openxmlformats.org/officeDocument/2006/math">
                    <m:rad>
                      <m:radPr>
                        <m:degHide m:val="on"/>
                        <m:ctrlPr>
                          <a:rPr lang="en-US" sz="36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600" i="0">
                                <a:effectLst/>
                                <a:latin typeface="Cambria Math" panose="02040503050406030204" pitchFamily="18" charset="0"/>
                                <a:ea typeface="Calibri" panose="020F0502020204030204" pitchFamily="34" charset="0"/>
                                <a:cs typeface="Times New Roman" panose="02020603050405020304" pitchFamily="18" charset="0"/>
                              </a:rPr>
                              <m:t>4</m:t>
                            </m:r>
                          </m:num>
                          <m:den>
                            <m:r>
                              <a:rPr lang="vi-VN" sz="3600" i="0">
                                <a:effectLst/>
                                <a:latin typeface="Cambria Math" panose="02040503050406030204" pitchFamily="18" charset="0"/>
                                <a:ea typeface="Calibri" panose="020F0502020204030204" pitchFamily="34" charset="0"/>
                                <a:cs typeface="Times New Roman" panose="02020603050405020304" pitchFamily="18" charset="0"/>
                              </a:rPr>
                              <m:t>7</m:t>
                            </m:r>
                          </m:den>
                        </m:f>
                      </m:e>
                    </m:rad>
                  </m:oMath>
                </a14:m>
                <a:r>
                  <a:rPr lang="en-US"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36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600" i="0">
                                <a:effectLst/>
                                <a:latin typeface="Cambria Math" panose="02040503050406030204" pitchFamily="18" charset="0"/>
                                <a:ea typeface="Calibri" panose="020F0502020204030204" pitchFamily="34" charset="0"/>
                                <a:cs typeface="Times New Roman" panose="02020603050405020304" pitchFamily="18" charset="0"/>
                              </a:rPr>
                              <m:t>4</m:t>
                            </m:r>
                            <m:r>
                              <a:rPr lang="vi-VN" sz="3600" i="0">
                                <a:effectLst/>
                                <a:latin typeface="Cambria Math" panose="02040503050406030204" pitchFamily="18" charset="0"/>
                                <a:ea typeface="Calibri" panose="020F0502020204030204" pitchFamily="34" charset="0"/>
                                <a:cs typeface="Times New Roman" panose="02020603050405020304" pitchFamily="18" charset="0"/>
                              </a:rPr>
                              <m:t>.</m:t>
                            </m:r>
                            <m:r>
                              <a:rPr lang="vi-VN" sz="3600" i="0">
                                <a:effectLst/>
                                <a:latin typeface="Cambria Math" panose="02040503050406030204" pitchFamily="18" charset="0"/>
                                <a:ea typeface="Calibri" panose="020F0502020204030204" pitchFamily="34" charset="0"/>
                                <a:cs typeface="Times New Roman" panose="02020603050405020304" pitchFamily="18" charset="0"/>
                              </a:rPr>
                              <m:t>7</m:t>
                            </m:r>
                          </m:num>
                          <m:den>
                            <m:r>
                              <a:rPr lang="vi-VN" sz="3600" i="0">
                                <a:effectLst/>
                                <a:latin typeface="Cambria Math" panose="02040503050406030204" pitchFamily="18" charset="0"/>
                                <a:ea typeface="Calibri" panose="020F0502020204030204" pitchFamily="34" charset="0"/>
                                <a:cs typeface="Times New Roman" panose="02020603050405020304" pitchFamily="18" charset="0"/>
                              </a:rPr>
                              <m:t>7</m:t>
                            </m:r>
                            <m:r>
                              <a:rPr lang="vi-VN" sz="3600" i="0">
                                <a:effectLst/>
                                <a:latin typeface="Cambria Math" panose="02040503050406030204" pitchFamily="18" charset="0"/>
                                <a:ea typeface="Calibri" panose="020F0502020204030204" pitchFamily="34" charset="0"/>
                                <a:cs typeface="Times New Roman" panose="02020603050405020304" pitchFamily="18" charset="0"/>
                              </a:rPr>
                              <m:t>.</m:t>
                            </m:r>
                            <m:r>
                              <a:rPr lang="vi-VN" sz="3600" i="0">
                                <a:effectLst/>
                                <a:latin typeface="Cambria Math" panose="02040503050406030204" pitchFamily="18" charset="0"/>
                                <a:ea typeface="Calibri" panose="020F0502020204030204" pitchFamily="34" charset="0"/>
                                <a:cs typeface="Times New Roman" panose="02020603050405020304" pitchFamily="18" charset="0"/>
                              </a:rPr>
                              <m:t>7</m:t>
                            </m:r>
                          </m:den>
                        </m:f>
                      </m:e>
                    </m:rad>
                  </m:oMath>
                </a14:m>
                <a:r>
                  <a:rPr lang="en-US"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36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600" i="0">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3600" i="0">
                                    <a:effectLst/>
                                    <a:latin typeface="Cambria Math" panose="02040503050406030204" pitchFamily="18" charset="0"/>
                                    <a:ea typeface="Calibri" panose="020F0502020204030204" pitchFamily="34" charset="0"/>
                                    <a:cs typeface="Times New Roman" panose="02020603050405020304" pitchFamily="18" charset="0"/>
                                  </a:rPr>
                                  <m:t>7</m:t>
                                </m:r>
                              </m:den>
                            </m:f>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m:t>
                            </m:r>
                          </m:e>
                          <m:sup>
                            <m:r>
                              <a:rPr lang="vi-VN" sz="36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 . </m:t>
                        </m:r>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7</m:t>
                        </m:r>
                      </m:e>
                    </m:rad>
                  </m:oMath>
                </a14:m>
                <a:r>
                  <a:rPr lang="en-US" sz="2800" dirty="0">
                    <a:latin typeface="Arial" panose="020B0604020202020204" pitchFamily="34" charset="0"/>
                    <a:cs typeface="Arial" panose="020B0604020202020204" pitchFamily="34" charset="0"/>
                  </a:rPr>
                  <a:t> = </a:t>
                </a:r>
                <a14:m>
                  <m:oMath xmlns:m="http://schemas.openxmlformats.org/officeDocument/2006/math">
                    <m:f>
                      <m:fPr>
                        <m:ctrlPr>
                          <a:rPr lang="en-US" sz="36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6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600" i="0">
                                <a:effectLst/>
                                <a:latin typeface="Cambria Math" panose="02040503050406030204" pitchFamily="18" charset="0"/>
                                <a:ea typeface="Calibri" panose="020F0502020204030204" pitchFamily="34" charset="0"/>
                                <a:cs typeface="Times New Roman" panose="02020603050405020304" pitchFamily="18" charset="0"/>
                              </a:rPr>
                              <m:t>7</m:t>
                            </m:r>
                          </m:e>
                        </m:rad>
                      </m:num>
                      <m:den>
                        <m:r>
                          <a:rPr lang="vi-VN" sz="3600" i="0">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vi-VN" sz="2800" dirty="0">
                    <a:latin typeface="Arial" panose="020B0604020202020204" pitchFamily="34" charset="0"/>
                    <a:ea typeface="Calibri" panose="020F050202020403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288122" y="1252277"/>
                <a:ext cx="11615755" cy="3788794"/>
              </a:xfrm>
              <a:prstGeom prst="rect">
                <a:avLst/>
              </a:prstGeom>
              <a:blipFill rotWithShape="1">
                <a:blip r:embed="rId1"/>
                <a:stretch>
                  <a:fillRect l="-4" t="-2" r="1" b="-12692"/>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601980" y="657322"/>
            <a:ext cx="4135299" cy="492443"/>
          </a:xfrm>
          <a:prstGeom prst="rect">
            <a:avLst/>
          </a:prstGeom>
          <a:solidFill>
            <a:schemeClr val="bg1"/>
          </a:solidFill>
        </p:spPr>
        <p:txBody>
          <a:bodyPr wrap="none" rtlCol="0">
            <a:spAutoFit/>
          </a:bodyPr>
          <a:lstStyle/>
          <a:p>
            <a:r>
              <a:rPr lang="en-US" sz="2600" b="1" dirty="0">
                <a:solidFill>
                  <a:srgbClr val="9B3FE1"/>
                </a:solidFill>
                <a:latin typeface="Arial" panose="020B0604020202020204" pitchFamily="34" charset="0"/>
                <a:cs typeface="Arial" panose="020B0604020202020204" pitchFamily="34" charset="0"/>
              </a:rPr>
              <a:t>Luyện tập 2 (SGK – tr.55)</a:t>
            </a:r>
            <a:endParaRPr lang="en-US" sz="26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3046142" y="1149765"/>
                <a:ext cx="6099716" cy="1219693"/>
              </a:xfrm>
              <a:prstGeom prst="rect">
                <a:avLst/>
              </a:prstGeom>
              <a:noFill/>
            </p:spPr>
            <p:txBody>
              <a:bodyPr wrap="square">
                <a:spAutoFit/>
              </a:bodyPr>
              <a:lstStyle/>
              <a:p>
                <a:pPr algn="ctr">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Khử mẫu của biểu thức lấy căn </a:t>
                </a:r>
                <a14:m>
                  <m:oMath xmlns:m="http://schemas.openxmlformats.org/officeDocument/2006/math">
                    <m:rad>
                      <m:radPr>
                        <m:degHide m:val="on"/>
                        <m:ctrlPr>
                          <a:rPr lang="en-US" sz="36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600" i="0">
                                <a:effectLst/>
                                <a:latin typeface="Cambria Math" panose="02040503050406030204" pitchFamily="18" charset="0"/>
                                <a:ea typeface="Calibri" panose="020F0502020204030204" pitchFamily="34" charset="0"/>
                                <a:cs typeface="Times New Roman" panose="02020603050405020304" pitchFamily="18" charset="0"/>
                              </a:rPr>
                              <m:t>3</m:t>
                            </m:r>
                          </m:num>
                          <m:den>
                            <m:r>
                              <a:rPr lang="vi-VN" sz="3600" i="0">
                                <a:effectLst/>
                                <a:latin typeface="Cambria Math" panose="02040503050406030204" pitchFamily="18" charset="0"/>
                                <a:ea typeface="Calibri" panose="020F0502020204030204" pitchFamily="34" charset="0"/>
                                <a:cs typeface="Times New Roman" panose="02020603050405020304" pitchFamily="18" charset="0"/>
                              </a:rPr>
                              <m:t>5</m:t>
                            </m:r>
                          </m:den>
                        </m:f>
                      </m:e>
                    </m:ra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3046142" y="1149765"/>
                <a:ext cx="6099716" cy="1219693"/>
              </a:xfrm>
              <a:prstGeom prst="rect">
                <a:avLst/>
              </a:prstGeom>
              <a:blipFill rotWithShape="1">
                <a:blip r:embed="rId1"/>
                <a:stretch>
                  <a:fillRect l="-1" t="-34" r="10" b="22"/>
                </a:stretch>
              </a:blipFill>
            </p:spPr>
            <p:txBody>
              <a:bodyPr/>
              <a:lstStyle/>
              <a:p>
                <a:r>
                  <a:rPr lang="en-US" altLang="en-US">
                    <a:noFill/>
                  </a:rPr>
                  <a:t> </a:t>
                </a:r>
              </a:p>
            </p:txBody>
          </p:sp>
        </mc:Fallback>
      </mc:AlternateContent>
      <p:sp>
        <p:nvSpPr>
          <p:cNvPr id="5" name="TextBox 4"/>
          <p:cNvSpPr txBox="1"/>
          <p:nvPr/>
        </p:nvSpPr>
        <p:spPr>
          <a:xfrm>
            <a:off x="5364870" y="2600291"/>
            <a:ext cx="1462260"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Bài giải</a:t>
            </a:r>
            <a:endParaRPr lang="en-US" sz="28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TextBox 6"/>
              <p:cNvSpPr txBox="1"/>
              <p:nvPr/>
            </p:nvSpPr>
            <p:spPr>
              <a:xfrm>
                <a:off x="3046142" y="3606428"/>
                <a:ext cx="6099716" cy="1219693"/>
              </a:xfrm>
              <a:prstGeom prst="rect">
                <a:avLst/>
              </a:prstGeom>
              <a:noFill/>
            </p:spPr>
            <p:txBody>
              <a:bodyPr wrap="square">
                <a:spAutoFit/>
              </a:bodyPr>
              <a:lstStyle/>
              <a:p>
                <a:pPr algn="ctr"/>
                <a14:m>
                  <m:oMath xmlns:m="http://schemas.openxmlformats.org/officeDocument/2006/math">
                    <m:rad>
                      <m:radPr>
                        <m:degHide m:val="on"/>
                        <m:ctrlPr>
                          <a:rPr lang="en-US" sz="3600" i="1" smtClean="0">
                            <a:solidFill>
                              <a:schemeClr val="tx1"/>
                            </a:solidFill>
                            <a:latin typeface="Cambria Math" panose="02040503050406030204" pitchFamily="18" charset="0"/>
                          </a:rPr>
                        </m:ctrlPr>
                      </m:radPr>
                      <m:deg/>
                      <m:e>
                        <m:f>
                          <m:fPr>
                            <m:ctrlPr>
                              <a:rPr lang="en-US" sz="3600" i="1">
                                <a:solidFill>
                                  <a:schemeClr val="tx1"/>
                                </a:solidFill>
                                <a:latin typeface="Cambria Math" panose="02040503050406030204" pitchFamily="18" charset="0"/>
                              </a:rPr>
                            </m:ctrlPr>
                          </m:fPr>
                          <m:num>
                            <m:r>
                              <a:rPr lang="en-US" sz="3600">
                                <a:solidFill>
                                  <a:schemeClr val="tx1"/>
                                </a:solidFill>
                                <a:latin typeface="Cambria Math" panose="02040503050406030204" pitchFamily="18" charset="0"/>
                              </a:rPr>
                              <m:t>3</m:t>
                            </m:r>
                          </m:num>
                          <m:den>
                            <m:r>
                              <a:rPr lang="en-US" sz="3600" i="0">
                                <a:solidFill>
                                  <a:schemeClr val="tx1"/>
                                </a:solidFill>
                                <a:latin typeface="Cambria Math" panose="02040503050406030204" pitchFamily="18" charset="0"/>
                              </a:rPr>
                              <m:t>5</m:t>
                            </m:r>
                          </m:den>
                        </m:f>
                      </m:e>
                    </m:rad>
                  </m:oMath>
                </a14:m>
                <a:r>
                  <a:rPr lang="en-US" sz="2800" dirty="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US" sz="3600" i="1" smtClean="0">
                            <a:solidFill>
                              <a:srgbClr val="FF0000"/>
                            </a:solidFill>
                            <a:latin typeface="Cambria Math" panose="02040503050406030204" pitchFamily="18" charset="0"/>
                          </a:rPr>
                        </m:ctrlPr>
                      </m:radPr>
                      <m:deg/>
                      <m:e>
                        <m:f>
                          <m:fPr>
                            <m:ctrlPr>
                              <a:rPr lang="en-US" sz="3600" i="1">
                                <a:solidFill>
                                  <a:srgbClr val="FF0000"/>
                                </a:solidFill>
                                <a:latin typeface="Cambria Math" panose="02040503050406030204" pitchFamily="18" charset="0"/>
                              </a:rPr>
                            </m:ctrlPr>
                          </m:fPr>
                          <m:num>
                            <m:r>
                              <a:rPr lang="en-US" sz="3600" i="0">
                                <a:solidFill>
                                  <a:srgbClr val="FF0000"/>
                                </a:solidFill>
                                <a:latin typeface="Cambria Math" panose="02040503050406030204" pitchFamily="18" charset="0"/>
                              </a:rPr>
                              <m:t>3</m:t>
                            </m:r>
                            <m:r>
                              <a:rPr lang="en-US" sz="3600" i="0">
                                <a:solidFill>
                                  <a:srgbClr val="FF0000"/>
                                </a:solidFill>
                                <a:latin typeface="Cambria Math" panose="02040503050406030204" pitchFamily="18" charset="0"/>
                              </a:rPr>
                              <m:t>.</m:t>
                            </m:r>
                            <m:r>
                              <a:rPr lang="en-US" sz="3600" i="0">
                                <a:solidFill>
                                  <a:srgbClr val="FF0000"/>
                                </a:solidFill>
                                <a:latin typeface="Cambria Math" panose="02040503050406030204" pitchFamily="18" charset="0"/>
                              </a:rPr>
                              <m:t>5</m:t>
                            </m:r>
                          </m:num>
                          <m:den>
                            <m:r>
                              <a:rPr lang="en-US" sz="3600" i="0">
                                <a:solidFill>
                                  <a:srgbClr val="FF0000"/>
                                </a:solidFill>
                                <a:latin typeface="Cambria Math" panose="02040503050406030204" pitchFamily="18" charset="0"/>
                              </a:rPr>
                              <m:t>5</m:t>
                            </m:r>
                            <m:r>
                              <a:rPr lang="en-US" sz="3600" i="0">
                                <a:solidFill>
                                  <a:srgbClr val="FF0000"/>
                                </a:solidFill>
                                <a:latin typeface="Cambria Math" panose="02040503050406030204" pitchFamily="18" charset="0"/>
                              </a:rPr>
                              <m:t>.</m:t>
                            </m:r>
                            <m:r>
                              <a:rPr lang="en-US" sz="3600" i="0">
                                <a:solidFill>
                                  <a:srgbClr val="FF0000"/>
                                </a:solidFill>
                                <a:latin typeface="Cambria Math" panose="02040503050406030204" pitchFamily="18" charset="0"/>
                              </a:rPr>
                              <m:t>5</m:t>
                            </m:r>
                          </m:den>
                        </m:f>
                      </m:e>
                    </m:rad>
                  </m:oMath>
                </a14:m>
                <a:r>
                  <a:rPr lang="en-US" sz="2800" dirty="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3600" i="1" smtClean="0">
                            <a:solidFill>
                              <a:srgbClr val="FF0000"/>
                            </a:solidFill>
                            <a:latin typeface="Cambria Math" panose="02040503050406030204" pitchFamily="18" charset="0"/>
                          </a:rPr>
                        </m:ctrlPr>
                      </m:fPr>
                      <m:num>
                        <m:rad>
                          <m:radPr>
                            <m:degHide m:val="on"/>
                            <m:ctrlPr>
                              <a:rPr lang="en-US" sz="3600" i="1">
                                <a:solidFill>
                                  <a:srgbClr val="FF0000"/>
                                </a:solidFill>
                                <a:latin typeface="Cambria Math" panose="02040503050406030204" pitchFamily="18" charset="0"/>
                              </a:rPr>
                            </m:ctrlPr>
                          </m:radPr>
                          <m:deg/>
                          <m:e>
                            <m:r>
                              <a:rPr lang="en-US" sz="3600" i="0">
                                <a:solidFill>
                                  <a:srgbClr val="FF0000"/>
                                </a:solidFill>
                                <a:latin typeface="Cambria Math" panose="02040503050406030204" pitchFamily="18" charset="0"/>
                              </a:rPr>
                              <m:t>15</m:t>
                            </m:r>
                          </m:e>
                        </m:rad>
                      </m:num>
                      <m:den>
                        <m:r>
                          <a:rPr lang="en-US" sz="3600" i="0">
                            <a:solidFill>
                              <a:srgbClr val="FF0000"/>
                            </a:solidFill>
                            <a:latin typeface="Cambria Math" panose="02040503050406030204" pitchFamily="18" charset="0"/>
                          </a:rPr>
                          <m:t>5</m:t>
                        </m:r>
                      </m:den>
                    </m:f>
                  </m:oMath>
                </a14:m>
                <a:endParaRPr lang="en-US" sz="2800" dirty="0">
                  <a:solidFill>
                    <a:schemeClr val="tx1"/>
                  </a:solidFill>
                  <a:latin typeface="Arial" panose="020B0604020202020204" pitchFamily="34" charset="0"/>
                  <a:cs typeface="Arial" panose="020B0604020202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3046142" y="3606428"/>
                <a:ext cx="6099716" cy="1219693"/>
              </a:xfrm>
              <a:prstGeom prst="rect">
                <a:avLst/>
              </a:prstGeom>
              <a:blipFill rotWithShape="1">
                <a:blip r:embed="rId2"/>
                <a:stretch>
                  <a:fillRect l="-1" t="-22" r="10" b="-6914"/>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5095050" y="386963"/>
            <a:ext cx="2001895" cy="523220"/>
          </a:xfrm>
          <a:prstGeom prst="rect">
            <a:avLst/>
          </a:prstGeom>
          <a:solidFill>
            <a:schemeClr val="bg1"/>
          </a:solidFill>
        </p:spPr>
        <p:txBody>
          <a:bodyPr wrap="none" rtlCol="0">
            <a:spAutoFit/>
          </a:bodyPr>
          <a:lstStyle/>
          <a:p>
            <a:r>
              <a:rPr lang="en-US" sz="2800" b="1" dirty="0">
                <a:solidFill>
                  <a:srgbClr val="9B3FE1"/>
                </a:solidFill>
                <a:latin typeface="Arial" panose="020B0604020202020204" pitchFamily="34" charset="0"/>
                <a:cs typeface="Arial" panose="020B0604020202020204" pitchFamily="34" charset="0"/>
              </a:rPr>
              <a:t>Tranh luận</a:t>
            </a:r>
            <a:endParaRPr lang="en-US" sz="2800" b="1" dirty="0">
              <a:solidFill>
                <a:srgbClr val="9B3FE1"/>
              </a:solidFill>
              <a:latin typeface="Arial" panose="020B0604020202020204" pitchFamily="34" charset="0"/>
              <a:cs typeface="Arial" panose="020B0604020202020204" pitchFamily="34" charset="0"/>
            </a:endParaRPr>
          </a:p>
        </p:txBody>
      </p:sp>
      <p:sp>
        <p:nvSpPr>
          <p:cNvPr id="3" name="TextBox 2"/>
          <p:cNvSpPr txBox="1"/>
          <p:nvPr/>
        </p:nvSpPr>
        <p:spPr>
          <a:xfrm>
            <a:off x="2462162" y="2210300"/>
            <a:ext cx="8946553" cy="738664"/>
          </a:xfrm>
          <a:prstGeom prst="rect">
            <a:avLst/>
          </a:prstGeom>
          <a:noFill/>
        </p:spPr>
        <p:txBody>
          <a:bodyPr wrap="square" rtlCol="0">
            <a:spAutoFit/>
          </a:bodyPr>
          <a:lstStyle/>
          <a:p>
            <a:pPr>
              <a:lnSpc>
                <a:spcPct val="150000"/>
              </a:lnSpc>
            </a:pPr>
            <a:r>
              <a:rPr lang="en-US" sz="2800" dirty="0">
                <a:latin typeface="Arial" panose="020B0604020202020204" pitchFamily="34" charset="0"/>
                <a:cs typeface="Arial" panose="020B0604020202020204" pitchFamily="34" charset="0"/>
              </a:rPr>
              <a:t>Em có đồng ý với cách làm của Vuông không? Vì sao?</a:t>
            </a:r>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5364869" y="3428215"/>
            <a:ext cx="1462260"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Bài giải</a:t>
            </a:r>
            <a:endParaRPr lang="en-US" sz="28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TextBox 5"/>
              <p:cNvSpPr txBox="1"/>
              <p:nvPr/>
            </p:nvSpPr>
            <p:spPr>
              <a:xfrm>
                <a:off x="3199470" y="3971125"/>
                <a:ext cx="5793058" cy="1869999"/>
              </a:xfrm>
              <a:prstGeom prst="rect">
                <a:avLst/>
              </a:prstGeom>
              <a:noFill/>
            </p:spPr>
            <p:txBody>
              <a:bodyPr wrap="square">
                <a:spAutoFit/>
              </a:bodyPr>
              <a:lstStyle/>
              <a:p>
                <a:pPr algn="ctr">
                  <a:lnSpc>
                    <a:spcPct val="20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Vuông làm sai, vì:</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ctr">
                  <a:lnSpc>
                    <a:spcPct val="200000"/>
                  </a:lnSpc>
                </a:pPr>
                <a14:m>
                  <m:oMath xmlns:m="http://schemas.openxmlformats.org/officeDocument/2006/math">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m:t>
                                </m:r>
                              </m:e>
                            </m:d>
                          </m:e>
                          <m:sup>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5</m:t>
                        </m:r>
                      </m:e>
                    </m:rad>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m:t>
                        </m:r>
                      </m:e>
                    </m:d>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5</m:t>
                        </m:r>
                      </m:e>
                    </m:rad>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m:t>
                    </m:r>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3199470" y="3971125"/>
                <a:ext cx="5793058" cy="1869999"/>
              </a:xfrm>
              <a:prstGeom prst="rect">
                <a:avLst/>
              </a:prstGeom>
              <a:blipFill rotWithShape="1">
                <a:blip r:embed="rId1"/>
                <a:stretch>
                  <a:fillRect l="-6" t="-25" r="5" b="-4665"/>
                </a:stretch>
              </a:blipFill>
            </p:spPr>
            <p:txBody>
              <a:bodyPr/>
              <a:lstStyle/>
              <a:p>
                <a:r>
                  <a:rPr lang="en-US" altLang="en-US">
                    <a:noFill/>
                  </a:rPr>
                  <a:t> </a:t>
                </a:r>
              </a:p>
            </p:txBody>
          </p:sp>
        </mc:Fallback>
      </mc:AlternateContent>
      <p:pic>
        <p:nvPicPr>
          <p:cNvPr id="7"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9897" y="2210300"/>
            <a:ext cx="1303687" cy="737176"/>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4416054" y="1311765"/>
                <a:ext cx="3359888" cy="61414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ad>
                        <m:radPr>
                          <m:degHide m:val="on"/>
                          <m:ctrlPr>
                            <a:rPr lang="en-US" sz="2800" i="1" smtClean="0">
                              <a:latin typeface="Cambria Math" panose="02040503050406030204" pitchFamily="18" charset="0"/>
                            </a:rPr>
                          </m:ctrlPr>
                        </m:radPr>
                        <m:deg/>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m:t>
                              </m:r>
                              <m:r>
                                <a:rPr lang="en-US" sz="2800" b="0" i="1" smtClean="0">
                                  <a:latin typeface="Cambria Math" panose="02040503050406030204" pitchFamily="18" charset="0"/>
                                </a:rPr>
                                <m:t>2</m:t>
                              </m:r>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r>
                            <a:rPr lang="en-US" sz="2800" b="0" i="1" smtClean="0">
                              <a:latin typeface="Cambria Math" panose="02040503050406030204" pitchFamily="18" charset="0"/>
                            </a:rPr>
                            <m:t>5</m:t>
                          </m:r>
                        </m:e>
                      </m:rad>
                      <m:r>
                        <a:rPr lang="en-US" sz="2800" b="0" i="1" smtClean="0">
                          <a:latin typeface="Cambria Math" panose="02040503050406030204" pitchFamily="18" charset="0"/>
                        </a:rPr>
                        <m:t>=−</m:t>
                      </m:r>
                      <m:r>
                        <a:rPr lang="en-US" sz="2800" b="0" i="1" smtClean="0">
                          <a:latin typeface="Cambria Math" panose="02040503050406030204" pitchFamily="18" charset="0"/>
                        </a:rPr>
                        <m:t>2</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5</m:t>
                          </m:r>
                        </m:e>
                      </m:rad>
                    </m:oMath>
                  </m:oMathPara>
                </a14:m>
                <a:endParaRPr lang="en-US" sz="2800"/>
              </a:p>
            </p:txBody>
          </p:sp>
        </mc:Choice>
        <mc:Fallback>
          <p:sp>
            <p:nvSpPr>
              <p:cNvPr id="5" name="TextBox 4"/>
              <p:cNvSpPr txBox="1">
                <a:spLocks noRot="1" noChangeAspect="1" noMove="1" noResize="1" noEditPoints="1" noAdjustHandles="1" noChangeArrowheads="1" noChangeShapeType="1" noTextEdit="1"/>
              </p:cNvSpPr>
              <p:nvPr/>
            </p:nvSpPr>
            <p:spPr>
              <a:xfrm>
                <a:off x="4416054" y="1311765"/>
                <a:ext cx="3359888" cy="614142"/>
              </a:xfrm>
              <a:prstGeom prst="rect">
                <a:avLst/>
              </a:prstGeom>
              <a:blipFill rotWithShape="1">
                <a:blip r:embed="rId4"/>
                <a:stretch>
                  <a:fillRect l="-8" t="-80" r="11" b="96"/>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arn(inVertical)">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strips(downLeft)">
                                      <p:cBhvr>
                                        <p:cTn id="32" dur="500"/>
                                        <p:tgtEl>
                                          <p:spTgt spid="6">
                                            <p:txEl>
                                              <p:pRg st="0" end="0"/>
                                            </p:txEl>
                                          </p:spTgt>
                                        </p:tgtEl>
                                      </p:cBhvr>
                                    </p:animEffect>
                                  </p:childTnLst>
                                </p:cTn>
                              </p:par>
                              <p:par>
                                <p:cTn id="33" presetID="18" presetClass="entr" presetSubtype="12"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strips(downLeft)">
                                      <p:cBhvr>
                                        <p:cTn id="3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Rectangle 1"/>
          <p:cNvSpPr/>
          <p:nvPr/>
        </p:nvSpPr>
        <p:spPr>
          <a:xfrm>
            <a:off x="2040835" y="357809"/>
            <a:ext cx="8664336" cy="974035"/>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6"/>
                </a:solidFill>
                <a:latin typeface="Arial" panose="020B0604020202020204" pitchFamily="34" charset="0"/>
                <a:cs typeface="Arial" panose="020B0604020202020204" pitchFamily="34" charset="0"/>
              </a:rPr>
              <a:t>2. Đưa thừa số vào trong dấu căn</a:t>
            </a:r>
            <a:endParaRPr lang="en-US" sz="4000" b="1" dirty="0">
              <a:solidFill>
                <a:schemeClr val="accent6"/>
              </a:solidFill>
              <a:latin typeface="Arial" panose="020B0604020202020204" pitchFamily="34" charset="0"/>
              <a:cs typeface="Arial" panose="020B0604020202020204" pitchFamily="34" charset="0"/>
            </a:endParaRPr>
          </a:p>
        </p:txBody>
      </p:sp>
      <p:sp>
        <p:nvSpPr>
          <p:cNvPr id="3" name="TextBox 2"/>
          <p:cNvSpPr txBox="1"/>
          <p:nvPr/>
        </p:nvSpPr>
        <p:spPr>
          <a:xfrm>
            <a:off x="289746" y="1597151"/>
            <a:ext cx="4207434" cy="492443"/>
          </a:xfrm>
          <a:prstGeom prst="rect">
            <a:avLst/>
          </a:prstGeom>
          <a:solidFill>
            <a:schemeClr val="bg1"/>
          </a:solidFill>
        </p:spPr>
        <p:txBody>
          <a:bodyPr wrap="none" rtlCol="0">
            <a:spAutoFit/>
          </a:bodyPr>
          <a:lstStyle/>
          <a:p>
            <a:r>
              <a:rPr lang="en-US" sz="2600" b="1" dirty="0">
                <a:solidFill>
                  <a:srgbClr val="9B3FE1"/>
                </a:solidFill>
                <a:latin typeface="Arial" panose="020B0604020202020204" pitchFamily="34" charset="0"/>
                <a:cs typeface="Arial" panose="020B0604020202020204" pitchFamily="34" charset="0"/>
              </a:rPr>
              <a:t>Hoạt động 2 (SGK – tr.55)</a:t>
            </a:r>
            <a:endParaRPr lang="en-US" sz="26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TextBox 4"/>
              <p:cNvSpPr txBox="1"/>
              <p:nvPr/>
            </p:nvSpPr>
            <p:spPr>
              <a:xfrm>
                <a:off x="966346" y="2089594"/>
                <a:ext cx="10259308" cy="1497398"/>
              </a:xfrm>
              <a:prstGeom prst="rect">
                <a:avLst/>
              </a:prstGeom>
              <a:noFill/>
            </p:spPr>
            <p:txBody>
              <a:bodyPr wrap="square">
                <a:spAutoFit/>
              </a:bodyPr>
              <a:lstStyle/>
              <a:p>
                <a:pPr algn="ct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Tính và so sánh:</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4</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4</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4</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e>
                            </m:d>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4</m:t>
                        </m:r>
                      </m:e>
                    </m:ra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966346" y="2089594"/>
                <a:ext cx="10259308" cy="1497398"/>
              </a:xfrm>
              <a:prstGeom prst="rect">
                <a:avLst/>
              </a:prstGeom>
              <a:blipFill rotWithShape="1">
                <a:blip r:embed="rId1"/>
                <a:stretch>
                  <a:fillRect l="-5" t="-30" r="1" b="-195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966346" y="3624343"/>
                <a:ext cx="3567599" cy="2288127"/>
              </a:xfrm>
              <a:prstGeom prst="rect">
                <a:avLst/>
              </a:prstGeom>
              <a:noFill/>
            </p:spPr>
            <p:txBody>
              <a:bodyPr wrap="square">
                <a:spAutoFit/>
              </a:bodyPr>
              <a:lstStyle/>
              <a:p>
                <a:pPr algn="just">
                  <a:lnSpc>
                    <a:spcPct val="150000"/>
                  </a:lnSpc>
                  <a:spcBef>
                    <a:spcPts val="300"/>
                  </a:spcBef>
                  <a:spcAft>
                    <a:spcPts val="300"/>
                  </a:spcAft>
                </a:pPr>
                <a14:m>
                  <m:oMathPara xmlns:m="http://schemas.openxmlformats.org/officeDocument/2006/math">
                    <m:oMathParaPr>
                      <m:jc m:val="left"/>
                    </m:oMathParaPr>
                    <m:oMath xmlns:m="http://schemas.openxmlformats.org/officeDocument/2006/math">
                      <m:r>
                        <a:rPr lang="vi-VN" sz="28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rad>
                        <m:radPr>
                          <m:degHide m:val="on"/>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4</m:t>
                          </m:r>
                        </m:e>
                      </m:rad>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10</m:t>
                      </m:r>
                    </m:oMath>
                  </m:oMathPara>
                </a14:m>
                <a:endPar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ad>
                      <m:radPr>
                        <m:degHide m:val="on"/>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e>
                          <m:sup>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4</m:t>
                        </m:r>
                      </m:e>
                    </m:rad>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100</m:t>
                        </m:r>
                      </m:e>
                    </m:rad>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rad>
                      <m:radPr>
                        <m:degHide m:val="on"/>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4</m:t>
                        </m:r>
                      </m:e>
                    </m:rad>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e>
                          <m:sup>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4</m:t>
                        </m:r>
                      </m:e>
                    </m:rad>
                  </m:oMath>
                </a14:m>
                <a:r>
                  <a:rPr lang="en-US" sz="2800" dirty="0">
                    <a:solidFill>
                      <a:srgbClr val="FF0000"/>
                    </a:solidFill>
                    <a:effectLst/>
                    <a:latin typeface="Arial" panose="020B0604020202020204" pitchFamily="34" charset="0"/>
                    <a:cs typeface="Arial" panose="020B0604020202020204" pitchFamily="34" charset="0"/>
                  </a:rPr>
                  <a:t> </a:t>
                </a:r>
                <a:endParaRPr lang="en-US" sz="2800" dirty="0">
                  <a:solidFill>
                    <a:srgbClr val="FF0000"/>
                  </a:solidFill>
                  <a:latin typeface="Arial" panose="020B0604020202020204" pitchFamily="34" charset="0"/>
                  <a:cs typeface="Arial" panose="020B0604020202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966346" y="3624343"/>
                <a:ext cx="3567599" cy="2288127"/>
              </a:xfrm>
              <a:prstGeom prst="rect">
                <a:avLst/>
              </a:prstGeom>
              <a:blipFill rotWithShape="1">
                <a:blip r:embed="rId2"/>
                <a:stretch>
                  <a:fillRect l="-14" t="-17" r="1" b="2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6549576" y="3624343"/>
                <a:ext cx="4676078" cy="2430858"/>
              </a:xfrm>
              <a:prstGeom prst="rect">
                <a:avLst/>
              </a:prstGeom>
              <a:noFill/>
            </p:spPr>
            <p:txBody>
              <a:bodyPr wrap="square">
                <a:spAutoFit/>
              </a:bodyPr>
              <a:lstStyle/>
              <a:p>
                <a:pPr algn="just">
                  <a:lnSpc>
                    <a:spcPct val="150000"/>
                  </a:lnSpc>
                  <a:spcBef>
                    <a:spcPts val="300"/>
                  </a:spcBef>
                  <a:spcAft>
                    <a:spcPts val="300"/>
                  </a:spcAft>
                </a:pPr>
                <a14:m>
                  <m:oMathPara xmlns:m="http://schemas.openxmlformats.org/officeDocument/2006/math">
                    <m:oMathParaPr>
                      <m:jc m:val="left"/>
                    </m:oMathParaPr>
                    <m:oMath xmlns:m="http://schemas.openxmlformats.org/officeDocument/2006/math">
                      <m:r>
                        <a:rPr lang="vi-VN" sz="28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rad>
                        <m:radPr>
                          <m:degHide m:val="on"/>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4</m:t>
                          </m:r>
                        </m:e>
                      </m:rad>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10</m:t>
                      </m:r>
                    </m:oMath>
                  </m:oMathPara>
                </a14:m>
                <a:endPar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e>
                            </m:d>
                          </m:e>
                          <m:sup>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4</m:t>
                        </m:r>
                      </m:e>
                    </m:rad>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100</m:t>
                        </m:r>
                      </m:e>
                    </m:rad>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10</m:t>
                    </m:r>
                  </m:oMath>
                </a14:m>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rad>
                      <m:radPr>
                        <m:degHide m:val="on"/>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4</m:t>
                        </m:r>
                      </m:e>
                    </m:rad>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e>
                            </m:d>
                          </m:e>
                          <m:sup>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4</m:t>
                        </m:r>
                      </m:e>
                    </m:rad>
                  </m:oMath>
                </a14:m>
                <a:endPar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6549576" y="3624343"/>
                <a:ext cx="4676078" cy="2430858"/>
              </a:xfrm>
              <a:prstGeom prst="rect">
                <a:avLst/>
              </a:prstGeom>
              <a:blipFill rotWithShape="1">
                <a:blip r:embed="rId3"/>
                <a:stretch>
                  <a:fillRect l="-4" t="-16" r="3" b="-22759"/>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strips(downLeft)">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strips(downLeft)">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strips(downLeft)">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strips(downLeft)">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strips(downLeft)">
                                      <p:cBhvr>
                                        <p:cTn id="40" dur="500"/>
                                        <p:tgtEl>
                                          <p:spTgt spid="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strips(downLeft)">
                                      <p:cBhvr>
                                        <p:cTn id="4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5024232" y="457200"/>
            <a:ext cx="2143536" cy="584775"/>
          </a:xfrm>
          <a:prstGeom prst="rect">
            <a:avLst/>
          </a:prstGeom>
          <a:solidFill>
            <a:schemeClr val="bg1"/>
          </a:solidFill>
        </p:spPr>
        <p:txBody>
          <a:bodyPr wrap="none" rtlCol="0">
            <a:spAutoFit/>
          </a:bodyPr>
          <a:lstStyle/>
          <a:p>
            <a:r>
              <a:rPr lang="en-US" sz="3200" b="1" dirty="0">
                <a:solidFill>
                  <a:srgbClr val="C00000"/>
                </a:solidFill>
                <a:latin typeface="Arial" panose="020B0604020202020204" pitchFamily="34" charset="0"/>
                <a:cs typeface="Arial" panose="020B0604020202020204" pitchFamily="34" charset="0"/>
              </a:rPr>
              <a:t>Khái niệm</a:t>
            </a:r>
            <a:endParaRPr lang="en-US" sz="3200" b="1"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5434601" y="3732507"/>
            <a:ext cx="1322798" cy="584775"/>
          </a:xfrm>
          <a:prstGeom prst="rect">
            <a:avLst/>
          </a:prstGeom>
          <a:solidFill>
            <a:schemeClr val="bg1"/>
          </a:solidFill>
        </p:spPr>
        <p:txBody>
          <a:bodyPr wrap="none" rtlCol="0">
            <a:spAutoFit/>
          </a:bodyPr>
          <a:lstStyle/>
          <a:p>
            <a:r>
              <a:rPr lang="en-US" sz="3200" b="1" dirty="0">
                <a:solidFill>
                  <a:srgbClr val="C00000"/>
                </a:solidFill>
                <a:latin typeface="Arial" panose="020B0604020202020204" pitchFamily="34" charset="0"/>
                <a:cs typeface="Arial" panose="020B0604020202020204" pitchFamily="34" charset="0"/>
              </a:rPr>
              <a:t>Chú ý</a:t>
            </a:r>
            <a:endParaRPr lang="en-US" sz="32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TextBox 6"/>
              <p:cNvSpPr txBox="1"/>
              <p:nvPr/>
            </p:nvSpPr>
            <p:spPr>
              <a:xfrm>
                <a:off x="1139587" y="1041975"/>
                <a:ext cx="9912826" cy="2083519"/>
              </a:xfrm>
              <a:prstGeom prst="rect">
                <a:avLst/>
              </a:prstGeom>
              <a:noFill/>
            </p:spPr>
            <p:txBody>
              <a:bodyPr wrap="square">
                <a:spAutoFit/>
              </a:bodyPr>
              <a:lstStyle/>
              <a:p>
                <a:pPr algn="just">
                  <a:lnSpc>
                    <a:spcPct val="200000"/>
                  </a:lnSpc>
                  <a:spcBef>
                    <a:spcPts val="300"/>
                  </a:spcBef>
                  <a:spcAft>
                    <a:spcPts val="300"/>
                  </a:spcAft>
                </a:pPr>
                <a:r>
                  <a:rPr lang="vi-VN" sz="30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3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3000" dirty="0">
                    <a:effectLst/>
                    <a:latin typeface="Arial" panose="020B0604020202020204" pitchFamily="34" charset="0"/>
                    <a:ea typeface="Times New Roman" panose="02020603050405020304" pitchFamily="18" charset="0"/>
                    <a:cs typeface="Arial" panose="020B0604020202020204" pitchFamily="34" charset="0"/>
                  </a:rPr>
                  <a:t> là hai số không âm thì </a:t>
                </a:r>
                <a14:m>
                  <m:oMath xmlns:m="http://schemas.openxmlformats.org/officeDocument/2006/math">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a</m:t>
                    </m:r>
                    <m:rad>
                      <m:radPr>
                        <m:degHide m:val="on"/>
                        <m:ctrlPr>
                          <a:rPr lang="en-US" sz="3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b</m:t>
                        </m:r>
                      </m:e>
                    </m:rad>
                    <m:r>
                      <a:rPr lang="vi-VN" sz="30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3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a</m:t>
                            </m:r>
                          </m:e>
                          <m:sup>
                            <m:r>
                              <a:rPr lang="vi-VN" sz="3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b</m:t>
                        </m:r>
                      </m:e>
                    </m:rad>
                  </m:oMath>
                </a14:m>
                <a:endParaRPr lang="en-US" sz="3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30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3000" dirty="0">
                    <a:effectLst/>
                    <a:latin typeface="Arial" panose="020B0604020202020204" pitchFamily="34" charset="0"/>
                    <a:ea typeface="Times New Roman" panose="02020603050405020304" pitchFamily="18" charset="0"/>
                    <a:cs typeface="Arial" panose="020B0604020202020204" pitchFamily="34" charset="0"/>
                  </a:rPr>
                  <a:t> là số âm và </a:t>
                </a:r>
                <a14:m>
                  <m:oMath xmlns:m="http://schemas.openxmlformats.org/officeDocument/2006/math">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3000" dirty="0">
                    <a:effectLst/>
                    <a:latin typeface="Arial" panose="020B0604020202020204" pitchFamily="34" charset="0"/>
                    <a:ea typeface="Times New Roman" panose="02020603050405020304" pitchFamily="18" charset="0"/>
                    <a:cs typeface="Arial" panose="020B0604020202020204" pitchFamily="34" charset="0"/>
                  </a:rPr>
                  <a:t> là số không âm thì </a:t>
                </a:r>
                <a14:m>
                  <m:oMath xmlns:m="http://schemas.openxmlformats.org/officeDocument/2006/math">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a</m:t>
                    </m:r>
                    <m:rad>
                      <m:radPr>
                        <m:degHide m:val="on"/>
                        <m:ctrlPr>
                          <a:rPr lang="en-US" sz="3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b</m:t>
                        </m:r>
                      </m:e>
                    </m:rad>
                    <m:r>
                      <a:rPr lang="vi-VN" sz="30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3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a</m:t>
                            </m:r>
                          </m:e>
                          <m:sup>
                            <m:r>
                              <a:rPr lang="vi-VN" sz="3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b</m:t>
                        </m:r>
                      </m:e>
                    </m:rad>
                  </m:oMath>
                </a14:m>
                <a:endParaRPr lang="en-US" sz="30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1139587" y="1041975"/>
                <a:ext cx="9912826" cy="2083519"/>
              </a:xfrm>
              <a:prstGeom prst="rect">
                <a:avLst/>
              </a:prstGeom>
              <a:blipFill rotWithShape="1">
                <a:blip r:embed="rId1"/>
                <a:stretch>
                  <a:fillRect l="-4" t="-28" r="2" b="1"/>
                </a:stretch>
              </a:blipFill>
            </p:spPr>
            <p:txBody>
              <a:bodyPr/>
              <a:lstStyle/>
              <a:p>
                <a:r>
                  <a:rPr lang="en-US" altLang="en-US">
                    <a:noFill/>
                  </a:rPr>
                  <a:t> </a:t>
                </a:r>
              </a:p>
            </p:txBody>
          </p:sp>
        </mc:Fallback>
      </mc:AlternateContent>
      <p:sp>
        <p:nvSpPr>
          <p:cNvPr id="9" name="TextBox 8"/>
          <p:cNvSpPr txBox="1"/>
          <p:nvPr/>
        </p:nvSpPr>
        <p:spPr>
          <a:xfrm>
            <a:off x="1011196" y="4421669"/>
            <a:ext cx="10169608" cy="1394356"/>
          </a:xfrm>
          <a:prstGeom prst="rect">
            <a:avLst/>
          </a:prstGeom>
          <a:noFill/>
        </p:spPr>
        <p:txBody>
          <a:bodyPr wrap="square">
            <a:spAutoFit/>
          </a:bodyPr>
          <a:lstStyle/>
          <a:p>
            <a:pPr algn="just">
              <a:lnSpc>
                <a:spcPct val="150000"/>
              </a:lnSpc>
              <a:spcBef>
                <a:spcPts val="300"/>
              </a:spcBef>
              <a:spcAft>
                <a:spcPts val="300"/>
              </a:spcAft>
            </a:pPr>
            <a:r>
              <a:rPr lang="vi-VN" sz="3000" dirty="0">
                <a:effectLst/>
                <a:latin typeface="Arial" panose="020B0604020202020204" pitchFamily="34" charset="0"/>
                <a:ea typeface="Times New Roman" panose="02020603050405020304" pitchFamily="18" charset="0"/>
                <a:cs typeface="Arial" panose="020B0604020202020204" pitchFamily="34" charset="0"/>
              </a:rPr>
              <a:t>Các phép biến đổi trên gọi là phép đưa thừa số vào trong dấu căn.</a:t>
            </a:r>
            <a:endParaRPr lang="en-US" sz="3000"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891912" y="585067"/>
            <a:ext cx="3617722" cy="523220"/>
          </a:xfrm>
          <a:prstGeom prst="rect">
            <a:avLst/>
          </a:prstGeom>
          <a:solidFill>
            <a:schemeClr val="bg1"/>
          </a:solidFill>
        </p:spPr>
        <p:txBody>
          <a:bodyPr wrap="none" rtlCol="0">
            <a:spAutoFit/>
          </a:bodyPr>
          <a:lstStyle/>
          <a:p>
            <a:r>
              <a:rPr lang="en-US" sz="2800" b="1" dirty="0">
                <a:solidFill>
                  <a:srgbClr val="9B3FE1"/>
                </a:solidFill>
                <a:latin typeface="Arial" panose="020B0604020202020204" pitchFamily="34" charset="0"/>
                <a:cs typeface="Arial" panose="020B0604020202020204" pitchFamily="34" charset="0"/>
              </a:rPr>
              <a:t>Ví dụ 3 (SGK – tr.56)</a:t>
            </a:r>
            <a:endParaRPr lang="en-US" sz="28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1055556" y="1108287"/>
                <a:ext cx="10080888" cy="1524841"/>
              </a:xfrm>
              <a:prstGeom prst="rect">
                <a:avLst/>
              </a:prstGeom>
              <a:noFill/>
            </p:spPr>
            <p:txBody>
              <a:bodyPr wrap="square">
                <a:spAutoFit/>
              </a:bodyPr>
              <a:lstStyle/>
              <a:p>
                <a:pPr algn="ct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Đưa thừa </a:t>
                </a:r>
                <a:r>
                  <a:rPr lang="vi-VN" sz="2800">
                    <a:effectLst/>
                    <a:latin typeface="Arial" panose="020B0604020202020204" pitchFamily="34" charset="0"/>
                    <a:ea typeface="Calibri" panose="020F0502020204030204" pitchFamily="34" charset="0"/>
                    <a:cs typeface="Arial" panose="020B0604020202020204" pitchFamily="34" charset="0"/>
                  </a:rPr>
                  <a:t>số </a:t>
                </a:r>
                <a:r>
                  <a:rPr lang="en-US" sz="2800">
                    <a:effectLst/>
                    <a:latin typeface="Arial" panose="020B0604020202020204" pitchFamily="34" charset="0"/>
                    <a:ea typeface="Calibri" panose="020F0502020204030204" pitchFamily="34" charset="0"/>
                    <a:cs typeface="Arial" panose="020B0604020202020204" pitchFamily="34" charset="0"/>
                  </a:rPr>
                  <a:t>vào trong </a:t>
                </a:r>
                <a:r>
                  <a:rPr lang="vi-VN" sz="2800">
                    <a:effectLst/>
                    <a:latin typeface="Arial" panose="020B0604020202020204" pitchFamily="34" charset="0"/>
                    <a:ea typeface="Calibri" panose="020F0502020204030204" pitchFamily="34" charset="0"/>
                    <a:cs typeface="Arial" panose="020B0604020202020204" pitchFamily="34" charset="0"/>
                  </a:rPr>
                  <a:t>dấu </a:t>
                </a:r>
                <a:r>
                  <a:rPr lang="vi-VN" sz="2800" dirty="0">
                    <a:effectLst/>
                    <a:latin typeface="Arial" panose="020B0604020202020204" pitchFamily="34" charset="0"/>
                    <a:ea typeface="Calibri" panose="020F0502020204030204" pitchFamily="34" charset="0"/>
                    <a:cs typeface="Arial" panose="020B0604020202020204" pitchFamily="34" charset="0"/>
                  </a:rPr>
                  <a:t>căn:</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                   				 b)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0</m:t>
                        </m:r>
                      </m:e>
                    </m: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1055556" y="1108287"/>
                <a:ext cx="10080888" cy="1524841"/>
              </a:xfrm>
              <a:prstGeom prst="rect">
                <a:avLst/>
              </a:prstGeom>
              <a:blipFill rotWithShape="1">
                <a:blip r:embed="rId1"/>
                <a:stretch>
                  <a:fillRect l="-2" t="-14" r="4" b="2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1469174" y="2433302"/>
                <a:ext cx="1564403" cy="1873013"/>
              </a:xfrm>
              <a:prstGeom prst="rect">
                <a:avLst/>
              </a:prstGeom>
              <a:noFill/>
            </p:spPr>
            <p:txBody>
              <a:bodyPr wrap="none" rtlCol="0">
                <a:spAutoFit/>
              </a:bodyPr>
              <a:lstStyle/>
              <a:p>
                <a:pPr>
                  <a:lnSpc>
                    <a:spcPct val="200000"/>
                  </a:lnSpc>
                </a:pPr>
                <a:r>
                  <a:rPr lang="en-US"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e>
                          <m:sup>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2800" b="1" dirty="0">
                    <a:solidFill>
                      <a:srgbClr val="FF0000"/>
                    </a:solidFill>
                    <a:latin typeface="Arial" panose="020B0604020202020204" pitchFamily="34" charset="0"/>
                    <a:cs typeface="Arial" panose="020B0604020202020204" pitchFamily="34" charset="0"/>
                  </a:rPr>
                  <a:t> </a:t>
                </a:r>
                <a:endParaRPr lang="en-US" sz="2800" b="1" dirty="0">
                  <a:solidFill>
                    <a:srgbClr val="FF0000"/>
                  </a:solidFill>
                  <a:latin typeface="Arial" panose="020B0604020202020204" pitchFamily="34" charset="0"/>
                  <a:cs typeface="Arial" panose="020B0604020202020204" pitchFamily="34" charset="0"/>
                </a:endParaRPr>
              </a:p>
              <a:p>
                <a:pPr>
                  <a:lnSpc>
                    <a:spcPct val="200000"/>
                  </a:lnSpc>
                </a:pPr>
                <a:r>
                  <a:rPr lang="en-US"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𝟓𝟎</m:t>
                        </m:r>
                      </m:e>
                    </m:rad>
                  </m:oMath>
                </a14:m>
                <a:endParaRPr lang="en-US" sz="2800" b="1" dirty="0">
                  <a:solidFill>
                    <a:srgbClr val="FF0000"/>
                  </a:solidFill>
                  <a:latin typeface="Arial" panose="020B0604020202020204" pitchFamily="34" charset="0"/>
                  <a:cs typeface="Arial" panose="020B0604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1469174" y="2433302"/>
                <a:ext cx="1564403" cy="1873013"/>
              </a:xfrm>
              <a:prstGeom prst="rect">
                <a:avLst/>
              </a:prstGeom>
              <a:blipFill rotWithShape="1">
                <a:blip r:embed="rId2"/>
                <a:stretch>
                  <a:fillRect l="-27" t="-33" r="-5671" b="2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8090211" y="2433302"/>
                <a:ext cx="1945887" cy="1865191"/>
              </a:xfrm>
              <a:prstGeom prst="rect">
                <a:avLst/>
              </a:prstGeom>
              <a:noFill/>
            </p:spPr>
            <p:txBody>
              <a:bodyPr wrap="square">
                <a:spAutoFit/>
              </a:bodyPr>
              <a:lstStyle/>
              <a:p>
                <a:pPr>
                  <a:lnSpc>
                    <a:spcPct val="200000"/>
                  </a:lnSpc>
                </a:pPr>
                <a:r>
                  <a:rPr lang="vi-VN" sz="2800" b="1" dirty="0">
                    <a:solidFill>
                      <a:srgbClr val="FF0000"/>
                    </a:solidFill>
                    <a:effectLst/>
                    <a:ea typeface="Calibri" panose="020F0502020204030204" pitchFamily="34" charset="0"/>
                    <a:cs typeface="Times New Roman" panose="02020603050405020304" pitchFamily="18" charset="0"/>
                  </a:rPr>
                  <a:t>= </a:t>
                </a:r>
                <a14:m>
                  <m:oMath xmlns:m="http://schemas.openxmlformats.org/officeDocument/2006/math">
                    <m:r>
                      <a:rPr lang="vi-VN" sz="2800" b="1"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e>
                          <m:sup>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𝐚</m:t>
                        </m:r>
                      </m:e>
                    </m:rad>
                  </m:oMath>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lnSpc>
                    <a:spcPct val="200000"/>
                  </a:lnSpc>
                </a:pPr>
                <a:r>
                  <a:rPr lang="vi-VN" sz="2800" b="1" dirty="0">
                    <a:solidFill>
                      <a:srgbClr val="FF0000"/>
                    </a:solidFill>
                    <a:effectLst/>
                    <a:ea typeface="Calibri" panose="020F0502020204030204" pitchFamily="34" charset="0"/>
                    <a:cs typeface="Times New Roman" panose="02020603050405020304" pitchFamily="18" charset="0"/>
                  </a:rPr>
                  <a:t>= </a:t>
                </a:r>
                <a14:m>
                  <m:oMath xmlns:m="http://schemas.openxmlformats.org/officeDocument/2006/math">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𝟒𝐚</m:t>
                        </m:r>
                      </m:e>
                    </m:rad>
                  </m:oMath>
                </a14:m>
                <a:endParaRPr lang="en-US" sz="2800" b="1" dirty="0">
                  <a:solidFill>
                    <a:srgbClr val="FF0000"/>
                  </a:solidFill>
                  <a:latin typeface="Arial" panose="020B0604020202020204" pitchFamily="34" charset="0"/>
                  <a:cs typeface="Arial" panose="020B0604020202020204"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8090211" y="2433302"/>
                <a:ext cx="1945887" cy="1865191"/>
              </a:xfrm>
              <a:prstGeom prst="rect">
                <a:avLst/>
              </a:prstGeom>
              <a:blipFill rotWithShape="1">
                <a:blip r:embed="rId3"/>
                <a:stretch>
                  <a:fillRect l="-16" t="-33" r="29" b="10"/>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strips(downLeft)">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strips(downLeft)">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strips(downLeft)">
                                      <p:cBhvr>
                                        <p:cTn id="25" dur="5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strips(downLeft)">
                                      <p:cBhvr>
                                        <p:cTn id="3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891912" y="585067"/>
            <a:ext cx="3617722" cy="523220"/>
          </a:xfrm>
          <a:prstGeom prst="rect">
            <a:avLst/>
          </a:prstGeom>
          <a:solidFill>
            <a:schemeClr val="bg1"/>
          </a:solidFill>
        </p:spPr>
        <p:txBody>
          <a:bodyPr wrap="none" rtlCol="0">
            <a:spAutoFit/>
          </a:bodyPr>
          <a:lstStyle/>
          <a:p>
            <a:r>
              <a:rPr lang="en-US" sz="2800" b="1" dirty="0">
                <a:solidFill>
                  <a:srgbClr val="9B3FE1"/>
                </a:solidFill>
                <a:latin typeface="Arial" panose="020B0604020202020204" pitchFamily="34" charset="0"/>
                <a:cs typeface="Arial" panose="020B0604020202020204" pitchFamily="34" charset="0"/>
              </a:rPr>
              <a:t>Ví dụ 4 (SGK – tr.56)</a:t>
            </a:r>
            <a:endParaRPr lang="en-US" sz="28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891912" y="1369397"/>
                <a:ext cx="10348518" cy="1413272"/>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Không sử dụng MTCT, có thể so sánh được hai số </a:t>
                </a:r>
                <a14:m>
                  <m:oMath xmlns:m="http://schemas.openxmlformats.org/officeDocument/2006/math">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b</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hay không?</a:t>
                </a:r>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891912" y="1369397"/>
                <a:ext cx="10348518" cy="1413272"/>
              </a:xfrm>
              <a:prstGeom prst="rect">
                <a:avLst/>
              </a:prstGeom>
              <a:blipFill rotWithShape="1">
                <a:blip r:embed="rId1"/>
                <a:stretch>
                  <a:fillRect l="-4" t="-24" r="3" b="7"/>
                </a:stretch>
              </a:blipFill>
            </p:spPr>
            <p:txBody>
              <a:bodyPr/>
              <a:lstStyle/>
              <a:p>
                <a:r>
                  <a:rPr lang="en-US" altLang="en-US">
                    <a:noFill/>
                  </a:rPr>
                  <a:t> </a:t>
                </a:r>
              </a:p>
            </p:txBody>
          </p:sp>
        </mc:Fallback>
      </mc:AlternateContent>
      <p:sp>
        <p:nvSpPr>
          <p:cNvPr id="6" name="TextBox 5"/>
          <p:cNvSpPr txBox="1"/>
          <p:nvPr/>
        </p:nvSpPr>
        <p:spPr>
          <a:xfrm>
            <a:off x="4720683" y="585067"/>
            <a:ext cx="4428892" cy="523220"/>
          </a:xfrm>
          <a:prstGeom prst="rect">
            <a:avLst/>
          </a:prstGeom>
          <a:noFill/>
        </p:spPr>
        <p:txBody>
          <a:bodyPr wrap="square">
            <a:spAutoFit/>
          </a:bodyPr>
          <a:lstStyle/>
          <a:p>
            <a:pPr algn="just"/>
            <a:r>
              <a:rPr lang="vi-VN" sz="2800" dirty="0">
                <a:effectLst/>
                <a:latin typeface="Arial" panose="020B0604020202020204" pitchFamily="34" charset="0"/>
                <a:ea typeface="Calibri" panose="020F0502020204030204" pitchFamily="34" charset="0"/>
                <a:cs typeface="Arial" panose="020B0604020202020204" pitchFamily="34" charset="0"/>
              </a:rPr>
              <a:t>Trả lời tình huống mở đầu: </a:t>
            </a:r>
            <a:endParaRPr lang="en-US" sz="2800" dirty="0">
              <a:latin typeface="Arial" panose="020B0604020202020204" pitchFamily="34" charset="0"/>
              <a:cs typeface="Arial" panose="020B0604020202020204" pitchFamily="34" charset="0"/>
            </a:endParaRPr>
          </a:p>
        </p:txBody>
      </p:sp>
      <p:sp>
        <p:nvSpPr>
          <p:cNvPr id="7" name="TextBox 6"/>
          <p:cNvSpPr txBox="1"/>
          <p:nvPr/>
        </p:nvSpPr>
        <p:spPr>
          <a:xfrm>
            <a:off x="5364869" y="2989414"/>
            <a:ext cx="1462260"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Bài giải</a:t>
            </a:r>
            <a:endParaRPr lang="en-US" sz="28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TextBox 7"/>
              <p:cNvSpPr txBox="1"/>
              <p:nvPr/>
            </p:nvSpPr>
            <p:spPr>
              <a:xfrm>
                <a:off x="2178639" y="3719379"/>
                <a:ext cx="7834719" cy="1857303"/>
              </a:xfrm>
              <a:prstGeom prst="rect">
                <a:avLst/>
              </a:prstGeom>
              <a:noFill/>
            </p:spPr>
            <p:txBody>
              <a:bodyPr wrap="square" rtlCol="0">
                <a:spAutoFit/>
              </a:bodyPr>
              <a:lstStyle/>
              <a:p>
                <a:pPr algn="just">
                  <a:lnSpc>
                    <a:spcPct val="200000"/>
                  </a:lnSpc>
                </a:pPr>
                <a:r>
                  <a:rPr lang="en-US" sz="2800" dirty="0">
                    <a:solidFill>
                      <a:schemeClr val="tx1"/>
                    </a:solidFill>
                    <a:latin typeface="Arial" panose="020B0604020202020204" pitchFamily="34" charset="0"/>
                    <a:cs typeface="Arial" panose="020B0604020202020204" pitchFamily="34" charset="0"/>
                  </a:rPr>
                  <a:t>Ta có </a:t>
                </a:r>
                <a14:m>
                  <m:oMath xmlns:m="http://schemas.openxmlformats.org/officeDocument/2006/math">
                    <m:r>
                      <a:rPr lang="vi-VN"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en-US" sz="2800" dirty="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sup>
                            <m:r>
                              <a:rPr lang="vi-VN" sz="2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en-US" sz="2800" dirty="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m:t>
                        </m:r>
                      </m:e>
                    </m:rad>
                  </m:oMath>
                </a14:m>
                <a:r>
                  <a:rPr lang="en-US" sz="2800" dirty="0">
                    <a:solidFill>
                      <a:schemeClr val="tx1"/>
                    </a:solidFill>
                    <a:latin typeface="Arial" panose="020B0604020202020204" pitchFamily="34" charset="0"/>
                    <a:cs typeface="Arial" panose="020B0604020202020204" pitchFamily="34" charset="0"/>
                  </a:rPr>
                  <a:t> ;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en-US" sz="2800" dirty="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sup>
                            <m:r>
                              <a:rPr lang="vi-VN" sz="2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en-US" sz="2800" dirty="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2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rad>
                  </m:oMath>
                </a14:m>
                <a:endParaRPr lang="en-US" sz="2800" dirty="0">
                  <a:solidFill>
                    <a:schemeClr val="tx1"/>
                  </a:solidFill>
                  <a:latin typeface="Arial" panose="020B0604020202020204" pitchFamily="34" charset="0"/>
                  <a:cs typeface="Arial" panose="020B0604020202020204" pitchFamily="34" charset="0"/>
                </a:endParaRPr>
              </a:p>
              <a:p>
                <a:pPr algn="just">
                  <a:lnSpc>
                    <a:spcPct val="200000"/>
                  </a:lnSpc>
                </a:pPr>
                <a:r>
                  <a:rPr lang="en-US" sz="2800" dirty="0">
                    <a:latin typeface="Arial" panose="020B0604020202020204" pitchFamily="34" charset="0"/>
                    <a:cs typeface="Arial" panose="020B0604020202020204" pitchFamily="34" charset="0"/>
                  </a:rPr>
                  <a:t>Vì </a:t>
                </a:r>
                <a14:m>
                  <m:oMath xmlns:m="http://schemas.openxmlformats.org/officeDocument/2006/math">
                    <m:rad>
                      <m:radPr>
                        <m:degHide m:val="on"/>
                        <m:ctrlPr>
                          <a:rPr lang="en-US" sz="2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2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en-US" sz="2800" dirty="0">
                    <a:solidFill>
                      <a:schemeClr val="tx1"/>
                    </a:solidFill>
                    <a:latin typeface="Arial" panose="020B0604020202020204" pitchFamily="34" charset="0"/>
                    <a:cs typeface="Arial" panose="020B0604020202020204" pitchFamily="34" charset="0"/>
                  </a:rPr>
                  <a:t> &lt; </a:t>
                </a:r>
                <a14:m>
                  <m:oMath xmlns:m="http://schemas.openxmlformats.org/officeDocument/2006/math">
                    <m:rad>
                      <m:radPr>
                        <m:degHide m:val="on"/>
                        <m:ctrlPr>
                          <a:rPr lang="en-US" sz="2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m:t>
                        </m:r>
                      </m:e>
                    </m:rad>
                  </m:oMath>
                </a14:m>
                <a:r>
                  <a:rPr lang="en-US" sz="2800" dirty="0">
                    <a:solidFill>
                      <a:schemeClr val="tx1"/>
                    </a:solidFill>
                    <a:latin typeface="Arial" panose="020B0604020202020204" pitchFamily="34" charset="0"/>
                    <a:cs typeface="Arial" panose="020B0604020202020204" pitchFamily="34" charset="0"/>
                  </a:rPr>
                  <a:t>  nên </a:t>
                </a:r>
                <a14:m>
                  <m:oMath xmlns:m="http://schemas.openxmlformats.org/officeDocument/2006/math">
                    <m: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vi-VN" sz="2800" dirty="0">
                    <a:solidFill>
                      <a:srgbClr val="FF0000"/>
                    </a:solidFill>
                    <a:ea typeface="Calibri" panose="020F0502020204030204" pitchFamily="34" charset="0"/>
                    <a:cs typeface="Arial" panose="020B0604020202020204" pitchFamily="34" charset="0"/>
                  </a:rPr>
                  <a:t> &lt; </a:t>
                </a:r>
                <a14:m>
                  <m:oMath xmlns:m="http://schemas.openxmlformats.org/officeDocument/2006/math">
                    <m: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oMath>
                </a14:m>
                <a:endParaRPr lang="en-US" sz="2800" dirty="0">
                  <a:solidFill>
                    <a:schemeClr val="tx1"/>
                  </a:solidFill>
                  <a:latin typeface="Arial" panose="020B0604020202020204" pitchFamily="34" charset="0"/>
                  <a:cs typeface="Arial" panose="020B0604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2178639" y="3719379"/>
                <a:ext cx="7834719" cy="1857303"/>
              </a:xfrm>
              <a:prstGeom prst="rect">
                <a:avLst/>
              </a:prstGeom>
              <a:blipFill rotWithShape="1">
                <a:blip r:embed="rId2"/>
                <a:stretch>
                  <a:fillRect l="-8" t="-10" r="1" b="-40816"/>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strips(downLeft)">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strips(downLeft)">
                                      <p:cBhvr>
                                        <p:cTn id="2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891912" y="585067"/>
            <a:ext cx="4440062" cy="523220"/>
          </a:xfrm>
          <a:prstGeom prst="rect">
            <a:avLst/>
          </a:prstGeom>
          <a:solidFill>
            <a:schemeClr val="bg1"/>
          </a:solidFill>
        </p:spPr>
        <p:txBody>
          <a:bodyPr wrap="none" rtlCol="0">
            <a:spAutoFit/>
          </a:bodyPr>
          <a:lstStyle/>
          <a:p>
            <a:r>
              <a:rPr lang="en-US" sz="2800" b="1" dirty="0">
                <a:solidFill>
                  <a:srgbClr val="9B3FE1"/>
                </a:solidFill>
                <a:latin typeface="Arial" panose="020B0604020202020204" pitchFamily="34" charset="0"/>
                <a:cs typeface="Arial" panose="020B0604020202020204" pitchFamily="34" charset="0"/>
              </a:rPr>
              <a:t>Luyện tập 3 (SGK – tr.56)</a:t>
            </a:r>
            <a:endParaRPr lang="en-US" sz="28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891912" y="1286707"/>
                <a:ext cx="9924771" cy="1826206"/>
              </a:xfrm>
              <a:prstGeom prst="rect">
                <a:avLst/>
              </a:prstGeom>
              <a:noFill/>
            </p:spPr>
            <p:txBody>
              <a:bodyPr wrap="square">
                <a:spAutoFit/>
              </a:bodyPr>
              <a:lstStyle/>
              <a:p>
                <a:pPr algn="ctr">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Đưa thừa số vào trong dấu căn:</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a)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7</m:t>
                        </m:r>
                      </m:e>
                    </m:ra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891912" y="1286707"/>
                <a:ext cx="9924771" cy="1826206"/>
              </a:xfrm>
              <a:prstGeom prst="rect">
                <a:avLst/>
              </a:prstGeom>
              <a:blipFill rotWithShape="1">
                <a:blip r:embed="rId1"/>
                <a:stretch>
                  <a:fillRect l="-4" t="-11" r="1" b="-127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1800923" y="3112913"/>
                <a:ext cx="1655956" cy="1883529"/>
              </a:xfrm>
              <a:prstGeom prst="rect">
                <a:avLst/>
              </a:prstGeom>
              <a:noFill/>
            </p:spPr>
            <p:txBody>
              <a:bodyPr wrap="square">
                <a:spAutoFit/>
              </a:bodyPr>
              <a:lstStyle/>
              <a:p>
                <a:pPr>
                  <a:lnSpc>
                    <a:spcPct val="200000"/>
                  </a:lnSpc>
                </a:pPr>
                <a:r>
                  <a:rPr lang="en-US"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2800" b="1" i="1">
                            <a:solidFill>
                              <a:srgbClr val="FF0000"/>
                            </a:solidFill>
                            <a:latin typeface="Cambria Math" panose="02040503050406030204" pitchFamily="18" charset="0"/>
                          </a:rPr>
                        </m:ctrlPr>
                      </m:radPr>
                      <m:deg/>
                      <m:e>
                        <m:sSup>
                          <m:sSupPr>
                            <m:ctrlPr>
                              <a:rPr lang="en-US" sz="2800" b="1" i="1">
                                <a:solidFill>
                                  <a:srgbClr val="FF0000"/>
                                </a:solidFill>
                                <a:latin typeface="Cambria Math" panose="02040503050406030204" pitchFamily="18" charset="0"/>
                              </a:rPr>
                            </m:ctrlPr>
                          </m:sSupPr>
                          <m:e>
                            <m:r>
                              <a:rPr lang="en-US" sz="2800" b="1" i="0">
                                <a:solidFill>
                                  <a:srgbClr val="FF0000"/>
                                </a:solidFill>
                                <a:latin typeface="Cambria Math" panose="02040503050406030204" pitchFamily="18" charset="0"/>
                              </a:rPr>
                              <m:t>𝟑</m:t>
                            </m:r>
                          </m:e>
                          <m:sup>
                            <m:r>
                              <a:rPr lang="en-US" sz="2800" b="1" i="0">
                                <a:solidFill>
                                  <a:srgbClr val="FF0000"/>
                                </a:solidFill>
                                <a:latin typeface="Cambria Math" panose="02040503050406030204" pitchFamily="18" charset="0"/>
                              </a:rPr>
                              <m:t>𝟐</m:t>
                            </m:r>
                          </m:sup>
                        </m:sSup>
                        <m:r>
                          <a:rPr lang="en-US" sz="2800" b="1" i="0">
                            <a:solidFill>
                              <a:srgbClr val="FF0000"/>
                            </a:solidFill>
                            <a:latin typeface="Cambria Math" panose="02040503050406030204" pitchFamily="18" charset="0"/>
                          </a:rPr>
                          <m:t>.</m:t>
                        </m:r>
                        <m:r>
                          <a:rPr lang="en-US" sz="2800" b="1" i="0">
                            <a:solidFill>
                              <a:srgbClr val="FF0000"/>
                            </a:solidFill>
                            <a:latin typeface="Cambria Math" panose="02040503050406030204" pitchFamily="18" charset="0"/>
                          </a:rPr>
                          <m:t>𝟓</m:t>
                        </m:r>
                      </m:e>
                    </m:rad>
                  </m:oMath>
                </a14:m>
                <a:endParaRPr lang="en-US" sz="2800" b="1" i="1" dirty="0">
                  <a:solidFill>
                    <a:srgbClr val="FF0000"/>
                  </a:solidFill>
                  <a:latin typeface="Arial" panose="020B0604020202020204" pitchFamily="34" charset="0"/>
                  <a:cs typeface="Arial" panose="020B0604020202020204" pitchFamily="34" charset="0"/>
                </a:endParaRPr>
              </a:p>
              <a:p>
                <a:pPr>
                  <a:lnSpc>
                    <a:spcPct val="200000"/>
                  </a:lnSpc>
                </a:pPr>
                <a:r>
                  <a:rPr lang="en-US"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2800" b="1" i="1">
                            <a:solidFill>
                              <a:srgbClr val="FF0000"/>
                            </a:solidFill>
                            <a:latin typeface="Cambria Math" panose="02040503050406030204" pitchFamily="18" charset="0"/>
                          </a:rPr>
                        </m:ctrlPr>
                      </m:radPr>
                      <m:deg/>
                      <m:e>
                        <m:r>
                          <a:rPr lang="en-US" sz="2800" b="1" i="0">
                            <a:solidFill>
                              <a:srgbClr val="FF0000"/>
                            </a:solidFill>
                            <a:latin typeface="Cambria Math" panose="02040503050406030204" pitchFamily="18" charset="0"/>
                          </a:rPr>
                          <m:t>𝟒𝟓</m:t>
                        </m:r>
                      </m:e>
                    </m:rad>
                  </m:oMath>
                </a14:m>
                <a:endParaRPr lang="en-US" sz="2800" b="1" dirty="0">
                  <a:solidFill>
                    <a:srgbClr val="FF0000"/>
                  </a:solidFill>
                  <a:latin typeface="Arial" panose="020B060402020202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1800923" y="3112913"/>
                <a:ext cx="1655956" cy="1883529"/>
              </a:xfrm>
              <a:prstGeom prst="rect">
                <a:avLst/>
              </a:prstGeom>
              <a:blipFill rotWithShape="1">
                <a:blip r:embed="rId2"/>
                <a:stretch>
                  <a:fillRect l="-4" t="-8" r="35" b="1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8198005" y="3112913"/>
                <a:ext cx="1927301" cy="1898405"/>
              </a:xfrm>
              <a:prstGeom prst="rect">
                <a:avLst/>
              </a:prstGeom>
              <a:noFill/>
            </p:spPr>
            <p:txBody>
              <a:bodyPr wrap="square">
                <a:spAutoFit/>
              </a:bodyPr>
              <a:lstStyle/>
              <a:p>
                <a:pPr>
                  <a:lnSpc>
                    <a:spcPct val="200000"/>
                  </a:lnSpc>
                </a:pPr>
                <a:r>
                  <a:rPr lang="en-US"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r>
                      <a:rPr lang="en-US" sz="2800" b="1" i="0" smtClean="0">
                        <a:solidFill>
                          <a:srgbClr val="FF0000"/>
                        </a:solidFill>
                        <a:latin typeface="Cambria Math" panose="02040503050406030204" pitchFamily="18" charset="0"/>
                      </a:rPr>
                      <m:t>−</m:t>
                    </m:r>
                    <m:rad>
                      <m:radPr>
                        <m:degHide m:val="on"/>
                        <m:ctrlPr>
                          <a:rPr lang="en-US" sz="2800" b="1" i="1">
                            <a:solidFill>
                              <a:srgbClr val="FF0000"/>
                            </a:solidFill>
                            <a:latin typeface="Cambria Math" panose="02040503050406030204" pitchFamily="18" charset="0"/>
                          </a:rPr>
                        </m:ctrlPr>
                      </m:radPr>
                      <m:deg/>
                      <m:e>
                        <m:sSup>
                          <m:sSupPr>
                            <m:ctrlPr>
                              <a:rPr lang="en-US" sz="2800" b="1" i="1">
                                <a:solidFill>
                                  <a:srgbClr val="FF0000"/>
                                </a:solidFill>
                                <a:latin typeface="Cambria Math" panose="02040503050406030204" pitchFamily="18" charset="0"/>
                              </a:rPr>
                            </m:ctrlPr>
                          </m:sSupPr>
                          <m:e>
                            <m:r>
                              <a:rPr lang="en-US" sz="2800" b="1" i="1" smtClean="0">
                                <a:solidFill>
                                  <a:srgbClr val="FF0000"/>
                                </a:solidFill>
                                <a:latin typeface="Cambria Math" panose="02040503050406030204" pitchFamily="18" charset="0"/>
                              </a:rPr>
                              <m:t>𝟐</m:t>
                            </m:r>
                          </m:e>
                          <m:sup>
                            <m:r>
                              <a:rPr lang="en-US" sz="2800" b="1" i="0">
                                <a:solidFill>
                                  <a:srgbClr val="FF0000"/>
                                </a:solidFill>
                                <a:latin typeface="Cambria Math" panose="02040503050406030204" pitchFamily="18" charset="0"/>
                              </a:rPr>
                              <m:t>𝟐</m:t>
                            </m:r>
                          </m:sup>
                        </m:sSup>
                        <m:r>
                          <a:rPr lang="en-US" sz="2800" b="1" i="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𝟕</m:t>
                        </m:r>
                      </m:e>
                    </m:rad>
                  </m:oMath>
                </a14:m>
                <a:endParaRPr lang="en-US" sz="2800" b="1" i="1" dirty="0">
                  <a:solidFill>
                    <a:srgbClr val="FF0000"/>
                  </a:solidFill>
                  <a:latin typeface="Arial" panose="020B0604020202020204" pitchFamily="34" charset="0"/>
                  <a:cs typeface="Arial" panose="020B0604020202020204" pitchFamily="34" charset="0"/>
                </a:endParaRPr>
              </a:p>
              <a:p>
                <a:pPr>
                  <a:lnSpc>
                    <a:spcPct val="200000"/>
                  </a:lnSpc>
                </a:pPr>
                <a:r>
                  <a:rPr lang="en-US"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r>
                      <a:rPr lang="en-US" sz="2800" b="1" i="0" smtClean="0">
                        <a:solidFill>
                          <a:srgbClr val="FF0000"/>
                        </a:solidFill>
                        <a:latin typeface="Cambria Math" panose="02040503050406030204" pitchFamily="18" charset="0"/>
                      </a:rPr>
                      <m:t>−</m:t>
                    </m:r>
                    <m:rad>
                      <m:radPr>
                        <m:degHide m:val="on"/>
                        <m:ctrlPr>
                          <a:rPr lang="en-US" sz="2800" b="1" i="1">
                            <a:solidFill>
                              <a:srgbClr val="FF0000"/>
                            </a:solidFill>
                            <a:latin typeface="Cambria Math" panose="02040503050406030204" pitchFamily="18" charset="0"/>
                          </a:rPr>
                        </m:ctrlPr>
                      </m:radPr>
                      <m:deg/>
                      <m:e>
                        <m:r>
                          <a:rPr lang="en-US" sz="2800" b="1" i="1" smtClean="0">
                            <a:solidFill>
                              <a:srgbClr val="FF0000"/>
                            </a:solidFill>
                            <a:latin typeface="Cambria Math" panose="02040503050406030204" pitchFamily="18" charset="0"/>
                          </a:rPr>
                          <m:t>𝟐𝟖</m:t>
                        </m:r>
                      </m:e>
                    </m:rad>
                  </m:oMath>
                </a14:m>
                <a:endParaRPr lang="en-US" sz="2800" b="1" dirty="0">
                  <a:solidFill>
                    <a:srgbClr val="FF0000"/>
                  </a:solidFill>
                  <a:latin typeface="Arial" panose="020B0604020202020204" pitchFamily="34" charset="0"/>
                  <a:cs typeface="Arial" panose="020B0604020202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8198005" y="3112913"/>
                <a:ext cx="1927301" cy="1898405"/>
              </a:xfrm>
              <a:prstGeom prst="rect">
                <a:avLst/>
              </a:prstGeom>
              <a:blipFill rotWithShape="1">
                <a:blip r:embed="rId3"/>
                <a:stretch>
                  <a:fillRect l="-8" t="-8" r="12" b="28"/>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strips(down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strips(downLeft)">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strips(downLeft)">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strips(downLeft)">
                                      <p:cBhvr>
                                        <p:cTn id="3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Rectangle 1"/>
          <p:cNvSpPr/>
          <p:nvPr/>
        </p:nvSpPr>
        <p:spPr>
          <a:xfrm>
            <a:off x="2867803" y="447019"/>
            <a:ext cx="6456394" cy="974035"/>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6"/>
                </a:solidFill>
                <a:latin typeface="Arial" panose="020B0604020202020204" pitchFamily="34" charset="0"/>
                <a:cs typeface="Arial" panose="020B0604020202020204" pitchFamily="34" charset="0"/>
              </a:rPr>
              <a:t>3. Trục căn thức ở mẫu</a:t>
            </a:r>
            <a:endParaRPr lang="en-US" sz="4000" b="1" dirty="0">
              <a:solidFill>
                <a:schemeClr val="accent6"/>
              </a:solidFill>
              <a:latin typeface="Arial" panose="020B0604020202020204" pitchFamily="34" charset="0"/>
              <a:cs typeface="Arial" panose="020B0604020202020204" pitchFamily="34" charset="0"/>
            </a:endParaRPr>
          </a:p>
        </p:txBody>
      </p:sp>
      <p:sp>
        <p:nvSpPr>
          <p:cNvPr id="3" name="TextBox 2"/>
          <p:cNvSpPr txBox="1"/>
          <p:nvPr/>
        </p:nvSpPr>
        <p:spPr>
          <a:xfrm>
            <a:off x="312049" y="1744793"/>
            <a:ext cx="4518609" cy="523220"/>
          </a:xfrm>
          <a:prstGeom prst="rect">
            <a:avLst/>
          </a:prstGeom>
          <a:solidFill>
            <a:schemeClr val="bg1"/>
          </a:solidFill>
        </p:spPr>
        <p:txBody>
          <a:bodyPr wrap="none" rtlCol="0">
            <a:spAutoFit/>
          </a:bodyPr>
          <a:lstStyle/>
          <a:p>
            <a:r>
              <a:rPr lang="en-US" sz="2800" b="1" dirty="0">
                <a:solidFill>
                  <a:srgbClr val="9B3FE1"/>
                </a:solidFill>
                <a:latin typeface="Arial" panose="020B0604020202020204" pitchFamily="34" charset="0"/>
                <a:cs typeface="Arial" panose="020B0604020202020204" pitchFamily="34" charset="0"/>
              </a:rPr>
              <a:t>Hoạt động 3 (SGK – tr.56)</a:t>
            </a:r>
            <a:endParaRPr lang="en-US" sz="28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TextBox 4"/>
              <p:cNvSpPr txBox="1"/>
              <p:nvPr/>
            </p:nvSpPr>
            <p:spPr>
              <a:xfrm>
                <a:off x="802702" y="2268013"/>
                <a:ext cx="10586596" cy="1748427"/>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Nhân cả tử và mẫu của biểu thức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a</m:t>
                        </m:r>
                      </m:num>
                      <m:den>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e>
                        </m:rad>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và viết biểu thức nhận được dưới dạng không có căn thức ở mẫu.</a:t>
                </a:r>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802702" y="2268013"/>
                <a:ext cx="10586596" cy="1748427"/>
              </a:xfrm>
              <a:prstGeom prst="rect">
                <a:avLst/>
              </a:prstGeom>
              <a:blipFill rotWithShape="1">
                <a:blip r:embed="rId1"/>
                <a:stretch>
                  <a:fillRect l="-1" t="-24" r="5" b="-323"/>
                </a:stretch>
              </a:blipFill>
            </p:spPr>
            <p:txBody>
              <a:bodyPr/>
              <a:lstStyle/>
              <a:p>
                <a:r>
                  <a:rPr lang="en-US" altLang="en-US">
                    <a:noFill/>
                  </a:rPr>
                  <a:t> </a:t>
                </a:r>
              </a:p>
            </p:txBody>
          </p:sp>
        </mc:Fallback>
      </mc:AlternateContent>
      <p:sp>
        <p:nvSpPr>
          <p:cNvPr id="6" name="TextBox 5"/>
          <p:cNvSpPr txBox="1"/>
          <p:nvPr/>
        </p:nvSpPr>
        <p:spPr>
          <a:xfrm>
            <a:off x="5364870" y="4278050"/>
            <a:ext cx="1462260"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Bài giải</a:t>
            </a:r>
            <a:endParaRPr lang="en-US" sz="28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TextBox 7"/>
              <p:cNvSpPr txBox="1"/>
              <p:nvPr/>
            </p:nvSpPr>
            <p:spPr>
              <a:xfrm>
                <a:off x="3612564" y="5062880"/>
                <a:ext cx="4966871" cy="1008866"/>
              </a:xfrm>
              <a:prstGeom prst="rect">
                <a:avLst/>
              </a:prstGeom>
              <a:noFill/>
            </p:spPr>
            <p:txBody>
              <a:bodyPr wrap="square">
                <a:spAutoFit/>
              </a:bodyPr>
              <a:lstStyle/>
              <a:p>
                <a:pPr algn="ctr"/>
                <a14:m>
                  <m:oMath xmlns:m="http://schemas.openxmlformats.org/officeDocument/2006/math">
                    <m:f>
                      <m:fPr>
                        <m:ctrlPr>
                          <a:rPr lang="en-US" sz="3600" i="1" smtClean="0">
                            <a:solidFill>
                              <a:schemeClr val="tx1"/>
                            </a:solidFill>
                            <a:latin typeface="Cambria Math" panose="02040503050406030204" pitchFamily="18" charset="0"/>
                          </a:rPr>
                        </m:ctrlPr>
                      </m:fPr>
                      <m:num>
                        <m:r>
                          <a:rPr lang="en-US" sz="3600" i="0">
                            <a:solidFill>
                              <a:schemeClr val="tx1"/>
                            </a:solidFill>
                            <a:latin typeface="Cambria Math" panose="02040503050406030204" pitchFamily="18" charset="0"/>
                          </a:rPr>
                          <m:t>3</m:t>
                        </m:r>
                        <m:r>
                          <m:rPr>
                            <m:sty m:val="p"/>
                          </m:rPr>
                          <a:rPr lang="en-US" sz="3600" i="0">
                            <a:solidFill>
                              <a:schemeClr val="tx1"/>
                            </a:solidFill>
                            <a:latin typeface="Cambria Math" panose="02040503050406030204" pitchFamily="18" charset="0"/>
                          </a:rPr>
                          <m:t>a</m:t>
                        </m:r>
                      </m:num>
                      <m:den>
                        <m:r>
                          <a:rPr lang="en-US" sz="3600" i="0">
                            <a:solidFill>
                              <a:schemeClr val="tx1"/>
                            </a:solidFill>
                            <a:latin typeface="Cambria Math" panose="02040503050406030204" pitchFamily="18" charset="0"/>
                          </a:rPr>
                          <m:t>2</m:t>
                        </m:r>
                        <m:rad>
                          <m:radPr>
                            <m:degHide m:val="on"/>
                            <m:ctrlPr>
                              <a:rPr lang="en-US" sz="3600" i="1">
                                <a:solidFill>
                                  <a:schemeClr val="tx1"/>
                                </a:solidFill>
                                <a:latin typeface="Cambria Math" panose="02040503050406030204" pitchFamily="18" charset="0"/>
                              </a:rPr>
                            </m:ctrlPr>
                          </m:radPr>
                          <m:deg/>
                          <m:e>
                            <m:r>
                              <a:rPr lang="en-US" sz="3600" i="0">
                                <a:solidFill>
                                  <a:schemeClr val="tx1"/>
                                </a:solidFill>
                                <a:latin typeface="Cambria Math" panose="02040503050406030204" pitchFamily="18" charset="0"/>
                              </a:rPr>
                              <m:t>2</m:t>
                            </m:r>
                          </m:e>
                        </m:rad>
                      </m:den>
                    </m:f>
                  </m:oMath>
                </a14:m>
                <a:r>
                  <a:rPr lang="en-US" sz="2800" dirty="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3600" i="1" smtClean="0">
                            <a:solidFill>
                              <a:srgbClr val="FF0000"/>
                            </a:solidFill>
                            <a:latin typeface="Cambria Math" panose="02040503050406030204" pitchFamily="18" charset="0"/>
                          </a:rPr>
                        </m:ctrlPr>
                      </m:fPr>
                      <m:num>
                        <m:r>
                          <a:rPr lang="en-US" sz="3600" i="0">
                            <a:solidFill>
                              <a:srgbClr val="FF0000"/>
                            </a:solidFill>
                            <a:latin typeface="Cambria Math" panose="02040503050406030204" pitchFamily="18" charset="0"/>
                          </a:rPr>
                          <m:t>3</m:t>
                        </m:r>
                        <m:r>
                          <m:rPr>
                            <m:sty m:val="p"/>
                          </m:rPr>
                          <a:rPr lang="en-US" sz="3600" i="0">
                            <a:solidFill>
                              <a:srgbClr val="FF0000"/>
                            </a:solidFill>
                            <a:latin typeface="Cambria Math" panose="02040503050406030204" pitchFamily="18" charset="0"/>
                          </a:rPr>
                          <m:t>a</m:t>
                        </m:r>
                        <m:r>
                          <a:rPr lang="en-US" sz="3600" i="0">
                            <a:solidFill>
                              <a:srgbClr val="FF0000"/>
                            </a:solidFill>
                            <a:latin typeface="Cambria Math" panose="02040503050406030204" pitchFamily="18" charset="0"/>
                          </a:rPr>
                          <m:t>.</m:t>
                        </m:r>
                        <m:rad>
                          <m:radPr>
                            <m:degHide m:val="on"/>
                            <m:ctrlPr>
                              <a:rPr lang="en-US" sz="3600" i="1">
                                <a:solidFill>
                                  <a:srgbClr val="FF0000"/>
                                </a:solidFill>
                                <a:latin typeface="Cambria Math" panose="02040503050406030204" pitchFamily="18" charset="0"/>
                              </a:rPr>
                            </m:ctrlPr>
                          </m:radPr>
                          <m:deg/>
                          <m:e>
                            <m:r>
                              <a:rPr lang="en-US" sz="3600" i="0">
                                <a:solidFill>
                                  <a:srgbClr val="FF0000"/>
                                </a:solidFill>
                                <a:latin typeface="Cambria Math" panose="02040503050406030204" pitchFamily="18" charset="0"/>
                              </a:rPr>
                              <m:t>2</m:t>
                            </m:r>
                          </m:e>
                        </m:rad>
                      </m:num>
                      <m:den>
                        <m:r>
                          <a:rPr lang="en-US" sz="3600" i="0">
                            <a:solidFill>
                              <a:srgbClr val="FF0000"/>
                            </a:solidFill>
                            <a:latin typeface="Cambria Math" panose="02040503050406030204" pitchFamily="18" charset="0"/>
                          </a:rPr>
                          <m:t>2</m:t>
                        </m:r>
                        <m:rad>
                          <m:radPr>
                            <m:degHide m:val="on"/>
                            <m:ctrlPr>
                              <a:rPr lang="en-US" sz="3600" i="1">
                                <a:solidFill>
                                  <a:srgbClr val="FF0000"/>
                                </a:solidFill>
                                <a:latin typeface="Cambria Math" panose="02040503050406030204" pitchFamily="18" charset="0"/>
                              </a:rPr>
                            </m:ctrlPr>
                          </m:radPr>
                          <m:deg/>
                          <m:e>
                            <m:r>
                              <a:rPr lang="en-US" sz="3600" i="0">
                                <a:solidFill>
                                  <a:srgbClr val="FF0000"/>
                                </a:solidFill>
                                <a:latin typeface="Cambria Math" panose="02040503050406030204" pitchFamily="18" charset="0"/>
                              </a:rPr>
                              <m:t>2</m:t>
                            </m:r>
                          </m:e>
                        </m:rad>
                        <m:r>
                          <a:rPr lang="en-US" sz="3600" i="0">
                            <a:solidFill>
                              <a:srgbClr val="FF0000"/>
                            </a:solidFill>
                            <a:latin typeface="Cambria Math" panose="02040503050406030204" pitchFamily="18" charset="0"/>
                          </a:rPr>
                          <m:t>.</m:t>
                        </m:r>
                        <m:rad>
                          <m:radPr>
                            <m:degHide m:val="on"/>
                            <m:ctrlPr>
                              <a:rPr lang="en-US" sz="3600" i="1">
                                <a:solidFill>
                                  <a:srgbClr val="FF0000"/>
                                </a:solidFill>
                                <a:latin typeface="Cambria Math" panose="02040503050406030204" pitchFamily="18" charset="0"/>
                              </a:rPr>
                            </m:ctrlPr>
                          </m:radPr>
                          <m:deg/>
                          <m:e>
                            <m:r>
                              <a:rPr lang="en-US" sz="3600" i="0">
                                <a:solidFill>
                                  <a:srgbClr val="FF0000"/>
                                </a:solidFill>
                                <a:latin typeface="Cambria Math" panose="02040503050406030204" pitchFamily="18" charset="0"/>
                              </a:rPr>
                              <m:t>2</m:t>
                            </m:r>
                          </m:e>
                        </m:rad>
                      </m:den>
                    </m:f>
                  </m:oMath>
                </a14:m>
                <a:r>
                  <a:rPr lang="en-US" sz="2800" dirty="0">
                    <a:solidFill>
                      <a:srgbClr val="FF00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t>
                </a:r>
                <a:r>
                  <a:rPr lang="en-US" sz="2800" dirty="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US" sz="3600" i="1" smtClean="0">
                            <a:solidFill>
                              <a:srgbClr val="FF0000"/>
                            </a:solidFill>
                            <a:latin typeface="Cambria Math" panose="02040503050406030204" pitchFamily="18" charset="0"/>
                          </a:rPr>
                        </m:ctrlPr>
                      </m:fPr>
                      <m:num>
                        <m:r>
                          <m:rPr>
                            <m:sty m:val="p"/>
                          </m:rPr>
                          <a:rPr lang="en-US" sz="3600" i="0">
                            <a:solidFill>
                              <a:srgbClr val="FF0000"/>
                            </a:solidFill>
                            <a:latin typeface="Cambria Math" panose="02040503050406030204" pitchFamily="18" charset="0"/>
                          </a:rPr>
                          <m:t>a</m:t>
                        </m:r>
                        <m:r>
                          <a:rPr lang="en-US" sz="3600" i="0">
                            <a:solidFill>
                              <a:srgbClr val="FF0000"/>
                            </a:solidFill>
                            <a:latin typeface="Cambria Math" panose="02040503050406030204" pitchFamily="18" charset="0"/>
                          </a:rPr>
                          <m:t>3</m:t>
                        </m:r>
                        <m:rad>
                          <m:radPr>
                            <m:degHide m:val="on"/>
                            <m:ctrlPr>
                              <a:rPr lang="en-US" sz="3600" i="1">
                                <a:solidFill>
                                  <a:srgbClr val="FF0000"/>
                                </a:solidFill>
                                <a:latin typeface="Cambria Math" panose="02040503050406030204" pitchFamily="18" charset="0"/>
                              </a:rPr>
                            </m:ctrlPr>
                          </m:radPr>
                          <m:deg/>
                          <m:e>
                            <m:r>
                              <a:rPr lang="en-US" sz="3600" i="0">
                                <a:solidFill>
                                  <a:srgbClr val="FF0000"/>
                                </a:solidFill>
                                <a:latin typeface="Cambria Math" panose="02040503050406030204" pitchFamily="18" charset="0"/>
                              </a:rPr>
                              <m:t>2</m:t>
                            </m:r>
                          </m:e>
                        </m:rad>
                      </m:num>
                      <m:den>
                        <m:r>
                          <a:rPr lang="en-US" sz="3600" i="0">
                            <a:solidFill>
                              <a:srgbClr val="FF0000"/>
                            </a:solidFill>
                            <a:latin typeface="Cambria Math" panose="02040503050406030204" pitchFamily="18" charset="0"/>
                          </a:rPr>
                          <m:t>4</m:t>
                        </m:r>
                      </m:den>
                    </m:f>
                  </m:oMath>
                </a14:m>
                <a:endParaRPr lang="en-US" sz="2800" dirty="0">
                  <a:solidFill>
                    <a:srgbClr val="FF0000"/>
                  </a:solidFill>
                  <a:latin typeface="Arial" panose="020B0604020202020204" pitchFamily="34" charset="0"/>
                  <a:cs typeface="Arial" panose="020B0604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3612564" y="5062880"/>
                <a:ext cx="4966871" cy="1008866"/>
              </a:xfrm>
              <a:prstGeom prst="rect">
                <a:avLst/>
              </a:prstGeom>
              <a:blipFill rotWithShape="1">
                <a:blip r:embed="rId2"/>
                <a:stretch>
                  <a:fillRect l="-1" t="-2" r="12" b="51"/>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3839817" y="496956"/>
            <a:ext cx="4512365" cy="1053547"/>
          </a:xfrm>
          <a:prstGeom prst="snip2Diag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B0F0"/>
                </a:solidFill>
                <a:latin typeface="Arial" panose="020B0604020202020204" pitchFamily="34" charset="0"/>
                <a:cs typeface="Arial" panose="020B0604020202020204" pitchFamily="34" charset="0"/>
              </a:rPr>
              <a:t>KHỞI ĐỘNG</a:t>
            </a:r>
            <a:endParaRPr lang="en-US" sz="4800" b="1" dirty="0">
              <a:solidFill>
                <a:srgbClr val="00B0F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TextBox 5"/>
              <p:cNvSpPr txBox="1"/>
              <p:nvPr/>
            </p:nvSpPr>
            <p:spPr>
              <a:xfrm>
                <a:off x="300657" y="1764829"/>
                <a:ext cx="11590683" cy="1368003"/>
              </a:xfrm>
              <a:prstGeom prst="rect">
                <a:avLst/>
              </a:prstGeom>
              <a:noFill/>
            </p:spPr>
            <p:txBody>
              <a:bodyPr wrap="square">
                <a:spAutoFit/>
              </a:bodyPr>
              <a:lstStyle/>
              <a:p>
                <a:pPr algn="just">
                  <a:lnSpc>
                    <a:spcPct val="150000"/>
                  </a:lnSpc>
                  <a:spcBef>
                    <a:spcPts val="300"/>
                  </a:spcBef>
                  <a:spcAft>
                    <a:spcPts val="300"/>
                  </a:spcAft>
                </a:pPr>
                <a:r>
                  <a:rPr lang="vi-VN"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Không sử dụng MTCT, có thể so s</a:t>
                </a:r>
                <a:r>
                  <a:rPr lang="da-DK" sz="28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ánh</a:t>
                </a:r>
                <a:r>
                  <a:rPr lang="vi-VN"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được hai số </a:t>
                </a:r>
                <a14:m>
                  <m:oMath xmlns:m="http://schemas.openxmlformats.org/officeDocument/2006/math">
                    <m:r>
                      <a:rPr lang="vi-VN" sz="2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r>
                      <a:rPr lang="vi-VN" sz="2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vi-VN"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2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𝑏</m:t>
                    </m:r>
                    <m:r>
                      <a:rPr lang="vi-VN" sz="2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vi-VN"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hay không?</a:t>
                </a:r>
                <a:endParaRPr lang="en-US" sz="2800" i="1"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300657" y="1764829"/>
                <a:ext cx="11590683" cy="1368003"/>
              </a:xfrm>
              <a:prstGeom prst="rect">
                <a:avLst/>
              </a:prstGeom>
              <a:blipFill rotWithShape="1">
                <a:blip r:embed="rId1"/>
                <a:stretch>
                  <a:fillRect l="-3" t="-12" r="3" b="28"/>
                </a:stretch>
              </a:blipFill>
            </p:spPr>
            <p:txBody>
              <a:bodyPr/>
              <a:lstStyle/>
              <a:p>
                <a:r>
                  <a:rPr lang="en-US" altLang="en-US">
                    <a:noFill/>
                  </a:rPr>
                  <a:t> </a:t>
                </a:r>
              </a:p>
            </p:txBody>
          </p:sp>
        </mc:Fallback>
      </mc:AlternateContent>
      <p:pic>
        <p:nvPicPr>
          <p:cNvPr id="8"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876109" y="2839121"/>
            <a:ext cx="3613480" cy="3365053"/>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267443" y="450920"/>
            <a:ext cx="4518609" cy="523220"/>
          </a:xfrm>
          <a:prstGeom prst="rect">
            <a:avLst/>
          </a:prstGeom>
          <a:solidFill>
            <a:schemeClr val="bg1"/>
          </a:solidFill>
        </p:spPr>
        <p:txBody>
          <a:bodyPr wrap="none" rtlCol="0">
            <a:spAutoFit/>
          </a:bodyPr>
          <a:lstStyle/>
          <a:p>
            <a:r>
              <a:rPr lang="en-US" sz="2800" b="1" dirty="0">
                <a:solidFill>
                  <a:srgbClr val="9B3FE1"/>
                </a:solidFill>
                <a:latin typeface="Arial" panose="020B0604020202020204" pitchFamily="34" charset="0"/>
                <a:cs typeface="Arial" panose="020B0604020202020204" pitchFamily="34" charset="0"/>
              </a:rPr>
              <a:t>Hoạt động 4 (SGK – tr.56)</a:t>
            </a:r>
            <a:endParaRPr lang="en-US" sz="28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609507" y="573634"/>
                <a:ext cx="10972986" cy="5951629"/>
              </a:xfrm>
              <a:prstGeom prst="rect">
                <a:avLst/>
              </a:prstGeom>
              <a:noFill/>
            </p:spPr>
            <p:txBody>
              <a:bodyPr wrap="square">
                <a:spAutoFit/>
              </a:bodyPr>
              <a:lstStyle/>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Cho hai biểu thức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num>
                      <m:den>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e>
                        </m:rad>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Hãy thực hiện các yêu cầu sau để viết các biểu thức đó dưới dạng không có căn thức ở mẫu:</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Xác định biểu thức liên hợp của mẫu</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b) Nhân cả tử và mẫu với biểu thức liên hợp của mẫu.</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c) Sử dụng hằng đẳng thức hiệu hai bình phương để rút gọn mẫu của biểu thức nhận được.</a:t>
                </a:r>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609507" y="573634"/>
                <a:ext cx="10972986" cy="5951629"/>
              </a:xfrm>
              <a:prstGeom prst="rect">
                <a:avLst/>
              </a:prstGeom>
              <a:blipFill rotWithShape="1">
                <a:blip r:embed="rId1"/>
                <a:stretch>
                  <a:fillRect l="-5" t="-4" r="1" b="-288"/>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ssolv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dissolv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dissolve">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5364870" y="176010"/>
            <a:ext cx="1462260"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Bài giải</a:t>
            </a:r>
            <a:endParaRPr lang="en-US" sz="2800"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670431" y="938789"/>
            <a:ext cx="604653"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a) </a:t>
            </a:r>
            <a:endParaRPr lang="en-US" sz="28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TextBox 4"/>
              <p:cNvSpPr txBox="1"/>
              <p:nvPr/>
            </p:nvSpPr>
            <p:spPr>
              <a:xfrm>
                <a:off x="1295923" y="938789"/>
                <a:ext cx="9144000" cy="1613455"/>
              </a:xfrm>
              <a:prstGeom prst="rect">
                <a:avLst/>
              </a:prstGeom>
              <a:noFill/>
            </p:spPr>
            <p:txBody>
              <a:bodyPr wrap="square">
                <a:spAutoFit/>
              </a:bodyPr>
              <a:lstStyle/>
              <a:p>
                <a:pPr marL="457200" indent="-457200" algn="just">
                  <a:lnSpc>
                    <a:spcPct val="150000"/>
                  </a:lnSpc>
                  <a:spcBef>
                    <a:spcPts val="300"/>
                  </a:spcBef>
                  <a:spcAft>
                    <a:spcPts val="300"/>
                  </a:spcAft>
                  <a:buFont typeface="Arial" panose="020B0604020202020204" pitchFamily="34" charset="0"/>
                  <a:buChar char="•"/>
                </a:pPr>
                <a:r>
                  <a:rPr lang="vi-VN" sz="2800" dirty="0">
                    <a:effectLst/>
                    <a:latin typeface="Arial" panose="020B0604020202020204" pitchFamily="34" charset="0"/>
                    <a:ea typeface="Times New Roman" panose="02020603050405020304" pitchFamily="18" charset="0"/>
                    <a:cs typeface="Arial" panose="020B0604020202020204" pitchFamily="34" charset="0"/>
                  </a:rPr>
                  <a:t>Biểu thức liên hợp của mẫu </a:t>
                </a:r>
                <a14:m>
                  <m:oMath xmlns:m="http://schemas.openxmlformats.org/officeDocument/2006/math">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3</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m:t>
                        </m:r>
                      </m:e>
                    </m: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3</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m:t>
                        </m:r>
                      </m:e>
                    </m: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a:p>
                <a:pPr marL="457200" indent="-457200" algn="just">
                  <a:lnSpc>
                    <a:spcPct val="150000"/>
                  </a:lnSpc>
                  <a:spcBef>
                    <a:spcPts val="300"/>
                  </a:spcBef>
                  <a:spcAft>
                    <a:spcPts val="300"/>
                  </a:spcAft>
                  <a:buFont typeface="Arial" panose="020B0604020202020204" pitchFamily="34" charset="0"/>
                  <a:buChar char="•"/>
                </a:pPr>
                <a:r>
                  <a:rPr lang="vi-VN" sz="2800" dirty="0">
                    <a:effectLst/>
                    <a:latin typeface="Arial" panose="020B0604020202020204" pitchFamily="34" charset="0"/>
                    <a:ea typeface="Times New Roman" panose="02020603050405020304" pitchFamily="18" charset="0"/>
                    <a:cs typeface="Arial" panose="020B0604020202020204" pitchFamily="34" charset="0"/>
                  </a:rPr>
                  <a:t>Biểu thức liên hợp của mẫu </a:t>
                </a:r>
                <a14:m>
                  <m:oMath xmlns:m="http://schemas.openxmlformats.org/officeDocument/2006/math">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3</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e>
                        </m:rad>
                      </m:e>
                    </m: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3</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e>
                        </m:rad>
                      </m:e>
                    </m: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295923" y="938789"/>
                <a:ext cx="9144000" cy="1613455"/>
              </a:xfrm>
              <a:prstGeom prst="rect">
                <a:avLst/>
              </a:prstGeom>
              <a:blipFill rotWithShape="1">
                <a:blip r:embed="rId1"/>
                <a:stretch>
                  <a:fillRect l="-6" t="-16" r="6" b="-68"/>
                </a:stretch>
              </a:blipFill>
            </p:spPr>
            <p:txBody>
              <a:bodyPr/>
              <a:lstStyle/>
              <a:p>
                <a:r>
                  <a:rPr lang="en-US" altLang="en-US">
                    <a:noFill/>
                  </a:rPr>
                  <a:t> </a:t>
                </a:r>
              </a:p>
            </p:txBody>
          </p:sp>
        </mc:Fallback>
      </mc:AlternateContent>
      <p:sp>
        <p:nvSpPr>
          <p:cNvPr id="6" name="TextBox 5"/>
          <p:cNvSpPr txBox="1"/>
          <p:nvPr/>
        </p:nvSpPr>
        <p:spPr>
          <a:xfrm>
            <a:off x="670431" y="2792788"/>
            <a:ext cx="604653"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b) </a:t>
            </a:r>
            <a:endParaRPr lang="en-US" sz="28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TextBox 7"/>
              <p:cNvSpPr txBox="1"/>
              <p:nvPr/>
            </p:nvSpPr>
            <p:spPr>
              <a:xfrm>
                <a:off x="1320801" y="2824335"/>
                <a:ext cx="4044069" cy="983346"/>
              </a:xfrm>
              <a:prstGeom prst="rect">
                <a:avLst/>
              </a:prstGeom>
              <a:noFill/>
            </p:spPr>
            <p:txBody>
              <a:bodyPr wrap="square">
                <a:spAutoFit/>
              </a:bodyPr>
              <a:lstStyle/>
              <a:p>
                <a:pPr algn="ctr">
                  <a:spcBef>
                    <a:spcPts val="300"/>
                  </a:spcBef>
                  <a:spcAft>
                    <a:spcPts val="300"/>
                  </a:spcAft>
                </a:pPr>
                <a14:m>
                  <m:oMath xmlns:m="http://schemas.openxmlformats.org/officeDocument/2006/math">
                    <m:f>
                      <m:fPr>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num>
                      <m:den>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800" dirty="0">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US" sz="32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e>
                        </m:d>
                      </m:den>
                    </m:f>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1320801" y="2824335"/>
                <a:ext cx="4044069" cy="983346"/>
              </a:xfrm>
              <a:prstGeom prst="rect">
                <a:avLst/>
              </a:prstGeom>
              <a:blipFill rotWithShape="1">
                <a:blip r:embed="rId2"/>
                <a:stretch>
                  <a:fillRect t="-50" r="10" b="2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6217919" y="2791803"/>
                <a:ext cx="4653280" cy="972446"/>
              </a:xfrm>
              <a:prstGeom prst="rect">
                <a:avLst/>
              </a:prstGeom>
              <a:noFill/>
            </p:spPr>
            <p:txBody>
              <a:bodyPr wrap="square">
                <a:spAutoFit/>
              </a:bodyPr>
              <a:lstStyle/>
              <a:p>
                <a:pPr algn="ctr">
                  <a:spcBef>
                    <a:spcPts val="300"/>
                  </a:spcBef>
                  <a:spcAft>
                    <a:spcPts val="300"/>
                  </a:spcAft>
                </a:pPr>
                <a14:m>
                  <m:oMath xmlns:m="http://schemas.openxmlformats.org/officeDocument/2006/math">
                    <m:f>
                      <m:fPr>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e>
                        </m:rad>
                      </m:den>
                    </m:f>
                  </m:oMath>
                </a14:m>
                <a:r>
                  <a:rPr lang="en-US" sz="2800" dirty="0">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US" sz="32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num>
                      <m:den>
                        <m:d>
                          <m:dPr>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e>
                        </m:d>
                        <m:d>
                          <m:dPr>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e>
                        </m:d>
                      </m:den>
                    </m:f>
                  </m:oMath>
                </a14:m>
                <a:r>
                  <a:rPr lang="vi-VN" sz="2800" dirty="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6217919" y="2791803"/>
                <a:ext cx="4653280" cy="972446"/>
              </a:xfrm>
              <a:prstGeom prst="rect">
                <a:avLst/>
              </a:prstGeom>
              <a:blipFill rotWithShape="1">
                <a:blip r:embed="rId3"/>
                <a:stretch>
                  <a:fillRect l="-14" t="-35" r="14" b="62"/>
                </a:stretch>
              </a:blipFill>
            </p:spPr>
            <p:txBody>
              <a:bodyPr/>
              <a:lstStyle/>
              <a:p>
                <a:r>
                  <a:rPr lang="en-US" altLang="en-US">
                    <a:noFill/>
                  </a:rPr>
                  <a:t> </a:t>
                </a:r>
              </a:p>
            </p:txBody>
          </p:sp>
        </mc:Fallback>
      </mc:AlternateContent>
      <p:sp>
        <p:nvSpPr>
          <p:cNvPr id="11" name="TextBox 10"/>
          <p:cNvSpPr txBox="1"/>
          <p:nvPr/>
        </p:nvSpPr>
        <p:spPr>
          <a:xfrm>
            <a:off x="670431" y="4442363"/>
            <a:ext cx="583814"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c) </a:t>
            </a:r>
            <a:endParaRPr lang="en-US" sz="28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539763" y="4305756"/>
                <a:ext cx="7380717" cy="983346"/>
              </a:xfrm>
              <a:prstGeom prst="rect">
                <a:avLst/>
              </a:prstGeom>
              <a:noFill/>
            </p:spPr>
            <p:txBody>
              <a:bodyPr wrap="square">
                <a:spAutoFit/>
              </a:bodyPr>
              <a:lstStyle/>
              <a:p>
                <a14:m>
                  <m:oMath xmlns:m="http://schemas.openxmlformats.org/officeDocument/2006/math">
                    <m:f>
                      <m:fPr>
                        <m:ctrlPr>
                          <a:rPr lang="en-US" sz="3200" i="1" smtClean="0">
                            <a:solidFill>
                              <a:schemeClr val="tx1"/>
                            </a:solidFill>
                            <a:latin typeface="Cambria Math" panose="02040503050406030204" pitchFamily="18" charset="0"/>
                          </a:rPr>
                        </m:ctrlPr>
                      </m:fPr>
                      <m:num>
                        <m:r>
                          <a:rPr lang="en-US" sz="3200" i="0">
                            <a:solidFill>
                              <a:schemeClr val="tx1"/>
                            </a:solidFill>
                            <a:latin typeface="Cambria Math" panose="02040503050406030204" pitchFamily="18" charset="0"/>
                          </a:rPr>
                          <m:t>−</m:t>
                        </m:r>
                        <m:r>
                          <a:rPr lang="en-US" sz="3200" i="0">
                            <a:solidFill>
                              <a:schemeClr val="tx1"/>
                            </a:solidFill>
                            <a:latin typeface="Cambria Math" panose="02040503050406030204" pitchFamily="18" charset="0"/>
                          </a:rPr>
                          <m:t>2</m:t>
                        </m:r>
                      </m:num>
                      <m:den>
                        <m:rad>
                          <m:radPr>
                            <m:degHide m:val="on"/>
                            <m:ctrlPr>
                              <a:rPr lang="en-US" sz="3200" i="1">
                                <a:solidFill>
                                  <a:schemeClr val="tx1"/>
                                </a:solidFill>
                                <a:latin typeface="Cambria Math" panose="02040503050406030204" pitchFamily="18" charset="0"/>
                              </a:rPr>
                            </m:ctrlPr>
                          </m:radPr>
                          <m:deg/>
                          <m:e>
                            <m:r>
                              <a:rPr lang="en-US" sz="3200" i="0">
                                <a:solidFill>
                                  <a:schemeClr val="tx1"/>
                                </a:solidFill>
                                <a:latin typeface="Cambria Math" panose="02040503050406030204" pitchFamily="18" charset="0"/>
                              </a:rPr>
                              <m:t>3</m:t>
                            </m:r>
                          </m:e>
                        </m:rad>
                        <m:r>
                          <a:rPr lang="en-US" sz="3200" i="0">
                            <a:solidFill>
                              <a:schemeClr val="tx1"/>
                            </a:solidFill>
                            <a:latin typeface="Cambria Math" panose="02040503050406030204" pitchFamily="18" charset="0"/>
                          </a:rPr>
                          <m:t>+</m:t>
                        </m:r>
                        <m:r>
                          <a:rPr lang="en-US" sz="3200" i="0">
                            <a:solidFill>
                              <a:schemeClr val="tx1"/>
                            </a:solidFill>
                            <a:latin typeface="Cambria Math" panose="02040503050406030204" pitchFamily="18" charset="0"/>
                          </a:rPr>
                          <m:t>1</m:t>
                        </m:r>
                      </m:den>
                    </m:f>
                  </m:oMath>
                </a14:m>
                <a:r>
                  <a:rPr lang="en-US" sz="2800" dirty="0">
                    <a:solidFill>
                      <a:schemeClr val="tx1"/>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US" sz="3200" i="1" smtClean="0">
                            <a:solidFill>
                              <a:srgbClr val="FF0000"/>
                            </a:solidFill>
                            <a:latin typeface="Cambria Math" panose="02040503050406030204" pitchFamily="18" charset="0"/>
                          </a:rPr>
                        </m:ctrlPr>
                      </m:fPr>
                      <m:num>
                        <m:d>
                          <m:dPr>
                            <m:ctrlPr>
                              <a:rPr lang="en-US" sz="3200" i="1">
                                <a:solidFill>
                                  <a:srgbClr val="FF0000"/>
                                </a:solidFill>
                                <a:latin typeface="Cambria Math" panose="02040503050406030204" pitchFamily="18" charset="0"/>
                              </a:rPr>
                            </m:ctrlPr>
                          </m:dPr>
                          <m:e>
                            <m:r>
                              <a:rPr lang="en-US" sz="3200" i="0">
                                <a:solidFill>
                                  <a:srgbClr val="FF0000"/>
                                </a:solidFill>
                                <a:latin typeface="Cambria Math" panose="02040503050406030204" pitchFamily="18" charset="0"/>
                              </a:rPr>
                              <m:t>−</m:t>
                            </m:r>
                            <m:r>
                              <a:rPr lang="en-US" sz="3200" i="0">
                                <a:solidFill>
                                  <a:srgbClr val="FF0000"/>
                                </a:solidFill>
                                <a:latin typeface="Cambria Math" panose="02040503050406030204" pitchFamily="18" charset="0"/>
                              </a:rPr>
                              <m:t>2</m:t>
                            </m:r>
                          </m:e>
                        </m:d>
                        <m:d>
                          <m:dPr>
                            <m:ctrlPr>
                              <a:rPr lang="en-US" sz="3200" i="1">
                                <a:solidFill>
                                  <a:srgbClr val="FF0000"/>
                                </a:solidFill>
                                <a:latin typeface="Cambria Math" panose="02040503050406030204" pitchFamily="18" charset="0"/>
                              </a:rPr>
                            </m:ctrlPr>
                          </m:dPr>
                          <m:e>
                            <m:rad>
                              <m:radPr>
                                <m:degHide m:val="on"/>
                                <m:ctrlPr>
                                  <a:rPr lang="en-US" sz="3200" i="1">
                                    <a:solidFill>
                                      <a:srgbClr val="FF0000"/>
                                    </a:solidFill>
                                    <a:latin typeface="Cambria Math" panose="02040503050406030204" pitchFamily="18" charset="0"/>
                                  </a:rPr>
                                </m:ctrlPr>
                              </m:radPr>
                              <m:deg/>
                              <m:e>
                                <m:r>
                                  <a:rPr lang="en-US" sz="3200" i="0">
                                    <a:solidFill>
                                      <a:srgbClr val="FF0000"/>
                                    </a:solidFill>
                                    <a:latin typeface="Cambria Math" panose="02040503050406030204" pitchFamily="18" charset="0"/>
                                  </a:rPr>
                                  <m:t>3</m:t>
                                </m:r>
                              </m:e>
                            </m:rad>
                            <m:r>
                              <a:rPr lang="en-US" sz="3200" i="0">
                                <a:solidFill>
                                  <a:srgbClr val="FF0000"/>
                                </a:solidFill>
                                <a:latin typeface="Cambria Math" panose="02040503050406030204" pitchFamily="18" charset="0"/>
                              </a:rPr>
                              <m:t>−</m:t>
                            </m:r>
                            <m:r>
                              <a:rPr lang="en-US" sz="3200" i="0">
                                <a:solidFill>
                                  <a:srgbClr val="FF0000"/>
                                </a:solidFill>
                                <a:latin typeface="Cambria Math" panose="02040503050406030204" pitchFamily="18" charset="0"/>
                              </a:rPr>
                              <m:t>1</m:t>
                            </m:r>
                          </m:e>
                        </m:d>
                      </m:num>
                      <m:den>
                        <m:d>
                          <m:dPr>
                            <m:ctrlPr>
                              <a:rPr lang="en-US" sz="3200" i="1">
                                <a:solidFill>
                                  <a:srgbClr val="FF0000"/>
                                </a:solidFill>
                                <a:latin typeface="Cambria Math" panose="02040503050406030204" pitchFamily="18" charset="0"/>
                              </a:rPr>
                            </m:ctrlPr>
                          </m:dPr>
                          <m:e>
                            <m:rad>
                              <m:radPr>
                                <m:degHide m:val="on"/>
                                <m:ctrlPr>
                                  <a:rPr lang="en-US" sz="3200" i="1">
                                    <a:solidFill>
                                      <a:srgbClr val="FF0000"/>
                                    </a:solidFill>
                                    <a:latin typeface="Cambria Math" panose="02040503050406030204" pitchFamily="18" charset="0"/>
                                  </a:rPr>
                                </m:ctrlPr>
                              </m:radPr>
                              <m:deg/>
                              <m:e>
                                <m:r>
                                  <a:rPr lang="en-US" sz="3200" i="0">
                                    <a:solidFill>
                                      <a:srgbClr val="FF0000"/>
                                    </a:solidFill>
                                    <a:latin typeface="Cambria Math" panose="02040503050406030204" pitchFamily="18" charset="0"/>
                                  </a:rPr>
                                  <m:t>3</m:t>
                                </m:r>
                              </m:e>
                            </m:rad>
                            <m:r>
                              <a:rPr lang="en-US" sz="3200" i="0">
                                <a:solidFill>
                                  <a:srgbClr val="FF0000"/>
                                </a:solidFill>
                                <a:latin typeface="Cambria Math" panose="02040503050406030204" pitchFamily="18" charset="0"/>
                              </a:rPr>
                              <m:t>+</m:t>
                            </m:r>
                            <m:r>
                              <a:rPr lang="en-US" sz="3200" i="0">
                                <a:solidFill>
                                  <a:srgbClr val="FF0000"/>
                                </a:solidFill>
                                <a:latin typeface="Cambria Math" panose="02040503050406030204" pitchFamily="18" charset="0"/>
                              </a:rPr>
                              <m:t>1</m:t>
                            </m:r>
                          </m:e>
                        </m:d>
                        <m:d>
                          <m:dPr>
                            <m:ctrlPr>
                              <a:rPr lang="en-US" sz="3200" i="1">
                                <a:solidFill>
                                  <a:srgbClr val="FF0000"/>
                                </a:solidFill>
                                <a:latin typeface="Cambria Math" panose="02040503050406030204" pitchFamily="18" charset="0"/>
                              </a:rPr>
                            </m:ctrlPr>
                          </m:dPr>
                          <m:e>
                            <m:rad>
                              <m:radPr>
                                <m:degHide m:val="on"/>
                                <m:ctrlPr>
                                  <a:rPr lang="en-US" sz="3200" i="1">
                                    <a:solidFill>
                                      <a:srgbClr val="FF0000"/>
                                    </a:solidFill>
                                    <a:latin typeface="Cambria Math" panose="02040503050406030204" pitchFamily="18" charset="0"/>
                                  </a:rPr>
                                </m:ctrlPr>
                              </m:radPr>
                              <m:deg/>
                              <m:e>
                                <m:r>
                                  <a:rPr lang="en-US" sz="3200" i="0">
                                    <a:solidFill>
                                      <a:srgbClr val="FF0000"/>
                                    </a:solidFill>
                                    <a:latin typeface="Cambria Math" panose="02040503050406030204" pitchFamily="18" charset="0"/>
                                  </a:rPr>
                                  <m:t>3</m:t>
                                </m:r>
                              </m:e>
                            </m:rad>
                            <m:r>
                              <a:rPr lang="en-US" sz="3200" i="0">
                                <a:solidFill>
                                  <a:srgbClr val="FF0000"/>
                                </a:solidFill>
                                <a:latin typeface="Cambria Math" panose="02040503050406030204" pitchFamily="18" charset="0"/>
                              </a:rPr>
                              <m:t>−</m:t>
                            </m:r>
                            <m:r>
                              <a:rPr lang="en-US" sz="3200" i="0">
                                <a:solidFill>
                                  <a:srgbClr val="FF0000"/>
                                </a:solidFill>
                                <a:latin typeface="Cambria Math" panose="02040503050406030204" pitchFamily="18" charset="0"/>
                              </a:rPr>
                              <m:t>1</m:t>
                            </m:r>
                          </m:e>
                        </m:d>
                      </m:den>
                    </m:f>
                  </m:oMath>
                </a14:m>
                <a:r>
                  <a:rPr lang="en-US"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i="0">
                            <a:solidFill>
                              <a:srgbClr val="FF0000"/>
                            </a:solidFill>
                            <a:latin typeface="Cambria Math" panose="02040503050406030204" pitchFamily="18" charset="0"/>
                          </a:rPr>
                          <m:t>−</m:t>
                        </m:r>
                        <m:r>
                          <a:rPr lang="en-US" sz="3200" i="0">
                            <a:solidFill>
                              <a:srgbClr val="FF0000"/>
                            </a:solidFill>
                            <a:latin typeface="Cambria Math" panose="02040503050406030204" pitchFamily="18" charset="0"/>
                          </a:rPr>
                          <m:t>2</m:t>
                        </m:r>
                        <m:d>
                          <m:dPr>
                            <m:ctrlPr>
                              <a:rPr lang="en-US" sz="3200" i="1">
                                <a:solidFill>
                                  <a:srgbClr val="FF0000"/>
                                </a:solidFill>
                                <a:latin typeface="Cambria Math" panose="02040503050406030204" pitchFamily="18" charset="0"/>
                              </a:rPr>
                            </m:ctrlPr>
                          </m:dPr>
                          <m:e>
                            <m:rad>
                              <m:radPr>
                                <m:degHide m:val="on"/>
                                <m:ctrlPr>
                                  <a:rPr lang="en-US" sz="3200" i="1">
                                    <a:solidFill>
                                      <a:srgbClr val="FF0000"/>
                                    </a:solidFill>
                                    <a:latin typeface="Cambria Math" panose="02040503050406030204" pitchFamily="18" charset="0"/>
                                  </a:rPr>
                                </m:ctrlPr>
                              </m:radPr>
                              <m:deg/>
                              <m:e>
                                <m:r>
                                  <a:rPr lang="en-US" sz="3200" i="0">
                                    <a:solidFill>
                                      <a:srgbClr val="FF0000"/>
                                    </a:solidFill>
                                    <a:latin typeface="Cambria Math" panose="02040503050406030204" pitchFamily="18" charset="0"/>
                                  </a:rPr>
                                  <m:t>3</m:t>
                                </m:r>
                              </m:e>
                            </m:rad>
                            <m:r>
                              <a:rPr lang="en-US" sz="3200" i="0">
                                <a:solidFill>
                                  <a:srgbClr val="FF0000"/>
                                </a:solidFill>
                                <a:latin typeface="Cambria Math" panose="02040503050406030204" pitchFamily="18" charset="0"/>
                              </a:rPr>
                              <m:t>−</m:t>
                            </m:r>
                            <m:r>
                              <a:rPr lang="en-US" sz="3200" i="0">
                                <a:solidFill>
                                  <a:srgbClr val="FF0000"/>
                                </a:solidFill>
                                <a:latin typeface="Cambria Math" panose="02040503050406030204" pitchFamily="18" charset="0"/>
                              </a:rPr>
                              <m:t>1</m:t>
                            </m:r>
                          </m:e>
                        </m:d>
                      </m:num>
                      <m:den>
                        <m:r>
                          <a:rPr lang="en-US" sz="3200" i="0">
                            <a:solidFill>
                              <a:srgbClr val="FF0000"/>
                            </a:solidFill>
                            <a:latin typeface="Cambria Math" panose="02040503050406030204" pitchFamily="18" charset="0"/>
                          </a:rPr>
                          <m:t>3</m:t>
                        </m:r>
                        <m:r>
                          <a:rPr lang="en-US" sz="3200" i="0">
                            <a:solidFill>
                              <a:srgbClr val="FF0000"/>
                            </a:solidFill>
                            <a:latin typeface="Cambria Math" panose="02040503050406030204" pitchFamily="18" charset="0"/>
                          </a:rPr>
                          <m:t>−</m:t>
                        </m:r>
                        <m:r>
                          <a:rPr lang="en-US" sz="3200" i="0">
                            <a:solidFill>
                              <a:srgbClr val="FF0000"/>
                            </a:solidFill>
                            <a:latin typeface="Cambria Math" panose="02040503050406030204" pitchFamily="18" charset="0"/>
                          </a:rPr>
                          <m:t>1</m:t>
                        </m:r>
                      </m:den>
                    </m:f>
                  </m:oMath>
                </a14:m>
                <a:r>
                  <a:rPr lang="en-US"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r>
                      <a:rPr lang="en-US" sz="2800" i="0" smtClean="0">
                        <a:solidFill>
                          <a:srgbClr val="FF0000"/>
                        </a:solidFill>
                        <a:latin typeface="Cambria Math" panose="02040503050406030204" pitchFamily="18" charset="0"/>
                      </a:rPr>
                      <m:t>−</m:t>
                    </m:r>
                    <m:rad>
                      <m:radPr>
                        <m:degHide m:val="on"/>
                        <m:ctrlPr>
                          <a:rPr lang="en-US" sz="2800" i="1">
                            <a:solidFill>
                              <a:srgbClr val="FF0000"/>
                            </a:solidFill>
                            <a:latin typeface="Cambria Math" panose="02040503050406030204" pitchFamily="18" charset="0"/>
                          </a:rPr>
                        </m:ctrlPr>
                      </m:radPr>
                      <m:deg/>
                      <m:e>
                        <m:r>
                          <a:rPr lang="en-US" sz="2800" i="0">
                            <a:solidFill>
                              <a:srgbClr val="FF0000"/>
                            </a:solidFill>
                            <a:latin typeface="Cambria Math" panose="02040503050406030204" pitchFamily="18" charset="0"/>
                          </a:rPr>
                          <m:t>3</m:t>
                        </m:r>
                      </m:e>
                    </m:rad>
                    <m:r>
                      <a:rPr lang="en-US" sz="2800" i="0">
                        <a:solidFill>
                          <a:srgbClr val="FF0000"/>
                        </a:solidFill>
                        <a:latin typeface="Cambria Math" panose="02040503050406030204" pitchFamily="18" charset="0"/>
                      </a:rPr>
                      <m:t>+</m:t>
                    </m:r>
                    <m:r>
                      <a:rPr lang="en-US" sz="2800" i="0">
                        <a:solidFill>
                          <a:srgbClr val="FF0000"/>
                        </a:solidFill>
                        <a:latin typeface="Cambria Math" panose="02040503050406030204" pitchFamily="18" charset="0"/>
                      </a:rPr>
                      <m:t>1</m:t>
                    </m:r>
                  </m:oMath>
                </a14:m>
                <a:endParaRPr lang="en-US" sz="2800" dirty="0">
                  <a:solidFill>
                    <a:schemeClr val="tx1"/>
                  </a:solidFill>
                  <a:latin typeface="Arial" panose="020B0604020202020204" pitchFamily="34" charset="0"/>
                  <a:cs typeface="Arial" panose="020B0604020202020204"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539763" y="4305756"/>
                <a:ext cx="7380717" cy="983346"/>
              </a:xfrm>
              <a:prstGeom prst="rect">
                <a:avLst/>
              </a:prstGeom>
              <a:blipFill rotWithShape="1">
                <a:blip r:embed="rId4"/>
                <a:stretch>
                  <a:fillRect l="-7" t="-46" b="1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3962594" y="5432988"/>
                <a:ext cx="7380717" cy="972446"/>
              </a:xfrm>
              <a:prstGeom prst="rect">
                <a:avLst/>
              </a:prstGeom>
              <a:noFill/>
            </p:spPr>
            <p:txBody>
              <a:bodyPr wrap="square">
                <a:spAutoFit/>
              </a:bodyPr>
              <a:lstStyle/>
              <a:p>
                <a14:m>
                  <m:oMath xmlns:m="http://schemas.openxmlformats.org/officeDocument/2006/math">
                    <m:f>
                      <m:fPr>
                        <m:ctrlPr>
                          <a:rPr lang="en-US" sz="3200" i="1" smtClean="0">
                            <a:solidFill>
                              <a:schemeClr val="tx1"/>
                            </a:solidFill>
                            <a:latin typeface="Cambria Math" panose="02040503050406030204" pitchFamily="18" charset="0"/>
                          </a:rPr>
                        </m:ctrlPr>
                      </m:fPr>
                      <m:num>
                        <m:r>
                          <a:rPr lang="en-US" sz="3200">
                            <a:solidFill>
                              <a:schemeClr val="tx1"/>
                            </a:solidFill>
                            <a:latin typeface="Cambria Math" panose="02040503050406030204" pitchFamily="18" charset="0"/>
                          </a:rPr>
                          <m:t>1</m:t>
                        </m:r>
                      </m:num>
                      <m:den>
                        <m:rad>
                          <m:radPr>
                            <m:degHide m:val="on"/>
                            <m:ctrlPr>
                              <a:rPr lang="en-US" sz="3200" i="1">
                                <a:solidFill>
                                  <a:schemeClr val="tx1"/>
                                </a:solidFill>
                                <a:latin typeface="Cambria Math" panose="02040503050406030204" pitchFamily="18" charset="0"/>
                              </a:rPr>
                            </m:ctrlPr>
                          </m:radPr>
                          <m:deg/>
                          <m:e>
                            <m:r>
                              <a:rPr lang="en-US" sz="3200" i="0">
                                <a:solidFill>
                                  <a:schemeClr val="tx1"/>
                                </a:solidFill>
                                <a:latin typeface="Cambria Math" panose="02040503050406030204" pitchFamily="18" charset="0"/>
                              </a:rPr>
                              <m:t>3</m:t>
                            </m:r>
                          </m:e>
                        </m:rad>
                        <m:r>
                          <a:rPr lang="en-US" sz="3200" i="0">
                            <a:solidFill>
                              <a:schemeClr val="tx1"/>
                            </a:solidFill>
                            <a:latin typeface="Cambria Math" panose="02040503050406030204" pitchFamily="18" charset="0"/>
                          </a:rPr>
                          <m:t>−</m:t>
                        </m:r>
                        <m:rad>
                          <m:radPr>
                            <m:degHide m:val="on"/>
                            <m:ctrlPr>
                              <a:rPr lang="en-US" sz="3200" i="1">
                                <a:solidFill>
                                  <a:schemeClr val="tx1"/>
                                </a:solidFill>
                                <a:latin typeface="Cambria Math" panose="02040503050406030204" pitchFamily="18" charset="0"/>
                              </a:rPr>
                            </m:ctrlPr>
                          </m:radPr>
                          <m:deg/>
                          <m:e>
                            <m:r>
                              <a:rPr lang="en-US" sz="3200" i="0">
                                <a:solidFill>
                                  <a:schemeClr val="tx1"/>
                                </a:solidFill>
                                <a:latin typeface="Cambria Math" panose="02040503050406030204" pitchFamily="18" charset="0"/>
                              </a:rPr>
                              <m:t>2</m:t>
                            </m:r>
                          </m:e>
                        </m:rad>
                      </m:den>
                    </m:f>
                  </m:oMath>
                </a14:m>
                <a:r>
                  <a:rPr lang="en-US" sz="2800" dirty="0">
                    <a:solidFill>
                      <a:schemeClr val="tx1"/>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US" sz="3200" i="1" smtClean="0">
                            <a:solidFill>
                              <a:srgbClr val="FF0000"/>
                            </a:solidFill>
                            <a:latin typeface="Cambria Math" panose="02040503050406030204" pitchFamily="18" charset="0"/>
                          </a:rPr>
                        </m:ctrlPr>
                      </m:fPr>
                      <m:num>
                        <m:rad>
                          <m:radPr>
                            <m:degHide m:val="on"/>
                            <m:ctrlPr>
                              <a:rPr lang="en-US" sz="3200" i="1">
                                <a:solidFill>
                                  <a:srgbClr val="FF0000"/>
                                </a:solidFill>
                                <a:latin typeface="Cambria Math" panose="02040503050406030204" pitchFamily="18" charset="0"/>
                              </a:rPr>
                            </m:ctrlPr>
                          </m:radPr>
                          <m:deg/>
                          <m:e>
                            <m:r>
                              <a:rPr lang="en-US" sz="3200" i="0">
                                <a:solidFill>
                                  <a:srgbClr val="FF0000"/>
                                </a:solidFill>
                                <a:latin typeface="Cambria Math" panose="02040503050406030204" pitchFamily="18" charset="0"/>
                              </a:rPr>
                              <m:t>3</m:t>
                            </m:r>
                          </m:e>
                        </m:rad>
                        <m:r>
                          <a:rPr lang="en-US" sz="3200" i="0">
                            <a:solidFill>
                              <a:srgbClr val="FF0000"/>
                            </a:solidFill>
                            <a:latin typeface="Cambria Math" panose="02040503050406030204" pitchFamily="18" charset="0"/>
                          </a:rPr>
                          <m:t>+</m:t>
                        </m:r>
                        <m:rad>
                          <m:radPr>
                            <m:degHide m:val="on"/>
                            <m:ctrlPr>
                              <a:rPr lang="en-US" sz="3200" i="1">
                                <a:solidFill>
                                  <a:srgbClr val="FF0000"/>
                                </a:solidFill>
                                <a:latin typeface="Cambria Math" panose="02040503050406030204" pitchFamily="18" charset="0"/>
                              </a:rPr>
                            </m:ctrlPr>
                          </m:radPr>
                          <m:deg/>
                          <m:e>
                            <m:r>
                              <a:rPr lang="en-US" sz="3200" i="0">
                                <a:solidFill>
                                  <a:srgbClr val="FF0000"/>
                                </a:solidFill>
                                <a:latin typeface="Cambria Math" panose="02040503050406030204" pitchFamily="18" charset="0"/>
                              </a:rPr>
                              <m:t>2</m:t>
                            </m:r>
                          </m:e>
                        </m:rad>
                      </m:num>
                      <m:den>
                        <m:d>
                          <m:dPr>
                            <m:ctrlPr>
                              <a:rPr lang="en-US" sz="3200" i="1">
                                <a:solidFill>
                                  <a:srgbClr val="FF0000"/>
                                </a:solidFill>
                                <a:latin typeface="Cambria Math" panose="02040503050406030204" pitchFamily="18" charset="0"/>
                              </a:rPr>
                            </m:ctrlPr>
                          </m:dPr>
                          <m:e>
                            <m:rad>
                              <m:radPr>
                                <m:degHide m:val="on"/>
                                <m:ctrlPr>
                                  <a:rPr lang="en-US" sz="3200" i="1">
                                    <a:solidFill>
                                      <a:srgbClr val="FF0000"/>
                                    </a:solidFill>
                                    <a:latin typeface="Cambria Math" panose="02040503050406030204" pitchFamily="18" charset="0"/>
                                  </a:rPr>
                                </m:ctrlPr>
                              </m:radPr>
                              <m:deg/>
                              <m:e>
                                <m:r>
                                  <a:rPr lang="en-US" sz="3200" i="0">
                                    <a:solidFill>
                                      <a:srgbClr val="FF0000"/>
                                    </a:solidFill>
                                    <a:latin typeface="Cambria Math" panose="02040503050406030204" pitchFamily="18" charset="0"/>
                                  </a:rPr>
                                  <m:t>3</m:t>
                                </m:r>
                              </m:e>
                            </m:rad>
                            <m:r>
                              <a:rPr lang="en-US" sz="3200" i="0">
                                <a:solidFill>
                                  <a:srgbClr val="FF0000"/>
                                </a:solidFill>
                                <a:latin typeface="Cambria Math" panose="02040503050406030204" pitchFamily="18" charset="0"/>
                              </a:rPr>
                              <m:t>−</m:t>
                            </m:r>
                            <m:rad>
                              <m:radPr>
                                <m:degHide m:val="on"/>
                                <m:ctrlPr>
                                  <a:rPr lang="en-US" sz="3200" i="1">
                                    <a:solidFill>
                                      <a:srgbClr val="FF0000"/>
                                    </a:solidFill>
                                    <a:latin typeface="Cambria Math" panose="02040503050406030204" pitchFamily="18" charset="0"/>
                                  </a:rPr>
                                </m:ctrlPr>
                              </m:radPr>
                              <m:deg/>
                              <m:e>
                                <m:r>
                                  <a:rPr lang="en-US" sz="3200" i="0">
                                    <a:solidFill>
                                      <a:srgbClr val="FF0000"/>
                                    </a:solidFill>
                                    <a:latin typeface="Cambria Math" panose="02040503050406030204" pitchFamily="18" charset="0"/>
                                  </a:rPr>
                                  <m:t>2</m:t>
                                </m:r>
                              </m:e>
                            </m:rad>
                          </m:e>
                        </m:d>
                        <m:d>
                          <m:dPr>
                            <m:ctrlPr>
                              <a:rPr lang="en-US" sz="3200" i="1">
                                <a:solidFill>
                                  <a:srgbClr val="FF0000"/>
                                </a:solidFill>
                                <a:latin typeface="Cambria Math" panose="02040503050406030204" pitchFamily="18" charset="0"/>
                              </a:rPr>
                            </m:ctrlPr>
                          </m:dPr>
                          <m:e>
                            <m:rad>
                              <m:radPr>
                                <m:degHide m:val="on"/>
                                <m:ctrlPr>
                                  <a:rPr lang="en-US" sz="3200" i="1">
                                    <a:solidFill>
                                      <a:srgbClr val="FF0000"/>
                                    </a:solidFill>
                                    <a:latin typeface="Cambria Math" panose="02040503050406030204" pitchFamily="18" charset="0"/>
                                  </a:rPr>
                                </m:ctrlPr>
                              </m:radPr>
                              <m:deg/>
                              <m:e>
                                <m:r>
                                  <a:rPr lang="en-US" sz="3200" i="0">
                                    <a:solidFill>
                                      <a:srgbClr val="FF0000"/>
                                    </a:solidFill>
                                    <a:latin typeface="Cambria Math" panose="02040503050406030204" pitchFamily="18" charset="0"/>
                                  </a:rPr>
                                  <m:t>3</m:t>
                                </m:r>
                              </m:e>
                            </m:rad>
                            <m:r>
                              <a:rPr lang="en-US" sz="3200" i="0">
                                <a:solidFill>
                                  <a:srgbClr val="FF0000"/>
                                </a:solidFill>
                                <a:latin typeface="Cambria Math" panose="02040503050406030204" pitchFamily="18" charset="0"/>
                              </a:rPr>
                              <m:t>+</m:t>
                            </m:r>
                            <m:rad>
                              <m:radPr>
                                <m:degHide m:val="on"/>
                                <m:ctrlPr>
                                  <a:rPr lang="en-US" sz="3200" i="1">
                                    <a:solidFill>
                                      <a:srgbClr val="FF0000"/>
                                    </a:solidFill>
                                    <a:latin typeface="Cambria Math" panose="02040503050406030204" pitchFamily="18" charset="0"/>
                                  </a:rPr>
                                </m:ctrlPr>
                              </m:radPr>
                              <m:deg/>
                              <m:e>
                                <m:r>
                                  <a:rPr lang="en-US" sz="3200" i="0">
                                    <a:solidFill>
                                      <a:srgbClr val="FF0000"/>
                                    </a:solidFill>
                                    <a:latin typeface="Cambria Math" panose="02040503050406030204" pitchFamily="18" charset="0"/>
                                  </a:rPr>
                                  <m:t>2</m:t>
                                </m:r>
                              </m:e>
                            </m:rad>
                          </m:e>
                        </m:d>
                      </m:den>
                    </m:f>
                  </m:oMath>
                </a14:m>
                <a:r>
                  <a:rPr lang="en-US"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f>
                      <m:fPr>
                        <m:ctrlPr>
                          <a:rPr lang="en-US" sz="3200" i="1" smtClean="0">
                            <a:solidFill>
                              <a:srgbClr val="FF0000"/>
                            </a:solidFill>
                            <a:latin typeface="Cambria Math" panose="02040503050406030204" pitchFamily="18" charset="0"/>
                          </a:rPr>
                        </m:ctrlPr>
                      </m:fPr>
                      <m:num>
                        <m:rad>
                          <m:radPr>
                            <m:degHide m:val="on"/>
                            <m:ctrlPr>
                              <a:rPr lang="en-US" sz="3200" i="1">
                                <a:solidFill>
                                  <a:srgbClr val="FF0000"/>
                                </a:solidFill>
                                <a:latin typeface="Cambria Math" panose="02040503050406030204" pitchFamily="18" charset="0"/>
                              </a:rPr>
                            </m:ctrlPr>
                          </m:radPr>
                          <m:deg/>
                          <m:e>
                            <m:r>
                              <a:rPr lang="en-US" sz="3200" i="0">
                                <a:solidFill>
                                  <a:srgbClr val="FF0000"/>
                                </a:solidFill>
                                <a:latin typeface="Cambria Math" panose="02040503050406030204" pitchFamily="18" charset="0"/>
                              </a:rPr>
                              <m:t>3</m:t>
                            </m:r>
                          </m:e>
                        </m:rad>
                        <m:r>
                          <a:rPr lang="en-US" sz="3200" i="0">
                            <a:solidFill>
                              <a:srgbClr val="FF0000"/>
                            </a:solidFill>
                            <a:latin typeface="Cambria Math" panose="02040503050406030204" pitchFamily="18" charset="0"/>
                          </a:rPr>
                          <m:t>+</m:t>
                        </m:r>
                        <m:rad>
                          <m:radPr>
                            <m:degHide m:val="on"/>
                            <m:ctrlPr>
                              <a:rPr lang="en-US" sz="3200" i="1">
                                <a:solidFill>
                                  <a:srgbClr val="FF0000"/>
                                </a:solidFill>
                                <a:latin typeface="Cambria Math" panose="02040503050406030204" pitchFamily="18" charset="0"/>
                              </a:rPr>
                            </m:ctrlPr>
                          </m:radPr>
                          <m:deg/>
                          <m:e>
                            <m:r>
                              <a:rPr lang="en-US" sz="3200" i="0">
                                <a:solidFill>
                                  <a:srgbClr val="FF0000"/>
                                </a:solidFill>
                                <a:latin typeface="Cambria Math" panose="02040503050406030204" pitchFamily="18" charset="0"/>
                              </a:rPr>
                              <m:t>2</m:t>
                            </m:r>
                          </m:e>
                        </m:rad>
                      </m:num>
                      <m:den>
                        <m:r>
                          <a:rPr lang="en-US" sz="3200" i="0">
                            <a:solidFill>
                              <a:srgbClr val="FF0000"/>
                            </a:solidFill>
                            <a:latin typeface="Cambria Math" panose="02040503050406030204" pitchFamily="18" charset="0"/>
                          </a:rPr>
                          <m:t>3</m:t>
                        </m:r>
                        <m:r>
                          <a:rPr lang="en-US" sz="3200" i="0">
                            <a:solidFill>
                              <a:srgbClr val="FF0000"/>
                            </a:solidFill>
                            <a:latin typeface="Cambria Math" panose="02040503050406030204" pitchFamily="18" charset="0"/>
                          </a:rPr>
                          <m:t>−</m:t>
                        </m:r>
                        <m:r>
                          <a:rPr lang="en-US" sz="3200" i="0">
                            <a:solidFill>
                              <a:srgbClr val="FF0000"/>
                            </a:solidFill>
                            <a:latin typeface="Cambria Math" panose="02040503050406030204" pitchFamily="18" charset="0"/>
                          </a:rPr>
                          <m:t>2</m:t>
                        </m:r>
                      </m:den>
                    </m:f>
                  </m:oMath>
                </a14:m>
                <a:r>
                  <a:rPr lang="en-US"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smtClean="0">
                            <a:solidFill>
                              <a:srgbClr val="FF0000"/>
                            </a:solidFill>
                            <a:latin typeface="Cambria Math" panose="02040503050406030204" pitchFamily="18" charset="0"/>
                          </a:rPr>
                        </m:ctrlPr>
                      </m:radPr>
                      <m:deg/>
                      <m:e>
                        <m:r>
                          <a:rPr lang="en-US" sz="2800" i="0">
                            <a:solidFill>
                              <a:srgbClr val="FF0000"/>
                            </a:solidFill>
                            <a:latin typeface="Cambria Math" panose="02040503050406030204" pitchFamily="18" charset="0"/>
                          </a:rPr>
                          <m:t>3</m:t>
                        </m:r>
                      </m:e>
                    </m:rad>
                    <m:r>
                      <a:rPr lang="en-US" sz="2800" i="0">
                        <a:solidFill>
                          <a:srgbClr val="FF0000"/>
                        </a:solidFill>
                        <a:latin typeface="Cambria Math" panose="02040503050406030204" pitchFamily="18" charset="0"/>
                      </a:rPr>
                      <m:t>+</m:t>
                    </m:r>
                    <m:rad>
                      <m:radPr>
                        <m:degHide m:val="on"/>
                        <m:ctrlPr>
                          <a:rPr lang="en-US" sz="2800" i="1">
                            <a:solidFill>
                              <a:srgbClr val="FF0000"/>
                            </a:solidFill>
                            <a:latin typeface="Cambria Math" panose="02040503050406030204" pitchFamily="18" charset="0"/>
                          </a:rPr>
                        </m:ctrlPr>
                      </m:radPr>
                      <m:deg/>
                      <m:e>
                        <m:r>
                          <a:rPr lang="en-US" sz="2800" i="0">
                            <a:solidFill>
                              <a:srgbClr val="FF0000"/>
                            </a:solidFill>
                            <a:latin typeface="Cambria Math" panose="02040503050406030204" pitchFamily="18" charset="0"/>
                          </a:rPr>
                          <m:t>2</m:t>
                        </m:r>
                      </m:e>
                    </m:rad>
                  </m:oMath>
                </a14:m>
                <a:endParaRPr lang="en-US" sz="2800" dirty="0">
                  <a:solidFill>
                    <a:schemeClr val="tx1"/>
                  </a:solidFill>
                  <a:latin typeface="Arial" panose="020B0604020202020204" pitchFamily="34" charset="0"/>
                  <a:cs typeface="Arial" panose="020B0604020202020204" pitchFamily="34"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3962594" y="5432988"/>
                <a:ext cx="7380717" cy="972446"/>
              </a:xfrm>
              <a:prstGeom prst="rect">
                <a:avLst/>
              </a:prstGeom>
              <a:blipFill rotWithShape="1">
                <a:blip r:embed="rId5"/>
                <a:stretch>
                  <a:fillRect l="-3" t="-58" r="4" b="19"/>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strips(down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trips(down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p:bldP spid="10" grpId="0"/>
      <p:bldP spid="11" grpId="0"/>
      <p:bldP spid="13"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3" name="TextBox 2"/>
          <p:cNvSpPr txBox="1"/>
          <p:nvPr/>
        </p:nvSpPr>
        <p:spPr>
          <a:xfrm>
            <a:off x="2783840" y="482195"/>
            <a:ext cx="6624320" cy="584775"/>
          </a:xfrm>
          <a:prstGeom prst="rect">
            <a:avLst/>
          </a:prstGeom>
          <a:solidFill>
            <a:schemeClr val="bg1"/>
          </a:solidFill>
        </p:spPr>
        <p:txBody>
          <a:bodyPr wrap="square">
            <a:spAutoFit/>
          </a:bodyPr>
          <a:lstStyle/>
          <a:p>
            <a:pPr algn="ctr">
              <a:spcBef>
                <a:spcPts val="300"/>
              </a:spcBef>
              <a:spcAft>
                <a:spcPts val="300"/>
              </a:spcAft>
            </a:pPr>
            <a:r>
              <a:rPr lang="vi-VN" sz="3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Khái niệm trục căn thức ở mẫu</a:t>
            </a:r>
            <a:endParaRPr lang="en-US" sz="32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TextBox 4"/>
              <p:cNvSpPr txBox="1"/>
              <p:nvPr/>
            </p:nvSpPr>
            <p:spPr>
              <a:xfrm>
                <a:off x="1584960" y="1226409"/>
                <a:ext cx="9022080" cy="4844596"/>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 Với các biểu thức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&gt;</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ta có: </a:t>
                </a:r>
                <a14:m>
                  <m:oMath xmlns:m="http://schemas.openxmlformats.org/officeDocument/2006/math">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num>
                      <m:den>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rad>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rad>
                      </m:num>
                      <m:den>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den>
                    </m:f>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 Với các biểu thức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mà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0</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ta có:</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num>
                      <m:den>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d>
                      </m:num>
                      <m:den>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num>
                      <m:den>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d>
                      </m:num>
                      <m:den>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 Với các biểu thức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mà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0</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0</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ta có:</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num>
                      <m:den>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rad>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rad>
                          </m:e>
                        </m:d>
                      </m:num>
                      <m:den>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num>
                      <m:den>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rad>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rad>
                          </m:e>
                        </m:d>
                      </m:num>
                      <m:den>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den>
                    </m:f>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584960" y="1226409"/>
                <a:ext cx="9022080" cy="4844596"/>
              </a:xfrm>
              <a:prstGeom prst="rect">
                <a:avLst/>
              </a:prstGeom>
              <a:blipFill rotWithShape="1">
                <a:blip r:embed="rId1"/>
                <a:stretch>
                  <a:fillRect t="-5" b="-12378"/>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694162" y="471240"/>
            <a:ext cx="3617722" cy="523220"/>
          </a:xfrm>
          <a:prstGeom prst="rect">
            <a:avLst/>
          </a:prstGeom>
          <a:solidFill>
            <a:schemeClr val="bg1"/>
          </a:solidFill>
        </p:spPr>
        <p:txBody>
          <a:bodyPr wrap="none" rtlCol="0">
            <a:spAutoFit/>
          </a:bodyPr>
          <a:lstStyle/>
          <a:p>
            <a:r>
              <a:rPr lang="en-US" sz="2800" b="1" dirty="0">
                <a:solidFill>
                  <a:srgbClr val="9B3FE1"/>
                </a:solidFill>
                <a:latin typeface="Arial" panose="020B0604020202020204" pitchFamily="34" charset="0"/>
                <a:cs typeface="Arial" panose="020B0604020202020204" pitchFamily="34" charset="0"/>
              </a:rPr>
              <a:t>Ví dụ 5 (SGK – tr.57)</a:t>
            </a:r>
            <a:endParaRPr lang="en-US" sz="28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4324878" y="290427"/>
                <a:ext cx="7172960" cy="1877309"/>
              </a:xfrm>
              <a:prstGeom prst="rect">
                <a:avLst/>
              </a:prstGeom>
              <a:noFill/>
            </p:spPr>
            <p:txBody>
              <a:bodyPr wrap="square">
                <a:spAutoFit/>
              </a:bodyPr>
              <a:lstStyle/>
              <a:p>
                <a:pPr algn="ct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Trục căn thức ở mẫu của các biểu thức sau:</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5</m:t>
                            </m:r>
                          </m:e>
                        </m:rad>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                         	b)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3</m:t>
                        </m:r>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e>
                        </m:rad>
                      </m:den>
                    </m:f>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4324878" y="290427"/>
                <a:ext cx="7172960" cy="1877309"/>
              </a:xfrm>
              <a:prstGeom prst="rect">
                <a:avLst/>
              </a:prstGeom>
              <a:blipFill rotWithShape="1">
                <a:blip r:embed="rId1"/>
                <a:stretch>
                  <a:fillRect l="-7" t="-12" r="7" b="-3695"/>
                </a:stretch>
              </a:blipFill>
            </p:spPr>
            <p:txBody>
              <a:bodyPr/>
              <a:lstStyle/>
              <a:p>
                <a:r>
                  <a:rPr lang="en-US" altLang="en-US">
                    <a:noFill/>
                  </a:rPr>
                  <a:t> </a:t>
                </a:r>
              </a:p>
            </p:txBody>
          </p:sp>
        </mc:Fallback>
      </mc:AlternateContent>
      <p:sp>
        <p:nvSpPr>
          <p:cNvPr id="5" name="TextBox 4"/>
          <p:cNvSpPr txBox="1"/>
          <p:nvPr/>
        </p:nvSpPr>
        <p:spPr>
          <a:xfrm>
            <a:off x="694162" y="2585039"/>
            <a:ext cx="2137124" cy="523220"/>
          </a:xfrm>
          <a:prstGeom prst="rect">
            <a:avLst/>
          </a:prstGeom>
          <a:solidFill>
            <a:schemeClr val="bg1"/>
          </a:solidFill>
        </p:spPr>
        <p:txBody>
          <a:bodyPr wrap="none" rtlCol="0">
            <a:spAutoFit/>
          </a:bodyPr>
          <a:lstStyle/>
          <a:p>
            <a:r>
              <a:rPr lang="en-US" sz="2800" b="1" i="1" dirty="0">
                <a:solidFill>
                  <a:srgbClr val="C00000"/>
                </a:solidFill>
                <a:latin typeface="Arial" panose="020B0604020202020204" pitchFamily="34" charset="0"/>
                <a:cs typeface="Arial" panose="020B0604020202020204" pitchFamily="34" charset="0"/>
              </a:rPr>
              <a:t>Hướng dẫn</a:t>
            </a:r>
            <a:endParaRPr lang="en-US" sz="2800" b="1" i="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TextBox 6"/>
              <p:cNvSpPr txBox="1"/>
              <p:nvPr/>
            </p:nvSpPr>
            <p:spPr>
              <a:xfrm>
                <a:off x="694162" y="4360569"/>
                <a:ext cx="9714673" cy="2201244"/>
              </a:xfrm>
              <a:prstGeom prst="rect">
                <a:avLst/>
              </a:prstGeom>
              <a:noFill/>
            </p:spPr>
            <p:txBody>
              <a:bodyPr wrap="square">
                <a:spAutoFit/>
              </a:bodyPr>
              <a:lstStyle/>
              <a:p>
                <a:pPr algn="just">
                  <a:lnSpc>
                    <a:spcPct val="150000"/>
                  </a:lnSpc>
                  <a:spcBef>
                    <a:spcPts val="300"/>
                  </a:spcBef>
                  <a:spcAft>
                    <a:spcPts val="300"/>
                  </a:spcAft>
                </a:pPr>
                <a:r>
                  <a:rPr lang="vi-VN" sz="2800" dirty="0">
                    <a:latin typeface="Arial" panose="020B0604020202020204" pitchFamily="34" charset="0"/>
                    <a:ea typeface="Calibri" panose="020F0502020204030204" pitchFamily="34" charset="0"/>
                    <a:cs typeface="Arial" panose="020B0604020202020204" pitchFamily="34" charset="0"/>
                  </a:rPr>
                  <a:t>Ý b: </a:t>
                </a:r>
                <a:r>
                  <a:rPr lang="vi-VN" sz="2800" dirty="0">
                    <a:effectLst/>
                    <a:latin typeface="Arial" panose="020B0604020202020204" pitchFamily="34" charset="0"/>
                    <a:ea typeface="Calibri" panose="020F0502020204030204" pitchFamily="34" charset="0"/>
                    <a:cs typeface="Arial" panose="020B0604020202020204" pitchFamily="34" charset="0"/>
                  </a:rPr>
                  <a:t>Nhân liên hợp biểu thức với </a:t>
                </a:r>
                <a14:m>
                  <m:oMath xmlns:m="http://schemas.openxmlformats.org/officeDocument/2006/math">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e>
                    </m: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e>
                        </m:d>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e>
                        </m:d>
                      </m:num>
                      <m:den>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e>
                            </m:d>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e>
                        </m: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9</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8</m:t>
                        </m:r>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e>
                    </m:d>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694162" y="4360569"/>
                <a:ext cx="9714673" cy="2201244"/>
              </a:xfrm>
              <a:prstGeom prst="rect">
                <a:avLst/>
              </a:prstGeom>
              <a:blipFill rotWithShape="1">
                <a:blip r:embed="rId2"/>
                <a:stretch>
                  <a:fillRect l="-1" t="-1" r="6" b="1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149660" y="2488476"/>
                <a:ext cx="10803676" cy="1863139"/>
              </a:xfrm>
              <a:prstGeom prst="rect">
                <a:avLst/>
              </a:prstGeom>
              <a:noFill/>
            </p:spPr>
            <p:txBody>
              <a:bodyPr wrap="square">
                <a:spAutoFit/>
              </a:bodyPr>
              <a:lstStyle/>
              <a:p>
                <a:pPr>
                  <a:lnSpc>
                    <a:spcPct val="150000"/>
                  </a:lnSpc>
                  <a:spcBef>
                    <a:spcPts val="300"/>
                  </a:spcBef>
                  <a:spcAft>
                    <a:spcPts val="300"/>
                  </a:spcAft>
                </a:pPr>
                <a:r>
                  <a:rPr lang="vi-VN" sz="2800" dirty="0">
                    <a:latin typeface="Arial" panose="020B0604020202020204" pitchFamily="34" charset="0"/>
                    <a:ea typeface="Calibri" panose="020F0502020204030204" pitchFamily="34" charset="0"/>
                    <a:cs typeface="Arial" panose="020B0604020202020204" pitchFamily="34" charset="0"/>
                  </a:rPr>
                  <a:t>			Ý a: </a:t>
                </a:r>
                <a:r>
                  <a:rPr lang="vi-VN" sz="2800" dirty="0">
                    <a:effectLst/>
                    <a:latin typeface="Arial" panose="020B0604020202020204" pitchFamily="34" charset="0"/>
                    <a:ea typeface="Calibri" panose="020F0502020204030204" pitchFamily="34" charset="0"/>
                    <a:cs typeface="Arial" panose="020B0604020202020204" pitchFamily="34" charset="0"/>
                  </a:rPr>
                  <a:t>Nhân cả tử và mẫu với </a:t>
                </a: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ta được:</a:t>
                </a:r>
                <a:endParaRPr lang="vi-VN" sz="2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en-US" sz="2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15</m:t>
                        </m:r>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149660" y="2488476"/>
                <a:ext cx="10803676" cy="1863139"/>
              </a:xfrm>
              <a:prstGeom prst="rect">
                <a:avLst/>
              </a:prstGeom>
              <a:blipFill rotWithShape="1">
                <a:blip r:embed="rId3"/>
                <a:stretch>
                  <a:fillRect l="-4" t="-29" r="2" b="32"/>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5364870" y="338570"/>
            <a:ext cx="1462260"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Bài giải</a:t>
            </a:r>
            <a:endParaRPr lang="en-US" sz="2800"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754573" y="1080230"/>
            <a:ext cx="505267"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a)</a:t>
            </a:r>
            <a:endParaRPr lang="en-US" sz="2800"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774893" y="3429000"/>
            <a:ext cx="505267"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b)</a:t>
            </a:r>
            <a:endParaRPr lang="en-US" sz="28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TextBox 4"/>
              <p:cNvSpPr txBox="1"/>
              <p:nvPr/>
            </p:nvSpPr>
            <p:spPr>
              <a:xfrm>
                <a:off x="1318067" y="900587"/>
                <a:ext cx="9614093" cy="2245743"/>
              </a:xfrm>
              <a:prstGeom prst="rect">
                <a:avLst/>
              </a:prstGeom>
              <a:noFill/>
            </p:spPr>
            <p:txBody>
              <a:bodyPr wrap="square" rtlCol="0">
                <a:spAutoFit/>
              </a:bodyPr>
              <a:lstStyle/>
              <a:p>
                <a:pPr algn="just">
                  <a:lnSpc>
                    <a:spcPct val="150000"/>
                  </a:lnSpc>
                </a:pPr>
                <a:r>
                  <a:rPr lang="en-US" sz="2800" dirty="0">
                    <a:latin typeface="Arial" panose="020B0604020202020204" pitchFamily="34" charset="0"/>
                    <a:cs typeface="Arial" panose="020B0604020202020204" pitchFamily="34" charset="0"/>
                  </a:rPr>
                  <a:t>Nhân cả tử và mẫu của biểu thức đã cho với </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en-US" sz="2800" dirty="0">
                    <a:latin typeface="Arial" panose="020B0604020202020204" pitchFamily="34" charset="0"/>
                    <a:cs typeface="Arial" panose="020B0604020202020204" pitchFamily="34" charset="0"/>
                  </a:rPr>
                  <a:t>, ta được:</a:t>
                </a:r>
                <a:endParaRPr lang="en-US" sz="2800" dirty="0">
                  <a:latin typeface="Arial" panose="020B0604020202020204" pitchFamily="34" charset="0"/>
                  <a:cs typeface="Arial" panose="020B0604020202020204" pitchFamily="34" charset="0"/>
                </a:endParaRPr>
              </a:p>
              <a:p>
                <a:pPr algn="ctr">
                  <a:lnSpc>
                    <a:spcPct val="150000"/>
                  </a:lnSpc>
                </a:pPr>
                <a:r>
                  <a:rPr lang="en-US" sz="2800" dirty="0">
                    <a:latin typeface="Arial" panose="020B0604020202020204" pitchFamily="34" charset="0"/>
                    <a:cs typeface="Arial" panose="020B0604020202020204" pitchFamily="34" charset="0"/>
                  </a:rPr>
                  <a:t> </a:t>
                </a:r>
                <a14:m>
                  <m:oMath xmlns:m="http://schemas.openxmlformats.org/officeDocument/2006/math">
                    <m:f>
                      <m:fPr>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5</m:t>
                            </m:r>
                          </m:e>
                        </m:rad>
                      </m:den>
                    </m:f>
                  </m:oMath>
                </a14:m>
                <a:r>
                  <a:rPr lang="en-US" sz="2800" dirty="0">
                    <a:latin typeface="Arial" panose="020B0604020202020204" pitchFamily="34" charset="0"/>
                    <a:cs typeface="Arial" panose="020B0604020202020204" pitchFamily="34" charset="0"/>
                  </a:rPr>
                  <a:t> = </a:t>
                </a:r>
                <a14:m>
                  <m:oMath xmlns:m="http://schemas.openxmlformats.org/officeDocument/2006/math">
                    <m:f>
                      <m:fPr>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5</m:t>
                                    </m:r>
                                  </m:e>
                                </m:rad>
                              </m:e>
                            </m:d>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2800" dirty="0">
                    <a:latin typeface="Arial" panose="020B0604020202020204" pitchFamily="34" charset="0"/>
                    <a:cs typeface="Arial" panose="020B0604020202020204" pitchFamily="34" charset="0"/>
                  </a:rPr>
                  <a:t> = </a:t>
                </a:r>
                <a14:m>
                  <m:oMath xmlns:m="http://schemas.openxmlformats.org/officeDocument/2006/math">
                    <m:f>
                      <m:fPr>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3</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 .   </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2800" dirty="0">
                    <a:latin typeface="Arial" panose="020B0604020202020204" pitchFamily="34" charset="0"/>
                    <a:cs typeface="Arial" panose="020B0604020202020204" pitchFamily="34" charset="0"/>
                  </a:rPr>
                  <a:t> = </a:t>
                </a:r>
                <a14:m>
                  <m:oMath xmlns:m="http://schemas.openxmlformats.org/officeDocument/2006/math">
                    <m:f>
                      <m:fPr>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15</m:t>
                        </m:r>
                      </m:den>
                    </m:f>
                  </m:oMath>
                </a14:m>
                <a:endParaRPr lang="en-US" sz="2800" dirty="0">
                  <a:latin typeface="Arial" panose="020B0604020202020204" pitchFamily="34" charset="0"/>
                  <a:cs typeface="Arial" panose="020B0604020202020204"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318067" y="900587"/>
                <a:ext cx="9614093" cy="2245743"/>
              </a:xfrm>
              <a:prstGeom prst="rect">
                <a:avLst/>
              </a:prstGeom>
              <a:blipFill rotWithShape="1">
                <a:blip r:embed="rId1"/>
                <a:stretch>
                  <a:fillRect l="-5" t="-7" b="2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629920" y="3274620"/>
                <a:ext cx="10787187" cy="2962734"/>
              </a:xfrm>
              <a:prstGeom prst="rect">
                <a:avLst/>
              </a:prstGeom>
              <a:noFill/>
            </p:spPr>
            <p:txBody>
              <a:bodyPr wrap="square" rtlCol="0">
                <a:spAutoFit/>
              </a:bodyPr>
              <a:lstStyle/>
              <a:p>
                <a:pPr algn="just">
                  <a:lnSpc>
                    <a:spcPct val="150000"/>
                  </a:lnSpc>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Biểu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hợp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mẫu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en-US" sz="2800" dirty="0">
                    <a:latin typeface="Arial" panose="020B0604020202020204" pitchFamily="34" charset="0"/>
                    <a:cs typeface="Arial" panose="020B0604020202020204" pitchFamily="34" charset="0"/>
                  </a:rPr>
                  <a:t>. Nhân cả tử và mẫu của biểu thức đã cho với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en-US" sz="2800" dirty="0">
                    <a:latin typeface="Arial" panose="020B0604020202020204" pitchFamily="34" charset="0"/>
                    <a:cs typeface="Arial" panose="020B0604020202020204" pitchFamily="34" charset="0"/>
                  </a:rPr>
                  <a:t>, ta được:</a:t>
                </a:r>
                <a:endParaRPr lang="en-US" sz="2800" dirty="0">
                  <a:latin typeface="Arial" panose="020B0604020202020204" pitchFamily="34" charset="0"/>
                  <a:cs typeface="Arial" panose="020B0604020202020204" pitchFamily="34" charset="0"/>
                </a:endParaRPr>
              </a:p>
              <a:p>
                <a:pPr algn="ctr">
                  <a:lnSpc>
                    <a:spcPct val="150000"/>
                  </a:lnSpc>
                </a:pPr>
                <a:r>
                  <a:rPr lang="en-US" sz="2800" dirty="0">
                    <a:latin typeface="Arial" panose="020B0604020202020204" pitchFamily="34" charset="0"/>
                    <a:cs typeface="Arial" panose="020B0604020202020204" pitchFamily="34" charset="0"/>
                  </a:rPr>
                  <a:t> </a:t>
                </a:r>
                <a14:m>
                  <m:oMath xmlns:m="http://schemas.openxmlformats.org/officeDocument/2006/math">
                    <m:f>
                      <m:fPr>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3</m:t>
                        </m:r>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e>
                        </m:rad>
                      </m:den>
                    </m:f>
                  </m:oMath>
                </a14:m>
                <a:r>
                  <a:rPr lang="en-US" sz="2800" dirty="0">
                    <a:latin typeface="Arial" panose="020B0604020202020204" pitchFamily="34" charset="0"/>
                    <a:cs typeface="Arial" panose="020B0604020202020204" pitchFamily="34" charset="0"/>
                  </a:rPr>
                  <a:t> = </a:t>
                </a:r>
                <a14:m>
                  <m:oMath xmlns:m="http://schemas.openxmlformats.org/officeDocument/2006/math">
                    <m:f>
                      <m:fPr>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a</m:t>
                        </m:r>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e>
                            </m:rad>
                          </m:e>
                        </m:d>
                      </m:num>
                      <m:den>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e>
                            </m:rad>
                          </m:e>
                        </m:d>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e>
                            </m:rad>
                          </m:e>
                        </m:d>
                      </m:den>
                    </m:f>
                  </m:oMath>
                </a14:m>
                <a:r>
                  <a:rPr lang="en-US" sz="2800" dirty="0">
                    <a:latin typeface="Arial" panose="020B0604020202020204" pitchFamily="34" charset="0"/>
                    <a:cs typeface="Arial" panose="020B0604020202020204" pitchFamily="34" charset="0"/>
                  </a:rPr>
                  <a:t> = </a:t>
                </a:r>
                <a14:m>
                  <m:oMath xmlns:m="http://schemas.openxmlformats.org/officeDocument/2006/math">
                    <m:f>
                      <m:fPr>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a</m:t>
                        </m:r>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e>
                            </m:rad>
                          </m:e>
                        </m:d>
                      </m:num>
                      <m:den>
                        <m:sSup>
                          <m:sSup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e>
                                </m:rad>
                              </m:e>
                            </m:d>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2800" dirty="0">
                    <a:latin typeface="Arial" panose="020B0604020202020204" pitchFamily="34" charset="0"/>
                    <a:cs typeface="Arial" panose="020B0604020202020204" pitchFamily="34" charset="0"/>
                  </a:rPr>
                  <a:t> = </a:t>
                </a:r>
                <a14:m>
                  <m:oMath xmlns:m="http://schemas.openxmlformats.org/officeDocument/2006/math">
                    <m:f>
                      <m:fPr>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a</m:t>
                        </m:r>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e>
                            </m:rad>
                          </m:e>
                        </m:d>
                      </m:num>
                      <m:den>
                        <m:r>
                          <a:rPr lang="vi-VN" sz="3200" i="0">
                            <a:effectLst/>
                            <a:latin typeface="Cambria Math" panose="02040503050406030204" pitchFamily="18" charset="0"/>
                            <a:ea typeface="Calibri" panose="020F0502020204030204" pitchFamily="34" charset="0"/>
                            <a:cs typeface="Times New Roman" panose="02020603050405020304" pitchFamily="18" charset="0"/>
                          </a:rPr>
                          <m:t>9</m:t>
                        </m:r>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2800" dirty="0">
                    <a:latin typeface="Arial" panose="020B0604020202020204" pitchFamily="34" charset="0"/>
                    <a:cs typeface="Arial" panose="020B0604020202020204" pitchFamily="34" charset="0"/>
                  </a:rPr>
                  <a:t> = </a:t>
                </a:r>
                <a14:m>
                  <m:oMath xmlns:m="http://schemas.openxmlformats.org/officeDocument/2006/math">
                    <m:d>
                      <m:dPr>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e>
                    </m:d>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800" dirty="0">
                    <a:ea typeface="Calibri" panose="020F050202020403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629920" y="3274620"/>
                <a:ext cx="10787187" cy="2962734"/>
              </a:xfrm>
              <a:prstGeom prst="rect">
                <a:avLst/>
              </a:prstGeom>
              <a:blipFill rotWithShape="1">
                <a:blip r:embed="rId2"/>
                <a:stretch>
                  <a:fillRect t="-19" r="4" b="13"/>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694162" y="471240"/>
            <a:ext cx="4440062" cy="523220"/>
          </a:xfrm>
          <a:prstGeom prst="rect">
            <a:avLst/>
          </a:prstGeom>
          <a:solidFill>
            <a:schemeClr val="bg1"/>
          </a:solidFill>
        </p:spPr>
        <p:txBody>
          <a:bodyPr wrap="none" rtlCol="0">
            <a:spAutoFit/>
          </a:bodyPr>
          <a:lstStyle/>
          <a:p>
            <a:r>
              <a:rPr lang="en-US" sz="2800" b="1" dirty="0">
                <a:solidFill>
                  <a:srgbClr val="9B3FE1"/>
                </a:solidFill>
                <a:latin typeface="Arial" panose="020B0604020202020204" pitchFamily="34" charset="0"/>
                <a:cs typeface="Arial" panose="020B0604020202020204" pitchFamily="34" charset="0"/>
              </a:rPr>
              <a:t>Luyện tập 4 (SGK – tr.57)</a:t>
            </a:r>
            <a:endParaRPr lang="en-US" sz="28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694162" y="1089186"/>
                <a:ext cx="10137961" cy="1970861"/>
              </a:xfrm>
              <a:prstGeom prst="rect">
                <a:avLst/>
              </a:prstGeom>
              <a:noFill/>
            </p:spPr>
            <p:txBody>
              <a:bodyPr wrap="square">
                <a:spAutoFit/>
              </a:bodyPr>
              <a:lstStyle/>
              <a:p>
                <a:pPr algn="ct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Trục căn thức ở mẫu của các biểu thức sau:</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1</m:t>
                            </m:r>
                          </m:e>
                        </m:rad>
                      </m:num>
                      <m:den>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3</m:t>
                            </m:r>
                          </m:e>
                        </m:rad>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a</m:t>
                            </m:r>
                          </m:e>
                          <m:sup>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a</m:t>
                        </m:r>
                      </m:num>
                      <m:den>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a</m:t>
                            </m:r>
                          </m:e>
                        </m:rad>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e>
                        </m:rad>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0</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694162" y="1089186"/>
                <a:ext cx="10137961" cy="1970861"/>
              </a:xfrm>
              <a:prstGeom prst="rect">
                <a:avLst/>
              </a:prstGeom>
              <a:blipFill rotWithShape="1">
                <a:blip r:embed="rId1"/>
                <a:stretch>
                  <a:fillRect l="-1" t="-8" r="3" b="-1153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694162" y="3060047"/>
                <a:ext cx="2297723" cy="2530501"/>
              </a:xfrm>
              <a:prstGeom prst="rect">
                <a:avLst/>
              </a:prstGeom>
              <a:noFill/>
            </p:spPr>
            <p:txBody>
              <a:bodyPr wrap="square">
                <a:spAutoFit/>
              </a:bodyPr>
              <a:lstStyle/>
              <a:p>
                <a:pPr>
                  <a:lnSpc>
                    <a:spcPct val="150000"/>
                  </a:lnSpc>
                </a:pPr>
                <a:r>
                  <a:rPr lang="en-US"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US" sz="2800" b="1" i="1" smtClean="0">
                            <a:solidFill>
                              <a:srgbClr val="FF0000"/>
                            </a:solidFill>
                            <a:latin typeface="Cambria Math" panose="02040503050406030204" pitchFamily="18" charset="0"/>
                          </a:rPr>
                        </m:ctrlPr>
                      </m:fPr>
                      <m:num>
                        <m:r>
                          <a:rPr lang="en-US" sz="2800" b="1" i="0">
                            <a:solidFill>
                              <a:srgbClr val="FF0000"/>
                            </a:solidFill>
                            <a:latin typeface="Cambria Math" panose="02040503050406030204" pitchFamily="18" charset="0"/>
                          </a:rPr>
                          <m:t>−</m:t>
                        </m:r>
                        <m:r>
                          <a:rPr lang="en-US" sz="2800" b="1" i="0">
                            <a:solidFill>
                              <a:srgbClr val="FF0000"/>
                            </a:solidFill>
                            <a:latin typeface="Cambria Math" panose="02040503050406030204" pitchFamily="18" charset="0"/>
                          </a:rPr>
                          <m:t>𝟓</m:t>
                        </m:r>
                        <m:rad>
                          <m:radPr>
                            <m:degHide m:val="on"/>
                            <m:ctrlPr>
                              <a:rPr lang="en-US" sz="2800" b="1" i="1">
                                <a:solidFill>
                                  <a:srgbClr val="FF0000"/>
                                </a:solidFill>
                                <a:latin typeface="Cambria Math" panose="02040503050406030204" pitchFamily="18" charset="0"/>
                              </a:rPr>
                            </m:ctrlPr>
                          </m:radPr>
                          <m:deg/>
                          <m:e>
                            <m:sSup>
                              <m:sSupPr>
                                <m:ctrlPr>
                                  <a:rPr lang="en-US" sz="2800" b="1" i="1">
                                    <a:solidFill>
                                      <a:srgbClr val="FF0000"/>
                                    </a:solidFill>
                                    <a:latin typeface="Cambria Math" panose="02040503050406030204" pitchFamily="18" charset="0"/>
                                  </a:rPr>
                                </m:ctrlPr>
                              </m:sSupPr>
                              <m:e>
                                <m:r>
                                  <a:rPr lang="en-US" sz="2800" b="1" i="0">
                                    <a:solidFill>
                                      <a:srgbClr val="FF0000"/>
                                    </a:solidFill>
                                    <a:latin typeface="Cambria Math" panose="02040503050406030204" pitchFamily="18" charset="0"/>
                                  </a:rPr>
                                  <m:t>𝐱</m:t>
                                </m:r>
                              </m:e>
                              <m:sup>
                                <m:r>
                                  <a:rPr lang="en-US" sz="2800" b="1" i="0">
                                    <a:solidFill>
                                      <a:srgbClr val="FF0000"/>
                                    </a:solidFill>
                                    <a:latin typeface="Cambria Math" panose="02040503050406030204" pitchFamily="18" charset="0"/>
                                  </a:rPr>
                                  <m:t>𝟐</m:t>
                                </m:r>
                              </m:sup>
                            </m:sSup>
                            <m:r>
                              <a:rPr lang="en-US" sz="2800" b="1" i="0">
                                <a:solidFill>
                                  <a:srgbClr val="FF0000"/>
                                </a:solidFill>
                                <a:latin typeface="Cambria Math" panose="02040503050406030204" pitchFamily="18" charset="0"/>
                              </a:rPr>
                              <m:t>+</m:t>
                            </m:r>
                            <m:r>
                              <a:rPr lang="en-US" sz="2800" b="1" i="0">
                                <a:solidFill>
                                  <a:srgbClr val="FF0000"/>
                                </a:solidFill>
                                <a:latin typeface="Cambria Math" panose="02040503050406030204" pitchFamily="18" charset="0"/>
                              </a:rPr>
                              <m:t>𝟏</m:t>
                            </m:r>
                          </m:e>
                        </m:rad>
                        <m:r>
                          <a:rPr lang="en-US" sz="2800" b="1" i="0">
                            <a:solidFill>
                              <a:srgbClr val="FF0000"/>
                            </a:solidFill>
                            <a:latin typeface="Cambria Math" panose="02040503050406030204" pitchFamily="18" charset="0"/>
                          </a:rPr>
                          <m:t>.</m:t>
                        </m:r>
                        <m:rad>
                          <m:radPr>
                            <m:degHide m:val="on"/>
                            <m:ctrlPr>
                              <a:rPr lang="en-US" sz="2800" b="1" i="1">
                                <a:solidFill>
                                  <a:srgbClr val="FF0000"/>
                                </a:solidFill>
                                <a:latin typeface="Cambria Math" panose="02040503050406030204" pitchFamily="18" charset="0"/>
                              </a:rPr>
                            </m:ctrlPr>
                          </m:radPr>
                          <m:deg/>
                          <m:e>
                            <m:r>
                              <a:rPr lang="en-US" sz="2800" b="1" i="0">
                                <a:solidFill>
                                  <a:srgbClr val="FF0000"/>
                                </a:solidFill>
                                <a:latin typeface="Cambria Math" panose="02040503050406030204" pitchFamily="18" charset="0"/>
                              </a:rPr>
                              <m:t>𝟑</m:t>
                            </m:r>
                          </m:e>
                        </m:rad>
                      </m:num>
                      <m:den>
                        <m:r>
                          <a:rPr lang="en-US" sz="2800" b="1" i="0">
                            <a:solidFill>
                              <a:srgbClr val="FF0000"/>
                            </a:solidFill>
                            <a:latin typeface="Cambria Math" panose="02040503050406030204" pitchFamily="18" charset="0"/>
                          </a:rPr>
                          <m:t>𝟐</m:t>
                        </m:r>
                        <m:rad>
                          <m:radPr>
                            <m:degHide m:val="on"/>
                            <m:ctrlPr>
                              <a:rPr lang="en-US" sz="2800" b="1" i="1">
                                <a:solidFill>
                                  <a:srgbClr val="FF0000"/>
                                </a:solidFill>
                                <a:latin typeface="Cambria Math" panose="02040503050406030204" pitchFamily="18" charset="0"/>
                              </a:rPr>
                            </m:ctrlPr>
                          </m:radPr>
                          <m:deg/>
                          <m:e>
                            <m:r>
                              <a:rPr lang="en-US" sz="2800" b="1" i="0">
                                <a:solidFill>
                                  <a:srgbClr val="FF0000"/>
                                </a:solidFill>
                                <a:latin typeface="Cambria Math" panose="02040503050406030204" pitchFamily="18" charset="0"/>
                              </a:rPr>
                              <m:t>𝟑</m:t>
                            </m:r>
                          </m:e>
                        </m:rad>
                        <m:r>
                          <a:rPr lang="en-US" sz="2800" b="1" i="0">
                            <a:solidFill>
                              <a:srgbClr val="FF0000"/>
                            </a:solidFill>
                            <a:latin typeface="Cambria Math" panose="02040503050406030204" pitchFamily="18" charset="0"/>
                          </a:rPr>
                          <m:t>.</m:t>
                        </m:r>
                        <m:rad>
                          <m:radPr>
                            <m:degHide m:val="on"/>
                            <m:ctrlPr>
                              <a:rPr lang="en-US" sz="2800" b="1" i="1">
                                <a:solidFill>
                                  <a:srgbClr val="FF0000"/>
                                </a:solidFill>
                                <a:latin typeface="Cambria Math" panose="02040503050406030204" pitchFamily="18" charset="0"/>
                              </a:rPr>
                            </m:ctrlPr>
                          </m:radPr>
                          <m:deg/>
                          <m:e>
                            <m:r>
                              <a:rPr lang="en-US" sz="2800" b="1" i="0">
                                <a:solidFill>
                                  <a:srgbClr val="FF0000"/>
                                </a:solidFill>
                                <a:latin typeface="Cambria Math" panose="02040503050406030204" pitchFamily="18" charset="0"/>
                              </a:rPr>
                              <m:t>𝟑</m:t>
                            </m:r>
                          </m:e>
                        </m:rad>
                      </m:den>
                    </m:f>
                  </m:oMath>
                </a14:m>
                <a:endParaRPr lang="en-US" sz="2800" b="1" dirty="0">
                  <a:solidFill>
                    <a:srgbClr val="FF0000"/>
                  </a:solidFill>
                  <a:latin typeface="Arial" panose="020B0604020202020204" pitchFamily="34" charset="0"/>
                  <a:cs typeface="Arial" panose="020B0604020202020204" pitchFamily="34" charset="0"/>
                </a:endParaRPr>
              </a:p>
              <a:p>
                <a:pPr>
                  <a:lnSpc>
                    <a:spcPct val="150000"/>
                  </a:lnSpc>
                </a:pPr>
                <a:r>
                  <a:rPr lang="en-US"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US" sz="2800" b="1" i="1" smtClean="0">
                            <a:solidFill>
                              <a:srgbClr val="FF0000"/>
                            </a:solidFill>
                            <a:latin typeface="Cambria Math" panose="02040503050406030204" pitchFamily="18" charset="0"/>
                          </a:rPr>
                        </m:ctrlPr>
                      </m:fPr>
                      <m:num>
                        <m:r>
                          <a:rPr lang="en-US" sz="2800" b="1" i="0">
                            <a:solidFill>
                              <a:srgbClr val="FF0000"/>
                            </a:solidFill>
                            <a:latin typeface="Cambria Math" panose="02040503050406030204" pitchFamily="18" charset="0"/>
                          </a:rPr>
                          <m:t>−</m:t>
                        </m:r>
                        <m:r>
                          <a:rPr lang="en-US" sz="2800" b="1" i="0">
                            <a:solidFill>
                              <a:srgbClr val="FF0000"/>
                            </a:solidFill>
                            <a:latin typeface="Cambria Math" panose="02040503050406030204" pitchFamily="18" charset="0"/>
                          </a:rPr>
                          <m:t>𝟓</m:t>
                        </m:r>
                        <m:rad>
                          <m:radPr>
                            <m:degHide m:val="on"/>
                            <m:ctrlPr>
                              <a:rPr lang="en-US" sz="2800" b="1" i="1">
                                <a:solidFill>
                                  <a:srgbClr val="FF0000"/>
                                </a:solidFill>
                                <a:latin typeface="Cambria Math" panose="02040503050406030204" pitchFamily="18" charset="0"/>
                              </a:rPr>
                            </m:ctrlPr>
                          </m:radPr>
                          <m:deg/>
                          <m:e>
                            <m:r>
                              <a:rPr lang="en-US" sz="2800" b="1" i="0">
                                <a:solidFill>
                                  <a:srgbClr val="FF0000"/>
                                </a:solidFill>
                                <a:latin typeface="Cambria Math" panose="02040503050406030204" pitchFamily="18" charset="0"/>
                              </a:rPr>
                              <m:t>𝟑</m:t>
                            </m:r>
                            <m:d>
                              <m:dPr>
                                <m:ctrlPr>
                                  <a:rPr lang="en-US" sz="2800" b="1" i="1">
                                    <a:solidFill>
                                      <a:srgbClr val="FF0000"/>
                                    </a:solidFill>
                                    <a:latin typeface="Cambria Math" panose="02040503050406030204" pitchFamily="18" charset="0"/>
                                  </a:rPr>
                                </m:ctrlPr>
                              </m:dPr>
                              <m:e>
                                <m:sSup>
                                  <m:sSupPr>
                                    <m:ctrlPr>
                                      <a:rPr lang="en-US" sz="2800" b="1" i="1">
                                        <a:solidFill>
                                          <a:srgbClr val="FF0000"/>
                                        </a:solidFill>
                                        <a:latin typeface="Cambria Math" panose="02040503050406030204" pitchFamily="18" charset="0"/>
                                      </a:rPr>
                                    </m:ctrlPr>
                                  </m:sSupPr>
                                  <m:e>
                                    <m:r>
                                      <a:rPr lang="en-US" sz="2800" b="1" i="0">
                                        <a:solidFill>
                                          <a:srgbClr val="FF0000"/>
                                        </a:solidFill>
                                        <a:latin typeface="Cambria Math" panose="02040503050406030204" pitchFamily="18" charset="0"/>
                                      </a:rPr>
                                      <m:t>𝐱</m:t>
                                    </m:r>
                                  </m:e>
                                  <m:sup>
                                    <m:r>
                                      <a:rPr lang="en-US" sz="2800" b="1" i="0">
                                        <a:solidFill>
                                          <a:srgbClr val="FF0000"/>
                                        </a:solidFill>
                                        <a:latin typeface="Cambria Math" panose="02040503050406030204" pitchFamily="18" charset="0"/>
                                      </a:rPr>
                                      <m:t>𝟐</m:t>
                                    </m:r>
                                  </m:sup>
                                </m:sSup>
                                <m:r>
                                  <a:rPr lang="en-US" sz="2800" b="1" i="0">
                                    <a:solidFill>
                                      <a:srgbClr val="FF0000"/>
                                    </a:solidFill>
                                    <a:latin typeface="Cambria Math" panose="02040503050406030204" pitchFamily="18" charset="0"/>
                                  </a:rPr>
                                  <m:t>+</m:t>
                                </m:r>
                                <m:r>
                                  <a:rPr lang="en-US" sz="2800" b="1" i="0">
                                    <a:solidFill>
                                      <a:srgbClr val="FF0000"/>
                                    </a:solidFill>
                                    <a:latin typeface="Cambria Math" panose="02040503050406030204" pitchFamily="18" charset="0"/>
                                  </a:rPr>
                                  <m:t>𝟏</m:t>
                                </m:r>
                              </m:e>
                            </m:d>
                          </m:e>
                        </m:rad>
                      </m:num>
                      <m:den>
                        <m:r>
                          <a:rPr lang="en-US" sz="2800" b="1" i="0">
                            <a:solidFill>
                              <a:srgbClr val="FF0000"/>
                            </a:solidFill>
                            <a:latin typeface="Cambria Math" panose="02040503050406030204" pitchFamily="18" charset="0"/>
                          </a:rPr>
                          <m:t>𝟔</m:t>
                        </m:r>
                      </m:den>
                    </m:f>
                  </m:oMath>
                </a14:m>
                <a:endParaRPr lang="en-US" sz="2800" b="1" dirty="0">
                  <a:solidFill>
                    <a:srgbClr val="FF0000"/>
                  </a:solidFill>
                  <a:latin typeface="Arial" panose="020B060402020202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694162" y="3060047"/>
                <a:ext cx="2297723" cy="2530501"/>
              </a:xfrm>
              <a:prstGeom prst="rect">
                <a:avLst/>
              </a:prstGeom>
              <a:blipFill rotWithShape="1">
                <a:blip r:embed="rId2"/>
                <a:stretch>
                  <a:fillRect l="-5" t="-24" r="17" b="-230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5341111" y="2965278"/>
                <a:ext cx="5068981" cy="2725939"/>
              </a:xfrm>
              <a:prstGeom prst="rect">
                <a:avLst/>
              </a:prstGeom>
              <a:noFill/>
            </p:spPr>
            <p:txBody>
              <a:bodyPr wrap="square">
                <a:spAutoFit/>
              </a:bodyPr>
              <a:lstStyle/>
              <a:p>
                <a:pPr algn="just">
                  <a:lnSpc>
                    <a:spcPct val="150000"/>
                  </a:lnSpc>
                  <a:spcBef>
                    <a:spcPts val="300"/>
                  </a:spcBef>
                  <a:spcAft>
                    <a:spcPts val="300"/>
                  </a:spcAft>
                </a:pPr>
                <a:r>
                  <a:rPr lang="en-US" sz="2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f>
                      <m:fPr>
                        <m:ctrlPr>
                          <a:rPr lang="en-US" sz="3200" b="1" i="1"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d>
                          <m:dPr>
                            <m:ctrlPr>
                              <a:rPr lang="en-US"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𝟐</m:t>
                            </m:r>
                          </m:e>
                        </m:d>
                      </m:num>
                      <m:den>
                        <m:rad>
                          <m:radPr>
                            <m:degHide m:val="on"/>
                            <m:ctrlPr>
                              <a:rPr lang="en-US"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e>
                        </m:rad>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𝟐</m:t>
                            </m:r>
                          </m:e>
                        </m:rad>
                      </m:den>
                    </m:f>
                  </m:oMath>
                </a14:m>
                <a:r>
                  <a:rPr lang="en-US" sz="2800" b="1" dirty="0">
                    <a:solidFill>
                      <a:srgbClr val="FF0000"/>
                    </a:solidFill>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US" sz="3200" b="1" i="1"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d>
                          <m:dPr>
                            <m:ctrlPr>
                              <a:rPr lang="en-US"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𝟐</m:t>
                            </m:r>
                          </m:e>
                        </m:d>
                        <m:d>
                          <m:dPr>
                            <m:ctrlPr>
                              <a:rPr lang="en-US"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dPr>
                          <m:e>
                            <m:rad>
                              <m:radPr>
                                <m:degHide m:val="on"/>
                                <m:ctrlPr>
                                  <a:rPr lang="en-US"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e>
                            </m:rad>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𝟐</m:t>
                                </m:r>
                              </m:e>
                            </m:rad>
                          </m:e>
                        </m:d>
                      </m:num>
                      <m:den>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e>
                        </m:rad>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𝟐</m:t>
                            </m:r>
                          </m:e>
                        </m:rad>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dPr>
                          <m:e>
                            <m:rad>
                              <m:radPr>
                                <m:degHide m:val="on"/>
                                <m:ctrlPr>
                                  <a:rPr lang="en-US"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e>
                            </m:rad>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𝟐</m:t>
                                </m:r>
                              </m:e>
                            </m:rad>
                          </m:e>
                        </m:d>
                      </m:den>
                    </m:f>
                  </m:oMath>
                </a14:m>
                <a:endParaRPr lang="en-US" sz="28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f>
                      <m:fPr>
                        <m:ctrlPr>
                          <a:rPr lang="en-US" sz="3200" b="1" i="1"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d>
                          <m:dPr>
                            <m:ctrlPr>
                              <a:rPr lang="en-US"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𝟐</m:t>
                            </m:r>
                          </m:e>
                        </m:d>
                        <m:d>
                          <m:dPr>
                            <m:ctrlPr>
                              <a:rPr lang="en-US"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dPr>
                          <m:e>
                            <m:rad>
                              <m:radPr>
                                <m:degHide m:val="on"/>
                                <m:ctrlPr>
                                  <a:rPr lang="en-US"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e>
                            </m:rad>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𝟐</m:t>
                                </m:r>
                              </m:e>
                            </m:rad>
                          </m:e>
                        </m:d>
                      </m:num>
                      <m:den>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𝟐</m:t>
                        </m:r>
                      </m:den>
                    </m:f>
                  </m:oMath>
                </a14:m>
                <a:r>
                  <a:rPr lang="en-US" sz="2800" b="1" dirty="0">
                    <a:solidFill>
                      <a:srgbClr val="FF0000"/>
                    </a:solidFill>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r>
                      <a:rPr lang="vi-VN" sz="2800" b="1"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d>
                      <m:dPr>
                        <m:ctrlPr>
                          <a:rPr lang="en-US" sz="28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dPr>
                      <m:e>
                        <m:rad>
                          <m:radPr>
                            <m:degHide m:val="on"/>
                            <m:ctrlPr>
                              <a:rPr lang="en-US" sz="28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e>
                        </m:rad>
                        <m:r>
                          <a:rPr lang="vi-VN" sz="28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2800" b="1" i="1">
                                <a:solidFill>
                                  <a:srgbClr val="FF0000"/>
                                </a:solidFill>
                                <a:latin typeface="Cambria Math" panose="02040503050406030204" pitchFamily="18" charset="0"/>
                                <a:ea typeface="Arial" panose="020B0604020202020204" pitchFamily="34" charset="0"/>
                                <a:cs typeface="Times New Roman" panose="02020603050405020304" pitchFamily="18" charset="0"/>
                              </a:rPr>
                            </m:ctrlPr>
                          </m:radPr>
                          <m:deg/>
                          <m:e>
                            <m:r>
                              <a:rPr lang="vi-VN" sz="2800" b="1">
                                <a:solidFill>
                                  <a:srgbClr val="FF0000"/>
                                </a:solidFill>
                                <a:latin typeface="Cambria Math" panose="02040503050406030204" pitchFamily="18" charset="0"/>
                                <a:ea typeface="Arial" panose="020B0604020202020204" pitchFamily="34" charset="0"/>
                                <a:cs typeface="Times New Roman" panose="02020603050405020304" pitchFamily="18" charset="0"/>
                              </a:rPr>
                              <m:t>𝟐</m:t>
                            </m:r>
                          </m:e>
                        </m:rad>
                      </m:e>
                    </m:d>
                  </m:oMath>
                </a14:m>
                <a:endParaRPr lang="en-US" sz="28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5341111" y="2965278"/>
                <a:ext cx="5068981" cy="2725939"/>
              </a:xfrm>
              <a:prstGeom prst="rect">
                <a:avLst/>
              </a:prstGeom>
              <a:blipFill rotWithShape="1">
                <a:blip r:embed="rId3"/>
                <a:stretch>
                  <a:fillRect l="-2" t="-17" r="11" b="13"/>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strips(down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strips(downLeft)">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strips(downLeft)">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strips(downLeft)">
                                      <p:cBhvr>
                                        <p:cTn id="3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Rectangle 1"/>
          <p:cNvSpPr/>
          <p:nvPr/>
        </p:nvSpPr>
        <p:spPr>
          <a:xfrm>
            <a:off x="715105" y="363392"/>
            <a:ext cx="10761785" cy="974035"/>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6"/>
                </a:solidFill>
                <a:latin typeface="Arial" panose="020B0604020202020204" pitchFamily="34" charset="0"/>
                <a:cs typeface="Arial" panose="020B0604020202020204" pitchFamily="34" charset="0"/>
              </a:rPr>
              <a:t>4. Rút gọn biểu thức chứa căn thức bậc hai</a:t>
            </a:r>
            <a:endParaRPr lang="en-US" sz="4000" b="1" dirty="0">
              <a:solidFill>
                <a:schemeClr val="accent6"/>
              </a:solidFill>
              <a:latin typeface="Arial" panose="020B0604020202020204" pitchFamily="34" charset="0"/>
              <a:cs typeface="Arial" panose="020B0604020202020204" pitchFamily="34" charset="0"/>
            </a:endParaRPr>
          </a:p>
        </p:txBody>
      </p:sp>
      <p:sp>
        <p:nvSpPr>
          <p:cNvPr id="3" name="TextBox 2"/>
          <p:cNvSpPr txBox="1"/>
          <p:nvPr/>
        </p:nvSpPr>
        <p:spPr>
          <a:xfrm>
            <a:off x="395076" y="1620385"/>
            <a:ext cx="3617722" cy="523220"/>
          </a:xfrm>
          <a:prstGeom prst="rect">
            <a:avLst/>
          </a:prstGeom>
          <a:solidFill>
            <a:schemeClr val="bg1"/>
          </a:solidFill>
        </p:spPr>
        <p:txBody>
          <a:bodyPr wrap="none" rtlCol="0">
            <a:spAutoFit/>
          </a:bodyPr>
          <a:lstStyle/>
          <a:p>
            <a:r>
              <a:rPr lang="en-US" sz="2800" b="1" dirty="0">
                <a:solidFill>
                  <a:srgbClr val="9B3FE1"/>
                </a:solidFill>
                <a:latin typeface="Arial" panose="020B0604020202020204" pitchFamily="34" charset="0"/>
                <a:cs typeface="Arial" panose="020B0604020202020204" pitchFamily="34" charset="0"/>
              </a:rPr>
              <a:t>Ví dụ 6 (SGK – tr.58)</a:t>
            </a:r>
            <a:endParaRPr lang="en-US" sz="28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TextBox 4"/>
              <p:cNvSpPr txBox="1"/>
              <p:nvPr/>
            </p:nvSpPr>
            <p:spPr>
              <a:xfrm>
                <a:off x="2203937" y="2063240"/>
                <a:ext cx="7784123" cy="969176"/>
              </a:xfrm>
              <a:prstGeom prst="rect">
                <a:avLst/>
              </a:prstGeom>
              <a:noFill/>
            </p:spPr>
            <p:txBody>
              <a:bodyPr wrap="square">
                <a:spAutoFit/>
              </a:bodyPr>
              <a:lstStyle/>
              <a:p>
                <a:pPr algn="just">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Rút gọn biểu thức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75</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e>
                            </m:d>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2203937" y="2063240"/>
                <a:ext cx="7784123" cy="969176"/>
              </a:xfrm>
              <a:prstGeom prst="rect">
                <a:avLst/>
              </a:prstGeom>
              <a:blipFill rotWithShape="1">
                <a:blip r:embed="rId1"/>
                <a:stretch>
                  <a:fillRect l="-6" t="-13" r="2" b="30"/>
                </a:stretch>
              </a:blipFill>
            </p:spPr>
            <p:txBody>
              <a:bodyPr/>
              <a:lstStyle/>
              <a:p>
                <a:r>
                  <a:rPr lang="en-US" altLang="en-US">
                    <a:noFill/>
                  </a:rPr>
                  <a:t> </a:t>
                </a:r>
              </a:p>
            </p:txBody>
          </p:sp>
        </mc:Fallback>
      </mc:AlternateContent>
      <p:sp>
        <p:nvSpPr>
          <p:cNvPr id="6" name="TextBox 5"/>
          <p:cNvSpPr txBox="1"/>
          <p:nvPr/>
        </p:nvSpPr>
        <p:spPr>
          <a:xfrm>
            <a:off x="395076" y="3106101"/>
            <a:ext cx="2137124" cy="523220"/>
          </a:xfrm>
          <a:prstGeom prst="rect">
            <a:avLst/>
          </a:prstGeom>
          <a:solidFill>
            <a:schemeClr val="bg1"/>
          </a:solidFill>
        </p:spPr>
        <p:txBody>
          <a:bodyPr wrap="none" rtlCol="0">
            <a:spAutoFit/>
          </a:bodyPr>
          <a:lstStyle/>
          <a:p>
            <a:r>
              <a:rPr lang="en-US" sz="2800" b="1" i="1" dirty="0">
                <a:solidFill>
                  <a:srgbClr val="C00000"/>
                </a:solidFill>
                <a:latin typeface="Arial" panose="020B0604020202020204" pitchFamily="34" charset="0"/>
                <a:cs typeface="Arial" panose="020B0604020202020204" pitchFamily="34" charset="0"/>
              </a:rPr>
              <a:t>Hướng dẫn</a:t>
            </a:r>
            <a:endParaRPr lang="en-US" sz="2800" b="1" i="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TextBox 7"/>
              <p:cNvSpPr txBox="1"/>
              <p:nvPr/>
            </p:nvSpPr>
            <p:spPr>
              <a:xfrm>
                <a:off x="395076" y="3590608"/>
                <a:ext cx="10231745" cy="2904000"/>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Thực hiện đưa thừa số ra ngoài dấu căn:</a:t>
                </a:r>
                <a:r>
                  <a:rPr lang="en-US" sz="2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75</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e>
                            </m:d>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e>
                    </m: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Từ đó ta có: </a:t>
                </a:r>
                <a14:m>
                  <m:oMath xmlns:m="http://schemas.openxmlformats.org/officeDocument/2006/math">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395076" y="3590608"/>
                <a:ext cx="10231745" cy="2904000"/>
              </a:xfrm>
              <a:prstGeom prst="rect">
                <a:avLst/>
              </a:prstGeom>
              <a:blipFill rotWithShape="1">
                <a:blip r:embed="rId2"/>
                <a:stretch>
                  <a:fillRect l="-1" t="-11" r="1" b="16"/>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4" presetClass="entr" presetSubtype="1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5364869" y="670456"/>
            <a:ext cx="1462260"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Bài giải</a:t>
            </a:r>
            <a:endParaRPr lang="en-US" sz="28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TextBox 2"/>
              <p:cNvSpPr txBox="1"/>
              <p:nvPr/>
            </p:nvSpPr>
            <p:spPr>
              <a:xfrm>
                <a:off x="2625969" y="1193676"/>
                <a:ext cx="6940061" cy="4470647"/>
              </a:xfrm>
              <a:prstGeom prst="rect">
                <a:avLst/>
              </a:prstGeom>
              <a:noFill/>
            </p:spPr>
            <p:txBody>
              <a:bodyPr wrap="square" rtlCol="0">
                <a:spAutoFit/>
              </a:bodyPr>
              <a:lstStyle/>
              <a:p>
                <a:pPr>
                  <a:lnSpc>
                    <a:spcPct val="200000"/>
                  </a:lnSpc>
                </a:pPr>
                <a:r>
                  <a:rPr lang="en-US" sz="2800" dirty="0">
                    <a:latin typeface="Arial" panose="020B0604020202020204" pitchFamily="34" charset="0"/>
                    <a:cs typeface="Arial" panose="020B0604020202020204" pitchFamily="34" charset="0"/>
                  </a:rPr>
                  <a:t>Đưa thừa số ra ngoài dấu căn, ta có: </a:t>
                </a:r>
                <a:endParaRPr lang="en-US" sz="2800" dirty="0">
                  <a:latin typeface="Arial" panose="020B0604020202020204" pitchFamily="34" charset="0"/>
                  <a:cs typeface="Arial" panose="020B0604020202020204" pitchFamily="34" charset="0"/>
                </a:endParaRPr>
              </a:p>
              <a:p>
                <a:pPr algn="ctr">
                  <a:lnSpc>
                    <a:spcPct val="200000"/>
                  </a:lnSpc>
                </a:pP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75</m:t>
                        </m:r>
                      </m:e>
                    </m:rad>
                  </m:oMath>
                </a14:m>
                <a:r>
                  <a:rPr lang="en-US"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2800" dirty="0">
                    <a:latin typeface="Arial" panose="020B0604020202020204" pitchFamily="34" charset="0"/>
                    <a:cs typeface="Arial" panose="020B0604020202020204" pitchFamily="34" charset="0"/>
                  </a:rPr>
                  <a:t> =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oMath>
                </a14:m>
                <a:endParaRPr lang="en-US" sz="2800" dirty="0">
                  <a:latin typeface="Arial" panose="020B0604020202020204" pitchFamily="34" charset="0"/>
                  <a:cs typeface="Arial" panose="020B0604020202020204" pitchFamily="34" charset="0"/>
                </a:endParaRPr>
              </a:p>
              <a:p>
                <a:pPr algn="ctr">
                  <a:lnSpc>
                    <a:spcPct val="200000"/>
                  </a:lnSpc>
                </a:pP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e>
                            </m:d>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US" sz="2800" dirty="0">
                    <a:latin typeface="Arial" panose="020B0604020202020204" pitchFamily="34" charset="0"/>
                    <a:cs typeface="Arial" panose="020B0604020202020204" pitchFamily="34" charset="0"/>
                  </a:rPr>
                  <a:t> = </a:t>
                </a:r>
                <a14:m>
                  <m:oMath xmlns:m="http://schemas.openxmlformats.org/officeDocument/2006/math">
                    <m:d>
                      <m:dPr>
                        <m:begChr m:val="|"/>
                        <m:endChr m:val="|"/>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e>
                    </m:d>
                  </m:oMath>
                </a14:m>
                <a:r>
                  <a:rPr lang="en-US"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2800" dirty="0">
                  <a:latin typeface="Arial" panose="020B0604020202020204" pitchFamily="34" charset="0"/>
                  <a:cs typeface="Arial" panose="020B0604020202020204" pitchFamily="34" charset="0"/>
                </a:endParaRPr>
              </a:p>
              <a:p>
                <a:pPr>
                  <a:lnSpc>
                    <a:spcPct val="200000"/>
                  </a:lnSpc>
                </a:pPr>
                <a:r>
                  <a:rPr lang="en-US" sz="2800" dirty="0">
                    <a:latin typeface="Arial" panose="020B0604020202020204" pitchFamily="34" charset="0"/>
                    <a:cs typeface="Arial" panose="020B0604020202020204" pitchFamily="34" charset="0"/>
                  </a:rPr>
                  <a:t>Do đó A =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en-US" sz="2800" dirty="0">
                    <a:latin typeface="Arial" panose="020B0604020202020204" pitchFamily="34" charset="0"/>
                    <a:cs typeface="Arial" panose="020B0604020202020204" pitchFamily="34" charset="0"/>
                  </a:rPr>
                  <a:t> -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en-US"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2800" dirty="0">
                    <a:latin typeface="Arial" panose="020B0604020202020204" pitchFamily="34" charset="0"/>
                    <a:cs typeface="Arial" panose="020B0604020202020204" pitchFamily="34" charset="0"/>
                  </a:rPr>
                  <a:t> = -1 -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oMath>
                </a14:m>
                <a:endParaRPr lang="en-US" sz="2800" dirty="0">
                  <a:latin typeface="Arial" panose="020B0604020202020204" pitchFamily="34" charset="0"/>
                  <a:cs typeface="Arial" panose="020B0604020202020204" pitchFamily="34"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2625969" y="1193676"/>
                <a:ext cx="6940061" cy="4470647"/>
              </a:xfrm>
              <a:prstGeom prst="rect">
                <a:avLst/>
              </a:prstGeom>
              <a:blipFill rotWithShape="1">
                <a:blip r:embed="rId1"/>
                <a:stretch>
                  <a:fillRect l="-4" t="-11" r="6" b="3"/>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trips(down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strips(downLef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406937" y="504973"/>
            <a:ext cx="3617722" cy="523220"/>
          </a:xfrm>
          <a:prstGeom prst="rect">
            <a:avLst/>
          </a:prstGeom>
          <a:solidFill>
            <a:schemeClr val="bg1"/>
          </a:solidFill>
        </p:spPr>
        <p:txBody>
          <a:bodyPr wrap="none" rtlCol="0">
            <a:spAutoFit/>
          </a:bodyPr>
          <a:lstStyle/>
          <a:p>
            <a:r>
              <a:rPr lang="en-US" sz="2800" b="1" dirty="0">
                <a:solidFill>
                  <a:srgbClr val="9B3FE1"/>
                </a:solidFill>
                <a:latin typeface="Arial" panose="020B0604020202020204" pitchFamily="34" charset="0"/>
                <a:cs typeface="Arial" panose="020B0604020202020204" pitchFamily="34" charset="0"/>
              </a:rPr>
              <a:t>Ví dụ 7 (SGK – tr.58)</a:t>
            </a:r>
            <a:endParaRPr lang="en-US" sz="28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406937" y="1028193"/>
                <a:ext cx="11378125" cy="4242572"/>
              </a:xfrm>
              <a:prstGeom prst="rect">
                <a:avLst/>
              </a:prstGeom>
              <a:noFill/>
            </p:spPr>
            <p:txBody>
              <a:bodyPr wrap="square">
                <a:spAutoFit/>
              </a:bodyPr>
              <a:lstStyle/>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Trục căn thức ở mẫu các biểu thức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num>
                      <m:den>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0</m:t>
                    </m:r>
                  </m:oMath>
                </a14:m>
                <a:r>
                  <a:rPr lang="vi-VN" sz="2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b) Sử dụng kết quả câu a, rút gọn biểu thức </a:t>
                </a:r>
                <a14:m>
                  <m:oMath xmlns:m="http://schemas.openxmlformats.org/officeDocument/2006/math">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P</m:t>
                    </m:r>
                    <m:r>
                      <a:rPr lang="vi-VN" sz="32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num>
                      <m:den>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0</m:t>
                    </m:r>
                    <m:r>
                      <a:rPr lang="vi-VN" sz="2800"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vi-VN" sz="2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và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406937" y="1028193"/>
                <a:ext cx="11378125" cy="4242572"/>
              </a:xfrm>
              <a:prstGeom prst="rect">
                <a:avLst/>
              </a:prstGeom>
              <a:blipFill rotWithShape="1">
                <a:blip r:embed="rId1"/>
                <a:stretch>
                  <a:fillRect l="-5" t="-3" r="1" b="-39"/>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5364870" y="295317"/>
            <a:ext cx="1462260"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Bài giải</a:t>
            </a:r>
            <a:endParaRPr lang="en-US" sz="2800"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657467" y="945640"/>
            <a:ext cx="505267"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a)</a:t>
            </a:r>
            <a:endParaRPr lang="en-US" sz="2800"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657467" y="4987212"/>
            <a:ext cx="505267"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b)</a:t>
            </a:r>
            <a:endParaRPr lang="en-US" sz="28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TextBox 4"/>
              <p:cNvSpPr txBox="1"/>
              <p:nvPr/>
            </p:nvSpPr>
            <p:spPr>
              <a:xfrm>
                <a:off x="657467" y="1468860"/>
                <a:ext cx="10877066" cy="3240631"/>
              </a:xfrm>
              <a:prstGeom prst="rect">
                <a:avLst/>
              </a:prstGeom>
              <a:noFill/>
            </p:spPr>
            <p:txBody>
              <a:bodyPr wrap="square" rtlCol="0">
                <a:spAutoFit/>
              </a:bodyPr>
              <a:lstStyle/>
              <a:p>
                <a:pPr>
                  <a:lnSpc>
                    <a:spcPct val="150000"/>
                  </a:lnSpc>
                </a:pPr>
                <a:r>
                  <a:rPr lang="en-US" sz="2800" dirty="0">
                    <a:latin typeface="Arial" panose="020B0604020202020204" pitchFamily="34" charset="0"/>
                    <a:cs typeface="Arial" panose="020B0604020202020204" pitchFamily="34" charset="0"/>
                  </a:rPr>
                  <a:t>Ta có:  </a:t>
                </a:r>
                <a14:m>
                  <m:oMath xmlns:m="http://schemas.openxmlformats.org/officeDocument/2006/math">
                    <m:f>
                      <m:fPr>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800" dirty="0">
                    <a:latin typeface="Arial" panose="020B0604020202020204" pitchFamily="34" charset="0"/>
                    <a:cs typeface="Arial" panose="020B0604020202020204" pitchFamily="34" charset="0"/>
                  </a:rPr>
                  <a:t> = </a:t>
                </a:r>
                <a14:m>
                  <m:oMath xmlns:m="http://schemas.openxmlformats.org/officeDocument/2006/math">
                    <m:f>
                      <m:fPr>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1</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1</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den>
                    </m:f>
                  </m:oMath>
                </a14:m>
                <a:r>
                  <a:rPr lang="en-US" sz="2800" dirty="0">
                    <a:latin typeface="Arial" panose="020B0604020202020204" pitchFamily="34" charset="0"/>
                    <a:cs typeface="Arial" panose="020B0604020202020204" pitchFamily="34" charset="0"/>
                  </a:rPr>
                  <a:t> = </a:t>
                </a:r>
                <a14:m>
                  <m:oMath xmlns:m="http://schemas.openxmlformats.org/officeDocument/2006/math">
                    <m:f>
                      <m:fPr>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x</m:t>
                        </m:r>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x</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1</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1</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num>
                      <m:den>
                        <m:r>
                          <m:rPr>
                            <m:sty m:val="p"/>
                          </m:rP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x</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					= (x + 1)(</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en-US" sz="2800" dirty="0">
                    <a:latin typeface="Arial" panose="020B0604020202020204" pitchFamily="34" charset="0"/>
                    <a:cs typeface="Arial" panose="020B0604020202020204" pitchFamily="34" charset="0"/>
                  </a:rPr>
                  <a:t> + 1) = </a:t>
                </a:r>
                <a14:m>
                  <m:oMath xmlns:m="http://schemas.openxmlformats.org/officeDocument/2006/math">
                    <m:r>
                      <m:rPr>
                        <m:sty m:val="p"/>
                      </m:rP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x</m:t>
                    </m:r>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en-US"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en-US" sz="2800" dirty="0">
                    <a:latin typeface="Arial" panose="020B0604020202020204" pitchFamily="34" charset="0"/>
                    <a:cs typeface="Arial" panose="020B0604020202020204" pitchFamily="34" charset="0"/>
                  </a:rPr>
                  <a:t> + x + 1.</a:t>
                </a:r>
                <a:endParaRPr lang="en-US" sz="2800" dirty="0">
                  <a:latin typeface="Arial" panose="020B0604020202020204" pitchFamily="34" charset="0"/>
                  <a:cs typeface="Arial" panose="020B0604020202020204" pitchFamily="34" charset="0"/>
                </a:endParaRPr>
              </a:p>
              <a:p>
                <a:pPr>
                  <a:lnSpc>
                    <a:spcPct val="150000"/>
                  </a:lnSpc>
                </a:pPr>
                <a14:m>
                  <m:oMath xmlns:m="http://schemas.openxmlformats.org/officeDocument/2006/math">
                    <m:f>
                      <m:fPr>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num>
                      <m:den>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800" dirty="0">
                    <a:latin typeface="Arial" panose="020B0604020202020204" pitchFamily="34" charset="0"/>
                    <a:cs typeface="Arial" panose="020B0604020202020204" pitchFamily="34" charset="0"/>
                  </a:rPr>
                  <a:t> = </a:t>
                </a:r>
                <a14:m>
                  <m:oMath xmlns:m="http://schemas.openxmlformats.org/officeDocument/2006/math">
                    <m:f>
                      <m:fPr>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x</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1</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1</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den>
                    </m:f>
                  </m:oMath>
                </a14:m>
                <a:r>
                  <a:rPr lang="en-US" sz="2800" dirty="0">
                    <a:latin typeface="Arial" panose="020B0604020202020204" pitchFamily="34" charset="0"/>
                    <a:cs typeface="Arial" panose="020B0604020202020204" pitchFamily="34" charset="0"/>
                  </a:rPr>
                  <a:t> = </a:t>
                </a:r>
                <a14:m>
                  <m:oMath xmlns:m="http://schemas.openxmlformats.org/officeDocument/2006/math">
                    <m:f>
                      <m:fPr>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x</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x</m:t>
                        </m:r>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1</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num>
                      <m:den>
                        <m:r>
                          <m:rPr>
                            <m:sty m:val="p"/>
                          </m:rP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x</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800" dirty="0">
                    <a:latin typeface="Arial" panose="020B0604020202020204" pitchFamily="34" charset="0"/>
                    <a:cs typeface="Arial" panose="020B0604020202020204" pitchFamily="34" charset="0"/>
                  </a:rPr>
                  <a:t> = x(</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en-US" sz="2800" dirty="0">
                    <a:latin typeface="Arial" panose="020B0604020202020204" pitchFamily="34" charset="0"/>
                    <a:cs typeface="Arial" panose="020B0604020202020204" pitchFamily="34" charset="0"/>
                  </a:rPr>
                  <a:t> - 1) = x</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en-US" sz="2800" dirty="0">
                    <a:latin typeface="Arial" panose="020B0604020202020204" pitchFamily="34" charset="0"/>
                    <a:cs typeface="Arial" panose="020B0604020202020204" pitchFamily="34" charset="0"/>
                  </a:rPr>
                  <a:t> - x. </a:t>
                </a:r>
                <a:endParaRPr lang="en-US" sz="2800" dirty="0">
                  <a:latin typeface="Arial" panose="020B0604020202020204" pitchFamily="34" charset="0"/>
                  <a:cs typeface="Arial" panose="020B0604020202020204"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657467" y="1468860"/>
                <a:ext cx="10877066" cy="3240631"/>
              </a:xfrm>
              <a:prstGeom prst="rect">
                <a:avLst/>
              </a:prstGeom>
              <a:blipFill rotWithShape="1">
                <a:blip r:embed="rId1"/>
                <a:stretch>
                  <a:fillRect l="-2" t="-3" r="4" b="1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1162734" y="4851886"/>
                <a:ext cx="10069880" cy="1317092"/>
              </a:xfrm>
              <a:prstGeom prst="rect">
                <a:avLst/>
              </a:prstGeom>
              <a:noFill/>
            </p:spPr>
            <p:txBody>
              <a:bodyPr wrap="square" rtlCol="0">
                <a:spAutoFit/>
              </a:bodyPr>
              <a:lstStyle/>
              <a:p>
                <a:pPr>
                  <a:lnSpc>
                    <a:spcPct val="150000"/>
                  </a:lnSpc>
                </a:pPr>
                <a:r>
                  <a:rPr lang="en-US" sz="2800" dirty="0">
                    <a:latin typeface="Arial" panose="020B0604020202020204" pitchFamily="34" charset="0"/>
                    <a:cs typeface="Arial" panose="020B0604020202020204" pitchFamily="34" charset="0"/>
                  </a:rPr>
                  <a:t>Sử dụng kết quả câu a ta có P = (</a:t>
                </a:r>
                <a14:m>
                  <m:oMath xmlns:m="http://schemas.openxmlformats.org/officeDocument/2006/math">
                    <m:r>
                      <m:rPr>
                        <m:sty m:val="p"/>
                      </m:rP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x</m:t>
                    </m:r>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en-US"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en-US" sz="2800" dirty="0">
                    <a:latin typeface="Arial" panose="020B0604020202020204" pitchFamily="34" charset="0"/>
                    <a:cs typeface="Arial" panose="020B0604020202020204" pitchFamily="34" charset="0"/>
                  </a:rPr>
                  <a:t> + x + 1) - (x</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en-US" sz="2800" dirty="0">
                    <a:latin typeface="Arial" panose="020B0604020202020204" pitchFamily="34" charset="0"/>
                    <a:cs typeface="Arial" panose="020B0604020202020204" pitchFamily="34" charset="0"/>
                  </a:rPr>
                  <a:t> - x) </a:t>
                </a:r>
                <a:endParaRPr lang="en-US"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					= 2x + </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en-US" sz="2800" dirty="0">
                    <a:latin typeface="Arial" panose="020B0604020202020204" pitchFamily="34" charset="0"/>
                    <a:cs typeface="Arial" panose="020B0604020202020204" pitchFamily="34" charset="0"/>
                  </a:rPr>
                  <a:t> + 1</a:t>
                </a:r>
                <a:endParaRPr lang="en-US" sz="2800" dirty="0">
                  <a:latin typeface="Arial" panose="020B060402020202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1162734" y="4851886"/>
                <a:ext cx="10069880" cy="1317092"/>
              </a:xfrm>
              <a:prstGeom prst="rect">
                <a:avLst/>
              </a:prstGeom>
              <a:blipFill rotWithShape="1">
                <a:blip r:embed="rId2"/>
                <a:stretch>
                  <a:fillRect t="-37" r="1" b="-3041"/>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strips(downLeft)">
                                      <p:cBhvr>
                                        <p:cTn id="17" dur="500"/>
                                        <p:tgtEl>
                                          <p:spTgt spid="5">
                                            <p:txEl>
                                              <p:pRg st="0" end="0"/>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strips(down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strips(downLeft)">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downLeft)">
                                      <p:cBhvr>
                                        <p:cTn id="30" dur="500"/>
                                        <p:tgtEl>
                                          <p:spTgt spid="4"/>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trips(downLeft)">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98443" y="986967"/>
            <a:ext cx="10595113" cy="3677802"/>
          </a:xfrm>
          <a:prstGeom prst="rect">
            <a:avLst/>
          </a:prstGeom>
          <a:noFill/>
        </p:spPr>
        <p:txBody>
          <a:bodyPr wrap="square" rtlCol="0">
            <a:spAutoFit/>
          </a:bodyPr>
          <a:lstStyle/>
          <a:p>
            <a:pPr algn="ctr">
              <a:lnSpc>
                <a:spcPct val="150000"/>
              </a:lnSpc>
            </a:pPr>
            <a:r>
              <a:rPr lang="en-US" sz="5400" b="1" dirty="0">
                <a:solidFill>
                  <a:srgbClr val="C00000"/>
                </a:solidFill>
                <a:latin typeface="Arial" panose="020B0604020202020204" pitchFamily="34" charset="0"/>
                <a:cs typeface="Arial" panose="020B0604020202020204" pitchFamily="34" charset="0"/>
              </a:rPr>
              <a:t>BÀI 9: </a:t>
            </a:r>
            <a:r>
              <a:rPr lang="en-US" sz="5400" b="1" dirty="0">
                <a:solidFill>
                  <a:srgbClr val="0432FF"/>
                </a:solidFill>
                <a:latin typeface="Arial" panose="020B0604020202020204" pitchFamily="34" charset="0"/>
                <a:cs typeface="Arial" panose="020B0604020202020204" pitchFamily="34" charset="0"/>
              </a:rPr>
              <a:t>BIẾN ĐỔI ĐƠN GIẢN VÀ</a:t>
            </a:r>
            <a:endParaRPr lang="en-US" sz="5400" b="1" dirty="0">
              <a:solidFill>
                <a:srgbClr val="0432FF"/>
              </a:solidFill>
              <a:latin typeface="Arial" panose="020B0604020202020204" pitchFamily="34" charset="0"/>
              <a:cs typeface="Arial" panose="020B0604020202020204" pitchFamily="34" charset="0"/>
            </a:endParaRPr>
          </a:p>
          <a:p>
            <a:pPr algn="ctr">
              <a:lnSpc>
                <a:spcPct val="150000"/>
              </a:lnSpc>
            </a:pPr>
            <a:r>
              <a:rPr lang="en-US" sz="5400" b="1" dirty="0">
                <a:solidFill>
                  <a:srgbClr val="0432FF"/>
                </a:solidFill>
                <a:latin typeface="Arial" panose="020B0604020202020204" pitchFamily="34" charset="0"/>
                <a:cs typeface="Arial" panose="020B0604020202020204" pitchFamily="34" charset="0"/>
              </a:rPr>
              <a:t>RÚT GỌN BIỂU THỨC CHỨA CĂN THỨC BẬC HAI</a:t>
            </a:r>
            <a:endParaRPr lang="en-US" sz="5400" b="1" dirty="0">
              <a:solidFill>
                <a:srgbClr val="0432FF"/>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
          <a:stretch>
            <a:fillRect/>
          </a:stretch>
        </p:blipFill>
        <p:spPr>
          <a:xfrm>
            <a:off x="4253625" y="5120640"/>
            <a:ext cx="7938375" cy="1672396"/>
          </a:xfrm>
          <a:prstGeom prst="rect">
            <a:avLst/>
          </a:prstGeom>
        </p:spPr>
      </p:pic>
      <p:sp>
        <p:nvSpPr>
          <p:cNvPr id="8" name="Freeform 8"/>
          <p:cNvSpPr/>
          <p:nvPr/>
        </p:nvSpPr>
        <p:spPr>
          <a:xfrm>
            <a:off x="494184" y="4293363"/>
            <a:ext cx="1997556" cy="2336037"/>
          </a:xfrm>
          <a:custGeom>
            <a:avLst/>
            <a:gdLst/>
            <a:ahLst/>
            <a:cxnLst/>
            <a:rect l="l" t="t" r="r" b="b"/>
            <a:pathLst>
              <a:path w="1701018" h="1795701">
                <a:moveTo>
                  <a:pt x="0" y="0"/>
                </a:moveTo>
                <a:lnTo>
                  <a:pt x="1701018" y="0"/>
                </a:lnTo>
                <a:lnTo>
                  <a:pt x="1701018" y="1795700"/>
                </a:lnTo>
                <a:lnTo>
                  <a:pt x="0" y="17957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transition spd="med">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406937" y="504973"/>
            <a:ext cx="4440062" cy="523220"/>
          </a:xfrm>
          <a:prstGeom prst="rect">
            <a:avLst/>
          </a:prstGeom>
          <a:solidFill>
            <a:schemeClr val="bg1"/>
          </a:solidFill>
        </p:spPr>
        <p:txBody>
          <a:bodyPr wrap="none" rtlCol="0">
            <a:spAutoFit/>
          </a:bodyPr>
          <a:lstStyle/>
          <a:p>
            <a:r>
              <a:rPr lang="en-US" sz="2800" b="1" dirty="0">
                <a:solidFill>
                  <a:srgbClr val="9B3FE1"/>
                </a:solidFill>
                <a:latin typeface="Arial" panose="020B0604020202020204" pitchFamily="34" charset="0"/>
                <a:cs typeface="Arial" panose="020B0604020202020204" pitchFamily="34" charset="0"/>
              </a:rPr>
              <a:t>Luyện tập 5 (SGK – tr.58)</a:t>
            </a:r>
            <a:endParaRPr lang="en-US" sz="28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5322276" y="504973"/>
                <a:ext cx="5369169" cy="1797223"/>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Rút gọn biểu thức sau:</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22</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11</m:t>
                                </m:r>
                              </m:e>
                            </m:rad>
                          </m:num>
                          <m:den>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den>
                        </m:f>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21</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7</m:t>
                                </m:r>
                              </m:e>
                            </m:rad>
                          </m:num>
                          <m:den>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den>
                        </m:f>
                      </m:e>
                    </m: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11</m:t>
                            </m:r>
                          </m:e>
                        </m:rad>
                      </m:e>
                    </m: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5322276" y="504973"/>
                <a:ext cx="5369169" cy="1797223"/>
              </a:xfrm>
              <a:prstGeom prst="rect">
                <a:avLst/>
              </a:prstGeom>
              <a:blipFill rotWithShape="1">
                <a:blip r:embed="rId1"/>
                <a:stretch>
                  <a:fillRect l="-6" t="-8" r="11" b="-406"/>
                </a:stretch>
              </a:blipFill>
            </p:spPr>
            <p:txBody>
              <a:bodyPr/>
              <a:lstStyle/>
              <a:p>
                <a:r>
                  <a:rPr lang="en-US" altLang="en-US">
                    <a:noFill/>
                  </a:rPr>
                  <a:t> </a:t>
                </a:r>
              </a:p>
            </p:txBody>
          </p:sp>
        </mc:Fallback>
      </mc:AlternateContent>
      <p:sp>
        <p:nvSpPr>
          <p:cNvPr id="5" name="TextBox 4"/>
          <p:cNvSpPr txBox="1"/>
          <p:nvPr/>
        </p:nvSpPr>
        <p:spPr>
          <a:xfrm>
            <a:off x="594506" y="3167390"/>
            <a:ext cx="1103187" cy="523220"/>
          </a:xfrm>
          <a:prstGeom prst="rect">
            <a:avLst/>
          </a:prstGeom>
          <a:solidFill>
            <a:schemeClr val="bg1"/>
          </a:solidFill>
        </p:spPr>
        <p:txBody>
          <a:bodyPr wrap="none" rtlCol="0">
            <a:spAutoFit/>
          </a:bodyPr>
          <a:lstStyle/>
          <a:p>
            <a:r>
              <a:rPr lang="en-US" sz="2800" b="1" i="1" dirty="0">
                <a:solidFill>
                  <a:srgbClr val="C00000"/>
                </a:solidFill>
                <a:latin typeface="Arial" panose="020B0604020202020204" pitchFamily="34" charset="0"/>
                <a:cs typeface="Arial" panose="020B0604020202020204" pitchFamily="34" charset="0"/>
              </a:rPr>
              <a:t>Gợi ý</a:t>
            </a:r>
            <a:endParaRPr lang="en-US" sz="2800" b="1" i="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TextBox 6"/>
              <p:cNvSpPr txBox="1"/>
              <p:nvPr/>
            </p:nvSpPr>
            <p:spPr>
              <a:xfrm>
                <a:off x="1957753" y="3063217"/>
                <a:ext cx="9390186" cy="2985176"/>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Không nên trục căn thức ở mẫu bằng cách nhân liên hợp, mà nên phân tích tử.</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22</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11</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11</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e>
                    </m: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21</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e>
                    </m: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1957753" y="3063217"/>
                <a:ext cx="9390186" cy="2985176"/>
              </a:xfrm>
              <a:prstGeom prst="rect">
                <a:avLst/>
              </a:prstGeom>
              <a:blipFill rotWithShape="1">
                <a:blip r:embed="rId2"/>
                <a:stretch>
                  <a:fillRect l="-1" t="-21" r="5" b="1"/>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5364870" y="295317"/>
            <a:ext cx="1462260"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Bài giải</a:t>
            </a:r>
            <a:endParaRPr lang="en-US" sz="28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1348153" y="712555"/>
                <a:ext cx="9495693" cy="5850128"/>
              </a:xfrm>
              <a:prstGeom prst="rect">
                <a:avLst/>
              </a:prstGeom>
              <a:noFill/>
            </p:spPr>
            <p:txBody>
              <a:bodyPr wrap="square">
                <a:spAutoFit/>
              </a:bodyPr>
              <a:lstStyle/>
              <a:p>
                <a:pPr algn="just">
                  <a:lnSpc>
                    <a:spcPct val="150000"/>
                  </a:lnSpc>
                  <a:spcBef>
                    <a:spcPts val="300"/>
                  </a:spcBef>
                  <a:spcAft>
                    <a:spcPts val="300"/>
                  </a:spcAft>
                </a:pPr>
                <a14:m>
                  <m:oMath xmlns:m="http://schemas.openxmlformats.org/officeDocument/2006/math">
                    <m:d>
                      <m:dPr>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22</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11</m:t>
                                </m:r>
                              </m:e>
                            </m:ra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21</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den>
                        </m:f>
                      </m:e>
                    </m: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11</m:t>
                            </m:r>
                          </m:e>
                        </m:rad>
                      </m:e>
                    </m: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800" i="0">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11</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e>
                            </m: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e>
                            </m: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den>
                        </m:f>
                      </m:e>
                    </m: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11</m:t>
                            </m:r>
                          </m:e>
                        </m:rad>
                      </m:e>
                    </m: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11</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e>
                            </m: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e>
                            </m:d>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e>
                            </m: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e>
                            </m:d>
                          </m:den>
                        </m:f>
                      </m:e>
                    </m: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11</m:t>
                            </m:r>
                          </m:e>
                        </m:rad>
                      </m:e>
                    </m: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800" i="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28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0">
                                <a:effectLst/>
                                <a:latin typeface="Cambria Math" panose="02040503050406030204" pitchFamily="18" charset="0"/>
                                <a:ea typeface="Arial" panose="020B0604020202020204" pitchFamily="34" charset="0"/>
                                <a:cs typeface="Times New Roman" panose="02020603050405020304" pitchFamily="18" charset="0"/>
                              </a:rPr>
                              <m:t>11</m:t>
                            </m:r>
                          </m:e>
                        </m:rad>
                        <m:r>
                          <a:rPr lang="vi-VN" sz="28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0">
                                <a:effectLst/>
                                <a:latin typeface="Cambria Math" panose="02040503050406030204" pitchFamily="18" charset="0"/>
                                <a:ea typeface="Arial" panose="020B0604020202020204" pitchFamily="34" charset="0"/>
                                <a:cs typeface="Times New Roman" panose="02020603050405020304" pitchFamily="18" charset="0"/>
                              </a:rPr>
                              <m:t>7</m:t>
                            </m:r>
                          </m:e>
                        </m:rad>
                      </m:e>
                    </m:d>
                    <m:r>
                      <a:rPr lang="vi-VN" sz="2800" i="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0">
                                <a:effectLst/>
                                <a:latin typeface="Cambria Math" panose="02040503050406030204" pitchFamily="18" charset="0"/>
                                <a:ea typeface="Arial" panose="020B0604020202020204" pitchFamily="34" charset="0"/>
                                <a:cs typeface="Times New Roman" panose="02020603050405020304" pitchFamily="18" charset="0"/>
                              </a:rPr>
                              <m:t>7</m:t>
                            </m:r>
                          </m:e>
                        </m:rad>
                        <m:r>
                          <a:rPr lang="vi-VN" sz="28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0">
                                <a:effectLst/>
                                <a:latin typeface="Cambria Math" panose="02040503050406030204" pitchFamily="18" charset="0"/>
                                <a:ea typeface="Arial" panose="020B0604020202020204" pitchFamily="34" charset="0"/>
                                <a:cs typeface="Times New Roman" panose="02020603050405020304" pitchFamily="18" charset="0"/>
                              </a:rPr>
                              <m:t>11</m:t>
                            </m:r>
                          </m:e>
                        </m:rad>
                      </m:e>
                    </m: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vi-VN" sz="2800" i="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0">
                                <a:effectLst/>
                                <a:latin typeface="Cambria Math" panose="02040503050406030204" pitchFamily="18" charset="0"/>
                                <a:ea typeface="Arial" panose="020B0604020202020204" pitchFamily="34" charset="0"/>
                                <a:cs typeface="Times New Roman" panose="02020603050405020304" pitchFamily="18" charset="0"/>
                              </a:rPr>
                              <m:t>7</m:t>
                            </m:r>
                          </m:e>
                        </m:rad>
                        <m:r>
                          <a:rPr lang="vi-VN" sz="28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0">
                                <a:effectLst/>
                                <a:latin typeface="Cambria Math" panose="02040503050406030204" pitchFamily="18" charset="0"/>
                                <a:ea typeface="Arial" panose="020B0604020202020204" pitchFamily="34" charset="0"/>
                                <a:cs typeface="Times New Roman" panose="02020603050405020304" pitchFamily="18" charset="0"/>
                              </a:rPr>
                              <m:t>11</m:t>
                            </m:r>
                          </m:e>
                        </m:rad>
                      </m:e>
                    </m:d>
                    <m:d>
                      <m:dPr>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0">
                                <a:effectLst/>
                                <a:latin typeface="Cambria Math" panose="02040503050406030204" pitchFamily="18" charset="0"/>
                                <a:ea typeface="Arial" panose="020B0604020202020204" pitchFamily="34" charset="0"/>
                                <a:cs typeface="Times New Roman" panose="02020603050405020304" pitchFamily="18" charset="0"/>
                              </a:rPr>
                              <m:t>7</m:t>
                            </m:r>
                          </m:e>
                        </m:rad>
                        <m:r>
                          <a:rPr lang="vi-VN" sz="28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0">
                                <a:effectLst/>
                                <a:latin typeface="Cambria Math" panose="02040503050406030204" pitchFamily="18" charset="0"/>
                                <a:ea typeface="Arial" panose="020B0604020202020204" pitchFamily="34" charset="0"/>
                                <a:cs typeface="Times New Roman" panose="02020603050405020304" pitchFamily="18" charset="0"/>
                              </a:rPr>
                              <m:t>11</m:t>
                            </m:r>
                          </m:e>
                        </m:rad>
                      </m:e>
                    </m: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800" i="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2800" i="0">
                            <a:effectLst/>
                            <a:latin typeface="Cambria Math" panose="02040503050406030204" pitchFamily="18" charset="0"/>
                            <a:ea typeface="Arial" panose="020B0604020202020204" pitchFamily="34" charset="0"/>
                            <a:cs typeface="Times New Roman" panose="02020603050405020304" pitchFamily="18" charset="0"/>
                          </a:rPr>
                          <m:t>7</m:t>
                        </m:r>
                        <m:r>
                          <a:rPr lang="vi-VN" sz="2800" i="0">
                            <a:effectLst/>
                            <a:latin typeface="Cambria Math" panose="02040503050406030204" pitchFamily="18" charset="0"/>
                            <a:ea typeface="Arial" panose="020B0604020202020204" pitchFamily="34" charset="0"/>
                            <a:cs typeface="Times New Roman" panose="02020603050405020304" pitchFamily="18" charset="0"/>
                          </a:rPr>
                          <m:t>−</m:t>
                        </m:r>
                        <m:r>
                          <a:rPr lang="vi-VN" sz="2800" i="0">
                            <a:effectLst/>
                            <a:latin typeface="Cambria Math" panose="02040503050406030204" pitchFamily="18" charset="0"/>
                            <a:ea typeface="Arial" panose="020B0604020202020204" pitchFamily="34" charset="0"/>
                            <a:cs typeface="Times New Roman" panose="02020603050405020304" pitchFamily="18" charset="0"/>
                          </a:rPr>
                          <m:t>11</m:t>
                        </m:r>
                      </m:e>
                    </m: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800" i="0">
                        <a:effectLst/>
                        <a:latin typeface="Cambria Math" panose="02040503050406030204" pitchFamily="18" charset="0"/>
                        <a:ea typeface="Arial" panose="020B0604020202020204" pitchFamily="34" charset="0"/>
                        <a:cs typeface="Times New Roman" panose="02020603050405020304" pitchFamily="18" charset="0"/>
                      </a:rPr>
                      <m:t>=</m:t>
                    </m:r>
                    <m:r>
                      <a:rPr lang="vi-VN" sz="2800" i="0">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1348153" y="712555"/>
                <a:ext cx="9495693" cy="5850128"/>
              </a:xfrm>
              <a:prstGeom prst="rect">
                <a:avLst/>
              </a:prstGeom>
              <a:blipFill rotWithShape="1">
                <a:blip r:embed="rId1"/>
                <a:stretch>
                  <a:fillRect l="-1" t="-1" r="6" b="10"/>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strips(down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strips(down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strips(downLef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strips(downLeft)">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strips(downLeft)">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strips(downLeft)">
                                      <p:cBhvr>
                                        <p:cTn id="3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332422" y="195744"/>
            <a:ext cx="4358116" cy="492443"/>
          </a:xfrm>
          <a:prstGeom prst="rect">
            <a:avLst/>
          </a:prstGeom>
          <a:solidFill>
            <a:schemeClr val="bg1"/>
          </a:solidFill>
        </p:spPr>
        <p:txBody>
          <a:bodyPr wrap="none" rtlCol="0">
            <a:spAutoFit/>
          </a:bodyPr>
          <a:lstStyle/>
          <a:p>
            <a:r>
              <a:rPr lang="en-US" sz="2600" b="1" dirty="0">
                <a:solidFill>
                  <a:srgbClr val="9B3FE1"/>
                </a:solidFill>
                <a:latin typeface="Arial" panose="020B0604020202020204" pitchFamily="34" charset="0"/>
                <a:cs typeface="Arial" panose="020B0604020202020204" pitchFamily="34" charset="0"/>
              </a:rPr>
              <a:t>Vận dụng (SGK – tr.58, 59)</a:t>
            </a:r>
            <a:endParaRPr lang="en-US" sz="26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332422" y="688187"/>
                <a:ext cx="11527155" cy="6073650"/>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Trong thuyết tương đối, khối lượng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2600" dirty="0">
                    <a:effectLst/>
                    <a:latin typeface="Arial" panose="020B0604020202020204" pitchFamily="34" charset="0"/>
                    <a:ea typeface="Calibri" panose="020F0502020204030204" pitchFamily="34" charset="0"/>
                    <a:cs typeface="Arial" panose="020B0604020202020204" pitchFamily="34" charset="0"/>
                  </a:rPr>
                  <a:t> (kg) của một vật khi chuyển động với vận tốc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v</m:t>
                    </m:r>
                  </m:oMath>
                </a14:m>
                <a:r>
                  <a:rPr lang="vi-VN" sz="2600" dirty="0">
                    <a:effectLst/>
                    <a:latin typeface="Arial" panose="020B0604020202020204" pitchFamily="34" charset="0"/>
                    <a:ea typeface="Calibri" panose="020F0502020204030204" pitchFamily="34" charset="0"/>
                    <a:cs typeface="Arial" panose="020B0604020202020204" pitchFamily="34" charset="0"/>
                  </a:rPr>
                  <a:t> (m/s) được cho bởi công thức </a:t>
                </a:r>
                <a:endParaRPr lang="en-US" sz="26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m</m:t>
                    </m:r>
                    <m:r>
                      <a:rPr lang="vi-VN" sz="26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m</m:t>
                            </m:r>
                          </m:e>
                          <m:sub>
                            <m:r>
                              <a:rPr lang="vi-VN" sz="2600" i="0">
                                <a:effectLst/>
                                <a:latin typeface="Cambria Math" panose="02040503050406030204" pitchFamily="18" charset="0"/>
                                <a:ea typeface="Calibri" panose="020F0502020204030204" pitchFamily="34" charset="0"/>
                                <a:cs typeface="Times New Roman" panose="02020603050405020304" pitchFamily="18" charset="0"/>
                              </a:rPr>
                              <m:t>0</m:t>
                            </m:r>
                          </m:sub>
                        </m:sSub>
                      </m:num>
                      <m:den>
                        <m:rad>
                          <m:radPr>
                            <m:degHide m:val="on"/>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0">
                                <a:effectLst/>
                                <a:latin typeface="Cambria Math" panose="02040503050406030204" pitchFamily="18" charset="0"/>
                                <a:ea typeface="Calibri" panose="020F0502020204030204" pitchFamily="34" charset="0"/>
                                <a:cs typeface="Times New Roman" panose="02020603050405020304" pitchFamily="18" charset="0"/>
                              </a:rPr>
                              <m:t>1</m:t>
                            </m:r>
                            <m:r>
                              <a:rPr lang="vi-VN" sz="26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v</m:t>
                                    </m:r>
                                  </m:e>
                                  <m:sup>
                                    <m:r>
                                      <a:rPr lang="vi-VN" sz="2600" i="0">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c</m:t>
                                    </m:r>
                                  </m:e>
                                  <m:sup>
                                    <m:r>
                                      <a:rPr lang="vi-VN" sz="2600" i="0">
                                        <a:effectLst/>
                                        <a:latin typeface="Cambria Math" panose="02040503050406030204" pitchFamily="18" charset="0"/>
                                        <a:ea typeface="Calibri" panose="020F0502020204030204" pitchFamily="34" charset="0"/>
                                        <a:cs typeface="Times New Roman" panose="02020603050405020304" pitchFamily="18" charset="0"/>
                                      </a:rPr>
                                      <m:t>2</m:t>
                                    </m:r>
                                  </m:sup>
                                </m:sSup>
                              </m:den>
                            </m:f>
                          </m:e>
                        </m:rad>
                      </m:den>
                    </m:f>
                  </m:oMath>
                </a14:m>
                <a:r>
                  <a:rPr lang="vi-VN" sz="2600" dirty="0">
                    <a:effectLst/>
                    <a:latin typeface="Arial" panose="020B0604020202020204" pitchFamily="34" charset="0"/>
                    <a:ea typeface="Calibri" panose="020F0502020204030204" pitchFamily="34" charset="0"/>
                    <a:cs typeface="Arial" panose="020B0604020202020204" pitchFamily="34" charset="0"/>
                  </a:rPr>
                  <a:t> </a:t>
                </a:r>
                <a:endParaRPr lang="en-US"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Trong đó </a:t>
                </a:r>
                <a14:m>
                  <m:oMath xmlns:m="http://schemas.openxmlformats.org/officeDocument/2006/math">
                    <m:sSub>
                      <m:sSub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m</m:t>
                        </m:r>
                      </m:e>
                      <m:sub>
                        <m:r>
                          <a:rPr lang="vi-VN" sz="2600" i="0">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vi-VN" sz="2600" dirty="0">
                    <a:effectLst/>
                    <a:latin typeface="Arial" panose="020B0604020202020204" pitchFamily="34" charset="0"/>
                    <a:ea typeface="Calibri" panose="020F0502020204030204" pitchFamily="34" charset="0"/>
                    <a:cs typeface="Arial" panose="020B0604020202020204" pitchFamily="34" charset="0"/>
                  </a:rPr>
                  <a:t> (kg) là khối lượng của vật khi đứng yên,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c</m:t>
                    </m:r>
                  </m:oMath>
                </a14:m>
                <a:r>
                  <a:rPr lang="vi-VN" sz="2600" dirty="0">
                    <a:effectLst/>
                    <a:latin typeface="Arial" panose="020B0604020202020204" pitchFamily="34" charset="0"/>
                    <a:ea typeface="Calibri" panose="020F0502020204030204" pitchFamily="34" charset="0"/>
                    <a:cs typeface="Arial" panose="020B0604020202020204" pitchFamily="34" charset="0"/>
                  </a:rPr>
                  <a:t> (m/s) là vận tốc của ánh sáng trong chân không.</a:t>
                </a:r>
                <a:endParaRPr lang="en-US"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a) Viết lại công thức tính khối lượng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2600" dirty="0">
                    <a:effectLst/>
                    <a:latin typeface="Arial" panose="020B0604020202020204" pitchFamily="34" charset="0"/>
                    <a:ea typeface="Calibri" panose="020F0502020204030204" pitchFamily="34" charset="0"/>
                    <a:cs typeface="Arial" panose="020B0604020202020204" pitchFamily="34" charset="0"/>
                  </a:rPr>
                  <a:t> dưới dạng không có căn thức ở mẫu.</a:t>
                </a:r>
                <a:endParaRPr lang="en-US"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b) Tính khối lương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2600" dirty="0">
                    <a:effectLst/>
                    <a:latin typeface="Arial" panose="020B0604020202020204" pitchFamily="34" charset="0"/>
                    <a:ea typeface="Calibri" panose="020F0502020204030204" pitchFamily="34" charset="0"/>
                    <a:cs typeface="Arial" panose="020B0604020202020204" pitchFamily="34" charset="0"/>
                  </a:rPr>
                  <a:t> theo </a:t>
                </a:r>
                <a14:m>
                  <m:oMath xmlns:m="http://schemas.openxmlformats.org/officeDocument/2006/math">
                    <m:sSub>
                      <m:sSub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m</m:t>
                        </m:r>
                      </m:e>
                      <m:sub>
                        <m:r>
                          <a:rPr lang="vi-VN" sz="2600" i="0">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vi-VN" sz="2600" dirty="0">
                    <a:effectLst/>
                    <a:latin typeface="Arial" panose="020B0604020202020204" pitchFamily="34" charset="0"/>
                    <a:ea typeface="Calibri" panose="020F0502020204030204" pitchFamily="34" charset="0"/>
                    <a:cs typeface="Arial" panose="020B0604020202020204" pitchFamily="34" charset="0"/>
                  </a:rPr>
                  <a:t> (làm tròn đến chữ số thập phân thứ ba) khi vận chuyển động với vận tốc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v</m:t>
                    </m:r>
                    <m:r>
                      <a:rPr lang="vi-VN" sz="26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600" i="0">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10</m:t>
                        </m:r>
                      </m:den>
                    </m:f>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c</m:t>
                    </m:r>
                  </m:oMath>
                </a14:m>
                <a:endParaRPr lang="en-US"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332422" y="688187"/>
                <a:ext cx="11527155" cy="6073650"/>
              </a:xfrm>
              <a:prstGeom prst="rect">
                <a:avLst/>
              </a:prstGeom>
              <a:blipFill rotWithShape="1">
                <a:blip r:embed="rId1"/>
                <a:stretch>
                  <a:fillRect l="-3" t="-8" r="3" b="6"/>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dissolve">
                                      <p:cBhvr>
                                        <p:cTn id="13" dur="500"/>
                                        <p:tgtEl>
                                          <p:spTgt spid="4">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dissolv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dissolve">
                                      <p:cBhvr>
                                        <p:cTn id="21" dur="500"/>
                                        <p:tgtEl>
                                          <p:spTgt spid="4">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dissolve">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5364870" y="295317"/>
            <a:ext cx="1462260"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Bài giải</a:t>
            </a:r>
            <a:endParaRPr lang="en-US" sz="2800"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1031630" y="827597"/>
            <a:ext cx="505267"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a)</a:t>
            </a:r>
            <a:endParaRPr lang="en-US" sz="28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TextBox 4"/>
              <p:cNvSpPr txBox="1"/>
              <p:nvPr/>
            </p:nvSpPr>
            <p:spPr>
              <a:xfrm>
                <a:off x="1397196" y="1467983"/>
                <a:ext cx="9397608" cy="969176"/>
              </a:xfrm>
              <a:prstGeom prst="rect">
                <a:avLst/>
              </a:prstGeom>
              <a:noFill/>
            </p:spPr>
            <p:txBody>
              <a:bodyPr wrap="square">
                <a:spAutoFit/>
              </a:bodyPr>
              <a:lstStyle/>
              <a:p>
                <a:pPr algn="just">
                  <a:spcBef>
                    <a:spcPts val="300"/>
                  </a:spcBef>
                  <a:spcAft>
                    <a:spcPts val="300"/>
                  </a:spcAft>
                </a:pPr>
                <a14:m>
                  <m:oMath xmlns:m="http://schemas.openxmlformats.org/officeDocument/2006/math">
                    <m:rad>
                      <m:radPr>
                        <m:degHide m:val="on"/>
                        <m:ctrlPr>
                          <a:rPr lang="en-US" sz="2800" i="1" smtClean="0">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b="0" i="0">
                            <a:effectLst/>
                            <a:latin typeface="Cambria Math" panose="02040503050406030204" pitchFamily="18" charset="0"/>
                            <a:ea typeface="Arial" panose="020B0604020202020204" pitchFamily="34" charset="0"/>
                            <a:cs typeface="Times New Roman" panose="02020603050405020304" pitchFamily="18" charset="0"/>
                          </a:rPr>
                          <m:t>1</m:t>
                        </m:r>
                        <m:r>
                          <a:rPr lang="vi-VN" sz="2800" b="0" i="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b="0" i="0">
                                    <a:effectLst/>
                                    <a:latin typeface="Cambria Math" panose="02040503050406030204" pitchFamily="18" charset="0"/>
                                    <a:ea typeface="Arial" panose="020B0604020202020204" pitchFamily="34" charset="0"/>
                                    <a:cs typeface="Times New Roman" panose="02020603050405020304" pitchFamily="18" charset="0"/>
                                  </a:rPr>
                                  <m:t>v</m:t>
                                </m:r>
                              </m:e>
                              <m:sup>
                                <m:r>
                                  <a:rPr lang="vi-VN" sz="2800" b="0" i="0">
                                    <a:effectLst/>
                                    <a:latin typeface="Cambria Math" panose="02040503050406030204" pitchFamily="18" charset="0"/>
                                    <a:ea typeface="Arial" panose="020B0604020202020204" pitchFamily="34" charset="0"/>
                                    <a:cs typeface="Times New Roman" panose="02020603050405020304" pitchFamily="18" charset="0"/>
                                  </a:rPr>
                                  <m:t>2</m:t>
                                </m:r>
                              </m:sup>
                            </m:sSup>
                          </m:num>
                          <m:den>
                            <m:sSup>
                              <m:sSupPr>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b="0" i="0">
                                    <a:effectLst/>
                                    <a:latin typeface="Cambria Math" panose="02040503050406030204" pitchFamily="18" charset="0"/>
                                    <a:ea typeface="Arial" panose="020B0604020202020204" pitchFamily="34" charset="0"/>
                                    <a:cs typeface="Times New Roman" panose="02020603050405020304" pitchFamily="18" charset="0"/>
                                  </a:rPr>
                                  <m:t>c</m:t>
                                </m:r>
                              </m:e>
                              <m:sup>
                                <m:r>
                                  <a:rPr lang="vi-VN" sz="2800" b="0" i="0">
                                    <a:effectLst/>
                                    <a:latin typeface="Cambria Math" panose="02040503050406030204" pitchFamily="18" charset="0"/>
                                    <a:ea typeface="Arial" panose="020B0604020202020204" pitchFamily="34" charset="0"/>
                                    <a:cs typeface="Times New Roman" panose="02020603050405020304" pitchFamily="18" charset="0"/>
                                  </a:rPr>
                                  <m:t>2</m:t>
                                </m:r>
                              </m:sup>
                            </m:sSup>
                          </m:den>
                        </m:f>
                      </m:e>
                    </m:rad>
                    <m:r>
                      <a:rPr lang="vi-VN" sz="2800" b="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radPr>
                      <m:deg/>
                      <m:e>
                        <m:f>
                          <m:fPr>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b="0" i="0">
                                    <a:effectLst/>
                                    <a:latin typeface="Cambria Math" panose="02040503050406030204" pitchFamily="18" charset="0"/>
                                    <a:ea typeface="Arial" panose="020B0604020202020204" pitchFamily="34" charset="0"/>
                                    <a:cs typeface="Times New Roman" panose="02020603050405020304" pitchFamily="18" charset="0"/>
                                  </a:rPr>
                                  <m:t>c</m:t>
                                </m:r>
                              </m:e>
                              <m:sup>
                                <m:r>
                                  <a:rPr lang="vi-VN" sz="2800" b="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800" b="0" i="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b="0" i="0">
                                    <a:effectLst/>
                                    <a:latin typeface="Cambria Math" panose="02040503050406030204" pitchFamily="18" charset="0"/>
                                    <a:ea typeface="Arial" panose="020B0604020202020204" pitchFamily="34" charset="0"/>
                                    <a:cs typeface="Times New Roman" panose="02020603050405020304" pitchFamily="18" charset="0"/>
                                  </a:rPr>
                                  <m:t>v</m:t>
                                </m:r>
                              </m:e>
                              <m:sup>
                                <m:r>
                                  <a:rPr lang="vi-VN" sz="2800" b="0" i="0">
                                    <a:effectLst/>
                                    <a:latin typeface="Cambria Math" panose="02040503050406030204" pitchFamily="18" charset="0"/>
                                    <a:ea typeface="Arial" panose="020B0604020202020204" pitchFamily="34" charset="0"/>
                                    <a:cs typeface="Times New Roman" panose="02020603050405020304" pitchFamily="18" charset="0"/>
                                  </a:rPr>
                                  <m:t>2</m:t>
                                </m:r>
                              </m:sup>
                            </m:sSup>
                          </m:num>
                          <m:den>
                            <m:sSup>
                              <m:sSupPr>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b="0" i="0">
                                    <a:effectLst/>
                                    <a:latin typeface="Cambria Math" panose="02040503050406030204" pitchFamily="18" charset="0"/>
                                    <a:ea typeface="Arial" panose="020B0604020202020204" pitchFamily="34" charset="0"/>
                                    <a:cs typeface="Times New Roman" panose="02020603050405020304" pitchFamily="18" charset="0"/>
                                  </a:rPr>
                                  <m:t>c</m:t>
                                </m:r>
                              </m:e>
                              <m:sup>
                                <m:r>
                                  <a:rPr lang="vi-VN" sz="2800" b="0" i="0">
                                    <a:effectLst/>
                                    <a:latin typeface="Cambria Math" panose="02040503050406030204" pitchFamily="18" charset="0"/>
                                    <a:ea typeface="Arial" panose="020B0604020202020204" pitchFamily="34" charset="0"/>
                                    <a:cs typeface="Times New Roman" panose="02020603050405020304" pitchFamily="18" charset="0"/>
                                  </a:rPr>
                                  <m:t>2</m:t>
                                </m:r>
                              </m:sup>
                            </m:sSup>
                          </m:den>
                        </m:f>
                      </m:e>
                    </m:rad>
                    <m:r>
                      <a:rPr lang="vi-VN" sz="2800" b="0" i="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fPr>
                      <m:num>
                        <m:rad>
                          <m:radPr>
                            <m:degHide m:val="on"/>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b="0" i="0">
                                    <a:effectLst/>
                                    <a:latin typeface="Cambria Math" panose="02040503050406030204" pitchFamily="18" charset="0"/>
                                    <a:ea typeface="Arial" panose="020B0604020202020204" pitchFamily="34" charset="0"/>
                                    <a:cs typeface="Times New Roman" panose="02020603050405020304" pitchFamily="18" charset="0"/>
                                  </a:rPr>
                                  <m:t>c</m:t>
                                </m:r>
                              </m:e>
                              <m:sup>
                                <m:r>
                                  <a:rPr lang="vi-VN" sz="2800" b="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800" b="0" i="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b="0" i="0">
                                    <a:effectLst/>
                                    <a:latin typeface="Cambria Math" panose="02040503050406030204" pitchFamily="18" charset="0"/>
                                    <a:ea typeface="Arial" panose="020B0604020202020204" pitchFamily="34" charset="0"/>
                                    <a:cs typeface="Times New Roman" panose="02020603050405020304" pitchFamily="18" charset="0"/>
                                  </a:rPr>
                                  <m:t>v</m:t>
                                </m:r>
                              </m:e>
                              <m:sup>
                                <m:r>
                                  <a:rPr lang="vi-VN" sz="2800" b="0" i="0">
                                    <a:effectLst/>
                                    <a:latin typeface="Cambria Math" panose="02040503050406030204" pitchFamily="18" charset="0"/>
                                    <a:ea typeface="Arial" panose="020B0604020202020204" pitchFamily="34" charset="0"/>
                                    <a:cs typeface="Times New Roman" panose="02020603050405020304" pitchFamily="18" charset="0"/>
                                  </a:rPr>
                                  <m:t>2</m:t>
                                </m:r>
                              </m:sup>
                            </m:sSup>
                          </m:e>
                        </m:rad>
                      </m:num>
                      <m:den>
                        <m:r>
                          <m:rPr>
                            <m:sty m:val="p"/>
                          </m:rPr>
                          <a:rPr lang="vi-VN" sz="2800" b="0" i="0">
                            <a:effectLst/>
                            <a:latin typeface="Cambria Math" panose="02040503050406030204" pitchFamily="18" charset="0"/>
                            <a:ea typeface="Arial" panose="020B0604020202020204" pitchFamily="34" charset="0"/>
                            <a:cs typeface="Times New Roman" panose="02020603050405020304" pitchFamily="18" charset="0"/>
                          </a:rPr>
                          <m:t>c</m:t>
                        </m:r>
                      </m:den>
                    </m:f>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nên:</a:t>
                </a:r>
                <a:r>
                  <a:rPr lang="en-US" sz="28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m</m:t>
                    </m:r>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m</m:t>
                            </m:r>
                          </m:e>
                          <m:sub>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0</m:t>
                            </m:r>
                          </m:sub>
                        </m:sSub>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c</m:t>
                        </m:r>
                      </m:num>
                      <m:den>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c</m:t>
                                    </m:r>
                                  </m:e>
                                  <m:sup>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v</m:t>
                                    </m:r>
                                  </m:e>
                                  <m:sup>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2</m:t>
                                    </m:r>
                                  </m:sup>
                                </m:sSup>
                              </m:e>
                            </m:d>
                          </m:e>
                        </m:rad>
                      </m:den>
                    </m:f>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m</m:t>
                            </m:r>
                          </m:e>
                          <m:sub>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0</m:t>
                            </m:r>
                          </m:sub>
                        </m:sSub>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c</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c</m:t>
                                </m:r>
                              </m:e>
                              <m:sup>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v</m:t>
                                </m:r>
                              </m:e>
                              <m:sup>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num>
                      <m:den>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c</m:t>
                            </m:r>
                          </m:e>
                          <m:sup>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v</m:t>
                            </m:r>
                          </m:e>
                          <m:sup>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397196" y="1467983"/>
                <a:ext cx="9397608" cy="969176"/>
              </a:xfrm>
              <a:prstGeom prst="rect">
                <a:avLst/>
              </a:prstGeom>
              <a:blipFill rotWithShape="1">
                <a:blip r:embed="rId1"/>
                <a:stretch>
                  <a:fillRect l="-2" t="-51" r="5" b="-5566"/>
                </a:stretch>
              </a:blipFill>
            </p:spPr>
            <p:txBody>
              <a:bodyPr/>
              <a:lstStyle/>
              <a:p>
                <a:r>
                  <a:rPr lang="en-US" altLang="en-US">
                    <a:noFill/>
                  </a:rPr>
                  <a:t> </a:t>
                </a:r>
              </a:p>
            </p:txBody>
          </p:sp>
        </mc:Fallback>
      </mc:AlternateContent>
      <p:sp>
        <p:nvSpPr>
          <p:cNvPr id="6" name="TextBox 5"/>
          <p:cNvSpPr txBox="1"/>
          <p:nvPr/>
        </p:nvSpPr>
        <p:spPr>
          <a:xfrm>
            <a:off x="1031630" y="2959287"/>
            <a:ext cx="505267"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b)</a:t>
            </a:r>
            <a:endParaRPr lang="en-US" sz="28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TextBox 7"/>
              <p:cNvSpPr txBox="1"/>
              <p:nvPr/>
            </p:nvSpPr>
            <p:spPr>
              <a:xfrm>
                <a:off x="1536897" y="3034367"/>
                <a:ext cx="7315200" cy="3353610"/>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Nếu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v</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10</m:t>
                        </m:r>
                      </m:den>
                    </m:f>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v</m:t>
                        </m:r>
                      </m:num>
                      <m:den>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suy ra:</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v</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99</m:t>
                        </m:r>
                      </m:num>
                      <m:den>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100</m:t>
                        </m:r>
                      </m:den>
                    </m:f>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 do đó:</a:t>
                </a:r>
                <a:r>
                  <a:rPr lang="en-US" sz="28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v</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99</m:t>
                            </m:r>
                          </m:e>
                        </m:rad>
                      </m:num>
                      <m:den>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m</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10</m:t>
                        </m:r>
                        <m:sSub>
                          <m:sSub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m</m:t>
                            </m:r>
                          </m:e>
                          <m:sub>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99</m:t>
                            </m:r>
                          </m:e>
                        </m:rad>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005</m:t>
                    </m:r>
                    <m:sSub>
                      <m:sSub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m</m:t>
                        </m:r>
                      </m:e>
                      <m:sub>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1536897" y="3034367"/>
                <a:ext cx="7315200" cy="3353610"/>
              </a:xfrm>
              <a:prstGeom prst="rect">
                <a:avLst/>
              </a:prstGeom>
              <a:blipFill rotWithShape="1">
                <a:blip r:embed="rId2"/>
                <a:stretch>
                  <a:fillRect l="-3" t="-10" r="3" b="15"/>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8" presetClass="entr" presetSubtype="12"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strips(downLeft)">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strips(downLeft)">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strips(downLeft)">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3" name="TextBox 2"/>
          <p:cNvSpPr txBox="1"/>
          <p:nvPr/>
        </p:nvSpPr>
        <p:spPr>
          <a:xfrm>
            <a:off x="4259599" y="3737113"/>
            <a:ext cx="3672800" cy="830997"/>
          </a:xfrm>
          <a:prstGeom prst="rect">
            <a:avLst/>
          </a:prstGeom>
          <a:solidFill>
            <a:schemeClr val="bg1"/>
          </a:solidFill>
        </p:spPr>
        <p:txBody>
          <a:bodyPr wrap="none" rtlCol="0">
            <a:spAutoFit/>
          </a:bodyPr>
          <a:lstStyle/>
          <a:p>
            <a:r>
              <a:rPr lang="en-US" sz="4800" b="1" dirty="0">
                <a:solidFill>
                  <a:srgbClr val="00B0F0"/>
                </a:solidFill>
                <a:latin typeface="Arial" panose="020B0604020202020204" pitchFamily="34" charset="0"/>
                <a:cs typeface="Arial" panose="020B0604020202020204" pitchFamily="34" charset="0"/>
              </a:rPr>
              <a:t>LUYỆN TẬP</a:t>
            </a:r>
            <a:endParaRPr lang="en-US" sz="4800" b="1" dirty="0">
              <a:solidFill>
                <a:srgbClr val="00B0F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061240" y="1359482"/>
            <a:ext cx="2069518" cy="2069518"/>
          </a:xfrm>
          <a:prstGeom prst="rect">
            <a:avLst/>
          </a:prstGeom>
        </p:spPr>
      </p:pic>
      <p:sp>
        <p:nvSpPr>
          <p:cNvPr id="5" name="Freeform 9"/>
          <p:cNvSpPr/>
          <p:nvPr/>
        </p:nvSpPr>
        <p:spPr>
          <a:xfrm>
            <a:off x="762019" y="3737113"/>
            <a:ext cx="2630598" cy="2708413"/>
          </a:xfrm>
          <a:custGeom>
            <a:avLst/>
            <a:gdLst/>
            <a:ahLst/>
            <a:cxnLst/>
            <a:rect l="l" t="t" r="r" b="b"/>
            <a:pathLst>
              <a:path w="1325086" h="1411543">
                <a:moveTo>
                  <a:pt x="0" y="0"/>
                </a:moveTo>
                <a:lnTo>
                  <a:pt x="1325086" y="0"/>
                </a:lnTo>
                <a:lnTo>
                  <a:pt x="1325086" y="1411543"/>
                </a:lnTo>
                <a:lnTo>
                  <a:pt x="0" y="1411543"/>
                </a:lnTo>
                <a:lnTo>
                  <a:pt x="0" y="0"/>
                </a:lnTo>
                <a:close/>
              </a:path>
            </a:pathLst>
          </a:custGeom>
          <a:blipFill>
            <a:blip r:embed="rId3"/>
            <a:stretch>
              <a:fillRect/>
            </a:stretch>
          </a:blipFill>
        </p:spPr>
      </p:sp>
      <p:sp>
        <p:nvSpPr>
          <p:cNvPr id="6" name="Freeform 16"/>
          <p:cNvSpPr/>
          <p:nvPr/>
        </p:nvSpPr>
        <p:spPr>
          <a:xfrm>
            <a:off x="9158448" y="408484"/>
            <a:ext cx="1677192" cy="1901995"/>
          </a:xfrm>
          <a:custGeom>
            <a:avLst/>
            <a:gdLst/>
            <a:ahLst/>
            <a:cxnLst/>
            <a:rect l="l" t="t" r="r" b="b"/>
            <a:pathLst>
              <a:path w="1054256" h="1266028">
                <a:moveTo>
                  <a:pt x="0" y="0"/>
                </a:moveTo>
                <a:lnTo>
                  <a:pt x="1054256" y="0"/>
                </a:lnTo>
                <a:lnTo>
                  <a:pt x="1054256" y="1266028"/>
                </a:lnTo>
                <a:lnTo>
                  <a:pt x="0" y="1266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transition spd="med">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ounded Rectangle 2"/>
              <p:cNvSpPr/>
              <p:nvPr/>
            </p:nvSpPr>
            <p:spPr>
              <a:xfrm>
                <a:off x="845820" y="640079"/>
                <a:ext cx="10378440" cy="217170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Câu 1.</a:t>
                </a:r>
                <a:r>
                  <a:rPr lang="vi-VN" sz="3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Đưa thừa số ra ngoài dấu căn của biểu thức </a:t>
                </a:r>
                <a14:m>
                  <m:oMath xmlns:m="http://schemas.openxmlformats.org/officeDocument/2006/math">
                    <m:rad>
                      <m:radPr>
                        <m:degHide m:val="on"/>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16</m:t>
                        </m:r>
                        <m:sSup>
                          <m:sSupPr>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e>
                          <m:sup>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b</m:t>
                                </m:r>
                              </m:e>
                            </m:d>
                          </m:e>
                          <m:sup>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được:</a:t>
                </a:r>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Rounded Rectangle 2"/>
              <p:cNvSpPr>
                <a:spLocks noRot="1" noChangeAspect="1" noMove="1" noResize="1" noEditPoints="1" noAdjustHandles="1" noChangeArrowheads="1" noChangeShapeType="1" noTextEdit="1"/>
              </p:cNvSpPr>
              <p:nvPr/>
            </p:nvSpPr>
            <p:spPr>
              <a:xfrm>
                <a:off x="845820" y="640079"/>
                <a:ext cx="10378440" cy="2171702"/>
              </a:xfrm>
              <a:prstGeom prst="roundRect">
                <a:avLst/>
              </a:prstGeom>
              <a:blipFill rotWithShape="1">
                <a:blip r:embed="rId1"/>
                <a:stretch>
                  <a:fillRect l="-61" t="-322" r="-61" b="-292"/>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 name="Rounded Rectangle 3"/>
              <p:cNvSpPr/>
              <p:nvPr/>
            </p:nvSpPr>
            <p:spPr>
              <a:xfrm>
                <a:off x="845820" y="3063241"/>
                <a:ext cx="4640580" cy="137160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ab</m:t>
                    </m:r>
                    <m:rad>
                      <m:radPr>
                        <m:degHide m:val="on"/>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e>
                    </m:rad>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4" name="Rounded Rectangle 3"/>
              <p:cNvSpPr>
                <a:spLocks noRot="1" noChangeAspect="1" noMove="1" noResize="1" noEditPoints="1" noAdjustHandles="1" noChangeArrowheads="1" noChangeShapeType="1" noTextEdit="1"/>
              </p:cNvSpPr>
              <p:nvPr/>
            </p:nvSpPr>
            <p:spPr>
              <a:xfrm>
                <a:off x="845820" y="3063241"/>
                <a:ext cx="4640580" cy="1371600"/>
              </a:xfrm>
              <a:prstGeom prst="roundRect">
                <a:avLst/>
              </a:prstGeom>
              <a:blipFill rotWithShape="1">
                <a:blip r:embed="rId2"/>
                <a:stretch>
                  <a:fillRect l="-137" t="-463" r="-137" b="-463"/>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 name="Rounded Rectangle 4"/>
              <p:cNvSpPr/>
              <p:nvPr/>
            </p:nvSpPr>
            <p:spPr>
              <a:xfrm>
                <a:off x="845820" y="4686301"/>
                <a:ext cx="4640580" cy="137160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d>
                      <m:dPr>
                        <m:begChr m:val="|"/>
                        <m:endChr m:val="|"/>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b</m:t>
                        </m:r>
                      </m:e>
                    </m:d>
                    <m:rad>
                      <m:radPr>
                        <m:degHide m:val="on"/>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e>
                    </m:rad>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5" name="Rounded Rectangle 4"/>
              <p:cNvSpPr>
                <a:spLocks noRot="1" noChangeAspect="1" noMove="1" noResize="1" noEditPoints="1" noAdjustHandles="1" noChangeArrowheads="1" noChangeShapeType="1" noTextEdit="1"/>
              </p:cNvSpPr>
              <p:nvPr/>
            </p:nvSpPr>
            <p:spPr>
              <a:xfrm>
                <a:off x="845820" y="4686301"/>
                <a:ext cx="4640580" cy="1371600"/>
              </a:xfrm>
              <a:prstGeom prst="roundRect">
                <a:avLst/>
              </a:prstGeom>
              <a:blipFill rotWithShape="1">
                <a:blip r:embed="rId3"/>
                <a:stretch>
                  <a:fillRect l="-137" t="-463" r="-137" b="-463"/>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6" name="Rounded Rectangle 5"/>
              <p:cNvSpPr/>
              <p:nvPr/>
            </p:nvSpPr>
            <p:spPr>
              <a:xfrm>
                <a:off x="6583680" y="3063241"/>
                <a:ext cx="4640580" cy="137160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ab</m:t>
                    </m:r>
                    <m:rad>
                      <m:radPr>
                        <m:degHide m:val="on"/>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e>
                    </m:rad>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6" name="Rounded Rectangle 5"/>
              <p:cNvSpPr>
                <a:spLocks noRot="1" noChangeAspect="1" noMove="1" noResize="1" noEditPoints="1" noAdjustHandles="1" noChangeArrowheads="1" noChangeShapeType="1" noTextEdit="1"/>
              </p:cNvSpPr>
              <p:nvPr/>
            </p:nvSpPr>
            <p:spPr>
              <a:xfrm>
                <a:off x="6583680" y="3063241"/>
                <a:ext cx="4640580" cy="1371600"/>
              </a:xfrm>
              <a:prstGeom prst="roundRect">
                <a:avLst/>
              </a:prstGeom>
              <a:blipFill rotWithShape="1">
                <a:blip r:embed="rId4"/>
                <a:stretch>
                  <a:fillRect l="-137" t="-463" r="-137" b="-463"/>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Rounded Rectangle 6"/>
              <p:cNvSpPr/>
              <p:nvPr/>
            </p:nvSpPr>
            <p:spPr>
              <a:xfrm>
                <a:off x="6583680" y="4686301"/>
                <a:ext cx="4640580" cy="137160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d>
                      <m:dPr>
                        <m:begChr m:val="|"/>
                        <m:endChr m:val="|"/>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b</m:t>
                        </m:r>
                      </m:e>
                    </m:d>
                    <m:rad>
                      <m:radPr>
                        <m:degHide m:val="on"/>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e>
                    </m:rad>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7" name="Rounded Rectangle 6"/>
              <p:cNvSpPr>
                <a:spLocks noRot="1" noChangeAspect="1" noMove="1" noResize="1" noEditPoints="1" noAdjustHandles="1" noChangeArrowheads="1" noChangeShapeType="1" noTextEdit="1"/>
              </p:cNvSpPr>
              <p:nvPr/>
            </p:nvSpPr>
            <p:spPr>
              <a:xfrm>
                <a:off x="6583680" y="4686301"/>
                <a:ext cx="4640580" cy="1371600"/>
              </a:xfrm>
              <a:prstGeom prst="roundRect">
                <a:avLst/>
              </a:prstGeom>
              <a:blipFill rotWithShape="1">
                <a:blip r:embed="rId5"/>
                <a:stretch>
                  <a:fillRect l="-137" t="-463" r="-137" b="-463"/>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Rounded Rectangle 8"/>
              <p:cNvSpPr/>
              <p:nvPr/>
            </p:nvSpPr>
            <p:spPr>
              <a:xfrm>
                <a:off x="845820" y="4686301"/>
                <a:ext cx="4640580" cy="13716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vi-VN" sz="32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𝟒𝐚</m:t>
                    </m:r>
                    <m:d>
                      <m:dPr>
                        <m:begChr m:val="|"/>
                        <m:endChr m:val="|"/>
                        <m:ctrlPr>
                          <a:rPr lang="en-US"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𝐛</m:t>
                        </m:r>
                      </m:e>
                    </m:d>
                    <m:rad>
                      <m:radPr>
                        <m:degHide m:val="on"/>
                        <m:ctrlPr>
                          <a:rPr lang="en-US"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𝐚</m:t>
                        </m:r>
                      </m:e>
                    </m:rad>
                  </m:oMath>
                </a14:m>
                <a:endPar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9" name="Rounded Rectangle 8"/>
              <p:cNvSpPr>
                <a:spLocks noRot="1" noChangeAspect="1" noMove="1" noResize="1" noEditPoints="1" noAdjustHandles="1" noChangeArrowheads="1" noChangeShapeType="1" noTextEdit="1"/>
              </p:cNvSpPr>
              <p:nvPr/>
            </p:nvSpPr>
            <p:spPr>
              <a:xfrm>
                <a:off x="845820" y="4686301"/>
                <a:ext cx="4640580" cy="1371600"/>
              </a:xfrm>
              <a:prstGeom prst="roundRect">
                <a:avLst/>
              </a:prstGeom>
              <a:blipFill rotWithShape="1">
                <a:blip r:embed="rId6"/>
                <a:stretch>
                  <a:fillRect l="-137" t="-463" r="-137" b="-463"/>
                </a:stretch>
              </a:bli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p:cNvSpPr/>
              <p:nvPr/>
            </p:nvSpPr>
            <p:spPr>
              <a:xfrm>
                <a:off x="845820" y="662940"/>
                <a:ext cx="10378440" cy="217170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Câu 2</a:t>
                </a:r>
                <a:r>
                  <a:rPr lang="vi-VN" sz="3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Đưa thừa số vào trong dấu căn của biểu thức </a:t>
                </a:r>
                <a14:m>
                  <m:oMath xmlns:m="http://schemas.openxmlformats.org/officeDocument/2006/math">
                    <m:d>
                      <m:dPr>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d>
                    <m:rad>
                      <m:radPr>
                        <m:degHide m:val="on"/>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num>
                          <m:den>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den>
                        </m:f>
                      </m:e>
                    </m:rad>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&lt;</m:t>
                    </m:r>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&lt;</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được:</a:t>
                </a:r>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Rounded Rectangle 1"/>
              <p:cNvSpPr>
                <a:spLocks noRot="1" noChangeAspect="1" noMove="1" noResize="1" noEditPoints="1" noAdjustHandles="1" noChangeArrowheads="1" noChangeShapeType="1" noTextEdit="1"/>
              </p:cNvSpPr>
              <p:nvPr/>
            </p:nvSpPr>
            <p:spPr>
              <a:xfrm>
                <a:off x="845820" y="662940"/>
                <a:ext cx="10378440" cy="2171700"/>
              </a:xfrm>
              <a:prstGeom prst="roundRect">
                <a:avLst/>
              </a:prstGeom>
              <a:blipFill rotWithShape="1">
                <a:blip r:embed="rId1"/>
                <a:stretch>
                  <a:fillRect l="-61" t="-848" r="-61" b="-848"/>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 name="Rounded Rectangle 2"/>
              <p:cNvSpPr/>
              <p:nvPr/>
            </p:nvSpPr>
            <p:spPr>
              <a:xfrm>
                <a:off x="845820" y="3143250"/>
                <a:ext cx="4640580" cy="129159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ad>
                      <m:radPr>
                        <m:degHide m:val="on"/>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d>
                          <m:dPr>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d>
                      </m:e>
                    </m:rad>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Rounded Rectangle 2"/>
              <p:cNvSpPr>
                <a:spLocks noRot="1" noChangeAspect="1" noMove="1" noResize="1" noEditPoints="1" noAdjustHandles="1" noChangeArrowheads="1" noChangeShapeType="1" noTextEdit="1"/>
              </p:cNvSpPr>
              <p:nvPr/>
            </p:nvSpPr>
            <p:spPr>
              <a:xfrm>
                <a:off x="845820" y="3143250"/>
                <a:ext cx="4640580" cy="1291590"/>
              </a:xfrm>
              <a:prstGeom prst="roundRect">
                <a:avLst/>
              </a:prstGeom>
              <a:blipFill rotWithShape="1">
                <a:blip r:embed="rId2"/>
                <a:stretch>
                  <a:fillRect l="-137" t="-492" r="-137" b="-492"/>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 name="Rounded Rectangle 3"/>
              <p:cNvSpPr/>
              <p:nvPr/>
            </p:nvSpPr>
            <p:spPr>
              <a:xfrm>
                <a:off x="845820" y="4743450"/>
                <a:ext cx="4640580" cy="129159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d>
                          <m:dPr>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d>
                      </m:e>
                    </m:rad>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4" name="Rounded Rectangle 3"/>
              <p:cNvSpPr>
                <a:spLocks noRot="1" noChangeAspect="1" noMove="1" noResize="1" noEditPoints="1" noAdjustHandles="1" noChangeArrowheads="1" noChangeShapeType="1" noTextEdit="1"/>
              </p:cNvSpPr>
              <p:nvPr/>
            </p:nvSpPr>
            <p:spPr>
              <a:xfrm>
                <a:off x="845820" y="4743450"/>
                <a:ext cx="4640580" cy="1291590"/>
              </a:xfrm>
              <a:prstGeom prst="roundRect">
                <a:avLst/>
              </a:prstGeom>
              <a:blipFill rotWithShape="1">
                <a:blip r:embed="rId3"/>
                <a:stretch>
                  <a:fillRect l="-137" t="-492" r="-137" b="-492"/>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 name="Rounded Rectangle 4"/>
              <p:cNvSpPr/>
              <p:nvPr/>
            </p:nvSpPr>
            <p:spPr>
              <a:xfrm>
                <a:off x="6583680" y="3143250"/>
                <a:ext cx="4640580" cy="129159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ad>
                      <m:radPr>
                        <m:degHide m:val="on"/>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d>
                          <m:dPr>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e>
                        </m:d>
                      </m:e>
                    </m:rad>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5" name="Rounded Rectangle 4"/>
              <p:cNvSpPr>
                <a:spLocks noRot="1" noChangeAspect="1" noMove="1" noResize="1" noEditPoints="1" noAdjustHandles="1" noChangeArrowheads="1" noChangeShapeType="1" noTextEdit="1"/>
              </p:cNvSpPr>
              <p:nvPr/>
            </p:nvSpPr>
            <p:spPr>
              <a:xfrm>
                <a:off x="6583680" y="3143250"/>
                <a:ext cx="4640580" cy="1291590"/>
              </a:xfrm>
              <a:prstGeom prst="roundRect">
                <a:avLst/>
              </a:prstGeom>
              <a:blipFill rotWithShape="1">
                <a:blip r:embed="rId4"/>
                <a:stretch>
                  <a:fillRect l="-137" t="-492" r="-137" b="-492"/>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6" name="Rounded Rectangle 5"/>
              <p:cNvSpPr/>
              <p:nvPr/>
            </p:nvSpPr>
            <p:spPr>
              <a:xfrm>
                <a:off x="6583680" y="4743450"/>
                <a:ext cx="4640580" cy="129159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d>
                          <m:dPr>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e>
                        </m:d>
                      </m:e>
                    </m:rad>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6" name="Rounded Rectangle 5"/>
              <p:cNvSpPr>
                <a:spLocks noRot="1" noChangeAspect="1" noMove="1" noResize="1" noEditPoints="1" noAdjustHandles="1" noChangeArrowheads="1" noChangeShapeType="1" noTextEdit="1"/>
              </p:cNvSpPr>
              <p:nvPr/>
            </p:nvSpPr>
            <p:spPr>
              <a:xfrm>
                <a:off x="6583680" y="4743450"/>
                <a:ext cx="4640580" cy="1291590"/>
              </a:xfrm>
              <a:prstGeom prst="roundRect">
                <a:avLst/>
              </a:prstGeom>
              <a:blipFill rotWithShape="1">
                <a:blip r:embed="rId5"/>
                <a:stretch>
                  <a:fillRect l="-137" t="-492" r="-137" b="-492"/>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Rounded Rectangle 6"/>
              <p:cNvSpPr/>
              <p:nvPr/>
            </p:nvSpPr>
            <p:spPr>
              <a:xfrm>
                <a:off x="6583680" y="4743450"/>
                <a:ext cx="4640580" cy="129159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ctr">
                  <a:spcBef>
                    <a:spcPts val="300"/>
                  </a:spcBef>
                  <a:spcAft>
                    <a:spcPts val="300"/>
                  </a:spcAft>
                </a:pPr>
                <a:r>
                  <a:rPr lang="vi-VN" sz="3200" b="1" dirty="0">
                    <a:solidFill>
                      <a:srgbClr val="FF0000"/>
                    </a:solidFill>
                    <a:ea typeface="Times New Roman" panose="02020603050405020304" pitchFamily="18" charset="0"/>
                    <a:cs typeface="Arial" panose="020B0604020202020204" pitchFamily="34" charset="0"/>
                  </a:rPr>
                  <a:t>D. </a:t>
                </a:r>
                <a14:m>
                  <m:oMath xmlns:m="http://schemas.openxmlformats.org/officeDocument/2006/math">
                    <m:r>
                      <a:rPr lang="vi-VN" sz="3200" b="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2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𝐚</m:t>
                        </m:r>
                        <m:d>
                          <m:dPr>
                            <m:ctrlPr>
                              <a:rPr lang="en-US" sz="32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𝟐</m:t>
                            </m:r>
                            <m:r>
                              <a:rPr lang="vi-VN" sz="3200" b="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vi-VN" sz="32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𝒂</m:t>
                            </m:r>
                          </m:e>
                        </m:d>
                      </m:e>
                    </m:rad>
                  </m:oMath>
                </a14:m>
                <a:endParaRPr lang="en-US" sz="32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7" name="Rounded Rectangle 6"/>
              <p:cNvSpPr>
                <a:spLocks noRot="1" noChangeAspect="1" noMove="1" noResize="1" noEditPoints="1" noAdjustHandles="1" noChangeArrowheads="1" noChangeShapeType="1" noTextEdit="1"/>
              </p:cNvSpPr>
              <p:nvPr/>
            </p:nvSpPr>
            <p:spPr>
              <a:xfrm>
                <a:off x="6583680" y="4743450"/>
                <a:ext cx="4640580" cy="1291590"/>
              </a:xfrm>
              <a:prstGeom prst="roundRect">
                <a:avLst/>
              </a:prstGeom>
              <a:blipFill rotWithShape="1">
                <a:blip r:embed="rId6"/>
                <a:stretch>
                  <a:fillRect l="-137" t="-492" r="-137" b="-492"/>
                </a:stretch>
              </a:bli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p:cNvSpPr/>
              <p:nvPr/>
            </p:nvSpPr>
            <p:spPr>
              <a:xfrm>
                <a:off x="845820" y="640080"/>
                <a:ext cx="10378440" cy="153162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Câu 3.</a:t>
                </a:r>
                <a:r>
                  <a:rPr lang="vi-VN" sz="3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Khử mẫu của biểu thức </a:t>
                </a:r>
                <a14:m>
                  <m:oMath xmlns:m="http://schemas.openxmlformats.org/officeDocument/2006/math">
                    <m:rad>
                      <m:radPr>
                        <m:degHide m:val="on"/>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15</m:t>
                            </m:r>
                          </m:num>
                          <m:den>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24</m:t>
                            </m:r>
                          </m:den>
                        </m:f>
                      </m:e>
                    </m:rad>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được:</a:t>
                </a:r>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Rounded Rectangle 1"/>
              <p:cNvSpPr>
                <a:spLocks noRot="1" noChangeAspect="1" noMove="1" noResize="1" noEditPoints="1" noAdjustHandles="1" noChangeArrowheads="1" noChangeShapeType="1" noTextEdit="1"/>
              </p:cNvSpPr>
              <p:nvPr/>
            </p:nvSpPr>
            <p:spPr>
              <a:xfrm>
                <a:off x="845820" y="640080"/>
                <a:ext cx="10378440" cy="1531620"/>
              </a:xfrm>
              <a:prstGeom prst="roundRect">
                <a:avLst/>
              </a:prstGeom>
              <a:blipFill rotWithShape="1">
                <a:blip r:embed="rId1"/>
                <a:stretch>
                  <a:fillRect l="-61" t="-415" r="-61" b="-415"/>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 name="Rounded Rectangle 2"/>
              <p:cNvSpPr/>
              <p:nvPr/>
            </p:nvSpPr>
            <p:spPr>
              <a:xfrm>
                <a:off x="845820" y="2480310"/>
                <a:ext cx="4640580" cy="153162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12</m:t>
                        </m:r>
                      </m:den>
                    </m:f>
                    <m:rad>
                      <m:radPr>
                        <m:degHide m:val="on"/>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15</m:t>
                        </m:r>
                      </m:e>
                    </m:rad>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Rounded Rectangle 2"/>
              <p:cNvSpPr>
                <a:spLocks noRot="1" noChangeAspect="1" noMove="1" noResize="1" noEditPoints="1" noAdjustHandles="1" noChangeArrowheads="1" noChangeShapeType="1" noTextEdit="1"/>
              </p:cNvSpPr>
              <p:nvPr/>
            </p:nvSpPr>
            <p:spPr>
              <a:xfrm>
                <a:off x="845820" y="2480310"/>
                <a:ext cx="4640580" cy="1531620"/>
              </a:xfrm>
              <a:prstGeom prst="roundRect">
                <a:avLst/>
              </a:prstGeom>
              <a:blipFill rotWithShape="1">
                <a:blip r:embed="rId2"/>
                <a:stretch>
                  <a:fillRect l="-137" t="-415" r="-137" b="-415"/>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 name="Rounded Rectangle 3"/>
              <p:cNvSpPr/>
              <p:nvPr/>
            </p:nvSpPr>
            <p:spPr>
              <a:xfrm>
                <a:off x="845820" y="4320540"/>
                <a:ext cx="4640580" cy="153162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8</m:t>
                        </m:r>
                      </m:den>
                    </m:f>
                    <m:rad>
                      <m:radPr>
                        <m:degHide m:val="on"/>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4" name="Rounded Rectangle 3"/>
              <p:cNvSpPr>
                <a:spLocks noRot="1" noChangeAspect="1" noMove="1" noResize="1" noEditPoints="1" noAdjustHandles="1" noChangeArrowheads="1" noChangeShapeType="1" noTextEdit="1"/>
              </p:cNvSpPr>
              <p:nvPr/>
            </p:nvSpPr>
            <p:spPr>
              <a:xfrm>
                <a:off x="845820" y="4320540"/>
                <a:ext cx="4640580" cy="1531620"/>
              </a:xfrm>
              <a:prstGeom prst="roundRect">
                <a:avLst/>
              </a:prstGeom>
              <a:blipFill rotWithShape="1">
                <a:blip r:embed="rId3"/>
                <a:stretch>
                  <a:fillRect l="-137" t="-415" r="-137" b="-415"/>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 name="Rounded Rectangle 4"/>
              <p:cNvSpPr/>
              <p:nvPr/>
            </p:nvSpPr>
            <p:spPr>
              <a:xfrm>
                <a:off x="6583680" y="2480310"/>
                <a:ext cx="4640580" cy="153162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36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US" sz="36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15</m:t>
                            </m:r>
                          </m:e>
                        </m:rad>
                      </m:num>
                      <m:den>
                        <m:rad>
                          <m:radPr>
                            <m:degHide m:val="on"/>
                            <m:ctrlPr>
                              <a:rPr lang="en-US" sz="36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24</m:t>
                            </m:r>
                          </m:e>
                        </m:rad>
                      </m:den>
                    </m:f>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5" name="Rounded Rectangle 4"/>
              <p:cNvSpPr>
                <a:spLocks noRot="1" noChangeAspect="1" noMove="1" noResize="1" noEditPoints="1" noAdjustHandles="1" noChangeArrowheads="1" noChangeShapeType="1" noTextEdit="1"/>
              </p:cNvSpPr>
              <p:nvPr/>
            </p:nvSpPr>
            <p:spPr>
              <a:xfrm>
                <a:off x="6583680" y="2480310"/>
                <a:ext cx="4640580" cy="1531620"/>
              </a:xfrm>
              <a:prstGeom prst="roundRect">
                <a:avLst/>
              </a:prstGeom>
              <a:blipFill rotWithShape="1">
                <a:blip r:embed="rId4"/>
                <a:stretch>
                  <a:fillRect l="-137" t="-415" r="-137" b="-415"/>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6" name="Rounded Rectangle 5"/>
              <p:cNvSpPr/>
              <p:nvPr/>
            </p:nvSpPr>
            <p:spPr>
              <a:xfrm>
                <a:off x="6583680" y="4320540"/>
                <a:ext cx="4640580" cy="153162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ad>
                      <m:radPr>
                        <m:degHide m:val="on"/>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m:t>
                        </m:r>
                      </m:e>
                    </m:rad>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6" name="Rounded Rectangle 5"/>
              <p:cNvSpPr>
                <a:spLocks noRot="1" noChangeAspect="1" noMove="1" noResize="1" noEditPoints="1" noAdjustHandles="1" noChangeArrowheads="1" noChangeShapeType="1" noTextEdit="1"/>
              </p:cNvSpPr>
              <p:nvPr/>
            </p:nvSpPr>
            <p:spPr>
              <a:xfrm>
                <a:off x="6583680" y="4320540"/>
                <a:ext cx="4640580" cy="1531620"/>
              </a:xfrm>
              <a:prstGeom prst="roundRect">
                <a:avLst/>
              </a:prstGeom>
              <a:blipFill rotWithShape="1">
                <a:blip r:embed="rId5"/>
                <a:stretch>
                  <a:fillRect l="-137" t="-415" r="-137" b="-415"/>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Rounded Rectangle 6"/>
              <p:cNvSpPr/>
              <p:nvPr/>
            </p:nvSpPr>
            <p:spPr>
              <a:xfrm>
                <a:off x="6583680" y="4320540"/>
                <a:ext cx="4640580" cy="153162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vi-VN"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rad>
                      <m:radPr>
                        <m:degHide m:val="on"/>
                        <m:ctrlPr>
                          <a:rPr lang="en-US"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𝟏𝟎</m:t>
                        </m:r>
                      </m:e>
                    </m:rad>
                  </m:oMath>
                </a14:m>
                <a:endPar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7" name="Rounded Rectangle 6"/>
              <p:cNvSpPr>
                <a:spLocks noRot="1" noChangeAspect="1" noMove="1" noResize="1" noEditPoints="1" noAdjustHandles="1" noChangeArrowheads="1" noChangeShapeType="1" noTextEdit="1"/>
              </p:cNvSpPr>
              <p:nvPr/>
            </p:nvSpPr>
            <p:spPr>
              <a:xfrm>
                <a:off x="6583680" y="4320540"/>
                <a:ext cx="4640580" cy="1531620"/>
              </a:xfrm>
              <a:prstGeom prst="roundRect">
                <a:avLst/>
              </a:prstGeom>
              <a:blipFill rotWithShape="1">
                <a:blip r:embed="rId6"/>
                <a:stretch>
                  <a:fillRect l="-137" t="-415" r="-137" b="-415"/>
                </a:stretch>
              </a:bli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p:cNvSpPr/>
              <p:nvPr/>
            </p:nvSpPr>
            <p:spPr>
              <a:xfrm>
                <a:off x="621030" y="640080"/>
                <a:ext cx="10949940" cy="2091691"/>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Câu 4.</a:t>
                </a:r>
                <a:r>
                  <a:rPr lang="vi-VN" sz="3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Trục căn thức ở mẫu của biểu thức </a:t>
                </a:r>
                <a14:m>
                  <m:oMath xmlns:m="http://schemas.openxmlformats.org/officeDocument/2006/math">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ad>
                          <m:radPr>
                            <m:degHide m:val="on"/>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m:t>
                            </m:r>
                          </m:e>
                        </m:rad>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den>
                    </m:f>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được:</a:t>
                </a:r>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Rounded Rectangle 1"/>
              <p:cNvSpPr>
                <a:spLocks noRot="1" noChangeAspect="1" noMove="1" noResize="1" noEditPoints="1" noAdjustHandles="1" noChangeArrowheads="1" noChangeShapeType="1" noTextEdit="1"/>
              </p:cNvSpPr>
              <p:nvPr/>
            </p:nvSpPr>
            <p:spPr>
              <a:xfrm>
                <a:off x="621030" y="640080"/>
                <a:ext cx="10949940" cy="2091691"/>
              </a:xfrm>
              <a:prstGeom prst="roundRect">
                <a:avLst/>
              </a:prstGeom>
              <a:blipFill rotWithShape="1">
                <a:blip r:embed="rId1"/>
                <a:stretch>
                  <a:fillRect l="-58" t="-304" r="-58" b="-304"/>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 name="Rounded Rectangle 2"/>
              <p:cNvSpPr/>
              <p:nvPr/>
            </p:nvSpPr>
            <p:spPr>
              <a:xfrm>
                <a:off x="845820" y="3051811"/>
                <a:ext cx="4640580" cy="131445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m:t>
                            </m:r>
                          </m:e>
                        </m:rad>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e>
                    </m:d>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Rounded Rectangle 2"/>
              <p:cNvSpPr>
                <a:spLocks noRot="1" noChangeAspect="1" noMove="1" noResize="1" noEditPoints="1" noAdjustHandles="1" noChangeArrowheads="1" noChangeShapeType="1" noTextEdit="1"/>
              </p:cNvSpPr>
              <p:nvPr/>
            </p:nvSpPr>
            <p:spPr>
              <a:xfrm>
                <a:off x="845820" y="3051811"/>
                <a:ext cx="4640580" cy="1314450"/>
              </a:xfrm>
              <a:prstGeom prst="roundRect">
                <a:avLst/>
              </a:prstGeom>
              <a:blipFill rotWithShape="1">
                <a:blip r:embed="rId2"/>
                <a:stretch>
                  <a:fillRect l="-137" t="-483" r="-137" b="-483"/>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 name="Rounded Rectangle 3"/>
              <p:cNvSpPr/>
              <p:nvPr/>
            </p:nvSpPr>
            <p:spPr>
              <a:xfrm>
                <a:off x="845820" y="4686301"/>
                <a:ext cx="4640580" cy="131445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ad>
                      <m:radPr>
                        <m:degHide m:val="on"/>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m:t>
                        </m:r>
                      </m:e>
                    </m:rad>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4" name="Rounded Rectangle 3"/>
              <p:cNvSpPr>
                <a:spLocks noRot="1" noChangeAspect="1" noMove="1" noResize="1" noEditPoints="1" noAdjustHandles="1" noChangeArrowheads="1" noChangeShapeType="1" noTextEdit="1"/>
              </p:cNvSpPr>
              <p:nvPr/>
            </p:nvSpPr>
            <p:spPr>
              <a:xfrm>
                <a:off x="845820" y="4686301"/>
                <a:ext cx="4640580" cy="1314450"/>
              </a:xfrm>
              <a:prstGeom prst="roundRect">
                <a:avLst/>
              </a:prstGeom>
              <a:blipFill rotWithShape="1">
                <a:blip r:embed="rId3"/>
                <a:stretch>
                  <a:fillRect l="-137" t="-483" r="-137" b="-483"/>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 name="Rounded Rectangle 4"/>
              <p:cNvSpPr/>
              <p:nvPr/>
            </p:nvSpPr>
            <p:spPr>
              <a:xfrm>
                <a:off x="6583680" y="3051811"/>
                <a:ext cx="4640580" cy="131445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m:t>
                            </m:r>
                          </m:e>
                        </m:rad>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num>
                      <m:den>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5" name="Rounded Rectangle 4"/>
              <p:cNvSpPr>
                <a:spLocks noRot="1" noChangeAspect="1" noMove="1" noResize="1" noEditPoints="1" noAdjustHandles="1" noChangeArrowheads="1" noChangeShapeType="1" noTextEdit="1"/>
              </p:cNvSpPr>
              <p:nvPr/>
            </p:nvSpPr>
            <p:spPr>
              <a:xfrm>
                <a:off x="6583680" y="3051811"/>
                <a:ext cx="4640580" cy="1314450"/>
              </a:xfrm>
              <a:prstGeom prst="roundRect">
                <a:avLst/>
              </a:prstGeom>
              <a:blipFill rotWithShape="1">
                <a:blip r:embed="rId4"/>
                <a:stretch>
                  <a:fillRect l="-137" t="-483" r="-137" b="-483"/>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6" name="Rounded Rectangle 5"/>
              <p:cNvSpPr/>
              <p:nvPr/>
            </p:nvSpPr>
            <p:spPr>
              <a:xfrm>
                <a:off x="6583680" y="4686301"/>
                <a:ext cx="4640580" cy="131445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ad>
                      <m:radPr>
                        <m:degHide m:val="on"/>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m:t>
                        </m:r>
                      </m:e>
                    </m:rad>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6" name="Rounded Rectangle 5"/>
              <p:cNvSpPr>
                <a:spLocks noRot="1" noChangeAspect="1" noMove="1" noResize="1" noEditPoints="1" noAdjustHandles="1" noChangeArrowheads="1" noChangeShapeType="1" noTextEdit="1"/>
              </p:cNvSpPr>
              <p:nvPr/>
            </p:nvSpPr>
            <p:spPr>
              <a:xfrm>
                <a:off x="6583680" y="4686301"/>
                <a:ext cx="4640580" cy="1314450"/>
              </a:xfrm>
              <a:prstGeom prst="roundRect">
                <a:avLst/>
              </a:prstGeom>
              <a:blipFill rotWithShape="1">
                <a:blip r:embed="rId5"/>
                <a:stretch>
                  <a:fillRect l="-137" t="-483" r="-137" b="-483"/>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Rounded Rectangle 6"/>
              <p:cNvSpPr/>
              <p:nvPr/>
            </p:nvSpPr>
            <p:spPr>
              <a:xfrm>
                <a:off x="845820" y="4686301"/>
                <a:ext cx="4640580" cy="131445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ad>
                      <m:radPr>
                        <m:degHide m:val="on"/>
                        <m:ctrlPr>
                          <a:rPr lang="en-US"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𝟕</m:t>
                        </m:r>
                      </m:e>
                    </m:rad>
                    <m:r>
                      <a:rPr lang="vi-VN" sz="32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oMath>
                </a14:m>
                <a:endPar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7" name="Rounded Rectangle 6"/>
              <p:cNvSpPr>
                <a:spLocks noRot="1" noChangeAspect="1" noMove="1" noResize="1" noEditPoints="1" noAdjustHandles="1" noChangeArrowheads="1" noChangeShapeType="1" noTextEdit="1"/>
              </p:cNvSpPr>
              <p:nvPr/>
            </p:nvSpPr>
            <p:spPr>
              <a:xfrm>
                <a:off x="845820" y="4686301"/>
                <a:ext cx="4640580" cy="1314450"/>
              </a:xfrm>
              <a:prstGeom prst="roundRect">
                <a:avLst/>
              </a:prstGeom>
              <a:blipFill rotWithShape="1">
                <a:blip r:embed="rId6"/>
                <a:stretch>
                  <a:fillRect l="-137" t="-483" r="-137" b="-483"/>
                </a:stretch>
              </a:bli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p:cNvSpPr/>
              <p:nvPr/>
            </p:nvSpPr>
            <p:spPr>
              <a:xfrm>
                <a:off x="845820" y="480060"/>
                <a:ext cx="10378440" cy="254889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300"/>
                  </a:spcBef>
                  <a:spcAft>
                    <a:spcPts val="300"/>
                  </a:spcAft>
                </a:pPr>
                <a:r>
                  <a:rPr lang="vi-VN"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Câu 5.</a:t>
                </a:r>
                <a:r>
                  <a:rPr lang="vi-VN" sz="3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 giá trị của biểu thức </a:t>
                </a:r>
                <a:endPar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30480" algn="ctr">
                  <a:lnSpc>
                    <a:spcPct val="150000"/>
                  </a:lnSpc>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36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ad>
                          <m:radPr>
                            <m:degHide m:val="on"/>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e>
                        </m:rad>
                      </m:den>
                    </m:f>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6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ad>
                          <m:radPr>
                            <m:degHide m:val="on"/>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e>
                        </m:rad>
                      </m:den>
                    </m:f>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được:</a:t>
                </a:r>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Rounded Rectangle 1"/>
              <p:cNvSpPr>
                <a:spLocks noRot="1" noChangeAspect="1" noMove="1" noResize="1" noEditPoints="1" noAdjustHandles="1" noChangeArrowheads="1" noChangeShapeType="1" noTextEdit="1"/>
              </p:cNvSpPr>
              <p:nvPr/>
            </p:nvSpPr>
            <p:spPr>
              <a:xfrm>
                <a:off x="845820" y="480060"/>
                <a:ext cx="10378440" cy="2548890"/>
              </a:xfrm>
              <a:prstGeom prst="roundRect">
                <a:avLst/>
              </a:prstGeom>
              <a:blipFill rotWithShape="1">
                <a:blip r:embed="rId1"/>
                <a:stretch>
                  <a:fillRect l="-61" t="-249" r="-61" b="-249"/>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 name="Rounded Rectangle 2"/>
              <p:cNvSpPr/>
              <p:nvPr/>
            </p:nvSpPr>
            <p:spPr>
              <a:xfrm>
                <a:off x="845820" y="3400425"/>
                <a:ext cx="4640580" cy="122301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ad>
                      <m:radPr>
                        <m:degHide m:val="on"/>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Rounded Rectangle 2"/>
              <p:cNvSpPr>
                <a:spLocks noRot="1" noChangeAspect="1" noMove="1" noResize="1" noEditPoints="1" noAdjustHandles="1" noChangeArrowheads="1" noChangeShapeType="1" noTextEdit="1"/>
              </p:cNvSpPr>
              <p:nvPr/>
            </p:nvSpPr>
            <p:spPr>
              <a:xfrm>
                <a:off x="845820" y="3400425"/>
                <a:ext cx="4640580" cy="1223010"/>
              </a:xfrm>
              <a:prstGeom prst="roundRect">
                <a:avLst/>
              </a:prstGeom>
              <a:blipFill rotWithShape="1">
                <a:blip r:embed="rId2"/>
                <a:stretch>
                  <a:fillRect l="-137" t="-519" r="-137" b="-519"/>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 name="Rounded Rectangle 3"/>
              <p:cNvSpPr/>
              <p:nvPr/>
            </p:nvSpPr>
            <p:spPr>
              <a:xfrm>
                <a:off x="845820" y="4994910"/>
                <a:ext cx="4640580" cy="122301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4" name="Rounded Rectangle 3"/>
              <p:cNvSpPr>
                <a:spLocks noRot="1" noChangeAspect="1" noMove="1" noResize="1" noEditPoints="1" noAdjustHandles="1" noChangeArrowheads="1" noChangeShapeType="1" noTextEdit="1"/>
              </p:cNvSpPr>
              <p:nvPr/>
            </p:nvSpPr>
            <p:spPr>
              <a:xfrm>
                <a:off x="845820" y="4994910"/>
                <a:ext cx="4640580" cy="1223010"/>
              </a:xfrm>
              <a:prstGeom prst="roundRect">
                <a:avLst/>
              </a:prstGeom>
              <a:blipFill rotWithShape="1">
                <a:blip r:embed="rId3"/>
                <a:stretch>
                  <a:fillRect l="-137" t="-519" r="-137" b="-519"/>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 name="Rounded Rectangle 4"/>
              <p:cNvSpPr/>
              <p:nvPr/>
            </p:nvSpPr>
            <p:spPr>
              <a:xfrm>
                <a:off x="6583680" y="3400425"/>
                <a:ext cx="4640580" cy="122301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num>
                      <m:den>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5" name="Rounded Rectangle 4"/>
              <p:cNvSpPr>
                <a:spLocks noRot="1" noChangeAspect="1" noMove="1" noResize="1" noEditPoints="1" noAdjustHandles="1" noChangeArrowheads="1" noChangeShapeType="1" noTextEdit="1"/>
              </p:cNvSpPr>
              <p:nvPr/>
            </p:nvSpPr>
            <p:spPr>
              <a:xfrm>
                <a:off x="6583680" y="3400425"/>
                <a:ext cx="4640580" cy="1223010"/>
              </a:xfrm>
              <a:prstGeom prst="roundRect">
                <a:avLst/>
              </a:prstGeom>
              <a:blipFill rotWithShape="1">
                <a:blip r:embed="rId4"/>
                <a:stretch>
                  <a:fillRect l="-137" t="-519" r="-137" b="-519"/>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6" name="Rounded Rectangle 5"/>
              <p:cNvSpPr/>
              <p:nvPr/>
            </p:nvSpPr>
            <p:spPr>
              <a:xfrm>
                <a:off x="6583680" y="4994910"/>
                <a:ext cx="4640580" cy="122301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oMath>
                </a14:m>
                <a:endPar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6" name="Rounded Rectangle 5"/>
              <p:cNvSpPr>
                <a:spLocks noRot="1" noChangeAspect="1" noMove="1" noResize="1" noEditPoints="1" noAdjustHandles="1" noChangeArrowheads="1" noChangeShapeType="1" noTextEdit="1"/>
              </p:cNvSpPr>
              <p:nvPr/>
            </p:nvSpPr>
            <p:spPr>
              <a:xfrm>
                <a:off x="6583680" y="4994910"/>
                <a:ext cx="4640580" cy="1223010"/>
              </a:xfrm>
              <a:prstGeom prst="roundRect">
                <a:avLst/>
              </a:prstGeom>
              <a:blipFill rotWithShape="1">
                <a:blip r:embed="rId5"/>
                <a:stretch>
                  <a:fillRect l="-137" t="-519" r="-137" b="-519"/>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Rounded Rectangle 6"/>
              <p:cNvSpPr/>
              <p:nvPr/>
            </p:nvSpPr>
            <p:spPr>
              <a:xfrm>
                <a:off x="845820" y="3400425"/>
                <a:ext cx="4640580" cy="122301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ad>
                      <m:radPr>
                        <m:degHide m:val="on"/>
                        <m:ctrlPr>
                          <a:rPr lang="en-US"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e>
                    </m:rad>
                  </m:oMath>
                </a14:m>
                <a:endPar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7" name="Rounded Rectangle 6"/>
              <p:cNvSpPr>
                <a:spLocks noRot="1" noChangeAspect="1" noMove="1" noResize="1" noEditPoints="1" noAdjustHandles="1" noChangeArrowheads="1" noChangeShapeType="1" noTextEdit="1"/>
              </p:cNvSpPr>
              <p:nvPr/>
            </p:nvSpPr>
            <p:spPr>
              <a:xfrm>
                <a:off x="845820" y="3400425"/>
                <a:ext cx="4640580" cy="1223010"/>
              </a:xfrm>
              <a:prstGeom prst="roundRect">
                <a:avLst/>
              </a:prstGeom>
              <a:blipFill rotWithShape="1">
                <a:blip r:embed="rId6"/>
                <a:stretch>
                  <a:fillRect l="-137" t="-519" r="-137" b="-519"/>
                </a:stretch>
              </a:bli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061240" y="1359482"/>
            <a:ext cx="2069518" cy="2069518"/>
          </a:xfrm>
          <a:prstGeom prst="rect">
            <a:avLst/>
          </a:prstGeom>
        </p:spPr>
      </p:pic>
      <p:sp>
        <p:nvSpPr>
          <p:cNvPr id="3" name="TextBox 2"/>
          <p:cNvSpPr txBox="1"/>
          <p:nvPr/>
        </p:nvSpPr>
        <p:spPr>
          <a:xfrm>
            <a:off x="2295118" y="3737113"/>
            <a:ext cx="7601761" cy="830997"/>
          </a:xfrm>
          <a:prstGeom prst="rect">
            <a:avLst/>
          </a:prstGeom>
          <a:solidFill>
            <a:schemeClr val="bg1"/>
          </a:solidFill>
        </p:spPr>
        <p:txBody>
          <a:bodyPr wrap="none" rtlCol="0">
            <a:spAutoFit/>
          </a:bodyPr>
          <a:lstStyle/>
          <a:p>
            <a:r>
              <a:rPr lang="en-US" sz="4800" b="1" dirty="0">
                <a:solidFill>
                  <a:srgbClr val="00B0F0"/>
                </a:solidFill>
                <a:latin typeface="Arial" panose="020B0604020202020204" pitchFamily="34" charset="0"/>
                <a:cs typeface="Arial" panose="020B0604020202020204" pitchFamily="34" charset="0"/>
              </a:rPr>
              <a:t>HÌNH THÀNH KIẾN THỨC</a:t>
            </a:r>
            <a:endParaRPr lang="en-US" sz="4800" b="1" dirty="0">
              <a:solidFill>
                <a:srgbClr val="00B0F0"/>
              </a:solidFill>
              <a:latin typeface="Arial" panose="020B0604020202020204" pitchFamily="34" charset="0"/>
              <a:cs typeface="Arial" panose="020B0604020202020204" pitchFamily="34" charset="0"/>
            </a:endParaRPr>
          </a:p>
        </p:txBody>
      </p:sp>
      <p:sp>
        <p:nvSpPr>
          <p:cNvPr id="4" name="Freeform 28"/>
          <p:cNvSpPr/>
          <p:nvPr/>
        </p:nvSpPr>
        <p:spPr>
          <a:xfrm>
            <a:off x="8339447" y="4876223"/>
            <a:ext cx="3114863" cy="1456190"/>
          </a:xfrm>
          <a:custGeom>
            <a:avLst/>
            <a:gdLst/>
            <a:ahLst/>
            <a:cxnLst/>
            <a:rect l="l" t="t" r="r" b="b"/>
            <a:pathLst>
              <a:path w="1817608" h="822468">
                <a:moveTo>
                  <a:pt x="0" y="0"/>
                </a:moveTo>
                <a:lnTo>
                  <a:pt x="1817608" y="0"/>
                </a:lnTo>
                <a:lnTo>
                  <a:pt x="1817608" y="822468"/>
                </a:lnTo>
                <a:lnTo>
                  <a:pt x="0" y="822468"/>
                </a:lnTo>
                <a:lnTo>
                  <a:pt x="0" y="0"/>
                </a:lnTo>
                <a:close/>
              </a:path>
            </a:pathLst>
          </a:custGeom>
          <a:blipFill>
            <a:blip r:embed="rId3"/>
            <a:stretch>
              <a:fillRect/>
            </a:stretch>
          </a:blipFill>
        </p:spPr>
      </p:sp>
      <p:sp>
        <p:nvSpPr>
          <p:cNvPr id="5" name="Freeform 11"/>
          <p:cNvSpPr/>
          <p:nvPr/>
        </p:nvSpPr>
        <p:spPr>
          <a:xfrm rot="14199062">
            <a:off x="888344" y="10742"/>
            <a:ext cx="1877717" cy="2697480"/>
          </a:xfrm>
          <a:custGeom>
            <a:avLst/>
            <a:gdLst/>
            <a:ahLst/>
            <a:cxnLst/>
            <a:rect l="l" t="t" r="r" b="b"/>
            <a:pathLst>
              <a:path w="1031778" h="1466351">
                <a:moveTo>
                  <a:pt x="0" y="0"/>
                </a:moveTo>
                <a:lnTo>
                  <a:pt x="1031777" y="0"/>
                </a:lnTo>
                <a:lnTo>
                  <a:pt x="1031777" y="1466351"/>
                </a:lnTo>
                <a:lnTo>
                  <a:pt x="0" y="1466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transition spd="med">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613776" y="547437"/>
            <a:ext cx="3141629" cy="523220"/>
          </a:xfrm>
          <a:prstGeom prst="rect">
            <a:avLst/>
          </a:prstGeom>
          <a:solidFill>
            <a:schemeClr val="bg1"/>
          </a:solidFill>
        </p:spPr>
        <p:txBody>
          <a:bodyPr wrap="none" rtlCol="0">
            <a:spAutoFit/>
          </a:bodyPr>
          <a:lstStyle/>
          <a:p>
            <a:r>
              <a:rPr lang="en-US" sz="2800" b="1" dirty="0">
                <a:solidFill>
                  <a:srgbClr val="9B3FE1"/>
                </a:solidFill>
                <a:latin typeface="Arial" panose="020B0604020202020204" pitchFamily="34" charset="0"/>
                <a:cs typeface="Arial" panose="020B0604020202020204" pitchFamily="34" charset="0"/>
              </a:rPr>
              <a:t>3.17 (SGK – tr.59)</a:t>
            </a:r>
            <a:endParaRPr lang="en-US" sz="28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TextBox 2"/>
              <p:cNvSpPr txBox="1"/>
              <p:nvPr/>
            </p:nvSpPr>
            <p:spPr>
              <a:xfrm>
                <a:off x="306888" y="407091"/>
                <a:ext cx="11578224" cy="1451231"/>
              </a:xfrm>
              <a:prstGeom prst="rect">
                <a:avLst/>
              </a:prstGeom>
              <a:noFill/>
            </p:spPr>
            <p:txBody>
              <a:bodyPr wrap="square" rtlCol="0">
                <a:spAutoFit/>
              </a:bodyPr>
              <a:lstStyle/>
              <a:p>
                <a:pPr>
                  <a:lnSpc>
                    <a:spcPct val="150000"/>
                  </a:lnSpc>
                </a:pPr>
                <a:r>
                  <a:rPr lang="en-US" sz="2800" dirty="0">
                    <a:latin typeface="Arial" panose="020B0604020202020204" pitchFamily="34" charset="0"/>
                    <a:cs typeface="Arial" panose="020B0604020202020204" pitchFamily="34" charset="0"/>
                  </a:rPr>
                  <a:t>				Đưa thừa số ra ngoài dấu căn:</a:t>
                </a:r>
                <a:endParaRPr lang="en-US"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a) </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52</m:t>
                        </m:r>
                      </m:e>
                    </m:rad>
                  </m:oMath>
                </a14:m>
                <a:r>
                  <a:rPr lang="en-US" sz="2800" dirty="0">
                    <a:latin typeface="Arial" panose="020B0604020202020204" pitchFamily="34" charset="0"/>
                    <a:cs typeface="Arial" panose="020B0604020202020204" pitchFamily="34" charset="0"/>
                  </a:rPr>
                  <a:t> ;	 b) </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27</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e>
                    </m:rad>
                  </m:oMath>
                </a14:m>
                <a:r>
                  <a:rPr lang="en-US" sz="2800" dirty="0">
                    <a:latin typeface="Arial" panose="020B0604020202020204" pitchFamily="34" charset="0"/>
                    <a:cs typeface="Arial" panose="020B0604020202020204" pitchFamily="34" charset="0"/>
                  </a:rPr>
                  <a:t> (a </a:t>
                </a:r>
                <a14:m>
                  <m:oMath xmlns:m="http://schemas.openxmlformats.org/officeDocument/2006/math">
                    <m:r>
                      <a:rPr lang="en-US" sz="28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800" dirty="0">
                    <a:latin typeface="Arial" panose="020B0604020202020204" pitchFamily="34" charset="0"/>
                    <a:cs typeface="Arial" panose="020B0604020202020204" pitchFamily="34" charset="0"/>
                  </a:rPr>
                  <a:t> 0) ;		c) </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50</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100</m:t>
                        </m:r>
                      </m:e>
                    </m:rad>
                  </m:oMath>
                </a14:m>
                <a:r>
                  <a:rPr lang="en-US" sz="2800" dirty="0">
                    <a:latin typeface="Arial" panose="020B0604020202020204" pitchFamily="34" charset="0"/>
                    <a:cs typeface="Arial" panose="020B0604020202020204" pitchFamily="34" charset="0"/>
                  </a:rPr>
                  <a:t> ; 	d) </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9</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18</m:t>
                        </m:r>
                      </m:e>
                    </m:rad>
                  </m:oMath>
                </a14:m>
                <a:r>
                  <a:rPr lang="en-US"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306888" y="407091"/>
                <a:ext cx="11578224" cy="1451231"/>
              </a:xfrm>
              <a:prstGeom prst="rect">
                <a:avLst/>
              </a:prstGeom>
              <a:blipFill rotWithShape="1">
                <a:blip r:embed="rId1"/>
                <a:stretch>
                  <a:fillRect l="-2" t="-4" r="4" b="-4792"/>
                </a:stretch>
              </a:blipFill>
            </p:spPr>
            <p:txBody>
              <a:bodyPr/>
              <a:lstStyle/>
              <a:p>
                <a:r>
                  <a:rPr lang="en-US" altLang="en-US">
                    <a:noFill/>
                  </a:rPr>
                  <a:t> </a:t>
                </a:r>
              </a:p>
            </p:txBody>
          </p:sp>
        </mc:Fallback>
      </mc:AlternateContent>
      <p:sp>
        <p:nvSpPr>
          <p:cNvPr id="6" name="TextBox 5"/>
          <p:cNvSpPr txBox="1"/>
          <p:nvPr/>
        </p:nvSpPr>
        <p:spPr>
          <a:xfrm>
            <a:off x="5505547" y="2202954"/>
            <a:ext cx="1462260"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Bài giải</a:t>
            </a:r>
            <a:endParaRPr lang="en-US" sz="28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TextBox 6"/>
              <p:cNvSpPr txBox="1"/>
              <p:nvPr/>
            </p:nvSpPr>
            <p:spPr>
              <a:xfrm>
                <a:off x="613776" y="2726174"/>
                <a:ext cx="10302498" cy="3238835"/>
              </a:xfrm>
              <a:prstGeom prst="rect">
                <a:avLst/>
              </a:prstGeom>
              <a:noFill/>
            </p:spPr>
            <p:txBody>
              <a:bodyPr wrap="square">
                <a:spAutoFit/>
              </a:bodyPr>
              <a:lstStyle/>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52</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27</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e>
                    </m:ra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50</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100</m:t>
                        </m:r>
                      </m:e>
                    </m:ra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9</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18</m:t>
                        </m:r>
                      </m:e>
                    </m:ra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613776" y="2726174"/>
                <a:ext cx="10302498" cy="3238835"/>
              </a:xfrm>
              <a:prstGeom prst="rect">
                <a:avLst/>
              </a:prstGeom>
              <a:blipFill rotWithShape="1">
                <a:blip r:embed="rId2"/>
                <a:stretch>
                  <a:fillRect l="-4" t="-4" r="6" b="-188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1927435" y="2953810"/>
                <a:ext cx="3235569" cy="629660"/>
              </a:xfrm>
              <a:prstGeom prst="rect">
                <a:avLst/>
              </a:prstGeom>
              <a:solidFill>
                <a:schemeClr val="bg1"/>
              </a:solidFill>
            </p:spPr>
            <p:txBody>
              <a:bodyPr wrap="square">
                <a:spAutoFit/>
              </a:bodyPr>
              <a:lstStyle/>
              <a:p>
                <a14:m>
                  <m:oMathPara xmlns:m="http://schemas.openxmlformats.org/officeDocument/2006/math">
                    <m:oMathParaPr>
                      <m:jc m:val="left"/>
                    </m:oMathParaPr>
                    <m:oMath xmlns:m="http://schemas.openxmlformats.org/officeDocument/2006/math">
                      <m:r>
                        <a:rPr lang="vi-VN" sz="2800" b="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b="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13</m:t>
                              </m:r>
                              <m:r>
                                <a:rPr lang="vi-VN" sz="2800" b="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b="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sup>
                              <m:r>
                                <a:rPr lang="vi-VN" sz="2800" b="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vi-VN" sz="2800" b="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b="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b="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13</m:t>
                          </m:r>
                        </m:e>
                      </m:rad>
                    </m:oMath>
                  </m:oMathPara>
                </a14:m>
                <a:endParaRPr lang="en-US" sz="2800" dirty="0">
                  <a:solidFill>
                    <a:srgbClr val="FF0000"/>
                  </a:solidFill>
                  <a:latin typeface="Arial" panose="020B0604020202020204" pitchFamily="34" charset="0"/>
                  <a:cs typeface="Arial" panose="020B060402020202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1927435" y="2953810"/>
                <a:ext cx="3235569" cy="629660"/>
              </a:xfrm>
              <a:prstGeom prst="rect">
                <a:avLst/>
              </a:prstGeom>
              <a:blipFill rotWithShape="1">
                <a:blip r:embed="rId3"/>
                <a:stretch>
                  <a:fillRect l="-6" t="-67" r="14" b="2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7680705" y="2953810"/>
                <a:ext cx="3235569" cy="629660"/>
              </a:xfrm>
              <a:prstGeom prst="rect">
                <a:avLst/>
              </a:prstGeom>
              <a:solidFill>
                <a:schemeClr val="bg1"/>
              </a:solidFill>
            </p:spPr>
            <p:txBody>
              <a:bodyPr wrap="square">
                <a:spAutoFit/>
              </a:bodyPr>
              <a:lstStyle/>
              <a:p>
                <a14:m>
                  <m:oMathPara xmlns:m="http://schemas.openxmlformats.org/officeDocument/2006/math">
                    <m:oMathParaPr>
                      <m:jc m:val="left"/>
                    </m:oMathParaPr>
                    <m:oMath xmlns:m="http://schemas.openxmlformats.org/officeDocument/2006/math">
                      <m: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sup>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a</m:t>
                          </m:r>
                        </m:e>
                      </m:rad>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a</m:t>
                          </m:r>
                        </m:e>
                      </m:rad>
                    </m:oMath>
                  </m:oMathPara>
                </a14:m>
                <a:endParaRPr lang="en-US" sz="2800" dirty="0">
                  <a:solidFill>
                    <a:srgbClr val="FF0000"/>
                  </a:solidFill>
                  <a:latin typeface="Arial" panose="020B0604020202020204" pitchFamily="34" charset="0"/>
                  <a:cs typeface="Arial" panose="020B0604020202020204"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7680705" y="2953810"/>
                <a:ext cx="3235569" cy="629660"/>
              </a:xfrm>
              <a:prstGeom prst="rect">
                <a:avLst/>
              </a:prstGeom>
              <a:blipFill rotWithShape="1">
                <a:blip r:embed="rId4"/>
                <a:stretch>
                  <a:fillRect l="-12" t="-67" r="19" b="2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3486267" y="3882807"/>
                <a:ext cx="5036073" cy="1016560"/>
              </a:xfrm>
              <a:prstGeom prst="rect">
                <a:avLst/>
              </a:prstGeom>
              <a:solidFill>
                <a:schemeClr val="bg1"/>
              </a:solidFill>
            </p:spPr>
            <p:txBody>
              <a:bodyPr wrap="square">
                <a:spAutoFit/>
              </a:bodyPr>
              <a:lstStyle/>
              <a:p>
                <a14:m>
                  <m:oMathPara xmlns:m="http://schemas.openxmlformats.org/officeDocument/2006/math">
                    <m:oMathParaPr>
                      <m:jc m:val="left"/>
                    </m:oMathParaPr>
                    <m:oMath xmlns:m="http://schemas.openxmlformats.org/officeDocument/2006/math">
                      <m: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e>
                            <m:sup>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e>
                          </m:d>
                        </m:e>
                      </m:rad>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e>
                      </m:rad>
                    </m:oMath>
                  </m:oMathPara>
                </a14:m>
                <a:endParaRPr lang="en-US" sz="2800" dirty="0">
                  <a:solidFill>
                    <a:srgbClr val="FF0000"/>
                  </a:solidFill>
                  <a:latin typeface="Arial" panose="020B0604020202020204" pitchFamily="34" charset="0"/>
                  <a:cs typeface="Arial" panose="020B0604020202020204"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3486267" y="3882807"/>
                <a:ext cx="5036073" cy="1016560"/>
              </a:xfrm>
              <a:prstGeom prst="rect">
                <a:avLst/>
              </a:prstGeom>
              <a:blipFill rotWithShape="1">
                <a:blip r:embed="rId5"/>
                <a:stretch>
                  <a:fillRect l="-2" t="-41" b="3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3090593" y="5035079"/>
                <a:ext cx="4829908" cy="1020921"/>
              </a:xfrm>
              <a:prstGeom prst="rect">
                <a:avLst/>
              </a:prstGeom>
              <a:solidFill>
                <a:schemeClr val="bg1"/>
              </a:solidFill>
            </p:spPr>
            <p:txBody>
              <a:bodyPr wrap="square">
                <a:spAutoFit/>
              </a:bodyPr>
              <a:lstStyle/>
              <a:p>
                <a14:m>
                  <m:oMathPara xmlns:m="http://schemas.openxmlformats.org/officeDocument/2006/math">
                    <m:oMathParaPr>
                      <m:jc m:val="left"/>
                    </m:oMathParaPr>
                    <m:oMath xmlns:m="http://schemas.openxmlformats.org/officeDocument/2006/math">
                      <m: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sup>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e>
                              </m:rad>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d>
                        </m:e>
                      </m:rad>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ad>
                            <m:radPr>
                              <m:degHide m:val="on"/>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e>
                          </m:rad>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oMath>
                  </m:oMathPara>
                </a14:m>
                <a:endParaRPr lang="en-US" sz="2800" dirty="0">
                  <a:solidFill>
                    <a:srgbClr val="FF0000"/>
                  </a:solidFill>
                  <a:latin typeface="Arial" panose="020B0604020202020204" pitchFamily="34" charset="0"/>
                  <a:cs typeface="Arial" panose="020B0604020202020204" pitchFamily="34"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3090593" y="5035079"/>
                <a:ext cx="4829908" cy="1020921"/>
              </a:xfrm>
              <a:prstGeom prst="rect">
                <a:avLst/>
              </a:prstGeom>
              <a:blipFill rotWithShape="1">
                <a:blip r:embed="rId6"/>
                <a:stretch>
                  <a:fillRect l="-1" t="-16" r="3"/>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barn(inVertical)">
                                      <p:cBhvr>
                                        <p:cTn id="21" dur="500"/>
                                        <p:tgtEl>
                                          <p:spTgt spid="7">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arn(inVertical)">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down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trips(down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strips(downLeft)">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9" grpId="0" animBg="1"/>
      <p:bldP spid="11" grpId="0" animBg="1"/>
      <p:bldP spid="13"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670363" y="401798"/>
            <a:ext cx="3141629" cy="523220"/>
          </a:xfrm>
          <a:prstGeom prst="rect">
            <a:avLst/>
          </a:prstGeom>
          <a:solidFill>
            <a:schemeClr val="bg1"/>
          </a:solidFill>
        </p:spPr>
        <p:txBody>
          <a:bodyPr wrap="none" rtlCol="0">
            <a:spAutoFit/>
          </a:bodyPr>
          <a:lstStyle/>
          <a:p>
            <a:r>
              <a:rPr lang="en-US" sz="2800" b="1" dirty="0">
                <a:solidFill>
                  <a:srgbClr val="9B3FE1"/>
                </a:solidFill>
                <a:latin typeface="Arial" panose="020B0604020202020204" pitchFamily="34" charset="0"/>
                <a:cs typeface="Arial" panose="020B0604020202020204" pitchFamily="34" charset="0"/>
              </a:rPr>
              <a:t>3.18 (SGK – tr.59)</a:t>
            </a:r>
            <a:endParaRPr lang="en-US" sz="28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TextBox 2"/>
              <p:cNvSpPr txBox="1"/>
              <p:nvPr/>
            </p:nvSpPr>
            <p:spPr>
              <a:xfrm>
                <a:off x="705472" y="258156"/>
                <a:ext cx="10781056" cy="1944378"/>
              </a:xfrm>
              <a:prstGeom prst="rect">
                <a:avLst/>
              </a:prstGeom>
              <a:noFill/>
            </p:spPr>
            <p:txBody>
              <a:bodyPr wrap="square" rtlCol="0">
                <a:spAutoFit/>
              </a:bodyPr>
              <a:lstStyle/>
              <a:p>
                <a:pPr>
                  <a:lnSpc>
                    <a:spcPct val="150000"/>
                  </a:lnSpc>
                </a:pPr>
                <a:r>
                  <a:rPr lang="en-US" sz="2800" dirty="0">
                    <a:latin typeface="Arial" panose="020B0604020202020204" pitchFamily="34" charset="0"/>
                    <a:cs typeface="Arial" panose="020B0604020202020204" pitchFamily="34" charset="0"/>
                  </a:rPr>
                  <a:t>				Đưa thừa số vào trong dấu căn:</a:t>
                </a:r>
                <a:endParaRPr lang="en-US"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a) </a:t>
                </a:r>
                <a14:m>
                  <m:oMath xmlns:m="http://schemas.openxmlformats.org/officeDocument/2006/math">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4</m:t>
                    </m:r>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en-US" sz="2800" dirty="0">
                    <a:latin typeface="Arial" panose="020B0604020202020204" pitchFamily="34" charset="0"/>
                    <a:cs typeface="Arial" panose="020B0604020202020204" pitchFamily="34" charset="0"/>
                  </a:rPr>
                  <a:t> ;		 b) </a:t>
                </a:r>
                <a14:m>
                  <m:oMath xmlns:m="http://schemas.openxmlformats.org/officeDocument/2006/math">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oMath>
                </a14:m>
                <a:r>
                  <a:rPr lang="en-US" sz="2800" dirty="0">
                    <a:latin typeface="Arial" panose="020B0604020202020204" pitchFamily="34" charset="0"/>
                    <a:cs typeface="Arial" panose="020B0604020202020204" pitchFamily="34" charset="0"/>
                  </a:rPr>
                  <a:t> ;			c) </a:t>
                </a:r>
                <a14:m>
                  <m:oMath xmlns:m="http://schemas.openxmlformats.org/officeDocument/2006/math">
                    <m:r>
                      <a:rPr lang="vi-VN" sz="2800" i="1" smtClean="0">
                        <a:effectLst/>
                        <a:latin typeface="Cambria Math" panose="02040503050406030204" pitchFamily="18" charset="0"/>
                        <a:ea typeface="Times New Roman" panose="02020603050405020304" pitchFamily="18" charset="0"/>
                        <a:cs typeface="Times New Roman" panose="02020603050405020304" pitchFamily="18" charset="0"/>
                      </a:rPr>
                      <m:t>4</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15</m:t>
                            </m:r>
                          </m:num>
                          <m:den>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m:t>
                            </m:r>
                          </m:den>
                        </m:f>
                      </m:e>
                    </m:rad>
                  </m:oMath>
                </a14:m>
                <a:r>
                  <a:rPr lang="en-US" sz="2800" dirty="0">
                    <a:latin typeface="Arial" panose="020B0604020202020204" pitchFamily="34" charset="0"/>
                    <a:cs typeface="Arial" panose="020B0604020202020204" pitchFamily="34" charset="0"/>
                  </a:rPr>
                  <a:t> ; 		d) </a:t>
                </a:r>
                <a14:m>
                  <m:oMath xmlns:m="http://schemas.openxmlformats.org/officeDocument/2006/math">
                    <m:r>
                      <a:rPr lang="vi-VN" sz="28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smtClean="0">
                        <a:effectLst/>
                        <a:latin typeface="Cambria Math" panose="02040503050406030204" pitchFamily="18" charset="0"/>
                        <a:ea typeface="Times New Roman" panose="02020603050405020304" pitchFamily="18" charset="0"/>
                        <a:cs typeface="Times New Roman" panose="02020603050405020304" pitchFamily="18" charset="0"/>
                      </a:rPr>
                      <m:t>5</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16</m:t>
                            </m:r>
                          </m:num>
                          <m:den>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5</m:t>
                            </m:r>
                          </m:den>
                        </m:f>
                      </m:e>
                    </m:rad>
                  </m:oMath>
                </a14:m>
                <a:endParaRPr lang="en-US" sz="2800" dirty="0">
                  <a:latin typeface="Arial" panose="020B0604020202020204" pitchFamily="34" charset="0"/>
                  <a:cs typeface="Arial" panose="020B0604020202020204" pitchFamily="34"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705472" y="258156"/>
                <a:ext cx="10781056" cy="1944378"/>
              </a:xfrm>
              <a:prstGeom prst="rect">
                <a:avLst/>
              </a:prstGeom>
              <a:blipFill rotWithShape="1">
                <a:blip r:embed="rId1"/>
                <a:stretch>
                  <a:fillRect l="-6" t="-18" b="-1072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705472" y="3292156"/>
                <a:ext cx="10659525" cy="2646622"/>
              </a:xfrm>
              <a:prstGeom prst="rect">
                <a:avLst/>
              </a:prstGeom>
              <a:noFill/>
            </p:spPr>
            <p:txBody>
              <a:bodyPr wrap="square">
                <a:spAutoFit/>
              </a:bodyPr>
              <a:lstStyle/>
              <a:p>
                <a:pPr algn="just">
                  <a:lnSpc>
                    <a:spcPct val="20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4</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3</m:t>
                        </m:r>
                      </m:e>
                    </m:ra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b) </a:t>
                </a:r>
                <a14:m>
                  <m:oMath xmlns:m="http://schemas.openxmlformats.org/officeDocument/2006/math">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7</m:t>
                        </m:r>
                      </m:e>
                    </m:ra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4</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15</m:t>
                            </m:r>
                          </m:num>
                          <m:den>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m:t>
                            </m:r>
                          </m:den>
                        </m:f>
                      </m:e>
                    </m:ra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d) </a:t>
                </a:r>
                <a14:m>
                  <m:oMath xmlns:m="http://schemas.openxmlformats.org/officeDocument/2006/math">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5</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16</m:t>
                            </m:r>
                          </m:num>
                          <m:den>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5</m:t>
                            </m:r>
                          </m:den>
                        </m:f>
                      </m:e>
                    </m:ra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705472" y="3292156"/>
                <a:ext cx="10659525" cy="2646622"/>
              </a:xfrm>
              <a:prstGeom prst="rect">
                <a:avLst/>
              </a:prstGeom>
              <a:blipFill rotWithShape="1">
                <a:blip r:embed="rId2"/>
                <a:stretch>
                  <a:fillRect l="-6" t="-12" r="4" b="-11555"/>
                </a:stretch>
              </a:blipFill>
            </p:spPr>
            <p:txBody>
              <a:bodyPr/>
              <a:lstStyle/>
              <a:p>
                <a:r>
                  <a:rPr lang="en-US" altLang="en-US">
                    <a:noFill/>
                  </a:rPr>
                  <a:t> </a:t>
                </a:r>
              </a:p>
            </p:txBody>
          </p:sp>
        </mc:Fallback>
      </mc:AlternateContent>
      <p:sp>
        <p:nvSpPr>
          <p:cNvPr id="6" name="TextBox 5"/>
          <p:cNvSpPr txBox="1"/>
          <p:nvPr/>
        </p:nvSpPr>
        <p:spPr>
          <a:xfrm>
            <a:off x="5364870" y="2611552"/>
            <a:ext cx="1462260"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Bài giải</a:t>
            </a:r>
            <a:endParaRPr lang="en-US" sz="28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TextBox 8"/>
              <p:cNvSpPr txBox="1"/>
              <p:nvPr/>
            </p:nvSpPr>
            <p:spPr>
              <a:xfrm>
                <a:off x="1925407" y="3517792"/>
                <a:ext cx="2977661" cy="629660"/>
              </a:xfrm>
              <a:prstGeom prst="rect">
                <a:avLst/>
              </a:prstGeom>
              <a:noFill/>
            </p:spPr>
            <p:txBody>
              <a:bodyPr wrap="square">
                <a:spAutoFit/>
              </a:bodyPr>
              <a:lstStyle/>
              <a:p>
                <a14:m>
                  <m:oMathPara xmlns:m="http://schemas.openxmlformats.org/officeDocument/2006/math">
                    <m:oMathParaPr>
                      <m:jc m:val="left"/>
                    </m:oMathParaPr>
                    <m:oMath xmlns:m="http://schemas.openxmlformats.org/officeDocument/2006/math">
                      <m:r>
                        <a:rPr lang="vi-VN" sz="2800" b="1"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e>
                            <m:sup>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b="1"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𝟖</m:t>
                          </m:r>
                        </m:e>
                      </m:rad>
                    </m:oMath>
                  </m:oMathPara>
                </a14:m>
                <a:endParaRPr lang="en-US" sz="2800" b="1" dirty="0">
                  <a:solidFill>
                    <a:srgbClr val="FF0000"/>
                  </a:solidFill>
                  <a:latin typeface="Arial" panose="020B0604020202020204" pitchFamily="34" charset="0"/>
                  <a:cs typeface="Arial" panose="020B060402020202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1925407" y="3517792"/>
                <a:ext cx="2977661" cy="629660"/>
              </a:xfrm>
              <a:prstGeom prst="rect">
                <a:avLst/>
              </a:prstGeom>
              <a:blipFill rotWithShape="1">
                <a:blip r:embed="rId3"/>
                <a:stretch>
                  <a:fillRect l="-3" t="-84" r="8" b="4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7643447" y="3517792"/>
                <a:ext cx="3544668" cy="630429"/>
              </a:xfrm>
              <a:prstGeom prst="rect">
                <a:avLst/>
              </a:prstGeom>
              <a:noFill/>
            </p:spPr>
            <p:txBody>
              <a:bodyPr wrap="square">
                <a:spAutoFit/>
              </a:bodyPr>
              <a:lstStyle/>
              <a:p>
                <a14:m>
                  <m:oMathPara xmlns:m="http://schemas.openxmlformats.org/officeDocument/2006/math">
                    <m:oMathParaPr>
                      <m:jc m:val="left"/>
                    </m:oMathParaPr>
                    <m:oMath xmlns:m="http://schemas.openxmlformats.org/officeDocument/2006/math">
                      <m:r>
                        <a:rPr lang="vi-VN" sz="2800" b="1"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e>
                            <m:sup>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𝟕</m:t>
                          </m:r>
                        </m:e>
                      </m:rad>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𝟐𝟖</m:t>
                          </m:r>
                        </m:e>
                      </m:rad>
                    </m:oMath>
                  </m:oMathPara>
                </a14:m>
                <a:endParaRPr lang="en-US" sz="2800" b="1" dirty="0">
                  <a:solidFill>
                    <a:srgbClr val="FF0000"/>
                  </a:solidFill>
                  <a:latin typeface="Arial" panose="020B0604020202020204" pitchFamily="34" charset="0"/>
                  <a:cs typeface="Arial" panose="020B0604020202020204"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7643447" y="3517792"/>
                <a:ext cx="3544668" cy="630429"/>
              </a:xfrm>
              <a:prstGeom prst="rect">
                <a:avLst/>
              </a:prstGeom>
              <a:blipFill rotWithShape="1">
                <a:blip r:embed="rId4"/>
                <a:stretch>
                  <a:fillRect l="-17" t="-84" r="1" b="6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2009954" y="4730788"/>
                <a:ext cx="3354916" cy="1365374"/>
              </a:xfrm>
              <a:prstGeom prst="rect">
                <a:avLst/>
              </a:prstGeom>
              <a:noFill/>
            </p:spPr>
            <p:txBody>
              <a:bodyPr wrap="square">
                <a:spAutoFit/>
              </a:bodyPr>
              <a:lstStyle/>
              <a:p>
                <a14:m>
                  <m:oMathPara xmlns:m="http://schemas.openxmlformats.org/officeDocument/2006/math">
                    <m:oMathParaPr>
                      <m:jc m:val="left"/>
                    </m:oMathParaPr>
                    <m:oMath xmlns:m="http://schemas.openxmlformats.org/officeDocument/2006/math">
                      <m:r>
                        <a:rPr lang="vi-VN" sz="2800" b="1"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e>
                            <m:sup>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𝟏𝟓</m:t>
                              </m:r>
                            </m:num>
                            <m:den>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e>
                      </m:rad>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𝟏𝟐𝟎</m:t>
                          </m:r>
                        </m:e>
                      </m:rad>
                    </m:oMath>
                  </m:oMathPara>
                </a14:m>
                <a:endParaRPr lang="en-US" sz="2800" b="1" dirty="0">
                  <a:solidFill>
                    <a:srgbClr val="FF0000"/>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2009954" y="4730788"/>
                <a:ext cx="3354916" cy="1365374"/>
              </a:xfrm>
              <a:prstGeom prst="rect">
                <a:avLst/>
              </a:prstGeom>
              <a:blipFill rotWithShape="1">
                <a:blip r:embed="rId5"/>
                <a:stretch>
                  <a:fillRect l="-5" t="-3" r="12" b="1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7828928" y="4730788"/>
                <a:ext cx="3657600" cy="1365374"/>
              </a:xfrm>
              <a:prstGeom prst="rect">
                <a:avLst/>
              </a:prstGeom>
              <a:noFill/>
            </p:spPr>
            <p:txBody>
              <a:bodyPr wrap="square">
                <a:spAutoFit/>
              </a:bodyPr>
              <a:lstStyle/>
              <a:p>
                <a14:m>
                  <m:oMathPara xmlns:m="http://schemas.openxmlformats.org/officeDocument/2006/math">
                    <m:oMathParaPr>
                      <m:jc m:val="left"/>
                    </m:oMathParaPr>
                    <m:oMath xmlns:m="http://schemas.openxmlformats.org/officeDocument/2006/math">
                      <m:r>
                        <a:rPr lang="vi-VN" sz="2800" b="1"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sup>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𝟏𝟔</m:t>
                              </m:r>
                            </m:num>
                            <m:den>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den>
                          </m:f>
                        </m:e>
                      </m:rad>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𝟖𝟎</m:t>
                          </m:r>
                        </m:e>
                      </m:rad>
                    </m:oMath>
                  </m:oMathPara>
                </a14:m>
                <a:endParaRPr lang="en-US" sz="2800" b="1" dirty="0">
                  <a:solidFill>
                    <a:srgbClr val="FF0000"/>
                  </a:solidFill>
                  <a:latin typeface="Arial" panose="020B0604020202020204" pitchFamily="34" charset="0"/>
                  <a:cs typeface="Arial" panose="020B0604020202020204"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7828928" y="4730788"/>
                <a:ext cx="3657600" cy="1365374"/>
              </a:xfrm>
              <a:prstGeom prst="rect">
                <a:avLst/>
              </a:prstGeom>
              <a:blipFill rotWithShape="1">
                <a:blip r:embed="rId6"/>
                <a:stretch>
                  <a:fillRect t="-3" b="12"/>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barn(inVertical)">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trips(down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strips(down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strips(downLeft)">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9" grpId="0"/>
      <p:bldP spid="12" grpId="0"/>
      <p:bldP spid="14"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499642" y="464389"/>
            <a:ext cx="3141629" cy="523220"/>
          </a:xfrm>
          <a:prstGeom prst="rect">
            <a:avLst/>
          </a:prstGeom>
          <a:solidFill>
            <a:schemeClr val="bg1"/>
          </a:solidFill>
        </p:spPr>
        <p:txBody>
          <a:bodyPr wrap="none" rtlCol="0">
            <a:spAutoFit/>
          </a:bodyPr>
          <a:lstStyle/>
          <a:p>
            <a:r>
              <a:rPr lang="en-US" sz="2800" b="1" dirty="0">
                <a:solidFill>
                  <a:srgbClr val="9B3FE1"/>
                </a:solidFill>
                <a:latin typeface="Arial" panose="020B0604020202020204" pitchFamily="34" charset="0"/>
                <a:cs typeface="Arial" panose="020B0604020202020204" pitchFamily="34" charset="0"/>
              </a:rPr>
              <a:t>3.19 (SGK – tr.59)</a:t>
            </a:r>
            <a:endParaRPr lang="en-US" sz="28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TextBox 4"/>
              <p:cNvSpPr txBox="1"/>
              <p:nvPr/>
            </p:nvSpPr>
            <p:spPr>
              <a:xfrm>
                <a:off x="613776" y="1171491"/>
                <a:ext cx="1533497" cy="969176"/>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a) </a:t>
                </a:r>
                <a14:m>
                  <m:oMath xmlns:m="http://schemas.openxmlformats.org/officeDocument/2006/math">
                    <m:r>
                      <a:rPr lang="fr-FR" sz="2800" i="0" smtClean="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800" i="0" smtClean="0">
                        <a:effectLst/>
                        <a:latin typeface="Cambria Math" panose="02040503050406030204" pitchFamily="18" charset="0"/>
                        <a:ea typeface="Times New Roman" panose="02020603050405020304" pitchFamily="18" charset="0"/>
                        <a:cs typeface="Times New Roman" panose="02020603050405020304" pitchFamily="18" charset="0"/>
                      </a:rPr>
                      <m:t>a</m:t>
                    </m:r>
                    <m:r>
                      <a:rPr lang="fr-FR" sz="2800" i="0" smtClean="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0" smtClean="0">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2800" i="0" smtClean="0">
                                <a:effectLst/>
                                <a:latin typeface="Cambria Math" panose="02040503050406030204" pitchFamily="18" charset="0"/>
                                <a:ea typeface="Times New Roman" panose="02020603050405020304" pitchFamily="18" charset="0"/>
                                <a:cs typeface="Times New Roman" panose="02020603050405020304" pitchFamily="18" charset="0"/>
                              </a:rPr>
                              <m:t>5</m:t>
                            </m:r>
                          </m:den>
                        </m:f>
                      </m:e>
                    </m:rad>
                  </m:oMath>
                </a14:m>
                <a:endParaRPr lang="en-US" sz="2800" dirty="0">
                  <a:latin typeface="Arial" panose="020B0604020202020204" pitchFamily="34" charset="0"/>
                  <a:cs typeface="Arial" panose="020B0604020202020204"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613776" y="1171491"/>
                <a:ext cx="1533497" cy="969176"/>
              </a:xfrm>
              <a:prstGeom prst="rect">
                <a:avLst/>
              </a:prstGeom>
              <a:blipFill rotWithShape="1">
                <a:blip r:embed="rId1"/>
                <a:stretch>
                  <a:fillRect l="-24" t="-57" r="22" b="8"/>
                </a:stretch>
              </a:blipFill>
            </p:spPr>
            <p:txBody>
              <a:bodyPr/>
              <a:lstStyle/>
              <a:p>
                <a:r>
                  <a:rPr lang="en-US" altLang="en-US">
                    <a:noFill/>
                  </a:rPr>
                  <a:t> </a:t>
                </a:r>
              </a:p>
            </p:txBody>
          </p:sp>
        </mc:Fallback>
      </mc:AlternateContent>
      <p:sp>
        <p:nvSpPr>
          <p:cNvPr id="7" name="TextBox 6"/>
          <p:cNvSpPr txBox="1"/>
          <p:nvPr/>
        </p:nvSpPr>
        <p:spPr>
          <a:xfrm>
            <a:off x="3950677" y="429471"/>
            <a:ext cx="4290646" cy="523220"/>
          </a:xfrm>
          <a:prstGeom prst="rect">
            <a:avLst/>
          </a:prstGeom>
          <a:noFill/>
        </p:spPr>
        <p:txBody>
          <a:bodyPr wrap="square">
            <a:spAutoFit/>
          </a:bodyPr>
          <a:lstStyle/>
          <a:p>
            <a:pPr algn="just"/>
            <a:r>
              <a:rPr lang="en-US" sz="2800" dirty="0">
                <a:latin typeface="Arial" panose="020B0604020202020204" pitchFamily="34" charset="0"/>
                <a:cs typeface="Arial" panose="020B0604020202020204" pitchFamily="34" charset="0"/>
              </a:rPr>
              <a:t>Khử mẫu trong dấu căn:</a:t>
            </a:r>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TextBox 8"/>
              <p:cNvSpPr txBox="1"/>
              <p:nvPr/>
            </p:nvSpPr>
            <p:spPr>
              <a:xfrm>
                <a:off x="2147273" y="1108845"/>
                <a:ext cx="3683174" cy="1094467"/>
              </a:xfrm>
              <a:prstGeom prst="rect">
                <a:avLst/>
              </a:prstGeom>
              <a:noFill/>
            </p:spPr>
            <p:txBody>
              <a:bodyPr wrap="square">
                <a:spAutoFit/>
              </a:bodyPr>
              <a:lstStyle/>
              <a:p>
                <a:r>
                  <a:rPr lang="en-US" sz="2800" dirty="0">
                    <a:solidFill>
                      <a:srgbClr val="FF0000"/>
                    </a:solidFill>
                    <a:latin typeface="Arial" panose="020B0604020202020204" pitchFamily="34" charset="0"/>
                    <a:cs typeface="Arial" panose="020B0604020202020204" pitchFamily="34" charset="0"/>
                  </a:rPr>
                  <a:t>= 2a . </a:t>
                </a:r>
                <a14:m>
                  <m:oMath xmlns:m="http://schemas.openxmlformats.org/officeDocument/2006/math">
                    <m:rad>
                      <m:radPr>
                        <m:degHide m:val="on"/>
                        <m:ctrlPr>
                          <a:rPr lang="en-US" sz="32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32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2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fr-FR" sz="32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32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num>
                          <m:den>
                            <m:sSup>
                              <m:sSupPr>
                                <m:ctrlPr>
                                  <a:rPr lang="en-US" sz="32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2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e>
                              <m:sup>
                                <m:r>
                                  <a:rPr lang="fr-FR" sz="32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rad>
                    <m:r>
                      <a:rPr lang="fr-FR" sz="32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f>
                      <m:fPr>
                        <m:ctrlPr>
                          <a:rPr lang="en-US" sz="32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2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2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m:t>
                        </m:r>
                        <m:rad>
                          <m:radPr>
                            <m:degHide m:val="on"/>
                            <m:ctrlPr>
                              <a:rPr lang="en-US" sz="32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32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15</m:t>
                            </m:r>
                          </m:e>
                        </m:rad>
                      </m:num>
                      <m:den>
                        <m:r>
                          <a:rPr lang="fr-FR" sz="32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endParaRPr lang="en-US" sz="2800" dirty="0">
                  <a:solidFill>
                    <a:srgbClr val="FF0000"/>
                  </a:solidFill>
                  <a:latin typeface="Arial" panose="020B0604020202020204" pitchFamily="34" charset="0"/>
                  <a:cs typeface="Arial" panose="020B060402020202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2147273" y="1108845"/>
                <a:ext cx="3683174" cy="1094467"/>
              </a:xfrm>
              <a:prstGeom prst="rect">
                <a:avLst/>
              </a:prstGeom>
              <a:blipFill rotWithShape="1">
                <a:blip r:embed="rId2"/>
                <a:stretch>
                  <a:fillRect l="-9" t="-12" r="14" b="4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1922584" y="2304645"/>
                <a:ext cx="8346832" cy="2021323"/>
              </a:xfrm>
              <a:prstGeom prst="rect">
                <a:avLst/>
              </a:prstGeom>
              <a:noFill/>
            </p:spPr>
            <p:txBody>
              <a:bodyPr wrap="square">
                <a:spAutoFit/>
              </a:bodyPr>
              <a:lstStyle/>
              <a:p>
                <a:pPr algn="just">
                  <a:lnSpc>
                    <a:spcPct val="150000"/>
                  </a:lnSpc>
                  <a:spcBef>
                    <a:spcPts val="300"/>
                  </a:spcBef>
                  <a:spcAft>
                    <a:spcPts val="300"/>
                  </a:spcAft>
                </a:pPr>
                <a:r>
                  <a:rPr lang="fr-FR"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Với</a:t>
                </a:r>
                <a:r>
                  <a:rPr lang="fr-FR"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&gt;</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ta </a:t>
                </a:r>
                <a:r>
                  <a:rPr lang="fr-FR" sz="28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có</a:t>
                </a:r>
                <a:r>
                  <a:rPr lang="fr-FR"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num>
                          <m:den>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den>
                        </m:f>
                      </m:e>
                    </m:rad>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ad>
                      <m:radPr>
                        <m:degHide m:val="on"/>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num>
                          <m:den>
                            <m:sSup>
                              <m:sSupPr>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rad>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e>
                        </m:rad>
                      </m:num>
                      <m:den>
                        <m:d>
                          <m:dPr>
                            <m:begChr m:val="|"/>
                            <m:endChr m:val="|"/>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e>
                        </m:d>
                      </m:den>
                    </m:f>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e>
                        </m:rad>
                      </m:num>
                      <m:den>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den>
                    </m:f>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rad>
                      <m:radPr>
                        <m:degHide m:val="on"/>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e>
                    </m:rad>
                  </m:oMath>
                </a14:m>
                <a:r>
                  <a:rPr lang="fr-FR"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1922584" y="2304645"/>
                <a:ext cx="8346832" cy="2021323"/>
              </a:xfrm>
              <a:prstGeom prst="rect">
                <a:avLst/>
              </a:prstGeom>
              <a:blipFill rotWithShape="1">
                <a:blip r:embed="rId3"/>
                <a:stretch>
                  <a:fillRect l="-5" t="-11" r="2" b="-161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4211877" y="4427301"/>
                <a:ext cx="6096000" cy="2035044"/>
              </a:xfrm>
              <a:prstGeom prst="rect">
                <a:avLst/>
              </a:prstGeom>
              <a:noFill/>
            </p:spPr>
            <p:txBody>
              <a:bodyPr wrap="square">
                <a:spAutoFit/>
              </a:bodyPr>
              <a:lstStyle/>
              <a:p>
                <a:pPr algn="just">
                  <a:lnSpc>
                    <a:spcPct val="150000"/>
                  </a:lnSpc>
                  <a:spcBef>
                    <a:spcPts val="300"/>
                  </a:spcBef>
                  <a:spcAft>
                    <a:spcPts val="300"/>
                  </a:spcAft>
                </a:pPr>
                <a:r>
                  <a:rPr lang="fr-FR"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Với </a:t>
                </a:r>
                <a14:m>
                  <m:oMath xmlns:m="http://schemas.openxmlformats.org/officeDocument/2006/math">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0</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b</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&gt;</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ta </a:t>
                </a:r>
                <a:r>
                  <a:rPr lang="fr-FR" sz="28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có</a:t>
                </a:r>
                <a:r>
                  <a:rPr lang="fr-FR"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b</m:t>
                            </m:r>
                          </m:den>
                        </m:f>
                      </m:e>
                    </m:rad>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ab</m:t>
                            </m:r>
                          </m:num>
                          <m:den>
                            <m:sSup>
                              <m:sSupPr>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rad>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ab</m:t>
                            </m:r>
                          </m:e>
                        </m:rad>
                      </m:num>
                      <m:den>
                        <m:d>
                          <m:dPr>
                            <m:begChr m:val="|"/>
                            <m:endChr m:val="|"/>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b</m:t>
                            </m:r>
                          </m:e>
                        </m:d>
                      </m:den>
                    </m:f>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US"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ab</m:t>
                            </m:r>
                          </m:e>
                        </m:rad>
                      </m:num>
                      <m:den>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b</m:t>
                        </m:r>
                      </m:den>
                    </m:f>
                  </m:oMath>
                </a14:m>
                <a:r>
                  <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4211877" y="4427301"/>
                <a:ext cx="6096000" cy="2035044"/>
              </a:xfrm>
              <a:prstGeom prst="rect">
                <a:avLst/>
              </a:prstGeom>
              <a:blipFill rotWithShape="1">
                <a:blip r:embed="rId4"/>
                <a:stretch>
                  <a:fillRect l="-9" t="-4" r="9" b="-115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613776" y="2286569"/>
                <a:ext cx="3027495" cy="969176"/>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b) </a:t>
                </a:r>
                <a14:m>
                  <m:oMath xmlns:m="http://schemas.openxmlformats.org/officeDocument/2006/math">
                    <m:r>
                      <a:rPr lang="fr-FR" sz="2800" i="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i="0" smtClean="0">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smtClean="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800" i="0" smtClean="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0" smtClean="0">
                                <a:effectLst/>
                                <a:latin typeface="Cambria Math" panose="02040503050406030204" pitchFamily="18" charset="0"/>
                                <a:ea typeface="Times New Roman" panose="02020603050405020304" pitchFamily="18" charset="0"/>
                                <a:cs typeface="Times New Roman" panose="02020603050405020304" pitchFamily="18" charset="0"/>
                              </a:rPr>
                              <m:t>5</m:t>
                            </m:r>
                          </m:num>
                          <m:den>
                            <m:r>
                              <m:rPr>
                                <m:sty m:val="p"/>
                              </m:rPr>
                              <a:rPr lang="en-US" sz="2800" i="0" smtClean="0">
                                <a:effectLst/>
                                <a:latin typeface="Cambria Math" panose="02040503050406030204" pitchFamily="18" charset="0"/>
                                <a:ea typeface="Times New Roman" panose="02020603050405020304" pitchFamily="18" charset="0"/>
                                <a:cs typeface="Times New Roman" panose="02020603050405020304" pitchFamily="18" charset="0"/>
                              </a:rPr>
                              <m:t>x</m:t>
                            </m:r>
                          </m:den>
                        </m:f>
                      </m:e>
                    </m:rad>
                  </m:oMath>
                </a14:m>
                <a:r>
                  <a:rPr lang="en-US" sz="2800" dirty="0">
                    <a:latin typeface="Arial" panose="020B0604020202020204" pitchFamily="34" charset="0"/>
                    <a:cs typeface="Arial" panose="020B0604020202020204" pitchFamily="34" charset="0"/>
                  </a:rPr>
                  <a:t> ( x &gt; 0)</a:t>
                </a:r>
                <a:endParaRPr lang="en-US" sz="2800" dirty="0">
                  <a:latin typeface="Arial" panose="020B0604020202020204" pitchFamily="34" charset="0"/>
                  <a:cs typeface="Arial" panose="020B0604020202020204"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613776" y="2286569"/>
                <a:ext cx="3027495" cy="969176"/>
              </a:xfrm>
              <a:prstGeom prst="rect">
                <a:avLst/>
              </a:prstGeom>
              <a:blipFill rotWithShape="1">
                <a:blip r:embed="rId5"/>
                <a:stretch>
                  <a:fillRect l="-12" t="-59" r="6" b="1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613776" y="4325968"/>
                <a:ext cx="3598101" cy="969176"/>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c) </a:t>
                </a:r>
                <a14:m>
                  <m:oMath xmlns:m="http://schemas.openxmlformats.org/officeDocument/2006/math">
                    <m:r>
                      <a:rPr lang="fr-FR" sz="2800" i="0" smtClean="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0" smtClean="0">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smtClean="0">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en-US" sz="2800" i="0" smtClean="0">
                                <a:effectLst/>
                                <a:latin typeface="Cambria Math" panose="02040503050406030204" pitchFamily="18" charset="0"/>
                                <a:ea typeface="Times New Roman" panose="02020603050405020304" pitchFamily="18" charset="0"/>
                                <a:cs typeface="Times New Roman" panose="02020603050405020304" pitchFamily="18" charset="0"/>
                              </a:rPr>
                              <m:t>b</m:t>
                            </m:r>
                          </m:den>
                        </m:f>
                      </m:e>
                    </m:rad>
                  </m:oMath>
                </a14:m>
                <a:r>
                  <a:rPr lang="en-US" sz="2800" dirty="0">
                    <a:latin typeface="Arial" panose="020B0604020202020204" pitchFamily="34" charset="0"/>
                    <a:cs typeface="Arial" panose="020B0604020202020204" pitchFamily="34" charset="0"/>
                  </a:rPr>
                  <a:t> (</a:t>
                </a:r>
                <a14:m>
                  <m:oMath xmlns:m="http://schemas.openxmlformats.org/officeDocument/2006/math">
                    <m:r>
                      <m:rPr>
                        <m:sty m:val="p"/>
                      </m:rPr>
                      <a:rPr lang="en-US" sz="2800" i="0" smtClean="0">
                        <a:latin typeface="Cambria Math" panose="02040503050406030204" pitchFamily="18" charset="0"/>
                        <a:ea typeface="Times New Roman" panose="02020603050405020304" pitchFamily="18" charset="0"/>
                        <a:cs typeface="Times New Roman" panose="02020603050405020304" pitchFamily="18" charset="0"/>
                      </a:rPr>
                      <m:t>a</m:t>
                    </m:r>
                    <m:r>
                      <a:rPr lang="fr-FR" sz="2800" i="0" smtClean="0">
                        <a:latin typeface="Cambria Math" panose="02040503050406030204" pitchFamily="18" charset="0"/>
                        <a:ea typeface="Times New Roman" panose="02020603050405020304" pitchFamily="18" charset="0"/>
                        <a:cs typeface="Times New Roman" panose="02020603050405020304" pitchFamily="18" charset="0"/>
                      </a:rPr>
                      <m:t>≥</m:t>
                    </m:r>
                    <m:r>
                      <a:rPr lang="fr-FR" sz="2800" i="0" smtClean="0">
                        <a:latin typeface="Cambria Math" panose="02040503050406030204" pitchFamily="18" charset="0"/>
                        <a:ea typeface="Times New Roman" panose="02020603050405020304" pitchFamily="18" charset="0"/>
                        <a:cs typeface="Times New Roman" panose="02020603050405020304" pitchFamily="18" charset="0"/>
                      </a:rPr>
                      <m:t>0</m:t>
                    </m:r>
                    <m:r>
                      <a:rPr lang="fr-FR" sz="2800" i="0" smtClean="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800" i="0" smtClean="0">
                        <a:latin typeface="Cambria Math" panose="02040503050406030204" pitchFamily="18" charset="0"/>
                        <a:ea typeface="Times New Roman" panose="02020603050405020304" pitchFamily="18" charset="0"/>
                        <a:cs typeface="Times New Roman" panose="02020603050405020304" pitchFamily="18" charset="0"/>
                      </a:rPr>
                      <m:t>b</m:t>
                    </m:r>
                    <m:r>
                      <a:rPr lang="fr-FR" sz="2800" i="0" smtClean="0">
                        <a:latin typeface="Cambria Math" panose="02040503050406030204" pitchFamily="18" charset="0"/>
                        <a:ea typeface="Times New Roman" panose="02020603050405020304" pitchFamily="18" charset="0"/>
                        <a:cs typeface="Times New Roman" panose="02020603050405020304" pitchFamily="18" charset="0"/>
                      </a:rPr>
                      <m:t>&gt;</m:t>
                    </m:r>
                    <m:r>
                      <a:rPr lang="fr-FR" sz="2800" i="0" smtClean="0">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613776" y="4325968"/>
                <a:ext cx="3598101" cy="969176"/>
              </a:xfrm>
              <a:prstGeom prst="rect">
                <a:avLst/>
              </a:prstGeom>
              <a:blipFill rotWithShape="1">
                <a:blip r:embed="rId6"/>
                <a:stretch>
                  <a:fillRect l="-10" t="-36" r="-2243" b="53"/>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trips(down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trips(down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trips(downLef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9" grpId="0"/>
      <p:bldP spid="11" grpId="0"/>
      <p:bldP spid="13" grpId="0"/>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613776" y="546820"/>
            <a:ext cx="3141629" cy="523220"/>
          </a:xfrm>
          <a:prstGeom prst="rect">
            <a:avLst/>
          </a:prstGeom>
          <a:solidFill>
            <a:schemeClr val="bg1"/>
          </a:solidFill>
        </p:spPr>
        <p:txBody>
          <a:bodyPr wrap="none" rtlCol="0">
            <a:spAutoFit/>
          </a:bodyPr>
          <a:lstStyle/>
          <a:p>
            <a:r>
              <a:rPr lang="en-US" sz="2800" b="1" dirty="0">
                <a:solidFill>
                  <a:srgbClr val="9B3FE1"/>
                </a:solidFill>
                <a:latin typeface="Arial" panose="020B0604020202020204" pitchFamily="34" charset="0"/>
                <a:cs typeface="Arial" panose="020B0604020202020204" pitchFamily="34" charset="0"/>
              </a:rPr>
              <a:t>3.20 (SGK – tr.59)</a:t>
            </a:r>
            <a:endParaRPr lang="en-US" sz="28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613776" y="1424010"/>
                <a:ext cx="7690338" cy="4392485"/>
              </a:xfrm>
              <a:prstGeom prst="rect">
                <a:avLst/>
              </a:prstGeom>
              <a:noFill/>
            </p:spPr>
            <p:txBody>
              <a:bodyPr wrap="square">
                <a:spAutoFit/>
              </a:bodyPr>
              <a:lstStyle/>
              <a:p>
                <a:pPr algn="just">
                  <a:lnSpc>
                    <a:spcPct val="150000"/>
                  </a:lnSpc>
                  <a:spcBef>
                    <a:spcPts val="300"/>
                  </a:spcBef>
                  <a:spcAft>
                    <a:spcPts val="300"/>
                  </a:spcAft>
                </a:pPr>
                <a:r>
                  <a:rPr lang="fr-FR" sz="28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4</m:t>
                        </m:r>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3</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5</m:t>
                            </m:r>
                          </m:e>
                        </m:rad>
                      </m:num>
                      <m:den>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5</m:t>
                            </m:r>
                          </m:e>
                        </m:rad>
                      </m:den>
                    </m:f>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28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1</m:t>
                        </m:r>
                      </m:num>
                      <m:den>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5</m:t>
                            </m:r>
                          </m:e>
                        </m:rad>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300"/>
                  </a:spcBef>
                  <a:spcAft>
                    <a:spcPts val="300"/>
                  </a:spcAft>
                </a:pPr>
                <a:r>
                  <a:rPr lang="fr-FR" sz="28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3</m:t>
                        </m:r>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3</m:t>
                            </m:r>
                          </m:e>
                        </m:rad>
                      </m:num>
                      <m:den>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1</m:t>
                        </m:r>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3</m:t>
                            </m:r>
                          </m:e>
                        </m:rad>
                      </m:den>
                    </m:f>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28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2</m:t>
                            </m:r>
                          </m:e>
                        </m:rad>
                      </m:num>
                      <m:den>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3</m:t>
                            </m:r>
                          </m:e>
                        </m:rad>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2</m:t>
                            </m:r>
                          </m:e>
                        </m:rad>
                      </m:den>
                    </m:f>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613776" y="1424010"/>
                <a:ext cx="7690338" cy="4392485"/>
              </a:xfrm>
              <a:prstGeom prst="rect">
                <a:avLst/>
              </a:prstGeom>
              <a:blipFill rotWithShape="1">
                <a:blip r:embed="rId1"/>
                <a:stretch>
                  <a:fillRect l="-5" t="-8" r="3" b="12"/>
                </a:stretch>
              </a:blipFill>
            </p:spPr>
            <p:txBody>
              <a:bodyPr/>
              <a:lstStyle/>
              <a:p>
                <a:r>
                  <a:rPr lang="en-US" altLang="en-US">
                    <a:noFill/>
                  </a:rPr>
                  <a:t> </a:t>
                </a:r>
              </a:p>
            </p:txBody>
          </p:sp>
        </mc:Fallback>
      </mc:AlternateContent>
      <p:sp>
        <p:nvSpPr>
          <p:cNvPr id="5" name="TextBox 4"/>
          <p:cNvSpPr txBox="1"/>
          <p:nvPr/>
        </p:nvSpPr>
        <p:spPr>
          <a:xfrm>
            <a:off x="4283901" y="516660"/>
            <a:ext cx="3624197"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Trục căn thức ở mẫu:</a:t>
            </a:r>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TextBox 6"/>
              <p:cNvSpPr txBox="1"/>
              <p:nvPr/>
            </p:nvSpPr>
            <p:spPr>
              <a:xfrm>
                <a:off x="2079498" y="1711212"/>
                <a:ext cx="3465856" cy="970009"/>
              </a:xfrm>
              <a:prstGeom prst="rect">
                <a:avLst/>
              </a:prstGeom>
              <a:noFill/>
            </p:spPr>
            <p:txBody>
              <a:bodyPr wrap="square">
                <a:spAutoFit/>
              </a:bodyPr>
              <a:lstStyle/>
              <a:p>
                <a:r>
                  <a:rPr lang="en-US"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US" sz="2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e>
                        </m:d>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num>
                      <m:den>
                        <m:sSup>
                          <m:sSupPr>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e>
                            </m:d>
                          </m:e>
                          <m:sup>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den>
                    </m:f>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𝟏𝟓</m:t>
                        </m:r>
                      </m:num>
                      <m:den>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den>
                    </m:f>
                  </m:oMath>
                </a14:m>
                <a:endParaRPr lang="en-US" sz="2800" b="1" dirty="0">
                  <a:solidFill>
                    <a:srgbClr val="FF0000"/>
                  </a:solidFill>
                  <a:latin typeface="Arial" panose="020B0604020202020204" pitchFamily="34" charset="0"/>
                  <a:cs typeface="Arial" panose="020B0604020202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079498" y="1711212"/>
                <a:ext cx="3465856" cy="970009"/>
              </a:xfrm>
              <a:prstGeom prst="rect">
                <a:avLst/>
              </a:prstGeom>
              <a:blipFill rotWithShape="1">
                <a:blip r:embed="rId2"/>
                <a:stretch>
                  <a:fillRect l="-15" t="-54" r="15" b="2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1844699" y="2722975"/>
                <a:ext cx="5228492" cy="846899"/>
              </a:xfrm>
              <a:prstGeom prst="rect">
                <a:avLst/>
              </a:prstGeom>
              <a:noFill/>
            </p:spPr>
            <p:txBody>
              <a:bodyPr wrap="square">
                <a:spAutoFit/>
              </a:bodyPr>
              <a:lstStyle/>
              <a:p>
                <a:pPr algn="just">
                  <a:spcBef>
                    <a:spcPts val="300"/>
                  </a:spcBef>
                  <a:spcAft>
                    <a:spcPts val="300"/>
                  </a:spcAft>
                </a:pPr>
                <a:r>
                  <a:rPr lang="en-US" sz="2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f>
                      <m:fPr>
                        <m:ctrlPr>
                          <a:rPr lang="en-US" sz="2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den>
                    </m:f>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oMath>
                </a14:m>
                <a:endParaRPr lang="en-US" sz="28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1844699" y="2722975"/>
                <a:ext cx="5228492" cy="846899"/>
              </a:xfrm>
              <a:prstGeom prst="rect">
                <a:avLst/>
              </a:prstGeom>
              <a:blipFill rotWithShape="1">
                <a:blip r:embed="rId3"/>
                <a:stretch>
                  <a:fillRect t="-11" r="11" b="6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1844699" y="3754594"/>
                <a:ext cx="6658709" cy="938590"/>
              </a:xfrm>
              <a:prstGeom prst="rect">
                <a:avLst/>
              </a:prstGeom>
              <a:noFill/>
            </p:spPr>
            <p:txBody>
              <a:bodyPr wrap="square">
                <a:spAutoFit/>
              </a:bodyPr>
              <a:lstStyle/>
              <a:p>
                <a:r>
                  <a:rPr lang="en-US"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US" sz="2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den>
                    </m:f>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e>
                            </m:d>
                          </m:e>
                          <m:sup>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num>
                      <m:den>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den>
                    </m:f>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oMath>
                </a14:m>
                <a:endParaRPr lang="en-US" sz="2800" b="1" dirty="0">
                  <a:solidFill>
                    <a:srgbClr val="FF0000"/>
                  </a:solidFill>
                  <a:latin typeface="Arial" panose="020B0604020202020204" pitchFamily="34" charset="0"/>
                  <a:cs typeface="Arial" panose="020B0604020202020204"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1844699" y="3754594"/>
                <a:ext cx="6658709" cy="938590"/>
              </a:xfrm>
              <a:prstGeom prst="rect">
                <a:avLst/>
              </a:prstGeom>
              <a:blipFill rotWithShape="1">
                <a:blip r:embed="rId4"/>
                <a:stretch>
                  <a:fillRect t="-51" r="2" b="5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1987936" y="4966986"/>
                <a:ext cx="5360142" cy="836704"/>
              </a:xfrm>
              <a:prstGeom prst="rect">
                <a:avLst/>
              </a:prstGeom>
              <a:noFill/>
            </p:spPr>
            <p:txBody>
              <a:bodyPr wrap="square">
                <a:spAutoFit/>
              </a:bodyPr>
              <a:lstStyle/>
              <a:p>
                <a:r>
                  <a:rPr lang="en-US"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US" sz="2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den>
                    </m:f>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𝟔</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𝟔</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oMath>
                </a14:m>
                <a:endParaRPr lang="en-US" sz="2800" b="1" dirty="0">
                  <a:solidFill>
                    <a:srgbClr val="FF0000"/>
                  </a:solidFill>
                  <a:latin typeface="Arial" panose="020B0604020202020204" pitchFamily="34" charset="0"/>
                  <a:cs typeface="Arial" panose="020B0604020202020204"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987936" y="4966986"/>
                <a:ext cx="5360142" cy="836704"/>
              </a:xfrm>
              <a:prstGeom prst="rect">
                <a:avLst/>
              </a:prstGeom>
              <a:blipFill rotWithShape="1">
                <a:blip r:embed="rId5"/>
                <a:stretch>
                  <a:fillRect l="-7" t="-2" r="9" b="51"/>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arn(inVertical)">
                                      <p:cBhvr>
                                        <p:cTn id="18" dur="500"/>
                                        <p:tgtEl>
                                          <p:spTgt spid="4">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barn(inVertical)">
                                      <p:cBhvr>
                                        <p:cTn id="21" dur="500"/>
                                        <p:tgtEl>
                                          <p:spTgt spid="4">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barn(inVertical)">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strips(downLef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9" grpId="0"/>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3" name="TextBox 2"/>
          <p:cNvSpPr txBox="1"/>
          <p:nvPr/>
        </p:nvSpPr>
        <p:spPr>
          <a:xfrm>
            <a:off x="4362992" y="3677478"/>
            <a:ext cx="3466013" cy="830997"/>
          </a:xfrm>
          <a:prstGeom prst="rect">
            <a:avLst/>
          </a:prstGeom>
          <a:solidFill>
            <a:schemeClr val="bg1"/>
          </a:solidFill>
        </p:spPr>
        <p:txBody>
          <a:bodyPr wrap="none" rtlCol="0">
            <a:spAutoFit/>
          </a:bodyPr>
          <a:lstStyle/>
          <a:p>
            <a:r>
              <a:rPr lang="en-US" sz="4800" b="1" dirty="0">
                <a:solidFill>
                  <a:srgbClr val="00B0F0"/>
                </a:solidFill>
                <a:latin typeface="Arial" panose="020B0604020202020204" pitchFamily="34" charset="0"/>
                <a:cs typeface="Arial" panose="020B0604020202020204" pitchFamily="34" charset="0"/>
              </a:rPr>
              <a:t>VẬN DỤNG</a:t>
            </a:r>
            <a:endParaRPr lang="en-US" sz="4800" b="1" dirty="0">
              <a:solidFill>
                <a:srgbClr val="00B0F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061240" y="1359482"/>
            <a:ext cx="2069518" cy="2069518"/>
          </a:xfrm>
          <a:prstGeom prst="rect">
            <a:avLst/>
          </a:prstGeom>
        </p:spPr>
      </p:pic>
      <p:sp>
        <p:nvSpPr>
          <p:cNvPr id="6" name="Freeform 7"/>
          <p:cNvSpPr/>
          <p:nvPr/>
        </p:nvSpPr>
        <p:spPr>
          <a:xfrm>
            <a:off x="8435341" y="4204294"/>
            <a:ext cx="3094492" cy="2276107"/>
          </a:xfrm>
          <a:custGeom>
            <a:avLst/>
            <a:gdLst/>
            <a:ahLst/>
            <a:cxnLst/>
            <a:rect l="l" t="t" r="r" b="b"/>
            <a:pathLst>
              <a:path w="2132893" h="1458123">
                <a:moveTo>
                  <a:pt x="0" y="0"/>
                </a:moveTo>
                <a:lnTo>
                  <a:pt x="2132893" y="0"/>
                </a:lnTo>
                <a:lnTo>
                  <a:pt x="2132893" y="1458123"/>
                </a:lnTo>
                <a:lnTo>
                  <a:pt x="0" y="1458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33"/>
          <p:cNvSpPr/>
          <p:nvPr/>
        </p:nvSpPr>
        <p:spPr>
          <a:xfrm>
            <a:off x="1313267" y="324723"/>
            <a:ext cx="2069518" cy="2069518"/>
          </a:xfrm>
          <a:custGeom>
            <a:avLst/>
            <a:gdLst/>
            <a:ahLst/>
            <a:cxnLst/>
            <a:rect l="l" t="t" r="r" b="b"/>
            <a:pathLst>
              <a:path w="1054622" h="1146328">
                <a:moveTo>
                  <a:pt x="0" y="0"/>
                </a:moveTo>
                <a:lnTo>
                  <a:pt x="1054622" y="0"/>
                </a:lnTo>
                <a:lnTo>
                  <a:pt x="1054622" y="1146328"/>
                </a:lnTo>
                <a:lnTo>
                  <a:pt x="0" y="11463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transition spd="med">
    <p:push dir="u"/>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4" name="TextBox 3"/>
          <p:cNvSpPr txBox="1"/>
          <p:nvPr/>
        </p:nvSpPr>
        <p:spPr>
          <a:xfrm>
            <a:off x="867776" y="496020"/>
            <a:ext cx="3141629" cy="523220"/>
          </a:xfrm>
          <a:prstGeom prst="rect">
            <a:avLst/>
          </a:prstGeom>
          <a:solidFill>
            <a:schemeClr val="bg1"/>
          </a:solidFill>
        </p:spPr>
        <p:txBody>
          <a:bodyPr wrap="none" rtlCol="0">
            <a:spAutoFit/>
          </a:bodyPr>
          <a:lstStyle/>
          <a:p>
            <a:r>
              <a:rPr lang="en-US" sz="2800" b="1" dirty="0">
                <a:solidFill>
                  <a:srgbClr val="9B3FE1"/>
                </a:solidFill>
                <a:latin typeface="Arial" panose="020B0604020202020204" pitchFamily="34" charset="0"/>
                <a:cs typeface="Arial" panose="020B0604020202020204" pitchFamily="34" charset="0"/>
              </a:rPr>
              <a:t>3.21 (SGK – tr.59)</a:t>
            </a:r>
            <a:endParaRPr lang="en-US" sz="2800" b="1" dirty="0">
              <a:solidFill>
                <a:srgbClr val="9B3FE1"/>
              </a:solidFill>
              <a:latin typeface="Arial" panose="020B0604020202020204" pitchFamily="34" charset="0"/>
              <a:cs typeface="Arial" panose="020B0604020202020204" pitchFamily="34" charset="0"/>
            </a:endParaRPr>
          </a:p>
        </p:txBody>
      </p:sp>
      <p:sp>
        <p:nvSpPr>
          <p:cNvPr id="7" name="TextBox 6"/>
          <p:cNvSpPr txBox="1"/>
          <p:nvPr/>
        </p:nvSpPr>
        <p:spPr>
          <a:xfrm>
            <a:off x="4546600" y="496020"/>
            <a:ext cx="4482317"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Rút gọn các biểu thức sau:</a:t>
            </a:r>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TextBox 8"/>
              <p:cNvSpPr txBox="1"/>
              <p:nvPr/>
            </p:nvSpPr>
            <p:spPr>
              <a:xfrm>
                <a:off x="867776" y="1430137"/>
                <a:ext cx="2495550" cy="1094467"/>
              </a:xfrm>
              <a:prstGeom prst="rect">
                <a:avLst/>
              </a:prstGeom>
              <a:noFill/>
            </p:spPr>
            <p:txBody>
              <a:bodyPr wrap="square">
                <a:spAutoFit/>
              </a:bodyPr>
              <a:lstStyle/>
              <a:p>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den>
                        </m:f>
                      </m:e>
                    </m:rad>
                  </m:oMath>
                </a14:m>
                <a:r>
                  <a:rPr lang="en-US" sz="2800" dirty="0">
                    <a:latin typeface="Arial" panose="020B0604020202020204" pitchFamily="34" charset="0"/>
                    <a:cs typeface="Arial" panose="020B0604020202020204" pitchFamily="34" charset="0"/>
                  </a:rPr>
                  <a:t> - </a:t>
                </a:r>
                <a14:m>
                  <m:oMath xmlns:m="http://schemas.openxmlformats.org/officeDocument/2006/math">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4</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num>
                          <m:den>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den>
                        </m:f>
                      </m:e>
                    </m:rad>
                  </m:oMath>
                </a14:m>
                <a:endParaRPr lang="en-US" sz="2800" dirty="0">
                  <a:latin typeface="Arial" panose="020B0604020202020204" pitchFamily="34" charset="0"/>
                  <a:cs typeface="Arial" panose="020B060402020202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867776" y="1430137"/>
                <a:ext cx="2495550" cy="1094467"/>
              </a:xfrm>
              <a:prstGeom prst="rect">
                <a:avLst/>
              </a:prstGeom>
              <a:blipFill rotWithShape="1">
                <a:blip r:embed="rId1"/>
                <a:stretch>
                  <a:fillRect l="-15" t="-11" r="15" b="-633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867776" y="3429000"/>
                <a:ext cx="3882024" cy="908326"/>
              </a:xfrm>
              <a:prstGeom prst="rect">
                <a:avLst/>
              </a:prstGeom>
              <a:noFill/>
            </p:spPr>
            <p:txBody>
              <a:bodyPr wrap="square">
                <a:spAutoFit/>
              </a:bodyPr>
              <a:lstStyle/>
              <a:p>
                <a:r>
                  <a:rPr lang="vi-VN" sz="28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48</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27</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12</m:t>
                            </m:r>
                          </m:e>
                        </m:rad>
                      </m:num>
                      <m:den>
                        <m:rad>
                          <m:radPr>
                            <m:degHide m:val="on"/>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e>
                        </m:rad>
                      </m:den>
                    </m:f>
                  </m:oMath>
                </a14:m>
                <a:endParaRPr lang="en-US" sz="2800" dirty="0">
                  <a:latin typeface="Arial" panose="020B0604020202020204" pitchFamily="34" charset="0"/>
                  <a:cs typeface="Arial" panose="020B0604020202020204"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867776" y="3429000"/>
                <a:ext cx="3882024" cy="908326"/>
              </a:xfrm>
              <a:prstGeom prst="rect">
                <a:avLst/>
              </a:prstGeom>
              <a:blipFill rotWithShape="1">
                <a:blip r:embed="rId2"/>
                <a:stretch>
                  <a:fillRect l="-9" b="3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867775" y="5082765"/>
                <a:ext cx="3289555" cy="907043"/>
              </a:xfrm>
              <a:prstGeom prst="rect">
                <a:avLst/>
              </a:prstGeom>
              <a:noFill/>
            </p:spPr>
            <p:txBody>
              <a:bodyPr wrap="square">
                <a:spAutoFit/>
              </a:bodyPr>
              <a:lstStyle/>
              <a:p>
                <a:r>
                  <a:rPr lang="vi-VN"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3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32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vi-VN" sz="32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2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rad>
                      </m:den>
                    </m:f>
                    <m: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ad>
                          <m:radPr>
                            <m:degHide m:val="on"/>
                            <m:ctrlP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rad>
                        <m: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rad>
                      </m:den>
                    </m:f>
                  </m:oMath>
                </a14:m>
                <a:endParaRPr lang="en-US" sz="2800" dirty="0">
                  <a:solidFill>
                    <a:schemeClr val="tx1"/>
                  </a:solidFill>
                  <a:latin typeface="Arial" panose="020B0604020202020204" pitchFamily="34" charset="0"/>
                  <a:cs typeface="Arial" panose="020B0604020202020204"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867775" y="5082765"/>
                <a:ext cx="3289555" cy="907043"/>
              </a:xfrm>
              <a:prstGeom prst="rect">
                <a:avLst/>
              </a:prstGeom>
              <a:blipFill rotWithShape="1">
                <a:blip r:embed="rId3"/>
                <a:stretch>
                  <a:fillRect l="-11" t="-25" r="19" b="5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3111976" y="1404249"/>
                <a:ext cx="8212248" cy="1094467"/>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 </a:t>
                </a:r>
                <a14:m>
                  <m:oMath xmlns:m="http://schemas.openxmlformats.org/officeDocument/2006/math">
                    <m:r>
                      <a:rPr lang="vi-VN" sz="32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num>
                          <m:den>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9</m:t>
                            </m:r>
                          </m:den>
                        </m:f>
                      </m:e>
                    </m:rad>
                  </m:oMath>
                </a14:m>
                <a:r>
                  <a:rPr lang="en-US"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r>
                      <a:rPr lang="vi-VN" sz="32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num>
                          <m:den>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den>
                        </m:f>
                      </m:e>
                    </m:rad>
                  </m:oMath>
                </a14:m>
                <a:r>
                  <a:rPr lang="en-US"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f>
                      <m:fPr>
                        <m:ctrlPr>
                          <a:rPr lang="en-US" sz="32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e>
                    </m:rad>
                  </m:oMath>
                </a14:m>
                <a:r>
                  <a:rPr lang="en-US"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f>
                      <m:fPr>
                        <m:ctrlPr>
                          <a:rPr lang="en-US" sz="32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e>
                    </m:rad>
                  </m:oMath>
                </a14:m>
                <a:r>
                  <a:rPr lang="en-US"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US" sz="32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e>
                    </m:rad>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en-US"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r>
                      <a:rPr lang="vi-VN" sz="32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e>
                        </m:rad>
                      </m:num>
                      <m:den>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2800" dirty="0">
                  <a:solidFill>
                    <a:srgbClr val="FF0000"/>
                  </a:solidFill>
                  <a:latin typeface="Arial" panose="020B0604020202020204" pitchFamily="34" charset="0"/>
                  <a:cs typeface="Arial" panose="020B0604020202020204"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3111976" y="1404249"/>
                <a:ext cx="8212248" cy="1094467"/>
              </a:xfrm>
              <a:prstGeom prst="rect">
                <a:avLst/>
              </a:prstGeom>
              <a:blipFill rotWithShape="1">
                <a:blip r:embed="rId4"/>
                <a:stretch>
                  <a:fillRect l="-6" t="-24" r="3" b="-632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4009405" y="3376305"/>
                <a:ext cx="6286500" cy="907043"/>
              </a:xfrm>
              <a:prstGeom prst="rect">
                <a:avLst/>
              </a:prstGeom>
              <a:noFill/>
            </p:spPr>
            <p:txBody>
              <a:bodyPr wrap="square">
                <a:spAutoFit/>
              </a:bodyPr>
              <a:lstStyle/>
              <a:p>
                <a:pPr algn="just">
                  <a:spcBef>
                    <a:spcPts val="300"/>
                  </a:spcBef>
                  <a:spcAft>
                    <a:spcPts val="300"/>
                  </a:spcAft>
                </a:pPr>
                <a:r>
                  <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f>
                      <m:fPr>
                        <m:ctrlPr>
                          <a:rPr lang="en-US" sz="32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num>
                      <m:den>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den>
                    </m:f>
                  </m:oMath>
                </a14:m>
                <a:r>
                  <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latin typeface="Cambria Math" panose="02040503050406030204" pitchFamily="18" charset="0"/>
                                <a:ea typeface="Calibri" panose="020F0502020204030204" pitchFamily="34" charset="0"/>
                                <a:cs typeface="Times New Roman" panose="02020603050405020304" pitchFamily="18" charset="0"/>
                              </a:rPr>
                              <m:t>3</m:t>
                            </m:r>
                          </m:e>
                        </m:rad>
                        <m:r>
                          <a:rPr lang="vi-VN" sz="3200" i="0">
                            <a:solidFill>
                              <a:srgbClr val="FF0000"/>
                            </a:solidFill>
                            <a:latin typeface="Cambria Math" panose="02040503050406030204" pitchFamily="18" charset="0"/>
                            <a:ea typeface="Calibri" panose="020F0502020204030204" pitchFamily="34" charset="0"/>
                            <a:cs typeface="Times New Roman" panose="02020603050405020304" pitchFamily="18" charset="0"/>
                          </a:rPr>
                          <m:t> . </m:t>
                        </m:r>
                        <m:d>
                          <m:dPr>
                            <m:ctrlP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r>
                              <a:rPr lang="vi-VN" sz="3200" i="0">
                                <a:solidFill>
                                  <a:srgbClr val="FF0000"/>
                                </a:solidFill>
                                <a:latin typeface="Cambria Math" panose="02040503050406030204" pitchFamily="18" charset="0"/>
                                <a:ea typeface="Calibri" panose="020F0502020204030204" pitchFamily="34" charset="0"/>
                                <a:cs typeface="Times New Roman" panose="02020603050405020304" pitchFamily="18" charset="0"/>
                              </a:rPr>
                              <m:t>20</m:t>
                            </m:r>
                            <m:r>
                              <a:rPr lang="vi-VN" sz="3200" i="0">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vi-VN" sz="3200" i="0">
                                <a:solidFill>
                                  <a:srgbClr val="FF0000"/>
                                </a:solidFill>
                                <a:latin typeface="Cambria Math" panose="02040503050406030204" pitchFamily="18" charset="0"/>
                                <a:ea typeface="Calibri" panose="020F0502020204030204" pitchFamily="34" charset="0"/>
                                <a:cs typeface="Times New Roman" panose="02020603050405020304" pitchFamily="18" charset="0"/>
                              </a:rPr>
                              <m:t>9</m:t>
                            </m:r>
                            <m:r>
                              <a:rPr lang="vi-VN" sz="3200" i="0">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vi-VN" sz="3200" i="0">
                                <a:solidFill>
                                  <a:srgbClr val="FF0000"/>
                                </a:solidFill>
                                <a:latin typeface="Cambria Math" panose="02040503050406030204" pitchFamily="18" charset="0"/>
                                <a:ea typeface="Calibri" panose="020F0502020204030204" pitchFamily="34" charset="0"/>
                                <a:cs typeface="Times New Roman" panose="02020603050405020304" pitchFamily="18" charset="0"/>
                              </a:rPr>
                              <m:t>4</m:t>
                            </m:r>
                          </m:e>
                        </m:d>
                      </m:num>
                      <m:den>
                        <m:rad>
                          <m:radPr>
                            <m:degHide m:val="on"/>
                            <m:ctrlP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latin typeface="Cambria Math" panose="02040503050406030204" pitchFamily="18" charset="0"/>
                                <a:ea typeface="Calibri" panose="020F0502020204030204" pitchFamily="34" charset="0"/>
                                <a:cs typeface="Times New Roman" panose="02020603050405020304" pitchFamily="18" charset="0"/>
                              </a:rPr>
                              <m:t>3</m:t>
                            </m:r>
                          </m:e>
                        </m:rad>
                      </m:den>
                    </m:f>
                  </m:oMath>
                </a14:m>
                <a:r>
                  <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 15</a:t>
                </a:r>
                <a:endParaRPr lang="en-US"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4009405" y="3376305"/>
                <a:ext cx="6286500" cy="907043"/>
              </a:xfrm>
              <a:prstGeom prst="rect">
                <a:avLst/>
              </a:prstGeom>
              <a:blipFill rotWithShape="1">
                <a:blip r:embed="rId5"/>
                <a:stretch>
                  <a:fillRect t="-1" b="3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3835590" y="5043971"/>
                <a:ext cx="8356410" cy="984629"/>
              </a:xfrm>
              <a:prstGeom prst="rect">
                <a:avLst/>
              </a:prstGeom>
              <a:noFill/>
            </p:spPr>
            <p:txBody>
              <a:bodyPr wrap="square">
                <a:spAutoFit/>
              </a:bodyPr>
              <a:lstStyle/>
              <a:p>
                <a:r>
                  <a:rPr lang="en-US" sz="2800" dirty="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US" sz="32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num>
                      <m:den>
                        <m:d>
                          <m:dPr>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e>
                        </m:d>
                        <m:d>
                          <m:dPr>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e>
                        </m:d>
                      </m:den>
                    </m:f>
                  </m:oMath>
                </a14:m>
                <a:r>
                  <a:rPr lang="en-US"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f>
                      <m:fPr>
                        <m:ctrlP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4</m:t>
                        </m:r>
                        <m:d>
                          <m:dPr>
                            <m:ctrlP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2</m:t>
                                </m:r>
                              </m:e>
                            </m:rad>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1</m:t>
                            </m:r>
                          </m:e>
                        </m:d>
                      </m:num>
                      <m:den>
                        <m:rad>
                          <m:radPr>
                            <m:degHide m:val="on"/>
                            <m:ctrlP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2</m:t>
                            </m:r>
                          </m:e>
                        </m:rad>
                        <m:d>
                          <m:dPr>
                            <m:ctrlP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2</m:t>
                                </m:r>
                              </m:e>
                            </m:rad>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1</m:t>
                            </m:r>
                          </m:e>
                        </m:d>
                      </m:den>
                    </m:f>
                  </m:oMath>
                </a14:m>
                <a:r>
                  <a:rPr lang="en-US"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f>
                      <m:fPr>
                        <m:ctrlPr>
                          <a:rPr lang="en-US" sz="3200"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3</m:t>
                        </m:r>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2</m:t>
                            </m:r>
                          </m:e>
                        </m:rad>
                      </m:num>
                      <m:den>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r>
                      <a:rPr lang="vi-VN" sz="280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2800">
                            <a:solidFill>
                              <a:srgbClr val="FF0000"/>
                            </a:solidFill>
                            <a:latin typeface="Cambria Math" panose="02040503050406030204" pitchFamily="18" charset="0"/>
                            <a:ea typeface="Calibri" panose="020F0502020204030204" pitchFamily="34" charset="0"/>
                            <a:cs typeface="Times New Roman" panose="02020603050405020304" pitchFamily="18" charset="0"/>
                          </a:rPr>
                          <m:t>2</m:t>
                        </m:r>
                      </m:e>
                    </m:rad>
                  </m:oMath>
                </a14:m>
                <a:r>
                  <a:rPr lang="en-US" sz="2800" dirty="0">
                    <a:solidFill>
                      <a:srgbClr val="FF0000"/>
                    </a:solidFill>
                    <a:latin typeface="Arial" panose="020B0604020202020204" pitchFamily="34" charset="0"/>
                    <a:cs typeface="Arial" panose="020B0604020202020204" pitchFamily="34" charset="0"/>
                  </a:rPr>
                  <a:t> = 3</a:t>
                </a:r>
                <a:endParaRPr lang="en-US" sz="2800" dirty="0">
                  <a:solidFill>
                    <a:srgbClr val="FF0000"/>
                  </a:solidFill>
                  <a:latin typeface="Arial" panose="020B0604020202020204" pitchFamily="34" charset="0"/>
                  <a:cs typeface="Arial" panose="020B0604020202020204"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3835590" y="5043971"/>
                <a:ext cx="8356410" cy="984629"/>
              </a:xfrm>
              <a:prstGeom prst="rect">
                <a:avLst/>
              </a:prstGeom>
              <a:blipFill rotWithShape="1">
                <a:blip r:embed="rId6"/>
                <a:stretch>
                  <a:fillRect l="-2" t="-17" b="-5233"/>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trips(down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strips(downLef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1" grpId="0"/>
      <p:bldP spid="13" grpId="0"/>
      <p:bldP spid="14" grpId="0"/>
      <p:bldP spid="16" grpId="0"/>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405496" y="333622"/>
            <a:ext cx="3141629" cy="523220"/>
          </a:xfrm>
          <a:prstGeom prst="rect">
            <a:avLst/>
          </a:prstGeom>
          <a:solidFill>
            <a:schemeClr val="bg1"/>
          </a:solidFill>
        </p:spPr>
        <p:txBody>
          <a:bodyPr wrap="none" rtlCol="0">
            <a:spAutoFit/>
          </a:bodyPr>
          <a:lstStyle/>
          <a:p>
            <a:r>
              <a:rPr lang="en-US" sz="2800" b="1" dirty="0">
                <a:solidFill>
                  <a:srgbClr val="9B3FE1"/>
                </a:solidFill>
                <a:latin typeface="Arial" panose="020B0604020202020204" pitchFamily="34" charset="0"/>
                <a:cs typeface="Arial" panose="020B0604020202020204" pitchFamily="34" charset="0"/>
              </a:rPr>
              <a:t>3.22 (SGK – tr.59)</a:t>
            </a:r>
            <a:endParaRPr lang="en-US" sz="28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1660233" y="2145692"/>
                <a:ext cx="8871531" cy="4509055"/>
              </a:xfrm>
              <a:prstGeom prst="rect">
                <a:avLst/>
              </a:prstGeom>
              <a:noFill/>
            </p:spPr>
            <p:txBody>
              <a:bodyPr wrap="square">
                <a:spAutoFit/>
              </a:bodyPr>
              <a:lstStyle/>
              <a:p>
                <a:pPr algn="just">
                  <a:lnSpc>
                    <a:spcPct val="150000"/>
                  </a:lnSpc>
                  <a:spcBef>
                    <a:spcPts val="300"/>
                  </a:spcBef>
                  <a:spcAft>
                    <a:spcPts val="300"/>
                  </a:spcAft>
                </a:pPr>
                <a:r>
                  <a:rPr lang="en-US" sz="2800" dirty="0">
                    <a:effectLst/>
                    <a:latin typeface="Arial" panose="020B0604020202020204" pitchFamily="34" charset="0"/>
                    <a:ea typeface="Calibri" panose="020F0502020204030204" pitchFamily="34" charset="0"/>
                    <a:cs typeface="Arial" panose="020B0604020202020204" pitchFamily="34" charset="0"/>
                  </a:rPr>
                  <a:t>A = </a:t>
                </a: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den>
                        </m:f>
                      </m:e>
                    </m:d>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0</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9</m:t>
                        </m:r>
                      </m:e>
                    </m: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800" dirty="0">
                    <a:effectLst/>
                    <a:latin typeface="Arial" panose="020B0604020202020204" pitchFamily="34" charset="0"/>
                    <a:ea typeface="Calibri" panose="020F0502020204030204" pitchFamily="34" charset="0"/>
                    <a:cs typeface="Arial" panose="020B0604020202020204" pitchFamily="34" charset="0"/>
                  </a:rPr>
                  <a:t>A = </a:t>
                </a: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den>
                        </m:f>
                      </m:e>
                    </m:d>
                  </m:oMath>
                </a14:m>
                <a:r>
                  <a:rPr lang="en-US" sz="2800" dirty="0">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d>
                      <m:dPr>
                        <m:begChr m:val="["/>
                        <m:endChr m:val="]"/>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d>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d>
                          </m:den>
                        </m:f>
                      </m:e>
                    </m: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800" dirty="0">
                    <a:effectLst/>
                    <a:latin typeface="Arial" panose="020B0604020202020204" pitchFamily="34" charset="0"/>
                    <a:ea typeface="Arial" panose="020B0604020202020204" pitchFamily="34" charset="0"/>
                    <a:cs typeface="Arial" panose="020B0604020202020204" pitchFamily="34" charset="0"/>
                  </a:rPr>
                  <a:t>A = </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d>
                      <m:dPr>
                        <m:begChr m:val="["/>
                        <m:endChr m:val="]"/>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d>
                          </m:den>
                        </m:f>
                      </m:e>
                    </m:d>
                  </m:oMath>
                </a14:m>
                <a:r>
                  <a:rPr lang="vi-VN" sz="28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num>
                      <m:den>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9</m:t>
                        </m:r>
                      </m:den>
                    </m:f>
                  </m:oMath>
                </a14:m>
                <a:r>
                  <a:rPr lang="en-US" sz="2800" dirty="0">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num>
                      <m:den>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9</m:t>
                        </m:r>
                      </m:den>
                    </m:f>
                  </m:oMath>
                </a14:m>
                <a:r>
                  <a:rPr lang="vi-VN" sz="2800" dirty="0">
                    <a:latin typeface="Arial" panose="020B0604020202020204" pitchFamily="34" charset="0"/>
                    <a:ea typeface="Calibri" panose="020F0502020204030204" pitchFamily="34" charset="0"/>
                    <a:cs typeface="Arial" panose="020B0604020202020204" pitchFamily="34" charset="0"/>
                  </a:rPr>
                  <a:t> </a:t>
                </a:r>
                <a:endParaRPr lang="vi-VN" sz="2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num>
                      <m:den>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9</m:t>
                        </m:r>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0</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9</m:t>
                    </m:r>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1660233" y="2145692"/>
                <a:ext cx="8871531" cy="4509055"/>
              </a:xfrm>
              <a:prstGeom prst="rect">
                <a:avLst/>
              </a:prstGeom>
              <a:blipFill rotWithShape="1">
                <a:blip r:embed="rId1"/>
                <a:stretch>
                  <a:fillRect l="-4" t="-1" r="3" b="13"/>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1660233" y="856842"/>
                <a:ext cx="8871531" cy="769121"/>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Rút gọn biểu thức A = </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den>
                        </m:f>
                      </m:e>
                    </m: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0</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9</m:t>
                        </m:r>
                      </m:e>
                    </m:d>
                  </m:oMath>
                </a14:m>
                <a:r>
                  <a:rPr lang="en-US"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660233" y="856842"/>
                <a:ext cx="8871531" cy="769121"/>
              </a:xfrm>
              <a:prstGeom prst="rect">
                <a:avLst/>
              </a:prstGeom>
              <a:blipFill rotWithShape="1">
                <a:blip r:embed="rId2"/>
                <a:stretch>
                  <a:fillRect l="-4" t="-30" r="3" b="47"/>
                </a:stretch>
              </a:blipFill>
            </p:spPr>
            <p:txBody>
              <a:bodyPr/>
              <a:lstStyle/>
              <a:p>
                <a:r>
                  <a:rPr lang="en-US" altLang="en-US">
                    <a:noFill/>
                  </a:rPr>
                  <a:t> </a:t>
                </a:r>
              </a:p>
            </p:txBody>
          </p:sp>
        </mc:Fallback>
      </mc:AlternateContent>
      <p:sp>
        <p:nvSpPr>
          <p:cNvPr id="6" name="TextBox 5"/>
          <p:cNvSpPr txBox="1"/>
          <p:nvPr/>
        </p:nvSpPr>
        <p:spPr>
          <a:xfrm>
            <a:off x="5364868" y="1677824"/>
            <a:ext cx="1462260"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Bài giải</a:t>
            </a:r>
            <a:endParaRPr lang="en-US" sz="28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strips(downLeft)">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strips(downLeft)">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strips(downLeft)">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strips(downLeft)">
                                      <p:cBhvr>
                                        <p:cTn id="3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Snip Diagonal Corner Rectangle 1"/>
          <p:cNvSpPr/>
          <p:nvPr/>
        </p:nvSpPr>
        <p:spPr>
          <a:xfrm>
            <a:off x="2255187" y="731520"/>
            <a:ext cx="7681623" cy="988944"/>
          </a:xfrm>
          <a:prstGeom prst="snip2Diag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B0F0"/>
                </a:solidFill>
                <a:latin typeface="Arial" panose="020B0604020202020204" pitchFamily="34" charset="0"/>
                <a:cs typeface="Arial" panose="020B0604020202020204" pitchFamily="34" charset="0"/>
              </a:rPr>
              <a:t>CỦNG CỐ, DẶN DÒ</a:t>
            </a:r>
            <a:endParaRPr lang="en-US" sz="4800" b="1" dirty="0">
              <a:solidFill>
                <a:srgbClr val="00B0F0"/>
              </a:solidFill>
              <a:latin typeface="Arial" panose="020B0604020202020204" pitchFamily="34" charset="0"/>
              <a:cs typeface="Arial" panose="020B0604020202020204" pitchFamily="34" charset="0"/>
            </a:endParaRPr>
          </a:p>
        </p:txBody>
      </p:sp>
      <p:sp>
        <p:nvSpPr>
          <p:cNvPr id="3" name="Rectangle 2"/>
          <p:cNvSpPr/>
          <p:nvPr/>
        </p:nvSpPr>
        <p:spPr>
          <a:xfrm>
            <a:off x="1066799" y="2034540"/>
            <a:ext cx="10058400" cy="4091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84005" y="2437888"/>
            <a:ext cx="9023985" cy="2697854"/>
          </a:xfrm>
          <a:prstGeom prst="rect">
            <a:avLst/>
          </a:prstGeom>
          <a:noFill/>
        </p:spPr>
        <p:txBody>
          <a:bodyPr wrap="square">
            <a:spAutoFit/>
          </a:bodyPr>
          <a:lstStyle/>
          <a:p>
            <a:pPr marL="457200" indent="-457200" algn="just">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Ghi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nhớ</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kiến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thức</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trong</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marL="457200" indent="-457200">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Hoàn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thành</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tập</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trong</a:t>
            </a:r>
            <a:r>
              <a:rPr lang="pt-BR" sz="2800" dirty="0">
                <a:effectLst/>
                <a:latin typeface="Arial" panose="020B0604020202020204" pitchFamily="34" charset="0"/>
                <a:ea typeface="Calibri" panose="020F0502020204030204" pitchFamily="34" charset="0"/>
                <a:cs typeface="Arial" panose="020B0604020202020204" pitchFamily="34" charset="0"/>
              </a:rPr>
              <a:t> SBT.</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marL="457200" indent="-457200" algn="just">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Chuẩn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bị</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sau</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b="1" i="1" dirty="0">
                <a:effectLst/>
                <a:latin typeface="Arial" panose="020B0604020202020204" pitchFamily="34" charset="0"/>
                <a:ea typeface="Calibri" panose="020F0502020204030204" pitchFamily="34" charset="0"/>
                <a:cs typeface="Arial" panose="020B0604020202020204" pitchFamily="34" charset="0"/>
              </a:rPr>
              <a:t>“</a:t>
            </a:r>
            <a:r>
              <a:rPr lang="vi-VN" sz="2800" b="1" i="1" dirty="0">
                <a:effectLst/>
                <a:latin typeface="Arial" panose="020B0604020202020204" pitchFamily="34" charset="0"/>
                <a:ea typeface="Calibri" panose="020F0502020204030204" pitchFamily="34" charset="0"/>
                <a:cs typeface="Arial" panose="020B0604020202020204" pitchFamily="34" charset="0"/>
              </a:rPr>
              <a:t>Căn bậc ba và căn thức bậc ba</a:t>
            </a:r>
            <a:r>
              <a:rPr lang="pt-BR" sz="2800" b="1" i="1" dirty="0">
                <a:effectLst/>
                <a:latin typeface="Arial" panose="020B0604020202020204" pitchFamily="34" charset="0"/>
                <a:ea typeface="Calibri" panose="020F0502020204030204" pitchFamily="34" charset="0"/>
                <a:cs typeface="Arial" panose="020B0604020202020204" pitchFamily="34" charset="0"/>
              </a:rPr>
              <a:t>”</a:t>
            </a:r>
            <a:endParaRPr lang="en-US" sz="2800" i="1"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73326" y="2213346"/>
            <a:ext cx="11645348" cy="2431307"/>
          </a:xfrm>
          <a:prstGeom prst="rect">
            <a:avLst/>
          </a:prstGeom>
          <a:noFill/>
        </p:spPr>
        <p:txBody>
          <a:bodyPr wrap="square" rtlCol="0">
            <a:spAutoFit/>
          </a:bodyPr>
          <a:lstStyle/>
          <a:p>
            <a:pPr algn="ctr">
              <a:lnSpc>
                <a:spcPct val="150000"/>
              </a:lnSpc>
            </a:pPr>
            <a:r>
              <a:rPr lang="en-US" sz="5400" b="1" dirty="0">
                <a:solidFill>
                  <a:srgbClr val="C00000"/>
                </a:solidFill>
                <a:latin typeface="Arial" panose="020B0604020202020204" pitchFamily="34" charset="0"/>
                <a:cs typeface="Arial" panose="020B0604020202020204" pitchFamily="34" charset="0"/>
              </a:rPr>
              <a:t>BÀI HỌC KẾT THÚC,</a:t>
            </a:r>
            <a:endParaRPr lang="en-US" sz="5400" b="1" dirty="0">
              <a:solidFill>
                <a:srgbClr val="C00000"/>
              </a:solidFill>
              <a:latin typeface="Arial" panose="020B0604020202020204" pitchFamily="34" charset="0"/>
              <a:cs typeface="Arial" panose="020B0604020202020204" pitchFamily="34" charset="0"/>
            </a:endParaRPr>
          </a:p>
          <a:p>
            <a:pPr algn="ctr">
              <a:lnSpc>
                <a:spcPct val="150000"/>
              </a:lnSpc>
            </a:pPr>
            <a:r>
              <a:rPr lang="en-US" sz="5400" b="1" dirty="0">
                <a:solidFill>
                  <a:srgbClr val="C00000"/>
                </a:solidFill>
                <a:latin typeface="Arial" panose="020B0604020202020204" pitchFamily="34" charset="0"/>
                <a:cs typeface="Arial" panose="020B0604020202020204" pitchFamily="34" charset="0"/>
              </a:rPr>
              <a:t>CẢM ƠN CÁC EM ĐÃ LẮNG NGHE</a:t>
            </a:r>
            <a:endParaRPr lang="en-US" sz="5400" b="1" dirty="0">
              <a:solidFill>
                <a:srgbClr val="C00000"/>
              </a:solidFill>
              <a:latin typeface="Arial" panose="020B0604020202020204" pitchFamily="34" charset="0"/>
              <a:cs typeface="Arial" panose="020B0604020202020204" pitchFamily="34" charset="0"/>
            </a:endParaRPr>
          </a:p>
        </p:txBody>
      </p:sp>
      <p:sp>
        <p:nvSpPr>
          <p:cNvPr id="3" name="Freeform 11"/>
          <p:cNvSpPr/>
          <p:nvPr/>
        </p:nvSpPr>
        <p:spPr>
          <a:xfrm>
            <a:off x="457201" y="205740"/>
            <a:ext cx="2788920" cy="2431307"/>
          </a:xfrm>
          <a:custGeom>
            <a:avLst/>
            <a:gdLst/>
            <a:ahLst/>
            <a:cxnLst/>
            <a:rect l="l" t="t" r="r" b="b"/>
            <a:pathLst>
              <a:path w="1305342" h="1146328">
                <a:moveTo>
                  <a:pt x="0" y="0"/>
                </a:moveTo>
                <a:lnTo>
                  <a:pt x="1305343" y="0"/>
                </a:lnTo>
                <a:lnTo>
                  <a:pt x="1305343" y="1146328"/>
                </a:lnTo>
                <a:lnTo>
                  <a:pt x="0" y="114632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5" name="Freeform 16"/>
          <p:cNvSpPr/>
          <p:nvPr/>
        </p:nvSpPr>
        <p:spPr>
          <a:xfrm>
            <a:off x="9281160" y="410481"/>
            <a:ext cx="2155961" cy="2021823"/>
          </a:xfrm>
          <a:custGeom>
            <a:avLst/>
            <a:gdLst/>
            <a:ahLst/>
            <a:cxnLst/>
            <a:rect l="l" t="t" r="r" b="b"/>
            <a:pathLst>
              <a:path w="1551190" h="1483325">
                <a:moveTo>
                  <a:pt x="0" y="0"/>
                </a:moveTo>
                <a:lnTo>
                  <a:pt x="1551190" y="0"/>
                </a:lnTo>
                <a:lnTo>
                  <a:pt x="1551190" y="1483326"/>
                </a:lnTo>
                <a:lnTo>
                  <a:pt x="0" y="1483326"/>
                </a:lnTo>
                <a:lnTo>
                  <a:pt x="0" y="0"/>
                </a:lnTo>
                <a:close/>
              </a:path>
            </a:pathLst>
          </a:custGeom>
          <a:blipFill>
            <a:blip r:embed="rId3"/>
            <a:stretch>
              <a:fillRect/>
            </a:stretch>
          </a:blipFill>
        </p:spPr>
      </p:sp>
      <p:pic>
        <p:nvPicPr>
          <p:cNvPr id="4" name="Picture 3"/>
          <p:cNvPicPr>
            <a:picLocks noChangeAspect="1"/>
          </p:cNvPicPr>
          <p:nvPr/>
        </p:nvPicPr>
        <p:blipFill>
          <a:blip r:embed="rId4"/>
          <a:stretch>
            <a:fillRect/>
          </a:stretch>
        </p:blipFill>
        <p:spPr>
          <a:xfrm>
            <a:off x="457201" y="5582655"/>
            <a:ext cx="1067465" cy="1069604"/>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Rectangle 1"/>
          <p:cNvSpPr/>
          <p:nvPr/>
        </p:nvSpPr>
        <p:spPr>
          <a:xfrm>
            <a:off x="2040835" y="357809"/>
            <a:ext cx="8110330" cy="974035"/>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6"/>
                </a:solidFill>
                <a:latin typeface="Arial" panose="020B0604020202020204" pitchFamily="34" charset="0"/>
                <a:cs typeface="Arial" panose="020B0604020202020204" pitchFamily="34" charset="0"/>
              </a:rPr>
              <a:t>1. Đưa thừa số ra ngoài dấu căn</a:t>
            </a:r>
            <a:endParaRPr lang="en-US" sz="4000" b="1" dirty="0">
              <a:solidFill>
                <a:schemeClr val="accent6"/>
              </a:solidFill>
              <a:latin typeface="Arial" panose="020B0604020202020204" pitchFamily="34" charset="0"/>
              <a:cs typeface="Arial" panose="020B0604020202020204" pitchFamily="34" charset="0"/>
            </a:endParaRPr>
          </a:p>
        </p:txBody>
      </p:sp>
      <p:sp>
        <p:nvSpPr>
          <p:cNvPr id="3" name="TextBox 2"/>
          <p:cNvSpPr txBox="1"/>
          <p:nvPr/>
        </p:nvSpPr>
        <p:spPr>
          <a:xfrm>
            <a:off x="505014" y="1879786"/>
            <a:ext cx="4518609" cy="523220"/>
          </a:xfrm>
          <a:prstGeom prst="rect">
            <a:avLst/>
          </a:prstGeom>
          <a:solidFill>
            <a:schemeClr val="bg1"/>
          </a:solidFill>
        </p:spPr>
        <p:txBody>
          <a:bodyPr wrap="none" rtlCol="0">
            <a:spAutoFit/>
          </a:bodyPr>
          <a:lstStyle/>
          <a:p>
            <a:r>
              <a:rPr lang="en-US" sz="2800" b="1" dirty="0">
                <a:solidFill>
                  <a:srgbClr val="9B3FE1"/>
                </a:solidFill>
                <a:latin typeface="Arial" panose="020B0604020202020204" pitchFamily="34" charset="0"/>
                <a:cs typeface="Arial" panose="020B0604020202020204" pitchFamily="34" charset="0"/>
              </a:rPr>
              <a:t>Hoạt động 1 (SGK – tr.54)</a:t>
            </a:r>
            <a:endParaRPr lang="en-US" sz="28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TextBox 4"/>
              <p:cNvSpPr txBox="1"/>
              <p:nvPr/>
            </p:nvSpPr>
            <p:spPr>
              <a:xfrm>
                <a:off x="4905411" y="1834325"/>
                <a:ext cx="6781575" cy="614142"/>
              </a:xfrm>
              <a:prstGeom prst="rect">
                <a:avLst/>
              </a:prstGeom>
              <a:noFill/>
            </p:spPr>
            <p:txBody>
              <a:bodyPr wrap="square">
                <a:spAutoFit/>
              </a:bodyPr>
              <a:lstStyle/>
              <a:p>
                <a:pPr algn="ctr">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Tính và so sánh </a:t>
                </a: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d>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25</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d>
                      <m:dPr>
                        <m:begChr m:val="|"/>
                        <m:endChr m:val="|"/>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d>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25</m:t>
                        </m:r>
                      </m:e>
                    </m:ra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4905411" y="1834325"/>
                <a:ext cx="6781575" cy="614142"/>
              </a:xfrm>
              <a:prstGeom prst="rect">
                <a:avLst/>
              </a:prstGeom>
              <a:blipFill rotWithShape="1">
                <a:blip r:embed="rId1"/>
                <a:stretch>
                  <a:fillRect l="-1" t="-72" r="7" b="88"/>
                </a:stretch>
              </a:blipFill>
            </p:spPr>
            <p:txBody>
              <a:bodyPr/>
              <a:lstStyle/>
              <a:p>
                <a:r>
                  <a:rPr lang="en-US" altLang="en-US">
                    <a:noFill/>
                  </a:rPr>
                  <a:t> </a:t>
                </a:r>
              </a:p>
            </p:txBody>
          </p:sp>
        </mc:Fallback>
      </mc:AlternateContent>
      <p:sp>
        <p:nvSpPr>
          <p:cNvPr id="6" name="TextBox 5"/>
          <p:cNvSpPr txBox="1"/>
          <p:nvPr/>
        </p:nvSpPr>
        <p:spPr>
          <a:xfrm>
            <a:off x="5364870" y="2689338"/>
            <a:ext cx="1462260"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Bài giải</a:t>
            </a:r>
            <a:endParaRPr lang="en-US" sz="28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TextBox 7"/>
              <p:cNvSpPr txBox="1"/>
              <p:nvPr/>
            </p:nvSpPr>
            <p:spPr>
              <a:xfrm>
                <a:off x="3276713" y="3429000"/>
                <a:ext cx="5638574" cy="2424510"/>
              </a:xfrm>
              <a:prstGeom prst="rect">
                <a:avLst/>
              </a:prstGeom>
              <a:noFill/>
            </p:spPr>
            <p:txBody>
              <a:bodyPr wrap="square">
                <a:spAutoFit/>
              </a:bodyPr>
              <a:lstStyle/>
              <a:p>
                <a:pPr algn="just">
                  <a:lnSpc>
                    <a:spcPct val="150000"/>
                  </a:lnSpc>
                  <a:spcBef>
                    <a:spcPts val="300"/>
                  </a:spcBef>
                  <a:spcAft>
                    <a:spcPts val="300"/>
                  </a:spcAft>
                </a:pPr>
                <a14:m>
                  <m:oMath xmlns:m="http://schemas.openxmlformats.org/officeDocument/2006/math">
                    <m:rad>
                      <m:radPr>
                        <m:degHide m:val="on"/>
                        <m:ctrlPr>
                          <a:rPr lang="en-US" sz="2800" i="1" smtClean="0">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3</m:t>
                                </m:r>
                              </m:e>
                            </m:d>
                          </m:e>
                          <m:sup>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25</m:t>
                        </m:r>
                      </m:e>
                    </m:rad>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9</m:t>
                        </m:r>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25</m:t>
                        </m:r>
                      </m:e>
                    </m:rad>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225</m:t>
                        </m:r>
                      </m:e>
                    </m:rad>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15</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d>
                      <m:dPr>
                        <m:begChr m:val="|"/>
                        <m:endChr m:val="|"/>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1">
                            <a:effectLst/>
                            <a:latin typeface="Cambria Math" panose="02040503050406030204" pitchFamily="18" charset="0"/>
                            <a:ea typeface="Calibri" panose="020F0502020204030204" pitchFamily="34" charset="0"/>
                            <a:cs typeface="Times New Roman" panose="02020603050405020304" pitchFamily="18" charset="0"/>
                          </a:rPr>
                          <m:t>−</m:t>
                        </m:r>
                        <m:r>
                          <a:rPr lang="vi-VN" sz="2800" i="1">
                            <a:effectLst/>
                            <a:latin typeface="Cambria Math" panose="02040503050406030204" pitchFamily="18" charset="0"/>
                            <a:ea typeface="Calibri" panose="020F0502020204030204" pitchFamily="34" charset="0"/>
                            <a:cs typeface="Times New Roman" panose="02020603050405020304" pitchFamily="18" charset="0"/>
                          </a:rPr>
                          <m:t>3</m:t>
                        </m:r>
                      </m:e>
                    </m:d>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effectLst/>
                            <a:latin typeface="Cambria Math" panose="02040503050406030204" pitchFamily="18" charset="0"/>
                            <a:ea typeface="Calibri" panose="020F0502020204030204" pitchFamily="34" charset="0"/>
                            <a:cs typeface="Times New Roman" panose="02020603050405020304" pitchFamily="18" charset="0"/>
                          </a:rPr>
                          <m:t>25</m:t>
                        </m:r>
                      </m:e>
                    </m:rad>
                    <m:r>
                      <a:rPr lang="vi-VN" sz="2800" i="1">
                        <a:effectLst/>
                        <a:latin typeface="Cambria Math" panose="02040503050406030204" pitchFamily="18" charset="0"/>
                        <a:ea typeface="Calibri" panose="020F0502020204030204" pitchFamily="34" charset="0"/>
                        <a:cs typeface="Times New Roman" panose="02020603050405020304" pitchFamily="18" charset="0"/>
                      </a:rPr>
                      <m:t>=</m:t>
                    </m:r>
                    <m:r>
                      <a:rPr lang="vi-VN" sz="2800" i="1">
                        <a:effectLst/>
                        <a:latin typeface="Cambria Math" panose="02040503050406030204" pitchFamily="18" charset="0"/>
                        <a:ea typeface="Calibri" panose="020F0502020204030204" pitchFamily="34" charset="0"/>
                        <a:cs typeface="Times New Roman" panose="02020603050405020304" pitchFamily="18" charset="0"/>
                      </a:rPr>
                      <m:t>3</m:t>
                    </m:r>
                    <m:r>
                      <a:rPr lang="vi-VN" sz="2800" i="1">
                        <a:effectLst/>
                        <a:latin typeface="Cambria Math" panose="02040503050406030204" pitchFamily="18" charset="0"/>
                        <a:ea typeface="Calibri" panose="020F0502020204030204" pitchFamily="34" charset="0"/>
                        <a:cs typeface="Times New Roman" panose="02020603050405020304" pitchFamily="18" charset="0"/>
                      </a:rPr>
                      <m:t>.</m:t>
                    </m:r>
                    <m:r>
                      <a:rPr lang="vi-VN" sz="2800" i="1">
                        <a:effectLst/>
                        <a:latin typeface="Cambria Math" panose="02040503050406030204" pitchFamily="18" charset="0"/>
                        <a:ea typeface="Calibri" panose="020F0502020204030204" pitchFamily="34" charset="0"/>
                        <a:cs typeface="Times New Roman" panose="02020603050405020304" pitchFamily="18" charset="0"/>
                      </a:rPr>
                      <m:t>5</m:t>
                    </m:r>
                    <m:r>
                      <a:rPr lang="vi-VN" sz="2800" i="1">
                        <a:effectLst/>
                        <a:latin typeface="Cambria Math" panose="02040503050406030204" pitchFamily="18" charset="0"/>
                        <a:ea typeface="Calibri" panose="020F0502020204030204" pitchFamily="34" charset="0"/>
                        <a:cs typeface="Times New Roman" panose="02020603050405020304" pitchFamily="18" charset="0"/>
                      </a:rPr>
                      <m:t>=</m:t>
                    </m:r>
                    <m:r>
                      <a:rPr lang="vi-VN" sz="2800" i="1">
                        <a:effectLst/>
                        <a:latin typeface="Cambria Math" panose="02040503050406030204" pitchFamily="18" charset="0"/>
                        <a:ea typeface="Calibri" panose="020F0502020204030204" pitchFamily="34" charset="0"/>
                        <a:cs typeface="Times New Roman" panose="02020603050405020304" pitchFamily="18" charset="0"/>
                      </a:rPr>
                      <m:t>15</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1">
                                    <a:effectLst/>
                                    <a:latin typeface="Cambria Math" panose="02040503050406030204" pitchFamily="18" charset="0"/>
                                    <a:ea typeface="Calibri" panose="020F0502020204030204" pitchFamily="34" charset="0"/>
                                    <a:cs typeface="Times New Roman" panose="02020603050405020304" pitchFamily="18" charset="0"/>
                                  </a:rPr>
                                  <m:t>−</m:t>
                                </m:r>
                                <m:r>
                                  <a:rPr lang="vi-VN" sz="2800" i="1">
                                    <a:effectLst/>
                                    <a:latin typeface="Cambria Math" panose="02040503050406030204" pitchFamily="18" charset="0"/>
                                    <a:ea typeface="Calibri" panose="020F0502020204030204" pitchFamily="34" charset="0"/>
                                    <a:cs typeface="Times New Roman" panose="02020603050405020304" pitchFamily="18" charset="0"/>
                                  </a:rPr>
                                  <m:t>3</m:t>
                                </m:r>
                              </m:e>
                            </m:d>
                          </m:e>
                          <m:sup>
                            <m:r>
                              <a:rPr lang="vi-VN"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1">
                            <a:effectLst/>
                            <a:latin typeface="Cambria Math" panose="02040503050406030204" pitchFamily="18" charset="0"/>
                            <a:ea typeface="Calibri" panose="020F0502020204030204" pitchFamily="34" charset="0"/>
                            <a:cs typeface="Times New Roman" panose="02020603050405020304" pitchFamily="18" charset="0"/>
                          </a:rPr>
                          <m:t>.</m:t>
                        </m:r>
                        <m:r>
                          <a:rPr lang="vi-VN" sz="2800" i="1">
                            <a:effectLst/>
                            <a:latin typeface="Cambria Math" panose="02040503050406030204" pitchFamily="18" charset="0"/>
                            <a:ea typeface="Calibri" panose="020F0502020204030204" pitchFamily="34" charset="0"/>
                            <a:cs typeface="Times New Roman" panose="02020603050405020304" pitchFamily="18" charset="0"/>
                          </a:rPr>
                          <m:t>25</m:t>
                        </m:r>
                      </m:e>
                    </m:rad>
                    <m:r>
                      <a:rPr lang="vi-VN" sz="2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1">
                            <a:effectLst/>
                            <a:latin typeface="Cambria Math" panose="02040503050406030204" pitchFamily="18" charset="0"/>
                            <a:ea typeface="Calibri" panose="020F0502020204030204" pitchFamily="34" charset="0"/>
                            <a:cs typeface="Times New Roman" panose="02020603050405020304" pitchFamily="18" charset="0"/>
                          </a:rPr>
                          <m:t>−</m:t>
                        </m:r>
                        <m:r>
                          <a:rPr lang="vi-VN" sz="2800" i="1">
                            <a:effectLst/>
                            <a:latin typeface="Cambria Math" panose="02040503050406030204" pitchFamily="18" charset="0"/>
                            <a:ea typeface="Calibri" panose="020F0502020204030204" pitchFamily="34" charset="0"/>
                            <a:cs typeface="Times New Roman" panose="02020603050405020304" pitchFamily="18" charset="0"/>
                          </a:rPr>
                          <m:t>3</m:t>
                        </m:r>
                      </m:e>
                    </m:d>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effectLst/>
                            <a:latin typeface="Cambria Math" panose="02040503050406030204" pitchFamily="18" charset="0"/>
                            <a:ea typeface="Calibri" panose="020F0502020204030204" pitchFamily="34" charset="0"/>
                            <a:cs typeface="Times New Roman" panose="02020603050405020304" pitchFamily="18" charset="0"/>
                          </a:rPr>
                          <m:t>25</m:t>
                        </m:r>
                      </m:e>
                    </m:ra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3276713" y="3429000"/>
                <a:ext cx="5638574" cy="2424510"/>
              </a:xfrm>
              <a:prstGeom prst="rect">
                <a:avLst/>
              </a:prstGeom>
              <a:blipFill rotWithShape="1">
                <a:blip r:embed="rId2"/>
                <a:stretch>
                  <a:fillRect l="-2" r="9" b="-1123"/>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strips(downLeft)">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strips(downLeft)">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strips(downLeft)">
                                      <p:cBhvr>
                                        <p:cTn id="3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5024232" y="457200"/>
            <a:ext cx="2143536" cy="584775"/>
          </a:xfrm>
          <a:prstGeom prst="rect">
            <a:avLst/>
          </a:prstGeom>
          <a:solidFill>
            <a:schemeClr val="bg1"/>
          </a:solidFill>
        </p:spPr>
        <p:txBody>
          <a:bodyPr wrap="none" rtlCol="0">
            <a:spAutoFit/>
          </a:bodyPr>
          <a:lstStyle/>
          <a:p>
            <a:r>
              <a:rPr lang="en-US" sz="3200" b="1" dirty="0">
                <a:solidFill>
                  <a:srgbClr val="C00000"/>
                </a:solidFill>
                <a:latin typeface="Arial" panose="020B0604020202020204" pitchFamily="34" charset="0"/>
                <a:cs typeface="Arial" panose="020B0604020202020204" pitchFamily="34" charset="0"/>
              </a:rPr>
              <a:t>Khái niệm</a:t>
            </a:r>
            <a:endParaRPr lang="en-US" sz="32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920198" y="1450421"/>
                <a:ext cx="10351604" cy="614335"/>
              </a:xfrm>
              <a:prstGeom prst="rect">
                <a:avLst/>
              </a:prstGeom>
              <a:noFill/>
            </p:spPr>
            <p:txBody>
              <a:bodyPr wrap="square">
                <a:spAutoFit/>
              </a:bodyPr>
              <a:lstStyle/>
              <a:p>
                <a:pPr algn="ctr">
                  <a:spcBef>
                    <a:spcPts val="300"/>
                  </a:spcBef>
                  <a:spcAft>
                    <a:spcPts val="300"/>
                  </a:spcAft>
                </a:pPr>
                <a:r>
                  <a:rPr lang="vi-VN" sz="3000" dirty="0">
                    <a:effectLst/>
                    <a:latin typeface="Arial" panose="020B0604020202020204" pitchFamily="34" charset="0"/>
                    <a:ea typeface="Times New Roman" panose="02020603050405020304" pitchFamily="18" charset="0"/>
                    <a:cs typeface="Arial" panose="020B0604020202020204" pitchFamily="34" charset="0"/>
                  </a:rPr>
                  <a:t>Nếu </a:t>
                </a:r>
                <a14:m>
                  <m:oMath xmlns:m="http://schemas.openxmlformats.org/officeDocument/2006/math">
                    <m:r>
                      <a:rPr lang="vi-VN" sz="30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sz="3000" dirty="0">
                    <a:effectLst/>
                    <a:latin typeface="Arial" panose="020B0604020202020204" pitchFamily="34" charset="0"/>
                    <a:ea typeface="Times New Roman" panose="02020603050405020304" pitchFamily="18" charset="0"/>
                    <a:cs typeface="Arial" panose="020B0604020202020204" pitchFamily="34" charset="0"/>
                  </a:rPr>
                  <a:t> là một số và </a:t>
                </a:r>
                <a14:m>
                  <m:oMath xmlns:m="http://schemas.openxmlformats.org/officeDocument/2006/math">
                    <m:r>
                      <a:rPr lang="vi-VN" sz="3000" i="1">
                        <a:effectLst/>
                        <a:latin typeface="Cambria Math" panose="02040503050406030204" pitchFamily="18" charset="0"/>
                        <a:ea typeface="Times New Roman" panose="02020603050405020304" pitchFamily="18" charset="0"/>
                        <a:cs typeface="Times New Roman" panose="02020603050405020304" pitchFamily="18" charset="0"/>
                      </a:rPr>
                      <m:t>𝑏</m:t>
                    </m:r>
                  </m:oMath>
                </a14:m>
                <a:r>
                  <a:rPr lang="vi-VN" sz="3000" dirty="0">
                    <a:effectLst/>
                    <a:latin typeface="Arial" panose="020B0604020202020204" pitchFamily="34" charset="0"/>
                    <a:ea typeface="Times New Roman" panose="02020603050405020304" pitchFamily="18" charset="0"/>
                    <a:cs typeface="Arial" panose="020B0604020202020204" pitchFamily="34" charset="0"/>
                  </a:rPr>
                  <a:t> là một số không âm thì </a:t>
                </a:r>
                <a14:m>
                  <m:oMath xmlns:m="http://schemas.openxmlformats.org/officeDocument/2006/math">
                    <m:rad>
                      <m:radPr>
                        <m:degHide m:val="on"/>
                        <m:ctrlPr>
                          <a:rPr lang="en-US" sz="3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3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3000" i="1">
                                <a:effectLst/>
                                <a:latin typeface="Cambria Math" panose="02040503050406030204" pitchFamily="18" charset="0"/>
                                <a:ea typeface="Times New Roman" panose="02020603050405020304" pitchFamily="18" charset="0"/>
                                <a:cs typeface="Times New Roman" panose="02020603050405020304" pitchFamily="18" charset="0"/>
                              </a:rPr>
                              <m:t>𝑎</m:t>
                            </m:r>
                          </m:e>
                          <m:sup>
                            <m:r>
                              <a:rPr lang="vi-VN" sz="3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30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3000" i="1">
                            <a:effectLst/>
                            <a:latin typeface="Cambria Math" panose="02040503050406030204" pitchFamily="18" charset="0"/>
                            <a:ea typeface="Times New Roman" panose="02020603050405020304" pitchFamily="18" charset="0"/>
                            <a:cs typeface="Times New Roman" panose="02020603050405020304" pitchFamily="18" charset="0"/>
                          </a:rPr>
                          <m:t>𝑏</m:t>
                        </m:r>
                      </m:e>
                    </m:rad>
                    <m:r>
                      <a:rPr lang="vi-VN" sz="30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3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3000" i="1">
                            <a:effectLst/>
                            <a:latin typeface="Cambria Math" panose="02040503050406030204" pitchFamily="18" charset="0"/>
                            <a:ea typeface="Times New Roman" panose="02020603050405020304" pitchFamily="18" charset="0"/>
                            <a:cs typeface="Times New Roman" panose="02020603050405020304" pitchFamily="18" charset="0"/>
                          </a:rPr>
                          <m:t>𝑎</m:t>
                        </m:r>
                      </m:e>
                    </m:d>
                    <m:rad>
                      <m:radPr>
                        <m:degHide m:val="on"/>
                        <m:ctrlPr>
                          <a:rPr lang="en-US" sz="3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000" i="1">
                            <a:effectLst/>
                            <a:latin typeface="Cambria Math" panose="02040503050406030204" pitchFamily="18" charset="0"/>
                            <a:ea typeface="Times New Roman" panose="02020603050405020304" pitchFamily="18" charset="0"/>
                            <a:cs typeface="Times New Roman" panose="02020603050405020304" pitchFamily="18" charset="0"/>
                          </a:rPr>
                          <m:t>𝑏</m:t>
                        </m:r>
                      </m:e>
                    </m:rad>
                  </m:oMath>
                </a14:m>
                <a:endParaRPr lang="en-US" sz="30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920198" y="1450421"/>
                <a:ext cx="10351604" cy="614335"/>
              </a:xfrm>
              <a:prstGeom prst="rect">
                <a:avLst/>
              </a:prstGeom>
              <a:blipFill rotWithShape="1">
                <a:blip r:embed="rId1"/>
                <a:stretch>
                  <a:fillRect l="-1" t="-13" r="5" b="60"/>
                </a:stretch>
              </a:blipFill>
            </p:spPr>
            <p:txBody>
              <a:bodyPr/>
              <a:lstStyle/>
              <a:p>
                <a:r>
                  <a:rPr lang="en-US" altLang="en-US">
                    <a:noFill/>
                  </a:rPr>
                  <a:t> </a:t>
                </a:r>
              </a:p>
            </p:txBody>
          </p:sp>
        </mc:Fallback>
      </mc:AlternateContent>
      <p:sp>
        <p:nvSpPr>
          <p:cNvPr id="5" name="TextBox 4"/>
          <p:cNvSpPr txBox="1"/>
          <p:nvPr/>
        </p:nvSpPr>
        <p:spPr>
          <a:xfrm>
            <a:off x="5434601" y="2879189"/>
            <a:ext cx="1322798" cy="584775"/>
          </a:xfrm>
          <a:prstGeom prst="rect">
            <a:avLst/>
          </a:prstGeom>
          <a:solidFill>
            <a:schemeClr val="bg1"/>
          </a:solidFill>
        </p:spPr>
        <p:txBody>
          <a:bodyPr wrap="none" rtlCol="0">
            <a:spAutoFit/>
          </a:bodyPr>
          <a:lstStyle/>
          <a:p>
            <a:r>
              <a:rPr lang="en-US" sz="3200" b="1" dirty="0">
                <a:solidFill>
                  <a:srgbClr val="C00000"/>
                </a:solidFill>
                <a:latin typeface="Arial" panose="020B0604020202020204" pitchFamily="34" charset="0"/>
                <a:cs typeface="Arial" panose="020B0604020202020204" pitchFamily="34" charset="0"/>
              </a:rPr>
              <a:t>Chú ý</a:t>
            </a:r>
            <a:endParaRPr lang="en-US" sz="3200" b="1" dirty="0">
              <a:solidFill>
                <a:srgbClr val="C00000"/>
              </a:solidFill>
              <a:latin typeface="Arial" panose="020B0604020202020204" pitchFamily="34" charset="0"/>
              <a:cs typeface="Arial" panose="020B0604020202020204" pitchFamily="34" charset="0"/>
            </a:endParaRPr>
          </a:p>
        </p:txBody>
      </p:sp>
      <p:sp>
        <p:nvSpPr>
          <p:cNvPr id="7" name="TextBox 6"/>
          <p:cNvSpPr txBox="1"/>
          <p:nvPr/>
        </p:nvSpPr>
        <p:spPr>
          <a:xfrm>
            <a:off x="800928" y="3761864"/>
            <a:ext cx="10590144" cy="553998"/>
          </a:xfrm>
          <a:prstGeom prst="rect">
            <a:avLst/>
          </a:prstGeom>
          <a:noFill/>
        </p:spPr>
        <p:txBody>
          <a:bodyPr wrap="square">
            <a:spAutoFit/>
          </a:bodyPr>
          <a:lstStyle/>
          <a:p>
            <a:pPr algn="just">
              <a:spcBef>
                <a:spcPts val="300"/>
              </a:spcBef>
              <a:spcAft>
                <a:spcPts val="300"/>
              </a:spcAft>
            </a:pPr>
            <a:r>
              <a:rPr lang="vi-VN" sz="3000" dirty="0">
                <a:effectLst/>
                <a:latin typeface="Arial" panose="020B0604020202020204" pitchFamily="34" charset="0"/>
                <a:ea typeface="Times New Roman" panose="02020603050405020304" pitchFamily="18" charset="0"/>
                <a:cs typeface="Arial" panose="020B0604020202020204" pitchFamily="34" charset="0"/>
              </a:rPr>
              <a:t>Phép biến đổi trên gọi là phép đưa thừa số ra ngoài dấu căn.</a:t>
            </a:r>
            <a:endParaRPr lang="en-US" sz="3000"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405622" y="681004"/>
            <a:ext cx="3617722" cy="523220"/>
          </a:xfrm>
          <a:prstGeom prst="rect">
            <a:avLst/>
          </a:prstGeom>
          <a:solidFill>
            <a:schemeClr val="bg1"/>
          </a:solidFill>
        </p:spPr>
        <p:txBody>
          <a:bodyPr wrap="none" rtlCol="0">
            <a:spAutoFit/>
          </a:bodyPr>
          <a:lstStyle/>
          <a:p>
            <a:r>
              <a:rPr lang="en-US" sz="2800" b="1" dirty="0">
                <a:solidFill>
                  <a:srgbClr val="9B3FE1"/>
                </a:solidFill>
                <a:latin typeface="Arial" panose="020B0604020202020204" pitchFamily="34" charset="0"/>
                <a:cs typeface="Arial" panose="020B0604020202020204" pitchFamily="34" charset="0"/>
              </a:rPr>
              <a:t>Ví dụ 1 (SGK – tr.54)</a:t>
            </a:r>
            <a:endParaRPr lang="en-US" sz="28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514237" y="1430586"/>
                <a:ext cx="11163525" cy="2078646"/>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Viết nhân tử của biểu thức dưới dấu căn thành tích các lũy thừa rồi đưa thừa số ra ngoài dấu căn:</a:t>
                </a:r>
                <a:endParaRPr lang="en-US"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45</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ad>
                      <m:radPr>
                        <m:degHide m:val="on"/>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24</m:t>
                        </m:r>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&gt;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0</m:t>
                        </m:r>
                      </m:e>
                    </m:d>
                  </m:oMath>
                </a14:m>
                <a:endParaRPr lang="en-US"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514237" y="1430586"/>
                <a:ext cx="11163525" cy="2078646"/>
              </a:xfrm>
              <a:prstGeom prst="rect">
                <a:avLst/>
              </a:prstGeom>
              <a:blipFill rotWithShape="1">
                <a:blip r:embed="rId1"/>
                <a:stretch>
                  <a:fillRect l="-5" t="-27" r="1" b="11"/>
                </a:stretch>
              </a:blipFill>
            </p:spPr>
            <p:txBody>
              <a:bodyPr/>
              <a:lstStyle/>
              <a:p>
                <a:r>
                  <a:rPr lang="en-US" altLang="en-US">
                    <a:noFill/>
                  </a:rPr>
                  <a:t> </a:t>
                </a:r>
              </a:p>
            </p:txBody>
          </p:sp>
        </mc:Fallback>
      </mc:AlternateContent>
      <p:sp>
        <p:nvSpPr>
          <p:cNvPr id="5" name="TextBox 4"/>
          <p:cNvSpPr txBox="1"/>
          <p:nvPr/>
        </p:nvSpPr>
        <p:spPr>
          <a:xfrm>
            <a:off x="514237" y="4206713"/>
            <a:ext cx="309880" cy="521970"/>
          </a:xfrm>
          <a:prstGeom prst="rect">
            <a:avLst/>
          </a:prstGeom>
          <a:solidFill>
            <a:schemeClr val="bg1"/>
          </a:solidFill>
        </p:spPr>
        <p:txBody>
          <a:bodyPr wrap="none" rtlCol="0">
            <a:spAutoFit/>
          </a:bodyPr>
          <a:lstStyle/>
          <a:p>
            <a:endParaRPr lang="en-US" sz="2800" b="1" i="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5364870" y="570606"/>
            <a:ext cx="1462260"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Bài giải</a:t>
            </a:r>
            <a:endParaRPr lang="en-US" sz="28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TextBox 2"/>
              <p:cNvSpPr txBox="1"/>
              <p:nvPr/>
            </p:nvSpPr>
            <p:spPr>
              <a:xfrm>
                <a:off x="2919193" y="1509833"/>
                <a:ext cx="6353613" cy="1861856"/>
              </a:xfrm>
              <a:prstGeom prst="rect">
                <a:avLst/>
              </a:prstGeom>
              <a:noFill/>
            </p:spPr>
            <p:txBody>
              <a:bodyPr wrap="square" rtlCol="0">
                <a:spAutoFit/>
              </a:bodyPr>
              <a:lstStyle/>
              <a:p>
                <a:pPr>
                  <a:lnSpc>
                    <a:spcPct val="200000"/>
                  </a:lnSpc>
                </a:pPr>
                <a:r>
                  <a:rPr lang="en-US" sz="2800" dirty="0">
                    <a:solidFill>
                      <a:srgbClr val="FF0000"/>
                    </a:solidFill>
                    <a:latin typeface="Arial" panose="020B0604020202020204" pitchFamily="34" charset="0"/>
                    <a:cs typeface="Arial" panose="020B0604020202020204" pitchFamily="34" charset="0"/>
                  </a:rPr>
                  <a:t>a) </a:t>
                </a:r>
                <a:r>
                  <a:rPr lang="en-US" sz="2800" dirty="0">
                    <a:latin typeface="Arial" panose="020B0604020202020204" pitchFamily="34" charset="0"/>
                    <a:cs typeface="Arial" panose="020B0604020202020204" pitchFamily="34" charset="0"/>
                  </a:rPr>
                  <a:t>Ta có 45 = 3</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5 nên </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45</m:t>
                        </m:r>
                      </m:e>
                    </m:rad>
                  </m:oMath>
                </a14:m>
                <a:r>
                  <a:rPr lang="en-US"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smtClean="0">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b="0" i="0" smtClean="0">
                                <a:effectLst/>
                                <a:latin typeface="Cambria Math" panose="02040503050406030204" pitchFamily="18" charset="0"/>
                                <a:ea typeface="Times New Roman" panose="02020603050405020304" pitchFamily="18" charset="0"/>
                                <a:cs typeface="Times New Roman" panose="02020603050405020304" pitchFamily="18" charset="0"/>
                              </a:rPr>
                              <m:t>3</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0" i="0" smtClean="0">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r>
                  <a:rPr lang="en-US"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a:lnSpc>
                    <a:spcPct val="200000"/>
                  </a:lnSpc>
                </a:pPr>
                <a:r>
                  <a:rPr lang="en-US" sz="2800" dirty="0">
                    <a:latin typeface="Arial" panose="020B0604020202020204" pitchFamily="34" charset="0"/>
                    <a:cs typeface="Arial" panose="020B0604020202020204" pitchFamily="34" charset="0"/>
                  </a:rPr>
                  <a:t>				        = </a:t>
                </a:r>
                <a:r>
                  <a:rPr lang="en-US" sz="2800" dirty="0">
                    <a:solidFill>
                      <a:srgbClr val="FF0000"/>
                    </a:solidFill>
                    <a:latin typeface="Arial" panose="020B0604020202020204" pitchFamily="34" charset="0"/>
                    <a:cs typeface="Arial" panose="020B0604020202020204" pitchFamily="34" charset="0"/>
                  </a:rPr>
                  <a:t>3</a:t>
                </a:r>
                <a14:m>
                  <m:oMath xmlns:m="http://schemas.openxmlformats.org/officeDocument/2006/math">
                    <m:rad>
                      <m:radPr>
                        <m:degHide m:val="on"/>
                        <m:ctrlPr>
                          <a:rPr lang="en-US" sz="28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e>
                    </m:rad>
                  </m:oMath>
                </a14:m>
                <a:endParaRPr lang="en-US" sz="2800" dirty="0">
                  <a:latin typeface="Arial" panose="020B0604020202020204" pitchFamily="34" charset="0"/>
                  <a:cs typeface="Arial" panose="020B0604020202020204" pitchFamily="34"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2919193" y="1509833"/>
                <a:ext cx="6353613" cy="1861856"/>
              </a:xfrm>
              <a:prstGeom prst="rect">
                <a:avLst/>
              </a:prstGeom>
              <a:blipFill rotWithShape="1">
                <a:blip r:embed="rId1"/>
                <a:stretch>
                  <a:fillRect l="-2" t="-2343" r="8" b="2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2105154" y="3950156"/>
                <a:ext cx="7981690" cy="1398011"/>
              </a:xfrm>
              <a:prstGeom prst="rect">
                <a:avLst/>
              </a:prstGeom>
              <a:noFill/>
            </p:spPr>
            <p:txBody>
              <a:bodyPr wrap="square" rtlCol="0">
                <a:spAutoFit/>
              </a:bodyPr>
              <a:lstStyle/>
              <a:p>
                <a:r>
                  <a:rPr lang="en-US" sz="2800" dirty="0">
                    <a:solidFill>
                      <a:srgbClr val="FF0000"/>
                    </a:solidFill>
                    <a:latin typeface="Arial" panose="020B0604020202020204" pitchFamily="34" charset="0"/>
                    <a:cs typeface="Arial" panose="020B0604020202020204" pitchFamily="34" charset="0"/>
                  </a:rPr>
                  <a:t>b) </a:t>
                </a:r>
                <a:r>
                  <a:rPr lang="en-US" sz="2800" dirty="0">
                    <a:latin typeface="Arial" panose="020B0604020202020204" pitchFamily="34" charset="0"/>
                    <a:cs typeface="Arial" panose="020B0604020202020204" pitchFamily="34" charset="0"/>
                  </a:rPr>
                  <a:t>Ta có 243 = 3 . 9</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nên </a:t>
                </a:r>
                <a14:m>
                  <m:oMath xmlns:m="http://schemas.openxmlformats.org/officeDocument/2006/math">
                    <m:rad>
                      <m:radPr>
                        <m:degHide m:val="on"/>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243</m:t>
                        </m:r>
                        <m:r>
                          <m:rPr>
                            <m:sty m:val="p"/>
                          </m:rP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a</m:t>
                        </m:r>
                      </m:e>
                    </m:rad>
                  </m:oMath>
                </a14:m>
                <a:r>
                  <a:rPr lang="en-US"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smtClean="0">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b="0" i="0" smtClean="0">
                                <a:effectLst/>
                                <a:latin typeface="Cambria Math" panose="02040503050406030204" pitchFamily="18" charset="0"/>
                                <a:ea typeface="Times New Roman" panose="02020603050405020304" pitchFamily="18" charset="0"/>
                                <a:cs typeface="Times New Roman" panose="02020603050405020304" pitchFamily="18" charset="0"/>
                              </a:rPr>
                              <m:t>9</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0" i="0" smtClean="0">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b="0" i="0" smtClean="0">
                            <a:effectLst/>
                            <a:latin typeface="Cambria Math" panose="02040503050406030204" pitchFamily="18" charset="0"/>
                            <a:ea typeface="Times New Roman" panose="02020603050405020304" pitchFamily="18" charset="0"/>
                            <a:cs typeface="Times New Roman" panose="02020603050405020304" pitchFamily="18" charset="0"/>
                          </a:rPr>
                          <m:t>a</m:t>
                        </m:r>
                      </m:e>
                    </m:rad>
                  </m:oMath>
                </a14:m>
                <a:endParaRPr lang="en-US" sz="2800" dirty="0">
                  <a:latin typeface="Arial" panose="020B0604020202020204" pitchFamily="34" charset="0"/>
                  <a:cs typeface="Arial" panose="020B0604020202020204" pitchFamily="34" charset="0"/>
                </a:endParaRPr>
              </a:p>
              <a:p>
                <a:pPr>
                  <a:lnSpc>
                    <a:spcPct val="200000"/>
                  </a:lnSpc>
                </a:pPr>
                <a:r>
                  <a:rPr lang="en-US" sz="2800" dirty="0">
                    <a:latin typeface="Arial" panose="020B0604020202020204" pitchFamily="34" charset="0"/>
                    <a:cs typeface="Arial" panose="020B0604020202020204" pitchFamily="34" charset="0"/>
                  </a:rPr>
                  <a:t>					      = </a:t>
                </a:r>
                <a:r>
                  <a:rPr lang="en-US" sz="2800" dirty="0">
                    <a:solidFill>
                      <a:srgbClr val="FF0000"/>
                    </a:solidFill>
                    <a:latin typeface="Arial" panose="020B0604020202020204" pitchFamily="34" charset="0"/>
                    <a:cs typeface="Arial" panose="020B0604020202020204" pitchFamily="34" charset="0"/>
                  </a:rPr>
                  <a:t>9</a:t>
                </a:r>
                <a14:m>
                  <m:oMath xmlns:m="http://schemas.openxmlformats.org/officeDocument/2006/math">
                    <m:rad>
                      <m:radPr>
                        <m:degHide m:val="on"/>
                        <m:ctrlPr>
                          <a:rPr lang="en-US" sz="28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800" b="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2800" b="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a</m:t>
                        </m:r>
                      </m:e>
                    </m:rad>
                  </m:oMath>
                </a14:m>
                <a:endParaRPr lang="en-US" sz="2800" dirty="0">
                  <a:latin typeface="Arial" panose="020B0604020202020204" pitchFamily="34" charset="0"/>
                  <a:cs typeface="Arial" panose="020B0604020202020204"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2105154" y="3950156"/>
                <a:ext cx="7981690" cy="1398011"/>
              </a:xfrm>
              <a:prstGeom prst="rect">
                <a:avLst/>
              </a:prstGeom>
              <a:blipFill rotWithShape="1">
                <a:blip r:embed="rId2"/>
                <a:stretch>
                  <a:fillRect l="-2" t="-3121" r="6" b="14"/>
                </a:stretch>
              </a:blipFill>
            </p:spPr>
            <p:txBody>
              <a:bodyPr/>
              <a:lstStyle/>
              <a:p>
                <a:r>
                  <a:rPr lang="en-US" alt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p:cNvSpPr txBox="1"/>
          <p:nvPr/>
        </p:nvSpPr>
        <p:spPr>
          <a:xfrm>
            <a:off x="606636" y="419660"/>
            <a:ext cx="4135299" cy="492443"/>
          </a:xfrm>
          <a:prstGeom prst="rect">
            <a:avLst/>
          </a:prstGeom>
          <a:solidFill>
            <a:schemeClr val="bg1"/>
          </a:solidFill>
        </p:spPr>
        <p:txBody>
          <a:bodyPr wrap="none" rtlCol="0">
            <a:spAutoFit/>
          </a:bodyPr>
          <a:lstStyle/>
          <a:p>
            <a:r>
              <a:rPr lang="en-US" sz="2600" b="1" dirty="0">
                <a:solidFill>
                  <a:srgbClr val="9B3FE1"/>
                </a:solidFill>
                <a:latin typeface="Arial" panose="020B0604020202020204" pitchFamily="34" charset="0"/>
                <a:cs typeface="Arial" panose="020B0604020202020204" pitchFamily="34" charset="0"/>
              </a:rPr>
              <a:t>Luyện tập 1 (SGK – tr.54)</a:t>
            </a:r>
            <a:endParaRPr lang="en-US" sz="2600" b="1" dirty="0">
              <a:solidFill>
                <a:srgbClr val="9B3FE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TextBox 4"/>
              <p:cNvSpPr txBox="1"/>
              <p:nvPr/>
            </p:nvSpPr>
            <p:spPr>
              <a:xfrm>
                <a:off x="1562217" y="665881"/>
                <a:ext cx="9067570" cy="1539011"/>
              </a:xfrm>
              <a:prstGeom prst="rect">
                <a:avLst/>
              </a:prstGeom>
              <a:noFill/>
            </p:spPr>
            <p:txBody>
              <a:bodyPr wrap="square">
                <a:spAutoFit/>
              </a:bodyPr>
              <a:lstStyle/>
              <a:p>
                <a:pPr algn="ctr">
                  <a:lnSpc>
                    <a:spcPct val="20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Đưa thừa số ra ngoài dấu căn:</a:t>
                </a:r>
                <a:endParaRPr lang="en-US"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ad>
                      <m:radPr>
                        <m:degHide m:val="on"/>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12</m:t>
                        </m:r>
                      </m:e>
                    </m:rad>
                  </m:oMath>
                </a14:m>
                <a:r>
                  <a:rPr lang="vi-VN" sz="26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27</m:t>
                        </m:r>
                      </m:e>
                    </m:rad>
                  </m:oMath>
                </a14:m>
                <a:r>
                  <a:rPr lang="vi-VN" sz="2600" dirty="0">
                    <a:effectLst/>
                    <a:latin typeface="Arial" panose="020B0604020202020204" pitchFamily="34" charset="0"/>
                    <a:ea typeface="Calibri" panose="020F0502020204030204" pitchFamily="34" charset="0"/>
                    <a:cs typeface="Arial" panose="020B0604020202020204" pitchFamily="34" charset="0"/>
                  </a:rPr>
                  <a:t>;         		c) </a:t>
                </a:r>
                <a14:m>
                  <m:oMath xmlns:m="http://schemas.openxmlformats.org/officeDocument/2006/math">
                    <m: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US"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48</m:t>
                        </m:r>
                      </m:e>
                    </m:rad>
                  </m:oMath>
                </a14:m>
                <a:endParaRPr lang="en-US"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562217" y="665881"/>
                <a:ext cx="9067570" cy="1539011"/>
              </a:xfrm>
              <a:prstGeom prst="rect">
                <a:avLst/>
              </a:prstGeom>
              <a:blipFill rotWithShape="1">
                <a:blip r:embed="rId1"/>
                <a:stretch>
                  <a:fillRect l="-1" t="-26" r="6" b="11"/>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1515600" y="1994352"/>
                <a:ext cx="1739591" cy="1995033"/>
              </a:xfrm>
              <a:prstGeom prst="rect">
                <a:avLst/>
              </a:prstGeom>
              <a:noFill/>
            </p:spPr>
            <p:txBody>
              <a:bodyPr wrap="square">
                <a:spAutoFit/>
              </a:bodyPr>
              <a:lstStyle/>
              <a:p>
                <a:pPr>
                  <a:lnSpc>
                    <a:spcPct val="200000"/>
                  </a:lnSpc>
                </a:pPr>
                <a14:m>
                  <m:oMathPara xmlns:m="http://schemas.openxmlformats.org/officeDocument/2006/math">
                    <m:oMathParaPr>
                      <m:jc m:val="left"/>
                    </m:oMathParaPr>
                    <m:oMath xmlns:m="http://schemas.openxmlformats.org/officeDocument/2006/math">
                      <m:r>
                        <a:rPr lang="en-US" sz="2600" b="1" smtClean="0">
                          <a:solidFill>
                            <a:srgbClr val="FF0000"/>
                          </a:solidFill>
                          <a:latin typeface="Cambria Math" panose="02040503050406030204" pitchFamily="18" charset="0"/>
                        </a:rPr>
                        <m:t>=</m:t>
                      </m:r>
                      <m:rad>
                        <m:radPr>
                          <m:degHide m:val="on"/>
                          <m:ctrlPr>
                            <a:rPr lang="en-US" sz="2600" b="1" i="1">
                              <a:solidFill>
                                <a:srgbClr val="FF0000"/>
                              </a:solidFill>
                              <a:latin typeface="Cambria Math" panose="02040503050406030204" pitchFamily="18" charset="0"/>
                            </a:rPr>
                          </m:ctrlPr>
                        </m:radPr>
                        <m:deg/>
                        <m:e>
                          <m:sSup>
                            <m:sSupPr>
                              <m:ctrlPr>
                                <a:rPr lang="en-US" sz="2600" b="1" i="1">
                                  <a:solidFill>
                                    <a:srgbClr val="FF0000"/>
                                  </a:solidFill>
                                  <a:latin typeface="Cambria Math" panose="02040503050406030204" pitchFamily="18" charset="0"/>
                                </a:rPr>
                              </m:ctrlPr>
                            </m:sSupPr>
                            <m:e>
                              <m:r>
                                <a:rPr lang="en-US" sz="2600" b="1" i="0">
                                  <a:solidFill>
                                    <a:srgbClr val="FF0000"/>
                                  </a:solidFill>
                                  <a:latin typeface="Cambria Math" panose="02040503050406030204" pitchFamily="18" charset="0"/>
                                </a:rPr>
                                <m:t>𝟑</m:t>
                              </m:r>
                              <m:r>
                                <a:rPr lang="en-US" sz="2600" b="1" i="0">
                                  <a:solidFill>
                                    <a:srgbClr val="FF0000"/>
                                  </a:solidFill>
                                  <a:latin typeface="Cambria Math" panose="02040503050406030204" pitchFamily="18" charset="0"/>
                                </a:rPr>
                                <m:t>.</m:t>
                              </m:r>
                              <m:r>
                                <a:rPr lang="en-US" sz="2600" b="1" i="0">
                                  <a:solidFill>
                                    <a:srgbClr val="FF0000"/>
                                  </a:solidFill>
                                  <a:latin typeface="Cambria Math" panose="02040503050406030204" pitchFamily="18" charset="0"/>
                                </a:rPr>
                                <m:t>𝟐</m:t>
                              </m:r>
                            </m:e>
                            <m:sup>
                              <m:r>
                                <a:rPr lang="en-US" sz="2600" b="1" i="0">
                                  <a:solidFill>
                                    <a:srgbClr val="FF0000"/>
                                  </a:solidFill>
                                  <a:latin typeface="Cambria Math" panose="02040503050406030204" pitchFamily="18" charset="0"/>
                                </a:rPr>
                                <m:t>𝟐</m:t>
                              </m:r>
                            </m:sup>
                          </m:sSup>
                        </m:e>
                      </m:rad>
                    </m:oMath>
                  </m:oMathPara>
                </a14:m>
                <a:endParaRPr lang="en-US" sz="2600" b="1" i="1" dirty="0">
                  <a:solidFill>
                    <a:srgbClr val="FF0000"/>
                  </a:solidFill>
                  <a:latin typeface="Arial" panose="020B0604020202020204" pitchFamily="34" charset="0"/>
                  <a:cs typeface="Arial" panose="020B0604020202020204" pitchFamily="34" charset="0"/>
                </a:endParaRPr>
              </a:p>
              <a:p>
                <a:pPr>
                  <a:lnSpc>
                    <a:spcPct val="200000"/>
                  </a:lnSpc>
                </a:pPr>
                <a14:m>
                  <m:oMathPara xmlns:m="http://schemas.openxmlformats.org/officeDocument/2006/math">
                    <m:oMathParaPr>
                      <m:jc m:val="left"/>
                    </m:oMathParaPr>
                    <m:oMath xmlns:m="http://schemas.openxmlformats.org/officeDocument/2006/math">
                      <m:r>
                        <a:rPr lang="en-US" sz="2600" b="1" i="0">
                          <a:solidFill>
                            <a:srgbClr val="FF0000"/>
                          </a:solidFill>
                          <a:latin typeface="Cambria Math" panose="02040503050406030204" pitchFamily="18" charset="0"/>
                        </a:rPr>
                        <m:t>=</m:t>
                      </m:r>
                      <m:r>
                        <a:rPr lang="en-US" sz="2600" b="1" i="0">
                          <a:solidFill>
                            <a:srgbClr val="FF0000"/>
                          </a:solidFill>
                          <a:latin typeface="Cambria Math" panose="02040503050406030204" pitchFamily="18" charset="0"/>
                        </a:rPr>
                        <m:t>𝟐</m:t>
                      </m:r>
                      <m:rad>
                        <m:radPr>
                          <m:degHide m:val="on"/>
                          <m:ctrlPr>
                            <a:rPr lang="en-US" sz="2600" b="1" i="1">
                              <a:solidFill>
                                <a:srgbClr val="FF0000"/>
                              </a:solidFill>
                              <a:latin typeface="Cambria Math" panose="02040503050406030204" pitchFamily="18" charset="0"/>
                            </a:rPr>
                          </m:ctrlPr>
                        </m:radPr>
                        <m:deg/>
                        <m:e>
                          <m:r>
                            <a:rPr lang="en-US" sz="2600" b="1" i="0">
                              <a:solidFill>
                                <a:srgbClr val="FF0000"/>
                              </a:solidFill>
                              <a:latin typeface="Cambria Math" panose="02040503050406030204" pitchFamily="18" charset="0"/>
                            </a:rPr>
                            <m:t>𝟑</m:t>
                          </m:r>
                        </m:e>
                      </m:rad>
                    </m:oMath>
                  </m:oMathPara>
                </a14:m>
                <a:endParaRPr lang="en-US" sz="2600" b="1" dirty="0">
                  <a:solidFill>
                    <a:srgbClr val="FF0000"/>
                  </a:solidFill>
                  <a:latin typeface="Arial" panose="020B0604020202020204" pitchFamily="34" charset="0"/>
                  <a:cs typeface="Arial" panose="020B0604020202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1515600" y="1994352"/>
                <a:ext cx="1739591" cy="1995033"/>
              </a:xfrm>
              <a:prstGeom prst="rect">
                <a:avLst/>
              </a:prstGeom>
              <a:blipFill rotWithShape="1">
                <a:blip r:embed="rId2"/>
                <a:stretch>
                  <a:fillRect l="-28" t="-23" r="10" b="1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5100754" y="1970658"/>
                <a:ext cx="1990492" cy="1995033"/>
              </a:xfrm>
              <a:prstGeom prst="rect">
                <a:avLst/>
              </a:prstGeom>
              <a:noFill/>
            </p:spPr>
            <p:txBody>
              <a:bodyPr wrap="square">
                <a:spAutoFit/>
              </a:bodyPr>
              <a:lstStyle/>
              <a:p>
                <a:pPr>
                  <a:lnSpc>
                    <a:spcPct val="200000"/>
                  </a:lnSpc>
                </a:pPr>
                <a14:m>
                  <m:oMathPara xmlns:m="http://schemas.openxmlformats.org/officeDocument/2006/math">
                    <m:oMathParaPr>
                      <m:jc m:val="left"/>
                    </m:oMathParaPr>
                    <m:oMath xmlns:m="http://schemas.openxmlformats.org/officeDocument/2006/math">
                      <m:r>
                        <a:rPr lang="en-US" sz="2600" b="1" smtClean="0">
                          <a:solidFill>
                            <a:srgbClr val="FF0000"/>
                          </a:solidFill>
                          <a:latin typeface="Cambria Math" panose="02040503050406030204" pitchFamily="18" charset="0"/>
                        </a:rPr>
                        <m:t>=</m:t>
                      </m:r>
                      <m:r>
                        <a:rPr lang="en-US" sz="2600" b="1" i="0">
                          <a:solidFill>
                            <a:srgbClr val="FF0000"/>
                          </a:solidFill>
                          <a:latin typeface="Cambria Math" panose="02040503050406030204" pitchFamily="18" charset="0"/>
                        </a:rPr>
                        <m:t>𝟑</m:t>
                      </m:r>
                      <m:rad>
                        <m:radPr>
                          <m:degHide m:val="on"/>
                          <m:ctrlPr>
                            <a:rPr lang="en-US" sz="2600" b="1" i="1">
                              <a:solidFill>
                                <a:srgbClr val="FF0000"/>
                              </a:solidFill>
                              <a:latin typeface="Cambria Math" panose="02040503050406030204" pitchFamily="18" charset="0"/>
                            </a:rPr>
                          </m:ctrlPr>
                        </m:radPr>
                        <m:deg/>
                        <m:e>
                          <m:sSup>
                            <m:sSupPr>
                              <m:ctrlPr>
                                <a:rPr lang="en-US" sz="2600" b="1" i="1">
                                  <a:solidFill>
                                    <a:srgbClr val="FF0000"/>
                                  </a:solidFill>
                                  <a:latin typeface="Cambria Math" panose="02040503050406030204" pitchFamily="18" charset="0"/>
                                </a:rPr>
                              </m:ctrlPr>
                            </m:sSupPr>
                            <m:e>
                              <m:r>
                                <a:rPr lang="en-US" sz="2600" b="1" i="0">
                                  <a:solidFill>
                                    <a:srgbClr val="FF0000"/>
                                  </a:solidFill>
                                  <a:latin typeface="Cambria Math" panose="02040503050406030204" pitchFamily="18" charset="0"/>
                                </a:rPr>
                                <m:t>𝟑</m:t>
                              </m:r>
                              <m:r>
                                <a:rPr lang="en-US" sz="2600" b="1" i="0">
                                  <a:solidFill>
                                    <a:srgbClr val="FF0000"/>
                                  </a:solidFill>
                                  <a:latin typeface="Cambria Math" panose="02040503050406030204" pitchFamily="18" charset="0"/>
                                </a:rPr>
                                <m:t>.</m:t>
                              </m:r>
                              <m:r>
                                <a:rPr lang="en-US" sz="2600" b="1" i="0">
                                  <a:solidFill>
                                    <a:srgbClr val="FF0000"/>
                                  </a:solidFill>
                                  <a:latin typeface="Cambria Math" panose="02040503050406030204" pitchFamily="18" charset="0"/>
                                </a:rPr>
                                <m:t>𝟑</m:t>
                              </m:r>
                            </m:e>
                            <m:sup>
                              <m:r>
                                <a:rPr lang="en-US" sz="2600" b="1" i="0">
                                  <a:solidFill>
                                    <a:srgbClr val="FF0000"/>
                                  </a:solidFill>
                                  <a:latin typeface="Cambria Math" panose="02040503050406030204" pitchFamily="18" charset="0"/>
                                </a:rPr>
                                <m:t>𝟐</m:t>
                              </m:r>
                            </m:sup>
                          </m:sSup>
                        </m:e>
                      </m:rad>
                    </m:oMath>
                  </m:oMathPara>
                </a14:m>
                <a:endParaRPr lang="en-US" sz="2600" b="1" i="1" dirty="0">
                  <a:solidFill>
                    <a:srgbClr val="FF0000"/>
                  </a:solidFill>
                  <a:latin typeface="Arial" panose="020B0604020202020204" pitchFamily="34" charset="0"/>
                  <a:cs typeface="Arial" panose="020B0604020202020204" pitchFamily="34" charset="0"/>
                </a:endParaRPr>
              </a:p>
              <a:p>
                <a:pPr>
                  <a:lnSpc>
                    <a:spcPct val="200000"/>
                  </a:lnSpc>
                </a:pPr>
                <a14:m>
                  <m:oMathPara xmlns:m="http://schemas.openxmlformats.org/officeDocument/2006/math">
                    <m:oMathParaPr>
                      <m:jc m:val="left"/>
                    </m:oMathParaPr>
                    <m:oMath xmlns:m="http://schemas.openxmlformats.org/officeDocument/2006/math">
                      <m:r>
                        <a:rPr lang="en-US" sz="2600" b="1" i="0">
                          <a:solidFill>
                            <a:srgbClr val="FF0000"/>
                          </a:solidFill>
                          <a:latin typeface="Cambria Math" panose="02040503050406030204" pitchFamily="18" charset="0"/>
                        </a:rPr>
                        <m:t>=</m:t>
                      </m:r>
                      <m:r>
                        <a:rPr lang="en-US" sz="2600" b="1" i="0">
                          <a:solidFill>
                            <a:srgbClr val="FF0000"/>
                          </a:solidFill>
                          <a:latin typeface="Cambria Math" panose="02040503050406030204" pitchFamily="18" charset="0"/>
                        </a:rPr>
                        <m:t>𝟗</m:t>
                      </m:r>
                      <m:rad>
                        <m:radPr>
                          <m:degHide m:val="on"/>
                          <m:ctrlPr>
                            <a:rPr lang="en-US" sz="2600" b="1" i="1">
                              <a:solidFill>
                                <a:srgbClr val="FF0000"/>
                              </a:solidFill>
                              <a:latin typeface="Cambria Math" panose="02040503050406030204" pitchFamily="18" charset="0"/>
                            </a:rPr>
                          </m:ctrlPr>
                        </m:radPr>
                        <m:deg/>
                        <m:e>
                          <m:r>
                            <a:rPr lang="en-US" sz="2600" b="1" i="0">
                              <a:solidFill>
                                <a:srgbClr val="FF0000"/>
                              </a:solidFill>
                              <a:latin typeface="Cambria Math" panose="02040503050406030204" pitchFamily="18" charset="0"/>
                            </a:rPr>
                            <m:t>𝟑</m:t>
                          </m:r>
                        </m:e>
                      </m:rad>
                    </m:oMath>
                  </m:oMathPara>
                </a14:m>
                <a:endParaRPr lang="en-US" sz="2600" b="1" dirty="0">
                  <a:solidFill>
                    <a:srgbClr val="FF0000"/>
                  </a:solidFill>
                  <a:latin typeface="Arial" panose="020B0604020202020204" pitchFamily="34" charset="0"/>
                  <a:cs typeface="Arial" panose="020B060402020202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5100754" y="1970658"/>
                <a:ext cx="1990492" cy="1995033"/>
              </a:xfrm>
              <a:prstGeom prst="rect">
                <a:avLst/>
              </a:prstGeom>
              <a:blipFill rotWithShape="1">
                <a:blip r:embed="rId3"/>
                <a:stretch>
                  <a:fillRect l="-22" t="-13" r="10" b="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8890192" y="1970658"/>
                <a:ext cx="1739591" cy="1995033"/>
              </a:xfrm>
              <a:prstGeom prst="rect">
                <a:avLst/>
              </a:prstGeom>
              <a:noFill/>
            </p:spPr>
            <p:txBody>
              <a:bodyPr wrap="square">
                <a:spAutoFit/>
              </a:bodyPr>
              <a:lstStyle/>
              <a:p>
                <a:pPr algn="just">
                  <a:lnSpc>
                    <a:spcPct val="200000"/>
                  </a:lnSpc>
                </a:pPr>
                <a14:m>
                  <m:oMathPara xmlns:m="http://schemas.openxmlformats.org/officeDocument/2006/math">
                    <m:oMathParaPr>
                      <m:jc m:val="left"/>
                    </m:oMathParaPr>
                    <m:oMath xmlns:m="http://schemas.openxmlformats.org/officeDocument/2006/math">
                      <m:r>
                        <a:rPr lang="en-US" sz="2600" b="1" smtClean="0">
                          <a:solidFill>
                            <a:srgbClr val="FF0000"/>
                          </a:solidFill>
                          <a:latin typeface="Cambria Math" panose="02040503050406030204" pitchFamily="18" charset="0"/>
                        </a:rPr>
                        <m:t>=</m:t>
                      </m:r>
                      <m:r>
                        <a:rPr lang="en-US" sz="2600" b="1" i="0">
                          <a:solidFill>
                            <a:srgbClr val="FF0000"/>
                          </a:solidFill>
                          <a:latin typeface="Cambria Math" panose="02040503050406030204" pitchFamily="18" charset="0"/>
                        </a:rPr>
                        <m:t>𝟓</m:t>
                      </m:r>
                      <m:rad>
                        <m:radPr>
                          <m:degHide m:val="on"/>
                          <m:ctrlPr>
                            <a:rPr lang="en-US" sz="2600" b="1" i="1">
                              <a:solidFill>
                                <a:srgbClr val="FF0000"/>
                              </a:solidFill>
                              <a:latin typeface="Cambria Math" panose="02040503050406030204" pitchFamily="18" charset="0"/>
                            </a:rPr>
                          </m:ctrlPr>
                        </m:radPr>
                        <m:deg/>
                        <m:e>
                          <m:sSup>
                            <m:sSupPr>
                              <m:ctrlPr>
                                <a:rPr lang="en-US" sz="2600" b="1" i="1">
                                  <a:solidFill>
                                    <a:srgbClr val="FF0000"/>
                                  </a:solidFill>
                                  <a:latin typeface="Cambria Math" panose="02040503050406030204" pitchFamily="18" charset="0"/>
                                </a:rPr>
                              </m:ctrlPr>
                            </m:sSupPr>
                            <m:e>
                              <m:r>
                                <a:rPr lang="en-US" sz="2600" b="1" i="0">
                                  <a:solidFill>
                                    <a:srgbClr val="FF0000"/>
                                  </a:solidFill>
                                  <a:latin typeface="Cambria Math" panose="02040503050406030204" pitchFamily="18" charset="0"/>
                                </a:rPr>
                                <m:t>𝟑</m:t>
                              </m:r>
                              <m:r>
                                <a:rPr lang="en-US" sz="2600" b="1" i="0">
                                  <a:solidFill>
                                    <a:srgbClr val="FF0000"/>
                                  </a:solidFill>
                                  <a:latin typeface="Cambria Math" panose="02040503050406030204" pitchFamily="18" charset="0"/>
                                </a:rPr>
                                <m:t>.</m:t>
                              </m:r>
                              <m:r>
                                <a:rPr lang="en-US" sz="2600" b="1" i="0">
                                  <a:solidFill>
                                    <a:srgbClr val="FF0000"/>
                                  </a:solidFill>
                                  <a:latin typeface="Cambria Math" panose="02040503050406030204" pitchFamily="18" charset="0"/>
                                </a:rPr>
                                <m:t>𝟒</m:t>
                              </m:r>
                            </m:e>
                            <m:sup>
                              <m:r>
                                <a:rPr lang="en-US" sz="2600" b="1" i="0">
                                  <a:solidFill>
                                    <a:srgbClr val="FF0000"/>
                                  </a:solidFill>
                                  <a:latin typeface="Cambria Math" panose="02040503050406030204" pitchFamily="18" charset="0"/>
                                </a:rPr>
                                <m:t>𝟐</m:t>
                              </m:r>
                            </m:sup>
                          </m:sSup>
                        </m:e>
                      </m:rad>
                    </m:oMath>
                  </m:oMathPara>
                </a14:m>
                <a:endParaRPr lang="en-US" sz="2600" b="1" i="1" dirty="0">
                  <a:solidFill>
                    <a:srgbClr val="FF0000"/>
                  </a:solidFill>
                  <a:latin typeface="Arial" panose="020B0604020202020204" pitchFamily="34" charset="0"/>
                  <a:cs typeface="Arial" panose="020B0604020202020204" pitchFamily="34" charset="0"/>
                </a:endParaRPr>
              </a:p>
              <a:p>
                <a:pPr algn="just">
                  <a:lnSpc>
                    <a:spcPct val="200000"/>
                  </a:lnSpc>
                </a:pPr>
                <a14:m>
                  <m:oMathPara xmlns:m="http://schemas.openxmlformats.org/officeDocument/2006/math">
                    <m:oMathParaPr>
                      <m:jc m:val="left"/>
                    </m:oMathParaPr>
                    <m:oMath xmlns:m="http://schemas.openxmlformats.org/officeDocument/2006/math">
                      <m:r>
                        <a:rPr lang="en-US" sz="2600" b="1" i="0">
                          <a:solidFill>
                            <a:srgbClr val="FF0000"/>
                          </a:solidFill>
                          <a:latin typeface="Cambria Math" panose="02040503050406030204" pitchFamily="18" charset="0"/>
                        </a:rPr>
                        <m:t>=</m:t>
                      </m:r>
                      <m:r>
                        <a:rPr lang="en-US" sz="2600" b="1" i="0">
                          <a:solidFill>
                            <a:srgbClr val="FF0000"/>
                          </a:solidFill>
                          <a:latin typeface="Cambria Math" panose="02040503050406030204" pitchFamily="18" charset="0"/>
                        </a:rPr>
                        <m:t>𝟐𝟎</m:t>
                      </m:r>
                      <m:rad>
                        <m:radPr>
                          <m:degHide m:val="on"/>
                          <m:ctrlPr>
                            <a:rPr lang="en-US" sz="2600" b="1" i="1">
                              <a:solidFill>
                                <a:srgbClr val="FF0000"/>
                              </a:solidFill>
                              <a:latin typeface="Cambria Math" panose="02040503050406030204" pitchFamily="18" charset="0"/>
                            </a:rPr>
                          </m:ctrlPr>
                        </m:radPr>
                        <m:deg/>
                        <m:e>
                          <m:r>
                            <a:rPr lang="en-US" sz="2600" b="1" i="0">
                              <a:solidFill>
                                <a:srgbClr val="FF0000"/>
                              </a:solidFill>
                              <a:latin typeface="Cambria Math" panose="02040503050406030204" pitchFamily="18" charset="0"/>
                            </a:rPr>
                            <m:t>𝟑</m:t>
                          </m:r>
                        </m:e>
                      </m:rad>
                    </m:oMath>
                  </m:oMathPara>
                </a14:m>
                <a:endParaRPr lang="en-US" sz="2600" b="1" dirty="0">
                  <a:solidFill>
                    <a:srgbClr val="FF0000"/>
                  </a:solidFill>
                  <a:latin typeface="Arial" panose="020B0604020202020204" pitchFamily="34" charset="0"/>
                  <a:cs typeface="Arial" panose="020B0604020202020204"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8890192" y="1970658"/>
                <a:ext cx="1739591" cy="1995033"/>
              </a:xfrm>
              <a:prstGeom prst="rect">
                <a:avLst/>
              </a:prstGeom>
              <a:blipFill rotWithShape="1">
                <a:blip r:embed="rId4"/>
                <a:stretch>
                  <a:fillRect l="-11" t="-13" r="30" b="6"/>
                </a:stretch>
              </a:blipFill>
            </p:spPr>
            <p:txBody>
              <a:bodyPr/>
              <a:lstStyle/>
              <a:p>
                <a:r>
                  <a:rPr lang="en-US" altLang="en-US">
                    <a:noFill/>
                  </a:rPr>
                  <a:t> </a:t>
                </a:r>
              </a:p>
            </p:txBody>
          </p:sp>
        </mc:Fallback>
      </mc:AlternateContent>
      <p:sp>
        <p:nvSpPr>
          <p:cNvPr id="12" name="TextBox 11"/>
          <p:cNvSpPr txBox="1"/>
          <p:nvPr/>
        </p:nvSpPr>
        <p:spPr>
          <a:xfrm>
            <a:off x="606636" y="4041195"/>
            <a:ext cx="1111202" cy="492443"/>
          </a:xfrm>
          <a:prstGeom prst="rect">
            <a:avLst/>
          </a:prstGeom>
          <a:solidFill>
            <a:schemeClr val="bg1"/>
          </a:solidFill>
        </p:spPr>
        <p:txBody>
          <a:bodyPr wrap="none" rtlCol="0">
            <a:spAutoFit/>
          </a:bodyPr>
          <a:lstStyle/>
          <a:p>
            <a:r>
              <a:rPr lang="en-US" sz="2600" b="1" dirty="0">
                <a:solidFill>
                  <a:srgbClr val="C00000"/>
                </a:solidFill>
                <a:latin typeface="Arial" panose="020B0604020202020204" pitchFamily="34" charset="0"/>
                <a:cs typeface="Arial" panose="020B0604020202020204" pitchFamily="34" charset="0"/>
              </a:rPr>
              <a:t>Chú ý</a:t>
            </a:r>
            <a:endParaRPr lang="en-US" sz="2600" b="1" dirty="0">
              <a:solidFill>
                <a:srgbClr val="C00000"/>
              </a:solidFill>
              <a:latin typeface="Arial" panose="020B0604020202020204" pitchFamily="34" charset="0"/>
              <a:cs typeface="Arial" panose="020B0604020202020204" pitchFamily="34" charset="0"/>
            </a:endParaRPr>
          </a:p>
        </p:txBody>
      </p:sp>
      <p:sp>
        <p:nvSpPr>
          <p:cNvPr id="14" name="TextBox 13"/>
          <p:cNvSpPr txBox="1"/>
          <p:nvPr/>
        </p:nvSpPr>
        <p:spPr>
          <a:xfrm>
            <a:off x="488558" y="4533638"/>
            <a:ext cx="11214883" cy="1818639"/>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Times New Roman" panose="02020603050405020304" pitchFamily="18" charset="0"/>
                <a:cs typeface="Arial" panose="020B0604020202020204" pitchFamily="34" charset="0"/>
              </a:rPr>
              <a:t>Khi tính toán với những căn thức bậc hai mà biểu thức dưới dấu căn có mẫu, ta thường khử mẫu của biểu thức lấy căn (tức là biến đổi căn thức bậc hai đó thành một biểu thức mà trong căn thức không còn mẫu).</a:t>
            </a:r>
            <a:endParaRPr lang="en-US" sz="2600"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trips(down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strips(downLef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9" grpId="0"/>
      <p:bldP spid="11" grpId="0"/>
      <p:bldP spid="12" grpId="0" animBg="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10117</Words>
  <Application>WPS Presentation</Application>
  <PresentationFormat>Widescreen</PresentationFormat>
  <Paragraphs>487</Paragraphs>
  <Slides>48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48</vt:i4>
      </vt:variant>
    </vt:vector>
  </HeadingPairs>
  <TitlesOfParts>
    <vt:vector size="58" baseType="lpstr">
      <vt:lpstr>Arial</vt:lpstr>
      <vt:lpstr>SimSun</vt:lpstr>
      <vt:lpstr>Wingdings</vt:lpstr>
      <vt:lpstr>Calibri</vt:lpstr>
      <vt:lpstr>Cambria Math</vt:lpstr>
      <vt:lpstr>Times New Roman</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diu do</cp:lastModifiedBy>
  <cp:revision>3</cp:revision>
  <dcterms:created xsi:type="dcterms:W3CDTF">2024-08-20T04:36:00Z</dcterms:created>
  <dcterms:modified xsi:type="dcterms:W3CDTF">2025-11-30T20:28:32Z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C51A3C9D78C045E7B1A1CE4F38581852_13</vt:lpwstr>
  </property>
  <property fmtid="{D5CDD505-2E9C-101B-9397-08002B2CF9AE}" pid="3" name="KSOProductBuildVer">
    <vt:lpwstr>1033-12.2.0.23155</vt:lpwstr>
  </property>
</Properties>
</file>