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78" r:id="rId2"/>
    <p:sldId id="279" r:id="rId3"/>
    <p:sldId id="303" r:id="rId4"/>
    <p:sldId id="281" r:id="rId5"/>
    <p:sldId id="282" r:id="rId6"/>
    <p:sldId id="283" r:id="rId7"/>
    <p:sldId id="284" r:id="rId8"/>
    <p:sldId id="285" r:id="rId9"/>
    <p:sldId id="286" r:id="rId10"/>
    <p:sldId id="287" r:id="rId11"/>
    <p:sldId id="288" r:id="rId12"/>
    <p:sldId id="290" r:id="rId13"/>
    <p:sldId id="309" r:id="rId14"/>
    <p:sldId id="289" r:id="rId15"/>
    <p:sldId id="291" r:id="rId16"/>
    <p:sldId id="295" r:id="rId17"/>
    <p:sldId id="294" r:id="rId18"/>
    <p:sldId id="298" r:id="rId19"/>
    <p:sldId id="297" r:id="rId20"/>
    <p:sldId id="296" r:id="rId21"/>
    <p:sldId id="305" r:id="rId22"/>
    <p:sldId id="304" r:id="rId23"/>
    <p:sldId id="306" r:id="rId24"/>
    <p:sldId id="307" r:id="rId25"/>
    <p:sldId id="308" r:id="rId26"/>
  </p:sldIdLst>
  <p:sldSz cx="18288000" cy="10287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2CFE11-2382-48D5-8DAB-D40B59C75F89}">
          <p14:sldIdLst>
            <p14:sldId id="278"/>
            <p14:sldId id="279"/>
            <p14:sldId id="303"/>
            <p14:sldId id="281"/>
            <p14:sldId id="282"/>
            <p14:sldId id="283"/>
            <p14:sldId id="284"/>
            <p14:sldId id="285"/>
            <p14:sldId id="286"/>
            <p14:sldId id="287"/>
            <p14:sldId id="288"/>
            <p14:sldId id="290"/>
            <p14:sldId id="309"/>
            <p14:sldId id="289"/>
            <p14:sldId id="291"/>
            <p14:sldId id="295"/>
            <p14:sldId id="294"/>
            <p14:sldId id="298"/>
            <p14:sldId id="297"/>
            <p14:sldId id="296"/>
            <p14:sldId id="305"/>
            <p14:sldId id="304"/>
            <p14:sldId id="306"/>
            <p14:sldId id="307"/>
            <p14:sldId id="3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1A1F"/>
    <a:srgbClr val="AC8E6F"/>
    <a:srgbClr val="CA9E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404" autoAdjust="0"/>
  </p:normalViewPr>
  <p:slideViewPr>
    <p:cSldViewPr>
      <p:cViewPr varScale="1">
        <p:scale>
          <a:sx n="41" d="100"/>
          <a:sy n="41" d="100"/>
        </p:scale>
        <p:origin x="101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97C5B-EC14-4C80-B32D-0473BB91BDD9}" type="datetimeFigureOut">
              <a:rPr lang="en-US" smtClean="0"/>
              <a:t>11/30/2025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20016-0903-4CBB-82D3-FF1171443CA9}" type="slidenum">
              <a:rPr lang="en-US" smtClean="0"/>
              <a:t>‹#›</a:t>
            </a:fld>
            <a:endParaRPr lang="en-US"/>
          </a:p>
        </p:txBody>
      </p:sp>
    </p:spTree>
    <p:extLst>
      <p:ext uri="{BB962C8B-B14F-4D97-AF65-F5344CB8AC3E}">
        <p14:creationId xmlns:p14="http://schemas.microsoft.com/office/powerpoint/2010/main" val="1466116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320016-0903-4CBB-82D3-FF1171443CA9}" type="slidenum">
              <a:rPr lang="en-US" smtClean="0"/>
              <a:t>5</a:t>
            </a:fld>
            <a:endParaRPr lang="en-US"/>
          </a:p>
        </p:txBody>
      </p:sp>
    </p:spTree>
    <p:extLst>
      <p:ext uri="{BB962C8B-B14F-4D97-AF65-F5344CB8AC3E}">
        <p14:creationId xmlns:p14="http://schemas.microsoft.com/office/powerpoint/2010/main" val="115919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320016-0903-4CBB-82D3-FF1171443CA9}" type="slidenum">
              <a:rPr lang="en-US" smtClean="0"/>
              <a:t>6</a:t>
            </a:fld>
            <a:endParaRPr lang="en-US"/>
          </a:p>
        </p:txBody>
      </p:sp>
    </p:spTree>
    <p:extLst>
      <p:ext uri="{BB962C8B-B14F-4D97-AF65-F5344CB8AC3E}">
        <p14:creationId xmlns:p14="http://schemas.microsoft.com/office/powerpoint/2010/main" val="2425161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320016-0903-4CBB-82D3-FF1171443CA9}" type="slidenum">
              <a:rPr lang="en-US" smtClean="0"/>
              <a:t>7</a:t>
            </a:fld>
            <a:endParaRPr lang="en-US"/>
          </a:p>
        </p:txBody>
      </p:sp>
    </p:spTree>
    <p:extLst>
      <p:ext uri="{BB962C8B-B14F-4D97-AF65-F5344CB8AC3E}">
        <p14:creationId xmlns:p14="http://schemas.microsoft.com/office/powerpoint/2010/main" val="1079304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3.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40.sv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40.sv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xmlns="" id="{3A0B38C5-0075-66BE-3C79-8DD37C20627C}"/>
              </a:ext>
            </a:extLst>
          </p:cNvPr>
          <p:cNvPicPr>
            <a:picLocks noChangeAspect="1"/>
          </p:cNvPicPr>
          <p:nvPr/>
        </p:nvPicPr>
        <p:blipFill>
          <a:blip r:embed="rId2"/>
          <a:srcRect l="5419" t="13543" r="865" b="7384"/>
          <a:stretch>
            <a:fillRect/>
          </a:stretch>
        </p:blipFill>
        <p:spPr>
          <a:xfrm>
            <a:off x="94255" y="-83253"/>
            <a:ext cx="18288000" cy="10287000"/>
          </a:xfrm>
          <a:prstGeom prst="rect">
            <a:avLst/>
          </a:prstGeom>
        </p:spPr>
      </p:pic>
      <p:sp>
        <p:nvSpPr>
          <p:cNvPr id="14" name="Rectangle 13">
            <a:extLst>
              <a:ext uri="{FF2B5EF4-FFF2-40B4-BE49-F238E27FC236}">
                <a16:creationId xmlns:a16="http://schemas.microsoft.com/office/drawing/2014/main" xmlns="" id="{CF7F818F-3456-ED3B-A5DB-230DD280CA65}"/>
              </a:ext>
            </a:extLst>
          </p:cNvPr>
          <p:cNvSpPr/>
          <p:nvPr/>
        </p:nvSpPr>
        <p:spPr>
          <a:xfrm>
            <a:off x="-156289" y="8387941"/>
            <a:ext cx="18783822" cy="2393630"/>
          </a:xfrm>
          <a:prstGeom prst="rect">
            <a:avLst/>
          </a:prstGeom>
          <a:solidFill>
            <a:srgbClr val="5F1A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5642240" y="2049579"/>
            <a:ext cx="2835931" cy="3435599"/>
          </a:xfrm>
          <a:custGeom>
            <a:avLst/>
            <a:gdLst/>
            <a:ahLst/>
            <a:cxnLst/>
            <a:rect l="l" t="t" r="r" b="b"/>
            <a:pathLst>
              <a:path w="4306071" h="5216605">
                <a:moveTo>
                  <a:pt x="0" y="0"/>
                </a:moveTo>
                <a:lnTo>
                  <a:pt x="4306070" y="0"/>
                </a:lnTo>
                <a:lnTo>
                  <a:pt x="4306070" y="5216605"/>
                </a:lnTo>
                <a:lnTo>
                  <a:pt x="0" y="52166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37477" y="3142567"/>
            <a:ext cx="2017930" cy="2936279"/>
          </a:xfrm>
          <a:custGeom>
            <a:avLst/>
            <a:gdLst/>
            <a:ahLst/>
            <a:cxnLst/>
            <a:rect l="l" t="t" r="r" b="b"/>
            <a:pathLst>
              <a:path w="4137686" h="5880433">
                <a:moveTo>
                  <a:pt x="0" y="0"/>
                </a:moveTo>
                <a:lnTo>
                  <a:pt x="4137686" y="0"/>
                </a:lnTo>
                <a:lnTo>
                  <a:pt x="4137686" y="5880433"/>
                </a:lnTo>
                <a:lnTo>
                  <a:pt x="0" y="58804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4585173" y="-33055"/>
            <a:ext cx="2365271" cy="2517401"/>
          </a:xfrm>
          <a:custGeom>
            <a:avLst/>
            <a:gdLst/>
            <a:ahLst/>
            <a:cxnLst/>
            <a:rect l="l" t="t" r="r" b="b"/>
            <a:pathLst>
              <a:path w="3687101" h="4683384">
                <a:moveTo>
                  <a:pt x="0" y="0"/>
                </a:moveTo>
                <a:lnTo>
                  <a:pt x="3687100" y="0"/>
                </a:lnTo>
                <a:lnTo>
                  <a:pt x="3687100" y="4683384"/>
                </a:lnTo>
                <a:lnTo>
                  <a:pt x="0" y="46833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376587" y="-83253"/>
            <a:ext cx="2457682" cy="3180530"/>
          </a:xfrm>
          <a:custGeom>
            <a:avLst/>
            <a:gdLst/>
            <a:ahLst/>
            <a:cxnLst/>
            <a:rect l="l" t="t" r="r" b="b"/>
            <a:pathLst>
              <a:path w="4124421" h="5337487">
                <a:moveTo>
                  <a:pt x="0" y="0"/>
                </a:moveTo>
                <a:lnTo>
                  <a:pt x="4124421" y="0"/>
                </a:lnTo>
                <a:lnTo>
                  <a:pt x="4124421" y="5337486"/>
                </a:lnTo>
                <a:lnTo>
                  <a:pt x="0" y="533748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TextBox 16">
            <a:extLst>
              <a:ext uri="{FF2B5EF4-FFF2-40B4-BE49-F238E27FC236}">
                <a16:creationId xmlns:a16="http://schemas.microsoft.com/office/drawing/2014/main" xmlns="" id="{6526B762-029B-B27D-C518-58E0C113E58E}"/>
              </a:ext>
            </a:extLst>
          </p:cNvPr>
          <p:cNvSpPr txBox="1"/>
          <p:nvPr/>
        </p:nvSpPr>
        <p:spPr>
          <a:xfrm>
            <a:off x="1916297" y="1204333"/>
            <a:ext cx="14512733" cy="2175596"/>
          </a:xfrm>
          <a:prstGeom prst="rect">
            <a:avLst/>
          </a:prstGeom>
          <a:noFill/>
        </p:spPr>
        <p:txBody>
          <a:bodyPr wrap="square">
            <a:spAutoFit/>
          </a:bodyPr>
          <a:lstStyle/>
          <a:p>
            <a:pPr algn="ctr">
              <a:lnSpc>
                <a:spcPct val="150000"/>
              </a:lnSpc>
            </a:pP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p>
          <a:p>
            <a:pPr algn="ctr">
              <a:lnSpc>
                <a:spcPct val="150000"/>
              </a:lnSpc>
            </a:pP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MĨ</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7E961FFC-AF63-1F44-0FE7-6EDB68CDACBA}"/>
              </a:ext>
            </a:extLst>
          </p:cNvPr>
          <p:cNvSpPr txBox="1"/>
          <p:nvPr/>
        </p:nvSpPr>
        <p:spPr>
          <a:xfrm>
            <a:off x="720533" y="3500286"/>
            <a:ext cx="17907000" cy="4873001"/>
          </a:xfrm>
          <a:prstGeom prst="rect">
            <a:avLst/>
          </a:prstGeom>
          <a:noFill/>
        </p:spPr>
        <p:txBody>
          <a:bodyPr wrap="square">
            <a:spAutoFit/>
          </a:bodyPr>
          <a:lstStyle/>
          <a:p>
            <a:pPr algn="ctr">
              <a:lnSpc>
                <a:spcPct val="150000"/>
              </a:lnSpc>
            </a:pP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7: </a:t>
            </a:r>
          </a:p>
          <a:p>
            <a:pPr algn="ctr">
              <a:lnSpc>
                <a:spcPct val="150000"/>
              </a:lnSpc>
            </a:pP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PHÁI</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MĨ</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0" b="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7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0" dirty="0">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596AE78-D859-5AEF-2C6C-BC319900FB04}"/>
              </a:ext>
            </a:extLst>
          </p:cNvPr>
          <p:cNvSpPr/>
          <p:nvPr/>
        </p:nvSpPr>
        <p:spPr>
          <a:xfrm>
            <a:off x="-190500" y="-266700"/>
            <a:ext cx="18669000" cy="1979310"/>
          </a:xfrm>
          <a:prstGeom prst="rect">
            <a:avLst/>
          </a:prstGeom>
          <a:solidFill>
            <a:srgbClr val="5F1A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E5F4DE74-76A6-7BA1-FC3A-48A86F0F35DF}"/>
              </a:ext>
            </a:extLst>
          </p:cNvPr>
          <p:cNvSpPr txBox="1"/>
          <p:nvPr/>
        </p:nvSpPr>
        <p:spPr>
          <a:xfrm>
            <a:off x="4229100" y="571500"/>
            <a:ext cx="9829800" cy="784830"/>
          </a:xfrm>
          <a:prstGeom prst="rect">
            <a:avLst/>
          </a:prstGeom>
          <a:noFill/>
        </p:spPr>
        <p:txBody>
          <a:bodyPr wrap="square" rtlCol="0">
            <a:spAutoFit/>
          </a:bodyPr>
          <a:lstStyle/>
          <a:p>
            <a:pPr algn="ctr"/>
            <a:r>
              <a:rPr lang="en-US" sz="4500" b="1" dirty="0" err="1">
                <a:solidFill>
                  <a:schemeClr val="bg1"/>
                </a:solidFill>
                <a:latin typeface="Times New Roman" panose="02020603050405020304" pitchFamily="18" charset="0"/>
                <a:cs typeface="Times New Roman" panose="02020603050405020304" pitchFamily="18" charset="0"/>
              </a:rPr>
              <a:t>TRƯỜNG</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PHÁI</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LẬP</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THỂ</a:t>
            </a:r>
            <a:r>
              <a:rPr lang="en-US" sz="4500" b="1" dirty="0">
                <a:solidFill>
                  <a:schemeClr val="bg1"/>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xmlns="" id="{A82BCB19-B27E-E75F-A63A-9B221B65EA28}"/>
              </a:ext>
            </a:extLst>
          </p:cNvPr>
          <p:cNvSpPr txBox="1"/>
          <p:nvPr/>
        </p:nvSpPr>
        <p:spPr>
          <a:xfrm>
            <a:off x="304800" y="2014703"/>
            <a:ext cx="8686800" cy="904863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800" b="1" dirty="0" err="1">
                <a:latin typeface="Times New Roman" panose="02020603050405020304" pitchFamily="18" charset="0"/>
                <a:cs typeface="Times New Roman" panose="02020603050405020304" pitchFamily="18" charset="0"/>
              </a:rPr>
              <a:t>Đặc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điểm</a:t>
            </a:r>
            <a:r>
              <a:rPr lang="en-US" sz="3800" b="1" dirty="0">
                <a:latin typeface="Times New Roman" panose="02020603050405020304" pitchFamily="18" charset="0"/>
                <a:cs typeface="Times New Roman" panose="02020603050405020304" pitchFamily="18" charset="0"/>
              </a:rPr>
              <a:t>: </a:t>
            </a:r>
            <a:r>
              <a:rPr lang="vi-VN"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 tượng không được phản ánh ở một góc nhìn cố định mà được thể hiện thành nhiều mặt, nhiều khía cạnh khác </a:t>
            </a:r>
            <a:r>
              <a:rPr lang="vi-VN" sz="3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họ tập trung phân tích, giản lược hóa hình thể bằng những hình kỉ hà, những khối hình lập phương, hình khối ống...</a:t>
            </a:r>
            <a:endPar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
            </a:pPr>
            <a:r>
              <a:rPr lang="fr-FR" sz="3800" b="1" dirty="0" err="1">
                <a:solidFill>
                  <a:srgbClr val="000000"/>
                </a:solidFill>
                <a:latin typeface="Times New Roman" panose="02020603050405020304" pitchFamily="18" charset="0"/>
                <a:cs typeface="Times New Roman" panose="02020603050405020304" pitchFamily="18" charset="0"/>
              </a:rPr>
              <a:t>Họa</a:t>
            </a:r>
            <a:r>
              <a:rPr lang="fr-FR" sz="3800" b="1" dirty="0">
                <a:solidFill>
                  <a:srgbClr val="000000"/>
                </a:solidFill>
                <a:latin typeface="Times New Roman" panose="02020603050405020304" pitchFamily="18" charset="0"/>
                <a:cs typeface="Times New Roman" panose="02020603050405020304" pitchFamily="18" charset="0"/>
              </a:rPr>
              <a:t> </a:t>
            </a:r>
            <a:r>
              <a:rPr lang="fr-FR" sz="3800" b="1" dirty="0" err="1">
                <a:solidFill>
                  <a:srgbClr val="000000"/>
                </a:solidFill>
                <a:latin typeface="Times New Roman" panose="02020603050405020304" pitchFamily="18" charset="0"/>
                <a:cs typeface="Times New Roman" panose="02020603050405020304" pitchFamily="18" charset="0"/>
              </a:rPr>
              <a:t>sĩ</a:t>
            </a:r>
            <a:r>
              <a:rPr lang="fr-FR" sz="3800" b="1" dirty="0">
                <a:solidFill>
                  <a:srgbClr val="000000"/>
                </a:solidFill>
                <a:latin typeface="Times New Roman" panose="02020603050405020304" pitchFamily="18" charset="0"/>
                <a:cs typeface="Times New Roman" panose="02020603050405020304" pitchFamily="18" charset="0"/>
              </a:rPr>
              <a:t> </a:t>
            </a:r>
            <a:r>
              <a:rPr lang="fr-FR" sz="3800" b="1" dirty="0" err="1">
                <a:solidFill>
                  <a:srgbClr val="000000"/>
                </a:solidFill>
                <a:latin typeface="Times New Roman" panose="02020603050405020304" pitchFamily="18" charset="0"/>
                <a:cs typeface="Times New Roman" panose="02020603050405020304" pitchFamily="18" charset="0"/>
              </a:rPr>
              <a:t>tiêu</a:t>
            </a:r>
            <a:r>
              <a:rPr lang="fr-FR" sz="3800" b="1" dirty="0">
                <a:solidFill>
                  <a:srgbClr val="000000"/>
                </a:solidFill>
                <a:latin typeface="Times New Roman" panose="02020603050405020304" pitchFamily="18" charset="0"/>
                <a:cs typeface="Times New Roman" panose="02020603050405020304" pitchFamily="18" charset="0"/>
              </a:rPr>
              <a:t> </a:t>
            </a:r>
            <a:r>
              <a:rPr lang="fr-FR" sz="3800" b="1" dirty="0" err="1">
                <a:solidFill>
                  <a:srgbClr val="000000"/>
                </a:solidFill>
                <a:latin typeface="Times New Roman" panose="02020603050405020304" pitchFamily="18" charset="0"/>
                <a:cs typeface="Times New Roman" panose="02020603050405020304" pitchFamily="18" charset="0"/>
              </a:rPr>
              <a:t>biểu</a:t>
            </a:r>
            <a:r>
              <a:rPr lang="fr-FR" sz="3800" b="1" dirty="0">
                <a:solidFill>
                  <a:srgbClr val="000000"/>
                </a:solidFill>
                <a:latin typeface="Times New Roman" panose="02020603050405020304" pitchFamily="18" charset="0"/>
                <a:cs typeface="Times New Roman" panose="02020603050405020304" pitchFamily="18" charset="0"/>
              </a:rPr>
              <a:t>: </a:t>
            </a:r>
            <a:r>
              <a:rPr lang="vi-VN" sz="3800" dirty="0">
                <a:solidFill>
                  <a:srgbClr val="000000"/>
                </a:solidFill>
                <a:latin typeface="Times New Roman" panose="02020603050405020304" pitchFamily="18" charset="0"/>
                <a:cs typeface="Times New Roman" panose="02020603050405020304" pitchFamily="18" charset="0"/>
              </a:rPr>
              <a:t>Páp-lô Pi-cát-xô (Pablo Picasso),</a:t>
            </a:r>
            <a:r>
              <a:rPr lang="en-US" sz="3800" dirty="0">
                <a:solidFill>
                  <a:srgbClr val="000000"/>
                </a:solidFill>
                <a:latin typeface="Times New Roman" panose="02020603050405020304" pitchFamily="18" charset="0"/>
                <a:cs typeface="Times New Roman" panose="02020603050405020304" pitchFamily="18" charset="0"/>
              </a:rPr>
              <a:t> </a:t>
            </a:r>
            <a:r>
              <a:rPr lang="vi-VN" sz="3800" dirty="0">
                <a:solidFill>
                  <a:srgbClr val="000000"/>
                </a:solidFill>
                <a:latin typeface="Times New Roman" panose="02020603050405020304" pitchFamily="18" charset="0"/>
                <a:cs typeface="Times New Roman" panose="02020603050405020304" pitchFamily="18" charset="0"/>
              </a:rPr>
              <a:t>Gioóc-giơ Ba-rắc (Georges Braque)</a:t>
            </a:r>
            <a:r>
              <a:rPr lang="en-US" sz="3800" dirty="0">
                <a:solidFill>
                  <a:srgbClr val="000000"/>
                </a:solidFill>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xmlns="" id="{4368697B-A9FA-68C6-1580-AACB263FAE5E}"/>
              </a:ext>
            </a:extLst>
          </p:cNvPr>
          <p:cNvGrpSpPr/>
          <p:nvPr/>
        </p:nvGrpSpPr>
        <p:grpSpPr>
          <a:xfrm>
            <a:off x="9598817" y="1994460"/>
            <a:ext cx="7948613" cy="8137209"/>
            <a:chOff x="9598817" y="1994460"/>
            <a:chExt cx="7948613" cy="8137209"/>
          </a:xfrm>
        </p:grpSpPr>
        <p:grpSp>
          <p:nvGrpSpPr>
            <p:cNvPr id="11" name="Group 10">
              <a:extLst>
                <a:ext uri="{FF2B5EF4-FFF2-40B4-BE49-F238E27FC236}">
                  <a16:creationId xmlns:a16="http://schemas.microsoft.com/office/drawing/2014/main" xmlns="" id="{57C55E63-D7B6-AE64-5463-DC8ADDFEFA9F}"/>
                </a:ext>
              </a:extLst>
            </p:cNvPr>
            <p:cNvGrpSpPr/>
            <p:nvPr/>
          </p:nvGrpSpPr>
          <p:grpSpPr>
            <a:xfrm>
              <a:off x="10058400" y="5829807"/>
              <a:ext cx="7162800" cy="4301862"/>
              <a:chOff x="10039352" y="5841506"/>
              <a:chExt cx="7162800" cy="4301862"/>
            </a:xfrm>
          </p:grpSpPr>
          <p:sp>
            <p:nvSpPr>
              <p:cNvPr id="7" name="TextBox 6">
                <a:extLst>
                  <a:ext uri="{FF2B5EF4-FFF2-40B4-BE49-F238E27FC236}">
                    <a16:creationId xmlns:a16="http://schemas.microsoft.com/office/drawing/2014/main" xmlns="" id="{70EE3B57-E647-571D-7B36-B39548F15ED8}"/>
                  </a:ext>
                </a:extLst>
              </p:cNvPr>
              <p:cNvSpPr txBox="1"/>
              <p:nvPr/>
            </p:nvSpPr>
            <p:spPr>
              <a:xfrm>
                <a:off x="10039352" y="5841506"/>
                <a:ext cx="6934200" cy="477054"/>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Chiến tranh – Pablo Picasso </a:t>
                </a:r>
              </a:p>
            </p:txBody>
          </p:sp>
          <p:sp>
            <p:nvSpPr>
              <p:cNvPr id="10" name="TextBox 9">
                <a:extLst>
                  <a:ext uri="{FF2B5EF4-FFF2-40B4-BE49-F238E27FC236}">
                    <a16:creationId xmlns:a16="http://schemas.microsoft.com/office/drawing/2014/main" xmlns="" id="{0BD7971C-4153-67AC-B3CF-628F07B40658}"/>
                  </a:ext>
                </a:extLst>
              </p:cNvPr>
              <p:cNvSpPr txBox="1"/>
              <p:nvPr/>
            </p:nvSpPr>
            <p:spPr>
              <a:xfrm>
                <a:off x="10267952" y="9666314"/>
                <a:ext cx="6934200" cy="477054"/>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Những cây lớn – Georges Braque </a:t>
                </a:r>
              </a:p>
            </p:txBody>
          </p:sp>
        </p:grpSp>
        <p:pic>
          <p:nvPicPr>
            <p:cNvPr id="8" name="Picture 7">
              <a:extLst>
                <a:ext uri="{FF2B5EF4-FFF2-40B4-BE49-F238E27FC236}">
                  <a16:creationId xmlns:a16="http://schemas.microsoft.com/office/drawing/2014/main" xmlns="" id="{DF223EB2-7420-5F0E-9983-3CA06966D65A}"/>
                </a:ext>
              </a:extLst>
            </p:cNvPr>
            <p:cNvPicPr>
              <a:picLocks noChangeAspect="1"/>
            </p:cNvPicPr>
            <p:nvPr/>
          </p:nvPicPr>
          <p:blipFill>
            <a:blip r:embed="rId2"/>
            <a:stretch>
              <a:fillRect/>
            </a:stretch>
          </p:blipFill>
          <p:spPr>
            <a:xfrm>
              <a:off x="9598817" y="1994460"/>
              <a:ext cx="7948613" cy="3553497"/>
            </a:xfrm>
            <a:prstGeom prst="rect">
              <a:avLst/>
            </a:prstGeom>
          </p:spPr>
        </p:pic>
        <p:pic>
          <p:nvPicPr>
            <p:cNvPr id="12" name="Picture 11">
              <a:extLst>
                <a:ext uri="{FF2B5EF4-FFF2-40B4-BE49-F238E27FC236}">
                  <a16:creationId xmlns:a16="http://schemas.microsoft.com/office/drawing/2014/main" xmlns="" id="{5E701CC3-D2CF-EB60-A1D8-BF313A9B5BF5}"/>
                </a:ext>
              </a:extLst>
            </p:cNvPr>
            <p:cNvPicPr>
              <a:picLocks noChangeAspect="1"/>
            </p:cNvPicPr>
            <p:nvPr/>
          </p:nvPicPr>
          <p:blipFill>
            <a:blip r:embed="rId3"/>
            <a:stretch>
              <a:fillRect/>
            </a:stretch>
          </p:blipFill>
          <p:spPr>
            <a:xfrm>
              <a:off x="12192000" y="6461590"/>
              <a:ext cx="2667000" cy="3028769"/>
            </a:xfrm>
            <a:prstGeom prst="rect">
              <a:avLst/>
            </a:prstGeom>
          </p:spPr>
        </p:pic>
      </p:grpSp>
    </p:spTree>
    <p:extLst>
      <p:ext uri="{BB962C8B-B14F-4D97-AF65-F5344CB8AC3E}">
        <p14:creationId xmlns:p14="http://schemas.microsoft.com/office/powerpoint/2010/main" val="2576994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596AE78-D859-5AEF-2C6C-BC319900FB04}"/>
              </a:ext>
            </a:extLst>
          </p:cNvPr>
          <p:cNvSpPr/>
          <p:nvPr/>
        </p:nvSpPr>
        <p:spPr>
          <a:xfrm>
            <a:off x="-190500" y="-266700"/>
            <a:ext cx="18669000" cy="1979310"/>
          </a:xfrm>
          <a:prstGeom prst="rect">
            <a:avLst/>
          </a:prstGeom>
          <a:solidFill>
            <a:srgbClr val="5F1A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E5F4DE74-76A6-7BA1-FC3A-48A86F0F35DF}"/>
              </a:ext>
            </a:extLst>
          </p:cNvPr>
          <p:cNvSpPr txBox="1"/>
          <p:nvPr/>
        </p:nvSpPr>
        <p:spPr>
          <a:xfrm>
            <a:off x="4229100" y="571500"/>
            <a:ext cx="9829800" cy="784830"/>
          </a:xfrm>
          <a:prstGeom prst="rect">
            <a:avLst/>
          </a:prstGeom>
          <a:noFill/>
        </p:spPr>
        <p:txBody>
          <a:bodyPr wrap="square" rtlCol="0">
            <a:spAutoFit/>
          </a:bodyPr>
          <a:lstStyle/>
          <a:p>
            <a:pPr algn="ctr"/>
            <a:r>
              <a:rPr lang="en-US" sz="4500" b="1" dirty="0" err="1">
                <a:solidFill>
                  <a:schemeClr val="bg1"/>
                </a:solidFill>
                <a:latin typeface="Times New Roman" panose="02020603050405020304" pitchFamily="18" charset="0"/>
                <a:cs typeface="Times New Roman" panose="02020603050405020304" pitchFamily="18" charset="0"/>
              </a:rPr>
              <a:t>TRƯỜNG</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PHÁI</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BIỂU</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HIỆN</a:t>
            </a:r>
            <a:endParaRPr lang="en-US" sz="45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A82BCB19-B27E-E75F-A63A-9B221B65EA28}"/>
              </a:ext>
            </a:extLst>
          </p:cNvPr>
          <p:cNvSpPr txBox="1"/>
          <p:nvPr/>
        </p:nvSpPr>
        <p:spPr>
          <a:xfrm>
            <a:off x="304800" y="2324100"/>
            <a:ext cx="8686800" cy="623247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800" b="1" dirty="0" err="1">
                <a:latin typeface="Times New Roman" panose="02020603050405020304" pitchFamily="18" charset="0"/>
                <a:cs typeface="Times New Roman" panose="02020603050405020304" pitchFamily="18" charset="0"/>
              </a:rPr>
              <a:t>Đặc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điểm</a:t>
            </a:r>
            <a:r>
              <a:rPr lang="en-US" sz="3800" b="1" dirty="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phong</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cách</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hội</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họa</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mang</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tính</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cá</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nhân</a:t>
            </a:r>
            <a:r>
              <a:rPr lang="en-US" sz="3800" dirty="0" smtClean="0">
                <a:latin typeface="Times New Roman" panose="02020603050405020304" pitchFamily="18" charset="0"/>
                <a:cs typeface="Times New Roman" panose="02020603050405020304" pitchFamily="18" charset="0"/>
              </a:rPr>
              <a:t>, </a:t>
            </a:r>
            <a:r>
              <a:rPr lang="vi-VN" sz="3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 </a:t>
            </a:r>
            <a:r>
              <a:rPr lang="vi-VN"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 thế giới từ một góc nhìn chủ quan, tạo hiệu ứng cảm xúc nhằm gợi lên tâm trạng, ý tưởng </a:t>
            </a:r>
            <a:r>
              <a:rPr lang="en-US" sz="3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3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
            </a:pPr>
            <a:r>
              <a:rPr lang="fr-FR" sz="3800" b="1" dirty="0" err="1">
                <a:solidFill>
                  <a:srgbClr val="000000"/>
                </a:solidFill>
                <a:latin typeface="Times New Roman" panose="02020603050405020304" pitchFamily="18" charset="0"/>
                <a:cs typeface="Times New Roman" panose="02020603050405020304" pitchFamily="18" charset="0"/>
              </a:rPr>
              <a:t>Họa</a:t>
            </a:r>
            <a:r>
              <a:rPr lang="fr-FR" sz="3800" b="1" dirty="0">
                <a:solidFill>
                  <a:srgbClr val="000000"/>
                </a:solidFill>
                <a:latin typeface="Times New Roman" panose="02020603050405020304" pitchFamily="18" charset="0"/>
                <a:cs typeface="Times New Roman" panose="02020603050405020304" pitchFamily="18" charset="0"/>
              </a:rPr>
              <a:t> </a:t>
            </a:r>
            <a:r>
              <a:rPr lang="fr-FR" sz="3800" b="1" dirty="0" err="1">
                <a:solidFill>
                  <a:srgbClr val="000000"/>
                </a:solidFill>
                <a:latin typeface="Times New Roman" panose="02020603050405020304" pitchFamily="18" charset="0"/>
                <a:cs typeface="Times New Roman" panose="02020603050405020304" pitchFamily="18" charset="0"/>
              </a:rPr>
              <a:t>sĩ</a:t>
            </a:r>
            <a:r>
              <a:rPr lang="fr-FR" sz="3800" b="1" dirty="0">
                <a:solidFill>
                  <a:srgbClr val="000000"/>
                </a:solidFill>
                <a:latin typeface="Times New Roman" panose="02020603050405020304" pitchFamily="18" charset="0"/>
                <a:cs typeface="Times New Roman" panose="02020603050405020304" pitchFamily="18" charset="0"/>
              </a:rPr>
              <a:t> </a:t>
            </a:r>
            <a:r>
              <a:rPr lang="fr-FR" sz="3800" b="1" dirty="0" err="1">
                <a:solidFill>
                  <a:srgbClr val="000000"/>
                </a:solidFill>
                <a:latin typeface="Times New Roman" panose="02020603050405020304" pitchFamily="18" charset="0"/>
                <a:cs typeface="Times New Roman" panose="02020603050405020304" pitchFamily="18" charset="0"/>
              </a:rPr>
              <a:t>tiêu</a:t>
            </a:r>
            <a:r>
              <a:rPr lang="fr-FR" sz="3800" b="1" dirty="0">
                <a:solidFill>
                  <a:srgbClr val="000000"/>
                </a:solidFill>
                <a:latin typeface="Times New Roman" panose="02020603050405020304" pitchFamily="18" charset="0"/>
                <a:cs typeface="Times New Roman" panose="02020603050405020304" pitchFamily="18" charset="0"/>
              </a:rPr>
              <a:t> </a:t>
            </a:r>
            <a:r>
              <a:rPr lang="fr-FR" sz="3800" b="1" dirty="0" err="1">
                <a:solidFill>
                  <a:srgbClr val="000000"/>
                </a:solidFill>
                <a:latin typeface="Times New Roman" panose="02020603050405020304" pitchFamily="18" charset="0"/>
                <a:cs typeface="Times New Roman" panose="02020603050405020304" pitchFamily="18" charset="0"/>
              </a:rPr>
              <a:t>biểu</a:t>
            </a:r>
            <a:r>
              <a:rPr lang="fr-FR" sz="3800" b="1" dirty="0">
                <a:solidFill>
                  <a:srgbClr val="000000"/>
                </a:solidFill>
                <a:latin typeface="Times New Roman" panose="02020603050405020304" pitchFamily="18" charset="0"/>
                <a:cs typeface="Times New Roman" panose="02020603050405020304" pitchFamily="18" charset="0"/>
              </a:rPr>
              <a:t>: </a:t>
            </a:r>
            <a:r>
              <a:rPr lang="vi-VN" sz="3800" dirty="0">
                <a:solidFill>
                  <a:srgbClr val="000000"/>
                </a:solidFill>
                <a:latin typeface="Times New Roman" panose="02020603050405020304" pitchFamily="18" charset="0"/>
                <a:cs typeface="Times New Roman" panose="02020603050405020304" pitchFamily="18" charset="0"/>
              </a:rPr>
              <a:t>Ét-va Mun (Edward Munch)</a:t>
            </a:r>
            <a:r>
              <a:rPr lang="en-US" sz="3800" dirty="0">
                <a:solidFill>
                  <a:srgbClr val="000000"/>
                </a:solidFill>
                <a:latin typeface="Times New Roman" panose="02020603050405020304" pitchFamily="18" charset="0"/>
                <a:cs typeface="Times New Roman" panose="02020603050405020304" pitchFamily="18" charset="0"/>
              </a:rPr>
              <a:t>, </a:t>
            </a:r>
            <a:r>
              <a:rPr lang="vi-VN" sz="3800" dirty="0">
                <a:solidFill>
                  <a:srgbClr val="000000"/>
                </a:solidFill>
                <a:latin typeface="Times New Roman" panose="02020603050405020304" pitchFamily="18" charset="0"/>
                <a:cs typeface="Times New Roman" panose="02020603050405020304" pitchFamily="18" charset="0"/>
              </a:rPr>
              <a:t>Mác Sa-ga (Marc Chagall)</a:t>
            </a:r>
            <a:r>
              <a:rPr lang="en-US" sz="3800" dirty="0">
                <a:solidFill>
                  <a:srgbClr val="000000"/>
                </a:solidFill>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7572FD10-37EA-B0D1-B36C-ADD07A25BDBE}"/>
              </a:ext>
            </a:extLst>
          </p:cNvPr>
          <p:cNvGrpSpPr/>
          <p:nvPr/>
        </p:nvGrpSpPr>
        <p:grpSpPr>
          <a:xfrm>
            <a:off x="9377363" y="1866900"/>
            <a:ext cx="8453437" cy="8142021"/>
            <a:chOff x="9377363" y="1866900"/>
            <a:chExt cx="8453437" cy="8142021"/>
          </a:xfrm>
        </p:grpSpPr>
        <p:pic>
          <p:nvPicPr>
            <p:cNvPr id="5" name="Picture 4">
              <a:extLst>
                <a:ext uri="{FF2B5EF4-FFF2-40B4-BE49-F238E27FC236}">
                  <a16:creationId xmlns:a16="http://schemas.microsoft.com/office/drawing/2014/main" xmlns="" id="{ADACC0BD-C8F4-D2CF-CA0A-7653A8A4BC6B}"/>
                </a:ext>
              </a:extLst>
            </p:cNvPr>
            <p:cNvPicPr>
              <a:picLocks noChangeAspect="1"/>
            </p:cNvPicPr>
            <p:nvPr/>
          </p:nvPicPr>
          <p:blipFill>
            <a:blip r:embed="rId2"/>
            <a:stretch>
              <a:fillRect/>
            </a:stretch>
          </p:blipFill>
          <p:spPr>
            <a:xfrm>
              <a:off x="9377363" y="1866900"/>
              <a:ext cx="4190998" cy="5160915"/>
            </a:xfrm>
            <a:prstGeom prst="rect">
              <a:avLst/>
            </a:prstGeom>
          </p:spPr>
        </p:pic>
        <p:pic>
          <p:nvPicPr>
            <p:cNvPr id="6146" name="Picture 2" descr="Tiếng thét (tranh) – Wikipedia tiếng Việt">
              <a:extLst>
                <a:ext uri="{FF2B5EF4-FFF2-40B4-BE49-F238E27FC236}">
                  <a16:creationId xmlns:a16="http://schemas.microsoft.com/office/drawing/2014/main" xmlns="" id="{966E05D4-112A-0484-7A7D-DD113B0B5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2200" y="4914900"/>
              <a:ext cx="4038600" cy="5094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483305F3-3FA1-C69A-A3B0-34F974E34386}"/>
                </a:ext>
              </a:extLst>
            </p:cNvPr>
            <p:cNvSpPr txBox="1"/>
            <p:nvPr/>
          </p:nvSpPr>
          <p:spPr>
            <a:xfrm>
              <a:off x="9963150" y="7013527"/>
              <a:ext cx="2857500" cy="1246495"/>
            </a:xfrm>
            <a:prstGeom prst="rect">
              <a:avLst/>
            </a:prstGeom>
            <a:noFill/>
          </p:spPr>
          <p:txBody>
            <a:bodyPr wrap="square" rtlCol="0">
              <a:spAutoFit/>
            </a:bodyPr>
            <a:lstStyle/>
            <a:p>
              <a:pPr algn="ctr">
                <a:lnSpc>
                  <a:spcPct val="150000"/>
                </a:lnSpc>
              </a:pPr>
              <a:r>
                <a:rPr lang="en-US" sz="2500" i="1">
                  <a:latin typeface="Times New Roman" panose="02020603050405020304" pitchFamily="18" charset="0"/>
                  <a:cs typeface="Times New Roman" panose="02020603050405020304" pitchFamily="18" charset="0"/>
                </a:rPr>
                <a:t>Người kéo vĩ cầm – Marc Chagall </a:t>
              </a:r>
            </a:p>
          </p:txBody>
        </p:sp>
        <p:sp>
          <p:nvSpPr>
            <p:cNvPr id="9" name="TextBox 8">
              <a:extLst>
                <a:ext uri="{FF2B5EF4-FFF2-40B4-BE49-F238E27FC236}">
                  <a16:creationId xmlns:a16="http://schemas.microsoft.com/office/drawing/2014/main" xmlns="" id="{FD8A72D2-D7C9-38C9-7B87-04F731484DAF}"/>
                </a:ext>
              </a:extLst>
            </p:cNvPr>
            <p:cNvSpPr txBox="1"/>
            <p:nvPr/>
          </p:nvSpPr>
          <p:spPr>
            <a:xfrm>
              <a:off x="14382750" y="3467100"/>
              <a:ext cx="2857500" cy="1246495"/>
            </a:xfrm>
            <a:prstGeom prst="rect">
              <a:avLst/>
            </a:prstGeom>
            <a:noFill/>
          </p:spPr>
          <p:txBody>
            <a:bodyPr wrap="square" rtlCol="0">
              <a:spAutoFit/>
            </a:bodyPr>
            <a:lstStyle/>
            <a:p>
              <a:pPr algn="ctr">
                <a:lnSpc>
                  <a:spcPct val="150000"/>
                </a:lnSpc>
              </a:pPr>
              <a:r>
                <a:rPr lang="en-US" sz="2500" i="1">
                  <a:latin typeface="Times New Roman" panose="02020603050405020304" pitchFamily="18" charset="0"/>
                  <a:cs typeface="Times New Roman" panose="02020603050405020304" pitchFamily="18" charset="0"/>
                </a:rPr>
                <a:t>Tiếng hét – Edward Much</a:t>
              </a:r>
            </a:p>
          </p:txBody>
        </p:sp>
      </p:grpSp>
    </p:spTree>
    <p:extLst>
      <p:ext uri="{BB962C8B-B14F-4D97-AF65-F5344CB8AC3E}">
        <p14:creationId xmlns:p14="http://schemas.microsoft.com/office/powerpoint/2010/main" val="207661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sp>
        <p:nvSpPr>
          <p:cNvPr id="4" name="Freeform 4"/>
          <p:cNvSpPr/>
          <p:nvPr/>
        </p:nvSpPr>
        <p:spPr>
          <a:xfrm>
            <a:off x="-2037170" y="1028700"/>
            <a:ext cx="4920191" cy="6367306"/>
          </a:xfrm>
          <a:custGeom>
            <a:avLst/>
            <a:gdLst/>
            <a:ahLst/>
            <a:cxnLst/>
            <a:rect l="l" t="t" r="r" b="b"/>
            <a:pathLst>
              <a:path w="4920191" h="6367306">
                <a:moveTo>
                  <a:pt x="0" y="0"/>
                </a:moveTo>
                <a:lnTo>
                  <a:pt x="4920191" y="0"/>
                </a:lnTo>
                <a:lnTo>
                  <a:pt x="4920191" y="6367306"/>
                </a:lnTo>
                <a:lnTo>
                  <a:pt x="0" y="63673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2750641" y="3059983"/>
            <a:ext cx="12786717" cy="2748125"/>
          </a:xfrm>
          <a:prstGeom prst="rect">
            <a:avLst/>
          </a:prstGeom>
        </p:spPr>
        <p:txBody>
          <a:bodyPr lIns="0" tIns="0" rIns="0" bIns="0" rtlCol="0" anchor="t">
            <a:spAutoFit/>
          </a:bodyPr>
          <a:lstStyle/>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PHẦN 2. </a:t>
            </a:r>
          </a:p>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THỰC HIỆN </a:t>
            </a:r>
          </a:p>
        </p:txBody>
      </p:sp>
      <p:sp>
        <p:nvSpPr>
          <p:cNvPr id="6" name="Freeform 6"/>
          <p:cNvSpPr/>
          <p:nvPr/>
        </p:nvSpPr>
        <p:spPr>
          <a:xfrm flipH="1">
            <a:off x="15883726" y="1820551"/>
            <a:ext cx="4137686" cy="5880433"/>
          </a:xfrm>
          <a:custGeom>
            <a:avLst/>
            <a:gdLst/>
            <a:ahLst/>
            <a:cxnLst/>
            <a:rect l="l" t="t" r="r" b="b"/>
            <a:pathLst>
              <a:path w="4137686" h="5880433">
                <a:moveTo>
                  <a:pt x="4137686" y="0"/>
                </a:moveTo>
                <a:lnTo>
                  <a:pt x="0" y="0"/>
                </a:lnTo>
                <a:lnTo>
                  <a:pt x="0" y="5880433"/>
                </a:lnTo>
                <a:lnTo>
                  <a:pt x="4137686" y="5880433"/>
                </a:lnTo>
                <a:lnTo>
                  <a:pt x="4137686"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2980969" y="-2900391"/>
            <a:ext cx="3104804" cy="4114800"/>
          </a:xfrm>
          <a:custGeom>
            <a:avLst/>
            <a:gdLst/>
            <a:ahLst/>
            <a:cxnLst/>
            <a:rect l="l" t="t" r="r" b="b"/>
            <a:pathLst>
              <a:path w="3104804" h="4114800">
                <a:moveTo>
                  <a:pt x="0" y="0"/>
                </a:moveTo>
                <a:lnTo>
                  <a:pt x="3104804" y="0"/>
                </a:lnTo>
                <a:lnTo>
                  <a:pt x="310480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276193" y="4937427"/>
            <a:ext cx="6263420" cy="4429946"/>
          </a:xfrm>
          <a:custGeom>
            <a:avLst/>
            <a:gdLst/>
            <a:ahLst/>
            <a:cxnLst/>
            <a:rect l="l" t="t" r="r" b="b"/>
            <a:pathLst>
              <a:path w="6263420" h="4429946">
                <a:moveTo>
                  <a:pt x="0" y="0"/>
                </a:moveTo>
                <a:lnTo>
                  <a:pt x="6263419" y="0"/>
                </a:lnTo>
                <a:lnTo>
                  <a:pt x="6263419" y="4429945"/>
                </a:lnTo>
                <a:lnTo>
                  <a:pt x="0" y="44299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820859" y="4828354"/>
            <a:ext cx="6263420" cy="4429946"/>
          </a:xfrm>
          <a:custGeom>
            <a:avLst/>
            <a:gdLst/>
            <a:ahLst/>
            <a:cxnLst/>
            <a:rect l="l" t="t" r="r" b="b"/>
            <a:pathLst>
              <a:path w="6263420" h="4429946">
                <a:moveTo>
                  <a:pt x="0" y="0"/>
                </a:moveTo>
                <a:lnTo>
                  <a:pt x="6263420" y="0"/>
                </a:lnTo>
                <a:lnTo>
                  <a:pt x="6263420" y="4429946"/>
                </a:lnTo>
                <a:lnTo>
                  <a:pt x="0" y="4429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8176428" y="-2062831"/>
            <a:ext cx="3700979" cy="4483565"/>
          </a:xfrm>
          <a:custGeom>
            <a:avLst/>
            <a:gdLst/>
            <a:ahLst/>
            <a:cxnLst/>
            <a:rect l="l" t="t" r="r" b="b"/>
            <a:pathLst>
              <a:path w="3700979" h="4483565">
                <a:moveTo>
                  <a:pt x="0" y="0"/>
                </a:moveTo>
                <a:lnTo>
                  <a:pt x="3700979" y="0"/>
                </a:lnTo>
                <a:lnTo>
                  <a:pt x="3700979" y="4483565"/>
                </a:lnTo>
                <a:lnTo>
                  <a:pt x="0" y="44835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974529" y="-5895140"/>
            <a:ext cx="4681098" cy="6420459"/>
          </a:xfrm>
          <a:custGeom>
            <a:avLst/>
            <a:gdLst/>
            <a:ahLst/>
            <a:cxnLst/>
            <a:rect l="l" t="t" r="r" b="b"/>
            <a:pathLst>
              <a:path w="4681098" h="6420459">
                <a:moveTo>
                  <a:pt x="0" y="0"/>
                </a:moveTo>
                <a:lnTo>
                  <a:pt x="4681098" y="0"/>
                </a:lnTo>
                <a:lnTo>
                  <a:pt x="4681098" y="6420458"/>
                </a:lnTo>
                <a:lnTo>
                  <a:pt x="0" y="64204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17742433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ẽ chân dung theo trường phái biểu hiện và lập thể - Vẽ chân dung biểu cảm - Trường phái biểu hi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90500"/>
            <a:ext cx="14901333" cy="8382000"/>
          </a:xfrm>
          <a:prstGeom prst="rect">
            <a:avLst/>
          </a:prstGeom>
        </p:spPr>
      </p:pic>
    </p:spTree>
    <p:extLst>
      <p:ext uri="{BB962C8B-B14F-4D97-AF65-F5344CB8AC3E}">
        <p14:creationId xmlns:p14="http://schemas.microsoft.com/office/powerpoint/2010/main" val="749890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EBBF7E-3021-747B-E521-5BF22C2EA310}"/>
              </a:ext>
            </a:extLst>
          </p:cNvPr>
          <p:cNvSpPr txBox="1"/>
          <p:nvPr/>
        </p:nvSpPr>
        <p:spPr>
          <a:xfrm>
            <a:off x="838200" y="114300"/>
            <a:ext cx="16611600" cy="1839606"/>
          </a:xfrm>
          <a:prstGeom prst="rect">
            <a:avLst/>
          </a:prstGeom>
          <a:noFill/>
        </p:spPr>
        <p:txBody>
          <a:bodyPr wrap="square">
            <a:spAutoFit/>
          </a:bodyPr>
          <a:lstStyle/>
          <a:p>
            <a:pPr algn="just">
              <a:lnSpc>
                <a:spcPct val="150000"/>
              </a:lnSpc>
            </a:pPr>
            <a:r>
              <a:rPr lang="vi-VN" sz="4000" b="1" dirty="0" smtClean="0">
                <a:solidFill>
                  <a:srgbClr val="C00000"/>
                </a:solidFill>
                <a:latin typeface="+mj-lt"/>
              </a:rPr>
              <a:t> </a:t>
            </a:r>
            <a:r>
              <a:rPr lang="vi-VN" sz="4000" dirty="0">
                <a:latin typeface="+mj-lt"/>
              </a:rPr>
              <a:t>Quan sát tranh của hoạ sĩ Roy Lichtenstein và tìm hiểu các bước gợi ý khai thác trường phái lập thể trong thể hiện một SPMT</a:t>
            </a:r>
            <a:endParaRPr lang="en-US" sz="4000" dirty="0">
              <a:latin typeface="+mj-lt"/>
            </a:endParaRPr>
          </a:p>
        </p:txBody>
      </p:sp>
      <p:grpSp>
        <p:nvGrpSpPr>
          <p:cNvPr id="9" name="Group 8">
            <a:extLst>
              <a:ext uri="{FF2B5EF4-FFF2-40B4-BE49-F238E27FC236}">
                <a16:creationId xmlns:a16="http://schemas.microsoft.com/office/drawing/2014/main" xmlns="" id="{CEC67E85-DBB9-5C6B-7724-1C10B071C5E0}"/>
              </a:ext>
            </a:extLst>
          </p:cNvPr>
          <p:cNvGrpSpPr/>
          <p:nvPr/>
        </p:nvGrpSpPr>
        <p:grpSpPr>
          <a:xfrm>
            <a:off x="12115800" y="2268785"/>
            <a:ext cx="4953000" cy="7773168"/>
            <a:chOff x="12115800" y="2268785"/>
            <a:chExt cx="4953000" cy="7773168"/>
          </a:xfrm>
        </p:grpSpPr>
        <p:pic>
          <p:nvPicPr>
            <p:cNvPr id="7" name="Picture 6">
              <a:extLst>
                <a:ext uri="{FF2B5EF4-FFF2-40B4-BE49-F238E27FC236}">
                  <a16:creationId xmlns:a16="http://schemas.microsoft.com/office/drawing/2014/main" xmlns="" id="{BBAD586C-C8AC-C540-ADF5-3AA7C0072C3A}"/>
                </a:ext>
              </a:extLst>
            </p:cNvPr>
            <p:cNvPicPr>
              <a:picLocks noChangeAspect="1"/>
            </p:cNvPicPr>
            <p:nvPr/>
          </p:nvPicPr>
          <p:blipFill>
            <a:blip r:embed="rId2"/>
            <a:stretch>
              <a:fillRect/>
            </a:stretch>
          </p:blipFill>
          <p:spPr>
            <a:xfrm>
              <a:off x="12115800" y="2268785"/>
              <a:ext cx="4953000" cy="6564573"/>
            </a:xfrm>
            <a:prstGeom prst="rect">
              <a:avLst/>
            </a:prstGeom>
          </p:spPr>
        </p:pic>
        <p:sp>
          <p:nvSpPr>
            <p:cNvPr id="8" name="TextBox 7">
              <a:extLst>
                <a:ext uri="{FF2B5EF4-FFF2-40B4-BE49-F238E27FC236}">
                  <a16:creationId xmlns:a16="http://schemas.microsoft.com/office/drawing/2014/main" xmlns="" id="{99C66FFB-626D-BE6C-E8E1-5987D069E0B7}"/>
                </a:ext>
              </a:extLst>
            </p:cNvPr>
            <p:cNvSpPr txBox="1"/>
            <p:nvPr/>
          </p:nvSpPr>
          <p:spPr>
            <a:xfrm>
              <a:off x="12115800" y="8866695"/>
              <a:ext cx="4953000" cy="1175258"/>
            </a:xfrm>
            <a:prstGeom prst="rect">
              <a:avLst/>
            </a:prstGeom>
            <a:noFill/>
          </p:spPr>
          <p:txBody>
            <a:bodyPr wrap="square" rtlCol="0">
              <a:spAutoFit/>
            </a:bodyPr>
            <a:lstStyle/>
            <a:p>
              <a:pPr algn="ctr">
                <a:lnSpc>
                  <a:spcPct val="150000"/>
                </a:lnSpc>
              </a:pPr>
              <a:r>
                <a:rPr lang="en-US" sz="2500" b="1" i="1">
                  <a:solidFill>
                    <a:srgbClr val="002060"/>
                  </a:solidFill>
                  <a:latin typeface="Arial" panose="020B0604020202020204" pitchFamily="34" charset="0"/>
                  <a:cs typeface="Arial" panose="020B0604020202020204" pitchFamily="34" charset="0"/>
                </a:rPr>
                <a:t>Cubist still life with  guitar</a:t>
              </a:r>
            </a:p>
            <a:p>
              <a:pPr algn="ctr">
                <a:lnSpc>
                  <a:spcPct val="150000"/>
                </a:lnSpc>
              </a:pPr>
              <a:r>
                <a:rPr lang="en-US" sz="2500" i="1">
                  <a:solidFill>
                    <a:srgbClr val="002060"/>
                  </a:solidFill>
                  <a:latin typeface="Arial" panose="020B0604020202020204" pitchFamily="34" charset="0"/>
                  <a:cs typeface="Arial" panose="020B0604020202020204" pitchFamily="34" charset="0"/>
                </a:rPr>
                <a:t>Roy Lichtenstein </a:t>
              </a:r>
            </a:p>
          </p:txBody>
        </p:sp>
      </p:grpSp>
      <p:sp>
        <p:nvSpPr>
          <p:cNvPr id="10" name="TextBox 9">
            <a:extLst>
              <a:ext uri="{FF2B5EF4-FFF2-40B4-BE49-F238E27FC236}">
                <a16:creationId xmlns:a16="http://schemas.microsoft.com/office/drawing/2014/main" xmlns="" id="{56537804-EC67-B346-BDB1-7E6C30DDD470}"/>
              </a:ext>
            </a:extLst>
          </p:cNvPr>
          <p:cNvSpPr txBox="1"/>
          <p:nvPr/>
        </p:nvSpPr>
        <p:spPr>
          <a:xfrm>
            <a:off x="762001" y="2241559"/>
            <a:ext cx="10820400" cy="646331"/>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Quan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bước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phẩm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thuật</a:t>
            </a:r>
            <a:r>
              <a:rPr lang="en-US" sz="3600" b="1" dirty="0">
                <a:solidFill>
                  <a:srgbClr val="FF0000"/>
                </a:solidFill>
                <a:latin typeface="Times New Roman" panose="02020603050405020304" pitchFamily="18" charset="0"/>
                <a:cs typeface="Times New Roman" panose="02020603050405020304" pitchFamily="18" charset="0"/>
              </a:rPr>
              <a:t> </a:t>
            </a:r>
          </a:p>
        </p:txBody>
      </p:sp>
      <p:grpSp>
        <p:nvGrpSpPr>
          <p:cNvPr id="22" name="Group 21">
            <a:extLst>
              <a:ext uri="{FF2B5EF4-FFF2-40B4-BE49-F238E27FC236}">
                <a16:creationId xmlns:a16="http://schemas.microsoft.com/office/drawing/2014/main" xmlns="" id="{9BF17691-35F3-D5D1-3A81-37BF268893D1}"/>
              </a:ext>
            </a:extLst>
          </p:cNvPr>
          <p:cNvGrpSpPr/>
          <p:nvPr/>
        </p:nvGrpSpPr>
        <p:grpSpPr>
          <a:xfrm>
            <a:off x="228600" y="3075221"/>
            <a:ext cx="11672886" cy="6999878"/>
            <a:chOff x="228600" y="3075221"/>
            <a:chExt cx="11672886" cy="6999878"/>
          </a:xfrm>
        </p:grpSpPr>
        <p:pic>
          <p:nvPicPr>
            <p:cNvPr id="12" name="Picture 11">
              <a:extLst>
                <a:ext uri="{FF2B5EF4-FFF2-40B4-BE49-F238E27FC236}">
                  <a16:creationId xmlns:a16="http://schemas.microsoft.com/office/drawing/2014/main" xmlns="" id="{BB2091F4-E68B-BD02-463F-EBCE4EA44C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228600" y="3229995"/>
              <a:ext cx="2705100" cy="3580963"/>
            </a:xfrm>
            <a:prstGeom prst="rect">
              <a:avLst/>
            </a:prstGeom>
          </p:spPr>
        </p:pic>
        <p:pic>
          <p:nvPicPr>
            <p:cNvPr id="13" name="Picture 12">
              <a:extLst>
                <a:ext uri="{FF2B5EF4-FFF2-40B4-BE49-F238E27FC236}">
                  <a16:creationId xmlns:a16="http://schemas.microsoft.com/office/drawing/2014/main" xmlns="" id="{82CF37C4-23DA-E67E-C261-2249599CFBC9}"/>
                </a:ext>
              </a:extLst>
            </p:cNvPr>
            <p:cNvPicPr>
              <a:picLocks noChangeAspect="1"/>
            </p:cNvPicPr>
            <p:nvPr/>
          </p:nvPicPr>
          <p:blipFill rotWithShape="1">
            <a:blip r:embed="rId4">
              <a:extLst>
                <a:ext uri="{28A0092B-C50C-407E-A947-70E740481C1C}">
                  <a14:useLocalDpi xmlns:a14="http://schemas.microsoft.com/office/drawing/2010/main" val="0"/>
                </a:ext>
              </a:extLst>
            </a:blip>
            <a:srcRect t="50423" b="-423"/>
            <a:stretch/>
          </p:blipFill>
          <p:spPr>
            <a:xfrm>
              <a:off x="2947987" y="6107937"/>
              <a:ext cx="2971800" cy="3934016"/>
            </a:xfrm>
            <a:prstGeom prst="rect">
              <a:avLst/>
            </a:prstGeom>
          </p:spPr>
        </p:pic>
        <p:pic>
          <p:nvPicPr>
            <p:cNvPr id="15" name="Picture 14">
              <a:extLst>
                <a:ext uri="{FF2B5EF4-FFF2-40B4-BE49-F238E27FC236}">
                  <a16:creationId xmlns:a16="http://schemas.microsoft.com/office/drawing/2014/main" xmlns="" id="{3FBFB0EC-0F55-ADD5-FC0A-8A10349680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8362" y="3075221"/>
              <a:ext cx="2971800" cy="3735737"/>
            </a:xfrm>
            <a:prstGeom prst="rect">
              <a:avLst/>
            </a:prstGeom>
          </p:spPr>
        </p:pic>
        <p:pic>
          <p:nvPicPr>
            <p:cNvPr id="17" name="Picture 16">
              <a:extLst>
                <a:ext uri="{FF2B5EF4-FFF2-40B4-BE49-F238E27FC236}">
                  <a16:creationId xmlns:a16="http://schemas.microsoft.com/office/drawing/2014/main" xmlns="" id="{D85B30D3-CE44-BB8B-4F6C-2634A4AD2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9686" y="6112699"/>
              <a:ext cx="2971800" cy="3962400"/>
            </a:xfrm>
            <a:prstGeom prst="rect">
              <a:avLst/>
            </a:prstGeom>
          </p:spPr>
        </p:pic>
        <p:sp>
          <p:nvSpPr>
            <p:cNvPr id="18" name="TextBox 17">
              <a:extLst>
                <a:ext uri="{FF2B5EF4-FFF2-40B4-BE49-F238E27FC236}">
                  <a16:creationId xmlns:a16="http://schemas.microsoft.com/office/drawing/2014/main" xmlns="" id="{ED18FEDA-ED08-8316-9858-2BE6FEED9F5C}"/>
                </a:ext>
              </a:extLst>
            </p:cNvPr>
            <p:cNvSpPr txBox="1"/>
            <p:nvPr/>
          </p:nvSpPr>
          <p:spPr>
            <a:xfrm>
              <a:off x="1042987" y="6848838"/>
              <a:ext cx="1066800" cy="553998"/>
            </a:xfrm>
            <a:prstGeom prst="rect">
              <a:avLst/>
            </a:prstGeom>
            <a:noFill/>
          </p:spPr>
          <p:txBody>
            <a:bodyPr wrap="square" rtlCol="0">
              <a:spAutoFit/>
            </a:bodyPr>
            <a:lstStyle/>
            <a:p>
              <a:r>
                <a:rPr lang="en-US" sz="3000" b="1" i="1">
                  <a:latin typeface="Arial" panose="020B0604020202020204" pitchFamily="34" charset="0"/>
                  <a:cs typeface="Arial" panose="020B0604020202020204" pitchFamily="34" charset="0"/>
                </a:rPr>
                <a:t>(01)</a:t>
              </a:r>
            </a:p>
          </p:txBody>
        </p:sp>
        <p:sp>
          <p:nvSpPr>
            <p:cNvPr id="19" name="TextBox 18">
              <a:extLst>
                <a:ext uri="{FF2B5EF4-FFF2-40B4-BE49-F238E27FC236}">
                  <a16:creationId xmlns:a16="http://schemas.microsoft.com/office/drawing/2014/main" xmlns="" id="{899CC4BB-345F-E485-7935-9BC390FBA32D}"/>
                </a:ext>
              </a:extLst>
            </p:cNvPr>
            <p:cNvSpPr txBox="1"/>
            <p:nvPr/>
          </p:nvSpPr>
          <p:spPr>
            <a:xfrm>
              <a:off x="4076700" y="5551071"/>
              <a:ext cx="1066800" cy="553998"/>
            </a:xfrm>
            <a:prstGeom prst="rect">
              <a:avLst/>
            </a:prstGeom>
            <a:noFill/>
          </p:spPr>
          <p:txBody>
            <a:bodyPr wrap="square" rtlCol="0">
              <a:spAutoFit/>
            </a:bodyPr>
            <a:lstStyle/>
            <a:p>
              <a:r>
                <a:rPr lang="en-US" sz="3000" b="1" i="1">
                  <a:latin typeface="Arial" panose="020B0604020202020204" pitchFamily="34" charset="0"/>
                  <a:cs typeface="Arial" panose="020B0604020202020204" pitchFamily="34" charset="0"/>
                </a:rPr>
                <a:t>(02)</a:t>
              </a:r>
            </a:p>
          </p:txBody>
        </p:sp>
        <p:sp>
          <p:nvSpPr>
            <p:cNvPr id="20" name="TextBox 19">
              <a:extLst>
                <a:ext uri="{FF2B5EF4-FFF2-40B4-BE49-F238E27FC236}">
                  <a16:creationId xmlns:a16="http://schemas.microsoft.com/office/drawing/2014/main" xmlns="" id="{21F0788D-7466-564C-C822-D5E8AFEF45CA}"/>
                </a:ext>
              </a:extLst>
            </p:cNvPr>
            <p:cNvSpPr txBox="1"/>
            <p:nvPr/>
          </p:nvSpPr>
          <p:spPr>
            <a:xfrm>
              <a:off x="6984206" y="6810958"/>
              <a:ext cx="1066800" cy="553998"/>
            </a:xfrm>
            <a:prstGeom prst="rect">
              <a:avLst/>
            </a:prstGeom>
            <a:noFill/>
          </p:spPr>
          <p:txBody>
            <a:bodyPr wrap="square" rtlCol="0">
              <a:spAutoFit/>
            </a:bodyPr>
            <a:lstStyle/>
            <a:p>
              <a:r>
                <a:rPr lang="en-US" sz="3000" b="1" i="1">
                  <a:latin typeface="Arial" panose="020B0604020202020204" pitchFamily="34" charset="0"/>
                  <a:cs typeface="Arial" panose="020B0604020202020204" pitchFamily="34" charset="0"/>
                </a:rPr>
                <a:t>(03)</a:t>
              </a:r>
            </a:p>
          </p:txBody>
        </p:sp>
        <p:sp>
          <p:nvSpPr>
            <p:cNvPr id="21" name="TextBox 20">
              <a:extLst>
                <a:ext uri="{FF2B5EF4-FFF2-40B4-BE49-F238E27FC236}">
                  <a16:creationId xmlns:a16="http://schemas.microsoft.com/office/drawing/2014/main" xmlns="" id="{BFAC81FE-9C59-331A-8039-7736DC650713}"/>
                </a:ext>
              </a:extLst>
            </p:cNvPr>
            <p:cNvSpPr txBox="1"/>
            <p:nvPr/>
          </p:nvSpPr>
          <p:spPr>
            <a:xfrm>
              <a:off x="10210800" y="5551071"/>
              <a:ext cx="1066800" cy="553998"/>
            </a:xfrm>
            <a:prstGeom prst="rect">
              <a:avLst/>
            </a:prstGeom>
            <a:noFill/>
          </p:spPr>
          <p:txBody>
            <a:bodyPr wrap="square" rtlCol="0">
              <a:spAutoFit/>
            </a:bodyPr>
            <a:lstStyle/>
            <a:p>
              <a:r>
                <a:rPr lang="en-US" sz="3000" b="1" i="1">
                  <a:latin typeface="Arial" panose="020B0604020202020204" pitchFamily="34" charset="0"/>
                  <a:cs typeface="Arial" panose="020B0604020202020204" pitchFamily="34" charset="0"/>
                </a:rPr>
                <a:t>(04)</a:t>
              </a:r>
            </a:p>
          </p:txBody>
        </p:sp>
      </p:grpSp>
    </p:spTree>
    <p:extLst>
      <p:ext uri="{BB962C8B-B14F-4D97-AF65-F5344CB8AC3E}">
        <p14:creationId xmlns:p14="http://schemas.microsoft.com/office/powerpoint/2010/main" val="61680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0355EDB-350A-A520-FCD9-BF58DAE4FD68}"/>
              </a:ext>
            </a:extLst>
          </p:cNvPr>
          <p:cNvSpPr txBox="1"/>
          <p:nvPr/>
        </p:nvSpPr>
        <p:spPr>
          <a:xfrm>
            <a:off x="2362200" y="342900"/>
            <a:ext cx="13563600" cy="784830"/>
          </a:xfrm>
          <a:prstGeom prst="rect">
            <a:avLst/>
          </a:prstGeom>
          <a:noFill/>
        </p:spPr>
        <p:txBody>
          <a:bodyPr wrap="square" rtlCol="0">
            <a:spAutoFit/>
          </a:bodyPr>
          <a:lstStyle/>
          <a:p>
            <a:pPr algn="ctr"/>
            <a:r>
              <a:rPr lang="en-US" sz="45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6">
                    <a:lumMod val="50000"/>
                  </a:schemeClr>
                </a:solidFill>
                <a:latin typeface="Times New Roman" panose="02020603050405020304" pitchFamily="18" charset="0"/>
                <a:cs typeface="Times New Roman" panose="02020603050405020304" pitchFamily="18" charset="0"/>
              </a:rPr>
              <a:t>BƯỚC</a:t>
            </a:r>
            <a:r>
              <a:rPr 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6">
                    <a:lumMod val="50000"/>
                  </a:schemeClr>
                </a:solidFill>
                <a:latin typeface="Times New Roman" panose="02020603050405020304" pitchFamily="18" charset="0"/>
                <a:cs typeface="Times New Roman" panose="02020603050405020304" pitchFamily="18" charset="0"/>
              </a:rPr>
              <a:t>SẢN</a:t>
            </a:r>
            <a:r>
              <a:rPr 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6">
                    <a:lumMod val="50000"/>
                  </a:schemeClr>
                </a:solidFill>
                <a:latin typeface="Times New Roman" panose="02020603050405020304" pitchFamily="18" charset="0"/>
                <a:cs typeface="Times New Roman" panose="02020603050405020304" pitchFamily="18" charset="0"/>
              </a:rPr>
              <a:t>PHẨM</a:t>
            </a:r>
            <a:r>
              <a:rPr 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6">
                    <a:lumMod val="50000"/>
                  </a:schemeClr>
                </a:solidFill>
                <a:latin typeface="Times New Roman" panose="02020603050405020304" pitchFamily="18" charset="0"/>
                <a:cs typeface="Times New Roman" panose="02020603050405020304" pitchFamily="18" charset="0"/>
              </a:rPr>
              <a:t>MĨ</a:t>
            </a:r>
            <a:r>
              <a:rPr lang="en-US" sz="4500" b="1" dirty="0">
                <a:solidFill>
                  <a:schemeClr val="accent6">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6">
                    <a:lumMod val="50000"/>
                  </a:schemeClr>
                </a:solidFill>
                <a:latin typeface="Times New Roman" panose="02020603050405020304" pitchFamily="18" charset="0"/>
                <a:cs typeface="Times New Roman" panose="02020603050405020304" pitchFamily="18" charset="0"/>
              </a:rPr>
              <a:t>THUẬT</a:t>
            </a:r>
            <a:r>
              <a:rPr lang="en-US" sz="4500" b="1" dirty="0">
                <a:solidFill>
                  <a:schemeClr val="accent6">
                    <a:lumMod val="50000"/>
                  </a:schemeClr>
                </a:solidFill>
                <a:latin typeface="Times New Roman" panose="02020603050405020304" pitchFamily="18" charset="0"/>
                <a:cs typeface="Times New Roman" panose="02020603050405020304" pitchFamily="18" charset="0"/>
              </a:rPr>
              <a:t>  </a:t>
            </a:r>
          </a:p>
        </p:txBody>
      </p:sp>
      <p:grpSp>
        <p:nvGrpSpPr>
          <p:cNvPr id="16" name="Group 15">
            <a:extLst>
              <a:ext uri="{FF2B5EF4-FFF2-40B4-BE49-F238E27FC236}">
                <a16:creationId xmlns:a16="http://schemas.microsoft.com/office/drawing/2014/main" xmlns="" id="{1CD75A4E-9523-14E6-42FA-B99EFA0FF121}"/>
              </a:ext>
            </a:extLst>
          </p:cNvPr>
          <p:cNvGrpSpPr/>
          <p:nvPr/>
        </p:nvGrpSpPr>
        <p:grpSpPr>
          <a:xfrm>
            <a:off x="152400" y="1594561"/>
            <a:ext cx="4269672" cy="6955778"/>
            <a:chOff x="152400" y="1594561"/>
            <a:chExt cx="4269672" cy="6955778"/>
          </a:xfrm>
        </p:grpSpPr>
        <p:pic>
          <p:nvPicPr>
            <p:cNvPr id="4" name="Picture 3">
              <a:extLst>
                <a:ext uri="{FF2B5EF4-FFF2-40B4-BE49-F238E27FC236}">
                  <a16:creationId xmlns:a16="http://schemas.microsoft.com/office/drawing/2014/main" xmlns="" id="{0AD34EE8-BF47-A61D-DF0B-37A011067D80}"/>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342900" y="1594561"/>
              <a:ext cx="4079172" cy="4277074"/>
            </a:xfrm>
            <a:prstGeom prst="rect">
              <a:avLst/>
            </a:prstGeom>
          </p:spPr>
        </p:pic>
        <p:sp>
          <p:nvSpPr>
            <p:cNvPr id="12" name="TextBox 11">
              <a:extLst>
                <a:ext uri="{FF2B5EF4-FFF2-40B4-BE49-F238E27FC236}">
                  <a16:creationId xmlns:a16="http://schemas.microsoft.com/office/drawing/2014/main" xmlns="" id="{CD329646-90AD-BF67-A71A-2BA75BBFC1D0}"/>
                </a:ext>
              </a:extLst>
            </p:cNvPr>
            <p:cNvSpPr txBox="1"/>
            <p:nvPr/>
          </p:nvSpPr>
          <p:spPr>
            <a:xfrm>
              <a:off x="152400" y="6134100"/>
              <a:ext cx="4057626" cy="2416239"/>
            </a:xfrm>
            <a:prstGeom prst="rect">
              <a:avLst/>
            </a:prstGeom>
            <a:noFill/>
          </p:spPr>
          <p:txBody>
            <a:bodyPr wrap="square" rtlCol="0">
              <a:spAutoFit/>
            </a:bodyPr>
            <a:lstStyle/>
            <a:p>
              <a:pPr algn="ctr">
                <a:lnSpc>
                  <a:spcPct val="150000"/>
                </a:lnSpc>
              </a:pPr>
              <a:r>
                <a:rPr lang="en-US" sz="3500" b="1">
                  <a:latin typeface="Arial" panose="020B0604020202020204" pitchFamily="34" charset="0"/>
                  <a:cs typeface="Arial" panose="020B0604020202020204" pitchFamily="34" charset="0"/>
                </a:rPr>
                <a:t>Bước 1. </a:t>
              </a:r>
            </a:p>
            <a:p>
              <a:pPr algn="ctr">
                <a:lnSpc>
                  <a:spcPct val="150000"/>
                </a:lnSpc>
              </a:pPr>
              <a:r>
                <a:rPr lang="en-US" sz="3500">
                  <a:latin typeface="Arial" panose="020B0604020202020204" pitchFamily="34" charset="0"/>
                  <a:cs typeface="Arial" panose="020B0604020202020204" pitchFamily="34" charset="0"/>
                </a:rPr>
                <a:t>Xây dựng bố cục khái quát.</a:t>
              </a:r>
            </a:p>
          </p:txBody>
        </p:sp>
      </p:grpSp>
      <p:grpSp>
        <p:nvGrpSpPr>
          <p:cNvPr id="17" name="Group 16">
            <a:extLst>
              <a:ext uri="{FF2B5EF4-FFF2-40B4-BE49-F238E27FC236}">
                <a16:creationId xmlns:a16="http://schemas.microsoft.com/office/drawing/2014/main" xmlns="" id="{914C62F4-15B4-4AF6-3F98-ACD54621323B}"/>
              </a:ext>
            </a:extLst>
          </p:cNvPr>
          <p:cNvGrpSpPr/>
          <p:nvPr/>
        </p:nvGrpSpPr>
        <p:grpSpPr>
          <a:xfrm>
            <a:off x="4443616" y="3086100"/>
            <a:ext cx="4481344" cy="6644610"/>
            <a:chOff x="4443616" y="3086100"/>
            <a:chExt cx="4481344" cy="6644610"/>
          </a:xfrm>
        </p:grpSpPr>
        <p:pic>
          <p:nvPicPr>
            <p:cNvPr id="5" name="Picture 4">
              <a:extLst>
                <a:ext uri="{FF2B5EF4-FFF2-40B4-BE49-F238E27FC236}">
                  <a16:creationId xmlns:a16="http://schemas.microsoft.com/office/drawing/2014/main" xmlns="" id="{4195EA5D-0730-5005-BC20-84D6FFDE90C4}"/>
                </a:ext>
              </a:extLst>
            </p:cNvPr>
            <p:cNvPicPr>
              <a:picLocks noChangeAspect="1"/>
            </p:cNvPicPr>
            <p:nvPr/>
          </p:nvPicPr>
          <p:blipFill rotWithShape="1">
            <a:blip r:embed="rId2">
              <a:extLst>
                <a:ext uri="{28A0092B-C50C-407E-A947-70E740481C1C}">
                  <a14:useLocalDpi xmlns:a14="http://schemas.microsoft.com/office/drawing/2010/main" val="0"/>
                </a:ext>
              </a:extLst>
            </a:blip>
            <a:srcRect t="50423" b="-423"/>
            <a:stretch/>
          </p:blipFill>
          <p:spPr>
            <a:xfrm>
              <a:off x="4443616" y="5031952"/>
              <a:ext cx="4481344" cy="4698758"/>
            </a:xfrm>
            <a:prstGeom prst="rect">
              <a:avLst/>
            </a:prstGeom>
          </p:spPr>
        </p:pic>
        <p:sp>
          <p:nvSpPr>
            <p:cNvPr id="13" name="TextBox 12">
              <a:extLst>
                <a:ext uri="{FF2B5EF4-FFF2-40B4-BE49-F238E27FC236}">
                  <a16:creationId xmlns:a16="http://schemas.microsoft.com/office/drawing/2014/main" xmlns="" id="{8838DE59-A53A-CDB5-970C-9643C6D4F6AB}"/>
                </a:ext>
              </a:extLst>
            </p:cNvPr>
            <p:cNvSpPr txBox="1"/>
            <p:nvPr/>
          </p:nvSpPr>
          <p:spPr>
            <a:xfrm>
              <a:off x="4655475" y="3086100"/>
              <a:ext cx="4057626" cy="1608325"/>
            </a:xfrm>
            <a:prstGeom prst="rect">
              <a:avLst/>
            </a:prstGeom>
            <a:noFill/>
          </p:spPr>
          <p:txBody>
            <a:bodyPr wrap="square" rtlCol="0">
              <a:spAutoFit/>
            </a:bodyPr>
            <a:lstStyle/>
            <a:p>
              <a:pPr algn="ctr">
                <a:lnSpc>
                  <a:spcPct val="150000"/>
                </a:lnSpc>
              </a:pPr>
              <a:r>
                <a:rPr lang="en-US" sz="3500" b="1">
                  <a:latin typeface="Arial" panose="020B0604020202020204" pitchFamily="34" charset="0"/>
                  <a:cs typeface="Arial" panose="020B0604020202020204" pitchFamily="34" charset="0"/>
                </a:rPr>
                <a:t>Bước 2. </a:t>
              </a:r>
            </a:p>
            <a:p>
              <a:pPr algn="ctr">
                <a:lnSpc>
                  <a:spcPct val="150000"/>
                </a:lnSpc>
              </a:pPr>
              <a:r>
                <a:rPr lang="vi-VN" sz="3500">
                  <a:latin typeface="Arial" panose="020B0604020202020204" pitchFamily="34" charset="0"/>
                  <a:cs typeface="Arial" panose="020B0604020202020204" pitchFamily="34" charset="0"/>
                </a:rPr>
                <a:t>Vẽ phác hình.</a:t>
              </a:r>
              <a:endParaRPr lang="en-US" sz="350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0EAC67F9-B2C9-C285-ACBC-ACFE64B9AC24}"/>
              </a:ext>
            </a:extLst>
          </p:cNvPr>
          <p:cNvGrpSpPr/>
          <p:nvPr/>
        </p:nvGrpSpPr>
        <p:grpSpPr>
          <a:xfrm>
            <a:off x="8968050" y="1409700"/>
            <a:ext cx="4481344" cy="8494001"/>
            <a:chOff x="8968050" y="1409700"/>
            <a:chExt cx="4481344" cy="8494001"/>
          </a:xfrm>
        </p:grpSpPr>
        <p:pic>
          <p:nvPicPr>
            <p:cNvPr id="6" name="Picture 5">
              <a:extLst>
                <a:ext uri="{FF2B5EF4-FFF2-40B4-BE49-F238E27FC236}">
                  <a16:creationId xmlns:a16="http://schemas.microsoft.com/office/drawing/2014/main" xmlns="" id="{6C1D3106-D565-0048-A3F1-C3BA2A719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050" y="1409700"/>
              <a:ext cx="4481344" cy="4461935"/>
            </a:xfrm>
            <a:prstGeom prst="rect">
              <a:avLst/>
            </a:prstGeom>
          </p:spPr>
        </p:pic>
        <p:sp>
          <p:nvSpPr>
            <p:cNvPr id="14" name="TextBox 13">
              <a:extLst>
                <a:ext uri="{FF2B5EF4-FFF2-40B4-BE49-F238E27FC236}">
                  <a16:creationId xmlns:a16="http://schemas.microsoft.com/office/drawing/2014/main" xmlns="" id="{D35D19CB-48AA-EBB4-40F6-5D01E5C526FE}"/>
                </a:ext>
              </a:extLst>
            </p:cNvPr>
            <p:cNvSpPr txBox="1"/>
            <p:nvPr/>
          </p:nvSpPr>
          <p:spPr>
            <a:xfrm>
              <a:off x="9021515" y="5871635"/>
              <a:ext cx="4269486" cy="4032066"/>
            </a:xfrm>
            <a:prstGeom prst="rect">
              <a:avLst/>
            </a:prstGeom>
            <a:noFill/>
          </p:spPr>
          <p:txBody>
            <a:bodyPr wrap="square" rtlCol="0">
              <a:spAutoFit/>
            </a:bodyPr>
            <a:lstStyle/>
            <a:p>
              <a:pPr algn="ctr">
                <a:lnSpc>
                  <a:spcPct val="150000"/>
                </a:lnSpc>
              </a:pPr>
              <a:r>
                <a:rPr lang="en-US" sz="3500" b="1">
                  <a:latin typeface="Arial" panose="020B0604020202020204" pitchFamily="34" charset="0"/>
                  <a:cs typeface="Arial" panose="020B0604020202020204" pitchFamily="34" charset="0"/>
                </a:rPr>
                <a:t>Bước 3. </a:t>
              </a:r>
            </a:p>
            <a:p>
              <a:pPr algn="ctr">
                <a:lnSpc>
                  <a:spcPct val="150000"/>
                </a:lnSpc>
              </a:pPr>
              <a:r>
                <a:rPr lang="vi-VN" sz="3500">
                  <a:latin typeface="Arial" panose="020B0604020202020204" pitchFamily="34" charset="0"/>
                  <a:cs typeface="Arial" panose="020B0604020202020204" pitchFamily="34" charset="0"/>
                </a:rPr>
                <a:t>Kéo dài các nét trong hình vẽ theo dạng đường thẳng giao</a:t>
              </a:r>
              <a:r>
                <a:rPr lang="en-US" sz="3500">
                  <a:latin typeface="Arial" panose="020B0604020202020204" pitchFamily="34" charset="0"/>
                  <a:cs typeface="Arial" panose="020B0604020202020204" pitchFamily="34" charset="0"/>
                </a:rPr>
                <a:t> nhau</a:t>
              </a:r>
            </a:p>
          </p:txBody>
        </p:sp>
      </p:grpSp>
      <p:grpSp>
        <p:nvGrpSpPr>
          <p:cNvPr id="19" name="Group 18">
            <a:extLst>
              <a:ext uri="{FF2B5EF4-FFF2-40B4-BE49-F238E27FC236}">
                <a16:creationId xmlns:a16="http://schemas.microsoft.com/office/drawing/2014/main" xmlns="" id="{9776392A-3736-D368-39FB-27986C69E8E7}"/>
              </a:ext>
            </a:extLst>
          </p:cNvPr>
          <p:cNvGrpSpPr/>
          <p:nvPr/>
        </p:nvGrpSpPr>
        <p:grpSpPr>
          <a:xfrm>
            <a:off x="13444631" y="2254373"/>
            <a:ext cx="4612385" cy="7515926"/>
            <a:chOff x="13444631" y="2254373"/>
            <a:chExt cx="4612385" cy="7515926"/>
          </a:xfrm>
        </p:grpSpPr>
        <p:pic>
          <p:nvPicPr>
            <p:cNvPr id="7" name="Picture 6">
              <a:extLst>
                <a:ext uri="{FF2B5EF4-FFF2-40B4-BE49-F238E27FC236}">
                  <a16:creationId xmlns:a16="http://schemas.microsoft.com/office/drawing/2014/main" xmlns="" id="{FB79F34F-5817-F057-7D18-D74A24A6B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3756" y="5037640"/>
              <a:ext cx="4481344" cy="4732659"/>
            </a:xfrm>
            <a:prstGeom prst="rect">
              <a:avLst/>
            </a:prstGeom>
          </p:spPr>
        </p:pic>
        <p:sp>
          <p:nvSpPr>
            <p:cNvPr id="15" name="TextBox 14">
              <a:extLst>
                <a:ext uri="{FF2B5EF4-FFF2-40B4-BE49-F238E27FC236}">
                  <a16:creationId xmlns:a16="http://schemas.microsoft.com/office/drawing/2014/main" xmlns="" id="{B6C32216-6FDE-CE4F-6751-70826A1B0E64}"/>
                </a:ext>
              </a:extLst>
            </p:cNvPr>
            <p:cNvSpPr txBox="1"/>
            <p:nvPr/>
          </p:nvSpPr>
          <p:spPr>
            <a:xfrm>
              <a:off x="13444631" y="2254373"/>
              <a:ext cx="4612385" cy="2416239"/>
            </a:xfrm>
            <a:prstGeom prst="rect">
              <a:avLst/>
            </a:prstGeom>
            <a:noFill/>
          </p:spPr>
          <p:txBody>
            <a:bodyPr wrap="square" rtlCol="0">
              <a:spAutoFit/>
            </a:bodyPr>
            <a:lstStyle/>
            <a:p>
              <a:pPr algn="ctr">
                <a:lnSpc>
                  <a:spcPct val="150000"/>
                </a:lnSpc>
              </a:pPr>
              <a:r>
                <a:rPr lang="en-US" sz="3500" b="1">
                  <a:latin typeface="Arial" panose="020B0604020202020204" pitchFamily="34" charset="0"/>
                  <a:cs typeface="Arial" panose="020B0604020202020204" pitchFamily="34" charset="0"/>
                </a:rPr>
                <a:t>Bước 4. </a:t>
              </a:r>
            </a:p>
            <a:p>
              <a:pPr algn="ctr">
                <a:lnSpc>
                  <a:spcPct val="150000"/>
                </a:lnSpc>
              </a:pPr>
              <a:r>
                <a:rPr lang="en-US" sz="3500">
                  <a:latin typeface="Arial" panose="020B0604020202020204" pitchFamily="34" charset="0"/>
                  <a:cs typeface="Arial" panose="020B0604020202020204" pitchFamily="34" charset="0"/>
                </a:rPr>
                <a:t>Vẽ nét đen và vẽ màu vào các ô đã tạo.</a:t>
              </a:r>
            </a:p>
          </p:txBody>
        </p:sp>
      </p:grpSp>
    </p:spTree>
    <p:extLst>
      <p:ext uri="{BB962C8B-B14F-4D97-AF65-F5344CB8AC3E}">
        <p14:creationId xmlns:p14="http://schemas.microsoft.com/office/powerpoint/2010/main" val="261125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sp>
        <p:nvSpPr>
          <p:cNvPr id="4" name="Freeform 4"/>
          <p:cNvSpPr/>
          <p:nvPr/>
        </p:nvSpPr>
        <p:spPr>
          <a:xfrm>
            <a:off x="-2037170" y="1028700"/>
            <a:ext cx="4920191" cy="6367306"/>
          </a:xfrm>
          <a:custGeom>
            <a:avLst/>
            <a:gdLst/>
            <a:ahLst/>
            <a:cxnLst/>
            <a:rect l="l" t="t" r="r" b="b"/>
            <a:pathLst>
              <a:path w="4920191" h="6367306">
                <a:moveTo>
                  <a:pt x="0" y="0"/>
                </a:moveTo>
                <a:lnTo>
                  <a:pt x="4920191" y="0"/>
                </a:lnTo>
                <a:lnTo>
                  <a:pt x="4920191" y="6367306"/>
                </a:lnTo>
                <a:lnTo>
                  <a:pt x="0" y="63673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2750641" y="3059983"/>
            <a:ext cx="12786717" cy="2748125"/>
          </a:xfrm>
          <a:prstGeom prst="rect">
            <a:avLst/>
          </a:prstGeom>
        </p:spPr>
        <p:txBody>
          <a:bodyPr lIns="0" tIns="0" rIns="0" bIns="0" rtlCol="0" anchor="t">
            <a:spAutoFit/>
          </a:bodyPr>
          <a:lstStyle/>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PHẦN 3. </a:t>
            </a:r>
          </a:p>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THẢO LUẬN</a:t>
            </a:r>
          </a:p>
        </p:txBody>
      </p:sp>
      <p:sp>
        <p:nvSpPr>
          <p:cNvPr id="6" name="Freeform 6"/>
          <p:cNvSpPr/>
          <p:nvPr/>
        </p:nvSpPr>
        <p:spPr>
          <a:xfrm flipH="1">
            <a:off x="15883726" y="1820551"/>
            <a:ext cx="4137686" cy="5880433"/>
          </a:xfrm>
          <a:custGeom>
            <a:avLst/>
            <a:gdLst/>
            <a:ahLst/>
            <a:cxnLst/>
            <a:rect l="l" t="t" r="r" b="b"/>
            <a:pathLst>
              <a:path w="4137686" h="5880433">
                <a:moveTo>
                  <a:pt x="4137686" y="0"/>
                </a:moveTo>
                <a:lnTo>
                  <a:pt x="0" y="0"/>
                </a:lnTo>
                <a:lnTo>
                  <a:pt x="0" y="5880433"/>
                </a:lnTo>
                <a:lnTo>
                  <a:pt x="4137686" y="5880433"/>
                </a:lnTo>
                <a:lnTo>
                  <a:pt x="4137686"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2980969" y="-2900391"/>
            <a:ext cx="3104804" cy="4114800"/>
          </a:xfrm>
          <a:custGeom>
            <a:avLst/>
            <a:gdLst/>
            <a:ahLst/>
            <a:cxnLst/>
            <a:rect l="l" t="t" r="r" b="b"/>
            <a:pathLst>
              <a:path w="3104804" h="4114800">
                <a:moveTo>
                  <a:pt x="0" y="0"/>
                </a:moveTo>
                <a:lnTo>
                  <a:pt x="3104804" y="0"/>
                </a:lnTo>
                <a:lnTo>
                  <a:pt x="310480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276193" y="4937427"/>
            <a:ext cx="6263420" cy="4429946"/>
          </a:xfrm>
          <a:custGeom>
            <a:avLst/>
            <a:gdLst/>
            <a:ahLst/>
            <a:cxnLst/>
            <a:rect l="l" t="t" r="r" b="b"/>
            <a:pathLst>
              <a:path w="6263420" h="4429946">
                <a:moveTo>
                  <a:pt x="0" y="0"/>
                </a:moveTo>
                <a:lnTo>
                  <a:pt x="6263419" y="0"/>
                </a:lnTo>
                <a:lnTo>
                  <a:pt x="6263419" y="4429945"/>
                </a:lnTo>
                <a:lnTo>
                  <a:pt x="0" y="44299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820859" y="4828354"/>
            <a:ext cx="6263420" cy="4429946"/>
          </a:xfrm>
          <a:custGeom>
            <a:avLst/>
            <a:gdLst/>
            <a:ahLst/>
            <a:cxnLst/>
            <a:rect l="l" t="t" r="r" b="b"/>
            <a:pathLst>
              <a:path w="6263420" h="4429946">
                <a:moveTo>
                  <a:pt x="0" y="0"/>
                </a:moveTo>
                <a:lnTo>
                  <a:pt x="6263420" y="0"/>
                </a:lnTo>
                <a:lnTo>
                  <a:pt x="6263420" y="4429946"/>
                </a:lnTo>
                <a:lnTo>
                  <a:pt x="0" y="4429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8176428" y="-2062831"/>
            <a:ext cx="3700979" cy="4483565"/>
          </a:xfrm>
          <a:custGeom>
            <a:avLst/>
            <a:gdLst/>
            <a:ahLst/>
            <a:cxnLst/>
            <a:rect l="l" t="t" r="r" b="b"/>
            <a:pathLst>
              <a:path w="3700979" h="4483565">
                <a:moveTo>
                  <a:pt x="0" y="0"/>
                </a:moveTo>
                <a:lnTo>
                  <a:pt x="3700979" y="0"/>
                </a:lnTo>
                <a:lnTo>
                  <a:pt x="3700979" y="4483565"/>
                </a:lnTo>
                <a:lnTo>
                  <a:pt x="0" y="44835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974529" y="-5895140"/>
            <a:ext cx="4681098" cy="6420459"/>
          </a:xfrm>
          <a:custGeom>
            <a:avLst/>
            <a:gdLst/>
            <a:ahLst/>
            <a:cxnLst/>
            <a:rect l="l" t="t" r="r" b="b"/>
            <a:pathLst>
              <a:path w="4681098" h="6420459">
                <a:moveTo>
                  <a:pt x="0" y="0"/>
                </a:moveTo>
                <a:lnTo>
                  <a:pt x="4681098" y="0"/>
                </a:lnTo>
                <a:lnTo>
                  <a:pt x="4681098" y="6420458"/>
                </a:lnTo>
                <a:lnTo>
                  <a:pt x="0" y="64204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35006468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50AB849-D16E-F36F-2102-A437B358E12F}"/>
              </a:ext>
            </a:extLst>
          </p:cNvPr>
          <p:cNvSpPr txBox="1"/>
          <p:nvPr/>
        </p:nvSpPr>
        <p:spPr>
          <a:xfrm>
            <a:off x="4800600" y="647700"/>
            <a:ext cx="8686800" cy="861774"/>
          </a:xfrm>
          <a:prstGeom prst="rect">
            <a:avLst/>
          </a:prstGeom>
          <a:noFill/>
        </p:spPr>
        <p:txBody>
          <a:bodyPr wrap="square" rtlCol="0">
            <a:spAutoFit/>
          </a:bodyPr>
          <a:lstStyle/>
          <a:p>
            <a:pPr algn="ctr"/>
            <a:r>
              <a:rPr lang="en-US" sz="5000" b="1" dirty="0" err="1">
                <a:solidFill>
                  <a:schemeClr val="accent5">
                    <a:lumMod val="75000"/>
                  </a:schemeClr>
                </a:solidFill>
                <a:latin typeface="Arial" panose="020B0604020202020204" pitchFamily="34" charset="0"/>
                <a:cs typeface="Arial" panose="020B0604020202020204" pitchFamily="34" charset="0"/>
              </a:rPr>
              <a:t>THẢO</a:t>
            </a:r>
            <a:r>
              <a:rPr lang="en-US" sz="5000" b="1" dirty="0">
                <a:solidFill>
                  <a:schemeClr val="accent5">
                    <a:lumMod val="75000"/>
                  </a:schemeClr>
                </a:solidFill>
                <a:latin typeface="Arial" panose="020B0604020202020204" pitchFamily="34" charset="0"/>
                <a:cs typeface="Arial" panose="020B0604020202020204" pitchFamily="34" charset="0"/>
              </a:rPr>
              <a:t> </a:t>
            </a:r>
            <a:r>
              <a:rPr lang="en-US" sz="5000" b="1" dirty="0" err="1">
                <a:solidFill>
                  <a:schemeClr val="accent5">
                    <a:lumMod val="75000"/>
                  </a:schemeClr>
                </a:solidFill>
                <a:latin typeface="Arial" panose="020B0604020202020204" pitchFamily="34" charset="0"/>
                <a:cs typeface="Arial" panose="020B0604020202020204" pitchFamily="34" charset="0"/>
              </a:rPr>
              <a:t>LUẬN</a:t>
            </a:r>
            <a:r>
              <a:rPr lang="en-US" sz="5000" b="1" dirty="0">
                <a:solidFill>
                  <a:schemeClr val="accent5">
                    <a:lumMod val="75000"/>
                  </a:schemeClr>
                </a:solidFill>
                <a:latin typeface="Arial" panose="020B0604020202020204" pitchFamily="34" charset="0"/>
                <a:cs typeface="Arial" panose="020B0604020202020204" pitchFamily="34" charset="0"/>
              </a:rPr>
              <a:t> </a:t>
            </a:r>
            <a:r>
              <a:rPr lang="en-US" sz="5000" b="1" dirty="0" smtClean="0">
                <a:solidFill>
                  <a:schemeClr val="accent5">
                    <a:lumMod val="75000"/>
                  </a:schemeClr>
                </a:solidFill>
                <a:latin typeface="Arial" panose="020B0604020202020204" pitchFamily="34" charset="0"/>
                <a:cs typeface="Arial" panose="020B0604020202020204" pitchFamily="34" charset="0"/>
              </a:rPr>
              <a:t> </a:t>
            </a:r>
            <a:endParaRPr lang="en-US" sz="5000" b="1" dirty="0">
              <a:solidFill>
                <a:schemeClr val="accent5">
                  <a:lumMod val="75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773C5D86-43D2-31F3-0234-2FB046ADA19D}"/>
              </a:ext>
            </a:extLst>
          </p:cNvPr>
          <p:cNvGrpSpPr/>
          <p:nvPr/>
        </p:nvGrpSpPr>
        <p:grpSpPr>
          <a:xfrm>
            <a:off x="876300" y="2047636"/>
            <a:ext cx="16535400" cy="2133600"/>
            <a:chOff x="952500" y="2171700"/>
            <a:chExt cx="16535400" cy="2133600"/>
          </a:xfrm>
        </p:grpSpPr>
        <p:sp>
          <p:nvSpPr>
            <p:cNvPr id="3" name="Rectangle: Rounded Corners 2">
              <a:extLst>
                <a:ext uri="{FF2B5EF4-FFF2-40B4-BE49-F238E27FC236}">
                  <a16:creationId xmlns:a16="http://schemas.microsoft.com/office/drawing/2014/main" xmlns="" id="{98D2A100-FE6B-AD46-C538-1D49A62D450C}"/>
                </a:ext>
              </a:extLst>
            </p:cNvPr>
            <p:cNvSpPr/>
            <p:nvPr/>
          </p:nvSpPr>
          <p:spPr>
            <a:xfrm>
              <a:off x="952500" y="2171700"/>
              <a:ext cx="16383000" cy="19812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B28E7F2C-5763-FB6B-A03B-3AE36CBB0E78}"/>
                </a:ext>
              </a:extLst>
            </p:cNvPr>
            <p:cNvSpPr/>
            <p:nvPr/>
          </p:nvSpPr>
          <p:spPr>
            <a:xfrm>
              <a:off x="1104900" y="2324100"/>
              <a:ext cx="16383000" cy="19812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648C371-6717-C063-2453-E35A0686CFB5}"/>
                </a:ext>
              </a:extLst>
            </p:cNvPr>
            <p:cNvSpPr txBox="1"/>
            <p:nvPr/>
          </p:nvSpPr>
          <p:spPr>
            <a:xfrm>
              <a:off x="1409700" y="2389494"/>
              <a:ext cx="15773400" cy="1839606"/>
            </a:xfrm>
            <a:prstGeom prst="rect">
              <a:avLst/>
            </a:prstGeom>
            <a:noFill/>
          </p:spPr>
          <p:txBody>
            <a:bodyPr wrap="square">
              <a:spAutoFit/>
            </a:bodyPr>
            <a:lstStyle/>
            <a:p>
              <a:pPr algn="just">
                <a:lnSpc>
                  <a:spcPct val="150000"/>
                </a:lnSpc>
              </a:pPr>
              <a:r>
                <a:rPr lang="vi-VN" sz="4000"/>
                <a:t>Sản phẩm của bạn vẽ theo phong cách của trường phái nghệ thuật thời kì hiện đại nào trên thế giới?</a:t>
              </a:r>
              <a:endParaRPr lang="en-US" sz="4000"/>
            </a:p>
          </p:txBody>
        </p:sp>
      </p:grpSp>
      <p:grpSp>
        <p:nvGrpSpPr>
          <p:cNvPr id="8" name="Group 7">
            <a:extLst>
              <a:ext uri="{FF2B5EF4-FFF2-40B4-BE49-F238E27FC236}">
                <a16:creationId xmlns:a16="http://schemas.microsoft.com/office/drawing/2014/main" xmlns="" id="{C6450802-4964-DE2A-5F41-BA818EC05ACC}"/>
              </a:ext>
            </a:extLst>
          </p:cNvPr>
          <p:cNvGrpSpPr/>
          <p:nvPr/>
        </p:nvGrpSpPr>
        <p:grpSpPr>
          <a:xfrm>
            <a:off x="876300" y="4686300"/>
            <a:ext cx="16535400" cy="2133600"/>
            <a:chOff x="952500" y="2171700"/>
            <a:chExt cx="16535400" cy="2133600"/>
          </a:xfrm>
        </p:grpSpPr>
        <p:sp>
          <p:nvSpPr>
            <p:cNvPr id="9" name="Rectangle: Rounded Corners 8">
              <a:extLst>
                <a:ext uri="{FF2B5EF4-FFF2-40B4-BE49-F238E27FC236}">
                  <a16:creationId xmlns:a16="http://schemas.microsoft.com/office/drawing/2014/main" xmlns="" id="{C923D9AF-844E-1B9C-22EF-7E2A7C3A83B0}"/>
                </a:ext>
              </a:extLst>
            </p:cNvPr>
            <p:cNvSpPr/>
            <p:nvPr/>
          </p:nvSpPr>
          <p:spPr>
            <a:xfrm>
              <a:off x="952500" y="2171700"/>
              <a:ext cx="16383000" cy="19812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D55B7099-71B1-2B0D-37B3-727FF1E1157F}"/>
                </a:ext>
              </a:extLst>
            </p:cNvPr>
            <p:cNvSpPr/>
            <p:nvPr/>
          </p:nvSpPr>
          <p:spPr>
            <a:xfrm>
              <a:off x="1104900" y="2324100"/>
              <a:ext cx="16383000" cy="19812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27FB701A-AD6A-7232-E9FA-1D763859353B}"/>
                </a:ext>
              </a:extLst>
            </p:cNvPr>
            <p:cNvSpPr txBox="1"/>
            <p:nvPr/>
          </p:nvSpPr>
          <p:spPr>
            <a:xfrm>
              <a:off x="3276600" y="2704162"/>
              <a:ext cx="13639800" cy="916276"/>
            </a:xfrm>
            <a:prstGeom prst="rect">
              <a:avLst/>
            </a:prstGeom>
            <a:noFill/>
          </p:spPr>
          <p:txBody>
            <a:bodyPr wrap="square">
              <a:spAutoFit/>
            </a:bodyPr>
            <a:lstStyle/>
            <a:p>
              <a:pPr algn="just">
                <a:lnSpc>
                  <a:spcPct val="150000"/>
                </a:lnSpc>
              </a:pPr>
              <a:r>
                <a:rPr lang="vi-VN" sz="4000"/>
                <a:t>Bạn thích tác phầm của tác giả nào nh</a:t>
              </a:r>
              <a:r>
                <a:rPr lang="en-US" sz="4000">
                  <a:latin typeface="Arial" panose="020B0604020202020204" pitchFamily="34" charset="0"/>
                  <a:cs typeface="Arial" panose="020B0604020202020204" pitchFamily="34" charset="0"/>
                </a:rPr>
                <a:t>ấ</a:t>
              </a:r>
              <a:r>
                <a:rPr lang="vi-VN" sz="4000"/>
                <a:t>t? Vì sao?</a:t>
              </a:r>
              <a:endParaRPr lang="en-US" sz="4000"/>
            </a:p>
          </p:txBody>
        </p:sp>
      </p:grpSp>
      <p:grpSp>
        <p:nvGrpSpPr>
          <p:cNvPr id="12" name="Group 11">
            <a:extLst>
              <a:ext uri="{FF2B5EF4-FFF2-40B4-BE49-F238E27FC236}">
                <a16:creationId xmlns:a16="http://schemas.microsoft.com/office/drawing/2014/main" xmlns="" id="{67A423BD-5AE0-29A0-5F73-F47B478CE891}"/>
              </a:ext>
            </a:extLst>
          </p:cNvPr>
          <p:cNvGrpSpPr/>
          <p:nvPr/>
        </p:nvGrpSpPr>
        <p:grpSpPr>
          <a:xfrm>
            <a:off x="1028700" y="7310437"/>
            <a:ext cx="16535400" cy="2133600"/>
            <a:chOff x="952500" y="2171700"/>
            <a:chExt cx="16535400" cy="2133600"/>
          </a:xfrm>
        </p:grpSpPr>
        <p:sp>
          <p:nvSpPr>
            <p:cNvPr id="13" name="Rectangle: Rounded Corners 12">
              <a:extLst>
                <a:ext uri="{FF2B5EF4-FFF2-40B4-BE49-F238E27FC236}">
                  <a16:creationId xmlns:a16="http://schemas.microsoft.com/office/drawing/2014/main" xmlns="" id="{BE61A1BC-85FA-8D62-11CE-90F4A099D54B}"/>
                </a:ext>
              </a:extLst>
            </p:cNvPr>
            <p:cNvSpPr/>
            <p:nvPr/>
          </p:nvSpPr>
          <p:spPr>
            <a:xfrm>
              <a:off x="952500" y="2171700"/>
              <a:ext cx="16383000" cy="19812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EE70E5B2-E5FD-00B5-4287-9363B295527D}"/>
                </a:ext>
              </a:extLst>
            </p:cNvPr>
            <p:cNvSpPr/>
            <p:nvPr/>
          </p:nvSpPr>
          <p:spPr>
            <a:xfrm>
              <a:off x="1104900" y="2324100"/>
              <a:ext cx="16383000" cy="19812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CE4293F-E74F-42AA-FCB4-9C72E8A46B0F}"/>
                </a:ext>
              </a:extLst>
            </p:cNvPr>
            <p:cNvSpPr txBox="1"/>
            <p:nvPr/>
          </p:nvSpPr>
          <p:spPr>
            <a:xfrm>
              <a:off x="1409700" y="2389494"/>
              <a:ext cx="15773400" cy="1839606"/>
            </a:xfrm>
            <a:prstGeom prst="rect">
              <a:avLst/>
            </a:prstGeom>
            <a:noFill/>
          </p:spPr>
          <p:txBody>
            <a:bodyPr wrap="square">
              <a:spAutoFit/>
            </a:bodyPr>
            <a:lstStyle/>
            <a:p>
              <a:pPr algn="just">
                <a:lnSpc>
                  <a:spcPct val="150000"/>
                </a:lnSpc>
              </a:pPr>
              <a:r>
                <a:rPr lang="vi-VN" sz="4000"/>
                <a:t>Hãy giới thiệu vẻ đẹp của một trường phái nghệ thuật hiện đại với bạn bè, người thân. </a:t>
              </a:r>
              <a:endParaRPr lang="en-US" sz="4000"/>
            </a:p>
          </p:txBody>
        </p:sp>
      </p:grpSp>
    </p:spTree>
    <p:extLst>
      <p:ext uri="{BB962C8B-B14F-4D97-AF65-F5344CB8AC3E}">
        <p14:creationId xmlns:p14="http://schemas.microsoft.com/office/powerpoint/2010/main" val="40951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sp>
        <p:nvSpPr>
          <p:cNvPr id="4" name="Freeform 4"/>
          <p:cNvSpPr/>
          <p:nvPr/>
        </p:nvSpPr>
        <p:spPr>
          <a:xfrm>
            <a:off x="-2037170" y="1028700"/>
            <a:ext cx="4920191" cy="6367306"/>
          </a:xfrm>
          <a:custGeom>
            <a:avLst/>
            <a:gdLst/>
            <a:ahLst/>
            <a:cxnLst/>
            <a:rect l="l" t="t" r="r" b="b"/>
            <a:pathLst>
              <a:path w="4920191" h="6367306">
                <a:moveTo>
                  <a:pt x="0" y="0"/>
                </a:moveTo>
                <a:lnTo>
                  <a:pt x="4920191" y="0"/>
                </a:lnTo>
                <a:lnTo>
                  <a:pt x="4920191" y="6367306"/>
                </a:lnTo>
                <a:lnTo>
                  <a:pt x="0" y="63673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2750641" y="3059983"/>
            <a:ext cx="12786717" cy="2748125"/>
          </a:xfrm>
          <a:prstGeom prst="rect">
            <a:avLst/>
          </a:prstGeom>
        </p:spPr>
        <p:txBody>
          <a:bodyPr lIns="0" tIns="0" rIns="0" bIns="0" rtlCol="0" anchor="t">
            <a:spAutoFit/>
          </a:bodyPr>
          <a:lstStyle/>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PHẦN 4. </a:t>
            </a:r>
          </a:p>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VẬN DỤNG </a:t>
            </a:r>
          </a:p>
        </p:txBody>
      </p:sp>
      <p:sp>
        <p:nvSpPr>
          <p:cNvPr id="6" name="Freeform 6"/>
          <p:cNvSpPr/>
          <p:nvPr/>
        </p:nvSpPr>
        <p:spPr>
          <a:xfrm flipH="1">
            <a:off x="15883726" y="1820551"/>
            <a:ext cx="4137686" cy="5880433"/>
          </a:xfrm>
          <a:custGeom>
            <a:avLst/>
            <a:gdLst/>
            <a:ahLst/>
            <a:cxnLst/>
            <a:rect l="l" t="t" r="r" b="b"/>
            <a:pathLst>
              <a:path w="4137686" h="5880433">
                <a:moveTo>
                  <a:pt x="4137686" y="0"/>
                </a:moveTo>
                <a:lnTo>
                  <a:pt x="0" y="0"/>
                </a:lnTo>
                <a:lnTo>
                  <a:pt x="0" y="5880433"/>
                </a:lnTo>
                <a:lnTo>
                  <a:pt x="4137686" y="5880433"/>
                </a:lnTo>
                <a:lnTo>
                  <a:pt x="4137686"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2980969" y="-2900391"/>
            <a:ext cx="3104804" cy="4114800"/>
          </a:xfrm>
          <a:custGeom>
            <a:avLst/>
            <a:gdLst/>
            <a:ahLst/>
            <a:cxnLst/>
            <a:rect l="l" t="t" r="r" b="b"/>
            <a:pathLst>
              <a:path w="3104804" h="4114800">
                <a:moveTo>
                  <a:pt x="0" y="0"/>
                </a:moveTo>
                <a:lnTo>
                  <a:pt x="3104804" y="0"/>
                </a:lnTo>
                <a:lnTo>
                  <a:pt x="310480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276193" y="4937427"/>
            <a:ext cx="6263420" cy="4429946"/>
          </a:xfrm>
          <a:custGeom>
            <a:avLst/>
            <a:gdLst/>
            <a:ahLst/>
            <a:cxnLst/>
            <a:rect l="l" t="t" r="r" b="b"/>
            <a:pathLst>
              <a:path w="6263420" h="4429946">
                <a:moveTo>
                  <a:pt x="0" y="0"/>
                </a:moveTo>
                <a:lnTo>
                  <a:pt x="6263419" y="0"/>
                </a:lnTo>
                <a:lnTo>
                  <a:pt x="6263419" y="4429945"/>
                </a:lnTo>
                <a:lnTo>
                  <a:pt x="0" y="44299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820859" y="4828354"/>
            <a:ext cx="6263420" cy="4429946"/>
          </a:xfrm>
          <a:custGeom>
            <a:avLst/>
            <a:gdLst/>
            <a:ahLst/>
            <a:cxnLst/>
            <a:rect l="l" t="t" r="r" b="b"/>
            <a:pathLst>
              <a:path w="6263420" h="4429946">
                <a:moveTo>
                  <a:pt x="0" y="0"/>
                </a:moveTo>
                <a:lnTo>
                  <a:pt x="6263420" y="0"/>
                </a:lnTo>
                <a:lnTo>
                  <a:pt x="6263420" y="4429946"/>
                </a:lnTo>
                <a:lnTo>
                  <a:pt x="0" y="4429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8176428" y="-2062831"/>
            <a:ext cx="3700979" cy="4483565"/>
          </a:xfrm>
          <a:custGeom>
            <a:avLst/>
            <a:gdLst/>
            <a:ahLst/>
            <a:cxnLst/>
            <a:rect l="l" t="t" r="r" b="b"/>
            <a:pathLst>
              <a:path w="3700979" h="4483565">
                <a:moveTo>
                  <a:pt x="0" y="0"/>
                </a:moveTo>
                <a:lnTo>
                  <a:pt x="3700979" y="0"/>
                </a:lnTo>
                <a:lnTo>
                  <a:pt x="3700979" y="4483565"/>
                </a:lnTo>
                <a:lnTo>
                  <a:pt x="0" y="44835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974529" y="-5895140"/>
            <a:ext cx="4681098" cy="6420459"/>
          </a:xfrm>
          <a:custGeom>
            <a:avLst/>
            <a:gdLst/>
            <a:ahLst/>
            <a:cxnLst/>
            <a:rect l="l" t="t" r="r" b="b"/>
            <a:pathLst>
              <a:path w="4681098" h="6420459">
                <a:moveTo>
                  <a:pt x="0" y="0"/>
                </a:moveTo>
                <a:lnTo>
                  <a:pt x="4681098" y="0"/>
                </a:lnTo>
                <a:lnTo>
                  <a:pt x="4681098" y="6420458"/>
                </a:lnTo>
                <a:lnTo>
                  <a:pt x="0" y="64204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770475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588F686-BC09-19F9-D9D3-ACF3242AEE4C}"/>
              </a:ext>
            </a:extLst>
          </p:cNvPr>
          <p:cNvSpPr/>
          <p:nvPr/>
        </p:nvSpPr>
        <p:spPr>
          <a:xfrm>
            <a:off x="838200" y="495300"/>
            <a:ext cx="16611600" cy="46482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6000" b="1" dirty="0" err="1">
                <a:solidFill>
                  <a:srgbClr val="FF0000"/>
                </a:solidFill>
                <a:latin typeface="Times New Roman" panose="02020603050405020304" pitchFamily="18" charset="0"/>
                <a:cs typeface="Times New Roman" panose="02020603050405020304" pitchFamily="18" charset="0"/>
              </a:rPr>
              <a:t>Nhiệm</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vụ</a:t>
            </a:r>
            <a:r>
              <a:rPr lang="en-US" sz="6000" b="1" dirty="0" smtClean="0">
                <a:solidFill>
                  <a:srgbClr val="FF0000"/>
                </a:solidFill>
                <a:latin typeface="Times New Roman" panose="02020603050405020304" pitchFamily="18" charset="0"/>
                <a:cs typeface="Times New Roman" panose="02020603050405020304" pitchFamily="18" charset="0"/>
              </a:rPr>
              <a:t>:</a:t>
            </a:r>
            <a:r>
              <a:rPr lang="vi-VN" sz="6000" b="1" dirty="0" smtClean="0">
                <a:solidFill>
                  <a:srgbClr val="FF0000"/>
                </a:solidFill>
                <a:latin typeface="Times New Roman" panose="02020603050405020304" pitchFamily="18" charset="0"/>
                <a:cs typeface="Times New Roman" panose="02020603050405020304" pitchFamily="18" charset="0"/>
              </a:rPr>
              <a:t> EM HÃY THỂ HIỆN MỘT TÁC PHẨM HỘI HỌA THEO TRƯỜNG PHÁI MT HIỆN ĐẠI MÀ EM YÊU THÍCH.</a:t>
            </a:r>
            <a:endParaRPr lang="en-US" sz="6000" dirty="0">
              <a:solidFill>
                <a:schemeClr val="tx1"/>
              </a:solidFill>
              <a:latin typeface="Times New Roman" panose="02020603050405020304" pitchFamily="18" charset="0"/>
              <a:cs typeface="Times New Roman" panose="02020603050405020304" pitchFamily="18" charset="0"/>
            </a:endParaRPr>
          </a:p>
        </p:txBody>
      </p:sp>
      <p:sp>
        <p:nvSpPr>
          <p:cNvPr id="4" name="Freeform 22">
            <a:extLst>
              <a:ext uri="{FF2B5EF4-FFF2-40B4-BE49-F238E27FC236}">
                <a16:creationId xmlns:a16="http://schemas.microsoft.com/office/drawing/2014/main" xmlns="" id="{C63C6304-6F26-AB21-A23D-C834A4F52327}"/>
              </a:ext>
            </a:extLst>
          </p:cNvPr>
          <p:cNvSpPr/>
          <p:nvPr/>
        </p:nvSpPr>
        <p:spPr>
          <a:xfrm>
            <a:off x="10591800" y="3390900"/>
            <a:ext cx="6477000" cy="6896100"/>
          </a:xfrm>
          <a:custGeom>
            <a:avLst/>
            <a:gdLst/>
            <a:ahLst/>
            <a:cxnLst/>
            <a:rect l="l" t="t" r="r" b="b"/>
            <a:pathLst>
              <a:path w="6635115" h="10287000">
                <a:moveTo>
                  <a:pt x="0" y="0"/>
                </a:moveTo>
                <a:lnTo>
                  <a:pt x="6635115" y="0"/>
                </a:lnTo>
                <a:lnTo>
                  <a:pt x="6635115" y="10287000"/>
                </a:lnTo>
                <a:lnTo>
                  <a:pt x="0" y="10287000"/>
                </a:lnTo>
                <a:lnTo>
                  <a:pt x="0" y="0"/>
                </a:lnTo>
                <a:close/>
              </a:path>
            </a:pathLst>
          </a:custGeom>
          <a:blipFill>
            <a:blip r:embed="rId2"/>
            <a:stretch>
              <a:fillRect/>
            </a:stretch>
          </a:blipFill>
        </p:spPr>
      </p:sp>
    </p:spTree>
    <p:extLst>
      <p:ext uri="{BB962C8B-B14F-4D97-AF65-F5344CB8AC3E}">
        <p14:creationId xmlns:p14="http://schemas.microsoft.com/office/powerpoint/2010/main" val="327886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sp>
        <p:nvSpPr>
          <p:cNvPr id="4" name="Freeform 4"/>
          <p:cNvSpPr/>
          <p:nvPr/>
        </p:nvSpPr>
        <p:spPr>
          <a:xfrm>
            <a:off x="513989" y="2758810"/>
            <a:ext cx="4262997" cy="4975272"/>
          </a:xfrm>
          <a:custGeom>
            <a:avLst/>
            <a:gdLst/>
            <a:ahLst/>
            <a:cxnLst/>
            <a:rect l="l" t="t" r="r" b="b"/>
            <a:pathLst>
              <a:path w="4920191" h="6367306">
                <a:moveTo>
                  <a:pt x="0" y="0"/>
                </a:moveTo>
                <a:lnTo>
                  <a:pt x="4920191" y="0"/>
                </a:lnTo>
                <a:lnTo>
                  <a:pt x="4920191" y="6367306"/>
                </a:lnTo>
                <a:lnTo>
                  <a:pt x="0" y="63673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2343936" y="-37471"/>
            <a:ext cx="12786717" cy="1461939"/>
          </a:xfrm>
          <a:prstGeom prst="rect">
            <a:avLst/>
          </a:prstGeom>
        </p:spPr>
        <p:txBody>
          <a:bodyPr lIns="0" tIns="0" rIns="0" bIns="0" rtlCol="0" anchor="t">
            <a:spAutoFit/>
          </a:bodyPr>
          <a:lstStyle/>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dirty="0" smtClean="0">
                <a:ln>
                  <a:noFill/>
                </a:ln>
                <a:solidFill>
                  <a:srgbClr val="1F222B"/>
                </a:solidFill>
                <a:effectLst/>
                <a:uLnTx/>
                <a:uFillTx/>
                <a:latin typeface="Times New Roman" panose="02020603050405020304" pitchFamily="18" charset="0"/>
                <a:cs typeface="Times New Roman" panose="02020603050405020304" pitchFamily="18" charset="0"/>
              </a:rPr>
              <a:t>I.</a:t>
            </a:r>
            <a:r>
              <a:rPr kumimoji="0" lang="en-US" sz="7000" b="1" i="0" u="none" strike="noStrike" kern="1200" cap="none" spc="0" normalizeH="0" noProof="0" dirty="0" smtClean="0">
                <a:ln>
                  <a:noFill/>
                </a:ln>
                <a:solidFill>
                  <a:srgbClr val="1F222B"/>
                </a:solidFill>
                <a:effectLst/>
                <a:uLnTx/>
                <a:uFillTx/>
                <a:latin typeface="Times New Roman" panose="02020603050405020304" pitchFamily="18" charset="0"/>
                <a:cs typeface="Times New Roman" panose="02020603050405020304" pitchFamily="18" charset="0"/>
              </a:rPr>
              <a:t> </a:t>
            </a:r>
            <a:r>
              <a:rPr kumimoji="0" lang="en-US" sz="7000" b="1" i="0" u="none" strike="noStrike" kern="1200" cap="none" spc="0" normalizeH="0" baseline="0" noProof="0" dirty="0" err="1" smtClean="0">
                <a:ln>
                  <a:noFill/>
                </a:ln>
                <a:solidFill>
                  <a:srgbClr val="1F222B"/>
                </a:solidFill>
                <a:effectLst/>
                <a:uLnTx/>
                <a:uFillTx/>
                <a:latin typeface="Times New Roman" panose="02020603050405020304" pitchFamily="18" charset="0"/>
                <a:cs typeface="Times New Roman" panose="02020603050405020304" pitchFamily="18" charset="0"/>
              </a:rPr>
              <a:t>QUAN</a:t>
            </a:r>
            <a:r>
              <a:rPr kumimoji="0" lang="en-US" sz="7000" b="1" i="0" u="none" strike="noStrike" kern="1200" cap="none" spc="0" normalizeH="0" baseline="0" noProof="0" dirty="0" smtClean="0">
                <a:ln>
                  <a:noFill/>
                </a:ln>
                <a:solidFill>
                  <a:srgbClr val="1F222B"/>
                </a:solidFill>
                <a:effectLst/>
                <a:uLnTx/>
                <a:uFillTx/>
                <a:latin typeface="Times New Roman" panose="02020603050405020304" pitchFamily="18" charset="0"/>
                <a:cs typeface="Times New Roman" panose="02020603050405020304" pitchFamily="18" charset="0"/>
              </a:rPr>
              <a:t> </a:t>
            </a:r>
            <a:r>
              <a:rPr kumimoji="0" lang="en-US" sz="7000" b="1" i="0" u="none" strike="noStrike" kern="1200" cap="none" spc="0" normalizeH="0" baseline="0" noProof="0" dirty="0" err="1">
                <a:ln>
                  <a:noFill/>
                </a:ln>
                <a:solidFill>
                  <a:srgbClr val="1F222B"/>
                </a:solidFill>
                <a:effectLst/>
                <a:uLnTx/>
                <a:uFillTx/>
                <a:latin typeface="Times New Roman" panose="02020603050405020304" pitchFamily="18" charset="0"/>
                <a:cs typeface="Times New Roman" panose="02020603050405020304" pitchFamily="18" charset="0"/>
              </a:rPr>
              <a:t>SÁT</a:t>
            </a:r>
            <a:r>
              <a:rPr kumimoji="0" lang="en-US" sz="7000" b="1" i="0" u="none" strike="noStrike" kern="1200" cap="none" spc="0" normalizeH="0" baseline="0" noProof="0" dirty="0">
                <a:ln>
                  <a:noFill/>
                </a:ln>
                <a:solidFill>
                  <a:srgbClr val="1F222B"/>
                </a:solidFill>
                <a:effectLst/>
                <a:uLnTx/>
                <a:uFillTx/>
                <a:latin typeface="Times New Roman" panose="02020603050405020304" pitchFamily="18" charset="0"/>
                <a:cs typeface="Times New Roman" panose="02020603050405020304" pitchFamily="18" charset="0"/>
              </a:rPr>
              <a:t> </a:t>
            </a:r>
          </a:p>
        </p:txBody>
      </p:sp>
      <p:sp>
        <p:nvSpPr>
          <p:cNvPr id="6" name="Freeform 6"/>
          <p:cNvSpPr/>
          <p:nvPr/>
        </p:nvSpPr>
        <p:spPr>
          <a:xfrm flipH="1">
            <a:off x="14150314" y="1888137"/>
            <a:ext cx="4137686" cy="5880433"/>
          </a:xfrm>
          <a:custGeom>
            <a:avLst/>
            <a:gdLst/>
            <a:ahLst/>
            <a:cxnLst/>
            <a:rect l="l" t="t" r="r" b="b"/>
            <a:pathLst>
              <a:path w="4137686" h="5880433">
                <a:moveTo>
                  <a:pt x="4137686" y="0"/>
                </a:moveTo>
                <a:lnTo>
                  <a:pt x="0" y="0"/>
                </a:lnTo>
                <a:lnTo>
                  <a:pt x="0" y="5880433"/>
                </a:lnTo>
                <a:lnTo>
                  <a:pt x="4137686" y="5880433"/>
                </a:lnTo>
                <a:lnTo>
                  <a:pt x="4137686"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0733350" y="58118"/>
            <a:ext cx="3104804" cy="4114800"/>
          </a:xfrm>
          <a:custGeom>
            <a:avLst/>
            <a:gdLst/>
            <a:ahLst/>
            <a:cxnLst/>
            <a:rect l="l" t="t" r="r" b="b"/>
            <a:pathLst>
              <a:path w="3104804" h="4114800">
                <a:moveTo>
                  <a:pt x="0" y="0"/>
                </a:moveTo>
                <a:lnTo>
                  <a:pt x="3104804" y="0"/>
                </a:lnTo>
                <a:lnTo>
                  <a:pt x="310480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473933" y="5453187"/>
            <a:ext cx="6263420" cy="4429946"/>
          </a:xfrm>
          <a:custGeom>
            <a:avLst/>
            <a:gdLst/>
            <a:ahLst/>
            <a:cxnLst/>
            <a:rect l="l" t="t" r="r" b="b"/>
            <a:pathLst>
              <a:path w="6263420" h="4429946">
                <a:moveTo>
                  <a:pt x="0" y="0"/>
                </a:moveTo>
                <a:lnTo>
                  <a:pt x="6263419" y="0"/>
                </a:lnTo>
                <a:lnTo>
                  <a:pt x="6263419" y="4429945"/>
                </a:lnTo>
                <a:lnTo>
                  <a:pt x="0" y="44299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3087447" y="5453187"/>
            <a:ext cx="6263420" cy="4429946"/>
          </a:xfrm>
          <a:custGeom>
            <a:avLst/>
            <a:gdLst/>
            <a:ahLst/>
            <a:cxnLst/>
            <a:rect l="l" t="t" r="r" b="b"/>
            <a:pathLst>
              <a:path w="6263420" h="4429946">
                <a:moveTo>
                  <a:pt x="0" y="0"/>
                </a:moveTo>
                <a:lnTo>
                  <a:pt x="6263420" y="0"/>
                </a:lnTo>
                <a:lnTo>
                  <a:pt x="6263420" y="4429946"/>
                </a:lnTo>
                <a:lnTo>
                  <a:pt x="0" y="4429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9724877" y="3658961"/>
            <a:ext cx="3700979" cy="4483565"/>
          </a:xfrm>
          <a:custGeom>
            <a:avLst/>
            <a:gdLst/>
            <a:ahLst/>
            <a:cxnLst/>
            <a:rect l="l" t="t" r="r" b="b"/>
            <a:pathLst>
              <a:path w="3700979" h="4483565">
                <a:moveTo>
                  <a:pt x="0" y="0"/>
                </a:moveTo>
                <a:lnTo>
                  <a:pt x="3700979" y="0"/>
                </a:lnTo>
                <a:lnTo>
                  <a:pt x="3700979" y="4483565"/>
                </a:lnTo>
                <a:lnTo>
                  <a:pt x="0" y="44835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5795822" y="1960647"/>
            <a:ext cx="3890831" cy="4424543"/>
          </a:xfrm>
          <a:custGeom>
            <a:avLst/>
            <a:gdLst/>
            <a:ahLst/>
            <a:cxnLst/>
            <a:rect l="l" t="t" r="r" b="b"/>
            <a:pathLst>
              <a:path w="4681098" h="6420459">
                <a:moveTo>
                  <a:pt x="0" y="0"/>
                </a:moveTo>
                <a:lnTo>
                  <a:pt x="4681098" y="0"/>
                </a:lnTo>
                <a:lnTo>
                  <a:pt x="4681098" y="6420458"/>
                </a:lnTo>
                <a:lnTo>
                  <a:pt x="0" y="64204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3E29EE2-D96A-5B19-3015-52E494A975DF}"/>
              </a:ext>
            </a:extLst>
          </p:cNvPr>
          <p:cNvSpPr txBox="1"/>
          <p:nvPr/>
        </p:nvSpPr>
        <p:spPr>
          <a:xfrm>
            <a:off x="800100" y="342900"/>
            <a:ext cx="166878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QUAN SÁT MỘT SỐ SẢN PHẨM MĨ THUẬT </a:t>
            </a:r>
          </a:p>
        </p:txBody>
      </p:sp>
      <p:grpSp>
        <p:nvGrpSpPr>
          <p:cNvPr id="14" name="Group 13">
            <a:extLst>
              <a:ext uri="{FF2B5EF4-FFF2-40B4-BE49-F238E27FC236}">
                <a16:creationId xmlns:a16="http://schemas.microsoft.com/office/drawing/2014/main" xmlns="" id="{46C02087-AD61-820A-7245-8B8678977D59}"/>
              </a:ext>
            </a:extLst>
          </p:cNvPr>
          <p:cNvGrpSpPr/>
          <p:nvPr/>
        </p:nvGrpSpPr>
        <p:grpSpPr>
          <a:xfrm>
            <a:off x="685800" y="1333500"/>
            <a:ext cx="16639261" cy="8813409"/>
            <a:chOff x="457200" y="1379419"/>
            <a:chExt cx="16639261" cy="8813409"/>
          </a:xfrm>
        </p:grpSpPr>
        <p:pic>
          <p:nvPicPr>
            <p:cNvPr id="6" name="Picture 5">
              <a:extLst>
                <a:ext uri="{FF2B5EF4-FFF2-40B4-BE49-F238E27FC236}">
                  <a16:creationId xmlns:a16="http://schemas.microsoft.com/office/drawing/2014/main" xmlns="" id="{D0612378-B253-7B1F-7DBF-DB3FF3BBAA89}"/>
                </a:ext>
              </a:extLst>
            </p:cNvPr>
            <p:cNvPicPr>
              <a:picLocks noChangeAspect="1"/>
            </p:cNvPicPr>
            <p:nvPr/>
          </p:nvPicPr>
          <p:blipFill>
            <a:blip r:embed="rId2"/>
            <a:stretch>
              <a:fillRect/>
            </a:stretch>
          </p:blipFill>
          <p:spPr>
            <a:xfrm>
              <a:off x="457200" y="1544626"/>
              <a:ext cx="5676900" cy="4160357"/>
            </a:xfrm>
            <a:prstGeom prst="rect">
              <a:avLst/>
            </a:prstGeom>
          </p:spPr>
        </p:pic>
        <p:pic>
          <p:nvPicPr>
            <p:cNvPr id="8" name="Picture 7">
              <a:extLst>
                <a:ext uri="{FF2B5EF4-FFF2-40B4-BE49-F238E27FC236}">
                  <a16:creationId xmlns:a16="http://schemas.microsoft.com/office/drawing/2014/main" xmlns="" id="{4F63AA07-B9B8-DCC2-8BB0-B85BD745CA69}"/>
                </a:ext>
              </a:extLst>
            </p:cNvPr>
            <p:cNvPicPr>
              <a:picLocks noChangeAspect="1"/>
            </p:cNvPicPr>
            <p:nvPr/>
          </p:nvPicPr>
          <p:blipFill>
            <a:blip r:embed="rId3"/>
            <a:stretch>
              <a:fillRect/>
            </a:stretch>
          </p:blipFill>
          <p:spPr>
            <a:xfrm>
              <a:off x="5715000" y="5826231"/>
              <a:ext cx="5676901" cy="4113106"/>
            </a:xfrm>
            <a:prstGeom prst="rect">
              <a:avLst/>
            </a:prstGeom>
          </p:spPr>
        </p:pic>
        <p:pic>
          <p:nvPicPr>
            <p:cNvPr id="10" name="Picture 9">
              <a:extLst>
                <a:ext uri="{FF2B5EF4-FFF2-40B4-BE49-F238E27FC236}">
                  <a16:creationId xmlns:a16="http://schemas.microsoft.com/office/drawing/2014/main" xmlns="" id="{149ACAA2-33EE-3381-ABE5-AC2AD58F23C5}"/>
                </a:ext>
              </a:extLst>
            </p:cNvPr>
            <p:cNvPicPr>
              <a:picLocks noChangeAspect="1"/>
            </p:cNvPicPr>
            <p:nvPr/>
          </p:nvPicPr>
          <p:blipFill>
            <a:blip r:embed="rId4"/>
            <a:stretch>
              <a:fillRect/>
            </a:stretch>
          </p:blipFill>
          <p:spPr>
            <a:xfrm>
              <a:off x="11652300" y="1379419"/>
              <a:ext cx="5444161" cy="7528162"/>
            </a:xfrm>
            <a:prstGeom prst="rect">
              <a:avLst/>
            </a:prstGeom>
          </p:spPr>
        </p:pic>
        <p:sp>
          <p:nvSpPr>
            <p:cNvPr id="11" name="TextBox 10">
              <a:extLst>
                <a:ext uri="{FF2B5EF4-FFF2-40B4-BE49-F238E27FC236}">
                  <a16:creationId xmlns:a16="http://schemas.microsoft.com/office/drawing/2014/main" xmlns="" id="{C0E98F60-2329-0A54-DD02-3BA3D12E9FB4}"/>
                </a:ext>
              </a:extLst>
            </p:cNvPr>
            <p:cNvSpPr txBox="1"/>
            <p:nvPr/>
          </p:nvSpPr>
          <p:spPr>
            <a:xfrm>
              <a:off x="1191539" y="5704983"/>
              <a:ext cx="3599993" cy="1391728"/>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Phong cảnh </a:t>
              </a:r>
            </a:p>
            <a:p>
              <a:pPr algn="ctr">
                <a:lnSpc>
                  <a:spcPct val="150000"/>
                </a:lnSpc>
              </a:pPr>
              <a:r>
                <a:rPr lang="en-US" sz="3000">
                  <a:latin typeface="Arial" panose="020B0604020202020204" pitchFamily="34" charset="0"/>
                  <a:cs typeface="Arial" panose="020B0604020202020204" pitchFamily="34" charset="0"/>
                </a:rPr>
                <a:t>Lê Mai Phương </a:t>
              </a:r>
            </a:p>
          </p:txBody>
        </p:sp>
        <p:sp>
          <p:nvSpPr>
            <p:cNvPr id="12" name="TextBox 11">
              <a:extLst>
                <a:ext uri="{FF2B5EF4-FFF2-40B4-BE49-F238E27FC236}">
                  <a16:creationId xmlns:a16="http://schemas.microsoft.com/office/drawing/2014/main" xmlns="" id="{6BB12AAF-F3E1-64FD-7EDD-43B59CC3B723}"/>
                </a:ext>
              </a:extLst>
            </p:cNvPr>
            <p:cNvSpPr txBox="1"/>
            <p:nvPr/>
          </p:nvSpPr>
          <p:spPr>
            <a:xfrm>
              <a:off x="6621413" y="4313255"/>
              <a:ext cx="3599993" cy="1391728"/>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Làng quê </a:t>
              </a:r>
            </a:p>
            <a:p>
              <a:pPr algn="ctr">
                <a:lnSpc>
                  <a:spcPct val="150000"/>
                </a:lnSpc>
              </a:pPr>
              <a:r>
                <a:rPr lang="en-US" sz="3000">
                  <a:latin typeface="Arial" panose="020B0604020202020204" pitchFamily="34" charset="0"/>
                  <a:cs typeface="Arial" panose="020B0604020202020204" pitchFamily="34" charset="0"/>
                </a:rPr>
                <a:t>Lê Mai Phương </a:t>
              </a:r>
            </a:p>
          </p:txBody>
        </p:sp>
        <p:sp>
          <p:nvSpPr>
            <p:cNvPr id="13" name="TextBox 12">
              <a:extLst>
                <a:ext uri="{FF2B5EF4-FFF2-40B4-BE49-F238E27FC236}">
                  <a16:creationId xmlns:a16="http://schemas.microsoft.com/office/drawing/2014/main" xmlns="" id="{2C36612E-AEB7-89A6-4F6E-CF86AA0E4EEE}"/>
                </a:ext>
              </a:extLst>
            </p:cNvPr>
            <p:cNvSpPr txBox="1"/>
            <p:nvPr/>
          </p:nvSpPr>
          <p:spPr>
            <a:xfrm>
              <a:off x="12822795" y="8801100"/>
              <a:ext cx="3599993" cy="1391728"/>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Chân dung bạn</a:t>
              </a:r>
            </a:p>
            <a:p>
              <a:pPr algn="ctr">
                <a:lnSpc>
                  <a:spcPct val="150000"/>
                </a:lnSpc>
              </a:pPr>
              <a:r>
                <a:rPr lang="en-US" sz="3000">
                  <a:latin typeface="Arial" panose="020B0604020202020204" pitchFamily="34" charset="0"/>
                  <a:cs typeface="Arial" panose="020B0604020202020204" pitchFamily="34" charset="0"/>
                </a:rPr>
                <a:t>Trần Thu Hà </a:t>
              </a:r>
            </a:p>
          </p:txBody>
        </p:sp>
      </p:grpSp>
    </p:spTree>
    <p:extLst>
      <p:ext uri="{BB962C8B-B14F-4D97-AF65-F5344CB8AC3E}">
        <p14:creationId xmlns:p14="http://schemas.microsoft.com/office/powerpoint/2010/main" val="154944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24600" y="190500"/>
            <a:ext cx="8536878" cy="9906000"/>
          </a:xfrm>
          <a:prstGeom prst="rect">
            <a:avLst/>
          </a:prstGeom>
        </p:spPr>
      </p:pic>
      <p:sp>
        <p:nvSpPr>
          <p:cNvPr id="3" name="TextBox 2"/>
          <p:cNvSpPr txBox="1"/>
          <p:nvPr/>
        </p:nvSpPr>
        <p:spPr>
          <a:xfrm>
            <a:off x="1752601" y="2735581"/>
            <a:ext cx="1981200" cy="2800767"/>
          </a:xfrm>
          <a:prstGeom prst="rect">
            <a:avLst/>
          </a:prstGeom>
          <a:noFill/>
        </p:spPr>
        <p:txBody>
          <a:bodyPr wrap="square" rtlCol="0">
            <a:spAutoFit/>
          </a:bodyPr>
          <a:lstStyle/>
          <a:p>
            <a:r>
              <a:rPr lang="en-US" sz="4400" b="1" dirty="0" err="1" smtClean="0">
                <a:latin typeface="Times New Roman" panose="02020603050405020304" pitchFamily="18" charset="0"/>
                <a:cs typeface="Times New Roman" panose="02020603050405020304" pitchFamily="18" charset="0"/>
              </a:rPr>
              <a:t>Thiếu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nữ</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vườn</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885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000" y="614362"/>
            <a:ext cx="11430000" cy="9058275"/>
          </a:xfrm>
          <a:prstGeom prst="rect">
            <a:avLst/>
          </a:prstGeom>
        </p:spPr>
      </p:pic>
      <p:sp>
        <p:nvSpPr>
          <p:cNvPr id="3" name="Rectangle 2"/>
          <p:cNvSpPr/>
          <p:nvPr/>
        </p:nvSpPr>
        <p:spPr>
          <a:xfrm>
            <a:off x="6851385" y="9487971"/>
            <a:ext cx="4544834" cy="707886"/>
          </a:xfrm>
          <a:prstGeom prst="rect">
            <a:avLst/>
          </a:prstGeom>
        </p:spPr>
        <p:txBody>
          <a:bodyPr wrap="none">
            <a:spAutoFit/>
          </a:bodyPr>
          <a:lstStyle/>
          <a:p>
            <a:r>
              <a:rPr lang="en-US" sz="4000" b="1" i="1" dirty="0">
                <a:solidFill>
                  <a:srgbClr val="FF0000"/>
                </a:solidFill>
                <a:latin typeface="Times New Roman" panose="02020603050405020304" pitchFamily="18" charset="0"/>
                <a:cs typeface="Times New Roman" panose="02020603050405020304" pitchFamily="18" charset="0"/>
              </a:rPr>
              <a:t>Les Femmes </a:t>
            </a:r>
            <a:r>
              <a:rPr lang="en-US" sz="4000" b="1" i="1" dirty="0" err="1">
                <a:solidFill>
                  <a:srgbClr val="FF0000"/>
                </a:solidFill>
                <a:latin typeface="Times New Roman" panose="02020603050405020304" pitchFamily="18" charset="0"/>
                <a:cs typeface="Times New Roman" panose="02020603050405020304" pitchFamily="18" charset="0"/>
              </a:rPr>
              <a:t>d'Alger</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2266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05400" y="876300"/>
            <a:ext cx="9372600" cy="9372600"/>
          </a:xfrm>
          <a:prstGeom prst="rect">
            <a:avLst/>
          </a:prstGeom>
        </p:spPr>
      </p:pic>
    </p:spTree>
    <p:extLst>
      <p:ext uri="{BB962C8B-B14F-4D97-AF65-F5344CB8AC3E}">
        <p14:creationId xmlns:p14="http://schemas.microsoft.com/office/powerpoint/2010/main" val="32447250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5200" y="571499"/>
            <a:ext cx="12344400" cy="9246385"/>
          </a:xfrm>
          <a:prstGeom prst="rect">
            <a:avLst/>
          </a:prstGeom>
        </p:spPr>
      </p:pic>
    </p:spTree>
    <p:extLst>
      <p:ext uri="{BB962C8B-B14F-4D97-AF65-F5344CB8AC3E}">
        <p14:creationId xmlns:p14="http://schemas.microsoft.com/office/powerpoint/2010/main" val="3060364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2200" y="1104900"/>
            <a:ext cx="14838218" cy="8001000"/>
          </a:xfrm>
          <a:prstGeom prst="rect">
            <a:avLst/>
          </a:prstGeom>
        </p:spPr>
      </p:pic>
    </p:spTree>
    <p:extLst>
      <p:ext uri="{BB962C8B-B14F-4D97-AF65-F5344CB8AC3E}">
        <p14:creationId xmlns:p14="http://schemas.microsoft.com/office/powerpoint/2010/main" val="592782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327935" flipH="1">
            <a:off x="-550917" y="7829117"/>
            <a:ext cx="1787666" cy="1385191"/>
          </a:xfrm>
          <a:custGeom>
            <a:avLst/>
            <a:gdLst/>
            <a:ahLst/>
            <a:cxnLst/>
            <a:rect l="l" t="t" r="r" b="b"/>
            <a:pathLst>
              <a:path w="1787666" h="1385191">
                <a:moveTo>
                  <a:pt x="1787666" y="0"/>
                </a:moveTo>
                <a:lnTo>
                  <a:pt x="0" y="0"/>
                </a:lnTo>
                <a:lnTo>
                  <a:pt x="0" y="1385191"/>
                </a:lnTo>
                <a:lnTo>
                  <a:pt x="1787666" y="1385191"/>
                </a:lnTo>
                <a:lnTo>
                  <a:pt x="1787666" y="0"/>
                </a:lnTo>
                <a:close/>
              </a:path>
            </a:pathLst>
          </a:custGeom>
          <a:blipFill>
            <a:blip r:embed="rId2"/>
            <a:stretch>
              <a:fillRect r="-76543" b="-53126"/>
            </a:stretch>
          </a:blipFill>
        </p:spPr>
      </p:sp>
      <p:sp>
        <p:nvSpPr>
          <p:cNvPr id="6" name="Freeform 6"/>
          <p:cNvSpPr/>
          <p:nvPr/>
        </p:nvSpPr>
        <p:spPr>
          <a:xfrm flipH="1">
            <a:off x="13455586" y="6476421"/>
            <a:ext cx="5664165" cy="4288767"/>
          </a:xfrm>
          <a:custGeom>
            <a:avLst/>
            <a:gdLst/>
            <a:ahLst/>
            <a:cxnLst/>
            <a:rect l="l" t="t" r="r" b="b"/>
            <a:pathLst>
              <a:path w="5664165" h="4288767">
                <a:moveTo>
                  <a:pt x="5664165" y="0"/>
                </a:moveTo>
                <a:lnTo>
                  <a:pt x="0" y="0"/>
                </a:lnTo>
                <a:lnTo>
                  <a:pt x="0" y="4288768"/>
                </a:lnTo>
                <a:lnTo>
                  <a:pt x="5664165" y="4288768"/>
                </a:lnTo>
                <a:lnTo>
                  <a:pt x="5664165" y="0"/>
                </a:lnTo>
                <a:close/>
              </a:path>
            </a:pathLst>
          </a:custGeom>
          <a:blipFill>
            <a:blip r:embed="rId3"/>
            <a:stretch>
              <a:fillRect l="-70631" b="-100000"/>
            </a:stretch>
          </a:blipFill>
        </p:spPr>
      </p:sp>
      <p:sp>
        <p:nvSpPr>
          <p:cNvPr id="7" name="Freeform 7"/>
          <p:cNvSpPr/>
          <p:nvPr/>
        </p:nvSpPr>
        <p:spPr>
          <a:xfrm flipH="1">
            <a:off x="-162614" y="8620805"/>
            <a:ext cx="5697695" cy="2076664"/>
          </a:xfrm>
          <a:custGeom>
            <a:avLst/>
            <a:gdLst/>
            <a:ahLst/>
            <a:cxnLst/>
            <a:rect l="l" t="t" r="r" b="b"/>
            <a:pathLst>
              <a:path w="5697695" h="2076664">
                <a:moveTo>
                  <a:pt x="5697695" y="0"/>
                </a:moveTo>
                <a:lnTo>
                  <a:pt x="0" y="0"/>
                </a:lnTo>
                <a:lnTo>
                  <a:pt x="0" y="2076664"/>
                </a:lnTo>
                <a:lnTo>
                  <a:pt x="5697695" y="2076664"/>
                </a:lnTo>
                <a:lnTo>
                  <a:pt x="5697695" y="0"/>
                </a:lnTo>
                <a:close/>
              </a:path>
            </a:pathLst>
          </a:custGeom>
          <a:blipFill>
            <a:blip r:embed="rId3"/>
            <a:stretch>
              <a:fillRect r="-90800" b="-364602"/>
            </a:stretch>
          </a:blipFill>
        </p:spPr>
      </p:sp>
      <p:sp>
        <p:nvSpPr>
          <p:cNvPr id="8" name="Freeform 8"/>
          <p:cNvSpPr/>
          <p:nvPr/>
        </p:nvSpPr>
        <p:spPr>
          <a:xfrm flipH="1">
            <a:off x="16714931" y="2183080"/>
            <a:ext cx="1813126" cy="1133485"/>
          </a:xfrm>
          <a:custGeom>
            <a:avLst/>
            <a:gdLst/>
            <a:ahLst/>
            <a:cxnLst/>
            <a:rect l="l" t="t" r="r" b="b"/>
            <a:pathLst>
              <a:path w="1813126" h="1133485">
                <a:moveTo>
                  <a:pt x="1813127" y="0"/>
                </a:moveTo>
                <a:lnTo>
                  <a:pt x="0" y="0"/>
                </a:lnTo>
                <a:lnTo>
                  <a:pt x="0" y="1133485"/>
                </a:lnTo>
                <a:lnTo>
                  <a:pt x="1813127" y="1133485"/>
                </a:lnTo>
                <a:lnTo>
                  <a:pt x="1813127" y="0"/>
                </a:lnTo>
                <a:close/>
              </a:path>
            </a:pathLst>
          </a:custGeom>
          <a:blipFill>
            <a:blip r:embed="rId2"/>
            <a:stretch>
              <a:fillRect l="-62214" t="-74391"/>
            </a:stretch>
          </a:blipFill>
        </p:spPr>
      </p:sp>
      <p:sp>
        <p:nvSpPr>
          <p:cNvPr id="9" name="Freeform 9"/>
          <p:cNvSpPr/>
          <p:nvPr/>
        </p:nvSpPr>
        <p:spPr>
          <a:xfrm flipH="1">
            <a:off x="-1792389" y="-3671860"/>
            <a:ext cx="5134790" cy="5967608"/>
          </a:xfrm>
          <a:custGeom>
            <a:avLst/>
            <a:gdLst/>
            <a:ahLst/>
            <a:cxnLst/>
            <a:rect l="l" t="t" r="r" b="b"/>
            <a:pathLst>
              <a:path w="5134790" h="5967608">
                <a:moveTo>
                  <a:pt x="5134790" y="0"/>
                </a:moveTo>
                <a:lnTo>
                  <a:pt x="0" y="0"/>
                </a:lnTo>
                <a:lnTo>
                  <a:pt x="0" y="5967608"/>
                </a:lnTo>
                <a:lnTo>
                  <a:pt x="5134790" y="5967608"/>
                </a:lnTo>
                <a:lnTo>
                  <a:pt x="5134790" y="0"/>
                </a:lnTo>
                <a:close/>
              </a:path>
            </a:pathLst>
          </a:custGeom>
          <a:blipFill>
            <a:blip r:embed="rId3"/>
            <a:stretch>
              <a:fillRect r="-90800" b="-45703"/>
            </a:stretch>
          </a:blipFill>
        </p:spPr>
      </p:sp>
      <p:sp>
        <p:nvSpPr>
          <p:cNvPr id="10" name="Freeform 10"/>
          <p:cNvSpPr/>
          <p:nvPr/>
        </p:nvSpPr>
        <p:spPr>
          <a:xfrm rot="857018">
            <a:off x="15983532" y="-367135"/>
            <a:ext cx="2296701" cy="2296701"/>
          </a:xfrm>
          <a:custGeom>
            <a:avLst/>
            <a:gdLst/>
            <a:ahLst/>
            <a:cxnLst/>
            <a:rect l="l" t="t" r="r" b="b"/>
            <a:pathLst>
              <a:path w="2296701" h="2296701">
                <a:moveTo>
                  <a:pt x="0" y="0"/>
                </a:moveTo>
                <a:lnTo>
                  <a:pt x="2296701" y="0"/>
                </a:lnTo>
                <a:lnTo>
                  <a:pt x="2296701" y="2296700"/>
                </a:lnTo>
                <a:lnTo>
                  <a:pt x="0" y="2296700"/>
                </a:lnTo>
                <a:lnTo>
                  <a:pt x="0" y="0"/>
                </a:lnTo>
                <a:close/>
              </a:path>
            </a:pathLst>
          </a:custGeom>
          <a:blipFill>
            <a:blip r:embed="rId4"/>
            <a:stretch>
              <a:fillRect/>
            </a:stretch>
          </a:blipFill>
        </p:spPr>
      </p:sp>
      <p:sp>
        <p:nvSpPr>
          <p:cNvPr id="11" name="Freeform 11"/>
          <p:cNvSpPr/>
          <p:nvPr/>
        </p:nvSpPr>
        <p:spPr>
          <a:xfrm flipV="1">
            <a:off x="14047281" y="-424285"/>
            <a:ext cx="4480776" cy="1633128"/>
          </a:xfrm>
          <a:custGeom>
            <a:avLst/>
            <a:gdLst/>
            <a:ahLst/>
            <a:cxnLst/>
            <a:rect l="l" t="t" r="r" b="b"/>
            <a:pathLst>
              <a:path w="4480776" h="1633128">
                <a:moveTo>
                  <a:pt x="0" y="1633128"/>
                </a:moveTo>
                <a:lnTo>
                  <a:pt x="4480776" y="1633128"/>
                </a:lnTo>
                <a:lnTo>
                  <a:pt x="4480776" y="0"/>
                </a:lnTo>
                <a:lnTo>
                  <a:pt x="0" y="0"/>
                </a:lnTo>
                <a:lnTo>
                  <a:pt x="0" y="1633128"/>
                </a:lnTo>
                <a:close/>
              </a:path>
            </a:pathLst>
          </a:custGeom>
          <a:blipFill>
            <a:blip r:embed="rId3"/>
            <a:stretch>
              <a:fillRect r="-90800" b="-364602"/>
            </a:stretch>
          </a:blipFill>
        </p:spPr>
      </p:sp>
      <p:sp>
        <p:nvSpPr>
          <p:cNvPr id="14" name="Freeform 14"/>
          <p:cNvSpPr/>
          <p:nvPr/>
        </p:nvSpPr>
        <p:spPr>
          <a:xfrm rot="7848541">
            <a:off x="4096569" y="-497036"/>
            <a:ext cx="602171" cy="1189473"/>
          </a:xfrm>
          <a:custGeom>
            <a:avLst/>
            <a:gdLst/>
            <a:ahLst/>
            <a:cxnLst/>
            <a:rect l="l" t="t" r="r" b="b"/>
            <a:pathLst>
              <a:path w="602171" h="1189473">
                <a:moveTo>
                  <a:pt x="0" y="0"/>
                </a:moveTo>
                <a:lnTo>
                  <a:pt x="602170" y="0"/>
                </a:lnTo>
                <a:lnTo>
                  <a:pt x="602170" y="1189472"/>
                </a:lnTo>
                <a:lnTo>
                  <a:pt x="0" y="1189472"/>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821106">
            <a:off x="3225375" y="9588349"/>
            <a:ext cx="463540" cy="915635"/>
          </a:xfrm>
          <a:custGeom>
            <a:avLst/>
            <a:gdLst/>
            <a:ahLst/>
            <a:cxnLst/>
            <a:rect l="l" t="t" r="r" b="b"/>
            <a:pathLst>
              <a:path w="463540" h="915635">
                <a:moveTo>
                  <a:pt x="0" y="0"/>
                </a:moveTo>
                <a:lnTo>
                  <a:pt x="463540" y="0"/>
                </a:lnTo>
                <a:lnTo>
                  <a:pt x="463540" y="915635"/>
                </a:lnTo>
                <a:lnTo>
                  <a:pt x="0" y="915635"/>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sp>
      <p:sp>
        <p:nvSpPr>
          <p:cNvPr id="16" name="Freeform 16"/>
          <p:cNvSpPr/>
          <p:nvPr/>
        </p:nvSpPr>
        <p:spPr>
          <a:xfrm rot="5715028">
            <a:off x="59033" y="3221012"/>
            <a:ext cx="1039444" cy="1010860"/>
          </a:xfrm>
          <a:custGeom>
            <a:avLst/>
            <a:gdLst/>
            <a:ahLst/>
            <a:cxnLst/>
            <a:rect l="l" t="t" r="r" b="b"/>
            <a:pathLst>
              <a:path w="1039444" h="1010860">
                <a:moveTo>
                  <a:pt x="0" y="0"/>
                </a:moveTo>
                <a:lnTo>
                  <a:pt x="1039444" y="0"/>
                </a:lnTo>
                <a:lnTo>
                  <a:pt x="1039444" y="1010859"/>
                </a:lnTo>
                <a:lnTo>
                  <a:pt x="0" y="10108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rot="-3900268">
            <a:off x="12423818" y="8121643"/>
            <a:ext cx="703818" cy="684463"/>
          </a:xfrm>
          <a:custGeom>
            <a:avLst/>
            <a:gdLst/>
            <a:ahLst/>
            <a:cxnLst/>
            <a:rect l="l" t="t" r="r" b="b"/>
            <a:pathLst>
              <a:path w="703818" h="684463">
                <a:moveTo>
                  <a:pt x="0" y="0"/>
                </a:moveTo>
                <a:lnTo>
                  <a:pt x="703818" y="0"/>
                </a:lnTo>
                <a:lnTo>
                  <a:pt x="703818" y="684464"/>
                </a:lnTo>
                <a:lnTo>
                  <a:pt x="0" y="6844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3201473">
            <a:off x="3601554" y="9720641"/>
            <a:ext cx="610568" cy="1206060"/>
          </a:xfrm>
          <a:custGeom>
            <a:avLst/>
            <a:gdLst/>
            <a:ahLst/>
            <a:cxnLst/>
            <a:rect l="l" t="t" r="r" b="b"/>
            <a:pathLst>
              <a:path w="610568" h="1206060">
                <a:moveTo>
                  <a:pt x="0" y="0"/>
                </a:moveTo>
                <a:lnTo>
                  <a:pt x="610568" y="0"/>
                </a:lnTo>
                <a:lnTo>
                  <a:pt x="610568" y="1206060"/>
                </a:lnTo>
                <a:lnTo>
                  <a:pt x="0" y="1206060"/>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sp>
      <p:grpSp>
        <p:nvGrpSpPr>
          <p:cNvPr id="19" name="Group 18">
            <a:extLst>
              <a:ext uri="{FF2B5EF4-FFF2-40B4-BE49-F238E27FC236}">
                <a16:creationId xmlns:a16="http://schemas.microsoft.com/office/drawing/2014/main" xmlns="" id="{1F476FC5-719D-F62B-A2FC-E66292706C34}"/>
              </a:ext>
            </a:extLst>
          </p:cNvPr>
          <p:cNvGrpSpPr/>
          <p:nvPr/>
        </p:nvGrpSpPr>
        <p:grpSpPr>
          <a:xfrm>
            <a:off x="175988" y="1181277"/>
            <a:ext cx="16546563" cy="7826533"/>
            <a:chOff x="1104900" y="3097885"/>
            <a:chExt cx="16546563" cy="6236615"/>
          </a:xfrm>
        </p:grpSpPr>
        <p:sp>
          <p:nvSpPr>
            <p:cNvPr id="20" name="Rectangle: Rounded Corners 19">
              <a:extLst>
                <a:ext uri="{FF2B5EF4-FFF2-40B4-BE49-F238E27FC236}">
                  <a16:creationId xmlns:a16="http://schemas.microsoft.com/office/drawing/2014/main" xmlns="" id="{95EC10EC-2336-FDBA-6EF6-D9B7269C1B0D}"/>
                </a:ext>
              </a:extLst>
            </p:cNvPr>
            <p:cNvSpPr/>
            <p:nvPr/>
          </p:nvSpPr>
          <p:spPr>
            <a:xfrm>
              <a:off x="1104900" y="3097886"/>
              <a:ext cx="16078200" cy="5931813"/>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xmlns="" id="{5D2673B1-CC52-BCB4-5172-5D7ABD5400D8}"/>
                </a:ext>
              </a:extLst>
            </p:cNvPr>
            <p:cNvSpPr/>
            <p:nvPr/>
          </p:nvSpPr>
          <p:spPr>
            <a:xfrm>
              <a:off x="1573263" y="3695700"/>
              <a:ext cx="16078200" cy="5638800"/>
            </a:xfrm>
            <a:prstGeom prst="roundRect">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242D458A-3CB9-2997-CE1C-A6A0987E2F40}"/>
                </a:ext>
              </a:extLst>
            </p:cNvPr>
            <p:cNvSpPr txBox="1"/>
            <p:nvPr/>
          </p:nvSpPr>
          <p:spPr>
            <a:xfrm>
              <a:off x="2234431" y="4910304"/>
              <a:ext cx="14755863" cy="367158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Nghệ thuật hiện đại gồm các trường phái như: Ấn tượng, Lập thể, Biểu hiện,… xuất hiện ở châu Âu vào khoảng cuối thế kỉ XIX, đầu thế kỉ XX với các tác phẩm thể hiện những cách nhìn mới về chất liệu tạo hình và chức năng của nghệ thuật.   </a:t>
              </a:r>
            </a:p>
          </p:txBody>
        </p:sp>
        <p:sp>
          <p:nvSpPr>
            <p:cNvPr id="23" name="Rectangle: Rounded Corners 22">
              <a:extLst>
                <a:ext uri="{FF2B5EF4-FFF2-40B4-BE49-F238E27FC236}">
                  <a16:creationId xmlns:a16="http://schemas.microsoft.com/office/drawing/2014/main" xmlns="" id="{0DAE4C0A-0DFB-DA30-FEB1-EE45E2C295F1}"/>
                </a:ext>
              </a:extLst>
            </p:cNvPr>
            <p:cNvSpPr/>
            <p:nvPr/>
          </p:nvSpPr>
          <p:spPr>
            <a:xfrm>
              <a:off x="1676400" y="3097885"/>
              <a:ext cx="5181600" cy="1364607"/>
            </a:xfrm>
            <a:prstGeom prst="roundRect">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dirty="0" err="1">
                  <a:solidFill>
                    <a:schemeClr val="accent2">
                      <a:lumMod val="75000"/>
                    </a:schemeClr>
                  </a:solidFill>
                  <a:latin typeface="Arial" panose="020B0604020202020204" pitchFamily="34" charset="0"/>
                  <a:cs typeface="Arial" panose="020B0604020202020204" pitchFamily="34" charset="0"/>
                </a:rPr>
                <a:t>Em</a:t>
              </a:r>
              <a:r>
                <a:rPr lang="en-US" sz="5500" b="1" dirty="0">
                  <a:solidFill>
                    <a:schemeClr val="accent2">
                      <a:lumMod val="75000"/>
                    </a:schemeClr>
                  </a:solidFill>
                  <a:latin typeface="Arial" panose="020B0604020202020204" pitchFamily="34" charset="0"/>
                  <a:cs typeface="Arial" panose="020B0604020202020204" pitchFamily="34" charset="0"/>
                </a:rPr>
                <a:t> </a:t>
              </a:r>
              <a:r>
                <a:rPr lang="en-US" sz="5500" b="1" dirty="0" err="1">
                  <a:solidFill>
                    <a:schemeClr val="accent2">
                      <a:lumMod val="75000"/>
                    </a:schemeClr>
                  </a:solidFill>
                  <a:latin typeface="Arial" panose="020B0604020202020204" pitchFamily="34" charset="0"/>
                  <a:cs typeface="Arial" panose="020B0604020202020204" pitchFamily="34" charset="0"/>
                </a:rPr>
                <a:t>có</a:t>
              </a:r>
              <a:r>
                <a:rPr lang="en-US" sz="5500" b="1" dirty="0">
                  <a:solidFill>
                    <a:schemeClr val="accent2">
                      <a:lumMod val="75000"/>
                    </a:schemeClr>
                  </a:solidFill>
                  <a:latin typeface="Arial" panose="020B0604020202020204" pitchFamily="34" charset="0"/>
                  <a:cs typeface="Arial" panose="020B0604020202020204" pitchFamily="34" charset="0"/>
                </a:rPr>
                <a:t> </a:t>
              </a:r>
              <a:r>
                <a:rPr lang="en-US" sz="5500" b="1" dirty="0" err="1">
                  <a:solidFill>
                    <a:schemeClr val="accent2">
                      <a:lumMod val="75000"/>
                    </a:schemeClr>
                  </a:solidFill>
                  <a:latin typeface="Arial" panose="020B0604020202020204" pitchFamily="34" charset="0"/>
                  <a:cs typeface="Arial" panose="020B0604020202020204" pitchFamily="34" charset="0"/>
                </a:rPr>
                <a:t>biết</a:t>
              </a:r>
              <a:r>
                <a:rPr lang="en-US" sz="5500" b="1" dirty="0">
                  <a:solidFill>
                    <a:schemeClr val="accent2">
                      <a:lumMod val="75000"/>
                    </a:schemeClr>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132741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319C5B9-D0B3-3BB4-0570-E1B3C55A7AF3}"/>
              </a:ext>
            </a:extLst>
          </p:cNvPr>
          <p:cNvSpPr txBox="1"/>
          <p:nvPr/>
        </p:nvSpPr>
        <p:spPr>
          <a:xfrm>
            <a:off x="4838700" y="571500"/>
            <a:ext cx="8610600" cy="861774"/>
          </a:xfrm>
          <a:prstGeom prst="rect">
            <a:avLst/>
          </a:prstGeom>
          <a:noFill/>
        </p:spPr>
        <p:txBody>
          <a:bodyPr wrap="square" rtlCol="0">
            <a:spAutoFit/>
          </a:bodyPr>
          <a:lstStyle/>
          <a:p>
            <a:pPr algn="ctr"/>
            <a:r>
              <a:rPr lang="en-US" sz="5000" b="1">
                <a:solidFill>
                  <a:schemeClr val="accent6">
                    <a:lumMod val="75000"/>
                  </a:schemeClr>
                </a:solidFill>
                <a:latin typeface="Arial" panose="020B0604020202020204" pitchFamily="34" charset="0"/>
                <a:cs typeface="Arial" panose="020B0604020202020204" pitchFamily="34" charset="0"/>
              </a:rPr>
              <a:t>THẢO LUẬN NHÓM </a:t>
            </a:r>
          </a:p>
        </p:txBody>
      </p:sp>
      <p:cxnSp>
        <p:nvCxnSpPr>
          <p:cNvPr id="4" name="Straight Connector 3">
            <a:extLst>
              <a:ext uri="{FF2B5EF4-FFF2-40B4-BE49-F238E27FC236}">
                <a16:creationId xmlns:a16="http://schemas.microsoft.com/office/drawing/2014/main" xmlns="" id="{8E9B5096-EE5D-3AC0-BB14-AA505530D9E1}"/>
              </a:ext>
            </a:extLst>
          </p:cNvPr>
          <p:cNvCxnSpPr>
            <a:cxnSpLocks/>
          </p:cNvCxnSpPr>
          <p:nvPr/>
        </p:nvCxnSpPr>
        <p:spPr>
          <a:xfrm>
            <a:off x="1085850" y="3162300"/>
            <a:ext cx="161163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652D17FB-3CEE-A715-A67A-D22713288380}"/>
              </a:ext>
            </a:extLst>
          </p:cNvPr>
          <p:cNvGrpSpPr/>
          <p:nvPr/>
        </p:nvGrpSpPr>
        <p:grpSpPr>
          <a:xfrm>
            <a:off x="171450" y="2073421"/>
            <a:ext cx="5486400" cy="7639561"/>
            <a:chOff x="171450" y="2073421"/>
            <a:chExt cx="5486400" cy="7639561"/>
          </a:xfrm>
        </p:grpSpPr>
        <p:sp>
          <p:nvSpPr>
            <p:cNvPr id="6" name="Diamond 5">
              <a:extLst>
                <a:ext uri="{FF2B5EF4-FFF2-40B4-BE49-F238E27FC236}">
                  <a16:creationId xmlns:a16="http://schemas.microsoft.com/office/drawing/2014/main" xmlns="" id="{9B3BC0A2-8096-D6AB-4E4A-42418862D0C8}"/>
                </a:ext>
              </a:extLst>
            </p:cNvPr>
            <p:cNvSpPr/>
            <p:nvPr/>
          </p:nvSpPr>
          <p:spPr>
            <a:xfrm>
              <a:off x="2762250" y="2971803"/>
              <a:ext cx="304800" cy="380994"/>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0949174B-C16F-2D43-C574-FA63D4CF9B83}"/>
                </a:ext>
              </a:extLst>
            </p:cNvPr>
            <p:cNvSpPr txBox="1"/>
            <p:nvPr/>
          </p:nvSpPr>
          <p:spPr>
            <a:xfrm>
              <a:off x="1219200" y="2073421"/>
              <a:ext cx="3390900" cy="707886"/>
            </a:xfrm>
            <a:prstGeom prst="rect">
              <a:avLst/>
            </a:prstGeom>
            <a:noFill/>
          </p:spPr>
          <p:txBody>
            <a:bodyPr wrap="square" rtlCol="0">
              <a:spAutoFit/>
            </a:bodyPr>
            <a:lstStyle/>
            <a:p>
              <a:pPr algn="ctr"/>
              <a:r>
                <a:rPr lang="en-US" sz="4000" b="1" i="1" dirty="0" err="1">
                  <a:solidFill>
                    <a:srgbClr val="002060"/>
                  </a:solidFill>
                  <a:latin typeface="Arial" panose="020B0604020202020204" pitchFamily="34" charset="0"/>
                  <a:cs typeface="Arial" panose="020B0604020202020204" pitchFamily="34" charset="0"/>
                </a:rPr>
                <a:t>Nhóm</a:t>
              </a:r>
              <a:r>
                <a:rPr lang="en-US" sz="4000" b="1" i="1" dirty="0">
                  <a:solidFill>
                    <a:srgbClr val="002060"/>
                  </a:solidFill>
                  <a:latin typeface="Arial" panose="020B0604020202020204" pitchFamily="34" charset="0"/>
                  <a:cs typeface="Arial" panose="020B0604020202020204" pitchFamily="34" charset="0"/>
                </a:rPr>
                <a:t> 1, </a:t>
              </a:r>
              <a:r>
                <a:rPr lang="en-US" sz="4000" b="1" i="1" dirty="0" smtClean="0">
                  <a:solidFill>
                    <a:srgbClr val="002060"/>
                  </a:solidFill>
                  <a:latin typeface="Arial" panose="020B0604020202020204" pitchFamily="34" charset="0"/>
                  <a:cs typeface="Arial" panose="020B0604020202020204" pitchFamily="34" charset="0"/>
                </a:rPr>
                <a:t> </a:t>
              </a:r>
              <a:endParaRPr lang="en-US" sz="4000" b="1" i="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947BDC78-8258-39D2-B9FF-4E8C76A3919A}"/>
                </a:ext>
              </a:extLst>
            </p:cNvPr>
            <p:cNvSpPr txBox="1"/>
            <p:nvPr/>
          </p:nvSpPr>
          <p:spPr>
            <a:xfrm>
              <a:off x="171450" y="3769373"/>
              <a:ext cx="5486400" cy="2615460"/>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Đọc và tìm hiểu về trường phái nghệ thuật Ấn Tượng </a:t>
              </a:r>
            </a:p>
          </p:txBody>
        </p:sp>
        <p:pic>
          <p:nvPicPr>
            <p:cNvPr id="15" name="Picture 14">
              <a:extLst>
                <a:ext uri="{FF2B5EF4-FFF2-40B4-BE49-F238E27FC236}">
                  <a16:creationId xmlns:a16="http://schemas.microsoft.com/office/drawing/2014/main" xmlns="" id="{B34257F0-FC48-528E-7F56-69875AEEC9CC}"/>
                </a:ext>
              </a:extLst>
            </p:cNvPr>
            <p:cNvPicPr>
              <a:picLocks noChangeAspect="1"/>
            </p:cNvPicPr>
            <p:nvPr/>
          </p:nvPicPr>
          <p:blipFill>
            <a:blip r:embed="rId2"/>
            <a:stretch>
              <a:fillRect/>
            </a:stretch>
          </p:blipFill>
          <p:spPr>
            <a:xfrm>
              <a:off x="666750" y="7012847"/>
              <a:ext cx="4319733" cy="2700135"/>
            </a:xfrm>
            <a:prstGeom prst="roundRect">
              <a:avLst/>
            </a:prstGeom>
          </p:spPr>
        </p:pic>
      </p:grpSp>
      <p:grpSp>
        <p:nvGrpSpPr>
          <p:cNvPr id="19" name="Group 18">
            <a:extLst>
              <a:ext uri="{FF2B5EF4-FFF2-40B4-BE49-F238E27FC236}">
                <a16:creationId xmlns:a16="http://schemas.microsoft.com/office/drawing/2014/main" xmlns="" id="{1A58F163-9F99-46E7-0327-A33317AC47F6}"/>
              </a:ext>
            </a:extLst>
          </p:cNvPr>
          <p:cNvGrpSpPr/>
          <p:nvPr/>
        </p:nvGrpSpPr>
        <p:grpSpPr>
          <a:xfrm>
            <a:off x="6267450" y="2073421"/>
            <a:ext cx="5486400" cy="7618619"/>
            <a:chOff x="6267450" y="2073421"/>
            <a:chExt cx="5486400" cy="7618619"/>
          </a:xfrm>
        </p:grpSpPr>
        <p:sp>
          <p:nvSpPr>
            <p:cNvPr id="7" name="Diamond 6">
              <a:extLst>
                <a:ext uri="{FF2B5EF4-FFF2-40B4-BE49-F238E27FC236}">
                  <a16:creationId xmlns:a16="http://schemas.microsoft.com/office/drawing/2014/main" xmlns="" id="{DB51A894-3ABA-DF01-B74B-195055CBFDDE}"/>
                </a:ext>
              </a:extLst>
            </p:cNvPr>
            <p:cNvSpPr/>
            <p:nvPr/>
          </p:nvSpPr>
          <p:spPr>
            <a:xfrm>
              <a:off x="8858250" y="2971803"/>
              <a:ext cx="304800" cy="380994"/>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6673F6A-2A13-8B2C-0747-16A01F2F0F36}"/>
                </a:ext>
              </a:extLst>
            </p:cNvPr>
            <p:cNvSpPr txBox="1"/>
            <p:nvPr/>
          </p:nvSpPr>
          <p:spPr>
            <a:xfrm>
              <a:off x="6267450" y="3769373"/>
              <a:ext cx="5486400" cy="2615460"/>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Đọc và tìm hiểu về trường phái nghệ thuật Lập Thể </a:t>
              </a:r>
            </a:p>
          </p:txBody>
        </p:sp>
        <p:sp>
          <p:nvSpPr>
            <p:cNvPr id="13" name="TextBox 12">
              <a:extLst>
                <a:ext uri="{FF2B5EF4-FFF2-40B4-BE49-F238E27FC236}">
                  <a16:creationId xmlns:a16="http://schemas.microsoft.com/office/drawing/2014/main" xmlns="" id="{DD7CAB98-C49B-55AF-8DF1-55579E92A375}"/>
                </a:ext>
              </a:extLst>
            </p:cNvPr>
            <p:cNvSpPr txBox="1"/>
            <p:nvPr/>
          </p:nvSpPr>
          <p:spPr>
            <a:xfrm>
              <a:off x="7369968" y="2073421"/>
              <a:ext cx="3281363" cy="707886"/>
            </a:xfrm>
            <a:prstGeom prst="rect">
              <a:avLst/>
            </a:prstGeom>
            <a:noFill/>
          </p:spPr>
          <p:txBody>
            <a:bodyPr wrap="square" rtlCol="0">
              <a:spAutoFit/>
            </a:bodyPr>
            <a:lstStyle/>
            <a:p>
              <a:pPr algn="ctr"/>
              <a:r>
                <a:rPr lang="en-US" sz="4000" b="1" i="1" dirty="0" err="1">
                  <a:solidFill>
                    <a:srgbClr val="002060"/>
                  </a:solidFill>
                  <a:latin typeface="Arial" panose="020B0604020202020204" pitchFamily="34" charset="0"/>
                  <a:cs typeface="Arial" panose="020B0604020202020204" pitchFamily="34" charset="0"/>
                </a:rPr>
                <a:t>Nhóm</a:t>
              </a:r>
              <a:r>
                <a:rPr lang="en-US" sz="4000" b="1" i="1" dirty="0">
                  <a:solidFill>
                    <a:srgbClr val="002060"/>
                  </a:solidFill>
                  <a:latin typeface="Arial" panose="020B0604020202020204" pitchFamily="34" charset="0"/>
                  <a:cs typeface="Arial" panose="020B0604020202020204" pitchFamily="34" charset="0"/>
                </a:rPr>
                <a:t> 2</a:t>
              </a:r>
            </a:p>
          </p:txBody>
        </p:sp>
        <p:pic>
          <p:nvPicPr>
            <p:cNvPr id="16" name="Picture 15">
              <a:extLst>
                <a:ext uri="{FF2B5EF4-FFF2-40B4-BE49-F238E27FC236}">
                  <a16:creationId xmlns:a16="http://schemas.microsoft.com/office/drawing/2014/main" xmlns="" id="{F03DC0D3-FD55-C898-9E50-0411CE6BD2C5}"/>
                </a:ext>
              </a:extLst>
            </p:cNvPr>
            <p:cNvPicPr>
              <a:picLocks noChangeAspect="1"/>
            </p:cNvPicPr>
            <p:nvPr/>
          </p:nvPicPr>
          <p:blipFill>
            <a:blip r:embed="rId3"/>
            <a:stretch>
              <a:fillRect/>
            </a:stretch>
          </p:blipFill>
          <p:spPr>
            <a:xfrm>
              <a:off x="7007228" y="6991905"/>
              <a:ext cx="4311644" cy="2700135"/>
            </a:xfrm>
            <a:prstGeom prst="roundRect">
              <a:avLst/>
            </a:prstGeom>
          </p:spPr>
        </p:pic>
      </p:grpSp>
      <p:grpSp>
        <p:nvGrpSpPr>
          <p:cNvPr id="20" name="Group 19">
            <a:extLst>
              <a:ext uri="{FF2B5EF4-FFF2-40B4-BE49-F238E27FC236}">
                <a16:creationId xmlns:a16="http://schemas.microsoft.com/office/drawing/2014/main" xmlns="" id="{446571D8-9A98-5488-2082-DA8F1FB6408B}"/>
              </a:ext>
            </a:extLst>
          </p:cNvPr>
          <p:cNvGrpSpPr/>
          <p:nvPr/>
        </p:nvGrpSpPr>
        <p:grpSpPr>
          <a:xfrm>
            <a:off x="12363450" y="2073421"/>
            <a:ext cx="5486400" cy="7772177"/>
            <a:chOff x="12363450" y="2073421"/>
            <a:chExt cx="5486400" cy="7772177"/>
          </a:xfrm>
        </p:grpSpPr>
        <p:sp>
          <p:nvSpPr>
            <p:cNvPr id="8" name="Diamond 7">
              <a:extLst>
                <a:ext uri="{FF2B5EF4-FFF2-40B4-BE49-F238E27FC236}">
                  <a16:creationId xmlns:a16="http://schemas.microsoft.com/office/drawing/2014/main" xmlns="" id="{B347F60E-F91A-AF1A-691B-3F008B7EAF26}"/>
                </a:ext>
              </a:extLst>
            </p:cNvPr>
            <p:cNvSpPr/>
            <p:nvPr/>
          </p:nvSpPr>
          <p:spPr>
            <a:xfrm>
              <a:off x="14954250" y="2971803"/>
              <a:ext cx="304800" cy="380994"/>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879E5D8E-BEE5-16AB-8331-A42823859264}"/>
                </a:ext>
              </a:extLst>
            </p:cNvPr>
            <p:cNvSpPr txBox="1"/>
            <p:nvPr/>
          </p:nvSpPr>
          <p:spPr>
            <a:xfrm>
              <a:off x="12363450" y="3733790"/>
              <a:ext cx="5486400" cy="2615460"/>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Đọc và tìm hiểu về trường phái nghệ thuật Biểu Hiện </a:t>
              </a:r>
            </a:p>
          </p:txBody>
        </p:sp>
        <p:sp>
          <p:nvSpPr>
            <p:cNvPr id="14" name="TextBox 13">
              <a:extLst>
                <a:ext uri="{FF2B5EF4-FFF2-40B4-BE49-F238E27FC236}">
                  <a16:creationId xmlns:a16="http://schemas.microsoft.com/office/drawing/2014/main" xmlns="" id="{EE952E7A-5414-CC31-2819-BA2BD7D7EA8F}"/>
                </a:ext>
              </a:extLst>
            </p:cNvPr>
            <p:cNvSpPr txBox="1"/>
            <p:nvPr/>
          </p:nvSpPr>
          <p:spPr>
            <a:xfrm>
              <a:off x="13411199" y="2073421"/>
              <a:ext cx="3390900" cy="707886"/>
            </a:xfrm>
            <a:prstGeom prst="rect">
              <a:avLst/>
            </a:prstGeom>
            <a:noFill/>
          </p:spPr>
          <p:txBody>
            <a:bodyPr wrap="square" rtlCol="0">
              <a:spAutoFit/>
            </a:bodyPr>
            <a:lstStyle/>
            <a:p>
              <a:pPr algn="ctr"/>
              <a:r>
                <a:rPr lang="en-US" sz="4000" b="1" i="1" dirty="0" err="1">
                  <a:solidFill>
                    <a:srgbClr val="002060"/>
                  </a:solidFill>
                  <a:latin typeface="Arial" panose="020B0604020202020204" pitchFamily="34" charset="0"/>
                  <a:cs typeface="Arial" panose="020B0604020202020204" pitchFamily="34" charset="0"/>
                </a:rPr>
                <a:t>Nhóm</a:t>
              </a:r>
              <a:r>
                <a:rPr lang="en-US" sz="4000" b="1" i="1" dirty="0">
                  <a:solidFill>
                    <a:srgbClr val="002060"/>
                  </a:solidFill>
                  <a:latin typeface="Arial" panose="020B0604020202020204" pitchFamily="34" charset="0"/>
                  <a:cs typeface="Arial" panose="020B0604020202020204" pitchFamily="34" charset="0"/>
                </a:rPr>
                <a:t> 3</a:t>
              </a:r>
            </a:p>
          </p:txBody>
        </p:sp>
        <p:pic>
          <p:nvPicPr>
            <p:cNvPr id="17" name="Picture 16">
              <a:extLst>
                <a:ext uri="{FF2B5EF4-FFF2-40B4-BE49-F238E27FC236}">
                  <a16:creationId xmlns:a16="http://schemas.microsoft.com/office/drawing/2014/main" xmlns="" id="{DBFB1C6D-3900-D4C4-DCC6-AC22498674EE}"/>
                </a:ext>
              </a:extLst>
            </p:cNvPr>
            <p:cNvPicPr>
              <a:picLocks noChangeAspect="1"/>
            </p:cNvPicPr>
            <p:nvPr/>
          </p:nvPicPr>
          <p:blipFill>
            <a:blip r:embed="rId4"/>
            <a:stretch>
              <a:fillRect/>
            </a:stretch>
          </p:blipFill>
          <p:spPr>
            <a:xfrm>
              <a:off x="13820775" y="6954076"/>
              <a:ext cx="2876550" cy="2891522"/>
            </a:xfrm>
            <a:prstGeom prst="roundRect">
              <a:avLst/>
            </a:prstGeom>
          </p:spPr>
        </p:pic>
      </p:grpSp>
    </p:spTree>
    <p:extLst>
      <p:ext uri="{BB962C8B-B14F-4D97-AF65-F5344CB8AC3E}">
        <p14:creationId xmlns:p14="http://schemas.microsoft.com/office/powerpoint/2010/main" val="275711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DAFBF4F-9199-2426-88AC-99657FC315CC}"/>
              </a:ext>
            </a:extLst>
          </p:cNvPr>
          <p:cNvSpPr txBox="1"/>
          <p:nvPr/>
        </p:nvSpPr>
        <p:spPr>
          <a:xfrm>
            <a:off x="2247900" y="495300"/>
            <a:ext cx="13792200" cy="784830"/>
          </a:xfrm>
          <a:prstGeom prst="rect">
            <a:avLst/>
          </a:prstGeom>
          <a:noFill/>
        </p:spPr>
        <p:txBody>
          <a:bodyPr wrap="square" rtlCol="0">
            <a:spAutoFit/>
          </a:bodyPr>
          <a:lstStyle/>
          <a:p>
            <a:pPr algn="ctr"/>
            <a:r>
              <a:rPr lang="en-US" sz="4500" b="1" dirty="0" err="1">
                <a:solidFill>
                  <a:schemeClr val="accent2">
                    <a:lumMod val="50000"/>
                  </a:schemeClr>
                </a:solidFill>
                <a:latin typeface="Times New Roman" panose="02020603050405020304" pitchFamily="18" charset="0"/>
                <a:cs typeface="Times New Roman" panose="02020603050405020304" pitchFamily="18" charset="0"/>
              </a:rPr>
              <a:t>QUAN</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SÁT</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HÌNH</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smtClean="0">
                <a:solidFill>
                  <a:schemeClr val="accent2">
                    <a:lumMod val="50000"/>
                  </a:schemeClr>
                </a:solidFill>
                <a:latin typeface="Times New Roman" panose="02020603050405020304" pitchFamily="18" charset="0"/>
                <a:cs typeface="Times New Roman" panose="02020603050405020304" pitchFamily="18" charset="0"/>
              </a:rPr>
              <a:t>ẢNH</a:t>
            </a:r>
            <a:endParaRPr lang="en-US" sz="45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xmlns="" id="{8076A05B-E98A-9A1F-FADC-346398AE247B}"/>
              </a:ext>
            </a:extLst>
          </p:cNvPr>
          <p:cNvSpPr/>
          <p:nvPr/>
        </p:nvSpPr>
        <p:spPr>
          <a:xfrm>
            <a:off x="724519" y="1447785"/>
            <a:ext cx="6629400" cy="784830"/>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i="1" dirty="0" err="1">
                <a:solidFill>
                  <a:srgbClr val="002060"/>
                </a:solidFill>
                <a:latin typeface="Arial" panose="020B0604020202020204" pitchFamily="34" charset="0"/>
                <a:cs typeface="Arial" panose="020B0604020202020204" pitchFamily="34" charset="0"/>
              </a:rPr>
              <a:t>Trường</a:t>
            </a:r>
            <a:r>
              <a:rPr lang="en-US" sz="3800" b="1" i="1" dirty="0">
                <a:solidFill>
                  <a:srgbClr val="002060"/>
                </a:solidFill>
                <a:latin typeface="Arial" panose="020B0604020202020204" pitchFamily="34" charset="0"/>
                <a:cs typeface="Arial" panose="020B0604020202020204" pitchFamily="34" charset="0"/>
              </a:rPr>
              <a:t> </a:t>
            </a:r>
            <a:r>
              <a:rPr lang="en-US" sz="3800" b="1" i="1" dirty="0" err="1">
                <a:solidFill>
                  <a:srgbClr val="002060"/>
                </a:solidFill>
                <a:latin typeface="Arial" panose="020B0604020202020204" pitchFamily="34" charset="0"/>
                <a:cs typeface="Arial" panose="020B0604020202020204" pitchFamily="34" charset="0"/>
              </a:rPr>
              <a:t>phái</a:t>
            </a:r>
            <a:r>
              <a:rPr lang="en-US" sz="3800" b="1" i="1" dirty="0">
                <a:solidFill>
                  <a:srgbClr val="002060"/>
                </a:solidFill>
                <a:latin typeface="Arial" panose="020B0604020202020204" pitchFamily="34" charset="0"/>
                <a:cs typeface="Arial" panose="020B0604020202020204" pitchFamily="34" charset="0"/>
              </a:rPr>
              <a:t> </a:t>
            </a:r>
            <a:r>
              <a:rPr lang="en-US" sz="3800" b="1" i="1" dirty="0" err="1">
                <a:solidFill>
                  <a:srgbClr val="002060"/>
                </a:solidFill>
                <a:latin typeface="Arial" panose="020B0604020202020204" pitchFamily="34" charset="0"/>
                <a:cs typeface="Arial" panose="020B0604020202020204" pitchFamily="34" charset="0"/>
              </a:rPr>
              <a:t>Ấn</a:t>
            </a:r>
            <a:r>
              <a:rPr lang="en-US" sz="3800" b="1" i="1" dirty="0">
                <a:solidFill>
                  <a:srgbClr val="002060"/>
                </a:solidFill>
                <a:latin typeface="Arial" panose="020B0604020202020204" pitchFamily="34" charset="0"/>
                <a:cs typeface="Arial" panose="020B0604020202020204" pitchFamily="34" charset="0"/>
              </a:rPr>
              <a:t> </a:t>
            </a:r>
            <a:r>
              <a:rPr lang="en-US" sz="3800" b="1" i="1" dirty="0" err="1">
                <a:solidFill>
                  <a:srgbClr val="002060"/>
                </a:solidFill>
                <a:latin typeface="Arial" panose="020B0604020202020204" pitchFamily="34" charset="0"/>
                <a:cs typeface="Arial" panose="020B0604020202020204" pitchFamily="34" charset="0"/>
              </a:rPr>
              <a:t>Tượng</a:t>
            </a:r>
            <a:r>
              <a:rPr lang="en-US" sz="3800" b="1" i="1" dirty="0">
                <a:solidFill>
                  <a:srgbClr val="002060"/>
                </a:solidFill>
                <a:latin typeface="Arial" panose="020B0604020202020204" pitchFamily="34" charset="0"/>
                <a:cs typeface="Arial" panose="020B0604020202020204" pitchFamily="34" charset="0"/>
              </a:rPr>
              <a:t> </a:t>
            </a:r>
          </a:p>
        </p:txBody>
      </p:sp>
      <p:grpSp>
        <p:nvGrpSpPr>
          <p:cNvPr id="11" name="Group 10">
            <a:extLst>
              <a:ext uri="{FF2B5EF4-FFF2-40B4-BE49-F238E27FC236}">
                <a16:creationId xmlns:a16="http://schemas.microsoft.com/office/drawing/2014/main" xmlns="" id="{473075D8-5356-8003-6189-2E894B9D99B6}"/>
              </a:ext>
            </a:extLst>
          </p:cNvPr>
          <p:cNvGrpSpPr/>
          <p:nvPr/>
        </p:nvGrpSpPr>
        <p:grpSpPr>
          <a:xfrm>
            <a:off x="1143000" y="2400270"/>
            <a:ext cx="12636857" cy="7610817"/>
            <a:chOff x="7010400" y="2820760"/>
            <a:chExt cx="8046788" cy="6372415"/>
          </a:xfrm>
        </p:grpSpPr>
        <p:pic>
          <p:nvPicPr>
            <p:cNvPr id="1026" name="Picture 2" descr="Giải mã bí ẩn bức tranh “Ấn tượng, Mặt trời mọc” của Monet | VTV.VN">
              <a:extLst>
                <a:ext uri="{FF2B5EF4-FFF2-40B4-BE49-F238E27FC236}">
                  <a16:creationId xmlns:a16="http://schemas.microsoft.com/office/drawing/2014/main" xmlns="" id="{246DE0C8-126D-5817-E84B-40E01015E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188" y="2820760"/>
              <a:ext cx="6858000" cy="49127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AB7877A-0961-1028-136A-28EBF7E3DCFF}"/>
                </a:ext>
              </a:extLst>
            </p:cNvPr>
            <p:cNvSpPr txBox="1"/>
            <p:nvPr/>
          </p:nvSpPr>
          <p:spPr>
            <a:xfrm>
              <a:off x="7010400" y="7581900"/>
              <a:ext cx="3962400" cy="500844"/>
            </a:xfrm>
            <a:prstGeom prst="rect">
              <a:avLst/>
            </a:prstGeom>
            <a:noFill/>
          </p:spPr>
          <p:txBody>
            <a:bodyPr wrap="square" rtlCol="0">
              <a:spAutoFit/>
            </a:bodyPr>
            <a:lstStyle/>
            <a:p>
              <a:pPr algn="ctr">
                <a:lnSpc>
                  <a:spcPct val="150000"/>
                </a:lnSpc>
              </a:pPr>
              <a:endParaRPr lang="en-US" sz="2500"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28507ABB-2803-DFC8-9E2A-23F66D89F82C}"/>
                </a:ext>
              </a:extLst>
            </p:cNvPr>
            <p:cNvSpPr txBox="1"/>
            <p:nvPr/>
          </p:nvSpPr>
          <p:spPr>
            <a:xfrm>
              <a:off x="8389345" y="8149505"/>
              <a:ext cx="6477684" cy="1043670"/>
            </a:xfrm>
            <a:prstGeom prst="rect">
              <a:avLst/>
            </a:prstGeom>
            <a:noFill/>
          </p:spPr>
          <p:txBody>
            <a:bodyPr wrap="square" rtlCol="0">
              <a:spAutoFit/>
            </a:bodyPr>
            <a:lstStyle/>
            <a:p>
              <a:pPr algn="ctr">
                <a:lnSpc>
                  <a:spcPct val="150000"/>
                </a:lnSpc>
              </a:pP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Ấn</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tượng</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mặt</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trời</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mọc</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tại</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triển</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lãm</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mùa</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thu1874</a:t>
              </a:r>
              <a:r>
                <a:rPr lang="en-US" sz="2500" b="1" i="1" dirty="0" smtClean="0">
                  <a:latin typeface="Arial" panose="020B0604020202020204" pitchFamily="34" charset="0"/>
                  <a:cs typeface="Arial" panose="020B0604020202020204" pitchFamily="34" charset="0"/>
                </a:rPr>
                <a:t>) </a:t>
              </a:r>
              <a:endParaRPr lang="en-US" sz="2500" b="1" i="1" dirty="0">
                <a:latin typeface="Arial" panose="020B0604020202020204" pitchFamily="34" charset="0"/>
                <a:cs typeface="Arial" panose="020B0604020202020204" pitchFamily="34" charset="0"/>
              </a:endParaRPr>
            </a:p>
            <a:p>
              <a:pPr algn="ctr">
                <a:lnSpc>
                  <a:spcPct val="150000"/>
                </a:lnSpc>
              </a:pPr>
              <a:r>
                <a:rPr lang="en-US" sz="2500" i="1" dirty="0">
                  <a:latin typeface="Arial" panose="020B0604020202020204" pitchFamily="34" charset="0"/>
                  <a:cs typeface="Arial" panose="020B0604020202020204" pitchFamily="34" charset="0"/>
                </a:rPr>
                <a:t>Claude Monet </a:t>
              </a:r>
            </a:p>
          </p:txBody>
        </p:sp>
      </p:grpSp>
    </p:spTree>
    <p:extLst>
      <p:ext uri="{BB962C8B-B14F-4D97-AF65-F5344CB8AC3E}">
        <p14:creationId xmlns:p14="http://schemas.microsoft.com/office/powerpoint/2010/main" val="145598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16" presetClass="entr" presetSubtype="2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DAFBF4F-9199-2426-88AC-99657FC315CC}"/>
              </a:ext>
            </a:extLst>
          </p:cNvPr>
          <p:cNvSpPr txBox="1"/>
          <p:nvPr/>
        </p:nvSpPr>
        <p:spPr>
          <a:xfrm>
            <a:off x="2247900" y="495300"/>
            <a:ext cx="13792200" cy="784830"/>
          </a:xfrm>
          <a:prstGeom prst="rect">
            <a:avLst/>
          </a:prstGeom>
          <a:noFill/>
        </p:spPr>
        <p:txBody>
          <a:bodyPr wrap="square" rtlCol="0">
            <a:spAutoFit/>
          </a:bodyPr>
          <a:lstStyle/>
          <a:p>
            <a:pPr algn="ctr"/>
            <a:r>
              <a:rPr lang="en-US" sz="4500" b="1" dirty="0" err="1">
                <a:solidFill>
                  <a:schemeClr val="accent2">
                    <a:lumMod val="50000"/>
                  </a:schemeClr>
                </a:solidFill>
                <a:latin typeface="Arial" panose="020B0604020202020204" pitchFamily="34" charset="0"/>
                <a:cs typeface="Arial" panose="020B0604020202020204" pitchFamily="34" charset="0"/>
              </a:rPr>
              <a:t>QUAN</a:t>
            </a:r>
            <a:r>
              <a:rPr lang="en-US" sz="4500" b="1" dirty="0">
                <a:solidFill>
                  <a:schemeClr val="accent2">
                    <a:lumMod val="50000"/>
                  </a:schemeClr>
                </a:solidFill>
                <a:latin typeface="Arial" panose="020B0604020202020204" pitchFamily="34" charset="0"/>
                <a:cs typeface="Arial" panose="020B0604020202020204" pitchFamily="34" charset="0"/>
              </a:rPr>
              <a:t> </a:t>
            </a:r>
            <a:r>
              <a:rPr lang="en-US" sz="4500" b="1" dirty="0" err="1">
                <a:solidFill>
                  <a:schemeClr val="accent2">
                    <a:lumMod val="50000"/>
                  </a:schemeClr>
                </a:solidFill>
                <a:latin typeface="Arial" panose="020B0604020202020204" pitchFamily="34" charset="0"/>
                <a:cs typeface="Arial" panose="020B0604020202020204" pitchFamily="34" charset="0"/>
              </a:rPr>
              <a:t>SÁT</a:t>
            </a:r>
            <a:r>
              <a:rPr lang="en-US" sz="4500" b="1" dirty="0">
                <a:solidFill>
                  <a:schemeClr val="accent2">
                    <a:lumMod val="50000"/>
                  </a:schemeClr>
                </a:solidFill>
                <a:latin typeface="Arial" panose="020B0604020202020204" pitchFamily="34" charset="0"/>
                <a:cs typeface="Arial" panose="020B0604020202020204" pitchFamily="34" charset="0"/>
              </a:rPr>
              <a:t> </a:t>
            </a:r>
            <a:r>
              <a:rPr lang="en-US" sz="4500" b="1" dirty="0" err="1">
                <a:solidFill>
                  <a:schemeClr val="accent2">
                    <a:lumMod val="50000"/>
                  </a:schemeClr>
                </a:solidFill>
                <a:latin typeface="Arial" panose="020B0604020202020204" pitchFamily="34" charset="0"/>
                <a:cs typeface="Arial" panose="020B0604020202020204" pitchFamily="34" charset="0"/>
              </a:rPr>
              <a:t>HÌNH</a:t>
            </a:r>
            <a:r>
              <a:rPr lang="en-US" sz="4500" b="1" dirty="0">
                <a:solidFill>
                  <a:schemeClr val="accent2">
                    <a:lumMod val="50000"/>
                  </a:schemeClr>
                </a:solidFill>
                <a:latin typeface="Arial" panose="020B0604020202020204" pitchFamily="34" charset="0"/>
                <a:cs typeface="Arial" panose="020B0604020202020204" pitchFamily="34" charset="0"/>
              </a:rPr>
              <a:t> </a:t>
            </a:r>
            <a:r>
              <a:rPr lang="en-US" sz="4500" b="1" dirty="0" err="1" smtClean="0">
                <a:solidFill>
                  <a:schemeClr val="accent2">
                    <a:lumMod val="50000"/>
                  </a:schemeClr>
                </a:solidFill>
                <a:latin typeface="Arial" panose="020B0604020202020204" pitchFamily="34" charset="0"/>
                <a:cs typeface="Arial" panose="020B0604020202020204" pitchFamily="34" charset="0"/>
              </a:rPr>
              <a:t>ẢNH</a:t>
            </a:r>
            <a:endParaRPr lang="en-US" sz="4500" b="1" dirty="0">
              <a:solidFill>
                <a:schemeClr val="accent2">
                  <a:lumMod val="50000"/>
                </a:schemeClr>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8076A05B-E98A-9A1F-FADC-346398AE247B}"/>
              </a:ext>
            </a:extLst>
          </p:cNvPr>
          <p:cNvSpPr/>
          <p:nvPr/>
        </p:nvSpPr>
        <p:spPr>
          <a:xfrm>
            <a:off x="-304800" y="1638300"/>
            <a:ext cx="6629400" cy="784830"/>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i="1">
                <a:solidFill>
                  <a:srgbClr val="002060"/>
                </a:solidFill>
                <a:latin typeface="Arial" panose="020B0604020202020204" pitchFamily="34" charset="0"/>
                <a:cs typeface="Arial" panose="020B0604020202020204" pitchFamily="34" charset="0"/>
              </a:rPr>
              <a:t>Trường phái Lập Thể </a:t>
            </a:r>
          </a:p>
        </p:txBody>
      </p:sp>
      <p:grpSp>
        <p:nvGrpSpPr>
          <p:cNvPr id="14" name="Group 13">
            <a:extLst>
              <a:ext uri="{FF2B5EF4-FFF2-40B4-BE49-F238E27FC236}">
                <a16:creationId xmlns:a16="http://schemas.microsoft.com/office/drawing/2014/main" xmlns="" id="{DBD557A8-9AAE-5DAE-2262-33B5C310025A}"/>
              </a:ext>
            </a:extLst>
          </p:cNvPr>
          <p:cNvGrpSpPr/>
          <p:nvPr/>
        </p:nvGrpSpPr>
        <p:grpSpPr>
          <a:xfrm>
            <a:off x="457201" y="2788394"/>
            <a:ext cx="17275430" cy="7074743"/>
            <a:chOff x="8048625" y="2423130"/>
            <a:chExt cx="9450643" cy="7074743"/>
          </a:xfrm>
        </p:grpSpPr>
        <p:grpSp>
          <p:nvGrpSpPr>
            <p:cNvPr id="11" name="Group 10">
              <a:extLst>
                <a:ext uri="{FF2B5EF4-FFF2-40B4-BE49-F238E27FC236}">
                  <a16:creationId xmlns:a16="http://schemas.microsoft.com/office/drawing/2014/main" xmlns="" id="{473075D8-5356-8003-6189-2E894B9D99B6}"/>
                </a:ext>
              </a:extLst>
            </p:cNvPr>
            <p:cNvGrpSpPr/>
            <p:nvPr/>
          </p:nvGrpSpPr>
          <p:grpSpPr>
            <a:xfrm>
              <a:off x="8077200" y="8189265"/>
              <a:ext cx="9372600" cy="1308608"/>
              <a:chOff x="7010400" y="7448550"/>
              <a:chExt cx="9372600" cy="1308608"/>
            </a:xfrm>
          </p:grpSpPr>
          <p:sp>
            <p:nvSpPr>
              <p:cNvPr id="7" name="TextBox 6">
                <a:extLst>
                  <a:ext uri="{FF2B5EF4-FFF2-40B4-BE49-F238E27FC236}">
                    <a16:creationId xmlns:a16="http://schemas.microsoft.com/office/drawing/2014/main" xmlns="" id="{2AB7877A-0961-1028-136A-28EBF7E3DCFF}"/>
                  </a:ext>
                </a:extLst>
              </p:cNvPr>
              <p:cNvSpPr txBox="1"/>
              <p:nvPr/>
            </p:nvSpPr>
            <p:spPr>
              <a:xfrm>
                <a:off x="7010400" y="7581900"/>
                <a:ext cx="3962400" cy="1175258"/>
              </a:xfrm>
              <a:prstGeom prst="rect">
                <a:avLst/>
              </a:prstGeom>
              <a:noFill/>
            </p:spPr>
            <p:txBody>
              <a:bodyPr wrap="square" rtlCol="0">
                <a:spAutoFit/>
              </a:bodyPr>
              <a:lstStyle/>
              <a:p>
                <a:pPr algn="ctr">
                  <a:lnSpc>
                    <a:spcPct val="150000"/>
                  </a:lnSpc>
                </a:pPr>
                <a:r>
                  <a:rPr lang="en-US" sz="2500" b="1" i="1">
                    <a:latin typeface="Arial" panose="020B0604020202020204" pitchFamily="34" charset="0"/>
                    <a:cs typeface="Arial" panose="020B0604020202020204" pitchFamily="34" charset="0"/>
                  </a:rPr>
                  <a:t>Viaduc à L’Estaque </a:t>
                </a:r>
              </a:p>
              <a:p>
                <a:pPr algn="ctr">
                  <a:lnSpc>
                    <a:spcPct val="150000"/>
                  </a:lnSpc>
                </a:pPr>
                <a:r>
                  <a:rPr lang="en-US" sz="2500" i="1">
                    <a:latin typeface="Arial" panose="020B0604020202020204" pitchFamily="34" charset="0"/>
                    <a:cs typeface="Arial" panose="020B0604020202020204" pitchFamily="34" charset="0"/>
                  </a:rPr>
                  <a:t>Georges Braque</a:t>
                </a:r>
              </a:p>
            </p:txBody>
          </p:sp>
          <p:sp>
            <p:nvSpPr>
              <p:cNvPr id="10" name="TextBox 9">
                <a:extLst>
                  <a:ext uri="{FF2B5EF4-FFF2-40B4-BE49-F238E27FC236}">
                    <a16:creationId xmlns:a16="http://schemas.microsoft.com/office/drawing/2014/main" xmlns="" id="{28507ABB-2803-DFC8-9E2A-23F66D89F82C}"/>
                  </a:ext>
                </a:extLst>
              </p:cNvPr>
              <p:cNvSpPr txBox="1"/>
              <p:nvPr/>
            </p:nvSpPr>
            <p:spPr>
              <a:xfrm>
                <a:off x="12420600" y="7448550"/>
                <a:ext cx="3962400" cy="1175258"/>
              </a:xfrm>
              <a:prstGeom prst="rect">
                <a:avLst/>
              </a:prstGeom>
              <a:noFill/>
            </p:spPr>
            <p:txBody>
              <a:bodyPr wrap="square" rtlCol="0">
                <a:spAutoFit/>
              </a:bodyPr>
              <a:lstStyle/>
              <a:p>
                <a:pPr algn="ctr">
                  <a:lnSpc>
                    <a:spcPct val="150000"/>
                  </a:lnSpc>
                </a:pPr>
                <a:r>
                  <a:rPr lang="en-US" sz="2500" b="1" i="1">
                    <a:latin typeface="Arial" panose="020B0604020202020204" pitchFamily="34" charset="0"/>
                    <a:cs typeface="Arial" panose="020B0604020202020204" pitchFamily="34" charset="0"/>
                  </a:rPr>
                  <a:t>The weeping woman</a:t>
                </a:r>
              </a:p>
              <a:p>
                <a:pPr algn="ctr">
                  <a:lnSpc>
                    <a:spcPct val="150000"/>
                  </a:lnSpc>
                </a:pPr>
                <a:r>
                  <a:rPr lang="en-US" sz="2500" i="1">
                    <a:latin typeface="Arial" panose="020B0604020202020204" pitchFamily="34" charset="0"/>
                    <a:cs typeface="Arial" panose="020B0604020202020204" pitchFamily="34" charset="0"/>
                  </a:rPr>
                  <a:t>Pablo Picasso </a:t>
                </a:r>
              </a:p>
            </p:txBody>
          </p:sp>
        </p:grpSp>
        <p:pic>
          <p:nvPicPr>
            <p:cNvPr id="4" name="Picture 3">
              <a:extLst>
                <a:ext uri="{FF2B5EF4-FFF2-40B4-BE49-F238E27FC236}">
                  <a16:creationId xmlns:a16="http://schemas.microsoft.com/office/drawing/2014/main" xmlns="" id="{BAD19A54-824B-5A60-76B7-EE6375280F51}"/>
                </a:ext>
              </a:extLst>
            </p:cNvPr>
            <p:cNvPicPr>
              <a:picLocks noChangeAspect="1"/>
            </p:cNvPicPr>
            <p:nvPr/>
          </p:nvPicPr>
          <p:blipFill>
            <a:blip r:embed="rId3"/>
            <a:stretch>
              <a:fillRect/>
            </a:stretch>
          </p:blipFill>
          <p:spPr>
            <a:xfrm>
              <a:off x="8048625" y="2423130"/>
              <a:ext cx="4538799" cy="5603456"/>
            </a:xfrm>
            <a:prstGeom prst="rect">
              <a:avLst/>
            </a:prstGeom>
          </p:spPr>
        </p:pic>
        <p:pic>
          <p:nvPicPr>
            <p:cNvPr id="2050" name="Picture 2">
              <a:extLst>
                <a:ext uri="{FF2B5EF4-FFF2-40B4-BE49-F238E27FC236}">
                  <a16:creationId xmlns:a16="http://schemas.microsoft.com/office/drawing/2014/main" xmlns="" id="{790C8D17-B8F1-D3F1-EF29-662A82115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7837" y="2423130"/>
              <a:ext cx="4321431" cy="56034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176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DAFBF4F-9199-2426-88AC-99657FC315CC}"/>
              </a:ext>
            </a:extLst>
          </p:cNvPr>
          <p:cNvSpPr txBox="1"/>
          <p:nvPr/>
        </p:nvSpPr>
        <p:spPr>
          <a:xfrm>
            <a:off x="2247900" y="495300"/>
            <a:ext cx="13792200" cy="784830"/>
          </a:xfrm>
          <a:prstGeom prst="rect">
            <a:avLst/>
          </a:prstGeom>
          <a:noFill/>
        </p:spPr>
        <p:txBody>
          <a:bodyPr wrap="square" rtlCol="0">
            <a:spAutoFit/>
          </a:bodyPr>
          <a:lstStyle/>
          <a:p>
            <a:pPr algn="ctr"/>
            <a:r>
              <a:rPr lang="en-US" sz="4500" b="1" dirty="0" err="1">
                <a:solidFill>
                  <a:schemeClr val="accent2">
                    <a:lumMod val="50000"/>
                  </a:schemeClr>
                </a:solidFill>
                <a:latin typeface="Arial" panose="020B0604020202020204" pitchFamily="34" charset="0"/>
                <a:cs typeface="Arial" panose="020B0604020202020204" pitchFamily="34" charset="0"/>
              </a:rPr>
              <a:t>QUAN</a:t>
            </a:r>
            <a:r>
              <a:rPr lang="en-US" sz="4500" b="1" dirty="0">
                <a:solidFill>
                  <a:schemeClr val="accent2">
                    <a:lumMod val="50000"/>
                  </a:schemeClr>
                </a:solidFill>
                <a:latin typeface="Arial" panose="020B0604020202020204" pitchFamily="34" charset="0"/>
                <a:cs typeface="Arial" panose="020B0604020202020204" pitchFamily="34" charset="0"/>
              </a:rPr>
              <a:t> </a:t>
            </a:r>
            <a:r>
              <a:rPr lang="en-US" sz="4500" b="1" dirty="0" err="1">
                <a:solidFill>
                  <a:schemeClr val="accent2">
                    <a:lumMod val="50000"/>
                  </a:schemeClr>
                </a:solidFill>
                <a:latin typeface="Arial" panose="020B0604020202020204" pitchFamily="34" charset="0"/>
                <a:cs typeface="Arial" panose="020B0604020202020204" pitchFamily="34" charset="0"/>
              </a:rPr>
              <a:t>SÁT</a:t>
            </a:r>
            <a:r>
              <a:rPr lang="en-US" sz="4500" b="1" dirty="0">
                <a:solidFill>
                  <a:schemeClr val="accent2">
                    <a:lumMod val="50000"/>
                  </a:schemeClr>
                </a:solidFill>
                <a:latin typeface="Arial" panose="020B0604020202020204" pitchFamily="34" charset="0"/>
                <a:cs typeface="Arial" panose="020B0604020202020204" pitchFamily="34" charset="0"/>
              </a:rPr>
              <a:t> </a:t>
            </a:r>
            <a:r>
              <a:rPr lang="en-US" sz="4500" b="1" dirty="0" err="1">
                <a:solidFill>
                  <a:schemeClr val="accent2">
                    <a:lumMod val="50000"/>
                  </a:schemeClr>
                </a:solidFill>
                <a:latin typeface="Arial" panose="020B0604020202020204" pitchFamily="34" charset="0"/>
                <a:cs typeface="Arial" panose="020B0604020202020204" pitchFamily="34" charset="0"/>
              </a:rPr>
              <a:t>HÌNH</a:t>
            </a:r>
            <a:r>
              <a:rPr lang="en-US" sz="4500" b="1" dirty="0">
                <a:solidFill>
                  <a:schemeClr val="accent2">
                    <a:lumMod val="50000"/>
                  </a:schemeClr>
                </a:solidFill>
                <a:latin typeface="Arial" panose="020B0604020202020204" pitchFamily="34" charset="0"/>
                <a:cs typeface="Arial" panose="020B0604020202020204" pitchFamily="34" charset="0"/>
              </a:rPr>
              <a:t> </a:t>
            </a:r>
            <a:r>
              <a:rPr lang="en-US" sz="4500" b="1" dirty="0" err="1" smtClean="0">
                <a:solidFill>
                  <a:schemeClr val="accent2">
                    <a:lumMod val="50000"/>
                  </a:schemeClr>
                </a:solidFill>
                <a:latin typeface="Arial" panose="020B0604020202020204" pitchFamily="34" charset="0"/>
                <a:cs typeface="Arial" panose="020B0604020202020204" pitchFamily="34" charset="0"/>
              </a:rPr>
              <a:t>ẢNH</a:t>
            </a:r>
            <a:endParaRPr lang="en-US" sz="4500" b="1" dirty="0">
              <a:solidFill>
                <a:schemeClr val="accent2">
                  <a:lumMod val="50000"/>
                </a:schemeClr>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8076A05B-E98A-9A1F-FADC-346398AE247B}"/>
              </a:ext>
            </a:extLst>
          </p:cNvPr>
          <p:cNvSpPr/>
          <p:nvPr/>
        </p:nvSpPr>
        <p:spPr>
          <a:xfrm>
            <a:off x="-304800" y="1638300"/>
            <a:ext cx="6629400" cy="784830"/>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i="1" dirty="0" err="1">
                <a:solidFill>
                  <a:srgbClr val="002060"/>
                </a:solidFill>
                <a:latin typeface="Arial" panose="020B0604020202020204" pitchFamily="34" charset="0"/>
                <a:cs typeface="Arial" panose="020B0604020202020204" pitchFamily="34" charset="0"/>
              </a:rPr>
              <a:t>Trường</a:t>
            </a:r>
            <a:r>
              <a:rPr lang="en-US" sz="3800" b="1" i="1" dirty="0">
                <a:solidFill>
                  <a:srgbClr val="002060"/>
                </a:solidFill>
                <a:latin typeface="Arial" panose="020B0604020202020204" pitchFamily="34" charset="0"/>
                <a:cs typeface="Arial" panose="020B0604020202020204" pitchFamily="34" charset="0"/>
              </a:rPr>
              <a:t> </a:t>
            </a:r>
            <a:r>
              <a:rPr lang="en-US" sz="3800" b="1" i="1" dirty="0" err="1">
                <a:solidFill>
                  <a:srgbClr val="002060"/>
                </a:solidFill>
                <a:latin typeface="Arial" panose="020B0604020202020204" pitchFamily="34" charset="0"/>
                <a:cs typeface="Arial" panose="020B0604020202020204" pitchFamily="34" charset="0"/>
              </a:rPr>
              <a:t>phái</a:t>
            </a:r>
            <a:r>
              <a:rPr lang="en-US" sz="3800" b="1" i="1" dirty="0">
                <a:solidFill>
                  <a:srgbClr val="002060"/>
                </a:solidFill>
                <a:latin typeface="Arial" panose="020B0604020202020204" pitchFamily="34" charset="0"/>
                <a:cs typeface="Arial" panose="020B0604020202020204" pitchFamily="34" charset="0"/>
              </a:rPr>
              <a:t> </a:t>
            </a:r>
            <a:r>
              <a:rPr lang="en-US" sz="3800" b="1" i="1" dirty="0" err="1">
                <a:solidFill>
                  <a:srgbClr val="002060"/>
                </a:solidFill>
                <a:latin typeface="Arial" panose="020B0604020202020204" pitchFamily="34" charset="0"/>
                <a:cs typeface="Arial" panose="020B0604020202020204" pitchFamily="34" charset="0"/>
              </a:rPr>
              <a:t>Biểu</a:t>
            </a:r>
            <a:r>
              <a:rPr lang="en-US" sz="3800" b="1" i="1" dirty="0">
                <a:solidFill>
                  <a:srgbClr val="002060"/>
                </a:solidFill>
                <a:latin typeface="Arial" panose="020B0604020202020204" pitchFamily="34" charset="0"/>
                <a:cs typeface="Arial" panose="020B0604020202020204" pitchFamily="34" charset="0"/>
              </a:rPr>
              <a:t> </a:t>
            </a:r>
            <a:r>
              <a:rPr lang="en-US" sz="3800" b="1" i="1" dirty="0" err="1">
                <a:solidFill>
                  <a:srgbClr val="002060"/>
                </a:solidFill>
                <a:latin typeface="Arial" panose="020B0604020202020204" pitchFamily="34" charset="0"/>
                <a:cs typeface="Arial" panose="020B0604020202020204" pitchFamily="34" charset="0"/>
              </a:rPr>
              <a:t>Hiện</a:t>
            </a:r>
            <a:r>
              <a:rPr lang="en-US" sz="3800" b="1" i="1" dirty="0">
                <a:solidFill>
                  <a:srgbClr val="002060"/>
                </a:solidFill>
                <a:latin typeface="Arial" panose="020B0604020202020204" pitchFamily="34" charset="0"/>
                <a:cs typeface="Arial" panose="020B0604020202020204" pitchFamily="34" charset="0"/>
              </a:rPr>
              <a:t> </a:t>
            </a:r>
          </a:p>
        </p:txBody>
      </p:sp>
      <p:grpSp>
        <p:nvGrpSpPr>
          <p:cNvPr id="9" name="Group 8">
            <a:extLst>
              <a:ext uri="{FF2B5EF4-FFF2-40B4-BE49-F238E27FC236}">
                <a16:creationId xmlns:a16="http://schemas.microsoft.com/office/drawing/2014/main" xmlns="" id="{A948A388-8140-73D7-FD5C-A0F0DD35E277}"/>
              </a:ext>
            </a:extLst>
          </p:cNvPr>
          <p:cNvGrpSpPr/>
          <p:nvPr/>
        </p:nvGrpSpPr>
        <p:grpSpPr>
          <a:xfrm>
            <a:off x="1066800" y="2781300"/>
            <a:ext cx="16867522" cy="6560483"/>
            <a:chOff x="8296275" y="3086100"/>
            <a:chExt cx="9780922" cy="6109208"/>
          </a:xfrm>
        </p:grpSpPr>
        <p:grpSp>
          <p:nvGrpSpPr>
            <p:cNvPr id="11" name="Group 10">
              <a:extLst>
                <a:ext uri="{FF2B5EF4-FFF2-40B4-BE49-F238E27FC236}">
                  <a16:creationId xmlns:a16="http://schemas.microsoft.com/office/drawing/2014/main" xmlns="" id="{473075D8-5356-8003-6189-2E894B9D99B6}"/>
                </a:ext>
              </a:extLst>
            </p:cNvPr>
            <p:cNvGrpSpPr/>
            <p:nvPr/>
          </p:nvGrpSpPr>
          <p:grpSpPr>
            <a:xfrm>
              <a:off x="8296275" y="7886700"/>
              <a:ext cx="9372600" cy="1308608"/>
              <a:chOff x="7010400" y="7448550"/>
              <a:chExt cx="9372600" cy="1308608"/>
            </a:xfrm>
          </p:grpSpPr>
          <p:sp>
            <p:nvSpPr>
              <p:cNvPr id="7" name="TextBox 6">
                <a:extLst>
                  <a:ext uri="{FF2B5EF4-FFF2-40B4-BE49-F238E27FC236}">
                    <a16:creationId xmlns:a16="http://schemas.microsoft.com/office/drawing/2014/main" xmlns="" id="{2AB7877A-0961-1028-136A-28EBF7E3DCFF}"/>
                  </a:ext>
                </a:extLst>
              </p:cNvPr>
              <p:cNvSpPr txBox="1"/>
              <p:nvPr/>
            </p:nvSpPr>
            <p:spPr>
              <a:xfrm>
                <a:off x="7010400" y="7581900"/>
                <a:ext cx="3962400" cy="1175258"/>
              </a:xfrm>
              <a:prstGeom prst="rect">
                <a:avLst/>
              </a:prstGeom>
              <a:noFill/>
            </p:spPr>
            <p:txBody>
              <a:bodyPr wrap="square" rtlCol="0">
                <a:spAutoFit/>
              </a:bodyPr>
              <a:lstStyle/>
              <a:p>
                <a:pPr algn="ctr">
                  <a:lnSpc>
                    <a:spcPct val="150000"/>
                  </a:lnSpc>
                </a:pPr>
                <a:r>
                  <a:rPr lang="en-US" sz="2500" b="1" i="1">
                    <a:latin typeface="Arial" panose="020B0604020202020204" pitchFamily="34" charset="0"/>
                    <a:cs typeface="Arial" panose="020B0604020202020204" pitchFamily="34" charset="0"/>
                  </a:rPr>
                  <a:t>Eye in eye</a:t>
                </a:r>
              </a:p>
              <a:p>
                <a:pPr algn="ctr">
                  <a:lnSpc>
                    <a:spcPct val="150000"/>
                  </a:lnSpc>
                </a:pPr>
                <a:r>
                  <a:rPr lang="en-US" sz="2500" i="1">
                    <a:latin typeface="Arial" panose="020B0604020202020204" pitchFamily="34" charset="0"/>
                    <a:cs typeface="Arial" panose="020B0604020202020204" pitchFamily="34" charset="0"/>
                  </a:rPr>
                  <a:t>Edward Munch </a:t>
                </a:r>
              </a:p>
            </p:txBody>
          </p:sp>
          <p:sp>
            <p:nvSpPr>
              <p:cNvPr id="10" name="TextBox 9">
                <a:extLst>
                  <a:ext uri="{FF2B5EF4-FFF2-40B4-BE49-F238E27FC236}">
                    <a16:creationId xmlns:a16="http://schemas.microsoft.com/office/drawing/2014/main" xmlns="" id="{28507ABB-2803-DFC8-9E2A-23F66D89F82C}"/>
                  </a:ext>
                </a:extLst>
              </p:cNvPr>
              <p:cNvSpPr txBox="1"/>
              <p:nvPr/>
            </p:nvSpPr>
            <p:spPr>
              <a:xfrm>
                <a:off x="12420600" y="7448550"/>
                <a:ext cx="3962400" cy="1175258"/>
              </a:xfrm>
              <a:prstGeom prst="rect">
                <a:avLst/>
              </a:prstGeom>
              <a:noFill/>
            </p:spPr>
            <p:txBody>
              <a:bodyPr wrap="square" rtlCol="0">
                <a:spAutoFit/>
              </a:bodyPr>
              <a:lstStyle/>
              <a:p>
                <a:pPr algn="ctr">
                  <a:lnSpc>
                    <a:spcPct val="150000"/>
                  </a:lnSpc>
                </a:pPr>
                <a:r>
                  <a:rPr lang="en-US" sz="2500" b="1" i="1">
                    <a:latin typeface="Arial" panose="020B0604020202020204" pitchFamily="34" charset="0"/>
                    <a:cs typeface="Arial" panose="020B0604020202020204" pitchFamily="34" charset="0"/>
                  </a:rPr>
                  <a:t>The Drying Sails</a:t>
                </a:r>
              </a:p>
              <a:p>
                <a:pPr algn="ctr">
                  <a:lnSpc>
                    <a:spcPct val="150000"/>
                  </a:lnSpc>
                </a:pPr>
                <a:r>
                  <a:rPr lang="en-US" sz="2500" i="1">
                    <a:latin typeface="Arial" panose="020B0604020202020204" pitchFamily="34" charset="0"/>
                    <a:cs typeface="Arial" panose="020B0604020202020204" pitchFamily="34" charset="0"/>
                  </a:rPr>
                  <a:t>André Derain </a:t>
                </a:r>
              </a:p>
            </p:txBody>
          </p:sp>
        </p:grpSp>
        <p:pic>
          <p:nvPicPr>
            <p:cNvPr id="3074" name="Picture 2">
              <a:extLst>
                <a:ext uri="{FF2B5EF4-FFF2-40B4-BE49-F238E27FC236}">
                  <a16:creationId xmlns:a16="http://schemas.microsoft.com/office/drawing/2014/main" xmlns="" id="{12D48945-701C-D8B4-D46E-9D64317FA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275" y="3105150"/>
              <a:ext cx="3683521" cy="45948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41E0142A-939A-506E-730C-87F96C417BEC}"/>
                </a:ext>
              </a:extLst>
            </p:cNvPr>
            <p:cNvPicPr>
              <a:picLocks noChangeAspect="1"/>
            </p:cNvPicPr>
            <p:nvPr/>
          </p:nvPicPr>
          <p:blipFill>
            <a:blip r:embed="rId4"/>
            <a:stretch>
              <a:fillRect/>
            </a:stretch>
          </p:blipFill>
          <p:spPr>
            <a:xfrm>
              <a:off x="12318480" y="3086100"/>
              <a:ext cx="5758717" cy="4594829"/>
            </a:xfrm>
            <a:prstGeom prst="rect">
              <a:avLst/>
            </a:prstGeom>
          </p:spPr>
        </p:pic>
      </p:grpSp>
    </p:spTree>
    <p:extLst>
      <p:ext uri="{BB962C8B-B14F-4D97-AF65-F5344CB8AC3E}">
        <p14:creationId xmlns:p14="http://schemas.microsoft.com/office/powerpoint/2010/main" val="350869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459050F-4692-08C4-5E3B-DC7BB3394289}"/>
              </a:ext>
            </a:extLst>
          </p:cNvPr>
          <p:cNvSpPr txBox="1"/>
          <p:nvPr/>
        </p:nvSpPr>
        <p:spPr>
          <a:xfrm>
            <a:off x="990600" y="952500"/>
            <a:ext cx="16306800" cy="784830"/>
          </a:xfrm>
          <a:prstGeom prst="rect">
            <a:avLst/>
          </a:prstGeom>
          <a:noFill/>
        </p:spPr>
        <p:txBody>
          <a:bodyPr wrap="square" rtlCol="0">
            <a:spAutoFit/>
          </a:bodyPr>
          <a:lstStyle/>
          <a:p>
            <a:pPr algn="ctr"/>
            <a:r>
              <a:rPr lang="en-US" sz="4500" b="1">
                <a:solidFill>
                  <a:schemeClr val="accent5">
                    <a:lumMod val="50000"/>
                  </a:schemeClr>
                </a:solidFill>
                <a:latin typeface="Arial" panose="020B0604020202020204" pitchFamily="34" charset="0"/>
                <a:cs typeface="Arial" panose="020B0604020202020204" pitchFamily="34" charset="0"/>
              </a:rPr>
              <a:t>GỢI Ý TÌM HIỂU VỀ CÁC TRƯỜNG PHÁI NGHỆ THUẬT </a:t>
            </a:r>
          </a:p>
        </p:txBody>
      </p:sp>
      <p:sp>
        <p:nvSpPr>
          <p:cNvPr id="3" name="Freeform 21">
            <a:extLst>
              <a:ext uri="{FF2B5EF4-FFF2-40B4-BE49-F238E27FC236}">
                <a16:creationId xmlns:a16="http://schemas.microsoft.com/office/drawing/2014/main" xmlns="" id="{985243E9-F890-66E3-3D70-352753C2C486}"/>
              </a:ext>
            </a:extLst>
          </p:cNvPr>
          <p:cNvSpPr/>
          <p:nvPr/>
        </p:nvSpPr>
        <p:spPr>
          <a:xfrm>
            <a:off x="762000" y="2247900"/>
            <a:ext cx="4495800" cy="7806580"/>
          </a:xfrm>
          <a:custGeom>
            <a:avLst/>
            <a:gdLst/>
            <a:ahLst/>
            <a:cxnLst/>
            <a:rect l="l" t="t" r="r" b="b"/>
            <a:pathLst>
              <a:path w="5683568" h="10287000">
                <a:moveTo>
                  <a:pt x="0" y="0"/>
                </a:moveTo>
                <a:lnTo>
                  <a:pt x="5683567" y="0"/>
                </a:lnTo>
                <a:lnTo>
                  <a:pt x="5683567" y="10287000"/>
                </a:lnTo>
                <a:lnTo>
                  <a:pt x="0" y="10287000"/>
                </a:lnTo>
                <a:lnTo>
                  <a:pt x="0" y="0"/>
                </a:lnTo>
                <a:close/>
              </a:path>
            </a:pathLst>
          </a:custGeom>
          <a:blipFill>
            <a:blip r:embed="rId2"/>
            <a:stretch>
              <a:fillRect/>
            </a:stretch>
          </a:blipFill>
        </p:spPr>
      </p:sp>
      <p:sp>
        <p:nvSpPr>
          <p:cNvPr id="4" name="Speech Bubble: Rectangle with Corners Rounded 3">
            <a:extLst>
              <a:ext uri="{FF2B5EF4-FFF2-40B4-BE49-F238E27FC236}">
                <a16:creationId xmlns:a16="http://schemas.microsoft.com/office/drawing/2014/main" xmlns="" id="{A20F1AA5-F1E3-B396-6375-1F1F1F7E7CE4}"/>
              </a:ext>
            </a:extLst>
          </p:cNvPr>
          <p:cNvSpPr/>
          <p:nvPr/>
        </p:nvSpPr>
        <p:spPr>
          <a:xfrm>
            <a:off x="6705600" y="2628900"/>
            <a:ext cx="10591800" cy="1524000"/>
          </a:xfrm>
          <a:prstGeom prst="wedgeRoundRectCallout">
            <a:avLst>
              <a:gd name="adj1" fmla="val -56251"/>
              <a:gd name="adj2" fmla="val 49710"/>
              <a:gd name="adj3" fmla="val 16667"/>
            </a:avLst>
          </a:prstGeom>
          <a:solidFill>
            <a:schemeClr val="accent6">
              <a:lumMod val="20000"/>
              <a:lumOff val="80000"/>
            </a:schemeClr>
          </a:solidFill>
          <a:ln>
            <a:solidFill>
              <a:srgbClr val="CA9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Tên trường phái</a:t>
            </a:r>
          </a:p>
        </p:txBody>
      </p:sp>
      <p:sp>
        <p:nvSpPr>
          <p:cNvPr id="5" name="Speech Bubble: Rectangle with Corners Rounded 4">
            <a:extLst>
              <a:ext uri="{FF2B5EF4-FFF2-40B4-BE49-F238E27FC236}">
                <a16:creationId xmlns:a16="http://schemas.microsoft.com/office/drawing/2014/main" xmlns="" id="{BC960488-A4F3-7157-060B-43E9AE2276EB}"/>
              </a:ext>
            </a:extLst>
          </p:cNvPr>
          <p:cNvSpPr/>
          <p:nvPr/>
        </p:nvSpPr>
        <p:spPr>
          <a:xfrm>
            <a:off x="6705600" y="4610101"/>
            <a:ext cx="10591800" cy="1524000"/>
          </a:xfrm>
          <a:prstGeom prst="wedgeRoundRectCallout">
            <a:avLst>
              <a:gd name="adj1" fmla="val -55577"/>
              <a:gd name="adj2" fmla="val 13148"/>
              <a:gd name="adj3" fmla="val 16667"/>
            </a:avLst>
          </a:prstGeom>
          <a:solidFill>
            <a:schemeClr val="accent6">
              <a:lumMod val="20000"/>
              <a:lumOff val="80000"/>
            </a:schemeClr>
          </a:solidFill>
          <a:ln>
            <a:solidFill>
              <a:srgbClr val="CA9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Đặc</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điểm</a:t>
            </a:r>
            <a:r>
              <a:rPr lang="en-US" sz="4500" dirty="0">
                <a:solidFill>
                  <a:schemeClr val="tx1"/>
                </a:solidFill>
                <a:latin typeface="Arial" panose="020B0604020202020204" pitchFamily="34" charset="0"/>
                <a:cs typeface="Arial" panose="020B0604020202020204" pitchFamily="34" charset="0"/>
              </a:rPr>
              <a:t> qua </a:t>
            </a:r>
            <a:r>
              <a:rPr lang="en-US" sz="4500" dirty="0" err="1">
                <a:solidFill>
                  <a:schemeClr val="tx1"/>
                </a:solidFill>
                <a:latin typeface="Arial" panose="020B0604020202020204" pitchFamily="34" charset="0"/>
                <a:cs typeface="Arial" panose="020B0604020202020204" pitchFamily="34" charset="0"/>
              </a:rPr>
              <a:t>các</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yếu</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tổ</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tạo</a:t>
            </a:r>
            <a:r>
              <a:rPr lang="en-US" sz="4500" dirty="0">
                <a:solidFill>
                  <a:schemeClr val="tx1"/>
                </a:solidFill>
                <a:latin typeface="Arial" panose="020B0604020202020204" pitchFamily="34" charset="0"/>
                <a:cs typeface="Arial" panose="020B0604020202020204" pitchFamily="34" charset="0"/>
              </a:rPr>
              <a:t> </a:t>
            </a:r>
            <a:r>
              <a:rPr lang="en-US" sz="4500" dirty="0" err="1" smtClean="0">
                <a:solidFill>
                  <a:schemeClr val="tx1"/>
                </a:solidFill>
                <a:latin typeface="Arial" panose="020B0604020202020204" pitchFamily="34" charset="0"/>
                <a:cs typeface="Arial" panose="020B0604020202020204" pitchFamily="34" charset="0"/>
              </a:rPr>
              <a:t>hình</a:t>
            </a:r>
            <a:r>
              <a:rPr lang="en-US" sz="4500" dirty="0" smtClean="0">
                <a:solidFill>
                  <a:schemeClr val="tx1"/>
                </a:solidFill>
                <a:latin typeface="Arial" panose="020B0604020202020204" pitchFamily="34" charset="0"/>
                <a:cs typeface="Arial" panose="020B0604020202020204" pitchFamily="34" charset="0"/>
              </a:rPr>
              <a:t>: </a:t>
            </a:r>
            <a:r>
              <a:rPr lang="en-US" sz="4500" dirty="0" err="1" smtClean="0">
                <a:solidFill>
                  <a:schemeClr val="tx1"/>
                </a:solidFill>
                <a:latin typeface="Arial" panose="020B0604020202020204" pitchFamily="34" charset="0"/>
                <a:cs typeface="Arial" panose="020B0604020202020204" pitchFamily="34" charset="0"/>
              </a:rPr>
              <a:t>đường</a:t>
            </a:r>
            <a:r>
              <a:rPr lang="en-US" sz="4500" dirty="0" smtClean="0">
                <a:solidFill>
                  <a:schemeClr val="tx1"/>
                </a:solidFill>
                <a:latin typeface="Arial" panose="020B0604020202020204" pitchFamily="34" charset="0"/>
                <a:cs typeface="Arial" panose="020B0604020202020204" pitchFamily="34" charset="0"/>
              </a:rPr>
              <a:t> </a:t>
            </a:r>
            <a:r>
              <a:rPr lang="en-US" sz="4500" dirty="0" err="1" smtClean="0">
                <a:solidFill>
                  <a:schemeClr val="tx1"/>
                </a:solidFill>
                <a:latin typeface="Arial" panose="020B0604020202020204" pitchFamily="34" charset="0"/>
                <a:cs typeface="Arial" panose="020B0604020202020204" pitchFamily="34" charset="0"/>
              </a:rPr>
              <a:t>nét</a:t>
            </a:r>
            <a:r>
              <a:rPr lang="en-US" sz="4500" dirty="0" smtClean="0">
                <a:solidFill>
                  <a:schemeClr val="tx1"/>
                </a:solidFill>
                <a:latin typeface="Arial" panose="020B0604020202020204" pitchFamily="34" charset="0"/>
                <a:cs typeface="Arial" panose="020B0604020202020204" pitchFamily="34" charset="0"/>
              </a:rPr>
              <a:t>, </a:t>
            </a:r>
            <a:r>
              <a:rPr lang="en-US" sz="4500" dirty="0" err="1" smtClean="0">
                <a:solidFill>
                  <a:schemeClr val="tx1"/>
                </a:solidFill>
                <a:latin typeface="Arial" panose="020B0604020202020204" pitchFamily="34" charset="0"/>
                <a:cs typeface="Arial" panose="020B0604020202020204" pitchFamily="34" charset="0"/>
              </a:rPr>
              <a:t>bố</a:t>
            </a:r>
            <a:r>
              <a:rPr lang="en-US" sz="4500" dirty="0" smtClean="0">
                <a:solidFill>
                  <a:schemeClr val="tx1"/>
                </a:solidFill>
                <a:latin typeface="Arial" panose="020B0604020202020204" pitchFamily="34" charset="0"/>
                <a:cs typeface="Arial" panose="020B0604020202020204" pitchFamily="34" charset="0"/>
              </a:rPr>
              <a:t> </a:t>
            </a:r>
            <a:r>
              <a:rPr lang="en-US" sz="4500" dirty="0" err="1" smtClean="0">
                <a:solidFill>
                  <a:schemeClr val="tx1"/>
                </a:solidFill>
                <a:latin typeface="Arial" panose="020B0604020202020204" pitchFamily="34" charset="0"/>
                <a:cs typeface="Arial" panose="020B0604020202020204" pitchFamily="34" charset="0"/>
              </a:rPr>
              <a:t>cục</a:t>
            </a:r>
            <a:r>
              <a:rPr lang="en-US" sz="4500" dirty="0" smtClean="0">
                <a:solidFill>
                  <a:schemeClr val="tx1"/>
                </a:solidFill>
                <a:latin typeface="Arial" panose="020B0604020202020204" pitchFamily="34" charset="0"/>
                <a:cs typeface="Arial" panose="020B0604020202020204" pitchFamily="34" charset="0"/>
              </a:rPr>
              <a:t>, </a:t>
            </a:r>
            <a:r>
              <a:rPr lang="en-US" sz="4500" dirty="0" err="1" smtClean="0">
                <a:solidFill>
                  <a:schemeClr val="tx1"/>
                </a:solidFill>
                <a:latin typeface="Arial" panose="020B0604020202020204" pitchFamily="34" charset="0"/>
                <a:cs typeface="Arial" panose="020B0604020202020204" pitchFamily="34" charset="0"/>
              </a:rPr>
              <a:t>màu</a:t>
            </a:r>
            <a:r>
              <a:rPr lang="en-US" sz="4500" dirty="0" smtClean="0">
                <a:solidFill>
                  <a:schemeClr val="tx1"/>
                </a:solidFill>
                <a:latin typeface="Arial" panose="020B0604020202020204" pitchFamily="34" charset="0"/>
                <a:cs typeface="Arial" panose="020B0604020202020204" pitchFamily="34" charset="0"/>
              </a:rPr>
              <a:t> </a:t>
            </a:r>
            <a:r>
              <a:rPr lang="en-US" sz="4500" dirty="0" err="1" smtClean="0">
                <a:solidFill>
                  <a:schemeClr val="tx1"/>
                </a:solidFill>
                <a:latin typeface="Arial" panose="020B0604020202020204" pitchFamily="34" charset="0"/>
                <a:cs typeface="Arial" panose="020B0604020202020204" pitchFamily="34" charset="0"/>
              </a:rPr>
              <a:t>sắc</a:t>
            </a:r>
            <a:r>
              <a:rPr lang="en-US" sz="4500" dirty="0" smtClean="0">
                <a:solidFill>
                  <a:schemeClr val="tx1"/>
                </a:solidFill>
                <a:latin typeface="Arial" panose="020B0604020202020204" pitchFamily="34" charset="0"/>
                <a:cs typeface="Arial" panose="020B0604020202020204" pitchFamily="34" charset="0"/>
              </a:rPr>
              <a:t>… </a:t>
            </a:r>
            <a:endParaRPr lang="en-US" sz="4500" dirty="0">
              <a:solidFill>
                <a:schemeClr val="tx1"/>
              </a:solidFill>
              <a:latin typeface="Arial" panose="020B0604020202020204" pitchFamily="34"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xmlns="" id="{6099518C-5AFF-B3ED-A235-4DD2FAB69E43}"/>
              </a:ext>
            </a:extLst>
          </p:cNvPr>
          <p:cNvSpPr/>
          <p:nvPr/>
        </p:nvSpPr>
        <p:spPr>
          <a:xfrm>
            <a:off x="6705600" y="6743700"/>
            <a:ext cx="10591800" cy="3124200"/>
          </a:xfrm>
          <a:prstGeom prst="wedgeRoundRectCallout">
            <a:avLst>
              <a:gd name="adj1" fmla="val -56251"/>
              <a:gd name="adj2" fmla="val -44040"/>
              <a:gd name="adj3" fmla="val 16667"/>
            </a:avLst>
          </a:prstGeom>
          <a:solidFill>
            <a:schemeClr val="accent6">
              <a:lumMod val="20000"/>
              <a:lumOff val="80000"/>
            </a:schemeClr>
          </a:solidFill>
          <a:ln>
            <a:solidFill>
              <a:srgbClr val="CA9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a:solidFill>
                  <a:schemeClr val="tx1"/>
                </a:solidFill>
                <a:latin typeface="Arial" panose="020B0604020202020204" pitchFamily="34" charset="0"/>
                <a:cs typeface="Arial" panose="020B0604020202020204" pitchFamily="34" charset="0"/>
              </a:rPr>
              <a:t>Thông tin về tác giả và tác phẩm (tên, thời gian, đặc điểm tạo hình, phong cách nghệ thuật,...).</a:t>
            </a:r>
          </a:p>
        </p:txBody>
      </p:sp>
    </p:spTree>
    <p:extLst>
      <p:ext uri="{BB962C8B-B14F-4D97-AF65-F5344CB8AC3E}">
        <p14:creationId xmlns:p14="http://schemas.microsoft.com/office/powerpoint/2010/main" val="325400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596AE78-D859-5AEF-2C6C-BC319900FB04}"/>
              </a:ext>
            </a:extLst>
          </p:cNvPr>
          <p:cNvSpPr/>
          <p:nvPr/>
        </p:nvSpPr>
        <p:spPr>
          <a:xfrm>
            <a:off x="-190500" y="-266700"/>
            <a:ext cx="18669000" cy="1979310"/>
          </a:xfrm>
          <a:prstGeom prst="rect">
            <a:avLst/>
          </a:prstGeom>
          <a:solidFill>
            <a:srgbClr val="5F1A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E5F4DE74-76A6-7BA1-FC3A-48A86F0F35DF}"/>
              </a:ext>
            </a:extLst>
          </p:cNvPr>
          <p:cNvSpPr txBox="1"/>
          <p:nvPr/>
        </p:nvSpPr>
        <p:spPr>
          <a:xfrm>
            <a:off x="4229100" y="571500"/>
            <a:ext cx="9829800" cy="784830"/>
          </a:xfrm>
          <a:prstGeom prst="rect">
            <a:avLst/>
          </a:prstGeom>
          <a:noFill/>
        </p:spPr>
        <p:txBody>
          <a:bodyPr wrap="square" rtlCol="0">
            <a:spAutoFit/>
          </a:bodyPr>
          <a:lstStyle/>
          <a:p>
            <a:pPr algn="ctr"/>
            <a:r>
              <a:rPr lang="en-US" sz="4500" b="1" dirty="0" err="1">
                <a:solidFill>
                  <a:schemeClr val="bg1"/>
                </a:solidFill>
                <a:latin typeface="Times New Roman" panose="02020603050405020304" pitchFamily="18" charset="0"/>
                <a:cs typeface="Times New Roman" panose="02020603050405020304" pitchFamily="18" charset="0"/>
              </a:rPr>
              <a:t>TRƯỜNG</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PHÁI</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ẤN</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TƯỢNG</a:t>
            </a:r>
            <a:r>
              <a:rPr lang="en-US" sz="4500" b="1" dirty="0">
                <a:solidFill>
                  <a:schemeClr val="bg1"/>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xmlns="" id="{A82BCB19-B27E-E75F-A63A-9B221B65EA28}"/>
              </a:ext>
            </a:extLst>
          </p:cNvPr>
          <p:cNvSpPr txBox="1"/>
          <p:nvPr/>
        </p:nvSpPr>
        <p:spPr>
          <a:xfrm>
            <a:off x="533400" y="2129114"/>
            <a:ext cx="8610600" cy="7835607"/>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600" b="1" dirty="0" err="1">
                <a:latin typeface="Times New Roman" panose="02020603050405020304" pitchFamily="18" charset="0"/>
                <a:cs typeface="Times New Roman" panose="02020603050405020304" pitchFamily="18" charset="0"/>
              </a:rPr>
              <a:t>Đặc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chú trọng tới không gian, ánh sáng và màu</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sắc</a:t>
            </a:r>
            <a:r>
              <a:rPr lang="en-US" sz="3600" dirty="0" smtClean="0">
                <a:latin typeface="Times New Roman" panose="02020603050405020304" pitchFamily="18" charset="0"/>
                <a:cs typeface="Times New Roman" panose="02020603050405020304" pitchFamily="18" charset="0"/>
              </a:rPr>
              <a:t>, </a:t>
            </a:r>
            <a:r>
              <a:rPr lang="fr-FR" sz="3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fr-FR"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thoáng</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fr-FR"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571500" indent="-571500" algn="just">
              <a:lnSpc>
                <a:spcPct val="150000"/>
              </a:lnSpc>
              <a:buFont typeface="Wingdings" panose="05000000000000000000" pitchFamily="2" charset="2"/>
              <a:buChar char="§"/>
            </a:pPr>
            <a:r>
              <a:rPr lang="fr-FR" sz="3600" b="1" dirty="0" err="1">
                <a:solidFill>
                  <a:srgbClr val="000000"/>
                </a:solidFill>
                <a:latin typeface="Times New Roman" panose="02020603050405020304" pitchFamily="18" charset="0"/>
                <a:cs typeface="Times New Roman" panose="02020603050405020304" pitchFamily="18" charset="0"/>
              </a:rPr>
              <a:t>Họa</a:t>
            </a:r>
            <a:r>
              <a:rPr lang="fr-FR" sz="3600" b="1" dirty="0">
                <a:solidFill>
                  <a:srgbClr val="000000"/>
                </a:solidFill>
                <a:latin typeface="Times New Roman" panose="02020603050405020304" pitchFamily="18" charset="0"/>
                <a:cs typeface="Times New Roman" panose="02020603050405020304" pitchFamily="18" charset="0"/>
              </a:rPr>
              <a:t> </a:t>
            </a:r>
            <a:r>
              <a:rPr lang="fr-FR" sz="3600" b="1" dirty="0" err="1">
                <a:solidFill>
                  <a:srgbClr val="000000"/>
                </a:solidFill>
                <a:latin typeface="Times New Roman" panose="02020603050405020304" pitchFamily="18" charset="0"/>
                <a:cs typeface="Times New Roman" panose="02020603050405020304" pitchFamily="18" charset="0"/>
              </a:rPr>
              <a:t>sĩ</a:t>
            </a:r>
            <a:r>
              <a:rPr lang="fr-FR" sz="3600" b="1" dirty="0">
                <a:solidFill>
                  <a:srgbClr val="000000"/>
                </a:solidFill>
                <a:latin typeface="Times New Roman" panose="02020603050405020304" pitchFamily="18" charset="0"/>
                <a:cs typeface="Times New Roman" panose="02020603050405020304" pitchFamily="18" charset="0"/>
              </a:rPr>
              <a:t> </a:t>
            </a:r>
            <a:r>
              <a:rPr lang="fr-FR" sz="3600" b="1" dirty="0" err="1">
                <a:solidFill>
                  <a:srgbClr val="000000"/>
                </a:solidFill>
                <a:latin typeface="Times New Roman" panose="02020603050405020304" pitchFamily="18" charset="0"/>
                <a:cs typeface="Times New Roman" panose="02020603050405020304" pitchFamily="18" charset="0"/>
              </a:rPr>
              <a:t>tiêu</a:t>
            </a:r>
            <a:r>
              <a:rPr lang="fr-FR" sz="3600" b="1" dirty="0">
                <a:solidFill>
                  <a:srgbClr val="000000"/>
                </a:solidFill>
                <a:latin typeface="Times New Roman" panose="02020603050405020304" pitchFamily="18" charset="0"/>
                <a:cs typeface="Times New Roman" panose="02020603050405020304" pitchFamily="18" charset="0"/>
              </a:rPr>
              <a:t> </a:t>
            </a:r>
            <a:r>
              <a:rPr lang="fr-FR" sz="3600" b="1" dirty="0" err="1">
                <a:solidFill>
                  <a:srgbClr val="000000"/>
                </a:solidFill>
                <a:latin typeface="Times New Roman" panose="02020603050405020304" pitchFamily="18" charset="0"/>
                <a:cs typeface="Times New Roman" panose="02020603050405020304" pitchFamily="18" charset="0"/>
              </a:rPr>
              <a:t>biểu</a:t>
            </a:r>
            <a:r>
              <a:rPr lang="fr-FR" sz="3600" b="1"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Clô-đơ Mônê (Claude Monet) (Impression, Sunrise),...; Ca-mi-li Pi-xa-rô (Camiille Pissarro) (Landscape at Pontoise),....</a:t>
            </a:r>
            <a:endParaRPr lang="en-US" sz="36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57C55E63-D7B6-AE64-5463-DC8ADDFEFA9F}"/>
              </a:ext>
            </a:extLst>
          </p:cNvPr>
          <p:cNvGrpSpPr/>
          <p:nvPr/>
        </p:nvGrpSpPr>
        <p:grpSpPr>
          <a:xfrm>
            <a:off x="9829800" y="1744386"/>
            <a:ext cx="7486648" cy="8387283"/>
            <a:chOff x="9810752" y="1756085"/>
            <a:chExt cx="7486648" cy="8387283"/>
          </a:xfrm>
        </p:grpSpPr>
        <p:pic>
          <p:nvPicPr>
            <p:cNvPr id="6" name="Picture 5">
              <a:extLst>
                <a:ext uri="{FF2B5EF4-FFF2-40B4-BE49-F238E27FC236}">
                  <a16:creationId xmlns:a16="http://schemas.microsoft.com/office/drawing/2014/main" xmlns="" id="{30673514-411E-B18D-1E54-9A3CA3542D95}"/>
                </a:ext>
              </a:extLst>
            </p:cNvPr>
            <p:cNvPicPr>
              <a:picLocks noChangeAspect="1"/>
            </p:cNvPicPr>
            <p:nvPr/>
          </p:nvPicPr>
          <p:blipFill>
            <a:blip r:embed="rId2"/>
            <a:stretch>
              <a:fillRect/>
            </a:stretch>
          </p:blipFill>
          <p:spPr>
            <a:xfrm>
              <a:off x="9810752" y="1756085"/>
              <a:ext cx="7391400" cy="4085421"/>
            </a:xfrm>
            <a:prstGeom prst="rect">
              <a:avLst/>
            </a:prstGeom>
          </p:spPr>
        </p:pic>
        <p:sp>
          <p:nvSpPr>
            <p:cNvPr id="7" name="TextBox 6">
              <a:extLst>
                <a:ext uri="{FF2B5EF4-FFF2-40B4-BE49-F238E27FC236}">
                  <a16:creationId xmlns:a16="http://schemas.microsoft.com/office/drawing/2014/main" xmlns="" id="{70EE3B57-E647-571D-7B36-B39548F15ED8}"/>
                </a:ext>
              </a:extLst>
            </p:cNvPr>
            <p:cNvSpPr txBox="1"/>
            <p:nvPr/>
          </p:nvSpPr>
          <p:spPr>
            <a:xfrm>
              <a:off x="10039352" y="5841506"/>
              <a:ext cx="6934200" cy="477054"/>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Phong cảnh ở Pôn-tôi-sơ – Camille Pissarro </a:t>
              </a:r>
            </a:p>
          </p:txBody>
        </p:sp>
        <p:pic>
          <p:nvPicPr>
            <p:cNvPr id="9" name="Picture 8">
              <a:extLst>
                <a:ext uri="{FF2B5EF4-FFF2-40B4-BE49-F238E27FC236}">
                  <a16:creationId xmlns:a16="http://schemas.microsoft.com/office/drawing/2014/main" xmlns="" id="{9F1A97E9-D9F5-182D-F056-16CA2A97B628}"/>
                </a:ext>
              </a:extLst>
            </p:cNvPr>
            <p:cNvPicPr>
              <a:picLocks noChangeAspect="1"/>
            </p:cNvPicPr>
            <p:nvPr/>
          </p:nvPicPr>
          <p:blipFill>
            <a:blip r:embed="rId3"/>
            <a:stretch>
              <a:fillRect/>
            </a:stretch>
          </p:blipFill>
          <p:spPr>
            <a:xfrm>
              <a:off x="9810752" y="6417681"/>
              <a:ext cx="7486648" cy="3166685"/>
            </a:xfrm>
            <a:prstGeom prst="rect">
              <a:avLst/>
            </a:prstGeom>
          </p:spPr>
        </p:pic>
        <p:sp>
          <p:nvSpPr>
            <p:cNvPr id="10" name="TextBox 9">
              <a:extLst>
                <a:ext uri="{FF2B5EF4-FFF2-40B4-BE49-F238E27FC236}">
                  <a16:creationId xmlns:a16="http://schemas.microsoft.com/office/drawing/2014/main" xmlns="" id="{0BD7971C-4153-67AC-B3CF-628F07B40658}"/>
                </a:ext>
              </a:extLst>
            </p:cNvPr>
            <p:cNvSpPr txBox="1"/>
            <p:nvPr/>
          </p:nvSpPr>
          <p:spPr>
            <a:xfrm>
              <a:off x="10267952" y="9666314"/>
              <a:ext cx="6934200" cy="477054"/>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Ấn tượng mặt trời mọc – Claude Monet</a:t>
              </a:r>
            </a:p>
          </p:txBody>
        </p:sp>
      </p:grpSp>
    </p:spTree>
    <p:extLst>
      <p:ext uri="{BB962C8B-B14F-4D97-AF65-F5344CB8AC3E}">
        <p14:creationId xmlns:p14="http://schemas.microsoft.com/office/powerpoint/2010/main" val="440186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746</Words>
  <Application>Microsoft Office PowerPoint</Application>
  <PresentationFormat>Custom</PresentationFormat>
  <Paragraphs>89</Paragraphs>
  <Slides>25</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Times New Roman</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Geology Quiz and Fun fact slide</dc:title>
  <dc:creator>HP</dc:creator>
  <cp:lastModifiedBy>HP</cp:lastModifiedBy>
  <cp:revision>19</cp:revision>
  <dcterms:created xsi:type="dcterms:W3CDTF">2006-08-16T00:00:00Z</dcterms:created>
  <dcterms:modified xsi:type="dcterms:W3CDTF">2025-11-30T14:50:36Z</dcterms:modified>
  <dc:identifier>DAFn6I7mbw4</dc:identifier>
</cp:coreProperties>
</file>