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53" r:id="rId3"/>
    <p:sldId id="404" r:id="rId4"/>
    <p:sldId id="405" r:id="rId5"/>
    <p:sldId id="357" r:id="rId6"/>
    <p:sldId id="358" r:id="rId7"/>
    <p:sldId id="407" r:id="rId8"/>
    <p:sldId id="378" r:id="rId9"/>
    <p:sldId id="406" r:id="rId10"/>
    <p:sldId id="395" r:id="rId11"/>
    <p:sldId id="408" r:id="rId12"/>
    <p:sldId id="419" r:id="rId13"/>
    <p:sldId id="409" r:id="rId14"/>
    <p:sldId id="392" r:id="rId15"/>
    <p:sldId id="399" r:id="rId16"/>
    <p:sldId id="410" r:id="rId17"/>
    <p:sldId id="418" r:id="rId18"/>
    <p:sldId id="388" r:id="rId19"/>
    <p:sldId id="411" r:id="rId20"/>
    <p:sldId id="412" r:id="rId21"/>
    <p:sldId id="413" r:id="rId22"/>
    <p:sldId id="416" r:id="rId23"/>
    <p:sldId id="41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D30DD"/>
    <a:srgbClr val="27E0E9"/>
    <a:srgbClr val="11C1FF"/>
    <a:srgbClr val="F11BAA"/>
    <a:srgbClr val="B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07371-8868-4589-AC6F-FE52F71079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</p:pic>
      <p:pic>
        <p:nvPicPr>
          <p:cNvPr id="3076" name="Picture 4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2"/>
          <a:stretch/>
        </p:blipFill>
        <p:spPr bwMode="auto">
          <a:xfrm rot="15616060">
            <a:off x="6740180" y="1138516"/>
            <a:ext cx="2234565" cy="39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Welcome\Desktop\chs13486669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4343400"/>
            <a:ext cx="917608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4" name="Picture 2" descr="C:\Users\Asus\Pictures\bai mau\hands_zps712c7fb9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4"/>
          <a:stretch/>
        </p:blipFill>
        <p:spPr bwMode="auto">
          <a:xfrm rot="13972696">
            <a:off x="6159599" y="-1391747"/>
            <a:ext cx="1587048" cy="36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228600" y="2211298"/>
            <a:ext cx="6365544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CHÂU ĐẠI DƯƠNG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0758" y="1722377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18: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057" y="1320619"/>
            <a:ext cx="18288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636" y="1570264"/>
            <a:ext cx="115550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32084" y="3060876"/>
            <a:ext cx="52898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37" y="0"/>
            <a:ext cx="45719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0"/>
            <a:ext cx="45719" cy="43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43200" y="4827274"/>
            <a:ext cx="4038600" cy="85074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mbria" pitchFamily="18" charset="0"/>
              </a:rPr>
              <a:t>ĐỊA LÍ 7</a:t>
            </a:r>
            <a:endParaRPr lang="en-US" sz="5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71" y="1096700"/>
            <a:ext cx="2566908" cy="25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0907E-6 L -0.00486 0.0767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7" grpId="0" animBg="1"/>
      <p:bldP spid="17" grpId="1" animBg="1"/>
      <p:bldP spid="18" grpId="0" animBg="1"/>
      <p:bldP spid="18" grpId="1" animBg="1"/>
      <p:bldP spid="2" grpId="0" animBg="1"/>
      <p:bldP spid="15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97855" y="1187075"/>
            <a:ext cx="5476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06598"/>
              </p:ext>
            </p:extLst>
          </p:nvPr>
        </p:nvGraphicFramePr>
        <p:xfrm>
          <a:off x="192665" y="1587186"/>
          <a:ext cx="8646535" cy="5042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12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i="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1600" i="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1600" i="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09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vi-VN" sz="16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Đọc thông tin mục b và hình 3, hãy phân tích đặc điểm khí hậu của Ô-xtrây-li-a.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2130768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Cambria" pitchFamily="18" charset="0"/>
                <a:ea typeface="Cambria" pitchFamily="18" charset="0"/>
              </a:rPr>
              <a:t>- Hầu hết lục địa thuộc đới nóng. Tuy nhiên, có sự thay đổi theo bắc - nam, đông - tây.</a:t>
            </a:r>
          </a:p>
          <a:p>
            <a:pPr algn="just"/>
            <a:r>
              <a:rPr lang="vi-VN" sz="2400" dirty="0">
                <a:latin typeface="Cambria" pitchFamily="18" charset="0"/>
                <a:ea typeface="Cambria" pitchFamily="18" charset="0"/>
              </a:rPr>
              <a:t>- Dải bờ biển hẹp phía bắc lục địa có khí hậu cận xích đạo.</a:t>
            </a:r>
          </a:p>
          <a:p>
            <a:pPr algn="just"/>
            <a:r>
              <a:rPr lang="vi-VN" sz="2400" dirty="0">
                <a:latin typeface="Cambria" pitchFamily="18" charset="0"/>
                <a:ea typeface="Cambria" pitchFamily="18" charset="0"/>
              </a:rPr>
              <a:t>- Khí hậu nhiệt đới chiếm phần lớn diện tích lục địa.</a:t>
            </a:r>
          </a:p>
          <a:p>
            <a:pPr algn="just"/>
            <a:r>
              <a:rPr lang="vi-VN" sz="2400" dirty="0">
                <a:latin typeface="Cambria" pitchFamily="18" charset="0"/>
                <a:ea typeface="Cambria" pitchFamily="18" charset="0"/>
              </a:rPr>
              <a:t>+ Sườn đông dãy Trường Sơn Ô-xtrây-li-a có khí hậu nhiệt đới ẩm, mưa nhiều. </a:t>
            </a:r>
          </a:p>
          <a:p>
            <a:pPr algn="just"/>
            <a:r>
              <a:rPr lang="vi-VN" sz="2400" dirty="0">
                <a:latin typeface="Cambria" pitchFamily="18" charset="0"/>
                <a:ea typeface="Cambria" pitchFamily="18" charset="0"/>
              </a:rPr>
              <a:t>+ Từ sườn tây của dãy Trường Sơn Ô-xtrây-li-a đến bờ tây lục địa là một vùng rộng lớn, có khí hậu nhiệt đới lục địa khắc nghiệt.</a:t>
            </a:r>
          </a:p>
          <a:p>
            <a:pPr algn="just"/>
            <a:r>
              <a:rPr lang="vi-VN" sz="2400" dirty="0">
                <a:latin typeface="Cambria" pitchFamily="18" charset="0"/>
                <a:ea typeface="Cambria" pitchFamily="18" charset="0"/>
              </a:rPr>
              <a:t>- Dải đất hẹp phía nam lục địa có khí hậu cận nhiệt đới </a:t>
            </a:r>
          </a:p>
        </p:txBody>
      </p:sp>
    </p:spTree>
    <p:extLst>
      <p:ext uri="{BB962C8B-B14F-4D97-AF65-F5344CB8AC3E}">
        <p14:creationId xmlns:p14="http://schemas.microsoft.com/office/powerpoint/2010/main" val="10367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52400" y="1029929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45763" y="1219200"/>
            <a:ext cx="8609629" cy="5375234"/>
          </a:xfrm>
          <a:prstGeom prst="wedgeRoundRectCallout">
            <a:avLst>
              <a:gd name="adj1" fmla="val 25672"/>
              <a:gd name="adj2" fmla="val 43647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0019" y="1328902"/>
            <a:ext cx="82953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Hầu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hết lục địa thuộc đới nóng. 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Dải bờ biển hẹp phía bắc lục địa có khí hậu cận xích đạo.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Khí hậu nhiệt đới chiếm phần lớn diện tích lục địa.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Sườn đông dãy Trường Sơn Ô-xtrây-li-a có khí hậu nhiệt đới ẩm, mưa nhiều. 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Từ sườn tây của dãy Trường Sơn Ô-xtrây-li-a đến bờ tây lục địa là một vùng rộng lớn, có khí hậu nhiệt đới lục địa khắc nghiệt.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Dải đất hẹp phía nam lục địa có khí hậu cận nhiệt đới 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điêm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13562" y="1219200"/>
            <a:ext cx="4547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83496"/>
              </p:ext>
            </p:extLst>
          </p:nvPr>
        </p:nvGraphicFramePr>
        <p:xfrm>
          <a:off x="283015" y="1695510"/>
          <a:ext cx="6041585" cy="4931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75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i="1" dirty="0" smtClean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i="1" dirty="0" smtClean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2800" i="1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Đọc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thông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tin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mục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c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và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ảnh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, h</a:t>
                      </a:r>
                      <a:r>
                        <a:rPr lang="vi-VN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ãy nêu những nét đặc sắc của sinh vật ở Ô-xtrây-li-a.</a:t>
                      </a:r>
                      <a:endParaRPr lang="en-US" sz="28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33" y="1695510"/>
            <a:ext cx="2414588" cy="224759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34" y="4343400"/>
            <a:ext cx="2414588" cy="144780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3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57" y="228600"/>
            <a:ext cx="1018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14248" y="1066719"/>
            <a:ext cx="5476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Cambria" pitchFamily="18" charset="0"/>
                <a:ea typeface="Cambria" pitchFamily="18" charset="0"/>
                <a:cs typeface="Arial" pitchFamily="34" charset="0"/>
              </a:rPr>
              <a:t>2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35238"/>
              </p:ext>
            </p:extLst>
          </p:nvPr>
        </p:nvGraphicFramePr>
        <p:xfrm>
          <a:off x="251008" y="1528894"/>
          <a:ext cx="8588192" cy="4936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9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i="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1600" i="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1600" i="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879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6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- Đọc thông tin mục c và hình ảnh, hãy nêu những nét đặc sắc của sinh vật ở Ô-xtrây-li-a.</a:t>
                      </a:r>
                      <a:endParaRPr lang="vi-VN" sz="1600" i="1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52746" y="2177667"/>
            <a:ext cx="70864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  <a:ea typeface="Cambria" pitchFamily="18" charset="0"/>
              </a:rPr>
              <a:t>- Giới sinh vật tuy nghèo về thành phần loài nhưng có nhiều nét đặc sắc và mang tính địa phương cao.</a:t>
            </a:r>
          </a:p>
          <a:p>
            <a:pPr algn="just"/>
            <a:r>
              <a:rPr lang="vi-VN" sz="2800" dirty="0">
                <a:latin typeface="Cambria" pitchFamily="18" charset="0"/>
                <a:ea typeface="Cambria" pitchFamily="18" charset="0"/>
              </a:rPr>
              <a:t>- Các loài thực vật bản địa nổi bật là keo và bạch đàn (600 loài khác nhau).</a:t>
            </a:r>
          </a:p>
          <a:p>
            <a:pPr algn="just"/>
            <a:r>
              <a:rPr lang="vi-VN" sz="2800" dirty="0">
                <a:latin typeface="Cambria" pitchFamily="18" charset="0"/>
                <a:ea typeface="Cambria" pitchFamily="18" charset="0"/>
              </a:rPr>
              <a:t>- Giới động vật vô cùng độc đảo, đặc sắc nhất là hơn 100 loài thú có túi.</a:t>
            </a:r>
          </a:p>
          <a:p>
            <a:pPr algn="just"/>
            <a:r>
              <a:rPr lang="vi-VN" sz="2800" dirty="0">
                <a:latin typeface="Cambria" pitchFamily="18" charset="0"/>
                <a:ea typeface="Cambria" pitchFamily="18" charset="0"/>
              </a:rPr>
              <a:t>- Các loài động vật mang tính biểu tượng quốc gia là gấu túi, đà điểu Ô-xtrây-li-a, thú mỏ vịt, chuột túi.</a:t>
            </a:r>
          </a:p>
        </p:txBody>
      </p:sp>
    </p:spTree>
    <p:extLst>
      <p:ext uri="{BB962C8B-B14F-4D97-AF65-F5344CB8AC3E}">
        <p14:creationId xmlns:p14="http://schemas.microsoft.com/office/powerpoint/2010/main" val="18216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29547" y="1266362"/>
            <a:ext cx="8509653" cy="5409018"/>
          </a:xfrm>
          <a:prstGeom prst="wedgeRoundRectCallout">
            <a:avLst>
              <a:gd name="adj1" fmla="val 23830"/>
              <a:gd name="adj2" fmla="val 4968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3803" y="2057400"/>
            <a:ext cx="8061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Giới sinh vật tuy nghèo về thành phần loài nhưng có nhiều nét đặc sắc và mang tính địa phương cao.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Các loài động vật mang tính biểu tượng quốc gia là gấu túi, đà điểu Ô-xtrây-li-a, thú mỏ vịt, chuột túi.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điêm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5105401"/>
          </a:xfrm>
          <a:prstGeom prst="wedgeRoundRectCallout">
            <a:avLst>
              <a:gd name="adj1" fmla="val 4610"/>
              <a:gd name="adj2" fmla="val 5548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663005"/>
            <a:ext cx="33635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đặc điểm về dân cư 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endParaRPr lang="en-US" sz="21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Ô-xtrây-li-a.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384518"/>
            <a:ext cx="44747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600" dirty="0">
                <a:latin typeface="Cambria" pitchFamily="18" charset="0"/>
                <a:ea typeface="Cambria" pitchFamily="18" charset="0"/>
              </a:rPr>
              <a:t>Ít dân sinh sống (số dân năm 2020 là 25,5 triệu người), mật độ dân số rất thấp (chỉ khoảng 3 người/km</a:t>
            </a:r>
            <a:r>
              <a:rPr lang="vi-VN" sz="2600" baseline="30000" dirty="0">
                <a:latin typeface="Cambria" pitchFamily="18" charset="0"/>
                <a:ea typeface="Cambria" pitchFamily="18" charset="0"/>
              </a:rPr>
              <a:t>2</a:t>
            </a:r>
            <a:r>
              <a:rPr lang="vi-VN" sz="2600" dirty="0">
                <a:latin typeface="Cambria" pitchFamily="18" charset="0"/>
                <a:ea typeface="Cambria" pitchFamily="18" charset="0"/>
              </a:rPr>
              <a:t>).</a:t>
            </a:r>
          </a:p>
          <a:p>
            <a:pPr algn="just"/>
            <a:r>
              <a:rPr lang="en-US" sz="26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600" dirty="0">
                <a:latin typeface="Cambria" pitchFamily="18" charset="0"/>
                <a:ea typeface="Cambria" pitchFamily="18" charset="0"/>
              </a:rPr>
              <a:t>Dân cư phân bố rất không đều.</a:t>
            </a:r>
          </a:p>
          <a:p>
            <a:pPr algn="just"/>
            <a:r>
              <a:rPr lang="en-US" sz="26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600" dirty="0">
                <a:latin typeface="Cambria" pitchFamily="18" charset="0"/>
                <a:ea typeface="Cambria" pitchFamily="18" charset="0"/>
              </a:rPr>
              <a:t>Mức độ đô thị hóa rất cao (Tỉ lệ dân thành thị năm 2020 là 86%).</a:t>
            </a:r>
          </a:p>
          <a:p>
            <a:pPr algn="just"/>
            <a:r>
              <a:rPr lang="en-US" sz="26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600" dirty="0">
                <a:latin typeface="Cambria" pitchFamily="18" charset="0"/>
                <a:ea typeface="Cambria" pitchFamily="18" charset="0"/>
              </a:rPr>
              <a:t>Đất nước của những người nhập </a:t>
            </a:r>
            <a:r>
              <a:rPr lang="vi-VN" sz="2600" dirty="0" smtClean="0">
                <a:latin typeface="Cambria" pitchFamily="18" charset="0"/>
                <a:ea typeface="Cambria" pitchFamily="18" charset="0"/>
              </a:rPr>
              <a:t>cư</a:t>
            </a:r>
            <a:r>
              <a:rPr lang="en-US" sz="2600" dirty="0" smtClean="0">
                <a:latin typeface="Cambria" pitchFamily="18" charset="0"/>
                <a:ea typeface="Cambria" pitchFamily="18" charset="0"/>
              </a:rPr>
              <a:t>.</a:t>
            </a:r>
            <a:endParaRPr lang="vi-VN" sz="2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hóa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" y="3679504"/>
            <a:ext cx="4065897" cy="294374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3886200"/>
          </a:xfrm>
          <a:prstGeom prst="wedgeRoundRectCallout">
            <a:avLst>
              <a:gd name="adj1" fmla="val 6468"/>
              <a:gd name="adj2" fmla="val 8004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492240"/>
            <a:ext cx="33635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k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các thành phố có số dân trên 1 triệu 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 điểm phân bố các thành phố lớn </a:t>
            </a:r>
            <a:endParaRPr lang="en-US" sz="21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Ô-xtrây-li-a.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371600"/>
            <a:ext cx="4474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Men-bơn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, Xit-ni, A-đê-lai, Pơc, Bri-xbên.</a:t>
            </a:r>
          </a:p>
          <a:p>
            <a:pPr algn="just"/>
            <a:r>
              <a:rPr lang="en-US" sz="28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Hầu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hết các thành phố lớn đều tập trung ở ven biển phía đông và phía nam Ô-xtrây-li-a.</a:t>
            </a:r>
          </a:p>
          <a:p>
            <a:pPr algn="just"/>
            <a:r>
              <a:rPr lang="en-US" sz="28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Chỉ có thành phố Pớc nằm ở phía tây nam châu lục.</a:t>
            </a:r>
            <a:endParaRPr lang="vi-VN" sz="2800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hóa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5" y="3603460"/>
            <a:ext cx="3657600" cy="297365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hóa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4" y="1905000"/>
            <a:ext cx="3942226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54" y="3733800"/>
            <a:ext cx="3886200" cy="235052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57399" y="4495800"/>
            <a:ext cx="198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Xit-ni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229565" y="6096000"/>
            <a:ext cx="198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Men-</a:t>
            </a:r>
            <a:r>
              <a:rPr lang="en-US" sz="2400" dirty="0" err="1" smtClean="0"/>
              <a:t>bơn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53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45763" y="1247177"/>
            <a:ext cx="8593437" cy="5306023"/>
          </a:xfrm>
          <a:prstGeom prst="wedgeRoundRectCallout">
            <a:avLst>
              <a:gd name="adj1" fmla="val 24616"/>
              <a:gd name="adj2" fmla="val 4953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1876" y="1382341"/>
            <a:ext cx="81449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Dân cư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Ít dân sinh sống (số dân năm 2020 là 25,5 triệu người), mật độ dân số rất thấp (chỉ khoảng 3 người/km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Dân cư phân bố rất không đều.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Đất nước của những người nhập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Mức độ đô thị hóa rất cao (Tỉ lệ dân thành thị năm 2020 là 86%).</a:t>
            </a:r>
          </a:p>
          <a:p>
            <a:pPr algn="just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Hầu hết các thành phố lớn đều tập trung ở ven biển phía đông và phía nam Ô-xtrây-li-a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Chỉ có thành phố Pớc nằm ở phía tây nam châu lục.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hóa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586805"/>
            <a:ext cx="33635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video clip,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</a:t>
            </a:r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rình 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 một số nét độc đáo về lịch sử và văn hóa của </a:t>
            </a:r>
            <a:endParaRPr lang="en-US" sz="21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1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Ô-xtrây-li-a</a:t>
            </a:r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337608"/>
            <a:ext cx="447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500" dirty="0">
                <a:latin typeface="Cambria" pitchFamily="18" charset="0"/>
                <a:ea typeface="Cambria" pitchFamily="18" charset="0"/>
              </a:rPr>
              <a:t>- Ô-xtrây-li-a là quốc gia đa dân tộc, đa tôn giáo, đa văn hoá. </a:t>
            </a:r>
          </a:p>
          <a:p>
            <a:pPr algn="just"/>
            <a:r>
              <a:rPr lang="vi-VN" sz="1500" dirty="0">
                <a:latin typeface="Cambria" pitchFamily="18" charset="0"/>
                <a:ea typeface="Cambria" pitchFamily="18" charset="0"/>
              </a:rPr>
              <a:t>- Có nền văn hoá độc đáo, đa dạng nhờ tồn tại cộng đồng dân cư đa sắc (hơn 150 sắc tộc cùng sinh sống).</a:t>
            </a:r>
          </a:p>
          <a:p>
            <a:pPr algn="just"/>
            <a:r>
              <a:rPr lang="vi-VN" sz="1500" dirty="0">
                <a:latin typeface="Cambria" pitchFamily="18" charset="0"/>
                <a:ea typeface="Cambria" pitchFamily="18" charset="0"/>
              </a:rPr>
              <a:t>- Có sự dung hòa giữa nhiều nét văn hoá khác nhau trên thế giới với văn hóa bản địa. </a:t>
            </a:r>
          </a:p>
          <a:p>
            <a:pPr algn="just"/>
            <a:r>
              <a:rPr lang="vi-VN" sz="1500" dirty="0">
                <a:latin typeface="Cambria" pitchFamily="18" charset="0"/>
                <a:ea typeface="Cambria" pitchFamily="18" charset="0"/>
              </a:rPr>
              <a:t>- Bên cạnh tiếng </a:t>
            </a:r>
            <a:r>
              <a:rPr lang="vi-VN" sz="1500" dirty="0" smtClean="0">
                <a:latin typeface="Cambria" pitchFamily="18" charset="0"/>
                <a:ea typeface="Cambria" pitchFamily="18" charset="0"/>
              </a:rPr>
              <a:t>Anh</a:t>
            </a:r>
            <a:r>
              <a:rPr lang="en-US" sz="15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vi-VN" sz="1500" dirty="0" smtClean="0">
                <a:latin typeface="Cambria" pitchFamily="18" charset="0"/>
                <a:ea typeface="Cambria" pitchFamily="18" charset="0"/>
              </a:rPr>
              <a:t>còn </a:t>
            </a:r>
            <a:r>
              <a:rPr lang="vi-VN" sz="1500" dirty="0">
                <a:latin typeface="Cambria" pitchFamily="18" charset="0"/>
                <a:ea typeface="Cambria" pitchFamily="18" charset="0"/>
              </a:rPr>
              <a:t>có hơn 300 loại ngôn ngữ khác được sử dụng trong giao tiếp.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hóa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04941"/>
            <a:ext cx="4038600" cy="218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5798403"/>
            <a:ext cx="4931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Link video </a:t>
            </a:r>
            <a:r>
              <a:rPr lang="en-US" sz="1600" b="1" dirty="0" err="1" smtClean="0"/>
              <a:t>Văn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hóa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Úc</a:t>
            </a:r>
            <a:r>
              <a:rPr lang="en-US" sz="1600" b="1" dirty="0" smtClean="0"/>
              <a:t>: https</a:t>
            </a:r>
            <a:r>
              <a:rPr lang="en-US" sz="1600" b="1" dirty="0"/>
              <a:t>://www.youtube.com/watch?v=csDbr1IKifo&amp;ab_channel=T%C6%B0v%E1%BA%A5nduh%E1%BB%8DcGSE</a:t>
            </a:r>
          </a:p>
        </p:txBody>
      </p:sp>
    </p:spTree>
    <p:extLst>
      <p:ext uri="{BB962C8B-B14F-4D97-AF65-F5344CB8AC3E}">
        <p14:creationId xmlns:p14="http://schemas.microsoft.com/office/powerpoint/2010/main" val="16165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798528"/>
            <a:ext cx="336351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các bộ phận của châu Đại Dương.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371600"/>
            <a:ext cx="44747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9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19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1900" dirty="0">
                <a:latin typeface="Cambria" pitchFamily="18" charset="0"/>
                <a:ea typeface="Cambria" pitchFamily="18" charset="0"/>
              </a:rPr>
              <a:t>Lục địa Ô-xtrây-li-a nằm phía tây nam Thái Bình Dương, thuộc bán cầu Nam.</a:t>
            </a:r>
          </a:p>
          <a:p>
            <a:pPr algn="just"/>
            <a:r>
              <a:rPr lang="en-US" sz="19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19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1900" dirty="0">
                <a:latin typeface="Cambria" pitchFamily="18" charset="0"/>
                <a:ea typeface="Cambria" pitchFamily="18" charset="0"/>
              </a:rPr>
              <a:t>Vùng đảo châu Đại Dương nằm ở trung tâm Thái Bình Dương, gồm 4 khu vực (Mê-la-nê-di, Mi-crô-nê-di, Pô-li-nê-di và Niu Di-len).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và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phạm vi châu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1" y="3505199"/>
            <a:ext cx="3890469" cy="30317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71120" y="1201763"/>
            <a:ext cx="8568080" cy="5351437"/>
          </a:xfrm>
          <a:prstGeom prst="wedgeRoundRectCallout">
            <a:avLst>
              <a:gd name="adj1" fmla="val 29459"/>
              <a:gd name="adj2" fmla="val 4992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658" y="1709162"/>
            <a:ext cx="8323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Một số vấn đề về lịch sử và văn </a:t>
            </a:r>
            <a:r>
              <a:rPr 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8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Ô-xtrây-li-a là quốc gia đa dân tộc, đa tôn giáo, đa văn hoá. 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Có nền văn hoá độc đáo, đa dạng nhờ tồn tại cộng đồng dân cư đa sắc (hơn 150 sắc tộc cùng sinh sống).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Có sự dung hòa giữa nhiều nét văn hoá khác nhau trên thế giới với văn hóa bản địa. 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Bên cạnh tiếng Anh, còn có hơn 300 loại ngôn ngữ khác được sử dụng trong giao tiếp.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Dân cư, một số vấn đề về lịch sử và văn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hóa</a:t>
            </a:r>
            <a:endParaRPr lang="en-US" sz="24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của Ô-xtrây-li-a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4343400" y="1295399"/>
            <a:ext cx="4474760" cy="4876801"/>
          </a:xfrm>
          <a:prstGeom prst="wedgeRoundRectCallout">
            <a:avLst>
              <a:gd name="adj1" fmla="val -1350"/>
              <a:gd name="adj2" fmla="val 5881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337" y="1663005"/>
            <a:ext cx="3476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phương thức con người khai thác thiên nhiên </a:t>
            </a:r>
            <a:r>
              <a:rPr lang="vi-VN" sz="20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vi-VN" sz="20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Ô-xtrây-li-a.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67275" y="1630347"/>
            <a:ext cx="4474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Ngành chăn nuôi gia súc (đặc biệt là cừu) được chú trọng phát triển.</a:t>
            </a:r>
          </a:p>
          <a:p>
            <a:pPr algn="just"/>
            <a:r>
              <a:rPr lang="en-US" sz="24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Các loại cây ưa khô được trồng theo hình thức quảng canh.</a:t>
            </a:r>
          </a:p>
          <a:p>
            <a:pPr algn="just"/>
            <a:r>
              <a:rPr lang="en-US" sz="24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Những năm gần, giảm tốc độ khai thác khoáng sản, đồng thời phát triển các ngành công nghiệp chế tạo.</a:t>
            </a:r>
          </a:p>
          <a:p>
            <a:pPr algn="just"/>
            <a:r>
              <a:rPr lang="en-US" sz="2400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Phát triển du lịch để khai thác tiềm năng thiên nhiên độc đáo.</a:t>
            </a:r>
            <a:endParaRPr lang="vi-VN" sz="2400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Phương thức con người khai thác và </a:t>
            </a:r>
            <a:r>
              <a:rPr lang="vi-VN" sz="2200" b="1" dirty="0" smtClean="0">
                <a:solidFill>
                  <a:srgbClr val="0D30DD"/>
                </a:solidFill>
                <a:latin typeface="Cambria" pitchFamily="18" charset="0"/>
              </a:rPr>
              <a:t>sử </a:t>
            </a:r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dụng và </a:t>
            </a:r>
            <a:endParaRPr lang="en-US" sz="22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200" b="1" dirty="0" smtClean="0">
                <a:solidFill>
                  <a:srgbClr val="0D30DD"/>
                </a:solidFill>
                <a:latin typeface="Cambria" pitchFamily="18" charset="0"/>
              </a:rPr>
              <a:t>bảo </a:t>
            </a:r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vệ tài nguyên thiên nhiên Ô-xtrây-li-a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5" y="3881481"/>
            <a:ext cx="1637395" cy="148012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44" y="5004505"/>
            <a:ext cx="1766824" cy="163489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3505200"/>
          </a:xfrm>
          <a:prstGeom prst="wedgeRoundRectCallout">
            <a:avLst>
              <a:gd name="adj1" fmla="val 10570"/>
              <a:gd name="adj2" fmla="val 9016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491" y="1663005"/>
            <a:ext cx="3592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 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 </a:t>
            </a:r>
            <a:r>
              <a:rPr lang="vi-VN" sz="22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Ô-xtrây-li-a</a:t>
            </a:r>
            <a:r>
              <a:rPr lang="vi-VN" sz="2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1539895"/>
            <a:ext cx="4474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itchFamily="18" charset="0"/>
                <a:ea typeface="Cambria" pitchFamily="18" charset="0"/>
              </a:rPr>
              <a:t>Một số vấn đề trong sản xuất nông nghiệp đang rất được quan tâm là bảo vệ nguồn nước,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trồng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dirty="0" err="1" smtClean="0">
                <a:latin typeface="Cambria" pitchFamily="18" charset="0"/>
                <a:ea typeface="Cambria" pitchFamily="18" charset="0"/>
              </a:rPr>
              <a:t>rừng</a:t>
            </a:r>
            <a:r>
              <a:rPr lang="en-US" sz="28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chống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hạn hán, chống nhiễm mặn.</a:t>
            </a:r>
            <a:endParaRPr lang="vi-VN" sz="2800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Phương thức con người khai thác và </a:t>
            </a:r>
            <a:r>
              <a:rPr lang="vi-VN" sz="2200" b="1" dirty="0" smtClean="0">
                <a:solidFill>
                  <a:srgbClr val="0D30DD"/>
                </a:solidFill>
                <a:latin typeface="Cambria" pitchFamily="18" charset="0"/>
              </a:rPr>
              <a:t>sử </a:t>
            </a:r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dụng và </a:t>
            </a:r>
            <a:endParaRPr lang="en-US" sz="22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200" b="1" dirty="0" smtClean="0">
                <a:solidFill>
                  <a:srgbClr val="0D30DD"/>
                </a:solidFill>
                <a:latin typeface="Cambria" pitchFamily="18" charset="0"/>
              </a:rPr>
              <a:t>bảo </a:t>
            </a:r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vệ tài nguyên thiên nhiên Ô-xtrây-li-a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3806749"/>
            <a:ext cx="3970315" cy="279567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17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31826" y="1234419"/>
            <a:ext cx="8607374" cy="5456893"/>
          </a:xfrm>
          <a:prstGeom prst="wedgeRoundRectCallout">
            <a:avLst>
              <a:gd name="adj1" fmla="val 27858"/>
              <a:gd name="adj2" fmla="val 50765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1090" y="1347519"/>
            <a:ext cx="82657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Phương thức con người khai thác thiên nhiên: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Ngành chăn nuôi gia súc (đặc biệt là cừu) được chú trọng phát triển.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Các loại cây ưa khô được trồng theo hình thức quảng canh.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Những năm gần, giảm tốc độ khai thác khoáng sản, đồng thời phát triển các ngành công nghiệp chế tạo.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Phát triển du lịch để khai thác tiềm năng thiên nhiên độc đáo.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Bảo vệ thiên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nhiên: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Một số vấn đề trong sản xuất nông nghiệp đang rất được quan tâm là bảo vệ nguồn nước, chống hạn hán, chống nhiễm mặn.</a:t>
            </a: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Phương thức con người khai thác và </a:t>
            </a:r>
            <a:r>
              <a:rPr lang="vi-VN" sz="2200" b="1" dirty="0" smtClean="0">
                <a:solidFill>
                  <a:srgbClr val="0D30DD"/>
                </a:solidFill>
                <a:latin typeface="Cambria" pitchFamily="18" charset="0"/>
              </a:rPr>
              <a:t>sử </a:t>
            </a:r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dụng và </a:t>
            </a:r>
            <a:endParaRPr lang="en-US" sz="2200" b="1" dirty="0" smtClean="0">
              <a:solidFill>
                <a:srgbClr val="0D30DD"/>
              </a:solidFill>
              <a:latin typeface="Cambria" pitchFamily="18" charset="0"/>
            </a:endParaRPr>
          </a:p>
          <a:p>
            <a:pPr algn="just"/>
            <a:r>
              <a:rPr lang="vi-VN" sz="2200" b="1" dirty="0" smtClean="0">
                <a:solidFill>
                  <a:srgbClr val="0D30DD"/>
                </a:solidFill>
                <a:latin typeface="Cambria" pitchFamily="18" charset="0"/>
              </a:rPr>
              <a:t>bảo </a:t>
            </a:r>
            <a:r>
              <a:rPr lang="vi-VN" sz="2200" b="1" dirty="0">
                <a:solidFill>
                  <a:srgbClr val="0D30DD"/>
                </a:solidFill>
                <a:latin typeface="Cambria" pitchFamily="18" charset="0"/>
              </a:rPr>
              <a:t>vệ tài nguyên thiên nhiên Ô-xtrây-li-a</a:t>
            </a:r>
            <a:endParaRPr lang="en-US" sz="2200" b="1" dirty="0">
              <a:solidFill>
                <a:srgbClr val="0D30DD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890" y="1798528"/>
            <a:ext cx="3363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 vị trí địa lí của lục địa Ô-xtrây-li-a.</a:t>
            </a:r>
            <a:r>
              <a:rPr lang="en-US" sz="23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3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446074"/>
            <a:ext cx="447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Lục địa Ô-xtrây-li-a nằm ở phía tây châu Đại Dương với bốn phía giáp biển: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+ Phía bắc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giáp </a:t>
            </a:r>
            <a:r>
              <a:rPr lang="vi-VN" dirty="0">
                <a:latin typeface="Cambria" pitchFamily="18" charset="0"/>
                <a:ea typeface="Cambria" pitchFamily="18" charset="0"/>
              </a:rPr>
              <a:t>với biển A-ra-phu-ra.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+ Phía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tây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 giáp </a:t>
            </a:r>
            <a:r>
              <a:rPr lang="vi-VN" dirty="0">
                <a:latin typeface="Cambria" pitchFamily="18" charset="0"/>
                <a:ea typeface="Cambria" pitchFamily="18" charset="0"/>
              </a:rPr>
              <a:t>với Ấn Độ Dương. 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+ Phía nam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giáp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vịnh </a:t>
            </a:r>
            <a:r>
              <a:rPr lang="vi-VN" dirty="0">
                <a:latin typeface="Cambria" pitchFamily="18" charset="0"/>
                <a:ea typeface="Cambria" pitchFamily="18" charset="0"/>
              </a:rPr>
              <a:t>Ô-xtrây-li-a Lớn.</a:t>
            </a:r>
          </a:p>
          <a:p>
            <a:pPr algn="just"/>
            <a:r>
              <a:rPr lang="vi-VN" dirty="0">
                <a:latin typeface="Cambria" pitchFamily="18" charset="0"/>
                <a:ea typeface="Cambria" pitchFamily="18" charset="0"/>
              </a:rPr>
              <a:t>+ Phía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đông giáp </a:t>
            </a:r>
            <a:r>
              <a:rPr lang="vi-VN" dirty="0">
                <a:latin typeface="Cambria" pitchFamily="18" charset="0"/>
                <a:ea typeface="Cambria" pitchFamily="18" charset="0"/>
              </a:rPr>
              <a:t>biển San Hô và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Ta-xman</a:t>
            </a:r>
            <a:r>
              <a:rPr lang="vi-VN" dirty="0">
                <a:latin typeface="Cambria" pitchFamily="18" charset="0"/>
                <a:ea typeface="Cambria" pitchFamily="18" charset="0"/>
              </a:rPr>
              <a:t>.</a:t>
            </a:r>
            <a:endParaRPr lang="vi-VN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và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phạm vi châu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1" y="3505199"/>
            <a:ext cx="3890469" cy="30317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8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6421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pic>
        <p:nvPicPr>
          <p:cNvPr id="1032" name="Picture 8" descr="http://rs826.pbsrc.com/albums/zz186/willisnowell/Gifs/question_marks_bubbling_md_clr.gif~c20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ular Callout 23"/>
          <p:cNvSpPr/>
          <p:nvPr/>
        </p:nvSpPr>
        <p:spPr>
          <a:xfrm>
            <a:off x="4343400" y="1295400"/>
            <a:ext cx="4474760" cy="1981200"/>
          </a:xfrm>
          <a:prstGeom prst="wedgeRoundRectCallout">
            <a:avLst>
              <a:gd name="adj1" fmla="val 25045"/>
              <a:gd name="adj2" fmla="val 106466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15034" y="1219200"/>
            <a:ext cx="3875966" cy="2285999"/>
          </a:xfrm>
          <a:prstGeom prst="cloudCallout">
            <a:avLst>
              <a:gd name="adj1" fmla="val -22264"/>
              <a:gd name="adj2" fmla="val 753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646872"/>
            <a:ext cx="35159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rình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 kích thước và hình dạng lục địa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Ô-xtrây-li-a.</a:t>
            </a:r>
            <a:r>
              <a:rPr lang="en-US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</a:t>
            </a:r>
            <a:r>
              <a:rPr lang="vi-VN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 địa lí và hình dạng lãnh thổ châu Đại Dương thuận lợi gì cho phát triển kinh tế?</a:t>
            </a:r>
            <a:endParaRPr lang="vi-VN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1447800"/>
            <a:ext cx="447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dirty="0">
                <a:latin typeface="Cambria" pitchFamily="18" charset="0"/>
                <a:ea typeface="Cambria" pitchFamily="18" charset="0"/>
              </a:rPr>
              <a:t>Kích thước: là lục địa có diện tích nhỏ nhất thế giới.</a:t>
            </a:r>
          </a:p>
          <a:p>
            <a:pPr algn="just"/>
            <a:r>
              <a:rPr lang="en-US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dirty="0">
                <a:latin typeface="Cambria" pitchFamily="18" charset="0"/>
                <a:ea typeface="Cambria" pitchFamily="18" charset="0"/>
              </a:rPr>
              <a:t>Hình dạng: có dạng khối, đường bờ biển ít bị chia cắt.</a:t>
            </a:r>
          </a:p>
          <a:p>
            <a:pPr algn="just"/>
            <a:r>
              <a:rPr lang="en-US" dirty="0" smtClean="0">
                <a:latin typeface="Cambria" pitchFamily="18" charset="0"/>
                <a:ea typeface="Cambria" pitchFamily="18" charset="0"/>
              </a:rPr>
              <a:t>- T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huận </a:t>
            </a:r>
            <a:r>
              <a:rPr lang="vi-VN" dirty="0">
                <a:latin typeface="Cambria" pitchFamily="18" charset="0"/>
                <a:ea typeface="Cambria" pitchFamily="18" charset="0"/>
              </a:rPr>
              <a:t>lợi cho việc giao lưu kinh tế và trao đổi hàng hóa với các châu lục khác.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528052" y="2286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và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phạm vi châu Đại Dương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AutoShape 2" descr="Mật độ dân số là gì? Công thức và bài tập tính mật độ dân số lớp 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1" y="3505199"/>
            <a:ext cx="3890469" cy="30317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8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46490" y="1424818"/>
            <a:ext cx="8240310" cy="4671182"/>
          </a:xfrm>
          <a:prstGeom prst="wedgeRoundRectCallout">
            <a:avLst>
              <a:gd name="adj1" fmla="val 48446"/>
              <a:gd name="adj2" fmla="val 5938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200" y="1600200"/>
            <a:ext cx="746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latin typeface="Cambria" pitchFamily="18" charset="0"/>
                <a:ea typeface="Cambria" pitchFamily="18" charset="0"/>
              </a:rPr>
              <a:t>-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Lục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địa Ô-xtrây-li-a nằm phía tây nam Thái Bình Dương, thuộc bán cầu Nam.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latin typeface="Cambria" pitchFamily="18" charset="0"/>
                <a:ea typeface="Cambria" pitchFamily="18" charset="0"/>
              </a:rPr>
              <a:t>+ Hình dạng: Dạng hình khối rõ rệt (do bờ biển ít bị chia cắt).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vi-VN" sz="2800" dirty="0">
                <a:latin typeface="Cambria" pitchFamily="18" charset="0"/>
                <a:ea typeface="Cambria" pitchFamily="18" charset="0"/>
              </a:rPr>
              <a:t>+ Kích thước: Diện tích nhỏ (khoảng 7,7 triệu km</a:t>
            </a:r>
            <a:r>
              <a:rPr lang="vi-VN" sz="2800" baseline="30000" dirty="0">
                <a:latin typeface="Cambria" pitchFamily="18" charset="0"/>
                <a:ea typeface="Cambria" pitchFamily="18" charset="0"/>
              </a:rPr>
              <a:t>2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)</a:t>
            </a:r>
            <a:endParaRPr lang="en-US" sz="2800" dirty="0" smtClean="0">
              <a:latin typeface="Cambria" pitchFamily="18" charset="0"/>
              <a:ea typeface="Cambria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8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vi-VN" sz="2800" dirty="0" smtClean="0">
                <a:latin typeface="Cambria" pitchFamily="18" charset="0"/>
                <a:ea typeface="Cambria" pitchFamily="18" charset="0"/>
              </a:rPr>
              <a:t>Vùng </a:t>
            </a:r>
            <a:r>
              <a:rPr lang="vi-VN" sz="2800" dirty="0">
                <a:latin typeface="Cambria" pitchFamily="18" charset="0"/>
                <a:ea typeface="Cambria" pitchFamily="18" charset="0"/>
              </a:rPr>
              <a:t>đảo châu Đại Dương nằm ở trung tâm Thái Bình Dương, gồm 4 khu vực (Mê-la-nê-di, Mi-crô-nê-di, Pô-li-nê-di và Niu Di-len).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vi-VN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Vị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trí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địa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lí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</a:rPr>
              <a:t>và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</a:rPr>
              <a:t>phạm vi châu Đại Dương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283015" y="1299019"/>
            <a:ext cx="4547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518220"/>
              </p:ext>
            </p:extLst>
          </p:nvPr>
        </p:nvGraphicFramePr>
        <p:xfrm>
          <a:off x="283015" y="1818000"/>
          <a:ext cx="6041585" cy="4506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4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4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i="1" dirty="0" smtClean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2000" i="1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Đọc</a:t>
                      </a:r>
                      <a:r>
                        <a:rPr lang="en-US" sz="20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thông</a:t>
                      </a:r>
                      <a:r>
                        <a:rPr lang="en-US" sz="20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tin </a:t>
                      </a:r>
                      <a:r>
                        <a:rPr lang="en-US" sz="20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mục</a:t>
                      </a:r>
                      <a:r>
                        <a:rPr lang="en-US" sz="20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a </a:t>
                      </a:r>
                      <a:r>
                        <a:rPr lang="en-US" sz="20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và</a:t>
                      </a:r>
                      <a:r>
                        <a:rPr lang="en-US" sz="20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20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1, x</a:t>
                      </a:r>
                      <a:r>
                        <a:rPr lang="vi-VN" sz="20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ác định vị trí và nêu đặc điểm của các khu vực địa hình trên lục địa Ô-xtrây-li-a.</a:t>
                      </a:r>
                      <a:endParaRPr lang="en-US" sz="20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40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vi-VN" sz="20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Kể tên các loại khoáng sản ở các khu vực địa hình</a:t>
                      </a:r>
                      <a:r>
                        <a:rPr lang="en-US" sz="20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vi-VN" sz="20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trên lược đồ</a:t>
                      </a:r>
                      <a:r>
                        <a:rPr lang="en-US" sz="20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20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1.</a:t>
                      </a:r>
                      <a:endParaRPr lang="en-US" sz="20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88" y="4202818"/>
            <a:ext cx="2496344" cy="164402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839363"/>
            <a:ext cx="2496344" cy="21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45916" y="1121181"/>
            <a:ext cx="4547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15309"/>
              </p:ext>
            </p:extLst>
          </p:nvPr>
        </p:nvGraphicFramePr>
        <p:xfrm>
          <a:off x="283015" y="1763907"/>
          <a:ext cx="8479985" cy="4789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2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29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1600" i="1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Đọc</a:t>
                      </a:r>
                      <a:r>
                        <a:rPr lang="en-US" sz="16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thông</a:t>
                      </a:r>
                      <a:r>
                        <a:rPr lang="en-US" sz="16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tin </a:t>
                      </a:r>
                      <a:r>
                        <a:rPr lang="en-US" sz="16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mục</a:t>
                      </a:r>
                      <a:r>
                        <a:rPr lang="en-US" sz="16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a </a:t>
                      </a:r>
                      <a:r>
                        <a:rPr lang="en-US" sz="16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và</a:t>
                      </a:r>
                      <a:r>
                        <a:rPr lang="en-US" sz="16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1, x</a:t>
                      </a:r>
                      <a:r>
                        <a:rPr lang="vi-VN" sz="16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ác định vị trí và nêu đặc điểm của các khu vực địa hình trên lục địa Ô-xtrây-li-a.</a:t>
                      </a:r>
                      <a:endParaRPr lang="en-US" sz="16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77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vi-VN" sz="16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Kể tên các loại khoáng sản ở các khu vực địa hình</a:t>
                      </a:r>
                      <a:r>
                        <a:rPr lang="en-US" sz="16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vi-VN" sz="16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trên lược đồ</a:t>
                      </a:r>
                      <a:r>
                        <a:rPr lang="en-US" sz="16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16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1.</a:t>
                      </a:r>
                      <a:endParaRPr lang="en-US" sz="16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079244" y="2011893"/>
            <a:ext cx="65175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Phía tây: vùng sơn nguyên tây Ô-xtrây-li-a, độ cao trung bình 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500m</a:t>
            </a:r>
            <a:endParaRPr lang="vi-VN" sz="2800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Ở giữa: vùng đồng bằng Trung tâm, lớn nhất là bồn địa Ác-tê-di-an lớn.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Phía </a:t>
            </a:r>
            <a:r>
              <a:rPr lang="vi-VN" sz="28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đông: dãy Trường Sơn 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Ô-xtrây-li</a:t>
            </a:r>
            <a:r>
              <a:rPr lang="en-US" sz="28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, cao trung bình 800 – 1 000 m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Phía tây: tập trung nhiều mỏ kim loại (sắt, đồng, vàng, ni-ken, bô-xít….).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Phía đông: tập trung nhiều khoáng sản nhiên liệu (than đá, dầu mỏ, khí tự nhiên).</a:t>
            </a:r>
          </a:p>
        </p:txBody>
      </p:sp>
    </p:spTree>
    <p:extLst>
      <p:ext uri="{BB962C8B-B14F-4D97-AF65-F5344CB8AC3E}">
        <p14:creationId xmlns:p14="http://schemas.microsoft.com/office/powerpoint/2010/main" val="23828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29571" y="1191052"/>
            <a:ext cx="8738217" cy="5484328"/>
          </a:xfrm>
          <a:prstGeom prst="wedgeRoundRectCallout">
            <a:avLst>
              <a:gd name="adj1" fmla="val 23835"/>
              <a:gd name="adj2" fmla="val 50420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9600" y="1205506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Địa </a:t>
            </a:r>
            <a:r>
              <a:rPr lang="vi-VN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khoáng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Địa hình lục địa Ô-xtrây-li-a: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Phía tây: vùng sơn nguyên tây Ô-xtrây-li-a, độ cao trung bình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dưới 500m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Ở giữa: vùng đồng bằng Trung tâm, lớn nhất là bồn địa Ác-tê-di-an lớn.</a:t>
            </a:r>
          </a:p>
          <a:p>
            <a:pPr algn="just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Phía đông: dãy Trường Sơn Ô-xtrây-li-a, cao trung bình 800 – 1 000 m.</a:t>
            </a:r>
          </a:p>
          <a:p>
            <a:pPr algn="just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Kh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áng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sản: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, đồng, vàng, ni-ken,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bô-xít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than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đá, dầu mỏ, khí tự 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just"/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đảo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hầu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ks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than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mỏ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457200" indent="-457200" algn="just">
              <a:buFontTx/>
              <a:buChar char="-"/>
            </a:pP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điêm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8" descr="http://www.ufstarfleet.org/wiki/images/b/b6/Blue-Planet-Eart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12024"/>
          <a:stretch/>
        </p:blipFill>
        <p:spPr bwMode="auto">
          <a:xfrm>
            <a:off x="152400" y="126812"/>
            <a:ext cx="1371599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720089" y="202779"/>
            <a:ext cx="7183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 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Đặc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điểm</a:t>
            </a: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 tự </a:t>
            </a:r>
            <a:r>
              <a:rPr lang="en-US" sz="2400" b="1" dirty="0" err="1" smtClean="0">
                <a:solidFill>
                  <a:srgbClr val="0D30DD"/>
                </a:solidFill>
                <a:latin typeface="Cambria" pitchFamily="18" charset="0"/>
              </a:rPr>
              <a:t>nhiên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571" y="228600"/>
            <a:ext cx="1217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18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413562" y="1219200"/>
            <a:ext cx="4547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1.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Nhóm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phiếu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số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rPr>
              <a:t> 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21597"/>
              </p:ext>
            </p:extLst>
          </p:nvPr>
        </p:nvGraphicFramePr>
        <p:xfrm>
          <a:off x="283015" y="1695510"/>
          <a:ext cx="6041585" cy="4931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3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hỏi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75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i="1" dirty="0" smtClean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i="1" dirty="0" smtClean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i="1" dirty="0" smtClean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- </a:t>
                      </a:r>
                      <a:r>
                        <a:rPr lang="en-US" sz="2800" i="1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Đọc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thông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tin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mục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b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và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2800" i="1" baseline="0" dirty="0" err="1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hình</a:t>
                      </a:r>
                      <a:r>
                        <a:rPr lang="en-US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 3, h</a:t>
                      </a:r>
                      <a:r>
                        <a:rPr lang="vi-VN" sz="2800" i="1" baseline="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ãy phân tích đặc điểm khí hậu của Ô-xtrây-li-a.</a:t>
                      </a:r>
                      <a:endParaRPr lang="en-US" sz="2800" i="1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33" y="1695510"/>
            <a:ext cx="2414588" cy="2247599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634" y="4343400"/>
            <a:ext cx="2414588" cy="1447801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1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2196</Words>
  <Application>Microsoft Office PowerPoint</Application>
  <PresentationFormat>On-screen Show (4:3)</PresentationFormat>
  <Paragraphs>215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Office Theme</vt:lpstr>
      <vt:lpstr>CHÂU ĐẠI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Windows User</cp:lastModifiedBy>
  <cp:revision>181</cp:revision>
  <dcterms:created xsi:type="dcterms:W3CDTF">2016-02-15T14:28:12Z</dcterms:created>
  <dcterms:modified xsi:type="dcterms:W3CDTF">2025-04-10T03:15:47Z</dcterms:modified>
</cp:coreProperties>
</file>