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9"/>
  </p:notesMasterIdLst>
  <p:sldIdLst>
    <p:sldId id="284" r:id="rId2"/>
    <p:sldId id="258" r:id="rId3"/>
    <p:sldId id="283" r:id="rId4"/>
    <p:sldId id="277" r:id="rId5"/>
    <p:sldId id="259" r:id="rId6"/>
    <p:sldId id="263" r:id="rId7"/>
    <p:sldId id="282" r:id="rId8"/>
    <p:sldId id="265" r:id="rId9"/>
    <p:sldId id="264" r:id="rId10"/>
    <p:sldId id="266" r:id="rId11"/>
    <p:sldId id="267" r:id="rId12"/>
    <p:sldId id="268" r:id="rId13"/>
    <p:sldId id="276" r:id="rId14"/>
    <p:sldId id="278" r:id="rId15"/>
    <p:sldId id="279" r:id="rId16"/>
    <p:sldId id="280"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71" d="100"/>
          <a:sy n="71" d="100"/>
        </p:scale>
        <p:origin x="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2A7EE-0542-4253-B5AF-BAEB5D200BB0}"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10C1-2593-49B9-A5BE-082AAD542CDC}" type="slidenum">
              <a:rPr lang="en-US" smtClean="0"/>
              <a:t>‹#›</a:t>
            </a:fld>
            <a:endParaRPr lang="en-US"/>
          </a:p>
        </p:txBody>
      </p:sp>
    </p:spTree>
    <p:extLst>
      <p:ext uri="{BB962C8B-B14F-4D97-AF65-F5344CB8AC3E}">
        <p14:creationId xmlns:p14="http://schemas.microsoft.com/office/powerpoint/2010/main" val="271212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3BC0F5-7171-414A-AB31-139CC8404FCA}"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237106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3BC0F5-7171-414A-AB31-139CC8404FCA}"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229189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3BC0F5-7171-414A-AB31-139CC8404FCA}"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21850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3BC0F5-7171-414A-AB31-139CC8404FCA}"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2342873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3BC0F5-7171-414A-AB31-139CC8404FCA}"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220165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3BC0F5-7171-414A-AB31-139CC8404FCA}"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112697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3BC0F5-7171-414A-AB31-139CC8404FCA}"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3208817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3BC0F5-7171-414A-AB31-139CC8404FCA}"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1517038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3BC0F5-7171-414A-AB31-139CC8404FCA}"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287858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3BC0F5-7171-414A-AB31-139CC8404FCA}"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1674902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3BC0F5-7171-414A-AB31-139CC8404FCA}"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7D39C-A3BC-4959-A6A7-C4CD06FBA542}" type="slidenum">
              <a:rPr lang="en-US" smtClean="0"/>
              <a:t>‹#›</a:t>
            </a:fld>
            <a:endParaRPr lang="en-US"/>
          </a:p>
        </p:txBody>
      </p:sp>
    </p:spTree>
    <p:extLst>
      <p:ext uri="{BB962C8B-B14F-4D97-AF65-F5344CB8AC3E}">
        <p14:creationId xmlns:p14="http://schemas.microsoft.com/office/powerpoint/2010/main" val="814988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BC0F5-7171-414A-AB31-139CC8404FCA}" type="datetimeFigureOut">
              <a:rPr lang="en-US" smtClean="0"/>
              <a:t>10/11/2023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7D39C-A3BC-4959-A6A7-C4CD06FBA542}" type="slidenum">
              <a:rPr lang="en-US" smtClean="0"/>
              <a:t>‹#›</a:t>
            </a:fld>
            <a:endParaRPr lang="en-US"/>
          </a:p>
        </p:txBody>
      </p:sp>
    </p:spTree>
    <p:extLst>
      <p:ext uri="{BB962C8B-B14F-4D97-AF65-F5344CB8AC3E}">
        <p14:creationId xmlns:p14="http://schemas.microsoft.com/office/powerpoint/2010/main" val="385148371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3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ị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3410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1671" y="685800"/>
            <a:ext cx="6037729" cy="1290918"/>
          </a:xfrm>
          <a:prstGeom prst="rect">
            <a:avLst/>
          </a:prstGeom>
          <a:noFill/>
        </p:spPr>
        <p:txBody>
          <a:bodyPr wrap="square" rtlCol="0">
            <a:spAutoFit/>
          </a:bodyPr>
          <a:lstStyle/>
          <a:p>
            <a:endParaRPr lang="en-US" dirty="0"/>
          </a:p>
        </p:txBody>
      </p:sp>
      <p:sp>
        <p:nvSpPr>
          <p:cNvPr id="7" name="TextBox 6"/>
          <p:cNvSpPr txBox="1"/>
          <p:nvPr/>
        </p:nvSpPr>
        <p:spPr>
          <a:xfrm>
            <a:off x="0" y="57844"/>
            <a:ext cx="4800600" cy="707886"/>
          </a:xfrm>
          <a:prstGeom prst="rect">
            <a:avLst/>
          </a:prstGeom>
          <a:noFill/>
        </p:spPr>
        <p:txBody>
          <a:bodyPr wrap="square" rtlCol="0">
            <a:spAutoFit/>
          </a:bodyPr>
          <a:lstStyle/>
          <a:p>
            <a:r>
              <a:rPr lang="en-US" sz="4000" dirty="0" err="1" smtClean="0">
                <a:latin typeface="Batang" panose="02030600000101010101" pitchFamily="18" charset="-127"/>
                <a:ea typeface="Batang" panose="02030600000101010101" pitchFamily="18" charset="-127"/>
              </a:rPr>
              <a:t>Nội</a:t>
            </a:r>
            <a:r>
              <a:rPr lang="en-US" sz="4000" dirty="0" smtClean="0">
                <a:latin typeface="Batang" panose="02030600000101010101" pitchFamily="18" charset="-127"/>
                <a:ea typeface="Batang" panose="02030600000101010101" pitchFamily="18" charset="-127"/>
              </a:rPr>
              <a:t> Dung </a:t>
            </a:r>
            <a:r>
              <a:rPr lang="en-US" sz="4000" dirty="0" err="1" smtClean="0">
                <a:latin typeface="Batang" panose="02030600000101010101" pitchFamily="18" charset="-127"/>
                <a:ea typeface="Batang" panose="02030600000101010101" pitchFamily="18" charset="-127"/>
              </a:rPr>
              <a:t>Chính</a:t>
            </a:r>
            <a:r>
              <a:rPr lang="en-US" sz="4000" dirty="0" smtClean="0">
                <a:latin typeface="Batang" panose="02030600000101010101" pitchFamily="18" charset="-127"/>
                <a:ea typeface="Batang" panose="02030600000101010101" pitchFamily="18" charset="-127"/>
              </a:rPr>
              <a:t> :</a:t>
            </a:r>
            <a:endParaRPr lang="en-US" sz="4000" dirty="0">
              <a:latin typeface="Batang" panose="02030600000101010101" pitchFamily="18" charset="-127"/>
              <a:ea typeface="Batang" panose="02030600000101010101" pitchFamily="18" charset="-127"/>
            </a:endParaRPr>
          </a:p>
        </p:txBody>
      </p:sp>
      <p:sp>
        <p:nvSpPr>
          <p:cNvPr id="9" name="TextBox 8"/>
          <p:cNvSpPr txBox="1"/>
          <p:nvPr/>
        </p:nvSpPr>
        <p:spPr>
          <a:xfrm>
            <a:off x="-2823887" y="2795032"/>
            <a:ext cx="9749118" cy="1107996"/>
          </a:xfrm>
          <a:prstGeom prst="rect">
            <a:avLst/>
          </a:prstGeom>
          <a:noFill/>
        </p:spPr>
        <p:txBody>
          <a:bodyPr wrap="square" rtlCol="0">
            <a:spAutoFit/>
          </a:bodyPr>
          <a:lstStyle/>
          <a:p>
            <a:r>
              <a:rPr lang="en-US" sz="2400" dirty="0" smtClean="0">
                <a:latin typeface="Batang" panose="02030600000101010101" pitchFamily="18" charset="-127"/>
                <a:ea typeface="Batang" panose="02030600000101010101" pitchFamily="18" charset="-127"/>
              </a:rPr>
              <a:t>                             </a:t>
            </a:r>
            <a:r>
              <a:rPr lang="en-US" sz="6600" dirty="0" smtClean="0">
                <a:solidFill>
                  <a:srgbClr val="FF0000"/>
                </a:solidFill>
                <a:latin typeface="Batang" panose="02030600000101010101" pitchFamily="18" charset="-127"/>
                <a:ea typeface="Batang" panose="02030600000101010101" pitchFamily="18" charset="-127"/>
              </a:rPr>
              <a:t>NHẬT BẢN</a:t>
            </a:r>
            <a:endParaRPr lang="en-US" sz="6600" dirty="0">
              <a:latin typeface="Batang" panose="02030600000101010101" pitchFamily="18" charset="-127"/>
              <a:ea typeface="Batang" panose="02030600000101010101" pitchFamily="18" charset="-127"/>
            </a:endParaRPr>
          </a:p>
        </p:txBody>
      </p:sp>
      <p:sp>
        <p:nvSpPr>
          <p:cNvPr id="11" name="Rounded Rectangle 10"/>
          <p:cNvSpPr/>
          <p:nvPr/>
        </p:nvSpPr>
        <p:spPr>
          <a:xfrm>
            <a:off x="4800600" y="518232"/>
            <a:ext cx="7261411" cy="578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atang" panose="02030600000101010101" pitchFamily="18" charset="-127"/>
                <a:ea typeface="Batang" panose="02030600000101010101" pitchFamily="18" charset="-127"/>
              </a:rPr>
              <a:t>1.Khái </a:t>
            </a:r>
            <a:r>
              <a:rPr lang="en-US" sz="2400" dirty="0" err="1">
                <a:latin typeface="Batang" panose="02030600000101010101" pitchFamily="18" charset="-127"/>
                <a:ea typeface="Batang" panose="02030600000101010101" pitchFamily="18" charset="-127"/>
              </a:rPr>
              <a:t>quát</a:t>
            </a:r>
            <a:r>
              <a:rPr lang="en-US" sz="2400" dirty="0">
                <a:latin typeface="Batang" panose="02030600000101010101" pitchFamily="18" charset="-127"/>
                <a:ea typeface="Batang" panose="02030600000101010101" pitchFamily="18" charset="-127"/>
              </a:rPr>
              <a:t> </a:t>
            </a:r>
            <a:r>
              <a:rPr lang="en-US" sz="2400" dirty="0" err="1">
                <a:latin typeface="Batang" panose="02030600000101010101" pitchFamily="18" charset="-127"/>
                <a:ea typeface="Batang" panose="02030600000101010101" pitchFamily="18" charset="-127"/>
              </a:rPr>
              <a:t>về</a:t>
            </a:r>
            <a:r>
              <a:rPr lang="en-US" sz="2400" dirty="0">
                <a:latin typeface="Batang" panose="02030600000101010101" pitchFamily="18" charset="-127"/>
                <a:ea typeface="Batang" panose="02030600000101010101" pitchFamily="18" charset="-127"/>
              </a:rPr>
              <a:t> </a:t>
            </a:r>
            <a:r>
              <a:rPr lang="en-US" sz="2400" dirty="0" err="1">
                <a:latin typeface="Batang" panose="02030600000101010101" pitchFamily="18" charset="-127"/>
                <a:ea typeface="Batang" panose="02030600000101010101" pitchFamily="18" charset="-127"/>
              </a:rPr>
              <a:t>nền</a:t>
            </a:r>
            <a:r>
              <a:rPr lang="en-US" sz="2400" dirty="0">
                <a:latin typeface="Batang" panose="02030600000101010101" pitchFamily="18" charset="-127"/>
                <a:ea typeface="Batang" panose="02030600000101010101" pitchFamily="18" charset="-127"/>
              </a:rPr>
              <a:t> </a:t>
            </a:r>
            <a:r>
              <a:rPr lang="en-US" sz="2400" dirty="0" err="1">
                <a:latin typeface="Batang" panose="02030600000101010101" pitchFamily="18" charset="-127"/>
                <a:ea typeface="Batang" panose="02030600000101010101" pitchFamily="18" charset="-127"/>
              </a:rPr>
              <a:t>kinh</a:t>
            </a:r>
            <a:r>
              <a:rPr lang="en-US" sz="2400" dirty="0">
                <a:latin typeface="Batang" panose="02030600000101010101" pitchFamily="18" charset="-127"/>
                <a:ea typeface="Batang" panose="02030600000101010101" pitchFamily="18" charset="-127"/>
              </a:rPr>
              <a:t> </a:t>
            </a:r>
            <a:r>
              <a:rPr lang="en-US" sz="2400" dirty="0" err="1">
                <a:latin typeface="Batang" panose="02030600000101010101" pitchFamily="18" charset="-127"/>
                <a:ea typeface="Batang" panose="02030600000101010101" pitchFamily="18" charset="-127"/>
              </a:rPr>
              <a:t>tế</a:t>
            </a:r>
            <a:r>
              <a:rPr lang="en-US" sz="2400" dirty="0">
                <a:latin typeface="Batang" panose="02030600000101010101" pitchFamily="18" charset="-127"/>
                <a:ea typeface="Batang" panose="02030600000101010101" pitchFamily="18" charset="-127"/>
              </a:rPr>
              <a:t> </a:t>
            </a:r>
            <a:r>
              <a:rPr lang="en-US" sz="2400" dirty="0" err="1">
                <a:latin typeface="Batang" panose="02030600000101010101" pitchFamily="18" charset="-127"/>
                <a:ea typeface="Batang" panose="02030600000101010101" pitchFamily="18" charset="-127"/>
              </a:rPr>
              <a:t>của</a:t>
            </a:r>
            <a:r>
              <a:rPr lang="en-US" sz="2400" dirty="0">
                <a:latin typeface="Batang" panose="02030600000101010101" pitchFamily="18" charset="-127"/>
                <a:ea typeface="Batang" panose="02030600000101010101" pitchFamily="18" charset="-127"/>
              </a:rPr>
              <a:t> </a:t>
            </a:r>
            <a:r>
              <a:rPr lang="en-US" sz="2400" dirty="0" err="1">
                <a:latin typeface="Batang" panose="02030600000101010101" pitchFamily="18" charset="-127"/>
                <a:ea typeface="Batang" panose="02030600000101010101" pitchFamily="18" charset="-127"/>
              </a:rPr>
              <a:t>quốc</a:t>
            </a:r>
            <a:r>
              <a:rPr lang="en-US" sz="2400" dirty="0">
                <a:latin typeface="Batang" panose="02030600000101010101" pitchFamily="18" charset="-127"/>
                <a:ea typeface="Batang" panose="02030600000101010101" pitchFamily="18" charset="-127"/>
              </a:rPr>
              <a:t> </a:t>
            </a:r>
            <a:r>
              <a:rPr lang="en-US" sz="2400" dirty="0" err="1">
                <a:latin typeface="Batang" panose="02030600000101010101" pitchFamily="18" charset="-127"/>
                <a:ea typeface="Batang" panose="02030600000101010101" pitchFamily="18" charset="-127"/>
              </a:rPr>
              <a:t>gia</a:t>
            </a:r>
            <a:r>
              <a:rPr lang="en-US" sz="2400" dirty="0">
                <a:latin typeface="Batang" panose="02030600000101010101" pitchFamily="18" charset="-127"/>
                <a:ea typeface="Batang" panose="02030600000101010101" pitchFamily="18" charset="-127"/>
              </a:rPr>
              <a:t> </a:t>
            </a:r>
          </a:p>
        </p:txBody>
      </p:sp>
      <p:sp>
        <p:nvSpPr>
          <p:cNvPr id="12" name="Rounded Rectangle 11"/>
          <p:cNvSpPr/>
          <p:nvPr/>
        </p:nvSpPr>
        <p:spPr>
          <a:xfrm>
            <a:off x="4800599" y="1234372"/>
            <a:ext cx="7261411" cy="676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atang" panose="02030600000101010101" pitchFamily="18" charset="-127"/>
                <a:ea typeface="Batang" panose="02030600000101010101" pitchFamily="18" charset="-127"/>
              </a:rPr>
              <a:t>2.Đặc </a:t>
            </a:r>
            <a:r>
              <a:rPr lang="en-US" sz="2400" dirty="0" err="1">
                <a:latin typeface="Batang" panose="02030600000101010101" pitchFamily="18" charset="-127"/>
                <a:ea typeface="Batang" panose="02030600000101010101" pitchFamily="18" charset="-127"/>
              </a:rPr>
              <a:t>điểm</a:t>
            </a:r>
            <a:r>
              <a:rPr lang="en-US" sz="2400" dirty="0">
                <a:latin typeface="Batang" panose="02030600000101010101" pitchFamily="18" charset="-127"/>
                <a:ea typeface="Batang" panose="02030600000101010101" pitchFamily="18" charset="-127"/>
              </a:rPr>
              <a:t> </a:t>
            </a:r>
            <a:r>
              <a:rPr lang="en-US" sz="2400" dirty="0" err="1">
                <a:latin typeface="Batang" panose="02030600000101010101" pitchFamily="18" charset="-127"/>
                <a:ea typeface="Batang" panose="02030600000101010101" pitchFamily="18" charset="-127"/>
              </a:rPr>
              <a:t>nền</a:t>
            </a:r>
            <a:r>
              <a:rPr lang="en-US" sz="2400" dirty="0">
                <a:latin typeface="Batang" panose="02030600000101010101" pitchFamily="18" charset="-127"/>
                <a:ea typeface="Batang" panose="02030600000101010101" pitchFamily="18" charset="-127"/>
              </a:rPr>
              <a:t> </a:t>
            </a:r>
            <a:r>
              <a:rPr lang="en-US" sz="2400" dirty="0" err="1">
                <a:latin typeface="Batang" panose="02030600000101010101" pitchFamily="18" charset="-127"/>
                <a:ea typeface="Batang" panose="02030600000101010101" pitchFamily="18" charset="-127"/>
              </a:rPr>
              <a:t>kinh</a:t>
            </a:r>
            <a:r>
              <a:rPr lang="en-US" sz="2400" dirty="0">
                <a:latin typeface="Batang" panose="02030600000101010101" pitchFamily="18" charset="-127"/>
                <a:ea typeface="Batang" panose="02030600000101010101" pitchFamily="18" charset="-127"/>
              </a:rPr>
              <a:t> </a:t>
            </a:r>
            <a:r>
              <a:rPr lang="en-US" sz="2400" dirty="0" err="1">
                <a:latin typeface="Batang" panose="02030600000101010101" pitchFamily="18" charset="-127"/>
                <a:ea typeface="Batang" panose="02030600000101010101" pitchFamily="18" charset="-127"/>
              </a:rPr>
              <a:t>tế</a:t>
            </a:r>
            <a:r>
              <a:rPr lang="en-US" sz="2400" dirty="0">
                <a:latin typeface="Batang" panose="02030600000101010101" pitchFamily="18" charset="-127"/>
                <a:ea typeface="Batang" panose="02030600000101010101" pitchFamily="18" charset="-127"/>
              </a:rPr>
              <a:t> </a:t>
            </a:r>
          </a:p>
        </p:txBody>
      </p:sp>
      <p:sp>
        <p:nvSpPr>
          <p:cNvPr id="14" name="Rounded Rectangle 13"/>
          <p:cNvSpPr/>
          <p:nvPr/>
        </p:nvSpPr>
        <p:spPr>
          <a:xfrm>
            <a:off x="4800598" y="2026166"/>
            <a:ext cx="7261411" cy="676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Batang" panose="02030600000101010101" pitchFamily="18" charset="-127"/>
                <a:ea typeface="Batang" panose="02030600000101010101" pitchFamily="18" charset="-127"/>
              </a:rPr>
              <a:t>a) </a:t>
            </a:r>
            <a:r>
              <a:rPr lang="en-US" sz="2400" dirty="0" err="1" smtClean="0">
                <a:latin typeface="Batang" panose="02030600000101010101" pitchFamily="18" charset="-127"/>
                <a:ea typeface="Batang" panose="02030600000101010101" pitchFamily="18" charset="-127"/>
              </a:rPr>
              <a:t>Lịch</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sử</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phát</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triển</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nền</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kinh</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tế</a:t>
            </a:r>
            <a:endParaRPr lang="en-US" sz="2400" dirty="0">
              <a:latin typeface="Batang" panose="02030600000101010101" pitchFamily="18" charset="-127"/>
              <a:ea typeface="Batang" panose="02030600000101010101" pitchFamily="18" charset="-127"/>
            </a:endParaRPr>
          </a:p>
        </p:txBody>
      </p:sp>
      <p:sp>
        <p:nvSpPr>
          <p:cNvPr id="15" name="Rounded Rectangle 14"/>
          <p:cNvSpPr/>
          <p:nvPr/>
        </p:nvSpPr>
        <p:spPr>
          <a:xfrm>
            <a:off x="4800597" y="2890487"/>
            <a:ext cx="7261411" cy="676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Batang" panose="02030600000101010101" pitchFamily="18" charset="-127"/>
                <a:ea typeface="Batang" panose="02030600000101010101" pitchFamily="18" charset="-127"/>
              </a:rPr>
              <a:t>b)</a:t>
            </a:r>
            <a:r>
              <a:rPr lang="en-US" sz="2400" dirty="0" err="1" smtClean="0">
                <a:latin typeface="Batang" panose="02030600000101010101" pitchFamily="18" charset="-127"/>
                <a:ea typeface="Batang" panose="02030600000101010101" pitchFamily="18" charset="-127"/>
              </a:rPr>
              <a:t>Cơ</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cấu</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nền</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kinh</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tế</a:t>
            </a:r>
            <a:endParaRPr lang="en-US" sz="2400" dirty="0">
              <a:latin typeface="Batang" panose="02030600000101010101" pitchFamily="18" charset="-127"/>
              <a:ea typeface="Batang" panose="02030600000101010101" pitchFamily="18" charset="-127"/>
            </a:endParaRPr>
          </a:p>
        </p:txBody>
      </p:sp>
      <p:sp>
        <p:nvSpPr>
          <p:cNvPr id="16" name="Rounded Rectangle 15"/>
          <p:cNvSpPr/>
          <p:nvPr/>
        </p:nvSpPr>
        <p:spPr>
          <a:xfrm>
            <a:off x="4800597" y="3651778"/>
            <a:ext cx="7261411" cy="676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Batang" panose="02030600000101010101" pitchFamily="18" charset="-127"/>
                <a:ea typeface="Batang" panose="02030600000101010101" pitchFamily="18" charset="-127"/>
              </a:rPr>
              <a:t>c) </a:t>
            </a:r>
            <a:r>
              <a:rPr lang="en-US" sz="2400" dirty="0" err="1" smtClean="0">
                <a:latin typeface="Batang" panose="02030600000101010101" pitchFamily="18" charset="-127"/>
                <a:ea typeface="Batang" panose="02030600000101010101" pitchFamily="18" charset="-127"/>
              </a:rPr>
              <a:t>Một</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số</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ngành</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kinh</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tế</a:t>
            </a:r>
            <a:endParaRPr lang="en-US" sz="2400" dirty="0" smtClean="0">
              <a:latin typeface="Batang" panose="02030600000101010101" pitchFamily="18" charset="-127"/>
              <a:ea typeface="Batang" panose="02030600000101010101" pitchFamily="18" charset="-127"/>
            </a:endParaRPr>
          </a:p>
        </p:txBody>
      </p:sp>
      <p:sp>
        <p:nvSpPr>
          <p:cNvPr id="17" name="Rounded Rectangle 16"/>
          <p:cNvSpPr/>
          <p:nvPr/>
        </p:nvSpPr>
        <p:spPr>
          <a:xfrm>
            <a:off x="4800597" y="4443572"/>
            <a:ext cx="7261411" cy="586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Batang" panose="02030600000101010101" pitchFamily="18" charset="-127"/>
                <a:ea typeface="Batang" panose="02030600000101010101" pitchFamily="18" charset="-127"/>
              </a:rPr>
              <a:t>Công</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nghiệp</a:t>
            </a:r>
            <a:endParaRPr lang="en-US" sz="2400" dirty="0">
              <a:latin typeface="Batang" panose="02030600000101010101" pitchFamily="18" charset="-127"/>
              <a:ea typeface="Batang" panose="02030600000101010101" pitchFamily="18" charset="-127"/>
            </a:endParaRPr>
          </a:p>
        </p:txBody>
      </p:sp>
      <p:sp>
        <p:nvSpPr>
          <p:cNvPr id="19" name="Rounded Rectangle 18"/>
          <p:cNvSpPr/>
          <p:nvPr/>
        </p:nvSpPr>
        <p:spPr>
          <a:xfrm>
            <a:off x="4800597" y="5174473"/>
            <a:ext cx="7261411" cy="676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Batang" panose="02030600000101010101" pitchFamily="18" charset="-127"/>
                <a:ea typeface="Batang" panose="02030600000101010101" pitchFamily="18" charset="-127"/>
              </a:rPr>
              <a:t>Dịch</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vụ</a:t>
            </a:r>
            <a:endParaRPr lang="en-US" sz="2400" dirty="0">
              <a:latin typeface="Batang" panose="02030600000101010101" pitchFamily="18" charset="-127"/>
              <a:ea typeface="Batang" panose="02030600000101010101" pitchFamily="18" charset="-127"/>
            </a:endParaRPr>
          </a:p>
        </p:txBody>
      </p:sp>
      <p:sp>
        <p:nvSpPr>
          <p:cNvPr id="21" name="Rounded Rectangle 20"/>
          <p:cNvSpPr/>
          <p:nvPr/>
        </p:nvSpPr>
        <p:spPr>
          <a:xfrm>
            <a:off x="4800598" y="6014926"/>
            <a:ext cx="7261411" cy="705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Batang" panose="02030600000101010101" pitchFamily="18" charset="-127"/>
                <a:ea typeface="Batang" panose="02030600000101010101" pitchFamily="18" charset="-127"/>
              </a:rPr>
              <a:t>Nông</a:t>
            </a:r>
            <a:r>
              <a:rPr lang="en-US" sz="2400" dirty="0" smtClean="0">
                <a:latin typeface="Batang" panose="02030600000101010101" pitchFamily="18" charset="-127"/>
                <a:ea typeface="Batang" panose="02030600000101010101" pitchFamily="18" charset="-127"/>
              </a:rPr>
              <a:t> </a:t>
            </a:r>
            <a:r>
              <a:rPr lang="en-US" sz="2400" dirty="0" err="1" smtClean="0">
                <a:latin typeface="Batang" panose="02030600000101010101" pitchFamily="18" charset="-127"/>
                <a:ea typeface="Batang" panose="02030600000101010101" pitchFamily="18" charset="-127"/>
              </a:rPr>
              <a:t>nghiệp</a:t>
            </a:r>
            <a:endParaRPr lang="en-US" sz="2400"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4635996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P spid="12" grpId="0" animBg="1"/>
      <p:bldP spid="14" grpId="0" animBg="1"/>
      <p:bldP spid="15" grpId="0" animBg="1"/>
      <p:bldP spid="16" grpId="0" animBg="1"/>
      <p:bldP spid="17"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67775" y="85096"/>
            <a:ext cx="5224225" cy="6011643"/>
          </a:xfrm>
          <a:prstGeom prst="rect">
            <a:avLst/>
          </a:prstGeom>
        </p:spPr>
      </p:pic>
      <p:pic>
        <p:nvPicPr>
          <p:cNvPr id="4" name="Picture 3"/>
          <p:cNvPicPr>
            <a:picLocks noChangeAspect="1"/>
          </p:cNvPicPr>
          <p:nvPr/>
        </p:nvPicPr>
        <p:blipFill>
          <a:blip r:embed="rId3"/>
          <a:stretch>
            <a:fillRect/>
          </a:stretch>
        </p:blipFill>
        <p:spPr>
          <a:xfrm>
            <a:off x="10167023" y="194855"/>
            <a:ext cx="652329" cy="847417"/>
          </a:xfrm>
          <a:prstGeom prst="rect">
            <a:avLst/>
          </a:prstGeom>
        </p:spPr>
      </p:pic>
      <p:pic>
        <p:nvPicPr>
          <p:cNvPr id="5" name="Picture 4"/>
          <p:cNvPicPr>
            <a:picLocks noChangeAspect="1"/>
          </p:cNvPicPr>
          <p:nvPr/>
        </p:nvPicPr>
        <p:blipFill>
          <a:blip r:embed="rId3"/>
          <a:stretch>
            <a:fillRect/>
          </a:stretch>
        </p:blipFill>
        <p:spPr>
          <a:xfrm>
            <a:off x="6711129" y="5129927"/>
            <a:ext cx="652329" cy="847417"/>
          </a:xfrm>
          <a:prstGeom prst="rect">
            <a:avLst/>
          </a:prstGeom>
        </p:spPr>
      </p:pic>
      <p:pic>
        <p:nvPicPr>
          <p:cNvPr id="6" name="Picture 5"/>
          <p:cNvPicPr>
            <a:picLocks noChangeAspect="1"/>
          </p:cNvPicPr>
          <p:nvPr/>
        </p:nvPicPr>
        <p:blipFill>
          <a:blip r:embed="rId4"/>
          <a:stretch>
            <a:fillRect/>
          </a:stretch>
        </p:blipFill>
        <p:spPr>
          <a:xfrm>
            <a:off x="-1702825" y="-1440445"/>
            <a:ext cx="8285631" cy="7967490"/>
          </a:xfrm>
          <a:prstGeom prst="rect">
            <a:avLst/>
          </a:prstGeom>
        </p:spPr>
      </p:pic>
      <p:sp>
        <p:nvSpPr>
          <p:cNvPr id="9" name="Rectangle 8"/>
          <p:cNvSpPr/>
          <p:nvPr/>
        </p:nvSpPr>
        <p:spPr>
          <a:xfrm>
            <a:off x="155230" y="672940"/>
            <a:ext cx="5468869" cy="1200329"/>
          </a:xfrm>
          <a:prstGeom prst="rect">
            <a:avLst/>
          </a:prstGeom>
        </p:spPr>
        <p:txBody>
          <a:bodyPr wrap="none">
            <a:spAutoFit/>
          </a:bodyPr>
          <a:lstStyle/>
          <a:p>
            <a:r>
              <a:rPr lang="en-US" sz="3600" dirty="0" smtClean="0">
                <a:solidFill>
                  <a:schemeClr val="accent2">
                    <a:lumMod val="40000"/>
                    <a:lumOff val="60000"/>
                  </a:schemeClr>
                </a:solidFill>
              </a:rPr>
              <a:t>   </a:t>
            </a:r>
            <a:r>
              <a:rPr lang="en-US" sz="3600" dirty="0" smtClean="0">
                <a:solidFill>
                  <a:schemeClr val="accent2">
                    <a:lumMod val="60000"/>
                    <a:lumOff val="40000"/>
                  </a:schemeClr>
                </a:solidFill>
              </a:rPr>
              <a:t>1:Khái </a:t>
            </a:r>
            <a:r>
              <a:rPr lang="en-US" sz="3600" dirty="0" err="1">
                <a:solidFill>
                  <a:schemeClr val="accent2">
                    <a:lumMod val="60000"/>
                    <a:lumOff val="40000"/>
                  </a:schemeClr>
                </a:solidFill>
              </a:rPr>
              <a:t>quát</a:t>
            </a:r>
            <a:r>
              <a:rPr lang="en-US" sz="3600" dirty="0">
                <a:solidFill>
                  <a:schemeClr val="accent2">
                    <a:lumMod val="60000"/>
                    <a:lumOff val="40000"/>
                  </a:schemeClr>
                </a:solidFill>
              </a:rPr>
              <a:t> </a:t>
            </a:r>
            <a:r>
              <a:rPr lang="en-US" sz="3600" dirty="0" err="1">
                <a:solidFill>
                  <a:schemeClr val="accent2">
                    <a:lumMod val="60000"/>
                    <a:lumOff val="40000"/>
                  </a:schemeClr>
                </a:solidFill>
              </a:rPr>
              <a:t>về</a:t>
            </a:r>
            <a:r>
              <a:rPr lang="en-US" sz="3600" dirty="0">
                <a:solidFill>
                  <a:schemeClr val="accent2">
                    <a:lumMod val="60000"/>
                    <a:lumOff val="40000"/>
                  </a:schemeClr>
                </a:solidFill>
              </a:rPr>
              <a:t> </a:t>
            </a:r>
            <a:r>
              <a:rPr lang="en-US" sz="3600" dirty="0" err="1">
                <a:solidFill>
                  <a:schemeClr val="accent2">
                    <a:lumMod val="60000"/>
                    <a:lumOff val="40000"/>
                  </a:schemeClr>
                </a:solidFill>
              </a:rPr>
              <a:t>nền</a:t>
            </a:r>
            <a:r>
              <a:rPr lang="en-US" sz="3600" dirty="0">
                <a:solidFill>
                  <a:schemeClr val="accent2">
                    <a:lumMod val="60000"/>
                    <a:lumOff val="40000"/>
                  </a:schemeClr>
                </a:solidFill>
              </a:rPr>
              <a:t> </a:t>
            </a:r>
            <a:r>
              <a:rPr lang="en-US" sz="3600" dirty="0" err="1">
                <a:solidFill>
                  <a:schemeClr val="accent2">
                    <a:lumMod val="60000"/>
                    <a:lumOff val="40000"/>
                  </a:schemeClr>
                </a:solidFill>
              </a:rPr>
              <a:t>kinh</a:t>
            </a:r>
            <a:r>
              <a:rPr lang="en-US" sz="3600" dirty="0">
                <a:solidFill>
                  <a:schemeClr val="accent2">
                    <a:lumMod val="60000"/>
                    <a:lumOff val="40000"/>
                  </a:schemeClr>
                </a:solidFill>
              </a:rPr>
              <a:t> </a:t>
            </a:r>
            <a:r>
              <a:rPr lang="en-US" sz="3600" dirty="0" err="1">
                <a:solidFill>
                  <a:schemeClr val="accent2">
                    <a:lumMod val="60000"/>
                    <a:lumOff val="40000"/>
                  </a:schemeClr>
                </a:solidFill>
              </a:rPr>
              <a:t>tế</a:t>
            </a:r>
            <a:r>
              <a:rPr lang="en-US" sz="3600" dirty="0">
                <a:solidFill>
                  <a:schemeClr val="accent2">
                    <a:lumMod val="60000"/>
                    <a:lumOff val="40000"/>
                  </a:schemeClr>
                </a:solidFill>
              </a:rPr>
              <a:t> </a:t>
            </a:r>
            <a:endParaRPr lang="en-US" sz="3600" dirty="0" smtClean="0">
              <a:solidFill>
                <a:schemeClr val="accent2">
                  <a:lumMod val="60000"/>
                  <a:lumOff val="40000"/>
                </a:schemeClr>
              </a:solidFill>
            </a:endParaRPr>
          </a:p>
          <a:p>
            <a:r>
              <a:rPr lang="en-US" sz="3600" dirty="0" smtClean="0">
                <a:solidFill>
                  <a:schemeClr val="accent2">
                    <a:lumMod val="60000"/>
                    <a:lumOff val="40000"/>
                  </a:schemeClr>
                </a:solidFill>
              </a:rPr>
              <a:t>      </a:t>
            </a:r>
            <a:r>
              <a:rPr lang="en-US" sz="3600" dirty="0" err="1" smtClean="0">
                <a:solidFill>
                  <a:schemeClr val="accent2">
                    <a:lumMod val="60000"/>
                    <a:lumOff val="40000"/>
                  </a:schemeClr>
                </a:solidFill>
              </a:rPr>
              <a:t>quốc</a:t>
            </a:r>
            <a:r>
              <a:rPr lang="en-US" sz="3600" dirty="0" smtClean="0">
                <a:solidFill>
                  <a:schemeClr val="accent2">
                    <a:lumMod val="60000"/>
                    <a:lumOff val="40000"/>
                  </a:schemeClr>
                </a:solidFill>
              </a:rPr>
              <a:t> </a:t>
            </a:r>
            <a:r>
              <a:rPr lang="en-US" sz="3600" dirty="0" err="1">
                <a:solidFill>
                  <a:schemeClr val="accent2">
                    <a:lumMod val="60000"/>
                    <a:lumOff val="40000"/>
                  </a:schemeClr>
                </a:solidFill>
              </a:rPr>
              <a:t>gia</a:t>
            </a:r>
            <a:r>
              <a:rPr lang="en-US" sz="3600" dirty="0">
                <a:solidFill>
                  <a:schemeClr val="accent2">
                    <a:lumMod val="60000"/>
                    <a:lumOff val="40000"/>
                  </a:schemeClr>
                </a:solidFill>
              </a:rPr>
              <a:t> </a:t>
            </a:r>
            <a:r>
              <a:rPr lang="en-US" sz="3600" dirty="0" err="1" smtClean="0">
                <a:solidFill>
                  <a:schemeClr val="accent2">
                    <a:lumMod val="60000"/>
                    <a:lumOff val="40000"/>
                  </a:schemeClr>
                </a:solidFill>
              </a:rPr>
              <a:t>Nhật</a:t>
            </a:r>
            <a:r>
              <a:rPr lang="en-US" sz="3600" dirty="0" smtClean="0">
                <a:solidFill>
                  <a:schemeClr val="accent2">
                    <a:lumMod val="60000"/>
                    <a:lumOff val="40000"/>
                  </a:schemeClr>
                </a:solidFill>
              </a:rPr>
              <a:t> </a:t>
            </a:r>
            <a:r>
              <a:rPr lang="en-US" sz="3600" dirty="0" err="1" smtClean="0">
                <a:solidFill>
                  <a:schemeClr val="accent2">
                    <a:lumMod val="60000"/>
                    <a:lumOff val="40000"/>
                  </a:schemeClr>
                </a:solidFill>
              </a:rPr>
              <a:t>Bản</a:t>
            </a:r>
            <a:r>
              <a:rPr lang="en-US" dirty="0" smtClean="0">
                <a:solidFill>
                  <a:schemeClr val="accent2">
                    <a:lumMod val="60000"/>
                    <a:lumOff val="40000"/>
                  </a:schemeClr>
                </a:solidFill>
              </a:rPr>
              <a:t>:</a:t>
            </a:r>
            <a:endParaRPr lang="en-US" dirty="0">
              <a:solidFill>
                <a:schemeClr val="accent2">
                  <a:lumMod val="60000"/>
                  <a:lumOff val="40000"/>
                </a:schemeClr>
              </a:solidFill>
            </a:endParaRPr>
          </a:p>
        </p:txBody>
      </p:sp>
      <p:sp>
        <p:nvSpPr>
          <p:cNvPr id="2" name="TextBox 1"/>
          <p:cNvSpPr txBox="1"/>
          <p:nvPr/>
        </p:nvSpPr>
        <p:spPr>
          <a:xfrm>
            <a:off x="82306" y="2014205"/>
            <a:ext cx="5659588" cy="3046988"/>
          </a:xfrm>
          <a:prstGeom prst="rect">
            <a:avLst/>
          </a:prstGeom>
          <a:noFill/>
        </p:spPr>
        <p:txBody>
          <a:bodyPr wrap="square" rtlCol="0">
            <a:spAutoFit/>
          </a:bodyPr>
          <a:lstStyle/>
          <a:p>
            <a:r>
              <a:rPr lang="en-US" sz="3200" dirty="0" smtClean="0">
                <a:solidFill>
                  <a:schemeClr val="accent2">
                    <a:lumMod val="60000"/>
                    <a:lumOff val="40000"/>
                  </a:schemeClr>
                </a:solidFill>
              </a:rPr>
              <a:t>     -</a:t>
            </a:r>
            <a:r>
              <a:rPr lang="en-US" sz="3200" dirty="0" err="1" smtClean="0">
                <a:solidFill>
                  <a:schemeClr val="accent2">
                    <a:lumMod val="60000"/>
                    <a:lumOff val="40000"/>
                  </a:schemeClr>
                </a:solidFill>
              </a:rPr>
              <a:t>Nhật</a:t>
            </a:r>
            <a:r>
              <a:rPr lang="en-US" sz="3200" dirty="0" smtClean="0">
                <a:solidFill>
                  <a:schemeClr val="accent2">
                    <a:lumMod val="60000"/>
                    <a:lumOff val="40000"/>
                  </a:schemeClr>
                </a:solidFill>
              </a:rPr>
              <a:t> </a:t>
            </a:r>
            <a:r>
              <a:rPr lang="en-US" sz="3200" dirty="0" err="1" smtClean="0">
                <a:solidFill>
                  <a:schemeClr val="accent2">
                    <a:lumMod val="60000"/>
                    <a:lumOff val="40000"/>
                  </a:schemeClr>
                </a:solidFill>
              </a:rPr>
              <a:t>Bản</a:t>
            </a:r>
            <a:r>
              <a:rPr lang="en-US" sz="3200" dirty="0" smtClean="0">
                <a:solidFill>
                  <a:schemeClr val="accent2">
                    <a:lumMod val="60000"/>
                    <a:lumOff val="40000"/>
                  </a:schemeClr>
                </a:solidFill>
              </a:rPr>
              <a:t> </a:t>
            </a:r>
            <a:r>
              <a:rPr lang="en-US" sz="3200" dirty="0" err="1" smtClean="0">
                <a:solidFill>
                  <a:schemeClr val="accent2">
                    <a:lumMod val="60000"/>
                    <a:lumOff val="40000"/>
                  </a:schemeClr>
                </a:solidFill>
              </a:rPr>
              <a:t>là</a:t>
            </a:r>
            <a:r>
              <a:rPr lang="en-US" sz="3200" dirty="0" smtClean="0">
                <a:solidFill>
                  <a:schemeClr val="accent2">
                    <a:lumMod val="60000"/>
                    <a:lumOff val="40000"/>
                  </a:schemeClr>
                </a:solidFill>
              </a:rPr>
              <a:t> </a:t>
            </a:r>
            <a:r>
              <a:rPr lang="en-US" sz="3200" dirty="0" err="1" smtClean="0">
                <a:solidFill>
                  <a:schemeClr val="accent2">
                    <a:lumMod val="60000"/>
                    <a:lumOff val="40000"/>
                  </a:schemeClr>
                </a:solidFill>
              </a:rPr>
              <a:t>một</a:t>
            </a:r>
            <a:r>
              <a:rPr lang="en-US" sz="3200" dirty="0" smtClean="0">
                <a:solidFill>
                  <a:schemeClr val="accent2">
                    <a:lumMod val="60000"/>
                    <a:lumOff val="40000"/>
                  </a:schemeClr>
                </a:solidFill>
              </a:rPr>
              <a:t> </a:t>
            </a:r>
            <a:r>
              <a:rPr lang="en-US" sz="3200" dirty="0" err="1">
                <a:solidFill>
                  <a:schemeClr val="accent2">
                    <a:lumMod val="60000"/>
                    <a:lumOff val="40000"/>
                  </a:schemeClr>
                </a:solidFill>
              </a:rPr>
              <a:t>trong</a:t>
            </a:r>
            <a:r>
              <a:rPr lang="en-US" sz="3200" dirty="0">
                <a:solidFill>
                  <a:schemeClr val="accent2">
                    <a:lumMod val="60000"/>
                    <a:lumOff val="40000"/>
                  </a:schemeClr>
                </a:solidFill>
              </a:rPr>
              <a:t> </a:t>
            </a:r>
            <a:r>
              <a:rPr lang="en-US" sz="3200" dirty="0" err="1">
                <a:solidFill>
                  <a:schemeClr val="accent2">
                    <a:lumMod val="60000"/>
                    <a:lumOff val="40000"/>
                  </a:schemeClr>
                </a:solidFill>
              </a:rPr>
              <a:t>các</a:t>
            </a:r>
            <a:r>
              <a:rPr lang="en-US" sz="3200" dirty="0">
                <a:solidFill>
                  <a:schemeClr val="accent2">
                    <a:lumMod val="60000"/>
                    <a:lumOff val="40000"/>
                  </a:schemeClr>
                </a:solidFill>
              </a:rPr>
              <a:t> </a:t>
            </a:r>
            <a:r>
              <a:rPr lang="en-US" sz="3200" dirty="0" err="1">
                <a:solidFill>
                  <a:schemeClr val="accent2">
                    <a:lumMod val="60000"/>
                    <a:lumOff val="40000"/>
                  </a:schemeClr>
                </a:solidFill>
              </a:rPr>
              <a:t>quốc</a:t>
            </a:r>
            <a:r>
              <a:rPr lang="en-US" sz="3200" dirty="0">
                <a:solidFill>
                  <a:schemeClr val="accent2">
                    <a:lumMod val="60000"/>
                    <a:lumOff val="40000"/>
                  </a:schemeClr>
                </a:solidFill>
              </a:rPr>
              <a:t> </a:t>
            </a:r>
            <a:r>
              <a:rPr lang="en-US" sz="3200" dirty="0" err="1">
                <a:solidFill>
                  <a:schemeClr val="accent2">
                    <a:lumMod val="60000"/>
                    <a:lumOff val="40000"/>
                  </a:schemeClr>
                </a:solidFill>
              </a:rPr>
              <a:t>gia</a:t>
            </a:r>
            <a:r>
              <a:rPr lang="en-US" sz="3200" dirty="0">
                <a:solidFill>
                  <a:schemeClr val="accent2">
                    <a:lumMod val="60000"/>
                    <a:lumOff val="40000"/>
                  </a:schemeClr>
                </a:solidFill>
              </a:rPr>
              <a:t> </a:t>
            </a:r>
            <a:r>
              <a:rPr lang="en-US" sz="3200" dirty="0" err="1" smtClean="0">
                <a:solidFill>
                  <a:schemeClr val="accent2">
                    <a:lumMod val="60000"/>
                    <a:lumOff val="40000"/>
                  </a:schemeClr>
                </a:solidFill>
              </a:rPr>
              <a:t>hàng</a:t>
            </a:r>
            <a:r>
              <a:rPr lang="en-US" sz="3200" dirty="0" smtClean="0">
                <a:solidFill>
                  <a:schemeClr val="accent2">
                    <a:lumMod val="60000"/>
                    <a:lumOff val="40000"/>
                  </a:schemeClr>
                </a:solidFill>
              </a:rPr>
              <a:t> </a:t>
            </a:r>
            <a:r>
              <a:rPr lang="en-US" sz="3200" dirty="0" err="1">
                <a:solidFill>
                  <a:schemeClr val="accent2">
                    <a:lumMod val="60000"/>
                    <a:lumOff val="40000"/>
                  </a:schemeClr>
                </a:solidFill>
              </a:rPr>
              <a:t>đầu</a:t>
            </a:r>
            <a:r>
              <a:rPr lang="en-US" sz="3200" dirty="0">
                <a:solidFill>
                  <a:schemeClr val="accent2">
                    <a:lumMod val="60000"/>
                    <a:lumOff val="40000"/>
                  </a:schemeClr>
                </a:solidFill>
              </a:rPr>
              <a:t> </a:t>
            </a:r>
            <a:r>
              <a:rPr lang="en-US" sz="3200" dirty="0" err="1">
                <a:solidFill>
                  <a:schemeClr val="accent2">
                    <a:lumMod val="60000"/>
                    <a:lumOff val="40000"/>
                  </a:schemeClr>
                </a:solidFill>
              </a:rPr>
              <a:t>thế</a:t>
            </a:r>
            <a:r>
              <a:rPr lang="en-US" sz="3200" dirty="0">
                <a:solidFill>
                  <a:schemeClr val="accent2">
                    <a:lumMod val="60000"/>
                    <a:lumOff val="40000"/>
                  </a:schemeClr>
                </a:solidFill>
              </a:rPr>
              <a:t> </a:t>
            </a:r>
            <a:r>
              <a:rPr lang="en-US" sz="3200" dirty="0" err="1">
                <a:solidFill>
                  <a:schemeClr val="accent2">
                    <a:lumMod val="60000"/>
                    <a:lumOff val="40000"/>
                  </a:schemeClr>
                </a:solidFill>
              </a:rPr>
              <a:t>giới</a:t>
            </a:r>
            <a:r>
              <a:rPr lang="en-US" sz="3200" dirty="0">
                <a:solidFill>
                  <a:schemeClr val="accent2">
                    <a:lumMod val="60000"/>
                    <a:lumOff val="40000"/>
                  </a:schemeClr>
                </a:solidFill>
              </a:rPr>
              <a:t> </a:t>
            </a:r>
            <a:r>
              <a:rPr lang="en-US" sz="3200" dirty="0" err="1">
                <a:solidFill>
                  <a:schemeClr val="accent2">
                    <a:lumMod val="60000"/>
                    <a:lumOff val="40000"/>
                  </a:schemeClr>
                </a:solidFill>
              </a:rPr>
              <a:t>về</a:t>
            </a:r>
            <a:r>
              <a:rPr lang="en-US" sz="3200" dirty="0">
                <a:solidFill>
                  <a:schemeClr val="accent2">
                    <a:lumMod val="60000"/>
                    <a:lumOff val="40000"/>
                  </a:schemeClr>
                </a:solidFill>
              </a:rPr>
              <a:t> </a:t>
            </a:r>
            <a:r>
              <a:rPr lang="en-US" sz="3200" dirty="0" err="1">
                <a:solidFill>
                  <a:schemeClr val="accent2">
                    <a:lumMod val="60000"/>
                    <a:lumOff val="40000"/>
                  </a:schemeClr>
                </a:solidFill>
              </a:rPr>
              <a:t>kinh</a:t>
            </a:r>
            <a:r>
              <a:rPr lang="en-US" sz="3200" dirty="0">
                <a:solidFill>
                  <a:schemeClr val="accent2">
                    <a:lumMod val="60000"/>
                    <a:lumOff val="40000"/>
                  </a:schemeClr>
                </a:solidFill>
              </a:rPr>
              <a:t> </a:t>
            </a:r>
            <a:r>
              <a:rPr lang="en-US" sz="3200" dirty="0" err="1">
                <a:solidFill>
                  <a:schemeClr val="accent2">
                    <a:lumMod val="60000"/>
                    <a:lumOff val="40000"/>
                  </a:schemeClr>
                </a:solidFill>
              </a:rPr>
              <a:t>tế,tài</a:t>
            </a:r>
            <a:r>
              <a:rPr lang="en-US" sz="3200" dirty="0">
                <a:solidFill>
                  <a:schemeClr val="accent2">
                    <a:lumMod val="60000"/>
                    <a:lumOff val="40000"/>
                  </a:schemeClr>
                </a:solidFill>
              </a:rPr>
              <a:t> </a:t>
            </a:r>
            <a:r>
              <a:rPr lang="en-US" sz="3200" dirty="0" err="1">
                <a:solidFill>
                  <a:schemeClr val="accent2">
                    <a:lumMod val="60000"/>
                    <a:lumOff val="40000"/>
                  </a:schemeClr>
                </a:solidFill>
              </a:rPr>
              <a:t>chính</a:t>
            </a:r>
            <a:r>
              <a:rPr lang="en-US" sz="3200" dirty="0">
                <a:solidFill>
                  <a:schemeClr val="accent2">
                    <a:lumMod val="60000"/>
                    <a:lumOff val="40000"/>
                  </a:schemeClr>
                </a:solidFill>
              </a:rPr>
              <a:t> </a:t>
            </a:r>
          </a:p>
          <a:p>
            <a:r>
              <a:rPr lang="en-US" sz="3200" dirty="0" smtClean="0">
                <a:solidFill>
                  <a:schemeClr val="accent2">
                    <a:lumMod val="60000"/>
                    <a:lumOff val="40000"/>
                  </a:schemeClr>
                </a:solidFill>
              </a:rPr>
              <a:t>     -</a:t>
            </a:r>
            <a:r>
              <a:rPr lang="en-US" sz="3200" dirty="0">
                <a:solidFill>
                  <a:schemeClr val="accent2">
                    <a:lumMod val="60000"/>
                    <a:lumOff val="40000"/>
                  </a:schemeClr>
                </a:solidFill>
              </a:rPr>
              <a:t>GDP </a:t>
            </a:r>
            <a:r>
              <a:rPr lang="en-US" sz="3200" dirty="0" err="1">
                <a:solidFill>
                  <a:schemeClr val="accent2">
                    <a:lumMod val="60000"/>
                    <a:lumOff val="40000"/>
                  </a:schemeClr>
                </a:solidFill>
              </a:rPr>
              <a:t>Nhật</a:t>
            </a:r>
            <a:r>
              <a:rPr lang="en-US" sz="3200" dirty="0">
                <a:solidFill>
                  <a:schemeClr val="accent2">
                    <a:lumMod val="60000"/>
                    <a:lumOff val="40000"/>
                  </a:schemeClr>
                </a:solidFill>
              </a:rPr>
              <a:t> </a:t>
            </a:r>
            <a:r>
              <a:rPr lang="en-US" sz="3200" dirty="0" err="1">
                <a:solidFill>
                  <a:schemeClr val="accent2">
                    <a:lumMod val="60000"/>
                    <a:lumOff val="40000"/>
                  </a:schemeClr>
                </a:solidFill>
              </a:rPr>
              <a:t>bản</a:t>
            </a:r>
            <a:r>
              <a:rPr lang="en-US" sz="3200" dirty="0">
                <a:solidFill>
                  <a:schemeClr val="accent2">
                    <a:lumMod val="60000"/>
                    <a:lumOff val="40000"/>
                  </a:schemeClr>
                </a:solidFill>
              </a:rPr>
              <a:t> </a:t>
            </a:r>
            <a:r>
              <a:rPr lang="en-US" sz="3200" dirty="0" err="1">
                <a:solidFill>
                  <a:schemeClr val="accent2">
                    <a:lumMod val="60000"/>
                    <a:lumOff val="40000"/>
                  </a:schemeClr>
                </a:solidFill>
              </a:rPr>
              <a:t>đạt</a:t>
            </a:r>
            <a:r>
              <a:rPr lang="en-US" sz="3200" dirty="0">
                <a:solidFill>
                  <a:schemeClr val="accent2">
                    <a:lumMod val="60000"/>
                    <a:lumOff val="40000"/>
                  </a:schemeClr>
                </a:solidFill>
              </a:rPr>
              <a:t> 4975,42 </a:t>
            </a:r>
            <a:r>
              <a:rPr lang="en-US" sz="3200" dirty="0" err="1">
                <a:solidFill>
                  <a:schemeClr val="accent2">
                    <a:lumMod val="60000"/>
                    <a:lumOff val="40000"/>
                  </a:schemeClr>
                </a:solidFill>
              </a:rPr>
              <a:t>tỉ</a:t>
            </a:r>
            <a:r>
              <a:rPr lang="en-US" sz="3200" dirty="0">
                <a:solidFill>
                  <a:schemeClr val="accent2">
                    <a:lumMod val="60000"/>
                    <a:lumOff val="40000"/>
                  </a:schemeClr>
                </a:solidFill>
              </a:rPr>
              <a:t> USD (2020),</a:t>
            </a:r>
            <a:r>
              <a:rPr lang="en-US" sz="3200" dirty="0" err="1">
                <a:solidFill>
                  <a:schemeClr val="accent2">
                    <a:lumMod val="60000"/>
                    <a:lumOff val="40000"/>
                  </a:schemeClr>
                </a:solidFill>
              </a:rPr>
              <a:t>chiếm</a:t>
            </a:r>
            <a:r>
              <a:rPr lang="en-US" sz="3200" dirty="0">
                <a:solidFill>
                  <a:schemeClr val="accent2">
                    <a:lumMod val="60000"/>
                    <a:lumOff val="40000"/>
                  </a:schemeClr>
                </a:solidFill>
              </a:rPr>
              <a:t> 4,4%trong </a:t>
            </a:r>
            <a:r>
              <a:rPr lang="en-US" sz="3200" dirty="0" err="1">
                <a:solidFill>
                  <a:schemeClr val="accent2">
                    <a:lumMod val="60000"/>
                    <a:lumOff val="40000"/>
                  </a:schemeClr>
                </a:solidFill>
              </a:rPr>
              <a:t>tổng</a:t>
            </a:r>
            <a:r>
              <a:rPr lang="en-US" sz="3200" dirty="0">
                <a:solidFill>
                  <a:schemeClr val="accent2">
                    <a:lumMod val="60000"/>
                    <a:lumOff val="40000"/>
                  </a:schemeClr>
                </a:solidFill>
              </a:rPr>
              <a:t> GDP </a:t>
            </a:r>
            <a:r>
              <a:rPr lang="en-US" sz="3200" dirty="0" err="1">
                <a:solidFill>
                  <a:schemeClr val="accent2">
                    <a:lumMod val="60000"/>
                    <a:lumOff val="40000"/>
                  </a:schemeClr>
                </a:solidFill>
              </a:rPr>
              <a:t>thế</a:t>
            </a:r>
            <a:r>
              <a:rPr lang="en-US" sz="3200" dirty="0">
                <a:solidFill>
                  <a:schemeClr val="accent2">
                    <a:lumMod val="60000"/>
                    <a:lumOff val="40000"/>
                  </a:schemeClr>
                </a:solidFill>
              </a:rPr>
              <a:t> </a:t>
            </a:r>
            <a:r>
              <a:rPr lang="en-US" sz="3200" dirty="0" err="1">
                <a:solidFill>
                  <a:schemeClr val="accent2">
                    <a:lumMod val="60000"/>
                    <a:lumOff val="40000"/>
                  </a:schemeClr>
                </a:solidFill>
              </a:rPr>
              <a:t>giới</a:t>
            </a:r>
            <a:r>
              <a:rPr lang="en-US" sz="3200" dirty="0">
                <a:solidFill>
                  <a:schemeClr val="accent2">
                    <a:lumMod val="60000"/>
                    <a:lumOff val="40000"/>
                  </a:schemeClr>
                </a:solidFill>
              </a:rPr>
              <a:t> </a:t>
            </a:r>
          </a:p>
        </p:txBody>
      </p:sp>
    </p:spTree>
    <p:extLst>
      <p:ext uri="{BB962C8B-B14F-4D97-AF65-F5344CB8AC3E}">
        <p14:creationId xmlns:p14="http://schemas.microsoft.com/office/powerpoint/2010/main" val="240411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482776">
            <a:off x="61052" y="6446"/>
            <a:ext cx="2546865" cy="2540940"/>
          </a:xfrm>
          <a:prstGeom prst="rect">
            <a:avLst/>
          </a:prstGeom>
        </p:spPr>
      </p:pic>
      <p:sp>
        <p:nvSpPr>
          <p:cNvPr id="12" name="Rectangle 11"/>
          <p:cNvSpPr/>
          <p:nvPr/>
        </p:nvSpPr>
        <p:spPr>
          <a:xfrm>
            <a:off x="2436278" y="632511"/>
            <a:ext cx="6973381" cy="369332"/>
          </a:xfrm>
          <a:prstGeom prst="rect">
            <a:avLst/>
          </a:prstGeom>
        </p:spPr>
        <p:txBody>
          <a:bodyPr wrap="square">
            <a:spAutoFit/>
          </a:bodyPr>
          <a:lstStyle/>
          <a:p>
            <a:r>
              <a:rPr lang="en-US" dirty="0" smtClean="0"/>
              <a:t>       </a:t>
            </a:r>
            <a:endParaRPr lang="vi-VN" sz="2400" dirty="0"/>
          </a:p>
        </p:txBody>
      </p:sp>
      <p:pic>
        <p:nvPicPr>
          <p:cNvPr id="13" name="Picture 12"/>
          <p:cNvPicPr>
            <a:picLocks noChangeAspect="1"/>
          </p:cNvPicPr>
          <p:nvPr/>
        </p:nvPicPr>
        <p:blipFill>
          <a:blip r:embed="rId3"/>
          <a:stretch>
            <a:fillRect/>
          </a:stretch>
        </p:blipFill>
        <p:spPr>
          <a:xfrm rot="20355285">
            <a:off x="471225" y="3349357"/>
            <a:ext cx="1793485" cy="3620760"/>
          </a:xfrm>
          <a:prstGeom prst="rect">
            <a:avLst/>
          </a:prstGeom>
        </p:spPr>
      </p:pic>
      <p:pic>
        <p:nvPicPr>
          <p:cNvPr id="15" name="Picture 14"/>
          <p:cNvPicPr>
            <a:picLocks noChangeAspect="1"/>
          </p:cNvPicPr>
          <p:nvPr/>
        </p:nvPicPr>
        <p:blipFill>
          <a:blip r:embed="rId4"/>
          <a:stretch>
            <a:fillRect/>
          </a:stretch>
        </p:blipFill>
        <p:spPr>
          <a:xfrm rot="473525">
            <a:off x="7672417" y="439977"/>
            <a:ext cx="384244" cy="440815"/>
          </a:xfrm>
          <a:prstGeom prst="rect">
            <a:avLst/>
          </a:prstGeom>
        </p:spPr>
      </p:pic>
      <p:sp>
        <p:nvSpPr>
          <p:cNvPr id="17" name="Rectangle 16"/>
          <p:cNvSpPr/>
          <p:nvPr/>
        </p:nvSpPr>
        <p:spPr>
          <a:xfrm>
            <a:off x="2475528" y="3377684"/>
            <a:ext cx="6788037" cy="369332"/>
          </a:xfrm>
          <a:prstGeom prst="rect">
            <a:avLst/>
          </a:prstGeom>
        </p:spPr>
        <p:txBody>
          <a:bodyPr wrap="square">
            <a:spAutoFit/>
          </a:bodyPr>
          <a:lstStyle/>
          <a:p>
            <a:r>
              <a:rPr lang="en-US" dirty="0" smtClean="0"/>
              <a:t>       </a:t>
            </a:r>
            <a:endParaRPr lang="vi-VN" dirty="0"/>
          </a:p>
        </p:txBody>
      </p:sp>
      <p:sp>
        <p:nvSpPr>
          <p:cNvPr id="5" name="TextBox 4"/>
          <p:cNvSpPr txBox="1"/>
          <p:nvPr/>
        </p:nvSpPr>
        <p:spPr>
          <a:xfrm>
            <a:off x="3565014" y="370901"/>
            <a:ext cx="5698551" cy="523220"/>
          </a:xfrm>
          <a:prstGeom prst="rect">
            <a:avLst/>
          </a:prstGeom>
          <a:noFill/>
        </p:spPr>
        <p:txBody>
          <a:bodyPr wrap="square" rtlCol="0">
            <a:spAutoFit/>
          </a:bodyPr>
          <a:lstStyle/>
          <a:p>
            <a:r>
              <a:rPr lang="en-US" sz="2800" dirty="0" smtClean="0">
                <a:solidFill>
                  <a:schemeClr val="accent1"/>
                </a:solidFill>
                <a:latin typeface="Batang" panose="02030600000101010101" pitchFamily="18" charset="-127"/>
                <a:ea typeface="Batang" panose="02030600000101010101" pitchFamily="18" charset="-127"/>
              </a:rPr>
              <a:t>2: </a:t>
            </a:r>
            <a:r>
              <a:rPr lang="en-US" sz="2800" dirty="0" err="1" smtClean="0">
                <a:solidFill>
                  <a:schemeClr val="accent1"/>
                </a:solidFill>
                <a:latin typeface="Batang" panose="02030600000101010101" pitchFamily="18" charset="-127"/>
                <a:ea typeface="Batang" panose="02030600000101010101" pitchFamily="18" charset="-127"/>
              </a:rPr>
              <a:t>Đặc</a:t>
            </a:r>
            <a:r>
              <a:rPr lang="en-US" sz="2800" dirty="0" smtClean="0">
                <a:solidFill>
                  <a:schemeClr val="accent1"/>
                </a:solidFill>
                <a:latin typeface="Batang" panose="02030600000101010101" pitchFamily="18" charset="-127"/>
                <a:ea typeface="Batang" panose="02030600000101010101" pitchFamily="18" charset="-127"/>
              </a:rPr>
              <a:t> </a:t>
            </a:r>
            <a:r>
              <a:rPr lang="en-US" sz="2800" dirty="0" err="1" smtClean="0">
                <a:solidFill>
                  <a:schemeClr val="accent1"/>
                </a:solidFill>
                <a:latin typeface="Batang" panose="02030600000101010101" pitchFamily="18" charset="-127"/>
                <a:ea typeface="Batang" panose="02030600000101010101" pitchFamily="18" charset="-127"/>
              </a:rPr>
              <a:t>điểm</a:t>
            </a:r>
            <a:r>
              <a:rPr lang="en-US" sz="2800" dirty="0" smtClean="0">
                <a:solidFill>
                  <a:schemeClr val="accent1"/>
                </a:solidFill>
                <a:latin typeface="Batang" panose="02030600000101010101" pitchFamily="18" charset="-127"/>
                <a:ea typeface="Batang" panose="02030600000101010101" pitchFamily="18" charset="-127"/>
              </a:rPr>
              <a:t> </a:t>
            </a:r>
            <a:r>
              <a:rPr lang="en-US" sz="2800" dirty="0" err="1" smtClean="0">
                <a:solidFill>
                  <a:schemeClr val="accent1"/>
                </a:solidFill>
                <a:latin typeface="Batang" panose="02030600000101010101" pitchFamily="18" charset="-127"/>
                <a:ea typeface="Batang" panose="02030600000101010101" pitchFamily="18" charset="-127"/>
              </a:rPr>
              <a:t>nền</a:t>
            </a:r>
            <a:r>
              <a:rPr lang="en-US" sz="2800" dirty="0" smtClean="0">
                <a:solidFill>
                  <a:schemeClr val="accent1"/>
                </a:solidFill>
                <a:latin typeface="Batang" panose="02030600000101010101" pitchFamily="18" charset="-127"/>
                <a:ea typeface="Batang" panose="02030600000101010101" pitchFamily="18" charset="-127"/>
              </a:rPr>
              <a:t> </a:t>
            </a:r>
            <a:r>
              <a:rPr lang="en-US" sz="2800" dirty="0" err="1" smtClean="0">
                <a:solidFill>
                  <a:schemeClr val="accent1"/>
                </a:solidFill>
                <a:latin typeface="Batang" panose="02030600000101010101" pitchFamily="18" charset="-127"/>
                <a:ea typeface="Batang" panose="02030600000101010101" pitchFamily="18" charset="-127"/>
              </a:rPr>
              <a:t>kinh</a:t>
            </a:r>
            <a:r>
              <a:rPr lang="en-US" sz="2800" dirty="0" smtClean="0">
                <a:solidFill>
                  <a:schemeClr val="accent1"/>
                </a:solidFill>
                <a:latin typeface="Batang" panose="02030600000101010101" pitchFamily="18" charset="-127"/>
                <a:ea typeface="Batang" panose="02030600000101010101" pitchFamily="18" charset="-127"/>
              </a:rPr>
              <a:t> </a:t>
            </a:r>
            <a:r>
              <a:rPr lang="en-US" sz="2800" dirty="0" err="1" smtClean="0">
                <a:solidFill>
                  <a:schemeClr val="accent1"/>
                </a:solidFill>
                <a:latin typeface="Batang" panose="02030600000101010101" pitchFamily="18" charset="-127"/>
                <a:ea typeface="Batang" panose="02030600000101010101" pitchFamily="18" charset="-127"/>
              </a:rPr>
              <a:t>tế</a:t>
            </a:r>
            <a:endParaRPr lang="en-US" sz="2800" dirty="0">
              <a:solidFill>
                <a:schemeClr val="accent1"/>
              </a:solidFill>
              <a:latin typeface="Batang" panose="02030600000101010101" pitchFamily="18" charset="-127"/>
              <a:ea typeface="Batang" panose="02030600000101010101" pitchFamily="18" charset="-127"/>
            </a:endParaRPr>
          </a:p>
        </p:txBody>
      </p:sp>
      <p:sp>
        <p:nvSpPr>
          <p:cNvPr id="6" name="Rectangle 5"/>
          <p:cNvSpPr/>
          <p:nvPr/>
        </p:nvSpPr>
        <p:spPr>
          <a:xfrm>
            <a:off x="2507015" y="632511"/>
            <a:ext cx="7100047" cy="5539978"/>
          </a:xfrm>
          <a:prstGeom prst="rect">
            <a:avLst/>
          </a:prstGeom>
        </p:spPr>
        <p:txBody>
          <a:bodyPr wrap="square">
            <a:spAutoFit/>
          </a:bodyPr>
          <a:lstStyle/>
          <a:p>
            <a:r>
              <a:rPr lang="vi-VN" dirty="0" smtClean="0"/>
              <a:t>.</a:t>
            </a:r>
            <a:endParaRPr lang="vi-VN" dirty="0"/>
          </a:p>
          <a:p>
            <a:r>
              <a:rPr lang="vi-VN" sz="2400" dirty="0">
                <a:solidFill>
                  <a:schemeClr val="accent1"/>
                </a:solidFill>
                <a:ea typeface="Batang" panose="02030600000101010101" pitchFamily="18" charset="-127"/>
              </a:rPr>
              <a:t>a.Lịch sử phát triển nền kinh tế                                                                     </a:t>
            </a:r>
          </a:p>
          <a:p>
            <a:r>
              <a:rPr lang="vi-VN" sz="2400" dirty="0">
                <a:solidFill>
                  <a:schemeClr val="accent1"/>
                </a:solidFill>
                <a:ea typeface="Batang" panose="02030600000101010101" pitchFamily="18" charset="-127"/>
              </a:rPr>
              <a:t>-Sau chiến tranh thế giới thứ hai,nề kinh tế Nhật Bản bị suy sụp nghiêm trọng ,nhưng đến năm 1952 kinh tế đã khôi phục ngang mức chiến tranh và phát triển với tốc độ cao trong dai đoạn 1955 – 1973.</a:t>
            </a:r>
          </a:p>
          <a:p>
            <a:r>
              <a:rPr lang="vi-VN" sz="2400" dirty="0">
                <a:solidFill>
                  <a:schemeClr val="accent1"/>
                </a:solidFill>
                <a:ea typeface="Batang" panose="02030600000101010101" pitchFamily="18" charset="-127"/>
              </a:rPr>
              <a:t>-những năm 1973-1974 và  1979-1980,do khủng hoảng dầu mỏ,tốc đọ tăng trưởng nền kinh tế giảm xuống(còn 2,6%năm 1980)</a:t>
            </a:r>
          </a:p>
          <a:p>
            <a:r>
              <a:rPr lang="vi-VN" sz="2400" dirty="0">
                <a:solidFill>
                  <a:schemeClr val="accent1"/>
                </a:solidFill>
                <a:ea typeface="Batang" panose="02030600000101010101" pitchFamily="18" charset="-127"/>
              </a:rPr>
              <a:t>-nhờ điều chỉnh chiến lược phát triển nên đến những năm 1986-1990,tốc độ tang GDP trung bình đã đạt 5,3%</a:t>
            </a:r>
          </a:p>
          <a:p>
            <a:r>
              <a:rPr lang="vi-VN" sz="2400" dirty="0">
                <a:solidFill>
                  <a:schemeClr val="accent1"/>
                </a:solidFill>
                <a:ea typeface="Batang" panose="02030600000101010101" pitchFamily="18" charset="-127"/>
              </a:rPr>
              <a:t>Từ năm 1991, tốc độ tang trưởng kinh tế(Nhật bản đã chậm lại)</a:t>
            </a:r>
          </a:p>
        </p:txBody>
      </p:sp>
      <p:pic>
        <p:nvPicPr>
          <p:cNvPr id="8" name="Picture 7"/>
          <p:cNvPicPr>
            <a:picLocks noChangeAspect="1"/>
          </p:cNvPicPr>
          <p:nvPr/>
        </p:nvPicPr>
        <p:blipFill>
          <a:blip r:embed="rId5"/>
          <a:stretch>
            <a:fillRect/>
          </a:stretch>
        </p:blipFill>
        <p:spPr>
          <a:xfrm>
            <a:off x="9480396" y="1001843"/>
            <a:ext cx="2745576" cy="5660844"/>
          </a:xfrm>
          <a:prstGeom prst="rect">
            <a:avLst/>
          </a:prstGeom>
        </p:spPr>
      </p:pic>
    </p:spTree>
    <p:extLst>
      <p:ext uri="{BB962C8B-B14F-4D97-AF65-F5344CB8AC3E}">
        <p14:creationId xmlns:p14="http://schemas.microsoft.com/office/powerpoint/2010/main" val="1434806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0" y="-297"/>
            <a:ext cx="12192000" cy="6858594"/>
          </a:xfrm>
          <a:prstGeom prst="rect">
            <a:avLst/>
          </a:prstGeom>
        </p:spPr>
      </p:pic>
      <p:pic>
        <p:nvPicPr>
          <p:cNvPr id="22" name="Picture 21"/>
          <p:cNvPicPr>
            <a:picLocks noChangeAspect="1"/>
          </p:cNvPicPr>
          <p:nvPr/>
        </p:nvPicPr>
        <p:blipFill>
          <a:blip r:embed="rId3"/>
          <a:stretch>
            <a:fillRect/>
          </a:stretch>
        </p:blipFill>
        <p:spPr>
          <a:xfrm>
            <a:off x="662609" y="444749"/>
            <a:ext cx="10880034" cy="5968501"/>
          </a:xfrm>
          <a:prstGeom prst="rect">
            <a:avLst/>
          </a:prstGeom>
        </p:spPr>
      </p:pic>
      <p:pic>
        <p:nvPicPr>
          <p:cNvPr id="23" name="Picture 22"/>
          <p:cNvPicPr>
            <a:picLocks noChangeAspect="1"/>
          </p:cNvPicPr>
          <p:nvPr/>
        </p:nvPicPr>
        <p:blipFill>
          <a:blip r:embed="rId4"/>
          <a:stretch>
            <a:fillRect/>
          </a:stretch>
        </p:blipFill>
        <p:spPr>
          <a:xfrm>
            <a:off x="5636099" y="-298"/>
            <a:ext cx="1453814" cy="1481456"/>
          </a:xfrm>
          <a:prstGeom prst="rect">
            <a:avLst/>
          </a:prstGeom>
        </p:spPr>
      </p:pic>
      <p:pic>
        <p:nvPicPr>
          <p:cNvPr id="24" name="Picture 23"/>
          <p:cNvPicPr>
            <a:picLocks noChangeAspect="1"/>
          </p:cNvPicPr>
          <p:nvPr/>
        </p:nvPicPr>
        <p:blipFill>
          <a:blip r:embed="rId5"/>
          <a:stretch>
            <a:fillRect/>
          </a:stretch>
        </p:blipFill>
        <p:spPr>
          <a:xfrm>
            <a:off x="10670608" y="418366"/>
            <a:ext cx="975445" cy="1268078"/>
          </a:xfrm>
          <a:prstGeom prst="rect">
            <a:avLst/>
          </a:prstGeom>
        </p:spPr>
      </p:pic>
      <p:pic>
        <p:nvPicPr>
          <p:cNvPr id="25" name="Picture 24"/>
          <p:cNvPicPr>
            <a:picLocks noChangeAspect="1"/>
          </p:cNvPicPr>
          <p:nvPr/>
        </p:nvPicPr>
        <p:blipFill>
          <a:blip r:embed="rId6"/>
          <a:stretch>
            <a:fillRect/>
          </a:stretch>
        </p:blipFill>
        <p:spPr>
          <a:xfrm>
            <a:off x="662609" y="444749"/>
            <a:ext cx="1392795" cy="1423808"/>
          </a:xfrm>
          <a:prstGeom prst="rect">
            <a:avLst/>
          </a:prstGeom>
        </p:spPr>
      </p:pic>
      <p:pic>
        <p:nvPicPr>
          <p:cNvPr id="26" name="Picture 25"/>
          <p:cNvPicPr>
            <a:picLocks noChangeAspect="1"/>
          </p:cNvPicPr>
          <p:nvPr/>
        </p:nvPicPr>
        <p:blipFill>
          <a:blip r:embed="rId7"/>
          <a:stretch>
            <a:fillRect/>
          </a:stretch>
        </p:blipFill>
        <p:spPr>
          <a:xfrm>
            <a:off x="781540" y="4810539"/>
            <a:ext cx="2001417" cy="1602711"/>
          </a:xfrm>
          <a:prstGeom prst="rect">
            <a:avLst/>
          </a:prstGeom>
        </p:spPr>
      </p:pic>
      <p:pic>
        <p:nvPicPr>
          <p:cNvPr id="27" name="Picture 26"/>
          <p:cNvPicPr>
            <a:picLocks noChangeAspect="1"/>
          </p:cNvPicPr>
          <p:nvPr/>
        </p:nvPicPr>
        <p:blipFill>
          <a:blip r:embed="rId8"/>
          <a:stretch>
            <a:fillRect/>
          </a:stretch>
        </p:blipFill>
        <p:spPr>
          <a:xfrm rot="5623469">
            <a:off x="5035407" y="4639497"/>
            <a:ext cx="1865538" cy="1944793"/>
          </a:xfrm>
          <a:prstGeom prst="rect">
            <a:avLst/>
          </a:prstGeom>
        </p:spPr>
      </p:pic>
      <p:pic>
        <p:nvPicPr>
          <p:cNvPr id="28" name="Picture 27"/>
          <p:cNvPicPr>
            <a:picLocks noChangeAspect="1"/>
          </p:cNvPicPr>
          <p:nvPr/>
        </p:nvPicPr>
        <p:blipFill>
          <a:blip r:embed="rId8"/>
          <a:stretch>
            <a:fillRect/>
          </a:stretch>
        </p:blipFill>
        <p:spPr>
          <a:xfrm rot="2570410">
            <a:off x="4004471" y="4634950"/>
            <a:ext cx="1865538" cy="1944793"/>
          </a:xfrm>
          <a:prstGeom prst="rect">
            <a:avLst/>
          </a:prstGeom>
        </p:spPr>
      </p:pic>
      <p:pic>
        <p:nvPicPr>
          <p:cNvPr id="29" name="Picture 28"/>
          <p:cNvPicPr>
            <a:picLocks noChangeAspect="1"/>
          </p:cNvPicPr>
          <p:nvPr/>
        </p:nvPicPr>
        <p:blipFill>
          <a:blip r:embed="rId8"/>
          <a:stretch>
            <a:fillRect/>
          </a:stretch>
        </p:blipFill>
        <p:spPr>
          <a:xfrm rot="4294554">
            <a:off x="4572470" y="4221945"/>
            <a:ext cx="1865538" cy="1944793"/>
          </a:xfrm>
          <a:prstGeom prst="rect">
            <a:avLst/>
          </a:prstGeom>
        </p:spPr>
      </p:pic>
      <p:pic>
        <p:nvPicPr>
          <p:cNvPr id="31" name="Picture 30"/>
          <p:cNvPicPr>
            <a:picLocks noChangeAspect="1"/>
          </p:cNvPicPr>
          <p:nvPr/>
        </p:nvPicPr>
        <p:blipFill>
          <a:blip r:embed="rId9"/>
          <a:stretch>
            <a:fillRect/>
          </a:stretch>
        </p:blipFill>
        <p:spPr>
          <a:xfrm>
            <a:off x="10429177" y="4810539"/>
            <a:ext cx="1012024" cy="1542422"/>
          </a:xfrm>
          <a:prstGeom prst="rect">
            <a:avLst/>
          </a:prstGeom>
        </p:spPr>
      </p:pic>
      <p:pic>
        <p:nvPicPr>
          <p:cNvPr id="32" name="Picture 31"/>
          <p:cNvPicPr>
            <a:picLocks noChangeAspect="1"/>
          </p:cNvPicPr>
          <p:nvPr/>
        </p:nvPicPr>
        <p:blipFill>
          <a:blip r:embed="rId10"/>
          <a:stretch>
            <a:fillRect/>
          </a:stretch>
        </p:blipFill>
        <p:spPr>
          <a:xfrm>
            <a:off x="1689612" y="2517913"/>
            <a:ext cx="1225866" cy="1484146"/>
          </a:xfrm>
          <a:prstGeom prst="rect">
            <a:avLst/>
          </a:prstGeom>
        </p:spPr>
      </p:pic>
      <p:pic>
        <p:nvPicPr>
          <p:cNvPr id="33" name="Picture 32"/>
          <p:cNvPicPr>
            <a:picLocks noChangeAspect="1"/>
          </p:cNvPicPr>
          <p:nvPr/>
        </p:nvPicPr>
        <p:blipFill>
          <a:blip r:embed="rId11"/>
          <a:stretch>
            <a:fillRect/>
          </a:stretch>
        </p:blipFill>
        <p:spPr>
          <a:xfrm>
            <a:off x="9549804" y="2174080"/>
            <a:ext cx="1036410" cy="1127858"/>
          </a:xfrm>
          <a:prstGeom prst="rect">
            <a:avLst/>
          </a:prstGeom>
        </p:spPr>
      </p:pic>
      <p:sp>
        <p:nvSpPr>
          <p:cNvPr id="2" name="Rectangle 1"/>
          <p:cNvSpPr/>
          <p:nvPr/>
        </p:nvSpPr>
        <p:spPr>
          <a:xfrm>
            <a:off x="2938547" y="1912447"/>
            <a:ext cx="6687671" cy="3046988"/>
          </a:xfrm>
          <a:prstGeom prst="rect">
            <a:avLst/>
          </a:prstGeom>
        </p:spPr>
        <p:txBody>
          <a:bodyPr wrap="square">
            <a:spAutoFit/>
          </a:bodyPr>
          <a:lstStyle/>
          <a:p>
            <a:r>
              <a:rPr lang="en-US" sz="2400" dirty="0">
                <a:solidFill>
                  <a:schemeClr val="accent6">
                    <a:lumMod val="50000"/>
                  </a:schemeClr>
                </a:solidFill>
                <a:ea typeface="Batang" panose="02030600000101010101" pitchFamily="18" charset="-127"/>
              </a:rPr>
              <a:t> </a:t>
            </a:r>
            <a:r>
              <a:rPr lang="en-US" sz="2400" dirty="0" smtClean="0">
                <a:solidFill>
                  <a:schemeClr val="accent6">
                    <a:lumMod val="50000"/>
                  </a:schemeClr>
                </a:solidFill>
                <a:ea typeface="Batang" panose="02030600000101010101" pitchFamily="18" charset="-127"/>
              </a:rPr>
              <a:t>-N</a:t>
            </a:r>
            <a:r>
              <a:rPr lang="vi-VN" sz="2400" dirty="0" smtClean="0">
                <a:solidFill>
                  <a:schemeClr val="accent6">
                    <a:lumMod val="50000"/>
                  </a:schemeClr>
                </a:solidFill>
                <a:ea typeface="Batang" panose="02030600000101010101" pitchFamily="18" charset="-127"/>
              </a:rPr>
              <a:t>gành </a:t>
            </a:r>
            <a:r>
              <a:rPr lang="vi-VN" sz="2400" dirty="0">
                <a:solidFill>
                  <a:schemeClr val="accent6">
                    <a:lumMod val="50000"/>
                  </a:schemeClr>
                </a:solidFill>
                <a:ea typeface="Batang" panose="02030600000101010101" pitchFamily="18" charset="-127"/>
              </a:rPr>
              <a:t>dịch vụ chiếm tỉ trọng rất nhỏ,chỉ 1,2%</a:t>
            </a:r>
          </a:p>
          <a:p>
            <a:r>
              <a:rPr lang="en-US" sz="2400" dirty="0" smtClean="0">
                <a:solidFill>
                  <a:schemeClr val="accent6">
                    <a:lumMod val="50000"/>
                  </a:schemeClr>
                </a:solidFill>
                <a:ea typeface="Batang" panose="02030600000101010101" pitchFamily="18" charset="-127"/>
              </a:rPr>
              <a:t>  -</a:t>
            </a:r>
            <a:r>
              <a:rPr lang="vi-VN" sz="2400" dirty="0" smtClean="0">
                <a:solidFill>
                  <a:schemeClr val="accent6">
                    <a:lumMod val="50000"/>
                  </a:schemeClr>
                </a:solidFill>
                <a:ea typeface="Batang" panose="02030600000101010101" pitchFamily="18" charset="-127"/>
              </a:rPr>
              <a:t>Cơ </a:t>
            </a:r>
            <a:r>
              <a:rPr lang="vi-VN" sz="2400" dirty="0">
                <a:solidFill>
                  <a:schemeClr val="accent6">
                    <a:lumMod val="50000"/>
                  </a:schemeClr>
                </a:solidFill>
                <a:ea typeface="Batang" panose="02030600000101010101" pitchFamily="18" charset="-127"/>
              </a:rPr>
              <a:t>cấu nền kinh tế Nhật Bản là một trong những yếu tố quan trọng góp phần vào sự thành công và phát triển của đất nước này. Nền kinh tế Nhật Bản được xây dựng dựa trên sự đa dạng hóa và cải cách liên tục trong suốt nhiều thập kỷ. Dưới đây là một số điểm chính về cơ cấu nền kinh tế Nhật </a:t>
            </a:r>
            <a:r>
              <a:rPr lang="vi-VN" sz="2400" dirty="0" smtClean="0">
                <a:solidFill>
                  <a:schemeClr val="accent6">
                    <a:lumMod val="50000"/>
                  </a:schemeClr>
                </a:solidFill>
                <a:ea typeface="Batang" panose="02030600000101010101" pitchFamily="18" charset="-127"/>
              </a:rPr>
              <a:t>Bản</a:t>
            </a:r>
            <a:endParaRPr lang="en-US" sz="2400" dirty="0">
              <a:solidFill>
                <a:schemeClr val="accent6">
                  <a:lumMod val="50000"/>
                </a:schemeClr>
              </a:solidFill>
              <a:latin typeface="Batang" panose="02030600000101010101" pitchFamily="18" charset="-127"/>
              <a:ea typeface="Batang" panose="02030600000101010101" pitchFamily="18" charset="-127"/>
            </a:endParaRPr>
          </a:p>
        </p:txBody>
      </p:sp>
      <p:sp>
        <p:nvSpPr>
          <p:cNvPr id="3" name="TextBox 2"/>
          <p:cNvSpPr txBox="1"/>
          <p:nvPr/>
        </p:nvSpPr>
        <p:spPr>
          <a:xfrm>
            <a:off x="3173506" y="1253434"/>
            <a:ext cx="5217459" cy="707886"/>
          </a:xfrm>
          <a:prstGeom prst="rect">
            <a:avLst/>
          </a:prstGeom>
          <a:noFill/>
        </p:spPr>
        <p:txBody>
          <a:bodyPr wrap="square" rtlCol="0">
            <a:spAutoFit/>
          </a:bodyPr>
          <a:lstStyle/>
          <a:p>
            <a:r>
              <a:rPr lang="en-US" sz="4000" dirty="0" smtClean="0">
                <a:solidFill>
                  <a:schemeClr val="accent6">
                    <a:lumMod val="75000"/>
                  </a:schemeClr>
                </a:solidFill>
                <a:latin typeface="Batang" panose="02030600000101010101" pitchFamily="18" charset="-127"/>
                <a:ea typeface="Batang" panose="02030600000101010101" pitchFamily="18" charset="-127"/>
              </a:rPr>
              <a:t>   </a:t>
            </a:r>
            <a:r>
              <a:rPr lang="en-US" sz="4000" dirty="0" err="1" smtClean="0">
                <a:solidFill>
                  <a:schemeClr val="accent6">
                    <a:lumMod val="75000"/>
                  </a:schemeClr>
                </a:solidFill>
                <a:latin typeface="Batang" panose="02030600000101010101" pitchFamily="18" charset="-127"/>
                <a:ea typeface="Batang" panose="02030600000101010101" pitchFamily="18" charset="-127"/>
              </a:rPr>
              <a:t>Cơ</a:t>
            </a:r>
            <a:r>
              <a:rPr lang="en-US" sz="4000" dirty="0" smtClean="0">
                <a:solidFill>
                  <a:schemeClr val="accent6">
                    <a:lumMod val="75000"/>
                  </a:schemeClr>
                </a:solidFill>
                <a:latin typeface="Batang" panose="02030600000101010101" pitchFamily="18" charset="-127"/>
                <a:ea typeface="Batang" panose="02030600000101010101" pitchFamily="18" charset="-127"/>
              </a:rPr>
              <a:t> </a:t>
            </a:r>
            <a:r>
              <a:rPr lang="en-US" sz="4000" dirty="0" err="1" smtClean="0">
                <a:solidFill>
                  <a:schemeClr val="accent6">
                    <a:lumMod val="75000"/>
                  </a:schemeClr>
                </a:solidFill>
                <a:latin typeface="Batang" panose="02030600000101010101" pitchFamily="18" charset="-127"/>
                <a:ea typeface="Batang" panose="02030600000101010101" pitchFamily="18" charset="-127"/>
              </a:rPr>
              <a:t>cấu</a:t>
            </a:r>
            <a:r>
              <a:rPr lang="en-US" sz="4000" dirty="0" smtClean="0">
                <a:solidFill>
                  <a:schemeClr val="accent6">
                    <a:lumMod val="75000"/>
                  </a:schemeClr>
                </a:solidFill>
                <a:latin typeface="Batang" panose="02030600000101010101" pitchFamily="18" charset="-127"/>
                <a:ea typeface="Batang" panose="02030600000101010101" pitchFamily="18" charset="-127"/>
              </a:rPr>
              <a:t> </a:t>
            </a:r>
            <a:r>
              <a:rPr lang="en-US" sz="4000" dirty="0" err="1" smtClean="0">
                <a:solidFill>
                  <a:schemeClr val="accent6">
                    <a:lumMod val="75000"/>
                  </a:schemeClr>
                </a:solidFill>
                <a:latin typeface="Batang" panose="02030600000101010101" pitchFamily="18" charset="-127"/>
                <a:ea typeface="Batang" panose="02030600000101010101" pitchFamily="18" charset="-127"/>
              </a:rPr>
              <a:t>về</a:t>
            </a:r>
            <a:r>
              <a:rPr lang="en-US" sz="4000" dirty="0" smtClean="0">
                <a:solidFill>
                  <a:schemeClr val="accent6">
                    <a:lumMod val="75000"/>
                  </a:schemeClr>
                </a:solidFill>
                <a:latin typeface="Batang" panose="02030600000101010101" pitchFamily="18" charset="-127"/>
                <a:ea typeface="Batang" panose="02030600000101010101" pitchFamily="18" charset="-127"/>
              </a:rPr>
              <a:t> </a:t>
            </a:r>
            <a:r>
              <a:rPr lang="en-US" sz="4000" dirty="0" err="1" smtClean="0">
                <a:solidFill>
                  <a:schemeClr val="accent6">
                    <a:lumMod val="75000"/>
                  </a:schemeClr>
                </a:solidFill>
                <a:latin typeface="Batang" panose="02030600000101010101" pitchFamily="18" charset="-127"/>
                <a:ea typeface="Batang" panose="02030600000101010101" pitchFamily="18" charset="-127"/>
              </a:rPr>
              <a:t>kinh</a:t>
            </a:r>
            <a:r>
              <a:rPr lang="en-US" sz="4000" dirty="0" smtClean="0">
                <a:solidFill>
                  <a:schemeClr val="accent6">
                    <a:lumMod val="75000"/>
                  </a:schemeClr>
                </a:solidFill>
                <a:latin typeface="Batang" panose="02030600000101010101" pitchFamily="18" charset="-127"/>
                <a:ea typeface="Batang" panose="02030600000101010101" pitchFamily="18" charset="-127"/>
              </a:rPr>
              <a:t> </a:t>
            </a:r>
            <a:r>
              <a:rPr lang="en-US" sz="4000" dirty="0" err="1" smtClean="0">
                <a:solidFill>
                  <a:schemeClr val="accent6">
                    <a:lumMod val="75000"/>
                  </a:schemeClr>
                </a:solidFill>
                <a:latin typeface="Batang" panose="02030600000101010101" pitchFamily="18" charset="-127"/>
                <a:ea typeface="Batang" panose="02030600000101010101" pitchFamily="18" charset="-127"/>
              </a:rPr>
              <a:t>tế</a:t>
            </a:r>
            <a:endParaRPr lang="en-US" sz="4000" dirty="0">
              <a:solidFill>
                <a:schemeClr val="accent6">
                  <a:lumMod val="75000"/>
                </a:schemeClr>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5092329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3885907" y="3176143"/>
            <a:ext cx="11560083" cy="10806165"/>
          </a:xfrm>
          <a:prstGeom prst="rect">
            <a:avLst/>
          </a:prstGeom>
        </p:spPr>
      </p:pic>
      <p:pic>
        <p:nvPicPr>
          <p:cNvPr id="3" name="Picture 2"/>
          <p:cNvPicPr>
            <a:picLocks noChangeAspect="1"/>
          </p:cNvPicPr>
          <p:nvPr/>
        </p:nvPicPr>
        <p:blipFill>
          <a:blip r:embed="rId2"/>
          <a:stretch>
            <a:fillRect/>
          </a:stretch>
        </p:blipFill>
        <p:spPr>
          <a:xfrm rot="10800000">
            <a:off x="3335777" y="3517457"/>
            <a:ext cx="10259777" cy="9590662"/>
          </a:xfrm>
          <a:prstGeom prst="rect">
            <a:avLst/>
          </a:prstGeom>
        </p:spPr>
      </p:pic>
      <p:pic>
        <p:nvPicPr>
          <p:cNvPr id="4" name="Picture 3"/>
          <p:cNvPicPr>
            <a:picLocks noChangeAspect="1"/>
          </p:cNvPicPr>
          <p:nvPr/>
        </p:nvPicPr>
        <p:blipFill>
          <a:blip r:embed="rId3"/>
          <a:stretch>
            <a:fillRect/>
          </a:stretch>
        </p:blipFill>
        <p:spPr>
          <a:xfrm>
            <a:off x="302053" y="4053597"/>
            <a:ext cx="1341236" cy="2804403"/>
          </a:xfrm>
          <a:prstGeom prst="rect">
            <a:avLst/>
          </a:prstGeom>
        </p:spPr>
      </p:pic>
      <p:pic>
        <p:nvPicPr>
          <p:cNvPr id="5" name="Picture 4"/>
          <p:cNvPicPr>
            <a:picLocks noChangeAspect="1"/>
          </p:cNvPicPr>
          <p:nvPr/>
        </p:nvPicPr>
        <p:blipFill>
          <a:blip r:embed="rId4"/>
          <a:stretch>
            <a:fillRect/>
          </a:stretch>
        </p:blipFill>
        <p:spPr>
          <a:xfrm>
            <a:off x="1458232" y="5303985"/>
            <a:ext cx="871804" cy="1682642"/>
          </a:xfrm>
          <a:prstGeom prst="rect">
            <a:avLst/>
          </a:prstGeom>
        </p:spPr>
      </p:pic>
      <p:pic>
        <p:nvPicPr>
          <p:cNvPr id="6" name="Picture 5"/>
          <p:cNvPicPr>
            <a:picLocks noChangeAspect="1"/>
          </p:cNvPicPr>
          <p:nvPr/>
        </p:nvPicPr>
        <p:blipFill>
          <a:blip r:embed="rId5"/>
          <a:stretch>
            <a:fillRect/>
          </a:stretch>
        </p:blipFill>
        <p:spPr>
          <a:xfrm>
            <a:off x="9121761" y="4273072"/>
            <a:ext cx="3158002" cy="2584928"/>
          </a:xfrm>
          <a:prstGeom prst="rect">
            <a:avLst/>
          </a:prstGeom>
        </p:spPr>
      </p:pic>
      <p:pic>
        <p:nvPicPr>
          <p:cNvPr id="7" name="Picture 6"/>
          <p:cNvPicPr>
            <a:picLocks noChangeAspect="1"/>
          </p:cNvPicPr>
          <p:nvPr/>
        </p:nvPicPr>
        <p:blipFill>
          <a:blip r:embed="rId6"/>
          <a:stretch>
            <a:fillRect/>
          </a:stretch>
        </p:blipFill>
        <p:spPr>
          <a:xfrm rot="1351918">
            <a:off x="9638811" y="802125"/>
            <a:ext cx="2349545" cy="2277252"/>
          </a:xfrm>
          <a:prstGeom prst="rect">
            <a:avLst/>
          </a:prstGeom>
        </p:spPr>
      </p:pic>
      <p:pic>
        <p:nvPicPr>
          <p:cNvPr id="8" name="Picture 7"/>
          <p:cNvPicPr>
            <a:picLocks noChangeAspect="1"/>
          </p:cNvPicPr>
          <p:nvPr/>
        </p:nvPicPr>
        <p:blipFill>
          <a:blip r:embed="rId7"/>
          <a:stretch>
            <a:fillRect/>
          </a:stretch>
        </p:blipFill>
        <p:spPr>
          <a:xfrm>
            <a:off x="2499021" y="897182"/>
            <a:ext cx="6513008" cy="4109570"/>
          </a:xfrm>
          <a:prstGeom prst="rect">
            <a:avLst/>
          </a:prstGeom>
        </p:spPr>
      </p:pic>
      <p:pic>
        <p:nvPicPr>
          <p:cNvPr id="10" name="Picture 9"/>
          <p:cNvPicPr>
            <a:picLocks noChangeAspect="1"/>
          </p:cNvPicPr>
          <p:nvPr/>
        </p:nvPicPr>
        <p:blipFill>
          <a:blip r:embed="rId8"/>
          <a:stretch>
            <a:fillRect/>
          </a:stretch>
        </p:blipFill>
        <p:spPr>
          <a:xfrm>
            <a:off x="1862754" y="593324"/>
            <a:ext cx="7691833" cy="469433"/>
          </a:xfrm>
          <a:prstGeom prst="rect">
            <a:avLst/>
          </a:prstGeom>
        </p:spPr>
      </p:pic>
      <p:pic>
        <p:nvPicPr>
          <p:cNvPr id="12" name="Picture 11"/>
          <p:cNvPicPr>
            <a:picLocks noChangeAspect="1"/>
          </p:cNvPicPr>
          <p:nvPr/>
        </p:nvPicPr>
        <p:blipFill>
          <a:blip r:embed="rId9"/>
          <a:stretch>
            <a:fillRect/>
          </a:stretch>
        </p:blipFill>
        <p:spPr>
          <a:xfrm>
            <a:off x="1847880" y="5006752"/>
            <a:ext cx="7687722" cy="469433"/>
          </a:xfrm>
          <a:prstGeom prst="rect">
            <a:avLst/>
          </a:prstGeom>
        </p:spPr>
      </p:pic>
      <p:pic>
        <p:nvPicPr>
          <p:cNvPr id="13" name="Picture 12"/>
          <p:cNvPicPr>
            <a:picLocks noChangeAspect="1"/>
          </p:cNvPicPr>
          <p:nvPr/>
        </p:nvPicPr>
        <p:blipFill>
          <a:blip r:embed="rId10"/>
          <a:stretch>
            <a:fillRect/>
          </a:stretch>
        </p:blipFill>
        <p:spPr>
          <a:xfrm>
            <a:off x="3213846" y="-1124891"/>
            <a:ext cx="121931" cy="3127519"/>
          </a:xfrm>
          <a:prstGeom prst="rect">
            <a:avLst/>
          </a:prstGeom>
        </p:spPr>
      </p:pic>
      <p:pic>
        <p:nvPicPr>
          <p:cNvPr id="14" name="Picture 13"/>
          <p:cNvPicPr>
            <a:picLocks noChangeAspect="1"/>
          </p:cNvPicPr>
          <p:nvPr/>
        </p:nvPicPr>
        <p:blipFill>
          <a:blip r:embed="rId10"/>
          <a:stretch>
            <a:fillRect/>
          </a:stretch>
        </p:blipFill>
        <p:spPr>
          <a:xfrm>
            <a:off x="8186563" y="-1124891"/>
            <a:ext cx="121931" cy="3127519"/>
          </a:xfrm>
          <a:prstGeom prst="rect">
            <a:avLst/>
          </a:prstGeom>
        </p:spPr>
      </p:pic>
      <p:pic>
        <p:nvPicPr>
          <p:cNvPr id="15" name="Picture 14"/>
          <p:cNvPicPr>
            <a:picLocks noChangeAspect="1"/>
          </p:cNvPicPr>
          <p:nvPr/>
        </p:nvPicPr>
        <p:blipFill>
          <a:blip r:embed="rId11"/>
          <a:stretch>
            <a:fillRect/>
          </a:stretch>
        </p:blipFill>
        <p:spPr>
          <a:xfrm>
            <a:off x="92630" y="304901"/>
            <a:ext cx="1572904" cy="1621677"/>
          </a:xfrm>
          <a:prstGeom prst="rect">
            <a:avLst/>
          </a:prstGeom>
        </p:spPr>
      </p:pic>
      <p:sp>
        <p:nvSpPr>
          <p:cNvPr id="17" name="TextBox 16"/>
          <p:cNvSpPr txBox="1"/>
          <p:nvPr/>
        </p:nvSpPr>
        <p:spPr>
          <a:xfrm>
            <a:off x="6010835" y="2286000"/>
            <a:ext cx="184731" cy="369332"/>
          </a:xfrm>
          <a:prstGeom prst="rect">
            <a:avLst/>
          </a:prstGeom>
          <a:noFill/>
        </p:spPr>
        <p:txBody>
          <a:bodyPr wrap="none" rtlCol="0">
            <a:spAutoFit/>
          </a:bodyPr>
          <a:lstStyle/>
          <a:p>
            <a:endParaRPr lang="en-US" dirty="0"/>
          </a:p>
        </p:txBody>
      </p:sp>
      <p:pic>
        <p:nvPicPr>
          <p:cNvPr id="18" name="Picture 17"/>
          <p:cNvPicPr>
            <a:picLocks noChangeAspect="1"/>
          </p:cNvPicPr>
          <p:nvPr/>
        </p:nvPicPr>
        <p:blipFill>
          <a:blip r:embed="rId12"/>
          <a:stretch>
            <a:fillRect/>
          </a:stretch>
        </p:blipFill>
        <p:spPr>
          <a:xfrm>
            <a:off x="2836081" y="1341180"/>
            <a:ext cx="5927991" cy="3486313"/>
          </a:xfrm>
          <a:prstGeom prst="rect">
            <a:avLst/>
          </a:prstGeom>
        </p:spPr>
      </p:pic>
      <p:sp>
        <p:nvSpPr>
          <p:cNvPr id="19" name="TextBox 18"/>
          <p:cNvSpPr txBox="1"/>
          <p:nvPr/>
        </p:nvSpPr>
        <p:spPr>
          <a:xfrm>
            <a:off x="3188458" y="1377307"/>
            <a:ext cx="5394544" cy="2215991"/>
          </a:xfrm>
          <a:prstGeom prst="rect">
            <a:avLst/>
          </a:prstGeom>
          <a:noFill/>
        </p:spPr>
        <p:txBody>
          <a:bodyPr wrap="square" rtlCol="0">
            <a:spAutoFit/>
          </a:bodyPr>
          <a:lstStyle/>
          <a:p>
            <a:r>
              <a:rPr lang="en-US" dirty="0" smtClean="0">
                <a:latin typeface="Arial" panose="020B0604020202020204" pitchFamily="34" charset="0"/>
                <a:ea typeface="Batang" panose="02030600000101010101" pitchFamily="18" charset="-127"/>
                <a:cs typeface="Arial" panose="020B0604020202020204" pitchFamily="34" charset="0"/>
              </a:rPr>
              <a:t>-</a:t>
            </a:r>
            <a:r>
              <a:rPr lang="vi-VN" sz="1200" dirty="0" smtClean="0">
                <a:latin typeface="Arial" panose="020B0604020202020204" pitchFamily="34" charset="0"/>
                <a:ea typeface="Batang" panose="02030600000101010101" pitchFamily="18" charset="-127"/>
                <a:cs typeface="Arial" panose="020B0604020202020204" pitchFamily="34" charset="0"/>
              </a:rPr>
              <a:t>Chiếm 30,1%GDP cả nước.</a:t>
            </a:r>
            <a:endParaRPr lang="en-US" sz="1200" dirty="0" smtClean="0">
              <a:latin typeface="Arial" panose="020B0604020202020204" pitchFamily="34" charset="0"/>
              <a:ea typeface="Batang" panose="02030600000101010101" pitchFamily="18" charset="-127"/>
              <a:cs typeface="Arial" panose="020B0604020202020204" pitchFamily="34" charset="0"/>
            </a:endParaRPr>
          </a:p>
          <a:p>
            <a:pPr marL="285750" indent="-285750">
              <a:buFontTx/>
              <a:buChar char="-"/>
            </a:pPr>
            <a:r>
              <a:rPr lang="vi-VN" sz="1200" dirty="0" smtClean="0">
                <a:latin typeface="Arial" panose="020B0604020202020204" pitchFamily="34" charset="0"/>
                <a:ea typeface="Batang" panose="02030600000101010101" pitchFamily="18" charset="-127"/>
                <a:cs typeface="Arial" panose="020B0604020202020204" pitchFamily="34" charset="0"/>
              </a:rPr>
              <a:t>Là sức mạnh của nền kinh tế Nhật Bản, giá trị sản lượng đứng thứ 2 thế giới.</a:t>
            </a:r>
            <a:endParaRPr lang="en-US" sz="1200" dirty="0" smtClean="0">
              <a:latin typeface="Arial" panose="020B0604020202020204" pitchFamily="34" charset="0"/>
              <a:ea typeface="Batang" panose="02030600000101010101" pitchFamily="18" charset="-127"/>
              <a:cs typeface="Arial" panose="020B0604020202020204" pitchFamily="34" charset="0"/>
            </a:endParaRPr>
          </a:p>
          <a:p>
            <a:pPr marL="285750" indent="-285750">
              <a:buFontTx/>
              <a:buChar char="-"/>
            </a:pPr>
            <a:r>
              <a:rPr lang="vi-VN" sz="1200" dirty="0" smtClean="0">
                <a:latin typeface="Arial" panose="020B0604020202020204" pitchFamily="34" charset="0"/>
                <a:ea typeface="Batang" panose="02030600000101010101" pitchFamily="18" charset="-127"/>
                <a:cs typeface="Arial" panose="020B0604020202020204" pitchFamily="34" charset="0"/>
              </a:rPr>
              <a:t>Cơ cấu ngành công nghiệp: đa dạng, phát triển mạnh các ngành có kĩ thuật cao.</a:t>
            </a:r>
            <a:endParaRPr lang="en-US" sz="1200" dirty="0" smtClean="0">
              <a:latin typeface="Arial" panose="020B0604020202020204" pitchFamily="34" charset="0"/>
              <a:ea typeface="Batang" panose="02030600000101010101" pitchFamily="18" charset="-127"/>
              <a:cs typeface="Arial" panose="020B0604020202020204" pitchFamily="34" charset="0"/>
            </a:endParaRPr>
          </a:p>
          <a:p>
            <a:pPr marL="285750" indent="-285750">
              <a:buFontTx/>
              <a:buChar char="-"/>
            </a:pPr>
            <a:r>
              <a:rPr lang="vi-VN" sz="1200" dirty="0" smtClean="0">
                <a:latin typeface="Arial" panose="020B0604020202020204" pitchFamily="34" charset="0"/>
                <a:ea typeface="Batang" panose="02030600000101010101" pitchFamily="18" charset="-127"/>
                <a:cs typeface="Arial" panose="020B0604020202020204" pitchFamily="34" charset="0"/>
              </a:rPr>
              <a:t> Ngành hiện đại: công nghiệp chế tạo, sản xuất điện tử</a:t>
            </a:r>
            <a:endParaRPr lang="en-US" sz="1200" dirty="0" smtClean="0">
              <a:latin typeface="Arial" panose="020B0604020202020204" pitchFamily="34" charset="0"/>
              <a:ea typeface="Batang" panose="02030600000101010101" pitchFamily="18" charset="-127"/>
              <a:cs typeface="Arial" panose="020B0604020202020204" pitchFamily="34" charset="0"/>
            </a:endParaRPr>
          </a:p>
          <a:p>
            <a:pPr marL="285750" indent="-285750">
              <a:buFontTx/>
              <a:buChar char="-"/>
            </a:pPr>
            <a:r>
              <a:rPr lang="vi-VN" sz="1200" dirty="0" smtClean="0">
                <a:latin typeface="Arial" panose="020B0604020202020204" pitchFamily="34" charset="0"/>
                <a:ea typeface="Batang" panose="02030600000101010101" pitchFamily="18" charset="-127"/>
                <a:cs typeface="Arial" panose="020B0604020202020204" pitchFamily="34" charset="0"/>
              </a:rPr>
              <a:t>+ Ngành truyền thống: Dệt may, Xây dựng.</a:t>
            </a:r>
            <a:endParaRPr lang="en-US" sz="1200" dirty="0" smtClean="0">
              <a:latin typeface="Arial" panose="020B0604020202020204" pitchFamily="34" charset="0"/>
              <a:ea typeface="Batang" panose="02030600000101010101" pitchFamily="18" charset="-127"/>
              <a:cs typeface="Arial" panose="020B0604020202020204" pitchFamily="34" charset="0"/>
            </a:endParaRPr>
          </a:p>
          <a:p>
            <a:pPr marL="285750" indent="-285750">
              <a:buFontTx/>
              <a:buChar char="-"/>
            </a:pPr>
            <a:r>
              <a:rPr lang="vi-VN" sz="1200" dirty="0" smtClean="0">
                <a:latin typeface="Arial" panose="020B0604020202020204" pitchFamily="34" charset="0"/>
                <a:ea typeface="Batang" panose="02030600000101010101" pitchFamily="18" charset="-127"/>
                <a:cs typeface="Arial" panose="020B0604020202020204" pitchFamily="34" charset="0"/>
              </a:rPr>
              <a:t>+ Nhiều ngành có vị thế cao trên thế giới: vi mạch và chất bán dẫn, vật liệu truyền thông, robot, tàu biển, ô tô, xe máy,…</a:t>
            </a:r>
            <a:endParaRPr lang="en-US" sz="1200" dirty="0">
              <a:latin typeface="Arial" panose="020B0604020202020204" pitchFamily="34" charset="0"/>
              <a:ea typeface="Batang" panose="02030600000101010101" pitchFamily="18" charset="-127"/>
              <a:cs typeface="Arial" panose="020B0604020202020204" pitchFamily="34" charset="0"/>
            </a:endParaRPr>
          </a:p>
          <a:p>
            <a:pPr marL="285750" indent="-285750">
              <a:buFontTx/>
              <a:buChar char="-"/>
            </a:pPr>
            <a:r>
              <a:rPr lang="vi-VN" sz="1200" dirty="0" smtClean="0">
                <a:latin typeface="Arial" panose="020B0604020202020204" pitchFamily="34" charset="0"/>
                <a:ea typeface="Batang" panose="02030600000101010101" pitchFamily="18" charset="-127"/>
                <a:cs typeface="Arial" panose="020B0604020202020204" pitchFamily="34" charset="0"/>
              </a:rPr>
              <a:t>Phân bố: Các trung tâm công nghiệp phân bố chủ yếu  ở  ven bờ Thái Bình Dương.</a:t>
            </a:r>
            <a:endParaRPr lang="en-US" sz="1200" dirty="0">
              <a:latin typeface="Arial" panose="020B0604020202020204" pitchFamily="34" charset="0"/>
              <a:ea typeface="Batang" panose="02030600000101010101" pitchFamily="18" charset="-127"/>
              <a:cs typeface="Arial" panose="020B0604020202020204" pitchFamily="34" charset="0"/>
            </a:endParaRPr>
          </a:p>
        </p:txBody>
      </p:sp>
      <p:sp>
        <p:nvSpPr>
          <p:cNvPr id="20" name="TextBox 19"/>
          <p:cNvSpPr txBox="1"/>
          <p:nvPr/>
        </p:nvSpPr>
        <p:spPr>
          <a:xfrm>
            <a:off x="3480179" y="655093"/>
            <a:ext cx="4517409" cy="400110"/>
          </a:xfrm>
          <a:prstGeom prst="rect">
            <a:avLst/>
          </a:prstGeom>
          <a:noFill/>
        </p:spPr>
        <p:txBody>
          <a:bodyPr wrap="square" rtlCol="0">
            <a:spAutoFit/>
          </a:bodyPr>
          <a:lstStyle/>
          <a:p>
            <a:r>
              <a:rPr lang="en-US" sz="2000" dirty="0" smtClean="0">
                <a:latin typeface="Batang" panose="02030600000101010101" pitchFamily="18" charset="-127"/>
                <a:ea typeface="Batang" panose="02030600000101010101" pitchFamily="18" charset="-127"/>
              </a:rPr>
              <a:t>         NGÀNH CÔNG NGHIỆP</a:t>
            </a:r>
            <a:endParaRPr lang="en-US" sz="2000" dirty="0">
              <a:latin typeface="Batang" panose="02030600000101010101" pitchFamily="18" charset="-127"/>
              <a:ea typeface="Batang" panose="02030600000101010101" pitchFamily="18" charset="-127"/>
            </a:endParaRPr>
          </a:p>
        </p:txBody>
      </p:sp>
      <p:sp>
        <p:nvSpPr>
          <p:cNvPr id="9" name="Rectangle 8"/>
          <p:cNvSpPr/>
          <p:nvPr/>
        </p:nvSpPr>
        <p:spPr>
          <a:xfrm>
            <a:off x="3213846" y="3453471"/>
            <a:ext cx="5411376" cy="1107996"/>
          </a:xfrm>
          <a:prstGeom prst="rect">
            <a:avLst/>
          </a:prstGeom>
        </p:spPr>
        <p:txBody>
          <a:bodyPr wrap="square">
            <a:spAutoFit/>
          </a:bodyPr>
          <a:lstStyle/>
          <a:p>
            <a:r>
              <a:rPr lang="vi-VN" dirty="0">
                <a:ea typeface="Batang" panose="02030600000101010101" pitchFamily="18" charset="-127"/>
              </a:rPr>
              <a:t> </a:t>
            </a:r>
            <a:r>
              <a:rPr lang="vi-VN" sz="1200" dirty="0">
                <a:ea typeface="Batang" panose="02030600000101010101" pitchFamily="18" charset="-127"/>
              </a:rPr>
              <a:t>+Giá trị sản lượng công nghiệp của Nhật Bản đướng thứ 2 thế giớ ,sau hoa hoa kì  </a:t>
            </a:r>
          </a:p>
          <a:p>
            <a:r>
              <a:rPr lang="vi-VN" sz="1200" dirty="0">
                <a:ea typeface="Batang" panose="02030600000101010101" pitchFamily="18" charset="-127"/>
              </a:rPr>
              <a:t>+Nhật Bản chiếm vị trí cao trên thế gới về sản xuất máy công nghiệp và thiết bị điện tử ,người máy,tàu biển,thép,ô tô,vô tuyến truyền hình ,máy ảnh ,sản phẩm tơ tằm và sợi tổng hợp ,giấy in báo,…</a:t>
            </a:r>
            <a:endParaRPr lang="en-US" sz="1200"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1749874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1000"/>
                                        <p:tgtEl>
                                          <p:spTgt spid="9">
                                            <p:txEl>
                                              <p:pRg st="1" end="1"/>
                                            </p:txEl>
                                          </p:spTgt>
                                        </p:tgtEl>
                                      </p:cBhvr>
                                    </p:animEffect>
                                    <p:anim calcmode="lin" valueType="num">
                                      <p:cBhvr>
                                        <p:cTn id="2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0793" y="4608035"/>
            <a:ext cx="2671207" cy="2272352"/>
          </a:xfrm>
          <a:prstGeom prst="rect">
            <a:avLst/>
          </a:prstGeom>
        </p:spPr>
      </p:pic>
      <p:pic>
        <p:nvPicPr>
          <p:cNvPr id="3" name="Picture 2"/>
          <p:cNvPicPr>
            <a:picLocks noChangeAspect="1"/>
          </p:cNvPicPr>
          <p:nvPr/>
        </p:nvPicPr>
        <p:blipFill>
          <a:blip r:embed="rId3"/>
          <a:stretch>
            <a:fillRect/>
          </a:stretch>
        </p:blipFill>
        <p:spPr>
          <a:xfrm>
            <a:off x="10156751" y="3373196"/>
            <a:ext cx="1399290" cy="1646002"/>
          </a:xfrm>
          <a:prstGeom prst="rect">
            <a:avLst/>
          </a:prstGeom>
        </p:spPr>
      </p:pic>
      <p:pic>
        <p:nvPicPr>
          <p:cNvPr id="4" name="Picture 3"/>
          <p:cNvPicPr>
            <a:picLocks noChangeAspect="1"/>
          </p:cNvPicPr>
          <p:nvPr/>
        </p:nvPicPr>
        <p:blipFill>
          <a:blip r:embed="rId4"/>
          <a:stretch>
            <a:fillRect/>
          </a:stretch>
        </p:blipFill>
        <p:spPr>
          <a:xfrm>
            <a:off x="141060" y="94086"/>
            <a:ext cx="2268356" cy="2198738"/>
          </a:xfrm>
          <a:prstGeom prst="rect">
            <a:avLst/>
          </a:prstGeom>
        </p:spPr>
      </p:pic>
      <p:pic>
        <p:nvPicPr>
          <p:cNvPr id="5" name="Picture 4"/>
          <p:cNvPicPr>
            <a:picLocks noChangeAspect="1"/>
          </p:cNvPicPr>
          <p:nvPr/>
        </p:nvPicPr>
        <p:blipFill>
          <a:blip r:embed="rId5"/>
          <a:stretch>
            <a:fillRect/>
          </a:stretch>
        </p:blipFill>
        <p:spPr>
          <a:xfrm>
            <a:off x="-572253" y="3084394"/>
            <a:ext cx="3779478" cy="3773606"/>
          </a:xfrm>
          <a:prstGeom prst="rect">
            <a:avLst/>
          </a:prstGeom>
        </p:spPr>
      </p:pic>
      <p:pic>
        <p:nvPicPr>
          <p:cNvPr id="6" name="Picture 5"/>
          <p:cNvPicPr>
            <a:picLocks noChangeAspect="1"/>
          </p:cNvPicPr>
          <p:nvPr/>
        </p:nvPicPr>
        <p:blipFill>
          <a:blip r:embed="rId6"/>
          <a:stretch>
            <a:fillRect/>
          </a:stretch>
        </p:blipFill>
        <p:spPr>
          <a:xfrm>
            <a:off x="2887980" y="586854"/>
            <a:ext cx="6632812" cy="5854889"/>
          </a:xfrm>
          <a:prstGeom prst="rect">
            <a:avLst/>
          </a:prstGeom>
        </p:spPr>
      </p:pic>
      <p:pic>
        <p:nvPicPr>
          <p:cNvPr id="7" name="Picture 6"/>
          <p:cNvPicPr>
            <a:picLocks noChangeAspect="1"/>
          </p:cNvPicPr>
          <p:nvPr/>
        </p:nvPicPr>
        <p:blipFill>
          <a:blip r:embed="rId7"/>
          <a:stretch>
            <a:fillRect/>
          </a:stretch>
        </p:blipFill>
        <p:spPr>
          <a:xfrm rot="20577570">
            <a:off x="9536913" y="-173693"/>
            <a:ext cx="2264014" cy="2182697"/>
          </a:xfrm>
          <a:prstGeom prst="rect">
            <a:avLst/>
          </a:prstGeom>
        </p:spPr>
      </p:pic>
      <p:pic>
        <p:nvPicPr>
          <p:cNvPr id="8" name="Picture 7"/>
          <p:cNvPicPr>
            <a:picLocks noChangeAspect="1"/>
          </p:cNvPicPr>
          <p:nvPr/>
        </p:nvPicPr>
        <p:blipFill>
          <a:blip r:embed="rId8"/>
          <a:stretch>
            <a:fillRect/>
          </a:stretch>
        </p:blipFill>
        <p:spPr>
          <a:xfrm>
            <a:off x="3059470" y="881459"/>
            <a:ext cx="6289832" cy="688034"/>
          </a:xfrm>
          <a:prstGeom prst="rect">
            <a:avLst/>
          </a:prstGeom>
        </p:spPr>
      </p:pic>
      <p:pic>
        <p:nvPicPr>
          <p:cNvPr id="9" name="Picture 8"/>
          <p:cNvPicPr>
            <a:picLocks noChangeAspect="1"/>
          </p:cNvPicPr>
          <p:nvPr/>
        </p:nvPicPr>
        <p:blipFill>
          <a:blip r:embed="rId8"/>
          <a:stretch>
            <a:fillRect/>
          </a:stretch>
        </p:blipFill>
        <p:spPr>
          <a:xfrm>
            <a:off x="3297413" y="1640554"/>
            <a:ext cx="5813946" cy="4610121"/>
          </a:xfrm>
          <a:prstGeom prst="rect">
            <a:avLst/>
          </a:prstGeom>
        </p:spPr>
      </p:pic>
      <p:sp>
        <p:nvSpPr>
          <p:cNvPr id="12" name="TextBox 11"/>
          <p:cNvSpPr txBox="1"/>
          <p:nvPr/>
        </p:nvSpPr>
        <p:spPr>
          <a:xfrm>
            <a:off x="3350129" y="952520"/>
            <a:ext cx="5813946" cy="461665"/>
          </a:xfrm>
          <a:prstGeom prst="rect">
            <a:avLst/>
          </a:prstGeom>
          <a:noFill/>
        </p:spPr>
        <p:txBody>
          <a:bodyPr wrap="square" rtlCol="0">
            <a:spAutoFit/>
          </a:bodyPr>
          <a:lstStyle/>
          <a:p>
            <a:r>
              <a:rPr lang="en-US" sz="2400" dirty="0" smtClean="0">
                <a:latin typeface="Batang" panose="02030600000101010101" pitchFamily="18" charset="-127"/>
                <a:ea typeface="Batang" panose="02030600000101010101" pitchFamily="18" charset="-127"/>
              </a:rPr>
              <a:t>           NGÀNH NÔNG NGHIỆP</a:t>
            </a:r>
            <a:endParaRPr lang="en-US" sz="2400" dirty="0">
              <a:latin typeface="Batang" panose="02030600000101010101" pitchFamily="18" charset="-127"/>
              <a:ea typeface="Batang" panose="02030600000101010101" pitchFamily="18" charset="-127"/>
            </a:endParaRPr>
          </a:p>
        </p:txBody>
      </p:sp>
      <p:sp>
        <p:nvSpPr>
          <p:cNvPr id="13" name="Rectangle 12"/>
          <p:cNvSpPr/>
          <p:nvPr/>
        </p:nvSpPr>
        <p:spPr>
          <a:xfrm>
            <a:off x="3466496" y="1979692"/>
            <a:ext cx="5677469" cy="2862322"/>
          </a:xfrm>
          <a:prstGeom prst="rect">
            <a:avLst/>
          </a:prstGeom>
        </p:spPr>
        <p:txBody>
          <a:bodyPr wrap="square">
            <a:spAutoFit/>
          </a:bodyPr>
          <a:lstStyle/>
          <a:p>
            <a:r>
              <a:rPr lang="vi-VN" sz="1500" dirty="0"/>
              <a:t>Chiếm 1,1% GDP, có vai trò thứ yếu trong nền kinh tế</a:t>
            </a:r>
            <a:r>
              <a:rPr lang="vi-VN" sz="1500" dirty="0" smtClean="0"/>
              <a:t>.</a:t>
            </a:r>
            <a:endParaRPr lang="en-US" sz="1500" dirty="0" smtClean="0"/>
          </a:p>
          <a:p>
            <a:pPr marL="285750" indent="-285750">
              <a:buFontTx/>
              <a:buChar char="-"/>
            </a:pPr>
            <a:r>
              <a:rPr lang="vi-VN" sz="1500" dirty="0" smtClean="0"/>
              <a:t>Nông </a:t>
            </a:r>
            <a:r>
              <a:rPr lang="vi-VN" sz="1500" dirty="0"/>
              <a:t>nghiệp phát triển theo hướng thâm canh</a:t>
            </a:r>
            <a:r>
              <a:rPr lang="vi-VN" sz="1500" dirty="0" smtClean="0"/>
              <a:t>.</a:t>
            </a:r>
            <a:endParaRPr lang="en-US" sz="1500" dirty="0" smtClean="0"/>
          </a:p>
          <a:p>
            <a:pPr marL="285750" indent="-285750">
              <a:buFontTx/>
              <a:buChar char="-"/>
            </a:pPr>
            <a:r>
              <a:rPr lang="vi-VN" sz="1500" dirty="0" smtClean="0"/>
              <a:t>Cơ </a:t>
            </a:r>
            <a:r>
              <a:rPr lang="vi-VN" sz="1500" dirty="0"/>
              <a:t>cấu cây trồng vật nuôi</a:t>
            </a:r>
            <a:r>
              <a:rPr lang="vi-VN" sz="1500" dirty="0" smtClean="0"/>
              <a:t>:</a:t>
            </a:r>
            <a:endParaRPr lang="en-US" sz="1500" dirty="0" smtClean="0"/>
          </a:p>
          <a:p>
            <a:pPr marL="285750" indent="-285750">
              <a:buFontTx/>
              <a:buChar char="-"/>
            </a:pPr>
            <a:r>
              <a:rPr lang="vi-VN" sz="1500" dirty="0" smtClean="0"/>
              <a:t>+ </a:t>
            </a:r>
            <a:r>
              <a:rPr lang="vi-VN" sz="1500" dirty="0"/>
              <a:t>Lúa gạo là cây trồng chính. Hiện nay diện tích đang có xu hướng giảm  lúa giảm</a:t>
            </a:r>
            <a:r>
              <a:rPr lang="vi-VN" sz="1500" dirty="0" smtClean="0"/>
              <a:t>.</a:t>
            </a:r>
            <a:endParaRPr lang="en-US" sz="1500" dirty="0" smtClean="0"/>
          </a:p>
          <a:p>
            <a:pPr marL="285750" indent="-285750">
              <a:buFontTx/>
              <a:buChar char="-"/>
            </a:pPr>
            <a:r>
              <a:rPr lang="vi-VN" sz="1500" dirty="0" smtClean="0"/>
              <a:t>+ </a:t>
            </a:r>
            <a:r>
              <a:rPr lang="vi-VN" sz="1500" dirty="0"/>
              <a:t>Chè, thuốc lá, dâu tằm là những loại cây trồng phổ biến</a:t>
            </a:r>
            <a:r>
              <a:rPr lang="vi-VN" sz="1500" dirty="0" smtClean="0"/>
              <a:t>.</a:t>
            </a:r>
            <a:endParaRPr lang="en-US" sz="1500" dirty="0" smtClean="0"/>
          </a:p>
          <a:p>
            <a:pPr marL="285750" indent="-285750">
              <a:buFontTx/>
              <a:buChar char="-"/>
            </a:pPr>
            <a:r>
              <a:rPr lang="vi-VN" sz="1500" dirty="0" smtClean="0"/>
              <a:t>+ </a:t>
            </a:r>
            <a:r>
              <a:rPr lang="vi-VN" sz="1500" dirty="0"/>
              <a:t>Các vật nuôi: bò, lợn, gà được nuôi theo phương pháp tiên tiến trong các trang trại</a:t>
            </a:r>
            <a:r>
              <a:rPr lang="vi-VN" sz="1500" dirty="0" smtClean="0"/>
              <a:t>.</a:t>
            </a:r>
            <a:endParaRPr lang="en-US" sz="1500" dirty="0" smtClean="0"/>
          </a:p>
          <a:p>
            <a:pPr marL="285750" indent="-285750">
              <a:buFontTx/>
              <a:buChar char="-"/>
            </a:pPr>
            <a:r>
              <a:rPr lang="vi-VN" sz="1500" dirty="0" smtClean="0"/>
              <a:t>- </a:t>
            </a:r>
            <a:r>
              <a:rPr lang="vi-VN" sz="1500" dirty="0"/>
              <a:t>Ngư nghiệp</a:t>
            </a:r>
            <a:r>
              <a:rPr lang="vi-VN" sz="1500" dirty="0" smtClean="0"/>
              <a:t>:</a:t>
            </a:r>
            <a:r>
              <a:rPr lang="en-US" sz="1500" dirty="0" smtClean="0"/>
              <a:t> </a:t>
            </a:r>
            <a:r>
              <a:rPr lang="vi-VN" sz="1500" dirty="0" smtClean="0"/>
              <a:t>+ </a:t>
            </a:r>
            <a:r>
              <a:rPr lang="vi-VN" sz="1500" dirty="0"/>
              <a:t>Đánh bắt: Là ngành kinh tế quan trọng. Sản lượng hằng năm lớn. Một số loại: cá thu, cá ngừ, tôm, cua</a:t>
            </a:r>
            <a:r>
              <a:rPr lang="vi-VN" sz="1500" dirty="0" smtClean="0"/>
              <a:t>.</a:t>
            </a:r>
            <a:endParaRPr lang="en-US" sz="1500" dirty="0" smtClean="0"/>
          </a:p>
          <a:p>
            <a:pPr marL="285750" indent="-285750">
              <a:buFontTx/>
              <a:buChar char="-"/>
            </a:pPr>
            <a:r>
              <a:rPr lang="vi-VN" sz="1500" dirty="0" smtClean="0"/>
              <a:t>+ </a:t>
            </a:r>
            <a:r>
              <a:rPr lang="vi-VN" sz="1500" dirty="0"/>
              <a:t>Nuôi trồng: được chú trọng phát triển. Một số loại: tôm, sò, ốc, rau câu, trai lấy ngọc,…</a:t>
            </a:r>
            <a:endParaRPr lang="en-US" sz="1500" dirty="0"/>
          </a:p>
        </p:txBody>
      </p:sp>
      <p:sp>
        <p:nvSpPr>
          <p:cNvPr id="10" name="Rectangle 9"/>
          <p:cNvSpPr/>
          <p:nvPr/>
        </p:nvSpPr>
        <p:spPr>
          <a:xfrm>
            <a:off x="3581806" y="4739014"/>
            <a:ext cx="5529553" cy="1477328"/>
          </a:xfrm>
          <a:prstGeom prst="rect">
            <a:avLst/>
          </a:prstGeom>
        </p:spPr>
        <p:txBody>
          <a:bodyPr wrap="square">
            <a:spAutoFit/>
          </a:bodyPr>
          <a:lstStyle/>
          <a:p>
            <a:r>
              <a:rPr lang="vi-VN" sz="1500" dirty="0"/>
              <a:t> +Giá trị sản lượng công nghiệp của Nhật Bản đướng thứ 2 thế giớ ,sau hoa hoa kì  </a:t>
            </a:r>
          </a:p>
          <a:p>
            <a:r>
              <a:rPr lang="vi-VN" sz="1500" dirty="0"/>
              <a:t>+Nhật Bản chiếm vị trí cao trên thế gới về sản xuất máy công nghiệp và thiết bị điện tử ,người máy,tàu biển,thép,ô tô,vô tuyến truyền hình ,máy ảnh ,sản phẩm tơ tằm và sợi tổng hợp ,giấy in báo,…</a:t>
            </a:r>
            <a:endParaRPr lang="en-US" sz="1500" dirty="0"/>
          </a:p>
        </p:txBody>
      </p:sp>
    </p:spTree>
    <p:extLst>
      <p:ext uri="{BB962C8B-B14F-4D97-AF65-F5344CB8AC3E}">
        <p14:creationId xmlns:p14="http://schemas.microsoft.com/office/powerpoint/2010/main" val="28099434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30059"/>
            <a:ext cx="3712191" cy="3027941"/>
          </a:xfrm>
          <a:prstGeom prst="rect">
            <a:avLst/>
          </a:prstGeom>
        </p:spPr>
      </p:pic>
      <p:pic>
        <p:nvPicPr>
          <p:cNvPr id="3" name="Picture 2"/>
          <p:cNvPicPr>
            <a:picLocks noChangeAspect="1"/>
          </p:cNvPicPr>
          <p:nvPr/>
        </p:nvPicPr>
        <p:blipFill>
          <a:blip r:embed="rId3"/>
          <a:stretch>
            <a:fillRect/>
          </a:stretch>
        </p:blipFill>
        <p:spPr>
          <a:xfrm>
            <a:off x="433560" y="3830059"/>
            <a:ext cx="652329" cy="493819"/>
          </a:xfrm>
          <a:prstGeom prst="rect">
            <a:avLst/>
          </a:prstGeom>
        </p:spPr>
      </p:pic>
      <p:pic>
        <p:nvPicPr>
          <p:cNvPr id="4" name="Picture 3"/>
          <p:cNvPicPr>
            <a:picLocks noChangeAspect="1"/>
          </p:cNvPicPr>
          <p:nvPr/>
        </p:nvPicPr>
        <p:blipFill>
          <a:blip r:embed="rId4"/>
          <a:stretch>
            <a:fillRect/>
          </a:stretch>
        </p:blipFill>
        <p:spPr>
          <a:xfrm>
            <a:off x="10183252" y="202885"/>
            <a:ext cx="1841152" cy="1877731"/>
          </a:xfrm>
          <a:prstGeom prst="rect">
            <a:avLst/>
          </a:prstGeom>
        </p:spPr>
      </p:pic>
      <p:pic>
        <p:nvPicPr>
          <p:cNvPr id="5" name="Picture 4"/>
          <p:cNvPicPr>
            <a:picLocks noChangeAspect="1"/>
          </p:cNvPicPr>
          <p:nvPr/>
        </p:nvPicPr>
        <p:blipFill>
          <a:blip r:embed="rId5"/>
          <a:stretch>
            <a:fillRect/>
          </a:stretch>
        </p:blipFill>
        <p:spPr>
          <a:xfrm>
            <a:off x="7342496" y="5344029"/>
            <a:ext cx="4849504" cy="2215726"/>
          </a:xfrm>
          <a:prstGeom prst="rect">
            <a:avLst/>
          </a:prstGeom>
        </p:spPr>
      </p:pic>
      <p:pic>
        <p:nvPicPr>
          <p:cNvPr id="6" name="Picture 5"/>
          <p:cNvPicPr>
            <a:picLocks noChangeAspect="1"/>
          </p:cNvPicPr>
          <p:nvPr/>
        </p:nvPicPr>
        <p:blipFill>
          <a:blip r:embed="rId6"/>
          <a:stretch>
            <a:fillRect/>
          </a:stretch>
        </p:blipFill>
        <p:spPr>
          <a:xfrm>
            <a:off x="9771798" y="4076968"/>
            <a:ext cx="2180355" cy="1885222"/>
          </a:xfrm>
          <a:prstGeom prst="rect">
            <a:avLst/>
          </a:prstGeom>
        </p:spPr>
      </p:pic>
      <p:pic>
        <p:nvPicPr>
          <p:cNvPr id="7" name="Picture 6"/>
          <p:cNvPicPr>
            <a:picLocks noChangeAspect="1"/>
          </p:cNvPicPr>
          <p:nvPr/>
        </p:nvPicPr>
        <p:blipFill>
          <a:blip r:embed="rId7"/>
          <a:stretch>
            <a:fillRect/>
          </a:stretch>
        </p:blipFill>
        <p:spPr>
          <a:xfrm>
            <a:off x="8771182" y="4682870"/>
            <a:ext cx="1248321" cy="1140051"/>
          </a:xfrm>
          <a:prstGeom prst="rect">
            <a:avLst/>
          </a:prstGeom>
        </p:spPr>
      </p:pic>
      <p:sp>
        <p:nvSpPr>
          <p:cNvPr id="9" name="TextBox 8"/>
          <p:cNvSpPr txBox="1"/>
          <p:nvPr/>
        </p:nvSpPr>
        <p:spPr>
          <a:xfrm>
            <a:off x="2988860" y="941696"/>
            <a:ext cx="5923128" cy="400110"/>
          </a:xfrm>
          <a:prstGeom prst="rect">
            <a:avLst/>
          </a:prstGeom>
          <a:noFill/>
        </p:spPr>
        <p:txBody>
          <a:bodyPr wrap="square" rtlCol="0">
            <a:spAutoFit/>
          </a:bodyPr>
          <a:lstStyle/>
          <a:p>
            <a:endParaRPr lang="en-US" sz="2000" dirty="0">
              <a:latin typeface="Batang" panose="02030600000101010101" pitchFamily="18" charset="-127"/>
              <a:ea typeface="Batang" panose="02030600000101010101" pitchFamily="18" charset="-127"/>
            </a:endParaRPr>
          </a:p>
        </p:txBody>
      </p:sp>
      <p:sp>
        <p:nvSpPr>
          <p:cNvPr id="10" name="Rectangle 9"/>
          <p:cNvSpPr/>
          <p:nvPr/>
        </p:nvSpPr>
        <p:spPr>
          <a:xfrm>
            <a:off x="2551693" y="1120423"/>
            <a:ext cx="8310282" cy="3416320"/>
          </a:xfrm>
          <a:prstGeom prst="rect">
            <a:avLst/>
          </a:prstGeom>
        </p:spPr>
        <p:txBody>
          <a:bodyPr wrap="square">
            <a:spAutoFit/>
          </a:bodyPr>
          <a:lstStyle/>
          <a:p>
            <a:r>
              <a:rPr lang="en-US" sz="2400" dirty="0" smtClean="0">
                <a:solidFill>
                  <a:schemeClr val="accent1">
                    <a:lumMod val="75000"/>
                  </a:schemeClr>
                </a:solidFill>
                <a:ea typeface="Batang" panose="02030600000101010101" pitchFamily="18" charset="-127"/>
              </a:rPr>
              <a:t>     -</a:t>
            </a:r>
            <a:r>
              <a:rPr lang="vi-VN" sz="2400" dirty="0" smtClean="0">
                <a:solidFill>
                  <a:schemeClr val="accent1">
                    <a:lumMod val="75000"/>
                  </a:schemeClr>
                </a:solidFill>
                <a:ea typeface="Batang" panose="02030600000101010101" pitchFamily="18" charset="-127"/>
              </a:rPr>
              <a:t>Cơ </a:t>
            </a:r>
            <a:r>
              <a:rPr lang="vi-VN" sz="2400" dirty="0">
                <a:solidFill>
                  <a:schemeClr val="accent1">
                    <a:lumMod val="75000"/>
                  </a:schemeClr>
                </a:solidFill>
                <a:ea typeface="Batang" panose="02030600000101010101" pitchFamily="18" charset="-127"/>
              </a:rPr>
              <a:t>cấu ngành</a:t>
            </a:r>
            <a:r>
              <a:rPr lang="vi-VN" sz="2400" dirty="0" smtClean="0">
                <a:solidFill>
                  <a:schemeClr val="accent1">
                    <a:lumMod val="75000"/>
                  </a:schemeClr>
                </a:solidFill>
                <a:ea typeface="Batang" panose="02030600000101010101" pitchFamily="18" charset="-127"/>
              </a:rPr>
              <a:t>:</a:t>
            </a:r>
            <a:endParaRPr lang="en-US" sz="2400" dirty="0" smtClean="0">
              <a:solidFill>
                <a:schemeClr val="accent1">
                  <a:lumMod val="75000"/>
                </a:schemeClr>
              </a:solidFill>
              <a:ea typeface="Batang" panose="02030600000101010101" pitchFamily="18" charset="-127"/>
            </a:endParaRPr>
          </a:p>
          <a:p>
            <a:r>
              <a:rPr lang="vi-VN" sz="2400" dirty="0" smtClean="0">
                <a:solidFill>
                  <a:schemeClr val="accent1">
                    <a:lumMod val="75000"/>
                  </a:schemeClr>
                </a:solidFill>
                <a:ea typeface="Batang" panose="02030600000101010101" pitchFamily="18" charset="-127"/>
              </a:rPr>
              <a:t>+</a:t>
            </a:r>
            <a:r>
              <a:rPr lang="en-US" sz="2400" dirty="0" smtClean="0">
                <a:solidFill>
                  <a:schemeClr val="accent1">
                    <a:lumMod val="75000"/>
                  </a:schemeClr>
                </a:solidFill>
                <a:ea typeface="Batang" panose="02030600000101010101" pitchFamily="18" charset="-127"/>
              </a:rPr>
              <a:t> </a:t>
            </a:r>
            <a:r>
              <a:rPr lang="vi-VN" sz="2400" dirty="0" smtClean="0">
                <a:solidFill>
                  <a:schemeClr val="accent1">
                    <a:lumMod val="75000"/>
                  </a:schemeClr>
                </a:solidFill>
                <a:ea typeface="Batang" panose="02030600000101010101" pitchFamily="18" charset="-127"/>
              </a:rPr>
              <a:t>Chiếm </a:t>
            </a:r>
            <a:r>
              <a:rPr lang="vi-VN" sz="2400" dirty="0">
                <a:solidFill>
                  <a:schemeClr val="accent1">
                    <a:lumMod val="75000"/>
                  </a:schemeClr>
                </a:solidFill>
                <a:ea typeface="Batang" panose="02030600000101010101" pitchFamily="18" charset="-127"/>
              </a:rPr>
              <a:t>68,7 %GDP</a:t>
            </a:r>
          </a:p>
          <a:p>
            <a:r>
              <a:rPr lang="vi-VN" sz="2400" dirty="0" smtClean="0">
                <a:solidFill>
                  <a:schemeClr val="accent1">
                    <a:lumMod val="75000"/>
                  </a:schemeClr>
                </a:solidFill>
                <a:ea typeface="Batang" panose="02030600000101010101" pitchFamily="18" charset="-127"/>
              </a:rPr>
              <a:t>+</a:t>
            </a:r>
            <a:r>
              <a:rPr lang="en-US" sz="2400" dirty="0" err="1" smtClean="0">
                <a:solidFill>
                  <a:schemeClr val="accent1">
                    <a:lumMod val="75000"/>
                  </a:schemeClr>
                </a:solidFill>
                <a:latin typeface="Arial" panose="020B0604020202020204" pitchFamily="34" charset="0"/>
                <a:ea typeface="Batang" panose="02030600000101010101" pitchFamily="18" charset="-127"/>
                <a:cs typeface="Arial" panose="020B0604020202020204" pitchFamily="34" charset="0"/>
              </a:rPr>
              <a:t>Thương</a:t>
            </a:r>
            <a:r>
              <a:rPr lang="en-US" sz="2400" dirty="0" smtClean="0">
                <a:solidFill>
                  <a:schemeClr val="accent1">
                    <a:lumMod val="75000"/>
                  </a:schemeClr>
                </a:solidFill>
                <a:latin typeface="Arial" panose="020B0604020202020204" pitchFamily="34" charset="0"/>
                <a:ea typeface="Batang" panose="02030600000101010101" pitchFamily="18" charset="-127"/>
                <a:cs typeface="Arial" panose="020B0604020202020204" pitchFamily="34" charset="0"/>
              </a:rPr>
              <a:t> </a:t>
            </a:r>
            <a:r>
              <a:rPr lang="en-US" sz="2400" dirty="0" err="1" smtClean="0">
                <a:solidFill>
                  <a:schemeClr val="accent1">
                    <a:lumMod val="75000"/>
                  </a:schemeClr>
                </a:solidFill>
                <a:latin typeface="Arial" panose="020B0604020202020204" pitchFamily="34" charset="0"/>
                <a:ea typeface="Batang" panose="02030600000101010101" pitchFamily="18" charset="-127"/>
                <a:cs typeface="Arial" panose="020B0604020202020204" pitchFamily="34" charset="0"/>
              </a:rPr>
              <a:t>mại</a:t>
            </a:r>
            <a:r>
              <a:rPr lang="en-US" sz="2400" dirty="0" smtClean="0">
                <a:solidFill>
                  <a:schemeClr val="accent1">
                    <a:lumMod val="75000"/>
                  </a:schemeClr>
                </a:solidFill>
                <a:latin typeface="Arial" panose="020B0604020202020204" pitchFamily="34" charset="0"/>
                <a:ea typeface="Batang" panose="02030600000101010101" pitchFamily="18" charset="-127"/>
                <a:cs typeface="Arial" panose="020B0604020202020204" pitchFamily="34" charset="0"/>
              </a:rPr>
              <a:t> </a:t>
            </a:r>
            <a:r>
              <a:rPr lang="vi-VN" sz="2400" dirty="0" smtClean="0">
                <a:solidFill>
                  <a:schemeClr val="accent1">
                    <a:lumMod val="75000"/>
                  </a:schemeClr>
                </a:solidFill>
                <a:ea typeface="Batang" panose="02030600000101010101" pitchFamily="18" charset="-127"/>
              </a:rPr>
              <a:t>và </a:t>
            </a:r>
            <a:r>
              <a:rPr lang="vi-VN" sz="2400" dirty="0">
                <a:solidFill>
                  <a:schemeClr val="accent1">
                    <a:lumMod val="75000"/>
                  </a:schemeClr>
                </a:solidFill>
                <a:ea typeface="Batang" panose="02030600000101010101" pitchFamily="18" charset="-127"/>
              </a:rPr>
              <a:t>tài chính là 2 ngành có vai trò hết sức to lớn .</a:t>
            </a:r>
          </a:p>
          <a:p>
            <a:r>
              <a:rPr lang="vi-VN" sz="2400" dirty="0" smtClean="0">
                <a:solidFill>
                  <a:schemeClr val="accent1">
                    <a:lumMod val="75000"/>
                  </a:schemeClr>
                </a:solidFill>
                <a:ea typeface="Batang" panose="02030600000101010101" pitchFamily="18" charset="-127"/>
              </a:rPr>
              <a:t>+</a:t>
            </a:r>
            <a:r>
              <a:rPr lang="en-US" sz="2400" dirty="0" smtClean="0">
                <a:solidFill>
                  <a:schemeClr val="accent1">
                    <a:lumMod val="75000"/>
                  </a:schemeClr>
                </a:solidFill>
                <a:ea typeface="Batang" panose="02030600000101010101" pitchFamily="18" charset="-127"/>
              </a:rPr>
              <a:t> </a:t>
            </a:r>
            <a:r>
              <a:rPr lang="vi-VN" sz="2400" dirty="0" smtClean="0">
                <a:solidFill>
                  <a:schemeClr val="accent1">
                    <a:lumMod val="75000"/>
                  </a:schemeClr>
                </a:solidFill>
                <a:ea typeface="Batang" panose="02030600000101010101" pitchFamily="18" charset="-127"/>
              </a:rPr>
              <a:t>Nhật </a:t>
            </a:r>
            <a:r>
              <a:rPr lang="vi-VN" sz="2400" dirty="0">
                <a:solidFill>
                  <a:schemeClr val="accent1">
                    <a:lumMod val="75000"/>
                  </a:schemeClr>
                </a:solidFill>
                <a:ea typeface="Batang" panose="02030600000101010101" pitchFamily="18" charset="-127"/>
              </a:rPr>
              <a:t>Bản đứng thứ 4 thế giới về thương mại </a:t>
            </a:r>
          </a:p>
          <a:p>
            <a:r>
              <a:rPr lang="vi-VN" sz="2400" dirty="0" smtClean="0">
                <a:solidFill>
                  <a:schemeClr val="accent1">
                    <a:lumMod val="75000"/>
                  </a:schemeClr>
                </a:solidFill>
                <a:ea typeface="Batang" panose="02030600000101010101" pitchFamily="18" charset="-127"/>
              </a:rPr>
              <a:t>+</a:t>
            </a:r>
            <a:r>
              <a:rPr lang="en-US" sz="2400" dirty="0" smtClean="0">
                <a:solidFill>
                  <a:schemeClr val="accent1">
                    <a:lumMod val="75000"/>
                  </a:schemeClr>
                </a:solidFill>
                <a:ea typeface="Batang" panose="02030600000101010101" pitchFamily="18" charset="-127"/>
              </a:rPr>
              <a:t> </a:t>
            </a:r>
            <a:r>
              <a:rPr lang="en-US" sz="2400" dirty="0" smtClean="0">
                <a:solidFill>
                  <a:schemeClr val="accent1">
                    <a:lumMod val="75000"/>
                  </a:schemeClr>
                </a:solidFill>
                <a:latin typeface="Arial" panose="020B0604020202020204" pitchFamily="34" charset="0"/>
                <a:ea typeface="Batang" panose="02030600000101010101" pitchFamily="18" charset="-127"/>
                <a:cs typeface="Arial" panose="020B0604020202020204" pitchFamily="34" charset="0"/>
              </a:rPr>
              <a:t>N</a:t>
            </a:r>
            <a:r>
              <a:rPr lang="vi-VN" sz="2400" dirty="0" smtClean="0">
                <a:solidFill>
                  <a:schemeClr val="accent1">
                    <a:lumMod val="75000"/>
                  </a:schemeClr>
                </a:solidFill>
                <a:ea typeface="Batang" panose="02030600000101010101" pitchFamily="18" charset="-127"/>
              </a:rPr>
              <a:t>gành </a:t>
            </a:r>
            <a:r>
              <a:rPr lang="vi-VN" sz="2400" dirty="0">
                <a:solidFill>
                  <a:schemeClr val="accent1">
                    <a:lumMod val="75000"/>
                  </a:schemeClr>
                </a:solidFill>
                <a:ea typeface="Batang" panose="02030600000101010101" pitchFamily="18" charset="-127"/>
              </a:rPr>
              <a:t>giao thông vận tải biển có vị trí đặc biệt quan trọng ,đứng thứ 3 thế giới </a:t>
            </a:r>
          </a:p>
          <a:p>
            <a:r>
              <a:rPr lang="vi-VN" sz="2400" dirty="0" smtClean="0">
                <a:solidFill>
                  <a:schemeClr val="accent1">
                    <a:lumMod val="75000"/>
                  </a:schemeClr>
                </a:solidFill>
                <a:ea typeface="Batang" panose="02030600000101010101" pitchFamily="18" charset="-127"/>
              </a:rPr>
              <a:t>+</a:t>
            </a:r>
            <a:r>
              <a:rPr lang="en-US" sz="2400" dirty="0" smtClean="0">
                <a:solidFill>
                  <a:schemeClr val="accent1">
                    <a:lumMod val="75000"/>
                  </a:schemeClr>
                </a:solidFill>
                <a:ea typeface="Batang" panose="02030600000101010101" pitchFamily="18" charset="-127"/>
              </a:rPr>
              <a:t>N</a:t>
            </a:r>
            <a:r>
              <a:rPr lang="vi-VN" sz="2400" dirty="0" smtClean="0">
                <a:solidFill>
                  <a:schemeClr val="accent1">
                    <a:lumMod val="75000"/>
                  </a:schemeClr>
                </a:solidFill>
                <a:ea typeface="Batang" panose="02030600000101010101" pitchFamily="18" charset="-127"/>
              </a:rPr>
              <a:t>gành </a:t>
            </a:r>
            <a:r>
              <a:rPr lang="vi-VN" sz="2400" dirty="0">
                <a:solidFill>
                  <a:schemeClr val="accent1">
                    <a:lumMod val="75000"/>
                  </a:schemeClr>
                </a:solidFill>
                <a:ea typeface="Batang" panose="02030600000101010101" pitchFamily="18" charset="-127"/>
              </a:rPr>
              <a:t>tài chính ngân hang đứng hang đầu thế giới,hoạt động đầu tư ra nước ngoài ngày càng phát triển </a:t>
            </a:r>
            <a:endParaRPr lang="en-US" sz="2400" dirty="0">
              <a:solidFill>
                <a:schemeClr val="accent1">
                  <a:lumMod val="75000"/>
                </a:schemeClr>
              </a:solidFill>
              <a:latin typeface="Batang" panose="02030600000101010101" pitchFamily="18" charset="-127"/>
              <a:ea typeface="Batang" panose="02030600000101010101" pitchFamily="18" charset="-127"/>
            </a:endParaRPr>
          </a:p>
        </p:txBody>
      </p:sp>
      <p:sp>
        <p:nvSpPr>
          <p:cNvPr id="11" name="Rectangle 10"/>
          <p:cNvSpPr/>
          <p:nvPr/>
        </p:nvSpPr>
        <p:spPr>
          <a:xfrm>
            <a:off x="2815988" y="4622592"/>
            <a:ext cx="6096000" cy="369332"/>
          </a:xfrm>
          <a:prstGeom prst="rect">
            <a:avLst/>
          </a:prstGeom>
        </p:spPr>
        <p:txBody>
          <a:bodyPr>
            <a:spAutoFit/>
          </a:bodyPr>
          <a:lstStyle/>
          <a:p>
            <a:r>
              <a:rPr lang="vi-VN" dirty="0" smtClean="0"/>
              <a:t>.</a:t>
            </a:r>
            <a:endParaRPr lang="en-US" dirty="0"/>
          </a:p>
        </p:txBody>
      </p:sp>
      <p:pic>
        <p:nvPicPr>
          <p:cNvPr id="12" name="Picture 11"/>
          <p:cNvPicPr>
            <a:picLocks noChangeAspect="1"/>
          </p:cNvPicPr>
          <p:nvPr/>
        </p:nvPicPr>
        <p:blipFill>
          <a:blip r:embed="rId8"/>
          <a:stretch>
            <a:fillRect/>
          </a:stretch>
        </p:blipFill>
        <p:spPr>
          <a:xfrm>
            <a:off x="142296" y="120843"/>
            <a:ext cx="2147359" cy="3438915"/>
          </a:xfrm>
          <a:prstGeom prst="rect">
            <a:avLst/>
          </a:prstGeom>
        </p:spPr>
      </p:pic>
    </p:spTree>
    <p:extLst>
      <p:ext uri="{BB962C8B-B14F-4D97-AF65-F5344CB8AC3E}">
        <p14:creationId xmlns:p14="http://schemas.microsoft.com/office/powerpoint/2010/main" val="136595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19336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3057" cy="6858594"/>
          </a:xfrm>
          <a:prstGeom prst="rect">
            <a:avLst/>
          </a:prstGeom>
        </p:spPr>
      </p:pic>
      <p:sp>
        <p:nvSpPr>
          <p:cNvPr id="4" name="TextBox 3"/>
          <p:cNvSpPr txBox="1"/>
          <p:nvPr/>
        </p:nvSpPr>
        <p:spPr>
          <a:xfrm>
            <a:off x="3192531" y="1258604"/>
            <a:ext cx="5512158" cy="707886"/>
          </a:xfrm>
          <a:prstGeom prst="rect">
            <a:avLst/>
          </a:prstGeom>
          <a:noFill/>
        </p:spPr>
        <p:txBody>
          <a:bodyPr wrap="square" rtlCol="0">
            <a:spAutoFit/>
          </a:bodyPr>
          <a:lstStyle/>
          <a:p>
            <a:r>
              <a:rPr lang="en-US" sz="4000" dirty="0" smtClean="0">
                <a:effectLst>
                  <a:outerShdw blurRad="38100" dist="38100" dir="2700000" algn="tl">
                    <a:srgbClr val="000000">
                      <a:alpha val="43137"/>
                    </a:srgbClr>
                  </a:outerShdw>
                </a:effectLst>
              </a:rPr>
              <a:t>              </a:t>
            </a:r>
            <a:r>
              <a:rPr lang="en-US" sz="4000" dirty="0" smtClean="0">
                <a:effectLst>
                  <a:outerShdw blurRad="38100" dist="38100" dir="2700000" algn="tl">
                    <a:srgbClr val="000000">
                      <a:alpha val="43137"/>
                    </a:srgbClr>
                  </a:outerShdw>
                </a:effectLst>
                <a:latin typeface="Britannic Bold" panose="020B0903060703020204" pitchFamily="34" charset="0"/>
              </a:rPr>
              <a:t>WELCOME </a:t>
            </a:r>
            <a:endParaRPr lang="en-US" sz="4000" dirty="0">
              <a:effectLst>
                <a:outerShdw blurRad="38100" dist="38100" dir="2700000" algn="tl">
                  <a:srgbClr val="000000">
                    <a:alpha val="43137"/>
                  </a:srgbClr>
                </a:outerShdw>
              </a:effectLst>
            </a:endParaRPr>
          </a:p>
        </p:txBody>
      </p:sp>
      <p:sp>
        <p:nvSpPr>
          <p:cNvPr id="6" name="TextBox 5"/>
          <p:cNvSpPr txBox="1"/>
          <p:nvPr/>
        </p:nvSpPr>
        <p:spPr>
          <a:xfrm>
            <a:off x="2910625" y="2060619"/>
            <a:ext cx="6684136" cy="830997"/>
          </a:xfrm>
          <a:prstGeom prst="rect">
            <a:avLst/>
          </a:prstGeom>
          <a:noFill/>
        </p:spPr>
        <p:txBody>
          <a:bodyPr wrap="square" rtlCol="0">
            <a:spAutoFit/>
          </a:bodyPr>
          <a:lstStyle/>
          <a:p>
            <a:r>
              <a:rPr lang="en-US" sz="3600" i="1" spc="-300" dirty="0" smtClean="0">
                <a:solidFill>
                  <a:srgbClr val="FF0000"/>
                </a:solidFill>
                <a:latin typeface="Britannic Bold" panose="020B0903060703020204" pitchFamily="34" charset="0"/>
              </a:rPr>
              <a:t>     </a:t>
            </a:r>
            <a:r>
              <a:rPr lang="en-US" sz="4800" i="1" spc="-300" dirty="0" smtClean="0">
                <a:solidFill>
                  <a:srgbClr val="FF0000"/>
                </a:solidFill>
                <a:latin typeface="Britannic Bold" panose="020B0903060703020204" pitchFamily="34" charset="0"/>
              </a:rPr>
              <a:t>BÁO CÁO THỰC  HÀNH  </a:t>
            </a:r>
            <a:endParaRPr lang="en-US" sz="4800" dirty="0">
              <a:solidFill>
                <a:srgbClr val="FF0000"/>
              </a:solidFill>
            </a:endParaRPr>
          </a:p>
        </p:txBody>
      </p:sp>
      <p:sp>
        <p:nvSpPr>
          <p:cNvPr id="7" name="TextBox 6"/>
          <p:cNvSpPr txBox="1"/>
          <p:nvPr/>
        </p:nvSpPr>
        <p:spPr>
          <a:xfrm>
            <a:off x="4939805" y="4061943"/>
            <a:ext cx="3155324" cy="523220"/>
          </a:xfrm>
          <a:prstGeom prst="rect">
            <a:avLst/>
          </a:prstGeom>
          <a:noFill/>
        </p:spPr>
        <p:txBody>
          <a:bodyPr wrap="square" rtlCol="0">
            <a:spAutoFit/>
          </a:bodyPr>
          <a:lstStyle/>
          <a:p>
            <a:r>
              <a:rPr lang="en-US" sz="2800" dirty="0" smtClean="0">
                <a:solidFill>
                  <a:schemeClr val="bg2">
                    <a:lumMod val="25000"/>
                  </a:schemeClr>
                </a:solidFill>
                <a:latin typeface="Cambria Math" panose="02040503050406030204" pitchFamily="18" charset="0"/>
                <a:ea typeface="Cambria Math" panose="02040503050406030204" pitchFamily="18" charset="0"/>
              </a:rPr>
              <a:t>         </a:t>
            </a:r>
            <a:r>
              <a:rPr lang="en-US" sz="2800" dirty="0" err="1" smtClean="0">
                <a:solidFill>
                  <a:schemeClr val="bg2">
                    <a:lumMod val="25000"/>
                  </a:schemeClr>
                </a:solidFill>
                <a:latin typeface="Cambria Math" panose="02040503050406030204" pitchFamily="18" charset="0"/>
                <a:ea typeface="Cambria Math" panose="02040503050406030204" pitchFamily="18" charset="0"/>
              </a:rPr>
              <a:t>Nhóm</a:t>
            </a:r>
            <a:r>
              <a:rPr lang="en-US" sz="2800" dirty="0" smtClean="0">
                <a:solidFill>
                  <a:schemeClr val="bg2">
                    <a:lumMod val="25000"/>
                  </a:schemeClr>
                </a:solidFill>
                <a:latin typeface="Cambria Math" panose="02040503050406030204" pitchFamily="18" charset="0"/>
                <a:ea typeface="Cambria Math" panose="02040503050406030204" pitchFamily="18" charset="0"/>
              </a:rPr>
              <a:t> 1</a:t>
            </a:r>
            <a:endParaRPr lang="en-US" sz="2800" dirty="0">
              <a:solidFill>
                <a:schemeClr val="bg2">
                  <a:lumMod val="25000"/>
                </a:schemeClr>
              </a:solidFill>
              <a:latin typeface="Cambria Math" panose="02040503050406030204" pitchFamily="18" charset="0"/>
              <a:ea typeface="Cambria Math" panose="02040503050406030204" pitchFamily="18" charset="0"/>
            </a:endParaRPr>
          </a:p>
        </p:txBody>
      </p:sp>
      <p:sp>
        <p:nvSpPr>
          <p:cNvPr id="3" name="TextBox 2"/>
          <p:cNvSpPr txBox="1"/>
          <p:nvPr/>
        </p:nvSpPr>
        <p:spPr>
          <a:xfrm>
            <a:off x="2910625" y="3173506"/>
            <a:ext cx="5184504" cy="369332"/>
          </a:xfrm>
          <a:prstGeom prst="rect">
            <a:avLst/>
          </a:prstGeom>
          <a:noFill/>
        </p:spPr>
        <p:txBody>
          <a:bodyPr wrap="square" rtlCol="0">
            <a:spAutoFit/>
          </a:bodyPr>
          <a:lstStyle/>
          <a:p>
            <a:endParaRPr lang="en-US" dirty="0"/>
          </a:p>
        </p:txBody>
      </p:sp>
      <p:sp>
        <p:nvSpPr>
          <p:cNvPr id="5" name="TextBox 4"/>
          <p:cNvSpPr txBox="1"/>
          <p:nvPr/>
        </p:nvSpPr>
        <p:spPr>
          <a:xfrm>
            <a:off x="3065929" y="3012639"/>
            <a:ext cx="6645310" cy="1077218"/>
          </a:xfrm>
          <a:prstGeom prst="rect">
            <a:avLst/>
          </a:prstGeom>
          <a:noFill/>
        </p:spPr>
        <p:txBody>
          <a:bodyPr wrap="square" rtlCol="0">
            <a:spAutoFit/>
          </a:bodyPr>
          <a:lstStyle/>
          <a:p>
            <a:r>
              <a:rPr lang="en-US" sz="3200" dirty="0" smtClean="0"/>
              <a:t>BÀI 8:Tìm </a:t>
            </a:r>
            <a:r>
              <a:rPr lang="en-US" sz="3200" dirty="0" err="1" smtClean="0"/>
              <a:t>hiểu</a:t>
            </a:r>
            <a:r>
              <a:rPr lang="en-US" sz="3200" dirty="0" smtClean="0"/>
              <a:t> </a:t>
            </a:r>
            <a:r>
              <a:rPr lang="en-US" sz="3200" dirty="0" err="1" smtClean="0"/>
              <a:t>các</a:t>
            </a:r>
            <a:r>
              <a:rPr lang="en-US" sz="3200" dirty="0" smtClean="0"/>
              <a:t> </a:t>
            </a:r>
            <a:r>
              <a:rPr lang="en-US" sz="3200" dirty="0" err="1" smtClean="0"/>
              <a:t>nền</a:t>
            </a:r>
            <a:r>
              <a:rPr lang="en-US" sz="3200" dirty="0" smtClean="0"/>
              <a:t> </a:t>
            </a:r>
            <a:r>
              <a:rPr lang="en-US" sz="3200" dirty="0" err="1" smtClean="0"/>
              <a:t>tảng</a:t>
            </a:r>
            <a:r>
              <a:rPr lang="en-US" sz="3200" dirty="0" smtClean="0"/>
              <a:t> </a:t>
            </a:r>
            <a:r>
              <a:rPr lang="en-US" sz="3200" dirty="0" err="1" smtClean="0"/>
              <a:t>kinh</a:t>
            </a:r>
            <a:r>
              <a:rPr lang="en-US" sz="3200" dirty="0" smtClean="0"/>
              <a:t> </a:t>
            </a:r>
            <a:r>
              <a:rPr lang="en-US" sz="3200" dirty="0" err="1" smtClean="0"/>
              <a:t>tế</a:t>
            </a:r>
            <a:r>
              <a:rPr lang="en-US" sz="3200" dirty="0" smtClean="0"/>
              <a:t> </a:t>
            </a:r>
            <a:r>
              <a:rPr lang="en-US" sz="3200" dirty="0" err="1" smtClean="0"/>
              <a:t>lớn</a:t>
            </a:r>
            <a:endParaRPr lang="en-US" sz="3200" dirty="0" smtClean="0"/>
          </a:p>
          <a:p>
            <a:r>
              <a:rPr lang="en-US" sz="3200" dirty="0" smtClean="0"/>
              <a:t>           </a:t>
            </a:r>
            <a:r>
              <a:rPr lang="en-US" sz="3200" dirty="0" err="1" smtClean="0"/>
              <a:t>Và</a:t>
            </a:r>
            <a:r>
              <a:rPr lang="en-US" sz="3200" dirty="0" smtClean="0"/>
              <a:t> </a:t>
            </a:r>
            <a:r>
              <a:rPr lang="en-US" sz="3200" dirty="0" err="1" smtClean="0"/>
              <a:t>kinh</a:t>
            </a:r>
            <a:r>
              <a:rPr lang="en-US" sz="3200" dirty="0" smtClean="0"/>
              <a:t> </a:t>
            </a:r>
            <a:r>
              <a:rPr lang="en-US" sz="3200" dirty="0" err="1" smtClean="0"/>
              <a:t>tế</a:t>
            </a:r>
            <a:r>
              <a:rPr lang="en-US" sz="3200" dirty="0" smtClean="0"/>
              <a:t> </a:t>
            </a:r>
            <a:r>
              <a:rPr lang="en-US" sz="3200" dirty="0" err="1" smtClean="0"/>
              <a:t>mới</a:t>
            </a:r>
            <a:r>
              <a:rPr lang="en-US" sz="3200" dirty="0" smtClean="0"/>
              <a:t> </a:t>
            </a:r>
            <a:r>
              <a:rPr lang="en-US" sz="3200" dirty="0" err="1" smtClean="0"/>
              <a:t>nổi</a:t>
            </a:r>
            <a:r>
              <a:rPr lang="en-US" sz="3200" dirty="0" smtClean="0"/>
              <a:t> ở </a:t>
            </a:r>
            <a:r>
              <a:rPr lang="en-US" sz="3200" dirty="0" err="1" smtClean="0"/>
              <a:t>Châu</a:t>
            </a:r>
            <a:r>
              <a:rPr lang="en-US" sz="3200" dirty="0" smtClean="0"/>
              <a:t> Á</a:t>
            </a:r>
            <a:endParaRPr lang="en-US" sz="3200" dirty="0"/>
          </a:p>
        </p:txBody>
      </p:sp>
    </p:spTree>
    <p:extLst>
      <p:ext uri="{BB962C8B-B14F-4D97-AF65-F5344CB8AC3E}">
        <p14:creationId xmlns:p14="http://schemas.microsoft.com/office/powerpoint/2010/main" val="202864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ầucặ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992471"/>
          </a:xfrm>
          <a:prstGeom prst="rect">
            <a:avLst/>
          </a:prstGeom>
        </p:spPr>
      </p:pic>
    </p:spTree>
    <p:extLst>
      <p:ext uri="{BB962C8B-B14F-4D97-AF65-F5344CB8AC3E}">
        <p14:creationId xmlns:p14="http://schemas.microsoft.com/office/powerpoint/2010/main" val="30615707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62834" y="3146612"/>
            <a:ext cx="3868472" cy="1323439"/>
          </a:xfrm>
          <a:prstGeom prst="rect">
            <a:avLst/>
          </a:prstGeom>
          <a:noFill/>
        </p:spPr>
        <p:txBody>
          <a:bodyPr wrap="square" rtlCol="0">
            <a:spAutoFit/>
          </a:bodyPr>
          <a:lstStyle/>
          <a:p>
            <a:r>
              <a:rPr lang="en-US" sz="4000" dirty="0" err="1" smtClean="0">
                <a:latin typeface="Batang" panose="02030600000101010101" pitchFamily="18" charset="-127"/>
                <a:ea typeface="Batang" panose="02030600000101010101" pitchFamily="18" charset="-127"/>
              </a:rPr>
              <a:t>Đây</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là</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bộ</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phim</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hoạt</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hình</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nào</a:t>
            </a:r>
            <a:r>
              <a:rPr lang="en-US" sz="4000" dirty="0" smtClean="0">
                <a:latin typeface="Batang" panose="02030600000101010101" pitchFamily="18" charset="-127"/>
                <a:ea typeface="Batang" panose="02030600000101010101" pitchFamily="18" charset="-127"/>
              </a:rPr>
              <a:t>?</a:t>
            </a:r>
            <a:endParaRPr lang="en-US" sz="4000" dirty="0">
              <a:latin typeface="Batang" panose="02030600000101010101" pitchFamily="18" charset="-127"/>
              <a:ea typeface="Batang" panose="02030600000101010101" pitchFamily="18" charset="-127"/>
            </a:endParaRPr>
          </a:p>
        </p:txBody>
      </p:sp>
      <p:pic>
        <p:nvPicPr>
          <p:cNvPr id="7" name="Picture 6"/>
          <p:cNvPicPr>
            <a:picLocks noChangeAspect="1"/>
          </p:cNvPicPr>
          <p:nvPr/>
        </p:nvPicPr>
        <p:blipFill>
          <a:blip r:embed="rId2"/>
          <a:stretch>
            <a:fillRect/>
          </a:stretch>
        </p:blipFill>
        <p:spPr>
          <a:xfrm>
            <a:off x="265354" y="414454"/>
            <a:ext cx="3695410" cy="2078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3"/>
          <a:stretch>
            <a:fillRect/>
          </a:stretch>
        </p:blipFill>
        <p:spPr>
          <a:xfrm>
            <a:off x="265354" y="4054985"/>
            <a:ext cx="4297480" cy="258607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8178145" y="435722"/>
            <a:ext cx="3609788" cy="2280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5"/>
          <a:stretch>
            <a:fillRect/>
          </a:stretch>
        </p:blipFill>
        <p:spPr>
          <a:xfrm>
            <a:off x="8431307" y="3523129"/>
            <a:ext cx="3760694" cy="2823883"/>
          </a:xfrm>
          <a:prstGeom prst="rect">
            <a:avLst/>
          </a:prstGeom>
          <a:ln>
            <a:noFill/>
          </a:ln>
          <a:effectLst>
            <a:softEdge rad="112500"/>
          </a:effectLst>
        </p:spPr>
      </p:pic>
      <p:pic>
        <p:nvPicPr>
          <p:cNvPr id="11" name="Picture 10"/>
          <p:cNvPicPr>
            <a:picLocks noChangeAspect="1"/>
          </p:cNvPicPr>
          <p:nvPr/>
        </p:nvPicPr>
        <p:blipFill>
          <a:blip r:embed="rId6"/>
          <a:stretch>
            <a:fillRect/>
          </a:stretch>
        </p:blipFill>
        <p:spPr>
          <a:xfrm>
            <a:off x="4562834" y="414454"/>
            <a:ext cx="3223859" cy="24630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429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66422" y="-36644"/>
            <a:ext cx="2328874" cy="2322777"/>
          </a:xfrm>
          <a:prstGeom prst="rect">
            <a:avLst/>
          </a:prstGeom>
        </p:spPr>
      </p:pic>
      <p:pic>
        <p:nvPicPr>
          <p:cNvPr id="9" name="Picture 8"/>
          <p:cNvPicPr>
            <a:picLocks noChangeAspect="1"/>
          </p:cNvPicPr>
          <p:nvPr/>
        </p:nvPicPr>
        <p:blipFill>
          <a:blip r:embed="rId3"/>
          <a:stretch>
            <a:fillRect/>
          </a:stretch>
        </p:blipFill>
        <p:spPr>
          <a:xfrm rot="1136128">
            <a:off x="9778605" y="4032903"/>
            <a:ext cx="2506045" cy="20018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3749717" y="175202"/>
            <a:ext cx="6199234" cy="707886"/>
          </a:xfrm>
          <a:prstGeom prst="rect">
            <a:avLst/>
          </a:prstGeom>
          <a:noFill/>
        </p:spPr>
        <p:txBody>
          <a:bodyPr wrap="square" rtlCol="0">
            <a:spAutoFit/>
          </a:bodyPr>
          <a:lstStyle/>
          <a:p>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Đáp</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án:DORAEMON</a:t>
            </a:r>
            <a:endParaRPr lang="en-US" sz="4000" dirty="0">
              <a:latin typeface="Batang" panose="02030600000101010101" pitchFamily="18" charset="-127"/>
              <a:ea typeface="Batang" panose="02030600000101010101" pitchFamily="18" charset="-127"/>
            </a:endParaRPr>
          </a:p>
        </p:txBody>
      </p:sp>
      <p:sp>
        <p:nvSpPr>
          <p:cNvPr id="5" name="Rectangle 4"/>
          <p:cNvSpPr/>
          <p:nvPr/>
        </p:nvSpPr>
        <p:spPr>
          <a:xfrm>
            <a:off x="3630706" y="1124745"/>
            <a:ext cx="6437256" cy="5401479"/>
          </a:xfrm>
          <a:prstGeom prst="rect">
            <a:avLst/>
          </a:prstGeom>
        </p:spPr>
        <p:txBody>
          <a:bodyPr wrap="square">
            <a:spAutoFit/>
          </a:bodyPr>
          <a:lstStyle/>
          <a:p>
            <a:r>
              <a:rPr lang="vi-VN" sz="2300" dirty="0">
                <a:ea typeface="Batang" panose="02030600000101010101" pitchFamily="18" charset="-127"/>
              </a:rPr>
              <a:t>Doraemon là bộ truyện tranh Nhật Bản của tác giả Fujiko Fujio được sáng tác từ năm 1969 với mục đích ban đầu dành cho lứa tuổi thiếu nhi.Bộ truyện kể về một chú mèo máy tên là Doraemon đến từ thế kỉ 22 để giúp một cậu bé lớp 5-3 hậu đậu tên </a:t>
            </a:r>
            <a:r>
              <a:rPr lang="vi-VN" sz="2300" dirty="0" smtClean="0">
                <a:ea typeface="Batang" panose="02030600000101010101" pitchFamily="18" charset="-127"/>
              </a:rPr>
              <a:t>là Nobita.Các </a:t>
            </a:r>
            <a:r>
              <a:rPr lang="vi-VN" sz="2300" dirty="0">
                <a:ea typeface="Batang" panose="02030600000101010101" pitchFamily="18" charset="-127"/>
              </a:rPr>
              <a:t>câu chuyện của Doraemon thường ngắn gọn, dễ hiểu, dí dỏm và mang cái nhìn lạc quan về cuộc sống tương lai cũng như sự phát triển của khoa học - kĩ thuật.Kể từ khi ra đời đến nay, Doraemon không chỉ được coi là nhân vật và bộ truyện tranh được yêu thích hàng đầu ở Nhật Bản, nó còn trở thành một biểu tượng văn hóa của đất nước này và được trẻ em nhiều nước trên thế giới </a:t>
            </a:r>
            <a:r>
              <a:rPr lang="vi-VN" sz="2300" dirty="0" smtClean="0">
                <a:ea typeface="Batang" panose="02030600000101010101" pitchFamily="18" charset="-127"/>
              </a:rPr>
              <a:t>yêu</a:t>
            </a:r>
            <a:r>
              <a:rPr lang="en-US" sz="2300" dirty="0" smtClean="0">
                <a:ea typeface="Batang" panose="02030600000101010101" pitchFamily="18" charset="-127"/>
              </a:rPr>
              <a:t> </a:t>
            </a:r>
            <a:r>
              <a:rPr lang="en-US" sz="2300" dirty="0" err="1" smtClean="0">
                <a:latin typeface="Arial" panose="020B0604020202020204" pitchFamily="34" charset="0"/>
                <a:ea typeface="Batang" panose="02030600000101010101" pitchFamily="18" charset="-127"/>
                <a:cs typeface="Arial" panose="020B0604020202020204" pitchFamily="34" charset="0"/>
              </a:rPr>
              <a:t>thích</a:t>
            </a:r>
            <a:r>
              <a:rPr lang="en-US" sz="2300" dirty="0" smtClean="0">
                <a:latin typeface="Arial" panose="020B0604020202020204" pitchFamily="34" charset="0"/>
                <a:ea typeface="Batang" panose="02030600000101010101" pitchFamily="18" charset="-127"/>
                <a:cs typeface="Arial" panose="020B0604020202020204" pitchFamily="34" charset="0"/>
              </a:rPr>
              <a:t>.</a:t>
            </a:r>
            <a:endParaRPr lang="en-US" sz="2300" dirty="0">
              <a:latin typeface="Batang" panose="02030600000101010101" pitchFamily="18" charset="-127"/>
              <a:ea typeface="Batang" panose="02030600000101010101" pitchFamily="18" charset="-127"/>
            </a:endParaRPr>
          </a:p>
        </p:txBody>
      </p:sp>
      <p:pic>
        <p:nvPicPr>
          <p:cNvPr id="6" name="Picture 5"/>
          <p:cNvPicPr>
            <a:picLocks noChangeAspect="1"/>
          </p:cNvPicPr>
          <p:nvPr/>
        </p:nvPicPr>
        <p:blipFill>
          <a:blip r:embed="rId4"/>
          <a:stretch>
            <a:fillRect/>
          </a:stretch>
        </p:blipFill>
        <p:spPr>
          <a:xfrm rot="20746694">
            <a:off x="143158" y="1014875"/>
            <a:ext cx="3303494" cy="18582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5"/>
          <a:stretch>
            <a:fillRect/>
          </a:stretch>
        </p:blipFill>
        <p:spPr>
          <a:xfrm rot="20989651">
            <a:off x="-171487" y="3564410"/>
            <a:ext cx="3749717" cy="2178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919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159859">
            <a:off x="9009529" y="2583335"/>
            <a:ext cx="3173506" cy="4031880"/>
          </a:xfrm>
          <a:prstGeom prst="rect">
            <a:avLst/>
          </a:prstGeom>
        </p:spPr>
      </p:pic>
      <p:pic>
        <p:nvPicPr>
          <p:cNvPr id="4" name="Picture 3"/>
          <p:cNvPicPr>
            <a:picLocks noChangeAspect="1"/>
          </p:cNvPicPr>
          <p:nvPr/>
        </p:nvPicPr>
        <p:blipFill>
          <a:blip r:embed="rId3"/>
          <a:stretch>
            <a:fillRect/>
          </a:stretch>
        </p:blipFill>
        <p:spPr>
          <a:xfrm rot="20642324">
            <a:off x="222605" y="432908"/>
            <a:ext cx="1822862" cy="2011854"/>
          </a:xfrm>
          <a:prstGeom prst="rect">
            <a:avLst/>
          </a:prstGeom>
        </p:spPr>
      </p:pic>
      <p:pic>
        <p:nvPicPr>
          <p:cNvPr id="5" name="Picture 4"/>
          <p:cNvPicPr>
            <a:picLocks noChangeAspect="1"/>
          </p:cNvPicPr>
          <p:nvPr/>
        </p:nvPicPr>
        <p:blipFill>
          <a:blip r:embed="rId4"/>
          <a:stretch>
            <a:fillRect/>
          </a:stretch>
        </p:blipFill>
        <p:spPr>
          <a:xfrm>
            <a:off x="5222981" y="162248"/>
            <a:ext cx="989559" cy="1034539"/>
          </a:xfrm>
          <a:prstGeom prst="rect">
            <a:avLst/>
          </a:prstGeom>
        </p:spPr>
      </p:pic>
      <p:pic>
        <p:nvPicPr>
          <p:cNvPr id="6" name="Picture 5"/>
          <p:cNvPicPr>
            <a:picLocks noChangeAspect="1"/>
          </p:cNvPicPr>
          <p:nvPr/>
        </p:nvPicPr>
        <p:blipFill>
          <a:blip r:embed="rId4"/>
          <a:stretch>
            <a:fillRect/>
          </a:stretch>
        </p:blipFill>
        <p:spPr>
          <a:xfrm>
            <a:off x="10596282" y="395808"/>
            <a:ext cx="804742" cy="841321"/>
          </a:xfrm>
          <a:prstGeom prst="rect">
            <a:avLst/>
          </a:prstGeom>
        </p:spPr>
      </p:pic>
      <p:pic>
        <p:nvPicPr>
          <p:cNvPr id="7" name="Picture 6"/>
          <p:cNvPicPr>
            <a:picLocks noChangeAspect="1"/>
          </p:cNvPicPr>
          <p:nvPr/>
        </p:nvPicPr>
        <p:blipFill>
          <a:blip r:embed="rId5"/>
          <a:stretch>
            <a:fillRect/>
          </a:stretch>
        </p:blipFill>
        <p:spPr>
          <a:xfrm>
            <a:off x="645252" y="5606535"/>
            <a:ext cx="726348" cy="753923"/>
          </a:xfrm>
          <a:prstGeom prst="rect">
            <a:avLst/>
          </a:prstGeom>
        </p:spPr>
      </p:pic>
      <p:pic>
        <p:nvPicPr>
          <p:cNvPr id="8" name="Picture 7"/>
          <p:cNvPicPr>
            <a:picLocks noChangeAspect="1"/>
          </p:cNvPicPr>
          <p:nvPr/>
        </p:nvPicPr>
        <p:blipFill>
          <a:blip r:embed="rId5"/>
          <a:stretch>
            <a:fillRect/>
          </a:stretch>
        </p:blipFill>
        <p:spPr>
          <a:xfrm>
            <a:off x="694455" y="3189661"/>
            <a:ext cx="919192" cy="709986"/>
          </a:xfrm>
          <a:prstGeom prst="rect">
            <a:avLst/>
          </a:prstGeom>
        </p:spPr>
      </p:pic>
      <p:pic>
        <p:nvPicPr>
          <p:cNvPr id="9" name="Picture 8"/>
          <p:cNvPicPr>
            <a:picLocks noChangeAspect="1"/>
          </p:cNvPicPr>
          <p:nvPr/>
        </p:nvPicPr>
        <p:blipFill>
          <a:blip r:embed="rId6"/>
          <a:stretch>
            <a:fillRect/>
          </a:stretch>
        </p:blipFill>
        <p:spPr>
          <a:xfrm rot="1366038">
            <a:off x="7630172" y="1009336"/>
            <a:ext cx="1602975" cy="1602975"/>
          </a:xfrm>
          <a:prstGeom prst="rect">
            <a:avLst/>
          </a:prstGeom>
        </p:spPr>
      </p:pic>
      <p:sp>
        <p:nvSpPr>
          <p:cNvPr id="10" name="TextBox 9"/>
          <p:cNvSpPr txBox="1"/>
          <p:nvPr/>
        </p:nvSpPr>
        <p:spPr>
          <a:xfrm>
            <a:off x="1896704" y="1219806"/>
            <a:ext cx="5983941" cy="1323439"/>
          </a:xfrm>
          <a:prstGeom prst="rect">
            <a:avLst/>
          </a:prstGeom>
          <a:noFill/>
        </p:spPr>
        <p:txBody>
          <a:bodyPr wrap="square" rtlCol="0">
            <a:spAutoFit/>
          </a:bodyPr>
          <a:lstStyle/>
          <a:p>
            <a:r>
              <a:rPr lang="en-US" sz="4000" dirty="0" err="1" smtClean="0">
                <a:latin typeface="Batang" panose="02030600000101010101" pitchFamily="18" charset="-127"/>
                <a:ea typeface="Batang" panose="02030600000101010101" pitchFamily="18" charset="-127"/>
              </a:rPr>
              <a:t>Tên</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Nhật</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Bản</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trong</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quá</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khứ</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là</a:t>
            </a:r>
            <a:r>
              <a:rPr lang="en-US" sz="4000" dirty="0" smtClean="0">
                <a:latin typeface="Batang" panose="02030600000101010101" pitchFamily="18" charset="-127"/>
                <a:ea typeface="Batang" panose="02030600000101010101" pitchFamily="18" charset="-127"/>
              </a:rPr>
              <a:t> </a:t>
            </a:r>
            <a:r>
              <a:rPr lang="en-US" sz="4000" dirty="0" err="1" smtClean="0">
                <a:latin typeface="Batang" panose="02030600000101010101" pitchFamily="18" charset="-127"/>
                <a:ea typeface="Batang" panose="02030600000101010101" pitchFamily="18" charset="-127"/>
              </a:rPr>
              <a:t>gì</a:t>
            </a:r>
            <a:r>
              <a:rPr lang="en-US" sz="4000" dirty="0" smtClean="0">
                <a:latin typeface="Batang" panose="02030600000101010101" pitchFamily="18" charset="-127"/>
                <a:ea typeface="Batang" panose="02030600000101010101" pitchFamily="18" charset="-127"/>
              </a:rPr>
              <a:t>?</a:t>
            </a:r>
            <a:endParaRPr lang="en-US" sz="4000" dirty="0">
              <a:latin typeface="Batang" panose="02030600000101010101" pitchFamily="18" charset="-127"/>
              <a:ea typeface="Batang" panose="02030600000101010101" pitchFamily="18" charset="-127"/>
            </a:endParaRPr>
          </a:p>
        </p:txBody>
      </p:sp>
      <p:sp>
        <p:nvSpPr>
          <p:cNvPr id="13" name="Rectangle 12"/>
          <p:cNvSpPr/>
          <p:nvPr/>
        </p:nvSpPr>
        <p:spPr>
          <a:xfrm>
            <a:off x="2235919" y="2456795"/>
            <a:ext cx="6096000" cy="3970318"/>
          </a:xfrm>
          <a:prstGeom prst="rect">
            <a:avLst/>
          </a:prstGeom>
        </p:spPr>
        <p:txBody>
          <a:bodyPr>
            <a:spAutoFit/>
          </a:bodyPr>
          <a:lstStyle/>
          <a:p>
            <a:r>
              <a:rPr lang="en-US" sz="2800" dirty="0" smtClean="0">
                <a:latin typeface="Batang" panose="02030600000101010101" pitchFamily="18" charset="-127"/>
                <a:ea typeface="Batang" panose="02030600000101010101" pitchFamily="18" charset="-127"/>
              </a:rPr>
              <a:t>ĐÁP ÁN:</a:t>
            </a:r>
          </a:p>
          <a:p>
            <a:r>
              <a:rPr lang="en-US" sz="2800" dirty="0">
                <a:latin typeface="Batang" panose="02030600000101010101" pitchFamily="18" charset="-127"/>
                <a:ea typeface="Batang" panose="02030600000101010101" pitchFamily="18" charset="-127"/>
              </a:rPr>
              <a:t> </a:t>
            </a:r>
            <a:r>
              <a:rPr lang="en-US" sz="2800" dirty="0" smtClean="0">
                <a:latin typeface="Batang" panose="02030600000101010101" pitchFamily="18" charset="-127"/>
                <a:ea typeface="Batang" panose="02030600000101010101" pitchFamily="18" charset="-127"/>
              </a:rPr>
              <a:t>   </a:t>
            </a:r>
            <a:r>
              <a:rPr lang="vi-VN" sz="2800" dirty="0" smtClean="0">
                <a:ea typeface="Batang" panose="02030600000101010101" pitchFamily="18" charset="-127"/>
              </a:rPr>
              <a:t>Vương </a:t>
            </a:r>
            <a:r>
              <a:rPr lang="vi-VN" sz="2800" dirty="0">
                <a:ea typeface="Batang" panose="02030600000101010101" pitchFamily="18" charset="-127"/>
              </a:rPr>
              <a:t>quốc Đại Hòa (Yamato) (thời đầu người Nhật dùng chữ Hán </a:t>
            </a:r>
            <a:r>
              <a:rPr lang="vi-VN" sz="2800" dirty="0" smtClean="0">
                <a:ea typeface="Batang" panose="02030600000101010101" pitchFamily="18" charset="-127"/>
              </a:rPr>
              <a:t>do </a:t>
            </a:r>
            <a:r>
              <a:rPr lang="vi-VN" sz="2800" dirty="0">
                <a:ea typeface="Batang" panose="02030600000101010101" pitchFamily="18" charset="-127"/>
              </a:rPr>
              <a:t>người Trung Quốc đặt cho để ghi tên gọi Đại Hòa, về sau dùng hai chữ Hán </a:t>
            </a:r>
            <a:r>
              <a:rPr lang="en-US" altLang="ja-JP" sz="2800" dirty="0" smtClean="0">
                <a:latin typeface="Batang" panose="02030600000101010101" pitchFamily="18" charset="-127"/>
                <a:ea typeface="Batang" panose="02030600000101010101" pitchFamily="18" charset="-127"/>
              </a:rPr>
              <a:t>(</a:t>
            </a:r>
            <a:r>
              <a:rPr lang="vi-VN" sz="2800" dirty="0">
                <a:ea typeface="Batang" panose="02030600000101010101" pitchFamily="18" charset="-127"/>
              </a:rPr>
              <a:t>Đại Hòa)) thiết lập sự thống trị trên quá nửa phía tây quần đảo Nhật Bản, kể cả phía nam của bán đảo Triều Tiên.</a:t>
            </a:r>
            <a:endParaRPr lang="en-US" sz="2800"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0839167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918" y="1750427"/>
            <a:ext cx="8700245" cy="2246769"/>
          </a:xfrm>
          <a:prstGeom prst="rect">
            <a:avLst/>
          </a:prstGeom>
        </p:spPr>
        <p:txBody>
          <a:bodyPr wrap="square">
            <a:spAutoFit/>
          </a:bodyPr>
          <a:lstStyle/>
          <a:p>
            <a:r>
              <a:rPr lang="vi-VN" sz="2800" dirty="0">
                <a:ea typeface="Batang" panose="02030600000101010101" pitchFamily="18" charset="-127"/>
              </a:rPr>
              <a:t>Yên (Nhật: </a:t>
            </a:r>
            <a:r>
              <a:rPr lang="ja-JP" altLang="en-US" sz="2800" dirty="0">
                <a:latin typeface="Batang" panose="02030600000101010101" pitchFamily="18" charset="-127"/>
                <a:ea typeface="Batang" panose="02030600000101010101" pitchFamily="18" charset="-127"/>
              </a:rPr>
              <a:t>円 えん </a:t>
            </a:r>
            <a:r>
              <a:rPr lang="vi-VN" sz="2800" dirty="0">
                <a:ea typeface="Batang" panose="02030600000101010101" pitchFamily="18" charset="-127"/>
              </a:rPr>
              <a:t>Hepburn: en, biểu tượng: ¥; ISO 4217: JPY; cũng được viết tắt là JP¥) là tiền tệ chính thức của Nhật Bản. Đây là loại tiền được giao dịch nhiều thứ ba trên thị trường ngoại hối sau đồng đô la Mỹ và đồng euro</a:t>
            </a:r>
            <a:r>
              <a:rPr lang="vi-VN" dirty="0"/>
              <a:t>.</a:t>
            </a:r>
            <a:endParaRPr lang="en-US" dirty="0"/>
          </a:p>
        </p:txBody>
      </p:sp>
      <p:pic>
        <p:nvPicPr>
          <p:cNvPr id="3" name="Picture 2"/>
          <p:cNvPicPr>
            <a:picLocks noChangeAspect="1"/>
          </p:cNvPicPr>
          <p:nvPr/>
        </p:nvPicPr>
        <p:blipFill>
          <a:blip r:embed="rId2"/>
          <a:stretch>
            <a:fillRect/>
          </a:stretch>
        </p:blipFill>
        <p:spPr>
          <a:xfrm>
            <a:off x="8030935" y="729888"/>
            <a:ext cx="4243184" cy="5054022"/>
          </a:xfrm>
          <a:prstGeom prst="rect">
            <a:avLst/>
          </a:prstGeom>
        </p:spPr>
      </p:pic>
      <p:sp>
        <p:nvSpPr>
          <p:cNvPr id="4" name="TextBox 3"/>
          <p:cNvSpPr txBox="1"/>
          <p:nvPr/>
        </p:nvSpPr>
        <p:spPr>
          <a:xfrm>
            <a:off x="1600201" y="437501"/>
            <a:ext cx="8001000" cy="584775"/>
          </a:xfrm>
          <a:prstGeom prst="rect">
            <a:avLst/>
          </a:prstGeom>
          <a:noFill/>
        </p:spPr>
        <p:txBody>
          <a:bodyPr wrap="square" rtlCol="0">
            <a:spAutoFit/>
          </a:bodyPr>
          <a:lstStyle/>
          <a:p>
            <a:r>
              <a:rPr lang="en-US" sz="3200" dirty="0" smtClean="0">
                <a:latin typeface="Batang" panose="02030600000101010101" pitchFamily="18" charset="-127"/>
                <a:ea typeface="Batang" panose="02030600000101010101" pitchFamily="18" charset="-127"/>
              </a:rPr>
              <a:t>ĐƠN VỊ TIỀN TỆ Ở NHẬT BẢN LÀ GÌ </a:t>
            </a:r>
            <a:r>
              <a:rPr lang="en-US" sz="3200" dirty="0">
                <a:latin typeface="Batang" panose="02030600000101010101" pitchFamily="18" charset="-127"/>
                <a:ea typeface="Batang" panose="02030600000101010101" pitchFamily="18" charset="-127"/>
              </a:rPr>
              <a:t>?</a:t>
            </a:r>
            <a:endParaRPr lang="en-US" sz="3200" dirty="0" smtClean="0">
              <a:latin typeface="Batang" panose="02030600000101010101" pitchFamily="18" charset="-127"/>
              <a:ea typeface="Batang" panose="02030600000101010101" pitchFamily="18" charset="-127"/>
            </a:endParaRPr>
          </a:p>
        </p:txBody>
      </p:sp>
      <p:sp>
        <p:nvSpPr>
          <p:cNvPr id="5" name="TextBox 4"/>
          <p:cNvSpPr txBox="1"/>
          <p:nvPr/>
        </p:nvSpPr>
        <p:spPr>
          <a:xfrm>
            <a:off x="2285999" y="1042541"/>
            <a:ext cx="5513294" cy="707886"/>
          </a:xfrm>
          <a:prstGeom prst="rect">
            <a:avLst/>
          </a:prstGeom>
          <a:noFill/>
        </p:spPr>
        <p:txBody>
          <a:bodyPr wrap="square" rtlCol="0">
            <a:spAutoFit/>
          </a:bodyPr>
          <a:lstStyle/>
          <a:p>
            <a:r>
              <a:rPr lang="en-US" sz="4000" dirty="0" smtClean="0">
                <a:solidFill>
                  <a:srgbClr val="FF0000"/>
                </a:solidFill>
                <a:latin typeface="Batang" panose="02030600000101010101" pitchFamily="18" charset="-127"/>
                <a:ea typeface="Batang" panose="02030600000101010101" pitchFamily="18" charset="-127"/>
              </a:rPr>
              <a:t>             ĐÁP ÁN</a:t>
            </a:r>
            <a:endParaRPr lang="en-US" sz="4000" dirty="0">
              <a:solidFill>
                <a:srgbClr val="FF0000"/>
              </a:solidFill>
              <a:latin typeface="Batang" panose="02030600000101010101" pitchFamily="18" charset="-127"/>
              <a:ea typeface="Batang" panose="02030600000101010101" pitchFamily="18" charset="-127"/>
            </a:endParaRPr>
          </a:p>
        </p:txBody>
      </p:sp>
      <p:pic>
        <p:nvPicPr>
          <p:cNvPr id="6" name="Picture 5"/>
          <p:cNvPicPr>
            <a:picLocks noChangeAspect="1"/>
          </p:cNvPicPr>
          <p:nvPr/>
        </p:nvPicPr>
        <p:blipFill>
          <a:blip r:embed="rId3"/>
          <a:stretch>
            <a:fillRect/>
          </a:stretch>
        </p:blipFill>
        <p:spPr>
          <a:xfrm>
            <a:off x="147918" y="4143183"/>
            <a:ext cx="3488875" cy="2280952"/>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4998672" y="3804264"/>
            <a:ext cx="3708313" cy="2085926"/>
          </a:xfrm>
          <a:prstGeom prst="rect">
            <a:avLst/>
          </a:prstGeom>
          <a:ln>
            <a:noFill/>
          </a:ln>
          <a:effectLst>
            <a:softEdge rad="112500"/>
          </a:effectLst>
        </p:spPr>
      </p:pic>
    </p:spTree>
    <p:extLst>
      <p:ext uri="{BB962C8B-B14F-4D97-AF65-F5344CB8AC3E}">
        <p14:creationId xmlns:p14="http://schemas.microsoft.com/office/powerpoint/2010/main" val="38892535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331443"/>
            <a:ext cx="5069540" cy="6324851"/>
          </a:xfrm>
          <a:prstGeom prst="rect">
            <a:avLst/>
          </a:prstGeom>
        </p:spPr>
      </p:pic>
      <p:sp>
        <p:nvSpPr>
          <p:cNvPr id="5" name="Rectangle 4"/>
          <p:cNvSpPr/>
          <p:nvPr/>
        </p:nvSpPr>
        <p:spPr>
          <a:xfrm>
            <a:off x="5409639" y="214452"/>
            <a:ext cx="6096000" cy="646331"/>
          </a:xfrm>
          <a:prstGeom prst="rect">
            <a:avLst/>
          </a:prstGeom>
        </p:spPr>
        <p:txBody>
          <a:bodyPr>
            <a:spAutoFit/>
          </a:bodyPr>
          <a:lstStyle/>
          <a:p>
            <a:r>
              <a:rPr lang="en-US" sz="3600" dirty="0" smtClean="0"/>
              <a:t>             </a:t>
            </a:r>
            <a:r>
              <a:rPr lang="en-US" sz="3600" dirty="0" err="1" smtClean="0">
                <a:solidFill>
                  <a:srgbClr val="FF0000"/>
                </a:solidFill>
                <a:latin typeface="Batang" panose="02030600000101010101" pitchFamily="18" charset="-127"/>
                <a:ea typeface="Batang" panose="02030600000101010101" pitchFamily="18" charset="-127"/>
              </a:rPr>
              <a:t>Đáp</a:t>
            </a:r>
            <a:r>
              <a:rPr lang="en-US" sz="3600" dirty="0" smtClean="0">
                <a:solidFill>
                  <a:srgbClr val="FF0000"/>
                </a:solidFill>
                <a:latin typeface="Batang" panose="02030600000101010101" pitchFamily="18" charset="-127"/>
                <a:ea typeface="Batang" panose="02030600000101010101" pitchFamily="18" charset="-127"/>
              </a:rPr>
              <a:t> </a:t>
            </a:r>
            <a:r>
              <a:rPr lang="en-US" sz="3600" dirty="0" err="1">
                <a:solidFill>
                  <a:srgbClr val="FF0000"/>
                </a:solidFill>
                <a:latin typeface="Batang" panose="02030600000101010101" pitchFamily="18" charset="-127"/>
                <a:ea typeface="Batang" panose="02030600000101010101" pitchFamily="18" charset="-127"/>
              </a:rPr>
              <a:t>án</a:t>
            </a:r>
            <a:r>
              <a:rPr lang="en-US" sz="3600" dirty="0">
                <a:solidFill>
                  <a:srgbClr val="FF0000"/>
                </a:solidFill>
                <a:latin typeface="Batang" panose="02030600000101010101" pitchFamily="18" charset="-127"/>
                <a:ea typeface="Batang" panose="02030600000101010101" pitchFamily="18" charset="-127"/>
              </a:rPr>
              <a:t>: </a:t>
            </a:r>
          </a:p>
        </p:txBody>
      </p:sp>
      <p:sp>
        <p:nvSpPr>
          <p:cNvPr id="4" name="Rectangle 3"/>
          <p:cNvSpPr/>
          <p:nvPr/>
        </p:nvSpPr>
        <p:spPr>
          <a:xfrm>
            <a:off x="5589495" y="860783"/>
            <a:ext cx="6096000" cy="2677656"/>
          </a:xfrm>
          <a:prstGeom prst="rect">
            <a:avLst/>
          </a:prstGeom>
        </p:spPr>
        <p:txBody>
          <a:bodyPr>
            <a:spAutoFit/>
          </a:bodyPr>
          <a:lstStyle/>
          <a:p>
            <a:r>
              <a:rPr lang="vi-VN" sz="2800" dirty="0">
                <a:ea typeface="Batang" panose="02030600000101010101" pitchFamily="18" charset="-127"/>
              </a:rPr>
              <a:t>Những quốc gia và lãnh thổ lân cận ở vùng biển Nhật Bản là Nga, Bắc Triều Tiên, Hàn Quốc; ở vùng biển Đông Hải là Trung Quốc, Đài Loan; đi xa hơn về phía Nam là Philippines và quần đảo Bắc Mariana.</a:t>
            </a:r>
            <a:endParaRPr lang="en-US" sz="2800" dirty="0">
              <a:latin typeface="Batang" panose="02030600000101010101" pitchFamily="18" charset="-127"/>
              <a:ea typeface="Batang" panose="02030600000101010101" pitchFamily="18" charset="-127"/>
            </a:endParaRPr>
          </a:p>
        </p:txBody>
      </p:sp>
      <p:sp>
        <p:nvSpPr>
          <p:cNvPr id="6" name="TextBox 5"/>
          <p:cNvSpPr txBox="1"/>
          <p:nvPr/>
        </p:nvSpPr>
        <p:spPr>
          <a:xfrm>
            <a:off x="5588934" y="3788530"/>
            <a:ext cx="6212541" cy="1200329"/>
          </a:xfrm>
          <a:prstGeom prst="rect">
            <a:avLst/>
          </a:prstGeom>
          <a:noFill/>
        </p:spPr>
        <p:txBody>
          <a:bodyPr wrap="square" rtlCol="0">
            <a:spAutoFit/>
          </a:bodyPr>
          <a:lstStyle/>
          <a:p>
            <a:r>
              <a:rPr lang="en-US" sz="3600" dirty="0" smtClean="0">
                <a:latin typeface="Batang" panose="02030600000101010101" pitchFamily="18" charset="-127"/>
                <a:ea typeface="Batang" panose="02030600000101010101" pitchFamily="18" charset="-127"/>
              </a:rPr>
              <a:t>NHẬT BẢN </a:t>
            </a:r>
            <a:r>
              <a:rPr lang="en-US" sz="3600" dirty="0" err="1" smtClean="0">
                <a:latin typeface="Batang" panose="02030600000101010101" pitchFamily="18" charset="-127"/>
                <a:ea typeface="Batang" panose="02030600000101010101" pitchFamily="18" charset="-127"/>
              </a:rPr>
              <a:t>tiếp</a:t>
            </a:r>
            <a:r>
              <a:rPr lang="en-US" sz="3600" dirty="0" smtClean="0">
                <a:latin typeface="Batang" panose="02030600000101010101" pitchFamily="18" charset="-127"/>
                <a:ea typeface="Batang" panose="02030600000101010101" pitchFamily="18" charset="-127"/>
              </a:rPr>
              <a:t> </a:t>
            </a:r>
            <a:r>
              <a:rPr lang="en-US" sz="3600" dirty="0" err="1" smtClean="0">
                <a:latin typeface="Batang" panose="02030600000101010101" pitchFamily="18" charset="-127"/>
                <a:ea typeface="Batang" panose="02030600000101010101" pitchFamily="18" charset="-127"/>
              </a:rPr>
              <a:t>giáp</a:t>
            </a:r>
            <a:r>
              <a:rPr lang="en-US" sz="3600" dirty="0" smtClean="0">
                <a:latin typeface="Batang" panose="02030600000101010101" pitchFamily="18" charset="-127"/>
                <a:ea typeface="Batang" panose="02030600000101010101" pitchFamily="18" charset="-127"/>
              </a:rPr>
              <a:t> </a:t>
            </a:r>
            <a:r>
              <a:rPr lang="en-US" sz="3600" dirty="0" err="1" smtClean="0">
                <a:latin typeface="Batang" panose="02030600000101010101" pitchFamily="18" charset="-127"/>
                <a:ea typeface="Batang" panose="02030600000101010101" pitchFamily="18" charset="-127"/>
              </a:rPr>
              <a:t>với</a:t>
            </a:r>
            <a:r>
              <a:rPr lang="en-US" sz="3600" dirty="0" smtClean="0">
                <a:latin typeface="Batang" panose="02030600000101010101" pitchFamily="18" charset="-127"/>
                <a:ea typeface="Batang" panose="02030600000101010101" pitchFamily="18" charset="-127"/>
              </a:rPr>
              <a:t> </a:t>
            </a:r>
            <a:r>
              <a:rPr lang="en-US" sz="3600" dirty="0" err="1" smtClean="0">
                <a:latin typeface="Batang" panose="02030600000101010101" pitchFamily="18" charset="-127"/>
                <a:ea typeface="Batang" panose="02030600000101010101" pitchFamily="18" charset="-127"/>
              </a:rPr>
              <a:t>quốc</a:t>
            </a:r>
            <a:r>
              <a:rPr lang="en-US" sz="3600" dirty="0" smtClean="0">
                <a:latin typeface="Batang" panose="02030600000101010101" pitchFamily="18" charset="-127"/>
                <a:ea typeface="Batang" panose="02030600000101010101" pitchFamily="18" charset="-127"/>
              </a:rPr>
              <a:t> </a:t>
            </a:r>
            <a:r>
              <a:rPr lang="en-US" sz="3600" dirty="0" err="1" smtClean="0">
                <a:latin typeface="Batang" panose="02030600000101010101" pitchFamily="18" charset="-127"/>
                <a:ea typeface="Batang" panose="02030600000101010101" pitchFamily="18" charset="-127"/>
              </a:rPr>
              <a:t>gia</a:t>
            </a:r>
            <a:r>
              <a:rPr lang="en-US" sz="3600" dirty="0" smtClean="0">
                <a:latin typeface="Batang" panose="02030600000101010101" pitchFamily="18" charset="-127"/>
                <a:ea typeface="Batang" panose="02030600000101010101" pitchFamily="18" charset="-127"/>
              </a:rPr>
              <a:t> </a:t>
            </a:r>
            <a:r>
              <a:rPr lang="en-US" sz="3600" dirty="0" err="1" smtClean="0">
                <a:latin typeface="Batang" panose="02030600000101010101" pitchFamily="18" charset="-127"/>
                <a:ea typeface="Batang" panose="02030600000101010101" pitchFamily="18" charset="-127"/>
              </a:rPr>
              <a:t>nào</a:t>
            </a:r>
            <a:endParaRPr lang="en-US" sz="3600"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68032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60610" y="1790338"/>
            <a:ext cx="4688541" cy="4960673"/>
          </a:xfrm>
          <a:prstGeom prst="rect">
            <a:avLst/>
          </a:prstGeom>
        </p:spPr>
      </p:pic>
      <p:pic>
        <p:nvPicPr>
          <p:cNvPr id="5" name="Picture 4"/>
          <p:cNvPicPr>
            <a:picLocks noChangeAspect="1"/>
          </p:cNvPicPr>
          <p:nvPr/>
        </p:nvPicPr>
        <p:blipFill>
          <a:blip r:embed="rId3"/>
          <a:stretch>
            <a:fillRect/>
          </a:stretch>
        </p:blipFill>
        <p:spPr>
          <a:xfrm>
            <a:off x="8942295" y="-1758736"/>
            <a:ext cx="4625178" cy="4373670"/>
          </a:xfrm>
          <a:prstGeom prst="rect">
            <a:avLst/>
          </a:prstGeom>
        </p:spPr>
      </p:pic>
      <p:pic>
        <p:nvPicPr>
          <p:cNvPr id="7" name="Picture 6"/>
          <p:cNvPicPr>
            <a:picLocks noChangeAspect="1"/>
          </p:cNvPicPr>
          <p:nvPr/>
        </p:nvPicPr>
        <p:blipFill>
          <a:blip r:embed="rId4"/>
          <a:stretch>
            <a:fillRect/>
          </a:stretch>
        </p:blipFill>
        <p:spPr>
          <a:xfrm>
            <a:off x="9904881" y="309282"/>
            <a:ext cx="1103472" cy="914479"/>
          </a:xfrm>
          <a:prstGeom prst="rect">
            <a:avLst/>
          </a:prstGeom>
        </p:spPr>
      </p:pic>
      <p:pic>
        <p:nvPicPr>
          <p:cNvPr id="8" name="Picture 7"/>
          <p:cNvPicPr>
            <a:picLocks noChangeAspect="1"/>
          </p:cNvPicPr>
          <p:nvPr/>
        </p:nvPicPr>
        <p:blipFill>
          <a:blip r:embed="rId5"/>
          <a:stretch>
            <a:fillRect/>
          </a:stretch>
        </p:blipFill>
        <p:spPr>
          <a:xfrm>
            <a:off x="11451131" y="2342734"/>
            <a:ext cx="585267" cy="585267"/>
          </a:xfrm>
          <a:prstGeom prst="rect">
            <a:avLst/>
          </a:prstGeom>
        </p:spPr>
      </p:pic>
      <p:pic>
        <p:nvPicPr>
          <p:cNvPr id="9" name="Picture 8"/>
          <p:cNvPicPr>
            <a:picLocks noChangeAspect="1"/>
          </p:cNvPicPr>
          <p:nvPr/>
        </p:nvPicPr>
        <p:blipFill>
          <a:blip r:embed="rId5"/>
          <a:stretch>
            <a:fillRect/>
          </a:stretch>
        </p:blipFill>
        <p:spPr>
          <a:xfrm>
            <a:off x="693484" y="4454177"/>
            <a:ext cx="585267" cy="585267"/>
          </a:xfrm>
          <a:prstGeom prst="rect">
            <a:avLst/>
          </a:prstGeom>
        </p:spPr>
      </p:pic>
      <p:pic>
        <p:nvPicPr>
          <p:cNvPr id="10" name="Picture 9"/>
          <p:cNvPicPr>
            <a:picLocks noChangeAspect="1"/>
          </p:cNvPicPr>
          <p:nvPr/>
        </p:nvPicPr>
        <p:blipFill>
          <a:blip r:embed="rId5"/>
          <a:stretch>
            <a:fillRect/>
          </a:stretch>
        </p:blipFill>
        <p:spPr>
          <a:xfrm>
            <a:off x="3880437" y="309282"/>
            <a:ext cx="585267" cy="585267"/>
          </a:xfrm>
          <a:prstGeom prst="rect">
            <a:avLst/>
          </a:prstGeom>
        </p:spPr>
      </p:pic>
      <p:pic>
        <p:nvPicPr>
          <p:cNvPr id="11" name="Picture 10"/>
          <p:cNvPicPr>
            <a:picLocks noChangeAspect="1"/>
          </p:cNvPicPr>
          <p:nvPr/>
        </p:nvPicPr>
        <p:blipFill>
          <a:blip r:embed="rId6"/>
          <a:stretch>
            <a:fillRect/>
          </a:stretch>
        </p:blipFill>
        <p:spPr>
          <a:xfrm>
            <a:off x="163086" y="190399"/>
            <a:ext cx="823031" cy="823031"/>
          </a:xfrm>
          <a:prstGeom prst="rect">
            <a:avLst/>
          </a:prstGeom>
        </p:spPr>
      </p:pic>
      <p:pic>
        <p:nvPicPr>
          <p:cNvPr id="12" name="Picture 11"/>
          <p:cNvPicPr>
            <a:picLocks noChangeAspect="1"/>
          </p:cNvPicPr>
          <p:nvPr/>
        </p:nvPicPr>
        <p:blipFill>
          <a:blip r:embed="rId6"/>
          <a:stretch>
            <a:fillRect/>
          </a:stretch>
        </p:blipFill>
        <p:spPr>
          <a:xfrm rot="18925118">
            <a:off x="4353226" y="5854813"/>
            <a:ext cx="823031" cy="823031"/>
          </a:xfrm>
          <a:prstGeom prst="rect">
            <a:avLst/>
          </a:prstGeom>
        </p:spPr>
      </p:pic>
      <p:pic>
        <p:nvPicPr>
          <p:cNvPr id="14" name="Picture 13"/>
          <p:cNvPicPr>
            <a:picLocks noChangeAspect="1"/>
          </p:cNvPicPr>
          <p:nvPr/>
        </p:nvPicPr>
        <p:blipFill>
          <a:blip r:embed="rId7"/>
          <a:stretch>
            <a:fillRect/>
          </a:stretch>
        </p:blipFill>
        <p:spPr>
          <a:xfrm>
            <a:off x="-2020604" y="4924823"/>
            <a:ext cx="5096433" cy="3052112"/>
          </a:xfrm>
          <a:prstGeom prst="rect">
            <a:avLst/>
          </a:prstGeom>
        </p:spPr>
      </p:pic>
      <p:sp>
        <p:nvSpPr>
          <p:cNvPr id="17" name="Rectangle 16"/>
          <p:cNvSpPr/>
          <p:nvPr/>
        </p:nvSpPr>
        <p:spPr>
          <a:xfrm>
            <a:off x="1278750" y="1836899"/>
            <a:ext cx="7718973" cy="646331"/>
          </a:xfrm>
          <a:prstGeom prst="rect">
            <a:avLst/>
          </a:prstGeom>
        </p:spPr>
        <p:txBody>
          <a:bodyPr wrap="none">
            <a:spAutoFit/>
          </a:bodyPr>
          <a:lstStyle/>
          <a:p>
            <a:r>
              <a:rPr lang="en-US" sz="3600" dirty="0" smtClean="0"/>
              <a:t>NHẬT BẢN </a:t>
            </a:r>
            <a:r>
              <a:rPr lang="en-US" sz="3600" dirty="0" err="1" smtClean="0"/>
              <a:t>thuộc</a:t>
            </a:r>
            <a:r>
              <a:rPr lang="en-US" sz="3600" dirty="0" smtClean="0"/>
              <a:t> </a:t>
            </a:r>
            <a:r>
              <a:rPr lang="en-US" sz="3600" dirty="0" err="1"/>
              <a:t>khu</a:t>
            </a:r>
            <a:r>
              <a:rPr lang="en-US" sz="3600" dirty="0"/>
              <a:t> </a:t>
            </a:r>
            <a:r>
              <a:rPr lang="en-US" sz="3600" dirty="0" err="1"/>
              <a:t>vực</a:t>
            </a:r>
            <a:r>
              <a:rPr lang="en-US" sz="3600" dirty="0"/>
              <a:t> </a:t>
            </a:r>
            <a:r>
              <a:rPr lang="en-US" sz="3600" dirty="0" err="1"/>
              <a:t>nào</a:t>
            </a:r>
            <a:r>
              <a:rPr lang="en-US" sz="3600" dirty="0"/>
              <a:t> ở </a:t>
            </a:r>
            <a:r>
              <a:rPr lang="en-US" sz="3600" dirty="0" err="1"/>
              <a:t>Châu</a:t>
            </a:r>
            <a:r>
              <a:rPr lang="en-US" sz="3600" dirty="0"/>
              <a:t> Á?</a:t>
            </a:r>
          </a:p>
        </p:txBody>
      </p:sp>
      <p:sp>
        <p:nvSpPr>
          <p:cNvPr id="18" name="Rectangle 17"/>
          <p:cNvSpPr/>
          <p:nvPr/>
        </p:nvSpPr>
        <p:spPr>
          <a:xfrm>
            <a:off x="2193151" y="2614934"/>
            <a:ext cx="5154706" cy="1938992"/>
          </a:xfrm>
          <a:prstGeom prst="rect">
            <a:avLst/>
          </a:prstGeom>
        </p:spPr>
        <p:txBody>
          <a:bodyPr wrap="square">
            <a:spAutoFit/>
          </a:bodyPr>
          <a:lstStyle/>
          <a:p>
            <a:r>
              <a:rPr lang="en-US" sz="4000" dirty="0" smtClean="0"/>
              <a:t>                </a:t>
            </a:r>
            <a:r>
              <a:rPr lang="en-US" sz="4000" dirty="0" err="1" smtClean="0"/>
              <a:t>Đáp</a:t>
            </a:r>
            <a:r>
              <a:rPr lang="en-US" sz="4000" dirty="0" smtClean="0"/>
              <a:t> </a:t>
            </a:r>
            <a:r>
              <a:rPr lang="en-US" sz="4000" dirty="0" err="1"/>
              <a:t>án</a:t>
            </a:r>
            <a:r>
              <a:rPr lang="en-US" sz="4000" dirty="0" smtClean="0"/>
              <a:t>:</a:t>
            </a:r>
          </a:p>
          <a:p>
            <a:r>
              <a:rPr lang="en-US" sz="4000" dirty="0" smtClean="0"/>
              <a:t>    </a:t>
            </a:r>
            <a:r>
              <a:rPr lang="en-US" sz="4000" dirty="0" err="1"/>
              <a:t>Nhật</a:t>
            </a:r>
            <a:r>
              <a:rPr lang="en-US" sz="4000" dirty="0"/>
              <a:t> </a:t>
            </a:r>
            <a:r>
              <a:rPr lang="en-US" sz="4000" dirty="0" err="1"/>
              <a:t>Bản</a:t>
            </a:r>
            <a:r>
              <a:rPr lang="en-US" sz="4000" dirty="0"/>
              <a:t> </a:t>
            </a:r>
            <a:r>
              <a:rPr lang="en-US" sz="4000" dirty="0" err="1"/>
              <a:t>nằm</a:t>
            </a:r>
            <a:r>
              <a:rPr lang="en-US" sz="4000" dirty="0"/>
              <a:t> ở </a:t>
            </a:r>
            <a:r>
              <a:rPr lang="en-US" sz="4000" dirty="0" err="1"/>
              <a:t>phía</a:t>
            </a:r>
            <a:r>
              <a:rPr lang="en-US" sz="4000" dirty="0"/>
              <a:t> </a:t>
            </a:r>
            <a:r>
              <a:rPr lang="en-US" sz="4000" dirty="0" err="1"/>
              <a:t>Đông</a:t>
            </a:r>
            <a:r>
              <a:rPr lang="en-US" sz="4000" dirty="0"/>
              <a:t> </a:t>
            </a:r>
            <a:r>
              <a:rPr lang="en-US" sz="4000" dirty="0" err="1"/>
              <a:t>đại</a:t>
            </a:r>
            <a:r>
              <a:rPr lang="en-US" sz="4000" dirty="0"/>
              <a:t> </a:t>
            </a:r>
            <a:r>
              <a:rPr lang="en-US" sz="4000" dirty="0" err="1"/>
              <a:t>lục</a:t>
            </a:r>
            <a:r>
              <a:rPr lang="en-US" sz="4000" dirty="0"/>
              <a:t> </a:t>
            </a:r>
            <a:r>
              <a:rPr lang="en-US" sz="4000" dirty="0" err="1"/>
              <a:t>Châu</a:t>
            </a:r>
            <a:r>
              <a:rPr lang="en-US" sz="4000" dirty="0"/>
              <a:t> Á. </a:t>
            </a:r>
          </a:p>
        </p:txBody>
      </p:sp>
      <p:pic>
        <p:nvPicPr>
          <p:cNvPr id="2" name="Picture 1"/>
          <p:cNvPicPr>
            <a:picLocks noChangeAspect="1"/>
          </p:cNvPicPr>
          <p:nvPr/>
        </p:nvPicPr>
        <p:blipFill>
          <a:blip r:embed="rId8"/>
          <a:stretch>
            <a:fillRect/>
          </a:stretch>
        </p:blipFill>
        <p:spPr>
          <a:xfrm>
            <a:off x="1980398" y="3181947"/>
            <a:ext cx="702454" cy="710259"/>
          </a:xfrm>
          <a:prstGeom prst="rect">
            <a:avLst/>
          </a:prstGeom>
        </p:spPr>
      </p:pic>
    </p:spTree>
    <p:extLst>
      <p:ext uri="{BB962C8B-B14F-4D97-AF65-F5344CB8AC3E}">
        <p14:creationId xmlns:p14="http://schemas.microsoft.com/office/powerpoint/2010/main" val="371936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545</TotalTime>
  <Words>1225</Words>
  <Application>Microsoft Office PowerPoint</Application>
  <PresentationFormat>Widescreen</PresentationFormat>
  <Paragraphs>74</Paragraphs>
  <Slides>17</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Batang</vt:lpstr>
      <vt:lpstr>Arial</vt:lpstr>
      <vt:lpstr>Britannic Bold</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59</cp:revision>
  <dcterms:created xsi:type="dcterms:W3CDTF">2023-11-05T03:20:09Z</dcterms:created>
  <dcterms:modified xsi:type="dcterms:W3CDTF">2023-11-10T13:29:54Z</dcterms:modified>
</cp:coreProperties>
</file>