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3" r:id="rId3"/>
    <p:sldId id="257" r:id="rId4"/>
    <p:sldId id="262" r:id="rId5"/>
    <p:sldId id="266" r:id="rId6"/>
    <p:sldId id="267" r:id="rId7"/>
    <p:sldId id="268" r:id="rId8"/>
    <p:sldId id="264" r:id="rId9"/>
    <p:sldId id="261" r:id="rId10"/>
    <p:sldId id="269" r:id="rId11"/>
    <p:sldId id="270" r:id="rId12"/>
    <p:sldId id="271" r:id="rId13"/>
    <p:sldId id="265" r:id="rId14"/>
    <p:sldId id="272" r:id="rId15"/>
    <p:sldId id="273" r:id="rId16"/>
    <p:sldId id="274" r:id="rId17"/>
    <p:sldId id="275" r:id="rId18"/>
    <p:sldId id="258" r:id="rId19"/>
    <p:sldId id="276" r:id="rId20"/>
    <p:sldId id="280" r:id="rId21"/>
    <p:sldId id="281" r:id="rId22"/>
    <p:sldId id="282" r:id="rId23"/>
    <p:sldId id="283" r:id="rId24"/>
    <p:sldId id="277" r:id="rId25"/>
    <p:sldId id="278" r:id="rId26"/>
    <p:sldId id="279" r:id="rId27"/>
    <p:sldId id="284" r:id="rId28"/>
    <p:sldId id="285" r:id="rId29"/>
    <p:sldId id="286" r:id="rId30"/>
    <p:sldId id="290" r:id="rId31"/>
    <p:sldId id="287" r:id="rId32"/>
    <p:sldId id="288" r:id="rId33"/>
    <p:sldId id="289"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Lst>
  <p:sldSz cx="18288000" cy="10287000"/>
  <p:notesSz cx="6858000" cy="9144000"/>
  <p:embeddedFontLst>
    <p:embeddedFont>
      <p:font typeface="Be Vietnam"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82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sv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61.svg"/></Relationships>
</file>

<file path=ppt/slides/_rels/slide1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svg"/><Relationship Id="rId7" Type="http://schemas.openxmlformats.org/officeDocument/2006/relationships/image" Target="../media/image6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71.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sv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svg"/><Relationship Id="rId4" Type="http://schemas.openxmlformats.org/officeDocument/2006/relationships/image" Target="../media/image108.png"/></Relationships>
</file>

<file path=ppt/slides/_rels/slide31.xml.rels><?xml version="1.0" encoding="UTF-8" standalone="yes"?>
<Relationships xmlns="http://schemas.openxmlformats.org/package/2006/relationships"><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7.svg"/><Relationship Id="rId7" Type="http://schemas.openxmlformats.org/officeDocument/2006/relationships/image" Target="../media/image119.sv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07.svg"/><Relationship Id="rId4" Type="http://schemas.openxmlformats.org/officeDocument/2006/relationships/image" Target="../media/image106.png"/></Relationships>
</file>

<file path=ppt/slides/_rels/slide33.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123.svg"/><Relationship Id="rId4" Type="http://schemas.openxmlformats.org/officeDocument/2006/relationships/image" Target="../media/image122.png"/></Relationships>
</file>

<file path=ppt/slides/_rels/slide34.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svg"/><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34.sv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8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79.sv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sv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3.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97.sv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83.sv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31.svg"/><Relationship Id="rId7" Type="http://schemas.openxmlformats.org/officeDocument/2006/relationships/image" Target="../media/image135.sv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34.png"/><Relationship Id="rId11" Type="http://schemas.openxmlformats.org/officeDocument/2006/relationships/image" Target="../media/image79.svg"/><Relationship Id="rId5" Type="http://schemas.openxmlformats.org/officeDocument/2006/relationships/image" Target="../media/image133.svg"/><Relationship Id="rId10" Type="http://schemas.openxmlformats.org/officeDocument/2006/relationships/image" Target="../media/image78.png"/><Relationship Id="rId4" Type="http://schemas.openxmlformats.org/officeDocument/2006/relationships/image" Target="../media/image132.png"/><Relationship Id="rId9" Type="http://schemas.openxmlformats.org/officeDocument/2006/relationships/image" Target="../media/image71.sv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0" y="0"/>
            <a:ext cx="9149080" cy="10287000"/>
          </a:xfrm>
          <a:prstGeom prst="rect">
            <a:avLst/>
          </a:prstGeom>
        </p:spPr>
      </p:pic>
      <p:grpSp>
        <p:nvGrpSpPr>
          <p:cNvPr id="4" name="Group 4"/>
          <p:cNvGrpSpPr/>
          <p:nvPr/>
        </p:nvGrpSpPr>
        <p:grpSpPr>
          <a:xfrm>
            <a:off x="762000" y="647700"/>
            <a:ext cx="16916400" cy="634652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76803" y="5379113"/>
            <a:ext cx="13123669" cy="4977273"/>
          </a:xfrm>
          <a:prstGeom prst="rect">
            <a:avLst/>
          </a:prstGeom>
        </p:spPr>
      </p:pic>
      <p:sp>
        <p:nvSpPr>
          <p:cNvPr id="9" name="TextBox 9"/>
          <p:cNvSpPr txBox="1"/>
          <p:nvPr/>
        </p:nvSpPr>
        <p:spPr>
          <a:xfrm>
            <a:off x="998965" y="1622857"/>
            <a:ext cx="16279344" cy="3248646"/>
          </a:xfrm>
          <a:prstGeom prst="rect">
            <a:avLst/>
          </a:prstGeom>
        </p:spPr>
        <p:txBody>
          <a:bodyPr wrap="square" lIns="0" tIns="0" rIns="0" bIns="0" rtlCol="0" anchor="t">
            <a:spAutoFit/>
          </a:bodyPr>
          <a:lstStyle/>
          <a:p>
            <a:pPr algn="ctr">
              <a:lnSpc>
                <a:spcPct val="150000"/>
              </a:lnSpc>
            </a:pPr>
            <a:r>
              <a:rPr lang="en-US" sz="7500" b="1">
                <a:solidFill>
                  <a:srgbClr val="5E3023"/>
                </a:solidFill>
                <a:latin typeface="Arial" panose="020B0604020202020204" pitchFamily="34" charset="0"/>
                <a:cs typeface="Arial" panose="020B0604020202020204" pitchFamily="34" charset="0"/>
              </a:rPr>
              <a:t>CHÀO MỪNG CÁC EM </a:t>
            </a:r>
          </a:p>
          <a:p>
            <a:pPr algn="ctr">
              <a:lnSpc>
                <a:spcPct val="150000"/>
              </a:lnSpc>
            </a:pPr>
            <a:r>
              <a:rPr lang="en-US" sz="7500" b="1">
                <a:solidFill>
                  <a:srgbClr val="5E3023"/>
                </a:solidFill>
                <a:latin typeface="Arial" panose="020B0604020202020204" pitchFamily="34" charset="0"/>
                <a:cs typeface="Arial" panose="020B0604020202020204" pitchFamily="34" charset="0"/>
              </a:rPr>
              <a:t>ĐẾN VỚI BÀI HỌC NGÀY HÔM NAY!</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B04A95BC-6F6B-4140-82D9-A476654260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57600" y="684345"/>
            <a:ext cx="13384530" cy="9296400"/>
          </a:xfrm>
          <a:prstGeom prst="rect">
            <a:avLst/>
          </a:prstGeom>
        </p:spPr>
      </p:pic>
      <p:sp>
        <p:nvSpPr>
          <p:cNvPr id="9" name="TextBox 8">
            <a:extLst>
              <a:ext uri="{FF2B5EF4-FFF2-40B4-BE49-F238E27FC236}">
                <a16:creationId xmlns:a16="http://schemas.microsoft.com/office/drawing/2014/main" id="{21F3428C-3459-4C87-BCBA-3069CC076638}"/>
              </a:ext>
            </a:extLst>
          </p:cNvPr>
          <p:cNvSpPr txBox="1"/>
          <p:nvPr/>
        </p:nvSpPr>
        <p:spPr>
          <a:xfrm>
            <a:off x="3969591" y="1393610"/>
            <a:ext cx="12760547" cy="8186215"/>
          </a:xfrm>
          <a:prstGeom prst="rect">
            <a:avLst/>
          </a:prstGeom>
          <a:noFill/>
        </p:spPr>
        <p:txBody>
          <a:bodyPr wrap="square">
            <a:spAutoFit/>
          </a:bodyPr>
          <a:lstStyle/>
          <a:p>
            <a:pPr algn="just">
              <a:lnSpc>
                <a:spcPct val="150000"/>
              </a:lnSpc>
              <a:spcBef>
                <a:spcPts val="300"/>
              </a:spcBef>
              <a:spcAft>
                <a:spcPts val="300"/>
              </a:spcAft>
            </a:pPr>
            <a:r>
              <a:rPr lang="fr-FR" sz="3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 tin 1: Hành vi không được làm đối với cá nhân</a:t>
            </a:r>
          </a:p>
          <a:p>
            <a:pPr marL="571500" indent="-571500" algn="just">
              <a:lnSpc>
                <a:spcPct val="150000"/>
              </a:lnSpc>
              <a:spcBef>
                <a:spcPts val="300"/>
              </a:spcBef>
              <a:spcAft>
                <a:spcPts val="300"/>
              </a:spcAft>
              <a:buFont typeface="Arial" panose="020B0604020202020204" pitchFamily="34" charset="0"/>
              <a:buChar char="•"/>
            </a:pPr>
            <a:r>
              <a:rPr lang="fr-FR"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 dụng, tổ chức sử dụng trái phép chất ma túy; cưỡng bức, lôi kéo người khác sử dụng trái phép chất ma túy; chứa chấp, hỗ trợ việc sử dụng trái phép chất ma túy.</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Sản xuất, tàng trữ, vận chuyển, mua bán phương tiện, dụng cụ dùng vào việc sản xuất hoặc sử dụng trái phép chất ma túy.</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Đánh bạc và tổ chức đánh bạc dưới mọi hình thức.</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Mại dâm, dụ dỗ hoặc dẫn dắt mại dâm.</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5">
            <a:extLst>
              <a:ext uri="{FF2B5EF4-FFF2-40B4-BE49-F238E27FC236}">
                <a16:creationId xmlns:a16="http://schemas.microsoft.com/office/drawing/2014/main" id="{5EC4FD77-3F46-49A8-815F-C17113C02E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39461" y="7901528"/>
            <a:ext cx="1981353" cy="2343536"/>
          </a:xfrm>
          <a:prstGeom prst="rect">
            <a:avLst/>
          </a:prstGeom>
        </p:spPr>
      </p:pic>
      <p:pic>
        <p:nvPicPr>
          <p:cNvPr id="12" name="Picture 6">
            <a:extLst>
              <a:ext uri="{FF2B5EF4-FFF2-40B4-BE49-F238E27FC236}">
                <a16:creationId xmlns:a16="http://schemas.microsoft.com/office/drawing/2014/main" id="{7F89C1CD-F113-4FA9-9EDB-7BF2F978AB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385472"/>
            <a:ext cx="3886200" cy="7901528"/>
          </a:xfrm>
          <a:prstGeom prst="rect">
            <a:avLst/>
          </a:prstGeom>
        </p:spPr>
      </p:pic>
    </p:spTree>
    <p:extLst>
      <p:ext uri="{BB962C8B-B14F-4D97-AF65-F5344CB8AC3E}">
        <p14:creationId xmlns:p14="http://schemas.microsoft.com/office/powerpoint/2010/main" val="2264690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1028700"/>
            <a:ext cx="17983200" cy="9189092"/>
          </a:xfrm>
          <a:prstGeom prst="rect">
            <a:avLst/>
          </a:prstGeom>
        </p:spPr>
      </p:pic>
      <p:grpSp>
        <p:nvGrpSpPr>
          <p:cNvPr id="22" name="Group 6">
            <a:extLst>
              <a:ext uri="{FF2B5EF4-FFF2-40B4-BE49-F238E27FC236}">
                <a16:creationId xmlns:a16="http://schemas.microsoft.com/office/drawing/2014/main" id="{3DA56E3E-04C2-4FEF-A318-2E97E5E546E2}"/>
              </a:ext>
            </a:extLst>
          </p:cNvPr>
          <p:cNvGrpSpPr/>
          <p:nvPr/>
        </p:nvGrpSpPr>
        <p:grpSpPr>
          <a:xfrm>
            <a:off x="6473029" y="1263718"/>
            <a:ext cx="5646741" cy="1615686"/>
            <a:chOff x="589217" y="1124101"/>
            <a:chExt cx="9340454" cy="2528735"/>
          </a:xfrm>
        </p:grpSpPr>
        <p:sp>
          <p:nvSpPr>
            <p:cNvPr id="23" name="Freeform 7">
              <a:extLst>
                <a:ext uri="{FF2B5EF4-FFF2-40B4-BE49-F238E27FC236}">
                  <a16:creationId xmlns:a16="http://schemas.microsoft.com/office/drawing/2014/main" id="{A06FC82E-6BA6-49B8-AAA6-6C4A54EB1DC3}"/>
                </a:ext>
              </a:extLst>
            </p:cNvPr>
            <p:cNvSpPr/>
            <p:nvPr/>
          </p:nvSpPr>
          <p:spPr>
            <a:xfrm>
              <a:off x="589217" y="1124101"/>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chemeClr val="accent6">
                <a:lumMod val="40000"/>
                <a:lumOff val="60000"/>
              </a:schemeClr>
            </a:solidFill>
          </p:spPr>
        </p:sp>
      </p:grpSp>
      <p:sp>
        <p:nvSpPr>
          <p:cNvPr id="24" name="TextBox 7">
            <a:extLst>
              <a:ext uri="{FF2B5EF4-FFF2-40B4-BE49-F238E27FC236}">
                <a16:creationId xmlns:a16="http://schemas.microsoft.com/office/drawing/2014/main" id="{50496884-8831-4BA5-A9FC-CEA977D1EFED}"/>
              </a:ext>
            </a:extLst>
          </p:cNvPr>
          <p:cNvSpPr txBox="1"/>
          <p:nvPr/>
        </p:nvSpPr>
        <p:spPr>
          <a:xfrm>
            <a:off x="6473029" y="1610414"/>
            <a:ext cx="5646741" cy="768800"/>
          </a:xfrm>
          <a:prstGeom prst="rect">
            <a:avLst/>
          </a:prstGeom>
        </p:spPr>
        <p:txBody>
          <a:bodyPr wrap="square" lIns="0" tIns="0" rIns="0" bIns="0" rtlCol="0" anchor="t">
            <a:spAutoFit/>
          </a:bodyPr>
          <a:lstStyle/>
          <a:p>
            <a:pPr algn="ctr">
              <a:lnSpc>
                <a:spcPct val="150000"/>
              </a:lnSpc>
            </a:pPr>
            <a:r>
              <a:rPr lang="en-US" sz="3800" b="1">
                <a:solidFill>
                  <a:srgbClr val="5E3023">
                    <a:alpha val="81961"/>
                  </a:srgbClr>
                </a:solidFill>
                <a:latin typeface="Arial" panose="020B0604020202020204" pitchFamily="34" charset="0"/>
                <a:cs typeface="Arial" panose="020B0604020202020204" pitchFamily="34" charset="0"/>
              </a:rPr>
              <a:t>Thông tin 2</a:t>
            </a:r>
          </a:p>
        </p:txBody>
      </p:sp>
      <p:grpSp>
        <p:nvGrpSpPr>
          <p:cNvPr id="25" name="Group 6">
            <a:extLst>
              <a:ext uri="{FF2B5EF4-FFF2-40B4-BE49-F238E27FC236}">
                <a16:creationId xmlns:a16="http://schemas.microsoft.com/office/drawing/2014/main" id="{8F698814-CF1E-43ED-8BCF-7E2DDECB5B1B}"/>
              </a:ext>
            </a:extLst>
          </p:cNvPr>
          <p:cNvGrpSpPr/>
          <p:nvPr/>
        </p:nvGrpSpPr>
        <p:grpSpPr>
          <a:xfrm>
            <a:off x="2286000" y="2834547"/>
            <a:ext cx="14706600" cy="5812416"/>
            <a:chOff x="589217" y="1124101"/>
            <a:chExt cx="9340454" cy="2528735"/>
          </a:xfrm>
          <a:solidFill>
            <a:schemeClr val="accent6">
              <a:lumMod val="20000"/>
              <a:lumOff val="80000"/>
            </a:schemeClr>
          </a:solidFill>
        </p:grpSpPr>
        <p:sp>
          <p:nvSpPr>
            <p:cNvPr id="31" name="Freeform 7">
              <a:extLst>
                <a:ext uri="{FF2B5EF4-FFF2-40B4-BE49-F238E27FC236}">
                  <a16:creationId xmlns:a16="http://schemas.microsoft.com/office/drawing/2014/main" id="{CE5CC36F-2219-4AC3-84E5-DFAA16E00E44}"/>
                </a:ext>
              </a:extLst>
            </p:cNvPr>
            <p:cNvSpPr/>
            <p:nvPr/>
          </p:nvSpPr>
          <p:spPr>
            <a:xfrm>
              <a:off x="589217" y="1124101"/>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grpFill/>
          </p:spPr>
        </p:sp>
      </p:grpSp>
      <p:sp>
        <p:nvSpPr>
          <p:cNvPr id="36" name="TextBox 7">
            <a:extLst>
              <a:ext uri="{FF2B5EF4-FFF2-40B4-BE49-F238E27FC236}">
                <a16:creationId xmlns:a16="http://schemas.microsoft.com/office/drawing/2014/main" id="{BDAB186B-F8F5-42DA-ABD3-4C05FEEFA497}"/>
              </a:ext>
            </a:extLst>
          </p:cNvPr>
          <p:cNvSpPr txBox="1"/>
          <p:nvPr/>
        </p:nvSpPr>
        <p:spPr>
          <a:xfrm>
            <a:off x="2590800" y="3558786"/>
            <a:ext cx="13868400" cy="5154616"/>
          </a:xfrm>
          <a:prstGeom prst="rect">
            <a:avLst/>
          </a:prstGeom>
        </p:spPr>
        <p:txBody>
          <a:bodyPr wrap="square" lIns="0" tIns="0" rIns="0" bIns="0" rtlCol="0" anchor="t">
            <a:spAutoFit/>
          </a:bodyPr>
          <a:lstStyle/>
          <a:p>
            <a:pPr marL="571500" indent="-571500" algn="just">
              <a:lnSpc>
                <a:spcPct val="150000"/>
              </a:lnSpc>
              <a:buFont typeface="Arial" panose="020B0604020202020204" pitchFamily="34" charset="0"/>
              <a:buChar char="•"/>
            </a:pPr>
            <a:r>
              <a:rPr lang="en-US" sz="3800">
                <a:solidFill>
                  <a:srgbClr val="5E3023">
                    <a:alpha val="81961"/>
                  </a:srgbClr>
                </a:solidFill>
                <a:latin typeface="Arial" panose="020B0604020202020204" pitchFamily="34" charset="0"/>
                <a:cs typeface="Arial" panose="020B0604020202020204" pitchFamily="34" charset="0"/>
              </a:rPr>
              <a:t>Nhân vật T đã vi phạm quy định về phòng, chống tệ nạn xã hội: Tổ chức đánh bạc, đánh bạc dưới hình thức cá độ bóng đá và cho vay nặng lãi.</a:t>
            </a:r>
          </a:p>
          <a:p>
            <a:pPr marL="571500" indent="-571500" algn="just">
              <a:lnSpc>
                <a:spcPct val="150000"/>
              </a:lnSpc>
              <a:buFont typeface="Arial" panose="020B0604020202020204" pitchFamily="34" charset="0"/>
              <a:buChar char="•"/>
            </a:pPr>
            <a:r>
              <a:rPr lang="en-US" sz="3800">
                <a:solidFill>
                  <a:srgbClr val="5E3023">
                    <a:alpha val="81961"/>
                  </a:srgbClr>
                </a:solidFill>
                <a:latin typeface="Arial" panose="020B0604020202020204" pitchFamily="34" charset="0"/>
                <a:cs typeface="Arial" panose="020B0604020202020204" pitchFamily="34" charset="0"/>
              </a:rPr>
              <a:t>Nhân vật T sẽ bị phạt từ 1 000 000 đồng đến 2 000 000 đồng cho hành vi đánh bài và tổ chức đánh bài. </a:t>
            </a:r>
          </a:p>
          <a:p>
            <a:pPr algn="just">
              <a:lnSpc>
                <a:spcPct val="150000"/>
              </a:lnSpc>
            </a:pPr>
            <a:endParaRPr lang="en-US" sz="3800" b="1">
              <a:solidFill>
                <a:srgbClr val="5E3023">
                  <a:alpha val="81961"/>
                </a:srgbClr>
              </a:solidFill>
              <a:latin typeface="Arial" panose="020B0604020202020204" pitchFamily="34" charset="0"/>
              <a:cs typeface="Arial" panose="020B0604020202020204" pitchFamily="34" charset="0"/>
            </a:endParaRPr>
          </a:p>
        </p:txBody>
      </p:sp>
      <p:pic>
        <p:nvPicPr>
          <p:cNvPr id="37" name="Picture 7">
            <a:extLst>
              <a:ext uri="{FF2B5EF4-FFF2-40B4-BE49-F238E27FC236}">
                <a16:creationId xmlns:a16="http://schemas.microsoft.com/office/drawing/2014/main" id="{C4F2766F-545E-4965-B499-71AAFEBBE4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 y="7505700"/>
            <a:ext cx="3009900" cy="2798184"/>
          </a:xfrm>
          <a:prstGeom prst="rect">
            <a:avLst/>
          </a:prstGeom>
        </p:spPr>
      </p:pic>
      <p:pic>
        <p:nvPicPr>
          <p:cNvPr id="38" name="Picture 9">
            <a:extLst>
              <a:ext uri="{FF2B5EF4-FFF2-40B4-BE49-F238E27FC236}">
                <a16:creationId xmlns:a16="http://schemas.microsoft.com/office/drawing/2014/main" id="{1D66BD90-5AC6-462B-BC8E-1F52708E41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63713" y="7326967"/>
            <a:ext cx="2800487" cy="2890825"/>
          </a:xfrm>
          <a:prstGeom prst="rect">
            <a:avLst/>
          </a:prstGeom>
        </p:spPr>
      </p:pic>
    </p:spTree>
    <p:extLst>
      <p:ext uri="{BB962C8B-B14F-4D97-AF65-F5344CB8AC3E}">
        <p14:creationId xmlns:p14="http://schemas.microsoft.com/office/powerpoint/2010/main" val="3768971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par>
                                <p:cTn id="19" presetID="16" presetClass="entr" presetSubtype="21"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4" name="Group 4"/>
          <p:cNvGrpSpPr/>
          <p:nvPr/>
        </p:nvGrpSpPr>
        <p:grpSpPr>
          <a:xfrm>
            <a:off x="4114800" y="1181100"/>
            <a:ext cx="12625388" cy="297180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sp>
        <p:nvSpPr>
          <p:cNvPr id="9" name="TextBox 9"/>
          <p:cNvSpPr txBox="1"/>
          <p:nvPr/>
        </p:nvSpPr>
        <p:spPr>
          <a:xfrm>
            <a:off x="4524376" y="1721644"/>
            <a:ext cx="11406188" cy="1732590"/>
          </a:xfrm>
          <a:prstGeom prst="rect">
            <a:avLst/>
          </a:prstGeom>
        </p:spPr>
        <p:txBody>
          <a:bodyPr wrap="square" lIns="0" tIns="0" rIns="0" bIns="0" rtlCol="0" anchor="t">
            <a:spAutoFit/>
          </a:bodyPr>
          <a:lstStyle/>
          <a:p>
            <a:pPr algn="just">
              <a:lnSpc>
                <a:spcPct val="150000"/>
              </a:lnSpc>
            </a:pPr>
            <a:r>
              <a:rPr lang="vi-VN" sz="4000">
                <a:solidFill>
                  <a:srgbClr val="5E3023"/>
                </a:solidFill>
                <a:cs typeface="Arial" panose="020B0604020202020204" pitchFamily="34" charset="0"/>
              </a:rPr>
              <a:t>Nếu phát hiện ra những người thực hiện hành vi vi phạm </a:t>
            </a:r>
            <a:r>
              <a:rPr lang="en-US" sz="4000">
                <a:solidFill>
                  <a:srgbClr val="5E3023"/>
                </a:solidFill>
                <a:cs typeface="Arial" panose="020B0604020202020204" pitchFamily="34" charset="0"/>
              </a:rPr>
              <a:t> </a:t>
            </a:r>
            <a:r>
              <a:rPr lang="vi-VN" sz="4000">
                <a:solidFill>
                  <a:srgbClr val="5E3023"/>
                </a:solidFill>
                <a:cs typeface="Arial" panose="020B0604020202020204" pitchFamily="34" charset="0"/>
              </a:rPr>
              <a:t>pháp luật, em sẽ xử lí như thế nào?</a:t>
            </a:r>
            <a:endParaRPr lang="en-US" sz="7500">
              <a:solidFill>
                <a:srgbClr val="5E3023"/>
              </a:solidFill>
              <a:latin typeface="Arial" panose="020B0604020202020204" pitchFamily="34" charset="0"/>
              <a:cs typeface="Arial" panose="020B0604020202020204" pitchFamily="34" charset="0"/>
            </a:endParaRPr>
          </a:p>
        </p:txBody>
      </p:sp>
      <p:pic>
        <p:nvPicPr>
          <p:cNvPr id="10" name="Picture 16">
            <a:extLst>
              <a:ext uri="{FF2B5EF4-FFF2-40B4-BE49-F238E27FC236}">
                <a16:creationId xmlns:a16="http://schemas.microsoft.com/office/drawing/2014/main" id="{04AE2313-0D98-48A4-922C-D940A2D96E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73" y="4230396"/>
            <a:ext cx="3886200" cy="6006638"/>
          </a:xfrm>
          <a:prstGeom prst="rect">
            <a:avLst/>
          </a:prstGeom>
        </p:spPr>
      </p:pic>
      <p:sp>
        <p:nvSpPr>
          <p:cNvPr id="11" name="Arrow: Down 10">
            <a:extLst>
              <a:ext uri="{FF2B5EF4-FFF2-40B4-BE49-F238E27FC236}">
                <a16:creationId xmlns:a16="http://schemas.microsoft.com/office/drawing/2014/main" id="{31694923-7905-4681-A02E-DDD7BD346498}"/>
              </a:ext>
            </a:extLst>
          </p:cNvPr>
          <p:cNvSpPr/>
          <p:nvPr/>
        </p:nvSpPr>
        <p:spPr>
          <a:xfrm>
            <a:off x="10072597" y="4670158"/>
            <a:ext cx="914400" cy="1435608"/>
          </a:xfrm>
          <a:prstGeom prst="down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4">
            <a:extLst>
              <a:ext uri="{FF2B5EF4-FFF2-40B4-BE49-F238E27FC236}">
                <a16:creationId xmlns:a16="http://schemas.microsoft.com/office/drawing/2014/main" id="{9BF99F84-8E55-4EFF-B4CC-216EA4A52EC3}"/>
              </a:ext>
            </a:extLst>
          </p:cNvPr>
          <p:cNvGrpSpPr/>
          <p:nvPr/>
        </p:nvGrpSpPr>
        <p:grpSpPr>
          <a:xfrm>
            <a:off x="4360213" y="6385508"/>
            <a:ext cx="12625388" cy="2971800"/>
            <a:chOff x="0" y="0"/>
            <a:chExt cx="2678768" cy="1649742"/>
          </a:xfrm>
        </p:grpSpPr>
        <p:sp>
          <p:nvSpPr>
            <p:cNvPr id="13" name="Freeform 5">
              <a:extLst>
                <a:ext uri="{FF2B5EF4-FFF2-40B4-BE49-F238E27FC236}">
                  <a16:creationId xmlns:a16="http://schemas.microsoft.com/office/drawing/2014/main" id="{0DE1267C-B8DD-40AD-B883-BCB5B1D364DC}"/>
                </a:ext>
              </a:extLst>
            </p:cNvPr>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14" name="Freeform 6">
              <a:extLst>
                <a:ext uri="{FF2B5EF4-FFF2-40B4-BE49-F238E27FC236}">
                  <a16:creationId xmlns:a16="http://schemas.microsoft.com/office/drawing/2014/main" id="{49189F92-A0A1-43F3-BAD7-9CBAB4E0182D}"/>
                </a:ext>
              </a:extLst>
            </p:cNvPr>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15" name="Freeform 7">
              <a:extLst>
                <a:ext uri="{FF2B5EF4-FFF2-40B4-BE49-F238E27FC236}">
                  <a16:creationId xmlns:a16="http://schemas.microsoft.com/office/drawing/2014/main" id="{3FECE34B-EB45-47A5-85C2-415CFA65A61D}"/>
                </a:ext>
              </a:extLst>
            </p:cNvPr>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sp>
        <p:nvSpPr>
          <p:cNvPr id="16" name="TextBox 9">
            <a:extLst>
              <a:ext uri="{FF2B5EF4-FFF2-40B4-BE49-F238E27FC236}">
                <a16:creationId xmlns:a16="http://schemas.microsoft.com/office/drawing/2014/main" id="{8A677A0B-29C1-42B2-A7B3-FB828599DF8C}"/>
              </a:ext>
            </a:extLst>
          </p:cNvPr>
          <p:cNvSpPr txBox="1"/>
          <p:nvPr/>
        </p:nvSpPr>
        <p:spPr>
          <a:xfrm>
            <a:off x="4969813" y="6966221"/>
            <a:ext cx="11406188" cy="1732590"/>
          </a:xfrm>
          <a:prstGeom prst="rect">
            <a:avLst/>
          </a:prstGeom>
        </p:spPr>
        <p:txBody>
          <a:bodyPr wrap="square" lIns="0" tIns="0" rIns="0" bIns="0" rtlCol="0" anchor="t">
            <a:spAutoFit/>
          </a:bodyPr>
          <a:lstStyle/>
          <a:p>
            <a:pPr algn="just">
              <a:lnSpc>
                <a:spcPct val="150000"/>
              </a:lnSpc>
            </a:pPr>
            <a:r>
              <a:rPr lang="en-US" sz="4000">
                <a:solidFill>
                  <a:srgbClr val="5E3023"/>
                </a:solidFill>
                <a:latin typeface="Arial" panose="020B0604020202020204" pitchFamily="34" charset="0"/>
                <a:cs typeface="Arial" panose="020B0604020202020204" pitchFamily="34" charset="0"/>
              </a:rPr>
              <a:t>B</a:t>
            </a:r>
            <a:r>
              <a:rPr lang="vi-VN" sz="4000">
                <a:solidFill>
                  <a:srgbClr val="5E3023"/>
                </a:solidFill>
                <a:latin typeface="Arial" panose="020B0604020202020204" pitchFamily="34" charset="0"/>
                <a:cs typeface="Arial" panose="020B0604020202020204" pitchFamily="34" charset="0"/>
              </a:rPr>
              <a:t>áo cáo ngay cho </a:t>
            </a:r>
            <a:r>
              <a:rPr lang="en-US" sz="4000">
                <a:solidFill>
                  <a:srgbClr val="5E3023"/>
                </a:solidFill>
                <a:latin typeface="Arial" panose="020B0604020202020204" pitchFamily="34" charset="0"/>
                <a:cs typeface="Arial" panose="020B0604020202020204" pitchFamily="34" charset="0"/>
              </a:rPr>
              <a:t>người lớn, </a:t>
            </a:r>
            <a:r>
              <a:rPr lang="vi-VN" sz="4000">
                <a:solidFill>
                  <a:srgbClr val="5E3023"/>
                </a:solidFill>
                <a:cs typeface="Arial" panose="020B0604020202020204" pitchFamily="34" charset="0"/>
              </a:rPr>
              <a:t>công an địa phương hoặc cơ quan, người có thẩm quyền.</a:t>
            </a:r>
            <a:endParaRPr lang="en-US" sz="7500">
              <a:solidFill>
                <a:srgbClr val="5E3023"/>
              </a:solidFill>
              <a:latin typeface="Arial" panose="020B0604020202020204" pitchFamily="34" charset="0"/>
              <a:cs typeface="Arial" panose="020B0604020202020204" pitchFamily="34" charset="0"/>
            </a:endParaRPr>
          </a:p>
        </p:txBody>
      </p:sp>
      <p:pic>
        <p:nvPicPr>
          <p:cNvPr id="17" name="Picture 23">
            <a:extLst>
              <a:ext uri="{FF2B5EF4-FFF2-40B4-BE49-F238E27FC236}">
                <a16:creationId xmlns:a16="http://schemas.microsoft.com/office/drawing/2014/main" id="{87B05AD6-B998-4997-9D10-38762C4F483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00943" y="7335304"/>
            <a:ext cx="1965668" cy="2971800"/>
          </a:xfrm>
          <a:prstGeom prst="rect">
            <a:avLst/>
          </a:prstGeom>
        </p:spPr>
      </p:pic>
    </p:spTree>
    <p:extLst>
      <p:ext uri="{BB962C8B-B14F-4D97-AF65-F5344CB8AC3E}">
        <p14:creationId xmlns:p14="http://schemas.microsoft.com/office/powerpoint/2010/main" val="3750708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4" name="Group 4"/>
          <p:cNvGrpSpPr/>
          <p:nvPr/>
        </p:nvGrpSpPr>
        <p:grpSpPr>
          <a:xfrm>
            <a:off x="887872" y="1714500"/>
            <a:ext cx="16611600" cy="8110151"/>
            <a:chOff x="0" y="0"/>
            <a:chExt cx="10262791" cy="5573799"/>
          </a:xfrm>
        </p:grpSpPr>
        <p:sp>
          <p:nvSpPr>
            <p:cNvPr id="5" name="Freeform 5"/>
            <p:cNvSpPr/>
            <p:nvPr/>
          </p:nvSpPr>
          <p:spPr>
            <a:xfrm>
              <a:off x="-9098" y="-6509"/>
              <a:ext cx="10277122" cy="5605852"/>
            </a:xfrm>
            <a:custGeom>
              <a:avLst/>
              <a:gdLst/>
              <a:ahLst/>
              <a:cxnLst/>
              <a:rect l="l" t="t" r="r" b="b"/>
              <a:pathLst>
                <a:path w="10277122" h="5605852">
                  <a:moveTo>
                    <a:pt x="63030" y="5012299"/>
                  </a:moveTo>
                  <a:cubicBezTo>
                    <a:pt x="63030" y="5012299"/>
                    <a:pt x="0" y="4765735"/>
                    <a:pt x="10218" y="1214762"/>
                  </a:cubicBezTo>
                  <a:cubicBezTo>
                    <a:pt x="18651" y="990971"/>
                    <a:pt x="65033" y="645332"/>
                    <a:pt x="65033" y="645332"/>
                  </a:cubicBezTo>
                  <a:cubicBezTo>
                    <a:pt x="82233" y="502466"/>
                    <a:pt x="56685" y="337866"/>
                    <a:pt x="181385" y="223925"/>
                  </a:cubicBezTo>
                  <a:cubicBezTo>
                    <a:pt x="346794" y="72788"/>
                    <a:pt x="621643" y="0"/>
                    <a:pt x="9384049" y="6965"/>
                  </a:cubicBezTo>
                  <a:lnTo>
                    <a:pt x="9384050" y="6965"/>
                  </a:lnTo>
                  <a:cubicBezTo>
                    <a:pt x="9600797" y="16819"/>
                    <a:pt x="9805112" y="36481"/>
                    <a:pt x="9939300" y="101690"/>
                  </a:cubicBezTo>
                  <a:cubicBezTo>
                    <a:pt x="10195346" y="226120"/>
                    <a:pt x="10277122" y="459160"/>
                    <a:pt x="10271634" y="704684"/>
                  </a:cubicBezTo>
                  <a:cubicBezTo>
                    <a:pt x="10271634" y="704684"/>
                    <a:pt x="10228346" y="1013073"/>
                    <a:pt x="10235779" y="1248607"/>
                  </a:cubicBezTo>
                  <a:cubicBezTo>
                    <a:pt x="10242903" y="4754100"/>
                    <a:pt x="10250059" y="4949703"/>
                    <a:pt x="10250059" y="4949703"/>
                  </a:cubicBezTo>
                  <a:cubicBezTo>
                    <a:pt x="10233378" y="5165436"/>
                    <a:pt x="10118734" y="5376047"/>
                    <a:pt x="9921864" y="5487671"/>
                  </a:cubicBezTo>
                  <a:cubicBezTo>
                    <a:pt x="9771513" y="5572920"/>
                    <a:pt x="9573482" y="5588018"/>
                    <a:pt x="7612271" y="5577276"/>
                  </a:cubicBezTo>
                  <a:lnTo>
                    <a:pt x="7612161" y="5577276"/>
                  </a:lnTo>
                  <a:cubicBezTo>
                    <a:pt x="645952" y="5572000"/>
                    <a:pt x="384604" y="5605852"/>
                    <a:pt x="254278" y="5496695"/>
                  </a:cubicBezTo>
                  <a:cubicBezTo>
                    <a:pt x="145767" y="5405810"/>
                    <a:pt x="81795" y="5212498"/>
                    <a:pt x="63030" y="5012299"/>
                  </a:cubicBezTo>
                  <a:close/>
                </a:path>
              </a:pathLst>
            </a:custGeom>
            <a:solidFill>
              <a:srgbClr val="F8F6F4"/>
            </a:solidFill>
          </p:spPr>
        </p:sp>
      </p:grpSp>
      <p:sp>
        <p:nvSpPr>
          <p:cNvPr id="6" name="TextBox 6"/>
          <p:cNvSpPr txBox="1"/>
          <p:nvPr/>
        </p:nvSpPr>
        <p:spPr>
          <a:xfrm>
            <a:off x="1" y="439468"/>
            <a:ext cx="18287999" cy="1335237"/>
          </a:xfrm>
          <a:prstGeom prst="rect">
            <a:avLst/>
          </a:prstGeom>
        </p:spPr>
        <p:txBody>
          <a:bodyPr wrap="square" lIns="0" tIns="0" rIns="0" bIns="0" rtlCol="0" anchor="t">
            <a:spAutoFit/>
          </a:bodyPr>
          <a:lstStyle/>
          <a:p>
            <a:pPr algn="ctr">
              <a:lnSpc>
                <a:spcPct val="150000"/>
              </a:lnSpc>
            </a:pPr>
            <a:r>
              <a:rPr lang="en-US" sz="6600" b="1">
                <a:solidFill>
                  <a:srgbClr val="5E3023"/>
                </a:solidFill>
                <a:latin typeface="Arial" panose="020B0604020202020204" pitchFamily="34" charset="0"/>
                <a:cs typeface="Arial" panose="020B0604020202020204" pitchFamily="34" charset="0"/>
              </a:rPr>
              <a:t>KẾT LUẬN</a:t>
            </a:r>
          </a:p>
        </p:txBody>
      </p:sp>
      <p:sp>
        <p:nvSpPr>
          <p:cNvPr id="11" name="TextBox 10">
            <a:extLst>
              <a:ext uri="{FF2B5EF4-FFF2-40B4-BE49-F238E27FC236}">
                <a16:creationId xmlns:a16="http://schemas.microsoft.com/office/drawing/2014/main" id="{74243438-76C7-4C3A-B402-6321A45E6519}"/>
              </a:ext>
            </a:extLst>
          </p:cNvPr>
          <p:cNvSpPr txBox="1"/>
          <p:nvPr/>
        </p:nvSpPr>
        <p:spPr>
          <a:xfrm>
            <a:off x="1517388" y="1870374"/>
            <a:ext cx="15849600" cy="7751161"/>
          </a:xfrm>
          <a:prstGeom prst="rect">
            <a:avLst/>
          </a:prstGeom>
          <a:noFill/>
        </p:spPr>
        <p:txBody>
          <a:bodyPr wrap="square">
            <a:spAutoFit/>
          </a:bodyPr>
          <a:lstStyle/>
          <a:p>
            <a:pPr algn="ctr">
              <a:lnSpc>
                <a:spcPct val="150000"/>
              </a:lnSpc>
              <a:spcBef>
                <a:spcPts val="300"/>
              </a:spcBef>
              <a:spcAft>
                <a:spcPts val="300"/>
              </a:spcAft>
            </a:pPr>
            <a:r>
              <a:rPr lang="vi-VN" sz="3600" b="1">
                <a:solidFill>
                  <a:srgbClr val="000000"/>
                </a:solidFill>
                <a:effectLst/>
                <a:ea typeface="Times New Roman" panose="02020603050405020304" pitchFamily="18" charset="0"/>
              </a:rPr>
              <a:t>Để phòng, chống tệ nạn xã hội, pháp luật nước ta quy định </a:t>
            </a:r>
            <a:endParaRPr lang="en-US" sz="3600" b="1">
              <a:effectLst/>
              <a:ea typeface="Times New Roman" panose="02020603050405020304" pitchFamily="18" charset="0"/>
            </a:endParaRPr>
          </a:p>
          <a:p>
            <a:pPr marL="457200" indent="-457200" algn="just">
              <a:lnSpc>
                <a:spcPct val="150000"/>
              </a:lnSpc>
              <a:spcBef>
                <a:spcPts val="300"/>
              </a:spcBef>
              <a:spcAft>
                <a:spcPts val="300"/>
              </a:spcAft>
              <a:buFont typeface="Arial" panose="020B0604020202020204" pitchFamily="34" charset="0"/>
              <a:buChar char="•"/>
            </a:pPr>
            <a:r>
              <a:rPr lang="vi-VN" sz="3600">
                <a:solidFill>
                  <a:srgbClr val="000000"/>
                </a:solidFill>
                <a:effectLst/>
                <a:ea typeface="Times New Roman" panose="02020603050405020304" pitchFamily="18" charset="0"/>
              </a:rPr>
              <a:t>Cấm đánh bạc dưới bất cứ hình thức nào, nghiêm cấm tổ chức đánh bạc.</a:t>
            </a:r>
            <a:endParaRPr lang="en-US" sz="3600">
              <a:effectLst/>
              <a:ea typeface="Times New Roman" panose="02020603050405020304" pitchFamily="18" charset="0"/>
            </a:endParaRPr>
          </a:p>
          <a:p>
            <a:pPr marL="457200" indent="-457200" algn="just">
              <a:lnSpc>
                <a:spcPct val="150000"/>
              </a:lnSpc>
              <a:spcBef>
                <a:spcPts val="300"/>
              </a:spcBef>
              <a:spcAft>
                <a:spcPts val="300"/>
              </a:spcAft>
              <a:buFont typeface="Arial" panose="020B0604020202020204" pitchFamily="34" charset="0"/>
              <a:buChar char="•"/>
            </a:pPr>
            <a:r>
              <a:rPr lang="vi-VN" sz="3600">
                <a:solidFill>
                  <a:srgbClr val="000000"/>
                </a:solidFill>
                <a:effectLst/>
                <a:ea typeface="Times New Roman" panose="02020603050405020304" pitchFamily="18" charset="0"/>
              </a:rPr>
              <a:t>Nghiêm cấm sản xuất, tàng trữ, vận chuyển, mua bán, sử dụng, tổ chức sử dụng, cưỡng bức, lôi kéo sử dụng trái phép chất ma tuý.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Người ng</a:t>
            </a:r>
            <a:r>
              <a:rPr lang="vi-VN" sz="3600">
                <a:solidFill>
                  <a:srgbClr val="000000"/>
                </a:solidFill>
                <a:effectLst/>
                <a:ea typeface="Times New Roman" panose="02020603050405020304" pitchFamily="18" charset="0"/>
              </a:rPr>
              <a:t>hiện ma tuý bắt buộc phải cai nghiện.</a:t>
            </a:r>
            <a:endParaRPr lang="en-US" sz="3600">
              <a:effectLst/>
              <a:ea typeface="Times New Roman" panose="02020603050405020304" pitchFamily="18" charset="0"/>
            </a:endParaRPr>
          </a:p>
          <a:p>
            <a:pPr marL="457200" indent="-457200" algn="just">
              <a:lnSpc>
                <a:spcPct val="150000"/>
              </a:lnSpc>
              <a:spcBef>
                <a:spcPts val="300"/>
              </a:spcBef>
              <a:spcAft>
                <a:spcPts val="300"/>
              </a:spcAft>
              <a:buFont typeface="Arial" panose="020B0604020202020204" pitchFamily="34" charset="0"/>
              <a:buChar char="•"/>
            </a:pPr>
            <a:r>
              <a:rPr lang="vi-VN" sz="3600">
                <a:solidFill>
                  <a:srgbClr val="000000"/>
                </a:solidFill>
                <a:effectLst/>
                <a:ea typeface="Times New Roman" panose="02020603050405020304" pitchFamily="18" charset="0"/>
              </a:rPr>
              <a:t>Nghiêm cấm hành vi mại dâm, dụ dỗ hoặc dẫn dắt mại dâm.</a:t>
            </a:r>
            <a:endParaRPr lang="en-US" sz="3600">
              <a:effectLst/>
              <a:ea typeface="Times New Roman" panose="02020603050405020304" pitchFamily="18" charset="0"/>
            </a:endParaRPr>
          </a:p>
          <a:p>
            <a:pPr marL="457200" indent="-457200" algn="just">
              <a:lnSpc>
                <a:spcPct val="150000"/>
              </a:lnSpc>
              <a:buFont typeface="Arial" panose="020B0604020202020204" pitchFamily="34" charset="0"/>
              <a:buChar char="•"/>
            </a:pPr>
            <a:r>
              <a:rPr lang="vi-VN" sz="3600">
                <a:solidFill>
                  <a:srgbClr val="000000"/>
                </a:solidFill>
                <a:effectLst/>
                <a:ea typeface="Times New Roman" panose="02020603050405020304" pitchFamily="18" charset="0"/>
              </a:rPr>
              <a:t>Trẻ em không được đánh bạc, uống rượu, hút thuốc và dùng chất kích thích có hại cho sức khoẻ. Nghiêm cấm lôi kéo trẻ em đánh bạc, cho trẻ em uống rượu, hút thuốc, dùng chất kích thích</a:t>
            </a:r>
            <a:r>
              <a:rPr lang="en-US" sz="3600">
                <a:solidFill>
                  <a:srgbClr val="000000"/>
                </a:solidFill>
                <a:effectLst/>
                <a:ea typeface="Times New Roman" panose="02020603050405020304" pitchFamily="18" charset="0"/>
              </a:rPr>
              <a:t>.</a:t>
            </a:r>
            <a:endParaRPr lang="en-US" sz="3600"/>
          </a:p>
        </p:txBody>
      </p:sp>
      <p:pic>
        <p:nvPicPr>
          <p:cNvPr id="12" name="Picture 7">
            <a:extLst>
              <a:ext uri="{FF2B5EF4-FFF2-40B4-BE49-F238E27FC236}">
                <a16:creationId xmlns:a16="http://schemas.microsoft.com/office/drawing/2014/main" id="{F28CB634-B0BE-4A63-B8C3-55DE0CC693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233922"/>
            <a:ext cx="1941367" cy="1975946"/>
          </a:xfrm>
          <a:prstGeom prst="rect">
            <a:avLst/>
          </a:prstGeom>
        </p:spPr>
      </p:pic>
      <p:pic>
        <p:nvPicPr>
          <p:cNvPr id="14" name="Picture 15">
            <a:extLst>
              <a:ext uri="{FF2B5EF4-FFF2-40B4-BE49-F238E27FC236}">
                <a16:creationId xmlns:a16="http://schemas.microsoft.com/office/drawing/2014/main" id="{8384FB1F-4BB6-4251-8529-9813B19031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45977" y="8233923"/>
            <a:ext cx="1842023" cy="197594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11. Phòng, chống tệ nạn xã hội - Hoc24">
            <a:extLst>
              <a:ext uri="{FF2B5EF4-FFF2-40B4-BE49-F238E27FC236}">
                <a16:creationId xmlns:a16="http://schemas.microsoft.com/office/drawing/2014/main" id="{12F6EEA9-10AC-4BA7-95EE-47D1F0F0D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76300"/>
            <a:ext cx="8382000" cy="853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Luật phòng chống ma túy 2000: Những hành vi bị nghiêm cấm">
            <a:extLst>
              <a:ext uri="{FF2B5EF4-FFF2-40B4-BE49-F238E27FC236}">
                <a16:creationId xmlns:a16="http://schemas.microsoft.com/office/drawing/2014/main" id="{5CF540A7-C259-4D23-B88B-0BC8168C3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4625" y="876300"/>
            <a:ext cx="67818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gười đang cai nghiện ma túy tự nguyện bị áp dụng biện pháp đưa vào cơ sở cai  nghiện bắt buộc có phải đóng tiền không?">
            <a:extLst>
              <a:ext uri="{FF2B5EF4-FFF2-40B4-BE49-F238E27FC236}">
                <a16:creationId xmlns:a16="http://schemas.microsoft.com/office/drawing/2014/main" id="{7F92B700-AB8F-476E-8AF9-B7F91F8E65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1761" y="5143500"/>
            <a:ext cx="6824663" cy="4267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652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ôi giới mại dâm cho người nước ngoài bị truy cứu hình sự?">
            <a:extLst>
              <a:ext uri="{FF2B5EF4-FFF2-40B4-BE49-F238E27FC236}">
                <a16:creationId xmlns:a16="http://schemas.microsoft.com/office/drawing/2014/main" id="{F4CAE71D-0636-4A72-9C50-A4CB10B97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90700"/>
            <a:ext cx="7543800" cy="716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Xử phạt hành vi dụ dỗ trẻ em đánh bạc, sử dụng rượu, bia, thuốc lá, chất  kích thích khác có hại cho sức khỏe và sự phát triển của trẻ em">
            <a:extLst>
              <a:ext uri="{FF2B5EF4-FFF2-40B4-BE49-F238E27FC236}">
                <a16:creationId xmlns:a16="http://schemas.microsoft.com/office/drawing/2014/main" id="{43B3D976-8D05-420E-9649-9B62EEC97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1790700"/>
            <a:ext cx="7543800" cy="716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333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4" name="Group 4"/>
          <p:cNvGrpSpPr/>
          <p:nvPr/>
        </p:nvGrpSpPr>
        <p:grpSpPr>
          <a:xfrm>
            <a:off x="3200400" y="1558148"/>
            <a:ext cx="12284833" cy="523066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alpha val="71765"/>
              </a:srgbClr>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alpha val="71765"/>
              </a:srgbClr>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alpha val="71765"/>
              </a:srgbClr>
            </a:solidFill>
          </p:spPr>
        </p:sp>
      </p:grpSp>
      <p:sp>
        <p:nvSpPr>
          <p:cNvPr id="9" name="TextBox 9"/>
          <p:cNvSpPr txBox="1"/>
          <p:nvPr/>
        </p:nvSpPr>
        <p:spPr>
          <a:xfrm>
            <a:off x="3252819" y="2634883"/>
            <a:ext cx="11993621" cy="2706125"/>
          </a:xfrm>
          <a:prstGeom prst="rect">
            <a:avLst/>
          </a:prstGeom>
        </p:spPr>
        <p:txBody>
          <a:bodyPr wrap="square" lIns="0" tIns="0" rIns="0" bIns="0" rtlCol="0" anchor="t">
            <a:spAutoFit/>
          </a:bodyPr>
          <a:lstStyle/>
          <a:p>
            <a:pPr algn="ctr">
              <a:lnSpc>
                <a:spcPts val="11180"/>
              </a:lnSpc>
            </a:pPr>
            <a:r>
              <a:rPr lang="en-US" sz="6600" b="1">
                <a:solidFill>
                  <a:srgbClr val="5E3023"/>
                </a:solidFill>
                <a:latin typeface="Arial" panose="020B0604020202020204" pitchFamily="34" charset="0"/>
                <a:cs typeface="Arial" panose="020B0604020202020204" pitchFamily="34" charset="0"/>
              </a:rPr>
              <a:t>2. </a:t>
            </a:r>
            <a:r>
              <a:rPr lang="vi-VN" sz="6600" b="1">
                <a:solidFill>
                  <a:srgbClr val="5E3023"/>
                </a:solidFill>
                <a:latin typeface="Arial" panose="020B0604020202020204" pitchFamily="34" charset="0"/>
                <a:cs typeface="Arial" panose="020B0604020202020204" pitchFamily="34" charset="0"/>
              </a:rPr>
              <a:t>TRÁCH NHIỆM CỦA </a:t>
            </a:r>
          </a:p>
          <a:p>
            <a:pPr algn="ctr">
              <a:lnSpc>
                <a:spcPts val="11180"/>
              </a:lnSpc>
            </a:pPr>
            <a:r>
              <a:rPr lang="vi-VN" sz="6600" b="1">
                <a:solidFill>
                  <a:srgbClr val="5E3023"/>
                </a:solidFill>
                <a:latin typeface="Arial" panose="020B0604020202020204" pitchFamily="34" charset="0"/>
                <a:cs typeface="Arial" panose="020B0604020202020204" pitchFamily="34" charset="0"/>
              </a:rPr>
              <a:t>HỌC SINH</a:t>
            </a:r>
            <a:endParaRPr lang="en-US" sz="6600" b="1">
              <a:solidFill>
                <a:srgbClr val="5E3023"/>
              </a:solidFill>
              <a:latin typeface="Arial" panose="020B0604020202020204" pitchFamily="34" charset="0"/>
              <a:cs typeface="Arial" panose="020B0604020202020204" pitchFamily="34" charset="0"/>
            </a:endParaRPr>
          </a:p>
        </p:txBody>
      </p:sp>
      <p:pic>
        <p:nvPicPr>
          <p:cNvPr id="12" name="Picture 20">
            <a:extLst>
              <a:ext uri="{FF2B5EF4-FFF2-40B4-BE49-F238E27FC236}">
                <a16:creationId xmlns:a16="http://schemas.microsoft.com/office/drawing/2014/main" id="{96675566-D75E-499A-BC5A-1E84475A16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870288" y="5341008"/>
            <a:ext cx="4991098" cy="4721174"/>
          </a:xfrm>
          <a:prstGeom prst="rect">
            <a:avLst/>
          </a:prstGeom>
        </p:spPr>
      </p:pic>
      <p:pic>
        <p:nvPicPr>
          <p:cNvPr id="13" name="Picture 21">
            <a:extLst>
              <a:ext uri="{FF2B5EF4-FFF2-40B4-BE49-F238E27FC236}">
                <a16:creationId xmlns:a16="http://schemas.microsoft.com/office/drawing/2014/main" id="{0D7EC3A7-B178-4582-95E0-45073E0458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1100" y="5779777"/>
            <a:ext cx="4038600" cy="4473885"/>
          </a:xfrm>
          <a:prstGeom prst="rect">
            <a:avLst/>
          </a:prstGeom>
        </p:spPr>
      </p:pic>
    </p:spTree>
    <p:extLst>
      <p:ext uri="{BB962C8B-B14F-4D97-AF65-F5344CB8AC3E}">
        <p14:creationId xmlns:p14="http://schemas.microsoft.com/office/powerpoint/2010/main" val="860889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2105526"/>
            <a:ext cx="17983200" cy="811226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4754" y="4531530"/>
            <a:ext cx="1174742" cy="1142999"/>
          </a:xfrm>
          <a:prstGeom prst="rect">
            <a:avLst/>
          </a:prstGeom>
        </p:spPr>
      </p:pic>
      <p:sp>
        <p:nvSpPr>
          <p:cNvPr id="6" name="TextBox 6"/>
          <p:cNvSpPr txBox="1"/>
          <p:nvPr/>
        </p:nvSpPr>
        <p:spPr>
          <a:xfrm>
            <a:off x="-76200" y="814180"/>
            <a:ext cx="18440400" cy="1044197"/>
          </a:xfrm>
          <a:prstGeom prst="rect">
            <a:avLst/>
          </a:prstGeom>
        </p:spPr>
        <p:txBody>
          <a:bodyPr wrap="square" lIns="0" tIns="0" rIns="0" bIns="0" rtlCol="0" anchor="t">
            <a:spAutoFit/>
          </a:bodyPr>
          <a:lstStyle/>
          <a:p>
            <a:pPr marL="0" lvl="0" indent="0" algn="ctr">
              <a:lnSpc>
                <a:spcPts val="9360"/>
              </a:lnSpc>
              <a:spcBef>
                <a:spcPct val="0"/>
              </a:spcBef>
            </a:pPr>
            <a:r>
              <a:rPr lang="en-US" sz="4800" b="1">
                <a:solidFill>
                  <a:srgbClr val="5E3023"/>
                </a:solidFill>
                <a:latin typeface="Arial" panose="020B0604020202020204" pitchFamily="34" charset="0"/>
                <a:cs typeface="Arial" panose="020B0604020202020204" pitchFamily="34" charset="0"/>
              </a:rPr>
              <a:t>THẢO LUẬN CẶP ĐÔI</a:t>
            </a:r>
          </a:p>
        </p:txBody>
      </p:sp>
      <p:grpSp>
        <p:nvGrpSpPr>
          <p:cNvPr id="10" name="Group 6">
            <a:extLst>
              <a:ext uri="{FF2B5EF4-FFF2-40B4-BE49-F238E27FC236}">
                <a16:creationId xmlns:a16="http://schemas.microsoft.com/office/drawing/2014/main" id="{26F68B8C-6779-47F2-8F56-1DA943BC57C0}"/>
              </a:ext>
            </a:extLst>
          </p:cNvPr>
          <p:cNvGrpSpPr/>
          <p:nvPr/>
        </p:nvGrpSpPr>
        <p:grpSpPr>
          <a:xfrm>
            <a:off x="4953000" y="2538629"/>
            <a:ext cx="9950458" cy="1615686"/>
            <a:chOff x="589217" y="1124101"/>
            <a:chExt cx="9340454" cy="2528735"/>
          </a:xfrm>
        </p:grpSpPr>
        <p:sp>
          <p:nvSpPr>
            <p:cNvPr id="11" name="Freeform 7">
              <a:extLst>
                <a:ext uri="{FF2B5EF4-FFF2-40B4-BE49-F238E27FC236}">
                  <a16:creationId xmlns:a16="http://schemas.microsoft.com/office/drawing/2014/main" id="{52445A32-0AE6-4ECB-A55A-321778942EDB}"/>
                </a:ext>
              </a:extLst>
            </p:cNvPr>
            <p:cNvSpPr/>
            <p:nvPr/>
          </p:nvSpPr>
          <p:spPr>
            <a:xfrm>
              <a:off x="589217" y="1124101"/>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chemeClr val="accent6">
                <a:lumMod val="40000"/>
                <a:lumOff val="60000"/>
              </a:schemeClr>
            </a:solidFill>
          </p:spPr>
        </p:sp>
      </p:grpSp>
      <p:sp>
        <p:nvSpPr>
          <p:cNvPr id="12" name="TextBox 7">
            <a:extLst>
              <a:ext uri="{FF2B5EF4-FFF2-40B4-BE49-F238E27FC236}">
                <a16:creationId xmlns:a16="http://schemas.microsoft.com/office/drawing/2014/main" id="{71CA636C-0101-46D7-B288-892030C0455B}"/>
              </a:ext>
            </a:extLst>
          </p:cNvPr>
          <p:cNvSpPr txBox="1"/>
          <p:nvPr/>
        </p:nvSpPr>
        <p:spPr>
          <a:xfrm>
            <a:off x="4953000" y="2894136"/>
            <a:ext cx="9645657" cy="768800"/>
          </a:xfrm>
          <a:prstGeom prst="rect">
            <a:avLst/>
          </a:prstGeom>
        </p:spPr>
        <p:txBody>
          <a:bodyPr wrap="square" lIns="0" tIns="0" rIns="0" bIns="0" rtlCol="0" anchor="t">
            <a:spAutoFit/>
          </a:bodyPr>
          <a:lstStyle/>
          <a:p>
            <a:pPr algn="ctr">
              <a:lnSpc>
                <a:spcPct val="150000"/>
              </a:lnSpc>
            </a:pPr>
            <a:r>
              <a:rPr lang="en-US" sz="3800">
                <a:solidFill>
                  <a:srgbClr val="5E3023">
                    <a:alpha val="81961"/>
                  </a:srgbClr>
                </a:solidFill>
                <a:latin typeface="Arial" panose="020B0604020202020204" pitchFamily="34" charset="0"/>
                <a:cs typeface="Arial" panose="020B0604020202020204" pitchFamily="34" charset="0"/>
              </a:rPr>
              <a:t>Đọc tình huống SGK tr.58 và trả lời câu hỏi: </a:t>
            </a:r>
            <a:endParaRPr lang="en-US" sz="3800" b="1">
              <a:solidFill>
                <a:srgbClr val="5E3023">
                  <a:alpha val="81961"/>
                </a:srgbClr>
              </a:solidFill>
              <a:latin typeface="Arial" panose="020B0604020202020204" pitchFamily="34" charset="0"/>
              <a:cs typeface="Arial" panose="020B0604020202020204" pitchFamily="34" charset="0"/>
            </a:endParaRPr>
          </a:p>
        </p:txBody>
      </p:sp>
      <p:pic>
        <p:nvPicPr>
          <p:cNvPr id="30" name="Picture 7">
            <a:extLst>
              <a:ext uri="{FF2B5EF4-FFF2-40B4-BE49-F238E27FC236}">
                <a16:creationId xmlns:a16="http://schemas.microsoft.com/office/drawing/2014/main" id="{DC6A6605-9311-45E9-8D86-FE1CE09BE7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01018" y="7742589"/>
            <a:ext cx="3558407" cy="2598777"/>
          </a:xfrm>
          <a:prstGeom prst="rect">
            <a:avLst/>
          </a:prstGeom>
        </p:spPr>
      </p:pic>
      <p:sp>
        <p:nvSpPr>
          <p:cNvPr id="22" name="TextBox 21">
            <a:extLst>
              <a:ext uri="{FF2B5EF4-FFF2-40B4-BE49-F238E27FC236}">
                <a16:creationId xmlns:a16="http://schemas.microsoft.com/office/drawing/2014/main" id="{D4895FFB-14E7-4BC7-906D-7EE6F0BCD126}"/>
              </a:ext>
            </a:extLst>
          </p:cNvPr>
          <p:cNvSpPr txBox="1"/>
          <p:nvPr/>
        </p:nvSpPr>
        <p:spPr>
          <a:xfrm>
            <a:off x="3145221" y="4304461"/>
            <a:ext cx="13335000" cy="4523674"/>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fr-FR" sz="380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Tại sao Trường THCS M tổ chức “Lễ phát động và tuyên truyền về phòng, chống tệ nạn xã hội trong nhà trường ?</a:t>
            </a:r>
            <a:endParaRPr lang="en-US" sz="380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380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Em có đồng ý với quan điểm của bạn H không? Vì sao?</a:t>
            </a:r>
            <a:endParaRPr lang="en-US" sz="380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380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Nếu là học sinh Trường THCS M, em sẽ tham gia hoạt động này với tinh thần như thế nào? Tại</a:t>
            </a:r>
            <a:r>
              <a:rPr lang="vi-VN" sz="380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 sao?</a:t>
            </a:r>
            <a:endParaRPr lang="en-US" sz="380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8">
            <a:extLst>
              <a:ext uri="{FF2B5EF4-FFF2-40B4-BE49-F238E27FC236}">
                <a16:creationId xmlns:a16="http://schemas.microsoft.com/office/drawing/2014/main" id="{6014C75B-2995-4078-B093-19CB6A082E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575" y="7670392"/>
            <a:ext cx="2928949" cy="2598777"/>
          </a:xfrm>
          <a:prstGeom prst="rect">
            <a:avLst/>
          </a:prstGeom>
        </p:spPr>
      </p:pic>
    </p:spTree>
    <p:extLst>
      <p:ext uri="{BB962C8B-B14F-4D97-AF65-F5344CB8AC3E}">
        <p14:creationId xmlns:p14="http://schemas.microsoft.com/office/powerpoint/2010/main" val="3810384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28" name="Rounded Rectangular Callout 9">
            <a:extLst>
              <a:ext uri="{FF2B5EF4-FFF2-40B4-BE49-F238E27FC236}">
                <a16:creationId xmlns:a16="http://schemas.microsoft.com/office/drawing/2014/main" id="{6B556D55-6420-4E7A-8914-6E00BD41E4C5}"/>
              </a:ext>
            </a:extLst>
          </p:cNvPr>
          <p:cNvSpPr/>
          <p:nvPr/>
        </p:nvSpPr>
        <p:spPr>
          <a:xfrm>
            <a:off x="2438400" y="1028700"/>
            <a:ext cx="13868400" cy="3810000"/>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Trường THCS M tổ chức "Lễ phát động và tuyên truyền về phòng, chống tệ nạn xã hội trong nhà trường</a:t>
            </a:r>
            <a:r>
              <a:rPr lang="en-US" sz="3800">
                <a:solidFill>
                  <a:schemeClr val="tx1"/>
                </a:solidFill>
                <a:cs typeface="Arial" panose="020B0604020202020204" pitchFamily="34" charset="0"/>
              </a:rPr>
              <a:t>”</a:t>
            </a:r>
            <a:r>
              <a:rPr lang="vi-VN" sz="3800">
                <a:solidFill>
                  <a:schemeClr val="tx1"/>
                </a:solidFill>
              </a:rPr>
              <a:t> vì mục đích</a:t>
            </a:r>
            <a:r>
              <a:rPr lang="en-US" sz="3800">
                <a:solidFill>
                  <a:schemeClr val="tx1"/>
                </a:solidFill>
              </a:rPr>
              <a:t>:</a:t>
            </a:r>
            <a:r>
              <a:rPr lang="vi-VN" sz="3800">
                <a:solidFill>
                  <a:schemeClr val="tx1"/>
                </a:solidFill>
              </a:rPr>
              <a:t> nâng cao nhận thức</a:t>
            </a:r>
            <a:r>
              <a:rPr lang="en-US" sz="3800">
                <a:solidFill>
                  <a:schemeClr val="tx1"/>
                </a:solidFill>
              </a:rPr>
              <a:t> </a:t>
            </a:r>
            <a:r>
              <a:rPr lang="en-US" sz="3800">
                <a:solidFill>
                  <a:schemeClr val="tx1"/>
                </a:solidFill>
                <a:latin typeface="Arial" panose="020B0604020202020204" pitchFamily="34" charset="0"/>
                <a:cs typeface="Arial" panose="020B0604020202020204" pitchFamily="34" charset="0"/>
              </a:rPr>
              <a:t>cho GV, HS </a:t>
            </a:r>
            <a:r>
              <a:rPr lang="vi-VN" sz="3800">
                <a:solidFill>
                  <a:schemeClr val="tx1"/>
                </a:solidFill>
              </a:rPr>
              <a:t>về hiểm họa tác hại của tệ nạn xã hội đối với bản thân, gia đình và xã hội.</a:t>
            </a:r>
            <a:endParaRPr lang="vi-VN" sz="3800" dirty="0">
              <a:solidFill>
                <a:schemeClr val="tx1"/>
              </a:solidFill>
            </a:endParaRPr>
          </a:p>
        </p:txBody>
      </p:sp>
      <p:sp>
        <p:nvSpPr>
          <p:cNvPr id="29" name="Rounded Rectangular Callout 9">
            <a:extLst>
              <a:ext uri="{FF2B5EF4-FFF2-40B4-BE49-F238E27FC236}">
                <a16:creationId xmlns:a16="http://schemas.microsoft.com/office/drawing/2014/main" id="{7B8526FB-A961-49A9-8F53-5BD6ADBEDBF8}"/>
              </a:ext>
            </a:extLst>
          </p:cNvPr>
          <p:cNvSpPr/>
          <p:nvPr/>
        </p:nvSpPr>
        <p:spPr>
          <a:xfrm>
            <a:off x="2438399" y="5657850"/>
            <a:ext cx="13868400" cy="3810000"/>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3800">
                <a:solidFill>
                  <a:schemeClr val="tx1"/>
                </a:solidFill>
                <a:latin typeface="Arial" panose="020B0604020202020204" pitchFamily="34" charset="0"/>
                <a:cs typeface="Arial" panose="020B0604020202020204" pitchFamily="34" charset="0"/>
              </a:rPr>
              <a:t>K</a:t>
            </a:r>
            <a:r>
              <a:rPr lang="vi-VN" sz="3800">
                <a:solidFill>
                  <a:schemeClr val="tx1"/>
                </a:solidFill>
              </a:rPr>
              <a:t>hông đồng ý với quan điểm của H</a:t>
            </a:r>
            <a:r>
              <a:rPr lang="en-US" sz="3800">
                <a:solidFill>
                  <a:schemeClr val="tx1"/>
                </a:solidFill>
              </a:rPr>
              <a:t>.</a:t>
            </a:r>
          </a:p>
          <a:p>
            <a:pPr marL="571500" indent="-571500" algn="just">
              <a:lnSpc>
                <a:spcPct val="150000"/>
              </a:lnSpc>
              <a:buFont typeface="Arial" panose="020B0604020202020204" pitchFamily="34" charset="0"/>
              <a:buChar char="•"/>
            </a:pPr>
            <a:r>
              <a:rPr lang="en-US" sz="3800">
                <a:solidFill>
                  <a:schemeClr val="tx1"/>
                </a:solidFill>
                <a:latin typeface="Arial" panose="020B0604020202020204" pitchFamily="34" charset="0"/>
                <a:cs typeface="Arial" panose="020B0604020202020204" pitchFamily="34" charset="0"/>
              </a:rPr>
              <a:t>HS</a:t>
            </a:r>
            <a:r>
              <a:rPr lang="en-US" sz="3800">
                <a:solidFill>
                  <a:schemeClr val="tx1"/>
                </a:solidFill>
              </a:rPr>
              <a:t> </a:t>
            </a:r>
            <a:r>
              <a:rPr lang="vi-VN" sz="3800">
                <a:solidFill>
                  <a:schemeClr val="tx1"/>
                </a:solidFill>
              </a:rPr>
              <a:t>là một trong những đối tượng dễ bị lôi kéo vào các tệ nạn xã hội</a:t>
            </a:r>
            <a:r>
              <a:rPr lang="en-US" sz="3800">
                <a:solidFill>
                  <a:schemeClr val="tx1"/>
                </a:solidFill>
              </a:rPr>
              <a:t>. </a:t>
            </a:r>
            <a:r>
              <a:rPr lang="en-US" sz="3800">
                <a:solidFill>
                  <a:schemeClr val="tx1"/>
                </a:solidFill>
                <a:latin typeface="Arial" panose="020B0604020202020204" pitchFamily="34" charset="0"/>
                <a:cs typeface="Arial" panose="020B0604020202020204" pitchFamily="34" charset="0"/>
              </a:rPr>
              <a:t>T</a:t>
            </a:r>
            <a:r>
              <a:rPr lang="vi-VN" sz="3800">
                <a:solidFill>
                  <a:schemeClr val="tx1"/>
                </a:solidFill>
                <a:latin typeface="Arial" panose="020B0604020202020204" pitchFamily="34" charset="0"/>
                <a:cs typeface="Arial" panose="020B0604020202020204" pitchFamily="34" charset="0"/>
              </a:rPr>
              <a:t>ham </a:t>
            </a:r>
            <a:r>
              <a:rPr lang="vi-VN" sz="3800">
                <a:solidFill>
                  <a:schemeClr val="tx1"/>
                </a:solidFill>
              </a:rPr>
              <a:t>gia các hoạt động giúp </a:t>
            </a:r>
            <a:r>
              <a:rPr lang="en-US" sz="3800">
                <a:solidFill>
                  <a:schemeClr val="tx1"/>
                </a:solidFill>
                <a:latin typeface="Arial" panose="020B0604020202020204" pitchFamily="34" charset="0"/>
                <a:cs typeface="Arial" panose="020B0604020202020204" pitchFamily="34" charset="0"/>
              </a:rPr>
              <a:t>HS</a:t>
            </a:r>
            <a:r>
              <a:rPr lang="en-US" sz="3800">
                <a:solidFill>
                  <a:schemeClr val="tx1"/>
                </a:solidFill>
              </a:rPr>
              <a:t> </a:t>
            </a:r>
            <a:r>
              <a:rPr lang="vi-VN" sz="3800">
                <a:solidFill>
                  <a:schemeClr val="tx1"/>
                </a:solidFill>
              </a:rPr>
              <a:t>có thêm kiến thức</a:t>
            </a:r>
            <a:r>
              <a:rPr lang="en-US" sz="3800">
                <a:solidFill>
                  <a:schemeClr val="tx1"/>
                </a:solidFill>
                <a:latin typeface="Arial" panose="020B0604020202020204" pitchFamily="34" charset="0"/>
                <a:cs typeface="Arial" panose="020B0604020202020204" pitchFamily="34" charset="0"/>
              </a:rPr>
              <a:t>,</a:t>
            </a:r>
            <a:r>
              <a:rPr lang="en-US" sz="3800">
                <a:solidFill>
                  <a:schemeClr val="tx1"/>
                </a:solidFill>
              </a:rPr>
              <a:t> </a:t>
            </a:r>
            <a:r>
              <a:rPr lang="vi-VN" sz="3800">
                <a:solidFill>
                  <a:schemeClr val="tx1"/>
                </a:solidFill>
              </a:rPr>
              <a:t>hiểu biết về phòng, chống các tệ nạn xã hội.</a:t>
            </a:r>
            <a:endParaRPr lang="vi-VN" sz="3800" dirty="0">
              <a:solidFill>
                <a:schemeClr val="tx1"/>
              </a:solidFill>
            </a:endParaRPr>
          </a:p>
        </p:txBody>
      </p:sp>
      <p:pic>
        <p:nvPicPr>
          <p:cNvPr id="30" name="Picture 8">
            <a:extLst>
              <a:ext uri="{FF2B5EF4-FFF2-40B4-BE49-F238E27FC236}">
                <a16:creationId xmlns:a16="http://schemas.microsoft.com/office/drawing/2014/main" id="{FFAD7915-D56E-4949-838B-5DF344C41A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574" y="3771900"/>
            <a:ext cx="2867025" cy="6529387"/>
          </a:xfrm>
          <a:prstGeom prst="rect">
            <a:avLst/>
          </a:prstGeom>
        </p:spPr>
      </p:pic>
      <p:pic>
        <p:nvPicPr>
          <p:cNvPr id="31" name="Picture 9">
            <a:extLst>
              <a:ext uri="{FF2B5EF4-FFF2-40B4-BE49-F238E27FC236}">
                <a16:creationId xmlns:a16="http://schemas.microsoft.com/office/drawing/2014/main" id="{97B26499-1A4A-43D8-BC12-11B632C784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20975" y="3633787"/>
            <a:ext cx="2867025" cy="66675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23900"/>
            <a:ext cx="17983200" cy="9189092"/>
          </a:xfrm>
          <a:prstGeom prst="rect">
            <a:avLst/>
          </a:prstGeom>
        </p:spPr>
      </p:pic>
      <p:grpSp>
        <p:nvGrpSpPr>
          <p:cNvPr id="22" name="Group 6">
            <a:extLst>
              <a:ext uri="{FF2B5EF4-FFF2-40B4-BE49-F238E27FC236}">
                <a16:creationId xmlns:a16="http://schemas.microsoft.com/office/drawing/2014/main" id="{3DA56E3E-04C2-4FEF-A318-2E97E5E546E2}"/>
              </a:ext>
            </a:extLst>
          </p:cNvPr>
          <p:cNvGrpSpPr/>
          <p:nvPr/>
        </p:nvGrpSpPr>
        <p:grpSpPr>
          <a:xfrm>
            <a:off x="5634829" y="1491473"/>
            <a:ext cx="8385971" cy="1615686"/>
            <a:chOff x="589217" y="1124101"/>
            <a:chExt cx="9340454" cy="2528735"/>
          </a:xfrm>
        </p:grpSpPr>
        <p:sp>
          <p:nvSpPr>
            <p:cNvPr id="23" name="Freeform 7">
              <a:extLst>
                <a:ext uri="{FF2B5EF4-FFF2-40B4-BE49-F238E27FC236}">
                  <a16:creationId xmlns:a16="http://schemas.microsoft.com/office/drawing/2014/main" id="{A06FC82E-6BA6-49B8-AAA6-6C4A54EB1DC3}"/>
                </a:ext>
              </a:extLst>
            </p:cNvPr>
            <p:cNvSpPr/>
            <p:nvPr/>
          </p:nvSpPr>
          <p:spPr>
            <a:xfrm>
              <a:off x="589217" y="1124101"/>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chemeClr val="accent6">
                <a:lumMod val="40000"/>
                <a:lumOff val="60000"/>
              </a:schemeClr>
            </a:solidFill>
          </p:spPr>
        </p:sp>
      </p:grpSp>
      <p:sp>
        <p:nvSpPr>
          <p:cNvPr id="24" name="TextBox 7">
            <a:extLst>
              <a:ext uri="{FF2B5EF4-FFF2-40B4-BE49-F238E27FC236}">
                <a16:creationId xmlns:a16="http://schemas.microsoft.com/office/drawing/2014/main" id="{50496884-8831-4BA5-A9FC-CEA977D1EFED}"/>
              </a:ext>
            </a:extLst>
          </p:cNvPr>
          <p:cNvSpPr txBox="1"/>
          <p:nvPr/>
        </p:nvSpPr>
        <p:spPr>
          <a:xfrm>
            <a:off x="5634829" y="1838169"/>
            <a:ext cx="8385971" cy="768800"/>
          </a:xfrm>
          <a:prstGeom prst="rect">
            <a:avLst/>
          </a:prstGeom>
        </p:spPr>
        <p:txBody>
          <a:bodyPr wrap="square" lIns="0" tIns="0" rIns="0" bIns="0" rtlCol="0" anchor="t">
            <a:spAutoFit/>
          </a:bodyPr>
          <a:lstStyle/>
          <a:p>
            <a:pPr algn="ctr">
              <a:lnSpc>
                <a:spcPct val="150000"/>
              </a:lnSpc>
            </a:pPr>
            <a:r>
              <a:rPr lang="en-US" sz="3800">
                <a:solidFill>
                  <a:srgbClr val="5E3023">
                    <a:alpha val="81961"/>
                  </a:srgbClr>
                </a:solidFill>
                <a:latin typeface="Arial" panose="020B0604020202020204" pitchFamily="34" charset="0"/>
                <a:cs typeface="Arial" panose="020B0604020202020204" pitchFamily="34" charset="0"/>
              </a:rPr>
              <a:t>Nếu là HS trường THCS M, em sẽ:</a:t>
            </a:r>
          </a:p>
        </p:txBody>
      </p:sp>
      <p:grpSp>
        <p:nvGrpSpPr>
          <p:cNvPr id="25" name="Group 6">
            <a:extLst>
              <a:ext uri="{FF2B5EF4-FFF2-40B4-BE49-F238E27FC236}">
                <a16:creationId xmlns:a16="http://schemas.microsoft.com/office/drawing/2014/main" id="{8F698814-CF1E-43ED-8BCF-7E2DDECB5B1B}"/>
              </a:ext>
            </a:extLst>
          </p:cNvPr>
          <p:cNvGrpSpPr/>
          <p:nvPr/>
        </p:nvGrpSpPr>
        <p:grpSpPr>
          <a:xfrm>
            <a:off x="3657600" y="2956442"/>
            <a:ext cx="13030200" cy="5158858"/>
            <a:chOff x="589217" y="1124101"/>
            <a:chExt cx="9340454" cy="2528735"/>
          </a:xfrm>
          <a:solidFill>
            <a:schemeClr val="accent6">
              <a:lumMod val="20000"/>
              <a:lumOff val="80000"/>
            </a:schemeClr>
          </a:solidFill>
        </p:grpSpPr>
        <p:sp>
          <p:nvSpPr>
            <p:cNvPr id="31" name="Freeform 7">
              <a:extLst>
                <a:ext uri="{FF2B5EF4-FFF2-40B4-BE49-F238E27FC236}">
                  <a16:creationId xmlns:a16="http://schemas.microsoft.com/office/drawing/2014/main" id="{CE5CC36F-2219-4AC3-84E5-DFAA16E00E44}"/>
                </a:ext>
              </a:extLst>
            </p:cNvPr>
            <p:cNvSpPr/>
            <p:nvPr/>
          </p:nvSpPr>
          <p:spPr>
            <a:xfrm>
              <a:off x="589217" y="1124101"/>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grpFill/>
          </p:spPr>
        </p:sp>
      </p:grpSp>
      <p:sp>
        <p:nvSpPr>
          <p:cNvPr id="36" name="TextBox 7">
            <a:extLst>
              <a:ext uri="{FF2B5EF4-FFF2-40B4-BE49-F238E27FC236}">
                <a16:creationId xmlns:a16="http://schemas.microsoft.com/office/drawing/2014/main" id="{BDAB186B-F8F5-42DA-ABD3-4C05FEEFA497}"/>
              </a:ext>
            </a:extLst>
          </p:cNvPr>
          <p:cNvSpPr txBox="1"/>
          <p:nvPr/>
        </p:nvSpPr>
        <p:spPr>
          <a:xfrm>
            <a:off x="3886200" y="3453855"/>
            <a:ext cx="12573000" cy="4277453"/>
          </a:xfrm>
          <a:prstGeom prst="rect">
            <a:avLst/>
          </a:prstGeom>
        </p:spPr>
        <p:txBody>
          <a:bodyPr wrap="square" lIns="0" tIns="0" rIns="0" bIns="0" rtlCol="0" anchor="t">
            <a:spAutoFit/>
          </a:bodyPr>
          <a:lstStyle/>
          <a:p>
            <a:pPr marL="571500" indent="-571500" algn="just">
              <a:lnSpc>
                <a:spcPct val="150000"/>
              </a:lnSpc>
              <a:buFont typeface="Arial" panose="020B0604020202020204" pitchFamily="34" charset="0"/>
              <a:buChar char="•"/>
            </a:pPr>
            <a:r>
              <a:rPr lang="en-US" sz="3800">
                <a:solidFill>
                  <a:srgbClr val="5E3023">
                    <a:alpha val="81961"/>
                  </a:srgbClr>
                </a:solidFill>
                <a:latin typeface="Arial" panose="020B0604020202020204" pitchFamily="34" charset="0"/>
                <a:cs typeface="Arial" panose="020B0604020202020204" pitchFamily="34" charset="0"/>
              </a:rPr>
              <a:t>T</a:t>
            </a:r>
            <a:r>
              <a:rPr lang="vi-VN" sz="3800">
                <a:solidFill>
                  <a:srgbClr val="5E3023">
                    <a:alpha val="81961"/>
                  </a:srgbClr>
                </a:solidFill>
                <a:cs typeface="Arial" panose="020B0604020202020204" pitchFamily="34" charset="0"/>
              </a:rPr>
              <a:t>ham gia hoạt động với tinh thần hưởng ứng cao nhấ</a:t>
            </a:r>
            <a:r>
              <a:rPr lang="en-US" sz="3800">
                <a:solidFill>
                  <a:srgbClr val="5E3023">
                    <a:alpha val="81961"/>
                  </a:srgbClr>
                </a:solidFill>
                <a:cs typeface="Arial" panose="020B0604020202020204" pitchFamily="34" charset="0"/>
              </a:rPr>
              <a:t>t. </a:t>
            </a:r>
          </a:p>
          <a:p>
            <a:pPr marL="571500" indent="-571500" algn="just">
              <a:lnSpc>
                <a:spcPct val="150000"/>
              </a:lnSpc>
              <a:buFont typeface="Arial" panose="020B0604020202020204" pitchFamily="34" charset="0"/>
              <a:buChar char="•"/>
            </a:pPr>
            <a:r>
              <a:rPr lang="en-US" sz="3800">
                <a:solidFill>
                  <a:srgbClr val="5E3023">
                    <a:alpha val="81961"/>
                  </a:srgbClr>
                </a:solidFill>
                <a:latin typeface="Arial" panose="020B0604020202020204" pitchFamily="34" charset="0"/>
                <a:cs typeface="Arial" panose="020B0604020202020204" pitchFamily="34" charset="0"/>
              </a:rPr>
              <a:t>K</a:t>
            </a:r>
            <a:r>
              <a:rPr lang="vi-VN" sz="3800">
                <a:solidFill>
                  <a:srgbClr val="5E3023">
                    <a:alpha val="81961"/>
                  </a:srgbClr>
                </a:solidFill>
                <a:cs typeface="Arial" panose="020B0604020202020204" pitchFamily="34" charset="0"/>
              </a:rPr>
              <a:t>hi tham gia các hoạt động đó</a:t>
            </a:r>
            <a:r>
              <a:rPr lang="en-US" sz="3800">
                <a:solidFill>
                  <a:srgbClr val="5E3023">
                    <a:alpha val="81961"/>
                  </a:srgbClr>
                </a:solidFill>
                <a:cs typeface="Arial" panose="020B0604020202020204" pitchFamily="34" charset="0"/>
              </a:rPr>
              <a:t>, </a:t>
            </a:r>
            <a:r>
              <a:rPr lang="en-US" sz="3800">
                <a:solidFill>
                  <a:srgbClr val="5E3023">
                    <a:alpha val="81961"/>
                  </a:srgbClr>
                </a:solidFill>
                <a:latin typeface="Arial" panose="020B0604020202020204" pitchFamily="34" charset="0"/>
                <a:cs typeface="Arial" panose="020B0604020202020204" pitchFamily="34" charset="0"/>
              </a:rPr>
              <a:t>HS</a:t>
            </a:r>
            <a:r>
              <a:rPr lang="en-US" sz="3800">
                <a:solidFill>
                  <a:srgbClr val="5E3023">
                    <a:alpha val="81961"/>
                  </a:srgbClr>
                </a:solidFill>
                <a:cs typeface="Arial" panose="020B0604020202020204" pitchFamily="34" charset="0"/>
              </a:rPr>
              <a:t> </a:t>
            </a:r>
            <a:r>
              <a:rPr lang="vi-VN" sz="3800">
                <a:solidFill>
                  <a:srgbClr val="5E3023">
                    <a:alpha val="81961"/>
                  </a:srgbClr>
                </a:solidFill>
                <a:cs typeface="Arial" panose="020B0604020202020204" pitchFamily="34" charset="0"/>
              </a:rPr>
              <a:t>sẽ được trang bị kiến thức để tránh xa những tệ nạn xã hội</a:t>
            </a:r>
            <a:r>
              <a:rPr lang="en-US" sz="3800">
                <a:solidFill>
                  <a:srgbClr val="5E3023">
                    <a:alpha val="81961"/>
                  </a:srgbClr>
                </a:solidFill>
                <a:cs typeface="Arial" panose="020B0604020202020204" pitchFamily="34" charset="0"/>
              </a:rPr>
              <a:t>, </a:t>
            </a:r>
            <a:r>
              <a:rPr lang="vi-VN" sz="3800">
                <a:solidFill>
                  <a:srgbClr val="5E3023">
                    <a:alpha val="81961"/>
                  </a:srgbClr>
                </a:solidFill>
                <a:cs typeface="Arial" panose="020B0604020202020204" pitchFamily="34" charset="0"/>
              </a:rPr>
              <a:t>có các biện pháp bảo vệ bản thân khỏi sự cám dỗ của những tệ nạn xã hội đó.</a:t>
            </a:r>
            <a:endParaRPr lang="en-US" sz="3800" b="1">
              <a:solidFill>
                <a:srgbClr val="5E3023">
                  <a:alpha val="81961"/>
                </a:srgbClr>
              </a:solidFill>
              <a:latin typeface="Arial" panose="020B0604020202020204" pitchFamily="34" charset="0"/>
              <a:cs typeface="Arial" panose="020B0604020202020204" pitchFamily="34" charset="0"/>
            </a:endParaRPr>
          </a:p>
        </p:txBody>
      </p:sp>
      <p:pic>
        <p:nvPicPr>
          <p:cNvPr id="11" name="Picture 3">
            <a:extLst>
              <a:ext uri="{FF2B5EF4-FFF2-40B4-BE49-F238E27FC236}">
                <a16:creationId xmlns:a16="http://schemas.microsoft.com/office/drawing/2014/main" id="{CA71C311-8524-41E9-A4A7-0B78A60801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041" y="6107754"/>
            <a:ext cx="4627041" cy="4114800"/>
          </a:xfrm>
          <a:prstGeom prst="rect">
            <a:avLst/>
          </a:prstGeom>
        </p:spPr>
      </p:pic>
      <p:pic>
        <p:nvPicPr>
          <p:cNvPr id="12" name="Picture 15">
            <a:extLst>
              <a:ext uri="{FF2B5EF4-FFF2-40B4-BE49-F238E27FC236}">
                <a16:creationId xmlns:a16="http://schemas.microsoft.com/office/drawing/2014/main" id="{F772FB05-89EB-48D2-9E5A-45F96171DE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20800" y="8203350"/>
            <a:ext cx="2971800" cy="2135702"/>
          </a:xfrm>
          <a:prstGeom prst="rect">
            <a:avLst/>
          </a:prstGeom>
        </p:spPr>
      </p:pic>
      <p:pic>
        <p:nvPicPr>
          <p:cNvPr id="13" name="Picture 16">
            <a:extLst>
              <a:ext uri="{FF2B5EF4-FFF2-40B4-BE49-F238E27FC236}">
                <a16:creationId xmlns:a16="http://schemas.microsoft.com/office/drawing/2014/main" id="{37D123DE-319D-4EE8-80E1-F934237750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985992" y="7619360"/>
            <a:ext cx="1356241" cy="2719692"/>
          </a:xfrm>
          <a:prstGeom prst="rect">
            <a:avLst/>
          </a:prstGeom>
        </p:spPr>
      </p:pic>
    </p:spTree>
    <p:extLst>
      <p:ext uri="{BB962C8B-B14F-4D97-AF65-F5344CB8AC3E}">
        <p14:creationId xmlns:p14="http://schemas.microsoft.com/office/powerpoint/2010/main" val="2889102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par>
                                <p:cTn id="19" presetID="16" presetClass="entr" presetSubtype="21"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2105526"/>
            <a:ext cx="17983200" cy="811226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943" y="2105526"/>
            <a:ext cx="1994555" cy="2285427"/>
          </a:xfrm>
          <a:prstGeom prst="rect">
            <a:avLst/>
          </a:prstGeom>
        </p:spPr>
      </p:pic>
      <p:sp>
        <p:nvSpPr>
          <p:cNvPr id="6" name="TextBox 6"/>
          <p:cNvSpPr txBox="1"/>
          <p:nvPr/>
        </p:nvSpPr>
        <p:spPr>
          <a:xfrm>
            <a:off x="-76200" y="814180"/>
            <a:ext cx="18440400" cy="1136465"/>
          </a:xfrm>
          <a:prstGeom prst="rect">
            <a:avLst/>
          </a:prstGeom>
        </p:spPr>
        <p:txBody>
          <a:bodyPr wrap="square" lIns="0" tIns="0" rIns="0" bIns="0" rtlCol="0" anchor="t">
            <a:spAutoFit/>
          </a:bodyPr>
          <a:lstStyle/>
          <a:p>
            <a:pPr marL="0" lvl="0" indent="0" algn="ctr">
              <a:lnSpc>
                <a:spcPts val="9360"/>
              </a:lnSpc>
              <a:spcBef>
                <a:spcPct val="0"/>
              </a:spcBef>
            </a:pPr>
            <a:r>
              <a:rPr lang="en-US" sz="6600" b="1">
                <a:solidFill>
                  <a:srgbClr val="5E3023"/>
                </a:solidFill>
                <a:latin typeface="Arial" panose="020B0604020202020204" pitchFamily="34" charset="0"/>
                <a:cs typeface="Arial" panose="020B0604020202020204" pitchFamily="34" charset="0"/>
              </a:rPr>
              <a:t>KHỞI ĐỘNG</a:t>
            </a:r>
          </a:p>
        </p:txBody>
      </p:sp>
      <p:sp>
        <p:nvSpPr>
          <p:cNvPr id="7" name="TextBox 7"/>
          <p:cNvSpPr txBox="1"/>
          <p:nvPr/>
        </p:nvSpPr>
        <p:spPr>
          <a:xfrm>
            <a:off x="609600" y="2735723"/>
            <a:ext cx="17373600" cy="904671"/>
          </a:xfrm>
          <a:prstGeom prst="rect">
            <a:avLst/>
          </a:prstGeom>
        </p:spPr>
        <p:txBody>
          <a:bodyPr wrap="square" lIns="0" tIns="0" rIns="0" bIns="0" rtlCol="0" anchor="t">
            <a:spAutoFit/>
          </a:bodyPr>
          <a:lstStyle/>
          <a:p>
            <a:pPr algn="ctr">
              <a:lnSpc>
                <a:spcPct val="150000"/>
              </a:lnSpc>
            </a:pPr>
            <a:r>
              <a:rPr lang="en-US" sz="4500" b="1">
                <a:solidFill>
                  <a:srgbClr val="5E3023">
                    <a:alpha val="81961"/>
                  </a:srgbClr>
                </a:solidFill>
                <a:latin typeface="Be Vietnam" panose="020B0604020202020204" charset="0"/>
              </a:rPr>
              <a:t>NHIỆM VỤ 1: TỔ CHỨC TRÒ CHƠI TÌM TỪ KHÓA</a:t>
            </a:r>
          </a:p>
        </p:txBody>
      </p:sp>
      <p:grpSp>
        <p:nvGrpSpPr>
          <p:cNvPr id="10" name="Group 6">
            <a:extLst>
              <a:ext uri="{FF2B5EF4-FFF2-40B4-BE49-F238E27FC236}">
                <a16:creationId xmlns:a16="http://schemas.microsoft.com/office/drawing/2014/main" id="{26F68B8C-6779-47F2-8F56-1DA943BC57C0}"/>
              </a:ext>
            </a:extLst>
          </p:cNvPr>
          <p:cNvGrpSpPr/>
          <p:nvPr/>
        </p:nvGrpSpPr>
        <p:grpSpPr>
          <a:xfrm>
            <a:off x="869943" y="4545834"/>
            <a:ext cx="7959732" cy="1615686"/>
            <a:chOff x="589217" y="1124101"/>
            <a:chExt cx="9340454" cy="2528735"/>
          </a:xfrm>
        </p:grpSpPr>
        <p:sp>
          <p:nvSpPr>
            <p:cNvPr id="11" name="Freeform 7">
              <a:extLst>
                <a:ext uri="{FF2B5EF4-FFF2-40B4-BE49-F238E27FC236}">
                  <a16:creationId xmlns:a16="http://schemas.microsoft.com/office/drawing/2014/main" id="{52445A32-0AE6-4ECB-A55A-321778942EDB}"/>
                </a:ext>
              </a:extLst>
            </p:cNvPr>
            <p:cNvSpPr/>
            <p:nvPr/>
          </p:nvSpPr>
          <p:spPr>
            <a:xfrm>
              <a:off x="589217" y="1124101"/>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chemeClr val="accent6">
                <a:lumMod val="40000"/>
                <a:lumOff val="60000"/>
              </a:schemeClr>
            </a:solidFill>
          </p:spPr>
        </p:sp>
      </p:grpSp>
      <p:sp>
        <p:nvSpPr>
          <p:cNvPr id="12" name="TextBox 7">
            <a:extLst>
              <a:ext uri="{FF2B5EF4-FFF2-40B4-BE49-F238E27FC236}">
                <a16:creationId xmlns:a16="http://schemas.microsoft.com/office/drawing/2014/main" id="{71CA636C-0101-46D7-B288-892030C0455B}"/>
              </a:ext>
            </a:extLst>
          </p:cNvPr>
          <p:cNvSpPr txBox="1"/>
          <p:nvPr/>
        </p:nvSpPr>
        <p:spPr>
          <a:xfrm>
            <a:off x="869943" y="4901341"/>
            <a:ext cx="7959732" cy="904671"/>
          </a:xfrm>
          <a:prstGeom prst="rect">
            <a:avLst/>
          </a:prstGeom>
        </p:spPr>
        <p:txBody>
          <a:bodyPr wrap="square" lIns="0" tIns="0" rIns="0" bIns="0" rtlCol="0" anchor="t">
            <a:spAutoFit/>
          </a:bodyPr>
          <a:lstStyle/>
          <a:p>
            <a:pPr algn="ctr">
              <a:lnSpc>
                <a:spcPct val="150000"/>
              </a:lnSpc>
            </a:pPr>
            <a:r>
              <a:rPr lang="en-US" sz="4500">
                <a:solidFill>
                  <a:srgbClr val="5E3023">
                    <a:alpha val="81961"/>
                  </a:srgbClr>
                </a:solidFill>
                <a:latin typeface="Be Vietnam" panose="020B0604020202020204" charset="0"/>
              </a:rPr>
              <a:t>Từ khóa 1: </a:t>
            </a:r>
            <a:r>
              <a:rPr lang="en-US" sz="4500" b="1">
                <a:solidFill>
                  <a:srgbClr val="5E3023">
                    <a:alpha val="81961"/>
                  </a:srgbClr>
                </a:solidFill>
                <a:latin typeface="Be Vietnam" panose="020B0604020202020204" charset="0"/>
              </a:rPr>
              <a:t>CẤM ĐÁNH BẠC</a:t>
            </a:r>
          </a:p>
        </p:txBody>
      </p:sp>
      <p:grpSp>
        <p:nvGrpSpPr>
          <p:cNvPr id="16" name="Group 6">
            <a:extLst>
              <a:ext uri="{FF2B5EF4-FFF2-40B4-BE49-F238E27FC236}">
                <a16:creationId xmlns:a16="http://schemas.microsoft.com/office/drawing/2014/main" id="{D7ABB6B4-0680-429B-B446-501BBFC5F008}"/>
              </a:ext>
            </a:extLst>
          </p:cNvPr>
          <p:cNvGrpSpPr/>
          <p:nvPr/>
        </p:nvGrpSpPr>
        <p:grpSpPr>
          <a:xfrm>
            <a:off x="869943" y="6574696"/>
            <a:ext cx="7959732" cy="1615686"/>
            <a:chOff x="589217" y="1124101"/>
            <a:chExt cx="9340454" cy="2528735"/>
          </a:xfrm>
        </p:grpSpPr>
        <p:sp>
          <p:nvSpPr>
            <p:cNvPr id="17" name="Freeform 7">
              <a:extLst>
                <a:ext uri="{FF2B5EF4-FFF2-40B4-BE49-F238E27FC236}">
                  <a16:creationId xmlns:a16="http://schemas.microsoft.com/office/drawing/2014/main" id="{CBDC0402-745B-46CC-B581-0F2CACED6A41}"/>
                </a:ext>
              </a:extLst>
            </p:cNvPr>
            <p:cNvSpPr/>
            <p:nvPr/>
          </p:nvSpPr>
          <p:spPr>
            <a:xfrm>
              <a:off x="589217" y="1124101"/>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chemeClr val="accent6">
                <a:lumMod val="40000"/>
                <a:lumOff val="60000"/>
              </a:schemeClr>
            </a:solidFill>
          </p:spPr>
        </p:sp>
      </p:grpSp>
      <p:sp>
        <p:nvSpPr>
          <p:cNvPr id="18" name="TextBox 7">
            <a:extLst>
              <a:ext uri="{FF2B5EF4-FFF2-40B4-BE49-F238E27FC236}">
                <a16:creationId xmlns:a16="http://schemas.microsoft.com/office/drawing/2014/main" id="{A90DF0E6-AD07-422F-A69F-329C64C2E3E8}"/>
              </a:ext>
            </a:extLst>
          </p:cNvPr>
          <p:cNvSpPr txBox="1"/>
          <p:nvPr/>
        </p:nvSpPr>
        <p:spPr>
          <a:xfrm>
            <a:off x="869943" y="6930203"/>
            <a:ext cx="7959732" cy="904671"/>
          </a:xfrm>
          <a:prstGeom prst="rect">
            <a:avLst/>
          </a:prstGeom>
        </p:spPr>
        <p:txBody>
          <a:bodyPr wrap="square" lIns="0" tIns="0" rIns="0" bIns="0" rtlCol="0" anchor="t">
            <a:spAutoFit/>
          </a:bodyPr>
          <a:lstStyle/>
          <a:p>
            <a:pPr algn="ctr">
              <a:lnSpc>
                <a:spcPct val="150000"/>
              </a:lnSpc>
            </a:pPr>
            <a:r>
              <a:rPr lang="en-US" sz="4500">
                <a:solidFill>
                  <a:srgbClr val="5E3023">
                    <a:alpha val="81961"/>
                  </a:srgbClr>
                </a:solidFill>
                <a:latin typeface="Be Vietnam" panose="020B0604020202020204" charset="0"/>
              </a:rPr>
              <a:t>Từ khóa 2: </a:t>
            </a:r>
            <a:r>
              <a:rPr lang="en-US" sz="4500" b="1">
                <a:solidFill>
                  <a:srgbClr val="5E3023">
                    <a:alpha val="81961"/>
                  </a:srgbClr>
                </a:solidFill>
                <a:latin typeface="Be Vietnam" panose="020B0604020202020204" charset="0"/>
              </a:rPr>
              <a:t>CẤM ĐUA XE</a:t>
            </a:r>
          </a:p>
        </p:txBody>
      </p:sp>
      <p:grpSp>
        <p:nvGrpSpPr>
          <p:cNvPr id="19" name="Group 6">
            <a:extLst>
              <a:ext uri="{FF2B5EF4-FFF2-40B4-BE49-F238E27FC236}">
                <a16:creationId xmlns:a16="http://schemas.microsoft.com/office/drawing/2014/main" id="{F1E78F30-FE2C-4AD8-BA5A-2B4728447D18}"/>
              </a:ext>
            </a:extLst>
          </p:cNvPr>
          <p:cNvGrpSpPr/>
          <p:nvPr/>
        </p:nvGrpSpPr>
        <p:grpSpPr>
          <a:xfrm>
            <a:off x="9545634" y="4545834"/>
            <a:ext cx="7959732" cy="1615686"/>
            <a:chOff x="589217" y="1124101"/>
            <a:chExt cx="9340454" cy="2528735"/>
          </a:xfrm>
        </p:grpSpPr>
        <p:sp>
          <p:nvSpPr>
            <p:cNvPr id="20" name="Freeform 7">
              <a:extLst>
                <a:ext uri="{FF2B5EF4-FFF2-40B4-BE49-F238E27FC236}">
                  <a16:creationId xmlns:a16="http://schemas.microsoft.com/office/drawing/2014/main" id="{4958B6D6-C052-4A08-A1C1-E0084D5B823E}"/>
                </a:ext>
              </a:extLst>
            </p:cNvPr>
            <p:cNvSpPr/>
            <p:nvPr/>
          </p:nvSpPr>
          <p:spPr>
            <a:xfrm>
              <a:off x="589217" y="1124101"/>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chemeClr val="accent6">
                <a:lumMod val="40000"/>
                <a:lumOff val="60000"/>
              </a:schemeClr>
            </a:solidFill>
          </p:spPr>
        </p:sp>
      </p:grpSp>
      <p:sp>
        <p:nvSpPr>
          <p:cNvPr id="21" name="TextBox 7">
            <a:extLst>
              <a:ext uri="{FF2B5EF4-FFF2-40B4-BE49-F238E27FC236}">
                <a16:creationId xmlns:a16="http://schemas.microsoft.com/office/drawing/2014/main" id="{1B0D59B6-073F-4149-9EA5-38C84E913C5F}"/>
              </a:ext>
            </a:extLst>
          </p:cNvPr>
          <p:cNvSpPr txBox="1"/>
          <p:nvPr/>
        </p:nvSpPr>
        <p:spPr>
          <a:xfrm>
            <a:off x="9545634" y="4901341"/>
            <a:ext cx="7959732" cy="904671"/>
          </a:xfrm>
          <a:prstGeom prst="rect">
            <a:avLst/>
          </a:prstGeom>
        </p:spPr>
        <p:txBody>
          <a:bodyPr wrap="square" lIns="0" tIns="0" rIns="0" bIns="0" rtlCol="0" anchor="t">
            <a:spAutoFit/>
          </a:bodyPr>
          <a:lstStyle/>
          <a:p>
            <a:pPr algn="ctr">
              <a:lnSpc>
                <a:spcPct val="150000"/>
              </a:lnSpc>
            </a:pPr>
            <a:r>
              <a:rPr lang="en-US" sz="4500">
                <a:solidFill>
                  <a:srgbClr val="5E3023">
                    <a:alpha val="81961"/>
                  </a:srgbClr>
                </a:solidFill>
                <a:latin typeface="Be Vietnam" panose="020B0604020202020204" charset="0"/>
              </a:rPr>
              <a:t>Từ khóa 3: </a:t>
            </a:r>
            <a:r>
              <a:rPr lang="en-US" sz="4500" b="1">
                <a:solidFill>
                  <a:srgbClr val="5E3023">
                    <a:alpha val="81961"/>
                  </a:srgbClr>
                </a:solidFill>
                <a:latin typeface="Be Vietnam" panose="020B0604020202020204" charset="0"/>
              </a:rPr>
              <a:t>CẤM HÚT THUỐC</a:t>
            </a:r>
          </a:p>
        </p:txBody>
      </p:sp>
      <p:grpSp>
        <p:nvGrpSpPr>
          <p:cNvPr id="26" name="Group 6">
            <a:extLst>
              <a:ext uri="{FF2B5EF4-FFF2-40B4-BE49-F238E27FC236}">
                <a16:creationId xmlns:a16="http://schemas.microsoft.com/office/drawing/2014/main" id="{07B629B9-4D0B-40AB-9054-C9DDA004DC82}"/>
              </a:ext>
            </a:extLst>
          </p:cNvPr>
          <p:cNvGrpSpPr/>
          <p:nvPr/>
        </p:nvGrpSpPr>
        <p:grpSpPr>
          <a:xfrm>
            <a:off x="9545634" y="6574696"/>
            <a:ext cx="7959732" cy="1615686"/>
            <a:chOff x="589217" y="1124101"/>
            <a:chExt cx="9340454" cy="2528735"/>
          </a:xfrm>
        </p:grpSpPr>
        <p:sp>
          <p:nvSpPr>
            <p:cNvPr id="27" name="Freeform 7">
              <a:extLst>
                <a:ext uri="{FF2B5EF4-FFF2-40B4-BE49-F238E27FC236}">
                  <a16:creationId xmlns:a16="http://schemas.microsoft.com/office/drawing/2014/main" id="{B80E9F41-BC71-4F30-8387-311E8708C382}"/>
                </a:ext>
              </a:extLst>
            </p:cNvPr>
            <p:cNvSpPr/>
            <p:nvPr/>
          </p:nvSpPr>
          <p:spPr>
            <a:xfrm>
              <a:off x="589217" y="1124101"/>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chemeClr val="accent6">
                <a:lumMod val="40000"/>
                <a:lumOff val="60000"/>
              </a:schemeClr>
            </a:solidFill>
          </p:spPr>
        </p:sp>
      </p:grpSp>
      <p:sp>
        <p:nvSpPr>
          <p:cNvPr id="28" name="TextBox 7">
            <a:extLst>
              <a:ext uri="{FF2B5EF4-FFF2-40B4-BE49-F238E27FC236}">
                <a16:creationId xmlns:a16="http://schemas.microsoft.com/office/drawing/2014/main" id="{16BF3B72-7DBA-4BF1-B3B6-D15962350449}"/>
              </a:ext>
            </a:extLst>
          </p:cNvPr>
          <p:cNvSpPr txBox="1"/>
          <p:nvPr/>
        </p:nvSpPr>
        <p:spPr>
          <a:xfrm>
            <a:off x="9545634" y="6930203"/>
            <a:ext cx="7959732" cy="904671"/>
          </a:xfrm>
          <a:prstGeom prst="rect">
            <a:avLst/>
          </a:prstGeom>
        </p:spPr>
        <p:txBody>
          <a:bodyPr wrap="square" lIns="0" tIns="0" rIns="0" bIns="0" rtlCol="0" anchor="t">
            <a:spAutoFit/>
          </a:bodyPr>
          <a:lstStyle/>
          <a:p>
            <a:pPr algn="ctr">
              <a:lnSpc>
                <a:spcPct val="150000"/>
              </a:lnSpc>
            </a:pPr>
            <a:r>
              <a:rPr lang="en-US" sz="4500">
                <a:solidFill>
                  <a:srgbClr val="5E3023">
                    <a:alpha val="81961"/>
                  </a:srgbClr>
                </a:solidFill>
                <a:latin typeface="Be Vietnam" panose="020B0604020202020204" charset="0"/>
              </a:rPr>
              <a:t>Từ khóa 4: </a:t>
            </a:r>
            <a:r>
              <a:rPr lang="en-US" sz="4500" b="1">
                <a:solidFill>
                  <a:srgbClr val="5E3023">
                    <a:alpha val="81961"/>
                  </a:srgbClr>
                </a:solidFill>
                <a:latin typeface="Be Vietnam" panose="020B0604020202020204" charset="0"/>
              </a:rPr>
              <a:t>CẤM UỐNG RƯỢU</a:t>
            </a:r>
          </a:p>
        </p:txBody>
      </p:sp>
      <p:pic>
        <p:nvPicPr>
          <p:cNvPr id="29" name="Picture 19">
            <a:extLst>
              <a:ext uri="{FF2B5EF4-FFF2-40B4-BE49-F238E27FC236}">
                <a16:creationId xmlns:a16="http://schemas.microsoft.com/office/drawing/2014/main" id="{D12BB04F-A5E9-4AD7-8D21-AEC977985A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1596" y="8484543"/>
            <a:ext cx="2031442" cy="1732265"/>
          </a:xfrm>
          <a:prstGeom prst="rect">
            <a:avLst/>
          </a:prstGeom>
        </p:spPr>
      </p:pic>
      <p:pic>
        <p:nvPicPr>
          <p:cNvPr id="30" name="Picture 7">
            <a:extLst>
              <a:ext uri="{FF2B5EF4-FFF2-40B4-BE49-F238E27FC236}">
                <a16:creationId xmlns:a16="http://schemas.microsoft.com/office/drawing/2014/main" id="{DC6A6605-9311-45E9-8D86-FE1CE09BE7A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35251" y="8181474"/>
            <a:ext cx="2928949" cy="213907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8" grpId="0"/>
      <p:bldP spid="21"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4" name="Group 4"/>
          <p:cNvGrpSpPr/>
          <p:nvPr/>
        </p:nvGrpSpPr>
        <p:grpSpPr>
          <a:xfrm>
            <a:off x="2746497" y="1558148"/>
            <a:ext cx="14360403" cy="523066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alpha val="71765"/>
              </a:srgbClr>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alpha val="71765"/>
              </a:srgbClr>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alpha val="71765"/>
              </a:srgbClr>
            </a:solidFill>
          </p:spPr>
        </p:sp>
      </p:grpSp>
      <p:sp>
        <p:nvSpPr>
          <p:cNvPr id="9" name="TextBox 9"/>
          <p:cNvSpPr txBox="1"/>
          <p:nvPr/>
        </p:nvSpPr>
        <p:spPr>
          <a:xfrm>
            <a:off x="2722679" y="2751962"/>
            <a:ext cx="14196981" cy="2706125"/>
          </a:xfrm>
          <a:prstGeom prst="rect">
            <a:avLst/>
          </a:prstGeom>
        </p:spPr>
        <p:txBody>
          <a:bodyPr wrap="square" lIns="0" tIns="0" rIns="0" bIns="0" rtlCol="0" anchor="t">
            <a:spAutoFit/>
          </a:bodyPr>
          <a:lstStyle/>
          <a:p>
            <a:pPr algn="ctr">
              <a:lnSpc>
                <a:spcPts val="11180"/>
              </a:lnSpc>
            </a:pPr>
            <a:r>
              <a:rPr lang="en-US" sz="6600" b="1">
                <a:solidFill>
                  <a:srgbClr val="5E3023"/>
                </a:solidFill>
                <a:latin typeface="Arial" panose="020B0604020202020204" pitchFamily="34" charset="0"/>
                <a:cs typeface="Arial" panose="020B0604020202020204" pitchFamily="34" charset="0"/>
              </a:rPr>
              <a:t>3. ĐỒNG Ý HAY KHÔNG ĐỒNG Ý VỚI Ý KIẾN. GIẢI THÍCH</a:t>
            </a:r>
          </a:p>
        </p:txBody>
      </p:sp>
      <p:pic>
        <p:nvPicPr>
          <p:cNvPr id="12" name="Picture 20">
            <a:extLst>
              <a:ext uri="{FF2B5EF4-FFF2-40B4-BE49-F238E27FC236}">
                <a16:creationId xmlns:a16="http://schemas.microsoft.com/office/drawing/2014/main" id="{96675566-D75E-499A-BC5A-1E84475A16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870288" y="5341008"/>
            <a:ext cx="4991098" cy="4721174"/>
          </a:xfrm>
          <a:prstGeom prst="rect">
            <a:avLst/>
          </a:prstGeom>
        </p:spPr>
      </p:pic>
      <p:pic>
        <p:nvPicPr>
          <p:cNvPr id="13" name="Picture 21">
            <a:extLst>
              <a:ext uri="{FF2B5EF4-FFF2-40B4-BE49-F238E27FC236}">
                <a16:creationId xmlns:a16="http://schemas.microsoft.com/office/drawing/2014/main" id="{0D7EC3A7-B178-4582-95E0-45073E0458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1100" y="5779777"/>
            <a:ext cx="4038600" cy="4473885"/>
          </a:xfrm>
          <a:prstGeom prst="rect">
            <a:avLst/>
          </a:prstGeom>
        </p:spPr>
      </p:pic>
    </p:spTree>
    <p:extLst>
      <p:ext uri="{BB962C8B-B14F-4D97-AF65-F5344CB8AC3E}">
        <p14:creationId xmlns:p14="http://schemas.microsoft.com/office/powerpoint/2010/main" val="4120898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4" name="Group 4"/>
          <p:cNvGrpSpPr/>
          <p:nvPr/>
        </p:nvGrpSpPr>
        <p:grpSpPr>
          <a:xfrm>
            <a:off x="327694" y="3276737"/>
            <a:ext cx="10287000" cy="1935994"/>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sp>
        <p:nvSpPr>
          <p:cNvPr id="9" name="TextBox 9"/>
          <p:cNvSpPr txBox="1"/>
          <p:nvPr/>
        </p:nvSpPr>
        <p:spPr>
          <a:xfrm>
            <a:off x="668392" y="3274012"/>
            <a:ext cx="9525000" cy="1732590"/>
          </a:xfrm>
          <a:prstGeom prst="rect">
            <a:avLst/>
          </a:prstGeom>
        </p:spPr>
        <p:txBody>
          <a:bodyPr wrap="square" lIns="0" tIns="0" rIns="0" bIns="0" rtlCol="0" anchor="t">
            <a:spAutoFit/>
          </a:bodyPr>
          <a:lstStyle/>
          <a:p>
            <a:pPr algn="just">
              <a:lnSpc>
                <a:spcPct val="150000"/>
              </a:lnSpc>
            </a:pPr>
            <a:r>
              <a:rPr lang="vi-VN" sz="4000">
                <a:solidFill>
                  <a:srgbClr val="5E3023"/>
                </a:solidFill>
                <a:cs typeface="Arial" panose="020B0604020202020204" pitchFamily="34" charset="0"/>
              </a:rPr>
              <a:t>a. Thấy người buôn bán ma tuý nên lờ đi, coi như không biết.</a:t>
            </a:r>
            <a:endParaRPr lang="en-US" sz="7500">
              <a:solidFill>
                <a:srgbClr val="5E3023"/>
              </a:solidFill>
              <a:latin typeface="Arial" panose="020B0604020202020204" pitchFamily="34" charset="0"/>
              <a:cs typeface="Arial" panose="020B0604020202020204" pitchFamily="34" charset="0"/>
            </a:endParaRPr>
          </a:p>
        </p:txBody>
      </p:sp>
      <p:pic>
        <p:nvPicPr>
          <p:cNvPr id="17" name="Picture 23">
            <a:extLst>
              <a:ext uri="{FF2B5EF4-FFF2-40B4-BE49-F238E27FC236}">
                <a16:creationId xmlns:a16="http://schemas.microsoft.com/office/drawing/2014/main" id="{87B05AD6-B998-4997-9D10-38762C4F48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 y="7320166"/>
            <a:ext cx="1965668" cy="2971800"/>
          </a:xfrm>
          <a:prstGeom prst="rect">
            <a:avLst/>
          </a:prstGeom>
        </p:spPr>
      </p:pic>
      <p:sp>
        <p:nvSpPr>
          <p:cNvPr id="18" name="TextBox 6">
            <a:extLst>
              <a:ext uri="{FF2B5EF4-FFF2-40B4-BE49-F238E27FC236}">
                <a16:creationId xmlns:a16="http://schemas.microsoft.com/office/drawing/2014/main" id="{F8743CC2-0BBB-4D5B-B4A3-B29BED445973}"/>
              </a:ext>
            </a:extLst>
          </p:cNvPr>
          <p:cNvSpPr txBox="1"/>
          <p:nvPr/>
        </p:nvSpPr>
        <p:spPr>
          <a:xfrm>
            <a:off x="-76200" y="1015425"/>
            <a:ext cx="18440400" cy="1044197"/>
          </a:xfrm>
          <a:prstGeom prst="rect">
            <a:avLst/>
          </a:prstGeom>
        </p:spPr>
        <p:txBody>
          <a:bodyPr wrap="square" lIns="0" tIns="0" rIns="0" bIns="0" rtlCol="0" anchor="t">
            <a:spAutoFit/>
          </a:bodyPr>
          <a:lstStyle/>
          <a:p>
            <a:pPr marL="0" lvl="0" indent="0" algn="ctr">
              <a:lnSpc>
                <a:spcPts val="9360"/>
              </a:lnSpc>
              <a:spcBef>
                <a:spcPct val="0"/>
              </a:spcBef>
            </a:pPr>
            <a:r>
              <a:rPr lang="en-US" sz="4800" b="1">
                <a:solidFill>
                  <a:srgbClr val="5E3023"/>
                </a:solidFill>
                <a:latin typeface="Arial" panose="020B0604020202020204" pitchFamily="34" charset="0"/>
                <a:cs typeface="Arial" panose="020B0604020202020204" pitchFamily="34" charset="0"/>
              </a:rPr>
              <a:t>THẢO LUẬN 4 NHÓM</a:t>
            </a:r>
          </a:p>
        </p:txBody>
      </p:sp>
      <p:sp>
        <p:nvSpPr>
          <p:cNvPr id="19" name="TextBox 18">
            <a:extLst>
              <a:ext uri="{FF2B5EF4-FFF2-40B4-BE49-F238E27FC236}">
                <a16:creationId xmlns:a16="http://schemas.microsoft.com/office/drawing/2014/main" id="{DF0A8BC7-CA97-45C4-9E4C-CF97492214D3}"/>
              </a:ext>
            </a:extLst>
          </p:cNvPr>
          <p:cNvSpPr txBox="1"/>
          <p:nvPr/>
        </p:nvSpPr>
        <p:spPr>
          <a:xfrm>
            <a:off x="14287" y="2206751"/>
            <a:ext cx="18288000" cy="861133"/>
          </a:xfrm>
          <a:prstGeom prst="rect">
            <a:avLst/>
          </a:prstGeom>
          <a:noFill/>
        </p:spPr>
        <p:txBody>
          <a:bodyPr wrap="square">
            <a:spAutoFit/>
          </a:bodyPr>
          <a:lstStyle/>
          <a:p>
            <a:pPr algn="ctr">
              <a:lnSpc>
                <a:spcPct val="150000"/>
              </a:lnSpc>
              <a:spcBef>
                <a:spcPts val="300"/>
              </a:spcBef>
              <a:spcAft>
                <a:spcPts val="300"/>
              </a:spcAft>
            </a:pPr>
            <a:r>
              <a:rPr lang="fr-FR" sz="3800" b="1">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Em đồng ý hay không đồng ý với những ý kiến nào sau đây? Vì sao? </a:t>
            </a:r>
            <a:endParaRPr lang="en-US" sz="3800" b="1">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4">
            <a:extLst>
              <a:ext uri="{FF2B5EF4-FFF2-40B4-BE49-F238E27FC236}">
                <a16:creationId xmlns:a16="http://schemas.microsoft.com/office/drawing/2014/main" id="{46AE0F2F-188F-4806-A0D0-72BD19549AA4}"/>
              </a:ext>
            </a:extLst>
          </p:cNvPr>
          <p:cNvGrpSpPr/>
          <p:nvPr/>
        </p:nvGrpSpPr>
        <p:grpSpPr>
          <a:xfrm>
            <a:off x="4495800" y="5368749"/>
            <a:ext cx="11073844" cy="1966555"/>
            <a:chOff x="0" y="0"/>
            <a:chExt cx="2678768" cy="1649742"/>
          </a:xfrm>
        </p:grpSpPr>
        <p:sp>
          <p:nvSpPr>
            <p:cNvPr id="21" name="Freeform 5">
              <a:extLst>
                <a:ext uri="{FF2B5EF4-FFF2-40B4-BE49-F238E27FC236}">
                  <a16:creationId xmlns:a16="http://schemas.microsoft.com/office/drawing/2014/main" id="{B15FC2CC-DC02-40B1-A1ED-4CE82BF6535B}"/>
                </a:ext>
              </a:extLst>
            </p:cNvPr>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22" name="Freeform 6">
              <a:extLst>
                <a:ext uri="{FF2B5EF4-FFF2-40B4-BE49-F238E27FC236}">
                  <a16:creationId xmlns:a16="http://schemas.microsoft.com/office/drawing/2014/main" id="{32E9F14A-3C65-45A4-85A5-FB661D06BC63}"/>
                </a:ext>
              </a:extLst>
            </p:cNvPr>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23" name="Freeform 7">
              <a:extLst>
                <a:ext uri="{FF2B5EF4-FFF2-40B4-BE49-F238E27FC236}">
                  <a16:creationId xmlns:a16="http://schemas.microsoft.com/office/drawing/2014/main" id="{B4D82770-D4BF-4DB5-84AB-87AC57D582C4}"/>
                </a:ext>
              </a:extLst>
            </p:cNvPr>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sp>
        <p:nvSpPr>
          <p:cNvPr id="24" name="TextBox 9">
            <a:extLst>
              <a:ext uri="{FF2B5EF4-FFF2-40B4-BE49-F238E27FC236}">
                <a16:creationId xmlns:a16="http://schemas.microsoft.com/office/drawing/2014/main" id="{BDC051AD-830D-4C5F-BBE2-217E47E63E9F}"/>
              </a:ext>
            </a:extLst>
          </p:cNvPr>
          <p:cNvSpPr txBox="1"/>
          <p:nvPr/>
        </p:nvSpPr>
        <p:spPr>
          <a:xfrm>
            <a:off x="4799089" y="5447234"/>
            <a:ext cx="10304512" cy="1645963"/>
          </a:xfrm>
          <a:prstGeom prst="rect">
            <a:avLst/>
          </a:prstGeom>
        </p:spPr>
        <p:txBody>
          <a:bodyPr wrap="square" lIns="0" tIns="0" rIns="0" bIns="0" rtlCol="0" anchor="t">
            <a:spAutoFit/>
          </a:bodyPr>
          <a:lstStyle/>
          <a:p>
            <a:pPr algn="just">
              <a:lnSpc>
                <a:spcPct val="150000"/>
              </a:lnSpc>
            </a:pPr>
            <a:r>
              <a:rPr lang="vi-VN" sz="3800">
                <a:solidFill>
                  <a:srgbClr val="5E3023"/>
                </a:solidFill>
                <a:cs typeface="Arial" panose="020B0604020202020204" pitchFamily="34" charset="0"/>
              </a:rPr>
              <a:t>b. Không mang hộ đồ vật của người khác khi không biết rõ đồ vật ấy, cho dù được trả tiền.</a:t>
            </a:r>
            <a:endParaRPr lang="en-US" sz="3800">
              <a:solidFill>
                <a:srgbClr val="5E3023"/>
              </a:solidFill>
              <a:latin typeface="Arial" panose="020B0604020202020204" pitchFamily="34" charset="0"/>
              <a:cs typeface="Arial" panose="020B0604020202020204" pitchFamily="34" charset="0"/>
            </a:endParaRPr>
          </a:p>
        </p:txBody>
      </p:sp>
      <p:grpSp>
        <p:nvGrpSpPr>
          <p:cNvPr id="25" name="Group 4">
            <a:extLst>
              <a:ext uri="{FF2B5EF4-FFF2-40B4-BE49-F238E27FC236}">
                <a16:creationId xmlns:a16="http://schemas.microsoft.com/office/drawing/2014/main" id="{706E50C1-9027-4721-8FF2-5A24F606744C}"/>
              </a:ext>
            </a:extLst>
          </p:cNvPr>
          <p:cNvGrpSpPr/>
          <p:nvPr/>
        </p:nvGrpSpPr>
        <p:grpSpPr>
          <a:xfrm>
            <a:off x="2743200" y="7592845"/>
            <a:ext cx="11073843" cy="1879975"/>
            <a:chOff x="0" y="0"/>
            <a:chExt cx="2678768" cy="1649742"/>
          </a:xfrm>
        </p:grpSpPr>
        <p:sp>
          <p:nvSpPr>
            <p:cNvPr id="26" name="Freeform 5">
              <a:extLst>
                <a:ext uri="{FF2B5EF4-FFF2-40B4-BE49-F238E27FC236}">
                  <a16:creationId xmlns:a16="http://schemas.microsoft.com/office/drawing/2014/main" id="{D3D53722-23EC-4F36-933D-1E28110EB3DD}"/>
                </a:ext>
              </a:extLst>
            </p:cNvPr>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27" name="Freeform 6">
              <a:extLst>
                <a:ext uri="{FF2B5EF4-FFF2-40B4-BE49-F238E27FC236}">
                  <a16:creationId xmlns:a16="http://schemas.microsoft.com/office/drawing/2014/main" id="{E23FF543-D1AA-4C4A-8B97-26D8653EB7F4}"/>
                </a:ext>
              </a:extLst>
            </p:cNvPr>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28" name="Freeform 7">
              <a:extLst>
                <a:ext uri="{FF2B5EF4-FFF2-40B4-BE49-F238E27FC236}">
                  <a16:creationId xmlns:a16="http://schemas.microsoft.com/office/drawing/2014/main" id="{8CB1D49A-8EF7-4EBB-A5C3-0E2B4D1A9646}"/>
                </a:ext>
              </a:extLst>
            </p:cNvPr>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sp>
        <p:nvSpPr>
          <p:cNvPr id="29" name="TextBox 9">
            <a:extLst>
              <a:ext uri="{FF2B5EF4-FFF2-40B4-BE49-F238E27FC236}">
                <a16:creationId xmlns:a16="http://schemas.microsoft.com/office/drawing/2014/main" id="{F1866B01-3175-4F1D-8A87-00F9AE04B71A}"/>
              </a:ext>
            </a:extLst>
          </p:cNvPr>
          <p:cNvSpPr txBox="1"/>
          <p:nvPr/>
        </p:nvSpPr>
        <p:spPr>
          <a:xfrm>
            <a:off x="3046489" y="7685247"/>
            <a:ext cx="10304512" cy="1645963"/>
          </a:xfrm>
          <a:prstGeom prst="rect">
            <a:avLst/>
          </a:prstGeom>
        </p:spPr>
        <p:txBody>
          <a:bodyPr wrap="square" lIns="0" tIns="0" rIns="0" bIns="0" rtlCol="0" anchor="t">
            <a:spAutoFit/>
          </a:bodyPr>
          <a:lstStyle/>
          <a:p>
            <a:pPr algn="just">
              <a:lnSpc>
                <a:spcPct val="150000"/>
              </a:lnSpc>
            </a:pPr>
            <a:r>
              <a:rPr lang="vi-VN" sz="3800">
                <a:solidFill>
                  <a:srgbClr val="5E3023"/>
                </a:solidFill>
                <a:cs typeface="Arial" panose="020B0604020202020204" pitchFamily="34" charset="0"/>
              </a:rPr>
              <a:t>c. Tuyệt đối không giao tiếp với người nghiện ma tuý vì sẽ bị lôi kéo và mang tiếng xấu. </a:t>
            </a:r>
            <a:endParaRPr lang="en-US" sz="3800">
              <a:solidFill>
                <a:srgbClr val="5E3023"/>
              </a:solidFill>
              <a:latin typeface="Arial" panose="020B0604020202020204" pitchFamily="34" charset="0"/>
              <a:cs typeface="Arial" panose="020B0604020202020204" pitchFamily="34" charset="0"/>
            </a:endParaRPr>
          </a:p>
        </p:txBody>
      </p:sp>
      <p:pic>
        <p:nvPicPr>
          <p:cNvPr id="30" name="Picture 14">
            <a:extLst>
              <a:ext uri="{FF2B5EF4-FFF2-40B4-BE49-F238E27FC236}">
                <a16:creationId xmlns:a16="http://schemas.microsoft.com/office/drawing/2014/main" id="{5B7ECADE-BE63-46CD-8E9E-CD65750EFB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557834" y="7449659"/>
            <a:ext cx="4720844" cy="2858811"/>
          </a:xfrm>
          <a:prstGeom prst="rect">
            <a:avLst/>
          </a:prstGeom>
        </p:spPr>
      </p:pic>
    </p:spTree>
    <p:extLst>
      <p:ext uri="{BB962C8B-B14F-4D97-AF65-F5344CB8AC3E}">
        <p14:creationId xmlns:p14="http://schemas.microsoft.com/office/powerpoint/2010/main" val="2156169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par>
                                <p:cTn id="34" presetID="16" presetClass="entr" presetSubtype="21"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24"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4" name="Group 4"/>
          <p:cNvGrpSpPr/>
          <p:nvPr/>
        </p:nvGrpSpPr>
        <p:grpSpPr>
          <a:xfrm>
            <a:off x="3429000" y="4010562"/>
            <a:ext cx="10287000" cy="1935994"/>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sp>
        <p:nvSpPr>
          <p:cNvPr id="9" name="TextBox 9"/>
          <p:cNvSpPr txBox="1"/>
          <p:nvPr/>
        </p:nvSpPr>
        <p:spPr>
          <a:xfrm>
            <a:off x="3769698" y="4007837"/>
            <a:ext cx="9525000" cy="1732590"/>
          </a:xfrm>
          <a:prstGeom prst="rect">
            <a:avLst/>
          </a:prstGeom>
        </p:spPr>
        <p:txBody>
          <a:bodyPr wrap="square" lIns="0" tIns="0" rIns="0" bIns="0" rtlCol="0" anchor="t">
            <a:spAutoFit/>
          </a:bodyPr>
          <a:lstStyle/>
          <a:p>
            <a:pPr algn="just">
              <a:lnSpc>
                <a:spcPct val="150000"/>
              </a:lnSpc>
            </a:pPr>
            <a:r>
              <a:rPr lang="en-US" sz="4000">
                <a:solidFill>
                  <a:srgbClr val="5E3023"/>
                </a:solidFill>
                <a:latin typeface="Arial" panose="020B0604020202020204" pitchFamily="34" charset="0"/>
                <a:cs typeface="Arial" panose="020B0604020202020204" pitchFamily="34" charset="0"/>
              </a:rPr>
              <a:t>d</a:t>
            </a:r>
            <a:r>
              <a:rPr lang="vi-VN" sz="4000">
                <a:solidFill>
                  <a:srgbClr val="5E3023"/>
                </a:solidFill>
                <a:latin typeface="Arial" panose="020B0604020202020204" pitchFamily="34" charset="0"/>
                <a:cs typeface="Arial" panose="020B0604020202020204" pitchFamily="34" charset="0"/>
              </a:rPr>
              <a:t>. </a:t>
            </a:r>
            <a:r>
              <a:rPr lang="vi-VN" sz="4000">
                <a:solidFill>
                  <a:srgbClr val="5E3023"/>
                </a:solidFill>
                <a:cs typeface="Arial" panose="020B0604020202020204" pitchFamily="34" charset="0"/>
              </a:rPr>
              <a:t>Ma tuý, mại dâm là con đường dẫn đến lây nhiễm HIV/AIDS.</a:t>
            </a:r>
            <a:endParaRPr lang="en-US" sz="7500">
              <a:solidFill>
                <a:srgbClr val="5E3023"/>
              </a:solidFill>
              <a:latin typeface="Arial" panose="020B0604020202020204" pitchFamily="34" charset="0"/>
              <a:cs typeface="Arial" panose="020B0604020202020204" pitchFamily="34" charset="0"/>
            </a:endParaRPr>
          </a:p>
        </p:txBody>
      </p:sp>
      <p:sp>
        <p:nvSpPr>
          <p:cNvPr id="18" name="TextBox 6">
            <a:extLst>
              <a:ext uri="{FF2B5EF4-FFF2-40B4-BE49-F238E27FC236}">
                <a16:creationId xmlns:a16="http://schemas.microsoft.com/office/drawing/2014/main" id="{F8743CC2-0BBB-4D5B-B4A3-B29BED445973}"/>
              </a:ext>
            </a:extLst>
          </p:cNvPr>
          <p:cNvSpPr txBox="1"/>
          <p:nvPr/>
        </p:nvSpPr>
        <p:spPr>
          <a:xfrm>
            <a:off x="-76200" y="1015425"/>
            <a:ext cx="18440400" cy="1044197"/>
          </a:xfrm>
          <a:prstGeom prst="rect">
            <a:avLst/>
          </a:prstGeom>
        </p:spPr>
        <p:txBody>
          <a:bodyPr wrap="square" lIns="0" tIns="0" rIns="0" bIns="0" rtlCol="0" anchor="t">
            <a:spAutoFit/>
          </a:bodyPr>
          <a:lstStyle/>
          <a:p>
            <a:pPr marL="0" lvl="0" indent="0" algn="ctr">
              <a:lnSpc>
                <a:spcPts val="9360"/>
              </a:lnSpc>
              <a:spcBef>
                <a:spcPct val="0"/>
              </a:spcBef>
            </a:pPr>
            <a:r>
              <a:rPr lang="en-US" sz="4800" b="1">
                <a:solidFill>
                  <a:srgbClr val="5E3023"/>
                </a:solidFill>
                <a:latin typeface="Arial" panose="020B0604020202020204" pitchFamily="34" charset="0"/>
                <a:cs typeface="Arial" panose="020B0604020202020204" pitchFamily="34" charset="0"/>
              </a:rPr>
              <a:t>THẢO LUẬN 4 NHÓM</a:t>
            </a:r>
          </a:p>
        </p:txBody>
      </p:sp>
      <p:sp>
        <p:nvSpPr>
          <p:cNvPr id="19" name="TextBox 18">
            <a:extLst>
              <a:ext uri="{FF2B5EF4-FFF2-40B4-BE49-F238E27FC236}">
                <a16:creationId xmlns:a16="http://schemas.microsoft.com/office/drawing/2014/main" id="{DF0A8BC7-CA97-45C4-9E4C-CF97492214D3}"/>
              </a:ext>
            </a:extLst>
          </p:cNvPr>
          <p:cNvSpPr txBox="1"/>
          <p:nvPr/>
        </p:nvSpPr>
        <p:spPr>
          <a:xfrm>
            <a:off x="47625" y="2428405"/>
            <a:ext cx="18288000" cy="861133"/>
          </a:xfrm>
          <a:prstGeom prst="rect">
            <a:avLst/>
          </a:prstGeom>
          <a:noFill/>
        </p:spPr>
        <p:txBody>
          <a:bodyPr wrap="square">
            <a:spAutoFit/>
          </a:bodyPr>
          <a:lstStyle/>
          <a:p>
            <a:pPr algn="ctr">
              <a:lnSpc>
                <a:spcPct val="150000"/>
              </a:lnSpc>
              <a:spcBef>
                <a:spcPts val="300"/>
              </a:spcBef>
              <a:spcAft>
                <a:spcPts val="300"/>
              </a:spcAft>
            </a:pPr>
            <a:r>
              <a:rPr lang="fr-FR" sz="3800" b="1">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Em đồng ý hay không đồng ý với những ý kiến nào sau đây? Vì sao? </a:t>
            </a:r>
            <a:endParaRPr lang="en-US" sz="3800" b="1">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4">
            <a:extLst>
              <a:ext uri="{FF2B5EF4-FFF2-40B4-BE49-F238E27FC236}">
                <a16:creationId xmlns:a16="http://schemas.microsoft.com/office/drawing/2014/main" id="{46AE0F2F-188F-4806-A0D0-72BD19549AA4}"/>
              </a:ext>
            </a:extLst>
          </p:cNvPr>
          <p:cNvGrpSpPr/>
          <p:nvPr/>
        </p:nvGrpSpPr>
        <p:grpSpPr>
          <a:xfrm>
            <a:off x="6462376" y="6779752"/>
            <a:ext cx="11073844" cy="1966555"/>
            <a:chOff x="0" y="0"/>
            <a:chExt cx="2678768" cy="1649742"/>
          </a:xfrm>
        </p:grpSpPr>
        <p:sp>
          <p:nvSpPr>
            <p:cNvPr id="21" name="Freeform 5">
              <a:extLst>
                <a:ext uri="{FF2B5EF4-FFF2-40B4-BE49-F238E27FC236}">
                  <a16:creationId xmlns:a16="http://schemas.microsoft.com/office/drawing/2014/main" id="{B15FC2CC-DC02-40B1-A1ED-4CE82BF6535B}"/>
                </a:ext>
              </a:extLst>
            </p:cNvPr>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22" name="Freeform 6">
              <a:extLst>
                <a:ext uri="{FF2B5EF4-FFF2-40B4-BE49-F238E27FC236}">
                  <a16:creationId xmlns:a16="http://schemas.microsoft.com/office/drawing/2014/main" id="{32E9F14A-3C65-45A4-85A5-FB661D06BC63}"/>
                </a:ext>
              </a:extLst>
            </p:cNvPr>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23" name="Freeform 7">
              <a:extLst>
                <a:ext uri="{FF2B5EF4-FFF2-40B4-BE49-F238E27FC236}">
                  <a16:creationId xmlns:a16="http://schemas.microsoft.com/office/drawing/2014/main" id="{B4D82770-D4BF-4DB5-84AB-87AC57D582C4}"/>
                </a:ext>
              </a:extLst>
            </p:cNvPr>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sp>
        <p:nvSpPr>
          <p:cNvPr id="24" name="TextBox 9">
            <a:extLst>
              <a:ext uri="{FF2B5EF4-FFF2-40B4-BE49-F238E27FC236}">
                <a16:creationId xmlns:a16="http://schemas.microsoft.com/office/drawing/2014/main" id="{BDC051AD-830D-4C5F-BBE2-217E47E63E9F}"/>
              </a:ext>
            </a:extLst>
          </p:cNvPr>
          <p:cNvSpPr txBox="1"/>
          <p:nvPr/>
        </p:nvSpPr>
        <p:spPr>
          <a:xfrm>
            <a:off x="6765665" y="6858237"/>
            <a:ext cx="10304512" cy="1645963"/>
          </a:xfrm>
          <a:prstGeom prst="rect">
            <a:avLst/>
          </a:prstGeom>
        </p:spPr>
        <p:txBody>
          <a:bodyPr wrap="square" lIns="0" tIns="0" rIns="0" bIns="0" rtlCol="0" anchor="t">
            <a:spAutoFit/>
          </a:bodyPr>
          <a:lstStyle/>
          <a:p>
            <a:pPr algn="just">
              <a:lnSpc>
                <a:spcPct val="150000"/>
              </a:lnSpc>
            </a:pPr>
            <a:r>
              <a:rPr lang="en-US" sz="3800">
                <a:solidFill>
                  <a:srgbClr val="5E3023"/>
                </a:solidFill>
                <a:latin typeface="Arial" panose="020B0604020202020204" pitchFamily="34" charset="0"/>
                <a:cs typeface="Arial" panose="020B0604020202020204" pitchFamily="34" charset="0"/>
              </a:rPr>
              <a:t>đ</a:t>
            </a:r>
            <a:r>
              <a:rPr lang="vi-VN" sz="3800">
                <a:solidFill>
                  <a:srgbClr val="5E3023"/>
                </a:solidFill>
                <a:latin typeface="Arial" panose="020B0604020202020204" pitchFamily="34" charset="0"/>
                <a:cs typeface="Arial" panose="020B0604020202020204" pitchFamily="34" charset="0"/>
              </a:rPr>
              <a:t>. </a:t>
            </a:r>
            <a:r>
              <a:rPr lang="vi-VN" sz="3800">
                <a:solidFill>
                  <a:srgbClr val="5E3023"/>
                </a:solidFill>
                <a:cs typeface="Arial" panose="020B0604020202020204" pitchFamily="34" charset="0"/>
              </a:rPr>
              <a:t>Hành vi tổ chức đánh bạc, đua xe ăn tiền là hành vi trái pháp luật.</a:t>
            </a:r>
            <a:endParaRPr lang="en-US" sz="3800">
              <a:solidFill>
                <a:srgbClr val="5E3023"/>
              </a:solidFill>
              <a:latin typeface="Arial" panose="020B0604020202020204" pitchFamily="34" charset="0"/>
              <a:cs typeface="Arial" panose="020B0604020202020204" pitchFamily="34" charset="0"/>
            </a:endParaRPr>
          </a:p>
        </p:txBody>
      </p:sp>
      <p:pic>
        <p:nvPicPr>
          <p:cNvPr id="31" name="Picture 15">
            <a:extLst>
              <a:ext uri="{FF2B5EF4-FFF2-40B4-BE49-F238E27FC236}">
                <a16:creationId xmlns:a16="http://schemas.microsoft.com/office/drawing/2014/main" id="{8377531E-34D5-4C85-9D04-869E33F839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02000" y="7541343"/>
            <a:ext cx="2186978" cy="2726010"/>
          </a:xfrm>
          <a:prstGeom prst="rect">
            <a:avLst/>
          </a:prstGeom>
        </p:spPr>
      </p:pic>
      <p:pic>
        <p:nvPicPr>
          <p:cNvPr id="33" name="Picture 11">
            <a:extLst>
              <a:ext uri="{FF2B5EF4-FFF2-40B4-BE49-F238E27FC236}">
                <a16:creationId xmlns:a16="http://schemas.microsoft.com/office/drawing/2014/main" id="{58BA58DB-C68D-4CA2-B410-AD4EC5A7B9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00" y="4457700"/>
            <a:ext cx="4853210" cy="5829300"/>
          </a:xfrm>
          <a:prstGeom prst="rect">
            <a:avLst/>
          </a:prstGeom>
        </p:spPr>
      </p:pic>
    </p:spTree>
    <p:extLst>
      <p:ext uri="{BB962C8B-B14F-4D97-AF65-F5344CB8AC3E}">
        <p14:creationId xmlns:p14="http://schemas.microsoft.com/office/powerpoint/2010/main" val="16975471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B8381AC-8EA4-4E79-9F3C-6667BB1208AA}"/>
              </a:ext>
            </a:extLst>
          </p:cNvPr>
          <p:cNvGraphicFramePr>
            <a:graphicFrameLocks noGrp="1"/>
          </p:cNvGraphicFramePr>
          <p:nvPr>
            <p:extLst>
              <p:ext uri="{D42A27DB-BD31-4B8C-83A1-F6EECF244321}">
                <p14:modId xmlns:p14="http://schemas.microsoft.com/office/powerpoint/2010/main" val="2604037177"/>
              </p:ext>
            </p:extLst>
          </p:nvPr>
        </p:nvGraphicFramePr>
        <p:xfrm>
          <a:off x="342900" y="723900"/>
          <a:ext cx="17602200" cy="9098471"/>
        </p:xfrm>
        <a:graphic>
          <a:graphicData uri="http://schemas.openxmlformats.org/drawingml/2006/table">
            <a:tbl>
              <a:tblPr firstRow="1" bandRow="1">
                <a:tableStyleId>{5C22544A-7EE6-4342-B048-85BDC9FD1C3A}</a:tableStyleId>
              </a:tblPr>
              <a:tblGrid>
                <a:gridCol w="10854690">
                  <a:extLst>
                    <a:ext uri="{9D8B030D-6E8A-4147-A177-3AD203B41FA5}">
                      <a16:colId xmlns:a16="http://schemas.microsoft.com/office/drawing/2014/main" val="2914130358"/>
                    </a:ext>
                  </a:extLst>
                </a:gridCol>
                <a:gridCol w="6747510">
                  <a:extLst>
                    <a:ext uri="{9D8B030D-6E8A-4147-A177-3AD203B41FA5}">
                      <a16:colId xmlns:a16="http://schemas.microsoft.com/office/drawing/2014/main" val="1511180309"/>
                    </a:ext>
                  </a:extLst>
                </a:gridCol>
              </a:tblGrid>
              <a:tr h="1104900">
                <a:tc>
                  <a:txBody>
                    <a:bodyPr/>
                    <a:lstStyle/>
                    <a:p>
                      <a:pPr algn="ctr">
                        <a:lnSpc>
                          <a:spcPct val="150000"/>
                        </a:lnSpc>
                      </a:pPr>
                      <a:r>
                        <a:rPr lang="en-US" sz="3500">
                          <a:solidFill>
                            <a:schemeClr val="tx1">
                              <a:lumMod val="95000"/>
                              <a:lumOff val="5000"/>
                            </a:schemeClr>
                          </a:solidFill>
                          <a:latin typeface="Arial" panose="020B0604020202020204" pitchFamily="34" charset="0"/>
                          <a:cs typeface="Arial" panose="020B0604020202020204" pitchFamily="34" charset="0"/>
                        </a:rPr>
                        <a:t>Đồng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lnSpc>
                          <a:spcPct val="150000"/>
                        </a:lnSpc>
                      </a:pPr>
                      <a:r>
                        <a:rPr lang="en-US" sz="3500">
                          <a:solidFill>
                            <a:schemeClr val="tx1">
                              <a:lumMod val="95000"/>
                              <a:lumOff val="5000"/>
                            </a:schemeClr>
                          </a:solidFill>
                          <a:latin typeface="Arial" panose="020B0604020202020204" pitchFamily="34" charset="0"/>
                          <a:cs typeface="Arial" panose="020B0604020202020204" pitchFamily="34" charset="0"/>
                        </a:rPr>
                        <a:t>Không đồng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659536276"/>
                  </a:ext>
                </a:extLst>
              </a:tr>
              <a:tr h="5238750">
                <a:tc>
                  <a:txBody>
                    <a:bodyPr/>
                    <a:lstStyle/>
                    <a:p>
                      <a:pPr algn="just">
                        <a:lnSpc>
                          <a:spcPct val="150000"/>
                        </a:lnSpc>
                      </a:pPr>
                      <a:r>
                        <a:rPr lang="en-US" sz="3500" b="1">
                          <a:solidFill>
                            <a:schemeClr val="tx1">
                              <a:lumMod val="95000"/>
                              <a:lumOff val="5000"/>
                            </a:schemeClr>
                          </a:solidFill>
                          <a:latin typeface="Arial" panose="020B0604020202020204" pitchFamily="34" charset="0"/>
                          <a:cs typeface="Arial" panose="020B0604020202020204" pitchFamily="34" charset="0"/>
                        </a:rPr>
                        <a:t>- Đ</a:t>
                      </a:r>
                      <a:r>
                        <a:rPr lang="vi-VN" sz="3500" b="1">
                          <a:solidFill>
                            <a:schemeClr val="tx1">
                              <a:lumMod val="95000"/>
                              <a:lumOff val="5000"/>
                            </a:schemeClr>
                          </a:solidFill>
                          <a:latin typeface="Arial" panose="020B0604020202020204" pitchFamily="34" charset="0"/>
                          <a:cs typeface="Arial" panose="020B0604020202020204" pitchFamily="34" charset="0"/>
                        </a:rPr>
                        <a:t>ồng ý với ý kiến b</a:t>
                      </a:r>
                      <a:r>
                        <a:rPr lang="en-US" sz="3500" b="1">
                          <a:solidFill>
                            <a:schemeClr val="tx1">
                              <a:lumMod val="95000"/>
                              <a:lumOff val="5000"/>
                            </a:schemeClr>
                          </a:solidFill>
                          <a:latin typeface="Arial" panose="020B0604020202020204" pitchFamily="34" charset="0"/>
                          <a:cs typeface="Arial" panose="020B0604020202020204" pitchFamily="34" charset="0"/>
                        </a:rPr>
                        <a:t>:</a:t>
                      </a:r>
                      <a:r>
                        <a:rPr lang="vi-VN" sz="3500" b="1">
                          <a:solidFill>
                            <a:schemeClr val="tx1">
                              <a:lumMod val="95000"/>
                              <a:lumOff val="5000"/>
                            </a:schemeClr>
                          </a:solidFill>
                          <a:latin typeface="Arial" panose="020B0604020202020204" pitchFamily="34" charset="0"/>
                          <a:cs typeface="Arial" panose="020B0604020202020204" pitchFamily="34" charset="0"/>
                        </a:rPr>
                        <a:t> </a:t>
                      </a:r>
                      <a:r>
                        <a:rPr lang="vi-VN" sz="3500">
                          <a:solidFill>
                            <a:schemeClr val="tx1">
                              <a:lumMod val="95000"/>
                              <a:lumOff val="5000"/>
                            </a:schemeClr>
                          </a:solidFill>
                          <a:latin typeface="Arial" panose="020B0604020202020204" pitchFamily="34" charset="0"/>
                          <a:cs typeface="Arial" panose="020B0604020202020204" pitchFamily="34" charset="0"/>
                        </a:rPr>
                        <a:t>khi không biết rõ đồ vật ấy là gì không nên mang hộ đồ. Nếu như trong túi đồ ấy có ma túy thì ta sẽ trở thành người vận chuyển ma túy cho các đối tượng xấu.</a:t>
                      </a:r>
                      <a:endParaRPr lang="en-US" sz="3500">
                        <a:solidFill>
                          <a:schemeClr val="tx1">
                            <a:lumMod val="95000"/>
                            <a:lumOff val="5000"/>
                          </a:schemeClr>
                        </a:solidFill>
                        <a:latin typeface="Arial" panose="020B0604020202020204" pitchFamily="34" charset="0"/>
                        <a:cs typeface="Arial" panose="020B0604020202020204" pitchFamily="34" charset="0"/>
                      </a:endParaRPr>
                    </a:p>
                    <a:p>
                      <a:pPr algn="just">
                        <a:lnSpc>
                          <a:spcPct val="150000"/>
                        </a:lnSpc>
                      </a:pPr>
                      <a:r>
                        <a:rPr lang="en-US" sz="3500" b="1">
                          <a:solidFill>
                            <a:schemeClr val="tx1">
                              <a:lumMod val="95000"/>
                              <a:lumOff val="5000"/>
                            </a:schemeClr>
                          </a:solidFill>
                          <a:latin typeface="Arial" panose="020B0604020202020204" pitchFamily="34" charset="0"/>
                          <a:cs typeface="Arial" panose="020B0604020202020204" pitchFamily="34" charset="0"/>
                        </a:rPr>
                        <a:t>- Đ</a:t>
                      </a:r>
                      <a:r>
                        <a:rPr lang="vi-VN" sz="3500" b="1">
                          <a:solidFill>
                            <a:schemeClr val="tx1">
                              <a:lumMod val="95000"/>
                              <a:lumOff val="5000"/>
                            </a:schemeClr>
                          </a:solidFill>
                          <a:latin typeface="Arial" panose="020B0604020202020204" pitchFamily="34" charset="0"/>
                          <a:cs typeface="Arial" panose="020B0604020202020204" pitchFamily="34" charset="0"/>
                        </a:rPr>
                        <a:t>ồng ý với ý kiến d</a:t>
                      </a:r>
                      <a:r>
                        <a:rPr lang="en-US" sz="3500" b="1">
                          <a:solidFill>
                            <a:schemeClr val="tx1">
                              <a:lumMod val="95000"/>
                              <a:lumOff val="5000"/>
                            </a:schemeClr>
                          </a:solidFill>
                          <a:latin typeface="Arial" panose="020B0604020202020204" pitchFamily="34" charset="0"/>
                          <a:cs typeface="Arial" panose="020B0604020202020204" pitchFamily="34" charset="0"/>
                        </a:rPr>
                        <a:t>: </a:t>
                      </a:r>
                      <a:r>
                        <a:rPr lang="vi-VN" sz="3500">
                          <a:solidFill>
                            <a:schemeClr val="tx1">
                              <a:lumMod val="95000"/>
                              <a:lumOff val="5000"/>
                            </a:schemeClr>
                          </a:solidFill>
                          <a:latin typeface="Arial" panose="020B0604020202020204" pitchFamily="34" charset="0"/>
                          <a:cs typeface="Arial" panose="020B0604020202020204" pitchFamily="34" charset="0"/>
                        </a:rPr>
                        <a:t>ma túy, mại dâm là hai trong những con đường dẫn đến lây nhiễm căn bệnh thế kỉ HIV/AIDS.</a:t>
                      </a:r>
                      <a:endParaRPr lang="en-US" sz="3500">
                        <a:solidFill>
                          <a:schemeClr val="tx1">
                            <a:lumMod val="95000"/>
                            <a:lumOff val="5000"/>
                          </a:schemeClr>
                        </a:solidFill>
                        <a:latin typeface="Arial" panose="020B0604020202020204" pitchFamily="34" charset="0"/>
                        <a:cs typeface="Arial" panose="020B0604020202020204" pitchFamily="34" charset="0"/>
                      </a:endParaRPr>
                    </a:p>
                    <a:p>
                      <a:pPr algn="just">
                        <a:lnSpc>
                          <a:spcPct val="150000"/>
                        </a:lnSpc>
                      </a:pPr>
                      <a:r>
                        <a:rPr lang="en-US" sz="3500">
                          <a:solidFill>
                            <a:schemeClr val="tx1">
                              <a:lumMod val="95000"/>
                              <a:lumOff val="5000"/>
                            </a:schemeClr>
                          </a:solidFill>
                          <a:latin typeface="Arial" panose="020B0604020202020204" pitchFamily="34" charset="0"/>
                          <a:cs typeface="Arial" panose="020B0604020202020204" pitchFamily="34" charset="0"/>
                        </a:rPr>
                        <a:t>- </a:t>
                      </a:r>
                      <a:r>
                        <a:rPr lang="en-US" sz="3500" b="1">
                          <a:solidFill>
                            <a:schemeClr val="tx1">
                              <a:lumMod val="95000"/>
                              <a:lumOff val="5000"/>
                            </a:schemeClr>
                          </a:solidFill>
                          <a:latin typeface="Arial" panose="020B0604020202020204" pitchFamily="34" charset="0"/>
                          <a:cs typeface="Arial" panose="020B0604020202020204" pitchFamily="34" charset="0"/>
                        </a:rPr>
                        <a:t>Đ</a:t>
                      </a:r>
                      <a:r>
                        <a:rPr lang="vi-VN" sz="3500" b="1">
                          <a:solidFill>
                            <a:schemeClr val="tx1">
                              <a:lumMod val="95000"/>
                              <a:lumOff val="5000"/>
                            </a:schemeClr>
                          </a:solidFill>
                          <a:latin typeface="Arial" panose="020B0604020202020204" pitchFamily="34" charset="0"/>
                          <a:cs typeface="Arial" panose="020B0604020202020204" pitchFamily="34" charset="0"/>
                        </a:rPr>
                        <a:t>ồng ý với ý kiến đ</a:t>
                      </a:r>
                      <a:r>
                        <a:rPr lang="en-US" sz="3500" b="1">
                          <a:solidFill>
                            <a:schemeClr val="tx1">
                              <a:lumMod val="95000"/>
                              <a:lumOff val="5000"/>
                            </a:schemeClr>
                          </a:solidFill>
                          <a:latin typeface="Arial" panose="020B0604020202020204" pitchFamily="34" charset="0"/>
                          <a:cs typeface="Arial" panose="020B0604020202020204" pitchFamily="34" charset="0"/>
                        </a:rPr>
                        <a:t>: </a:t>
                      </a:r>
                      <a:r>
                        <a:rPr lang="vi-VN" sz="3500">
                          <a:solidFill>
                            <a:schemeClr val="tx1">
                              <a:lumMod val="95000"/>
                              <a:lumOff val="5000"/>
                            </a:schemeClr>
                          </a:solidFill>
                          <a:latin typeface="Arial" panose="020B0604020202020204" pitchFamily="34" charset="0"/>
                          <a:cs typeface="Arial" panose="020B0604020202020204" pitchFamily="34" charset="0"/>
                        </a:rPr>
                        <a:t>hành vi tổ chức đánh bạc, đua xe ăn tiền là hành vi trái pháp luật</a:t>
                      </a:r>
                      <a:r>
                        <a:rPr lang="en-US" sz="3500">
                          <a:solidFill>
                            <a:schemeClr val="tx1">
                              <a:lumMod val="95000"/>
                              <a:lumOff val="5000"/>
                            </a:schemeClr>
                          </a:solidFill>
                          <a:latin typeface="Arial" panose="020B0604020202020204" pitchFamily="34" charset="0"/>
                          <a:cs typeface="Arial" panose="020B0604020202020204" pitchFamily="34" charset="0"/>
                        </a:rPr>
                        <a:t>, </a:t>
                      </a:r>
                      <a:r>
                        <a:rPr lang="vi-VN" sz="3500">
                          <a:solidFill>
                            <a:schemeClr val="tx1">
                              <a:lumMod val="95000"/>
                              <a:lumOff val="5000"/>
                            </a:schemeClr>
                          </a:solidFill>
                          <a:latin typeface="Arial" panose="020B0604020202020204" pitchFamily="34" charset="0"/>
                          <a:cs typeface="Arial" panose="020B0604020202020204" pitchFamily="34" charset="0"/>
                        </a:rPr>
                        <a:t>gây hậu quả nghiêm trọng cho bản thân, gia đình v</a:t>
                      </a:r>
                      <a:r>
                        <a:rPr lang="en-US" sz="3500">
                          <a:solidFill>
                            <a:schemeClr val="tx1">
                              <a:lumMod val="95000"/>
                              <a:lumOff val="5000"/>
                            </a:schemeClr>
                          </a:solidFill>
                          <a:latin typeface="Arial" panose="020B0604020202020204" pitchFamily="34" charset="0"/>
                          <a:cs typeface="Arial" panose="020B0604020202020204" pitchFamily="34" charset="0"/>
                        </a:rPr>
                        <a:t>à</a:t>
                      </a:r>
                      <a:r>
                        <a:rPr lang="vi-VN" sz="3500">
                          <a:solidFill>
                            <a:schemeClr val="tx1">
                              <a:lumMod val="95000"/>
                              <a:lumOff val="5000"/>
                            </a:schemeClr>
                          </a:solidFill>
                          <a:latin typeface="Arial" panose="020B0604020202020204" pitchFamily="34" charset="0"/>
                          <a:cs typeface="Arial" panose="020B0604020202020204" pitchFamily="34" charset="0"/>
                        </a:rPr>
                        <a:t> xã hội.</a:t>
                      </a:r>
                      <a:endParaRPr lang="en-US" sz="3500">
                        <a:solidFill>
                          <a:schemeClr val="tx1">
                            <a:lumMod val="95000"/>
                            <a:lumOff val="5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just">
                        <a:lnSpc>
                          <a:spcPct val="150000"/>
                        </a:lnSpc>
                      </a:pPr>
                      <a:r>
                        <a:rPr lang="en-US" sz="3500" b="1">
                          <a:solidFill>
                            <a:schemeClr val="tx1">
                              <a:lumMod val="95000"/>
                              <a:lumOff val="5000"/>
                            </a:schemeClr>
                          </a:solidFill>
                          <a:latin typeface="Arial" panose="020B0604020202020204" pitchFamily="34" charset="0"/>
                          <a:cs typeface="Arial" panose="020B0604020202020204" pitchFamily="34" charset="0"/>
                        </a:rPr>
                        <a:t>- K</a:t>
                      </a:r>
                      <a:r>
                        <a:rPr lang="vi-VN" sz="3500" b="1">
                          <a:solidFill>
                            <a:schemeClr val="tx1">
                              <a:lumMod val="95000"/>
                              <a:lumOff val="5000"/>
                            </a:schemeClr>
                          </a:solidFill>
                          <a:latin typeface="Arial" panose="020B0604020202020204" pitchFamily="34" charset="0"/>
                          <a:cs typeface="Arial" panose="020B0604020202020204" pitchFamily="34" charset="0"/>
                        </a:rPr>
                        <a:t>hông đồng ý với ý kiến a</a:t>
                      </a:r>
                      <a:r>
                        <a:rPr lang="en-US" sz="3500" b="1">
                          <a:solidFill>
                            <a:schemeClr val="tx1">
                              <a:lumMod val="95000"/>
                              <a:lumOff val="5000"/>
                            </a:schemeClr>
                          </a:solidFill>
                          <a:latin typeface="Arial" panose="020B0604020202020204" pitchFamily="34" charset="0"/>
                          <a:cs typeface="Arial" panose="020B0604020202020204" pitchFamily="34" charset="0"/>
                        </a:rPr>
                        <a:t>:</a:t>
                      </a:r>
                      <a:r>
                        <a:rPr lang="vi-VN" sz="3500" b="1">
                          <a:solidFill>
                            <a:schemeClr val="tx1">
                              <a:lumMod val="95000"/>
                              <a:lumOff val="5000"/>
                            </a:schemeClr>
                          </a:solidFill>
                          <a:latin typeface="Arial" panose="020B0604020202020204" pitchFamily="34" charset="0"/>
                          <a:cs typeface="Arial" panose="020B0604020202020204" pitchFamily="34" charset="0"/>
                        </a:rPr>
                        <a:t> </a:t>
                      </a:r>
                      <a:r>
                        <a:rPr lang="vi-VN" sz="3500">
                          <a:solidFill>
                            <a:schemeClr val="tx1">
                              <a:lumMod val="95000"/>
                              <a:lumOff val="5000"/>
                            </a:schemeClr>
                          </a:solidFill>
                          <a:latin typeface="Arial" panose="020B0604020202020204" pitchFamily="34" charset="0"/>
                          <a:cs typeface="Arial" panose="020B0604020202020204" pitchFamily="34" charset="0"/>
                        </a:rPr>
                        <a:t>nếu làm như vậy sẽ tiếp tay cho các đối tượng thực hiện hành vi vi phạm pháp luật.</a:t>
                      </a:r>
                      <a:endParaRPr lang="en-US" sz="3500">
                        <a:solidFill>
                          <a:schemeClr val="tx1">
                            <a:lumMod val="95000"/>
                            <a:lumOff val="5000"/>
                          </a:schemeClr>
                        </a:solidFill>
                        <a:latin typeface="Arial" panose="020B0604020202020204" pitchFamily="34" charset="0"/>
                        <a:cs typeface="Arial" panose="020B0604020202020204" pitchFamily="34" charset="0"/>
                      </a:endParaRPr>
                    </a:p>
                    <a:p>
                      <a:pPr marL="0" indent="0" algn="just">
                        <a:lnSpc>
                          <a:spcPct val="150000"/>
                        </a:lnSpc>
                        <a:buFontTx/>
                        <a:buNone/>
                      </a:pPr>
                      <a:r>
                        <a:rPr lang="en-US" sz="3500" b="1">
                          <a:solidFill>
                            <a:schemeClr val="tx1">
                              <a:lumMod val="95000"/>
                              <a:lumOff val="5000"/>
                            </a:schemeClr>
                          </a:solidFill>
                          <a:latin typeface="Arial" panose="020B0604020202020204" pitchFamily="34" charset="0"/>
                          <a:cs typeface="Arial" panose="020B0604020202020204" pitchFamily="34" charset="0"/>
                        </a:rPr>
                        <a:t>- K</a:t>
                      </a:r>
                      <a:r>
                        <a:rPr lang="vi-VN" sz="3500" b="1">
                          <a:solidFill>
                            <a:schemeClr val="tx1">
                              <a:lumMod val="95000"/>
                              <a:lumOff val="5000"/>
                            </a:schemeClr>
                          </a:solidFill>
                          <a:latin typeface="Arial" panose="020B0604020202020204" pitchFamily="34" charset="0"/>
                          <a:cs typeface="Arial" panose="020B0604020202020204" pitchFamily="34" charset="0"/>
                        </a:rPr>
                        <a:t>hông đồng ý với ý kiến c</a:t>
                      </a:r>
                      <a:r>
                        <a:rPr lang="en-US" sz="3500" b="1">
                          <a:solidFill>
                            <a:schemeClr val="tx1">
                              <a:lumMod val="95000"/>
                              <a:lumOff val="5000"/>
                            </a:schemeClr>
                          </a:solidFill>
                          <a:latin typeface="Arial" panose="020B0604020202020204" pitchFamily="34" charset="0"/>
                          <a:cs typeface="Arial" panose="020B0604020202020204" pitchFamily="34" charset="0"/>
                        </a:rPr>
                        <a:t>:</a:t>
                      </a:r>
                      <a:r>
                        <a:rPr lang="vi-VN" sz="3500" b="1">
                          <a:solidFill>
                            <a:schemeClr val="tx1">
                              <a:lumMod val="95000"/>
                              <a:lumOff val="5000"/>
                            </a:schemeClr>
                          </a:solidFill>
                          <a:latin typeface="Arial" panose="020B0604020202020204" pitchFamily="34" charset="0"/>
                          <a:cs typeface="Arial" panose="020B0604020202020204" pitchFamily="34" charset="0"/>
                        </a:rPr>
                        <a:t> </a:t>
                      </a:r>
                      <a:r>
                        <a:rPr lang="en-US" sz="3500">
                          <a:solidFill>
                            <a:schemeClr val="tx1">
                              <a:lumMod val="95000"/>
                              <a:lumOff val="5000"/>
                            </a:schemeClr>
                          </a:solidFill>
                          <a:latin typeface="Arial" panose="020B0604020202020204" pitchFamily="34" charset="0"/>
                          <a:cs typeface="Arial" panose="020B0604020202020204" pitchFamily="34" charset="0"/>
                        </a:rPr>
                        <a:t>Bị </a:t>
                      </a:r>
                      <a:r>
                        <a:rPr lang="vi-VN" sz="3500">
                          <a:solidFill>
                            <a:schemeClr val="tx1">
                              <a:lumMod val="95000"/>
                              <a:lumOff val="5000"/>
                            </a:schemeClr>
                          </a:solidFill>
                          <a:latin typeface="Arial" panose="020B0604020202020204" pitchFamily="34" charset="0"/>
                          <a:cs typeface="Arial" panose="020B0604020202020204" pitchFamily="34" charset="0"/>
                        </a:rPr>
                        <a:t>lôi kéo hay mang tiếng xấu là do bản thân chúng ta làm chủ</a:t>
                      </a:r>
                      <a:r>
                        <a:rPr lang="en-US" sz="3500">
                          <a:solidFill>
                            <a:schemeClr val="tx1">
                              <a:lumMod val="95000"/>
                              <a:lumOff val="5000"/>
                            </a:schemeClr>
                          </a:solidFill>
                          <a:latin typeface="Arial" panose="020B0604020202020204" pitchFamily="34" charset="0"/>
                          <a:cs typeface="Arial" panose="020B0604020202020204" pitchFamily="34" charset="0"/>
                        </a:rPr>
                        <a:t>. Cần </a:t>
                      </a:r>
                      <a:r>
                        <a:rPr lang="vi-VN" sz="3500">
                          <a:solidFill>
                            <a:schemeClr val="tx1">
                              <a:lumMod val="95000"/>
                              <a:lumOff val="5000"/>
                            </a:schemeClr>
                          </a:solidFill>
                          <a:latin typeface="Arial" panose="020B0604020202020204" pitchFamily="34" charset="0"/>
                          <a:cs typeface="Arial" panose="020B0604020202020204" pitchFamily="34" charset="0"/>
                        </a:rPr>
                        <a:t>có những kỹ năng </a:t>
                      </a:r>
                      <a:r>
                        <a:rPr lang="en-US" sz="3500">
                          <a:solidFill>
                            <a:schemeClr val="tx1">
                              <a:lumMod val="95000"/>
                              <a:lumOff val="5000"/>
                            </a:schemeClr>
                          </a:solidFill>
                          <a:latin typeface="Arial" panose="020B0604020202020204" pitchFamily="34" charset="0"/>
                          <a:cs typeface="Arial" panose="020B0604020202020204" pitchFamily="34" charset="0"/>
                        </a:rPr>
                        <a:t>để </a:t>
                      </a:r>
                      <a:r>
                        <a:rPr lang="vi-VN" sz="3500">
                          <a:solidFill>
                            <a:schemeClr val="tx1">
                              <a:lumMod val="95000"/>
                              <a:lumOff val="5000"/>
                            </a:schemeClr>
                          </a:solidFill>
                          <a:latin typeface="Arial" panose="020B0604020202020204" pitchFamily="34" charset="0"/>
                          <a:cs typeface="Arial" panose="020B0604020202020204" pitchFamily="34" charset="0"/>
                        </a:rPr>
                        <a:t>giúp </a:t>
                      </a:r>
                      <a:r>
                        <a:rPr lang="en-US" sz="3500">
                          <a:solidFill>
                            <a:schemeClr val="tx1">
                              <a:lumMod val="95000"/>
                              <a:lumOff val="5000"/>
                            </a:schemeClr>
                          </a:solidFill>
                          <a:latin typeface="Arial" panose="020B0604020202020204" pitchFamily="34" charset="0"/>
                          <a:cs typeface="Arial" panose="020B0604020202020204" pitchFamily="34" charset="0"/>
                        </a:rPr>
                        <a:t>người nghiện </a:t>
                      </a:r>
                      <a:r>
                        <a:rPr lang="vi-VN" sz="3500">
                          <a:solidFill>
                            <a:schemeClr val="tx1">
                              <a:lumMod val="95000"/>
                              <a:lumOff val="5000"/>
                            </a:schemeClr>
                          </a:solidFill>
                          <a:latin typeface="Arial" panose="020B0604020202020204" pitchFamily="34" charset="0"/>
                          <a:cs typeface="Arial" panose="020B0604020202020204" pitchFamily="34" charset="0"/>
                        </a:rPr>
                        <a:t>sớm hòa nhập với cộng đồng. </a:t>
                      </a:r>
                      <a:r>
                        <a:rPr lang="en-US" sz="3500">
                          <a:solidFill>
                            <a:schemeClr val="tx1">
                              <a:lumMod val="95000"/>
                              <a:lumOff val="5000"/>
                            </a:schemeClr>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59490725"/>
                  </a:ext>
                </a:extLst>
              </a:tr>
            </a:tbl>
          </a:graphicData>
        </a:graphic>
      </p:graphicFrame>
    </p:spTree>
    <p:extLst>
      <p:ext uri="{BB962C8B-B14F-4D97-AF65-F5344CB8AC3E}">
        <p14:creationId xmlns:p14="http://schemas.microsoft.com/office/powerpoint/2010/main" val="2394041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4" name="Group 4"/>
          <p:cNvGrpSpPr/>
          <p:nvPr/>
        </p:nvGrpSpPr>
        <p:grpSpPr>
          <a:xfrm>
            <a:off x="1646849" y="2352827"/>
            <a:ext cx="15925800" cy="685800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sp>
        <p:nvSpPr>
          <p:cNvPr id="9" name="TextBox 9"/>
          <p:cNvSpPr txBox="1"/>
          <p:nvPr/>
        </p:nvSpPr>
        <p:spPr>
          <a:xfrm>
            <a:off x="2104049" y="2565826"/>
            <a:ext cx="15011400" cy="6031779"/>
          </a:xfrm>
          <a:prstGeom prst="rect">
            <a:avLst/>
          </a:prstGeom>
        </p:spPr>
        <p:txBody>
          <a:bodyPr wrap="square" lIns="0" tIns="0" rIns="0" bIns="0" rtlCol="0" anchor="t">
            <a:spAutoFit/>
          </a:bodyPr>
          <a:lstStyle/>
          <a:p>
            <a:pPr algn="ctr">
              <a:lnSpc>
                <a:spcPct val="150000"/>
              </a:lnSpc>
            </a:pPr>
            <a:r>
              <a:rPr lang="en-US" sz="3800" b="1">
                <a:solidFill>
                  <a:srgbClr val="5E3023"/>
                </a:solidFill>
                <a:latin typeface="Arial" panose="020B0604020202020204" pitchFamily="34" charset="0"/>
                <a:cs typeface="Arial" panose="020B0604020202020204" pitchFamily="34" charset="0"/>
              </a:rPr>
              <a:t>Trách nhiệm của học sinh:</a:t>
            </a:r>
          </a:p>
          <a:p>
            <a:pPr marL="571500" indent="-571500" algn="just">
              <a:lnSpc>
                <a:spcPct val="150000"/>
              </a:lnSpc>
              <a:buFont typeface="Arial" panose="020B0604020202020204" pitchFamily="34" charset="0"/>
              <a:buChar char="•"/>
            </a:pPr>
            <a:r>
              <a:rPr lang="en-US" sz="3800">
                <a:solidFill>
                  <a:srgbClr val="5E3023"/>
                </a:solidFill>
                <a:latin typeface="Arial" panose="020B0604020202020204" pitchFamily="34" charset="0"/>
                <a:cs typeface="Arial" panose="020B0604020202020204" pitchFamily="34" charset="0"/>
              </a:rPr>
              <a:t>Chăm chỉ học hành, rèn luyện đạo đức.</a:t>
            </a:r>
          </a:p>
          <a:p>
            <a:pPr marL="571500" indent="-571500" algn="just">
              <a:lnSpc>
                <a:spcPct val="150000"/>
              </a:lnSpc>
              <a:buFont typeface="Arial" panose="020B0604020202020204" pitchFamily="34" charset="0"/>
              <a:buChar char="•"/>
            </a:pPr>
            <a:r>
              <a:rPr lang="en-US" sz="3800">
                <a:solidFill>
                  <a:srgbClr val="5E3023"/>
                </a:solidFill>
                <a:latin typeface="Arial" panose="020B0604020202020204" pitchFamily="34" charset="0"/>
                <a:cs typeface="Arial" panose="020B0604020202020204" pitchFamily="34" charset="0"/>
              </a:rPr>
              <a:t>Sống giản dị, lành mạnh, tích cực rèn luyện thể thao. </a:t>
            </a:r>
          </a:p>
          <a:p>
            <a:pPr marL="571500" indent="-571500" algn="just">
              <a:lnSpc>
                <a:spcPct val="150000"/>
              </a:lnSpc>
              <a:buFont typeface="Arial" panose="020B0604020202020204" pitchFamily="34" charset="0"/>
              <a:buChar char="•"/>
            </a:pPr>
            <a:r>
              <a:rPr lang="en-US" sz="3800">
                <a:solidFill>
                  <a:srgbClr val="5E3023"/>
                </a:solidFill>
                <a:latin typeface="Arial" panose="020B0604020202020204" pitchFamily="34" charset="0"/>
                <a:cs typeface="Arial" panose="020B0604020202020204" pitchFamily="34" charset="0"/>
              </a:rPr>
              <a:t>Không uống rượu, đánh bạc, biết giữ mình, giúp đỡ nhau cùng tiến bộ. </a:t>
            </a:r>
          </a:p>
          <a:p>
            <a:pPr marL="571500" indent="-571500" algn="just">
              <a:lnSpc>
                <a:spcPct val="150000"/>
              </a:lnSpc>
              <a:buFont typeface="Arial" panose="020B0604020202020204" pitchFamily="34" charset="0"/>
              <a:buChar char="•"/>
            </a:pPr>
            <a:r>
              <a:rPr lang="en-US" sz="3800">
                <a:solidFill>
                  <a:srgbClr val="5E3023"/>
                </a:solidFill>
                <a:latin typeface="Arial" panose="020B0604020202020204" pitchFamily="34" charset="0"/>
                <a:cs typeface="Arial" panose="020B0604020202020204" pitchFamily="34" charset="0"/>
              </a:rPr>
              <a:t>Tuân thủ pháp luật Nhà nước, tích cực tham gia các hoạt động phòng, chống tệ nạn xã hội trong nhà trường và ở địa phương. </a:t>
            </a:r>
          </a:p>
        </p:txBody>
      </p:sp>
      <p:sp>
        <p:nvSpPr>
          <p:cNvPr id="18" name="TextBox 6">
            <a:extLst>
              <a:ext uri="{FF2B5EF4-FFF2-40B4-BE49-F238E27FC236}">
                <a16:creationId xmlns:a16="http://schemas.microsoft.com/office/drawing/2014/main" id="{4592B088-8E27-49DA-B95B-3F4ECAB07D7B}"/>
              </a:ext>
            </a:extLst>
          </p:cNvPr>
          <p:cNvSpPr txBox="1"/>
          <p:nvPr/>
        </p:nvSpPr>
        <p:spPr>
          <a:xfrm>
            <a:off x="1" y="723900"/>
            <a:ext cx="18287999" cy="1335237"/>
          </a:xfrm>
          <a:prstGeom prst="rect">
            <a:avLst/>
          </a:prstGeom>
        </p:spPr>
        <p:txBody>
          <a:bodyPr wrap="square" lIns="0" tIns="0" rIns="0" bIns="0" rtlCol="0" anchor="t">
            <a:spAutoFit/>
          </a:bodyPr>
          <a:lstStyle/>
          <a:p>
            <a:pPr algn="ctr">
              <a:lnSpc>
                <a:spcPct val="150000"/>
              </a:lnSpc>
            </a:pPr>
            <a:r>
              <a:rPr lang="en-US" sz="6600" b="1">
                <a:solidFill>
                  <a:srgbClr val="5E3023"/>
                </a:solidFill>
                <a:latin typeface="Arial" panose="020B0604020202020204" pitchFamily="34" charset="0"/>
                <a:cs typeface="Arial" panose="020B0604020202020204" pitchFamily="34" charset="0"/>
              </a:rPr>
              <a:t>KẾT LUẬN</a:t>
            </a:r>
          </a:p>
        </p:txBody>
      </p:sp>
      <p:pic>
        <p:nvPicPr>
          <p:cNvPr id="19" name="Picture 18">
            <a:extLst>
              <a:ext uri="{FF2B5EF4-FFF2-40B4-BE49-F238E27FC236}">
                <a16:creationId xmlns:a16="http://schemas.microsoft.com/office/drawing/2014/main" id="{98EA80C5-2764-4E2C-A4CE-1CEE7C6B95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70762" y="7674248"/>
            <a:ext cx="2132956" cy="2612752"/>
          </a:xfrm>
          <a:prstGeom prst="rect">
            <a:avLst/>
          </a:prstGeom>
        </p:spPr>
      </p:pic>
      <p:pic>
        <p:nvPicPr>
          <p:cNvPr id="20" name="Picture 19">
            <a:extLst>
              <a:ext uri="{FF2B5EF4-FFF2-40B4-BE49-F238E27FC236}">
                <a16:creationId xmlns:a16="http://schemas.microsoft.com/office/drawing/2014/main" id="{6ADA295E-572C-4F53-B86B-2A8B71DDFD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257800" y="964353"/>
            <a:ext cx="1490651" cy="1355137"/>
          </a:xfrm>
          <a:prstGeom prst="rect">
            <a:avLst/>
          </a:prstGeom>
        </p:spPr>
      </p:pic>
      <p:pic>
        <p:nvPicPr>
          <p:cNvPr id="21" name="Picture 21">
            <a:extLst>
              <a:ext uri="{FF2B5EF4-FFF2-40B4-BE49-F238E27FC236}">
                <a16:creationId xmlns:a16="http://schemas.microsoft.com/office/drawing/2014/main" id="{40677872-89E8-4125-B7CD-7AF2F6A3E0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412" y="7902128"/>
            <a:ext cx="3591198" cy="2347830"/>
          </a:xfrm>
          <a:prstGeom prst="rect">
            <a:avLst/>
          </a:prstGeom>
        </p:spPr>
      </p:pic>
    </p:spTree>
    <p:extLst>
      <p:ext uri="{BB962C8B-B14F-4D97-AF65-F5344CB8AC3E}">
        <p14:creationId xmlns:p14="http://schemas.microsoft.com/office/powerpoint/2010/main" val="620871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ần diễn đạt đúng vị trí, vai trò để xác định chế độ chính sách với Nhà  giáo - Tin Tức - Thông Tin Tuyển Sinh">
            <a:extLst>
              <a:ext uri="{FF2B5EF4-FFF2-40B4-BE49-F238E27FC236}">
                <a16:creationId xmlns:a16="http://schemas.microsoft.com/office/drawing/2014/main" id="{9E8A1DE1-E2D4-4AF5-A3A9-4BA7E3EE4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4" y="1562100"/>
            <a:ext cx="8077200" cy="746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Sức khỏe tốt, học tập tốt” - Báo Đồng Khởi Online">
            <a:extLst>
              <a:ext uri="{FF2B5EF4-FFF2-40B4-BE49-F238E27FC236}">
                <a16:creationId xmlns:a16="http://schemas.microsoft.com/office/drawing/2014/main" id="{B1BD3BBD-9C3E-43FE-B556-C66649FA0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1562100"/>
            <a:ext cx="8291513" cy="746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3552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ấu hiệu cho thấy những người này không thể uống rượu">
            <a:extLst>
              <a:ext uri="{FF2B5EF4-FFF2-40B4-BE49-F238E27FC236}">
                <a16:creationId xmlns:a16="http://schemas.microsoft.com/office/drawing/2014/main" id="{A3E1FC37-E084-4969-A597-FB6228F02C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85900"/>
            <a:ext cx="5943600" cy="731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Công tác phòng chống tệ nạn xã hội">
            <a:extLst>
              <a:ext uri="{FF2B5EF4-FFF2-40B4-BE49-F238E27FC236}">
                <a16:creationId xmlns:a16="http://schemas.microsoft.com/office/drawing/2014/main" id="{C534A668-AD26-40D0-A0D3-2C88863FF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485900"/>
            <a:ext cx="8572500" cy="731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430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barn(inVertical)">
                                      <p:cBhvr>
                                        <p:cTn id="1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4" name="Group 4"/>
          <p:cNvGrpSpPr/>
          <p:nvPr/>
        </p:nvGrpSpPr>
        <p:grpSpPr>
          <a:xfrm>
            <a:off x="3191662" y="1966440"/>
            <a:ext cx="12284833" cy="4222358"/>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alpha val="71765"/>
              </a:srgbClr>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alpha val="71765"/>
              </a:srgbClr>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alpha val="71765"/>
              </a:srgbClr>
            </a:solidFill>
          </p:spPr>
        </p:sp>
      </p:grpSp>
      <p:sp>
        <p:nvSpPr>
          <p:cNvPr id="9" name="TextBox 9"/>
          <p:cNvSpPr txBox="1"/>
          <p:nvPr/>
        </p:nvSpPr>
        <p:spPr>
          <a:xfrm>
            <a:off x="3337267" y="3200120"/>
            <a:ext cx="11993621" cy="1269835"/>
          </a:xfrm>
          <a:prstGeom prst="rect">
            <a:avLst/>
          </a:prstGeom>
        </p:spPr>
        <p:txBody>
          <a:bodyPr wrap="square" lIns="0" tIns="0" rIns="0" bIns="0" rtlCol="0" anchor="t">
            <a:spAutoFit/>
          </a:bodyPr>
          <a:lstStyle/>
          <a:p>
            <a:pPr algn="ctr">
              <a:lnSpc>
                <a:spcPts val="11180"/>
              </a:lnSpc>
            </a:pPr>
            <a:r>
              <a:rPr lang="en-US" sz="6600" b="1">
                <a:solidFill>
                  <a:srgbClr val="5E3023"/>
                </a:solidFill>
                <a:latin typeface="Arial" panose="020B0604020202020204" pitchFamily="34" charset="0"/>
                <a:cs typeface="Arial" panose="020B0604020202020204" pitchFamily="34" charset="0"/>
              </a:rPr>
              <a:t>LUYỆN TẬP</a:t>
            </a:r>
          </a:p>
        </p:txBody>
      </p:sp>
      <p:pic>
        <p:nvPicPr>
          <p:cNvPr id="15" name="Picture 12">
            <a:extLst>
              <a:ext uri="{FF2B5EF4-FFF2-40B4-BE49-F238E27FC236}">
                <a16:creationId xmlns:a16="http://schemas.microsoft.com/office/drawing/2014/main" id="{3CA91206-5A2D-4092-8676-CE0B255681FE}"/>
              </a:ext>
            </a:extLst>
          </p:cNvPr>
          <p:cNvPicPr>
            <a:picLocks noChangeAspect="1"/>
          </p:cNvPicPr>
          <p:nvPr/>
        </p:nvPicPr>
        <p:blipFill>
          <a:blip r:embed="rId2"/>
          <a:srcRect/>
          <a:stretch>
            <a:fillRect/>
          </a:stretch>
        </p:blipFill>
        <p:spPr>
          <a:xfrm>
            <a:off x="12092911" y="9327884"/>
            <a:ext cx="5975901" cy="973403"/>
          </a:xfrm>
          <a:prstGeom prst="rect">
            <a:avLst/>
          </a:prstGeom>
        </p:spPr>
      </p:pic>
      <p:pic>
        <p:nvPicPr>
          <p:cNvPr id="16" name="Picture 13">
            <a:extLst>
              <a:ext uri="{FF2B5EF4-FFF2-40B4-BE49-F238E27FC236}">
                <a16:creationId xmlns:a16="http://schemas.microsoft.com/office/drawing/2014/main" id="{36155F30-FCF4-4F63-9A35-E4785A5863E8}"/>
              </a:ext>
            </a:extLst>
          </p:cNvPr>
          <p:cNvPicPr>
            <a:picLocks noChangeAspect="1"/>
          </p:cNvPicPr>
          <p:nvPr/>
        </p:nvPicPr>
        <p:blipFill>
          <a:blip r:embed="rId3"/>
          <a:srcRect/>
          <a:stretch>
            <a:fillRect/>
          </a:stretch>
        </p:blipFill>
        <p:spPr>
          <a:xfrm>
            <a:off x="-33338" y="8724900"/>
            <a:ext cx="8168926" cy="1727045"/>
          </a:xfrm>
          <a:prstGeom prst="rect">
            <a:avLst/>
          </a:prstGeom>
        </p:spPr>
      </p:pic>
      <p:pic>
        <p:nvPicPr>
          <p:cNvPr id="17" name="Picture 12">
            <a:extLst>
              <a:ext uri="{FF2B5EF4-FFF2-40B4-BE49-F238E27FC236}">
                <a16:creationId xmlns:a16="http://schemas.microsoft.com/office/drawing/2014/main" id="{85549F43-753A-47B5-AD40-EF4AEF5D1A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338" y="3839800"/>
            <a:ext cx="5005094" cy="6172200"/>
          </a:xfrm>
          <a:prstGeom prst="rect">
            <a:avLst/>
          </a:prstGeom>
        </p:spPr>
      </p:pic>
      <p:pic>
        <p:nvPicPr>
          <p:cNvPr id="18" name="Picture 14">
            <a:extLst>
              <a:ext uri="{FF2B5EF4-FFF2-40B4-BE49-F238E27FC236}">
                <a16:creationId xmlns:a16="http://schemas.microsoft.com/office/drawing/2014/main" id="{C2CFD7CF-0381-4970-AAFD-4971822E7F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43512" y="3835038"/>
            <a:ext cx="5016315" cy="6172200"/>
          </a:xfrm>
          <a:prstGeom prst="rect">
            <a:avLst/>
          </a:prstGeom>
        </p:spPr>
      </p:pic>
    </p:spTree>
    <p:extLst>
      <p:ext uri="{BB962C8B-B14F-4D97-AF65-F5344CB8AC3E}">
        <p14:creationId xmlns:p14="http://schemas.microsoft.com/office/powerpoint/2010/main" val="307277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28" name="Rounded Rectangular Callout 9">
            <a:extLst>
              <a:ext uri="{FF2B5EF4-FFF2-40B4-BE49-F238E27FC236}">
                <a16:creationId xmlns:a16="http://schemas.microsoft.com/office/drawing/2014/main" id="{6B556D55-6420-4E7A-8914-6E00BD41E4C5}"/>
              </a:ext>
            </a:extLst>
          </p:cNvPr>
          <p:cNvSpPr/>
          <p:nvPr/>
        </p:nvSpPr>
        <p:spPr>
          <a:xfrm>
            <a:off x="3374266" y="2208708"/>
            <a:ext cx="11168064" cy="3581400"/>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600" b="1">
                <a:solidFill>
                  <a:schemeClr val="tx1">
                    <a:lumMod val="95000"/>
                    <a:lumOff val="5000"/>
                  </a:schemeClr>
                </a:solidFill>
                <a:latin typeface="Arial" panose="020B0604020202020204" pitchFamily="34" charset="0"/>
                <a:cs typeface="Arial" panose="020B0604020202020204" pitchFamily="34" charset="0"/>
              </a:rPr>
              <a:t>NHIỆM VỤ 1: TRẢ LỜI </a:t>
            </a:r>
          </a:p>
          <a:p>
            <a:pPr algn="ctr">
              <a:lnSpc>
                <a:spcPct val="150000"/>
              </a:lnSpc>
            </a:pPr>
            <a:r>
              <a:rPr lang="en-US" sz="6600" b="1">
                <a:solidFill>
                  <a:schemeClr val="tx1">
                    <a:lumMod val="95000"/>
                    <a:lumOff val="5000"/>
                  </a:schemeClr>
                </a:solidFill>
                <a:latin typeface="Arial" panose="020B0604020202020204" pitchFamily="34" charset="0"/>
                <a:cs typeface="Arial" panose="020B0604020202020204" pitchFamily="34" charset="0"/>
              </a:rPr>
              <a:t>CÂU HỎI TRẮC NGHIỆM</a:t>
            </a:r>
            <a:endParaRPr lang="vi-VN" sz="66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8" name="Picture 5">
            <a:extLst>
              <a:ext uri="{FF2B5EF4-FFF2-40B4-BE49-F238E27FC236}">
                <a16:creationId xmlns:a16="http://schemas.microsoft.com/office/drawing/2014/main" id="{DD938E2E-D105-4E2B-B41A-44B3DB56D7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5" y="9365661"/>
            <a:ext cx="4264421" cy="990600"/>
          </a:xfrm>
          <a:prstGeom prst="rect">
            <a:avLst/>
          </a:prstGeom>
        </p:spPr>
      </p:pic>
      <p:pic>
        <p:nvPicPr>
          <p:cNvPr id="9" name="Picture 15">
            <a:extLst>
              <a:ext uri="{FF2B5EF4-FFF2-40B4-BE49-F238E27FC236}">
                <a16:creationId xmlns:a16="http://schemas.microsoft.com/office/drawing/2014/main" id="{65491E84-6FF2-4449-9396-239AC6938D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2627" y="3574461"/>
            <a:ext cx="2786223" cy="6520947"/>
          </a:xfrm>
          <a:prstGeom prst="rect">
            <a:avLst/>
          </a:prstGeom>
        </p:spPr>
      </p:pic>
      <p:pic>
        <p:nvPicPr>
          <p:cNvPr id="10" name="Picture 5">
            <a:extLst>
              <a:ext uri="{FF2B5EF4-FFF2-40B4-BE49-F238E27FC236}">
                <a16:creationId xmlns:a16="http://schemas.microsoft.com/office/drawing/2014/main" id="{2D5E5847-2CBC-405F-A6AC-BF487BA738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63600" y="9291637"/>
            <a:ext cx="4264421" cy="990600"/>
          </a:xfrm>
          <a:prstGeom prst="rect">
            <a:avLst/>
          </a:prstGeom>
        </p:spPr>
      </p:pic>
      <p:pic>
        <p:nvPicPr>
          <p:cNvPr id="11" name="Picture 13">
            <a:extLst>
              <a:ext uri="{FF2B5EF4-FFF2-40B4-BE49-F238E27FC236}">
                <a16:creationId xmlns:a16="http://schemas.microsoft.com/office/drawing/2014/main" id="{F5DF2EAD-3A68-4E94-BBD3-848EB8A9BA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20800" y="3200805"/>
            <a:ext cx="2870662" cy="6894603"/>
          </a:xfrm>
          <a:prstGeom prst="rect">
            <a:avLst/>
          </a:prstGeom>
        </p:spPr>
      </p:pic>
    </p:spTree>
    <p:extLst>
      <p:ext uri="{BB962C8B-B14F-4D97-AF65-F5344CB8AC3E}">
        <p14:creationId xmlns:p14="http://schemas.microsoft.com/office/powerpoint/2010/main" val="3007188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10DB0BB-0092-46C5-8FB2-38B7B3216A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4161">
            <a:off x="1891537" y="942222"/>
            <a:ext cx="15148983" cy="8084374"/>
          </a:xfrm>
          <a:prstGeom prst="rect">
            <a:avLst/>
          </a:prstGeom>
        </p:spPr>
      </p:pic>
      <p:pic>
        <p:nvPicPr>
          <p:cNvPr id="12" name="Picture 6">
            <a:extLst>
              <a:ext uri="{FF2B5EF4-FFF2-40B4-BE49-F238E27FC236}">
                <a16:creationId xmlns:a16="http://schemas.microsoft.com/office/drawing/2014/main" id="{524A2130-2590-45B0-B034-06EFB5771B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942" y="6658612"/>
            <a:ext cx="3690650" cy="3628388"/>
          </a:xfrm>
          <a:prstGeom prst="rect">
            <a:avLst/>
          </a:prstGeom>
        </p:spPr>
      </p:pic>
      <p:pic>
        <p:nvPicPr>
          <p:cNvPr id="13" name="Picture 7">
            <a:extLst>
              <a:ext uri="{FF2B5EF4-FFF2-40B4-BE49-F238E27FC236}">
                <a16:creationId xmlns:a16="http://schemas.microsoft.com/office/drawing/2014/main" id="{CF2636ED-C040-40BF-81AC-F666941A2E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22129" y="6658612"/>
            <a:ext cx="2951583" cy="3628388"/>
          </a:xfrm>
          <a:prstGeom prst="rect">
            <a:avLst/>
          </a:prstGeom>
        </p:spPr>
      </p:pic>
      <p:sp>
        <p:nvSpPr>
          <p:cNvPr id="14" name="TextBox 3">
            <a:extLst>
              <a:ext uri="{FF2B5EF4-FFF2-40B4-BE49-F238E27FC236}">
                <a16:creationId xmlns:a16="http://schemas.microsoft.com/office/drawing/2014/main" id="{1C4F1B9B-1462-4F60-A34A-D614AA5727C2}"/>
              </a:ext>
            </a:extLst>
          </p:cNvPr>
          <p:cNvSpPr txBox="1"/>
          <p:nvPr/>
        </p:nvSpPr>
        <p:spPr>
          <a:xfrm>
            <a:off x="4073457" y="2355034"/>
            <a:ext cx="14200255" cy="5172313"/>
          </a:xfrm>
          <a:prstGeom prst="rect">
            <a:avLst/>
          </a:prstGeom>
        </p:spPr>
        <p:txBody>
          <a:bodyPr wrap="square" lIns="0" tIns="0" rIns="0" bIns="0" rtlCol="0" anchor="t">
            <a:spAutoFit/>
          </a:bodyPr>
          <a:lstStyle/>
          <a:p>
            <a:pPr algn="just">
              <a:lnSpc>
                <a:spcPct val="150000"/>
              </a:lnSpc>
              <a:spcBef>
                <a:spcPct val="0"/>
              </a:spcBef>
            </a:pPr>
            <a:r>
              <a:rPr lang="en-US" sz="3800" b="1">
                <a:solidFill>
                  <a:srgbClr val="2C2C2E"/>
                </a:solidFill>
                <a:latin typeface="Arial" panose="020B0604020202020204" pitchFamily="34" charset="0"/>
                <a:cs typeface="Arial" panose="020B0604020202020204" pitchFamily="34" charset="0"/>
              </a:rPr>
              <a:t>Câu 1: </a:t>
            </a:r>
            <a:r>
              <a:rPr lang="en-US" sz="3800">
                <a:solidFill>
                  <a:srgbClr val="2C2C2E"/>
                </a:solidFill>
                <a:latin typeface="Arial" panose="020B0604020202020204" pitchFamily="34" charset="0"/>
                <a:cs typeface="Arial" panose="020B0604020202020204" pitchFamily="34" charset="0"/>
              </a:rPr>
              <a:t>Hành vi nào sau đây </a:t>
            </a:r>
            <a:r>
              <a:rPr lang="en-US" sz="3800" b="1">
                <a:solidFill>
                  <a:srgbClr val="2C2C2E"/>
                </a:solidFill>
                <a:latin typeface="Arial" panose="020B0604020202020204" pitchFamily="34" charset="0"/>
                <a:cs typeface="Arial" panose="020B0604020202020204" pitchFamily="34" charset="0"/>
              </a:rPr>
              <a:t>không</a:t>
            </a:r>
            <a:r>
              <a:rPr lang="en-US" sz="3800">
                <a:solidFill>
                  <a:srgbClr val="2C2C2E"/>
                </a:solidFill>
                <a:latin typeface="Arial" panose="020B0604020202020204" pitchFamily="34" charset="0"/>
                <a:cs typeface="Arial" panose="020B0604020202020204" pitchFamily="34" charset="0"/>
              </a:rPr>
              <a:t> vi phạm quy định của </a:t>
            </a:r>
          </a:p>
          <a:p>
            <a:pPr algn="just">
              <a:lnSpc>
                <a:spcPct val="150000"/>
              </a:lnSpc>
              <a:spcBef>
                <a:spcPct val="0"/>
              </a:spcBef>
            </a:pPr>
            <a:r>
              <a:rPr lang="en-US" sz="3800">
                <a:solidFill>
                  <a:srgbClr val="2C2C2E"/>
                </a:solidFill>
                <a:latin typeface="Arial" panose="020B0604020202020204" pitchFamily="34" charset="0"/>
                <a:cs typeface="Arial" panose="020B0604020202020204" pitchFamily="34" charset="0"/>
              </a:rPr>
              <a:t>Pháp lệnh về Phòng, chống mại dâm năm 2003?</a:t>
            </a:r>
          </a:p>
          <a:p>
            <a:pPr algn="just">
              <a:lnSpc>
                <a:spcPct val="150000"/>
              </a:lnSpc>
              <a:spcBef>
                <a:spcPct val="0"/>
              </a:spcBef>
            </a:pPr>
            <a:r>
              <a:rPr lang="en-US" sz="3800">
                <a:solidFill>
                  <a:srgbClr val="2C2C2E"/>
                </a:solidFill>
                <a:latin typeface="Arial" panose="020B0604020202020204" pitchFamily="34" charset="0"/>
                <a:cs typeface="Arial" panose="020B0604020202020204" pitchFamily="34" charset="0"/>
              </a:rPr>
              <a:t>A. Mua dâm</a:t>
            </a:r>
          </a:p>
          <a:p>
            <a:pPr algn="just">
              <a:lnSpc>
                <a:spcPct val="150000"/>
              </a:lnSpc>
              <a:spcBef>
                <a:spcPct val="0"/>
              </a:spcBef>
            </a:pPr>
            <a:r>
              <a:rPr lang="en-US" sz="3800">
                <a:solidFill>
                  <a:srgbClr val="2C2C2E"/>
                </a:solidFill>
                <a:latin typeface="Arial" panose="020B0604020202020204" pitchFamily="34" charset="0"/>
                <a:cs typeface="Arial" panose="020B0604020202020204" pitchFamily="34" charset="0"/>
              </a:rPr>
              <a:t>B. Môi giới mại dâm</a:t>
            </a:r>
          </a:p>
          <a:p>
            <a:pPr algn="just">
              <a:lnSpc>
                <a:spcPct val="150000"/>
              </a:lnSpc>
              <a:spcBef>
                <a:spcPct val="0"/>
              </a:spcBef>
            </a:pPr>
            <a:r>
              <a:rPr lang="en-US" sz="3800">
                <a:solidFill>
                  <a:srgbClr val="2C2C2E"/>
                </a:solidFill>
                <a:latin typeface="Arial" panose="020B0604020202020204" pitchFamily="34" charset="0"/>
                <a:cs typeface="Arial" panose="020B0604020202020204" pitchFamily="34" charset="0"/>
              </a:rPr>
              <a:t>C. Bán dâm</a:t>
            </a:r>
          </a:p>
          <a:p>
            <a:pPr algn="just">
              <a:lnSpc>
                <a:spcPct val="150000"/>
              </a:lnSpc>
              <a:spcBef>
                <a:spcPct val="0"/>
              </a:spcBef>
            </a:pPr>
            <a:r>
              <a:rPr lang="en-US" sz="3800">
                <a:solidFill>
                  <a:srgbClr val="2C2C2E"/>
                </a:solidFill>
                <a:latin typeface="Arial" panose="020B0604020202020204" pitchFamily="34" charset="0"/>
                <a:cs typeface="Arial" panose="020B0604020202020204" pitchFamily="34" charset="0"/>
              </a:rPr>
              <a:t>D. Tố cáo hoạt động mại dâm</a:t>
            </a:r>
          </a:p>
        </p:txBody>
      </p:sp>
      <p:sp>
        <p:nvSpPr>
          <p:cNvPr id="15" name="Oval 14">
            <a:extLst>
              <a:ext uri="{FF2B5EF4-FFF2-40B4-BE49-F238E27FC236}">
                <a16:creationId xmlns:a16="http://schemas.microsoft.com/office/drawing/2014/main" id="{820CE61D-86B1-4AD1-A398-EC68AC323DE5}"/>
              </a:ext>
            </a:extLst>
          </p:cNvPr>
          <p:cNvSpPr/>
          <p:nvPr/>
        </p:nvSpPr>
        <p:spPr>
          <a:xfrm>
            <a:off x="3850405" y="6803328"/>
            <a:ext cx="688702" cy="757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8904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5" name="Group 5"/>
          <p:cNvGrpSpPr/>
          <p:nvPr/>
        </p:nvGrpSpPr>
        <p:grpSpPr>
          <a:xfrm>
            <a:off x="1659801" y="1032702"/>
            <a:ext cx="14968398" cy="5216188"/>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sp>
      </p:grpSp>
      <p:sp>
        <p:nvSpPr>
          <p:cNvPr id="9" name="TextBox 9"/>
          <p:cNvSpPr txBox="1"/>
          <p:nvPr/>
        </p:nvSpPr>
        <p:spPr>
          <a:xfrm>
            <a:off x="1737498" y="1461387"/>
            <a:ext cx="14724219" cy="3248646"/>
          </a:xfrm>
          <a:prstGeom prst="rect">
            <a:avLst/>
          </a:prstGeom>
        </p:spPr>
        <p:txBody>
          <a:bodyPr wrap="square" lIns="0" tIns="0" rIns="0" bIns="0" rtlCol="0" anchor="t">
            <a:spAutoFit/>
          </a:bodyPr>
          <a:lstStyle/>
          <a:p>
            <a:pPr algn="ctr">
              <a:lnSpc>
                <a:spcPct val="150000"/>
              </a:lnSpc>
            </a:pPr>
            <a:r>
              <a:rPr lang="en-US" sz="7500" b="1">
                <a:solidFill>
                  <a:srgbClr val="5E3023"/>
                </a:solidFill>
                <a:latin typeface="Arial" panose="020B0604020202020204" pitchFamily="34" charset="0"/>
                <a:cs typeface="Arial" panose="020B0604020202020204" pitchFamily="34" charset="0"/>
              </a:rPr>
              <a:t>BÀI 11: PHÒNG, CHỐNG</a:t>
            </a:r>
          </a:p>
          <a:p>
            <a:pPr algn="ctr">
              <a:lnSpc>
                <a:spcPct val="150000"/>
              </a:lnSpc>
            </a:pPr>
            <a:r>
              <a:rPr lang="en-US" sz="7500" b="1">
                <a:solidFill>
                  <a:srgbClr val="5E3023"/>
                </a:solidFill>
                <a:latin typeface="Arial" panose="020B0604020202020204" pitchFamily="34" charset="0"/>
                <a:cs typeface="Arial" panose="020B0604020202020204" pitchFamily="34" charset="0"/>
              </a:rPr>
              <a:t> TỆ NẠN XÃ HỘI </a:t>
            </a: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19855" y="4710032"/>
            <a:ext cx="6400800" cy="5538867"/>
          </a:xfrm>
          <a:prstGeom prst="rect">
            <a:avLst/>
          </a:prstGeom>
        </p:spPr>
      </p:pic>
      <p:pic>
        <p:nvPicPr>
          <p:cNvPr id="14" name="Picture 13">
            <a:extLst>
              <a:ext uri="{FF2B5EF4-FFF2-40B4-BE49-F238E27FC236}">
                <a16:creationId xmlns:a16="http://schemas.microsoft.com/office/drawing/2014/main" id="{C5D00040-9AE6-4498-8C51-04242975AC64}"/>
              </a:ext>
            </a:extLst>
          </p:cNvPr>
          <p:cNvPicPr>
            <a:picLocks noChangeAspect="1"/>
          </p:cNvPicPr>
          <p:nvPr/>
        </p:nvPicPr>
        <p:blipFill>
          <a:blip r:embed="rId4"/>
          <a:stretch>
            <a:fillRect/>
          </a:stretch>
        </p:blipFill>
        <p:spPr>
          <a:xfrm>
            <a:off x="146876" y="7206804"/>
            <a:ext cx="1910054" cy="3076194"/>
          </a:xfrm>
          <a:prstGeom prst="rect">
            <a:avLst/>
          </a:prstGeom>
        </p:spPr>
      </p:pic>
      <p:pic>
        <p:nvPicPr>
          <p:cNvPr id="15" name="Picture 14">
            <a:extLst>
              <a:ext uri="{FF2B5EF4-FFF2-40B4-BE49-F238E27FC236}">
                <a16:creationId xmlns:a16="http://schemas.microsoft.com/office/drawing/2014/main" id="{BA274CDB-2384-45D3-B7E4-9293F5FF0B6A}"/>
              </a:ext>
            </a:extLst>
          </p:cNvPr>
          <p:cNvPicPr>
            <a:picLocks noChangeAspect="1"/>
          </p:cNvPicPr>
          <p:nvPr/>
        </p:nvPicPr>
        <p:blipFill>
          <a:blip r:embed="rId5"/>
          <a:stretch>
            <a:fillRect/>
          </a:stretch>
        </p:blipFill>
        <p:spPr>
          <a:xfrm>
            <a:off x="15828786" y="7150254"/>
            <a:ext cx="2459214" cy="318929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2" name="Rounded Rectangular Callout 10">
            <a:extLst>
              <a:ext uri="{FF2B5EF4-FFF2-40B4-BE49-F238E27FC236}">
                <a16:creationId xmlns:a16="http://schemas.microsoft.com/office/drawing/2014/main" id="{13D31692-40B6-4702-A94B-9662CA4D7B54}"/>
              </a:ext>
            </a:extLst>
          </p:cNvPr>
          <p:cNvSpPr/>
          <p:nvPr/>
        </p:nvSpPr>
        <p:spPr>
          <a:xfrm>
            <a:off x="3082928" y="1028700"/>
            <a:ext cx="14523282" cy="6045446"/>
          </a:xfrm>
          <a:prstGeom prst="wedgeRoundRectCallout">
            <a:avLst>
              <a:gd name="adj1" fmla="val -60028"/>
              <a:gd name="adj2" fmla="val 25307"/>
              <a:gd name="adj3" fmla="val 16667"/>
            </a:avLst>
          </a:prstGeom>
          <a:solidFill>
            <a:schemeClr val="bg1"/>
          </a:solid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a:solidFill>
                  <a:schemeClr val="tx1"/>
                </a:solidFill>
                <a:latin typeface="Arial" panose="020B0604020202020204" pitchFamily="34" charset="0"/>
                <a:cs typeface="Arial" panose="020B0604020202020204" pitchFamily="34" charset="0"/>
              </a:rPr>
              <a:t>Câu 2: </a:t>
            </a:r>
            <a:r>
              <a:rPr lang="en-US" sz="3800">
                <a:solidFill>
                  <a:schemeClr val="tx1"/>
                </a:solidFill>
                <a:latin typeface="Arial" panose="020B0604020202020204" pitchFamily="34" charset="0"/>
                <a:cs typeface="Arial" panose="020B0604020202020204" pitchFamily="34" charset="0"/>
              </a:rPr>
              <a:t>Hành vi nào sau đây </a:t>
            </a:r>
            <a:r>
              <a:rPr lang="en-US" sz="3800" b="1">
                <a:solidFill>
                  <a:schemeClr val="tx1"/>
                </a:solidFill>
                <a:latin typeface="Arial" panose="020B0604020202020204" pitchFamily="34" charset="0"/>
                <a:cs typeface="Arial" panose="020B0604020202020204" pitchFamily="34" charset="0"/>
              </a:rPr>
              <a:t>không </a:t>
            </a:r>
            <a:r>
              <a:rPr lang="en-US" sz="3800">
                <a:solidFill>
                  <a:schemeClr val="tx1"/>
                </a:solidFill>
                <a:latin typeface="Arial" panose="020B0604020202020204" pitchFamily="34" charset="0"/>
                <a:cs typeface="Arial" panose="020B0604020202020204" pitchFamily="34" charset="0"/>
              </a:rPr>
              <a:t>vi phạm quy định của Luật Phòng, chống ma túy năm 2021?</a:t>
            </a:r>
          </a:p>
          <a:p>
            <a:pPr algn="just">
              <a:lnSpc>
                <a:spcPct val="150000"/>
              </a:lnSpc>
            </a:pPr>
            <a:r>
              <a:rPr lang="en-US" sz="3800">
                <a:solidFill>
                  <a:schemeClr val="tx1"/>
                </a:solidFill>
                <a:latin typeface="Arial" panose="020B0604020202020204" pitchFamily="34" charset="0"/>
                <a:cs typeface="Arial" panose="020B0604020202020204" pitchFamily="34" charset="0"/>
              </a:rPr>
              <a:t>A. Lôi kéo người khác sử dụng trái phép chất ma túy. </a:t>
            </a:r>
          </a:p>
          <a:p>
            <a:pPr algn="just">
              <a:lnSpc>
                <a:spcPct val="150000"/>
              </a:lnSpc>
            </a:pPr>
            <a:r>
              <a:rPr lang="en-US" sz="3800">
                <a:solidFill>
                  <a:schemeClr val="tx1"/>
                </a:solidFill>
                <a:latin typeface="Arial" panose="020B0604020202020204" pitchFamily="34" charset="0"/>
                <a:cs typeface="Arial" panose="020B0604020202020204" pitchFamily="34" charset="0"/>
              </a:rPr>
              <a:t>B. Hỗ trợ người nghiện ma túy. </a:t>
            </a:r>
          </a:p>
          <a:p>
            <a:pPr algn="just">
              <a:lnSpc>
                <a:spcPct val="150000"/>
              </a:lnSpc>
            </a:pPr>
            <a:r>
              <a:rPr lang="en-US" sz="3800">
                <a:solidFill>
                  <a:schemeClr val="tx1"/>
                </a:solidFill>
                <a:latin typeface="Arial" panose="020B0604020202020204" pitchFamily="34" charset="0"/>
                <a:cs typeface="Arial" panose="020B0604020202020204" pitchFamily="34" charset="0"/>
              </a:rPr>
              <a:t>C. Mua bán trái phép chất ma túy.</a:t>
            </a:r>
          </a:p>
          <a:p>
            <a:pPr algn="just">
              <a:lnSpc>
                <a:spcPct val="150000"/>
              </a:lnSpc>
            </a:pPr>
            <a:r>
              <a:rPr lang="en-US" sz="3800">
                <a:solidFill>
                  <a:schemeClr val="tx1"/>
                </a:solidFill>
                <a:latin typeface="Arial" panose="020B0604020202020204" pitchFamily="34" charset="0"/>
                <a:cs typeface="Arial" panose="020B0604020202020204" pitchFamily="34" charset="0"/>
              </a:rPr>
              <a:t>D. Xúi giục người khác sử dụng trái phép chất ma túy. </a:t>
            </a:r>
            <a:endParaRPr lang="en-US" sz="3800" dirty="0">
              <a:solidFill>
                <a:schemeClr val="tx1"/>
              </a:solidFill>
              <a:latin typeface="Arial" panose="020B0604020202020204" pitchFamily="34" charset="0"/>
              <a:cs typeface="Arial" panose="020B0604020202020204" pitchFamily="34" charset="0"/>
            </a:endParaRPr>
          </a:p>
        </p:txBody>
      </p:sp>
      <p:pic>
        <p:nvPicPr>
          <p:cNvPr id="3" name="Picture 13">
            <a:extLst>
              <a:ext uri="{FF2B5EF4-FFF2-40B4-BE49-F238E27FC236}">
                <a16:creationId xmlns:a16="http://schemas.microsoft.com/office/drawing/2014/main" id="{F3AFE7CF-34D9-4360-B8A1-9D616668E4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02000" y="6978896"/>
            <a:ext cx="2087055" cy="3289054"/>
          </a:xfrm>
          <a:prstGeom prst="rect">
            <a:avLst/>
          </a:prstGeom>
        </p:spPr>
      </p:pic>
      <p:pic>
        <p:nvPicPr>
          <p:cNvPr id="4" name="Picture 19">
            <a:extLst>
              <a:ext uri="{FF2B5EF4-FFF2-40B4-BE49-F238E27FC236}">
                <a16:creationId xmlns:a16="http://schemas.microsoft.com/office/drawing/2014/main" id="{4F8EE0CA-4FF8-43BB-ADF0-F828259B04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5145" y="5219700"/>
            <a:ext cx="4802283" cy="5199507"/>
          </a:xfrm>
          <a:prstGeom prst="rect">
            <a:avLst/>
          </a:prstGeom>
        </p:spPr>
      </p:pic>
      <p:sp>
        <p:nvSpPr>
          <p:cNvPr id="5" name="Oval 4">
            <a:extLst>
              <a:ext uri="{FF2B5EF4-FFF2-40B4-BE49-F238E27FC236}">
                <a16:creationId xmlns:a16="http://schemas.microsoft.com/office/drawing/2014/main" id="{4DE6E666-0956-4687-9AC2-3AB7E1D0F183}"/>
              </a:ext>
            </a:extLst>
          </p:cNvPr>
          <p:cNvSpPr/>
          <p:nvPr/>
        </p:nvSpPr>
        <p:spPr>
          <a:xfrm>
            <a:off x="3200400" y="4381500"/>
            <a:ext cx="6858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71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8C79471-142C-44B4-8FB3-3C7F80EFC2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7800" y="1562100"/>
            <a:ext cx="16049625" cy="6702088"/>
          </a:xfrm>
          <a:prstGeom prst="rect">
            <a:avLst/>
          </a:prstGeom>
        </p:spPr>
      </p:pic>
      <p:sp>
        <p:nvSpPr>
          <p:cNvPr id="3" name="TextBox 2">
            <a:extLst>
              <a:ext uri="{FF2B5EF4-FFF2-40B4-BE49-F238E27FC236}">
                <a16:creationId xmlns:a16="http://schemas.microsoft.com/office/drawing/2014/main" id="{04325FD9-D2B4-41A9-8205-A82925A2A9CC}"/>
              </a:ext>
            </a:extLst>
          </p:cNvPr>
          <p:cNvSpPr txBox="1"/>
          <p:nvPr/>
        </p:nvSpPr>
        <p:spPr>
          <a:xfrm>
            <a:off x="2195512" y="2097256"/>
            <a:ext cx="14554199" cy="5940088"/>
          </a:xfrm>
          <a:prstGeom prst="rect">
            <a:avLst/>
          </a:prstGeom>
          <a:noFill/>
        </p:spPr>
        <p:txBody>
          <a:bodyPr wrap="square">
            <a:spAutoFit/>
          </a:bodyPr>
          <a:lstStyle/>
          <a:p>
            <a:pPr algn="just">
              <a:lnSpc>
                <a:spcPct val="150000"/>
              </a:lnSpc>
            </a:pPr>
            <a:r>
              <a:rPr lang="en-US" sz="3800" b="1">
                <a:solidFill>
                  <a:srgbClr val="000000"/>
                </a:solidFill>
                <a:effectLst/>
                <a:latin typeface="Arial" panose="020B0604020202020204" pitchFamily="34" charset="0"/>
                <a:ea typeface="Calibri" panose="020F0502020204030204" pitchFamily="34" charset="0"/>
                <a:cs typeface="Arial" panose="020B0604020202020204" pitchFamily="34" charset="0"/>
              </a:rPr>
              <a:t>Câu 3: </a:t>
            </a: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Hành vi nào sau đây vi phạm quy định của Luật Trẻ em năm 2016 về phòng, chống tệ nạn xã hội?</a:t>
            </a:r>
          </a:p>
          <a:p>
            <a:pPr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 Cho trẻ em sử dụng rượu bia. </a:t>
            </a:r>
          </a:p>
          <a:p>
            <a:pPr algn="just">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B. Cung cấp các dịch vụ học tập. </a:t>
            </a:r>
          </a:p>
          <a:p>
            <a:pPr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 Bình đẳng về cơ hội học tập.</a:t>
            </a:r>
          </a:p>
          <a:p>
            <a:pPr algn="just">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D. Tham gia các hoạt động văn hóa.  </a:t>
            </a:r>
            <a:endParaRPr lang="vi-VN" sz="3800">
              <a:latin typeface="Arial" panose="020B0604020202020204" pitchFamily="34" charset="0"/>
              <a:cs typeface="Arial" panose="020B0604020202020204" pitchFamily="34" charset="0"/>
            </a:endParaRPr>
          </a:p>
          <a:p>
            <a:pPr algn="ctr"/>
            <a:endParaRPr lang="en-US" sz="3800" b="1"/>
          </a:p>
        </p:txBody>
      </p:sp>
      <p:pic>
        <p:nvPicPr>
          <p:cNvPr id="4" name="Picture 7">
            <a:extLst>
              <a:ext uri="{FF2B5EF4-FFF2-40B4-BE49-F238E27FC236}">
                <a16:creationId xmlns:a16="http://schemas.microsoft.com/office/drawing/2014/main" id="{21DFB174-D700-4E7E-90CA-601278E555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72875" y="5219700"/>
            <a:ext cx="6298408" cy="4991100"/>
          </a:xfrm>
          <a:prstGeom prst="rect">
            <a:avLst/>
          </a:prstGeom>
        </p:spPr>
      </p:pic>
      <p:pic>
        <p:nvPicPr>
          <p:cNvPr id="5" name="Picture 18">
            <a:extLst>
              <a:ext uri="{FF2B5EF4-FFF2-40B4-BE49-F238E27FC236}">
                <a16:creationId xmlns:a16="http://schemas.microsoft.com/office/drawing/2014/main" id="{4418180E-6329-44B9-A7AB-5BDA9E75EF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3875" y="6672262"/>
            <a:ext cx="1760133" cy="3505200"/>
          </a:xfrm>
          <a:prstGeom prst="rect">
            <a:avLst/>
          </a:prstGeom>
        </p:spPr>
      </p:pic>
      <p:sp>
        <p:nvSpPr>
          <p:cNvPr id="6" name="Oval 5">
            <a:extLst>
              <a:ext uri="{FF2B5EF4-FFF2-40B4-BE49-F238E27FC236}">
                <a16:creationId xmlns:a16="http://schemas.microsoft.com/office/drawing/2014/main" id="{0A879BE4-7D1D-4154-9C74-9F252F8F0488}"/>
              </a:ext>
            </a:extLst>
          </p:cNvPr>
          <p:cNvSpPr/>
          <p:nvPr/>
        </p:nvSpPr>
        <p:spPr>
          <a:xfrm>
            <a:off x="2049065" y="3922544"/>
            <a:ext cx="7620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101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14853E01-2395-456F-AD1C-61B7538D6486}"/>
              </a:ext>
            </a:extLst>
          </p:cNvPr>
          <p:cNvSpPr/>
          <p:nvPr/>
        </p:nvSpPr>
        <p:spPr>
          <a:xfrm rot="22029">
            <a:off x="2007280" y="1050607"/>
            <a:ext cx="14910425" cy="8187777"/>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chemeClr val="accent5">
              <a:lumMod val="20000"/>
              <a:lumOff val="80000"/>
            </a:schemeClr>
          </a:solidFill>
        </p:spPr>
      </p:sp>
      <p:pic>
        <p:nvPicPr>
          <p:cNvPr id="3" name="Picture 14">
            <a:extLst>
              <a:ext uri="{FF2B5EF4-FFF2-40B4-BE49-F238E27FC236}">
                <a16:creationId xmlns:a16="http://schemas.microsoft.com/office/drawing/2014/main" id="{5D7989F6-E49C-4CBC-B918-587D3BDC471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3988">
            <a:off x="6607620" y="661589"/>
            <a:ext cx="5088587" cy="1037407"/>
          </a:xfrm>
          <a:prstGeom prst="rect">
            <a:avLst/>
          </a:prstGeom>
        </p:spPr>
      </p:pic>
      <p:pic>
        <p:nvPicPr>
          <p:cNvPr id="4" name="Picture 13">
            <a:extLst>
              <a:ext uri="{FF2B5EF4-FFF2-40B4-BE49-F238E27FC236}">
                <a16:creationId xmlns:a16="http://schemas.microsoft.com/office/drawing/2014/main" id="{D522A2AE-C6E8-4BB6-841C-915EF1E091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93863" y="7581900"/>
            <a:ext cx="1716510" cy="2705100"/>
          </a:xfrm>
          <a:prstGeom prst="rect">
            <a:avLst/>
          </a:prstGeom>
        </p:spPr>
      </p:pic>
      <p:sp>
        <p:nvSpPr>
          <p:cNvPr id="5" name="TextBox 4">
            <a:extLst>
              <a:ext uri="{FF2B5EF4-FFF2-40B4-BE49-F238E27FC236}">
                <a16:creationId xmlns:a16="http://schemas.microsoft.com/office/drawing/2014/main" id="{20B160AC-1AE6-46AF-AD00-6F0BB01689BD}"/>
              </a:ext>
            </a:extLst>
          </p:cNvPr>
          <p:cNvSpPr txBox="1"/>
          <p:nvPr/>
        </p:nvSpPr>
        <p:spPr>
          <a:xfrm>
            <a:off x="2744553" y="1827047"/>
            <a:ext cx="13781908" cy="7103868"/>
          </a:xfrm>
          <a:prstGeom prst="rect">
            <a:avLst/>
          </a:prstGeom>
          <a:noFill/>
        </p:spPr>
        <p:txBody>
          <a:bodyPr wrap="square">
            <a:spAutoFit/>
          </a:bodyPr>
          <a:lstStyle/>
          <a:p>
            <a:pPr algn="just">
              <a:lnSpc>
                <a:spcPct val="150000"/>
              </a:lnSpc>
              <a:spcBef>
                <a:spcPts val="100"/>
              </a:spcBef>
              <a:spcAft>
                <a:spcPts val="100"/>
              </a:spcAft>
            </a:pP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Câu 4: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Em </a:t>
            </a: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đồng tình với ý kiến nào dưới đây?</a:t>
            </a:r>
          </a:p>
          <a:p>
            <a:pPr algn="just">
              <a:lnSpc>
                <a:spcPct val="150000"/>
              </a:lnSpc>
              <a:spcBef>
                <a:spcPts val="100"/>
              </a:spcBef>
              <a:spcAft>
                <a:spcPts val="1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 Phòng, chống tệ nạn xã hội là trách nhiệm của toàn dân.</a:t>
            </a:r>
          </a:p>
          <a:p>
            <a:pPr algn="just">
              <a:lnSpc>
                <a:spcPct val="150000"/>
              </a:lnSpc>
              <a:spcBef>
                <a:spcPts val="100"/>
              </a:spcBef>
              <a:spcAft>
                <a:spcPts val="100"/>
              </a:spcAft>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3800">
                <a:solidFill>
                  <a:srgbClr val="000000"/>
                </a:solidFill>
                <a:ea typeface="Calibri" panose="020F0502020204030204" pitchFamily="34" charset="0"/>
                <a:cs typeface="Arial" panose="020B0604020202020204" pitchFamily="34" charset="0"/>
              </a:rPr>
              <a:t>Để phòng, chống tệ nạn xã hội, chỉ cần nhắc nhở để mọi người thay đổi hành vi.</a:t>
            </a:r>
            <a:endParaRPr lang="en-US" sz="3800">
              <a:solidFill>
                <a:srgbClr val="000000"/>
              </a:solidFill>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 Để phòng, chống tệ nạn xã hội, cần thực hiện nghiêm túc các quy định của pháp luật</a:t>
            </a:r>
          </a:p>
          <a:p>
            <a:pPr algn="just">
              <a:lnSpc>
                <a:spcPct val="150000"/>
              </a:lnSpc>
              <a:spcBef>
                <a:spcPts val="100"/>
              </a:spcBef>
              <a:spcAft>
                <a:spcPts val="1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D. Để phòng, chống tệ nạn xã hội, nên thực hiện lối sống lành mạnh, an toàn.</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12">
            <a:extLst>
              <a:ext uri="{FF2B5EF4-FFF2-40B4-BE49-F238E27FC236}">
                <a16:creationId xmlns:a16="http://schemas.microsoft.com/office/drawing/2014/main" id="{56CD7581-F562-432F-AFB6-DA02E8A09A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6819900"/>
            <a:ext cx="2365329" cy="3467100"/>
          </a:xfrm>
          <a:prstGeom prst="rect">
            <a:avLst/>
          </a:prstGeom>
        </p:spPr>
      </p:pic>
      <p:sp>
        <p:nvSpPr>
          <p:cNvPr id="7" name="Oval 6">
            <a:extLst>
              <a:ext uri="{FF2B5EF4-FFF2-40B4-BE49-F238E27FC236}">
                <a16:creationId xmlns:a16="http://schemas.microsoft.com/office/drawing/2014/main" id="{B852FF79-8A19-44DC-A2D1-73BBC2A53B4D}"/>
              </a:ext>
            </a:extLst>
          </p:cNvPr>
          <p:cNvSpPr/>
          <p:nvPr/>
        </p:nvSpPr>
        <p:spPr>
          <a:xfrm>
            <a:off x="2590800" y="3843337"/>
            <a:ext cx="8382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725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85A061B-52F4-40F0-A8DF-61D903A2A45E}"/>
              </a:ext>
            </a:extLst>
          </p:cNvPr>
          <p:cNvGrpSpPr/>
          <p:nvPr/>
        </p:nvGrpSpPr>
        <p:grpSpPr>
          <a:xfrm>
            <a:off x="2286000" y="1409700"/>
            <a:ext cx="14935200" cy="7010400"/>
            <a:chOff x="0" y="0"/>
            <a:chExt cx="10488335" cy="7311917"/>
          </a:xfrm>
        </p:grpSpPr>
        <p:sp>
          <p:nvSpPr>
            <p:cNvPr id="3" name="Freeform 3">
              <a:extLst>
                <a:ext uri="{FF2B5EF4-FFF2-40B4-BE49-F238E27FC236}">
                  <a16:creationId xmlns:a16="http://schemas.microsoft.com/office/drawing/2014/main" id="{2E894D28-A71E-4225-A89B-D2702C707F81}"/>
                </a:ext>
              </a:extLst>
            </p:cNvPr>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p:spPr>
        </p:sp>
        <p:sp>
          <p:nvSpPr>
            <p:cNvPr id="4" name="Freeform 4">
              <a:extLst>
                <a:ext uri="{FF2B5EF4-FFF2-40B4-BE49-F238E27FC236}">
                  <a16:creationId xmlns:a16="http://schemas.microsoft.com/office/drawing/2014/main" id="{D6E53524-1A33-4817-AD01-86CE5B0E8B3D}"/>
                </a:ext>
              </a:extLst>
            </p:cNvPr>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p:spPr>
        </p:sp>
      </p:grpSp>
      <p:sp>
        <p:nvSpPr>
          <p:cNvPr id="5" name="TextBox 4">
            <a:extLst>
              <a:ext uri="{FF2B5EF4-FFF2-40B4-BE49-F238E27FC236}">
                <a16:creationId xmlns:a16="http://schemas.microsoft.com/office/drawing/2014/main" id="{C8E6E50A-348F-4C52-A8BA-8B4359F10266}"/>
              </a:ext>
            </a:extLst>
          </p:cNvPr>
          <p:cNvSpPr txBox="1"/>
          <p:nvPr/>
        </p:nvSpPr>
        <p:spPr>
          <a:xfrm>
            <a:off x="3318038" y="2095500"/>
            <a:ext cx="12867508" cy="5349541"/>
          </a:xfrm>
          <a:prstGeom prst="rect">
            <a:avLst/>
          </a:prstGeom>
          <a:noFill/>
        </p:spPr>
        <p:txBody>
          <a:bodyPr wrap="square">
            <a:spAutoFit/>
          </a:bodyPr>
          <a:lstStyle/>
          <a:p>
            <a:pPr algn="just">
              <a:lnSpc>
                <a:spcPct val="150000"/>
              </a:lnSpc>
              <a:spcBef>
                <a:spcPts val="100"/>
              </a:spcBef>
              <a:spcAft>
                <a:spcPts val="100"/>
              </a:spcAft>
            </a:pP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Câu 5: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Theo em, hành vi nào sau đây vi phạm pháp luật về phòng, chống tệ nạn xã hội?</a:t>
            </a:r>
          </a:p>
          <a:p>
            <a:pPr algn="just">
              <a:lnSpc>
                <a:spcPct val="150000"/>
              </a:lnSpc>
              <a:spcBef>
                <a:spcPts val="100"/>
              </a:spcBef>
              <a:spcAft>
                <a:spcPts val="100"/>
              </a:spcAft>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A. Cùng bạn học tập. </a:t>
            </a:r>
          </a:p>
          <a:p>
            <a:pPr algn="just">
              <a:lnSpc>
                <a:spcPct val="150000"/>
              </a:lnSpc>
              <a:spcBef>
                <a:spcPts val="100"/>
              </a:spcBef>
              <a:spcAft>
                <a:spcPts val="100"/>
              </a:spcAft>
            </a:pPr>
            <a:r>
              <a:rPr lang="en-US" sz="3800">
                <a:effectLst/>
                <a:latin typeface="Arial" panose="020B0604020202020204" pitchFamily="34" charset="0"/>
                <a:ea typeface="Calibri" panose="020F0502020204030204" pitchFamily="34" charset="0"/>
                <a:cs typeface="Arial" panose="020B0604020202020204" pitchFamily="34" charset="0"/>
              </a:rPr>
              <a:t>B. Tố cáo người buôn bán ma túy. </a:t>
            </a:r>
          </a:p>
          <a:p>
            <a:pPr algn="just">
              <a:lnSpc>
                <a:spcPct val="150000"/>
              </a:lnSpc>
              <a:spcBef>
                <a:spcPts val="100"/>
              </a:spcBef>
              <a:spcAft>
                <a:spcPts val="100"/>
              </a:spcAft>
            </a:pPr>
            <a:r>
              <a:rPr lang="en-US" sz="3800">
                <a:latin typeface="Arial" panose="020B0604020202020204" pitchFamily="34" charset="0"/>
                <a:ea typeface="Calibri" panose="020F0502020204030204" pitchFamily="34" charset="0"/>
                <a:cs typeface="Arial" panose="020B0604020202020204" pitchFamily="34" charset="0"/>
              </a:rPr>
              <a:t>C. Chơi bài ăn tiền. </a:t>
            </a:r>
          </a:p>
          <a:p>
            <a:pPr algn="just">
              <a:lnSpc>
                <a:spcPct val="150000"/>
              </a:lnSpc>
              <a:spcBef>
                <a:spcPts val="100"/>
              </a:spcBef>
              <a:spcAft>
                <a:spcPts val="100"/>
              </a:spcAft>
            </a:pPr>
            <a:r>
              <a:rPr lang="en-US" sz="3800">
                <a:effectLst/>
                <a:latin typeface="Arial" panose="020B0604020202020204" pitchFamily="34" charset="0"/>
                <a:ea typeface="Calibri" panose="020F0502020204030204" pitchFamily="34" charset="0"/>
                <a:cs typeface="Arial" panose="020B0604020202020204" pitchFamily="34" charset="0"/>
              </a:rPr>
              <a:t>D. Tuyên truyền chống mê tín, dị đoan. </a:t>
            </a:r>
          </a:p>
        </p:txBody>
      </p:sp>
      <p:pic>
        <p:nvPicPr>
          <p:cNvPr id="6" name="Picture 3">
            <a:extLst>
              <a:ext uri="{FF2B5EF4-FFF2-40B4-BE49-F238E27FC236}">
                <a16:creationId xmlns:a16="http://schemas.microsoft.com/office/drawing/2014/main" id="{3EADFEA1-4934-48FC-901B-491A69A82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2402" y="3895725"/>
            <a:ext cx="3013239" cy="6362700"/>
          </a:xfrm>
          <a:prstGeom prst="rect">
            <a:avLst/>
          </a:prstGeom>
        </p:spPr>
      </p:pic>
      <p:pic>
        <p:nvPicPr>
          <p:cNvPr id="7" name="Picture 4">
            <a:extLst>
              <a:ext uri="{FF2B5EF4-FFF2-40B4-BE49-F238E27FC236}">
                <a16:creationId xmlns:a16="http://schemas.microsoft.com/office/drawing/2014/main" id="{C539E226-3C99-4499-9AD6-C042218B89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11400" y="3924300"/>
            <a:ext cx="3133341" cy="6362700"/>
          </a:xfrm>
          <a:prstGeom prst="rect">
            <a:avLst/>
          </a:prstGeom>
        </p:spPr>
      </p:pic>
      <p:sp>
        <p:nvSpPr>
          <p:cNvPr id="8" name="Oval 7">
            <a:extLst>
              <a:ext uri="{FF2B5EF4-FFF2-40B4-BE49-F238E27FC236}">
                <a16:creationId xmlns:a16="http://schemas.microsoft.com/office/drawing/2014/main" id="{C3847E52-2D4A-476B-8997-AAEFCF21AB15}"/>
              </a:ext>
            </a:extLst>
          </p:cNvPr>
          <p:cNvSpPr/>
          <p:nvPr/>
        </p:nvSpPr>
        <p:spPr>
          <a:xfrm>
            <a:off x="3276600" y="5739241"/>
            <a:ext cx="685800" cy="9282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070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28" name="Rounded Rectangular Callout 9">
            <a:extLst>
              <a:ext uri="{FF2B5EF4-FFF2-40B4-BE49-F238E27FC236}">
                <a16:creationId xmlns:a16="http://schemas.microsoft.com/office/drawing/2014/main" id="{6B556D55-6420-4E7A-8914-6E00BD41E4C5}"/>
              </a:ext>
            </a:extLst>
          </p:cNvPr>
          <p:cNvSpPr/>
          <p:nvPr/>
        </p:nvSpPr>
        <p:spPr>
          <a:xfrm>
            <a:off x="3374266" y="2208708"/>
            <a:ext cx="11168064" cy="3581400"/>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600" b="1">
                <a:solidFill>
                  <a:schemeClr val="tx1">
                    <a:lumMod val="95000"/>
                    <a:lumOff val="5000"/>
                  </a:schemeClr>
                </a:solidFill>
                <a:latin typeface="Arial" panose="020B0604020202020204" pitchFamily="34" charset="0"/>
                <a:cs typeface="Arial" panose="020B0604020202020204" pitchFamily="34" charset="0"/>
              </a:rPr>
              <a:t>NHIỆM VỤ 2: TRẢ LỜI </a:t>
            </a:r>
          </a:p>
          <a:p>
            <a:pPr algn="ctr">
              <a:lnSpc>
                <a:spcPct val="150000"/>
              </a:lnSpc>
            </a:pPr>
            <a:r>
              <a:rPr lang="en-US" sz="6600" b="1">
                <a:solidFill>
                  <a:schemeClr val="tx1">
                    <a:lumMod val="95000"/>
                    <a:lumOff val="5000"/>
                  </a:schemeClr>
                </a:solidFill>
                <a:latin typeface="Arial" panose="020B0604020202020204" pitchFamily="34" charset="0"/>
                <a:cs typeface="Arial" panose="020B0604020202020204" pitchFamily="34" charset="0"/>
              </a:rPr>
              <a:t>CÂU HỎI BÀI TẬP SGK</a:t>
            </a:r>
            <a:endParaRPr lang="vi-VN" sz="66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8" name="Picture 5">
            <a:extLst>
              <a:ext uri="{FF2B5EF4-FFF2-40B4-BE49-F238E27FC236}">
                <a16:creationId xmlns:a16="http://schemas.microsoft.com/office/drawing/2014/main" id="{DD938E2E-D105-4E2B-B41A-44B3DB56D7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5" y="9365661"/>
            <a:ext cx="4264421" cy="990600"/>
          </a:xfrm>
          <a:prstGeom prst="rect">
            <a:avLst/>
          </a:prstGeom>
        </p:spPr>
      </p:pic>
      <p:pic>
        <p:nvPicPr>
          <p:cNvPr id="9" name="Picture 15">
            <a:extLst>
              <a:ext uri="{FF2B5EF4-FFF2-40B4-BE49-F238E27FC236}">
                <a16:creationId xmlns:a16="http://schemas.microsoft.com/office/drawing/2014/main" id="{65491E84-6FF2-4449-9396-239AC6938D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2627" y="3574461"/>
            <a:ext cx="2786223" cy="6520947"/>
          </a:xfrm>
          <a:prstGeom prst="rect">
            <a:avLst/>
          </a:prstGeom>
        </p:spPr>
      </p:pic>
      <p:pic>
        <p:nvPicPr>
          <p:cNvPr id="10" name="Picture 5">
            <a:extLst>
              <a:ext uri="{FF2B5EF4-FFF2-40B4-BE49-F238E27FC236}">
                <a16:creationId xmlns:a16="http://schemas.microsoft.com/office/drawing/2014/main" id="{2D5E5847-2CBC-405F-A6AC-BF487BA738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63600" y="9291637"/>
            <a:ext cx="4264421" cy="990600"/>
          </a:xfrm>
          <a:prstGeom prst="rect">
            <a:avLst/>
          </a:prstGeom>
        </p:spPr>
      </p:pic>
      <p:pic>
        <p:nvPicPr>
          <p:cNvPr id="11" name="Picture 13">
            <a:extLst>
              <a:ext uri="{FF2B5EF4-FFF2-40B4-BE49-F238E27FC236}">
                <a16:creationId xmlns:a16="http://schemas.microsoft.com/office/drawing/2014/main" id="{F5DF2EAD-3A68-4E94-BBD3-848EB8A9BA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20800" y="3200805"/>
            <a:ext cx="2870662" cy="6894603"/>
          </a:xfrm>
          <a:prstGeom prst="rect">
            <a:avLst/>
          </a:prstGeom>
        </p:spPr>
      </p:pic>
    </p:spTree>
    <p:extLst>
      <p:ext uri="{BB962C8B-B14F-4D97-AF65-F5344CB8AC3E}">
        <p14:creationId xmlns:p14="http://schemas.microsoft.com/office/powerpoint/2010/main" val="1435363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2705100"/>
            <a:ext cx="17526000" cy="7350266"/>
          </a:xfrm>
          <a:prstGeom prst="rect">
            <a:avLst/>
          </a:prstGeom>
        </p:spPr>
      </p:pic>
      <p:sp>
        <p:nvSpPr>
          <p:cNvPr id="6" name="TextBox 6"/>
          <p:cNvSpPr txBox="1"/>
          <p:nvPr/>
        </p:nvSpPr>
        <p:spPr>
          <a:xfrm>
            <a:off x="-76200" y="1237663"/>
            <a:ext cx="18440400" cy="1044197"/>
          </a:xfrm>
          <a:prstGeom prst="rect">
            <a:avLst/>
          </a:prstGeom>
        </p:spPr>
        <p:txBody>
          <a:bodyPr wrap="square" lIns="0" tIns="0" rIns="0" bIns="0" rtlCol="0" anchor="t">
            <a:spAutoFit/>
          </a:bodyPr>
          <a:lstStyle/>
          <a:p>
            <a:pPr marL="0" lvl="0" indent="0" algn="ctr">
              <a:lnSpc>
                <a:spcPts val="9360"/>
              </a:lnSpc>
              <a:spcBef>
                <a:spcPct val="0"/>
              </a:spcBef>
            </a:pPr>
            <a:r>
              <a:rPr lang="en-US" sz="4800" b="1">
                <a:solidFill>
                  <a:srgbClr val="5E3023"/>
                </a:solidFill>
                <a:latin typeface="Arial" panose="020B0604020202020204" pitchFamily="34" charset="0"/>
                <a:cs typeface="Arial" panose="020B0604020202020204" pitchFamily="34" charset="0"/>
              </a:rPr>
              <a:t>Bài tập 1 - THẢO LUẬN 6 NHÓM</a:t>
            </a:r>
          </a:p>
        </p:txBody>
      </p:sp>
      <p:grpSp>
        <p:nvGrpSpPr>
          <p:cNvPr id="10" name="Group 6">
            <a:extLst>
              <a:ext uri="{FF2B5EF4-FFF2-40B4-BE49-F238E27FC236}">
                <a16:creationId xmlns:a16="http://schemas.microsoft.com/office/drawing/2014/main" id="{26F68B8C-6779-47F2-8F56-1DA943BC57C0}"/>
              </a:ext>
            </a:extLst>
          </p:cNvPr>
          <p:cNvGrpSpPr/>
          <p:nvPr/>
        </p:nvGrpSpPr>
        <p:grpSpPr>
          <a:xfrm>
            <a:off x="3371849" y="2986778"/>
            <a:ext cx="12115800" cy="4313444"/>
            <a:chOff x="589217" y="1124101"/>
            <a:chExt cx="9340454" cy="2528735"/>
          </a:xfrm>
        </p:grpSpPr>
        <p:sp>
          <p:nvSpPr>
            <p:cNvPr id="11" name="Freeform 7">
              <a:extLst>
                <a:ext uri="{FF2B5EF4-FFF2-40B4-BE49-F238E27FC236}">
                  <a16:creationId xmlns:a16="http://schemas.microsoft.com/office/drawing/2014/main" id="{52445A32-0AE6-4ECB-A55A-321778942EDB}"/>
                </a:ext>
              </a:extLst>
            </p:cNvPr>
            <p:cNvSpPr/>
            <p:nvPr/>
          </p:nvSpPr>
          <p:spPr>
            <a:xfrm>
              <a:off x="589217" y="1124101"/>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chemeClr val="accent6">
                <a:lumMod val="40000"/>
                <a:lumOff val="60000"/>
              </a:schemeClr>
            </a:solidFill>
          </p:spPr>
        </p:sp>
      </p:grpSp>
      <p:sp>
        <p:nvSpPr>
          <p:cNvPr id="12" name="TextBox 7">
            <a:extLst>
              <a:ext uri="{FF2B5EF4-FFF2-40B4-BE49-F238E27FC236}">
                <a16:creationId xmlns:a16="http://schemas.microsoft.com/office/drawing/2014/main" id="{71CA636C-0101-46D7-B288-892030C0455B}"/>
              </a:ext>
            </a:extLst>
          </p:cNvPr>
          <p:cNvSpPr txBox="1"/>
          <p:nvPr/>
        </p:nvSpPr>
        <p:spPr>
          <a:xfrm>
            <a:off x="3943349" y="3443355"/>
            <a:ext cx="11353800" cy="3593933"/>
          </a:xfrm>
          <a:prstGeom prst="rect">
            <a:avLst/>
          </a:prstGeom>
        </p:spPr>
        <p:txBody>
          <a:bodyPr wrap="square" lIns="0" tIns="0" rIns="0" bIns="0" rtlCol="0" anchor="t">
            <a:spAutoFit/>
          </a:bodyPr>
          <a:lstStyle/>
          <a:p>
            <a:pPr algn="ctr">
              <a:lnSpc>
                <a:spcPct val="150000"/>
              </a:lnSpc>
            </a:pPr>
            <a:r>
              <a:rPr lang="en-US" sz="4000" b="1">
                <a:solidFill>
                  <a:srgbClr val="5E3023">
                    <a:alpha val="81961"/>
                  </a:srgbClr>
                </a:solidFill>
                <a:latin typeface="Arial" panose="020B0604020202020204" pitchFamily="34" charset="0"/>
                <a:cs typeface="Arial" panose="020B0604020202020204" pitchFamily="34" charset="0"/>
              </a:rPr>
              <a:t>Nhóm 1, 2:</a:t>
            </a:r>
          </a:p>
          <a:p>
            <a:pPr algn="just">
              <a:lnSpc>
                <a:spcPct val="150000"/>
              </a:lnSpc>
            </a:pPr>
            <a:r>
              <a:rPr lang="en-US" sz="4000">
                <a:solidFill>
                  <a:srgbClr val="5E3023">
                    <a:alpha val="81961"/>
                  </a:srgbClr>
                </a:solidFill>
                <a:latin typeface="Arial" panose="020B0604020202020204" pitchFamily="34" charset="0"/>
                <a:cs typeface="Arial" panose="020B0604020202020204" pitchFamily="34" charset="0"/>
              </a:rPr>
              <a:t>Đọc </a:t>
            </a:r>
            <a:r>
              <a:rPr lang="en-US" sz="4000" b="1">
                <a:solidFill>
                  <a:srgbClr val="5E3023">
                    <a:alpha val="81961"/>
                  </a:srgbClr>
                </a:solidFill>
                <a:latin typeface="Arial" panose="020B0604020202020204" pitchFamily="34" charset="0"/>
                <a:cs typeface="Arial" panose="020B0604020202020204" pitchFamily="34" charset="0"/>
              </a:rPr>
              <a:t>Tình huống 1 </a:t>
            </a:r>
            <a:r>
              <a:rPr lang="en-US" sz="4000">
                <a:solidFill>
                  <a:srgbClr val="5E3023">
                    <a:alpha val="81961"/>
                  </a:srgbClr>
                </a:solidFill>
                <a:latin typeface="Arial" panose="020B0604020202020204" pitchFamily="34" charset="0"/>
                <a:cs typeface="Arial" panose="020B0604020202020204" pitchFamily="34" charset="0"/>
              </a:rPr>
              <a:t>SGK tr.59 và trả lời câu hỏi:</a:t>
            </a:r>
          </a:p>
          <a:p>
            <a:pPr marL="571500" indent="-571500" algn="just">
              <a:lnSpc>
                <a:spcPct val="150000"/>
              </a:lnSpc>
              <a:buFont typeface="Arial" panose="020B0604020202020204" pitchFamily="34" charset="0"/>
              <a:buChar char="•"/>
            </a:pPr>
            <a:r>
              <a:rPr lang="vi-VN" sz="4000" i="1">
                <a:solidFill>
                  <a:srgbClr val="5E3023">
                    <a:alpha val="81961"/>
                  </a:srgbClr>
                </a:solidFill>
                <a:cs typeface="Arial" panose="020B0604020202020204" pitchFamily="34" charset="0"/>
              </a:rPr>
              <a:t>Em có nhận xét gì về việc làm của </a:t>
            </a:r>
            <a:r>
              <a:rPr lang="en-US" sz="4000" i="1">
                <a:solidFill>
                  <a:srgbClr val="5E3023">
                    <a:alpha val="81961"/>
                  </a:srgbClr>
                </a:solidFill>
                <a:latin typeface="Arial" panose="020B0604020202020204" pitchFamily="34" charset="0"/>
                <a:cs typeface="Arial" panose="020B0604020202020204" pitchFamily="34" charset="0"/>
              </a:rPr>
              <a:t>học sinh</a:t>
            </a:r>
            <a:r>
              <a:rPr lang="vi-VN" sz="4000" i="1">
                <a:solidFill>
                  <a:srgbClr val="5E3023">
                    <a:alpha val="81961"/>
                  </a:srgbClr>
                </a:solidFill>
                <a:cs typeface="Arial" panose="020B0604020202020204" pitchFamily="34" charset="0"/>
              </a:rPr>
              <a:t>?</a:t>
            </a:r>
          </a:p>
          <a:p>
            <a:pPr marL="571500" indent="-571500" algn="just">
              <a:lnSpc>
                <a:spcPct val="150000"/>
              </a:lnSpc>
              <a:buFont typeface="Arial" panose="020B0604020202020204" pitchFamily="34" charset="0"/>
              <a:buChar char="•"/>
            </a:pPr>
            <a:r>
              <a:rPr lang="vi-VN" sz="4000" i="1">
                <a:solidFill>
                  <a:srgbClr val="5E3023">
                    <a:alpha val="81961"/>
                  </a:srgbClr>
                </a:solidFill>
                <a:cs typeface="Arial" panose="020B0604020202020204" pitchFamily="34" charset="0"/>
              </a:rPr>
              <a:t>Theo em, H quyết định như thế nào là phù hợp</a:t>
            </a:r>
            <a:r>
              <a:rPr lang="en-US" sz="4000" i="1">
                <a:solidFill>
                  <a:srgbClr val="5E3023">
                    <a:alpha val="81961"/>
                  </a:srgbClr>
                </a:solidFill>
                <a:cs typeface="Arial" panose="020B0604020202020204" pitchFamily="34" charset="0"/>
              </a:rPr>
              <a:t>.</a:t>
            </a:r>
            <a:endParaRPr lang="vi-VN" sz="4000" i="1">
              <a:solidFill>
                <a:srgbClr val="5E3023">
                  <a:alpha val="81961"/>
                </a:srgbClr>
              </a:solidFill>
              <a:cs typeface="Arial" panose="020B0604020202020204" pitchFamily="34" charset="0"/>
            </a:endParaRPr>
          </a:p>
        </p:txBody>
      </p:sp>
      <p:pic>
        <p:nvPicPr>
          <p:cNvPr id="17" name="Picture 2">
            <a:extLst>
              <a:ext uri="{FF2B5EF4-FFF2-40B4-BE49-F238E27FC236}">
                <a16:creationId xmlns:a16="http://schemas.microsoft.com/office/drawing/2014/main" id="{343038E1-5A89-4EEE-8F2C-C82608C4BF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1" y="6669196"/>
            <a:ext cx="6781801" cy="3617804"/>
          </a:xfrm>
          <a:prstGeom prst="rect">
            <a:avLst/>
          </a:prstGeom>
        </p:spPr>
      </p:pic>
      <p:pic>
        <p:nvPicPr>
          <p:cNvPr id="18" name="Picture 5">
            <a:extLst>
              <a:ext uri="{FF2B5EF4-FFF2-40B4-BE49-F238E27FC236}">
                <a16:creationId xmlns:a16="http://schemas.microsoft.com/office/drawing/2014/main" id="{13D5FAA6-4536-4B9B-BDE7-EC7E4BEF77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78051" y="6895320"/>
            <a:ext cx="3230575" cy="3391680"/>
          </a:xfrm>
          <a:prstGeom prst="rect">
            <a:avLst/>
          </a:prstGeom>
        </p:spPr>
      </p:pic>
    </p:spTree>
    <p:extLst>
      <p:ext uri="{BB962C8B-B14F-4D97-AF65-F5344CB8AC3E}">
        <p14:creationId xmlns:p14="http://schemas.microsoft.com/office/powerpoint/2010/main" val="425588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2705100"/>
            <a:ext cx="17526000" cy="7350266"/>
          </a:xfrm>
          <a:prstGeom prst="rect">
            <a:avLst/>
          </a:prstGeom>
        </p:spPr>
      </p:pic>
      <p:sp>
        <p:nvSpPr>
          <p:cNvPr id="6" name="TextBox 6"/>
          <p:cNvSpPr txBox="1"/>
          <p:nvPr/>
        </p:nvSpPr>
        <p:spPr>
          <a:xfrm>
            <a:off x="-76200" y="1237663"/>
            <a:ext cx="18440400" cy="1044197"/>
          </a:xfrm>
          <a:prstGeom prst="rect">
            <a:avLst/>
          </a:prstGeom>
        </p:spPr>
        <p:txBody>
          <a:bodyPr wrap="square" lIns="0" tIns="0" rIns="0" bIns="0" rtlCol="0" anchor="t">
            <a:spAutoFit/>
          </a:bodyPr>
          <a:lstStyle/>
          <a:p>
            <a:pPr marL="0" lvl="0" indent="0" algn="ctr">
              <a:lnSpc>
                <a:spcPts val="9360"/>
              </a:lnSpc>
              <a:spcBef>
                <a:spcPct val="0"/>
              </a:spcBef>
            </a:pPr>
            <a:r>
              <a:rPr lang="en-US" sz="4800" b="1">
                <a:solidFill>
                  <a:srgbClr val="5E3023"/>
                </a:solidFill>
                <a:latin typeface="Arial" panose="020B0604020202020204" pitchFamily="34" charset="0"/>
                <a:cs typeface="Arial" panose="020B0604020202020204" pitchFamily="34" charset="0"/>
              </a:rPr>
              <a:t>Bài tập 1 - THẢO LUẬN 6 NHÓM</a:t>
            </a:r>
          </a:p>
        </p:txBody>
      </p:sp>
      <p:grpSp>
        <p:nvGrpSpPr>
          <p:cNvPr id="10" name="Group 6">
            <a:extLst>
              <a:ext uri="{FF2B5EF4-FFF2-40B4-BE49-F238E27FC236}">
                <a16:creationId xmlns:a16="http://schemas.microsoft.com/office/drawing/2014/main" id="{26F68B8C-6779-47F2-8F56-1DA943BC57C0}"/>
              </a:ext>
            </a:extLst>
          </p:cNvPr>
          <p:cNvGrpSpPr/>
          <p:nvPr/>
        </p:nvGrpSpPr>
        <p:grpSpPr>
          <a:xfrm>
            <a:off x="2895600" y="3086100"/>
            <a:ext cx="13258800" cy="5814322"/>
            <a:chOff x="589217" y="1124101"/>
            <a:chExt cx="9340454" cy="2528735"/>
          </a:xfrm>
        </p:grpSpPr>
        <p:sp>
          <p:nvSpPr>
            <p:cNvPr id="11" name="Freeform 7">
              <a:extLst>
                <a:ext uri="{FF2B5EF4-FFF2-40B4-BE49-F238E27FC236}">
                  <a16:creationId xmlns:a16="http://schemas.microsoft.com/office/drawing/2014/main" id="{52445A32-0AE6-4ECB-A55A-321778942EDB}"/>
                </a:ext>
              </a:extLst>
            </p:cNvPr>
            <p:cNvSpPr/>
            <p:nvPr/>
          </p:nvSpPr>
          <p:spPr>
            <a:xfrm>
              <a:off x="589217" y="1124101"/>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chemeClr val="accent6">
                <a:lumMod val="40000"/>
                <a:lumOff val="60000"/>
              </a:schemeClr>
            </a:solidFill>
          </p:spPr>
        </p:sp>
      </p:grpSp>
      <p:sp>
        <p:nvSpPr>
          <p:cNvPr id="12" name="TextBox 7">
            <a:extLst>
              <a:ext uri="{FF2B5EF4-FFF2-40B4-BE49-F238E27FC236}">
                <a16:creationId xmlns:a16="http://schemas.microsoft.com/office/drawing/2014/main" id="{71CA636C-0101-46D7-B288-892030C0455B}"/>
              </a:ext>
            </a:extLst>
          </p:cNvPr>
          <p:cNvSpPr txBox="1"/>
          <p:nvPr/>
        </p:nvSpPr>
        <p:spPr>
          <a:xfrm>
            <a:off x="3220698" y="3550748"/>
            <a:ext cx="12496800" cy="4502579"/>
          </a:xfrm>
          <a:prstGeom prst="rect">
            <a:avLst/>
          </a:prstGeom>
        </p:spPr>
        <p:txBody>
          <a:bodyPr wrap="square" lIns="0" tIns="0" rIns="0" bIns="0" rtlCol="0" anchor="t">
            <a:spAutoFit/>
          </a:bodyPr>
          <a:lstStyle/>
          <a:p>
            <a:pPr algn="ctr">
              <a:lnSpc>
                <a:spcPct val="150000"/>
              </a:lnSpc>
            </a:pPr>
            <a:r>
              <a:rPr lang="en-US" sz="4000" b="1">
                <a:solidFill>
                  <a:srgbClr val="5E3023">
                    <a:alpha val="81961"/>
                  </a:srgbClr>
                </a:solidFill>
                <a:latin typeface="Arial" panose="020B0604020202020204" pitchFamily="34" charset="0"/>
                <a:cs typeface="Arial" panose="020B0604020202020204" pitchFamily="34" charset="0"/>
              </a:rPr>
              <a:t>Nhóm 3, 4:</a:t>
            </a:r>
          </a:p>
          <a:p>
            <a:pPr algn="just">
              <a:lnSpc>
                <a:spcPct val="150000"/>
              </a:lnSpc>
            </a:pPr>
            <a:r>
              <a:rPr lang="en-US" sz="4000">
                <a:solidFill>
                  <a:srgbClr val="5E3023">
                    <a:alpha val="81961"/>
                  </a:srgbClr>
                </a:solidFill>
                <a:latin typeface="Arial" panose="020B0604020202020204" pitchFamily="34" charset="0"/>
                <a:cs typeface="Arial" panose="020B0604020202020204" pitchFamily="34" charset="0"/>
              </a:rPr>
              <a:t>Đọc </a:t>
            </a:r>
            <a:r>
              <a:rPr lang="en-US" sz="4000" b="1">
                <a:solidFill>
                  <a:srgbClr val="5E3023">
                    <a:alpha val="81961"/>
                  </a:srgbClr>
                </a:solidFill>
                <a:latin typeface="Arial" panose="020B0604020202020204" pitchFamily="34" charset="0"/>
                <a:cs typeface="Arial" panose="020B0604020202020204" pitchFamily="34" charset="0"/>
              </a:rPr>
              <a:t>Tình huống 2 </a:t>
            </a:r>
            <a:r>
              <a:rPr lang="en-US" sz="4000">
                <a:solidFill>
                  <a:srgbClr val="5E3023">
                    <a:alpha val="81961"/>
                  </a:srgbClr>
                </a:solidFill>
                <a:latin typeface="Arial" panose="020B0604020202020204" pitchFamily="34" charset="0"/>
                <a:cs typeface="Arial" panose="020B0604020202020204" pitchFamily="34" charset="0"/>
              </a:rPr>
              <a:t>SGK tr.60 và trả lời câu hỏi:</a:t>
            </a:r>
          </a:p>
          <a:p>
            <a:pPr marL="571500" indent="-571500" algn="just">
              <a:lnSpc>
                <a:spcPct val="150000"/>
              </a:lnSpc>
              <a:buFont typeface="Arial" panose="020B0604020202020204" pitchFamily="34" charset="0"/>
              <a:buChar char="•"/>
            </a:pPr>
            <a:r>
              <a:rPr lang="vi-VN" sz="4000" i="1">
                <a:solidFill>
                  <a:srgbClr val="5E3023">
                    <a:alpha val="81961"/>
                  </a:srgbClr>
                </a:solidFill>
                <a:cs typeface="Arial" panose="020B0604020202020204" pitchFamily="34" charset="0"/>
              </a:rPr>
              <a:t>Em có nhận xét gì về hành vi cả độ của anh A?</a:t>
            </a:r>
          </a:p>
          <a:p>
            <a:pPr marL="571500" indent="-571500" algn="just">
              <a:lnSpc>
                <a:spcPct val="150000"/>
              </a:lnSpc>
              <a:buFont typeface="Arial" panose="020B0604020202020204" pitchFamily="34" charset="0"/>
              <a:buChar char="•"/>
            </a:pPr>
            <a:r>
              <a:rPr lang="vi-VN" sz="4000" i="1">
                <a:solidFill>
                  <a:srgbClr val="5E3023">
                    <a:alpha val="81961"/>
                  </a:srgbClr>
                </a:solidFill>
                <a:cs typeface="Arial" panose="020B0604020202020204" pitchFamily="34" charset="0"/>
              </a:rPr>
              <a:t>Anh A có phải chịu trách nhiệm trước pháp luật không? Vì sao?</a:t>
            </a:r>
          </a:p>
        </p:txBody>
      </p:sp>
      <p:pic>
        <p:nvPicPr>
          <p:cNvPr id="9" name="Picture 21">
            <a:extLst>
              <a:ext uri="{FF2B5EF4-FFF2-40B4-BE49-F238E27FC236}">
                <a16:creationId xmlns:a16="http://schemas.microsoft.com/office/drawing/2014/main" id="{8B02A435-0E85-46FA-AA46-32D0CDEAA6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 y="6225278"/>
            <a:ext cx="4032182" cy="4061722"/>
          </a:xfrm>
          <a:prstGeom prst="rect">
            <a:avLst/>
          </a:prstGeom>
        </p:spPr>
      </p:pic>
      <p:pic>
        <p:nvPicPr>
          <p:cNvPr id="13" name="Picture 16">
            <a:extLst>
              <a:ext uri="{FF2B5EF4-FFF2-40B4-BE49-F238E27FC236}">
                <a16:creationId xmlns:a16="http://schemas.microsoft.com/office/drawing/2014/main" id="{FEBCDA81-6897-41E7-889E-C1B08C96BB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40074" y="7327055"/>
            <a:ext cx="1944350" cy="2844128"/>
          </a:xfrm>
          <a:prstGeom prst="rect">
            <a:avLst/>
          </a:prstGeom>
        </p:spPr>
      </p:pic>
    </p:spTree>
    <p:extLst>
      <p:ext uri="{BB962C8B-B14F-4D97-AF65-F5344CB8AC3E}">
        <p14:creationId xmlns:p14="http://schemas.microsoft.com/office/powerpoint/2010/main" val="470268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2705100"/>
            <a:ext cx="17526000" cy="7350266"/>
          </a:xfrm>
          <a:prstGeom prst="rect">
            <a:avLst/>
          </a:prstGeom>
        </p:spPr>
      </p:pic>
      <p:sp>
        <p:nvSpPr>
          <p:cNvPr id="6" name="TextBox 6"/>
          <p:cNvSpPr txBox="1"/>
          <p:nvPr/>
        </p:nvSpPr>
        <p:spPr>
          <a:xfrm>
            <a:off x="-76200" y="1237663"/>
            <a:ext cx="18440400" cy="1044197"/>
          </a:xfrm>
          <a:prstGeom prst="rect">
            <a:avLst/>
          </a:prstGeom>
        </p:spPr>
        <p:txBody>
          <a:bodyPr wrap="square" lIns="0" tIns="0" rIns="0" bIns="0" rtlCol="0" anchor="t">
            <a:spAutoFit/>
          </a:bodyPr>
          <a:lstStyle/>
          <a:p>
            <a:pPr marL="0" lvl="0" indent="0" algn="ctr">
              <a:lnSpc>
                <a:spcPts val="9360"/>
              </a:lnSpc>
              <a:spcBef>
                <a:spcPct val="0"/>
              </a:spcBef>
            </a:pPr>
            <a:r>
              <a:rPr lang="en-US" sz="4800" b="1">
                <a:solidFill>
                  <a:srgbClr val="5E3023"/>
                </a:solidFill>
                <a:latin typeface="Arial" panose="020B0604020202020204" pitchFamily="34" charset="0"/>
                <a:cs typeface="Arial" panose="020B0604020202020204" pitchFamily="34" charset="0"/>
              </a:rPr>
              <a:t>Bài tập 1 - THẢO LUẬN 6 NHÓM</a:t>
            </a:r>
          </a:p>
        </p:txBody>
      </p:sp>
      <p:grpSp>
        <p:nvGrpSpPr>
          <p:cNvPr id="10" name="Group 6">
            <a:extLst>
              <a:ext uri="{FF2B5EF4-FFF2-40B4-BE49-F238E27FC236}">
                <a16:creationId xmlns:a16="http://schemas.microsoft.com/office/drawing/2014/main" id="{26F68B8C-6779-47F2-8F56-1DA943BC57C0}"/>
              </a:ext>
            </a:extLst>
          </p:cNvPr>
          <p:cNvGrpSpPr/>
          <p:nvPr/>
        </p:nvGrpSpPr>
        <p:grpSpPr>
          <a:xfrm>
            <a:off x="2514600" y="3009900"/>
            <a:ext cx="13258800" cy="5814322"/>
            <a:chOff x="589217" y="1124101"/>
            <a:chExt cx="9340454" cy="2528735"/>
          </a:xfrm>
        </p:grpSpPr>
        <p:sp>
          <p:nvSpPr>
            <p:cNvPr id="11" name="Freeform 7">
              <a:extLst>
                <a:ext uri="{FF2B5EF4-FFF2-40B4-BE49-F238E27FC236}">
                  <a16:creationId xmlns:a16="http://schemas.microsoft.com/office/drawing/2014/main" id="{52445A32-0AE6-4ECB-A55A-321778942EDB}"/>
                </a:ext>
              </a:extLst>
            </p:cNvPr>
            <p:cNvSpPr/>
            <p:nvPr/>
          </p:nvSpPr>
          <p:spPr>
            <a:xfrm>
              <a:off x="589217" y="1124101"/>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chemeClr val="accent6">
                <a:lumMod val="40000"/>
                <a:lumOff val="60000"/>
              </a:schemeClr>
            </a:solidFill>
          </p:spPr>
        </p:sp>
      </p:grpSp>
      <p:sp>
        <p:nvSpPr>
          <p:cNvPr id="12" name="TextBox 7">
            <a:extLst>
              <a:ext uri="{FF2B5EF4-FFF2-40B4-BE49-F238E27FC236}">
                <a16:creationId xmlns:a16="http://schemas.microsoft.com/office/drawing/2014/main" id="{71CA636C-0101-46D7-B288-892030C0455B}"/>
              </a:ext>
            </a:extLst>
          </p:cNvPr>
          <p:cNvSpPr txBox="1"/>
          <p:nvPr/>
        </p:nvSpPr>
        <p:spPr>
          <a:xfrm>
            <a:off x="2896848" y="3474004"/>
            <a:ext cx="12857502" cy="4502579"/>
          </a:xfrm>
          <a:prstGeom prst="rect">
            <a:avLst/>
          </a:prstGeom>
        </p:spPr>
        <p:txBody>
          <a:bodyPr wrap="square" lIns="0" tIns="0" rIns="0" bIns="0" rtlCol="0" anchor="t">
            <a:spAutoFit/>
          </a:bodyPr>
          <a:lstStyle/>
          <a:p>
            <a:pPr algn="ctr">
              <a:lnSpc>
                <a:spcPct val="150000"/>
              </a:lnSpc>
            </a:pPr>
            <a:r>
              <a:rPr lang="en-US" sz="4000" b="1">
                <a:solidFill>
                  <a:srgbClr val="5E3023">
                    <a:alpha val="81961"/>
                  </a:srgbClr>
                </a:solidFill>
                <a:latin typeface="Arial" panose="020B0604020202020204" pitchFamily="34" charset="0"/>
                <a:cs typeface="Arial" panose="020B0604020202020204" pitchFamily="34" charset="0"/>
              </a:rPr>
              <a:t>Nhóm 5, 6:</a:t>
            </a:r>
          </a:p>
          <a:p>
            <a:pPr algn="just">
              <a:lnSpc>
                <a:spcPct val="150000"/>
              </a:lnSpc>
            </a:pPr>
            <a:r>
              <a:rPr lang="en-US" sz="4000">
                <a:solidFill>
                  <a:srgbClr val="5E3023">
                    <a:alpha val="81961"/>
                  </a:srgbClr>
                </a:solidFill>
                <a:latin typeface="Arial" panose="020B0604020202020204" pitchFamily="34" charset="0"/>
                <a:cs typeface="Arial" panose="020B0604020202020204" pitchFamily="34" charset="0"/>
              </a:rPr>
              <a:t>Đọc </a:t>
            </a:r>
            <a:r>
              <a:rPr lang="en-US" sz="4000" b="1">
                <a:solidFill>
                  <a:srgbClr val="5E3023">
                    <a:alpha val="81961"/>
                  </a:srgbClr>
                </a:solidFill>
                <a:latin typeface="Arial" panose="020B0604020202020204" pitchFamily="34" charset="0"/>
                <a:cs typeface="Arial" panose="020B0604020202020204" pitchFamily="34" charset="0"/>
              </a:rPr>
              <a:t>Tình huống 3 </a:t>
            </a:r>
            <a:r>
              <a:rPr lang="en-US" sz="4000">
                <a:solidFill>
                  <a:srgbClr val="5E3023">
                    <a:alpha val="81961"/>
                  </a:srgbClr>
                </a:solidFill>
                <a:latin typeface="Arial" panose="020B0604020202020204" pitchFamily="34" charset="0"/>
                <a:cs typeface="Arial" panose="020B0604020202020204" pitchFamily="34" charset="0"/>
              </a:rPr>
              <a:t>SGK tr.60 và trả lời câu hỏi:</a:t>
            </a:r>
          </a:p>
          <a:p>
            <a:pPr marL="571500" indent="-571500" algn="just">
              <a:lnSpc>
                <a:spcPct val="150000"/>
              </a:lnSpc>
              <a:buFont typeface="Arial" panose="020B0604020202020204" pitchFamily="34" charset="0"/>
              <a:buChar char="•"/>
            </a:pPr>
            <a:r>
              <a:rPr lang="vi-VN" sz="4000" i="1">
                <a:solidFill>
                  <a:srgbClr val="5E3023">
                    <a:alpha val="81961"/>
                  </a:srgbClr>
                </a:solidFill>
                <a:cs typeface="Arial" panose="020B0604020202020204" pitchFamily="34" charset="0"/>
              </a:rPr>
              <a:t>Em có đồng tình với ý kiến cho rằng K là chủ mưu, còn T và H là vô tội không? Vì sao?</a:t>
            </a:r>
          </a:p>
          <a:p>
            <a:pPr marL="571500" indent="-571500" algn="just">
              <a:lnSpc>
                <a:spcPct val="150000"/>
              </a:lnSpc>
              <a:buFont typeface="Arial" panose="020B0604020202020204" pitchFamily="34" charset="0"/>
              <a:buChar char="•"/>
            </a:pPr>
            <a:r>
              <a:rPr lang="vi-VN" sz="4000" i="1">
                <a:solidFill>
                  <a:srgbClr val="5E3023">
                    <a:alpha val="81961"/>
                  </a:srgbClr>
                </a:solidFill>
                <a:cs typeface="Arial" panose="020B0604020202020204" pitchFamily="34" charset="0"/>
              </a:rPr>
              <a:t>Em sẽ làm gì nếu biết bạn của mình sử dụng ma t</a:t>
            </a:r>
            <a:r>
              <a:rPr lang="en-US" sz="4000" i="1">
                <a:solidFill>
                  <a:srgbClr val="5E3023">
                    <a:alpha val="81961"/>
                  </a:srgbClr>
                </a:solidFill>
                <a:latin typeface="Arial" panose="020B0604020202020204" pitchFamily="34" charset="0"/>
                <a:cs typeface="Arial" panose="020B0604020202020204" pitchFamily="34" charset="0"/>
              </a:rPr>
              <a:t>úy</a:t>
            </a:r>
            <a:r>
              <a:rPr lang="vi-VN" sz="4000" i="1">
                <a:solidFill>
                  <a:srgbClr val="5E3023">
                    <a:alpha val="81961"/>
                  </a:srgbClr>
                </a:solidFill>
                <a:cs typeface="Arial" panose="020B0604020202020204" pitchFamily="34" charset="0"/>
              </a:rPr>
              <a:t>?</a:t>
            </a:r>
          </a:p>
        </p:txBody>
      </p:sp>
      <p:pic>
        <p:nvPicPr>
          <p:cNvPr id="14" name="Picture 18">
            <a:extLst>
              <a:ext uri="{FF2B5EF4-FFF2-40B4-BE49-F238E27FC236}">
                <a16:creationId xmlns:a16="http://schemas.microsoft.com/office/drawing/2014/main" id="{78523009-5F86-47CF-9F70-C6168FC0DC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93034" y="7353300"/>
            <a:ext cx="2394966" cy="2933700"/>
          </a:xfrm>
          <a:prstGeom prst="rect">
            <a:avLst/>
          </a:prstGeom>
        </p:spPr>
      </p:pic>
      <p:pic>
        <p:nvPicPr>
          <p:cNvPr id="15" name="Picture 21">
            <a:extLst>
              <a:ext uri="{FF2B5EF4-FFF2-40B4-BE49-F238E27FC236}">
                <a16:creationId xmlns:a16="http://schemas.microsoft.com/office/drawing/2014/main" id="{F7090347-0EA4-4A55-84A2-0F2DBA789A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7603719"/>
            <a:ext cx="3918894" cy="2529468"/>
          </a:xfrm>
          <a:prstGeom prst="rect">
            <a:avLst/>
          </a:prstGeom>
        </p:spPr>
      </p:pic>
    </p:spTree>
    <p:extLst>
      <p:ext uri="{BB962C8B-B14F-4D97-AF65-F5344CB8AC3E}">
        <p14:creationId xmlns:p14="http://schemas.microsoft.com/office/powerpoint/2010/main" val="33010914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4" name="Group 4"/>
          <p:cNvGrpSpPr/>
          <p:nvPr/>
        </p:nvGrpSpPr>
        <p:grpSpPr>
          <a:xfrm>
            <a:off x="3500437" y="926045"/>
            <a:ext cx="14401800" cy="789590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alpha val="71765"/>
              </a:srgbClr>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alpha val="71765"/>
              </a:srgbClr>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alpha val="71765"/>
              </a:srgbClr>
            </a:solidFill>
          </p:spPr>
        </p:sp>
      </p:grpSp>
      <p:sp>
        <p:nvSpPr>
          <p:cNvPr id="9" name="TextBox 9"/>
          <p:cNvSpPr txBox="1"/>
          <p:nvPr/>
        </p:nvSpPr>
        <p:spPr>
          <a:xfrm>
            <a:off x="4055547" y="915383"/>
            <a:ext cx="13291579" cy="7468070"/>
          </a:xfrm>
          <a:prstGeom prst="rect">
            <a:avLst/>
          </a:prstGeom>
        </p:spPr>
        <p:txBody>
          <a:bodyPr wrap="square" lIns="0" tIns="0" rIns="0" bIns="0" rtlCol="0" anchor="t">
            <a:spAutoFit/>
          </a:bodyPr>
          <a:lstStyle/>
          <a:p>
            <a:pPr algn="ctr">
              <a:lnSpc>
                <a:spcPts val="11180"/>
              </a:lnSpc>
            </a:pPr>
            <a:r>
              <a:rPr lang="en-US" sz="3800" b="1">
                <a:solidFill>
                  <a:srgbClr val="5E3023"/>
                </a:solidFill>
                <a:latin typeface="Arial" panose="020B0604020202020204" pitchFamily="34" charset="0"/>
                <a:cs typeface="Arial" panose="020B0604020202020204" pitchFamily="34" charset="0"/>
              </a:rPr>
              <a:t>TÌNH HUỐNG 1:</a:t>
            </a:r>
          </a:p>
          <a:p>
            <a:pPr marL="571500" indent="-571500" algn="just">
              <a:lnSpc>
                <a:spcPct val="150000"/>
              </a:lnSpc>
              <a:buFont typeface="Arial" panose="020B0604020202020204" pitchFamily="34" charset="0"/>
              <a:buChar char="•"/>
            </a:pPr>
            <a:r>
              <a:rPr lang="vi-VN" sz="3800" b="1">
                <a:solidFill>
                  <a:srgbClr val="5E3023"/>
                </a:solidFill>
                <a:cs typeface="Arial" panose="020B0604020202020204" pitchFamily="34" charset="0"/>
              </a:rPr>
              <a:t>Việc làm của H là sai</a:t>
            </a:r>
            <a:r>
              <a:rPr lang="en-US" sz="3800" b="1">
                <a:solidFill>
                  <a:srgbClr val="5E3023"/>
                </a:solidFill>
                <a:cs typeface="Arial" panose="020B0604020202020204" pitchFamily="34" charset="0"/>
              </a:rPr>
              <a:t>: </a:t>
            </a:r>
            <a:r>
              <a:rPr lang="vi-VN" sz="3800">
                <a:solidFill>
                  <a:srgbClr val="5E3023"/>
                </a:solidFill>
                <a:cs typeface="Arial" panose="020B0604020202020204" pitchFamily="34" charset="0"/>
              </a:rPr>
              <a:t>H đã dùng tiền đóng học phí</a:t>
            </a:r>
            <a:r>
              <a:rPr lang="en-US" sz="3800">
                <a:solidFill>
                  <a:srgbClr val="5E3023"/>
                </a:solidFill>
                <a:cs typeface="Arial" panose="020B0604020202020204" pitchFamily="34" charset="0"/>
              </a:rPr>
              <a:t> </a:t>
            </a:r>
            <a:r>
              <a:rPr lang="vi-VN" sz="3800">
                <a:solidFill>
                  <a:srgbClr val="5E3023"/>
                </a:solidFill>
                <a:cs typeface="Arial" panose="020B0604020202020204" pitchFamily="34" charset="0"/>
              </a:rPr>
              <a:t>để chơi trò chơi điện tử</a:t>
            </a:r>
            <a:r>
              <a:rPr lang="en-US" sz="3800">
                <a:solidFill>
                  <a:srgbClr val="5E3023"/>
                </a:solidFill>
                <a:cs typeface="Arial" panose="020B0604020202020204" pitchFamily="34" charset="0"/>
              </a:rPr>
              <a:t>, </a:t>
            </a:r>
            <a:r>
              <a:rPr lang="vi-VN" sz="3800">
                <a:solidFill>
                  <a:srgbClr val="5E3023"/>
                </a:solidFill>
                <a:cs typeface="Arial" panose="020B0604020202020204" pitchFamily="34" charset="0"/>
              </a:rPr>
              <a:t>có ý định mang một túi nhỏ ma túy đi giao. Đây là hành vi vi phạm pháp luật.</a:t>
            </a:r>
          </a:p>
          <a:p>
            <a:pPr marL="571500" indent="-571500" algn="just">
              <a:lnSpc>
                <a:spcPct val="150000"/>
              </a:lnSpc>
              <a:buFont typeface="Arial" panose="020B0604020202020204" pitchFamily="34" charset="0"/>
              <a:buChar char="•"/>
            </a:pPr>
            <a:r>
              <a:rPr lang="vi-VN" sz="3800" b="1">
                <a:solidFill>
                  <a:srgbClr val="5E3023"/>
                </a:solidFill>
                <a:cs typeface="Arial" panose="020B0604020202020204" pitchFamily="34" charset="0"/>
              </a:rPr>
              <a:t>H nên từ chối người đó và báo cáo sự việc ngay với cơ quan chức năng. </a:t>
            </a:r>
            <a:r>
              <a:rPr lang="vi-VN" sz="3800">
                <a:solidFill>
                  <a:srgbClr val="5E3023"/>
                </a:solidFill>
                <a:cs typeface="Arial" panose="020B0604020202020204" pitchFamily="34" charset="0"/>
              </a:rPr>
              <a:t>Sau đó, H nên về nhà và nhận lỗi với bố mẹ vì đã dùng hết tiền đóng học phí để đi chơi</a:t>
            </a:r>
            <a:r>
              <a:rPr lang="en-US" sz="3800">
                <a:solidFill>
                  <a:srgbClr val="5E3023"/>
                </a:solidFill>
                <a:cs typeface="Arial" panose="020B0604020202020204" pitchFamily="34" charset="0"/>
              </a:rPr>
              <a:t> </a:t>
            </a:r>
            <a:r>
              <a:rPr lang="vi-VN" sz="3800">
                <a:solidFill>
                  <a:srgbClr val="5E3023"/>
                </a:solidFill>
                <a:cs typeface="Arial" panose="020B0604020202020204" pitchFamily="34" charset="0"/>
              </a:rPr>
              <a:t>trò chơi điện tử.</a:t>
            </a:r>
            <a:endParaRPr lang="en-US" sz="3800">
              <a:solidFill>
                <a:srgbClr val="5E3023"/>
              </a:solidFill>
              <a:latin typeface="Arial" panose="020B0604020202020204" pitchFamily="34" charset="0"/>
              <a:cs typeface="Arial" panose="020B0604020202020204" pitchFamily="34" charset="0"/>
            </a:endParaRPr>
          </a:p>
        </p:txBody>
      </p:sp>
      <p:pic>
        <p:nvPicPr>
          <p:cNvPr id="16" name="Picture 13">
            <a:extLst>
              <a:ext uri="{FF2B5EF4-FFF2-40B4-BE49-F238E27FC236}">
                <a16:creationId xmlns:a16="http://schemas.microsoft.com/office/drawing/2014/main" id="{36155F30-FCF4-4F63-9A35-E4785A5863E8}"/>
              </a:ext>
            </a:extLst>
          </p:cNvPr>
          <p:cNvPicPr>
            <a:picLocks noChangeAspect="1"/>
          </p:cNvPicPr>
          <p:nvPr/>
        </p:nvPicPr>
        <p:blipFill>
          <a:blip r:embed="rId2"/>
          <a:srcRect/>
          <a:stretch>
            <a:fillRect/>
          </a:stretch>
        </p:blipFill>
        <p:spPr>
          <a:xfrm>
            <a:off x="0" y="8559955"/>
            <a:ext cx="8168926" cy="1727045"/>
          </a:xfrm>
          <a:prstGeom prst="rect">
            <a:avLst/>
          </a:prstGeom>
        </p:spPr>
      </p:pic>
      <p:pic>
        <p:nvPicPr>
          <p:cNvPr id="17" name="Picture 12">
            <a:extLst>
              <a:ext uri="{FF2B5EF4-FFF2-40B4-BE49-F238E27FC236}">
                <a16:creationId xmlns:a16="http://schemas.microsoft.com/office/drawing/2014/main" id="{85549F43-753A-47B5-AD40-EF4AEF5D1A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63" y="3695700"/>
            <a:ext cx="4224338" cy="6172200"/>
          </a:xfrm>
          <a:prstGeom prst="rect">
            <a:avLst/>
          </a:prstGeom>
        </p:spPr>
      </p:pic>
    </p:spTree>
    <p:extLst>
      <p:ext uri="{BB962C8B-B14F-4D97-AF65-F5344CB8AC3E}">
        <p14:creationId xmlns:p14="http://schemas.microsoft.com/office/powerpoint/2010/main" val="36507314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CEAC2E5F-FDC5-41A7-8802-3D6BF1CCA9F4}"/>
              </a:ext>
            </a:extLst>
          </p:cNvPr>
          <p:cNvGrpSpPr/>
          <p:nvPr/>
        </p:nvGrpSpPr>
        <p:grpSpPr>
          <a:xfrm>
            <a:off x="304800" y="1409700"/>
            <a:ext cx="14063550" cy="7543800"/>
            <a:chOff x="0" y="0"/>
            <a:chExt cx="2678768" cy="1649742"/>
          </a:xfrm>
        </p:grpSpPr>
        <p:sp>
          <p:nvSpPr>
            <p:cNvPr id="12" name="Freeform 5">
              <a:extLst>
                <a:ext uri="{FF2B5EF4-FFF2-40B4-BE49-F238E27FC236}">
                  <a16:creationId xmlns:a16="http://schemas.microsoft.com/office/drawing/2014/main" id="{B9B64232-BA52-4ADE-B83D-7317F1937960}"/>
                </a:ext>
              </a:extLst>
            </p:cNvPr>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alpha val="71765"/>
              </a:srgbClr>
            </a:solidFill>
          </p:spPr>
        </p:sp>
        <p:sp>
          <p:nvSpPr>
            <p:cNvPr id="13" name="Freeform 6">
              <a:extLst>
                <a:ext uri="{FF2B5EF4-FFF2-40B4-BE49-F238E27FC236}">
                  <a16:creationId xmlns:a16="http://schemas.microsoft.com/office/drawing/2014/main" id="{5BE75BC2-EA94-419C-A718-879E4541CB15}"/>
                </a:ext>
              </a:extLst>
            </p:cNvPr>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alpha val="71765"/>
              </a:srgbClr>
            </a:solidFill>
          </p:spPr>
        </p:sp>
        <p:sp>
          <p:nvSpPr>
            <p:cNvPr id="14" name="Freeform 7">
              <a:extLst>
                <a:ext uri="{FF2B5EF4-FFF2-40B4-BE49-F238E27FC236}">
                  <a16:creationId xmlns:a16="http://schemas.microsoft.com/office/drawing/2014/main" id="{16BE3A84-E4B6-4067-B5C9-F09E32BFD8A3}"/>
                </a:ext>
              </a:extLst>
            </p:cNvPr>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alpha val="71765"/>
              </a:srgbClr>
            </a:solidFill>
          </p:spPr>
        </p:sp>
      </p:grpSp>
      <p:sp>
        <p:nvSpPr>
          <p:cNvPr id="19" name="TextBox 9">
            <a:extLst>
              <a:ext uri="{FF2B5EF4-FFF2-40B4-BE49-F238E27FC236}">
                <a16:creationId xmlns:a16="http://schemas.microsoft.com/office/drawing/2014/main" id="{8AB2FAB5-0E5C-4F5E-BAA8-C600658A2F25}"/>
              </a:ext>
            </a:extLst>
          </p:cNvPr>
          <p:cNvSpPr txBox="1"/>
          <p:nvPr/>
        </p:nvSpPr>
        <p:spPr>
          <a:xfrm>
            <a:off x="721994" y="1589024"/>
            <a:ext cx="12949238" cy="6590907"/>
          </a:xfrm>
          <a:prstGeom prst="rect">
            <a:avLst/>
          </a:prstGeom>
        </p:spPr>
        <p:txBody>
          <a:bodyPr wrap="square" lIns="0" tIns="0" rIns="0" bIns="0" rtlCol="0" anchor="t">
            <a:spAutoFit/>
          </a:bodyPr>
          <a:lstStyle/>
          <a:p>
            <a:pPr algn="ctr">
              <a:lnSpc>
                <a:spcPts val="11180"/>
              </a:lnSpc>
            </a:pPr>
            <a:r>
              <a:rPr lang="en-US" sz="3800" b="1">
                <a:solidFill>
                  <a:srgbClr val="5E3023"/>
                </a:solidFill>
                <a:latin typeface="Arial" panose="020B0604020202020204" pitchFamily="34" charset="0"/>
                <a:cs typeface="Arial" panose="020B0604020202020204" pitchFamily="34" charset="0"/>
              </a:rPr>
              <a:t>TÌNH HUỐNG 2:</a:t>
            </a:r>
          </a:p>
          <a:p>
            <a:pPr marL="571500" indent="-571500" algn="just">
              <a:lnSpc>
                <a:spcPct val="150000"/>
              </a:lnSpc>
              <a:buFont typeface="Arial" panose="020B0604020202020204" pitchFamily="34" charset="0"/>
              <a:buChar char="•"/>
            </a:pPr>
            <a:r>
              <a:rPr lang="vi-VN" sz="3800" b="1">
                <a:solidFill>
                  <a:srgbClr val="5E3023"/>
                </a:solidFill>
                <a:cs typeface="Arial" panose="020B0604020202020204" pitchFamily="34" charset="0"/>
              </a:rPr>
              <a:t>Hành vi cá độ của anh A vi phạm pháp luật </a:t>
            </a:r>
            <a:r>
              <a:rPr lang="vi-VN" sz="3800">
                <a:solidFill>
                  <a:srgbClr val="5E3023"/>
                </a:solidFill>
                <a:cs typeface="Arial" panose="020B0604020202020204" pitchFamily="34" charset="0"/>
              </a:rPr>
              <a:t>và gây ra cho anh A rất nhiều hệ quả như: rơi vào cảnh nợ nần, mất việc làm, tan vỡ hạnh phúc gia đình,…</a:t>
            </a:r>
            <a:endParaRPr lang="en-US" sz="3800">
              <a:solidFill>
                <a:srgbClr val="5E3023"/>
              </a:solidFill>
              <a:cs typeface="Arial" panose="020B0604020202020204" pitchFamily="34" charset="0"/>
            </a:endParaRPr>
          </a:p>
          <a:p>
            <a:pPr marL="571500" indent="-571500" algn="just">
              <a:lnSpc>
                <a:spcPct val="150000"/>
              </a:lnSpc>
              <a:buFont typeface="Arial" panose="020B0604020202020204" pitchFamily="34" charset="0"/>
              <a:buChar char="•"/>
            </a:pPr>
            <a:r>
              <a:rPr lang="vi-VN" sz="3800" b="1">
                <a:solidFill>
                  <a:srgbClr val="5E3023"/>
                </a:solidFill>
                <a:cs typeface="Arial" panose="020B0604020202020204" pitchFamily="34" charset="0"/>
              </a:rPr>
              <a:t>Anh A phải chịu trách nhiệm trước pháp luật vì hành vi cá độ</a:t>
            </a:r>
            <a:r>
              <a:rPr lang="en-US" sz="3800" b="1">
                <a:solidFill>
                  <a:srgbClr val="5E3023"/>
                </a:solidFill>
                <a:cs typeface="Arial" panose="020B0604020202020204" pitchFamily="34" charset="0"/>
              </a:rPr>
              <a:t>:</a:t>
            </a:r>
            <a:r>
              <a:rPr lang="en-US" sz="3800">
                <a:solidFill>
                  <a:srgbClr val="5E3023"/>
                </a:solidFill>
                <a:cs typeface="Arial" panose="020B0604020202020204" pitchFamily="34" charset="0"/>
              </a:rPr>
              <a:t> </a:t>
            </a:r>
            <a:r>
              <a:rPr lang="vi-VN" sz="3800">
                <a:solidFill>
                  <a:srgbClr val="5E3023"/>
                </a:solidFill>
                <a:cs typeface="Arial" panose="020B0604020202020204" pitchFamily="34" charset="0"/>
              </a:rPr>
              <a:t>bị phạt tiền từ 1 000 000 đến 2 000 000 đồng đối với hành vi đánh bạc dưới hình thức cá cược ăn tiền.</a:t>
            </a:r>
            <a:endParaRPr lang="en-US" sz="3800">
              <a:solidFill>
                <a:srgbClr val="5E3023"/>
              </a:solidFill>
              <a:latin typeface="Arial" panose="020B0604020202020204" pitchFamily="34" charset="0"/>
              <a:cs typeface="Arial" panose="020B0604020202020204" pitchFamily="34" charset="0"/>
            </a:endParaRPr>
          </a:p>
        </p:txBody>
      </p:sp>
      <p:pic>
        <p:nvPicPr>
          <p:cNvPr id="20" name="Picture 12">
            <a:extLst>
              <a:ext uri="{FF2B5EF4-FFF2-40B4-BE49-F238E27FC236}">
                <a16:creationId xmlns:a16="http://schemas.microsoft.com/office/drawing/2014/main" id="{C960C1F2-2DBF-4E03-B899-1149393543B4}"/>
              </a:ext>
            </a:extLst>
          </p:cNvPr>
          <p:cNvPicPr>
            <a:picLocks noChangeAspect="1"/>
          </p:cNvPicPr>
          <p:nvPr/>
        </p:nvPicPr>
        <p:blipFill>
          <a:blip r:embed="rId2"/>
          <a:srcRect/>
          <a:stretch>
            <a:fillRect/>
          </a:stretch>
        </p:blipFill>
        <p:spPr>
          <a:xfrm>
            <a:off x="12092911" y="9327884"/>
            <a:ext cx="5975901" cy="973403"/>
          </a:xfrm>
          <a:prstGeom prst="rect">
            <a:avLst/>
          </a:prstGeom>
        </p:spPr>
      </p:pic>
      <p:pic>
        <p:nvPicPr>
          <p:cNvPr id="21" name="Picture 14">
            <a:extLst>
              <a:ext uri="{FF2B5EF4-FFF2-40B4-BE49-F238E27FC236}">
                <a16:creationId xmlns:a16="http://schemas.microsoft.com/office/drawing/2014/main" id="{B9A80DA1-F497-423E-8D0F-AF6371BAFA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44600" y="3871345"/>
            <a:ext cx="4343400" cy="6165605"/>
          </a:xfrm>
          <a:prstGeom prst="rect">
            <a:avLst/>
          </a:prstGeom>
        </p:spPr>
      </p:pic>
    </p:spTree>
    <p:extLst>
      <p:ext uri="{BB962C8B-B14F-4D97-AF65-F5344CB8AC3E}">
        <p14:creationId xmlns:p14="http://schemas.microsoft.com/office/powerpoint/2010/main" val="580161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7" name="Group 7"/>
          <p:cNvGrpSpPr/>
          <p:nvPr/>
        </p:nvGrpSpPr>
        <p:grpSpPr>
          <a:xfrm>
            <a:off x="2819400" y="3086100"/>
            <a:ext cx="13030200" cy="5334000"/>
            <a:chOff x="-774180" y="636228"/>
            <a:chExt cx="12327311" cy="9012043"/>
          </a:xfrm>
        </p:grpSpPr>
        <p:sp>
          <p:nvSpPr>
            <p:cNvPr id="8" name="Freeform 8"/>
            <p:cNvSpPr/>
            <p:nvPr/>
          </p:nvSpPr>
          <p:spPr>
            <a:xfrm>
              <a:off x="-774180" y="636228"/>
              <a:ext cx="12327311" cy="9012043"/>
            </a:xfrm>
            <a:custGeom>
              <a:avLst/>
              <a:gdLst/>
              <a:ahLst/>
              <a:cxnLst/>
              <a:rect l="l" t="t" r="r" b="b"/>
              <a:pathLst>
                <a:path w="10038335" h="9654781">
                  <a:moveTo>
                    <a:pt x="63030" y="9061228"/>
                  </a:moveTo>
                  <a:cubicBezTo>
                    <a:pt x="63030" y="9061228"/>
                    <a:pt x="0" y="8814664"/>
                    <a:pt x="10218" y="1214762"/>
                  </a:cubicBezTo>
                  <a:cubicBezTo>
                    <a:pt x="18651" y="990971"/>
                    <a:pt x="65033" y="645332"/>
                    <a:pt x="65033" y="645332"/>
                  </a:cubicBezTo>
                  <a:cubicBezTo>
                    <a:pt x="82233" y="502466"/>
                    <a:pt x="56685" y="337866"/>
                    <a:pt x="181385" y="223925"/>
                  </a:cubicBezTo>
                  <a:cubicBezTo>
                    <a:pt x="346794" y="72788"/>
                    <a:pt x="621643" y="0"/>
                    <a:pt x="9145262" y="6965"/>
                  </a:cubicBezTo>
                  <a:lnTo>
                    <a:pt x="9145264" y="6965"/>
                  </a:lnTo>
                  <a:cubicBezTo>
                    <a:pt x="9362011" y="16819"/>
                    <a:pt x="9566325" y="36481"/>
                    <a:pt x="9700513" y="101690"/>
                  </a:cubicBezTo>
                  <a:cubicBezTo>
                    <a:pt x="9956560" y="226120"/>
                    <a:pt x="10038335" y="459160"/>
                    <a:pt x="10032847" y="704684"/>
                  </a:cubicBezTo>
                  <a:cubicBezTo>
                    <a:pt x="10032847" y="704684"/>
                    <a:pt x="9989559" y="1013073"/>
                    <a:pt x="9996993" y="1248607"/>
                  </a:cubicBezTo>
                  <a:cubicBezTo>
                    <a:pt x="10004116" y="8803029"/>
                    <a:pt x="10011273" y="8998632"/>
                    <a:pt x="10011273" y="8998632"/>
                  </a:cubicBezTo>
                  <a:cubicBezTo>
                    <a:pt x="9994591" y="9214365"/>
                    <a:pt x="9879947" y="9424976"/>
                    <a:pt x="9683078" y="9536600"/>
                  </a:cubicBezTo>
                  <a:cubicBezTo>
                    <a:pt x="9532727" y="9621849"/>
                    <a:pt x="9334695" y="9636947"/>
                    <a:pt x="7422101" y="9626205"/>
                  </a:cubicBezTo>
                  <a:lnTo>
                    <a:pt x="7421994" y="9626205"/>
                  </a:lnTo>
                  <a:cubicBezTo>
                    <a:pt x="645952" y="9620928"/>
                    <a:pt x="384604" y="9654781"/>
                    <a:pt x="254278" y="9545624"/>
                  </a:cubicBezTo>
                  <a:cubicBezTo>
                    <a:pt x="145767" y="9454738"/>
                    <a:pt x="81795" y="9261427"/>
                    <a:pt x="63030" y="9061228"/>
                  </a:cubicBezTo>
                  <a:close/>
                </a:path>
              </a:pathLst>
            </a:custGeom>
            <a:solidFill>
              <a:srgbClr val="F8F6F4"/>
            </a:solidFill>
          </p:spPr>
        </p:sp>
      </p:grpSp>
      <p:sp>
        <p:nvSpPr>
          <p:cNvPr id="24" name="TextBox 6">
            <a:extLst>
              <a:ext uri="{FF2B5EF4-FFF2-40B4-BE49-F238E27FC236}">
                <a16:creationId xmlns:a16="http://schemas.microsoft.com/office/drawing/2014/main" id="{A2CBBBBE-A0C4-44DD-BEF7-AC910E89465C}"/>
              </a:ext>
            </a:extLst>
          </p:cNvPr>
          <p:cNvSpPr txBox="1"/>
          <p:nvPr/>
        </p:nvSpPr>
        <p:spPr>
          <a:xfrm>
            <a:off x="-76200" y="1385806"/>
            <a:ext cx="18440400" cy="1136465"/>
          </a:xfrm>
          <a:prstGeom prst="rect">
            <a:avLst/>
          </a:prstGeom>
        </p:spPr>
        <p:txBody>
          <a:bodyPr wrap="square" lIns="0" tIns="0" rIns="0" bIns="0" rtlCol="0" anchor="t">
            <a:spAutoFit/>
          </a:bodyPr>
          <a:lstStyle/>
          <a:p>
            <a:pPr marL="0" lvl="0" indent="0" algn="ctr">
              <a:lnSpc>
                <a:spcPts val="9360"/>
              </a:lnSpc>
              <a:spcBef>
                <a:spcPct val="0"/>
              </a:spcBef>
            </a:pPr>
            <a:r>
              <a:rPr lang="en-US" sz="6600" b="1">
                <a:solidFill>
                  <a:srgbClr val="5E3023"/>
                </a:solidFill>
                <a:latin typeface="Arial" panose="020B0604020202020204" pitchFamily="34" charset="0"/>
                <a:cs typeface="Arial" panose="020B0604020202020204" pitchFamily="34" charset="0"/>
              </a:rPr>
              <a:t>KHỞI ĐỘNG</a:t>
            </a:r>
          </a:p>
        </p:txBody>
      </p:sp>
      <p:sp>
        <p:nvSpPr>
          <p:cNvPr id="25" name="TextBox 7">
            <a:extLst>
              <a:ext uri="{FF2B5EF4-FFF2-40B4-BE49-F238E27FC236}">
                <a16:creationId xmlns:a16="http://schemas.microsoft.com/office/drawing/2014/main" id="{57D7899C-7E24-45A5-99B4-43492C990CD8}"/>
              </a:ext>
            </a:extLst>
          </p:cNvPr>
          <p:cNvSpPr txBox="1"/>
          <p:nvPr/>
        </p:nvSpPr>
        <p:spPr>
          <a:xfrm>
            <a:off x="3559839" y="3481283"/>
            <a:ext cx="11549322" cy="4736489"/>
          </a:xfrm>
          <a:prstGeom prst="rect">
            <a:avLst/>
          </a:prstGeom>
        </p:spPr>
        <p:txBody>
          <a:bodyPr wrap="square" lIns="0" tIns="0" rIns="0" bIns="0" rtlCol="0" anchor="t">
            <a:spAutoFit/>
          </a:bodyPr>
          <a:lstStyle/>
          <a:p>
            <a:pPr algn="ctr">
              <a:lnSpc>
                <a:spcPct val="150000"/>
              </a:lnSpc>
            </a:pPr>
            <a:r>
              <a:rPr lang="en-US" sz="4500" b="1">
                <a:solidFill>
                  <a:srgbClr val="5E3023">
                    <a:alpha val="81961"/>
                  </a:srgbClr>
                </a:solidFill>
                <a:latin typeface="Be Vietnam" panose="020B0604020202020204" charset="0"/>
              </a:rPr>
              <a:t>NHIỆM VỤ 1: </a:t>
            </a:r>
          </a:p>
          <a:p>
            <a:pPr algn="ctr">
              <a:lnSpc>
                <a:spcPct val="150000"/>
              </a:lnSpc>
            </a:pPr>
            <a:r>
              <a:rPr lang="en-US" sz="4500" b="1">
                <a:solidFill>
                  <a:srgbClr val="5E3023">
                    <a:alpha val="81961"/>
                  </a:srgbClr>
                </a:solidFill>
                <a:latin typeface="Be Vietnam" panose="020B0604020202020204" charset="0"/>
              </a:rPr>
              <a:t>QUAN SÁT TRANH VÀ TRẢ LỜI CÂU HỎI</a:t>
            </a:r>
          </a:p>
          <a:p>
            <a:pPr algn="just">
              <a:lnSpc>
                <a:spcPct val="150000"/>
              </a:lnSpc>
            </a:pPr>
            <a:r>
              <a:rPr lang="en-US" sz="3800">
                <a:solidFill>
                  <a:srgbClr val="5E3023">
                    <a:alpha val="81961"/>
                  </a:srgbClr>
                </a:solidFill>
                <a:latin typeface="Arial" panose="020B0604020202020204" pitchFamily="34" charset="0"/>
                <a:cs typeface="Arial" panose="020B0604020202020204" pitchFamily="34" charset="0"/>
              </a:rPr>
              <a:t>Em hãy quan sát các bức tranh trong SGK tr.56 và cho biết ý nghĩa của các khẩu hiệu.</a:t>
            </a:r>
          </a:p>
          <a:p>
            <a:pPr algn="ctr">
              <a:lnSpc>
                <a:spcPct val="150000"/>
              </a:lnSpc>
            </a:pPr>
            <a:endParaRPr lang="en-US" sz="4500" b="1">
              <a:solidFill>
                <a:srgbClr val="5E3023">
                  <a:alpha val="81961"/>
                </a:srgbClr>
              </a:solidFill>
              <a:latin typeface="Be Vietnam" panose="020B0604020202020204" charset="0"/>
            </a:endParaRPr>
          </a:p>
        </p:txBody>
      </p:sp>
      <p:pic>
        <p:nvPicPr>
          <p:cNvPr id="28" name="Picture 34">
            <a:extLst>
              <a:ext uri="{FF2B5EF4-FFF2-40B4-BE49-F238E27FC236}">
                <a16:creationId xmlns:a16="http://schemas.microsoft.com/office/drawing/2014/main" id="{4335BA46-A6C1-4394-A1F5-79A11442AD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6166681"/>
            <a:ext cx="3647816" cy="3903306"/>
          </a:xfrm>
          <a:prstGeom prst="rect">
            <a:avLst/>
          </a:prstGeom>
        </p:spPr>
      </p:pic>
      <p:pic>
        <p:nvPicPr>
          <p:cNvPr id="29" name="Picture 41">
            <a:extLst>
              <a:ext uri="{FF2B5EF4-FFF2-40B4-BE49-F238E27FC236}">
                <a16:creationId xmlns:a16="http://schemas.microsoft.com/office/drawing/2014/main" id="{FB3C9CB5-C7B0-4976-AD23-A6A78C02BE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280555" y="6315150"/>
            <a:ext cx="3978870" cy="38052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CEAC2E5F-FDC5-41A7-8802-3D6BF1CCA9F4}"/>
              </a:ext>
            </a:extLst>
          </p:cNvPr>
          <p:cNvGrpSpPr/>
          <p:nvPr/>
        </p:nvGrpSpPr>
        <p:grpSpPr>
          <a:xfrm>
            <a:off x="2731549" y="1213584"/>
            <a:ext cx="13106400" cy="8153400"/>
            <a:chOff x="0" y="0"/>
            <a:chExt cx="2678768" cy="1649742"/>
          </a:xfrm>
        </p:grpSpPr>
        <p:sp>
          <p:nvSpPr>
            <p:cNvPr id="12" name="Freeform 5">
              <a:extLst>
                <a:ext uri="{FF2B5EF4-FFF2-40B4-BE49-F238E27FC236}">
                  <a16:creationId xmlns:a16="http://schemas.microsoft.com/office/drawing/2014/main" id="{B9B64232-BA52-4ADE-B83D-7317F1937960}"/>
                </a:ext>
              </a:extLst>
            </p:cNvPr>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alpha val="71765"/>
              </a:srgbClr>
            </a:solidFill>
          </p:spPr>
        </p:sp>
        <p:sp>
          <p:nvSpPr>
            <p:cNvPr id="13" name="Freeform 6">
              <a:extLst>
                <a:ext uri="{FF2B5EF4-FFF2-40B4-BE49-F238E27FC236}">
                  <a16:creationId xmlns:a16="http://schemas.microsoft.com/office/drawing/2014/main" id="{5BE75BC2-EA94-419C-A718-879E4541CB15}"/>
                </a:ext>
              </a:extLst>
            </p:cNvPr>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alpha val="71765"/>
              </a:srgbClr>
            </a:solidFill>
          </p:spPr>
        </p:sp>
        <p:sp>
          <p:nvSpPr>
            <p:cNvPr id="14" name="Freeform 7">
              <a:extLst>
                <a:ext uri="{FF2B5EF4-FFF2-40B4-BE49-F238E27FC236}">
                  <a16:creationId xmlns:a16="http://schemas.microsoft.com/office/drawing/2014/main" id="{16BE3A84-E4B6-4067-B5C9-F09E32BFD8A3}"/>
                </a:ext>
              </a:extLst>
            </p:cNvPr>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alpha val="71765"/>
              </a:srgbClr>
            </a:solidFill>
          </p:spPr>
        </p:sp>
      </p:grpSp>
      <p:sp>
        <p:nvSpPr>
          <p:cNvPr id="19" name="TextBox 9">
            <a:extLst>
              <a:ext uri="{FF2B5EF4-FFF2-40B4-BE49-F238E27FC236}">
                <a16:creationId xmlns:a16="http://schemas.microsoft.com/office/drawing/2014/main" id="{8AB2FAB5-0E5C-4F5E-BAA8-C600658A2F25}"/>
              </a:ext>
            </a:extLst>
          </p:cNvPr>
          <p:cNvSpPr txBox="1"/>
          <p:nvPr/>
        </p:nvSpPr>
        <p:spPr>
          <a:xfrm>
            <a:off x="2957737" y="1257300"/>
            <a:ext cx="12155806" cy="7468070"/>
          </a:xfrm>
          <a:prstGeom prst="rect">
            <a:avLst/>
          </a:prstGeom>
        </p:spPr>
        <p:txBody>
          <a:bodyPr wrap="square" lIns="0" tIns="0" rIns="0" bIns="0" rtlCol="0" anchor="t">
            <a:spAutoFit/>
          </a:bodyPr>
          <a:lstStyle/>
          <a:p>
            <a:pPr algn="ctr">
              <a:lnSpc>
                <a:spcPts val="11180"/>
              </a:lnSpc>
            </a:pPr>
            <a:r>
              <a:rPr lang="en-US" sz="3800" b="1">
                <a:solidFill>
                  <a:srgbClr val="5E3023"/>
                </a:solidFill>
                <a:latin typeface="Arial" panose="020B0604020202020204" pitchFamily="34" charset="0"/>
                <a:cs typeface="Arial" panose="020B0604020202020204" pitchFamily="34" charset="0"/>
              </a:rPr>
              <a:t>TÌNH HUỐNG 3:</a:t>
            </a:r>
          </a:p>
          <a:p>
            <a:pPr marL="571500" indent="-571500" algn="just">
              <a:lnSpc>
                <a:spcPct val="150000"/>
              </a:lnSpc>
              <a:buFont typeface="Arial" panose="020B0604020202020204" pitchFamily="34" charset="0"/>
              <a:buChar char="•"/>
            </a:pPr>
            <a:r>
              <a:rPr lang="en-US" sz="3800" b="1">
                <a:solidFill>
                  <a:schemeClr val="accent2">
                    <a:lumMod val="50000"/>
                  </a:schemeClr>
                </a:solidFill>
                <a:latin typeface="Arial" panose="020B0604020202020204" pitchFamily="34" charset="0"/>
                <a:cs typeface="Arial" panose="020B0604020202020204" pitchFamily="34" charset="0"/>
              </a:rPr>
              <a:t>K</a:t>
            </a:r>
            <a:r>
              <a:rPr lang="vi-VN" sz="3800" b="1">
                <a:solidFill>
                  <a:schemeClr val="accent2">
                    <a:lumMod val="50000"/>
                  </a:schemeClr>
                </a:solidFill>
              </a:rPr>
              <a:t>hông đồng tình với ý kiến cho rằng K là chủ mưu, còn T và H là vô tội</a:t>
            </a:r>
            <a:r>
              <a:rPr lang="en-US" sz="3800" b="1">
                <a:solidFill>
                  <a:schemeClr val="accent2">
                    <a:lumMod val="50000"/>
                  </a:schemeClr>
                </a:solidFill>
              </a:rPr>
              <a:t>: </a:t>
            </a:r>
            <a:r>
              <a:rPr lang="vi-VN" sz="3800">
                <a:solidFill>
                  <a:schemeClr val="accent2">
                    <a:lumMod val="50000"/>
                  </a:schemeClr>
                </a:solidFill>
              </a:rPr>
              <a:t>tất cả các hành vi cờ bạc, ma túy đều là hành vi vi phạm pháp luật</a:t>
            </a:r>
            <a:r>
              <a:rPr lang="en-US" sz="3800">
                <a:solidFill>
                  <a:schemeClr val="accent2">
                    <a:lumMod val="50000"/>
                  </a:schemeClr>
                </a:solidFill>
              </a:rPr>
              <a:t>, </a:t>
            </a:r>
            <a:r>
              <a:rPr lang="vi-VN" sz="3800">
                <a:solidFill>
                  <a:schemeClr val="accent2">
                    <a:lumMod val="50000"/>
                  </a:schemeClr>
                </a:solidFill>
              </a:rPr>
              <a:t>bị xử phạt theo quy định của pháp luật. </a:t>
            </a:r>
          </a:p>
          <a:p>
            <a:pPr marL="571500" indent="-571500" algn="just">
              <a:lnSpc>
                <a:spcPct val="150000"/>
              </a:lnSpc>
              <a:buFont typeface="Arial" panose="020B0604020202020204" pitchFamily="34" charset="0"/>
              <a:buChar char="•"/>
            </a:pPr>
            <a:r>
              <a:rPr lang="vi-VN" sz="3800" b="1">
                <a:solidFill>
                  <a:schemeClr val="accent2">
                    <a:lumMod val="50000"/>
                  </a:schemeClr>
                </a:solidFill>
              </a:rPr>
              <a:t>Nếu bạn của em sử dụng ma túy</a:t>
            </a:r>
            <a:r>
              <a:rPr lang="en-US" sz="3800" b="1">
                <a:solidFill>
                  <a:schemeClr val="accent2">
                    <a:lumMod val="50000"/>
                  </a:schemeClr>
                </a:solidFill>
              </a:rPr>
              <a:t>,</a:t>
            </a:r>
            <a:r>
              <a:rPr lang="vi-VN" sz="3800" b="1">
                <a:solidFill>
                  <a:schemeClr val="accent2">
                    <a:lumMod val="50000"/>
                  </a:schemeClr>
                </a:solidFill>
              </a:rPr>
              <a:t> </a:t>
            </a:r>
            <a:r>
              <a:rPr lang="vi-VN" sz="3800">
                <a:solidFill>
                  <a:schemeClr val="accent2">
                    <a:lumMod val="50000"/>
                  </a:schemeClr>
                </a:solidFill>
              </a:rPr>
              <a:t>em sẽ khuyên bạn nên bỏ ngay ma túy và báo ngay cho gia đình bạn để có hướng can thiệp kịp thời</a:t>
            </a:r>
            <a:r>
              <a:rPr lang="en-US" sz="3800">
                <a:solidFill>
                  <a:schemeClr val="accent2">
                    <a:lumMod val="50000"/>
                  </a:schemeClr>
                </a:solidFill>
              </a:rPr>
              <a:t>.</a:t>
            </a:r>
            <a:endParaRPr lang="vi-VN" sz="3800">
              <a:solidFill>
                <a:schemeClr val="accent2">
                  <a:lumMod val="50000"/>
                </a:schemeClr>
              </a:solidFill>
            </a:endParaRPr>
          </a:p>
        </p:txBody>
      </p:sp>
      <p:pic>
        <p:nvPicPr>
          <p:cNvPr id="10" name="Picture 13">
            <a:extLst>
              <a:ext uri="{FF2B5EF4-FFF2-40B4-BE49-F238E27FC236}">
                <a16:creationId xmlns:a16="http://schemas.microsoft.com/office/drawing/2014/main" id="{896F9F4F-BCE9-4599-A0DD-FBF2BBD738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92400" y="2736357"/>
            <a:ext cx="2657706" cy="7550643"/>
          </a:xfrm>
          <a:prstGeom prst="rect">
            <a:avLst/>
          </a:prstGeom>
        </p:spPr>
      </p:pic>
      <p:pic>
        <p:nvPicPr>
          <p:cNvPr id="15" name="Picture 15">
            <a:extLst>
              <a:ext uri="{FF2B5EF4-FFF2-40B4-BE49-F238E27FC236}">
                <a16:creationId xmlns:a16="http://schemas.microsoft.com/office/drawing/2014/main" id="{DC7F3B4B-3B35-469A-B884-7448650A7E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2818930"/>
            <a:ext cx="2957736" cy="7468070"/>
          </a:xfrm>
          <a:prstGeom prst="rect">
            <a:avLst/>
          </a:prstGeom>
        </p:spPr>
      </p:pic>
    </p:spTree>
    <p:extLst>
      <p:ext uri="{BB962C8B-B14F-4D97-AF65-F5344CB8AC3E}">
        <p14:creationId xmlns:p14="http://schemas.microsoft.com/office/powerpoint/2010/main" val="1108174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4" name="Group 4"/>
          <p:cNvGrpSpPr/>
          <p:nvPr/>
        </p:nvGrpSpPr>
        <p:grpSpPr>
          <a:xfrm>
            <a:off x="857250" y="4483234"/>
            <a:ext cx="16453786" cy="1333266"/>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sp>
        <p:nvSpPr>
          <p:cNvPr id="9" name="TextBox 9"/>
          <p:cNvSpPr txBox="1"/>
          <p:nvPr/>
        </p:nvSpPr>
        <p:spPr>
          <a:xfrm>
            <a:off x="1091264" y="4651995"/>
            <a:ext cx="15974510" cy="823944"/>
          </a:xfrm>
          <a:prstGeom prst="rect">
            <a:avLst/>
          </a:prstGeom>
        </p:spPr>
        <p:txBody>
          <a:bodyPr wrap="square" lIns="0" tIns="0" rIns="0" bIns="0" rtlCol="0" anchor="t">
            <a:spAutoFit/>
          </a:bodyPr>
          <a:lstStyle/>
          <a:p>
            <a:pPr algn="just">
              <a:lnSpc>
                <a:spcPct val="150000"/>
              </a:lnSpc>
            </a:pPr>
            <a:r>
              <a:rPr lang="en-US" sz="4000">
                <a:solidFill>
                  <a:srgbClr val="5E3023"/>
                </a:solidFill>
                <a:latin typeface="Arial" panose="020B0604020202020204" pitchFamily="34" charset="0"/>
                <a:cs typeface="Arial" panose="020B0604020202020204" pitchFamily="34" charset="0"/>
              </a:rPr>
              <a:t>a. </a:t>
            </a:r>
            <a:r>
              <a:rPr lang="vi-VN" sz="4000">
                <a:solidFill>
                  <a:srgbClr val="5E3023"/>
                </a:solidFill>
                <a:cs typeface="Arial" panose="020B0604020202020204" pitchFamily="34" charset="0"/>
              </a:rPr>
              <a:t>Một người bạn của em vào quán Internet chơi điện tử cá độ ăn tiền</a:t>
            </a:r>
            <a:r>
              <a:rPr lang="en-US" sz="4000">
                <a:solidFill>
                  <a:srgbClr val="5E3023"/>
                </a:solidFill>
                <a:cs typeface="Arial" panose="020B0604020202020204" pitchFamily="34" charset="0"/>
              </a:rPr>
              <a:t>.</a:t>
            </a:r>
            <a:r>
              <a:rPr lang="vi-VN" sz="4000">
                <a:solidFill>
                  <a:srgbClr val="5E3023"/>
                </a:solidFill>
                <a:cs typeface="Arial" panose="020B0604020202020204" pitchFamily="34" charset="0"/>
              </a:rPr>
              <a:t> </a:t>
            </a:r>
            <a:endParaRPr lang="en-US" sz="7500">
              <a:solidFill>
                <a:srgbClr val="5E3023"/>
              </a:solidFill>
              <a:latin typeface="Arial" panose="020B0604020202020204" pitchFamily="34" charset="0"/>
              <a:cs typeface="Arial" panose="020B0604020202020204" pitchFamily="34" charset="0"/>
            </a:endParaRPr>
          </a:p>
        </p:txBody>
      </p:sp>
      <p:sp>
        <p:nvSpPr>
          <p:cNvPr id="18" name="TextBox 6">
            <a:extLst>
              <a:ext uri="{FF2B5EF4-FFF2-40B4-BE49-F238E27FC236}">
                <a16:creationId xmlns:a16="http://schemas.microsoft.com/office/drawing/2014/main" id="{F8743CC2-0BBB-4D5B-B4A3-B29BED445973}"/>
              </a:ext>
            </a:extLst>
          </p:cNvPr>
          <p:cNvSpPr txBox="1"/>
          <p:nvPr/>
        </p:nvSpPr>
        <p:spPr>
          <a:xfrm>
            <a:off x="-76200" y="929260"/>
            <a:ext cx="18440400" cy="1044197"/>
          </a:xfrm>
          <a:prstGeom prst="rect">
            <a:avLst/>
          </a:prstGeom>
        </p:spPr>
        <p:txBody>
          <a:bodyPr wrap="square" lIns="0" tIns="0" rIns="0" bIns="0" rtlCol="0" anchor="t">
            <a:spAutoFit/>
          </a:bodyPr>
          <a:lstStyle/>
          <a:p>
            <a:pPr marL="0" lvl="0" indent="0" algn="ctr">
              <a:lnSpc>
                <a:spcPts val="9360"/>
              </a:lnSpc>
              <a:spcBef>
                <a:spcPct val="0"/>
              </a:spcBef>
            </a:pPr>
            <a:r>
              <a:rPr lang="en-US" sz="4800" b="1">
                <a:solidFill>
                  <a:srgbClr val="5E3023"/>
                </a:solidFill>
                <a:latin typeface="Arial" panose="020B0604020202020204" pitchFamily="34" charset="0"/>
                <a:cs typeface="Arial" panose="020B0604020202020204" pitchFamily="34" charset="0"/>
              </a:rPr>
              <a:t>THẢO LUẬN CẶP ĐÔI</a:t>
            </a:r>
          </a:p>
        </p:txBody>
      </p:sp>
      <p:sp>
        <p:nvSpPr>
          <p:cNvPr id="19" name="TextBox 18">
            <a:extLst>
              <a:ext uri="{FF2B5EF4-FFF2-40B4-BE49-F238E27FC236}">
                <a16:creationId xmlns:a16="http://schemas.microsoft.com/office/drawing/2014/main" id="{DF0A8BC7-CA97-45C4-9E4C-CF97492214D3}"/>
              </a:ext>
            </a:extLst>
          </p:cNvPr>
          <p:cNvSpPr txBox="1"/>
          <p:nvPr/>
        </p:nvSpPr>
        <p:spPr>
          <a:xfrm>
            <a:off x="71437" y="2230758"/>
            <a:ext cx="18288000" cy="1815241"/>
          </a:xfrm>
          <a:prstGeom prst="rect">
            <a:avLst/>
          </a:prstGeom>
          <a:noFill/>
        </p:spPr>
        <p:txBody>
          <a:bodyPr wrap="square">
            <a:spAutoFit/>
          </a:bodyPr>
          <a:lstStyle/>
          <a:p>
            <a:pPr algn="ctr">
              <a:lnSpc>
                <a:spcPct val="150000"/>
              </a:lnSpc>
              <a:spcBef>
                <a:spcPts val="300"/>
              </a:spcBef>
              <a:spcAft>
                <a:spcPts val="300"/>
              </a:spcAft>
            </a:pPr>
            <a:r>
              <a:rPr lang="fr-FR" sz="3800" b="1">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Em hãy đưa ra cách giải quyết phù hợp</a:t>
            </a:r>
          </a:p>
          <a:p>
            <a:pPr algn="ctr">
              <a:lnSpc>
                <a:spcPct val="150000"/>
              </a:lnSpc>
              <a:spcBef>
                <a:spcPts val="300"/>
              </a:spcBef>
              <a:spcAft>
                <a:spcPts val="300"/>
              </a:spcAft>
            </a:pPr>
            <a:r>
              <a:rPr lang="fr-FR" sz="3800" b="1">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 và hiệu quả trong các trường hợp sau đây: </a:t>
            </a:r>
            <a:endParaRPr lang="en-US" sz="3800" b="1">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6" name="Group 4">
            <a:extLst>
              <a:ext uri="{FF2B5EF4-FFF2-40B4-BE49-F238E27FC236}">
                <a16:creationId xmlns:a16="http://schemas.microsoft.com/office/drawing/2014/main" id="{E0AC9413-9CF0-4CC0-A294-562FE5C5FC89}"/>
              </a:ext>
            </a:extLst>
          </p:cNvPr>
          <p:cNvGrpSpPr/>
          <p:nvPr/>
        </p:nvGrpSpPr>
        <p:grpSpPr>
          <a:xfrm>
            <a:off x="3200400" y="6195658"/>
            <a:ext cx="9940424" cy="1541719"/>
            <a:chOff x="0" y="0"/>
            <a:chExt cx="2678768" cy="1649742"/>
          </a:xfrm>
        </p:grpSpPr>
        <p:sp>
          <p:nvSpPr>
            <p:cNvPr id="17" name="Freeform 5">
              <a:extLst>
                <a:ext uri="{FF2B5EF4-FFF2-40B4-BE49-F238E27FC236}">
                  <a16:creationId xmlns:a16="http://schemas.microsoft.com/office/drawing/2014/main" id="{70725A00-F3D4-4985-A20B-A40DDCAF76CD}"/>
                </a:ext>
              </a:extLst>
            </p:cNvPr>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25" name="Freeform 6">
              <a:extLst>
                <a:ext uri="{FF2B5EF4-FFF2-40B4-BE49-F238E27FC236}">
                  <a16:creationId xmlns:a16="http://schemas.microsoft.com/office/drawing/2014/main" id="{8B5A2BBB-BADA-4FC3-A969-4B63D6F732B4}"/>
                </a:ext>
              </a:extLst>
            </p:cNvPr>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26" name="Freeform 7">
              <a:extLst>
                <a:ext uri="{FF2B5EF4-FFF2-40B4-BE49-F238E27FC236}">
                  <a16:creationId xmlns:a16="http://schemas.microsoft.com/office/drawing/2014/main" id="{B2A755CD-2CB1-4D2C-B1ED-89E117836F9D}"/>
                </a:ext>
              </a:extLst>
            </p:cNvPr>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sp>
        <p:nvSpPr>
          <p:cNvPr id="27" name="TextBox 9">
            <a:extLst>
              <a:ext uri="{FF2B5EF4-FFF2-40B4-BE49-F238E27FC236}">
                <a16:creationId xmlns:a16="http://schemas.microsoft.com/office/drawing/2014/main" id="{3F0BFCF5-146F-418B-BD75-18D1E036910E}"/>
              </a:ext>
            </a:extLst>
          </p:cNvPr>
          <p:cNvSpPr txBox="1"/>
          <p:nvPr/>
        </p:nvSpPr>
        <p:spPr>
          <a:xfrm>
            <a:off x="3409584" y="6464330"/>
            <a:ext cx="9578840" cy="823944"/>
          </a:xfrm>
          <a:prstGeom prst="rect">
            <a:avLst/>
          </a:prstGeom>
        </p:spPr>
        <p:txBody>
          <a:bodyPr wrap="square" lIns="0" tIns="0" rIns="0" bIns="0" rtlCol="0" anchor="t">
            <a:spAutoFit/>
          </a:bodyPr>
          <a:lstStyle/>
          <a:p>
            <a:pPr algn="just">
              <a:lnSpc>
                <a:spcPct val="150000"/>
              </a:lnSpc>
            </a:pPr>
            <a:r>
              <a:rPr lang="en-US" sz="4000">
                <a:solidFill>
                  <a:srgbClr val="5E3023"/>
                </a:solidFill>
                <a:latin typeface="Arial" panose="020B0604020202020204" pitchFamily="34" charset="0"/>
                <a:cs typeface="Arial" panose="020B0604020202020204" pitchFamily="34" charset="0"/>
              </a:rPr>
              <a:t>b. </a:t>
            </a:r>
            <a:r>
              <a:rPr lang="vi-VN" sz="4000">
                <a:solidFill>
                  <a:srgbClr val="5E3023"/>
                </a:solidFill>
                <a:cs typeface="Arial" panose="020B0604020202020204" pitchFamily="34" charset="0"/>
              </a:rPr>
              <a:t>Một người rủ em thử sử dụng thuốc lắc </a:t>
            </a:r>
            <a:endParaRPr lang="en-US" sz="7500">
              <a:solidFill>
                <a:srgbClr val="5E3023"/>
              </a:solidFill>
              <a:latin typeface="Arial" panose="020B0604020202020204" pitchFamily="34" charset="0"/>
              <a:cs typeface="Arial" panose="020B0604020202020204" pitchFamily="34" charset="0"/>
            </a:endParaRPr>
          </a:p>
        </p:txBody>
      </p:sp>
      <p:grpSp>
        <p:nvGrpSpPr>
          <p:cNvPr id="50" name="Group 4">
            <a:extLst>
              <a:ext uri="{FF2B5EF4-FFF2-40B4-BE49-F238E27FC236}">
                <a16:creationId xmlns:a16="http://schemas.microsoft.com/office/drawing/2014/main" id="{5E33CC56-945A-488A-B832-ED582CC0A7E7}"/>
              </a:ext>
            </a:extLst>
          </p:cNvPr>
          <p:cNvGrpSpPr/>
          <p:nvPr/>
        </p:nvGrpSpPr>
        <p:grpSpPr>
          <a:xfrm>
            <a:off x="3409584" y="8116535"/>
            <a:ext cx="12496800" cy="1935994"/>
            <a:chOff x="0" y="0"/>
            <a:chExt cx="2678768" cy="1649742"/>
          </a:xfrm>
        </p:grpSpPr>
        <p:sp>
          <p:nvSpPr>
            <p:cNvPr id="51" name="Freeform 5">
              <a:extLst>
                <a:ext uri="{FF2B5EF4-FFF2-40B4-BE49-F238E27FC236}">
                  <a16:creationId xmlns:a16="http://schemas.microsoft.com/office/drawing/2014/main" id="{D0C05FFC-E678-4F28-AF55-C14D872028B0}"/>
                </a:ext>
              </a:extLst>
            </p:cNvPr>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52" name="Freeform 6">
              <a:extLst>
                <a:ext uri="{FF2B5EF4-FFF2-40B4-BE49-F238E27FC236}">
                  <a16:creationId xmlns:a16="http://schemas.microsoft.com/office/drawing/2014/main" id="{072DB1E4-231B-4AA6-A9EC-015C1A7CC34E}"/>
                </a:ext>
              </a:extLst>
            </p:cNvPr>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53" name="Freeform 7">
              <a:extLst>
                <a:ext uri="{FF2B5EF4-FFF2-40B4-BE49-F238E27FC236}">
                  <a16:creationId xmlns:a16="http://schemas.microsoft.com/office/drawing/2014/main" id="{6DED051A-319E-4843-92FD-D745710FEC49}"/>
                </a:ext>
              </a:extLst>
            </p:cNvPr>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sp>
        <p:nvSpPr>
          <p:cNvPr id="54" name="TextBox 9">
            <a:extLst>
              <a:ext uri="{FF2B5EF4-FFF2-40B4-BE49-F238E27FC236}">
                <a16:creationId xmlns:a16="http://schemas.microsoft.com/office/drawing/2014/main" id="{530B282F-FFFE-4615-9465-293C9121171D}"/>
              </a:ext>
            </a:extLst>
          </p:cNvPr>
          <p:cNvSpPr txBox="1"/>
          <p:nvPr/>
        </p:nvSpPr>
        <p:spPr>
          <a:xfrm>
            <a:off x="3741874" y="8184787"/>
            <a:ext cx="11783510" cy="1732590"/>
          </a:xfrm>
          <a:prstGeom prst="rect">
            <a:avLst/>
          </a:prstGeom>
        </p:spPr>
        <p:txBody>
          <a:bodyPr wrap="square" lIns="0" tIns="0" rIns="0" bIns="0" rtlCol="0" anchor="t">
            <a:spAutoFit/>
          </a:bodyPr>
          <a:lstStyle/>
          <a:p>
            <a:pPr algn="just">
              <a:lnSpc>
                <a:spcPct val="150000"/>
              </a:lnSpc>
            </a:pPr>
            <a:r>
              <a:rPr lang="en-US" sz="4000">
                <a:solidFill>
                  <a:srgbClr val="5E3023"/>
                </a:solidFill>
                <a:latin typeface="Arial" panose="020B0604020202020204" pitchFamily="34" charset="0"/>
                <a:cs typeface="Arial" panose="020B0604020202020204" pitchFamily="34" charset="0"/>
              </a:rPr>
              <a:t>c. </a:t>
            </a:r>
            <a:r>
              <a:rPr lang="vi-VN" sz="4000">
                <a:solidFill>
                  <a:srgbClr val="5E3023"/>
                </a:solidFill>
                <a:cs typeface="Arial" panose="020B0604020202020204" pitchFamily="34" charset="0"/>
              </a:rPr>
              <a:t>Một người nhờ em mang đồ vật không rõ được gói kín khi đi qua trạm Công an giao thông.</a:t>
            </a:r>
            <a:endParaRPr lang="en-US" sz="7500">
              <a:solidFill>
                <a:srgbClr val="5E3023"/>
              </a:solidFill>
              <a:latin typeface="Arial" panose="020B0604020202020204" pitchFamily="34" charset="0"/>
              <a:cs typeface="Arial" panose="020B0604020202020204" pitchFamily="34" charset="0"/>
            </a:endParaRPr>
          </a:p>
        </p:txBody>
      </p:sp>
      <p:pic>
        <p:nvPicPr>
          <p:cNvPr id="56" name="Picture 16">
            <a:extLst>
              <a:ext uri="{FF2B5EF4-FFF2-40B4-BE49-F238E27FC236}">
                <a16:creationId xmlns:a16="http://schemas.microsoft.com/office/drawing/2014/main" id="{C6400832-5AE7-4C72-82EE-9F8A63455E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38888" y="6464330"/>
            <a:ext cx="1949112" cy="3798347"/>
          </a:xfrm>
          <a:prstGeom prst="rect">
            <a:avLst/>
          </a:prstGeom>
        </p:spPr>
      </p:pic>
      <p:pic>
        <p:nvPicPr>
          <p:cNvPr id="58" name="Picture 21">
            <a:extLst>
              <a:ext uri="{FF2B5EF4-FFF2-40B4-BE49-F238E27FC236}">
                <a16:creationId xmlns:a16="http://schemas.microsoft.com/office/drawing/2014/main" id="{F72F507C-0E4D-4FE7-BB33-55E50B7DA0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50" y="7863845"/>
            <a:ext cx="3266577" cy="2373991"/>
          </a:xfrm>
          <a:prstGeom prst="rect">
            <a:avLst/>
          </a:prstGeom>
        </p:spPr>
      </p:pic>
    </p:spTree>
    <p:extLst>
      <p:ext uri="{BB962C8B-B14F-4D97-AF65-F5344CB8AC3E}">
        <p14:creationId xmlns:p14="http://schemas.microsoft.com/office/powerpoint/2010/main" val="1515138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barn(inVertical)">
                                      <p:cBhvr>
                                        <p:cTn id="33" dur="500"/>
                                        <p:tgtEl>
                                          <p:spTgt spid="54"/>
                                        </p:tgtEl>
                                      </p:cBhvr>
                                    </p:animEffect>
                                  </p:childTnLst>
                                </p:cTn>
                              </p:par>
                              <p:par>
                                <p:cTn id="34" presetID="16" presetClass="entr" presetSubtype="21"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arn(inVertical)">
                                      <p:cBhvr>
                                        <p:cTn id="3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P spid="27" grpId="0"/>
      <p:bldP spid="5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14853E01-2395-456F-AD1C-61B7538D6486}"/>
              </a:ext>
            </a:extLst>
          </p:cNvPr>
          <p:cNvSpPr/>
          <p:nvPr/>
        </p:nvSpPr>
        <p:spPr>
          <a:xfrm rot="22029">
            <a:off x="292746" y="1255513"/>
            <a:ext cx="16442049" cy="2186363"/>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chemeClr val="accent6">
              <a:lumMod val="20000"/>
              <a:lumOff val="80000"/>
            </a:schemeClr>
          </a:solidFill>
        </p:spPr>
        <p:txBody>
          <a:bodyPr/>
          <a:lstStyle/>
          <a:p>
            <a:endParaRPr lang="en-US"/>
          </a:p>
        </p:txBody>
      </p:sp>
      <p:pic>
        <p:nvPicPr>
          <p:cNvPr id="3" name="Picture 14">
            <a:extLst>
              <a:ext uri="{FF2B5EF4-FFF2-40B4-BE49-F238E27FC236}">
                <a16:creationId xmlns:a16="http://schemas.microsoft.com/office/drawing/2014/main" id="{5D7989F6-E49C-4CBC-B918-587D3BDC471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3988">
            <a:off x="6500619" y="641489"/>
            <a:ext cx="4095703" cy="1037407"/>
          </a:xfrm>
          <a:prstGeom prst="rect">
            <a:avLst/>
          </a:prstGeom>
        </p:spPr>
      </p:pic>
      <p:sp>
        <p:nvSpPr>
          <p:cNvPr id="8" name="TextBox 9">
            <a:extLst>
              <a:ext uri="{FF2B5EF4-FFF2-40B4-BE49-F238E27FC236}">
                <a16:creationId xmlns:a16="http://schemas.microsoft.com/office/drawing/2014/main" id="{690DA7F6-0C41-4447-801A-6424E1EEE9D6}"/>
              </a:ext>
            </a:extLst>
          </p:cNvPr>
          <p:cNvSpPr txBox="1"/>
          <p:nvPr/>
        </p:nvSpPr>
        <p:spPr>
          <a:xfrm>
            <a:off x="549851" y="1443308"/>
            <a:ext cx="15925800" cy="1732590"/>
          </a:xfrm>
          <a:prstGeom prst="rect">
            <a:avLst/>
          </a:prstGeom>
        </p:spPr>
        <p:txBody>
          <a:bodyPr wrap="square" lIns="0" tIns="0" rIns="0" bIns="0" rtlCol="0" anchor="t">
            <a:spAutoFit/>
          </a:bodyPr>
          <a:lstStyle/>
          <a:p>
            <a:pPr algn="just">
              <a:lnSpc>
                <a:spcPct val="150000"/>
              </a:lnSpc>
            </a:pPr>
            <a:r>
              <a:rPr lang="en-US" sz="4000" b="1">
                <a:solidFill>
                  <a:srgbClr val="5E3023"/>
                </a:solidFill>
                <a:latin typeface="Arial" panose="020B0604020202020204" pitchFamily="34" charset="0"/>
                <a:cs typeface="Arial" panose="020B0604020202020204" pitchFamily="34" charset="0"/>
              </a:rPr>
              <a:t>a. </a:t>
            </a:r>
            <a:r>
              <a:rPr lang="en-US" sz="4000">
                <a:solidFill>
                  <a:srgbClr val="5E3023"/>
                </a:solidFill>
                <a:latin typeface="Arial" panose="020B0604020202020204" pitchFamily="34" charset="0"/>
                <a:cs typeface="Arial" panose="020B0604020202020204" pitchFamily="34" charset="0"/>
              </a:rPr>
              <a:t>Khuyên bạn không được làm như vậy nữa. Đây là hành vi vi phạm pháp luật. Nếu bị phát hiện sẽ bị pháp luật xử phạt theo quy định. </a:t>
            </a:r>
            <a:endParaRPr lang="en-US" sz="7500">
              <a:solidFill>
                <a:srgbClr val="5E3023"/>
              </a:solidFill>
              <a:latin typeface="Arial" panose="020B0604020202020204" pitchFamily="34" charset="0"/>
              <a:cs typeface="Arial" panose="020B0604020202020204" pitchFamily="34" charset="0"/>
            </a:endParaRPr>
          </a:p>
        </p:txBody>
      </p:sp>
      <p:sp>
        <p:nvSpPr>
          <p:cNvPr id="9" name="Freeform 12">
            <a:extLst>
              <a:ext uri="{FF2B5EF4-FFF2-40B4-BE49-F238E27FC236}">
                <a16:creationId xmlns:a16="http://schemas.microsoft.com/office/drawing/2014/main" id="{278BFDA1-FF9C-4D27-9D1F-04974A324F4C}"/>
              </a:ext>
            </a:extLst>
          </p:cNvPr>
          <p:cNvSpPr/>
          <p:nvPr/>
        </p:nvSpPr>
        <p:spPr>
          <a:xfrm rot="22029">
            <a:off x="1753246" y="4022285"/>
            <a:ext cx="16051842" cy="2228206"/>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chemeClr val="accent3">
              <a:lumMod val="20000"/>
              <a:lumOff val="80000"/>
            </a:schemeClr>
          </a:solidFill>
        </p:spPr>
        <p:txBody>
          <a:bodyPr/>
          <a:lstStyle/>
          <a:p>
            <a:endParaRPr lang="en-US"/>
          </a:p>
        </p:txBody>
      </p:sp>
      <p:pic>
        <p:nvPicPr>
          <p:cNvPr id="10" name="Picture 14">
            <a:extLst>
              <a:ext uri="{FF2B5EF4-FFF2-40B4-BE49-F238E27FC236}">
                <a16:creationId xmlns:a16="http://schemas.microsoft.com/office/drawing/2014/main" id="{BEA524CB-FD2D-4B4C-9112-7CAA818EAC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3988">
            <a:off x="7109582" y="3600421"/>
            <a:ext cx="5088587" cy="1037407"/>
          </a:xfrm>
          <a:prstGeom prst="rect">
            <a:avLst/>
          </a:prstGeom>
        </p:spPr>
      </p:pic>
      <p:sp>
        <p:nvSpPr>
          <p:cNvPr id="11" name="TextBox 9">
            <a:extLst>
              <a:ext uri="{FF2B5EF4-FFF2-40B4-BE49-F238E27FC236}">
                <a16:creationId xmlns:a16="http://schemas.microsoft.com/office/drawing/2014/main" id="{AA600576-CDD2-408D-ADEF-0FE3710FCB2D}"/>
              </a:ext>
            </a:extLst>
          </p:cNvPr>
          <p:cNvSpPr txBox="1"/>
          <p:nvPr/>
        </p:nvSpPr>
        <p:spPr>
          <a:xfrm>
            <a:off x="1929940" y="4382345"/>
            <a:ext cx="15447869" cy="1732590"/>
          </a:xfrm>
          <a:prstGeom prst="rect">
            <a:avLst/>
          </a:prstGeom>
        </p:spPr>
        <p:txBody>
          <a:bodyPr wrap="square" lIns="0" tIns="0" rIns="0" bIns="0" rtlCol="0" anchor="t">
            <a:spAutoFit/>
          </a:bodyPr>
          <a:lstStyle/>
          <a:p>
            <a:pPr algn="just">
              <a:lnSpc>
                <a:spcPct val="150000"/>
              </a:lnSpc>
            </a:pPr>
            <a:r>
              <a:rPr lang="en-US" sz="4000" b="1">
                <a:solidFill>
                  <a:srgbClr val="5E3023"/>
                </a:solidFill>
                <a:latin typeface="Arial" panose="020B0604020202020204" pitchFamily="34" charset="0"/>
                <a:cs typeface="Arial" panose="020B0604020202020204" pitchFamily="34" charset="0"/>
              </a:rPr>
              <a:t>b. </a:t>
            </a:r>
            <a:r>
              <a:rPr lang="en-US" sz="4000">
                <a:solidFill>
                  <a:srgbClr val="5E3023"/>
                </a:solidFill>
                <a:latin typeface="Arial" panose="020B0604020202020204" pitchFamily="34" charset="0"/>
                <a:cs typeface="Arial" panose="020B0604020202020204" pitchFamily="34" charset="0"/>
              </a:rPr>
              <a:t>T</a:t>
            </a:r>
            <a:r>
              <a:rPr lang="vi-VN" sz="4000">
                <a:solidFill>
                  <a:srgbClr val="5E3023"/>
                </a:solidFill>
                <a:cs typeface="Arial" panose="020B0604020202020204" pitchFamily="34" charset="0"/>
              </a:rPr>
              <a:t>ừ chối ngay và khuyên bạn không nên sử dụng thuốc lắc vì đây là hành vi vi phạm pháp luật sẽ dẫn đến hậu quả khôn lường.</a:t>
            </a:r>
            <a:endParaRPr lang="en-US" sz="7500">
              <a:solidFill>
                <a:srgbClr val="5E3023"/>
              </a:solidFill>
              <a:latin typeface="Arial" panose="020B0604020202020204" pitchFamily="34" charset="0"/>
              <a:cs typeface="Arial" panose="020B0604020202020204" pitchFamily="34" charset="0"/>
            </a:endParaRPr>
          </a:p>
        </p:txBody>
      </p:sp>
      <p:sp>
        <p:nvSpPr>
          <p:cNvPr id="12" name="Freeform 12">
            <a:extLst>
              <a:ext uri="{FF2B5EF4-FFF2-40B4-BE49-F238E27FC236}">
                <a16:creationId xmlns:a16="http://schemas.microsoft.com/office/drawing/2014/main" id="{B0DB903E-B145-44B7-8670-8F94F235A2E3}"/>
              </a:ext>
            </a:extLst>
          </p:cNvPr>
          <p:cNvSpPr/>
          <p:nvPr/>
        </p:nvSpPr>
        <p:spPr>
          <a:xfrm rot="22029">
            <a:off x="2068738" y="6989910"/>
            <a:ext cx="14363598" cy="2496669"/>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chemeClr val="accent4">
              <a:lumMod val="20000"/>
              <a:lumOff val="80000"/>
            </a:schemeClr>
          </a:solidFill>
        </p:spPr>
        <p:txBody>
          <a:bodyPr/>
          <a:lstStyle/>
          <a:p>
            <a:endParaRPr lang="en-US"/>
          </a:p>
        </p:txBody>
      </p:sp>
      <p:pic>
        <p:nvPicPr>
          <p:cNvPr id="13" name="Picture 14">
            <a:extLst>
              <a:ext uri="{FF2B5EF4-FFF2-40B4-BE49-F238E27FC236}">
                <a16:creationId xmlns:a16="http://schemas.microsoft.com/office/drawing/2014/main" id="{66C80C97-9D6F-46B0-AFA7-1EE87DB6604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3988">
            <a:off x="6716245" y="6623880"/>
            <a:ext cx="3879939" cy="1037407"/>
          </a:xfrm>
          <a:prstGeom prst="rect">
            <a:avLst/>
          </a:prstGeom>
        </p:spPr>
      </p:pic>
      <p:sp>
        <p:nvSpPr>
          <p:cNvPr id="14" name="TextBox 9">
            <a:extLst>
              <a:ext uri="{FF2B5EF4-FFF2-40B4-BE49-F238E27FC236}">
                <a16:creationId xmlns:a16="http://schemas.microsoft.com/office/drawing/2014/main" id="{312174F3-9C8C-42E5-AAE5-DA9FB989F26B}"/>
              </a:ext>
            </a:extLst>
          </p:cNvPr>
          <p:cNvSpPr txBox="1"/>
          <p:nvPr/>
        </p:nvSpPr>
        <p:spPr>
          <a:xfrm>
            <a:off x="2199971" y="7534487"/>
            <a:ext cx="14165671" cy="1732590"/>
          </a:xfrm>
          <a:prstGeom prst="rect">
            <a:avLst/>
          </a:prstGeom>
        </p:spPr>
        <p:txBody>
          <a:bodyPr wrap="square" lIns="0" tIns="0" rIns="0" bIns="0" rtlCol="0" anchor="t">
            <a:spAutoFit/>
          </a:bodyPr>
          <a:lstStyle/>
          <a:p>
            <a:pPr algn="just">
              <a:lnSpc>
                <a:spcPct val="150000"/>
              </a:lnSpc>
            </a:pPr>
            <a:r>
              <a:rPr lang="en-US" sz="4000" b="1">
                <a:solidFill>
                  <a:srgbClr val="5E3023"/>
                </a:solidFill>
                <a:latin typeface="Arial" panose="020B0604020202020204" pitchFamily="34" charset="0"/>
                <a:cs typeface="Arial" panose="020B0604020202020204" pitchFamily="34" charset="0"/>
              </a:rPr>
              <a:t>c. </a:t>
            </a:r>
            <a:r>
              <a:rPr lang="en-US" sz="4000">
                <a:solidFill>
                  <a:srgbClr val="5E3023"/>
                </a:solidFill>
                <a:latin typeface="Arial" panose="020B0604020202020204" pitchFamily="34" charset="0"/>
                <a:cs typeface="Arial" panose="020B0604020202020204" pitchFamily="34" charset="0"/>
              </a:rPr>
              <a:t>Từ chối vận chuyển đồ vật đó. Khi đến trạm Công an giao thông sẽ báo cáo ngay với công an để điều tra về túi đồ đó.</a:t>
            </a:r>
            <a:endParaRPr lang="en-US" sz="7500">
              <a:solidFill>
                <a:srgbClr val="5E3023"/>
              </a:solidFill>
              <a:latin typeface="Arial" panose="020B0604020202020204" pitchFamily="34" charset="0"/>
              <a:cs typeface="Arial" panose="020B0604020202020204" pitchFamily="34" charset="0"/>
            </a:endParaRPr>
          </a:p>
        </p:txBody>
      </p:sp>
      <p:pic>
        <p:nvPicPr>
          <p:cNvPr id="15" name="Picture 16">
            <a:extLst>
              <a:ext uri="{FF2B5EF4-FFF2-40B4-BE49-F238E27FC236}">
                <a16:creationId xmlns:a16="http://schemas.microsoft.com/office/drawing/2014/main" id="{988149D2-FD6C-4FBC-8E3C-CA3DEE7FAE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16630" y="6983200"/>
            <a:ext cx="1922357" cy="3303800"/>
          </a:xfrm>
          <a:prstGeom prst="rect">
            <a:avLst/>
          </a:prstGeom>
        </p:spPr>
      </p:pic>
      <p:pic>
        <p:nvPicPr>
          <p:cNvPr id="17" name="Picture 18">
            <a:extLst>
              <a:ext uri="{FF2B5EF4-FFF2-40B4-BE49-F238E27FC236}">
                <a16:creationId xmlns:a16="http://schemas.microsoft.com/office/drawing/2014/main" id="{9E68503E-BE07-4BBB-9A12-201C26F8E6E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8576" y="7505700"/>
            <a:ext cx="2228547" cy="2781300"/>
          </a:xfrm>
          <a:prstGeom prst="rect">
            <a:avLst/>
          </a:prstGeom>
        </p:spPr>
      </p:pic>
      <p:pic>
        <p:nvPicPr>
          <p:cNvPr id="18" name="Picture 14">
            <a:extLst>
              <a:ext uri="{FF2B5EF4-FFF2-40B4-BE49-F238E27FC236}">
                <a16:creationId xmlns:a16="http://schemas.microsoft.com/office/drawing/2014/main" id="{8D0747A2-4152-4C54-A85D-9F5B567F05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3988">
            <a:off x="7109579" y="3606307"/>
            <a:ext cx="5088587" cy="1037407"/>
          </a:xfrm>
          <a:prstGeom prst="rect">
            <a:avLst/>
          </a:prstGeom>
        </p:spPr>
      </p:pic>
    </p:spTree>
    <p:extLst>
      <p:ext uri="{BB962C8B-B14F-4D97-AF65-F5344CB8AC3E}">
        <p14:creationId xmlns:p14="http://schemas.microsoft.com/office/powerpoint/2010/main" val="3077000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animBg="1"/>
      <p:bldP spid="11" grpId="0"/>
      <p:bldP spid="12" grpId="0" animBg="1"/>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4" name="Group 4"/>
          <p:cNvGrpSpPr/>
          <p:nvPr/>
        </p:nvGrpSpPr>
        <p:grpSpPr>
          <a:xfrm>
            <a:off x="3191662" y="1966440"/>
            <a:ext cx="12284833" cy="4222358"/>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alpha val="71765"/>
              </a:srgbClr>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alpha val="71765"/>
              </a:srgbClr>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alpha val="71765"/>
              </a:srgbClr>
            </a:solidFill>
          </p:spPr>
        </p:sp>
      </p:grpSp>
      <p:sp>
        <p:nvSpPr>
          <p:cNvPr id="9" name="TextBox 9"/>
          <p:cNvSpPr txBox="1"/>
          <p:nvPr/>
        </p:nvSpPr>
        <p:spPr>
          <a:xfrm>
            <a:off x="3337267" y="3200120"/>
            <a:ext cx="11993621" cy="1269835"/>
          </a:xfrm>
          <a:prstGeom prst="rect">
            <a:avLst/>
          </a:prstGeom>
        </p:spPr>
        <p:txBody>
          <a:bodyPr wrap="square" lIns="0" tIns="0" rIns="0" bIns="0" rtlCol="0" anchor="t">
            <a:spAutoFit/>
          </a:bodyPr>
          <a:lstStyle/>
          <a:p>
            <a:pPr algn="ctr">
              <a:lnSpc>
                <a:spcPts val="11180"/>
              </a:lnSpc>
            </a:pPr>
            <a:r>
              <a:rPr lang="en-US" sz="6600" b="1">
                <a:solidFill>
                  <a:srgbClr val="5E3023"/>
                </a:solidFill>
                <a:latin typeface="Arial" panose="020B0604020202020204" pitchFamily="34" charset="0"/>
                <a:cs typeface="Arial" panose="020B0604020202020204" pitchFamily="34" charset="0"/>
              </a:rPr>
              <a:t>VẬN DỤNG</a:t>
            </a:r>
          </a:p>
        </p:txBody>
      </p:sp>
      <p:pic>
        <p:nvPicPr>
          <p:cNvPr id="15" name="Picture 12">
            <a:extLst>
              <a:ext uri="{FF2B5EF4-FFF2-40B4-BE49-F238E27FC236}">
                <a16:creationId xmlns:a16="http://schemas.microsoft.com/office/drawing/2014/main" id="{3CA91206-5A2D-4092-8676-CE0B255681FE}"/>
              </a:ext>
            </a:extLst>
          </p:cNvPr>
          <p:cNvPicPr>
            <a:picLocks noChangeAspect="1"/>
          </p:cNvPicPr>
          <p:nvPr/>
        </p:nvPicPr>
        <p:blipFill>
          <a:blip r:embed="rId2"/>
          <a:srcRect/>
          <a:stretch>
            <a:fillRect/>
          </a:stretch>
        </p:blipFill>
        <p:spPr>
          <a:xfrm>
            <a:off x="12092911" y="9327884"/>
            <a:ext cx="5975901" cy="973403"/>
          </a:xfrm>
          <a:prstGeom prst="rect">
            <a:avLst/>
          </a:prstGeom>
        </p:spPr>
      </p:pic>
      <p:pic>
        <p:nvPicPr>
          <p:cNvPr id="16" name="Picture 13">
            <a:extLst>
              <a:ext uri="{FF2B5EF4-FFF2-40B4-BE49-F238E27FC236}">
                <a16:creationId xmlns:a16="http://schemas.microsoft.com/office/drawing/2014/main" id="{36155F30-FCF4-4F63-9A35-E4785A5863E8}"/>
              </a:ext>
            </a:extLst>
          </p:cNvPr>
          <p:cNvPicPr>
            <a:picLocks noChangeAspect="1"/>
          </p:cNvPicPr>
          <p:nvPr/>
        </p:nvPicPr>
        <p:blipFill>
          <a:blip r:embed="rId3"/>
          <a:srcRect/>
          <a:stretch>
            <a:fillRect/>
          </a:stretch>
        </p:blipFill>
        <p:spPr>
          <a:xfrm>
            <a:off x="-33338" y="8724900"/>
            <a:ext cx="8168926" cy="1727045"/>
          </a:xfrm>
          <a:prstGeom prst="rect">
            <a:avLst/>
          </a:prstGeom>
        </p:spPr>
      </p:pic>
      <p:pic>
        <p:nvPicPr>
          <p:cNvPr id="17" name="Picture 12">
            <a:extLst>
              <a:ext uri="{FF2B5EF4-FFF2-40B4-BE49-F238E27FC236}">
                <a16:creationId xmlns:a16="http://schemas.microsoft.com/office/drawing/2014/main" id="{85549F43-753A-47B5-AD40-EF4AEF5D1A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338" y="3839800"/>
            <a:ext cx="5005094" cy="6172200"/>
          </a:xfrm>
          <a:prstGeom prst="rect">
            <a:avLst/>
          </a:prstGeom>
        </p:spPr>
      </p:pic>
      <p:pic>
        <p:nvPicPr>
          <p:cNvPr id="18" name="Picture 14">
            <a:extLst>
              <a:ext uri="{FF2B5EF4-FFF2-40B4-BE49-F238E27FC236}">
                <a16:creationId xmlns:a16="http://schemas.microsoft.com/office/drawing/2014/main" id="{C2CFD7CF-0381-4970-AAFD-4971822E7F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43512" y="3835038"/>
            <a:ext cx="5016315" cy="6172200"/>
          </a:xfrm>
          <a:prstGeom prst="rect">
            <a:avLst/>
          </a:prstGeom>
        </p:spPr>
      </p:pic>
    </p:spTree>
    <p:extLst>
      <p:ext uri="{BB962C8B-B14F-4D97-AF65-F5344CB8AC3E}">
        <p14:creationId xmlns:p14="http://schemas.microsoft.com/office/powerpoint/2010/main" val="94402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4" name="Group 4"/>
          <p:cNvGrpSpPr/>
          <p:nvPr/>
        </p:nvGrpSpPr>
        <p:grpSpPr>
          <a:xfrm>
            <a:off x="1143000" y="2107527"/>
            <a:ext cx="16505849" cy="312420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sp>
        <p:nvSpPr>
          <p:cNvPr id="9" name="TextBox 9"/>
          <p:cNvSpPr txBox="1"/>
          <p:nvPr/>
        </p:nvSpPr>
        <p:spPr>
          <a:xfrm>
            <a:off x="1352550" y="2715255"/>
            <a:ext cx="15925800" cy="1732590"/>
          </a:xfrm>
          <a:prstGeom prst="rect">
            <a:avLst/>
          </a:prstGeom>
        </p:spPr>
        <p:txBody>
          <a:bodyPr wrap="square" lIns="0" tIns="0" rIns="0" bIns="0" rtlCol="0" anchor="t">
            <a:spAutoFit/>
          </a:bodyPr>
          <a:lstStyle/>
          <a:p>
            <a:pPr algn="ctr">
              <a:lnSpc>
                <a:spcPct val="150000"/>
              </a:lnSpc>
            </a:pPr>
            <a:r>
              <a:rPr lang="en-US" sz="4000">
                <a:solidFill>
                  <a:srgbClr val="5E3023"/>
                </a:solidFill>
                <a:latin typeface="Arial" panose="020B0604020202020204" pitchFamily="34" charset="0"/>
                <a:cs typeface="Arial" panose="020B0604020202020204" pitchFamily="34" charset="0"/>
              </a:rPr>
              <a:t>Dựa trên các quy định của pháp luật về phòng, chống tệ nạn xã hội, em hãy thiết kế một tờ rơi nhằm tuyên truyền, giáo dục cho học sinh.</a:t>
            </a:r>
          </a:p>
        </p:txBody>
      </p:sp>
      <p:sp>
        <p:nvSpPr>
          <p:cNvPr id="18" name="TextBox 6">
            <a:extLst>
              <a:ext uri="{FF2B5EF4-FFF2-40B4-BE49-F238E27FC236}">
                <a16:creationId xmlns:a16="http://schemas.microsoft.com/office/drawing/2014/main" id="{4592B088-8E27-49DA-B95B-3F4ECAB07D7B}"/>
              </a:ext>
            </a:extLst>
          </p:cNvPr>
          <p:cNvSpPr txBox="1"/>
          <p:nvPr/>
        </p:nvSpPr>
        <p:spPr>
          <a:xfrm>
            <a:off x="28576" y="876300"/>
            <a:ext cx="18287999" cy="910377"/>
          </a:xfrm>
          <a:prstGeom prst="rect">
            <a:avLst/>
          </a:prstGeom>
        </p:spPr>
        <p:txBody>
          <a:bodyPr wrap="square" lIns="0" tIns="0" rIns="0" bIns="0" rtlCol="0" anchor="t">
            <a:spAutoFit/>
          </a:bodyPr>
          <a:lstStyle/>
          <a:p>
            <a:pPr algn="ctr">
              <a:lnSpc>
                <a:spcPct val="150000"/>
              </a:lnSpc>
            </a:pPr>
            <a:r>
              <a:rPr lang="en-US" sz="4500" b="1">
                <a:solidFill>
                  <a:srgbClr val="5E3023"/>
                </a:solidFill>
                <a:latin typeface="Arial" panose="020B0604020202020204" pitchFamily="34" charset="0"/>
                <a:cs typeface="Arial" panose="020B0604020202020204" pitchFamily="34" charset="0"/>
              </a:rPr>
              <a:t>Bài tập 1 </a:t>
            </a:r>
          </a:p>
        </p:txBody>
      </p:sp>
      <p:pic>
        <p:nvPicPr>
          <p:cNvPr id="20" name="Picture 19">
            <a:extLst>
              <a:ext uri="{FF2B5EF4-FFF2-40B4-BE49-F238E27FC236}">
                <a16:creationId xmlns:a16="http://schemas.microsoft.com/office/drawing/2014/main" id="{6ADA295E-572C-4F53-B86B-2A8B71DDFD4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00775" y="723815"/>
            <a:ext cx="1490651" cy="1355137"/>
          </a:xfrm>
          <a:prstGeom prst="rect">
            <a:avLst/>
          </a:prstGeom>
        </p:spPr>
      </p:pic>
      <p:pic>
        <p:nvPicPr>
          <p:cNvPr id="14" name="Picture 13">
            <a:extLst>
              <a:ext uri="{FF2B5EF4-FFF2-40B4-BE49-F238E27FC236}">
                <a16:creationId xmlns:a16="http://schemas.microsoft.com/office/drawing/2014/main" id="{2C327497-90F4-4DC3-96E4-A340AEF54DDA}"/>
              </a:ext>
            </a:extLst>
          </p:cNvPr>
          <p:cNvPicPr>
            <a:picLocks noChangeAspect="1"/>
          </p:cNvPicPr>
          <p:nvPr/>
        </p:nvPicPr>
        <p:blipFill>
          <a:blip r:embed="rId4"/>
          <a:srcRect/>
          <a:stretch>
            <a:fillRect/>
          </a:stretch>
        </p:blipFill>
        <p:spPr>
          <a:xfrm>
            <a:off x="1062525" y="7897331"/>
            <a:ext cx="16505849" cy="2514600"/>
          </a:xfrm>
          <a:prstGeom prst="rect">
            <a:avLst/>
          </a:prstGeom>
        </p:spPr>
      </p:pic>
      <p:pic>
        <p:nvPicPr>
          <p:cNvPr id="15" name="Picture 12">
            <a:extLst>
              <a:ext uri="{FF2B5EF4-FFF2-40B4-BE49-F238E27FC236}">
                <a16:creationId xmlns:a16="http://schemas.microsoft.com/office/drawing/2014/main" id="{DF97463C-3FB6-4BAC-A490-A005D2299F4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43020" y="4512692"/>
            <a:ext cx="4876800" cy="5839155"/>
          </a:xfrm>
          <a:prstGeom prst="rect">
            <a:avLst/>
          </a:prstGeom>
        </p:spPr>
      </p:pic>
    </p:spTree>
    <p:extLst>
      <p:ext uri="{BB962C8B-B14F-4D97-AF65-F5344CB8AC3E}">
        <p14:creationId xmlns:p14="http://schemas.microsoft.com/office/powerpoint/2010/main" val="1073179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28" name="Rounded Rectangular Callout 9">
            <a:extLst>
              <a:ext uri="{FF2B5EF4-FFF2-40B4-BE49-F238E27FC236}">
                <a16:creationId xmlns:a16="http://schemas.microsoft.com/office/drawing/2014/main" id="{6B556D55-6420-4E7A-8914-6E00BD41E4C5}"/>
              </a:ext>
            </a:extLst>
          </p:cNvPr>
          <p:cNvSpPr/>
          <p:nvPr/>
        </p:nvSpPr>
        <p:spPr>
          <a:xfrm>
            <a:off x="2858660" y="2457450"/>
            <a:ext cx="11963400" cy="3581400"/>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a:solidFill>
                  <a:schemeClr val="tx1">
                    <a:lumMod val="95000"/>
                    <a:lumOff val="5000"/>
                  </a:schemeClr>
                </a:solidFill>
                <a:latin typeface="Arial" panose="020B0604020202020204" pitchFamily="34" charset="0"/>
                <a:cs typeface="Arial" panose="020B0604020202020204" pitchFamily="34" charset="0"/>
              </a:rPr>
              <a:t>Bài tập 2: THẢO LUẬN NHÓM</a:t>
            </a:r>
          </a:p>
          <a:p>
            <a:pPr algn="just">
              <a:lnSpc>
                <a:spcPct val="150000"/>
              </a:lnSpc>
            </a:pPr>
            <a:r>
              <a:rPr lang="en-US" sz="4000">
                <a:solidFill>
                  <a:schemeClr val="tx1">
                    <a:lumMod val="95000"/>
                    <a:lumOff val="5000"/>
                  </a:schemeClr>
                </a:solidFill>
                <a:latin typeface="Arial" panose="020B0604020202020204" pitchFamily="34" charset="0"/>
                <a:cs typeface="Arial" panose="020B0604020202020204" pitchFamily="34" charset="0"/>
              </a:rPr>
              <a:t>Lên ý tưởng và trình bày trước lớp một tiểu phẩm ngắn với chủ đề “Nói không với tệ nạn xã hội”</a:t>
            </a:r>
            <a:endParaRPr lang="vi-VN" sz="40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8" name="Picture 5">
            <a:extLst>
              <a:ext uri="{FF2B5EF4-FFF2-40B4-BE49-F238E27FC236}">
                <a16:creationId xmlns:a16="http://schemas.microsoft.com/office/drawing/2014/main" id="{DD938E2E-D105-4E2B-B41A-44B3DB56D7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3152" y="9277350"/>
            <a:ext cx="4264421" cy="990600"/>
          </a:xfrm>
          <a:prstGeom prst="rect">
            <a:avLst/>
          </a:prstGeom>
        </p:spPr>
      </p:pic>
      <p:pic>
        <p:nvPicPr>
          <p:cNvPr id="9" name="Picture 15">
            <a:extLst>
              <a:ext uri="{FF2B5EF4-FFF2-40B4-BE49-F238E27FC236}">
                <a16:creationId xmlns:a16="http://schemas.microsoft.com/office/drawing/2014/main" id="{65491E84-6FF2-4449-9396-239AC6938D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668" y="4057650"/>
            <a:ext cx="2555351" cy="5980608"/>
          </a:xfrm>
          <a:prstGeom prst="rect">
            <a:avLst/>
          </a:prstGeom>
        </p:spPr>
      </p:pic>
      <p:pic>
        <p:nvPicPr>
          <p:cNvPr id="10" name="Picture 5">
            <a:extLst>
              <a:ext uri="{FF2B5EF4-FFF2-40B4-BE49-F238E27FC236}">
                <a16:creationId xmlns:a16="http://schemas.microsoft.com/office/drawing/2014/main" id="{2D5E5847-2CBC-405F-A6AC-BF487BA738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23579" y="9184678"/>
            <a:ext cx="4264421" cy="990600"/>
          </a:xfrm>
          <a:prstGeom prst="rect">
            <a:avLst/>
          </a:prstGeom>
        </p:spPr>
      </p:pic>
      <p:pic>
        <p:nvPicPr>
          <p:cNvPr id="11" name="Picture 13">
            <a:extLst>
              <a:ext uri="{FF2B5EF4-FFF2-40B4-BE49-F238E27FC236}">
                <a16:creationId xmlns:a16="http://schemas.microsoft.com/office/drawing/2014/main" id="{F5DF2EAD-3A68-4E94-BBD3-848EB8A9BA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98248" y="3574461"/>
            <a:ext cx="2715085" cy="6520947"/>
          </a:xfrm>
          <a:prstGeom prst="rect">
            <a:avLst/>
          </a:prstGeom>
        </p:spPr>
      </p:pic>
    </p:spTree>
    <p:extLst>
      <p:ext uri="{BB962C8B-B14F-4D97-AF65-F5344CB8AC3E}">
        <p14:creationId xmlns:p14="http://schemas.microsoft.com/office/powerpoint/2010/main" val="3835486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4" name="Group 4"/>
          <p:cNvGrpSpPr/>
          <p:nvPr/>
        </p:nvGrpSpPr>
        <p:grpSpPr>
          <a:xfrm>
            <a:off x="7822384" y="3543300"/>
            <a:ext cx="8763000" cy="1600200"/>
            <a:chOff x="0" y="0"/>
            <a:chExt cx="10262791" cy="5573799"/>
          </a:xfrm>
        </p:grpSpPr>
        <p:sp>
          <p:nvSpPr>
            <p:cNvPr id="5" name="Freeform 5"/>
            <p:cNvSpPr/>
            <p:nvPr/>
          </p:nvSpPr>
          <p:spPr>
            <a:xfrm>
              <a:off x="-9098" y="-6509"/>
              <a:ext cx="10277122" cy="5605852"/>
            </a:xfrm>
            <a:custGeom>
              <a:avLst/>
              <a:gdLst/>
              <a:ahLst/>
              <a:cxnLst/>
              <a:rect l="l" t="t" r="r" b="b"/>
              <a:pathLst>
                <a:path w="10277122" h="5605852">
                  <a:moveTo>
                    <a:pt x="63030" y="5012299"/>
                  </a:moveTo>
                  <a:cubicBezTo>
                    <a:pt x="63030" y="5012299"/>
                    <a:pt x="0" y="4765735"/>
                    <a:pt x="10218" y="1214762"/>
                  </a:cubicBezTo>
                  <a:cubicBezTo>
                    <a:pt x="18651" y="990971"/>
                    <a:pt x="65033" y="645332"/>
                    <a:pt x="65033" y="645332"/>
                  </a:cubicBezTo>
                  <a:cubicBezTo>
                    <a:pt x="82233" y="502466"/>
                    <a:pt x="56685" y="337866"/>
                    <a:pt x="181385" y="223925"/>
                  </a:cubicBezTo>
                  <a:cubicBezTo>
                    <a:pt x="346794" y="72788"/>
                    <a:pt x="621643" y="0"/>
                    <a:pt x="9384049" y="6965"/>
                  </a:cubicBezTo>
                  <a:lnTo>
                    <a:pt x="9384050" y="6965"/>
                  </a:lnTo>
                  <a:cubicBezTo>
                    <a:pt x="9600797" y="16819"/>
                    <a:pt x="9805112" y="36481"/>
                    <a:pt x="9939300" y="101690"/>
                  </a:cubicBezTo>
                  <a:cubicBezTo>
                    <a:pt x="10195346" y="226120"/>
                    <a:pt x="10277122" y="459160"/>
                    <a:pt x="10271634" y="704684"/>
                  </a:cubicBezTo>
                  <a:cubicBezTo>
                    <a:pt x="10271634" y="704684"/>
                    <a:pt x="10228346" y="1013073"/>
                    <a:pt x="10235779" y="1248607"/>
                  </a:cubicBezTo>
                  <a:cubicBezTo>
                    <a:pt x="10242903" y="4754100"/>
                    <a:pt x="10250059" y="4949703"/>
                    <a:pt x="10250059" y="4949703"/>
                  </a:cubicBezTo>
                  <a:cubicBezTo>
                    <a:pt x="10233378" y="5165436"/>
                    <a:pt x="10118734" y="5376047"/>
                    <a:pt x="9921864" y="5487671"/>
                  </a:cubicBezTo>
                  <a:cubicBezTo>
                    <a:pt x="9771513" y="5572920"/>
                    <a:pt x="9573482" y="5588018"/>
                    <a:pt x="7612271" y="5577276"/>
                  </a:cubicBezTo>
                  <a:lnTo>
                    <a:pt x="7612161" y="5577276"/>
                  </a:lnTo>
                  <a:cubicBezTo>
                    <a:pt x="645952" y="5572000"/>
                    <a:pt x="384604" y="5605852"/>
                    <a:pt x="254278" y="5496695"/>
                  </a:cubicBezTo>
                  <a:cubicBezTo>
                    <a:pt x="145767" y="5405810"/>
                    <a:pt x="81795" y="5212498"/>
                    <a:pt x="63030" y="5012299"/>
                  </a:cubicBezTo>
                  <a:close/>
                </a:path>
              </a:pathLst>
            </a:custGeom>
            <a:solidFill>
              <a:srgbClr val="F8F6F4"/>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072441"/>
            <a:ext cx="7420157" cy="524766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432">
            <a:off x="44589" y="-48659"/>
            <a:ext cx="1483455" cy="1924294"/>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11195">
            <a:off x="16840051" y="8363548"/>
            <a:ext cx="1528941" cy="1983296"/>
          </a:xfrm>
          <a:prstGeom prst="rect">
            <a:avLst/>
          </a:prstGeom>
        </p:spPr>
      </p:pic>
      <p:sp>
        <p:nvSpPr>
          <p:cNvPr id="10" name="TextBox 6">
            <a:extLst>
              <a:ext uri="{FF2B5EF4-FFF2-40B4-BE49-F238E27FC236}">
                <a16:creationId xmlns:a16="http://schemas.microsoft.com/office/drawing/2014/main" id="{0FCB90EA-792A-4B6F-BD57-A88992E28362}"/>
              </a:ext>
            </a:extLst>
          </p:cNvPr>
          <p:cNvSpPr txBox="1"/>
          <p:nvPr/>
        </p:nvSpPr>
        <p:spPr>
          <a:xfrm>
            <a:off x="9525" y="1604866"/>
            <a:ext cx="18278475" cy="1136465"/>
          </a:xfrm>
          <a:prstGeom prst="rect">
            <a:avLst/>
          </a:prstGeom>
        </p:spPr>
        <p:txBody>
          <a:bodyPr wrap="square" lIns="0" tIns="0" rIns="0" bIns="0" rtlCol="0" anchor="t">
            <a:spAutoFit/>
          </a:bodyPr>
          <a:lstStyle/>
          <a:p>
            <a:pPr marL="0" lvl="0" indent="0" algn="ctr">
              <a:lnSpc>
                <a:spcPts val="9360"/>
              </a:lnSpc>
              <a:spcBef>
                <a:spcPct val="0"/>
              </a:spcBef>
            </a:pPr>
            <a:r>
              <a:rPr lang="en-US" sz="6600" b="1">
                <a:solidFill>
                  <a:srgbClr val="5E3023"/>
                </a:solidFill>
                <a:latin typeface="Arial" panose="020B0604020202020204" pitchFamily="34" charset="0"/>
                <a:cs typeface="Arial" panose="020B0604020202020204" pitchFamily="34" charset="0"/>
              </a:rPr>
              <a:t>HƯỚNG DẪN VỀ NHÀ</a:t>
            </a:r>
          </a:p>
        </p:txBody>
      </p:sp>
      <p:sp>
        <p:nvSpPr>
          <p:cNvPr id="11" name="TextBox 6">
            <a:extLst>
              <a:ext uri="{FF2B5EF4-FFF2-40B4-BE49-F238E27FC236}">
                <a16:creationId xmlns:a16="http://schemas.microsoft.com/office/drawing/2014/main" id="{D2A3F300-FD68-4A54-8C1D-A2008FA4C566}"/>
              </a:ext>
            </a:extLst>
          </p:cNvPr>
          <p:cNvSpPr txBox="1"/>
          <p:nvPr/>
        </p:nvSpPr>
        <p:spPr>
          <a:xfrm>
            <a:off x="7808058" y="3653732"/>
            <a:ext cx="8544258" cy="1020857"/>
          </a:xfrm>
          <a:prstGeom prst="rect">
            <a:avLst/>
          </a:prstGeom>
        </p:spPr>
        <p:txBody>
          <a:bodyPr wrap="square" lIns="0" tIns="0" rIns="0" bIns="0" rtlCol="0" anchor="t">
            <a:spAutoFit/>
          </a:bodyPr>
          <a:lstStyle/>
          <a:p>
            <a:pPr marL="0" lvl="0" indent="0" algn="ctr">
              <a:lnSpc>
                <a:spcPts val="9360"/>
              </a:lnSpc>
              <a:spcBef>
                <a:spcPct val="0"/>
              </a:spcBef>
            </a:pPr>
            <a:r>
              <a:rPr lang="en-US" sz="4000">
                <a:solidFill>
                  <a:srgbClr val="5E3023"/>
                </a:solidFill>
                <a:latin typeface="Arial" panose="020B0604020202020204" pitchFamily="34" charset="0"/>
                <a:cs typeface="Arial" panose="020B0604020202020204" pitchFamily="34" charset="0"/>
              </a:rPr>
              <a:t>1. Ôn lại kiến thức đã học</a:t>
            </a:r>
          </a:p>
        </p:txBody>
      </p:sp>
      <p:grpSp>
        <p:nvGrpSpPr>
          <p:cNvPr id="12" name="Group 4">
            <a:extLst>
              <a:ext uri="{FF2B5EF4-FFF2-40B4-BE49-F238E27FC236}">
                <a16:creationId xmlns:a16="http://schemas.microsoft.com/office/drawing/2014/main" id="{5665063E-3879-43EA-B9CB-A128B4C94E5A}"/>
              </a:ext>
            </a:extLst>
          </p:cNvPr>
          <p:cNvGrpSpPr/>
          <p:nvPr/>
        </p:nvGrpSpPr>
        <p:grpSpPr>
          <a:xfrm>
            <a:off x="7797677" y="5733554"/>
            <a:ext cx="8763000" cy="1600200"/>
            <a:chOff x="0" y="0"/>
            <a:chExt cx="10262791" cy="5573799"/>
          </a:xfrm>
        </p:grpSpPr>
        <p:sp>
          <p:nvSpPr>
            <p:cNvPr id="13" name="Freeform 5">
              <a:extLst>
                <a:ext uri="{FF2B5EF4-FFF2-40B4-BE49-F238E27FC236}">
                  <a16:creationId xmlns:a16="http://schemas.microsoft.com/office/drawing/2014/main" id="{8D09B95C-9245-4988-9DAC-A6ACC82DB8B1}"/>
                </a:ext>
              </a:extLst>
            </p:cNvPr>
            <p:cNvSpPr/>
            <p:nvPr/>
          </p:nvSpPr>
          <p:spPr>
            <a:xfrm>
              <a:off x="-9098" y="-6509"/>
              <a:ext cx="10277122" cy="5605852"/>
            </a:xfrm>
            <a:custGeom>
              <a:avLst/>
              <a:gdLst/>
              <a:ahLst/>
              <a:cxnLst/>
              <a:rect l="l" t="t" r="r" b="b"/>
              <a:pathLst>
                <a:path w="10277122" h="5605852">
                  <a:moveTo>
                    <a:pt x="63030" y="5012299"/>
                  </a:moveTo>
                  <a:cubicBezTo>
                    <a:pt x="63030" y="5012299"/>
                    <a:pt x="0" y="4765735"/>
                    <a:pt x="10218" y="1214762"/>
                  </a:cubicBezTo>
                  <a:cubicBezTo>
                    <a:pt x="18651" y="990971"/>
                    <a:pt x="65033" y="645332"/>
                    <a:pt x="65033" y="645332"/>
                  </a:cubicBezTo>
                  <a:cubicBezTo>
                    <a:pt x="82233" y="502466"/>
                    <a:pt x="56685" y="337866"/>
                    <a:pt x="181385" y="223925"/>
                  </a:cubicBezTo>
                  <a:cubicBezTo>
                    <a:pt x="346794" y="72788"/>
                    <a:pt x="621643" y="0"/>
                    <a:pt x="9384049" y="6965"/>
                  </a:cubicBezTo>
                  <a:lnTo>
                    <a:pt x="9384050" y="6965"/>
                  </a:lnTo>
                  <a:cubicBezTo>
                    <a:pt x="9600797" y="16819"/>
                    <a:pt x="9805112" y="36481"/>
                    <a:pt x="9939300" y="101690"/>
                  </a:cubicBezTo>
                  <a:cubicBezTo>
                    <a:pt x="10195346" y="226120"/>
                    <a:pt x="10277122" y="459160"/>
                    <a:pt x="10271634" y="704684"/>
                  </a:cubicBezTo>
                  <a:cubicBezTo>
                    <a:pt x="10271634" y="704684"/>
                    <a:pt x="10228346" y="1013073"/>
                    <a:pt x="10235779" y="1248607"/>
                  </a:cubicBezTo>
                  <a:cubicBezTo>
                    <a:pt x="10242903" y="4754100"/>
                    <a:pt x="10250059" y="4949703"/>
                    <a:pt x="10250059" y="4949703"/>
                  </a:cubicBezTo>
                  <a:cubicBezTo>
                    <a:pt x="10233378" y="5165436"/>
                    <a:pt x="10118734" y="5376047"/>
                    <a:pt x="9921864" y="5487671"/>
                  </a:cubicBezTo>
                  <a:cubicBezTo>
                    <a:pt x="9771513" y="5572920"/>
                    <a:pt x="9573482" y="5588018"/>
                    <a:pt x="7612271" y="5577276"/>
                  </a:cubicBezTo>
                  <a:lnTo>
                    <a:pt x="7612161" y="5577276"/>
                  </a:lnTo>
                  <a:cubicBezTo>
                    <a:pt x="645952" y="5572000"/>
                    <a:pt x="384604" y="5605852"/>
                    <a:pt x="254278" y="5496695"/>
                  </a:cubicBezTo>
                  <a:cubicBezTo>
                    <a:pt x="145767" y="5405810"/>
                    <a:pt x="81795" y="5212498"/>
                    <a:pt x="63030" y="5012299"/>
                  </a:cubicBezTo>
                  <a:close/>
                </a:path>
              </a:pathLst>
            </a:custGeom>
            <a:solidFill>
              <a:srgbClr val="F8F6F4"/>
            </a:solidFill>
          </p:spPr>
        </p:sp>
      </p:grpSp>
      <p:sp>
        <p:nvSpPr>
          <p:cNvPr id="14" name="TextBox 6">
            <a:extLst>
              <a:ext uri="{FF2B5EF4-FFF2-40B4-BE49-F238E27FC236}">
                <a16:creationId xmlns:a16="http://schemas.microsoft.com/office/drawing/2014/main" id="{915A58B5-2803-4D80-9BFE-9A738A270AC2}"/>
              </a:ext>
            </a:extLst>
          </p:cNvPr>
          <p:cNvSpPr txBox="1"/>
          <p:nvPr/>
        </p:nvSpPr>
        <p:spPr>
          <a:xfrm>
            <a:off x="7795566" y="5877342"/>
            <a:ext cx="8544258" cy="1020857"/>
          </a:xfrm>
          <a:prstGeom prst="rect">
            <a:avLst/>
          </a:prstGeom>
        </p:spPr>
        <p:txBody>
          <a:bodyPr wrap="square" lIns="0" tIns="0" rIns="0" bIns="0" rtlCol="0" anchor="t">
            <a:spAutoFit/>
          </a:bodyPr>
          <a:lstStyle/>
          <a:p>
            <a:pPr marL="0" lvl="0" indent="0" algn="ctr">
              <a:lnSpc>
                <a:spcPts val="9360"/>
              </a:lnSpc>
              <a:spcBef>
                <a:spcPct val="0"/>
              </a:spcBef>
            </a:pPr>
            <a:r>
              <a:rPr lang="en-US" sz="4000">
                <a:solidFill>
                  <a:srgbClr val="5E3023"/>
                </a:solidFill>
                <a:latin typeface="Arial" panose="020B0604020202020204" pitchFamily="34" charset="0"/>
                <a:cs typeface="Arial" panose="020B0604020202020204" pitchFamily="34" charset="0"/>
              </a:rPr>
              <a:t>2. Làm bài tập Sách bài tập GDCD 7</a:t>
            </a:r>
          </a:p>
        </p:txBody>
      </p:sp>
      <p:grpSp>
        <p:nvGrpSpPr>
          <p:cNvPr id="18" name="Group 4">
            <a:extLst>
              <a:ext uri="{FF2B5EF4-FFF2-40B4-BE49-F238E27FC236}">
                <a16:creationId xmlns:a16="http://schemas.microsoft.com/office/drawing/2014/main" id="{A937F578-8B52-46B9-AB5D-A412DCC209EB}"/>
              </a:ext>
            </a:extLst>
          </p:cNvPr>
          <p:cNvGrpSpPr/>
          <p:nvPr/>
        </p:nvGrpSpPr>
        <p:grpSpPr>
          <a:xfrm>
            <a:off x="7808058" y="7845669"/>
            <a:ext cx="8763000" cy="1640172"/>
            <a:chOff x="0" y="0"/>
            <a:chExt cx="10262791" cy="5573799"/>
          </a:xfrm>
        </p:grpSpPr>
        <p:sp>
          <p:nvSpPr>
            <p:cNvPr id="19" name="Freeform 5">
              <a:extLst>
                <a:ext uri="{FF2B5EF4-FFF2-40B4-BE49-F238E27FC236}">
                  <a16:creationId xmlns:a16="http://schemas.microsoft.com/office/drawing/2014/main" id="{D912BE1C-6165-4132-A5B7-F7D26D9C8915}"/>
                </a:ext>
              </a:extLst>
            </p:cNvPr>
            <p:cNvSpPr/>
            <p:nvPr/>
          </p:nvSpPr>
          <p:spPr>
            <a:xfrm>
              <a:off x="-9098" y="-6509"/>
              <a:ext cx="10277122" cy="5605852"/>
            </a:xfrm>
            <a:custGeom>
              <a:avLst/>
              <a:gdLst/>
              <a:ahLst/>
              <a:cxnLst/>
              <a:rect l="l" t="t" r="r" b="b"/>
              <a:pathLst>
                <a:path w="10277122" h="5605852">
                  <a:moveTo>
                    <a:pt x="63030" y="5012299"/>
                  </a:moveTo>
                  <a:cubicBezTo>
                    <a:pt x="63030" y="5012299"/>
                    <a:pt x="0" y="4765735"/>
                    <a:pt x="10218" y="1214762"/>
                  </a:cubicBezTo>
                  <a:cubicBezTo>
                    <a:pt x="18651" y="990971"/>
                    <a:pt x="65033" y="645332"/>
                    <a:pt x="65033" y="645332"/>
                  </a:cubicBezTo>
                  <a:cubicBezTo>
                    <a:pt x="82233" y="502466"/>
                    <a:pt x="56685" y="337866"/>
                    <a:pt x="181385" y="223925"/>
                  </a:cubicBezTo>
                  <a:cubicBezTo>
                    <a:pt x="346794" y="72788"/>
                    <a:pt x="621643" y="0"/>
                    <a:pt x="9384049" y="6965"/>
                  </a:cubicBezTo>
                  <a:lnTo>
                    <a:pt x="9384050" y="6965"/>
                  </a:lnTo>
                  <a:cubicBezTo>
                    <a:pt x="9600797" y="16819"/>
                    <a:pt x="9805112" y="36481"/>
                    <a:pt x="9939300" y="101690"/>
                  </a:cubicBezTo>
                  <a:cubicBezTo>
                    <a:pt x="10195346" y="226120"/>
                    <a:pt x="10277122" y="459160"/>
                    <a:pt x="10271634" y="704684"/>
                  </a:cubicBezTo>
                  <a:cubicBezTo>
                    <a:pt x="10271634" y="704684"/>
                    <a:pt x="10228346" y="1013073"/>
                    <a:pt x="10235779" y="1248607"/>
                  </a:cubicBezTo>
                  <a:cubicBezTo>
                    <a:pt x="10242903" y="4754100"/>
                    <a:pt x="10250059" y="4949703"/>
                    <a:pt x="10250059" y="4949703"/>
                  </a:cubicBezTo>
                  <a:cubicBezTo>
                    <a:pt x="10233378" y="5165436"/>
                    <a:pt x="10118734" y="5376047"/>
                    <a:pt x="9921864" y="5487671"/>
                  </a:cubicBezTo>
                  <a:cubicBezTo>
                    <a:pt x="9771513" y="5572920"/>
                    <a:pt x="9573482" y="5588018"/>
                    <a:pt x="7612271" y="5577276"/>
                  </a:cubicBezTo>
                  <a:lnTo>
                    <a:pt x="7612161" y="5577276"/>
                  </a:lnTo>
                  <a:cubicBezTo>
                    <a:pt x="645952" y="5572000"/>
                    <a:pt x="384604" y="5605852"/>
                    <a:pt x="254278" y="5496695"/>
                  </a:cubicBezTo>
                  <a:cubicBezTo>
                    <a:pt x="145767" y="5405810"/>
                    <a:pt x="81795" y="5212498"/>
                    <a:pt x="63030" y="5012299"/>
                  </a:cubicBezTo>
                  <a:close/>
                </a:path>
              </a:pathLst>
            </a:custGeom>
            <a:solidFill>
              <a:srgbClr val="F8F6F4"/>
            </a:solidFill>
          </p:spPr>
        </p:sp>
      </p:grpSp>
      <p:sp>
        <p:nvSpPr>
          <p:cNvPr id="20" name="TextBox 6">
            <a:extLst>
              <a:ext uri="{FF2B5EF4-FFF2-40B4-BE49-F238E27FC236}">
                <a16:creationId xmlns:a16="http://schemas.microsoft.com/office/drawing/2014/main" id="{78DC08E6-7227-4930-9EA2-EDEB459BFFBE}"/>
              </a:ext>
            </a:extLst>
          </p:cNvPr>
          <p:cNvSpPr txBox="1"/>
          <p:nvPr/>
        </p:nvSpPr>
        <p:spPr>
          <a:xfrm>
            <a:off x="7814616" y="8263925"/>
            <a:ext cx="8775237" cy="809261"/>
          </a:xfrm>
          <a:prstGeom prst="rect">
            <a:avLst/>
          </a:prstGeom>
        </p:spPr>
        <p:txBody>
          <a:bodyPr wrap="square" lIns="0" tIns="0" rIns="0" bIns="0" rtlCol="0" anchor="t">
            <a:spAutoFit/>
          </a:bodyPr>
          <a:lstStyle/>
          <a:p>
            <a:pPr marL="0" lvl="0" indent="0" algn="ctr">
              <a:lnSpc>
                <a:spcPct val="150000"/>
              </a:lnSpc>
              <a:spcBef>
                <a:spcPct val="0"/>
              </a:spcBef>
            </a:pPr>
            <a:r>
              <a:rPr lang="en-US" sz="4000">
                <a:solidFill>
                  <a:srgbClr val="5E3023"/>
                </a:solidFill>
                <a:latin typeface="Arial" panose="020B0604020202020204" pitchFamily="34" charset="0"/>
                <a:cs typeface="Arial" panose="020B0604020202020204" pitchFamily="34" charset="0"/>
              </a:rPr>
              <a:t>3. Đọc và tìm hiểu trước Bài 12</a:t>
            </a:r>
          </a:p>
        </p:txBody>
      </p:sp>
    </p:spTree>
    <p:extLst>
      <p:ext uri="{BB962C8B-B14F-4D97-AF65-F5344CB8AC3E}">
        <p14:creationId xmlns:p14="http://schemas.microsoft.com/office/powerpoint/2010/main" val="3029755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0" y="0"/>
            <a:ext cx="9149080" cy="10287000"/>
          </a:xfrm>
          <a:prstGeom prst="rect">
            <a:avLst/>
          </a:prstGeom>
        </p:spPr>
      </p:pic>
      <p:grpSp>
        <p:nvGrpSpPr>
          <p:cNvPr id="4" name="Group 4"/>
          <p:cNvGrpSpPr/>
          <p:nvPr/>
        </p:nvGrpSpPr>
        <p:grpSpPr>
          <a:xfrm>
            <a:off x="762000" y="647700"/>
            <a:ext cx="16916400" cy="634652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76803" y="5379113"/>
            <a:ext cx="13123669" cy="4977273"/>
          </a:xfrm>
          <a:prstGeom prst="rect">
            <a:avLst/>
          </a:prstGeom>
        </p:spPr>
      </p:pic>
      <p:sp>
        <p:nvSpPr>
          <p:cNvPr id="9" name="TextBox 9"/>
          <p:cNvSpPr txBox="1"/>
          <p:nvPr/>
        </p:nvSpPr>
        <p:spPr>
          <a:xfrm>
            <a:off x="998965" y="1622857"/>
            <a:ext cx="16279344" cy="3248646"/>
          </a:xfrm>
          <a:prstGeom prst="rect">
            <a:avLst/>
          </a:prstGeom>
        </p:spPr>
        <p:txBody>
          <a:bodyPr wrap="square" lIns="0" tIns="0" rIns="0" bIns="0" rtlCol="0" anchor="t">
            <a:spAutoFit/>
          </a:bodyPr>
          <a:lstStyle/>
          <a:p>
            <a:pPr algn="ctr">
              <a:lnSpc>
                <a:spcPct val="150000"/>
              </a:lnSpc>
            </a:pPr>
            <a:r>
              <a:rPr lang="en-US" sz="7500" b="1">
                <a:solidFill>
                  <a:srgbClr val="5E3023"/>
                </a:solidFill>
                <a:latin typeface="Arial" panose="020B0604020202020204" pitchFamily="34" charset="0"/>
                <a:cs typeface="Arial" panose="020B0604020202020204" pitchFamily="34" charset="0"/>
              </a:rPr>
              <a:t>CẢM ƠN CÁC EM ĐÃ LẮNG NGHE</a:t>
            </a:r>
          </a:p>
          <a:p>
            <a:pPr algn="ctr">
              <a:lnSpc>
                <a:spcPct val="150000"/>
              </a:lnSpc>
            </a:pPr>
            <a:r>
              <a:rPr lang="en-US" sz="7500" b="1">
                <a:solidFill>
                  <a:srgbClr val="5E3023"/>
                </a:solidFill>
                <a:latin typeface="Arial" panose="020B0604020202020204" pitchFamily="34" charset="0"/>
                <a:cs typeface="Arial" panose="020B0604020202020204" pitchFamily="34" charset="0"/>
              </a:rPr>
              <a:t>HẸN GẶP LẠI CÁC EM!</a:t>
            </a:r>
          </a:p>
        </p:txBody>
      </p:sp>
    </p:spTree>
    <p:extLst>
      <p:ext uri="{BB962C8B-B14F-4D97-AF65-F5344CB8AC3E}">
        <p14:creationId xmlns:p14="http://schemas.microsoft.com/office/powerpoint/2010/main" val="28310119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0525" y="1785303"/>
            <a:ext cx="1602201" cy="1668960"/>
          </a:xfrm>
          <a:prstGeom prst="rect">
            <a:avLst/>
          </a:prstGeom>
        </p:spPr>
      </p:pic>
      <p:sp>
        <p:nvSpPr>
          <p:cNvPr id="7" name="TextBox 7"/>
          <p:cNvSpPr txBox="1"/>
          <p:nvPr/>
        </p:nvSpPr>
        <p:spPr>
          <a:xfrm>
            <a:off x="569593" y="2195238"/>
            <a:ext cx="1244065" cy="736420"/>
          </a:xfrm>
          <a:prstGeom prst="rect">
            <a:avLst/>
          </a:prstGeom>
        </p:spPr>
        <p:txBody>
          <a:bodyPr lIns="0" tIns="0" rIns="0" bIns="0" rtlCol="0" anchor="t">
            <a:spAutoFit/>
          </a:bodyPr>
          <a:lstStyle/>
          <a:p>
            <a:pPr algn="ctr">
              <a:lnSpc>
                <a:spcPts val="6240"/>
              </a:lnSpc>
            </a:pPr>
            <a:r>
              <a:rPr lang="en-US" sz="4800" b="1">
                <a:solidFill>
                  <a:srgbClr val="F8F6F4"/>
                </a:solidFill>
                <a:latin typeface="Arial" panose="020B0604020202020204" pitchFamily="34" charset="0"/>
                <a:cs typeface="Arial" panose="020B0604020202020204" pitchFamily="34" charset="0"/>
              </a:rPr>
              <a:t>01</a:t>
            </a:r>
          </a:p>
        </p:txBody>
      </p:sp>
      <p:sp>
        <p:nvSpPr>
          <p:cNvPr id="8" name="TextBox 8"/>
          <p:cNvSpPr txBox="1"/>
          <p:nvPr/>
        </p:nvSpPr>
        <p:spPr>
          <a:xfrm>
            <a:off x="2317523" y="912681"/>
            <a:ext cx="10331677" cy="3414204"/>
          </a:xfrm>
          <a:prstGeom prst="rect">
            <a:avLst/>
          </a:prstGeom>
        </p:spPr>
        <p:txBody>
          <a:bodyPr wrap="square" lIns="0" tIns="0" rIns="0" bIns="0" rtlCol="0" anchor="t">
            <a:spAutoFit/>
          </a:bodyPr>
          <a:lstStyle/>
          <a:p>
            <a:pPr algn="just">
              <a:lnSpc>
                <a:spcPct val="150000"/>
              </a:lnSpc>
            </a:pPr>
            <a:r>
              <a:rPr lang="en-US" sz="3800" b="1">
                <a:solidFill>
                  <a:srgbClr val="5E3023"/>
                </a:solidFill>
                <a:latin typeface="Arial" panose="020B0604020202020204" pitchFamily="34" charset="0"/>
                <a:cs typeface="Arial" panose="020B0604020202020204" pitchFamily="34" charset="0"/>
              </a:rPr>
              <a:t>Phía trước tay lái là sự sống:</a:t>
            </a:r>
          </a:p>
          <a:p>
            <a:pPr algn="just">
              <a:lnSpc>
                <a:spcPct val="150000"/>
              </a:lnSpc>
            </a:pPr>
            <a:r>
              <a:rPr lang="en-US" sz="3800">
                <a:solidFill>
                  <a:srgbClr val="5E3023"/>
                </a:solidFill>
                <a:latin typeface="Arial" panose="020B0604020202020204" pitchFamily="34" charset="0"/>
                <a:cs typeface="Arial" panose="020B0604020202020204" pitchFamily="34" charset="0"/>
              </a:rPr>
              <a:t>H</a:t>
            </a:r>
            <a:r>
              <a:rPr lang="vi-VN" sz="3800">
                <a:solidFill>
                  <a:srgbClr val="5E3023"/>
                </a:solidFill>
              </a:rPr>
              <a:t>ãy tham gia giao thông một cách an toàn để bảo tính mạng của bản thân và những người tham gia giao thông khác.</a:t>
            </a:r>
            <a:endParaRPr lang="en-US" sz="3800">
              <a:solidFill>
                <a:srgbClr val="5E3023"/>
              </a:solidFill>
            </a:endParaRPr>
          </a:p>
        </p:txBody>
      </p:sp>
      <p:pic>
        <p:nvPicPr>
          <p:cNvPr id="23" name="Picture 22">
            <a:extLst>
              <a:ext uri="{FF2B5EF4-FFF2-40B4-BE49-F238E27FC236}">
                <a16:creationId xmlns:a16="http://schemas.microsoft.com/office/drawing/2014/main" id="{E80734C3-091E-47F5-BEDD-21C356D5BF9E}"/>
              </a:ext>
            </a:extLst>
          </p:cNvPr>
          <p:cNvPicPr>
            <a:picLocks noChangeAspect="1"/>
          </p:cNvPicPr>
          <p:nvPr/>
        </p:nvPicPr>
        <p:blipFill>
          <a:blip r:embed="rId4"/>
          <a:stretch>
            <a:fillRect/>
          </a:stretch>
        </p:blipFill>
        <p:spPr>
          <a:xfrm>
            <a:off x="13289189" y="912682"/>
            <a:ext cx="4667250" cy="3414204"/>
          </a:xfrm>
          <a:prstGeom prst="rect">
            <a:avLst/>
          </a:prstGeom>
          <a:ln>
            <a:noFill/>
          </a:ln>
          <a:effectLst>
            <a:softEdge rad="112500"/>
          </a:effectLst>
        </p:spPr>
      </p:pic>
      <p:pic>
        <p:nvPicPr>
          <p:cNvPr id="24" name="Picture 6">
            <a:extLst>
              <a:ext uri="{FF2B5EF4-FFF2-40B4-BE49-F238E27FC236}">
                <a16:creationId xmlns:a16="http://schemas.microsoft.com/office/drawing/2014/main" id="{65F04137-65F8-4A03-8DF9-D17A49DFF0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52544" y="6819900"/>
            <a:ext cx="1602201" cy="1668960"/>
          </a:xfrm>
          <a:prstGeom prst="rect">
            <a:avLst/>
          </a:prstGeom>
        </p:spPr>
      </p:pic>
      <p:sp>
        <p:nvSpPr>
          <p:cNvPr id="25" name="TextBox 7">
            <a:extLst>
              <a:ext uri="{FF2B5EF4-FFF2-40B4-BE49-F238E27FC236}">
                <a16:creationId xmlns:a16="http://schemas.microsoft.com/office/drawing/2014/main" id="{7ED06A63-E879-4320-B9DE-70C9EF3D13A3}"/>
              </a:ext>
            </a:extLst>
          </p:cNvPr>
          <p:cNvSpPr txBox="1"/>
          <p:nvPr/>
        </p:nvSpPr>
        <p:spPr>
          <a:xfrm>
            <a:off x="16731612" y="7229835"/>
            <a:ext cx="1244065" cy="736420"/>
          </a:xfrm>
          <a:prstGeom prst="rect">
            <a:avLst/>
          </a:prstGeom>
        </p:spPr>
        <p:txBody>
          <a:bodyPr lIns="0" tIns="0" rIns="0" bIns="0" rtlCol="0" anchor="t">
            <a:spAutoFit/>
          </a:bodyPr>
          <a:lstStyle/>
          <a:p>
            <a:pPr algn="ctr">
              <a:lnSpc>
                <a:spcPts val="6240"/>
              </a:lnSpc>
            </a:pPr>
            <a:r>
              <a:rPr lang="en-US" sz="4800" b="1">
                <a:solidFill>
                  <a:srgbClr val="F8F6F4"/>
                </a:solidFill>
                <a:latin typeface="Arial" panose="020B0604020202020204" pitchFamily="34" charset="0"/>
                <a:cs typeface="Arial" panose="020B0604020202020204" pitchFamily="34" charset="0"/>
              </a:rPr>
              <a:t>02</a:t>
            </a:r>
          </a:p>
        </p:txBody>
      </p:sp>
      <p:sp>
        <p:nvSpPr>
          <p:cNvPr id="26" name="TextBox 8">
            <a:extLst>
              <a:ext uri="{FF2B5EF4-FFF2-40B4-BE49-F238E27FC236}">
                <a16:creationId xmlns:a16="http://schemas.microsoft.com/office/drawing/2014/main" id="{6E4A7791-78F5-4E86-A07F-DC674979C725}"/>
              </a:ext>
            </a:extLst>
          </p:cNvPr>
          <p:cNvSpPr txBox="1"/>
          <p:nvPr/>
        </p:nvSpPr>
        <p:spPr>
          <a:xfrm>
            <a:off x="5715000" y="5754329"/>
            <a:ext cx="10331677" cy="3414204"/>
          </a:xfrm>
          <a:prstGeom prst="rect">
            <a:avLst/>
          </a:prstGeom>
        </p:spPr>
        <p:txBody>
          <a:bodyPr wrap="square" lIns="0" tIns="0" rIns="0" bIns="0" rtlCol="0" anchor="t">
            <a:spAutoFit/>
          </a:bodyPr>
          <a:lstStyle/>
          <a:p>
            <a:pPr algn="just">
              <a:lnSpc>
                <a:spcPct val="150000"/>
              </a:lnSpc>
            </a:pPr>
            <a:r>
              <a:rPr lang="en-US" sz="3800" b="1">
                <a:solidFill>
                  <a:srgbClr val="5E3023"/>
                </a:solidFill>
                <a:latin typeface="Arial" panose="020B0604020202020204" pitchFamily="34" charset="0"/>
                <a:cs typeface="Arial" panose="020B0604020202020204" pitchFamily="34" charset="0"/>
              </a:rPr>
              <a:t>Bài trừ tệ nạn mại dâm:</a:t>
            </a:r>
          </a:p>
          <a:p>
            <a:pPr algn="just">
              <a:lnSpc>
                <a:spcPct val="150000"/>
              </a:lnSpc>
            </a:pPr>
            <a:r>
              <a:rPr lang="en-US" sz="3800">
                <a:solidFill>
                  <a:srgbClr val="5E3023"/>
                </a:solidFill>
                <a:latin typeface="Arial" panose="020B0604020202020204" pitchFamily="34" charset="0"/>
                <a:cs typeface="Arial" panose="020B0604020202020204" pitchFamily="34" charset="0"/>
              </a:rPr>
              <a:t>L</a:t>
            </a:r>
            <a:r>
              <a:rPr lang="vi-VN" sz="3800">
                <a:solidFill>
                  <a:srgbClr val="5E3023"/>
                </a:solidFill>
                <a:latin typeface="Arial" panose="020B0604020202020204" pitchFamily="34" charset="0"/>
                <a:cs typeface="Arial" panose="020B0604020202020204" pitchFamily="34" charset="0"/>
              </a:rPr>
              <a:t>ên án tệ nạn mại dâm và kêu gọi mọi người hãy cùng nhau bài trừ vì mại dâm đem đến rất nhiều hệ lụy cho bản thân, gia đình và xã hội.</a:t>
            </a:r>
            <a:endParaRPr lang="en-US" sz="3800">
              <a:solidFill>
                <a:srgbClr val="5E3023"/>
              </a:solidFill>
            </a:endParaRPr>
          </a:p>
        </p:txBody>
      </p:sp>
      <p:pic>
        <p:nvPicPr>
          <p:cNvPr id="28" name="Picture 27">
            <a:extLst>
              <a:ext uri="{FF2B5EF4-FFF2-40B4-BE49-F238E27FC236}">
                <a16:creationId xmlns:a16="http://schemas.microsoft.com/office/drawing/2014/main" id="{4C5BA624-F034-44FE-9705-0064DBE99030}"/>
              </a:ext>
            </a:extLst>
          </p:cNvPr>
          <p:cNvPicPr>
            <a:picLocks noChangeAspect="1"/>
          </p:cNvPicPr>
          <p:nvPr/>
        </p:nvPicPr>
        <p:blipFill>
          <a:blip r:embed="rId5"/>
          <a:stretch>
            <a:fillRect/>
          </a:stretch>
        </p:blipFill>
        <p:spPr>
          <a:xfrm>
            <a:off x="390525" y="5749566"/>
            <a:ext cx="4818608" cy="3414204"/>
          </a:xfrm>
          <a:prstGeom prst="rect">
            <a:avLst/>
          </a:prstGeom>
          <a:ln>
            <a:noFill/>
          </a:ln>
          <a:effectLst>
            <a:softEdge rad="112500"/>
          </a:effectLst>
        </p:spPr>
      </p:pic>
    </p:spTree>
    <p:extLst>
      <p:ext uri="{BB962C8B-B14F-4D97-AF65-F5344CB8AC3E}">
        <p14:creationId xmlns:p14="http://schemas.microsoft.com/office/powerpoint/2010/main" val="2713422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2323" y="1866900"/>
            <a:ext cx="1602201" cy="1668960"/>
          </a:xfrm>
          <a:prstGeom prst="rect">
            <a:avLst/>
          </a:prstGeom>
        </p:spPr>
      </p:pic>
      <p:sp>
        <p:nvSpPr>
          <p:cNvPr id="7" name="TextBox 7"/>
          <p:cNvSpPr txBox="1"/>
          <p:nvPr/>
        </p:nvSpPr>
        <p:spPr>
          <a:xfrm>
            <a:off x="491391" y="2276835"/>
            <a:ext cx="1244065" cy="736420"/>
          </a:xfrm>
          <a:prstGeom prst="rect">
            <a:avLst/>
          </a:prstGeom>
        </p:spPr>
        <p:txBody>
          <a:bodyPr lIns="0" tIns="0" rIns="0" bIns="0" rtlCol="0" anchor="t">
            <a:spAutoFit/>
          </a:bodyPr>
          <a:lstStyle/>
          <a:p>
            <a:pPr algn="ctr">
              <a:lnSpc>
                <a:spcPts val="6240"/>
              </a:lnSpc>
            </a:pPr>
            <a:r>
              <a:rPr lang="en-US" sz="4800" b="1">
                <a:solidFill>
                  <a:srgbClr val="F8F6F4"/>
                </a:solidFill>
                <a:latin typeface="Arial" panose="020B0604020202020204" pitchFamily="34" charset="0"/>
                <a:cs typeface="Arial" panose="020B0604020202020204" pitchFamily="34" charset="0"/>
              </a:rPr>
              <a:t>03</a:t>
            </a:r>
          </a:p>
        </p:txBody>
      </p:sp>
      <p:sp>
        <p:nvSpPr>
          <p:cNvPr id="8" name="TextBox 8"/>
          <p:cNvSpPr txBox="1"/>
          <p:nvPr/>
        </p:nvSpPr>
        <p:spPr>
          <a:xfrm>
            <a:off x="2317523" y="1392809"/>
            <a:ext cx="10331677" cy="2537041"/>
          </a:xfrm>
          <a:prstGeom prst="rect">
            <a:avLst/>
          </a:prstGeom>
        </p:spPr>
        <p:txBody>
          <a:bodyPr wrap="square" lIns="0" tIns="0" rIns="0" bIns="0" rtlCol="0" anchor="t">
            <a:spAutoFit/>
          </a:bodyPr>
          <a:lstStyle/>
          <a:p>
            <a:pPr algn="just">
              <a:lnSpc>
                <a:spcPct val="150000"/>
              </a:lnSpc>
            </a:pPr>
            <a:r>
              <a:rPr lang="en-US" sz="3800" b="1">
                <a:solidFill>
                  <a:srgbClr val="5E3023"/>
                </a:solidFill>
                <a:latin typeface="Arial" panose="020B0604020202020204" pitchFamily="34" charset="0"/>
                <a:cs typeface="Arial" panose="020B0604020202020204" pitchFamily="34" charset="0"/>
              </a:rPr>
              <a:t>Hãy nói không với ma túy:</a:t>
            </a:r>
          </a:p>
          <a:p>
            <a:pPr algn="just">
              <a:lnSpc>
                <a:spcPct val="150000"/>
              </a:lnSpc>
            </a:pPr>
            <a:r>
              <a:rPr lang="en-US" sz="3800">
                <a:solidFill>
                  <a:srgbClr val="5E3023"/>
                </a:solidFill>
                <a:latin typeface="Arial" panose="020B0604020202020204" pitchFamily="34" charset="0"/>
                <a:cs typeface="Arial" panose="020B0604020202020204" pitchFamily="34" charset="0"/>
              </a:rPr>
              <a:t>M</a:t>
            </a:r>
            <a:r>
              <a:rPr lang="vi-VN" sz="3800">
                <a:solidFill>
                  <a:srgbClr val="5E3023"/>
                </a:solidFill>
                <a:cs typeface="Arial" panose="020B0604020202020204" pitchFamily="34" charset="0"/>
              </a:rPr>
              <a:t>ọi người hãy tránh xa ma túy, hãy nói không với ma túy trong bất kì hoàn cảnh nào.</a:t>
            </a:r>
            <a:endParaRPr lang="en-US" sz="3800">
              <a:solidFill>
                <a:srgbClr val="5E3023"/>
              </a:solidFill>
            </a:endParaRPr>
          </a:p>
        </p:txBody>
      </p:sp>
      <p:pic>
        <p:nvPicPr>
          <p:cNvPr id="24" name="Picture 6">
            <a:extLst>
              <a:ext uri="{FF2B5EF4-FFF2-40B4-BE49-F238E27FC236}">
                <a16:creationId xmlns:a16="http://schemas.microsoft.com/office/drawing/2014/main" id="{65F04137-65F8-4A03-8DF9-D17A49DFF0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73476" y="6286500"/>
            <a:ext cx="1602201" cy="1668960"/>
          </a:xfrm>
          <a:prstGeom prst="rect">
            <a:avLst/>
          </a:prstGeom>
        </p:spPr>
      </p:pic>
      <p:sp>
        <p:nvSpPr>
          <p:cNvPr id="25" name="TextBox 7">
            <a:extLst>
              <a:ext uri="{FF2B5EF4-FFF2-40B4-BE49-F238E27FC236}">
                <a16:creationId xmlns:a16="http://schemas.microsoft.com/office/drawing/2014/main" id="{7ED06A63-E879-4320-B9DE-70C9EF3D13A3}"/>
              </a:ext>
            </a:extLst>
          </p:cNvPr>
          <p:cNvSpPr txBox="1"/>
          <p:nvPr/>
        </p:nvSpPr>
        <p:spPr>
          <a:xfrm>
            <a:off x="16552544" y="6696435"/>
            <a:ext cx="1244065" cy="736420"/>
          </a:xfrm>
          <a:prstGeom prst="rect">
            <a:avLst/>
          </a:prstGeom>
        </p:spPr>
        <p:txBody>
          <a:bodyPr lIns="0" tIns="0" rIns="0" bIns="0" rtlCol="0" anchor="t">
            <a:spAutoFit/>
          </a:bodyPr>
          <a:lstStyle/>
          <a:p>
            <a:pPr algn="ctr">
              <a:lnSpc>
                <a:spcPts val="6240"/>
              </a:lnSpc>
            </a:pPr>
            <a:r>
              <a:rPr lang="en-US" sz="4800" b="1">
                <a:solidFill>
                  <a:srgbClr val="F8F6F4"/>
                </a:solidFill>
                <a:latin typeface="Arial" panose="020B0604020202020204" pitchFamily="34" charset="0"/>
                <a:cs typeface="Arial" panose="020B0604020202020204" pitchFamily="34" charset="0"/>
              </a:rPr>
              <a:t>04</a:t>
            </a:r>
          </a:p>
        </p:txBody>
      </p:sp>
      <p:sp>
        <p:nvSpPr>
          <p:cNvPr id="26" name="TextBox 8">
            <a:extLst>
              <a:ext uri="{FF2B5EF4-FFF2-40B4-BE49-F238E27FC236}">
                <a16:creationId xmlns:a16="http://schemas.microsoft.com/office/drawing/2014/main" id="{6E4A7791-78F5-4E86-A07F-DC674979C725}"/>
              </a:ext>
            </a:extLst>
          </p:cNvPr>
          <p:cNvSpPr txBox="1"/>
          <p:nvPr/>
        </p:nvSpPr>
        <p:spPr>
          <a:xfrm>
            <a:off x="5715000" y="5754904"/>
            <a:ext cx="10331677" cy="2540824"/>
          </a:xfrm>
          <a:prstGeom prst="rect">
            <a:avLst/>
          </a:prstGeom>
        </p:spPr>
        <p:txBody>
          <a:bodyPr wrap="square" lIns="0" tIns="0" rIns="0" bIns="0" rtlCol="0" anchor="t">
            <a:spAutoFit/>
          </a:bodyPr>
          <a:lstStyle/>
          <a:p>
            <a:pPr algn="just">
              <a:lnSpc>
                <a:spcPct val="150000"/>
              </a:lnSpc>
            </a:pPr>
            <a:r>
              <a:rPr lang="en-US" sz="3800" b="1">
                <a:solidFill>
                  <a:srgbClr val="5E3023"/>
                </a:solidFill>
                <a:latin typeface="Arial" panose="020B0604020202020204" pitchFamily="34" charset="0"/>
                <a:cs typeface="Arial" panose="020B0604020202020204" pitchFamily="34" charset="0"/>
              </a:rPr>
              <a:t>Chung tay phòng chống tệ nạn xã hội</a:t>
            </a:r>
          </a:p>
          <a:p>
            <a:pPr algn="just">
              <a:lnSpc>
                <a:spcPct val="150000"/>
              </a:lnSpc>
            </a:pPr>
            <a:r>
              <a:rPr lang="en-US" sz="3800">
                <a:solidFill>
                  <a:srgbClr val="5E3023"/>
                </a:solidFill>
                <a:latin typeface="Arial" panose="020B0604020202020204" pitchFamily="34" charset="0"/>
                <a:cs typeface="Arial" panose="020B0604020202020204" pitchFamily="34" charset="0"/>
              </a:rPr>
              <a:t>Mọi người hãy cùng nhau hành động chung tay để phòng, chống tệ nạn xã hội.</a:t>
            </a:r>
          </a:p>
        </p:txBody>
      </p:sp>
      <p:pic>
        <p:nvPicPr>
          <p:cNvPr id="3" name="Picture 2">
            <a:extLst>
              <a:ext uri="{FF2B5EF4-FFF2-40B4-BE49-F238E27FC236}">
                <a16:creationId xmlns:a16="http://schemas.microsoft.com/office/drawing/2014/main" id="{2B4E2EC4-B2F9-41D4-90A2-5FC40E59C063}"/>
              </a:ext>
            </a:extLst>
          </p:cNvPr>
          <p:cNvPicPr>
            <a:picLocks noChangeAspect="1"/>
          </p:cNvPicPr>
          <p:nvPr/>
        </p:nvPicPr>
        <p:blipFill>
          <a:blip r:embed="rId4"/>
          <a:stretch>
            <a:fillRect/>
          </a:stretch>
        </p:blipFill>
        <p:spPr>
          <a:xfrm>
            <a:off x="12973997" y="1195552"/>
            <a:ext cx="5001680" cy="3208876"/>
          </a:xfrm>
          <a:prstGeom prst="rect">
            <a:avLst/>
          </a:prstGeom>
          <a:ln>
            <a:noFill/>
          </a:ln>
          <a:effectLst>
            <a:softEdge rad="112500"/>
          </a:effectLst>
        </p:spPr>
      </p:pic>
      <p:pic>
        <p:nvPicPr>
          <p:cNvPr id="9" name="Picture 8">
            <a:extLst>
              <a:ext uri="{FF2B5EF4-FFF2-40B4-BE49-F238E27FC236}">
                <a16:creationId xmlns:a16="http://schemas.microsoft.com/office/drawing/2014/main" id="{863F12C6-EA88-45B3-8304-DFF09EFCFA88}"/>
              </a:ext>
            </a:extLst>
          </p:cNvPr>
          <p:cNvPicPr>
            <a:picLocks noChangeAspect="1"/>
          </p:cNvPicPr>
          <p:nvPr/>
        </p:nvPicPr>
        <p:blipFill>
          <a:blip r:embed="rId5"/>
          <a:stretch>
            <a:fillRect/>
          </a:stretch>
        </p:blipFill>
        <p:spPr>
          <a:xfrm>
            <a:off x="390525" y="5510026"/>
            <a:ext cx="4818608" cy="3214874"/>
          </a:xfrm>
          <a:prstGeom prst="rect">
            <a:avLst/>
          </a:prstGeom>
          <a:ln>
            <a:noFill/>
          </a:ln>
          <a:effectLst>
            <a:softEdge rad="112500"/>
          </a:effectLst>
        </p:spPr>
      </p:pic>
    </p:spTree>
    <p:extLst>
      <p:ext uri="{BB962C8B-B14F-4D97-AF65-F5344CB8AC3E}">
        <p14:creationId xmlns:p14="http://schemas.microsoft.com/office/powerpoint/2010/main" val="35651987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par>
                                <p:cTn id="25" presetID="16" presetClass="entr" presetSubtype="2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4" name="Group 4"/>
          <p:cNvGrpSpPr/>
          <p:nvPr/>
        </p:nvGrpSpPr>
        <p:grpSpPr>
          <a:xfrm>
            <a:off x="8055452" y="2958654"/>
            <a:ext cx="8763000" cy="1600200"/>
            <a:chOff x="0" y="0"/>
            <a:chExt cx="10262791" cy="5573799"/>
          </a:xfrm>
        </p:grpSpPr>
        <p:sp>
          <p:nvSpPr>
            <p:cNvPr id="5" name="Freeform 5"/>
            <p:cNvSpPr/>
            <p:nvPr/>
          </p:nvSpPr>
          <p:spPr>
            <a:xfrm>
              <a:off x="-9098" y="-6509"/>
              <a:ext cx="10277122" cy="5605852"/>
            </a:xfrm>
            <a:custGeom>
              <a:avLst/>
              <a:gdLst/>
              <a:ahLst/>
              <a:cxnLst/>
              <a:rect l="l" t="t" r="r" b="b"/>
              <a:pathLst>
                <a:path w="10277122" h="5605852">
                  <a:moveTo>
                    <a:pt x="63030" y="5012299"/>
                  </a:moveTo>
                  <a:cubicBezTo>
                    <a:pt x="63030" y="5012299"/>
                    <a:pt x="0" y="4765735"/>
                    <a:pt x="10218" y="1214762"/>
                  </a:cubicBezTo>
                  <a:cubicBezTo>
                    <a:pt x="18651" y="990971"/>
                    <a:pt x="65033" y="645332"/>
                    <a:pt x="65033" y="645332"/>
                  </a:cubicBezTo>
                  <a:cubicBezTo>
                    <a:pt x="82233" y="502466"/>
                    <a:pt x="56685" y="337866"/>
                    <a:pt x="181385" y="223925"/>
                  </a:cubicBezTo>
                  <a:cubicBezTo>
                    <a:pt x="346794" y="72788"/>
                    <a:pt x="621643" y="0"/>
                    <a:pt x="9384049" y="6965"/>
                  </a:cubicBezTo>
                  <a:lnTo>
                    <a:pt x="9384050" y="6965"/>
                  </a:lnTo>
                  <a:cubicBezTo>
                    <a:pt x="9600797" y="16819"/>
                    <a:pt x="9805112" y="36481"/>
                    <a:pt x="9939300" y="101690"/>
                  </a:cubicBezTo>
                  <a:cubicBezTo>
                    <a:pt x="10195346" y="226120"/>
                    <a:pt x="10277122" y="459160"/>
                    <a:pt x="10271634" y="704684"/>
                  </a:cubicBezTo>
                  <a:cubicBezTo>
                    <a:pt x="10271634" y="704684"/>
                    <a:pt x="10228346" y="1013073"/>
                    <a:pt x="10235779" y="1248607"/>
                  </a:cubicBezTo>
                  <a:cubicBezTo>
                    <a:pt x="10242903" y="4754100"/>
                    <a:pt x="10250059" y="4949703"/>
                    <a:pt x="10250059" y="4949703"/>
                  </a:cubicBezTo>
                  <a:cubicBezTo>
                    <a:pt x="10233378" y="5165436"/>
                    <a:pt x="10118734" y="5376047"/>
                    <a:pt x="9921864" y="5487671"/>
                  </a:cubicBezTo>
                  <a:cubicBezTo>
                    <a:pt x="9771513" y="5572920"/>
                    <a:pt x="9573482" y="5588018"/>
                    <a:pt x="7612271" y="5577276"/>
                  </a:cubicBezTo>
                  <a:lnTo>
                    <a:pt x="7612161" y="5577276"/>
                  </a:lnTo>
                  <a:cubicBezTo>
                    <a:pt x="645952" y="5572000"/>
                    <a:pt x="384604" y="5605852"/>
                    <a:pt x="254278" y="5496695"/>
                  </a:cubicBezTo>
                  <a:cubicBezTo>
                    <a:pt x="145767" y="5405810"/>
                    <a:pt x="81795" y="5212498"/>
                    <a:pt x="63030" y="5012299"/>
                  </a:cubicBezTo>
                  <a:close/>
                </a:path>
              </a:pathLst>
            </a:custGeom>
            <a:solidFill>
              <a:srgbClr val="F8F6F4"/>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 y="4694834"/>
            <a:ext cx="7839075" cy="5543933"/>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432">
            <a:off x="44589" y="-48659"/>
            <a:ext cx="1483455" cy="1924294"/>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11195">
            <a:off x="16840051" y="8363548"/>
            <a:ext cx="1528941" cy="1983296"/>
          </a:xfrm>
          <a:prstGeom prst="rect">
            <a:avLst/>
          </a:prstGeom>
        </p:spPr>
      </p:pic>
      <p:sp>
        <p:nvSpPr>
          <p:cNvPr id="10" name="TextBox 6">
            <a:extLst>
              <a:ext uri="{FF2B5EF4-FFF2-40B4-BE49-F238E27FC236}">
                <a16:creationId xmlns:a16="http://schemas.microsoft.com/office/drawing/2014/main" id="{0FCB90EA-792A-4B6F-BD57-A88992E28362}"/>
              </a:ext>
            </a:extLst>
          </p:cNvPr>
          <p:cNvSpPr txBox="1"/>
          <p:nvPr/>
        </p:nvSpPr>
        <p:spPr>
          <a:xfrm>
            <a:off x="-76200" y="1385806"/>
            <a:ext cx="18440400" cy="1136465"/>
          </a:xfrm>
          <a:prstGeom prst="rect">
            <a:avLst/>
          </a:prstGeom>
        </p:spPr>
        <p:txBody>
          <a:bodyPr wrap="square" lIns="0" tIns="0" rIns="0" bIns="0" rtlCol="0" anchor="t">
            <a:spAutoFit/>
          </a:bodyPr>
          <a:lstStyle/>
          <a:p>
            <a:pPr marL="0" lvl="0" indent="0" algn="ctr">
              <a:lnSpc>
                <a:spcPts val="9360"/>
              </a:lnSpc>
              <a:spcBef>
                <a:spcPct val="0"/>
              </a:spcBef>
            </a:pPr>
            <a:r>
              <a:rPr lang="en-US" sz="6600" b="1">
                <a:solidFill>
                  <a:srgbClr val="5E3023"/>
                </a:solidFill>
                <a:latin typeface="Arial" panose="020B0604020202020204" pitchFamily="34" charset="0"/>
                <a:cs typeface="Arial" panose="020B0604020202020204" pitchFamily="34" charset="0"/>
              </a:rPr>
              <a:t>NỘI DUNG BÀI HỌC</a:t>
            </a:r>
          </a:p>
        </p:txBody>
      </p:sp>
      <p:sp>
        <p:nvSpPr>
          <p:cNvPr id="11" name="TextBox 6">
            <a:extLst>
              <a:ext uri="{FF2B5EF4-FFF2-40B4-BE49-F238E27FC236}">
                <a16:creationId xmlns:a16="http://schemas.microsoft.com/office/drawing/2014/main" id="{D2A3F300-FD68-4A54-8C1D-A2008FA4C566}"/>
              </a:ext>
            </a:extLst>
          </p:cNvPr>
          <p:cNvSpPr txBox="1"/>
          <p:nvPr/>
        </p:nvSpPr>
        <p:spPr>
          <a:xfrm>
            <a:off x="8041126" y="3069086"/>
            <a:ext cx="8544258" cy="1020857"/>
          </a:xfrm>
          <a:prstGeom prst="rect">
            <a:avLst/>
          </a:prstGeom>
        </p:spPr>
        <p:txBody>
          <a:bodyPr wrap="square" lIns="0" tIns="0" rIns="0" bIns="0" rtlCol="0" anchor="t">
            <a:spAutoFit/>
          </a:bodyPr>
          <a:lstStyle/>
          <a:p>
            <a:pPr marL="0" lvl="0" indent="0" algn="ctr">
              <a:lnSpc>
                <a:spcPts val="9360"/>
              </a:lnSpc>
              <a:spcBef>
                <a:spcPct val="0"/>
              </a:spcBef>
            </a:pPr>
            <a:r>
              <a:rPr lang="en-US" sz="4000">
                <a:solidFill>
                  <a:srgbClr val="5E3023"/>
                </a:solidFill>
                <a:latin typeface="Arial" panose="020B0604020202020204" pitchFamily="34" charset="0"/>
                <a:cs typeface="Arial" panose="020B0604020202020204" pitchFamily="34" charset="0"/>
              </a:rPr>
              <a:t>1. Quy định của pháp luật </a:t>
            </a:r>
          </a:p>
        </p:txBody>
      </p:sp>
      <p:grpSp>
        <p:nvGrpSpPr>
          <p:cNvPr id="12" name="Group 4">
            <a:extLst>
              <a:ext uri="{FF2B5EF4-FFF2-40B4-BE49-F238E27FC236}">
                <a16:creationId xmlns:a16="http://schemas.microsoft.com/office/drawing/2014/main" id="{5665063E-3879-43EA-B9CB-A128B4C94E5A}"/>
              </a:ext>
            </a:extLst>
          </p:cNvPr>
          <p:cNvGrpSpPr/>
          <p:nvPr/>
        </p:nvGrpSpPr>
        <p:grpSpPr>
          <a:xfrm>
            <a:off x="8030745" y="5148908"/>
            <a:ext cx="8763000" cy="1600200"/>
            <a:chOff x="0" y="0"/>
            <a:chExt cx="10262791" cy="5573799"/>
          </a:xfrm>
        </p:grpSpPr>
        <p:sp>
          <p:nvSpPr>
            <p:cNvPr id="13" name="Freeform 5">
              <a:extLst>
                <a:ext uri="{FF2B5EF4-FFF2-40B4-BE49-F238E27FC236}">
                  <a16:creationId xmlns:a16="http://schemas.microsoft.com/office/drawing/2014/main" id="{8D09B95C-9245-4988-9DAC-A6ACC82DB8B1}"/>
                </a:ext>
              </a:extLst>
            </p:cNvPr>
            <p:cNvSpPr/>
            <p:nvPr/>
          </p:nvSpPr>
          <p:spPr>
            <a:xfrm>
              <a:off x="-9098" y="-6509"/>
              <a:ext cx="10277122" cy="5605852"/>
            </a:xfrm>
            <a:custGeom>
              <a:avLst/>
              <a:gdLst/>
              <a:ahLst/>
              <a:cxnLst/>
              <a:rect l="l" t="t" r="r" b="b"/>
              <a:pathLst>
                <a:path w="10277122" h="5605852">
                  <a:moveTo>
                    <a:pt x="63030" y="5012299"/>
                  </a:moveTo>
                  <a:cubicBezTo>
                    <a:pt x="63030" y="5012299"/>
                    <a:pt x="0" y="4765735"/>
                    <a:pt x="10218" y="1214762"/>
                  </a:cubicBezTo>
                  <a:cubicBezTo>
                    <a:pt x="18651" y="990971"/>
                    <a:pt x="65033" y="645332"/>
                    <a:pt x="65033" y="645332"/>
                  </a:cubicBezTo>
                  <a:cubicBezTo>
                    <a:pt x="82233" y="502466"/>
                    <a:pt x="56685" y="337866"/>
                    <a:pt x="181385" y="223925"/>
                  </a:cubicBezTo>
                  <a:cubicBezTo>
                    <a:pt x="346794" y="72788"/>
                    <a:pt x="621643" y="0"/>
                    <a:pt x="9384049" y="6965"/>
                  </a:cubicBezTo>
                  <a:lnTo>
                    <a:pt x="9384050" y="6965"/>
                  </a:lnTo>
                  <a:cubicBezTo>
                    <a:pt x="9600797" y="16819"/>
                    <a:pt x="9805112" y="36481"/>
                    <a:pt x="9939300" y="101690"/>
                  </a:cubicBezTo>
                  <a:cubicBezTo>
                    <a:pt x="10195346" y="226120"/>
                    <a:pt x="10277122" y="459160"/>
                    <a:pt x="10271634" y="704684"/>
                  </a:cubicBezTo>
                  <a:cubicBezTo>
                    <a:pt x="10271634" y="704684"/>
                    <a:pt x="10228346" y="1013073"/>
                    <a:pt x="10235779" y="1248607"/>
                  </a:cubicBezTo>
                  <a:cubicBezTo>
                    <a:pt x="10242903" y="4754100"/>
                    <a:pt x="10250059" y="4949703"/>
                    <a:pt x="10250059" y="4949703"/>
                  </a:cubicBezTo>
                  <a:cubicBezTo>
                    <a:pt x="10233378" y="5165436"/>
                    <a:pt x="10118734" y="5376047"/>
                    <a:pt x="9921864" y="5487671"/>
                  </a:cubicBezTo>
                  <a:cubicBezTo>
                    <a:pt x="9771513" y="5572920"/>
                    <a:pt x="9573482" y="5588018"/>
                    <a:pt x="7612271" y="5577276"/>
                  </a:cubicBezTo>
                  <a:lnTo>
                    <a:pt x="7612161" y="5577276"/>
                  </a:lnTo>
                  <a:cubicBezTo>
                    <a:pt x="645952" y="5572000"/>
                    <a:pt x="384604" y="5605852"/>
                    <a:pt x="254278" y="5496695"/>
                  </a:cubicBezTo>
                  <a:cubicBezTo>
                    <a:pt x="145767" y="5405810"/>
                    <a:pt x="81795" y="5212498"/>
                    <a:pt x="63030" y="5012299"/>
                  </a:cubicBezTo>
                  <a:close/>
                </a:path>
              </a:pathLst>
            </a:custGeom>
            <a:solidFill>
              <a:srgbClr val="F8F6F4"/>
            </a:solidFill>
          </p:spPr>
        </p:sp>
      </p:grpSp>
      <p:sp>
        <p:nvSpPr>
          <p:cNvPr id="14" name="TextBox 6">
            <a:extLst>
              <a:ext uri="{FF2B5EF4-FFF2-40B4-BE49-F238E27FC236}">
                <a16:creationId xmlns:a16="http://schemas.microsoft.com/office/drawing/2014/main" id="{915A58B5-2803-4D80-9BFE-9A738A270AC2}"/>
              </a:ext>
            </a:extLst>
          </p:cNvPr>
          <p:cNvSpPr txBox="1"/>
          <p:nvPr/>
        </p:nvSpPr>
        <p:spPr>
          <a:xfrm>
            <a:off x="8028634" y="5292696"/>
            <a:ext cx="8544258" cy="1020857"/>
          </a:xfrm>
          <a:prstGeom prst="rect">
            <a:avLst/>
          </a:prstGeom>
        </p:spPr>
        <p:txBody>
          <a:bodyPr wrap="square" lIns="0" tIns="0" rIns="0" bIns="0" rtlCol="0" anchor="t">
            <a:spAutoFit/>
          </a:bodyPr>
          <a:lstStyle/>
          <a:p>
            <a:pPr marL="0" lvl="0" indent="0" algn="ctr">
              <a:lnSpc>
                <a:spcPts val="9360"/>
              </a:lnSpc>
              <a:spcBef>
                <a:spcPct val="0"/>
              </a:spcBef>
            </a:pPr>
            <a:r>
              <a:rPr lang="en-US" sz="4000">
                <a:solidFill>
                  <a:srgbClr val="5E3023"/>
                </a:solidFill>
                <a:latin typeface="Arial" panose="020B0604020202020204" pitchFamily="34" charset="0"/>
                <a:cs typeface="Arial" panose="020B0604020202020204" pitchFamily="34" charset="0"/>
              </a:rPr>
              <a:t>2. Trách nhiệm của học sinh</a:t>
            </a:r>
          </a:p>
        </p:txBody>
      </p:sp>
    </p:spTree>
    <p:extLst>
      <p:ext uri="{BB962C8B-B14F-4D97-AF65-F5344CB8AC3E}">
        <p14:creationId xmlns:p14="http://schemas.microsoft.com/office/powerpoint/2010/main" val="2048168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4" name="Group 4"/>
          <p:cNvGrpSpPr/>
          <p:nvPr/>
        </p:nvGrpSpPr>
        <p:grpSpPr>
          <a:xfrm>
            <a:off x="3200400" y="1558148"/>
            <a:ext cx="12284833" cy="523066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alpha val="71765"/>
              </a:srgbClr>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alpha val="71765"/>
              </a:srgbClr>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alpha val="71765"/>
              </a:srgbClr>
            </a:solidFill>
          </p:spPr>
        </p:sp>
      </p:grpSp>
      <p:sp>
        <p:nvSpPr>
          <p:cNvPr id="9" name="TextBox 9"/>
          <p:cNvSpPr txBox="1"/>
          <p:nvPr/>
        </p:nvSpPr>
        <p:spPr>
          <a:xfrm>
            <a:off x="3252819" y="2634883"/>
            <a:ext cx="11993621" cy="2706125"/>
          </a:xfrm>
          <a:prstGeom prst="rect">
            <a:avLst/>
          </a:prstGeom>
        </p:spPr>
        <p:txBody>
          <a:bodyPr wrap="square" lIns="0" tIns="0" rIns="0" bIns="0" rtlCol="0" anchor="t">
            <a:spAutoFit/>
          </a:bodyPr>
          <a:lstStyle/>
          <a:p>
            <a:pPr algn="ctr">
              <a:lnSpc>
                <a:spcPts val="11180"/>
              </a:lnSpc>
            </a:pPr>
            <a:r>
              <a:rPr lang="en-US" sz="6600" b="1">
                <a:solidFill>
                  <a:srgbClr val="5E3023"/>
                </a:solidFill>
                <a:latin typeface="Arial" panose="020B0604020202020204" pitchFamily="34" charset="0"/>
                <a:cs typeface="Arial" panose="020B0604020202020204" pitchFamily="34" charset="0"/>
              </a:rPr>
              <a:t>1. Quy định của pháp luật về phòng, chống tệ nạn xã hội</a:t>
            </a:r>
          </a:p>
        </p:txBody>
      </p:sp>
      <p:pic>
        <p:nvPicPr>
          <p:cNvPr id="12" name="Picture 20">
            <a:extLst>
              <a:ext uri="{FF2B5EF4-FFF2-40B4-BE49-F238E27FC236}">
                <a16:creationId xmlns:a16="http://schemas.microsoft.com/office/drawing/2014/main" id="{96675566-D75E-499A-BC5A-1E84475A16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870288" y="5341008"/>
            <a:ext cx="4991098" cy="4721174"/>
          </a:xfrm>
          <a:prstGeom prst="rect">
            <a:avLst/>
          </a:prstGeom>
        </p:spPr>
      </p:pic>
      <p:pic>
        <p:nvPicPr>
          <p:cNvPr id="13" name="Picture 21">
            <a:extLst>
              <a:ext uri="{FF2B5EF4-FFF2-40B4-BE49-F238E27FC236}">
                <a16:creationId xmlns:a16="http://schemas.microsoft.com/office/drawing/2014/main" id="{0D7EC3A7-B178-4582-95E0-45073E0458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1100" y="5779777"/>
            <a:ext cx="4038600" cy="447388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3" name="TextBox 3"/>
          <p:cNvSpPr txBox="1"/>
          <p:nvPr/>
        </p:nvSpPr>
        <p:spPr>
          <a:xfrm>
            <a:off x="0" y="960948"/>
            <a:ext cx="18288001" cy="1044197"/>
          </a:xfrm>
          <a:prstGeom prst="rect">
            <a:avLst/>
          </a:prstGeom>
        </p:spPr>
        <p:txBody>
          <a:bodyPr wrap="square" lIns="0" tIns="0" rIns="0" bIns="0" rtlCol="0" anchor="t">
            <a:spAutoFit/>
          </a:bodyPr>
          <a:lstStyle/>
          <a:p>
            <a:pPr algn="ctr">
              <a:lnSpc>
                <a:spcPts val="9360"/>
              </a:lnSpc>
            </a:pPr>
            <a:r>
              <a:rPr lang="en-US" sz="4800" b="1">
                <a:solidFill>
                  <a:srgbClr val="5E3023"/>
                </a:solidFill>
                <a:latin typeface="Arial" panose="020B0604020202020204" pitchFamily="34" charset="0"/>
                <a:cs typeface="Arial" panose="020B0604020202020204" pitchFamily="34" charset="0"/>
              </a:rPr>
              <a:t>THẢO LUẬN CẶP ĐÔI</a:t>
            </a:r>
          </a:p>
        </p:txBody>
      </p:sp>
      <p:grpSp>
        <p:nvGrpSpPr>
          <p:cNvPr id="6" name="Group 6"/>
          <p:cNvGrpSpPr/>
          <p:nvPr/>
        </p:nvGrpSpPr>
        <p:grpSpPr>
          <a:xfrm>
            <a:off x="1905000" y="4152900"/>
            <a:ext cx="14935200" cy="4730323"/>
            <a:chOff x="0" y="0"/>
            <a:chExt cx="9326123" cy="2496682"/>
          </a:xfrm>
        </p:grpSpPr>
        <p:sp>
          <p:nvSpPr>
            <p:cNvPr id="7"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grpSp>
        <p:nvGrpSpPr>
          <p:cNvPr id="8" name="Group 8"/>
          <p:cNvGrpSpPr>
            <a:grpSpLocks noChangeAspect="1"/>
          </p:cNvGrpSpPr>
          <p:nvPr/>
        </p:nvGrpSpPr>
        <p:grpSpPr>
          <a:xfrm>
            <a:off x="4800600" y="2493829"/>
            <a:ext cx="8115300" cy="1861831"/>
            <a:chOff x="0" y="0"/>
            <a:chExt cx="4828540" cy="4716780"/>
          </a:xfrm>
        </p:grpSpPr>
        <p:sp>
          <p:nvSpPr>
            <p:cNvPr id="9" name="Freeform 9"/>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sp>
        <p:nvSpPr>
          <p:cNvPr id="32" name="TextBox 6">
            <a:extLst>
              <a:ext uri="{FF2B5EF4-FFF2-40B4-BE49-F238E27FC236}">
                <a16:creationId xmlns:a16="http://schemas.microsoft.com/office/drawing/2014/main" id="{49EE883C-DF20-4FCA-B011-22F880D6E048}"/>
              </a:ext>
            </a:extLst>
          </p:cNvPr>
          <p:cNvSpPr txBox="1"/>
          <p:nvPr/>
        </p:nvSpPr>
        <p:spPr>
          <a:xfrm>
            <a:off x="4876799" y="2727699"/>
            <a:ext cx="7848601" cy="1020857"/>
          </a:xfrm>
          <a:prstGeom prst="rect">
            <a:avLst/>
          </a:prstGeom>
        </p:spPr>
        <p:txBody>
          <a:bodyPr wrap="square" lIns="0" tIns="0" rIns="0" bIns="0" rtlCol="0" anchor="t">
            <a:spAutoFit/>
          </a:bodyPr>
          <a:lstStyle/>
          <a:p>
            <a:pPr marL="0" lvl="0" indent="0" algn="ctr">
              <a:lnSpc>
                <a:spcPts val="9360"/>
              </a:lnSpc>
              <a:spcBef>
                <a:spcPct val="0"/>
              </a:spcBef>
            </a:pPr>
            <a:r>
              <a:rPr lang="en-US" sz="4000" b="1">
                <a:solidFill>
                  <a:srgbClr val="5E3023"/>
                </a:solidFill>
                <a:latin typeface="Arial" panose="020B0604020202020204" pitchFamily="34" charset="0"/>
                <a:cs typeface="Arial" panose="020B0604020202020204" pitchFamily="34" charset="0"/>
              </a:rPr>
              <a:t>Đọc thông tin 1, 2 SGK tr.57, 58</a:t>
            </a:r>
          </a:p>
        </p:txBody>
      </p:sp>
      <p:sp>
        <p:nvSpPr>
          <p:cNvPr id="33" name="TextBox 6">
            <a:extLst>
              <a:ext uri="{FF2B5EF4-FFF2-40B4-BE49-F238E27FC236}">
                <a16:creationId xmlns:a16="http://schemas.microsoft.com/office/drawing/2014/main" id="{7467BD07-87B5-47B6-A298-0BA06DEDD29A}"/>
              </a:ext>
            </a:extLst>
          </p:cNvPr>
          <p:cNvSpPr txBox="1"/>
          <p:nvPr/>
        </p:nvSpPr>
        <p:spPr>
          <a:xfrm>
            <a:off x="2749630" y="4374710"/>
            <a:ext cx="13239750" cy="4323620"/>
          </a:xfrm>
          <a:prstGeom prst="rect">
            <a:avLst/>
          </a:prstGeom>
        </p:spPr>
        <p:txBody>
          <a:bodyPr wrap="square" lIns="0" tIns="0" rIns="0" bIns="0" rtlCol="0" anchor="t">
            <a:spAutoFit/>
          </a:bodyPr>
          <a:lstStyle/>
          <a:p>
            <a:pPr lvl="0" algn="ctr">
              <a:lnSpc>
                <a:spcPct val="150000"/>
              </a:lnSpc>
              <a:spcBef>
                <a:spcPct val="0"/>
              </a:spcBef>
            </a:pPr>
            <a:r>
              <a:rPr lang="en-US" sz="4000" b="1">
                <a:solidFill>
                  <a:srgbClr val="5E3023"/>
                </a:solidFill>
                <a:latin typeface="Arial" panose="020B0604020202020204" pitchFamily="34" charset="0"/>
                <a:cs typeface="Arial" panose="020B0604020202020204" pitchFamily="34" charset="0"/>
              </a:rPr>
              <a:t>Trả lời câu hỏi:</a:t>
            </a:r>
          </a:p>
          <a:p>
            <a:pPr lvl="0" algn="just">
              <a:lnSpc>
                <a:spcPct val="150000"/>
              </a:lnSpc>
              <a:spcBef>
                <a:spcPct val="0"/>
              </a:spcBef>
            </a:pPr>
            <a:r>
              <a:rPr lang="en-US" sz="3800" i="1">
                <a:solidFill>
                  <a:srgbClr val="5E3023"/>
                </a:solidFill>
                <a:latin typeface="Arial" panose="020B0604020202020204" pitchFamily="34" charset="0"/>
                <a:cs typeface="Arial" panose="020B0604020202020204" pitchFamily="34" charset="0"/>
              </a:rPr>
              <a:t>1. </a:t>
            </a:r>
            <a:r>
              <a:rPr lang="vi-VN" sz="3800" i="1">
                <a:solidFill>
                  <a:srgbClr val="5E3023"/>
                </a:solidFill>
                <a:latin typeface="Arial" panose="020B0604020202020204" pitchFamily="34" charset="0"/>
                <a:cs typeface="Arial" panose="020B0604020202020204" pitchFamily="34" charset="0"/>
              </a:rPr>
              <a:t>Theo quy định của pháp luật về phòng, chống tệ nạn xã hội, những hành vi nào không được làm đối với cá nhân?</a:t>
            </a:r>
            <a:endParaRPr lang="en-US" sz="3800" i="1">
              <a:solidFill>
                <a:srgbClr val="5E3023"/>
              </a:solidFill>
              <a:latin typeface="Arial" panose="020B0604020202020204" pitchFamily="34" charset="0"/>
              <a:cs typeface="Arial" panose="020B0604020202020204" pitchFamily="34" charset="0"/>
            </a:endParaRPr>
          </a:p>
          <a:p>
            <a:pPr lvl="0" algn="just">
              <a:lnSpc>
                <a:spcPct val="150000"/>
              </a:lnSpc>
              <a:spcBef>
                <a:spcPct val="0"/>
              </a:spcBef>
            </a:pPr>
            <a:r>
              <a:rPr lang="en-US" sz="3800" i="1">
                <a:solidFill>
                  <a:srgbClr val="5E3023"/>
                </a:solidFill>
                <a:latin typeface="Arial" panose="020B0604020202020204" pitchFamily="34" charset="0"/>
                <a:cs typeface="Arial" panose="020B0604020202020204" pitchFamily="34" charset="0"/>
              </a:rPr>
              <a:t>2. </a:t>
            </a:r>
            <a:r>
              <a:rPr lang="vi-VN" sz="3800" i="1">
                <a:solidFill>
                  <a:srgbClr val="5E3023"/>
                </a:solidFill>
                <a:latin typeface="Arial" panose="020B0604020202020204" pitchFamily="34" charset="0"/>
                <a:cs typeface="Arial" panose="020B0604020202020204" pitchFamily="34" charset="0"/>
              </a:rPr>
              <a:t>Nhân vật Nguyễn T đã vi phạm quy định về phòng, chống tệ nạn xã hội nào và sẽ bị pháp luật xử lí như thế nào?</a:t>
            </a:r>
            <a:endParaRPr lang="en-US" sz="3800" i="1">
              <a:solidFill>
                <a:srgbClr val="5E3023"/>
              </a:solidFill>
              <a:latin typeface="Arial" panose="020B0604020202020204" pitchFamily="34" charset="0"/>
              <a:cs typeface="Arial" panose="020B0604020202020204" pitchFamily="34" charset="0"/>
            </a:endParaRPr>
          </a:p>
        </p:txBody>
      </p:sp>
      <p:pic>
        <p:nvPicPr>
          <p:cNvPr id="35" name="Picture 13">
            <a:extLst>
              <a:ext uri="{FF2B5EF4-FFF2-40B4-BE49-F238E27FC236}">
                <a16:creationId xmlns:a16="http://schemas.microsoft.com/office/drawing/2014/main" id="{68B37F2D-639C-4B99-A95B-4C5D2D9561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8341" y="2727699"/>
            <a:ext cx="3228258" cy="7559301"/>
          </a:xfrm>
          <a:prstGeom prst="rect">
            <a:avLst/>
          </a:prstGeom>
        </p:spPr>
      </p:pic>
      <p:pic>
        <p:nvPicPr>
          <p:cNvPr id="36" name="Picture 7">
            <a:extLst>
              <a:ext uri="{FF2B5EF4-FFF2-40B4-BE49-F238E27FC236}">
                <a16:creationId xmlns:a16="http://schemas.microsoft.com/office/drawing/2014/main" id="{E2F51F2A-0364-4386-943E-3FA34BB4F3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26643" y="7734300"/>
            <a:ext cx="3108253" cy="254793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TotalTime>
  <Words>2511</Words>
  <Application>Microsoft Office PowerPoint</Application>
  <PresentationFormat>Tùy chỉnh</PresentationFormat>
  <Paragraphs>162</Paragraphs>
  <Slides>47</Slides>
  <Notes>0</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47</vt:i4>
      </vt:variant>
    </vt:vector>
  </HeadingPairs>
  <TitlesOfParts>
    <vt:vector size="52" baseType="lpstr">
      <vt:lpstr>Arial</vt:lpstr>
      <vt:lpstr>Be Vietnam</vt:lpstr>
      <vt:lpstr>Calibri</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Trần Bích</dc:creator>
  <cp:lastModifiedBy>ND</cp:lastModifiedBy>
  <cp:revision>30</cp:revision>
  <dcterms:created xsi:type="dcterms:W3CDTF">2006-08-16T00:00:00Z</dcterms:created>
  <dcterms:modified xsi:type="dcterms:W3CDTF">2024-04-03T06:55:02Z</dcterms:modified>
  <dc:identifier>DAFTenOoczg</dc:identifier>
</cp:coreProperties>
</file>