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8"/>
  </p:notesMasterIdLst>
  <p:sldIdLst>
    <p:sldId id="256" r:id="rId2"/>
    <p:sldId id="258" r:id="rId3"/>
    <p:sldId id="263" r:id="rId4"/>
    <p:sldId id="267" r:id="rId5"/>
    <p:sldId id="269" r:id="rId6"/>
    <p:sldId id="274" r:id="rId7"/>
    <p:sldId id="261" r:id="rId8"/>
    <p:sldId id="268" r:id="rId9"/>
    <p:sldId id="301" r:id="rId10"/>
    <p:sldId id="302" r:id="rId11"/>
    <p:sldId id="303" r:id="rId12"/>
    <p:sldId id="264" r:id="rId13"/>
    <p:sldId id="262" r:id="rId14"/>
    <p:sldId id="272" r:id="rId15"/>
    <p:sldId id="273" r:id="rId16"/>
    <p:sldId id="257" r:id="rId17"/>
    <p:sldId id="275" r:id="rId18"/>
    <p:sldId id="276" r:id="rId19"/>
    <p:sldId id="266" r:id="rId20"/>
    <p:sldId id="277" r:id="rId21"/>
    <p:sldId id="265" r:id="rId22"/>
    <p:sldId id="278" r:id="rId23"/>
    <p:sldId id="270" r:id="rId24"/>
    <p:sldId id="279" r:id="rId25"/>
    <p:sldId id="280" r:id="rId26"/>
    <p:sldId id="259" r:id="rId27"/>
    <p:sldId id="281" r:id="rId28"/>
    <p:sldId id="282" r:id="rId29"/>
    <p:sldId id="283" r:id="rId30"/>
    <p:sldId id="287" r:id="rId31"/>
    <p:sldId id="284" r:id="rId32"/>
    <p:sldId id="285" r:id="rId33"/>
    <p:sldId id="286" r:id="rId34"/>
    <p:sldId id="288" r:id="rId35"/>
    <p:sldId id="260" r:id="rId36"/>
    <p:sldId id="289" r:id="rId37"/>
    <p:sldId id="290" r:id="rId38"/>
    <p:sldId id="292" r:id="rId39"/>
    <p:sldId id="293" r:id="rId40"/>
    <p:sldId id="294" r:id="rId41"/>
    <p:sldId id="295" r:id="rId42"/>
    <p:sldId id="296" r:id="rId43"/>
    <p:sldId id="297" r:id="rId44"/>
    <p:sldId id="298" r:id="rId45"/>
    <p:sldId id="299" r:id="rId46"/>
    <p:sldId id="300" r:id="rId47"/>
  </p:sldIdLst>
  <p:sldSz cx="18288000" cy="10287000"/>
  <p:notesSz cx="6858000" cy="9144000"/>
  <p:embeddedFontLst>
    <p:embeddedFont>
      <p:font typeface="Calibri" panose="020F0502020204030204" pitchFamily="34" charset="0"/>
      <p:regular r:id="rId49"/>
      <p:bold r:id="rId50"/>
      <p:italic r:id="rId51"/>
      <p:boldItalic r:id="rId52"/>
    </p:embeddedFont>
    <p:embeddedFont>
      <p:font typeface="Gaegu Bold" panose="020B0604020202020204"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0" d="100"/>
          <a:sy n="40" d="100"/>
        </p:scale>
        <p:origin x="828"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62A5F8-EFF8-4A36-9BA3-69B026C57E09}" type="datetimeFigureOut">
              <a:rPr lang="en-US" smtClean="0"/>
              <a:t>3/6/2024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8EE56B-9449-4B42-9B5C-DEE9344DA1F4}" type="slidenum">
              <a:rPr lang="en-US" smtClean="0"/>
              <a:t>‹#›</a:t>
            </a:fld>
            <a:endParaRPr lang="en-US"/>
          </a:p>
        </p:txBody>
      </p:sp>
    </p:spTree>
    <p:extLst>
      <p:ext uri="{BB962C8B-B14F-4D97-AF65-F5344CB8AC3E}">
        <p14:creationId xmlns:p14="http://schemas.microsoft.com/office/powerpoint/2010/main" val="4210145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8EE56B-9449-4B42-9B5C-DEE9344DA1F4}" type="slidenum">
              <a:rPr lang="en-US" smtClean="0"/>
              <a:t>22</a:t>
            </a:fld>
            <a:endParaRPr lang="en-US"/>
          </a:p>
        </p:txBody>
      </p:sp>
    </p:spTree>
    <p:extLst>
      <p:ext uri="{BB962C8B-B14F-4D97-AF65-F5344CB8AC3E}">
        <p14:creationId xmlns:p14="http://schemas.microsoft.com/office/powerpoint/2010/main" val="3143154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2.svg"/><Relationship Id="rId7" Type="http://schemas.openxmlformats.org/officeDocument/2006/relationships/image" Target="../media/image1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4.svg"/><Relationship Id="rId5" Type="http://schemas.openxmlformats.org/officeDocument/2006/relationships/image" Target="../media/image6.svg"/><Relationship Id="rId10" Type="http://schemas.openxmlformats.org/officeDocument/2006/relationships/image" Target="../media/image23.png"/><Relationship Id="rId4" Type="http://schemas.openxmlformats.org/officeDocument/2006/relationships/image" Target="../media/image5.png"/><Relationship Id="rId9" Type="http://schemas.openxmlformats.org/officeDocument/2006/relationships/image" Target="../media/image10.sv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4.svg"/><Relationship Id="rId5" Type="http://schemas.openxmlformats.org/officeDocument/2006/relationships/image" Target="../media/image18.svg"/><Relationship Id="rId10" Type="http://schemas.openxmlformats.org/officeDocument/2006/relationships/image" Target="../media/image3.png"/><Relationship Id="rId4" Type="http://schemas.openxmlformats.org/officeDocument/2006/relationships/image" Target="../media/image17.png"/><Relationship Id="rId9" Type="http://schemas.openxmlformats.org/officeDocument/2006/relationships/image" Target="../media/image24.svg"/></Relationships>
</file>

<file path=ppt/slides/_rels/slide1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34.svg"/></Relationships>
</file>

<file path=ppt/slides/_rels/slide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svg"/><Relationship Id="rId7"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18.svg"/></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4.svg"/><Relationship Id="rId5" Type="http://schemas.openxmlformats.org/officeDocument/2006/relationships/image" Target="../media/image18.svg"/><Relationship Id="rId10" Type="http://schemas.openxmlformats.org/officeDocument/2006/relationships/image" Target="../media/image3.png"/><Relationship Id="rId4" Type="http://schemas.openxmlformats.org/officeDocument/2006/relationships/image" Target="../media/image17.png"/><Relationship Id="rId9" Type="http://schemas.openxmlformats.org/officeDocument/2006/relationships/image" Target="../media/image24.sv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svg"/><Relationship Id="rId7" Type="http://schemas.openxmlformats.org/officeDocument/2006/relationships/image" Target="../media/image1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42.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4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4.svg"/><Relationship Id="rId5" Type="http://schemas.openxmlformats.org/officeDocument/2006/relationships/image" Target="../media/image18.svg"/><Relationship Id="rId10" Type="http://schemas.openxmlformats.org/officeDocument/2006/relationships/image" Target="../media/image3.png"/><Relationship Id="rId4" Type="http://schemas.openxmlformats.org/officeDocument/2006/relationships/image" Target="../media/image17.png"/><Relationship Id="rId9" Type="http://schemas.openxmlformats.org/officeDocument/2006/relationships/image" Target="../media/image24.sv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58.svg"/><Relationship Id="rId7" Type="http://schemas.openxmlformats.org/officeDocument/2006/relationships/image" Target="../media/image62.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32.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1.svg"/><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5.svg"/><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svg"/><Relationship Id="rId7" Type="http://schemas.openxmlformats.org/officeDocument/2006/relationships/image" Target="../media/image81.sv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85.svg"/><Relationship Id="rId5" Type="http://schemas.openxmlformats.org/officeDocument/2006/relationships/image" Target="../media/image79.sv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svg"/></Relationships>
</file>

<file path=ppt/slides/_rels/slide36.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86.png"/><Relationship Id="rId7" Type="http://schemas.openxmlformats.org/officeDocument/2006/relationships/image" Target="../media/image80.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svg"/></Relationships>
</file>

<file path=ppt/slides/_rels/slide3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54.svg"/><Relationship Id="rId7" Type="http://schemas.openxmlformats.org/officeDocument/2006/relationships/image" Target="../media/image60.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93.svg"/><Relationship Id="rId5" Type="http://schemas.openxmlformats.org/officeDocument/2006/relationships/image" Target="../media/image58.svg"/><Relationship Id="rId10" Type="http://schemas.openxmlformats.org/officeDocument/2006/relationships/image" Target="../media/image92.png"/><Relationship Id="rId4" Type="http://schemas.openxmlformats.org/officeDocument/2006/relationships/image" Target="../media/image57.png"/><Relationship Id="rId9" Type="http://schemas.openxmlformats.org/officeDocument/2006/relationships/image" Target="../media/image91.svg"/></Relationships>
</file>

<file path=ppt/slides/_rels/slide38.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20.svg"/><Relationship Id="rId7" Type="http://schemas.openxmlformats.org/officeDocument/2006/relationships/image" Target="../media/image95.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97.svg"/></Relationships>
</file>

<file path=ppt/slides/_rels/slide3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34.sv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2.svg"/><Relationship Id="rId5" Type="http://schemas.openxmlformats.org/officeDocument/2006/relationships/image" Target="../media/image18.svg"/><Relationship Id="rId10" Type="http://schemas.openxmlformats.org/officeDocument/2006/relationships/image" Target="../media/image11.png"/><Relationship Id="rId4" Type="http://schemas.openxmlformats.org/officeDocument/2006/relationships/image" Target="../media/image17.png"/><Relationship Id="rId9" Type="http://schemas.openxmlformats.org/officeDocument/2006/relationships/image" Target="../media/image24.svg"/></Relationships>
</file>

<file path=ppt/slides/_rels/slide4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7.svg"/><Relationship Id="rId7" Type="http://schemas.openxmlformats.org/officeDocument/2006/relationships/image" Target="../media/image81.sv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 Id="rId9" Type="http://schemas.openxmlformats.org/officeDocument/2006/relationships/image" Target="../media/image85.svg"/></Relationships>
</file>

<file path=ppt/slides/_rels/slide4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4.svg"/><Relationship Id="rId5" Type="http://schemas.openxmlformats.org/officeDocument/2006/relationships/image" Target="../media/image18.svg"/><Relationship Id="rId10" Type="http://schemas.openxmlformats.org/officeDocument/2006/relationships/image" Target="../media/image3.png"/><Relationship Id="rId4" Type="http://schemas.openxmlformats.org/officeDocument/2006/relationships/image" Target="../media/image17.png"/><Relationship Id="rId9" Type="http://schemas.openxmlformats.org/officeDocument/2006/relationships/image" Target="../media/image24.svg"/></Relationships>
</file>

<file path=ppt/slides/_rels/slide42.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3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0.svg"/><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4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4.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0.svg"/><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sv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8.svg"/><Relationship Id="rId7" Type="http://schemas.openxmlformats.org/officeDocument/2006/relationships/image" Target="../media/image10.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4.sv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4.svg"/><Relationship Id="rId5" Type="http://schemas.openxmlformats.org/officeDocument/2006/relationships/image" Target="../media/image18.svg"/><Relationship Id="rId10" Type="http://schemas.openxmlformats.org/officeDocument/2006/relationships/image" Target="../media/image3.png"/><Relationship Id="rId4" Type="http://schemas.openxmlformats.org/officeDocument/2006/relationships/image" Target="../media/image17.png"/><Relationship Id="rId9"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3" name="Group 3"/>
          <p:cNvGrpSpPr/>
          <p:nvPr/>
        </p:nvGrpSpPr>
        <p:grpSpPr>
          <a:xfrm>
            <a:off x="0" y="6406907"/>
            <a:ext cx="18288000" cy="3880093"/>
            <a:chOff x="0" y="0"/>
            <a:chExt cx="4816593" cy="1021917"/>
          </a:xfrm>
        </p:grpSpPr>
        <p:sp>
          <p:nvSpPr>
            <p:cNvPr id="4" name="Freeform 4"/>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3000" y="1175234"/>
            <a:ext cx="16306800" cy="6731486"/>
          </a:xfrm>
          <a:prstGeom prst="rect">
            <a:avLst/>
          </a:prstGeom>
        </p:spPr>
      </p:pic>
      <p:grpSp>
        <p:nvGrpSpPr>
          <p:cNvPr id="8" name="Group 8"/>
          <p:cNvGrpSpPr/>
          <p:nvPr/>
        </p:nvGrpSpPr>
        <p:grpSpPr>
          <a:xfrm>
            <a:off x="-1371833" y="-873525"/>
            <a:ext cx="21031665" cy="1344037"/>
            <a:chOff x="0" y="0"/>
            <a:chExt cx="28042220" cy="1792049"/>
          </a:xfrm>
        </p:grpSpPr>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78321"/>
            <a:stretch>
              <a:fillRect/>
            </a:stretch>
          </p:blipFill>
          <p:spPr>
            <a:xfrm flipV="1">
              <a:off x="0" y="0"/>
              <a:ext cx="15104543" cy="1792049"/>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78321"/>
            <a:stretch>
              <a:fillRect/>
            </a:stretch>
          </p:blipFill>
          <p:spPr>
            <a:xfrm flipV="1">
              <a:off x="12937677" y="0"/>
              <a:ext cx="15104543" cy="1792049"/>
            </a:xfrm>
            <a:prstGeom prst="rect">
              <a:avLst/>
            </a:prstGeom>
          </p:spPr>
        </p:pic>
      </p:grpSp>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242790" y="8893646"/>
            <a:ext cx="8580377" cy="4664605"/>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027814" y="6710711"/>
            <a:ext cx="1567745" cy="2182935"/>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281843" y="7134035"/>
            <a:ext cx="2372026" cy="1759612"/>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216745" y="466975"/>
            <a:ext cx="1841864" cy="1851966"/>
          </a:xfrm>
          <a:prstGeom prst="rect">
            <a:avLst/>
          </a:prstGeom>
        </p:spPr>
      </p:pic>
      <p:pic>
        <p:nvPicPr>
          <p:cNvPr id="16"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04804" y="3183718"/>
            <a:ext cx="3855781" cy="7117032"/>
          </a:xfrm>
          <a:prstGeom prst="rect">
            <a:avLst/>
          </a:prstGeom>
        </p:spPr>
      </p:pic>
      <p:sp>
        <p:nvSpPr>
          <p:cNvPr id="18" name="TextBox 18"/>
          <p:cNvSpPr txBox="1"/>
          <p:nvPr/>
        </p:nvSpPr>
        <p:spPr>
          <a:xfrm>
            <a:off x="1736374" y="2801938"/>
            <a:ext cx="15120051" cy="3248646"/>
          </a:xfrm>
          <a:prstGeom prst="rect">
            <a:avLst/>
          </a:prstGeom>
        </p:spPr>
        <p:txBody>
          <a:bodyPr wrap="square" lIns="0" tIns="0" rIns="0" bIns="0" rtlCol="0" anchor="t">
            <a:spAutoFit/>
          </a:bodyPr>
          <a:lstStyle/>
          <a:p>
            <a:pPr algn="ctr">
              <a:lnSpc>
                <a:spcPct val="150000"/>
              </a:lnSpc>
            </a:pPr>
            <a:r>
              <a:rPr lang="en-US" sz="7500" b="1">
                <a:solidFill>
                  <a:srgbClr val="FFFFFF"/>
                </a:solidFill>
                <a:latin typeface="Arial" panose="020B0604020202020204" pitchFamily="34" charset="0"/>
                <a:cs typeface="Arial" panose="020B0604020202020204" pitchFamily="34" charset="0"/>
              </a:rPr>
              <a:t>CHÀO MỪNG CÁC EM</a:t>
            </a:r>
          </a:p>
          <a:p>
            <a:pPr algn="ctr">
              <a:lnSpc>
                <a:spcPct val="150000"/>
              </a:lnSpc>
            </a:pPr>
            <a:r>
              <a:rPr lang="en-US" sz="7500" b="1">
                <a:solidFill>
                  <a:srgbClr val="FFFFFF"/>
                </a:solidFill>
                <a:latin typeface="Arial" panose="020B0604020202020204" pitchFamily="34" charset="0"/>
                <a:cs typeface="Arial" panose="020B0604020202020204" pitchFamily="34" charset="0"/>
              </a:rPr>
              <a:t> ĐẾN VỚI BÀI HỌC!</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F71"/>
        </a:solidFill>
        <a:effectLst/>
      </p:bgPr>
    </p:bg>
    <p:spTree>
      <p:nvGrpSpPr>
        <p:cNvPr id="1" name=""/>
        <p:cNvGrpSpPr/>
        <p:nvPr/>
      </p:nvGrpSpPr>
      <p:grpSpPr>
        <a:xfrm>
          <a:off x="0" y="0"/>
          <a:ext cx="0" cy="0"/>
          <a:chOff x="0" y="0"/>
          <a:chExt cx="0" cy="0"/>
        </a:xfrm>
      </p:grpSpPr>
      <p:sp>
        <p:nvSpPr>
          <p:cNvPr id="2" name="TextBox 2"/>
          <p:cNvSpPr txBox="1"/>
          <p:nvPr/>
        </p:nvSpPr>
        <p:spPr>
          <a:xfrm>
            <a:off x="-16041" y="1257300"/>
            <a:ext cx="18287999" cy="1096710"/>
          </a:xfrm>
          <a:prstGeom prst="rect">
            <a:avLst/>
          </a:prstGeom>
        </p:spPr>
        <p:txBody>
          <a:bodyPr wrap="square" lIns="0" tIns="0" rIns="0" bIns="0" rtlCol="0" anchor="t">
            <a:spAutoFit/>
          </a:bodyPr>
          <a:lstStyle/>
          <a:p>
            <a:pPr algn="ctr">
              <a:lnSpc>
                <a:spcPts val="9379"/>
              </a:lnSpc>
            </a:pPr>
            <a:r>
              <a:rPr lang="en-US" sz="6600" b="1">
                <a:solidFill>
                  <a:srgbClr val="373E56"/>
                </a:solidFill>
                <a:latin typeface="Arial" panose="020B0604020202020204" pitchFamily="34" charset="0"/>
                <a:cs typeface="Arial" panose="020B0604020202020204" pitchFamily="34" charset="0"/>
              </a:rPr>
              <a:t>KẾT LUẬN</a:t>
            </a:r>
          </a:p>
        </p:txBody>
      </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27237">
            <a:off x="329" y="45028"/>
            <a:ext cx="3012936" cy="3029460"/>
          </a:xfrm>
          <a:prstGeom prst="rect">
            <a:avLst/>
          </a:prstGeom>
        </p:spPr>
      </p:pic>
      <p:sp>
        <p:nvSpPr>
          <p:cNvPr id="19" name="Freeform 19"/>
          <p:cNvSpPr/>
          <p:nvPr/>
        </p:nvSpPr>
        <p:spPr>
          <a:xfrm>
            <a:off x="165774" y="3615039"/>
            <a:ext cx="6972857" cy="1069684"/>
          </a:xfrm>
          <a:custGeom>
            <a:avLst/>
            <a:gdLst/>
            <a:ahLst/>
            <a:cxnLst/>
            <a:rect l="l" t="t" r="r" b="b"/>
            <a:pathLst>
              <a:path w="854036" h="63602">
                <a:moveTo>
                  <a:pt x="33318" y="51"/>
                </a:moveTo>
                <a:lnTo>
                  <a:pt x="820718" y="51"/>
                </a:lnTo>
                <a:cubicBezTo>
                  <a:pt x="832095" y="0"/>
                  <a:pt x="842630" y="6040"/>
                  <a:pt x="848333" y="15885"/>
                </a:cubicBezTo>
                <a:cubicBezTo>
                  <a:pt x="854036" y="25729"/>
                  <a:pt x="854036" y="37873"/>
                  <a:pt x="848333" y="47717"/>
                </a:cubicBezTo>
                <a:cubicBezTo>
                  <a:pt x="842630" y="57562"/>
                  <a:pt x="832095" y="63602"/>
                  <a:pt x="820718" y="63551"/>
                </a:cubicBezTo>
                <a:lnTo>
                  <a:pt x="33318" y="63551"/>
                </a:lnTo>
                <a:cubicBezTo>
                  <a:pt x="21941" y="63602"/>
                  <a:pt x="11406" y="57562"/>
                  <a:pt x="5703" y="47717"/>
                </a:cubicBezTo>
                <a:cubicBezTo>
                  <a:pt x="0" y="37873"/>
                  <a:pt x="0" y="25729"/>
                  <a:pt x="5703" y="15885"/>
                </a:cubicBezTo>
                <a:cubicBezTo>
                  <a:pt x="11406" y="6040"/>
                  <a:pt x="21941" y="0"/>
                  <a:pt x="33318" y="51"/>
                </a:cubicBezTo>
                <a:close/>
              </a:path>
            </a:pathLst>
          </a:custGeom>
          <a:solidFill>
            <a:srgbClr val="4A7168"/>
          </a:solidFill>
        </p:spPr>
      </p:sp>
      <p:sp>
        <p:nvSpPr>
          <p:cNvPr id="32" name="Freeform 18">
            <a:extLst>
              <a:ext uri="{FF2B5EF4-FFF2-40B4-BE49-F238E27FC236}">
                <a16:creationId xmlns:a16="http://schemas.microsoft.com/office/drawing/2014/main" id="{BF3C08FC-FB6D-492A-BDF1-969EC3F7D109}"/>
              </a:ext>
            </a:extLst>
          </p:cNvPr>
          <p:cNvSpPr/>
          <p:nvPr/>
        </p:nvSpPr>
        <p:spPr>
          <a:xfrm>
            <a:off x="7807231" y="4380602"/>
            <a:ext cx="10146405" cy="2678158"/>
          </a:xfrm>
          <a:custGeom>
            <a:avLst/>
            <a:gdLst/>
            <a:ahLst/>
            <a:cxnLst/>
            <a:rect l="l" t="t" r="r" b="b"/>
            <a:pathLst>
              <a:path w="1273136" h="63602">
                <a:moveTo>
                  <a:pt x="33318" y="51"/>
                </a:moveTo>
                <a:lnTo>
                  <a:pt x="1239818" y="51"/>
                </a:lnTo>
                <a:cubicBezTo>
                  <a:pt x="1251195" y="0"/>
                  <a:pt x="1261730" y="6040"/>
                  <a:pt x="1267433" y="15885"/>
                </a:cubicBezTo>
                <a:cubicBezTo>
                  <a:pt x="1273136" y="25729"/>
                  <a:pt x="1273136" y="37873"/>
                  <a:pt x="1267433" y="47717"/>
                </a:cubicBezTo>
                <a:cubicBezTo>
                  <a:pt x="1261730" y="57562"/>
                  <a:pt x="1251195" y="63602"/>
                  <a:pt x="1239818" y="63551"/>
                </a:cubicBezTo>
                <a:lnTo>
                  <a:pt x="33318" y="63551"/>
                </a:lnTo>
                <a:cubicBezTo>
                  <a:pt x="21941" y="63602"/>
                  <a:pt x="11406" y="57562"/>
                  <a:pt x="5703" y="47717"/>
                </a:cubicBezTo>
                <a:cubicBezTo>
                  <a:pt x="0" y="37873"/>
                  <a:pt x="0" y="25729"/>
                  <a:pt x="5703" y="15885"/>
                </a:cubicBezTo>
                <a:cubicBezTo>
                  <a:pt x="11406" y="6040"/>
                  <a:pt x="21941" y="0"/>
                  <a:pt x="33318" y="51"/>
                </a:cubicBezTo>
                <a:close/>
              </a:path>
            </a:pathLst>
          </a:custGeom>
          <a:solidFill>
            <a:srgbClr val="FFF2E6"/>
          </a:solidFill>
        </p:spPr>
      </p:sp>
      <p:sp>
        <p:nvSpPr>
          <p:cNvPr id="33" name="TextBox 8">
            <a:extLst>
              <a:ext uri="{FF2B5EF4-FFF2-40B4-BE49-F238E27FC236}">
                <a16:creationId xmlns:a16="http://schemas.microsoft.com/office/drawing/2014/main" id="{8771CBC1-CBBD-4EEC-93C0-33CF70916E5A}"/>
              </a:ext>
            </a:extLst>
          </p:cNvPr>
          <p:cNvSpPr txBox="1"/>
          <p:nvPr/>
        </p:nvSpPr>
        <p:spPr>
          <a:xfrm>
            <a:off x="304800" y="3918937"/>
            <a:ext cx="6960194" cy="461665"/>
          </a:xfrm>
          <a:prstGeom prst="rect">
            <a:avLst/>
          </a:prstGeom>
        </p:spPr>
        <p:txBody>
          <a:bodyPr wrap="square" lIns="0" tIns="0" rIns="0" bIns="0" rtlCol="0" anchor="t">
            <a:spAutoFit/>
          </a:bodyPr>
          <a:lstStyle/>
          <a:p>
            <a:pPr algn="ctr">
              <a:lnSpc>
                <a:spcPts val="3630"/>
              </a:lnSpc>
              <a:spcBef>
                <a:spcPct val="0"/>
              </a:spcBef>
            </a:pPr>
            <a:r>
              <a:rPr lang="en-US" sz="3800" b="1">
                <a:solidFill>
                  <a:schemeClr val="bg1"/>
                </a:solidFill>
                <a:latin typeface="Arial" panose="020B0604020202020204" pitchFamily="34" charset="0"/>
                <a:cs typeface="Arial" panose="020B0604020202020204" pitchFamily="34" charset="0"/>
              </a:rPr>
              <a:t>KHÁI NIỆM TỆ NẠN XÃ HỘI </a:t>
            </a:r>
          </a:p>
        </p:txBody>
      </p:sp>
      <p:sp>
        <p:nvSpPr>
          <p:cNvPr id="35" name="TextBox 34">
            <a:extLst>
              <a:ext uri="{FF2B5EF4-FFF2-40B4-BE49-F238E27FC236}">
                <a16:creationId xmlns:a16="http://schemas.microsoft.com/office/drawing/2014/main" id="{A1E2167C-8A31-4039-AC48-A728D9016D22}"/>
              </a:ext>
            </a:extLst>
          </p:cNvPr>
          <p:cNvSpPr txBox="1"/>
          <p:nvPr/>
        </p:nvSpPr>
        <p:spPr>
          <a:xfrm>
            <a:off x="8171530" y="4380602"/>
            <a:ext cx="9415462" cy="2615460"/>
          </a:xfrm>
          <a:prstGeom prst="rect">
            <a:avLst/>
          </a:prstGeom>
          <a:noFill/>
        </p:spPr>
        <p:txBody>
          <a:bodyPr wrap="square">
            <a:spAutoFit/>
          </a:bodyPr>
          <a:lstStyle/>
          <a:p>
            <a:pPr algn="just">
              <a:lnSpc>
                <a:spcPct val="150000"/>
              </a:lnSpc>
              <a:spcBef>
                <a:spcPts val="100"/>
              </a:spcBef>
              <a:spcAft>
                <a:spcPts val="100"/>
              </a:spcAft>
            </a:pPr>
            <a:r>
              <a:rPr lang="fr-FR"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 những hành vi sai lệch chuẩn mực xã hội, vi phạm đạo đức và pháp luật, gây hậu quả xấu đến mọi mặt của đời sống. </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2" name="Picture 5">
            <a:extLst>
              <a:ext uri="{FF2B5EF4-FFF2-40B4-BE49-F238E27FC236}">
                <a16:creationId xmlns:a16="http://schemas.microsoft.com/office/drawing/2014/main" id="{2DA7ADC4-47DA-4F30-B482-53793C8EB8A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799" y="7935815"/>
            <a:ext cx="8099294" cy="4403071"/>
          </a:xfrm>
          <a:prstGeom prst="rect">
            <a:avLst/>
          </a:prstGeom>
        </p:spPr>
      </p:pic>
      <p:pic>
        <p:nvPicPr>
          <p:cNvPr id="13" name="Picture 6">
            <a:extLst>
              <a:ext uri="{FF2B5EF4-FFF2-40B4-BE49-F238E27FC236}">
                <a16:creationId xmlns:a16="http://schemas.microsoft.com/office/drawing/2014/main" id="{73D3E7B6-745E-4F44-89D7-74BDDACD1F3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477492" y="6111471"/>
            <a:ext cx="1329944" cy="1851820"/>
          </a:xfrm>
          <a:prstGeom prst="rect">
            <a:avLst/>
          </a:prstGeom>
        </p:spPr>
      </p:pic>
      <p:pic>
        <p:nvPicPr>
          <p:cNvPr id="14" name="Picture 7">
            <a:extLst>
              <a:ext uri="{FF2B5EF4-FFF2-40B4-BE49-F238E27FC236}">
                <a16:creationId xmlns:a16="http://schemas.microsoft.com/office/drawing/2014/main" id="{29FF37B3-4992-4F94-B0FC-49810E9C7DE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01737" y="6279591"/>
            <a:ext cx="2372026" cy="1759612"/>
          </a:xfrm>
          <a:prstGeom prst="rect">
            <a:avLst/>
          </a:prstGeom>
        </p:spPr>
      </p:pic>
      <p:pic>
        <p:nvPicPr>
          <p:cNvPr id="16" name="Picture 8">
            <a:extLst>
              <a:ext uri="{FF2B5EF4-FFF2-40B4-BE49-F238E27FC236}">
                <a16:creationId xmlns:a16="http://schemas.microsoft.com/office/drawing/2014/main" id="{6F587EC0-23F0-474D-A152-1CE01BBAFD5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170944" y="6313785"/>
            <a:ext cx="3306548" cy="1725417"/>
          </a:xfrm>
          <a:prstGeom prst="rect">
            <a:avLst/>
          </a:prstGeom>
        </p:spPr>
      </p:pic>
    </p:spTree>
    <p:extLst>
      <p:ext uri="{BB962C8B-B14F-4D97-AF65-F5344CB8AC3E}">
        <p14:creationId xmlns:p14="http://schemas.microsoft.com/office/powerpoint/2010/main" val="16817627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par>
                                <p:cTn id="13" presetID="16" presetClass="entr" presetSubtype="2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par>
                                <p:cTn id="19" presetID="16" presetClass="entr" presetSubtype="21"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barn(inVertical)">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3"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0" y="6406907"/>
            <a:ext cx="18288000" cy="3880093"/>
            <a:chOff x="0" y="0"/>
            <a:chExt cx="4816593" cy="1021917"/>
          </a:xfrm>
        </p:grpSpPr>
        <p:sp>
          <p:nvSpPr>
            <p:cNvPr id="3"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853811" y="8830178"/>
            <a:ext cx="8580377" cy="466460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23161" y="6750630"/>
            <a:ext cx="1567745" cy="218293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760348" y="7173954"/>
            <a:ext cx="2372026" cy="1759612"/>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329555" y="7208148"/>
            <a:ext cx="3306548" cy="1725417"/>
          </a:xfrm>
          <a:prstGeom prst="rect">
            <a:avLst/>
          </a:prstGeom>
        </p:spPr>
      </p:pic>
      <p:grpSp>
        <p:nvGrpSpPr>
          <p:cNvPr id="9" name="Group 9"/>
          <p:cNvGrpSpPr/>
          <p:nvPr/>
        </p:nvGrpSpPr>
        <p:grpSpPr>
          <a:xfrm>
            <a:off x="-1371833" y="-873525"/>
            <a:ext cx="21031665" cy="1344037"/>
            <a:chOff x="0" y="0"/>
            <a:chExt cx="28042220" cy="1792049"/>
          </a:xfrm>
        </p:grpSpPr>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78321"/>
            <a:stretch>
              <a:fillRect/>
            </a:stretch>
          </p:blipFill>
          <p:spPr>
            <a:xfrm flipV="1">
              <a:off x="0" y="0"/>
              <a:ext cx="15104543" cy="1792049"/>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78321"/>
            <a:stretch>
              <a:fillRect/>
            </a:stretch>
          </p:blipFill>
          <p:spPr>
            <a:xfrm flipV="1">
              <a:off x="12937677" y="0"/>
              <a:ext cx="15104543" cy="1792049"/>
            </a:xfrm>
            <a:prstGeom prst="rect">
              <a:avLst/>
            </a:prstGeom>
          </p:spPr>
        </p:pic>
      </p:grpSp>
      <p:sp>
        <p:nvSpPr>
          <p:cNvPr id="13" name="TextBox 13"/>
          <p:cNvSpPr txBox="1"/>
          <p:nvPr/>
        </p:nvSpPr>
        <p:spPr>
          <a:xfrm>
            <a:off x="-152400" y="2540878"/>
            <a:ext cx="18592800" cy="1335237"/>
          </a:xfrm>
          <a:prstGeom prst="rect">
            <a:avLst/>
          </a:prstGeom>
        </p:spPr>
        <p:txBody>
          <a:bodyPr wrap="square" lIns="0" tIns="0" rIns="0" bIns="0" rtlCol="0" anchor="t">
            <a:spAutoFit/>
          </a:bodyPr>
          <a:lstStyle/>
          <a:p>
            <a:pPr algn="ctr">
              <a:lnSpc>
                <a:spcPct val="150000"/>
              </a:lnSpc>
              <a:spcBef>
                <a:spcPct val="0"/>
              </a:spcBef>
            </a:pPr>
            <a:r>
              <a:rPr lang="vi-VN" sz="6600" b="1">
                <a:solidFill>
                  <a:srgbClr val="373E56"/>
                </a:solidFill>
                <a:latin typeface="Arial" panose="020B0604020202020204" pitchFamily="34" charset="0"/>
                <a:cs typeface="Arial" panose="020B0604020202020204" pitchFamily="34" charset="0"/>
              </a:rPr>
              <a:t>2</a:t>
            </a:r>
            <a:r>
              <a:rPr lang="en-US" sz="6600" b="1">
                <a:solidFill>
                  <a:srgbClr val="373E56"/>
                </a:solidFill>
                <a:latin typeface="Arial" panose="020B0604020202020204" pitchFamily="34" charset="0"/>
                <a:cs typeface="Arial" panose="020B0604020202020204" pitchFamily="34" charset="0"/>
              </a:rPr>
              <a:t>. </a:t>
            </a:r>
            <a:r>
              <a:rPr lang="vi-VN" sz="6600" b="1">
                <a:solidFill>
                  <a:srgbClr val="373E56"/>
                </a:solidFill>
                <a:latin typeface="Arial" panose="020B0604020202020204" pitchFamily="34" charset="0"/>
                <a:cs typeface="Arial" panose="020B0604020202020204" pitchFamily="34" charset="0"/>
              </a:rPr>
              <a:t>NGUYÊN NHÂN CỦA TỆ NẠN XÃ HỘI</a:t>
            </a:r>
            <a:endParaRPr lang="en-US" sz="6600" b="1">
              <a:solidFill>
                <a:srgbClr val="373E5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62592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87" name="TextBox 87"/>
          <p:cNvSpPr txBox="1"/>
          <p:nvPr/>
        </p:nvSpPr>
        <p:spPr>
          <a:xfrm>
            <a:off x="15053611" y="3369727"/>
            <a:ext cx="766906" cy="558002"/>
          </a:xfrm>
          <a:prstGeom prst="rect">
            <a:avLst/>
          </a:prstGeom>
        </p:spPr>
        <p:txBody>
          <a:bodyPr lIns="0" tIns="0" rIns="0" bIns="0" rtlCol="0" anchor="t">
            <a:spAutoFit/>
          </a:bodyPr>
          <a:lstStyle/>
          <a:p>
            <a:pPr algn="ctr">
              <a:lnSpc>
                <a:spcPts val="3780"/>
              </a:lnSpc>
              <a:spcBef>
                <a:spcPct val="0"/>
              </a:spcBef>
            </a:pPr>
            <a:r>
              <a:rPr lang="en-US" sz="3437">
                <a:solidFill>
                  <a:srgbClr val="FFF2E6"/>
                </a:solidFill>
                <a:latin typeface="Gaegu Bold"/>
              </a:rPr>
              <a:t>F</a:t>
            </a:r>
          </a:p>
        </p:txBody>
      </p:sp>
      <p:sp>
        <p:nvSpPr>
          <p:cNvPr id="118" name="TextBox 118"/>
          <p:cNvSpPr txBox="1"/>
          <p:nvPr/>
        </p:nvSpPr>
        <p:spPr>
          <a:xfrm>
            <a:off x="0" y="1225942"/>
            <a:ext cx="18288000" cy="1044197"/>
          </a:xfrm>
          <a:prstGeom prst="rect">
            <a:avLst/>
          </a:prstGeom>
        </p:spPr>
        <p:txBody>
          <a:bodyPr wrap="square" lIns="0" tIns="0" rIns="0" bIns="0" rtlCol="0" anchor="t">
            <a:spAutoFit/>
          </a:bodyPr>
          <a:lstStyle/>
          <a:p>
            <a:pPr algn="ctr">
              <a:lnSpc>
                <a:spcPts val="9379"/>
              </a:lnSpc>
            </a:pPr>
            <a:r>
              <a:rPr lang="en-US" sz="4800" b="1">
                <a:solidFill>
                  <a:srgbClr val="373E56"/>
                </a:solidFill>
                <a:latin typeface="Arial" panose="020B0604020202020204" pitchFamily="34" charset="0"/>
                <a:cs typeface="Arial" panose="020B0604020202020204" pitchFamily="34" charset="0"/>
              </a:rPr>
              <a:t>THẢO LUẬN NHÓM</a:t>
            </a:r>
          </a:p>
        </p:txBody>
      </p:sp>
      <p:grpSp>
        <p:nvGrpSpPr>
          <p:cNvPr id="119" name="Group 119"/>
          <p:cNvGrpSpPr/>
          <p:nvPr/>
        </p:nvGrpSpPr>
        <p:grpSpPr>
          <a:xfrm rot="-10800000">
            <a:off x="381000" y="2857500"/>
            <a:ext cx="8077200" cy="6400800"/>
            <a:chOff x="0" y="0"/>
            <a:chExt cx="24863924" cy="3083735"/>
          </a:xfrm>
        </p:grpSpPr>
        <p:sp>
          <p:nvSpPr>
            <p:cNvPr id="120" name="Freeform 120"/>
            <p:cNvSpPr/>
            <p:nvPr/>
          </p:nvSpPr>
          <p:spPr>
            <a:xfrm>
              <a:off x="0" y="-4262"/>
              <a:ext cx="24871669" cy="3090220"/>
            </a:xfrm>
            <a:custGeom>
              <a:avLst/>
              <a:gdLst/>
              <a:ahLst/>
              <a:cxnLst/>
              <a:rect l="l" t="t" r="r" b="b"/>
              <a:pathLst>
                <a:path w="24871669" h="309022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p:spPr>
        </p:sp>
      </p:grpSp>
      <p:sp>
        <p:nvSpPr>
          <p:cNvPr id="121" name="TextBox 121"/>
          <p:cNvSpPr txBox="1"/>
          <p:nvPr/>
        </p:nvSpPr>
        <p:spPr>
          <a:xfrm>
            <a:off x="440206" y="3044126"/>
            <a:ext cx="7772400" cy="6031779"/>
          </a:xfrm>
          <a:prstGeom prst="rect">
            <a:avLst/>
          </a:prstGeom>
        </p:spPr>
        <p:txBody>
          <a:bodyPr wrap="square" lIns="0" tIns="0" rIns="0" bIns="0" rtlCol="0" anchor="t">
            <a:spAutoFit/>
          </a:bodyPr>
          <a:lstStyle/>
          <a:p>
            <a:pPr algn="ctr">
              <a:lnSpc>
                <a:spcPct val="150000"/>
              </a:lnSpc>
              <a:spcBef>
                <a:spcPct val="0"/>
              </a:spcBef>
            </a:pPr>
            <a:r>
              <a:rPr lang="en-US" sz="3800" b="1">
                <a:solidFill>
                  <a:srgbClr val="373E56"/>
                </a:solidFill>
                <a:latin typeface="Arial" panose="020B0604020202020204" pitchFamily="34" charset="0"/>
                <a:cs typeface="Arial" panose="020B0604020202020204" pitchFamily="34" charset="0"/>
              </a:rPr>
              <a:t>NHÓM 1: </a:t>
            </a:r>
          </a:p>
          <a:p>
            <a:pPr algn="just">
              <a:lnSpc>
                <a:spcPct val="150000"/>
              </a:lnSpc>
              <a:spcBef>
                <a:spcPct val="0"/>
              </a:spcBef>
            </a:pPr>
            <a:r>
              <a:rPr lang="en-US" sz="3800">
                <a:solidFill>
                  <a:srgbClr val="373E56"/>
                </a:solidFill>
                <a:latin typeface="Arial" panose="020B0604020202020204" pitchFamily="34" charset="0"/>
                <a:cs typeface="Arial" panose="020B0604020202020204" pitchFamily="34" charset="0"/>
              </a:rPr>
              <a:t>Đọc trường hợp 1 SGK tr.53 và cho biết:</a:t>
            </a:r>
          </a:p>
          <a:p>
            <a:pPr marL="571500" indent="-571500" algn="just">
              <a:lnSpc>
                <a:spcPct val="150000"/>
              </a:lnSpc>
              <a:spcBef>
                <a:spcPct val="0"/>
              </a:spcBef>
              <a:buFont typeface="Arial" panose="020B0604020202020204" pitchFamily="34" charset="0"/>
              <a:buChar char="•"/>
            </a:pPr>
            <a:r>
              <a:rPr lang="vi-VN" sz="3800">
                <a:solidFill>
                  <a:srgbClr val="373E56"/>
                </a:solidFill>
                <a:latin typeface="Arial" panose="020B0604020202020204" pitchFamily="34" charset="0"/>
                <a:cs typeface="Arial" panose="020B0604020202020204" pitchFamily="34" charset="0"/>
              </a:rPr>
              <a:t>Anh T đã vướng phải những loại tệ nạn xã hội nào?</a:t>
            </a:r>
          </a:p>
          <a:p>
            <a:pPr marL="571500" indent="-571500" algn="just">
              <a:lnSpc>
                <a:spcPct val="150000"/>
              </a:lnSpc>
              <a:spcBef>
                <a:spcPct val="0"/>
              </a:spcBef>
              <a:buFont typeface="Arial" panose="020B0604020202020204" pitchFamily="34" charset="0"/>
              <a:buChar char="•"/>
            </a:pPr>
            <a:r>
              <a:rPr lang="vi-VN" sz="3800">
                <a:solidFill>
                  <a:srgbClr val="373E56"/>
                </a:solidFill>
                <a:latin typeface="Arial" panose="020B0604020202020204" pitchFamily="34" charset="0"/>
                <a:cs typeface="Arial" panose="020B0604020202020204" pitchFamily="34" charset="0"/>
              </a:rPr>
              <a:t>Nguyên nhân nào khiến anh T vướng phải tệ nạn xã hội đó</a:t>
            </a:r>
            <a:r>
              <a:rPr lang="en-US" sz="3800">
                <a:solidFill>
                  <a:srgbClr val="373E56"/>
                </a:solidFill>
                <a:latin typeface="Arial" panose="020B0604020202020204" pitchFamily="34" charset="0"/>
                <a:cs typeface="Arial" panose="020B0604020202020204" pitchFamily="34" charset="0"/>
              </a:rPr>
              <a:t>.</a:t>
            </a:r>
            <a:endParaRPr lang="vi-VN" sz="3800">
              <a:solidFill>
                <a:srgbClr val="373E56"/>
              </a:solidFill>
              <a:latin typeface="Arial" panose="020B0604020202020204" pitchFamily="34" charset="0"/>
              <a:cs typeface="Arial" panose="020B0604020202020204" pitchFamily="34" charset="0"/>
            </a:endParaRPr>
          </a:p>
        </p:txBody>
      </p:sp>
      <p:pic>
        <p:nvPicPr>
          <p:cNvPr id="135" name="Picture 13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388">
            <a:off x="-710965" y="733437"/>
            <a:ext cx="5765330" cy="1247408"/>
          </a:xfrm>
          <a:prstGeom prst="rect">
            <a:avLst/>
          </a:prstGeom>
        </p:spPr>
      </p:pic>
      <p:pic>
        <p:nvPicPr>
          <p:cNvPr id="136" name="Picture 13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96196">
            <a:off x="13189644" y="527450"/>
            <a:ext cx="5765330" cy="1247408"/>
          </a:xfrm>
          <a:prstGeom prst="rect">
            <a:avLst/>
          </a:prstGeom>
        </p:spPr>
      </p:pic>
      <p:grpSp>
        <p:nvGrpSpPr>
          <p:cNvPr id="143" name="Group 119">
            <a:extLst>
              <a:ext uri="{FF2B5EF4-FFF2-40B4-BE49-F238E27FC236}">
                <a16:creationId xmlns:a16="http://schemas.microsoft.com/office/drawing/2014/main" id="{799BB88E-4077-4376-BEB3-C2C406F25B7D}"/>
              </a:ext>
            </a:extLst>
          </p:cNvPr>
          <p:cNvGrpSpPr/>
          <p:nvPr/>
        </p:nvGrpSpPr>
        <p:grpSpPr>
          <a:xfrm rot="-10800000">
            <a:off x="8744688" y="2852884"/>
            <a:ext cx="9314712" cy="6414262"/>
            <a:chOff x="0" y="0"/>
            <a:chExt cx="24863924" cy="3083735"/>
          </a:xfrm>
        </p:grpSpPr>
        <p:sp>
          <p:nvSpPr>
            <p:cNvPr id="144" name="Freeform 120">
              <a:extLst>
                <a:ext uri="{FF2B5EF4-FFF2-40B4-BE49-F238E27FC236}">
                  <a16:creationId xmlns:a16="http://schemas.microsoft.com/office/drawing/2014/main" id="{C23D2649-7984-4829-9BF6-66D974182B03}"/>
                </a:ext>
              </a:extLst>
            </p:cNvPr>
            <p:cNvSpPr/>
            <p:nvPr/>
          </p:nvSpPr>
          <p:spPr>
            <a:xfrm>
              <a:off x="0" y="-4262"/>
              <a:ext cx="24871669" cy="3090220"/>
            </a:xfrm>
            <a:custGeom>
              <a:avLst/>
              <a:gdLst/>
              <a:ahLst/>
              <a:cxnLst/>
              <a:rect l="l" t="t" r="r" b="b"/>
              <a:pathLst>
                <a:path w="24871669" h="309022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p:spPr>
        </p:sp>
      </p:grpSp>
      <p:sp>
        <p:nvSpPr>
          <p:cNvPr id="145" name="TextBox 121">
            <a:extLst>
              <a:ext uri="{FF2B5EF4-FFF2-40B4-BE49-F238E27FC236}">
                <a16:creationId xmlns:a16="http://schemas.microsoft.com/office/drawing/2014/main" id="{6DE4885F-6B34-49A2-8E9A-28C3451953FA}"/>
              </a:ext>
            </a:extLst>
          </p:cNvPr>
          <p:cNvSpPr txBox="1"/>
          <p:nvPr/>
        </p:nvSpPr>
        <p:spPr>
          <a:xfrm>
            <a:off x="9019093" y="3238753"/>
            <a:ext cx="8763000" cy="5154616"/>
          </a:xfrm>
          <a:prstGeom prst="rect">
            <a:avLst/>
          </a:prstGeom>
        </p:spPr>
        <p:txBody>
          <a:bodyPr wrap="square" lIns="0" tIns="0" rIns="0" bIns="0" rtlCol="0" anchor="t">
            <a:spAutoFit/>
          </a:bodyPr>
          <a:lstStyle/>
          <a:p>
            <a:pPr algn="ctr">
              <a:lnSpc>
                <a:spcPct val="150000"/>
              </a:lnSpc>
              <a:spcBef>
                <a:spcPct val="0"/>
              </a:spcBef>
            </a:pPr>
            <a:r>
              <a:rPr lang="en-US" sz="3800" b="1">
                <a:solidFill>
                  <a:srgbClr val="373E56"/>
                </a:solidFill>
                <a:latin typeface="Arial" panose="020B0604020202020204" pitchFamily="34" charset="0"/>
                <a:cs typeface="Arial" panose="020B0604020202020204" pitchFamily="34" charset="0"/>
              </a:rPr>
              <a:t>NHÓM 2: </a:t>
            </a:r>
          </a:p>
          <a:p>
            <a:pPr algn="just">
              <a:lnSpc>
                <a:spcPct val="150000"/>
              </a:lnSpc>
              <a:spcBef>
                <a:spcPct val="0"/>
              </a:spcBef>
            </a:pPr>
            <a:r>
              <a:rPr lang="en-US" sz="3800">
                <a:solidFill>
                  <a:srgbClr val="373E56"/>
                </a:solidFill>
                <a:latin typeface="Arial" panose="020B0604020202020204" pitchFamily="34" charset="0"/>
                <a:cs typeface="Arial" panose="020B0604020202020204" pitchFamily="34" charset="0"/>
              </a:rPr>
              <a:t>Đọc trường hợp 2 SGK tr.53 và cho biết:</a:t>
            </a:r>
          </a:p>
          <a:p>
            <a:pPr marL="571500" indent="-571500" algn="just">
              <a:lnSpc>
                <a:spcPct val="150000"/>
              </a:lnSpc>
              <a:spcBef>
                <a:spcPct val="0"/>
              </a:spcBef>
              <a:buFont typeface="Arial" panose="020B0604020202020204" pitchFamily="34" charset="0"/>
              <a:buChar char="•"/>
            </a:pPr>
            <a:r>
              <a:rPr lang="vi-VN" sz="3800">
                <a:solidFill>
                  <a:srgbClr val="373E56"/>
                </a:solidFill>
                <a:latin typeface="Arial" panose="020B0604020202020204" pitchFamily="34" charset="0"/>
                <a:cs typeface="Arial" panose="020B0604020202020204" pitchFamily="34" charset="0"/>
              </a:rPr>
              <a:t>V đã vướng phải loại tệ nạn xã hội nào?</a:t>
            </a:r>
          </a:p>
          <a:p>
            <a:pPr marL="571500" indent="-571500" algn="just">
              <a:lnSpc>
                <a:spcPct val="150000"/>
              </a:lnSpc>
              <a:spcBef>
                <a:spcPct val="0"/>
              </a:spcBef>
              <a:buFont typeface="Arial" panose="020B0604020202020204" pitchFamily="34" charset="0"/>
              <a:buChar char="•"/>
            </a:pPr>
            <a:r>
              <a:rPr lang="vi-VN" sz="3800">
                <a:solidFill>
                  <a:srgbClr val="373E56"/>
                </a:solidFill>
                <a:cs typeface="Arial" panose="020B0604020202020204" pitchFamily="34" charset="0"/>
              </a:rPr>
              <a:t>Nguyên nhân nào khiến V vướng phải tệ nạn xã hội đó</a:t>
            </a:r>
            <a:r>
              <a:rPr lang="en-US" sz="3800">
                <a:solidFill>
                  <a:srgbClr val="373E56"/>
                </a:solidFill>
                <a:latin typeface="Arial" panose="020B0604020202020204" pitchFamily="34" charset="0"/>
                <a:cs typeface="Arial" panose="020B0604020202020204" pitchFamily="34" charset="0"/>
              </a:rPr>
              <a:t>.</a:t>
            </a:r>
            <a:endParaRPr lang="vi-VN" sz="3800">
              <a:solidFill>
                <a:srgbClr val="373E56"/>
              </a:solidFill>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barn(inVertical)">
                                      <p:cBhvr>
                                        <p:cTn id="7" dur="5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1"/>
                                        </p:tgtEl>
                                        <p:attrNameLst>
                                          <p:attrName>style.visibility</p:attrName>
                                        </p:attrNameLst>
                                      </p:cBhvr>
                                      <p:to>
                                        <p:strVal val="visible"/>
                                      </p:to>
                                    </p:set>
                                    <p:animEffect transition="in" filter="barn(inVertical)">
                                      <p:cBhvr>
                                        <p:cTn id="12" dur="500"/>
                                        <p:tgtEl>
                                          <p:spTgt spid="121"/>
                                        </p:tgtEl>
                                      </p:cBhvr>
                                    </p:animEffect>
                                  </p:childTnLst>
                                </p:cTn>
                              </p:par>
                              <p:par>
                                <p:cTn id="13" presetID="16" presetClass="entr" presetSubtype="21" fill="hold" nodeType="withEffect">
                                  <p:stCondLst>
                                    <p:cond delay="0"/>
                                  </p:stCondLst>
                                  <p:childTnLst>
                                    <p:set>
                                      <p:cBhvr>
                                        <p:cTn id="14" dur="1" fill="hold">
                                          <p:stCondLst>
                                            <p:cond delay="0"/>
                                          </p:stCondLst>
                                        </p:cTn>
                                        <p:tgtEl>
                                          <p:spTgt spid="119"/>
                                        </p:tgtEl>
                                        <p:attrNameLst>
                                          <p:attrName>style.visibility</p:attrName>
                                        </p:attrNameLst>
                                      </p:cBhvr>
                                      <p:to>
                                        <p:strVal val="visible"/>
                                      </p:to>
                                    </p:set>
                                    <p:animEffect transition="in" filter="barn(inVertical)">
                                      <p:cBhvr>
                                        <p:cTn id="15" dur="500"/>
                                        <p:tgtEl>
                                          <p:spTgt spid="1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5"/>
                                        </p:tgtEl>
                                        <p:attrNameLst>
                                          <p:attrName>style.visibility</p:attrName>
                                        </p:attrNameLst>
                                      </p:cBhvr>
                                      <p:to>
                                        <p:strVal val="visible"/>
                                      </p:to>
                                    </p:set>
                                    <p:animEffect transition="in" filter="barn(inVertical)">
                                      <p:cBhvr>
                                        <p:cTn id="20" dur="500"/>
                                        <p:tgtEl>
                                          <p:spTgt spid="145"/>
                                        </p:tgtEl>
                                      </p:cBhvr>
                                    </p:animEffect>
                                  </p:childTnLst>
                                </p:cTn>
                              </p:par>
                              <p:par>
                                <p:cTn id="21" presetID="16" presetClass="entr" presetSubtype="21" fill="hold" nodeType="withEffect">
                                  <p:stCondLst>
                                    <p:cond delay="0"/>
                                  </p:stCondLst>
                                  <p:childTnLst>
                                    <p:set>
                                      <p:cBhvr>
                                        <p:cTn id="22" dur="1" fill="hold">
                                          <p:stCondLst>
                                            <p:cond delay="0"/>
                                          </p:stCondLst>
                                        </p:cTn>
                                        <p:tgtEl>
                                          <p:spTgt spid="143"/>
                                        </p:tgtEl>
                                        <p:attrNameLst>
                                          <p:attrName>style.visibility</p:attrName>
                                        </p:attrNameLst>
                                      </p:cBhvr>
                                      <p:to>
                                        <p:strVal val="visible"/>
                                      </p:to>
                                    </p:set>
                                    <p:animEffect transition="in" filter="barn(inVertical)">
                                      <p:cBhvr>
                                        <p:cTn id="23"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21" grpId="0"/>
      <p:bldP spid="14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F71"/>
        </a:solidFill>
        <a:effectLst/>
      </p:bgPr>
    </p:bg>
    <p:spTree>
      <p:nvGrpSpPr>
        <p:cNvPr id="1" name=""/>
        <p:cNvGrpSpPr/>
        <p:nvPr/>
      </p:nvGrpSpPr>
      <p:grpSpPr>
        <a:xfrm>
          <a:off x="0" y="0"/>
          <a:ext cx="0" cy="0"/>
          <a:chOff x="0" y="0"/>
          <a:chExt cx="0" cy="0"/>
        </a:xfrm>
      </p:grpSpPr>
      <p:sp>
        <p:nvSpPr>
          <p:cNvPr id="2" name="TextBox 2"/>
          <p:cNvSpPr txBox="1"/>
          <p:nvPr/>
        </p:nvSpPr>
        <p:spPr>
          <a:xfrm>
            <a:off x="0" y="1237014"/>
            <a:ext cx="18288000" cy="1044197"/>
          </a:xfrm>
          <a:prstGeom prst="rect">
            <a:avLst/>
          </a:prstGeom>
        </p:spPr>
        <p:txBody>
          <a:bodyPr wrap="square" lIns="0" tIns="0" rIns="0" bIns="0" rtlCol="0" anchor="t">
            <a:spAutoFit/>
          </a:bodyPr>
          <a:lstStyle/>
          <a:p>
            <a:pPr algn="ctr">
              <a:lnSpc>
                <a:spcPts val="9379"/>
              </a:lnSpc>
            </a:pPr>
            <a:r>
              <a:rPr lang="en-US" sz="4800" b="1">
                <a:solidFill>
                  <a:srgbClr val="373E56"/>
                </a:solidFill>
                <a:latin typeface="Arial" panose="020B0604020202020204" pitchFamily="34" charset="0"/>
                <a:cs typeface="Arial" panose="020B0604020202020204" pitchFamily="34" charset="0"/>
              </a:rPr>
              <a:t>KẾT QUẢ THẢO LUẬN</a:t>
            </a:r>
          </a:p>
        </p:txBody>
      </p:sp>
      <p:grpSp>
        <p:nvGrpSpPr>
          <p:cNvPr id="44" name="Group 44"/>
          <p:cNvGrpSpPr/>
          <p:nvPr/>
        </p:nvGrpSpPr>
        <p:grpSpPr>
          <a:xfrm rot="-10800000">
            <a:off x="2819400" y="3619500"/>
            <a:ext cx="13210261" cy="5665091"/>
            <a:chOff x="6579079" y="11536452"/>
            <a:chExt cx="43710120" cy="3090221"/>
          </a:xfrm>
        </p:grpSpPr>
        <p:sp>
          <p:nvSpPr>
            <p:cNvPr id="45" name="Freeform 45"/>
            <p:cNvSpPr/>
            <p:nvPr/>
          </p:nvSpPr>
          <p:spPr>
            <a:xfrm>
              <a:off x="6579079" y="11536452"/>
              <a:ext cx="43710120" cy="3090221"/>
            </a:xfrm>
            <a:custGeom>
              <a:avLst/>
              <a:gdLst/>
              <a:ahLst/>
              <a:cxnLst/>
              <a:rect l="l" t="t" r="r" b="b"/>
              <a:pathLst>
                <a:path w="43710120" h="3090220">
                  <a:moveTo>
                    <a:pt x="42771222" y="3079033"/>
                  </a:moveTo>
                  <a:cubicBezTo>
                    <a:pt x="42771222" y="3079033"/>
                    <a:pt x="42351468" y="3090220"/>
                    <a:pt x="41888882" y="3087599"/>
                  </a:cubicBezTo>
                  <a:cubicBezTo>
                    <a:pt x="12430166"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32999195" y="7673"/>
                  </a:cubicBezTo>
                  <a:cubicBezTo>
                    <a:pt x="42132541" y="0"/>
                    <a:pt x="42596470" y="7673"/>
                    <a:pt x="42596470" y="7673"/>
                  </a:cubicBezTo>
                  <a:cubicBezTo>
                    <a:pt x="42964776" y="15152"/>
                    <a:pt x="43328090" y="84484"/>
                    <a:pt x="43525830" y="207066"/>
                  </a:cubicBezTo>
                  <a:cubicBezTo>
                    <a:pt x="43676847" y="300683"/>
                    <a:pt x="43710120" y="425358"/>
                    <a:pt x="43700979" y="1132357"/>
                  </a:cubicBezTo>
                  <a:lnTo>
                    <a:pt x="43700979" y="1132375"/>
                  </a:lnTo>
                  <a:cubicBezTo>
                    <a:pt x="43700979" y="2837094"/>
                    <a:pt x="43417982" y="3051192"/>
                    <a:pt x="42771222" y="3079033"/>
                  </a:cubicBezTo>
                  <a:close/>
                </a:path>
              </a:pathLst>
            </a:custGeom>
            <a:solidFill>
              <a:srgbClr val="FFF2E6"/>
            </a:solidFill>
          </p:spPr>
        </p:sp>
      </p:grpSp>
      <p:sp>
        <p:nvSpPr>
          <p:cNvPr id="46" name="TextBox 46"/>
          <p:cNvSpPr txBox="1"/>
          <p:nvPr/>
        </p:nvSpPr>
        <p:spPr>
          <a:xfrm>
            <a:off x="0" y="2377335"/>
            <a:ext cx="18287999" cy="910377"/>
          </a:xfrm>
          <a:prstGeom prst="rect">
            <a:avLst/>
          </a:prstGeom>
        </p:spPr>
        <p:txBody>
          <a:bodyPr wrap="square" lIns="0" tIns="0" rIns="0" bIns="0" rtlCol="0" anchor="t">
            <a:spAutoFit/>
          </a:bodyPr>
          <a:lstStyle/>
          <a:p>
            <a:pPr algn="ctr">
              <a:lnSpc>
                <a:spcPct val="150000"/>
              </a:lnSpc>
              <a:spcBef>
                <a:spcPct val="0"/>
              </a:spcBef>
            </a:pPr>
            <a:r>
              <a:rPr lang="en-US" sz="4500" b="1">
                <a:solidFill>
                  <a:schemeClr val="accent2">
                    <a:lumMod val="50000"/>
                  </a:schemeClr>
                </a:solidFill>
                <a:latin typeface="Arial" panose="020B0604020202020204" pitchFamily="34" charset="0"/>
                <a:cs typeface="Arial" panose="020B0604020202020204" pitchFamily="34" charset="0"/>
              </a:rPr>
              <a:t>Trường hợp 1</a:t>
            </a:r>
          </a:p>
        </p:txBody>
      </p:sp>
      <p:pic>
        <p:nvPicPr>
          <p:cNvPr id="49" name="Picture 4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31446">
            <a:off x="-520138" y="6982521"/>
            <a:ext cx="4670853" cy="3464924"/>
          </a:xfrm>
          <a:prstGeom prst="rect">
            <a:avLst/>
          </a:prstGeom>
        </p:spPr>
      </p:pic>
      <p:sp>
        <p:nvSpPr>
          <p:cNvPr id="81" name="TextBox 80">
            <a:extLst>
              <a:ext uri="{FF2B5EF4-FFF2-40B4-BE49-F238E27FC236}">
                <a16:creationId xmlns:a16="http://schemas.microsoft.com/office/drawing/2014/main" id="{E4548937-CD16-4A8A-9E0C-12CB8C5F9B0C}"/>
              </a:ext>
            </a:extLst>
          </p:cNvPr>
          <p:cNvSpPr txBox="1"/>
          <p:nvPr/>
        </p:nvSpPr>
        <p:spPr>
          <a:xfrm>
            <a:off x="2965269" y="4266714"/>
            <a:ext cx="12918522" cy="4369786"/>
          </a:xfrm>
          <a:prstGeom prst="rect">
            <a:avLst/>
          </a:prstGeom>
          <a:noFill/>
        </p:spPr>
        <p:txBody>
          <a:bodyPr wrap="square">
            <a:spAutoFit/>
          </a:bodyPr>
          <a:lstStyle/>
          <a:p>
            <a:pPr algn="just">
              <a:lnSpc>
                <a:spcPct val="150000"/>
              </a:lnSpc>
            </a:pPr>
            <a:r>
              <a:rPr lang="en-US" sz="3800" b="1" i="0">
                <a:solidFill>
                  <a:srgbClr val="000000"/>
                </a:solidFill>
                <a:effectLst/>
                <a:latin typeface="Arial" panose="020B0604020202020204" pitchFamily="34" charset="0"/>
                <a:cs typeface="Arial" panose="020B0604020202020204" pitchFamily="34" charset="0"/>
              </a:rPr>
              <a:t>1. </a:t>
            </a:r>
            <a:r>
              <a:rPr lang="vi-VN" sz="3800" b="1" i="0">
                <a:solidFill>
                  <a:srgbClr val="000000"/>
                </a:solidFill>
                <a:effectLst/>
                <a:latin typeface="Arial" panose="020B0604020202020204" pitchFamily="34" charset="0"/>
                <a:cs typeface="Arial" panose="020B0604020202020204" pitchFamily="34" charset="0"/>
              </a:rPr>
              <a:t>T đã vướng phải tệ nạn rượu bia, tệ nạn cờ bạc.</a:t>
            </a:r>
            <a:endParaRPr lang="en-US" sz="3800" b="1">
              <a:solidFill>
                <a:srgbClr val="000000"/>
              </a:solidFill>
              <a:latin typeface="Arial" panose="020B0604020202020204" pitchFamily="34" charset="0"/>
              <a:cs typeface="Arial" panose="020B0604020202020204" pitchFamily="34" charset="0"/>
            </a:endParaRPr>
          </a:p>
          <a:p>
            <a:pPr algn="just">
              <a:lnSpc>
                <a:spcPct val="150000"/>
              </a:lnSpc>
            </a:pPr>
            <a:r>
              <a:rPr lang="en-US" sz="3800" b="1" i="0">
                <a:solidFill>
                  <a:srgbClr val="000000"/>
                </a:solidFill>
                <a:effectLst/>
                <a:latin typeface="Arial" panose="020B0604020202020204" pitchFamily="34" charset="0"/>
                <a:cs typeface="Arial" panose="020B0604020202020204" pitchFamily="34" charset="0"/>
              </a:rPr>
              <a:t>2. </a:t>
            </a:r>
            <a:r>
              <a:rPr lang="vi-VN" sz="3800" b="1" i="0">
                <a:solidFill>
                  <a:srgbClr val="000000"/>
                </a:solidFill>
                <a:effectLst/>
                <a:latin typeface="Arial" panose="020B0604020202020204" pitchFamily="34" charset="0"/>
                <a:cs typeface="Arial" panose="020B0604020202020204" pitchFamily="34" charset="0"/>
              </a:rPr>
              <a:t>Nguyên nhân khiến anh T vướng phải tệ nạn xã hội</a:t>
            </a:r>
            <a:r>
              <a:rPr lang="en-US" sz="3800" b="1" i="0">
                <a:solidFill>
                  <a:srgbClr val="000000"/>
                </a:solidFill>
                <a:effectLst/>
                <a:latin typeface="Arial" panose="020B0604020202020204" pitchFamily="34" charset="0"/>
                <a:cs typeface="Arial" panose="020B0604020202020204" pitchFamily="34" charset="0"/>
              </a:rPr>
              <a:t>: </a:t>
            </a:r>
          </a:p>
          <a:p>
            <a:pPr marL="571500" indent="-571500" algn="just">
              <a:lnSpc>
                <a:spcPct val="150000"/>
              </a:lnSpc>
              <a:buFont typeface="Arial" panose="020B0604020202020204" pitchFamily="34" charset="0"/>
              <a:buChar char="•"/>
            </a:pPr>
            <a:r>
              <a:rPr lang="en-US" sz="3800" b="0" i="0">
                <a:solidFill>
                  <a:srgbClr val="000000"/>
                </a:solidFill>
                <a:effectLst/>
                <a:latin typeface="Arial" panose="020B0604020202020204" pitchFamily="34" charset="0"/>
                <a:cs typeface="Arial" panose="020B0604020202020204" pitchFamily="34" charset="0"/>
              </a:rPr>
              <a:t>C</a:t>
            </a:r>
            <a:r>
              <a:rPr lang="vi-VN" sz="3800" b="0" i="0">
                <a:solidFill>
                  <a:srgbClr val="000000"/>
                </a:solidFill>
                <a:effectLst/>
              </a:rPr>
              <a:t>huyện làm ăn gặp thất bại</a:t>
            </a:r>
            <a:r>
              <a:rPr lang="en-US" sz="3800" b="0" i="0">
                <a:solidFill>
                  <a:srgbClr val="000000"/>
                </a:solidFill>
                <a:effectLst/>
              </a:rPr>
              <a:t>. </a:t>
            </a:r>
          </a:p>
          <a:p>
            <a:pPr marL="571500" indent="-571500" algn="just">
              <a:lnSpc>
                <a:spcPct val="150000"/>
              </a:lnSpc>
              <a:buFont typeface="Arial" panose="020B0604020202020204" pitchFamily="34" charset="0"/>
              <a:buChar char="•"/>
            </a:pPr>
            <a:r>
              <a:rPr lang="en-US" sz="3800">
                <a:solidFill>
                  <a:srgbClr val="000000"/>
                </a:solidFill>
                <a:latin typeface="Arial" panose="020B0604020202020204" pitchFamily="34" charset="0"/>
                <a:cs typeface="Arial" panose="020B0604020202020204" pitchFamily="34" charset="0"/>
              </a:rPr>
              <a:t>C</a:t>
            </a:r>
            <a:r>
              <a:rPr lang="vi-VN" sz="3800" b="0" i="0">
                <a:solidFill>
                  <a:srgbClr val="000000"/>
                </a:solidFill>
                <a:effectLst/>
              </a:rPr>
              <a:t>hịu những lời khích bác của mọi người khiến anh T buồn bã, chán nản và xa vào tệ nạn xã hội.</a:t>
            </a:r>
          </a:p>
        </p:txBody>
      </p:sp>
      <p:pic>
        <p:nvPicPr>
          <p:cNvPr id="82" name="Picture 31">
            <a:extLst>
              <a:ext uri="{FF2B5EF4-FFF2-40B4-BE49-F238E27FC236}">
                <a16:creationId xmlns:a16="http://schemas.microsoft.com/office/drawing/2014/main" id="{FCDB5AF3-CC2A-4D93-8EA4-27FD51C572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08247">
            <a:off x="15555774" y="6843137"/>
            <a:ext cx="3725541" cy="518746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down)">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wipe(down)">
                                      <p:cBhvr>
                                        <p:cTn id="17" dur="500"/>
                                        <p:tgtEl>
                                          <p:spTgt spid="81"/>
                                        </p:tgtEl>
                                      </p:cBhvr>
                                    </p:animEffect>
                                  </p:childTnLst>
                                </p:cTn>
                              </p:par>
                              <p:par>
                                <p:cTn id="18" presetID="22" presetClass="entr" presetSubtype="4" fill="hold"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down)">
                                      <p:cBhvr>
                                        <p:cTn id="2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6" grpId="0"/>
      <p:bldP spid="8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F71"/>
        </a:solidFill>
        <a:effectLst/>
      </p:bgPr>
    </p:bg>
    <p:spTree>
      <p:nvGrpSpPr>
        <p:cNvPr id="1" name=""/>
        <p:cNvGrpSpPr/>
        <p:nvPr/>
      </p:nvGrpSpPr>
      <p:grpSpPr>
        <a:xfrm>
          <a:off x="0" y="0"/>
          <a:ext cx="0" cy="0"/>
          <a:chOff x="0" y="0"/>
          <a:chExt cx="0" cy="0"/>
        </a:xfrm>
      </p:grpSpPr>
      <p:sp>
        <p:nvSpPr>
          <p:cNvPr id="2" name="TextBox 2"/>
          <p:cNvSpPr txBox="1"/>
          <p:nvPr/>
        </p:nvSpPr>
        <p:spPr>
          <a:xfrm>
            <a:off x="0" y="1237014"/>
            <a:ext cx="18288000" cy="1044197"/>
          </a:xfrm>
          <a:prstGeom prst="rect">
            <a:avLst/>
          </a:prstGeom>
        </p:spPr>
        <p:txBody>
          <a:bodyPr wrap="square" lIns="0" tIns="0" rIns="0" bIns="0" rtlCol="0" anchor="t">
            <a:spAutoFit/>
          </a:bodyPr>
          <a:lstStyle/>
          <a:p>
            <a:pPr algn="ctr">
              <a:lnSpc>
                <a:spcPts val="9379"/>
              </a:lnSpc>
            </a:pPr>
            <a:r>
              <a:rPr lang="en-US" sz="4800" b="1">
                <a:solidFill>
                  <a:srgbClr val="373E56"/>
                </a:solidFill>
                <a:latin typeface="Arial" panose="020B0604020202020204" pitchFamily="34" charset="0"/>
                <a:cs typeface="Arial" panose="020B0604020202020204" pitchFamily="34" charset="0"/>
              </a:rPr>
              <a:t>KẾT QUẢ THẢO LUẬN</a:t>
            </a:r>
          </a:p>
        </p:txBody>
      </p:sp>
      <p:grpSp>
        <p:nvGrpSpPr>
          <p:cNvPr id="44" name="Group 44"/>
          <p:cNvGrpSpPr/>
          <p:nvPr/>
        </p:nvGrpSpPr>
        <p:grpSpPr>
          <a:xfrm rot="-10800000">
            <a:off x="2636661" y="3485778"/>
            <a:ext cx="12725400" cy="5045574"/>
            <a:chOff x="6579079" y="11536452"/>
            <a:chExt cx="43710120" cy="3090221"/>
          </a:xfrm>
        </p:grpSpPr>
        <p:sp>
          <p:nvSpPr>
            <p:cNvPr id="45" name="Freeform 45"/>
            <p:cNvSpPr/>
            <p:nvPr/>
          </p:nvSpPr>
          <p:spPr>
            <a:xfrm>
              <a:off x="6579079" y="11536452"/>
              <a:ext cx="43710120" cy="3090221"/>
            </a:xfrm>
            <a:custGeom>
              <a:avLst/>
              <a:gdLst/>
              <a:ahLst/>
              <a:cxnLst/>
              <a:rect l="l" t="t" r="r" b="b"/>
              <a:pathLst>
                <a:path w="43710120" h="3090220">
                  <a:moveTo>
                    <a:pt x="42771222" y="3079033"/>
                  </a:moveTo>
                  <a:cubicBezTo>
                    <a:pt x="42771222" y="3079033"/>
                    <a:pt x="42351468" y="3090220"/>
                    <a:pt x="41888882" y="3087599"/>
                  </a:cubicBezTo>
                  <a:cubicBezTo>
                    <a:pt x="12430166"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32999195" y="7673"/>
                  </a:cubicBezTo>
                  <a:cubicBezTo>
                    <a:pt x="42132541" y="0"/>
                    <a:pt x="42596470" y="7673"/>
                    <a:pt x="42596470" y="7673"/>
                  </a:cubicBezTo>
                  <a:cubicBezTo>
                    <a:pt x="42964776" y="15152"/>
                    <a:pt x="43328090" y="84484"/>
                    <a:pt x="43525830" y="207066"/>
                  </a:cubicBezTo>
                  <a:cubicBezTo>
                    <a:pt x="43676847" y="300683"/>
                    <a:pt x="43710120" y="425358"/>
                    <a:pt x="43700979" y="1132357"/>
                  </a:cubicBezTo>
                  <a:lnTo>
                    <a:pt x="43700979" y="1132375"/>
                  </a:lnTo>
                  <a:cubicBezTo>
                    <a:pt x="43700979" y="2837094"/>
                    <a:pt x="43417982" y="3051192"/>
                    <a:pt x="42771222" y="3079033"/>
                  </a:cubicBezTo>
                  <a:close/>
                </a:path>
              </a:pathLst>
            </a:custGeom>
            <a:solidFill>
              <a:srgbClr val="FFF2E6"/>
            </a:solidFill>
          </p:spPr>
        </p:sp>
      </p:grpSp>
      <p:sp>
        <p:nvSpPr>
          <p:cNvPr id="46" name="TextBox 46"/>
          <p:cNvSpPr txBox="1"/>
          <p:nvPr/>
        </p:nvSpPr>
        <p:spPr>
          <a:xfrm>
            <a:off x="0" y="2377335"/>
            <a:ext cx="18287999" cy="910377"/>
          </a:xfrm>
          <a:prstGeom prst="rect">
            <a:avLst/>
          </a:prstGeom>
        </p:spPr>
        <p:txBody>
          <a:bodyPr wrap="square" lIns="0" tIns="0" rIns="0" bIns="0" rtlCol="0" anchor="t">
            <a:spAutoFit/>
          </a:bodyPr>
          <a:lstStyle/>
          <a:p>
            <a:pPr algn="ctr">
              <a:lnSpc>
                <a:spcPct val="150000"/>
              </a:lnSpc>
              <a:spcBef>
                <a:spcPct val="0"/>
              </a:spcBef>
            </a:pPr>
            <a:r>
              <a:rPr lang="en-US" sz="4500" b="1">
                <a:solidFill>
                  <a:schemeClr val="accent2">
                    <a:lumMod val="50000"/>
                  </a:schemeClr>
                </a:solidFill>
                <a:latin typeface="Arial" panose="020B0604020202020204" pitchFamily="34" charset="0"/>
                <a:cs typeface="Arial" panose="020B0604020202020204" pitchFamily="34" charset="0"/>
              </a:rPr>
              <a:t>Trường hợp 2</a:t>
            </a:r>
          </a:p>
        </p:txBody>
      </p:sp>
      <p:sp>
        <p:nvSpPr>
          <p:cNvPr id="81" name="TextBox 80">
            <a:extLst>
              <a:ext uri="{FF2B5EF4-FFF2-40B4-BE49-F238E27FC236}">
                <a16:creationId xmlns:a16="http://schemas.microsoft.com/office/drawing/2014/main" id="{E4548937-CD16-4A8A-9E0C-12CB8C5F9B0C}"/>
              </a:ext>
            </a:extLst>
          </p:cNvPr>
          <p:cNvSpPr txBox="1"/>
          <p:nvPr/>
        </p:nvSpPr>
        <p:spPr>
          <a:xfrm>
            <a:off x="3067429" y="4335212"/>
            <a:ext cx="12308919" cy="3492623"/>
          </a:xfrm>
          <a:prstGeom prst="rect">
            <a:avLst/>
          </a:prstGeom>
          <a:noFill/>
        </p:spPr>
        <p:txBody>
          <a:bodyPr wrap="square">
            <a:spAutoFit/>
          </a:bodyPr>
          <a:lstStyle/>
          <a:p>
            <a:pPr algn="just">
              <a:lnSpc>
                <a:spcPct val="150000"/>
              </a:lnSpc>
            </a:pPr>
            <a:r>
              <a:rPr lang="vi-VN" sz="3800" b="1" i="0">
                <a:solidFill>
                  <a:srgbClr val="000000"/>
                </a:solidFill>
                <a:effectLst/>
              </a:rPr>
              <a:t>1</a:t>
            </a:r>
            <a:r>
              <a:rPr lang="en-US" sz="3800" b="1" i="0">
                <a:solidFill>
                  <a:srgbClr val="000000"/>
                </a:solidFill>
                <a:effectLst/>
              </a:rPr>
              <a:t>. </a:t>
            </a:r>
            <a:r>
              <a:rPr lang="vi-VN" sz="3800" b="1" i="0">
                <a:solidFill>
                  <a:srgbClr val="000000"/>
                </a:solidFill>
                <a:effectLst/>
              </a:rPr>
              <a:t>V đã vướng phải tệ nạn xã hội rượu chè, ma túy.</a:t>
            </a:r>
          </a:p>
          <a:p>
            <a:pPr algn="just">
              <a:lnSpc>
                <a:spcPct val="150000"/>
              </a:lnSpc>
            </a:pPr>
            <a:r>
              <a:rPr lang="en-US" sz="3800" b="1" i="0">
                <a:solidFill>
                  <a:srgbClr val="000000"/>
                </a:solidFill>
                <a:effectLst/>
                <a:latin typeface="Arial" panose="020B0604020202020204" pitchFamily="34" charset="0"/>
                <a:cs typeface="Arial" panose="020B0604020202020204" pitchFamily="34" charset="0"/>
              </a:rPr>
              <a:t>2. Nguyên nhân khiến V vướng vào tệ nạn xã hội:</a:t>
            </a:r>
          </a:p>
          <a:p>
            <a:pPr marL="571500" indent="-571500" algn="just">
              <a:lnSpc>
                <a:spcPct val="150000"/>
              </a:lnSpc>
              <a:buFont typeface="Arial" panose="020B0604020202020204" pitchFamily="34" charset="0"/>
              <a:buChar char="•"/>
            </a:pPr>
            <a:r>
              <a:rPr lang="en-US" sz="3800">
                <a:solidFill>
                  <a:srgbClr val="000000"/>
                </a:solidFill>
                <a:latin typeface="Arial" panose="020B0604020202020204" pitchFamily="34" charset="0"/>
                <a:cs typeface="Arial" panose="020B0604020202020204" pitchFamily="34" charset="0"/>
              </a:rPr>
              <a:t>Từ nhỏ, V không được quan tâm, chăm sóc. </a:t>
            </a:r>
          </a:p>
          <a:p>
            <a:pPr marL="571500" indent="-571500" algn="just">
              <a:lnSpc>
                <a:spcPct val="150000"/>
              </a:lnSpc>
              <a:buFont typeface="Arial" panose="020B0604020202020204" pitchFamily="34" charset="0"/>
              <a:buChar char="•"/>
            </a:pPr>
            <a:r>
              <a:rPr lang="en-US" sz="3800" b="0" i="0">
                <a:solidFill>
                  <a:srgbClr val="000000"/>
                </a:solidFill>
                <a:effectLst/>
                <a:latin typeface="Arial" panose="020B0604020202020204" pitchFamily="34" charset="0"/>
                <a:cs typeface="Arial" panose="020B0604020202020204" pitchFamily="34" charset="0"/>
              </a:rPr>
              <a:t>B</a:t>
            </a:r>
            <a:r>
              <a:rPr lang="en-US" sz="3800">
                <a:solidFill>
                  <a:srgbClr val="000000"/>
                </a:solidFill>
                <a:latin typeface="Arial" panose="020B0604020202020204" pitchFamily="34" charset="0"/>
                <a:cs typeface="Arial" panose="020B0604020202020204" pitchFamily="34" charset="0"/>
              </a:rPr>
              <a:t>ị bạn bè lôi kéo, rủ rê. </a:t>
            </a:r>
            <a:endParaRPr lang="vi-VN" sz="3800" b="0" i="0">
              <a:solidFill>
                <a:srgbClr val="000000"/>
              </a:solidFill>
              <a:effectLst/>
              <a:latin typeface="Arial" panose="020B0604020202020204" pitchFamily="34" charset="0"/>
              <a:cs typeface="Arial" panose="020B0604020202020204" pitchFamily="34" charset="0"/>
            </a:endParaRPr>
          </a:p>
        </p:txBody>
      </p:sp>
      <p:pic>
        <p:nvPicPr>
          <p:cNvPr id="9" name="Picture 11">
            <a:extLst>
              <a:ext uri="{FF2B5EF4-FFF2-40B4-BE49-F238E27FC236}">
                <a16:creationId xmlns:a16="http://schemas.microsoft.com/office/drawing/2014/main" id="{64AE41C7-9072-4CB2-8110-56F1162289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58400" y="8191500"/>
            <a:ext cx="8580377" cy="4664605"/>
          </a:xfrm>
          <a:prstGeom prst="rect">
            <a:avLst/>
          </a:prstGeom>
        </p:spPr>
      </p:pic>
      <p:pic>
        <p:nvPicPr>
          <p:cNvPr id="10" name="Picture 12">
            <a:extLst>
              <a:ext uri="{FF2B5EF4-FFF2-40B4-BE49-F238E27FC236}">
                <a16:creationId xmlns:a16="http://schemas.microsoft.com/office/drawing/2014/main" id="{2ACA12E2-7FF6-437B-ADEA-8BA073482F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43424" y="6008565"/>
            <a:ext cx="1567745" cy="2182935"/>
          </a:xfrm>
          <a:prstGeom prst="rect">
            <a:avLst/>
          </a:prstGeom>
        </p:spPr>
      </p:pic>
      <p:pic>
        <p:nvPicPr>
          <p:cNvPr id="11" name="Picture 13">
            <a:extLst>
              <a:ext uri="{FF2B5EF4-FFF2-40B4-BE49-F238E27FC236}">
                <a16:creationId xmlns:a16="http://schemas.microsoft.com/office/drawing/2014/main" id="{EA462BF8-C3FF-4184-9985-A3E3EB69A0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097453" y="6431889"/>
            <a:ext cx="2372026" cy="1759612"/>
          </a:xfrm>
          <a:prstGeom prst="rect">
            <a:avLst/>
          </a:prstGeom>
        </p:spPr>
      </p:pic>
      <p:pic>
        <p:nvPicPr>
          <p:cNvPr id="12" name="Picture 2">
            <a:extLst>
              <a:ext uri="{FF2B5EF4-FFF2-40B4-BE49-F238E27FC236}">
                <a16:creationId xmlns:a16="http://schemas.microsoft.com/office/drawing/2014/main" id="{31A6BE86-0DEB-4301-AAD1-2CE522BFB1C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740" y="3440934"/>
            <a:ext cx="2906867" cy="6903164"/>
          </a:xfrm>
          <a:prstGeom prst="rect">
            <a:avLst/>
          </a:prstGeom>
        </p:spPr>
      </p:pic>
    </p:spTree>
    <p:extLst>
      <p:ext uri="{BB962C8B-B14F-4D97-AF65-F5344CB8AC3E}">
        <p14:creationId xmlns:p14="http://schemas.microsoft.com/office/powerpoint/2010/main" val="30577576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1"/>
                                        </p:tgtEl>
                                        <p:attrNameLst>
                                          <p:attrName>style.visibility</p:attrName>
                                        </p:attrNameLst>
                                      </p:cBhvr>
                                      <p:to>
                                        <p:strVal val="visible"/>
                                      </p:to>
                                    </p:set>
                                    <p:animEffect transition="in" filter="barn(inVertical)">
                                      <p:cBhvr>
                                        <p:cTn id="12" dur="500"/>
                                        <p:tgtEl>
                                          <p:spTgt spid="81"/>
                                        </p:tgtEl>
                                      </p:cBhvr>
                                    </p:animEffect>
                                  </p:childTnLst>
                                </p:cTn>
                              </p:par>
                              <p:par>
                                <p:cTn id="13" presetID="16" presetClass="entr" presetSubtype="21"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barn(inVertical)">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8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F71"/>
        </a:solidFill>
        <a:effectLst/>
      </p:bgPr>
    </p:bg>
    <p:spTree>
      <p:nvGrpSpPr>
        <p:cNvPr id="1" name=""/>
        <p:cNvGrpSpPr/>
        <p:nvPr/>
      </p:nvGrpSpPr>
      <p:grpSpPr>
        <a:xfrm>
          <a:off x="0" y="0"/>
          <a:ext cx="0" cy="0"/>
          <a:chOff x="0" y="0"/>
          <a:chExt cx="0" cy="0"/>
        </a:xfrm>
      </p:grpSpPr>
      <p:sp>
        <p:nvSpPr>
          <p:cNvPr id="2" name="TextBox 2"/>
          <p:cNvSpPr txBox="1"/>
          <p:nvPr/>
        </p:nvSpPr>
        <p:spPr>
          <a:xfrm>
            <a:off x="4763" y="1130772"/>
            <a:ext cx="18287999" cy="1044197"/>
          </a:xfrm>
          <a:prstGeom prst="rect">
            <a:avLst/>
          </a:prstGeom>
        </p:spPr>
        <p:txBody>
          <a:bodyPr wrap="square" lIns="0" tIns="0" rIns="0" bIns="0" rtlCol="0" anchor="t">
            <a:spAutoFit/>
          </a:bodyPr>
          <a:lstStyle/>
          <a:p>
            <a:pPr algn="ctr">
              <a:lnSpc>
                <a:spcPts val="9379"/>
              </a:lnSpc>
            </a:pPr>
            <a:r>
              <a:rPr lang="en-US" sz="4800" b="1">
                <a:solidFill>
                  <a:srgbClr val="373E56"/>
                </a:solidFill>
                <a:latin typeface="Arial" panose="020B0604020202020204" pitchFamily="34" charset="0"/>
                <a:cs typeface="Arial" panose="020B0604020202020204" pitchFamily="34" charset="0"/>
              </a:rPr>
              <a:t>KẾT LUẬN</a:t>
            </a:r>
          </a:p>
        </p:txBody>
      </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27237">
            <a:off x="320762" y="138139"/>
            <a:ext cx="3012936" cy="3029460"/>
          </a:xfrm>
          <a:prstGeom prst="rect">
            <a:avLst/>
          </a:prstGeom>
        </p:spPr>
      </p:pic>
      <p:sp>
        <p:nvSpPr>
          <p:cNvPr id="36" name="Freeform 19">
            <a:extLst>
              <a:ext uri="{FF2B5EF4-FFF2-40B4-BE49-F238E27FC236}">
                <a16:creationId xmlns:a16="http://schemas.microsoft.com/office/drawing/2014/main" id="{32C25C6F-A93B-45C9-9F7E-538CFA9BAD27}"/>
              </a:ext>
            </a:extLst>
          </p:cNvPr>
          <p:cNvSpPr/>
          <p:nvPr/>
        </p:nvSpPr>
        <p:spPr>
          <a:xfrm>
            <a:off x="124326" y="4132545"/>
            <a:ext cx="6737400" cy="2286000"/>
          </a:xfrm>
          <a:custGeom>
            <a:avLst/>
            <a:gdLst/>
            <a:ahLst/>
            <a:cxnLst/>
            <a:rect l="l" t="t" r="r" b="b"/>
            <a:pathLst>
              <a:path w="854036" h="63602">
                <a:moveTo>
                  <a:pt x="33318" y="51"/>
                </a:moveTo>
                <a:lnTo>
                  <a:pt x="820718" y="51"/>
                </a:lnTo>
                <a:cubicBezTo>
                  <a:pt x="832095" y="0"/>
                  <a:pt x="842630" y="6040"/>
                  <a:pt x="848333" y="15885"/>
                </a:cubicBezTo>
                <a:cubicBezTo>
                  <a:pt x="854036" y="25729"/>
                  <a:pt x="854036" y="37873"/>
                  <a:pt x="848333" y="47717"/>
                </a:cubicBezTo>
                <a:cubicBezTo>
                  <a:pt x="842630" y="57562"/>
                  <a:pt x="832095" y="63602"/>
                  <a:pt x="820718" y="63551"/>
                </a:cubicBezTo>
                <a:lnTo>
                  <a:pt x="33318" y="63551"/>
                </a:lnTo>
                <a:cubicBezTo>
                  <a:pt x="21941" y="63602"/>
                  <a:pt x="11406" y="57562"/>
                  <a:pt x="5703" y="47717"/>
                </a:cubicBezTo>
                <a:cubicBezTo>
                  <a:pt x="0" y="37873"/>
                  <a:pt x="0" y="25729"/>
                  <a:pt x="5703" y="15885"/>
                </a:cubicBezTo>
                <a:cubicBezTo>
                  <a:pt x="11406" y="6040"/>
                  <a:pt x="21941" y="0"/>
                  <a:pt x="33318" y="51"/>
                </a:cubicBezTo>
                <a:close/>
              </a:path>
            </a:pathLst>
          </a:custGeom>
          <a:solidFill>
            <a:srgbClr val="4A7168"/>
          </a:solidFill>
        </p:spPr>
      </p:sp>
      <p:sp>
        <p:nvSpPr>
          <p:cNvPr id="37" name="TextBox 8">
            <a:extLst>
              <a:ext uri="{FF2B5EF4-FFF2-40B4-BE49-F238E27FC236}">
                <a16:creationId xmlns:a16="http://schemas.microsoft.com/office/drawing/2014/main" id="{78D7B2D4-70CF-49CC-BB21-CEC5BFEA3839}"/>
              </a:ext>
            </a:extLst>
          </p:cNvPr>
          <p:cNvSpPr txBox="1"/>
          <p:nvPr/>
        </p:nvSpPr>
        <p:spPr>
          <a:xfrm>
            <a:off x="-98469" y="4320518"/>
            <a:ext cx="6960194" cy="1645963"/>
          </a:xfrm>
          <a:prstGeom prst="rect">
            <a:avLst/>
          </a:prstGeom>
        </p:spPr>
        <p:txBody>
          <a:bodyPr wrap="square" lIns="0" tIns="0" rIns="0" bIns="0" rtlCol="0" anchor="t">
            <a:spAutoFit/>
          </a:bodyPr>
          <a:lstStyle/>
          <a:p>
            <a:pPr algn="ctr">
              <a:lnSpc>
                <a:spcPct val="150000"/>
              </a:lnSpc>
              <a:spcBef>
                <a:spcPct val="0"/>
              </a:spcBef>
            </a:pPr>
            <a:r>
              <a:rPr lang="en-US" sz="3800" b="1">
                <a:solidFill>
                  <a:schemeClr val="bg1"/>
                </a:solidFill>
                <a:latin typeface="Arial" panose="020B0604020202020204" pitchFamily="34" charset="0"/>
                <a:cs typeface="Arial" panose="020B0604020202020204" pitchFamily="34" charset="0"/>
              </a:rPr>
              <a:t>NGUYÊN NHÂN GÂY </a:t>
            </a:r>
          </a:p>
          <a:p>
            <a:pPr algn="ctr">
              <a:lnSpc>
                <a:spcPct val="150000"/>
              </a:lnSpc>
              <a:spcBef>
                <a:spcPct val="0"/>
              </a:spcBef>
            </a:pPr>
            <a:r>
              <a:rPr lang="en-US" sz="3800" b="1">
                <a:solidFill>
                  <a:schemeClr val="bg1"/>
                </a:solidFill>
                <a:latin typeface="Arial" panose="020B0604020202020204" pitchFamily="34" charset="0"/>
                <a:cs typeface="Arial" panose="020B0604020202020204" pitchFamily="34" charset="0"/>
              </a:rPr>
              <a:t>TỆ NẠN XÃ HỘI </a:t>
            </a:r>
          </a:p>
        </p:txBody>
      </p:sp>
      <p:sp>
        <p:nvSpPr>
          <p:cNvPr id="38" name="Freeform 18">
            <a:extLst>
              <a:ext uri="{FF2B5EF4-FFF2-40B4-BE49-F238E27FC236}">
                <a16:creationId xmlns:a16="http://schemas.microsoft.com/office/drawing/2014/main" id="{78A0F2BE-0059-4D5D-A528-EC77852A799C}"/>
              </a:ext>
            </a:extLst>
          </p:cNvPr>
          <p:cNvSpPr/>
          <p:nvPr/>
        </p:nvSpPr>
        <p:spPr>
          <a:xfrm>
            <a:off x="7360082" y="3077828"/>
            <a:ext cx="10803593" cy="4572000"/>
          </a:xfrm>
          <a:custGeom>
            <a:avLst/>
            <a:gdLst/>
            <a:ahLst/>
            <a:cxnLst/>
            <a:rect l="l" t="t" r="r" b="b"/>
            <a:pathLst>
              <a:path w="1273136" h="63602">
                <a:moveTo>
                  <a:pt x="33318" y="51"/>
                </a:moveTo>
                <a:lnTo>
                  <a:pt x="1239818" y="51"/>
                </a:lnTo>
                <a:cubicBezTo>
                  <a:pt x="1251195" y="0"/>
                  <a:pt x="1261730" y="6040"/>
                  <a:pt x="1267433" y="15885"/>
                </a:cubicBezTo>
                <a:cubicBezTo>
                  <a:pt x="1273136" y="25729"/>
                  <a:pt x="1273136" y="37873"/>
                  <a:pt x="1267433" y="47717"/>
                </a:cubicBezTo>
                <a:cubicBezTo>
                  <a:pt x="1261730" y="57562"/>
                  <a:pt x="1251195" y="63602"/>
                  <a:pt x="1239818" y="63551"/>
                </a:cubicBezTo>
                <a:lnTo>
                  <a:pt x="33318" y="63551"/>
                </a:lnTo>
                <a:cubicBezTo>
                  <a:pt x="21941" y="63602"/>
                  <a:pt x="11406" y="57562"/>
                  <a:pt x="5703" y="47717"/>
                </a:cubicBezTo>
                <a:cubicBezTo>
                  <a:pt x="0" y="37873"/>
                  <a:pt x="0" y="25729"/>
                  <a:pt x="5703" y="15885"/>
                </a:cubicBezTo>
                <a:cubicBezTo>
                  <a:pt x="11406" y="6040"/>
                  <a:pt x="21941" y="0"/>
                  <a:pt x="33318" y="51"/>
                </a:cubicBezTo>
                <a:close/>
              </a:path>
            </a:pathLst>
          </a:custGeom>
          <a:solidFill>
            <a:srgbClr val="FFF2E6"/>
          </a:solidFill>
        </p:spPr>
      </p:sp>
      <p:sp>
        <p:nvSpPr>
          <p:cNvPr id="39" name="TextBox 38">
            <a:extLst>
              <a:ext uri="{FF2B5EF4-FFF2-40B4-BE49-F238E27FC236}">
                <a16:creationId xmlns:a16="http://schemas.microsoft.com/office/drawing/2014/main" id="{4CB19C92-0DA7-4889-B73A-A88207F38068}"/>
              </a:ext>
            </a:extLst>
          </p:cNvPr>
          <p:cNvSpPr txBox="1"/>
          <p:nvPr/>
        </p:nvSpPr>
        <p:spPr>
          <a:xfrm>
            <a:off x="7485558" y="3077828"/>
            <a:ext cx="10496491" cy="4395434"/>
          </a:xfrm>
          <a:prstGeom prst="rect">
            <a:avLst/>
          </a:prstGeom>
          <a:noFill/>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en-US" sz="3800" i="1">
                <a:solidFill>
                  <a:srgbClr val="000000"/>
                </a:solidFill>
                <a:latin typeface="Arial" panose="020B0604020202020204" pitchFamily="34" charset="0"/>
                <a:ea typeface="Times New Roman" panose="02020603050405020304" pitchFamily="18" charset="0"/>
                <a:cs typeface="Arial" panose="020B0604020202020204" pitchFamily="34" charset="0"/>
              </a:rPr>
              <a:t>Nguyên nhân k</a:t>
            </a:r>
            <a:r>
              <a:rPr lang="vi-VN" sz="38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hách quan: </a:t>
            </a:r>
            <a:r>
              <a:rPr lang="vi-VN"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 trái của nền kinh tế thị trường, môi trường sống không lành mạnh, sự nuông chiều của cha mẹ,...</a:t>
            </a: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marL="571500" indent="-571500" algn="just">
              <a:lnSpc>
                <a:spcPct val="150000"/>
              </a:lnSpc>
              <a:spcBef>
                <a:spcPts val="100"/>
              </a:spcBef>
              <a:spcAft>
                <a:spcPts val="100"/>
              </a:spcAft>
              <a:buFont typeface="Arial" panose="020B0604020202020204" pitchFamily="34" charset="0"/>
              <a:buChar char="•"/>
            </a:pPr>
            <a:r>
              <a:rPr lang="en-US" sz="3800" i="1">
                <a:solidFill>
                  <a:srgbClr val="000000"/>
                </a:solidFill>
                <a:latin typeface="Arial" panose="020B0604020202020204" pitchFamily="34" charset="0"/>
                <a:ea typeface="Times New Roman" panose="02020603050405020304" pitchFamily="18" charset="0"/>
                <a:cs typeface="Arial" panose="020B0604020202020204" pitchFamily="34" charset="0"/>
              </a:rPr>
              <a:t>N</a:t>
            </a:r>
            <a:r>
              <a:rPr lang="vi-VN" sz="38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guyên nhân chủ quan như: </a:t>
            </a:r>
            <a:r>
              <a:rPr lang="vi-VN"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tò mò, lười biếng, ham chơi, đua đòi, thiếu hiểu biết</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2" name="Picture 49">
            <a:extLst>
              <a:ext uri="{FF2B5EF4-FFF2-40B4-BE49-F238E27FC236}">
                <a16:creationId xmlns:a16="http://schemas.microsoft.com/office/drawing/2014/main" id="{4A0FC78E-D2D6-4DF9-B335-D7B3A51B07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31446">
            <a:off x="296746" y="6839541"/>
            <a:ext cx="4142737" cy="3073158"/>
          </a:xfrm>
          <a:prstGeom prst="rect">
            <a:avLst/>
          </a:prstGeom>
        </p:spPr>
      </p:pic>
    </p:spTree>
    <p:extLst>
      <p:ext uri="{BB962C8B-B14F-4D97-AF65-F5344CB8AC3E}">
        <p14:creationId xmlns:p14="http://schemas.microsoft.com/office/powerpoint/2010/main" val="38668054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par>
                                <p:cTn id="13" presetID="16" presetClass="entr" presetSubtype="21"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arn(inVertical)">
                                      <p:cBhvr>
                                        <p:cTn id="18" dur="500"/>
                                        <p:tgtEl>
                                          <p:spTgt spid="39"/>
                                        </p:tgtEl>
                                      </p:cBhvr>
                                    </p:animEffect>
                                  </p:childTnLst>
                                </p:cTn>
                              </p:par>
                              <p:par>
                                <p:cTn id="19" presetID="16" presetClass="entr" presetSubtype="21"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barn(inVertical)">
                                      <p:cBhvr>
                                        <p:cTn id="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BC30E727-91E9-42E9-96EA-C8224B9AF4AD}"/>
              </a:ext>
            </a:extLst>
          </p:cNvPr>
          <p:cNvSpPr txBox="1"/>
          <p:nvPr/>
        </p:nvSpPr>
        <p:spPr>
          <a:xfrm>
            <a:off x="-76200" y="793802"/>
            <a:ext cx="18364200" cy="861133"/>
          </a:xfrm>
          <a:prstGeom prst="rect">
            <a:avLst/>
          </a:prstGeom>
          <a:noFill/>
        </p:spPr>
        <p:txBody>
          <a:bodyPr wrap="square">
            <a:spAutoFit/>
          </a:bodyPr>
          <a:lstStyle/>
          <a:p>
            <a:pPr algn="ctr">
              <a:lnSpc>
                <a:spcPct val="150000"/>
              </a:lnSpc>
            </a:pPr>
            <a:r>
              <a:rPr lang="it-IT" sz="3800" b="1">
                <a:solidFill>
                  <a:srgbClr val="000000"/>
                </a:solidFill>
                <a:latin typeface="Arial" panose="020B0604020202020204" pitchFamily="34" charset="0"/>
                <a:cs typeface="Arial" panose="020B0604020202020204" pitchFamily="34" charset="0"/>
              </a:rPr>
              <a:t>MỘT SỐ HÌNH ẢNH VỀ TỆ NẠN XÃ HỘI</a:t>
            </a:r>
            <a:endParaRPr lang="en-US" sz="3800">
              <a:latin typeface="Arial" panose="020B0604020202020204" pitchFamily="34" charset="0"/>
              <a:cs typeface="Arial" panose="020B0604020202020204" pitchFamily="34" charset="0"/>
            </a:endParaRPr>
          </a:p>
        </p:txBody>
      </p:sp>
      <p:pic>
        <p:nvPicPr>
          <p:cNvPr id="34" name="Picture 2" descr="Thói nghiện cờ bạc - Những tác hại về mặt sức khỏe và tâm lý | Báo Dân trí">
            <a:extLst>
              <a:ext uri="{FF2B5EF4-FFF2-40B4-BE49-F238E27FC236}">
                <a16:creationId xmlns:a16="http://schemas.microsoft.com/office/drawing/2014/main" id="{C2246163-8BB5-42D3-A71A-781E98801E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4" y="2019300"/>
            <a:ext cx="8086725" cy="7239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5" name="Picture 4" descr="Các biểu hiện thường gặp nhất của người nghiện ma túy">
            <a:extLst>
              <a:ext uri="{FF2B5EF4-FFF2-40B4-BE49-F238E27FC236}">
                <a16:creationId xmlns:a16="http://schemas.microsoft.com/office/drawing/2014/main" id="{7D2C04AF-FC77-4804-989F-87E288968F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2019300"/>
            <a:ext cx="8534400" cy="7162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BC30E727-91E9-42E9-96EA-C8224B9AF4AD}"/>
              </a:ext>
            </a:extLst>
          </p:cNvPr>
          <p:cNvSpPr txBox="1"/>
          <p:nvPr/>
        </p:nvSpPr>
        <p:spPr>
          <a:xfrm>
            <a:off x="-76200" y="793802"/>
            <a:ext cx="18364200" cy="861133"/>
          </a:xfrm>
          <a:prstGeom prst="rect">
            <a:avLst/>
          </a:prstGeom>
          <a:noFill/>
        </p:spPr>
        <p:txBody>
          <a:bodyPr wrap="square">
            <a:spAutoFit/>
          </a:bodyPr>
          <a:lstStyle/>
          <a:p>
            <a:pPr algn="ctr">
              <a:lnSpc>
                <a:spcPct val="150000"/>
              </a:lnSpc>
            </a:pPr>
            <a:r>
              <a:rPr lang="it-IT" sz="3800" b="1">
                <a:solidFill>
                  <a:srgbClr val="000000"/>
                </a:solidFill>
                <a:latin typeface="Arial" panose="020B0604020202020204" pitchFamily="34" charset="0"/>
                <a:cs typeface="Arial" panose="020B0604020202020204" pitchFamily="34" charset="0"/>
              </a:rPr>
              <a:t>MỘT SỐ HÌNH ẢNH VỀ TỆ NẠN XÃ HỘI</a:t>
            </a:r>
            <a:endParaRPr lang="en-US" sz="3800">
              <a:latin typeface="Arial" panose="020B0604020202020204" pitchFamily="34" charset="0"/>
              <a:cs typeface="Arial" panose="020B0604020202020204" pitchFamily="34" charset="0"/>
            </a:endParaRPr>
          </a:p>
        </p:txBody>
      </p:sp>
      <p:pic>
        <p:nvPicPr>
          <p:cNvPr id="5" name="Picture 4" descr="Xử lý việc tuyên truyền mê tín dị đoan theo pháp luật Việt Nam">
            <a:extLst>
              <a:ext uri="{FF2B5EF4-FFF2-40B4-BE49-F238E27FC236}">
                <a16:creationId xmlns:a16="http://schemas.microsoft.com/office/drawing/2014/main" id="{20275AEE-583D-4A2D-8132-82B6967A4F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095500"/>
            <a:ext cx="7696200" cy="7200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6" descr="Cách chống móc túi, cướp giật, trộm cắp khi đi lễ">
            <a:extLst>
              <a:ext uri="{FF2B5EF4-FFF2-40B4-BE49-F238E27FC236}">
                <a16:creationId xmlns:a16="http://schemas.microsoft.com/office/drawing/2014/main" id="{FE5AC87E-B524-4262-96B4-200FBC5776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2095500"/>
            <a:ext cx="8229600" cy="7200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8939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BC30E727-91E9-42E9-96EA-C8224B9AF4AD}"/>
              </a:ext>
            </a:extLst>
          </p:cNvPr>
          <p:cNvSpPr txBox="1"/>
          <p:nvPr/>
        </p:nvSpPr>
        <p:spPr>
          <a:xfrm>
            <a:off x="-76200" y="793802"/>
            <a:ext cx="18364200" cy="861133"/>
          </a:xfrm>
          <a:prstGeom prst="rect">
            <a:avLst/>
          </a:prstGeom>
          <a:noFill/>
        </p:spPr>
        <p:txBody>
          <a:bodyPr wrap="square">
            <a:spAutoFit/>
          </a:bodyPr>
          <a:lstStyle/>
          <a:p>
            <a:pPr algn="ctr">
              <a:lnSpc>
                <a:spcPct val="150000"/>
              </a:lnSpc>
            </a:pPr>
            <a:r>
              <a:rPr lang="it-IT" sz="3800" b="1">
                <a:solidFill>
                  <a:srgbClr val="000000"/>
                </a:solidFill>
                <a:latin typeface="Arial" panose="020B0604020202020204" pitchFamily="34" charset="0"/>
                <a:cs typeface="Arial" panose="020B0604020202020204" pitchFamily="34" charset="0"/>
              </a:rPr>
              <a:t>MỘT SỐ HÌNH ẢNH VỀ TỆ NẠN XÃ HỘI</a:t>
            </a:r>
            <a:endParaRPr lang="en-US" sz="3800">
              <a:latin typeface="Arial" panose="020B0604020202020204" pitchFamily="34" charset="0"/>
              <a:cs typeface="Arial" panose="020B0604020202020204" pitchFamily="34" charset="0"/>
            </a:endParaRPr>
          </a:p>
        </p:txBody>
      </p:sp>
      <p:pic>
        <p:nvPicPr>
          <p:cNvPr id="7" name="Picture 2" descr="BÁO SÀI GÒN GIẢI PHÓNG">
            <a:extLst>
              <a:ext uri="{FF2B5EF4-FFF2-40B4-BE49-F238E27FC236}">
                <a16:creationId xmlns:a16="http://schemas.microsoft.com/office/drawing/2014/main" id="{BBC9057E-DC70-4288-B568-94E74E0ABA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873198"/>
            <a:ext cx="8153400" cy="76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4" descr="Có nên cai nghiện game cho trẻ tại nhà?">
            <a:extLst>
              <a:ext uri="{FF2B5EF4-FFF2-40B4-BE49-F238E27FC236}">
                <a16:creationId xmlns:a16="http://schemas.microsoft.com/office/drawing/2014/main" id="{B7D1D8A6-10A5-4E82-B0C2-F3FFD54B1D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0" y="1873198"/>
            <a:ext cx="7772400" cy="76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9104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F71"/>
        </a:solidFill>
        <a:effectLst/>
      </p:bgPr>
    </p:bg>
    <p:spTree>
      <p:nvGrpSpPr>
        <p:cNvPr id="1" name=""/>
        <p:cNvGrpSpPr/>
        <p:nvPr/>
      </p:nvGrpSpPr>
      <p:grpSpPr>
        <a:xfrm>
          <a:off x="0" y="0"/>
          <a:ext cx="0" cy="0"/>
          <a:chOff x="0" y="0"/>
          <a:chExt cx="0" cy="0"/>
        </a:xfrm>
      </p:grpSpPr>
      <p:sp>
        <p:nvSpPr>
          <p:cNvPr id="2" name="TextBox 2"/>
          <p:cNvSpPr txBox="1"/>
          <p:nvPr/>
        </p:nvSpPr>
        <p:spPr>
          <a:xfrm>
            <a:off x="48964" y="968638"/>
            <a:ext cx="18287999" cy="1044197"/>
          </a:xfrm>
          <a:prstGeom prst="rect">
            <a:avLst/>
          </a:prstGeom>
        </p:spPr>
        <p:txBody>
          <a:bodyPr wrap="square" lIns="0" tIns="0" rIns="0" bIns="0" rtlCol="0" anchor="t">
            <a:spAutoFit/>
          </a:bodyPr>
          <a:lstStyle/>
          <a:p>
            <a:pPr algn="ctr">
              <a:lnSpc>
                <a:spcPts val="9379"/>
              </a:lnSpc>
            </a:pPr>
            <a:r>
              <a:rPr lang="en-US" sz="4800" b="1">
                <a:solidFill>
                  <a:srgbClr val="373E56"/>
                </a:solidFill>
                <a:latin typeface="Arial" panose="020B0604020202020204" pitchFamily="34" charset="0"/>
                <a:cs typeface="Arial" panose="020B0604020202020204" pitchFamily="34" charset="0"/>
              </a:rPr>
              <a:t>KẾT LUẬN</a:t>
            </a:r>
          </a:p>
        </p:txBody>
      </p:sp>
      <p:sp>
        <p:nvSpPr>
          <p:cNvPr id="19" name="Freeform 19"/>
          <p:cNvSpPr/>
          <p:nvPr/>
        </p:nvSpPr>
        <p:spPr>
          <a:xfrm>
            <a:off x="341615" y="4838700"/>
            <a:ext cx="5373383" cy="2282543"/>
          </a:xfrm>
          <a:custGeom>
            <a:avLst/>
            <a:gdLst/>
            <a:ahLst/>
            <a:cxnLst/>
            <a:rect l="l" t="t" r="r" b="b"/>
            <a:pathLst>
              <a:path w="854036" h="63602">
                <a:moveTo>
                  <a:pt x="33318" y="51"/>
                </a:moveTo>
                <a:lnTo>
                  <a:pt x="820718" y="51"/>
                </a:lnTo>
                <a:cubicBezTo>
                  <a:pt x="832095" y="0"/>
                  <a:pt x="842630" y="6040"/>
                  <a:pt x="848333" y="15885"/>
                </a:cubicBezTo>
                <a:cubicBezTo>
                  <a:pt x="854036" y="25729"/>
                  <a:pt x="854036" y="37873"/>
                  <a:pt x="848333" y="47717"/>
                </a:cubicBezTo>
                <a:cubicBezTo>
                  <a:pt x="842630" y="57562"/>
                  <a:pt x="832095" y="63602"/>
                  <a:pt x="820718" y="63551"/>
                </a:cubicBezTo>
                <a:lnTo>
                  <a:pt x="33318" y="63551"/>
                </a:lnTo>
                <a:cubicBezTo>
                  <a:pt x="21941" y="63602"/>
                  <a:pt x="11406" y="57562"/>
                  <a:pt x="5703" y="47717"/>
                </a:cubicBezTo>
                <a:cubicBezTo>
                  <a:pt x="0" y="37873"/>
                  <a:pt x="0" y="25729"/>
                  <a:pt x="5703" y="15885"/>
                </a:cubicBezTo>
                <a:cubicBezTo>
                  <a:pt x="11406" y="6040"/>
                  <a:pt x="21941" y="0"/>
                  <a:pt x="33318" y="51"/>
                </a:cubicBezTo>
                <a:close/>
              </a:path>
            </a:pathLst>
          </a:custGeom>
          <a:solidFill>
            <a:srgbClr val="4A7168"/>
          </a:solidFill>
        </p:spPr>
      </p:sp>
      <p:sp>
        <p:nvSpPr>
          <p:cNvPr id="33" name="TextBox 8">
            <a:extLst>
              <a:ext uri="{FF2B5EF4-FFF2-40B4-BE49-F238E27FC236}">
                <a16:creationId xmlns:a16="http://schemas.microsoft.com/office/drawing/2014/main" id="{8771CBC1-CBBD-4EEC-93C0-33CF70916E5A}"/>
              </a:ext>
            </a:extLst>
          </p:cNvPr>
          <p:cNvSpPr txBox="1"/>
          <p:nvPr/>
        </p:nvSpPr>
        <p:spPr>
          <a:xfrm>
            <a:off x="391542" y="5068075"/>
            <a:ext cx="5323456" cy="1645963"/>
          </a:xfrm>
          <a:prstGeom prst="rect">
            <a:avLst/>
          </a:prstGeom>
        </p:spPr>
        <p:txBody>
          <a:bodyPr wrap="square" lIns="0" tIns="0" rIns="0" bIns="0" rtlCol="0" anchor="t">
            <a:spAutoFit/>
          </a:bodyPr>
          <a:lstStyle/>
          <a:p>
            <a:pPr algn="ctr">
              <a:lnSpc>
                <a:spcPct val="150000"/>
              </a:lnSpc>
              <a:spcBef>
                <a:spcPct val="0"/>
              </a:spcBef>
            </a:pPr>
            <a:r>
              <a:rPr lang="en-US" sz="3800" b="1">
                <a:solidFill>
                  <a:schemeClr val="bg1"/>
                </a:solidFill>
                <a:latin typeface="Arial" panose="020B0604020202020204" pitchFamily="34" charset="0"/>
                <a:cs typeface="Arial" panose="020B0604020202020204" pitchFamily="34" charset="0"/>
              </a:rPr>
              <a:t>HẬU QUẢ CỦA </a:t>
            </a:r>
          </a:p>
          <a:p>
            <a:pPr algn="ctr">
              <a:lnSpc>
                <a:spcPct val="150000"/>
              </a:lnSpc>
              <a:spcBef>
                <a:spcPct val="0"/>
              </a:spcBef>
            </a:pPr>
            <a:r>
              <a:rPr lang="en-US" sz="3800" b="1">
                <a:solidFill>
                  <a:schemeClr val="bg1"/>
                </a:solidFill>
                <a:latin typeface="Arial" panose="020B0604020202020204" pitchFamily="34" charset="0"/>
                <a:cs typeface="Arial" panose="020B0604020202020204" pitchFamily="34" charset="0"/>
              </a:rPr>
              <a:t>TỆ NẠN XÃ HỘI</a:t>
            </a:r>
          </a:p>
        </p:txBody>
      </p:sp>
      <p:sp>
        <p:nvSpPr>
          <p:cNvPr id="38" name="Freeform 18">
            <a:extLst>
              <a:ext uri="{FF2B5EF4-FFF2-40B4-BE49-F238E27FC236}">
                <a16:creationId xmlns:a16="http://schemas.microsoft.com/office/drawing/2014/main" id="{78A0F2BE-0059-4D5D-A528-EC77852A799C}"/>
              </a:ext>
            </a:extLst>
          </p:cNvPr>
          <p:cNvSpPr/>
          <p:nvPr/>
        </p:nvSpPr>
        <p:spPr>
          <a:xfrm>
            <a:off x="5715001" y="2324100"/>
            <a:ext cx="11811000" cy="7543800"/>
          </a:xfrm>
          <a:custGeom>
            <a:avLst/>
            <a:gdLst/>
            <a:ahLst/>
            <a:cxnLst/>
            <a:rect l="l" t="t" r="r" b="b"/>
            <a:pathLst>
              <a:path w="1273136" h="63602">
                <a:moveTo>
                  <a:pt x="33318" y="51"/>
                </a:moveTo>
                <a:lnTo>
                  <a:pt x="1239818" y="51"/>
                </a:lnTo>
                <a:cubicBezTo>
                  <a:pt x="1251195" y="0"/>
                  <a:pt x="1261730" y="6040"/>
                  <a:pt x="1267433" y="15885"/>
                </a:cubicBezTo>
                <a:cubicBezTo>
                  <a:pt x="1273136" y="25729"/>
                  <a:pt x="1273136" y="37873"/>
                  <a:pt x="1267433" y="47717"/>
                </a:cubicBezTo>
                <a:cubicBezTo>
                  <a:pt x="1261730" y="57562"/>
                  <a:pt x="1251195" y="63602"/>
                  <a:pt x="1239818" y="63551"/>
                </a:cubicBezTo>
                <a:lnTo>
                  <a:pt x="33318" y="63551"/>
                </a:lnTo>
                <a:cubicBezTo>
                  <a:pt x="21941" y="63602"/>
                  <a:pt x="11406" y="57562"/>
                  <a:pt x="5703" y="47717"/>
                </a:cubicBezTo>
                <a:cubicBezTo>
                  <a:pt x="0" y="37873"/>
                  <a:pt x="0" y="25729"/>
                  <a:pt x="5703" y="15885"/>
                </a:cubicBezTo>
                <a:cubicBezTo>
                  <a:pt x="11406" y="6040"/>
                  <a:pt x="21941" y="0"/>
                  <a:pt x="33318" y="51"/>
                </a:cubicBezTo>
                <a:close/>
              </a:path>
            </a:pathLst>
          </a:custGeom>
          <a:solidFill>
            <a:srgbClr val="FFF2E6"/>
          </a:solidFill>
        </p:spPr>
      </p:sp>
      <p:sp>
        <p:nvSpPr>
          <p:cNvPr id="39" name="TextBox 38">
            <a:extLst>
              <a:ext uri="{FF2B5EF4-FFF2-40B4-BE49-F238E27FC236}">
                <a16:creationId xmlns:a16="http://schemas.microsoft.com/office/drawing/2014/main" id="{4CB19C92-0DA7-4889-B73A-A88207F38068}"/>
              </a:ext>
            </a:extLst>
          </p:cNvPr>
          <p:cNvSpPr txBox="1"/>
          <p:nvPr/>
        </p:nvSpPr>
        <p:spPr>
          <a:xfrm>
            <a:off x="6019800" y="2448670"/>
            <a:ext cx="10953691" cy="7052572"/>
          </a:xfrm>
          <a:prstGeom prst="rect">
            <a:avLst/>
          </a:prstGeom>
          <a:noFill/>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vi-VN" sz="3800" i="1">
                <a:solidFill>
                  <a:srgbClr val="000000"/>
                </a:solidFill>
                <a:ea typeface="Times New Roman" panose="02020603050405020304" pitchFamily="18" charset="0"/>
                <a:cs typeface="Arial" panose="020B0604020202020204" pitchFamily="34" charset="0"/>
              </a:rPr>
              <a:t>Đối với bản thân: </a:t>
            </a:r>
            <a:r>
              <a:rPr lang="vi-VN" sz="3800">
                <a:solidFill>
                  <a:srgbClr val="000000"/>
                </a:solidFill>
                <a:ea typeface="Times New Roman" panose="02020603050405020304" pitchFamily="18" charset="0"/>
                <a:cs typeface="Arial" panose="020B0604020202020204" pitchFamily="34" charset="0"/>
              </a:rPr>
              <a:t>Ảnh hưởng đến sức khoẻ, làm tha hoá về nhân cách, rối loạn hành vi, rơi vào lối sống buông thả, dễ vi phạm pháp luật... </a:t>
            </a:r>
          </a:p>
          <a:p>
            <a:pPr marL="571500" indent="-571500" algn="just">
              <a:lnSpc>
                <a:spcPct val="150000"/>
              </a:lnSpc>
              <a:spcBef>
                <a:spcPts val="100"/>
              </a:spcBef>
              <a:spcAft>
                <a:spcPts val="100"/>
              </a:spcAft>
              <a:buFont typeface="Arial" panose="020B0604020202020204" pitchFamily="34" charset="0"/>
              <a:buChar char="•"/>
            </a:pPr>
            <a:r>
              <a:rPr lang="vi-VN" sz="3800" i="1">
                <a:solidFill>
                  <a:srgbClr val="000000"/>
                </a:solidFill>
                <a:ea typeface="Times New Roman" panose="02020603050405020304" pitchFamily="18" charset="0"/>
                <a:cs typeface="Arial" panose="020B0604020202020204" pitchFamily="34" charset="0"/>
              </a:rPr>
              <a:t>Đối với gia đình: </a:t>
            </a:r>
            <a:r>
              <a:rPr lang="vi-VN" sz="3800">
                <a:solidFill>
                  <a:srgbClr val="000000"/>
                </a:solidFill>
                <a:ea typeface="Times New Roman" panose="02020603050405020304" pitchFamily="18" charset="0"/>
                <a:cs typeface="Arial" panose="020B0604020202020204" pitchFamily="34" charset="0"/>
              </a:rPr>
              <a:t>cạn kiệt tài chính; làm tan vỡ hạnh phúc gia đình,...</a:t>
            </a:r>
          </a:p>
          <a:p>
            <a:pPr marL="571500" indent="-571500" algn="just">
              <a:lnSpc>
                <a:spcPct val="150000"/>
              </a:lnSpc>
              <a:spcBef>
                <a:spcPts val="100"/>
              </a:spcBef>
              <a:spcAft>
                <a:spcPts val="100"/>
              </a:spcAft>
              <a:buFont typeface="Arial" panose="020B0604020202020204" pitchFamily="34" charset="0"/>
              <a:buChar char="•"/>
            </a:pPr>
            <a:r>
              <a:rPr lang="vi-VN" sz="3800" i="1">
                <a:solidFill>
                  <a:srgbClr val="000000"/>
                </a:solidFill>
                <a:ea typeface="Times New Roman" panose="02020603050405020304" pitchFamily="18" charset="0"/>
                <a:cs typeface="Arial" panose="020B0604020202020204" pitchFamily="34" charset="0"/>
              </a:rPr>
              <a:t>Đối với xã hội: </a:t>
            </a:r>
            <a:r>
              <a:rPr lang="vi-VN" sz="3800">
                <a:solidFill>
                  <a:srgbClr val="000000"/>
                </a:solidFill>
                <a:ea typeface="Times New Roman" panose="02020603050405020304" pitchFamily="18" charset="0"/>
                <a:cs typeface="Arial" panose="020B0604020202020204" pitchFamily="34" charset="0"/>
              </a:rPr>
              <a:t>làm suy thoái giống nòi; rối loạn trật tự ảnh hưởng xấu đến sự phát triển kinh tế, suy giảm sức lao động xã hội,....</a:t>
            </a:r>
          </a:p>
        </p:txBody>
      </p:sp>
      <p:pic>
        <p:nvPicPr>
          <p:cNvPr id="40" name="Picture 13">
            <a:extLst>
              <a:ext uri="{FF2B5EF4-FFF2-40B4-BE49-F238E27FC236}">
                <a16:creationId xmlns:a16="http://schemas.microsoft.com/office/drawing/2014/main" id="{43BF97B4-86ED-4DB9-AABF-20933D71A59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621436"/>
            <a:ext cx="2372026" cy="1759612"/>
          </a:xfrm>
          <a:prstGeom prst="rect">
            <a:avLst/>
          </a:prstGeom>
        </p:spPr>
      </p:pic>
      <p:pic>
        <p:nvPicPr>
          <p:cNvPr id="41" name="Picture 12">
            <a:extLst>
              <a:ext uri="{FF2B5EF4-FFF2-40B4-BE49-F238E27FC236}">
                <a16:creationId xmlns:a16="http://schemas.microsoft.com/office/drawing/2014/main" id="{55454F11-7A8E-457C-A486-77800D9457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59200" y="8198113"/>
            <a:ext cx="1877763" cy="218293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par>
                                <p:cTn id="13" presetID="16" presetClass="entr" presetSubtype="2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barn(inVertical)">
                                      <p:cBhvr>
                                        <p:cTn id="20" dur="500"/>
                                        <p:tgtEl>
                                          <p:spTgt spid="39"/>
                                        </p:tgtEl>
                                      </p:cBhvr>
                                    </p:animEffect>
                                  </p:childTnLst>
                                </p:cTn>
                              </p:par>
                              <p:par>
                                <p:cTn id="21" presetID="16" presetClass="entr" presetSubtype="21"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arn(inVertical)">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3" grpId="0"/>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3957641" y="2252990"/>
            <a:ext cx="10439400" cy="1614281"/>
            <a:chOff x="0" y="0"/>
            <a:chExt cx="4816593" cy="1021917"/>
          </a:xfrm>
        </p:grpSpPr>
        <p:sp>
          <p:nvSpPr>
            <p:cNvPr id="3"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7931" y="8494050"/>
            <a:ext cx="2372026" cy="1759612"/>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700000">
            <a:off x="-198697" y="1366066"/>
            <a:ext cx="3657600" cy="791372"/>
          </a:xfrm>
          <a:prstGeom prst="rect">
            <a:avLst/>
          </a:prstGeom>
        </p:spPr>
      </p:pic>
      <p:grpSp>
        <p:nvGrpSpPr>
          <p:cNvPr id="14" name="Group 14"/>
          <p:cNvGrpSpPr/>
          <p:nvPr/>
        </p:nvGrpSpPr>
        <p:grpSpPr>
          <a:xfrm>
            <a:off x="-1371833" y="-873525"/>
            <a:ext cx="21031665" cy="1344037"/>
            <a:chOff x="0" y="0"/>
            <a:chExt cx="28042220" cy="1792049"/>
          </a:xfrm>
        </p:grpSpPr>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8321"/>
            <a:stretch>
              <a:fillRect/>
            </a:stretch>
          </p:blipFill>
          <p:spPr>
            <a:xfrm flipV="1">
              <a:off x="12937677" y="0"/>
              <a:ext cx="15104543" cy="1792049"/>
            </a:xfrm>
            <a:prstGeom prst="rect">
              <a:avLst/>
            </a:prstGeom>
          </p:spPr>
        </p:pic>
      </p:grpSp>
      <p:sp>
        <p:nvSpPr>
          <p:cNvPr id="17" name="TextBox 17"/>
          <p:cNvSpPr txBox="1"/>
          <p:nvPr/>
        </p:nvSpPr>
        <p:spPr>
          <a:xfrm>
            <a:off x="3957641" y="2951826"/>
            <a:ext cx="10439398" cy="496803"/>
          </a:xfrm>
          <a:prstGeom prst="rect">
            <a:avLst/>
          </a:prstGeom>
        </p:spPr>
        <p:txBody>
          <a:bodyPr wrap="square" lIns="0" tIns="0" rIns="0" bIns="0" rtlCol="0" anchor="t">
            <a:spAutoFit/>
          </a:bodyPr>
          <a:lstStyle/>
          <a:p>
            <a:pPr algn="ctr">
              <a:lnSpc>
                <a:spcPts val="3754"/>
              </a:lnSpc>
            </a:pPr>
            <a:r>
              <a:rPr lang="en-US" sz="4500" b="1" spc="-317">
                <a:solidFill>
                  <a:srgbClr val="6C7E7C"/>
                </a:solidFill>
                <a:latin typeface="Arial" panose="020B0604020202020204" pitchFamily="34" charset="0"/>
                <a:cs typeface="Arial" panose="020B0604020202020204" pitchFamily="34" charset="0"/>
              </a:rPr>
              <a:t>NHIỆM VỤ 1: CHƠI TRÒ CHƠI TỐC ĐỘ</a:t>
            </a:r>
          </a:p>
        </p:txBody>
      </p:sp>
      <p:sp>
        <p:nvSpPr>
          <p:cNvPr id="18" name="TextBox 18"/>
          <p:cNvSpPr txBox="1"/>
          <p:nvPr/>
        </p:nvSpPr>
        <p:spPr>
          <a:xfrm>
            <a:off x="57153" y="1050143"/>
            <a:ext cx="18287996" cy="965392"/>
          </a:xfrm>
          <a:prstGeom prst="rect">
            <a:avLst/>
          </a:prstGeom>
        </p:spPr>
        <p:txBody>
          <a:bodyPr wrap="square" lIns="0" tIns="0" rIns="0" bIns="0" rtlCol="0" anchor="t">
            <a:spAutoFit/>
          </a:bodyPr>
          <a:lstStyle/>
          <a:p>
            <a:pPr algn="ctr">
              <a:lnSpc>
                <a:spcPts val="8101"/>
              </a:lnSpc>
              <a:spcBef>
                <a:spcPct val="0"/>
              </a:spcBef>
            </a:pPr>
            <a:r>
              <a:rPr lang="en-US" sz="6600" b="1">
                <a:solidFill>
                  <a:srgbClr val="373E56"/>
                </a:solidFill>
                <a:latin typeface="Arial" panose="020B0604020202020204" pitchFamily="34" charset="0"/>
                <a:cs typeface="Arial" panose="020B0604020202020204" pitchFamily="34" charset="0"/>
              </a:rPr>
              <a:t>KHỞI ĐỘNG </a:t>
            </a:r>
          </a:p>
        </p:txBody>
      </p:sp>
      <p:sp>
        <p:nvSpPr>
          <p:cNvPr id="19" name="Rounded Rectangular Callout 9">
            <a:extLst>
              <a:ext uri="{FF2B5EF4-FFF2-40B4-BE49-F238E27FC236}">
                <a16:creationId xmlns:a16="http://schemas.microsoft.com/office/drawing/2014/main" id="{37C64C6C-F69F-4510-A3C1-9C6B46E18533}"/>
              </a:ext>
            </a:extLst>
          </p:cNvPr>
          <p:cNvSpPr/>
          <p:nvPr/>
        </p:nvSpPr>
        <p:spPr>
          <a:xfrm>
            <a:off x="1995493" y="4152778"/>
            <a:ext cx="14363695" cy="4957425"/>
          </a:xfrm>
          <a:prstGeom prst="wedgeRoundRectCallout">
            <a:avLst>
              <a:gd name="adj1" fmla="val -59238"/>
              <a:gd name="adj2" fmla="val 36368"/>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Chia lớp thành 2 đội chơi và yêu cầu các đội thực hiện nhiệm vụ sau: </a:t>
            </a:r>
            <a:r>
              <a:rPr lang="en-US" sz="3800" b="1" i="1">
                <a:solidFill>
                  <a:schemeClr val="tx1"/>
                </a:solidFill>
                <a:latin typeface="Arial" panose="020B0604020202020204" pitchFamily="34" charset="0"/>
                <a:cs typeface="Arial" panose="020B0604020202020204" pitchFamily="34" charset="0"/>
              </a:rPr>
              <a:t>Kể tên một số câu ca dao, tục ngữ về các loại tệ nạn xã hội hiện nay trong một thời gian nhất định.</a:t>
            </a:r>
          </a:p>
          <a:p>
            <a:pPr algn="just">
              <a:lnSpc>
                <a:spcPct val="150000"/>
              </a:lnSpc>
            </a:pPr>
            <a:r>
              <a:rPr lang="en-US" sz="3800" i="1">
                <a:solidFill>
                  <a:schemeClr val="tx1"/>
                </a:solidFill>
                <a:latin typeface="Arial" panose="020B0604020202020204" pitchFamily="34" charset="0"/>
                <a:cs typeface="Arial" panose="020B0604020202020204" pitchFamily="34" charset="0"/>
              </a:rPr>
              <a:t>Đ</a:t>
            </a:r>
            <a:r>
              <a:rPr lang="vi-VN" sz="3800" i="1">
                <a:solidFill>
                  <a:schemeClr val="tx1"/>
                </a:solidFill>
                <a:latin typeface="Arial" panose="020B0604020202020204" pitchFamily="34" charset="0"/>
                <a:cs typeface="Arial" panose="020B0604020202020204" pitchFamily="34" charset="0"/>
              </a:rPr>
              <a:t>ội nào kể tên được nhiều câu ca dao, tục ngữ hơn sẽ giành chiến thắng.</a:t>
            </a:r>
            <a:endParaRPr lang="en-US" sz="3800" i="1">
              <a:solidFill>
                <a:schemeClr val="tx1"/>
              </a:solidFill>
              <a:latin typeface="Arial" panose="020B0604020202020204" pitchFamily="34" charset="0"/>
              <a:cs typeface="Arial" panose="020B0604020202020204" pitchFamily="34" charset="0"/>
            </a:endParaRPr>
          </a:p>
        </p:txBody>
      </p:sp>
      <p:pic>
        <p:nvPicPr>
          <p:cNvPr id="20" name="Picture 9">
            <a:extLst>
              <a:ext uri="{FF2B5EF4-FFF2-40B4-BE49-F238E27FC236}">
                <a16:creationId xmlns:a16="http://schemas.microsoft.com/office/drawing/2014/main" id="{5525A6FF-52DE-46BB-B5B7-B80AF63EDF2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621000" y="7658100"/>
            <a:ext cx="2372026" cy="26289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0" y="6406907"/>
            <a:ext cx="18288000" cy="3880093"/>
            <a:chOff x="0" y="0"/>
            <a:chExt cx="4816593" cy="1021917"/>
          </a:xfrm>
        </p:grpSpPr>
        <p:sp>
          <p:nvSpPr>
            <p:cNvPr id="3"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853811" y="8830178"/>
            <a:ext cx="8580377" cy="466460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23161" y="6750630"/>
            <a:ext cx="1567745" cy="218293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760348" y="7173954"/>
            <a:ext cx="2372026" cy="1759612"/>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329555" y="7208148"/>
            <a:ext cx="3306548" cy="1725417"/>
          </a:xfrm>
          <a:prstGeom prst="rect">
            <a:avLst/>
          </a:prstGeom>
        </p:spPr>
      </p:pic>
      <p:grpSp>
        <p:nvGrpSpPr>
          <p:cNvPr id="9" name="Group 9"/>
          <p:cNvGrpSpPr/>
          <p:nvPr/>
        </p:nvGrpSpPr>
        <p:grpSpPr>
          <a:xfrm>
            <a:off x="-1371833" y="-873525"/>
            <a:ext cx="21031665" cy="1344037"/>
            <a:chOff x="0" y="0"/>
            <a:chExt cx="28042220" cy="1792049"/>
          </a:xfrm>
        </p:grpSpPr>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78321"/>
            <a:stretch>
              <a:fillRect/>
            </a:stretch>
          </p:blipFill>
          <p:spPr>
            <a:xfrm flipV="1">
              <a:off x="0" y="0"/>
              <a:ext cx="15104543" cy="1792049"/>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78321"/>
            <a:stretch>
              <a:fillRect/>
            </a:stretch>
          </p:blipFill>
          <p:spPr>
            <a:xfrm flipV="1">
              <a:off x="12937677" y="0"/>
              <a:ext cx="15104543" cy="1792049"/>
            </a:xfrm>
            <a:prstGeom prst="rect">
              <a:avLst/>
            </a:prstGeom>
          </p:spPr>
        </p:pic>
      </p:grpSp>
      <p:sp>
        <p:nvSpPr>
          <p:cNvPr id="13" name="TextBox 13"/>
          <p:cNvSpPr txBox="1"/>
          <p:nvPr/>
        </p:nvSpPr>
        <p:spPr>
          <a:xfrm>
            <a:off x="-152400" y="2540878"/>
            <a:ext cx="18592800" cy="2858731"/>
          </a:xfrm>
          <a:prstGeom prst="rect">
            <a:avLst/>
          </a:prstGeom>
        </p:spPr>
        <p:txBody>
          <a:bodyPr wrap="square" lIns="0" tIns="0" rIns="0" bIns="0" rtlCol="0" anchor="t">
            <a:spAutoFit/>
          </a:bodyPr>
          <a:lstStyle/>
          <a:p>
            <a:pPr algn="ctr">
              <a:lnSpc>
                <a:spcPct val="150000"/>
              </a:lnSpc>
              <a:spcBef>
                <a:spcPct val="0"/>
              </a:spcBef>
            </a:pPr>
            <a:r>
              <a:rPr lang="en-US" sz="6600" b="1">
                <a:solidFill>
                  <a:srgbClr val="373E56"/>
                </a:solidFill>
                <a:latin typeface="Arial" panose="020B0604020202020204" pitchFamily="34" charset="0"/>
                <a:cs typeface="Arial" panose="020B0604020202020204" pitchFamily="34" charset="0"/>
              </a:rPr>
              <a:t>2. ĐỌC CÁC Ý KIẾN </a:t>
            </a:r>
          </a:p>
          <a:p>
            <a:pPr algn="ctr">
              <a:lnSpc>
                <a:spcPct val="150000"/>
              </a:lnSpc>
              <a:spcBef>
                <a:spcPct val="0"/>
              </a:spcBef>
            </a:pPr>
            <a:r>
              <a:rPr lang="en-US" sz="6600" b="1">
                <a:solidFill>
                  <a:srgbClr val="373E56"/>
                </a:solidFill>
                <a:latin typeface="Arial" panose="020B0604020202020204" pitchFamily="34" charset="0"/>
                <a:cs typeface="Arial" panose="020B0604020202020204" pitchFamily="34" charset="0"/>
              </a:rPr>
              <a:t>VÀ TRẢ LỜI CÂU HỎI</a:t>
            </a:r>
          </a:p>
        </p:txBody>
      </p:sp>
    </p:spTree>
    <p:extLst>
      <p:ext uri="{BB962C8B-B14F-4D97-AF65-F5344CB8AC3E}">
        <p14:creationId xmlns:p14="http://schemas.microsoft.com/office/powerpoint/2010/main" val="3399427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4" name="Group 4"/>
          <p:cNvGrpSpPr/>
          <p:nvPr/>
        </p:nvGrpSpPr>
        <p:grpSpPr>
          <a:xfrm>
            <a:off x="-1371833" y="-873525"/>
            <a:ext cx="21031665" cy="1344037"/>
            <a:chOff x="0" y="0"/>
            <a:chExt cx="28042220" cy="1792049"/>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0" y="0"/>
              <a:ext cx="15104543" cy="1792049"/>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12937677" y="0"/>
              <a:ext cx="15104543" cy="1792049"/>
            </a:xfrm>
            <a:prstGeom prst="rect">
              <a:avLst/>
            </a:prstGeom>
          </p:spPr>
        </p:pic>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54621" y="-604505"/>
            <a:ext cx="2363195" cy="2376155"/>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630400" y="533099"/>
            <a:ext cx="3657600" cy="791372"/>
          </a:xfrm>
          <a:prstGeom prst="rect">
            <a:avLst/>
          </a:prstGeom>
        </p:spPr>
      </p:pic>
      <p:grpSp>
        <p:nvGrpSpPr>
          <p:cNvPr id="18" name="Group 18"/>
          <p:cNvGrpSpPr/>
          <p:nvPr/>
        </p:nvGrpSpPr>
        <p:grpSpPr>
          <a:xfrm rot="-10800000">
            <a:off x="3846391" y="2552700"/>
            <a:ext cx="14249400" cy="6626585"/>
            <a:chOff x="0" y="0"/>
            <a:chExt cx="11538770" cy="11849767"/>
          </a:xfrm>
        </p:grpSpPr>
        <p:sp>
          <p:nvSpPr>
            <p:cNvPr id="19" name="Freeform 19"/>
            <p:cNvSpPr/>
            <p:nvPr/>
          </p:nvSpPr>
          <p:spPr>
            <a:xfrm>
              <a:off x="0" y="-4262"/>
              <a:ext cx="11546516" cy="11856253"/>
            </a:xfrm>
            <a:custGeom>
              <a:avLst/>
              <a:gdLst/>
              <a:ahLst/>
              <a:cxnLst/>
              <a:rect l="l" t="t" r="r" b="b"/>
              <a:pathLst>
                <a:path w="11546516" h="11856253">
                  <a:moveTo>
                    <a:pt x="10607616" y="11845066"/>
                  </a:moveTo>
                  <a:cubicBezTo>
                    <a:pt x="10607616" y="11845066"/>
                    <a:pt x="10187863" y="11856253"/>
                    <a:pt x="9725278" y="11853632"/>
                  </a:cubicBezTo>
                  <a:cubicBezTo>
                    <a:pt x="3767360" y="11851468"/>
                    <a:pt x="1057073" y="11843644"/>
                    <a:pt x="1057073" y="11843644"/>
                  </a:cubicBezTo>
                  <a:cubicBezTo>
                    <a:pt x="812931" y="11834810"/>
                    <a:pt x="565145" y="11817829"/>
                    <a:pt x="398404" y="11759651"/>
                  </a:cubicBezTo>
                  <a:cubicBezTo>
                    <a:pt x="120505" y="11662690"/>
                    <a:pt x="0" y="11485161"/>
                    <a:pt x="0" y="3633822"/>
                  </a:cubicBezTo>
                  <a:lnTo>
                    <a:pt x="0" y="3633732"/>
                  </a:lnTo>
                  <a:cubicBezTo>
                    <a:pt x="8536" y="440430"/>
                    <a:pt x="34263" y="311302"/>
                    <a:pt x="140291" y="225758"/>
                  </a:cubicBezTo>
                  <a:cubicBezTo>
                    <a:pt x="342602" y="62530"/>
                    <a:pt x="736658" y="7673"/>
                    <a:pt x="1155311" y="7673"/>
                  </a:cubicBezTo>
                  <a:cubicBezTo>
                    <a:pt x="1155311" y="7673"/>
                    <a:pt x="1551711" y="15681"/>
                    <a:pt x="7906713" y="7673"/>
                  </a:cubicBezTo>
                  <a:cubicBezTo>
                    <a:pt x="9968937" y="0"/>
                    <a:pt x="10432865" y="7673"/>
                    <a:pt x="10432865" y="7673"/>
                  </a:cubicBezTo>
                  <a:cubicBezTo>
                    <a:pt x="10801172" y="15152"/>
                    <a:pt x="11164484" y="84484"/>
                    <a:pt x="11362225" y="207066"/>
                  </a:cubicBezTo>
                  <a:cubicBezTo>
                    <a:pt x="11513242" y="300683"/>
                    <a:pt x="11546516" y="425358"/>
                    <a:pt x="11537376" y="3633822"/>
                  </a:cubicBezTo>
                  <a:lnTo>
                    <a:pt x="11537376" y="3633911"/>
                  </a:lnTo>
                  <a:cubicBezTo>
                    <a:pt x="11537376" y="11603127"/>
                    <a:pt x="11254379" y="11817225"/>
                    <a:pt x="10607616" y="11845066"/>
                  </a:cubicBezTo>
                  <a:close/>
                </a:path>
              </a:pathLst>
            </a:custGeom>
            <a:solidFill>
              <a:srgbClr val="FFCF71"/>
            </a:solidFill>
          </p:spPr>
        </p:sp>
      </p:grpSp>
      <p:sp>
        <p:nvSpPr>
          <p:cNvPr id="26" name="TextBox 26"/>
          <p:cNvSpPr txBox="1"/>
          <p:nvPr/>
        </p:nvSpPr>
        <p:spPr>
          <a:xfrm>
            <a:off x="0" y="1344429"/>
            <a:ext cx="18288000" cy="1058688"/>
          </a:xfrm>
          <a:prstGeom prst="rect">
            <a:avLst/>
          </a:prstGeom>
        </p:spPr>
        <p:txBody>
          <a:bodyPr wrap="square" lIns="0" tIns="0" rIns="0" bIns="0" rtlCol="0" anchor="t">
            <a:spAutoFit/>
          </a:bodyPr>
          <a:lstStyle/>
          <a:p>
            <a:pPr algn="ctr">
              <a:lnSpc>
                <a:spcPts val="9379"/>
              </a:lnSpc>
            </a:pPr>
            <a:r>
              <a:rPr lang="en-US" sz="4800" b="1">
                <a:solidFill>
                  <a:srgbClr val="373E56"/>
                </a:solidFill>
                <a:latin typeface="Arial" panose="020B0604020202020204" pitchFamily="34" charset="0"/>
                <a:cs typeface="Arial" panose="020B0604020202020204" pitchFamily="34" charset="0"/>
              </a:rPr>
              <a:t>THẢO LUẬN CẶP ĐÔI</a:t>
            </a:r>
          </a:p>
        </p:txBody>
      </p:sp>
      <p:sp>
        <p:nvSpPr>
          <p:cNvPr id="27" name="TextBox 26">
            <a:extLst>
              <a:ext uri="{FF2B5EF4-FFF2-40B4-BE49-F238E27FC236}">
                <a16:creationId xmlns:a16="http://schemas.microsoft.com/office/drawing/2014/main" id="{C985374D-8A47-42D4-BAE6-E5CB1C92D1E9}"/>
              </a:ext>
            </a:extLst>
          </p:cNvPr>
          <p:cNvSpPr txBox="1"/>
          <p:nvPr/>
        </p:nvSpPr>
        <p:spPr>
          <a:xfrm>
            <a:off x="4218285" y="2795153"/>
            <a:ext cx="14029088" cy="6124112"/>
          </a:xfrm>
          <a:prstGeom prst="rect">
            <a:avLst/>
          </a:prstGeom>
          <a:noFill/>
        </p:spPr>
        <p:txBody>
          <a:bodyPr wrap="square">
            <a:spAutoFit/>
          </a:bodyPr>
          <a:lstStyle/>
          <a:p>
            <a:pPr algn="ctr">
              <a:lnSpc>
                <a:spcPct val="150000"/>
              </a:lnSpc>
            </a:pPr>
            <a:r>
              <a:rPr lang="it-IT" sz="3800" b="1">
                <a:solidFill>
                  <a:srgbClr val="000000"/>
                </a:solidFill>
                <a:latin typeface="Arial" panose="020B0604020202020204" pitchFamily="34" charset="0"/>
                <a:cs typeface="Arial" panose="020B0604020202020204" pitchFamily="34" charset="0"/>
              </a:rPr>
              <a:t>Em đồng ý hoặc không đồng ý với ý kiến nào? Vì sao?</a:t>
            </a:r>
          </a:p>
          <a:p>
            <a:pPr algn="just">
              <a:lnSpc>
                <a:spcPct val="150000"/>
              </a:lnSpc>
            </a:pPr>
            <a:r>
              <a:rPr lang="en-US" sz="3800" i="1">
                <a:latin typeface="Arial" panose="020B0604020202020204" pitchFamily="34" charset="0"/>
                <a:cs typeface="Arial" panose="020B0604020202020204" pitchFamily="34" charset="0"/>
              </a:rPr>
              <a:t>a. </a:t>
            </a:r>
            <a:r>
              <a:rPr lang="vi-VN" sz="3800" i="1">
                <a:latin typeface="Arial" panose="020B0604020202020204" pitchFamily="34" charset="0"/>
                <a:cs typeface="Arial" panose="020B0604020202020204" pitchFamily="34" charset="0"/>
              </a:rPr>
              <a:t>Chỉ người lớn mới vướng vào các tệ nạn xã hội.</a:t>
            </a:r>
          </a:p>
          <a:p>
            <a:pPr algn="just">
              <a:lnSpc>
                <a:spcPct val="150000"/>
              </a:lnSpc>
            </a:pPr>
            <a:r>
              <a:rPr lang="en-US" sz="3800" i="1">
                <a:latin typeface="Arial" panose="020B0604020202020204" pitchFamily="34" charset="0"/>
                <a:cs typeface="Arial" panose="020B0604020202020204" pitchFamily="34" charset="0"/>
              </a:rPr>
              <a:t>b. </a:t>
            </a:r>
            <a:r>
              <a:rPr lang="vi-VN" sz="3800" i="1">
                <a:latin typeface="Arial" panose="020B0604020202020204" pitchFamily="34" charset="0"/>
                <a:cs typeface="Arial" panose="020B0604020202020204" pitchFamily="34" charset="0"/>
              </a:rPr>
              <a:t>Đánh bài ăn tiền để vui, không gọi là tệ nạn xã hội.</a:t>
            </a:r>
          </a:p>
          <a:p>
            <a:pPr algn="just">
              <a:lnSpc>
                <a:spcPct val="150000"/>
              </a:lnSpc>
            </a:pPr>
            <a:r>
              <a:rPr lang="en-US" sz="3800" i="1">
                <a:latin typeface="Arial" panose="020B0604020202020204" pitchFamily="34" charset="0"/>
                <a:cs typeface="Arial" panose="020B0604020202020204" pitchFamily="34" charset="0"/>
              </a:rPr>
              <a:t>c. </a:t>
            </a:r>
            <a:r>
              <a:rPr lang="vi-VN" sz="3800" i="1">
                <a:latin typeface="Arial" panose="020B0604020202020204" pitchFamily="34" charset="0"/>
                <a:cs typeface="Arial" panose="020B0604020202020204" pitchFamily="34" charset="0"/>
              </a:rPr>
              <a:t>Hút thuốc lá thể hiện bản lĩnh, sành điệu. </a:t>
            </a:r>
          </a:p>
          <a:p>
            <a:pPr algn="just">
              <a:lnSpc>
                <a:spcPct val="150000"/>
              </a:lnSpc>
            </a:pPr>
            <a:r>
              <a:rPr lang="en-US" sz="3800" i="1">
                <a:latin typeface="Arial" panose="020B0604020202020204" pitchFamily="34" charset="0"/>
                <a:cs typeface="Arial" panose="020B0604020202020204" pitchFamily="34" charset="0"/>
              </a:rPr>
              <a:t>d. </a:t>
            </a:r>
            <a:r>
              <a:rPr lang="vi-VN" sz="3800" i="1">
                <a:latin typeface="Arial" panose="020B0604020202020204" pitchFamily="34" charset="0"/>
                <a:cs typeface="Arial" panose="020B0604020202020204" pitchFamily="34" charset="0"/>
              </a:rPr>
              <a:t>N</a:t>
            </a:r>
            <a:r>
              <a:rPr lang="en-US" sz="3800" i="1">
                <a:latin typeface="Arial" panose="020B0604020202020204" pitchFamily="34" charset="0"/>
                <a:cs typeface="Arial" panose="020B0604020202020204" pitchFamily="34" charset="0"/>
              </a:rPr>
              <a:t>ế</a:t>
            </a:r>
            <a:r>
              <a:rPr lang="vi-VN" sz="3800" i="1">
                <a:latin typeface="Arial" panose="020B0604020202020204" pitchFamily="34" charset="0"/>
                <a:cs typeface="Arial" panose="020B0604020202020204" pitchFamily="34" charset="0"/>
              </a:rPr>
              <a:t>u đủ bản lĩnh thì sử dụng ma tuý một lần cũng không sao, </a:t>
            </a:r>
          </a:p>
          <a:p>
            <a:pPr algn="just">
              <a:lnSpc>
                <a:spcPct val="150000"/>
              </a:lnSpc>
            </a:pPr>
            <a:r>
              <a:rPr lang="en-US" sz="3800" i="1">
                <a:latin typeface="Arial" panose="020B0604020202020204" pitchFamily="34" charset="0"/>
                <a:cs typeface="Arial" panose="020B0604020202020204" pitchFamily="34" charset="0"/>
              </a:rPr>
              <a:t>đ. </a:t>
            </a:r>
            <a:r>
              <a:rPr lang="vi-VN" sz="3800" i="1">
                <a:latin typeface="Arial" panose="020B0604020202020204" pitchFamily="34" charset="0"/>
                <a:cs typeface="Arial" panose="020B0604020202020204" pitchFamily="34" charset="0"/>
              </a:rPr>
              <a:t>Trò chơi điện tử có thể gây nghiện.</a:t>
            </a:r>
          </a:p>
          <a:p>
            <a:pPr algn="just">
              <a:lnSpc>
                <a:spcPct val="150000"/>
              </a:lnSpc>
            </a:pPr>
            <a:r>
              <a:rPr lang="en-US" sz="3800" i="1">
                <a:latin typeface="Arial" panose="020B0604020202020204" pitchFamily="34" charset="0"/>
                <a:cs typeface="Arial" panose="020B0604020202020204" pitchFamily="34" charset="0"/>
              </a:rPr>
              <a:t>e. HS </a:t>
            </a:r>
            <a:r>
              <a:rPr lang="vi-VN" sz="3800" i="1">
                <a:latin typeface="Arial" panose="020B0604020202020204" pitchFamily="34" charset="0"/>
                <a:cs typeface="Arial" panose="020B0604020202020204" pitchFamily="34" charset="0"/>
              </a:rPr>
              <a:t>tham gia cá độ bóng đá sẽ không bị xử lí vì còn quá nhỏ.</a:t>
            </a:r>
          </a:p>
        </p:txBody>
      </p:sp>
      <p:pic>
        <p:nvPicPr>
          <p:cNvPr id="31" name="Picture 10">
            <a:extLst>
              <a:ext uri="{FF2B5EF4-FFF2-40B4-BE49-F238E27FC236}">
                <a16:creationId xmlns:a16="http://schemas.microsoft.com/office/drawing/2014/main" id="{53FB7C1A-4C7C-4AAE-9D69-F3AE00FCDC7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 y="3277034"/>
            <a:ext cx="4218285" cy="697186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par>
                                <p:cTn id="13" presetID="16" presetClass="entr" presetSubtype="21"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aphicFrame>
        <p:nvGraphicFramePr>
          <p:cNvPr id="13" name="Table 2">
            <a:extLst>
              <a:ext uri="{FF2B5EF4-FFF2-40B4-BE49-F238E27FC236}">
                <a16:creationId xmlns:a16="http://schemas.microsoft.com/office/drawing/2014/main" id="{1D8541A9-2ABA-410A-BDE9-88E674003DA2}"/>
              </a:ext>
            </a:extLst>
          </p:cNvPr>
          <p:cNvGraphicFramePr>
            <a:graphicFrameLocks noGrp="1"/>
          </p:cNvGraphicFramePr>
          <p:nvPr>
            <p:extLst>
              <p:ext uri="{D42A27DB-BD31-4B8C-83A1-F6EECF244321}">
                <p14:modId xmlns:p14="http://schemas.microsoft.com/office/powerpoint/2010/main" val="4105335570"/>
              </p:ext>
            </p:extLst>
          </p:nvPr>
        </p:nvGraphicFramePr>
        <p:xfrm>
          <a:off x="342900" y="215963"/>
          <a:ext cx="17602200" cy="9855074"/>
        </p:xfrm>
        <a:graphic>
          <a:graphicData uri="http://schemas.openxmlformats.org/drawingml/2006/table">
            <a:tbl>
              <a:tblPr firstRow="1" bandRow="1">
                <a:tableStyleId>{5C22544A-7EE6-4342-B048-85BDC9FD1C3A}</a:tableStyleId>
              </a:tblPr>
              <a:tblGrid>
                <a:gridCol w="5617723">
                  <a:extLst>
                    <a:ext uri="{9D8B030D-6E8A-4147-A177-3AD203B41FA5}">
                      <a16:colId xmlns:a16="http://schemas.microsoft.com/office/drawing/2014/main" val="3620053638"/>
                    </a:ext>
                  </a:extLst>
                </a:gridCol>
                <a:gridCol w="11984477">
                  <a:extLst>
                    <a:ext uri="{9D8B030D-6E8A-4147-A177-3AD203B41FA5}">
                      <a16:colId xmlns:a16="http://schemas.microsoft.com/office/drawing/2014/main" val="3285053258"/>
                    </a:ext>
                  </a:extLst>
                </a:gridCol>
              </a:tblGrid>
              <a:tr h="807238">
                <a:tc>
                  <a:txBody>
                    <a:bodyPr/>
                    <a:lstStyle/>
                    <a:p>
                      <a:pPr algn="ctr">
                        <a:lnSpc>
                          <a:spcPct val="150000"/>
                        </a:lnSpc>
                      </a:pPr>
                      <a:r>
                        <a:rPr lang="en-US" sz="3600">
                          <a:solidFill>
                            <a:schemeClr val="tx1"/>
                          </a:solidFill>
                          <a:latin typeface="Arial" panose="020B0604020202020204" pitchFamily="34" charset="0"/>
                          <a:cs typeface="Arial" panose="020B0604020202020204" pitchFamily="34" charset="0"/>
                        </a:rPr>
                        <a:t>Đồng tình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pPr>
                      <a:r>
                        <a:rPr lang="en-US" sz="3600">
                          <a:solidFill>
                            <a:schemeClr val="tx1"/>
                          </a:solidFill>
                          <a:latin typeface="Arial" panose="020B0604020202020204" pitchFamily="34" charset="0"/>
                          <a:cs typeface="Arial" panose="020B0604020202020204" pitchFamily="34" charset="0"/>
                        </a:rPr>
                        <a:t>Không đồng tình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238963833"/>
                  </a:ext>
                </a:extLst>
              </a:tr>
              <a:tr h="8981161">
                <a:tc>
                  <a:txBody>
                    <a:bodyPr/>
                    <a:lstStyle/>
                    <a:p>
                      <a:pPr algn="just">
                        <a:lnSpc>
                          <a:spcPct val="150000"/>
                        </a:lnSpc>
                      </a:pPr>
                      <a:r>
                        <a:rPr lang="en-US" sz="3600" b="1">
                          <a:solidFill>
                            <a:schemeClr val="tx1"/>
                          </a:solidFill>
                          <a:latin typeface="Arial" panose="020B0604020202020204" pitchFamily="34" charset="0"/>
                          <a:cs typeface="Arial" panose="020B0604020202020204" pitchFamily="34" charset="0"/>
                        </a:rPr>
                        <a:t>- Ý kiến đ: </a:t>
                      </a:r>
                      <a:r>
                        <a:rPr lang="vi-VN" sz="3600">
                          <a:solidFill>
                            <a:schemeClr val="tx1"/>
                          </a:solidFill>
                          <a:latin typeface="Arial" panose="020B0604020202020204" pitchFamily="34" charset="0"/>
                          <a:cs typeface="Arial" panose="020B0604020202020204" pitchFamily="34" charset="0"/>
                        </a:rPr>
                        <a:t>bất kì trò chơi điện tử nào cũng tạo ra cảm giác vui vẻ, hứng thú lúc ban đầu. Tuy nhiên khi chơi với tần suất dày và nhiều khiến cho bản thân người chơi rơi vào trạng thái nghiện, không thoát khỏi game được.</a:t>
                      </a:r>
                      <a:endParaRPr lang="en-US" sz="360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en-US" sz="3600" b="1">
                          <a:solidFill>
                            <a:schemeClr val="tx1"/>
                          </a:solidFill>
                          <a:latin typeface="Arial" panose="020B0604020202020204" pitchFamily="34" charset="0"/>
                          <a:cs typeface="Arial" panose="020B0604020202020204" pitchFamily="34" charset="0"/>
                        </a:rPr>
                        <a:t>- Ý</a:t>
                      </a:r>
                      <a:r>
                        <a:rPr lang="vi-VN" sz="3600" b="1">
                          <a:solidFill>
                            <a:schemeClr val="tx1"/>
                          </a:solidFill>
                          <a:latin typeface="Arial" panose="020B0604020202020204" pitchFamily="34" charset="0"/>
                          <a:cs typeface="Arial" panose="020B0604020202020204" pitchFamily="34" charset="0"/>
                        </a:rPr>
                        <a:t> kiến a</a:t>
                      </a:r>
                      <a:r>
                        <a:rPr lang="en-US" sz="3600" b="1">
                          <a:solidFill>
                            <a:schemeClr val="tx1"/>
                          </a:solidFill>
                          <a:latin typeface="Arial" panose="020B0604020202020204" pitchFamily="34" charset="0"/>
                          <a:cs typeface="Arial" panose="020B0604020202020204" pitchFamily="34" charset="0"/>
                        </a:rPr>
                        <a:t>: </a:t>
                      </a:r>
                      <a:r>
                        <a:rPr lang="vi-VN" sz="3600">
                          <a:solidFill>
                            <a:schemeClr val="tx1"/>
                          </a:solidFill>
                          <a:latin typeface="Arial" panose="020B0604020202020204" pitchFamily="34" charset="0"/>
                          <a:cs typeface="Arial" panose="020B0604020202020204" pitchFamily="34" charset="0"/>
                        </a:rPr>
                        <a:t>bất kì ai cũng có thể vướng vào các tệ nạn xã hội.</a:t>
                      </a:r>
                    </a:p>
                    <a:p>
                      <a:pPr algn="just">
                        <a:lnSpc>
                          <a:spcPct val="150000"/>
                        </a:lnSpc>
                      </a:pPr>
                      <a:r>
                        <a:rPr lang="en-US" sz="3600" b="1">
                          <a:solidFill>
                            <a:schemeClr val="tx1"/>
                          </a:solidFill>
                          <a:latin typeface="Arial" panose="020B0604020202020204" pitchFamily="34" charset="0"/>
                          <a:cs typeface="Arial" panose="020B0604020202020204" pitchFamily="34" charset="0"/>
                        </a:rPr>
                        <a:t>- Ý </a:t>
                      </a:r>
                      <a:r>
                        <a:rPr lang="vi-VN" sz="3600" b="1">
                          <a:solidFill>
                            <a:schemeClr val="tx1"/>
                          </a:solidFill>
                          <a:latin typeface="Arial" panose="020B0604020202020204" pitchFamily="34" charset="0"/>
                          <a:cs typeface="Arial" panose="020B0604020202020204" pitchFamily="34" charset="0"/>
                        </a:rPr>
                        <a:t>kiến b</a:t>
                      </a:r>
                      <a:r>
                        <a:rPr lang="en-US" sz="3600" b="1">
                          <a:solidFill>
                            <a:schemeClr val="tx1"/>
                          </a:solidFill>
                          <a:latin typeface="Arial" panose="020B0604020202020204" pitchFamily="34" charset="0"/>
                          <a:cs typeface="Arial" panose="020B0604020202020204" pitchFamily="34" charset="0"/>
                        </a:rPr>
                        <a:t>:</a:t>
                      </a:r>
                      <a:r>
                        <a:rPr lang="vi-VN" sz="3600" b="1">
                          <a:solidFill>
                            <a:schemeClr val="tx1"/>
                          </a:solidFill>
                          <a:latin typeface="Arial" panose="020B0604020202020204" pitchFamily="34" charset="0"/>
                          <a:cs typeface="Arial" panose="020B0604020202020204" pitchFamily="34" charset="0"/>
                        </a:rPr>
                        <a:t> </a:t>
                      </a:r>
                      <a:r>
                        <a:rPr lang="vi-VN" sz="3600">
                          <a:solidFill>
                            <a:schemeClr val="tx1"/>
                          </a:solidFill>
                          <a:latin typeface="Arial" panose="020B0604020202020204" pitchFamily="34" charset="0"/>
                          <a:cs typeface="Arial" panose="020B0604020202020204" pitchFamily="34" charset="0"/>
                        </a:rPr>
                        <a:t>đánh bài ăn tiền là một tệ nạn xã hội gây ra rất nhiều hệ quả.</a:t>
                      </a:r>
                    </a:p>
                    <a:p>
                      <a:pPr algn="just">
                        <a:lnSpc>
                          <a:spcPct val="150000"/>
                        </a:lnSpc>
                      </a:pPr>
                      <a:r>
                        <a:rPr lang="en-US" sz="3600" b="1">
                          <a:solidFill>
                            <a:schemeClr val="tx1"/>
                          </a:solidFill>
                          <a:latin typeface="Arial" panose="020B0604020202020204" pitchFamily="34" charset="0"/>
                          <a:cs typeface="Arial" panose="020B0604020202020204" pitchFamily="34" charset="0"/>
                        </a:rPr>
                        <a:t>- Ý kiến c: </a:t>
                      </a:r>
                      <a:r>
                        <a:rPr lang="vi-VN" sz="3600">
                          <a:solidFill>
                            <a:schemeClr val="tx1"/>
                          </a:solidFill>
                          <a:latin typeface="Arial" panose="020B0604020202020204" pitchFamily="34" charset="0"/>
                          <a:cs typeface="Arial" panose="020B0604020202020204" pitchFamily="34" charset="0"/>
                        </a:rPr>
                        <a:t>thuốc lá không giúp thể hiện bản lĩnh, mà gây tác hại về sức khỏe</a:t>
                      </a:r>
                      <a:r>
                        <a:rPr lang="en-US" sz="3600">
                          <a:solidFill>
                            <a:schemeClr val="tx1"/>
                          </a:solidFill>
                          <a:latin typeface="Arial" panose="020B0604020202020204" pitchFamily="34" charset="0"/>
                          <a:cs typeface="Arial" panose="020B0604020202020204" pitchFamily="34" charset="0"/>
                        </a:rPr>
                        <a:t>, </a:t>
                      </a:r>
                      <a:r>
                        <a:rPr lang="vi-VN" sz="3600">
                          <a:solidFill>
                            <a:schemeClr val="tx1"/>
                          </a:solidFill>
                          <a:latin typeface="Arial" panose="020B0604020202020204" pitchFamily="34" charset="0"/>
                          <a:cs typeface="Arial" panose="020B0604020202020204" pitchFamily="34" charset="0"/>
                        </a:rPr>
                        <a:t>là nguồn cơn gây ra các tệ nạn xã hội khác.</a:t>
                      </a:r>
                    </a:p>
                    <a:p>
                      <a:pPr algn="just">
                        <a:lnSpc>
                          <a:spcPct val="150000"/>
                        </a:lnSpc>
                      </a:pPr>
                      <a:r>
                        <a:rPr lang="en-US" sz="3600" b="1">
                          <a:solidFill>
                            <a:schemeClr val="tx1"/>
                          </a:solidFill>
                          <a:latin typeface="Arial" panose="020B0604020202020204" pitchFamily="34" charset="0"/>
                          <a:cs typeface="Arial" panose="020B0604020202020204" pitchFamily="34" charset="0"/>
                        </a:rPr>
                        <a:t>- Ý kiến d: </a:t>
                      </a:r>
                      <a:r>
                        <a:rPr lang="vi-VN" sz="3600">
                          <a:solidFill>
                            <a:schemeClr val="tx1"/>
                          </a:solidFill>
                          <a:latin typeface="Arial" panose="020B0604020202020204" pitchFamily="34" charset="0"/>
                          <a:cs typeface="Arial" panose="020B0604020202020204" pitchFamily="34" charset="0"/>
                        </a:rPr>
                        <a:t>sức cám dỗ của ma túy rất lớn, nếu thử một lần sẽ có những lần tiếp theo.</a:t>
                      </a:r>
                      <a:endParaRPr lang="en-US" sz="3600">
                        <a:solidFill>
                          <a:schemeClr val="tx1"/>
                        </a:solidFill>
                        <a:latin typeface="Arial" panose="020B0604020202020204" pitchFamily="34" charset="0"/>
                        <a:cs typeface="Arial" panose="020B0604020202020204" pitchFamily="34" charset="0"/>
                      </a:endParaRPr>
                    </a:p>
                    <a:p>
                      <a:pPr algn="just">
                        <a:lnSpc>
                          <a:spcPct val="150000"/>
                        </a:lnSpc>
                      </a:pPr>
                      <a:r>
                        <a:rPr lang="en-US" sz="3600" b="1">
                          <a:solidFill>
                            <a:schemeClr val="tx1"/>
                          </a:solidFill>
                          <a:latin typeface="Arial" panose="020B0604020202020204" pitchFamily="34" charset="0"/>
                          <a:cs typeface="Arial" panose="020B0604020202020204" pitchFamily="34" charset="0"/>
                        </a:rPr>
                        <a:t>- Ý kiến e: </a:t>
                      </a:r>
                      <a:r>
                        <a:rPr lang="en-US" sz="3600">
                          <a:solidFill>
                            <a:schemeClr val="tx1"/>
                          </a:solidFill>
                          <a:latin typeface="Arial" panose="020B0604020202020204" pitchFamily="34" charset="0"/>
                          <a:cs typeface="Arial" panose="020B0604020202020204" pitchFamily="34" charset="0"/>
                        </a:rPr>
                        <a:t>HS </a:t>
                      </a:r>
                      <a:r>
                        <a:rPr lang="vi-VN" sz="3600">
                          <a:solidFill>
                            <a:schemeClr val="tx1"/>
                          </a:solidFill>
                          <a:latin typeface="Arial" panose="020B0604020202020204" pitchFamily="34" charset="0"/>
                          <a:cs typeface="Arial" panose="020B0604020202020204" pitchFamily="34" charset="0"/>
                        </a:rPr>
                        <a:t>nếu vướng vào tệ nạn xã hội sẽ có biện pháp xử lí hoặc cảnh cáo tương ứng với hành vi.</a:t>
                      </a:r>
                      <a:endParaRPr lang="en-US" sz="360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801586419"/>
                  </a:ext>
                </a:extLst>
              </a:tr>
            </a:tbl>
          </a:graphicData>
        </a:graphic>
      </p:graphicFrame>
    </p:spTree>
    <p:extLst>
      <p:ext uri="{BB962C8B-B14F-4D97-AF65-F5344CB8AC3E}">
        <p14:creationId xmlns:p14="http://schemas.microsoft.com/office/powerpoint/2010/main" val="3856342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3" name="Group 3"/>
          <p:cNvGrpSpPr/>
          <p:nvPr/>
        </p:nvGrpSpPr>
        <p:grpSpPr>
          <a:xfrm>
            <a:off x="0" y="6406907"/>
            <a:ext cx="18288000" cy="3880093"/>
            <a:chOff x="0" y="0"/>
            <a:chExt cx="4816593" cy="1021917"/>
          </a:xfrm>
        </p:grpSpPr>
        <p:sp>
          <p:nvSpPr>
            <p:cNvPr id="4" name="Freeform 4"/>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27139" y="1777757"/>
            <a:ext cx="16633717" cy="6731486"/>
          </a:xfrm>
          <a:prstGeom prst="rect">
            <a:avLst/>
          </a:prstGeom>
        </p:spPr>
      </p:pic>
      <p:grpSp>
        <p:nvGrpSpPr>
          <p:cNvPr id="8" name="Group 8"/>
          <p:cNvGrpSpPr/>
          <p:nvPr/>
        </p:nvGrpSpPr>
        <p:grpSpPr>
          <a:xfrm>
            <a:off x="-1371833" y="-873525"/>
            <a:ext cx="21031665" cy="1344037"/>
            <a:chOff x="0" y="0"/>
            <a:chExt cx="28042220" cy="1792049"/>
          </a:xfrm>
        </p:grpSpPr>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78321"/>
            <a:stretch>
              <a:fillRect/>
            </a:stretch>
          </p:blipFill>
          <p:spPr>
            <a:xfrm flipV="1">
              <a:off x="0" y="0"/>
              <a:ext cx="15104543" cy="1792049"/>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78321"/>
            <a:stretch>
              <a:fillRect/>
            </a:stretch>
          </p:blipFill>
          <p:spPr>
            <a:xfrm flipV="1">
              <a:off x="12937677" y="0"/>
              <a:ext cx="15104543" cy="1792049"/>
            </a:xfrm>
            <a:prstGeom prst="rect">
              <a:avLst/>
            </a:prstGeom>
          </p:spPr>
        </p:pic>
      </p:grpSp>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242790" y="8893646"/>
            <a:ext cx="8580377" cy="4664605"/>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027814" y="6710711"/>
            <a:ext cx="1567745" cy="2182935"/>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871292" y="7134034"/>
            <a:ext cx="2372026" cy="1759612"/>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223068" y="-333161"/>
            <a:ext cx="1841864" cy="1851966"/>
          </a:xfrm>
          <a:prstGeom prst="rect">
            <a:avLst/>
          </a:prstGeom>
        </p:spPr>
      </p:pic>
      <p:sp>
        <p:nvSpPr>
          <p:cNvPr id="18" name="TextBox 13">
            <a:extLst>
              <a:ext uri="{FF2B5EF4-FFF2-40B4-BE49-F238E27FC236}">
                <a16:creationId xmlns:a16="http://schemas.microsoft.com/office/drawing/2014/main" id="{22D01D9F-9EB5-4E3C-9891-9753A609A15F}"/>
              </a:ext>
            </a:extLst>
          </p:cNvPr>
          <p:cNvSpPr txBox="1"/>
          <p:nvPr/>
        </p:nvSpPr>
        <p:spPr>
          <a:xfrm>
            <a:off x="4038600" y="3798018"/>
            <a:ext cx="10569983" cy="1645963"/>
          </a:xfrm>
          <a:prstGeom prst="rect">
            <a:avLst/>
          </a:prstGeom>
        </p:spPr>
        <p:txBody>
          <a:bodyPr wrap="square" lIns="0" tIns="0" rIns="0" bIns="0" rtlCol="0" anchor="t">
            <a:spAutoFit/>
          </a:bodyPr>
          <a:lstStyle/>
          <a:p>
            <a:pPr algn="just">
              <a:lnSpc>
                <a:spcPct val="150000"/>
              </a:lnSpc>
              <a:spcBef>
                <a:spcPct val="0"/>
              </a:spcBef>
            </a:pPr>
            <a:r>
              <a:rPr lang="en-US" sz="3800" b="1">
                <a:solidFill>
                  <a:schemeClr val="bg1"/>
                </a:solidFill>
                <a:latin typeface="Arial" panose="020B0604020202020204" pitchFamily="34" charset="0"/>
                <a:cs typeface="Arial" panose="020B0604020202020204" pitchFamily="34" charset="0"/>
              </a:rPr>
              <a:t>Theo em, h</a:t>
            </a:r>
            <a:r>
              <a:rPr lang="vi-VN" sz="3800" b="1">
                <a:solidFill>
                  <a:schemeClr val="bg1"/>
                </a:solidFill>
                <a:latin typeface="Arial" panose="020B0604020202020204" pitchFamily="34" charset="0"/>
                <a:cs typeface="Arial" panose="020B0604020202020204" pitchFamily="34" charset="0"/>
              </a:rPr>
              <a:t>ọc </a:t>
            </a:r>
            <a:r>
              <a:rPr lang="vi-VN" sz="3800" b="1">
                <a:solidFill>
                  <a:schemeClr val="bg1"/>
                </a:solidFill>
                <a:cs typeface="Arial" panose="020B0604020202020204" pitchFamily="34" charset="0"/>
              </a:rPr>
              <a:t>sinh trung học cơ sở có thể vướng các loại tệ nạn xã hội nào?</a:t>
            </a:r>
            <a:endParaRPr lang="en-US" sz="3800" b="1">
              <a:solidFill>
                <a:schemeClr val="bg1"/>
              </a:solidFill>
              <a:latin typeface="Arial" panose="020B0604020202020204" pitchFamily="34" charset="0"/>
              <a:cs typeface="Arial" panose="020B0604020202020204" pitchFamily="34" charset="0"/>
            </a:endParaRPr>
          </a:p>
        </p:txBody>
      </p:sp>
      <p:pic>
        <p:nvPicPr>
          <p:cNvPr id="19" name="Picture 9">
            <a:extLst>
              <a:ext uri="{FF2B5EF4-FFF2-40B4-BE49-F238E27FC236}">
                <a16:creationId xmlns:a16="http://schemas.microsoft.com/office/drawing/2014/main" id="{4D2368DF-92FB-4C49-8E09-118644C0E30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3798019"/>
            <a:ext cx="4038600" cy="6488982"/>
          </a:xfrm>
          <a:prstGeom prst="rect">
            <a:avLst/>
          </a:prstGeom>
        </p:spPr>
      </p:pic>
    </p:spTree>
    <p:extLst>
      <p:ext uri="{BB962C8B-B14F-4D97-AF65-F5344CB8AC3E}">
        <p14:creationId xmlns:p14="http://schemas.microsoft.com/office/powerpoint/2010/main" val="3944898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5" name="TextBox 13">
            <a:extLst>
              <a:ext uri="{FF2B5EF4-FFF2-40B4-BE49-F238E27FC236}">
                <a16:creationId xmlns:a16="http://schemas.microsoft.com/office/drawing/2014/main" id="{D7F2975D-2EF7-4C2C-B303-74A61D09FC74}"/>
              </a:ext>
            </a:extLst>
          </p:cNvPr>
          <p:cNvSpPr txBox="1"/>
          <p:nvPr/>
        </p:nvSpPr>
        <p:spPr>
          <a:xfrm>
            <a:off x="-28575" y="876300"/>
            <a:ext cx="18440400" cy="1645963"/>
          </a:xfrm>
          <a:prstGeom prst="rect">
            <a:avLst/>
          </a:prstGeom>
        </p:spPr>
        <p:txBody>
          <a:bodyPr wrap="square" lIns="0" tIns="0" rIns="0" bIns="0" rtlCol="0" anchor="t">
            <a:spAutoFit/>
          </a:bodyPr>
          <a:lstStyle/>
          <a:p>
            <a:pPr algn="ctr">
              <a:lnSpc>
                <a:spcPct val="150000"/>
              </a:lnSpc>
              <a:spcBef>
                <a:spcPct val="0"/>
              </a:spcBef>
            </a:pPr>
            <a:r>
              <a:rPr lang="en-US" sz="3800" b="1">
                <a:solidFill>
                  <a:schemeClr val="accent2">
                    <a:lumMod val="50000"/>
                  </a:schemeClr>
                </a:solidFill>
                <a:latin typeface="Arial" panose="020B0604020202020204" pitchFamily="34" charset="0"/>
                <a:cs typeface="Arial" panose="020B0604020202020204" pitchFamily="34" charset="0"/>
              </a:rPr>
              <a:t>Các loại tệ nạn xã hội h</a:t>
            </a:r>
            <a:r>
              <a:rPr lang="vi-VN" sz="3800" b="1">
                <a:solidFill>
                  <a:schemeClr val="accent2">
                    <a:lumMod val="50000"/>
                  </a:schemeClr>
                </a:solidFill>
                <a:latin typeface="Arial" panose="020B0604020202020204" pitchFamily="34" charset="0"/>
                <a:cs typeface="Arial" panose="020B0604020202020204" pitchFamily="34" charset="0"/>
              </a:rPr>
              <a:t>ọc </a:t>
            </a:r>
            <a:r>
              <a:rPr lang="vi-VN" sz="3800" b="1">
                <a:solidFill>
                  <a:schemeClr val="accent2">
                    <a:lumMod val="50000"/>
                  </a:schemeClr>
                </a:solidFill>
                <a:cs typeface="Arial" panose="020B0604020202020204" pitchFamily="34" charset="0"/>
              </a:rPr>
              <a:t>sinh </a:t>
            </a:r>
            <a:endParaRPr lang="en-US" sz="3800" b="1">
              <a:solidFill>
                <a:schemeClr val="accent2">
                  <a:lumMod val="50000"/>
                </a:schemeClr>
              </a:solidFill>
              <a:cs typeface="Arial" panose="020B0604020202020204" pitchFamily="34" charset="0"/>
            </a:endParaRPr>
          </a:p>
          <a:p>
            <a:pPr algn="ctr">
              <a:lnSpc>
                <a:spcPct val="150000"/>
              </a:lnSpc>
              <a:spcBef>
                <a:spcPct val="0"/>
              </a:spcBef>
            </a:pPr>
            <a:r>
              <a:rPr lang="vi-VN" sz="3800" b="1">
                <a:solidFill>
                  <a:schemeClr val="accent2">
                    <a:lumMod val="50000"/>
                  </a:schemeClr>
                </a:solidFill>
                <a:cs typeface="Arial" panose="020B0604020202020204" pitchFamily="34" charset="0"/>
              </a:rPr>
              <a:t>trung học cơ sở có thể vướng </a:t>
            </a:r>
            <a:r>
              <a:rPr lang="en-US" sz="3800" b="1">
                <a:solidFill>
                  <a:schemeClr val="accent2">
                    <a:lumMod val="50000"/>
                  </a:schemeClr>
                </a:solidFill>
                <a:latin typeface="Arial" panose="020B0604020202020204" pitchFamily="34" charset="0"/>
                <a:cs typeface="Arial" panose="020B0604020202020204" pitchFamily="34" charset="0"/>
              </a:rPr>
              <a:t>vào:</a:t>
            </a:r>
          </a:p>
        </p:txBody>
      </p:sp>
      <p:pic>
        <p:nvPicPr>
          <p:cNvPr id="1026" name="Picture 2" descr="Điều cần biết về cơ chế gây nghiện của cờ bạc - Redsvn.net">
            <a:extLst>
              <a:ext uri="{FF2B5EF4-FFF2-40B4-BE49-F238E27FC236}">
                <a16:creationId xmlns:a16="http://schemas.microsoft.com/office/drawing/2014/main" id="{E26C5109-33CC-4AB3-A8CE-E9535D5D85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2781300"/>
            <a:ext cx="8362950" cy="6172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13">
            <a:extLst>
              <a:ext uri="{FF2B5EF4-FFF2-40B4-BE49-F238E27FC236}">
                <a16:creationId xmlns:a16="http://schemas.microsoft.com/office/drawing/2014/main" id="{0B570156-BD70-4543-8A7E-EA8C830EB14F}"/>
              </a:ext>
            </a:extLst>
          </p:cNvPr>
          <p:cNvSpPr txBox="1"/>
          <p:nvPr/>
        </p:nvSpPr>
        <p:spPr>
          <a:xfrm>
            <a:off x="276225" y="9178700"/>
            <a:ext cx="8515350" cy="768800"/>
          </a:xfrm>
          <a:prstGeom prst="rect">
            <a:avLst/>
          </a:prstGeom>
        </p:spPr>
        <p:txBody>
          <a:bodyPr wrap="square" lIns="0" tIns="0" rIns="0" bIns="0" rtlCol="0" anchor="t">
            <a:spAutoFit/>
          </a:bodyPr>
          <a:lstStyle/>
          <a:p>
            <a:pPr algn="ctr">
              <a:lnSpc>
                <a:spcPct val="150000"/>
              </a:lnSpc>
              <a:spcBef>
                <a:spcPct val="0"/>
              </a:spcBef>
            </a:pPr>
            <a:r>
              <a:rPr lang="en-US" sz="3800">
                <a:solidFill>
                  <a:schemeClr val="accent2">
                    <a:lumMod val="50000"/>
                  </a:schemeClr>
                </a:solidFill>
                <a:latin typeface="Arial" panose="020B0604020202020204" pitchFamily="34" charset="0"/>
                <a:cs typeface="Arial" panose="020B0604020202020204" pitchFamily="34" charset="0"/>
              </a:rPr>
              <a:t>Cờ bạc</a:t>
            </a:r>
          </a:p>
        </p:txBody>
      </p:sp>
      <p:pic>
        <p:nvPicPr>
          <p:cNvPr id="1028" name="Picture 4" descr="Rượu trà: Thức uống mới của ẩm thực Thái Nguyên - Xuất bản thông tin">
            <a:extLst>
              <a:ext uri="{FF2B5EF4-FFF2-40B4-BE49-F238E27FC236}">
                <a16:creationId xmlns:a16="http://schemas.microsoft.com/office/drawing/2014/main" id="{43D2CEA0-B842-4B76-B173-662D26FDF5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9237" y="2781300"/>
            <a:ext cx="8510588" cy="6172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13">
            <a:extLst>
              <a:ext uri="{FF2B5EF4-FFF2-40B4-BE49-F238E27FC236}">
                <a16:creationId xmlns:a16="http://schemas.microsoft.com/office/drawing/2014/main" id="{4EE31F8B-8DEE-482D-BC26-23AF851DF885}"/>
              </a:ext>
            </a:extLst>
          </p:cNvPr>
          <p:cNvSpPr txBox="1"/>
          <p:nvPr/>
        </p:nvSpPr>
        <p:spPr>
          <a:xfrm>
            <a:off x="9091612" y="9178700"/>
            <a:ext cx="8510588" cy="768800"/>
          </a:xfrm>
          <a:prstGeom prst="rect">
            <a:avLst/>
          </a:prstGeom>
        </p:spPr>
        <p:txBody>
          <a:bodyPr wrap="square" lIns="0" tIns="0" rIns="0" bIns="0" rtlCol="0" anchor="t">
            <a:spAutoFit/>
          </a:bodyPr>
          <a:lstStyle/>
          <a:p>
            <a:pPr algn="ctr">
              <a:lnSpc>
                <a:spcPct val="150000"/>
              </a:lnSpc>
              <a:spcBef>
                <a:spcPct val="0"/>
              </a:spcBef>
            </a:pPr>
            <a:r>
              <a:rPr lang="en-US" sz="3800">
                <a:solidFill>
                  <a:schemeClr val="accent2">
                    <a:lumMod val="50000"/>
                  </a:schemeClr>
                </a:solidFill>
                <a:latin typeface="Arial" panose="020B0604020202020204" pitchFamily="34" charset="0"/>
                <a:cs typeface="Arial" panose="020B0604020202020204" pitchFamily="34" charset="0"/>
              </a:rPr>
              <a:t>Rượu chè</a:t>
            </a:r>
          </a:p>
        </p:txBody>
      </p:sp>
    </p:spTree>
    <p:extLst>
      <p:ext uri="{BB962C8B-B14F-4D97-AF65-F5344CB8AC3E}">
        <p14:creationId xmlns:p14="http://schemas.microsoft.com/office/powerpoint/2010/main" val="37798122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barn(inVertical)">
                                      <p:cBhvr>
                                        <p:cTn id="20" dur="500"/>
                                        <p:tgtEl>
                                          <p:spTgt spid="102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5" name="TextBox 13">
            <a:extLst>
              <a:ext uri="{FF2B5EF4-FFF2-40B4-BE49-F238E27FC236}">
                <a16:creationId xmlns:a16="http://schemas.microsoft.com/office/drawing/2014/main" id="{D7F2975D-2EF7-4C2C-B303-74A61D09FC74}"/>
              </a:ext>
            </a:extLst>
          </p:cNvPr>
          <p:cNvSpPr txBox="1"/>
          <p:nvPr/>
        </p:nvSpPr>
        <p:spPr>
          <a:xfrm>
            <a:off x="-28575" y="876300"/>
            <a:ext cx="18440400" cy="1645963"/>
          </a:xfrm>
          <a:prstGeom prst="rect">
            <a:avLst/>
          </a:prstGeom>
        </p:spPr>
        <p:txBody>
          <a:bodyPr wrap="square" lIns="0" tIns="0" rIns="0" bIns="0" rtlCol="0" anchor="t">
            <a:spAutoFit/>
          </a:bodyPr>
          <a:lstStyle/>
          <a:p>
            <a:pPr algn="ctr">
              <a:lnSpc>
                <a:spcPct val="150000"/>
              </a:lnSpc>
              <a:spcBef>
                <a:spcPct val="0"/>
              </a:spcBef>
            </a:pPr>
            <a:r>
              <a:rPr lang="en-US" sz="3800" b="1">
                <a:solidFill>
                  <a:schemeClr val="accent2">
                    <a:lumMod val="50000"/>
                  </a:schemeClr>
                </a:solidFill>
                <a:latin typeface="Arial" panose="020B0604020202020204" pitchFamily="34" charset="0"/>
                <a:cs typeface="Arial" panose="020B0604020202020204" pitchFamily="34" charset="0"/>
              </a:rPr>
              <a:t>Các loại tệ nạn xã hội h</a:t>
            </a:r>
            <a:r>
              <a:rPr lang="vi-VN" sz="3800" b="1">
                <a:solidFill>
                  <a:schemeClr val="accent2">
                    <a:lumMod val="50000"/>
                  </a:schemeClr>
                </a:solidFill>
                <a:latin typeface="Arial" panose="020B0604020202020204" pitchFamily="34" charset="0"/>
                <a:cs typeface="Arial" panose="020B0604020202020204" pitchFamily="34" charset="0"/>
              </a:rPr>
              <a:t>ọc </a:t>
            </a:r>
            <a:r>
              <a:rPr lang="vi-VN" sz="3800" b="1">
                <a:solidFill>
                  <a:schemeClr val="accent2">
                    <a:lumMod val="50000"/>
                  </a:schemeClr>
                </a:solidFill>
                <a:cs typeface="Arial" panose="020B0604020202020204" pitchFamily="34" charset="0"/>
              </a:rPr>
              <a:t>sinh </a:t>
            </a:r>
            <a:endParaRPr lang="en-US" sz="3800" b="1">
              <a:solidFill>
                <a:schemeClr val="accent2">
                  <a:lumMod val="50000"/>
                </a:schemeClr>
              </a:solidFill>
              <a:cs typeface="Arial" panose="020B0604020202020204" pitchFamily="34" charset="0"/>
            </a:endParaRPr>
          </a:p>
          <a:p>
            <a:pPr algn="ctr">
              <a:lnSpc>
                <a:spcPct val="150000"/>
              </a:lnSpc>
              <a:spcBef>
                <a:spcPct val="0"/>
              </a:spcBef>
            </a:pPr>
            <a:r>
              <a:rPr lang="vi-VN" sz="3800" b="1">
                <a:solidFill>
                  <a:schemeClr val="accent2">
                    <a:lumMod val="50000"/>
                  </a:schemeClr>
                </a:solidFill>
                <a:cs typeface="Arial" panose="020B0604020202020204" pitchFamily="34" charset="0"/>
              </a:rPr>
              <a:t>trung học cơ sở có thể vướng </a:t>
            </a:r>
            <a:r>
              <a:rPr lang="en-US" sz="3800" b="1">
                <a:solidFill>
                  <a:schemeClr val="accent2">
                    <a:lumMod val="50000"/>
                  </a:schemeClr>
                </a:solidFill>
                <a:latin typeface="Arial" panose="020B0604020202020204" pitchFamily="34" charset="0"/>
                <a:cs typeface="Arial" panose="020B0604020202020204" pitchFamily="34" charset="0"/>
              </a:rPr>
              <a:t>vào:</a:t>
            </a:r>
          </a:p>
        </p:txBody>
      </p:sp>
      <p:sp>
        <p:nvSpPr>
          <p:cNvPr id="9" name="TextBox 13">
            <a:extLst>
              <a:ext uri="{FF2B5EF4-FFF2-40B4-BE49-F238E27FC236}">
                <a16:creationId xmlns:a16="http://schemas.microsoft.com/office/drawing/2014/main" id="{0B570156-BD70-4543-8A7E-EA8C830EB14F}"/>
              </a:ext>
            </a:extLst>
          </p:cNvPr>
          <p:cNvSpPr txBox="1"/>
          <p:nvPr/>
        </p:nvSpPr>
        <p:spPr>
          <a:xfrm>
            <a:off x="638173" y="9178700"/>
            <a:ext cx="8153401" cy="768800"/>
          </a:xfrm>
          <a:prstGeom prst="rect">
            <a:avLst/>
          </a:prstGeom>
        </p:spPr>
        <p:txBody>
          <a:bodyPr wrap="square" lIns="0" tIns="0" rIns="0" bIns="0" rtlCol="0" anchor="t">
            <a:spAutoFit/>
          </a:bodyPr>
          <a:lstStyle/>
          <a:p>
            <a:pPr algn="ctr">
              <a:lnSpc>
                <a:spcPct val="150000"/>
              </a:lnSpc>
              <a:spcBef>
                <a:spcPct val="0"/>
              </a:spcBef>
            </a:pPr>
            <a:r>
              <a:rPr lang="en-US" sz="3800">
                <a:solidFill>
                  <a:schemeClr val="accent2">
                    <a:lumMod val="50000"/>
                  </a:schemeClr>
                </a:solidFill>
                <a:latin typeface="Arial" panose="020B0604020202020204" pitchFamily="34" charset="0"/>
                <a:cs typeface="Arial" panose="020B0604020202020204" pitchFamily="34" charset="0"/>
              </a:rPr>
              <a:t>Ma túy</a:t>
            </a:r>
          </a:p>
        </p:txBody>
      </p:sp>
      <p:sp>
        <p:nvSpPr>
          <p:cNvPr id="10" name="TextBox 13">
            <a:extLst>
              <a:ext uri="{FF2B5EF4-FFF2-40B4-BE49-F238E27FC236}">
                <a16:creationId xmlns:a16="http://schemas.microsoft.com/office/drawing/2014/main" id="{4EE31F8B-8DEE-482D-BC26-23AF851DF885}"/>
              </a:ext>
            </a:extLst>
          </p:cNvPr>
          <p:cNvSpPr txBox="1"/>
          <p:nvPr/>
        </p:nvSpPr>
        <p:spPr>
          <a:xfrm>
            <a:off x="9091612" y="9178700"/>
            <a:ext cx="8510588" cy="768800"/>
          </a:xfrm>
          <a:prstGeom prst="rect">
            <a:avLst/>
          </a:prstGeom>
        </p:spPr>
        <p:txBody>
          <a:bodyPr wrap="square" lIns="0" tIns="0" rIns="0" bIns="0" rtlCol="0" anchor="t">
            <a:spAutoFit/>
          </a:bodyPr>
          <a:lstStyle/>
          <a:p>
            <a:pPr algn="ctr">
              <a:lnSpc>
                <a:spcPct val="150000"/>
              </a:lnSpc>
              <a:spcBef>
                <a:spcPct val="0"/>
              </a:spcBef>
            </a:pPr>
            <a:r>
              <a:rPr lang="en-US" sz="3800">
                <a:solidFill>
                  <a:schemeClr val="accent2">
                    <a:lumMod val="50000"/>
                  </a:schemeClr>
                </a:solidFill>
                <a:latin typeface="Arial" panose="020B0604020202020204" pitchFamily="34" charset="0"/>
                <a:cs typeface="Arial" panose="020B0604020202020204" pitchFamily="34" charset="0"/>
              </a:rPr>
              <a:t>Bạo lực</a:t>
            </a:r>
          </a:p>
        </p:txBody>
      </p:sp>
      <p:pic>
        <p:nvPicPr>
          <p:cNvPr id="2050" name="Picture 2" descr="Các hoạt động hợp pháp liên quan đến ma túy">
            <a:extLst>
              <a:ext uri="{FF2B5EF4-FFF2-40B4-BE49-F238E27FC236}">
                <a16:creationId xmlns:a16="http://schemas.microsoft.com/office/drawing/2014/main" id="{3131EE68-56E8-470C-972D-80BFE59F12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75" y="2781300"/>
            <a:ext cx="8153400" cy="6172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Dạy trẻ cách đối diện với bạo lực học đường">
            <a:extLst>
              <a:ext uri="{FF2B5EF4-FFF2-40B4-BE49-F238E27FC236}">
                <a16:creationId xmlns:a16="http://schemas.microsoft.com/office/drawing/2014/main" id="{590325E0-DBD3-49D9-B86C-EEB6F8B7C2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0198" y="2781300"/>
            <a:ext cx="8153399" cy="6172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4772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barn(inVertical)">
                                      <p:cBhvr>
                                        <p:cTn id="15" dur="500"/>
                                        <p:tgtEl>
                                          <p:spTgt spid="205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1371833" y="-873525"/>
            <a:ext cx="21031665" cy="1344037"/>
            <a:chOff x="0" y="0"/>
            <a:chExt cx="28042220" cy="179204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0" y="0"/>
              <a:ext cx="15104543" cy="179204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12937677" y="0"/>
              <a:ext cx="15104543" cy="1792049"/>
            </a:xfrm>
            <a:prstGeom prst="rect">
              <a:avLst/>
            </a:prstGeom>
          </p:spPr>
        </p:pic>
      </p:grpSp>
      <p:sp>
        <p:nvSpPr>
          <p:cNvPr id="5" name="TextBox 5"/>
          <p:cNvSpPr txBox="1"/>
          <p:nvPr/>
        </p:nvSpPr>
        <p:spPr>
          <a:xfrm>
            <a:off x="4495800" y="1977005"/>
            <a:ext cx="13182597" cy="1044197"/>
          </a:xfrm>
          <a:prstGeom prst="rect">
            <a:avLst/>
          </a:prstGeom>
        </p:spPr>
        <p:txBody>
          <a:bodyPr wrap="square" lIns="0" tIns="0" rIns="0" bIns="0" rtlCol="0" anchor="t">
            <a:spAutoFit/>
          </a:bodyPr>
          <a:lstStyle/>
          <a:p>
            <a:pPr algn="ctr">
              <a:lnSpc>
                <a:spcPts val="9379"/>
              </a:lnSpc>
            </a:pPr>
            <a:r>
              <a:rPr lang="en-US" sz="4800" b="1">
                <a:solidFill>
                  <a:srgbClr val="373E56"/>
                </a:solidFill>
                <a:latin typeface="Arial" panose="020B0604020202020204" pitchFamily="34" charset="0"/>
                <a:cs typeface="Arial" panose="020B0604020202020204" pitchFamily="34" charset="0"/>
              </a:rPr>
              <a:t>KẾT LUẬN</a:t>
            </a:r>
          </a:p>
        </p:txBody>
      </p:sp>
      <p:grpSp>
        <p:nvGrpSpPr>
          <p:cNvPr id="6" name="Group 6"/>
          <p:cNvGrpSpPr/>
          <p:nvPr/>
        </p:nvGrpSpPr>
        <p:grpSpPr>
          <a:xfrm>
            <a:off x="4495800" y="4000500"/>
            <a:ext cx="13182600" cy="2909877"/>
            <a:chOff x="0" y="0"/>
            <a:chExt cx="4816593" cy="1148350"/>
          </a:xfrm>
        </p:grpSpPr>
        <p:sp>
          <p:nvSpPr>
            <p:cNvPr id="7" name="Freeform 7"/>
            <p:cNvSpPr/>
            <p:nvPr/>
          </p:nvSpPr>
          <p:spPr>
            <a:xfrm>
              <a:off x="0" y="0"/>
              <a:ext cx="4816592" cy="1148350"/>
            </a:xfrm>
            <a:custGeom>
              <a:avLst/>
              <a:gdLst/>
              <a:ahLst/>
              <a:cxnLst/>
              <a:rect l="l" t="t" r="r" b="b"/>
              <a:pathLst>
                <a:path w="4816592" h="1148350">
                  <a:moveTo>
                    <a:pt x="0" y="0"/>
                  </a:moveTo>
                  <a:lnTo>
                    <a:pt x="4816592" y="0"/>
                  </a:lnTo>
                  <a:lnTo>
                    <a:pt x="4816592" y="1148350"/>
                  </a:lnTo>
                  <a:lnTo>
                    <a:pt x="0" y="1148350"/>
                  </a:lnTo>
                  <a:close/>
                </a:path>
              </a:pathLst>
            </a:custGeom>
            <a:solidFill>
              <a:srgbClr val="F7CC73"/>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0" name="TextBox 29">
            <a:extLst>
              <a:ext uri="{FF2B5EF4-FFF2-40B4-BE49-F238E27FC236}">
                <a16:creationId xmlns:a16="http://schemas.microsoft.com/office/drawing/2014/main" id="{BA139FFF-02BF-4CFA-AF9B-212A5A2A5966}"/>
              </a:ext>
            </a:extLst>
          </p:cNvPr>
          <p:cNvSpPr txBox="1"/>
          <p:nvPr/>
        </p:nvSpPr>
        <p:spPr>
          <a:xfrm>
            <a:off x="5016150" y="4527695"/>
            <a:ext cx="12094176" cy="1738296"/>
          </a:xfrm>
          <a:prstGeom prst="rect">
            <a:avLst/>
          </a:prstGeom>
          <a:noFill/>
        </p:spPr>
        <p:txBody>
          <a:bodyPr wrap="square">
            <a:spAutoFit/>
          </a:bodyPr>
          <a:lstStyle/>
          <a:p>
            <a:pPr algn="just">
              <a:lnSpc>
                <a:spcPct val="150000"/>
              </a:lnSpc>
              <a:spcBef>
                <a:spcPts val="300"/>
              </a:spcBef>
              <a:spcAft>
                <a:spcPts val="300"/>
              </a:spcAft>
            </a:pPr>
            <a:r>
              <a:rPr lang="fr-FR"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 nhiều loại tệ nạn xã hội, phổ biến nhất là cờ bạc, ma tuý, mại dâm,...</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1" name="Picture 11">
            <a:extLst>
              <a:ext uri="{FF2B5EF4-FFF2-40B4-BE49-F238E27FC236}">
                <a16:creationId xmlns:a16="http://schemas.microsoft.com/office/drawing/2014/main" id="{D1033FF4-FA2B-4420-9273-77D78CB2683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598674"/>
            <a:ext cx="4703618" cy="66675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0" y="6406907"/>
            <a:ext cx="18288000" cy="3880093"/>
            <a:chOff x="0" y="0"/>
            <a:chExt cx="4816593" cy="1021917"/>
          </a:xfrm>
        </p:grpSpPr>
        <p:sp>
          <p:nvSpPr>
            <p:cNvPr id="3"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853811" y="8830178"/>
            <a:ext cx="8580377" cy="466460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23161" y="6750630"/>
            <a:ext cx="1567745" cy="218293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760348" y="7173954"/>
            <a:ext cx="2372026" cy="1759612"/>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329555" y="7208148"/>
            <a:ext cx="3306548" cy="1725417"/>
          </a:xfrm>
          <a:prstGeom prst="rect">
            <a:avLst/>
          </a:prstGeom>
        </p:spPr>
      </p:pic>
      <p:grpSp>
        <p:nvGrpSpPr>
          <p:cNvPr id="9" name="Group 9"/>
          <p:cNvGrpSpPr/>
          <p:nvPr/>
        </p:nvGrpSpPr>
        <p:grpSpPr>
          <a:xfrm>
            <a:off x="-1371833" y="-873525"/>
            <a:ext cx="21031665" cy="1344037"/>
            <a:chOff x="0" y="0"/>
            <a:chExt cx="28042220" cy="1792049"/>
          </a:xfrm>
        </p:grpSpPr>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78321"/>
            <a:stretch>
              <a:fillRect/>
            </a:stretch>
          </p:blipFill>
          <p:spPr>
            <a:xfrm flipV="1">
              <a:off x="0" y="0"/>
              <a:ext cx="15104543" cy="1792049"/>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78321"/>
            <a:stretch>
              <a:fillRect/>
            </a:stretch>
          </p:blipFill>
          <p:spPr>
            <a:xfrm flipV="1">
              <a:off x="12937677" y="0"/>
              <a:ext cx="15104543" cy="1792049"/>
            </a:xfrm>
            <a:prstGeom prst="rect">
              <a:avLst/>
            </a:prstGeom>
          </p:spPr>
        </p:pic>
      </p:grpSp>
      <p:sp>
        <p:nvSpPr>
          <p:cNvPr id="13" name="TextBox 13"/>
          <p:cNvSpPr txBox="1"/>
          <p:nvPr/>
        </p:nvSpPr>
        <p:spPr>
          <a:xfrm>
            <a:off x="0" y="2540878"/>
            <a:ext cx="18288000" cy="1335237"/>
          </a:xfrm>
          <a:prstGeom prst="rect">
            <a:avLst/>
          </a:prstGeom>
        </p:spPr>
        <p:txBody>
          <a:bodyPr wrap="square" lIns="0" tIns="0" rIns="0" bIns="0" rtlCol="0" anchor="t">
            <a:spAutoFit/>
          </a:bodyPr>
          <a:lstStyle/>
          <a:p>
            <a:pPr algn="ctr">
              <a:lnSpc>
                <a:spcPct val="150000"/>
              </a:lnSpc>
              <a:spcBef>
                <a:spcPct val="0"/>
              </a:spcBef>
            </a:pPr>
            <a:r>
              <a:rPr lang="en-US" sz="6600" b="1">
                <a:solidFill>
                  <a:srgbClr val="373E56"/>
                </a:solidFill>
                <a:latin typeface="Arial" panose="020B0604020202020204" pitchFamily="34" charset="0"/>
                <a:cs typeface="Arial" panose="020B0604020202020204" pitchFamily="34" charset="0"/>
              </a:rPr>
              <a:t>LUYỆN TẬP</a:t>
            </a:r>
          </a:p>
        </p:txBody>
      </p:sp>
    </p:spTree>
    <p:extLst>
      <p:ext uri="{BB962C8B-B14F-4D97-AF65-F5344CB8AC3E}">
        <p14:creationId xmlns:p14="http://schemas.microsoft.com/office/powerpoint/2010/main" val="31725772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CF71"/>
        </a:solidFill>
        <a:effectLst/>
      </p:bgPr>
    </p:bg>
    <p:spTree>
      <p:nvGrpSpPr>
        <p:cNvPr id="1" name=""/>
        <p:cNvGrpSpPr/>
        <p:nvPr/>
      </p:nvGrpSpPr>
      <p:grpSpPr>
        <a:xfrm>
          <a:off x="0" y="0"/>
          <a:ext cx="0" cy="0"/>
          <a:chOff x="0" y="0"/>
          <a:chExt cx="0" cy="0"/>
        </a:xfrm>
      </p:grpSpPr>
      <p:sp>
        <p:nvSpPr>
          <p:cNvPr id="19" name="Freeform 19"/>
          <p:cNvSpPr/>
          <p:nvPr/>
        </p:nvSpPr>
        <p:spPr>
          <a:xfrm>
            <a:off x="2057400" y="1181100"/>
            <a:ext cx="14401800" cy="4072563"/>
          </a:xfrm>
          <a:custGeom>
            <a:avLst/>
            <a:gdLst/>
            <a:ahLst/>
            <a:cxnLst/>
            <a:rect l="l" t="t" r="r" b="b"/>
            <a:pathLst>
              <a:path w="854036" h="63602">
                <a:moveTo>
                  <a:pt x="33318" y="51"/>
                </a:moveTo>
                <a:lnTo>
                  <a:pt x="820718" y="51"/>
                </a:lnTo>
                <a:cubicBezTo>
                  <a:pt x="832095" y="0"/>
                  <a:pt x="842630" y="6040"/>
                  <a:pt x="848333" y="15885"/>
                </a:cubicBezTo>
                <a:cubicBezTo>
                  <a:pt x="854036" y="25729"/>
                  <a:pt x="854036" y="37873"/>
                  <a:pt x="848333" y="47717"/>
                </a:cubicBezTo>
                <a:cubicBezTo>
                  <a:pt x="842630" y="57562"/>
                  <a:pt x="832095" y="63602"/>
                  <a:pt x="820718" y="63551"/>
                </a:cubicBezTo>
                <a:lnTo>
                  <a:pt x="33318" y="63551"/>
                </a:lnTo>
                <a:cubicBezTo>
                  <a:pt x="21941" y="63602"/>
                  <a:pt x="11406" y="57562"/>
                  <a:pt x="5703" y="47717"/>
                </a:cubicBezTo>
                <a:cubicBezTo>
                  <a:pt x="0" y="37873"/>
                  <a:pt x="0" y="25729"/>
                  <a:pt x="5703" y="15885"/>
                </a:cubicBezTo>
                <a:cubicBezTo>
                  <a:pt x="11406" y="6040"/>
                  <a:pt x="21941" y="0"/>
                  <a:pt x="33318" y="51"/>
                </a:cubicBezTo>
                <a:close/>
              </a:path>
            </a:pathLst>
          </a:custGeom>
          <a:solidFill>
            <a:srgbClr val="4A7168"/>
          </a:solidFill>
        </p:spPr>
      </p:sp>
      <p:sp>
        <p:nvSpPr>
          <p:cNvPr id="33" name="TextBox 8">
            <a:extLst>
              <a:ext uri="{FF2B5EF4-FFF2-40B4-BE49-F238E27FC236}">
                <a16:creationId xmlns:a16="http://schemas.microsoft.com/office/drawing/2014/main" id="{8771CBC1-CBBD-4EEC-93C0-33CF70916E5A}"/>
              </a:ext>
            </a:extLst>
          </p:cNvPr>
          <p:cNvSpPr txBox="1"/>
          <p:nvPr/>
        </p:nvSpPr>
        <p:spPr>
          <a:xfrm>
            <a:off x="2057400" y="1788015"/>
            <a:ext cx="14401800" cy="2858731"/>
          </a:xfrm>
          <a:prstGeom prst="rect">
            <a:avLst/>
          </a:prstGeom>
        </p:spPr>
        <p:txBody>
          <a:bodyPr wrap="square" lIns="0" tIns="0" rIns="0" bIns="0" rtlCol="0" anchor="t">
            <a:spAutoFit/>
          </a:bodyPr>
          <a:lstStyle/>
          <a:p>
            <a:pPr algn="ctr">
              <a:lnSpc>
                <a:spcPct val="150000"/>
              </a:lnSpc>
              <a:spcBef>
                <a:spcPct val="0"/>
              </a:spcBef>
            </a:pPr>
            <a:r>
              <a:rPr lang="en-US" sz="6600" b="1">
                <a:solidFill>
                  <a:schemeClr val="bg1"/>
                </a:solidFill>
                <a:latin typeface="Arial" panose="020B0604020202020204" pitchFamily="34" charset="0"/>
                <a:cs typeface="Arial" panose="020B0604020202020204" pitchFamily="34" charset="0"/>
              </a:rPr>
              <a:t>NHIỆM VỤ 1:</a:t>
            </a:r>
          </a:p>
          <a:p>
            <a:pPr algn="ctr">
              <a:lnSpc>
                <a:spcPct val="150000"/>
              </a:lnSpc>
              <a:spcBef>
                <a:spcPct val="0"/>
              </a:spcBef>
            </a:pPr>
            <a:r>
              <a:rPr lang="en-US" sz="6600" b="1">
                <a:solidFill>
                  <a:schemeClr val="bg1"/>
                </a:solidFill>
                <a:latin typeface="Arial" panose="020B0604020202020204" pitchFamily="34" charset="0"/>
                <a:cs typeface="Arial" panose="020B0604020202020204" pitchFamily="34" charset="0"/>
              </a:rPr>
              <a:t> TRẢ LỜI CÂU HỎI TRẮC NGHIỆM</a:t>
            </a:r>
          </a:p>
        </p:txBody>
      </p:sp>
      <p:pic>
        <p:nvPicPr>
          <p:cNvPr id="12" name="Picture 6">
            <a:extLst>
              <a:ext uri="{FF2B5EF4-FFF2-40B4-BE49-F238E27FC236}">
                <a16:creationId xmlns:a16="http://schemas.microsoft.com/office/drawing/2014/main" id="{166B28A5-D0F9-41A4-A274-7C121D3EF4A5}"/>
              </a:ext>
            </a:extLst>
          </p:cNvPr>
          <p:cNvPicPr>
            <a:picLocks noChangeAspect="1"/>
          </p:cNvPicPr>
          <p:nvPr/>
        </p:nvPicPr>
        <p:blipFill>
          <a:blip r:embed="rId2"/>
          <a:srcRect/>
          <a:stretch>
            <a:fillRect/>
          </a:stretch>
        </p:blipFill>
        <p:spPr>
          <a:xfrm>
            <a:off x="6172200" y="4707668"/>
            <a:ext cx="5943600" cy="5510181"/>
          </a:xfrm>
          <a:prstGeom prst="rect">
            <a:avLst/>
          </a:prstGeom>
        </p:spPr>
      </p:pic>
      <p:pic>
        <p:nvPicPr>
          <p:cNvPr id="13" name="Picture 12">
            <a:extLst>
              <a:ext uri="{FF2B5EF4-FFF2-40B4-BE49-F238E27FC236}">
                <a16:creationId xmlns:a16="http://schemas.microsoft.com/office/drawing/2014/main" id="{CB1E3F5B-727D-494A-BE1B-DE6F229D9D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4707668"/>
            <a:ext cx="3525019" cy="3525019"/>
          </a:xfrm>
          <a:prstGeom prst="rect">
            <a:avLst/>
          </a:prstGeom>
        </p:spPr>
      </p:pic>
    </p:spTree>
    <p:extLst>
      <p:ext uri="{BB962C8B-B14F-4D97-AF65-F5344CB8AC3E}">
        <p14:creationId xmlns:p14="http://schemas.microsoft.com/office/powerpoint/2010/main" val="20632695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AE53CAEE-47BC-46AF-897C-86F11C94A8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0058" y="495300"/>
            <a:ext cx="15751701" cy="8694457"/>
          </a:xfrm>
          <a:prstGeom prst="rect">
            <a:avLst/>
          </a:prstGeom>
        </p:spPr>
      </p:pic>
      <p:sp>
        <p:nvSpPr>
          <p:cNvPr id="12" name="TextBox 11">
            <a:extLst>
              <a:ext uri="{FF2B5EF4-FFF2-40B4-BE49-F238E27FC236}">
                <a16:creationId xmlns:a16="http://schemas.microsoft.com/office/drawing/2014/main" id="{8D0885DA-164F-446A-B390-1BF6CFE8E270}"/>
              </a:ext>
            </a:extLst>
          </p:cNvPr>
          <p:cNvSpPr txBox="1"/>
          <p:nvPr/>
        </p:nvSpPr>
        <p:spPr>
          <a:xfrm>
            <a:off x="2694607" y="915237"/>
            <a:ext cx="13182601" cy="7981031"/>
          </a:xfrm>
          <a:prstGeom prst="rect">
            <a:avLst/>
          </a:prstGeom>
          <a:noFill/>
        </p:spPr>
        <p:txBody>
          <a:bodyPr wrap="square">
            <a:spAutoFit/>
          </a:bodyPr>
          <a:lstStyle/>
          <a:p>
            <a:pPr algn="just">
              <a:lnSpc>
                <a:spcPct val="150000"/>
              </a:lnSpc>
              <a:spcBef>
                <a:spcPts val="100"/>
              </a:spcBef>
              <a:spcAft>
                <a:spcPts val="100"/>
              </a:spcAft>
            </a:pPr>
            <a:r>
              <a:rPr lang="en-US" sz="3800" b="1">
                <a:solidFill>
                  <a:srgbClr val="000000"/>
                </a:solidFill>
                <a:latin typeface="Arial" panose="020B0604020202020204" pitchFamily="34" charset="0"/>
                <a:ea typeface="Calibri" panose="020F0502020204030204" pitchFamily="34" charset="0"/>
                <a:cs typeface="Arial" panose="020B0604020202020204" pitchFamily="34" charset="0"/>
              </a:rPr>
              <a:t>Câu 1: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Nguyên nhân nào dưới đây </a:t>
            </a:r>
            <a:r>
              <a:rPr lang="en-US" sz="3800" b="1">
                <a:solidFill>
                  <a:srgbClr val="000000"/>
                </a:solidFill>
                <a:latin typeface="Arial" panose="020B0604020202020204" pitchFamily="34" charset="0"/>
                <a:ea typeface="Calibri" panose="020F0502020204030204" pitchFamily="34" charset="0"/>
                <a:cs typeface="Arial" panose="020B0604020202020204" pitchFamily="34" charset="0"/>
              </a:rPr>
              <a:t>không</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dẫn đến tệ nạn xã hội?</a:t>
            </a:r>
          </a:p>
          <a:p>
            <a:pPr algn="just">
              <a:lnSpc>
                <a:spcPct val="150000"/>
              </a:lnSpc>
              <a:spcBef>
                <a:spcPts val="100"/>
              </a:spcBef>
              <a:spcAft>
                <a:spcPts val="100"/>
              </a:spcAft>
            </a:pPr>
            <a:r>
              <a:rPr lang="en-US" sz="380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A. T</a:t>
            </a:r>
            <a:r>
              <a:rPr lang="vi-VN" sz="3800">
                <a:solidFill>
                  <a:schemeClr val="bg2">
                    <a:lumMod val="10000"/>
                  </a:schemeClr>
                </a:solidFill>
                <a:ea typeface="Calibri" panose="020F0502020204030204" pitchFamily="34" charset="0"/>
                <a:cs typeface="Arial" panose="020B0604020202020204" pitchFamily="34" charset="0"/>
              </a:rPr>
              <a:t>hiếu hiểu biết, ham chơi, đua đòi, bị dụ dỗi, lôi kéo, mua chuộc hoặc ép buộc</a:t>
            </a:r>
            <a:r>
              <a:rPr lang="en-US" sz="380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100"/>
              </a:spcBef>
              <a:spcAft>
                <a:spcPts val="100"/>
              </a:spcAft>
            </a:pPr>
            <a:r>
              <a:rPr lang="en-US" sz="380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B. Thiếu các điều kiện y tế và chăm sóc sức khỏe. </a:t>
            </a:r>
          </a:p>
          <a:p>
            <a:pPr algn="just">
              <a:lnSpc>
                <a:spcPct val="150000"/>
              </a:lnSpc>
              <a:spcBef>
                <a:spcPts val="100"/>
              </a:spcBef>
              <a:spcAft>
                <a:spcPts val="100"/>
              </a:spcAft>
            </a:pPr>
            <a:r>
              <a:rPr lang="en-US" sz="380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C. T</a:t>
            </a:r>
            <a:r>
              <a:rPr lang="vi-VN" sz="3800">
                <a:solidFill>
                  <a:schemeClr val="bg2">
                    <a:lumMod val="10000"/>
                  </a:schemeClr>
                </a:solidFill>
                <a:ea typeface="Calibri" panose="020F0502020204030204" pitchFamily="34" charset="0"/>
                <a:cs typeface="Arial" panose="020B0604020202020204" pitchFamily="34" charset="0"/>
              </a:rPr>
              <a:t>hiếu sự giáo dục phù hợp, quan tâm, chăm sóc, chia sẻ, yêu thương của gia đình</a:t>
            </a:r>
            <a:r>
              <a:rPr lang="en-US" sz="380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380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D. T</a:t>
            </a:r>
            <a:r>
              <a:rPr lang="vi-VN" sz="3800">
                <a:solidFill>
                  <a:schemeClr val="bg2">
                    <a:lumMod val="10000"/>
                  </a:schemeClr>
                </a:solidFill>
                <a:ea typeface="Calibri" panose="020F0502020204030204" pitchFamily="34" charset="0"/>
                <a:cs typeface="Arial" panose="020B0604020202020204" pitchFamily="34" charset="0"/>
              </a:rPr>
              <a:t>hiếu môi trường vui chơi, giải trí lành mạnh...</a:t>
            </a:r>
            <a:endParaRPr lang="en-US" sz="3800">
              <a:solidFill>
                <a:schemeClr val="bg2">
                  <a:lumMod val="10000"/>
                </a:schemeClr>
              </a:solidFill>
              <a:latin typeface="Arial" panose="020B0604020202020204" pitchFamily="34" charset="0"/>
              <a:cs typeface="Arial" panose="020B0604020202020204" pitchFamily="34" charset="0"/>
            </a:endParaRPr>
          </a:p>
          <a:p>
            <a:pPr algn="just">
              <a:lnSpc>
                <a:spcPct val="150000"/>
              </a:lnSpc>
              <a:spcBef>
                <a:spcPts val="100"/>
              </a:spcBef>
              <a:spcAft>
                <a:spcPts val="100"/>
              </a:spcAft>
            </a:pPr>
            <a:endPar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5">
            <a:extLst>
              <a:ext uri="{FF2B5EF4-FFF2-40B4-BE49-F238E27FC236}">
                <a16:creationId xmlns:a16="http://schemas.microsoft.com/office/drawing/2014/main" id="{871E786B-487A-4586-AC9F-1BE03EA0316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4935200" y="5143500"/>
            <a:ext cx="3462931" cy="5143501"/>
          </a:xfrm>
          <a:prstGeom prst="rect">
            <a:avLst/>
          </a:prstGeom>
        </p:spPr>
      </p:pic>
      <p:pic>
        <p:nvPicPr>
          <p:cNvPr id="14" name="Picture 4">
            <a:extLst>
              <a:ext uri="{FF2B5EF4-FFF2-40B4-BE49-F238E27FC236}">
                <a16:creationId xmlns:a16="http://schemas.microsoft.com/office/drawing/2014/main" id="{8BD1C600-0EF7-48E3-A470-BA1BE105610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10132" y="5143500"/>
            <a:ext cx="3040380" cy="5143500"/>
          </a:xfrm>
          <a:prstGeom prst="rect">
            <a:avLst/>
          </a:prstGeom>
        </p:spPr>
      </p:pic>
      <p:sp>
        <p:nvSpPr>
          <p:cNvPr id="15" name="Oval 14">
            <a:extLst>
              <a:ext uri="{FF2B5EF4-FFF2-40B4-BE49-F238E27FC236}">
                <a16:creationId xmlns:a16="http://schemas.microsoft.com/office/drawing/2014/main" id="{0017A8BC-A9DB-4E9B-826A-4ED0C7C4853E}"/>
              </a:ext>
            </a:extLst>
          </p:cNvPr>
          <p:cNvSpPr/>
          <p:nvPr/>
        </p:nvSpPr>
        <p:spPr>
          <a:xfrm>
            <a:off x="2617439" y="4562852"/>
            <a:ext cx="658193" cy="68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67455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2" name="TextBox 2"/>
          <p:cNvSpPr txBox="1"/>
          <p:nvPr/>
        </p:nvSpPr>
        <p:spPr>
          <a:xfrm>
            <a:off x="6281477" y="4571147"/>
            <a:ext cx="6104005" cy="1645963"/>
          </a:xfrm>
          <a:prstGeom prst="rect">
            <a:avLst/>
          </a:prstGeom>
        </p:spPr>
        <p:txBody>
          <a:bodyPr wrap="square" lIns="0" tIns="0" rIns="0" bIns="0" rtlCol="0" anchor="t">
            <a:spAutoFit/>
          </a:bodyPr>
          <a:lstStyle/>
          <a:p>
            <a:pPr algn="ctr">
              <a:lnSpc>
                <a:spcPct val="150000"/>
              </a:lnSpc>
            </a:pPr>
            <a:r>
              <a:rPr lang="en-US" sz="3800" b="1">
                <a:solidFill>
                  <a:srgbClr val="373E56"/>
                </a:solidFill>
                <a:latin typeface="Arial" panose="020B0604020202020204" pitchFamily="34" charset="0"/>
                <a:cs typeface="Arial" panose="020B0604020202020204" pitchFamily="34" charset="0"/>
              </a:rPr>
              <a:t>Ca dao, tục ngữ về các loại tệ nạn xã hội hiện nay</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339026">
            <a:off x="6296703" y="3364041"/>
            <a:ext cx="1452599" cy="410359"/>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689238" flipH="1">
            <a:off x="11793028" y="2827572"/>
            <a:ext cx="1807173" cy="510526"/>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51077">
            <a:off x="2156328" y="5456341"/>
            <a:ext cx="3582802" cy="1012142"/>
          </a:xfrm>
          <a:prstGeom prst="rect">
            <a:avLst/>
          </a:prstGeom>
        </p:spPr>
      </p:pic>
      <p:sp>
        <p:nvSpPr>
          <p:cNvPr id="10" name="TextBox 10"/>
          <p:cNvSpPr txBox="1"/>
          <p:nvPr/>
        </p:nvSpPr>
        <p:spPr>
          <a:xfrm rot="1668849">
            <a:off x="13313940" y="6684620"/>
            <a:ext cx="4435363" cy="1645963"/>
          </a:xfrm>
          <a:prstGeom prst="rect">
            <a:avLst/>
          </a:prstGeom>
        </p:spPr>
        <p:txBody>
          <a:bodyPr wrap="square" lIns="0" tIns="0" rIns="0" bIns="0" rtlCol="0" anchor="t">
            <a:spAutoFit/>
          </a:bodyPr>
          <a:lstStyle/>
          <a:p>
            <a:pPr algn="ctr">
              <a:lnSpc>
                <a:spcPct val="150000"/>
              </a:lnSpc>
            </a:pPr>
            <a:r>
              <a:rPr lang="en-US" sz="3800">
                <a:solidFill>
                  <a:srgbClr val="373E56"/>
                </a:solidFill>
                <a:latin typeface="Arial" panose="020B0604020202020204" pitchFamily="34" charset="0"/>
                <a:cs typeface="Arial" panose="020B0604020202020204" pitchFamily="34" charset="0"/>
              </a:rPr>
              <a:t>Tan nhà nát cửa, bần cùng khổ thân</a:t>
            </a:r>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38104" flipH="1">
            <a:off x="12307209" y="4743155"/>
            <a:ext cx="2834310" cy="800692"/>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70737">
            <a:off x="7515163" y="6687236"/>
            <a:ext cx="2901952" cy="3594761"/>
          </a:xfrm>
          <a:prstGeom prst="rect">
            <a:avLst/>
          </a:prstGeom>
        </p:spPr>
      </p:pic>
      <p:sp>
        <p:nvSpPr>
          <p:cNvPr id="13" name="TextBox 13"/>
          <p:cNvSpPr txBox="1"/>
          <p:nvPr/>
        </p:nvSpPr>
        <p:spPr>
          <a:xfrm rot="-1774858">
            <a:off x="1612826" y="2340397"/>
            <a:ext cx="7918277" cy="577081"/>
          </a:xfrm>
          <a:prstGeom prst="rect">
            <a:avLst/>
          </a:prstGeom>
        </p:spPr>
        <p:txBody>
          <a:bodyPr wrap="square" lIns="0" tIns="0" rIns="0" bIns="0" rtlCol="0" anchor="t">
            <a:spAutoFit/>
          </a:bodyPr>
          <a:lstStyle/>
          <a:p>
            <a:pPr algn="ctr">
              <a:lnSpc>
                <a:spcPts val="4500"/>
              </a:lnSpc>
            </a:pPr>
            <a:r>
              <a:rPr lang="en-US" sz="3800">
                <a:solidFill>
                  <a:srgbClr val="373E56"/>
                </a:solidFill>
                <a:latin typeface="Arial" panose="020B0604020202020204" pitchFamily="34" charset="0"/>
                <a:cs typeface="Arial" panose="020B0604020202020204" pitchFamily="34" charset="0"/>
              </a:rPr>
              <a:t>Đêm nằm nghĩ lại mà coi</a:t>
            </a:r>
          </a:p>
        </p:txBody>
      </p:sp>
      <p:sp>
        <p:nvSpPr>
          <p:cNvPr id="14" name="TextBox 14"/>
          <p:cNvSpPr txBox="1"/>
          <p:nvPr/>
        </p:nvSpPr>
        <p:spPr>
          <a:xfrm rot="77229">
            <a:off x="12299737" y="1709696"/>
            <a:ext cx="5983103" cy="577081"/>
          </a:xfrm>
          <a:prstGeom prst="rect">
            <a:avLst/>
          </a:prstGeom>
        </p:spPr>
        <p:txBody>
          <a:bodyPr wrap="square" lIns="0" tIns="0" rIns="0" bIns="0" rtlCol="0" anchor="t">
            <a:spAutoFit/>
          </a:bodyPr>
          <a:lstStyle/>
          <a:p>
            <a:pPr algn="ctr">
              <a:lnSpc>
                <a:spcPts val="4500"/>
              </a:lnSpc>
            </a:pPr>
            <a:r>
              <a:rPr lang="en-US" sz="3800">
                <a:solidFill>
                  <a:srgbClr val="373E56"/>
                </a:solidFill>
                <a:latin typeface="Arial" panose="020B0604020202020204" pitchFamily="34" charset="0"/>
                <a:cs typeface="Arial" panose="020B0604020202020204" pitchFamily="34" charset="0"/>
              </a:rPr>
              <a:t>Ma túy, cơm trắng hại anh</a:t>
            </a:r>
          </a:p>
        </p:txBody>
      </p:sp>
      <p:sp>
        <p:nvSpPr>
          <p:cNvPr id="15" name="TextBox 15"/>
          <p:cNvSpPr txBox="1"/>
          <p:nvPr/>
        </p:nvSpPr>
        <p:spPr>
          <a:xfrm rot="2808573">
            <a:off x="-424502" y="7256684"/>
            <a:ext cx="5190108" cy="1645963"/>
          </a:xfrm>
          <a:prstGeom prst="rect">
            <a:avLst/>
          </a:prstGeom>
        </p:spPr>
        <p:txBody>
          <a:bodyPr wrap="square" lIns="0" tIns="0" rIns="0" bIns="0" rtlCol="0" anchor="t">
            <a:spAutoFit/>
          </a:bodyPr>
          <a:lstStyle/>
          <a:p>
            <a:pPr algn="ctr">
              <a:lnSpc>
                <a:spcPct val="150000"/>
              </a:lnSpc>
            </a:pPr>
            <a:r>
              <a:rPr lang="en-US" sz="3800">
                <a:solidFill>
                  <a:srgbClr val="373E56"/>
                </a:solidFill>
                <a:latin typeface="Arial" panose="020B0604020202020204" pitchFamily="34" charset="0"/>
                <a:cs typeface="Arial" panose="020B0604020202020204" pitchFamily="34" charset="0"/>
              </a:rPr>
              <a:t>Lấy chồng đánh bạc như voi phá nhà</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3" grpId="0"/>
      <p:bldP spid="14"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2" name="Rounded Rectangular Callout 9">
            <a:extLst>
              <a:ext uri="{FF2B5EF4-FFF2-40B4-BE49-F238E27FC236}">
                <a16:creationId xmlns:a16="http://schemas.microsoft.com/office/drawing/2014/main" id="{BB3DCB6F-5618-463E-BBC2-4737DB4C3CA8}"/>
              </a:ext>
            </a:extLst>
          </p:cNvPr>
          <p:cNvSpPr/>
          <p:nvPr/>
        </p:nvSpPr>
        <p:spPr>
          <a:xfrm>
            <a:off x="1905000" y="1356619"/>
            <a:ext cx="14744700" cy="5602087"/>
          </a:xfrm>
          <a:prstGeom prst="wedgeRoundRectCallout">
            <a:avLst>
              <a:gd name="adj1" fmla="val -59238"/>
              <a:gd name="adj2" fmla="val 36368"/>
              <a:gd name="adj3" fmla="val 16667"/>
            </a:avLst>
          </a:prstGeom>
          <a:solidFill>
            <a:schemeClr val="accent6">
              <a:lumMod val="20000"/>
              <a:lumOff val="80000"/>
            </a:schemeClr>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700" b="1">
                <a:solidFill>
                  <a:schemeClr val="tx1"/>
                </a:solidFill>
                <a:latin typeface="Arial" panose="020B0604020202020204" pitchFamily="34" charset="0"/>
                <a:cs typeface="Arial" panose="020B0604020202020204" pitchFamily="34" charset="0"/>
              </a:rPr>
              <a:t>Câu 2. </a:t>
            </a:r>
            <a:r>
              <a:rPr lang="en-US" sz="3700">
                <a:solidFill>
                  <a:schemeClr val="tx1"/>
                </a:solidFill>
                <a:latin typeface="Arial" panose="020B0604020202020204" pitchFamily="34" charset="0"/>
                <a:cs typeface="Arial" panose="020B0604020202020204" pitchFamily="34" charset="0"/>
              </a:rPr>
              <a:t>Ý kiến nào sau đây là đúng về hậu quả của tệ nạn xã hội?</a:t>
            </a:r>
          </a:p>
          <a:p>
            <a:pPr algn="just">
              <a:lnSpc>
                <a:spcPct val="150000"/>
              </a:lnSpc>
            </a:pPr>
            <a:r>
              <a:rPr lang="en-US" sz="3700">
                <a:solidFill>
                  <a:schemeClr val="tx1"/>
                </a:solidFill>
                <a:latin typeface="Arial" panose="020B0604020202020204" pitchFamily="34" charset="0"/>
                <a:cs typeface="Arial" panose="020B0604020202020204" pitchFamily="34" charset="0"/>
              </a:rPr>
              <a:t>A. Tệ nạn xã hội chỉ để lại hậu quả cho bản than người mắc.</a:t>
            </a:r>
          </a:p>
          <a:p>
            <a:pPr algn="just">
              <a:lnSpc>
                <a:spcPct val="150000"/>
              </a:lnSpc>
            </a:pPr>
            <a:r>
              <a:rPr lang="en-US" sz="3700">
                <a:solidFill>
                  <a:schemeClr val="tx1"/>
                </a:solidFill>
                <a:latin typeface="Arial" panose="020B0604020202020204" pitchFamily="34" charset="0"/>
                <a:cs typeface="Arial" panose="020B0604020202020204" pitchFamily="34" charset="0"/>
              </a:rPr>
              <a:t>B. Tệ nạn xã hội để lại hậu quả lớn nhất là cho gia đình.</a:t>
            </a:r>
          </a:p>
          <a:p>
            <a:pPr algn="just">
              <a:lnSpc>
                <a:spcPct val="150000"/>
              </a:lnSpc>
            </a:pPr>
            <a:r>
              <a:rPr lang="en-US" sz="3700">
                <a:solidFill>
                  <a:schemeClr val="tx1"/>
                </a:solidFill>
                <a:latin typeface="Arial" panose="020B0604020202020204" pitchFamily="34" charset="0"/>
                <a:cs typeface="Arial" panose="020B0604020202020204" pitchFamily="34" charset="0"/>
              </a:rPr>
              <a:t>C. Tệ nạn xã hội mang lại hậu quả cho gia đình, nhưng không ảnh hưởng đến xã hội. </a:t>
            </a:r>
          </a:p>
          <a:p>
            <a:pPr algn="just">
              <a:lnSpc>
                <a:spcPct val="150000"/>
              </a:lnSpc>
            </a:pPr>
            <a:r>
              <a:rPr lang="en-US" sz="3700">
                <a:solidFill>
                  <a:schemeClr val="tx1"/>
                </a:solidFill>
                <a:latin typeface="Arial" panose="020B0604020202020204" pitchFamily="34" charset="0"/>
                <a:cs typeface="Arial" panose="020B0604020202020204" pitchFamily="34" charset="0"/>
              </a:rPr>
              <a:t>D. Tệ nạn xã hội mang lại hậu quả cho bản thân, gia đình, xã hội.</a:t>
            </a:r>
          </a:p>
        </p:txBody>
      </p:sp>
      <p:pic>
        <p:nvPicPr>
          <p:cNvPr id="3" name="Picture 15">
            <a:extLst>
              <a:ext uri="{FF2B5EF4-FFF2-40B4-BE49-F238E27FC236}">
                <a16:creationId xmlns:a16="http://schemas.microsoft.com/office/drawing/2014/main" id="{68EEB4D4-EEB4-49FA-B4C3-D8B89A96644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496800" y="7736289"/>
            <a:ext cx="3871232" cy="2584048"/>
          </a:xfrm>
          <a:prstGeom prst="rect">
            <a:avLst/>
          </a:prstGeom>
        </p:spPr>
      </p:pic>
      <p:pic>
        <p:nvPicPr>
          <p:cNvPr id="4" name="Picture 16">
            <a:extLst>
              <a:ext uri="{FF2B5EF4-FFF2-40B4-BE49-F238E27FC236}">
                <a16:creationId xmlns:a16="http://schemas.microsoft.com/office/drawing/2014/main" id="{5011FF16-E855-4CE8-B447-B97C5417EBD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25837" y="6129337"/>
            <a:ext cx="2057400" cy="4191000"/>
          </a:xfrm>
          <a:prstGeom prst="rect">
            <a:avLst/>
          </a:prstGeom>
        </p:spPr>
      </p:pic>
      <p:pic>
        <p:nvPicPr>
          <p:cNvPr id="5" name="Picture 2">
            <a:extLst>
              <a:ext uri="{FF2B5EF4-FFF2-40B4-BE49-F238E27FC236}">
                <a16:creationId xmlns:a16="http://schemas.microsoft.com/office/drawing/2014/main" id="{285EF5F8-BC78-494C-8B44-CF8EAC3B9B8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6743701"/>
            <a:ext cx="4419600" cy="3576636"/>
          </a:xfrm>
          <a:prstGeom prst="rect">
            <a:avLst/>
          </a:prstGeom>
        </p:spPr>
      </p:pic>
      <p:sp>
        <p:nvSpPr>
          <p:cNvPr id="6" name="Oval 5">
            <a:extLst>
              <a:ext uri="{FF2B5EF4-FFF2-40B4-BE49-F238E27FC236}">
                <a16:creationId xmlns:a16="http://schemas.microsoft.com/office/drawing/2014/main" id="{A0DE449C-69F0-4F4D-817D-DC7DACFDA875}"/>
              </a:ext>
            </a:extLst>
          </p:cNvPr>
          <p:cNvSpPr/>
          <p:nvPr/>
        </p:nvSpPr>
        <p:spPr>
          <a:xfrm>
            <a:off x="2157412" y="5976938"/>
            <a:ext cx="685800" cy="7667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8077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3F65F0D6-EAF9-4F56-9CE1-09A72A80FAFE}"/>
              </a:ext>
            </a:extLst>
          </p:cNvPr>
          <p:cNvPicPr>
            <a:picLocks noChangeAspect="1"/>
          </p:cNvPicPr>
          <p:nvPr/>
        </p:nvPicPr>
        <p:blipFill rotWithShape="1">
          <a:blip r:embed="rId2"/>
          <a:srcRect t="7435" b="49210"/>
          <a:stretch/>
        </p:blipFill>
        <p:spPr>
          <a:xfrm>
            <a:off x="1586830" y="914400"/>
            <a:ext cx="15544800" cy="6934200"/>
          </a:xfrm>
          <a:prstGeom prst="rect">
            <a:avLst/>
          </a:prstGeom>
        </p:spPr>
      </p:pic>
      <p:sp>
        <p:nvSpPr>
          <p:cNvPr id="8" name="TextBox 7">
            <a:extLst>
              <a:ext uri="{FF2B5EF4-FFF2-40B4-BE49-F238E27FC236}">
                <a16:creationId xmlns:a16="http://schemas.microsoft.com/office/drawing/2014/main" id="{946A0780-8A48-4732-925A-B9D53D725DDF}"/>
              </a:ext>
            </a:extLst>
          </p:cNvPr>
          <p:cNvSpPr txBox="1"/>
          <p:nvPr/>
        </p:nvSpPr>
        <p:spPr>
          <a:xfrm>
            <a:off x="2345990" y="2667000"/>
            <a:ext cx="14325600" cy="2666756"/>
          </a:xfrm>
          <a:prstGeom prst="rect">
            <a:avLst/>
          </a:prstGeom>
          <a:noFill/>
        </p:spPr>
        <p:txBody>
          <a:bodyPr wrap="square">
            <a:spAutoFit/>
          </a:bodyPr>
          <a:lstStyle/>
          <a:p>
            <a:pPr algn="just">
              <a:lnSpc>
                <a:spcPct val="150000"/>
              </a:lnSpc>
              <a:spcBef>
                <a:spcPts val="100"/>
              </a:spcBef>
              <a:spcAft>
                <a:spcPts val="100"/>
              </a:spcAft>
            </a:pPr>
            <a:r>
              <a:rPr lang="en-US" sz="3800" b="1">
                <a:solidFill>
                  <a:srgbClr val="000000"/>
                </a:solidFill>
                <a:latin typeface="Arial" panose="020B0604020202020204" pitchFamily="34" charset="0"/>
                <a:ea typeface="Calibri" panose="020F0502020204030204" pitchFamily="34" charset="0"/>
                <a:cs typeface="Arial" panose="020B0604020202020204" pitchFamily="34" charset="0"/>
              </a:rPr>
              <a:t>Câu 3: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Theo em, hành vi nào sau đây </a:t>
            </a:r>
            <a:r>
              <a:rPr lang="en-US" sz="3800" b="1">
                <a:solidFill>
                  <a:srgbClr val="000000"/>
                </a:solidFill>
                <a:latin typeface="Arial" panose="020B0604020202020204" pitchFamily="34" charset="0"/>
                <a:ea typeface="Calibri" panose="020F0502020204030204" pitchFamily="34" charset="0"/>
                <a:cs typeface="Arial" panose="020B0604020202020204" pitchFamily="34" charset="0"/>
              </a:rPr>
              <a:t>không</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phải tệ nạn xã hội?</a:t>
            </a:r>
          </a:p>
          <a:p>
            <a:pPr algn="just">
              <a:lnSpc>
                <a:spcPct val="150000"/>
              </a:lnSpc>
              <a:spcBef>
                <a:spcPts val="100"/>
              </a:spcBef>
              <a:spcAft>
                <a:spcPts val="100"/>
              </a:spcAft>
            </a:pPr>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A. Tổ chức đá bóng.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C. Xem bói. </a:t>
            </a:r>
            <a:endParaRPr lang="en-US" sz="38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B. Cá độ chơi game.                               D. Tụ tập hút heroin. </a:t>
            </a:r>
          </a:p>
        </p:txBody>
      </p:sp>
      <p:pic>
        <p:nvPicPr>
          <p:cNvPr id="9" name="Picture 14">
            <a:extLst>
              <a:ext uri="{FF2B5EF4-FFF2-40B4-BE49-F238E27FC236}">
                <a16:creationId xmlns:a16="http://schemas.microsoft.com/office/drawing/2014/main" id="{6602B972-B7F4-4E3A-8E0C-8BEDAC2DA0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01750" y="5007955"/>
            <a:ext cx="4267200" cy="5250470"/>
          </a:xfrm>
          <a:prstGeom prst="rect">
            <a:avLst/>
          </a:prstGeom>
        </p:spPr>
      </p:pic>
      <p:pic>
        <p:nvPicPr>
          <p:cNvPr id="10" name="Picture 12">
            <a:extLst>
              <a:ext uri="{FF2B5EF4-FFF2-40B4-BE49-F238E27FC236}">
                <a16:creationId xmlns:a16="http://schemas.microsoft.com/office/drawing/2014/main" id="{520A0FA4-81BA-46F7-9B2E-CFBF6AD3552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91430" y="5333756"/>
            <a:ext cx="4109120" cy="4915144"/>
          </a:xfrm>
          <a:prstGeom prst="rect">
            <a:avLst/>
          </a:prstGeom>
        </p:spPr>
      </p:pic>
      <p:sp>
        <p:nvSpPr>
          <p:cNvPr id="16" name="Oval 15">
            <a:extLst>
              <a:ext uri="{FF2B5EF4-FFF2-40B4-BE49-F238E27FC236}">
                <a16:creationId xmlns:a16="http://schemas.microsoft.com/office/drawing/2014/main" id="{8CA22A74-3389-4C42-A35F-DB5E87A337EB}"/>
              </a:ext>
            </a:extLst>
          </p:cNvPr>
          <p:cNvSpPr/>
          <p:nvPr/>
        </p:nvSpPr>
        <p:spPr>
          <a:xfrm>
            <a:off x="2263105" y="3695700"/>
            <a:ext cx="625810" cy="762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74562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2462294-5E07-42B9-8E80-F0939126E9A1}"/>
              </a:ext>
            </a:extLst>
          </p:cNvPr>
          <p:cNvGrpSpPr/>
          <p:nvPr/>
        </p:nvGrpSpPr>
        <p:grpSpPr>
          <a:xfrm>
            <a:off x="1447800" y="1104900"/>
            <a:ext cx="15697200" cy="7772400"/>
            <a:chOff x="0" y="0"/>
            <a:chExt cx="10488335" cy="7311917"/>
          </a:xfrm>
          <a:solidFill>
            <a:schemeClr val="accent5">
              <a:lumMod val="20000"/>
              <a:lumOff val="80000"/>
            </a:schemeClr>
          </a:solidFill>
        </p:grpSpPr>
        <p:sp>
          <p:nvSpPr>
            <p:cNvPr id="3" name="Freeform 3">
              <a:extLst>
                <a:ext uri="{FF2B5EF4-FFF2-40B4-BE49-F238E27FC236}">
                  <a16:creationId xmlns:a16="http://schemas.microsoft.com/office/drawing/2014/main" id="{37C3AD05-FEDE-4668-A991-DC1C12C1522F}"/>
                </a:ext>
              </a:extLst>
            </p:cNvPr>
            <p:cNvSpPr/>
            <p:nvPr/>
          </p:nvSpPr>
          <p:spPr>
            <a:xfrm>
              <a:off x="10160" y="16510"/>
              <a:ext cx="10465475" cy="7283977"/>
            </a:xfrm>
            <a:custGeom>
              <a:avLst/>
              <a:gdLst/>
              <a:ahLst/>
              <a:cxnLst/>
              <a:rect l="l" t="t" r="r" b="b"/>
              <a:pathLst>
                <a:path w="10465475" h="7283977">
                  <a:moveTo>
                    <a:pt x="10465475" y="7283977"/>
                  </a:moveTo>
                  <a:lnTo>
                    <a:pt x="0" y="7276356"/>
                  </a:lnTo>
                  <a:lnTo>
                    <a:pt x="0" y="2539500"/>
                  </a:lnTo>
                  <a:lnTo>
                    <a:pt x="17780" y="19050"/>
                  </a:lnTo>
                  <a:lnTo>
                    <a:pt x="5217004" y="0"/>
                  </a:lnTo>
                  <a:lnTo>
                    <a:pt x="10446425" y="5080"/>
                  </a:lnTo>
                  <a:close/>
                </a:path>
              </a:pathLst>
            </a:custGeom>
            <a:grpFill/>
          </p:spPr>
        </p:sp>
        <p:sp>
          <p:nvSpPr>
            <p:cNvPr id="4" name="Freeform 4">
              <a:extLst>
                <a:ext uri="{FF2B5EF4-FFF2-40B4-BE49-F238E27FC236}">
                  <a16:creationId xmlns:a16="http://schemas.microsoft.com/office/drawing/2014/main" id="{F17467EC-0828-4ABA-8209-348F42C64BF2}"/>
                </a:ext>
              </a:extLst>
            </p:cNvPr>
            <p:cNvSpPr/>
            <p:nvPr/>
          </p:nvSpPr>
          <p:spPr>
            <a:xfrm>
              <a:off x="-3810" y="0"/>
              <a:ext cx="10494684" cy="7310647"/>
            </a:xfrm>
            <a:custGeom>
              <a:avLst/>
              <a:gdLst/>
              <a:ahLst/>
              <a:cxnLst/>
              <a:rect l="l" t="t" r="r" b="b"/>
              <a:pathLst>
                <a:path w="10494684" h="7310647">
                  <a:moveTo>
                    <a:pt x="10460395" y="21590"/>
                  </a:moveTo>
                  <a:cubicBezTo>
                    <a:pt x="10461665" y="34290"/>
                    <a:pt x="10461665" y="44450"/>
                    <a:pt x="10462934" y="54610"/>
                  </a:cubicBezTo>
                  <a:cubicBezTo>
                    <a:pt x="10465475" y="175508"/>
                    <a:pt x="10466745" y="336508"/>
                    <a:pt x="10469284" y="491759"/>
                  </a:cubicBezTo>
                  <a:cubicBezTo>
                    <a:pt x="10469284" y="716009"/>
                    <a:pt x="10481984" y="5137762"/>
                    <a:pt x="10488334" y="5362012"/>
                  </a:cubicBezTo>
                  <a:cubicBezTo>
                    <a:pt x="10494684" y="5701262"/>
                    <a:pt x="10490875" y="6046263"/>
                    <a:pt x="10490875" y="6385513"/>
                  </a:cubicBezTo>
                  <a:cubicBezTo>
                    <a:pt x="10490875" y="6684513"/>
                    <a:pt x="10492145" y="6960513"/>
                    <a:pt x="10493415" y="7249686"/>
                  </a:cubicBezTo>
                  <a:cubicBezTo>
                    <a:pt x="10493415" y="7271276"/>
                    <a:pt x="10493415" y="7285247"/>
                    <a:pt x="10493415" y="7309376"/>
                  </a:cubicBezTo>
                  <a:cubicBezTo>
                    <a:pt x="10470555" y="7309376"/>
                    <a:pt x="10450234" y="7310647"/>
                    <a:pt x="10401436" y="7309376"/>
                  </a:cubicBezTo>
                  <a:cubicBezTo>
                    <a:pt x="9866276" y="7304297"/>
                    <a:pt x="9322884" y="7310647"/>
                    <a:pt x="8787725" y="7305566"/>
                  </a:cubicBezTo>
                  <a:cubicBezTo>
                    <a:pt x="8466629" y="7301757"/>
                    <a:pt x="8153767" y="7304297"/>
                    <a:pt x="7832671" y="7301757"/>
                  </a:cubicBezTo>
                  <a:cubicBezTo>
                    <a:pt x="7684473" y="7300486"/>
                    <a:pt x="7536275" y="7299216"/>
                    <a:pt x="7388077" y="7297947"/>
                  </a:cubicBezTo>
                  <a:cubicBezTo>
                    <a:pt x="7297512" y="7297947"/>
                    <a:pt x="7215180" y="7299216"/>
                    <a:pt x="7124614" y="7299216"/>
                  </a:cubicBezTo>
                  <a:cubicBezTo>
                    <a:pt x="6894084" y="7297947"/>
                    <a:pt x="6260126" y="7299216"/>
                    <a:pt x="6029596" y="7297947"/>
                  </a:cubicBezTo>
                  <a:cubicBezTo>
                    <a:pt x="5864932" y="7296676"/>
                    <a:pt x="2571644" y="7305566"/>
                    <a:pt x="2406980" y="7304297"/>
                  </a:cubicBezTo>
                  <a:cubicBezTo>
                    <a:pt x="2365814" y="7304297"/>
                    <a:pt x="2316414" y="7305566"/>
                    <a:pt x="2275248" y="7305566"/>
                  </a:cubicBezTo>
                  <a:cubicBezTo>
                    <a:pt x="2176449" y="7305566"/>
                    <a:pt x="2085884" y="7306836"/>
                    <a:pt x="1987085" y="7306836"/>
                  </a:cubicBezTo>
                  <a:cubicBezTo>
                    <a:pt x="1740089" y="7306836"/>
                    <a:pt x="1501325" y="7305566"/>
                    <a:pt x="1254329" y="7304297"/>
                  </a:cubicBezTo>
                  <a:cubicBezTo>
                    <a:pt x="1106131" y="7303026"/>
                    <a:pt x="957933" y="7301757"/>
                    <a:pt x="817968" y="7300486"/>
                  </a:cubicBezTo>
                  <a:cubicBezTo>
                    <a:pt x="554505" y="7299216"/>
                    <a:pt x="291042" y="7297947"/>
                    <a:pt x="48260" y="7297947"/>
                  </a:cubicBezTo>
                  <a:cubicBezTo>
                    <a:pt x="38100" y="7297947"/>
                    <a:pt x="29210" y="7297947"/>
                    <a:pt x="19050" y="7296676"/>
                  </a:cubicBezTo>
                  <a:cubicBezTo>
                    <a:pt x="10160" y="7295407"/>
                    <a:pt x="5080" y="7289057"/>
                    <a:pt x="7620" y="7280166"/>
                  </a:cubicBezTo>
                  <a:cubicBezTo>
                    <a:pt x="16510" y="7248013"/>
                    <a:pt x="12700" y="7104263"/>
                    <a:pt x="11430" y="6954763"/>
                  </a:cubicBezTo>
                  <a:cubicBezTo>
                    <a:pt x="10160" y="6650013"/>
                    <a:pt x="6350" y="6351013"/>
                    <a:pt x="7620" y="6046263"/>
                  </a:cubicBezTo>
                  <a:cubicBezTo>
                    <a:pt x="5080" y="5666762"/>
                    <a:pt x="0" y="969008"/>
                    <a:pt x="7620" y="583758"/>
                  </a:cubicBezTo>
                  <a:cubicBezTo>
                    <a:pt x="8890" y="509008"/>
                    <a:pt x="7620" y="428508"/>
                    <a:pt x="8890" y="353758"/>
                  </a:cubicBezTo>
                  <a:cubicBezTo>
                    <a:pt x="10160" y="233008"/>
                    <a:pt x="12700" y="100758"/>
                    <a:pt x="13970" y="44450"/>
                  </a:cubicBezTo>
                  <a:cubicBezTo>
                    <a:pt x="13970" y="41910"/>
                    <a:pt x="15240" y="39370"/>
                    <a:pt x="16510" y="38100"/>
                  </a:cubicBezTo>
                  <a:cubicBezTo>
                    <a:pt x="38100" y="35560"/>
                    <a:pt x="85212" y="30480"/>
                    <a:pt x="216943" y="29210"/>
                  </a:cubicBezTo>
                  <a:cubicBezTo>
                    <a:pt x="439240" y="25400"/>
                    <a:pt x="661537" y="22860"/>
                    <a:pt x="892067" y="20320"/>
                  </a:cubicBezTo>
                  <a:cubicBezTo>
                    <a:pt x="1048498" y="17780"/>
                    <a:pt x="1204930" y="16510"/>
                    <a:pt x="1353128" y="13970"/>
                  </a:cubicBezTo>
                  <a:cubicBezTo>
                    <a:pt x="1501325" y="11430"/>
                    <a:pt x="1657757" y="8890"/>
                    <a:pt x="1805955" y="8890"/>
                  </a:cubicBezTo>
                  <a:cubicBezTo>
                    <a:pt x="1970619" y="7620"/>
                    <a:pt x="2135283" y="10160"/>
                    <a:pt x="2299948" y="8890"/>
                  </a:cubicBezTo>
                  <a:cubicBezTo>
                    <a:pt x="2505778" y="8890"/>
                    <a:pt x="6235427" y="6350"/>
                    <a:pt x="6441257" y="5080"/>
                  </a:cubicBezTo>
                  <a:cubicBezTo>
                    <a:pt x="6638855" y="3810"/>
                    <a:pt x="6836452" y="2540"/>
                    <a:pt x="7042282" y="2540"/>
                  </a:cubicBezTo>
                  <a:cubicBezTo>
                    <a:pt x="7379844" y="1270"/>
                    <a:pt x="7709173" y="0"/>
                    <a:pt x="8046735" y="0"/>
                  </a:cubicBezTo>
                  <a:cubicBezTo>
                    <a:pt x="8186700" y="0"/>
                    <a:pt x="8334898" y="2540"/>
                    <a:pt x="8474863" y="2540"/>
                  </a:cubicBezTo>
                  <a:cubicBezTo>
                    <a:pt x="8861824" y="3810"/>
                    <a:pt x="9257018" y="5080"/>
                    <a:pt x="9643980" y="7620"/>
                  </a:cubicBezTo>
                  <a:cubicBezTo>
                    <a:pt x="9849810" y="8890"/>
                    <a:pt x="10055641" y="12700"/>
                    <a:pt x="10261471" y="16510"/>
                  </a:cubicBezTo>
                  <a:cubicBezTo>
                    <a:pt x="10310870" y="16510"/>
                    <a:pt x="10360270" y="16510"/>
                    <a:pt x="10401436" y="16510"/>
                  </a:cubicBezTo>
                  <a:cubicBezTo>
                    <a:pt x="10441345" y="17780"/>
                    <a:pt x="10450234" y="20320"/>
                    <a:pt x="10460395" y="21590"/>
                  </a:cubicBezTo>
                  <a:close/>
                  <a:moveTo>
                    <a:pt x="10470555" y="7292866"/>
                  </a:moveTo>
                  <a:cubicBezTo>
                    <a:pt x="10471825" y="7276357"/>
                    <a:pt x="10473095" y="7263657"/>
                    <a:pt x="10473095" y="7250957"/>
                  </a:cubicBezTo>
                  <a:cubicBezTo>
                    <a:pt x="10471825" y="6931764"/>
                    <a:pt x="10470555" y="6627013"/>
                    <a:pt x="10470555" y="6299263"/>
                  </a:cubicBezTo>
                  <a:cubicBezTo>
                    <a:pt x="10470555" y="6149763"/>
                    <a:pt x="10473095" y="6000263"/>
                    <a:pt x="10471825" y="5850763"/>
                  </a:cubicBezTo>
                  <a:cubicBezTo>
                    <a:pt x="10471825" y="5712763"/>
                    <a:pt x="10470555" y="5569012"/>
                    <a:pt x="10469284" y="5431012"/>
                  </a:cubicBezTo>
                  <a:cubicBezTo>
                    <a:pt x="10464205" y="5218262"/>
                    <a:pt x="10452775" y="813759"/>
                    <a:pt x="10452775" y="601009"/>
                  </a:cubicBezTo>
                  <a:cubicBezTo>
                    <a:pt x="10450234" y="422758"/>
                    <a:pt x="10447695" y="238758"/>
                    <a:pt x="10445155" y="63500"/>
                  </a:cubicBezTo>
                  <a:cubicBezTo>
                    <a:pt x="10443884" y="44450"/>
                    <a:pt x="10442615" y="43180"/>
                    <a:pt x="10376737" y="41910"/>
                  </a:cubicBezTo>
                  <a:cubicBezTo>
                    <a:pt x="10352036" y="41910"/>
                    <a:pt x="10335570" y="41910"/>
                    <a:pt x="10310871" y="40640"/>
                  </a:cubicBezTo>
                  <a:cubicBezTo>
                    <a:pt x="10105040" y="36830"/>
                    <a:pt x="9890976" y="31750"/>
                    <a:pt x="9685146" y="30480"/>
                  </a:cubicBezTo>
                  <a:cubicBezTo>
                    <a:pt x="9182919" y="26670"/>
                    <a:pt x="8672460" y="25400"/>
                    <a:pt x="8170233" y="22860"/>
                  </a:cubicBezTo>
                  <a:cubicBezTo>
                    <a:pt x="8096135" y="22860"/>
                    <a:pt x="8013802" y="22860"/>
                    <a:pt x="7939703" y="22860"/>
                  </a:cubicBezTo>
                  <a:cubicBezTo>
                    <a:pt x="7816205" y="22860"/>
                    <a:pt x="7692707" y="22860"/>
                    <a:pt x="7577442" y="22860"/>
                  </a:cubicBezTo>
                  <a:cubicBezTo>
                    <a:pt x="7313979" y="22860"/>
                    <a:pt x="7050516" y="22860"/>
                    <a:pt x="6795286" y="24130"/>
                  </a:cubicBezTo>
                  <a:cubicBezTo>
                    <a:pt x="6572989" y="25400"/>
                    <a:pt x="2826874" y="29210"/>
                    <a:pt x="2604577" y="29210"/>
                  </a:cubicBezTo>
                  <a:cubicBezTo>
                    <a:pt x="2242315" y="29210"/>
                    <a:pt x="1880054" y="26670"/>
                    <a:pt x="1517792" y="33020"/>
                  </a:cubicBezTo>
                  <a:cubicBezTo>
                    <a:pt x="1328428" y="36830"/>
                    <a:pt x="1147297" y="36830"/>
                    <a:pt x="966166" y="38100"/>
                  </a:cubicBezTo>
                  <a:cubicBezTo>
                    <a:pt x="653304" y="41910"/>
                    <a:pt x="340442" y="45720"/>
                    <a:pt x="49530" y="50800"/>
                  </a:cubicBezTo>
                  <a:cubicBezTo>
                    <a:pt x="36830" y="50800"/>
                    <a:pt x="34290" y="53340"/>
                    <a:pt x="33020" y="83508"/>
                  </a:cubicBezTo>
                  <a:cubicBezTo>
                    <a:pt x="31750" y="187008"/>
                    <a:pt x="31750" y="290508"/>
                    <a:pt x="30480" y="394008"/>
                  </a:cubicBezTo>
                  <a:cubicBezTo>
                    <a:pt x="29210" y="566509"/>
                    <a:pt x="26670" y="733259"/>
                    <a:pt x="25400" y="905759"/>
                  </a:cubicBezTo>
                  <a:cubicBezTo>
                    <a:pt x="20320" y="1089759"/>
                    <a:pt x="26670" y="5586263"/>
                    <a:pt x="29210" y="5770263"/>
                  </a:cubicBezTo>
                  <a:cubicBezTo>
                    <a:pt x="29210" y="5965763"/>
                    <a:pt x="29210" y="6167013"/>
                    <a:pt x="30480" y="6362513"/>
                  </a:cubicBezTo>
                  <a:cubicBezTo>
                    <a:pt x="30480" y="6506263"/>
                    <a:pt x="33020" y="6650013"/>
                    <a:pt x="33020" y="6793764"/>
                  </a:cubicBezTo>
                  <a:cubicBezTo>
                    <a:pt x="33020" y="6949014"/>
                    <a:pt x="33020" y="7104263"/>
                    <a:pt x="31750" y="7250957"/>
                  </a:cubicBezTo>
                  <a:cubicBezTo>
                    <a:pt x="31750" y="7254766"/>
                    <a:pt x="31750" y="7257307"/>
                    <a:pt x="31750" y="7261116"/>
                  </a:cubicBezTo>
                  <a:cubicBezTo>
                    <a:pt x="31750" y="7271276"/>
                    <a:pt x="35560" y="7275087"/>
                    <a:pt x="44450" y="7275087"/>
                  </a:cubicBezTo>
                  <a:cubicBezTo>
                    <a:pt x="101678" y="7275087"/>
                    <a:pt x="216943" y="7276357"/>
                    <a:pt x="323975" y="7276357"/>
                  </a:cubicBezTo>
                  <a:cubicBezTo>
                    <a:pt x="480406" y="7276357"/>
                    <a:pt x="645071" y="7273816"/>
                    <a:pt x="801502" y="7276357"/>
                  </a:cubicBezTo>
                  <a:cubicBezTo>
                    <a:pt x="1056732" y="7280166"/>
                    <a:pt x="1311961" y="7282707"/>
                    <a:pt x="1567191" y="7281437"/>
                  </a:cubicBezTo>
                  <a:cubicBezTo>
                    <a:pt x="1731856" y="7280166"/>
                    <a:pt x="1888287" y="7282707"/>
                    <a:pt x="2052951" y="7282707"/>
                  </a:cubicBezTo>
                  <a:cubicBezTo>
                    <a:pt x="2291715" y="7282707"/>
                    <a:pt x="2530478" y="7281437"/>
                    <a:pt x="2769241" y="7282707"/>
                  </a:cubicBezTo>
                  <a:cubicBezTo>
                    <a:pt x="3123270" y="7283976"/>
                    <a:pt x="7009349" y="7273816"/>
                    <a:pt x="7371611" y="7276357"/>
                  </a:cubicBezTo>
                  <a:cubicBezTo>
                    <a:pt x="7528042" y="7277626"/>
                    <a:pt x="7684474" y="7278897"/>
                    <a:pt x="7832672" y="7278897"/>
                  </a:cubicBezTo>
                  <a:cubicBezTo>
                    <a:pt x="8104367" y="7281437"/>
                    <a:pt x="8367830" y="7277626"/>
                    <a:pt x="8639527" y="7281437"/>
                  </a:cubicBezTo>
                  <a:cubicBezTo>
                    <a:pt x="8861824" y="7283976"/>
                    <a:pt x="9084121" y="7283976"/>
                    <a:pt x="9306418" y="7286516"/>
                  </a:cubicBezTo>
                  <a:cubicBezTo>
                    <a:pt x="9635747" y="7290326"/>
                    <a:pt x="9965076" y="7292866"/>
                    <a:pt x="10294404" y="7294137"/>
                  </a:cubicBezTo>
                  <a:cubicBezTo>
                    <a:pt x="10417902" y="7294137"/>
                    <a:pt x="10450234" y="7292866"/>
                    <a:pt x="10470555" y="7292866"/>
                  </a:cubicBezTo>
                  <a:close/>
                </a:path>
              </a:pathLst>
            </a:custGeom>
            <a:grpFill/>
          </p:spPr>
        </p:sp>
      </p:grpSp>
      <p:sp>
        <p:nvSpPr>
          <p:cNvPr id="5" name="TextBox 4">
            <a:extLst>
              <a:ext uri="{FF2B5EF4-FFF2-40B4-BE49-F238E27FC236}">
                <a16:creationId xmlns:a16="http://schemas.microsoft.com/office/drawing/2014/main" id="{A2CF8B47-BC48-45A8-A2FD-DC9AB8DC4A3E}"/>
              </a:ext>
            </a:extLst>
          </p:cNvPr>
          <p:cNvSpPr txBox="1"/>
          <p:nvPr/>
        </p:nvSpPr>
        <p:spPr>
          <a:xfrm>
            <a:off x="2727820" y="1877072"/>
            <a:ext cx="12832359" cy="6226705"/>
          </a:xfrm>
          <a:prstGeom prst="rect">
            <a:avLst/>
          </a:prstGeom>
          <a:noFill/>
        </p:spPr>
        <p:txBody>
          <a:bodyPr wrap="square">
            <a:spAutoFit/>
          </a:bodyPr>
          <a:lstStyle/>
          <a:p>
            <a:pPr algn="just">
              <a:lnSpc>
                <a:spcPct val="150000"/>
              </a:lnSpc>
              <a:spcBef>
                <a:spcPts val="100"/>
              </a:spcBef>
              <a:spcAft>
                <a:spcPts val="100"/>
              </a:spcAft>
            </a:pPr>
            <a:r>
              <a:rPr lang="en-US" sz="3800" b="1">
                <a:solidFill>
                  <a:srgbClr val="000000"/>
                </a:solidFill>
                <a:latin typeface="Arial" panose="020B0604020202020204" pitchFamily="34" charset="0"/>
                <a:ea typeface="Calibri" panose="020F0502020204030204" pitchFamily="34" charset="0"/>
                <a:cs typeface="Arial" panose="020B0604020202020204" pitchFamily="34" charset="0"/>
              </a:rPr>
              <a:t>Câu 4: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Theo em, hành vi, việc làm nào dưới đây là nguyên nhân dẫn đến tệ nạn xã hội?</a:t>
            </a:r>
          </a:p>
          <a:p>
            <a:pPr algn="just">
              <a:lnSpc>
                <a:spcPct val="150000"/>
              </a:lnSpc>
              <a:spcBef>
                <a:spcPts val="100"/>
              </a:spcBef>
              <a:spcAft>
                <a:spcPts val="100"/>
              </a:spcAft>
            </a:pPr>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A. Gia đình có sự giáo dục phù hợp. </a:t>
            </a:r>
          </a:p>
          <a:p>
            <a:pPr algn="just">
              <a:lnSpc>
                <a:spcPct val="150000"/>
              </a:lnSpc>
              <a:spcBef>
                <a:spcPts val="100"/>
              </a:spcBef>
              <a:spcAft>
                <a:spcPts val="100"/>
              </a:spcAft>
            </a:pPr>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B. Nhà trường luôn có tổ chức các hoạt động vui chơi cho học sinh.</a:t>
            </a:r>
          </a:p>
          <a:p>
            <a:pPr algn="just">
              <a:lnSpc>
                <a:spcPct val="150000"/>
              </a:lnSpc>
              <a:spcBef>
                <a:spcPts val="100"/>
              </a:spcBef>
              <a:spcAft>
                <a:spcPts val="100"/>
              </a:spcAft>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C. Xã hội tuyên truyền về tệ nạn xã hội. </a:t>
            </a:r>
          </a:p>
          <a:p>
            <a:pPr algn="just">
              <a:lnSpc>
                <a:spcPct val="150000"/>
              </a:lnSpc>
              <a:spcBef>
                <a:spcPts val="100"/>
              </a:spcBef>
              <a:spcAft>
                <a:spcPts val="100"/>
              </a:spcAft>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D. Người mắc tệ nạn xã hội không làm được chủ bản thân. </a:t>
            </a:r>
            <a:endPar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15">
            <a:extLst>
              <a:ext uri="{FF2B5EF4-FFF2-40B4-BE49-F238E27FC236}">
                <a16:creationId xmlns:a16="http://schemas.microsoft.com/office/drawing/2014/main" id="{AFEB60C7-B8AE-44B8-88BA-4CD099F7FA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453" y="4050266"/>
            <a:ext cx="2409306" cy="6222446"/>
          </a:xfrm>
          <a:prstGeom prst="rect">
            <a:avLst/>
          </a:prstGeom>
        </p:spPr>
      </p:pic>
      <p:pic>
        <p:nvPicPr>
          <p:cNvPr id="7" name="Picture 13">
            <a:extLst>
              <a:ext uri="{FF2B5EF4-FFF2-40B4-BE49-F238E27FC236}">
                <a16:creationId xmlns:a16="http://schemas.microsoft.com/office/drawing/2014/main" id="{1D2D5450-A9A2-456B-96D9-E166ED1AE0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50502" y="4040741"/>
            <a:ext cx="2590800" cy="6222446"/>
          </a:xfrm>
          <a:prstGeom prst="rect">
            <a:avLst/>
          </a:prstGeom>
        </p:spPr>
      </p:pic>
      <p:sp>
        <p:nvSpPr>
          <p:cNvPr id="8" name="Oval 7">
            <a:extLst>
              <a:ext uri="{FF2B5EF4-FFF2-40B4-BE49-F238E27FC236}">
                <a16:creationId xmlns:a16="http://schemas.microsoft.com/office/drawing/2014/main" id="{5021489E-CFD2-48EB-A846-8FBDCE6DBD7C}"/>
              </a:ext>
            </a:extLst>
          </p:cNvPr>
          <p:cNvSpPr/>
          <p:nvPr/>
        </p:nvSpPr>
        <p:spPr>
          <a:xfrm>
            <a:off x="2590800" y="7380600"/>
            <a:ext cx="838200" cy="838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22768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2" name="AutoShape 8">
            <a:extLst>
              <a:ext uri="{FF2B5EF4-FFF2-40B4-BE49-F238E27FC236}">
                <a16:creationId xmlns:a16="http://schemas.microsoft.com/office/drawing/2014/main" id="{008A0B62-FB0B-4D65-ACD1-8875FB406110}"/>
              </a:ext>
            </a:extLst>
          </p:cNvPr>
          <p:cNvSpPr/>
          <p:nvPr/>
        </p:nvSpPr>
        <p:spPr>
          <a:xfrm>
            <a:off x="2846306" y="644950"/>
            <a:ext cx="13079493" cy="7871732"/>
          </a:xfrm>
          <a:prstGeom prst="rect">
            <a:avLst/>
          </a:prstGeom>
          <a:solidFill>
            <a:srgbClr val="DB9463"/>
          </a:solidFill>
        </p:spPr>
      </p:sp>
      <p:sp>
        <p:nvSpPr>
          <p:cNvPr id="3" name="AutoShape 9">
            <a:extLst>
              <a:ext uri="{FF2B5EF4-FFF2-40B4-BE49-F238E27FC236}">
                <a16:creationId xmlns:a16="http://schemas.microsoft.com/office/drawing/2014/main" id="{D9E2A9CF-376E-4E6D-8F2C-19F2236B9E06}"/>
              </a:ext>
            </a:extLst>
          </p:cNvPr>
          <p:cNvSpPr/>
          <p:nvPr/>
        </p:nvSpPr>
        <p:spPr>
          <a:xfrm>
            <a:off x="2209800" y="1104900"/>
            <a:ext cx="13498704" cy="7541050"/>
          </a:xfrm>
          <a:prstGeom prst="rect">
            <a:avLst/>
          </a:prstGeom>
          <a:solidFill>
            <a:schemeClr val="accent6">
              <a:lumMod val="20000"/>
              <a:lumOff val="80000"/>
            </a:schemeClr>
          </a:solidFill>
        </p:spPr>
      </p:sp>
      <p:sp>
        <p:nvSpPr>
          <p:cNvPr id="4" name="TextBox 3">
            <a:extLst>
              <a:ext uri="{FF2B5EF4-FFF2-40B4-BE49-F238E27FC236}">
                <a16:creationId xmlns:a16="http://schemas.microsoft.com/office/drawing/2014/main" id="{32C1867F-E28A-4FCF-8FFB-FCD7487AA4A1}"/>
              </a:ext>
            </a:extLst>
          </p:cNvPr>
          <p:cNvSpPr txBox="1"/>
          <p:nvPr/>
        </p:nvSpPr>
        <p:spPr>
          <a:xfrm>
            <a:off x="2846306" y="2200654"/>
            <a:ext cx="12832359" cy="5349541"/>
          </a:xfrm>
          <a:prstGeom prst="rect">
            <a:avLst/>
          </a:prstGeom>
          <a:noFill/>
        </p:spPr>
        <p:txBody>
          <a:bodyPr wrap="square">
            <a:spAutoFit/>
          </a:bodyPr>
          <a:lstStyle/>
          <a:p>
            <a:pPr algn="just">
              <a:lnSpc>
                <a:spcPct val="150000"/>
              </a:lnSpc>
              <a:spcBef>
                <a:spcPts val="100"/>
              </a:spcBef>
              <a:spcAft>
                <a:spcPts val="100"/>
              </a:spcAft>
            </a:pPr>
            <a:r>
              <a:rPr lang="en-US" sz="3800" b="1">
                <a:solidFill>
                  <a:srgbClr val="000000"/>
                </a:solidFill>
                <a:latin typeface="Arial" panose="020B0604020202020204" pitchFamily="34" charset="0"/>
                <a:ea typeface="Calibri" panose="020F0502020204030204" pitchFamily="34" charset="0"/>
                <a:cs typeface="Arial" panose="020B0604020202020204" pitchFamily="34" charset="0"/>
              </a:rPr>
              <a:t>Câu 5: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Theo em, biểu hiện nào dưới đây </a:t>
            </a:r>
            <a:r>
              <a:rPr lang="en-US" sz="3800" b="1">
                <a:solidFill>
                  <a:srgbClr val="000000"/>
                </a:solidFill>
                <a:latin typeface="Arial" panose="020B0604020202020204" pitchFamily="34" charset="0"/>
                <a:ea typeface="Calibri" panose="020F0502020204030204" pitchFamily="34" charset="0"/>
                <a:cs typeface="Arial" panose="020B0604020202020204" pitchFamily="34" charset="0"/>
              </a:rPr>
              <a:t>không</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đúng khi nói về hậu quả của người mắc tệ nạn xã hội?</a:t>
            </a:r>
          </a:p>
          <a:p>
            <a:pPr algn="just">
              <a:lnSpc>
                <a:spcPct val="150000"/>
              </a:lnSpc>
              <a:spcBef>
                <a:spcPts val="100"/>
              </a:spcBef>
              <a:spcAft>
                <a:spcPts val="100"/>
              </a:spcAft>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A. Tích cực tham gia hoạt động thể thao. </a:t>
            </a:r>
          </a:p>
          <a:p>
            <a:pPr algn="just">
              <a:lnSpc>
                <a:spcPct val="150000"/>
              </a:lnSpc>
              <a:spcBef>
                <a:spcPts val="100"/>
              </a:spcBef>
              <a:spcAft>
                <a:spcPts val="100"/>
              </a:spcAft>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B. Xã hội lên án, phê phán. </a:t>
            </a:r>
          </a:p>
          <a:p>
            <a:pPr algn="just">
              <a:lnSpc>
                <a:spcPct val="150000"/>
              </a:lnSpc>
              <a:spcBef>
                <a:spcPts val="100"/>
              </a:spcBef>
              <a:spcAft>
                <a:spcPts val="100"/>
              </a:spcAft>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C. Vi phạm các quy định của pháp luật. </a:t>
            </a:r>
          </a:p>
          <a:p>
            <a:pPr algn="just">
              <a:lnSpc>
                <a:spcPct val="150000"/>
              </a:lnSpc>
              <a:spcBef>
                <a:spcPts val="100"/>
              </a:spcBef>
              <a:spcAft>
                <a:spcPts val="100"/>
              </a:spcAft>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D. Ngại giao tiếp với mọi người.  </a:t>
            </a:r>
            <a:endPar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19">
            <a:extLst>
              <a:ext uri="{FF2B5EF4-FFF2-40B4-BE49-F238E27FC236}">
                <a16:creationId xmlns:a16="http://schemas.microsoft.com/office/drawing/2014/main" id="{9AF3AE81-3692-4DC7-A471-53852C8CFE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402378" y="4070560"/>
            <a:ext cx="5885622" cy="6381057"/>
          </a:xfrm>
          <a:prstGeom prst="rect">
            <a:avLst/>
          </a:prstGeom>
        </p:spPr>
      </p:pic>
      <p:pic>
        <p:nvPicPr>
          <p:cNvPr id="6" name="Picture 14">
            <a:extLst>
              <a:ext uri="{FF2B5EF4-FFF2-40B4-BE49-F238E27FC236}">
                <a16:creationId xmlns:a16="http://schemas.microsoft.com/office/drawing/2014/main" id="{1F6BDFD9-8A2C-4850-AD1D-50CA282601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0" y="5972554"/>
            <a:ext cx="2672690" cy="4314446"/>
          </a:xfrm>
          <a:prstGeom prst="rect">
            <a:avLst/>
          </a:prstGeom>
        </p:spPr>
      </p:pic>
      <p:sp>
        <p:nvSpPr>
          <p:cNvPr id="7" name="Oval 6">
            <a:extLst>
              <a:ext uri="{FF2B5EF4-FFF2-40B4-BE49-F238E27FC236}">
                <a16:creationId xmlns:a16="http://schemas.microsoft.com/office/drawing/2014/main" id="{3150EBEE-A4B0-4C36-8C9A-930FC30A1DE4}"/>
              </a:ext>
            </a:extLst>
          </p:cNvPr>
          <p:cNvSpPr/>
          <p:nvPr/>
        </p:nvSpPr>
        <p:spPr>
          <a:xfrm>
            <a:off x="2816467" y="4070561"/>
            <a:ext cx="735094" cy="838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92332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CF71"/>
        </a:solidFill>
        <a:effectLst/>
      </p:bgPr>
    </p:bg>
    <p:spTree>
      <p:nvGrpSpPr>
        <p:cNvPr id="1" name=""/>
        <p:cNvGrpSpPr/>
        <p:nvPr/>
      </p:nvGrpSpPr>
      <p:grpSpPr>
        <a:xfrm>
          <a:off x="0" y="0"/>
          <a:ext cx="0" cy="0"/>
          <a:chOff x="0" y="0"/>
          <a:chExt cx="0" cy="0"/>
        </a:xfrm>
      </p:grpSpPr>
      <p:sp>
        <p:nvSpPr>
          <p:cNvPr id="19" name="Freeform 19"/>
          <p:cNvSpPr/>
          <p:nvPr/>
        </p:nvSpPr>
        <p:spPr>
          <a:xfrm>
            <a:off x="2057400" y="1181100"/>
            <a:ext cx="14401800" cy="4072563"/>
          </a:xfrm>
          <a:custGeom>
            <a:avLst/>
            <a:gdLst/>
            <a:ahLst/>
            <a:cxnLst/>
            <a:rect l="l" t="t" r="r" b="b"/>
            <a:pathLst>
              <a:path w="854036" h="63602">
                <a:moveTo>
                  <a:pt x="33318" y="51"/>
                </a:moveTo>
                <a:lnTo>
                  <a:pt x="820718" y="51"/>
                </a:lnTo>
                <a:cubicBezTo>
                  <a:pt x="832095" y="0"/>
                  <a:pt x="842630" y="6040"/>
                  <a:pt x="848333" y="15885"/>
                </a:cubicBezTo>
                <a:cubicBezTo>
                  <a:pt x="854036" y="25729"/>
                  <a:pt x="854036" y="37873"/>
                  <a:pt x="848333" y="47717"/>
                </a:cubicBezTo>
                <a:cubicBezTo>
                  <a:pt x="842630" y="57562"/>
                  <a:pt x="832095" y="63602"/>
                  <a:pt x="820718" y="63551"/>
                </a:cubicBezTo>
                <a:lnTo>
                  <a:pt x="33318" y="63551"/>
                </a:lnTo>
                <a:cubicBezTo>
                  <a:pt x="21941" y="63602"/>
                  <a:pt x="11406" y="57562"/>
                  <a:pt x="5703" y="47717"/>
                </a:cubicBezTo>
                <a:cubicBezTo>
                  <a:pt x="0" y="37873"/>
                  <a:pt x="0" y="25729"/>
                  <a:pt x="5703" y="15885"/>
                </a:cubicBezTo>
                <a:cubicBezTo>
                  <a:pt x="11406" y="6040"/>
                  <a:pt x="21941" y="0"/>
                  <a:pt x="33318" y="51"/>
                </a:cubicBezTo>
                <a:close/>
              </a:path>
            </a:pathLst>
          </a:custGeom>
          <a:solidFill>
            <a:srgbClr val="4A7168"/>
          </a:solidFill>
        </p:spPr>
      </p:sp>
      <p:sp>
        <p:nvSpPr>
          <p:cNvPr id="33" name="TextBox 8">
            <a:extLst>
              <a:ext uri="{FF2B5EF4-FFF2-40B4-BE49-F238E27FC236}">
                <a16:creationId xmlns:a16="http://schemas.microsoft.com/office/drawing/2014/main" id="{8771CBC1-CBBD-4EEC-93C0-33CF70916E5A}"/>
              </a:ext>
            </a:extLst>
          </p:cNvPr>
          <p:cNvSpPr txBox="1"/>
          <p:nvPr/>
        </p:nvSpPr>
        <p:spPr>
          <a:xfrm>
            <a:off x="2057400" y="1788015"/>
            <a:ext cx="14401800" cy="2858731"/>
          </a:xfrm>
          <a:prstGeom prst="rect">
            <a:avLst/>
          </a:prstGeom>
        </p:spPr>
        <p:txBody>
          <a:bodyPr wrap="square" lIns="0" tIns="0" rIns="0" bIns="0" rtlCol="0" anchor="t">
            <a:spAutoFit/>
          </a:bodyPr>
          <a:lstStyle/>
          <a:p>
            <a:pPr algn="ctr">
              <a:lnSpc>
                <a:spcPct val="150000"/>
              </a:lnSpc>
              <a:spcBef>
                <a:spcPct val="0"/>
              </a:spcBef>
            </a:pPr>
            <a:r>
              <a:rPr lang="en-US" sz="6600" b="1">
                <a:solidFill>
                  <a:schemeClr val="bg1"/>
                </a:solidFill>
                <a:latin typeface="Arial" panose="020B0604020202020204" pitchFamily="34" charset="0"/>
                <a:cs typeface="Arial" panose="020B0604020202020204" pitchFamily="34" charset="0"/>
              </a:rPr>
              <a:t>NHIỆM VỤ 2:</a:t>
            </a:r>
          </a:p>
          <a:p>
            <a:pPr algn="ctr">
              <a:lnSpc>
                <a:spcPct val="150000"/>
              </a:lnSpc>
              <a:spcBef>
                <a:spcPct val="0"/>
              </a:spcBef>
            </a:pPr>
            <a:r>
              <a:rPr lang="en-US" sz="6600" b="1">
                <a:solidFill>
                  <a:schemeClr val="bg1"/>
                </a:solidFill>
                <a:latin typeface="Arial" panose="020B0604020202020204" pitchFamily="34" charset="0"/>
                <a:cs typeface="Arial" panose="020B0604020202020204" pitchFamily="34" charset="0"/>
              </a:rPr>
              <a:t> TRẢ LỜI CÂU HỎI BÀI TẬP SGK</a:t>
            </a:r>
          </a:p>
        </p:txBody>
      </p:sp>
      <p:pic>
        <p:nvPicPr>
          <p:cNvPr id="12" name="Picture 6">
            <a:extLst>
              <a:ext uri="{FF2B5EF4-FFF2-40B4-BE49-F238E27FC236}">
                <a16:creationId xmlns:a16="http://schemas.microsoft.com/office/drawing/2014/main" id="{166B28A5-D0F9-41A4-A274-7C121D3EF4A5}"/>
              </a:ext>
            </a:extLst>
          </p:cNvPr>
          <p:cNvPicPr>
            <a:picLocks noChangeAspect="1"/>
          </p:cNvPicPr>
          <p:nvPr/>
        </p:nvPicPr>
        <p:blipFill>
          <a:blip r:embed="rId2"/>
          <a:srcRect/>
          <a:stretch>
            <a:fillRect/>
          </a:stretch>
        </p:blipFill>
        <p:spPr>
          <a:xfrm>
            <a:off x="6172200" y="4707668"/>
            <a:ext cx="5943600" cy="5510181"/>
          </a:xfrm>
          <a:prstGeom prst="rect">
            <a:avLst/>
          </a:prstGeom>
        </p:spPr>
      </p:pic>
      <p:pic>
        <p:nvPicPr>
          <p:cNvPr id="13" name="Picture 12">
            <a:extLst>
              <a:ext uri="{FF2B5EF4-FFF2-40B4-BE49-F238E27FC236}">
                <a16:creationId xmlns:a16="http://schemas.microsoft.com/office/drawing/2014/main" id="{CB1E3F5B-727D-494A-BE1B-DE6F229D9D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4707668"/>
            <a:ext cx="3525019" cy="3525019"/>
          </a:xfrm>
          <a:prstGeom prst="rect">
            <a:avLst/>
          </a:prstGeom>
        </p:spPr>
      </p:pic>
    </p:spTree>
    <p:extLst>
      <p:ext uri="{BB962C8B-B14F-4D97-AF65-F5344CB8AC3E}">
        <p14:creationId xmlns:p14="http://schemas.microsoft.com/office/powerpoint/2010/main" val="23167039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2743200" cy="102870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2743200" y="1052163"/>
            <a:ext cx="15544800" cy="833433"/>
          </a:xfrm>
          <a:prstGeom prst="rect">
            <a:avLst/>
          </a:prstGeom>
        </p:spPr>
        <p:txBody>
          <a:bodyPr wrap="square" lIns="0" tIns="0" rIns="0" bIns="0" rtlCol="0" anchor="t">
            <a:spAutoFit/>
          </a:bodyPr>
          <a:lstStyle/>
          <a:p>
            <a:pPr algn="ctr">
              <a:lnSpc>
                <a:spcPts val="7261"/>
              </a:lnSpc>
            </a:pPr>
            <a:r>
              <a:rPr lang="en-US" sz="4500" b="1">
                <a:solidFill>
                  <a:srgbClr val="373E56"/>
                </a:solidFill>
                <a:latin typeface="Arial" panose="020B0604020202020204" pitchFamily="34" charset="0"/>
                <a:cs typeface="Arial" panose="020B0604020202020204" pitchFamily="34" charset="0"/>
              </a:rPr>
              <a:t>Bài tập 1</a:t>
            </a:r>
          </a:p>
        </p:txBody>
      </p:sp>
      <p:sp>
        <p:nvSpPr>
          <p:cNvPr id="14" name="Rounded Rectangular Callout 10">
            <a:extLst>
              <a:ext uri="{FF2B5EF4-FFF2-40B4-BE49-F238E27FC236}">
                <a16:creationId xmlns:a16="http://schemas.microsoft.com/office/drawing/2014/main" id="{78F64B1C-5C92-48A8-8A4F-8447A0E59867}"/>
              </a:ext>
            </a:extLst>
          </p:cNvPr>
          <p:cNvSpPr/>
          <p:nvPr/>
        </p:nvSpPr>
        <p:spPr>
          <a:xfrm>
            <a:off x="4648200" y="2633958"/>
            <a:ext cx="11734800" cy="5753975"/>
          </a:xfrm>
          <a:prstGeom prst="wedgeRoundRectCallout">
            <a:avLst>
              <a:gd name="adj1" fmla="val -60028"/>
              <a:gd name="adj2" fmla="val 25307"/>
              <a:gd name="adj3" fmla="val 16667"/>
            </a:avLst>
          </a:prstGeom>
          <a:solidFill>
            <a:schemeClr val="bg1"/>
          </a:solidFill>
          <a:ln w="5715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3800">
                <a:solidFill>
                  <a:schemeClr val="tx1"/>
                </a:solidFill>
                <a:latin typeface="Arial" panose="020B0604020202020204" pitchFamily="34" charset="0"/>
                <a:cs typeface="Arial" panose="020B0604020202020204" pitchFamily="34" charset="0"/>
              </a:rPr>
              <a:t>Em hãy nêu suy nghĩ của mình về các câu ca dao, tục ngữ sau đây:</a:t>
            </a:r>
          </a:p>
          <a:p>
            <a:pPr algn="just">
              <a:lnSpc>
                <a:spcPct val="130000"/>
              </a:lnSpc>
            </a:pPr>
            <a:r>
              <a:rPr lang="en-US" sz="3800" i="1">
                <a:solidFill>
                  <a:schemeClr val="tx1"/>
                </a:solidFill>
                <a:latin typeface="Arial" panose="020B0604020202020204" pitchFamily="34" charset="0"/>
                <a:cs typeface="Arial" panose="020B0604020202020204" pitchFamily="34" charset="0"/>
              </a:rPr>
              <a:t>1. Cờ bạc là bác thằng bần</a:t>
            </a:r>
          </a:p>
          <a:p>
            <a:pPr algn="just">
              <a:lnSpc>
                <a:spcPct val="130000"/>
              </a:lnSpc>
            </a:pPr>
            <a:r>
              <a:rPr lang="en-US" sz="3800" i="1">
                <a:solidFill>
                  <a:schemeClr val="tx1"/>
                </a:solidFill>
                <a:latin typeface="Arial" panose="020B0604020202020204" pitchFamily="34" charset="0"/>
                <a:cs typeface="Arial" panose="020B0604020202020204" pitchFamily="34" charset="0"/>
              </a:rPr>
              <a:t>Cửa nhà bán hết, tra chân vào cùm.</a:t>
            </a:r>
          </a:p>
          <a:p>
            <a:pPr algn="just">
              <a:lnSpc>
                <a:spcPct val="130000"/>
              </a:lnSpc>
            </a:pPr>
            <a:r>
              <a:rPr lang="en-US" sz="3800">
                <a:solidFill>
                  <a:schemeClr val="tx1"/>
                </a:solidFill>
                <a:latin typeface="Arial" panose="020B0604020202020204" pitchFamily="34" charset="0"/>
                <a:cs typeface="Arial" panose="020B0604020202020204" pitchFamily="34" charset="0"/>
              </a:rPr>
              <a:t>                                             (Ca dao)</a:t>
            </a:r>
          </a:p>
          <a:p>
            <a:pPr algn="just">
              <a:lnSpc>
                <a:spcPct val="130000"/>
              </a:lnSpc>
            </a:pPr>
            <a:r>
              <a:rPr lang="en-US" sz="3800" i="1">
                <a:solidFill>
                  <a:schemeClr val="tx1"/>
                </a:solidFill>
                <a:latin typeface="Arial" panose="020B0604020202020204" pitchFamily="34" charset="0"/>
                <a:cs typeface="Arial" panose="020B0604020202020204" pitchFamily="34" charset="0"/>
              </a:rPr>
              <a:t>2. Xem bói ra ma, quét nhà ra rác</a:t>
            </a:r>
          </a:p>
          <a:p>
            <a:pPr algn="just">
              <a:lnSpc>
                <a:spcPct val="130000"/>
              </a:lnSpc>
            </a:pPr>
            <a:r>
              <a:rPr lang="en-US" sz="3800">
                <a:solidFill>
                  <a:schemeClr val="tx1"/>
                </a:solidFill>
                <a:latin typeface="Arial" panose="020B0604020202020204" pitchFamily="34" charset="0"/>
                <a:cs typeface="Arial" panose="020B0604020202020204" pitchFamily="34" charset="0"/>
              </a:rPr>
              <a:t>                                             (Tục ngữ) </a:t>
            </a:r>
            <a:endParaRPr lang="en-US" sz="3800" dirty="0">
              <a:solidFill>
                <a:schemeClr val="tx1"/>
              </a:solidFill>
              <a:latin typeface="Arial" panose="020B0604020202020204" pitchFamily="34" charset="0"/>
              <a:cs typeface="Arial" panose="020B0604020202020204" pitchFamily="34" charset="0"/>
            </a:endParaRPr>
          </a:p>
        </p:txBody>
      </p:sp>
      <p:pic>
        <p:nvPicPr>
          <p:cNvPr id="16" name="Picture 13">
            <a:extLst>
              <a:ext uri="{FF2B5EF4-FFF2-40B4-BE49-F238E27FC236}">
                <a16:creationId xmlns:a16="http://schemas.microsoft.com/office/drawing/2014/main" id="{7E579CCD-1586-4AAA-82B6-F292CFEF606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5089">
            <a:off x="615155" y="1346434"/>
            <a:ext cx="1720340" cy="1707828"/>
          </a:xfrm>
          <a:prstGeom prst="rect">
            <a:avLst/>
          </a:prstGeom>
        </p:spPr>
      </p:pic>
      <p:pic>
        <p:nvPicPr>
          <p:cNvPr id="17" name="Picture 18">
            <a:extLst>
              <a:ext uri="{FF2B5EF4-FFF2-40B4-BE49-F238E27FC236}">
                <a16:creationId xmlns:a16="http://schemas.microsoft.com/office/drawing/2014/main" id="{6D458169-79F7-4E0C-9E02-FC4837FD420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64620" y="4840421"/>
            <a:ext cx="1240380" cy="1341048"/>
          </a:xfrm>
          <a:prstGeom prst="rect">
            <a:avLst/>
          </a:prstGeom>
        </p:spPr>
      </p:pic>
      <p:pic>
        <p:nvPicPr>
          <p:cNvPr id="18" name="Picture 20">
            <a:extLst>
              <a:ext uri="{FF2B5EF4-FFF2-40B4-BE49-F238E27FC236}">
                <a16:creationId xmlns:a16="http://schemas.microsoft.com/office/drawing/2014/main" id="{2C2AA288-DDDF-4A8C-A6B7-A33E14BA62F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46647" y="8267700"/>
            <a:ext cx="1447830" cy="1111821"/>
          </a:xfrm>
          <a:prstGeom prst="rect">
            <a:avLst/>
          </a:prstGeom>
        </p:spPr>
      </p:pic>
      <p:pic>
        <p:nvPicPr>
          <p:cNvPr id="19" name="Picture 24">
            <a:extLst>
              <a:ext uri="{FF2B5EF4-FFF2-40B4-BE49-F238E27FC236}">
                <a16:creationId xmlns:a16="http://schemas.microsoft.com/office/drawing/2014/main" id="{9748A4AA-19B6-44AF-AA3C-C6DD5F824F9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82957">
            <a:off x="8267268" y="692921"/>
            <a:ext cx="996735" cy="1434151"/>
          </a:xfrm>
          <a:prstGeom prst="rect">
            <a:avLst/>
          </a:prstGeom>
        </p:spPr>
      </p:pic>
      <p:pic>
        <p:nvPicPr>
          <p:cNvPr id="20" name="Picture 4">
            <a:extLst>
              <a:ext uri="{FF2B5EF4-FFF2-40B4-BE49-F238E27FC236}">
                <a16:creationId xmlns:a16="http://schemas.microsoft.com/office/drawing/2014/main" id="{39E6FB66-6D25-4276-854D-24B1649CA56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964497" y="3940619"/>
            <a:ext cx="5323503" cy="635114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3F65F0D6-EAF9-4F56-9CE1-09A72A80FAFE}"/>
              </a:ext>
            </a:extLst>
          </p:cNvPr>
          <p:cNvPicPr>
            <a:picLocks noChangeAspect="1"/>
          </p:cNvPicPr>
          <p:nvPr/>
        </p:nvPicPr>
        <p:blipFill rotWithShape="1">
          <a:blip r:embed="rId2"/>
          <a:srcRect t="7435" b="49210"/>
          <a:stretch/>
        </p:blipFill>
        <p:spPr>
          <a:xfrm>
            <a:off x="1524000" y="978517"/>
            <a:ext cx="15544800" cy="6324600"/>
          </a:xfrm>
          <a:prstGeom prst="rect">
            <a:avLst/>
          </a:prstGeom>
        </p:spPr>
      </p:pic>
      <p:sp>
        <p:nvSpPr>
          <p:cNvPr id="8" name="TextBox 7">
            <a:extLst>
              <a:ext uri="{FF2B5EF4-FFF2-40B4-BE49-F238E27FC236}">
                <a16:creationId xmlns:a16="http://schemas.microsoft.com/office/drawing/2014/main" id="{946A0780-8A48-4732-925A-B9D53D725DDF}"/>
              </a:ext>
            </a:extLst>
          </p:cNvPr>
          <p:cNvSpPr txBox="1"/>
          <p:nvPr/>
        </p:nvSpPr>
        <p:spPr>
          <a:xfrm>
            <a:off x="1778335" y="1943100"/>
            <a:ext cx="14578930" cy="4395434"/>
          </a:xfrm>
          <a:prstGeom prst="rect">
            <a:avLst/>
          </a:prstGeom>
          <a:noFill/>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en-US" sz="3800" i="1">
                <a:solidFill>
                  <a:srgbClr val="000000"/>
                </a:solidFill>
                <a:latin typeface="Arial" panose="020B0604020202020204" pitchFamily="34" charset="0"/>
                <a:ea typeface="Calibri" panose="020F0502020204030204" pitchFamily="34" charset="0"/>
                <a:cs typeface="Arial" panose="020B0604020202020204" pitchFamily="34" charset="0"/>
              </a:rPr>
              <a:t>Ý nghĩa của c</a:t>
            </a:r>
            <a:r>
              <a:rPr lang="vi-VN" sz="3800" i="1">
                <a:solidFill>
                  <a:srgbClr val="000000"/>
                </a:solidFill>
                <a:ea typeface="Calibri" panose="020F0502020204030204" pitchFamily="34" charset="0"/>
                <a:cs typeface="Arial" panose="020B0604020202020204" pitchFamily="34" charset="0"/>
              </a:rPr>
              <a:t>âu ca </a:t>
            </a:r>
            <a:r>
              <a:rPr lang="en-US" sz="3800" i="1">
                <a:solidFill>
                  <a:srgbClr val="000000"/>
                </a:solidFill>
                <a:latin typeface="Arial" panose="020B0604020202020204" pitchFamily="34" charset="0"/>
                <a:ea typeface="Calibri" panose="020F0502020204030204" pitchFamily="34" charset="0"/>
                <a:cs typeface="Arial" panose="020B0604020202020204" pitchFamily="34" charset="0"/>
              </a:rPr>
              <a:t>dao: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T</a:t>
            </a:r>
            <a:r>
              <a:rPr lang="vi-VN" sz="3800">
                <a:solidFill>
                  <a:srgbClr val="000000"/>
                </a:solidFill>
                <a:ea typeface="Calibri" panose="020F0502020204030204" pitchFamily="34" charset="0"/>
                <a:cs typeface="Arial" panose="020B0604020202020204" pitchFamily="34" charset="0"/>
              </a:rPr>
              <a:t>ác hại của cờ bạc đối với con người, dính đến cờ bạc thì chúng ta nghèo khổ bần cùng suốt đời. </a:t>
            </a:r>
            <a:endParaRPr lang="en-US" sz="3800">
              <a:solidFill>
                <a:srgbClr val="000000"/>
              </a:solidFill>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Arial" panose="020B0604020202020204" pitchFamily="34" charset="0"/>
              <a:buChar char="•"/>
            </a:pPr>
            <a:r>
              <a:rPr lang="en-US" sz="3800" i="1">
                <a:solidFill>
                  <a:srgbClr val="000000"/>
                </a:solidFill>
                <a:latin typeface="Arial" panose="020B0604020202020204" pitchFamily="34" charset="0"/>
                <a:ea typeface="Calibri" panose="020F0502020204030204" pitchFamily="34" charset="0"/>
                <a:cs typeface="Arial" panose="020B0604020202020204" pitchFamily="34" charset="0"/>
              </a:rPr>
              <a:t>Ý nghĩa của câu tục ngữ: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Phê </a:t>
            </a:r>
            <a:r>
              <a:rPr lang="vi-VN" sz="3800">
                <a:solidFill>
                  <a:srgbClr val="000000"/>
                </a:solidFill>
                <a:ea typeface="Calibri" panose="020F0502020204030204" pitchFamily="34" charset="0"/>
                <a:cs typeface="Arial" panose="020B0604020202020204" pitchFamily="34" charset="0"/>
              </a:rPr>
              <a:t>phán những người mê tín dị đoan.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Lên án việc q</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uá </a:t>
            </a:r>
            <a:r>
              <a:rPr lang="vi-VN" sz="3800">
                <a:solidFill>
                  <a:srgbClr val="000000"/>
                </a:solidFill>
                <a:ea typeface="Calibri" panose="020F0502020204030204" pitchFamily="34" charset="0"/>
                <a:cs typeface="Arial" panose="020B0604020202020204" pitchFamily="34" charset="0"/>
              </a:rPr>
              <a:t>coi trọng việc bói toán và coi đó là chỗ dựa tinh thần cho mình.</a:t>
            </a:r>
            <a:endPar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4">
            <a:extLst>
              <a:ext uri="{FF2B5EF4-FFF2-40B4-BE49-F238E27FC236}">
                <a16:creationId xmlns:a16="http://schemas.microsoft.com/office/drawing/2014/main" id="{D6F84038-823F-4BF2-A3C4-C9F131A5B4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335000" y="5891566"/>
            <a:ext cx="5244010" cy="4395434"/>
          </a:xfrm>
          <a:prstGeom prst="rect">
            <a:avLst/>
          </a:prstGeom>
        </p:spPr>
      </p:pic>
      <p:pic>
        <p:nvPicPr>
          <p:cNvPr id="12" name="Picture 19">
            <a:extLst>
              <a:ext uri="{FF2B5EF4-FFF2-40B4-BE49-F238E27FC236}">
                <a16:creationId xmlns:a16="http://schemas.microsoft.com/office/drawing/2014/main" id="{B013FB3A-B3AA-4D7E-BDD6-ADA6487435A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36748">
            <a:off x="2736634" y="7938741"/>
            <a:ext cx="1285488" cy="2211943"/>
          </a:xfrm>
          <a:prstGeom prst="rect">
            <a:avLst/>
          </a:prstGeom>
        </p:spPr>
      </p:pic>
      <p:pic>
        <p:nvPicPr>
          <p:cNvPr id="13" name="Picture 20">
            <a:extLst>
              <a:ext uri="{FF2B5EF4-FFF2-40B4-BE49-F238E27FC236}">
                <a16:creationId xmlns:a16="http://schemas.microsoft.com/office/drawing/2014/main" id="{14ED9402-9C49-418D-A166-CA738DD3227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3812" y="8160367"/>
            <a:ext cx="2679177" cy="2057400"/>
          </a:xfrm>
          <a:prstGeom prst="rect">
            <a:avLst/>
          </a:prstGeom>
        </p:spPr>
      </p:pic>
    </p:spTree>
    <p:extLst>
      <p:ext uri="{BB962C8B-B14F-4D97-AF65-F5344CB8AC3E}">
        <p14:creationId xmlns:p14="http://schemas.microsoft.com/office/powerpoint/2010/main" val="16617497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AE53CAEE-47BC-46AF-897C-86F11C94A8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0058" y="495300"/>
            <a:ext cx="15751701" cy="8694457"/>
          </a:xfrm>
          <a:prstGeom prst="rect">
            <a:avLst/>
          </a:prstGeom>
        </p:spPr>
      </p:pic>
      <p:sp>
        <p:nvSpPr>
          <p:cNvPr id="12" name="TextBox 11">
            <a:extLst>
              <a:ext uri="{FF2B5EF4-FFF2-40B4-BE49-F238E27FC236}">
                <a16:creationId xmlns:a16="http://schemas.microsoft.com/office/drawing/2014/main" id="{8D0885DA-164F-446A-B390-1BF6CFE8E270}"/>
              </a:ext>
            </a:extLst>
          </p:cNvPr>
          <p:cNvSpPr txBox="1"/>
          <p:nvPr/>
        </p:nvSpPr>
        <p:spPr>
          <a:xfrm>
            <a:off x="2961308" y="1622736"/>
            <a:ext cx="12649200" cy="6439583"/>
          </a:xfrm>
          <a:prstGeom prst="rect">
            <a:avLst/>
          </a:prstGeom>
          <a:noFill/>
        </p:spPr>
        <p:txBody>
          <a:bodyPr wrap="square">
            <a:spAutoFit/>
          </a:bodyPr>
          <a:lstStyle/>
          <a:p>
            <a:pPr algn="ctr">
              <a:lnSpc>
                <a:spcPct val="150000"/>
              </a:lnSpc>
              <a:spcBef>
                <a:spcPts val="100"/>
              </a:spcBef>
              <a:spcAft>
                <a:spcPts val="100"/>
              </a:spcAft>
            </a:pPr>
            <a:r>
              <a:rPr lang="en-US" sz="4500" b="1">
                <a:solidFill>
                  <a:srgbClr val="000000"/>
                </a:solidFill>
                <a:latin typeface="Arial" panose="020B0604020202020204" pitchFamily="34" charset="0"/>
                <a:ea typeface="Calibri" panose="020F0502020204030204" pitchFamily="34" charset="0"/>
                <a:cs typeface="Arial" panose="020B0604020202020204" pitchFamily="34" charset="0"/>
              </a:rPr>
              <a:t>Bài tập 2: </a:t>
            </a:r>
          </a:p>
          <a:p>
            <a:pPr algn="just">
              <a:lnSpc>
                <a:spcPct val="150000"/>
              </a:lnSpc>
              <a:spcBef>
                <a:spcPts val="100"/>
              </a:spcBef>
              <a:spcAft>
                <a:spcPts val="100"/>
              </a:spcAft>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Theo em, hành vi nào dưới đây là tệ nạn xã hội? Vì sao?</a:t>
            </a:r>
          </a:p>
          <a:p>
            <a:pPr marL="571500" indent="-571500" algn="just">
              <a:lnSpc>
                <a:spcPct val="150000"/>
              </a:lnSpc>
              <a:spcBef>
                <a:spcPts val="100"/>
              </a:spcBef>
              <a:spcAft>
                <a:spcPts val="100"/>
              </a:spcAft>
              <a:buFont typeface="Arial" panose="020B0604020202020204" pitchFamily="34" charset="0"/>
              <a:buChar char="•"/>
            </a:pPr>
            <a:r>
              <a:rPr lang="en-US" sz="3800" i="1">
                <a:solidFill>
                  <a:srgbClr val="000000"/>
                </a:solidFill>
                <a:latin typeface="Arial" panose="020B0604020202020204" pitchFamily="34" charset="0"/>
                <a:ea typeface="Calibri" panose="020F0502020204030204" pitchFamily="34" charset="0"/>
                <a:cs typeface="Arial" panose="020B0604020202020204" pitchFamily="34" charset="0"/>
              </a:rPr>
              <a:t>Tổ chức đánh bạc.</a:t>
            </a:r>
          </a:p>
          <a:p>
            <a:pPr marL="571500" indent="-571500" algn="just">
              <a:lnSpc>
                <a:spcPct val="150000"/>
              </a:lnSpc>
              <a:spcBef>
                <a:spcPts val="100"/>
              </a:spcBef>
              <a:spcAft>
                <a:spcPts val="100"/>
              </a:spcAft>
              <a:buFont typeface="Arial" panose="020B0604020202020204" pitchFamily="34" charset="0"/>
              <a:buChar char="•"/>
            </a:pPr>
            <a:r>
              <a:rPr lang="en-US" sz="3800" i="1">
                <a:solidFill>
                  <a:srgbClr val="000000"/>
                </a:solidFill>
                <a:latin typeface="Arial" panose="020B0604020202020204" pitchFamily="34" charset="0"/>
                <a:ea typeface="Calibri" panose="020F0502020204030204" pitchFamily="34" charset="0"/>
                <a:cs typeface="Arial" panose="020B0604020202020204" pitchFamily="34" charset="0"/>
              </a:rPr>
              <a:t>Trốn học thường xuyên.</a:t>
            </a:r>
          </a:p>
          <a:p>
            <a:pPr marL="571500" indent="-571500" algn="just">
              <a:lnSpc>
                <a:spcPct val="150000"/>
              </a:lnSpc>
              <a:spcBef>
                <a:spcPts val="100"/>
              </a:spcBef>
              <a:spcAft>
                <a:spcPts val="100"/>
              </a:spcAft>
              <a:buFont typeface="Arial" panose="020B0604020202020204" pitchFamily="34" charset="0"/>
              <a:buChar char="•"/>
            </a:pPr>
            <a:r>
              <a:rPr lang="en-US" sz="3800" i="1">
                <a:solidFill>
                  <a:srgbClr val="000000"/>
                </a:solidFill>
                <a:latin typeface="Arial" panose="020B0604020202020204" pitchFamily="34" charset="0"/>
                <a:ea typeface="Calibri" panose="020F0502020204030204" pitchFamily="34" charset="0"/>
                <a:cs typeface="Arial" panose="020B0604020202020204" pitchFamily="34" charset="0"/>
              </a:rPr>
              <a:t>Sử dụng thuốc lá điện tử. </a:t>
            </a:r>
          </a:p>
          <a:p>
            <a:pPr marL="571500" indent="-571500" algn="just">
              <a:lnSpc>
                <a:spcPct val="150000"/>
              </a:lnSpc>
              <a:spcBef>
                <a:spcPts val="100"/>
              </a:spcBef>
              <a:spcAft>
                <a:spcPts val="100"/>
              </a:spcAft>
              <a:buFont typeface="Arial" panose="020B0604020202020204" pitchFamily="34" charset="0"/>
              <a:buChar char="•"/>
            </a:pPr>
            <a:r>
              <a:rPr lang="en-US" sz="3800" i="1">
                <a:solidFill>
                  <a:srgbClr val="000000"/>
                </a:solidFill>
                <a:latin typeface="Arial" panose="020B0604020202020204" pitchFamily="34" charset="0"/>
                <a:ea typeface="Calibri" panose="020F0502020204030204" pitchFamily="34" charset="0"/>
                <a:cs typeface="Arial" panose="020B0604020202020204" pitchFamily="34" charset="0"/>
              </a:rPr>
              <a:t>Gian lận trong thi cử. </a:t>
            </a:r>
          </a:p>
          <a:p>
            <a:pPr marL="571500" indent="-571500" algn="just">
              <a:lnSpc>
                <a:spcPct val="150000"/>
              </a:lnSpc>
              <a:spcBef>
                <a:spcPts val="100"/>
              </a:spcBef>
              <a:spcAft>
                <a:spcPts val="100"/>
              </a:spcAft>
              <a:buFont typeface="Arial" panose="020B0604020202020204" pitchFamily="34" charset="0"/>
              <a:buChar char="•"/>
            </a:pPr>
            <a:r>
              <a:rPr lang="en-US" sz="3800" i="1">
                <a:solidFill>
                  <a:srgbClr val="000000"/>
                </a:solidFill>
                <a:latin typeface="Arial" panose="020B0604020202020204" pitchFamily="34" charset="0"/>
                <a:ea typeface="Calibri" panose="020F0502020204030204" pitchFamily="34" charset="0"/>
                <a:cs typeface="Arial" panose="020B0604020202020204" pitchFamily="34" charset="0"/>
              </a:rPr>
              <a:t>Cá độ bóng đá. </a:t>
            </a:r>
          </a:p>
        </p:txBody>
      </p:sp>
      <p:pic>
        <p:nvPicPr>
          <p:cNvPr id="7" name="Picture 15">
            <a:extLst>
              <a:ext uri="{FF2B5EF4-FFF2-40B4-BE49-F238E27FC236}">
                <a16:creationId xmlns:a16="http://schemas.microsoft.com/office/drawing/2014/main" id="{DEA302CF-292A-45A1-86FC-ABA39FC63E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313249" y="8120863"/>
            <a:ext cx="3352800" cy="2237995"/>
          </a:xfrm>
          <a:prstGeom prst="rect">
            <a:avLst/>
          </a:prstGeom>
        </p:spPr>
      </p:pic>
      <p:pic>
        <p:nvPicPr>
          <p:cNvPr id="8" name="Picture 16">
            <a:extLst>
              <a:ext uri="{FF2B5EF4-FFF2-40B4-BE49-F238E27FC236}">
                <a16:creationId xmlns:a16="http://schemas.microsoft.com/office/drawing/2014/main" id="{F3B2701A-F7C3-49FC-B62E-D12A0E6E332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666049" y="6527465"/>
            <a:ext cx="1644796" cy="3759535"/>
          </a:xfrm>
          <a:prstGeom prst="rect">
            <a:avLst/>
          </a:prstGeom>
        </p:spPr>
      </p:pic>
      <p:pic>
        <p:nvPicPr>
          <p:cNvPr id="9" name="Picture 18">
            <a:extLst>
              <a:ext uri="{FF2B5EF4-FFF2-40B4-BE49-F238E27FC236}">
                <a16:creationId xmlns:a16="http://schemas.microsoft.com/office/drawing/2014/main" id="{3B25A25E-2476-4103-8332-7004F23BBF2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6971" y="7052968"/>
            <a:ext cx="2680667" cy="3283667"/>
          </a:xfrm>
          <a:prstGeom prst="rect">
            <a:avLst/>
          </a:prstGeom>
        </p:spPr>
      </p:pic>
      <p:pic>
        <p:nvPicPr>
          <p:cNvPr id="10" name="Picture 19">
            <a:extLst>
              <a:ext uri="{FF2B5EF4-FFF2-40B4-BE49-F238E27FC236}">
                <a16:creationId xmlns:a16="http://schemas.microsoft.com/office/drawing/2014/main" id="{88EFC484-EE37-4D15-B066-918C9F61EE2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677492" y="1515237"/>
            <a:ext cx="1560776" cy="1418887"/>
          </a:xfrm>
          <a:prstGeom prst="rect">
            <a:avLst/>
          </a:prstGeom>
        </p:spPr>
      </p:pic>
    </p:spTree>
    <p:extLst>
      <p:ext uri="{BB962C8B-B14F-4D97-AF65-F5344CB8AC3E}">
        <p14:creationId xmlns:p14="http://schemas.microsoft.com/office/powerpoint/2010/main" val="1248434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2" name="TextBox 2"/>
          <p:cNvSpPr txBox="1"/>
          <p:nvPr/>
        </p:nvSpPr>
        <p:spPr>
          <a:xfrm>
            <a:off x="5486400" y="3709442"/>
            <a:ext cx="6956282" cy="1020857"/>
          </a:xfrm>
          <a:prstGeom prst="rect">
            <a:avLst/>
          </a:prstGeom>
        </p:spPr>
        <p:txBody>
          <a:bodyPr wrap="square" lIns="0" tIns="0" rIns="0" bIns="0" rtlCol="0" anchor="t">
            <a:spAutoFit/>
          </a:bodyPr>
          <a:lstStyle/>
          <a:p>
            <a:pPr algn="ctr">
              <a:lnSpc>
                <a:spcPts val="9379"/>
              </a:lnSpc>
            </a:pPr>
            <a:r>
              <a:rPr lang="en-US" sz="4000" b="1">
                <a:solidFill>
                  <a:srgbClr val="373E56"/>
                </a:solidFill>
                <a:latin typeface="Arial" panose="020B0604020202020204" pitchFamily="34" charset="0"/>
                <a:cs typeface="Arial" panose="020B0604020202020204" pitchFamily="34" charset="0"/>
              </a:rPr>
              <a:t>Các hành vi là tệ nạn xã hội</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339026">
            <a:off x="5176205" y="2973813"/>
            <a:ext cx="1452599" cy="410359"/>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689238" flipH="1">
            <a:off x="10672530" y="2437344"/>
            <a:ext cx="1807173" cy="510526"/>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51077">
            <a:off x="7265084" y="5231342"/>
            <a:ext cx="2024044" cy="571793"/>
          </a:xfrm>
          <a:prstGeom prst="rect">
            <a:avLst/>
          </a:prstGeom>
        </p:spPr>
      </p:pic>
      <p:sp>
        <p:nvSpPr>
          <p:cNvPr id="13" name="TextBox 13"/>
          <p:cNvSpPr txBox="1"/>
          <p:nvPr/>
        </p:nvSpPr>
        <p:spPr>
          <a:xfrm rot="-1774858">
            <a:off x="492328" y="1950169"/>
            <a:ext cx="7918277" cy="577081"/>
          </a:xfrm>
          <a:prstGeom prst="rect">
            <a:avLst/>
          </a:prstGeom>
        </p:spPr>
        <p:txBody>
          <a:bodyPr wrap="square" lIns="0" tIns="0" rIns="0" bIns="0" rtlCol="0" anchor="t">
            <a:spAutoFit/>
          </a:bodyPr>
          <a:lstStyle/>
          <a:p>
            <a:pPr algn="ctr">
              <a:lnSpc>
                <a:spcPts val="4500"/>
              </a:lnSpc>
            </a:pPr>
            <a:r>
              <a:rPr lang="en-US" sz="3800">
                <a:solidFill>
                  <a:srgbClr val="373E56"/>
                </a:solidFill>
                <a:latin typeface="Arial" panose="020B0604020202020204" pitchFamily="34" charset="0"/>
                <a:cs typeface="Arial" panose="020B0604020202020204" pitchFamily="34" charset="0"/>
              </a:rPr>
              <a:t>Tổ chức đánh bạc</a:t>
            </a:r>
          </a:p>
        </p:txBody>
      </p:sp>
      <p:sp>
        <p:nvSpPr>
          <p:cNvPr id="14" name="TextBox 14"/>
          <p:cNvSpPr txBox="1"/>
          <p:nvPr/>
        </p:nvSpPr>
        <p:spPr>
          <a:xfrm rot="77229">
            <a:off x="11502582" y="1286134"/>
            <a:ext cx="5405671" cy="577081"/>
          </a:xfrm>
          <a:prstGeom prst="rect">
            <a:avLst/>
          </a:prstGeom>
        </p:spPr>
        <p:txBody>
          <a:bodyPr wrap="square" lIns="0" tIns="0" rIns="0" bIns="0" rtlCol="0" anchor="t">
            <a:spAutoFit/>
          </a:bodyPr>
          <a:lstStyle/>
          <a:p>
            <a:pPr algn="ctr">
              <a:lnSpc>
                <a:spcPts val="4500"/>
              </a:lnSpc>
            </a:pPr>
            <a:r>
              <a:rPr lang="en-US" sz="3800">
                <a:solidFill>
                  <a:srgbClr val="373E56"/>
                </a:solidFill>
                <a:latin typeface="Arial" panose="020B0604020202020204" pitchFamily="34" charset="0"/>
                <a:cs typeface="Arial" panose="020B0604020202020204" pitchFamily="34" charset="0"/>
              </a:rPr>
              <a:t>Sử dụng thuốc lá điện tử</a:t>
            </a:r>
          </a:p>
        </p:txBody>
      </p:sp>
      <p:pic>
        <p:nvPicPr>
          <p:cNvPr id="16" name="Picture 15">
            <a:extLst>
              <a:ext uri="{FF2B5EF4-FFF2-40B4-BE49-F238E27FC236}">
                <a16:creationId xmlns:a16="http://schemas.microsoft.com/office/drawing/2014/main" id="{99208F9B-3137-4EEB-B145-6EB28BEC29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78321"/>
          <a:stretch>
            <a:fillRect/>
          </a:stretch>
        </p:blipFill>
        <p:spPr>
          <a:xfrm flipV="1">
            <a:off x="-33338" y="-344314"/>
            <a:ext cx="18473738" cy="1344037"/>
          </a:xfrm>
          <a:prstGeom prst="rect">
            <a:avLst/>
          </a:prstGeom>
        </p:spPr>
      </p:pic>
      <p:sp>
        <p:nvSpPr>
          <p:cNvPr id="17" name="TextBox 2">
            <a:extLst>
              <a:ext uri="{FF2B5EF4-FFF2-40B4-BE49-F238E27FC236}">
                <a16:creationId xmlns:a16="http://schemas.microsoft.com/office/drawing/2014/main" id="{8E925875-C69C-4EF8-8928-37B3E21A2930}"/>
              </a:ext>
            </a:extLst>
          </p:cNvPr>
          <p:cNvSpPr txBox="1"/>
          <p:nvPr/>
        </p:nvSpPr>
        <p:spPr>
          <a:xfrm>
            <a:off x="5356502" y="6254894"/>
            <a:ext cx="6956282" cy="1020857"/>
          </a:xfrm>
          <a:prstGeom prst="rect">
            <a:avLst/>
          </a:prstGeom>
        </p:spPr>
        <p:txBody>
          <a:bodyPr wrap="square" lIns="0" tIns="0" rIns="0" bIns="0" rtlCol="0" anchor="t">
            <a:spAutoFit/>
          </a:bodyPr>
          <a:lstStyle/>
          <a:p>
            <a:pPr algn="ctr">
              <a:lnSpc>
                <a:spcPts val="9379"/>
              </a:lnSpc>
            </a:pPr>
            <a:r>
              <a:rPr lang="en-US" sz="4000">
                <a:solidFill>
                  <a:srgbClr val="373E56"/>
                </a:solidFill>
                <a:latin typeface="Arial" panose="020B0604020202020204" pitchFamily="34" charset="0"/>
                <a:cs typeface="Arial" panose="020B0604020202020204" pitchFamily="34" charset="0"/>
              </a:rPr>
              <a:t>Cá độ bóng đá</a:t>
            </a:r>
          </a:p>
        </p:txBody>
      </p:sp>
      <p:sp>
        <p:nvSpPr>
          <p:cNvPr id="4" name="Arrow: Right 3">
            <a:extLst>
              <a:ext uri="{FF2B5EF4-FFF2-40B4-BE49-F238E27FC236}">
                <a16:creationId xmlns:a16="http://schemas.microsoft.com/office/drawing/2014/main" id="{CC80D64F-A5F0-47E2-AFC4-DDBC6D61C82D}"/>
              </a:ext>
            </a:extLst>
          </p:cNvPr>
          <p:cNvSpPr/>
          <p:nvPr/>
        </p:nvSpPr>
        <p:spPr>
          <a:xfrm>
            <a:off x="1999171" y="8189436"/>
            <a:ext cx="1143000" cy="990600"/>
          </a:xfrm>
          <a:prstGeom prst="rightArrow">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6">
            <a:extLst>
              <a:ext uri="{FF2B5EF4-FFF2-40B4-BE49-F238E27FC236}">
                <a16:creationId xmlns:a16="http://schemas.microsoft.com/office/drawing/2014/main" id="{108D3737-E4E6-4631-AD3E-0B179CCE88CF}"/>
              </a:ext>
            </a:extLst>
          </p:cNvPr>
          <p:cNvGrpSpPr/>
          <p:nvPr/>
        </p:nvGrpSpPr>
        <p:grpSpPr>
          <a:xfrm>
            <a:off x="3419056" y="7722857"/>
            <a:ext cx="12538589" cy="2058749"/>
            <a:chOff x="0" y="0"/>
            <a:chExt cx="4816593" cy="1148350"/>
          </a:xfrm>
        </p:grpSpPr>
        <p:sp>
          <p:nvSpPr>
            <p:cNvPr id="20" name="Freeform 7">
              <a:extLst>
                <a:ext uri="{FF2B5EF4-FFF2-40B4-BE49-F238E27FC236}">
                  <a16:creationId xmlns:a16="http://schemas.microsoft.com/office/drawing/2014/main" id="{1D3A039C-0E0E-47C1-8F4A-6CB2FE39C220}"/>
                </a:ext>
              </a:extLst>
            </p:cNvPr>
            <p:cNvSpPr/>
            <p:nvPr/>
          </p:nvSpPr>
          <p:spPr>
            <a:xfrm>
              <a:off x="0" y="0"/>
              <a:ext cx="4816592" cy="1148350"/>
            </a:xfrm>
            <a:custGeom>
              <a:avLst/>
              <a:gdLst/>
              <a:ahLst/>
              <a:cxnLst/>
              <a:rect l="l" t="t" r="r" b="b"/>
              <a:pathLst>
                <a:path w="4816592" h="1148350">
                  <a:moveTo>
                    <a:pt x="0" y="0"/>
                  </a:moveTo>
                  <a:lnTo>
                    <a:pt x="4816592" y="0"/>
                  </a:lnTo>
                  <a:lnTo>
                    <a:pt x="4816592" y="1148350"/>
                  </a:lnTo>
                  <a:lnTo>
                    <a:pt x="0" y="1148350"/>
                  </a:lnTo>
                  <a:close/>
                </a:path>
              </a:pathLst>
            </a:custGeom>
            <a:solidFill>
              <a:srgbClr val="F7CC73"/>
            </a:solidFill>
          </p:spPr>
        </p:sp>
        <p:sp>
          <p:nvSpPr>
            <p:cNvPr id="21" name="TextBox 8">
              <a:extLst>
                <a:ext uri="{FF2B5EF4-FFF2-40B4-BE49-F238E27FC236}">
                  <a16:creationId xmlns:a16="http://schemas.microsoft.com/office/drawing/2014/main" id="{7282EDAF-169B-425F-9C4E-1A944076AB6E}"/>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2" name="TextBox 21">
            <a:extLst>
              <a:ext uri="{FF2B5EF4-FFF2-40B4-BE49-F238E27FC236}">
                <a16:creationId xmlns:a16="http://schemas.microsoft.com/office/drawing/2014/main" id="{DED31FC9-4D0C-4ACB-B6B0-CBB032802858}"/>
              </a:ext>
            </a:extLst>
          </p:cNvPr>
          <p:cNvSpPr txBox="1"/>
          <p:nvPr/>
        </p:nvSpPr>
        <p:spPr>
          <a:xfrm>
            <a:off x="3505200" y="7805800"/>
            <a:ext cx="12094176" cy="1738296"/>
          </a:xfrm>
          <a:prstGeom prst="rect">
            <a:avLst/>
          </a:prstGeom>
          <a:noFill/>
        </p:spPr>
        <p:txBody>
          <a:bodyPr wrap="square">
            <a:spAutoFit/>
          </a:bodyPr>
          <a:lstStyle/>
          <a:p>
            <a:pPr algn="just">
              <a:lnSpc>
                <a:spcPct val="150000"/>
              </a:lnSpc>
              <a:spcBef>
                <a:spcPts val="300"/>
              </a:spcBef>
              <a:spcAft>
                <a:spcPts val="300"/>
              </a:spcAft>
            </a:pPr>
            <a:r>
              <a:rPr lang="fr-FR" sz="3800">
                <a:solidFill>
                  <a:srgbClr val="000000"/>
                </a:solidFill>
                <a:latin typeface="Arial" panose="020B0604020202020204" pitchFamily="34" charset="0"/>
                <a:ea typeface="Times New Roman" panose="02020603050405020304" pitchFamily="18" charset="0"/>
                <a:cs typeface="Arial" panose="020B0604020202020204" pitchFamily="34" charset="0"/>
              </a:rPr>
              <a:t>Là những hành vi vi phạm pháp luật, gây hậu quả nghiêm trọng đối với bản thân, gia đình và xã hội. </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3" name="Picture 15">
            <a:extLst>
              <a:ext uri="{FF2B5EF4-FFF2-40B4-BE49-F238E27FC236}">
                <a16:creationId xmlns:a16="http://schemas.microsoft.com/office/drawing/2014/main" id="{2118694E-0A3D-442C-8946-4D865AA9FB9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957642" y="6933780"/>
            <a:ext cx="2127771" cy="3353220"/>
          </a:xfrm>
          <a:prstGeom prst="rect">
            <a:avLst/>
          </a:prstGeom>
        </p:spPr>
      </p:pic>
      <p:pic>
        <p:nvPicPr>
          <p:cNvPr id="24" name="Picture 24">
            <a:extLst>
              <a:ext uri="{FF2B5EF4-FFF2-40B4-BE49-F238E27FC236}">
                <a16:creationId xmlns:a16="http://schemas.microsoft.com/office/drawing/2014/main" id="{AA21E2BA-11E8-4A26-A120-A8DC2C6F06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0830" y="6818131"/>
            <a:ext cx="1548578" cy="3353220"/>
          </a:xfrm>
          <a:prstGeom prst="rect">
            <a:avLst/>
          </a:prstGeom>
        </p:spPr>
      </p:pic>
    </p:spTree>
    <p:extLst>
      <p:ext uri="{BB962C8B-B14F-4D97-AF65-F5344CB8AC3E}">
        <p14:creationId xmlns:p14="http://schemas.microsoft.com/office/powerpoint/2010/main" val="9185719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inVertical)">
                                      <p:cBhvr>
                                        <p:cTn id="36" dur="500"/>
                                        <p:tgtEl>
                                          <p:spTgt spid="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par>
                                <p:cTn id="40" presetID="16" presetClass="entr" presetSubtype="21"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7" grpId="0"/>
      <p:bldP spid="4" grpId="0" animBg="1"/>
      <p:bldP spid="2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CF71"/>
        </a:solidFill>
        <a:effectLst/>
      </p:bgPr>
    </p:bg>
    <p:spTree>
      <p:nvGrpSpPr>
        <p:cNvPr id="1" name=""/>
        <p:cNvGrpSpPr/>
        <p:nvPr/>
      </p:nvGrpSpPr>
      <p:grpSpPr>
        <a:xfrm>
          <a:off x="0" y="0"/>
          <a:ext cx="0" cy="0"/>
          <a:chOff x="0" y="0"/>
          <a:chExt cx="0" cy="0"/>
        </a:xfrm>
      </p:grpSpPr>
      <p:grpSp>
        <p:nvGrpSpPr>
          <p:cNvPr id="44" name="Group 44"/>
          <p:cNvGrpSpPr/>
          <p:nvPr/>
        </p:nvGrpSpPr>
        <p:grpSpPr>
          <a:xfrm rot="-10800000">
            <a:off x="2286000" y="1382060"/>
            <a:ext cx="14774508" cy="5250789"/>
            <a:chOff x="6579079" y="11536452"/>
            <a:chExt cx="43710120" cy="3090221"/>
          </a:xfrm>
        </p:grpSpPr>
        <p:sp>
          <p:nvSpPr>
            <p:cNvPr id="45" name="Freeform 45"/>
            <p:cNvSpPr/>
            <p:nvPr/>
          </p:nvSpPr>
          <p:spPr>
            <a:xfrm>
              <a:off x="6579079" y="11536452"/>
              <a:ext cx="43710120" cy="3090221"/>
            </a:xfrm>
            <a:custGeom>
              <a:avLst/>
              <a:gdLst/>
              <a:ahLst/>
              <a:cxnLst/>
              <a:rect l="l" t="t" r="r" b="b"/>
              <a:pathLst>
                <a:path w="43710120" h="3090220">
                  <a:moveTo>
                    <a:pt x="42771222" y="3079033"/>
                  </a:moveTo>
                  <a:cubicBezTo>
                    <a:pt x="42771222" y="3079033"/>
                    <a:pt x="42351468" y="3090220"/>
                    <a:pt x="41888882" y="3087599"/>
                  </a:cubicBezTo>
                  <a:cubicBezTo>
                    <a:pt x="12430166"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32999195" y="7673"/>
                  </a:cubicBezTo>
                  <a:cubicBezTo>
                    <a:pt x="42132541" y="0"/>
                    <a:pt x="42596470" y="7673"/>
                    <a:pt x="42596470" y="7673"/>
                  </a:cubicBezTo>
                  <a:cubicBezTo>
                    <a:pt x="42964776" y="15152"/>
                    <a:pt x="43328090" y="84484"/>
                    <a:pt x="43525830" y="207066"/>
                  </a:cubicBezTo>
                  <a:cubicBezTo>
                    <a:pt x="43676847" y="300683"/>
                    <a:pt x="43710120" y="425358"/>
                    <a:pt x="43700979" y="1132357"/>
                  </a:cubicBezTo>
                  <a:lnTo>
                    <a:pt x="43700979" y="1132375"/>
                  </a:lnTo>
                  <a:cubicBezTo>
                    <a:pt x="43700979" y="2837094"/>
                    <a:pt x="43417982" y="3051192"/>
                    <a:pt x="42771222" y="3079033"/>
                  </a:cubicBezTo>
                  <a:close/>
                </a:path>
              </a:pathLst>
            </a:custGeom>
            <a:solidFill>
              <a:srgbClr val="FFF2E6"/>
            </a:solidFill>
          </p:spPr>
        </p:sp>
      </p:grpSp>
      <p:sp>
        <p:nvSpPr>
          <p:cNvPr id="81" name="TextBox 80">
            <a:extLst>
              <a:ext uri="{FF2B5EF4-FFF2-40B4-BE49-F238E27FC236}">
                <a16:creationId xmlns:a16="http://schemas.microsoft.com/office/drawing/2014/main" id="{E4548937-CD16-4A8A-9E0C-12CB8C5F9B0C}"/>
              </a:ext>
            </a:extLst>
          </p:cNvPr>
          <p:cNvSpPr txBox="1"/>
          <p:nvPr/>
        </p:nvSpPr>
        <p:spPr>
          <a:xfrm>
            <a:off x="2559075" y="2077759"/>
            <a:ext cx="14472858" cy="3654205"/>
          </a:xfrm>
          <a:prstGeom prst="rect">
            <a:avLst/>
          </a:prstGeom>
          <a:noFill/>
        </p:spPr>
        <p:txBody>
          <a:bodyPr wrap="square">
            <a:spAutoFit/>
          </a:bodyPr>
          <a:lstStyle/>
          <a:p>
            <a:pPr algn="ctr">
              <a:lnSpc>
                <a:spcPct val="150000"/>
              </a:lnSpc>
            </a:pPr>
            <a:r>
              <a:rPr lang="en-US" sz="4500" b="1" i="0">
                <a:solidFill>
                  <a:srgbClr val="000000"/>
                </a:solidFill>
                <a:effectLst/>
                <a:latin typeface="Arial" panose="020B0604020202020204" pitchFamily="34" charset="0"/>
                <a:cs typeface="Arial" panose="020B0604020202020204" pitchFamily="34" charset="0"/>
              </a:rPr>
              <a:t>Bài tập 3:</a:t>
            </a:r>
          </a:p>
          <a:p>
            <a:pPr algn="ctr">
              <a:lnSpc>
                <a:spcPct val="150000"/>
              </a:lnSpc>
            </a:pPr>
            <a:r>
              <a:rPr lang="en-US" sz="3800">
                <a:solidFill>
                  <a:srgbClr val="000000"/>
                </a:solidFill>
                <a:latin typeface="Arial" panose="020B0604020202020204" pitchFamily="34" charset="0"/>
                <a:cs typeface="Arial" panose="020B0604020202020204" pitchFamily="34" charset="0"/>
              </a:rPr>
              <a:t>Em hãy đọc tình huống SGK tr.55 và trả lời câu hỏi:</a:t>
            </a:r>
          </a:p>
          <a:p>
            <a:pPr marL="571500" indent="-571500" algn="just">
              <a:lnSpc>
                <a:spcPct val="150000"/>
              </a:lnSpc>
              <a:buFont typeface="Arial" panose="020B0604020202020204" pitchFamily="34" charset="0"/>
              <a:buChar char="•"/>
            </a:pPr>
            <a:r>
              <a:rPr lang="en-US" sz="3800" i="1">
                <a:solidFill>
                  <a:srgbClr val="000000"/>
                </a:solidFill>
                <a:effectLst/>
                <a:latin typeface="Arial" panose="020B0604020202020204" pitchFamily="34" charset="0"/>
                <a:cs typeface="Arial" panose="020B0604020202020204" pitchFamily="34" charset="0"/>
              </a:rPr>
              <a:t>Vì sao Q vướng vào tệ nạn xã hội?</a:t>
            </a:r>
          </a:p>
          <a:p>
            <a:pPr marL="571500" indent="-571500" algn="just">
              <a:lnSpc>
                <a:spcPct val="150000"/>
              </a:lnSpc>
              <a:buFont typeface="Arial" panose="020B0604020202020204" pitchFamily="34" charset="0"/>
              <a:buChar char="•"/>
            </a:pPr>
            <a:r>
              <a:rPr lang="en-US" sz="3800" i="1">
                <a:solidFill>
                  <a:srgbClr val="000000"/>
                </a:solidFill>
                <a:latin typeface="Arial" panose="020B0604020202020204" pitchFamily="34" charset="0"/>
                <a:cs typeface="Arial" panose="020B0604020202020204" pitchFamily="34" charset="0"/>
              </a:rPr>
              <a:t>Học sinh vướng vào tệ nạn xã hội có thể dẫn đến hậu quả gì?</a:t>
            </a:r>
            <a:endParaRPr lang="en-US" sz="3800" i="1">
              <a:solidFill>
                <a:srgbClr val="000000"/>
              </a:solidFill>
              <a:effectLst/>
              <a:latin typeface="Arial" panose="020B0604020202020204" pitchFamily="34" charset="0"/>
              <a:cs typeface="Arial" panose="020B0604020202020204" pitchFamily="34" charset="0"/>
            </a:endParaRPr>
          </a:p>
        </p:txBody>
      </p:sp>
      <p:pic>
        <p:nvPicPr>
          <p:cNvPr id="9" name="Picture 11">
            <a:extLst>
              <a:ext uri="{FF2B5EF4-FFF2-40B4-BE49-F238E27FC236}">
                <a16:creationId xmlns:a16="http://schemas.microsoft.com/office/drawing/2014/main" id="{64AE41C7-9072-4CB2-8110-56F1162289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58400" y="8191500"/>
            <a:ext cx="8580377" cy="4664605"/>
          </a:xfrm>
          <a:prstGeom prst="rect">
            <a:avLst/>
          </a:prstGeom>
        </p:spPr>
      </p:pic>
      <p:pic>
        <p:nvPicPr>
          <p:cNvPr id="10" name="Picture 12">
            <a:extLst>
              <a:ext uri="{FF2B5EF4-FFF2-40B4-BE49-F238E27FC236}">
                <a16:creationId xmlns:a16="http://schemas.microsoft.com/office/drawing/2014/main" id="{2ACA12E2-7FF6-437B-ADEA-8BA073482F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43424" y="6008565"/>
            <a:ext cx="1567745" cy="2182935"/>
          </a:xfrm>
          <a:prstGeom prst="rect">
            <a:avLst/>
          </a:prstGeom>
        </p:spPr>
      </p:pic>
      <p:pic>
        <p:nvPicPr>
          <p:cNvPr id="11" name="Picture 13">
            <a:extLst>
              <a:ext uri="{FF2B5EF4-FFF2-40B4-BE49-F238E27FC236}">
                <a16:creationId xmlns:a16="http://schemas.microsoft.com/office/drawing/2014/main" id="{EA462BF8-C3FF-4184-9985-A3E3EB69A0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097453" y="6431889"/>
            <a:ext cx="2372026" cy="1759612"/>
          </a:xfrm>
          <a:prstGeom prst="rect">
            <a:avLst/>
          </a:prstGeom>
        </p:spPr>
      </p:pic>
      <p:pic>
        <p:nvPicPr>
          <p:cNvPr id="12" name="Picture 2">
            <a:extLst>
              <a:ext uri="{FF2B5EF4-FFF2-40B4-BE49-F238E27FC236}">
                <a16:creationId xmlns:a16="http://schemas.microsoft.com/office/drawing/2014/main" id="{31A6BE86-0DEB-4301-AAD1-2CE522BFB1C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740" y="3440934"/>
            <a:ext cx="2906867" cy="6903164"/>
          </a:xfrm>
          <a:prstGeom prst="rect">
            <a:avLst/>
          </a:prstGeom>
        </p:spPr>
      </p:pic>
    </p:spTree>
    <p:extLst>
      <p:ext uri="{BB962C8B-B14F-4D97-AF65-F5344CB8AC3E}">
        <p14:creationId xmlns:p14="http://schemas.microsoft.com/office/powerpoint/2010/main" val="34825927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barn(inVertical)">
                                      <p:cBhvr>
                                        <p:cTn id="7" dur="500"/>
                                        <p:tgtEl>
                                          <p:spTgt spid="81"/>
                                        </p:tgtEl>
                                      </p:cBhvr>
                                    </p:animEffect>
                                  </p:childTnLst>
                                </p:cTn>
                              </p:par>
                              <p:par>
                                <p:cTn id="8" presetID="16" presetClass="entr" presetSubtype="21"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barn(inVertical)">
                                      <p:cBhvr>
                                        <p:cTn id="1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7200" y="619908"/>
            <a:ext cx="17221200" cy="9047185"/>
          </a:xfrm>
          <a:prstGeom prst="rect">
            <a:avLst/>
          </a:prstGeom>
        </p:spPr>
      </p:pic>
      <p:sp>
        <p:nvSpPr>
          <p:cNvPr id="3" name="TextBox 3"/>
          <p:cNvSpPr txBox="1"/>
          <p:nvPr/>
        </p:nvSpPr>
        <p:spPr>
          <a:xfrm>
            <a:off x="990600" y="2873872"/>
            <a:ext cx="15925800" cy="3585277"/>
          </a:xfrm>
          <a:prstGeom prst="rect">
            <a:avLst/>
          </a:prstGeom>
        </p:spPr>
        <p:txBody>
          <a:bodyPr wrap="square" lIns="0" tIns="0" rIns="0" bIns="0" rtlCol="0" anchor="t">
            <a:spAutoFit/>
          </a:bodyPr>
          <a:lstStyle/>
          <a:p>
            <a:pPr algn="ctr">
              <a:lnSpc>
                <a:spcPts val="14986"/>
              </a:lnSpc>
              <a:spcBef>
                <a:spcPct val="0"/>
              </a:spcBef>
            </a:pPr>
            <a:r>
              <a:rPr lang="en-US" sz="7500" b="1">
                <a:solidFill>
                  <a:srgbClr val="FFFFFF"/>
                </a:solidFill>
                <a:latin typeface="Arial" panose="020B0604020202020204" pitchFamily="34" charset="0"/>
                <a:cs typeface="Arial" panose="020B0604020202020204" pitchFamily="34" charset="0"/>
              </a:rPr>
              <a:t>BÀI 10: NGUYÊN NHÂN, </a:t>
            </a:r>
          </a:p>
          <a:p>
            <a:pPr algn="ctr">
              <a:lnSpc>
                <a:spcPts val="14986"/>
              </a:lnSpc>
              <a:spcBef>
                <a:spcPct val="0"/>
              </a:spcBef>
            </a:pPr>
            <a:r>
              <a:rPr lang="en-US" sz="7500" b="1">
                <a:solidFill>
                  <a:srgbClr val="FFFFFF"/>
                </a:solidFill>
                <a:latin typeface="Arial" panose="020B0604020202020204" pitchFamily="34" charset="0"/>
                <a:cs typeface="Arial" panose="020B0604020202020204" pitchFamily="34" charset="0"/>
              </a:rPr>
              <a:t>HẬU QUẢ CỦA TỆ NẠN XÃ HỘI</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47438" y="6701447"/>
            <a:ext cx="2575079" cy="358555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17548" y="7396772"/>
            <a:ext cx="3896141" cy="289022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437566" y="7452938"/>
            <a:ext cx="5431130" cy="283406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310260"/>
            <a:ext cx="3428602" cy="344740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2743200" cy="102870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4" name="Rounded Rectangular Callout 10">
            <a:extLst>
              <a:ext uri="{FF2B5EF4-FFF2-40B4-BE49-F238E27FC236}">
                <a16:creationId xmlns:a16="http://schemas.microsoft.com/office/drawing/2014/main" id="{78F64B1C-5C92-48A8-8A4F-8447A0E59867}"/>
              </a:ext>
            </a:extLst>
          </p:cNvPr>
          <p:cNvSpPr/>
          <p:nvPr/>
        </p:nvSpPr>
        <p:spPr>
          <a:xfrm flipH="1">
            <a:off x="4038600" y="723900"/>
            <a:ext cx="11597753" cy="7924800"/>
          </a:xfrm>
          <a:prstGeom prst="wedgeRoundRectCallout">
            <a:avLst>
              <a:gd name="adj1" fmla="val -60028"/>
              <a:gd name="adj2" fmla="val 25307"/>
              <a:gd name="adj3" fmla="val 16667"/>
            </a:avLst>
          </a:prstGeom>
          <a:solidFill>
            <a:schemeClr val="bg1"/>
          </a:solidFill>
          <a:ln w="5715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30000"/>
              </a:lnSpc>
              <a:buFontTx/>
              <a:buChar char="-"/>
            </a:pPr>
            <a:r>
              <a:rPr lang="en-US" sz="3800" b="1">
                <a:solidFill>
                  <a:schemeClr val="tx1"/>
                </a:solidFill>
                <a:latin typeface="Arial" panose="020B0604020202020204" pitchFamily="34" charset="0"/>
                <a:cs typeface="Arial" panose="020B0604020202020204" pitchFamily="34" charset="0"/>
              </a:rPr>
              <a:t>Q vướng vào tệ nạn xã hội vì: </a:t>
            </a:r>
            <a:r>
              <a:rPr lang="en-US" sz="3800">
                <a:solidFill>
                  <a:schemeClr val="tx1"/>
                </a:solidFill>
                <a:latin typeface="Arial" panose="020B0604020202020204" pitchFamily="34" charset="0"/>
                <a:cs typeface="Arial" panose="020B0604020202020204" pitchFamily="34" charset="0"/>
              </a:rPr>
              <a:t>được bố mẹ nuông chiều, bị bạn bè rủ rê. </a:t>
            </a:r>
          </a:p>
          <a:p>
            <a:pPr marL="571500" indent="-571500" algn="just">
              <a:lnSpc>
                <a:spcPct val="130000"/>
              </a:lnSpc>
              <a:buFontTx/>
              <a:buChar char="-"/>
            </a:pPr>
            <a:r>
              <a:rPr lang="en-US" sz="3800" b="1">
                <a:solidFill>
                  <a:schemeClr val="tx1"/>
                </a:solidFill>
                <a:latin typeface="Arial" panose="020B0604020202020204" pitchFamily="34" charset="0"/>
                <a:cs typeface="Arial" panose="020B0604020202020204" pitchFamily="34" charset="0"/>
              </a:rPr>
              <a:t>Hậu quả khi HS vướng vào tệ nạn xã hội:</a:t>
            </a:r>
          </a:p>
          <a:p>
            <a:pPr marL="1028700" lvl="1" indent="-571500" algn="just">
              <a:lnSpc>
                <a:spcPct val="130000"/>
              </a:lnSpc>
              <a:buFont typeface="Arial" panose="020B0604020202020204" pitchFamily="34" charset="0"/>
              <a:buChar char="•"/>
            </a:pPr>
            <a:r>
              <a:rPr lang="en-US" sz="3800">
                <a:solidFill>
                  <a:schemeClr val="tx1"/>
                </a:solidFill>
                <a:latin typeface="Arial" panose="020B0604020202020204" pitchFamily="34" charset="0"/>
                <a:cs typeface="Arial" panose="020B0604020202020204" pitchFamily="34" charset="0"/>
              </a:rPr>
              <a:t>Ảnh hưởng đến sức khỏe và tinh thần</a:t>
            </a:r>
          </a:p>
          <a:p>
            <a:pPr marL="1028700" lvl="1" indent="-571500" algn="just">
              <a:lnSpc>
                <a:spcPct val="130000"/>
              </a:lnSpc>
              <a:buFont typeface="Arial" panose="020B0604020202020204" pitchFamily="34" charset="0"/>
              <a:buChar char="•"/>
            </a:pPr>
            <a:r>
              <a:rPr lang="en-US" sz="3800">
                <a:solidFill>
                  <a:schemeClr val="tx1"/>
                </a:solidFill>
                <a:latin typeface="Arial" panose="020B0604020202020204" pitchFamily="34" charset="0"/>
                <a:cs typeface="Arial" panose="020B0604020202020204" pitchFamily="34" charset="0"/>
              </a:rPr>
              <a:t>Dễ vi phạm pháp luật</a:t>
            </a:r>
          </a:p>
          <a:p>
            <a:pPr marL="1028700" lvl="1" indent="-571500" algn="just">
              <a:lnSpc>
                <a:spcPct val="130000"/>
              </a:lnSpc>
              <a:buFont typeface="Arial" panose="020B0604020202020204" pitchFamily="34" charset="0"/>
              <a:buChar char="•"/>
            </a:pPr>
            <a:r>
              <a:rPr lang="en-US" sz="3800">
                <a:solidFill>
                  <a:schemeClr val="tx1"/>
                </a:solidFill>
                <a:latin typeface="Arial" panose="020B0604020202020204" pitchFamily="34" charset="0"/>
                <a:cs typeface="Arial" panose="020B0604020202020204" pitchFamily="34" charset="0"/>
              </a:rPr>
              <a:t>Rối loạn về hành vi</a:t>
            </a:r>
          </a:p>
          <a:p>
            <a:pPr marL="1028700" lvl="1" indent="-571500" algn="just">
              <a:lnSpc>
                <a:spcPct val="130000"/>
              </a:lnSpc>
              <a:buFont typeface="Arial" panose="020B0604020202020204" pitchFamily="34" charset="0"/>
              <a:buChar char="•"/>
            </a:pPr>
            <a:r>
              <a:rPr lang="en-US" sz="3800">
                <a:solidFill>
                  <a:schemeClr val="tx1"/>
                </a:solidFill>
                <a:latin typeface="Arial" panose="020B0604020202020204" pitchFamily="34" charset="0"/>
                <a:cs typeface="Arial" panose="020B0604020202020204" pitchFamily="34" charset="0"/>
              </a:rPr>
              <a:t>Ảnh hưởng đến kết quả học tập và mối quan hệ với mọi người</a:t>
            </a:r>
          </a:p>
          <a:p>
            <a:pPr marL="1028700" lvl="1" indent="-571500" algn="just">
              <a:lnSpc>
                <a:spcPct val="130000"/>
              </a:lnSpc>
              <a:buFont typeface="Arial" panose="020B0604020202020204" pitchFamily="34" charset="0"/>
              <a:buChar char="•"/>
            </a:pPr>
            <a:r>
              <a:rPr lang="en-US" sz="3800">
                <a:solidFill>
                  <a:schemeClr val="tx1"/>
                </a:solidFill>
                <a:latin typeface="Arial" panose="020B0604020202020204" pitchFamily="34" charset="0"/>
                <a:cs typeface="Arial" panose="020B0604020202020204" pitchFamily="34" charset="0"/>
              </a:rPr>
              <a:t>Rơi vào lối sống buông thả. </a:t>
            </a:r>
          </a:p>
        </p:txBody>
      </p:sp>
      <p:pic>
        <p:nvPicPr>
          <p:cNvPr id="16" name="Picture 13">
            <a:extLst>
              <a:ext uri="{FF2B5EF4-FFF2-40B4-BE49-F238E27FC236}">
                <a16:creationId xmlns:a16="http://schemas.microsoft.com/office/drawing/2014/main" id="{7E579CCD-1586-4AAA-82B6-F292CFEF606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5089">
            <a:off x="615155" y="1346434"/>
            <a:ext cx="1720340" cy="1707828"/>
          </a:xfrm>
          <a:prstGeom prst="rect">
            <a:avLst/>
          </a:prstGeom>
        </p:spPr>
      </p:pic>
      <p:pic>
        <p:nvPicPr>
          <p:cNvPr id="17" name="Picture 18">
            <a:extLst>
              <a:ext uri="{FF2B5EF4-FFF2-40B4-BE49-F238E27FC236}">
                <a16:creationId xmlns:a16="http://schemas.microsoft.com/office/drawing/2014/main" id="{6D458169-79F7-4E0C-9E02-FC4837FD420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64620" y="4840421"/>
            <a:ext cx="1240380" cy="1341048"/>
          </a:xfrm>
          <a:prstGeom prst="rect">
            <a:avLst/>
          </a:prstGeom>
        </p:spPr>
      </p:pic>
      <p:pic>
        <p:nvPicPr>
          <p:cNvPr id="18" name="Picture 20">
            <a:extLst>
              <a:ext uri="{FF2B5EF4-FFF2-40B4-BE49-F238E27FC236}">
                <a16:creationId xmlns:a16="http://schemas.microsoft.com/office/drawing/2014/main" id="{2C2AA288-DDDF-4A8C-A6B7-A33E14BA62F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46647" y="8267700"/>
            <a:ext cx="1447830" cy="1111821"/>
          </a:xfrm>
          <a:prstGeom prst="rect">
            <a:avLst/>
          </a:prstGeom>
        </p:spPr>
      </p:pic>
      <p:pic>
        <p:nvPicPr>
          <p:cNvPr id="20" name="Picture 4">
            <a:extLst>
              <a:ext uri="{FF2B5EF4-FFF2-40B4-BE49-F238E27FC236}">
                <a16:creationId xmlns:a16="http://schemas.microsoft.com/office/drawing/2014/main" id="{39E6FB66-6D25-4276-854D-24B1649CA56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020800" y="4345277"/>
            <a:ext cx="4267200" cy="5946485"/>
          </a:xfrm>
          <a:prstGeom prst="rect">
            <a:avLst/>
          </a:prstGeom>
        </p:spPr>
      </p:pic>
    </p:spTree>
    <p:extLst>
      <p:ext uri="{BB962C8B-B14F-4D97-AF65-F5344CB8AC3E}">
        <p14:creationId xmlns:p14="http://schemas.microsoft.com/office/powerpoint/2010/main" val="8614678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0" y="6406907"/>
            <a:ext cx="18288000" cy="3880093"/>
            <a:chOff x="0" y="0"/>
            <a:chExt cx="4816593" cy="1021917"/>
          </a:xfrm>
        </p:grpSpPr>
        <p:sp>
          <p:nvSpPr>
            <p:cNvPr id="3"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853811" y="8830178"/>
            <a:ext cx="8580377" cy="466460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23161" y="6750630"/>
            <a:ext cx="1567745" cy="218293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760348" y="7173954"/>
            <a:ext cx="2372026" cy="1759612"/>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329555" y="7208148"/>
            <a:ext cx="3306548" cy="1725417"/>
          </a:xfrm>
          <a:prstGeom prst="rect">
            <a:avLst/>
          </a:prstGeom>
        </p:spPr>
      </p:pic>
      <p:grpSp>
        <p:nvGrpSpPr>
          <p:cNvPr id="9" name="Group 9"/>
          <p:cNvGrpSpPr/>
          <p:nvPr/>
        </p:nvGrpSpPr>
        <p:grpSpPr>
          <a:xfrm>
            <a:off x="-1371833" y="-873525"/>
            <a:ext cx="21031665" cy="1344037"/>
            <a:chOff x="0" y="0"/>
            <a:chExt cx="28042220" cy="1792049"/>
          </a:xfrm>
        </p:grpSpPr>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78321"/>
            <a:stretch>
              <a:fillRect/>
            </a:stretch>
          </p:blipFill>
          <p:spPr>
            <a:xfrm flipV="1">
              <a:off x="0" y="0"/>
              <a:ext cx="15104543" cy="1792049"/>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78321"/>
            <a:stretch>
              <a:fillRect/>
            </a:stretch>
          </p:blipFill>
          <p:spPr>
            <a:xfrm flipV="1">
              <a:off x="12937677" y="0"/>
              <a:ext cx="15104543" cy="1792049"/>
            </a:xfrm>
            <a:prstGeom prst="rect">
              <a:avLst/>
            </a:prstGeom>
          </p:spPr>
        </p:pic>
      </p:grpSp>
      <p:sp>
        <p:nvSpPr>
          <p:cNvPr id="13" name="TextBox 13"/>
          <p:cNvSpPr txBox="1"/>
          <p:nvPr/>
        </p:nvSpPr>
        <p:spPr>
          <a:xfrm>
            <a:off x="0" y="2917595"/>
            <a:ext cx="18288000" cy="1335237"/>
          </a:xfrm>
          <a:prstGeom prst="rect">
            <a:avLst/>
          </a:prstGeom>
        </p:spPr>
        <p:txBody>
          <a:bodyPr wrap="square" lIns="0" tIns="0" rIns="0" bIns="0" rtlCol="0" anchor="t">
            <a:spAutoFit/>
          </a:bodyPr>
          <a:lstStyle/>
          <a:p>
            <a:pPr algn="ctr">
              <a:lnSpc>
                <a:spcPct val="150000"/>
              </a:lnSpc>
              <a:spcBef>
                <a:spcPct val="0"/>
              </a:spcBef>
            </a:pPr>
            <a:r>
              <a:rPr lang="en-US" sz="6600" b="1">
                <a:solidFill>
                  <a:srgbClr val="373E56"/>
                </a:solidFill>
                <a:latin typeface="Arial" panose="020B0604020202020204" pitchFamily="34" charset="0"/>
                <a:cs typeface="Arial" panose="020B0604020202020204" pitchFamily="34" charset="0"/>
              </a:rPr>
              <a:t>VẬN DỤNG</a:t>
            </a:r>
          </a:p>
        </p:txBody>
      </p:sp>
    </p:spTree>
    <p:extLst>
      <p:ext uri="{BB962C8B-B14F-4D97-AF65-F5344CB8AC3E}">
        <p14:creationId xmlns:p14="http://schemas.microsoft.com/office/powerpoint/2010/main" val="1615197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D0885DA-164F-446A-B390-1BF6CFE8E270}"/>
              </a:ext>
            </a:extLst>
          </p:cNvPr>
          <p:cNvSpPr txBox="1"/>
          <p:nvPr/>
        </p:nvSpPr>
        <p:spPr>
          <a:xfrm>
            <a:off x="1296724" y="723900"/>
            <a:ext cx="15751701" cy="2802690"/>
          </a:xfrm>
          <a:prstGeom prst="rect">
            <a:avLst/>
          </a:prstGeom>
          <a:noFill/>
        </p:spPr>
        <p:txBody>
          <a:bodyPr wrap="square">
            <a:spAutoFit/>
          </a:bodyPr>
          <a:lstStyle/>
          <a:p>
            <a:pPr algn="ctr">
              <a:lnSpc>
                <a:spcPct val="150000"/>
              </a:lnSpc>
              <a:spcBef>
                <a:spcPts val="100"/>
              </a:spcBef>
              <a:spcAft>
                <a:spcPts val="100"/>
              </a:spcAft>
            </a:pPr>
            <a:r>
              <a:rPr lang="en-US" sz="4500" b="1">
                <a:solidFill>
                  <a:srgbClr val="000000"/>
                </a:solidFill>
                <a:latin typeface="Arial" panose="020B0604020202020204" pitchFamily="34" charset="0"/>
                <a:ea typeface="Calibri" panose="020F0502020204030204" pitchFamily="34" charset="0"/>
                <a:cs typeface="Arial" panose="020B0604020202020204" pitchFamily="34" charset="0"/>
              </a:rPr>
              <a:t>Bài tập 1: </a:t>
            </a:r>
          </a:p>
          <a:p>
            <a:pPr algn="just">
              <a:lnSpc>
                <a:spcPct val="150000"/>
              </a:lnSpc>
              <a:spcBef>
                <a:spcPts val="100"/>
              </a:spcBef>
              <a:spcAft>
                <a:spcPts val="100"/>
              </a:spcAft>
            </a:pPr>
            <a:r>
              <a:rPr lang="en-US" sz="3800" i="1">
                <a:solidFill>
                  <a:srgbClr val="000000"/>
                </a:solidFill>
                <a:latin typeface="Arial" panose="020B0604020202020204" pitchFamily="34" charset="0"/>
                <a:ea typeface="Calibri" panose="020F0502020204030204" pitchFamily="34" charset="0"/>
                <a:cs typeface="Arial" panose="020B0604020202020204" pitchFamily="34" charset="0"/>
              </a:rPr>
              <a:t>Em hãy lập bảng liệt kê tác hại của tệ nạn xã hội mà em biết. Từ đó rút ra bài học để cùng bạn nhằm tránh xa tệ nạn xã hội. </a:t>
            </a:r>
          </a:p>
        </p:txBody>
      </p:sp>
      <p:graphicFrame>
        <p:nvGraphicFramePr>
          <p:cNvPr id="2" name="Table 2">
            <a:extLst>
              <a:ext uri="{FF2B5EF4-FFF2-40B4-BE49-F238E27FC236}">
                <a16:creationId xmlns:a16="http://schemas.microsoft.com/office/drawing/2014/main" id="{C444A70E-7CFD-47EB-89A0-61742CA99B90}"/>
              </a:ext>
            </a:extLst>
          </p:cNvPr>
          <p:cNvGraphicFramePr>
            <a:graphicFrameLocks noGrp="1"/>
          </p:cNvGraphicFramePr>
          <p:nvPr>
            <p:extLst>
              <p:ext uri="{D42A27DB-BD31-4B8C-83A1-F6EECF244321}">
                <p14:modId xmlns:p14="http://schemas.microsoft.com/office/powerpoint/2010/main" val="2058781038"/>
              </p:ext>
            </p:extLst>
          </p:nvPr>
        </p:nvGraphicFramePr>
        <p:xfrm>
          <a:off x="1581149" y="3937568"/>
          <a:ext cx="15467276" cy="5164455"/>
        </p:xfrm>
        <a:graphic>
          <a:graphicData uri="http://schemas.openxmlformats.org/drawingml/2006/table">
            <a:tbl>
              <a:tblPr firstRow="1" bandRow="1">
                <a:tableStyleId>{5C22544A-7EE6-4342-B048-85BDC9FD1C3A}</a:tableStyleId>
              </a:tblPr>
              <a:tblGrid>
                <a:gridCol w="1464216">
                  <a:extLst>
                    <a:ext uri="{9D8B030D-6E8A-4147-A177-3AD203B41FA5}">
                      <a16:colId xmlns:a16="http://schemas.microsoft.com/office/drawing/2014/main" val="2220418547"/>
                    </a:ext>
                  </a:extLst>
                </a:gridCol>
                <a:gridCol w="4670058">
                  <a:extLst>
                    <a:ext uri="{9D8B030D-6E8A-4147-A177-3AD203B41FA5}">
                      <a16:colId xmlns:a16="http://schemas.microsoft.com/office/drawing/2014/main" val="3456893118"/>
                    </a:ext>
                  </a:extLst>
                </a:gridCol>
                <a:gridCol w="9333002">
                  <a:extLst>
                    <a:ext uri="{9D8B030D-6E8A-4147-A177-3AD203B41FA5}">
                      <a16:colId xmlns:a16="http://schemas.microsoft.com/office/drawing/2014/main" val="2013621722"/>
                    </a:ext>
                  </a:extLst>
                </a:gridCol>
              </a:tblGrid>
              <a:tr h="142240">
                <a:tc>
                  <a:txBody>
                    <a:bodyPr/>
                    <a:lstStyle/>
                    <a:p>
                      <a:pPr algn="ctr">
                        <a:lnSpc>
                          <a:spcPct val="150000"/>
                        </a:lnSpc>
                      </a:pPr>
                      <a:r>
                        <a:rPr lang="en-US" sz="3800">
                          <a:solidFill>
                            <a:schemeClr val="tx1"/>
                          </a:solidFill>
                          <a:latin typeface="Arial" panose="020B0604020202020204" pitchFamily="34" charset="0"/>
                          <a:cs typeface="Arial" panose="020B0604020202020204" pitchFamily="34" charset="0"/>
                        </a:rPr>
                        <a:t>STT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pPr>
                      <a:r>
                        <a:rPr lang="en-US" sz="3800">
                          <a:solidFill>
                            <a:schemeClr val="tx1"/>
                          </a:solidFill>
                          <a:latin typeface="Arial" panose="020B0604020202020204" pitchFamily="34" charset="0"/>
                          <a:cs typeface="Arial" panose="020B0604020202020204" pitchFamily="34" charset="0"/>
                        </a:rPr>
                        <a:t>Loại tệ nạn xã hội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pPr>
                      <a:r>
                        <a:rPr lang="en-US" sz="3800">
                          <a:solidFill>
                            <a:schemeClr val="tx1"/>
                          </a:solidFill>
                          <a:latin typeface="Arial" panose="020B0604020202020204" pitchFamily="34" charset="0"/>
                          <a:cs typeface="Arial" panose="020B0604020202020204" pitchFamily="34" charset="0"/>
                        </a:rPr>
                        <a:t>Hậu quả</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887464405"/>
                  </a:ext>
                </a:extLst>
              </a:tr>
              <a:tr h="370840">
                <a:tc>
                  <a:txBody>
                    <a:bodyPr/>
                    <a:lstStyle/>
                    <a:p>
                      <a:pPr algn="ctr">
                        <a:lnSpc>
                          <a:spcPct val="150000"/>
                        </a:lnSpc>
                      </a:pPr>
                      <a:r>
                        <a:rPr lang="en-US" sz="3800">
                          <a:solidFill>
                            <a:schemeClr val="tx1"/>
                          </a:solidFill>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endParaRPr lang="en-US" sz="380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en-US" sz="3800">
                          <a:solidFill>
                            <a:schemeClr val="tx1"/>
                          </a:solidFill>
                          <a:latin typeface="Arial" panose="020B0604020202020204" pitchFamily="34" charset="0"/>
                          <a:cs typeface="Arial" panose="020B0604020202020204" pitchFamily="34" charset="0"/>
                        </a:rPr>
                        <a:t>- Đối với người vướng vào tệ xã hội:</a:t>
                      </a:r>
                    </a:p>
                    <a:p>
                      <a:pPr algn="just">
                        <a:lnSpc>
                          <a:spcPct val="150000"/>
                        </a:lnSpc>
                      </a:pPr>
                      <a:r>
                        <a:rPr lang="en-US" sz="3800">
                          <a:solidFill>
                            <a:schemeClr val="tx1"/>
                          </a:solidFill>
                          <a:latin typeface="Arial" panose="020B0604020202020204" pitchFamily="34" charset="0"/>
                          <a:cs typeface="Arial" panose="020B0604020202020204" pitchFamily="34" charset="0"/>
                        </a:rPr>
                        <a:t>- Đối với gia đình của người vướng vào tệ nạn xã hội:</a:t>
                      </a:r>
                    </a:p>
                    <a:p>
                      <a:pPr algn="just">
                        <a:lnSpc>
                          <a:spcPct val="150000"/>
                        </a:lnSpc>
                      </a:pPr>
                      <a:r>
                        <a:rPr lang="en-US" sz="3800">
                          <a:solidFill>
                            <a:schemeClr val="tx1"/>
                          </a:solidFill>
                          <a:latin typeface="Arial" panose="020B0604020202020204" pitchFamily="34" charset="0"/>
                          <a:cs typeface="Arial" panose="020B0604020202020204" pitchFamily="34" charset="0"/>
                        </a:rPr>
                        <a:t>- Đối với xã hội: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331517060"/>
                  </a:ext>
                </a:extLst>
              </a:tr>
              <a:tr h="370840">
                <a:tc>
                  <a:txBody>
                    <a:bodyPr/>
                    <a:lstStyle/>
                    <a:p>
                      <a:pPr algn="ctr">
                        <a:lnSpc>
                          <a:spcPct val="150000"/>
                        </a:lnSpc>
                      </a:pPr>
                      <a:r>
                        <a:rPr lang="en-US" sz="380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endParaRPr lang="en-US" sz="380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endParaRPr lang="en-US" sz="380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112811740"/>
                  </a:ext>
                </a:extLst>
              </a:tr>
            </a:tbl>
          </a:graphicData>
        </a:graphic>
      </p:graphicFrame>
      <p:pic>
        <p:nvPicPr>
          <p:cNvPr id="10" name="Picture 6">
            <a:extLst>
              <a:ext uri="{FF2B5EF4-FFF2-40B4-BE49-F238E27FC236}">
                <a16:creationId xmlns:a16="http://schemas.microsoft.com/office/drawing/2014/main" id="{3B3CCFD2-D902-4DDA-8DC1-FD726E41005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 y="7556549"/>
            <a:ext cx="1940439" cy="2701876"/>
          </a:xfrm>
          <a:prstGeom prst="rect">
            <a:avLst/>
          </a:prstGeom>
        </p:spPr>
      </p:pic>
      <p:pic>
        <p:nvPicPr>
          <p:cNvPr id="16" name="Picture 7">
            <a:extLst>
              <a:ext uri="{FF2B5EF4-FFF2-40B4-BE49-F238E27FC236}">
                <a16:creationId xmlns:a16="http://schemas.microsoft.com/office/drawing/2014/main" id="{590056C7-67F9-46D0-98F5-D206AD1573D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52472" y="7714365"/>
            <a:ext cx="3287059" cy="2438400"/>
          </a:xfrm>
          <a:prstGeom prst="rect">
            <a:avLst/>
          </a:prstGeom>
        </p:spPr>
      </p:pic>
      <p:pic>
        <p:nvPicPr>
          <p:cNvPr id="17" name="Picture 135">
            <a:extLst>
              <a:ext uri="{FF2B5EF4-FFF2-40B4-BE49-F238E27FC236}">
                <a16:creationId xmlns:a16="http://schemas.microsoft.com/office/drawing/2014/main" id="{CEF00AC8-EE79-4EEA-BBEE-19B14CFDF6D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979612">
            <a:off x="-710965" y="733437"/>
            <a:ext cx="5765330" cy="1247408"/>
          </a:xfrm>
          <a:prstGeom prst="rect">
            <a:avLst/>
          </a:prstGeom>
        </p:spPr>
      </p:pic>
      <p:pic>
        <p:nvPicPr>
          <p:cNvPr id="18" name="Picture 136">
            <a:extLst>
              <a:ext uri="{FF2B5EF4-FFF2-40B4-BE49-F238E27FC236}">
                <a16:creationId xmlns:a16="http://schemas.microsoft.com/office/drawing/2014/main" id="{FAE29261-8246-4E8C-8A9F-CE7B1062F07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96196">
            <a:off x="13189644" y="527450"/>
            <a:ext cx="5765330" cy="1247408"/>
          </a:xfrm>
          <a:prstGeom prst="rect">
            <a:avLst/>
          </a:prstGeom>
        </p:spPr>
      </p:pic>
    </p:spTree>
    <p:extLst>
      <p:ext uri="{BB962C8B-B14F-4D97-AF65-F5344CB8AC3E}">
        <p14:creationId xmlns:p14="http://schemas.microsoft.com/office/powerpoint/2010/main" val="6295713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D0885DA-164F-446A-B390-1BF6CFE8E270}"/>
              </a:ext>
            </a:extLst>
          </p:cNvPr>
          <p:cNvSpPr txBox="1"/>
          <p:nvPr/>
        </p:nvSpPr>
        <p:spPr>
          <a:xfrm>
            <a:off x="28576" y="651129"/>
            <a:ext cx="18288000" cy="901593"/>
          </a:xfrm>
          <a:prstGeom prst="rect">
            <a:avLst/>
          </a:prstGeom>
          <a:noFill/>
        </p:spPr>
        <p:txBody>
          <a:bodyPr wrap="square">
            <a:spAutoFit/>
          </a:bodyPr>
          <a:lstStyle/>
          <a:p>
            <a:pPr algn="ctr">
              <a:lnSpc>
                <a:spcPct val="150000"/>
              </a:lnSpc>
              <a:spcBef>
                <a:spcPts val="100"/>
              </a:spcBef>
              <a:spcAft>
                <a:spcPts val="100"/>
              </a:spcAft>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Tác hại của tệ nạn xã hội ma túy</a:t>
            </a:r>
          </a:p>
        </p:txBody>
      </p:sp>
      <p:graphicFrame>
        <p:nvGraphicFramePr>
          <p:cNvPr id="2" name="Table 2">
            <a:extLst>
              <a:ext uri="{FF2B5EF4-FFF2-40B4-BE49-F238E27FC236}">
                <a16:creationId xmlns:a16="http://schemas.microsoft.com/office/drawing/2014/main" id="{C444A70E-7CFD-47EB-89A0-61742CA99B90}"/>
              </a:ext>
            </a:extLst>
          </p:cNvPr>
          <p:cNvGraphicFramePr>
            <a:graphicFrameLocks noGrp="1"/>
          </p:cNvGraphicFramePr>
          <p:nvPr>
            <p:extLst>
              <p:ext uri="{D42A27DB-BD31-4B8C-83A1-F6EECF244321}">
                <p14:modId xmlns:p14="http://schemas.microsoft.com/office/powerpoint/2010/main" val="2087761494"/>
              </p:ext>
            </p:extLst>
          </p:nvPr>
        </p:nvGraphicFramePr>
        <p:xfrm>
          <a:off x="28575" y="1717929"/>
          <a:ext cx="18287999" cy="8540496"/>
        </p:xfrm>
        <a:graphic>
          <a:graphicData uri="http://schemas.openxmlformats.org/drawingml/2006/table">
            <a:tbl>
              <a:tblPr firstRow="1" bandRow="1">
                <a:tableStyleId>{5C22544A-7EE6-4342-B048-85BDC9FD1C3A}</a:tableStyleId>
              </a:tblPr>
              <a:tblGrid>
                <a:gridCol w="1325217">
                  <a:extLst>
                    <a:ext uri="{9D8B030D-6E8A-4147-A177-3AD203B41FA5}">
                      <a16:colId xmlns:a16="http://schemas.microsoft.com/office/drawing/2014/main" val="2220418547"/>
                    </a:ext>
                  </a:extLst>
                </a:gridCol>
                <a:gridCol w="2591536">
                  <a:extLst>
                    <a:ext uri="{9D8B030D-6E8A-4147-A177-3AD203B41FA5}">
                      <a16:colId xmlns:a16="http://schemas.microsoft.com/office/drawing/2014/main" val="3456893118"/>
                    </a:ext>
                  </a:extLst>
                </a:gridCol>
                <a:gridCol w="14371246">
                  <a:extLst>
                    <a:ext uri="{9D8B030D-6E8A-4147-A177-3AD203B41FA5}">
                      <a16:colId xmlns:a16="http://schemas.microsoft.com/office/drawing/2014/main" val="2013621722"/>
                    </a:ext>
                  </a:extLst>
                </a:gridCol>
              </a:tblGrid>
              <a:tr h="142240">
                <a:tc>
                  <a:txBody>
                    <a:bodyPr/>
                    <a:lstStyle/>
                    <a:p>
                      <a:pPr algn="ctr">
                        <a:lnSpc>
                          <a:spcPct val="150000"/>
                        </a:lnSpc>
                      </a:pPr>
                      <a:r>
                        <a:rPr lang="en-US" sz="3400">
                          <a:solidFill>
                            <a:schemeClr val="tx1"/>
                          </a:solidFill>
                          <a:latin typeface="Arial" panose="020B0604020202020204" pitchFamily="34" charset="0"/>
                          <a:cs typeface="Arial" panose="020B0604020202020204" pitchFamily="34" charset="0"/>
                        </a:rPr>
                        <a:t>STT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pPr>
                      <a:r>
                        <a:rPr lang="en-US" sz="3400">
                          <a:solidFill>
                            <a:schemeClr val="tx1"/>
                          </a:solidFill>
                          <a:latin typeface="Arial" panose="020B0604020202020204" pitchFamily="34" charset="0"/>
                          <a:cs typeface="Arial" panose="020B0604020202020204" pitchFamily="34" charset="0"/>
                        </a:rPr>
                        <a:t>Loại TNXH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pPr>
                      <a:r>
                        <a:rPr lang="en-US" sz="3400">
                          <a:solidFill>
                            <a:schemeClr val="tx1"/>
                          </a:solidFill>
                          <a:latin typeface="Arial" panose="020B0604020202020204" pitchFamily="34" charset="0"/>
                          <a:cs typeface="Arial" panose="020B0604020202020204" pitchFamily="34" charset="0"/>
                        </a:rPr>
                        <a:t>Hậu quả</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887464405"/>
                  </a:ext>
                </a:extLst>
              </a:tr>
              <a:tr h="370840">
                <a:tc>
                  <a:txBody>
                    <a:bodyPr/>
                    <a:lstStyle/>
                    <a:p>
                      <a:pPr algn="ctr">
                        <a:lnSpc>
                          <a:spcPct val="150000"/>
                        </a:lnSpc>
                      </a:pPr>
                      <a:r>
                        <a:rPr lang="en-US" sz="3400">
                          <a:solidFill>
                            <a:schemeClr val="tx1"/>
                          </a:solidFill>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pPr>
                      <a:r>
                        <a:rPr lang="en-US" sz="3400">
                          <a:solidFill>
                            <a:schemeClr val="tx1"/>
                          </a:solidFill>
                          <a:latin typeface="Arial" panose="020B0604020202020204" pitchFamily="34" charset="0"/>
                          <a:cs typeface="Arial" panose="020B0604020202020204" pitchFamily="34" charset="0"/>
                        </a:rPr>
                        <a:t>Ma túy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pPr>
                      <a:r>
                        <a:rPr lang="vi-VN" sz="3400" b="1">
                          <a:solidFill>
                            <a:schemeClr val="tx1"/>
                          </a:solidFill>
                          <a:latin typeface="Arial" panose="020B0604020202020204" pitchFamily="34" charset="0"/>
                          <a:cs typeface="Arial" panose="020B0604020202020204" pitchFamily="34" charset="0"/>
                        </a:rPr>
                        <a:t>- Đối với người vướng vào tệ nạn xã hội:</a:t>
                      </a:r>
                    </a:p>
                    <a:p>
                      <a:pPr algn="just">
                        <a:lnSpc>
                          <a:spcPct val="150000"/>
                        </a:lnSpc>
                      </a:pPr>
                      <a:r>
                        <a:rPr lang="vi-VN" sz="3400">
                          <a:solidFill>
                            <a:schemeClr val="tx1"/>
                          </a:solidFill>
                          <a:latin typeface="Arial" panose="020B0604020202020204" pitchFamily="34" charset="0"/>
                          <a:cs typeface="Arial" panose="020B0604020202020204" pitchFamily="34" charset="0"/>
                        </a:rPr>
                        <a:t>+ Gây tổn hại về hệ tiêu hóa, hệ hô hấp, hệ tuần hoàn, các bệnh về da, làm suy giảm chức năng thải độc, hệ thần kinh</a:t>
                      </a:r>
                      <a:r>
                        <a:rPr lang="en-US" sz="3400">
                          <a:solidFill>
                            <a:schemeClr val="tx1"/>
                          </a:solidFill>
                          <a:latin typeface="Arial" panose="020B0604020202020204" pitchFamily="34" charset="0"/>
                          <a:cs typeface="Arial" panose="020B0604020202020204" pitchFamily="34" charset="0"/>
                        </a:rPr>
                        <a:t>,…</a:t>
                      </a:r>
                    </a:p>
                    <a:p>
                      <a:pPr algn="just">
                        <a:lnSpc>
                          <a:spcPct val="150000"/>
                        </a:lnSpc>
                      </a:pPr>
                      <a:r>
                        <a:rPr lang="vi-VN" sz="3400">
                          <a:solidFill>
                            <a:schemeClr val="tx1"/>
                          </a:solidFill>
                          <a:latin typeface="Arial" panose="020B0604020202020204" pitchFamily="34" charset="0"/>
                          <a:cs typeface="Arial" panose="020B0604020202020204" pitchFamily="34" charset="0"/>
                        </a:rPr>
                        <a:t>+ </a:t>
                      </a:r>
                      <a:r>
                        <a:rPr lang="en-US" sz="3400">
                          <a:solidFill>
                            <a:schemeClr val="tx1"/>
                          </a:solidFill>
                          <a:latin typeface="Arial" panose="020B0604020202020204" pitchFamily="34" charset="0"/>
                          <a:cs typeface="Arial" panose="020B0604020202020204" pitchFamily="34" charset="0"/>
                        </a:rPr>
                        <a:t>Suy giảm sức lao động. </a:t>
                      </a:r>
                      <a:endParaRPr lang="vi-VN" sz="3400">
                        <a:solidFill>
                          <a:schemeClr val="tx1"/>
                        </a:solidFill>
                        <a:latin typeface="Arial" panose="020B0604020202020204" pitchFamily="34" charset="0"/>
                        <a:cs typeface="Arial" panose="020B0604020202020204" pitchFamily="34" charset="0"/>
                      </a:endParaRPr>
                    </a:p>
                    <a:p>
                      <a:pPr algn="just">
                        <a:lnSpc>
                          <a:spcPct val="150000"/>
                        </a:lnSpc>
                      </a:pPr>
                      <a:r>
                        <a:rPr lang="vi-VN" sz="3400" b="1">
                          <a:solidFill>
                            <a:schemeClr val="tx1"/>
                          </a:solidFill>
                          <a:latin typeface="Arial" panose="020B0604020202020204" pitchFamily="34" charset="0"/>
                          <a:cs typeface="Arial" panose="020B0604020202020204" pitchFamily="34" charset="0"/>
                        </a:rPr>
                        <a:t>- Đối với gia đình của người vướng vào tệ nạn xã hội:</a:t>
                      </a:r>
                    </a:p>
                    <a:p>
                      <a:pPr algn="just">
                        <a:lnSpc>
                          <a:spcPct val="150000"/>
                        </a:lnSpc>
                      </a:pPr>
                      <a:r>
                        <a:rPr lang="vi-VN" sz="3400">
                          <a:solidFill>
                            <a:schemeClr val="tx1"/>
                          </a:solidFill>
                          <a:latin typeface="Arial" panose="020B0604020202020204" pitchFamily="34" charset="0"/>
                          <a:cs typeface="Arial" panose="020B0604020202020204" pitchFamily="34" charset="0"/>
                        </a:rPr>
                        <a:t>+ Cạn kiệt tài chính</a:t>
                      </a:r>
                      <a:r>
                        <a:rPr lang="en-US" sz="3400">
                          <a:solidFill>
                            <a:schemeClr val="tx1"/>
                          </a:solidFill>
                          <a:latin typeface="Arial" panose="020B0604020202020204" pitchFamily="34" charset="0"/>
                          <a:cs typeface="Arial" panose="020B0604020202020204" pitchFamily="34" charset="0"/>
                        </a:rPr>
                        <a:t>.</a:t>
                      </a:r>
                      <a:endParaRPr lang="vi-VN" sz="3400">
                        <a:solidFill>
                          <a:schemeClr val="tx1"/>
                        </a:solidFill>
                        <a:latin typeface="Arial" panose="020B0604020202020204" pitchFamily="34" charset="0"/>
                        <a:cs typeface="Arial" panose="020B0604020202020204" pitchFamily="34" charset="0"/>
                      </a:endParaRPr>
                    </a:p>
                    <a:p>
                      <a:pPr algn="just">
                        <a:lnSpc>
                          <a:spcPct val="150000"/>
                        </a:lnSpc>
                      </a:pPr>
                      <a:r>
                        <a:rPr lang="vi-VN" sz="3400">
                          <a:solidFill>
                            <a:schemeClr val="tx1"/>
                          </a:solidFill>
                          <a:latin typeface="Arial" panose="020B0604020202020204" pitchFamily="34" charset="0"/>
                          <a:cs typeface="Arial" panose="020B0604020202020204" pitchFamily="34" charset="0"/>
                        </a:rPr>
                        <a:t>+ Gia đình không hạnh phúc.</a:t>
                      </a:r>
                    </a:p>
                    <a:p>
                      <a:pPr algn="just">
                        <a:lnSpc>
                          <a:spcPct val="150000"/>
                        </a:lnSpc>
                      </a:pPr>
                      <a:r>
                        <a:rPr lang="vi-VN" sz="3400" b="1">
                          <a:solidFill>
                            <a:schemeClr val="tx1"/>
                          </a:solidFill>
                          <a:latin typeface="Arial" panose="020B0604020202020204" pitchFamily="34" charset="0"/>
                          <a:cs typeface="Arial" panose="020B0604020202020204" pitchFamily="34" charset="0"/>
                        </a:rPr>
                        <a:t>- Đối với xã hội:</a:t>
                      </a:r>
                    </a:p>
                    <a:p>
                      <a:pPr algn="just">
                        <a:lnSpc>
                          <a:spcPct val="150000"/>
                        </a:lnSpc>
                      </a:pPr>
                      <a:r>
                        <a:rPr lang="vi-VN" sz="3400">
                          <a:solidFill>
                            <a:schemeClr val="tx1"/>
                          </a:solidFill>
                          <a:latin typeface="Arial" panose="020B0604020202020204" pitchFamily="34" charset="0"/>
                          <a:cs typeface="Arial" panose="020B0604020202020204" pitchFamily="34" charset="0"/>
                        </a:rPr>
                        <a:t>+ Suy giảm sức lao động xã hội.</a:t>
                      </a:r>
                    </a:p>
                    <a:p>
                      <a:pPr algn="just">
                        <a:lnSpc>
                          <a:spcPct val="150000"/>
                        </a:lnSpc>
                      </a:pPr>
                      <a:r>
                        <a:rPr lang="vi-VN" sz="3400">
                          <a:solidFill>
                            <a:schemeClr val="tx1"/>
                          </a:solidFill>
                          <a:latin typeface="Arial" panose="020B0604020202020204" pitchFamily="34" charset="0"/>
                          <a:cs typeface="Arial" panose="020B0604020202020204" pitchFamily="34" charset="0"/>
                        </a:rPr>
                        <a:t>+ Rối loạn trật tự</a:t>
                      </a:r>
                      <a:r>
                        <a:rPr lang="en-US" sz="3400">
                          <a:solidFill>
                            <a:schemeClr val="tx1"/>
                          </a:solidFill>
                          <a:latin typeface="Arial" panose="020B0604020202020204" pitchFamily="34" charset="0"/>
                          <a:cs typeface="Arial" panose="020B0604020202020204" pitchFamily="34" charset="0"/>
                        </a:rPr>
                        <a:t> xã hội </a:t>
                      </a:r>
                      <a:r>
                        <a:rPr lang="vi-VN" sz="3400">
                          <a:solidFill>
                            <a:schemeClr val="tx1"/>
                          </a:solidFill>
                          <a:latin typeface="Arial" panose="020B0604020202020204" pitchFamily="34" charset="0"/>
                          <a:cs typeface="Arial" panose="020B0604020202020204" pitchFamily="34" charset="0"/>
                        </a:rPr>
                        <a:t>.</a:t>
                      </a:r>
                      <a:endParaRPr lang="en-US" sz="340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331517060"/>
                  </a:ext>
                </a:extLst>
              </a:tr>
            </a:tbl>
          </a:graphicData>
        </a:graphic>
      </p:graphicFrame>
    </p:spTree>
    <p:extLst>
      <p:ext uri="{BB962C8B-B14F-4D97-AF65-F5344CB8AC3E}">
        <p14:creationId xmlns:p14="http://schemas.microsoft.com/office/powerpoint/2010/main" val="3990145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3" name="Group 3"/>
          <p:cNvGrpSpPr/>
          <p:nvPr/>
        </p:nvGrpSpPr>
        <p:grpSpPr>
          <a:xfrm>
            <a:off x="0" y="6406907"/>
            <a:ext cx="18288000" cy="3880093"/>
            <a:chOff x="0" y="0"/>
            <a:chExt cx="4816593" cy="1021917"/>
          </a:xfrm>
        </p:grpSpPr>
        <p:sp>
          <p:nvSpPr>
            <p:cNvPr id="4" name="Freeform 4"/>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27141" y="1777757"/>
            <a:ext cx="16633717" cy="6731486"/>
          </a:xfrm>
          <a:prstGeom prst="rect">
            <a:avLst/>
          </a:prstGeom>
        </p:spPr>
      </p:pic>
      <p:grpSp>
        <p:nvGrpSpPr>
          <p:cNvPr id="8" name="Group 8"/>
          <p:cNvGrpSpPr/>
          <p:nvPr/>
        </p:nvGrpSpPr>
        <p:grpSpPr>
          <a:xfrm>
            <a:off x="-1371833" y="-873525"/>
            <a:ext cx="21031665" cy="1344037"/>
            <a:chOff x="0" y="0"/>
            <a:chExt cx="28042220" cy="1792049"/>
          </a:xfrm>
        </p:grpSpPr>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78321"/>
            <a:stretch>
              <a:fillRect/>
            </a:stretch>
          </p:blipFill>
          <p:spPr>
            <a:xfrm flipV="1">
              <a:off x="0" y="0"/>
              <a:ext cx="15104543" cy="1792049"/>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78321"/>
            <a:stretch>
              <a:fillRect/>
            </a:stretch>
          </p:blipFill>
          <p:spPr>
            <a:xfrm flipV="1">
              <a:off x="12937677" y="0"/>
              <a:ext cx="15104543" cy="1792049"/>
            </a:xfrm>
            <a:prstGeom prst="rect">
              <a:avLst/>
            </a:prstGeom>
          </p:spPr>
        </p:pic>
      </p:grpSp>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242790" y="8893646"/>
            <a:ext cx="8580377" cy="4664605"/>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027814" y="6710711"/>
            <a:ext cx="1567745" cy="2182935"/>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871292" y="7134034"/>
            <a:ext cx="2372026" cy="1759612"/>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223068" y="-333161"/>
            <a:ext cx="1841864" cy="1851966"/>
          </a:xfrm>
          <a:prstGeom prst="rect">
            <a:avLst/>
          </a:prstGeom>
        </p:spPr>
      </p:pic>
      <p:sp>
        <p:nvSpPr>
          <p:cNvPr id="18" name="TextBox 13">
            <a:extLst>
              <a:ext uri="{FF2B5EF4-FFF2-40B4-BE49-F238E27FC236}">
                <a16:creationId xmlns:a16="http://schemas.microsoft.com/office/drawing/2014/main" id="{22D01D9F-9EB5-4E3C-9891-9753A609A15F}"/>
              </a:ext>
            </a:extLst>
          </p:cNvPr>
          <p:cNvSpPr txBox="1"/>
          <p:nvPr/>
        </p:nvSpPr>
        <p:spPr>
          <a:xfrm>
            <a:off x="4038600" y="3798018"/>
            <a:ext cx="10569983" cy="1645963"/>
          </a:xfrm>
          <a:prstGeom prst="rect">
            <a:avLst/>
          </a:prstGeom>
        </p:spPr>
        <p:txBody>
          <a:bodyPr wrap="square" lIns="0" tIns="0" rIns="0" bIns="0" rtlCol="0" anchor="t">
            <a:spAutoFit/>
          </a:bodyPr>
          <a:lstStyle/>
          <a:p>
            <a:pPr algn="just">
              <a:lnSpc>
                <a:spcPct val="150000"/>
              </a:lnSpc>
              <a:spcBef>
                <a:spcPct val="0"/>
              </a:spcBef>
            </a:pPr>
            <a:r>
              <a:rPr lang="en-US" sz="3800" b="1">
                <a:solidFill>
                  <a:schemeClr val="bg1"/>
                </a:solidFill>
                <a:latin typeface="Arial" panose="020B0604020202020204" pitchFamily="34" charset="0"/>
                <a:cs typeface="Arial" panose="020B0604020202020204" pitchFamily="34" charset="0"/>
              </a:rPr>
              <a:t>Bài tập 2: Em hãy làm một sản phẩm trang trí về nguyên nhân, hậu quả của tệ nạn xã hội. </a:t>
            </a:r>
          </a:p>
        </p:txBody>
      </p:sp>
      <p:pic>
        <p:nvPicPr>
          <p:cNvPr id="19" name="Picture 9">
            <a:extLst>
              <a:ext uri="{FF2B5EF4-FFF2-40B4-BE49-F238E27FC236}">
                <a16:creationId xmlns:a16="http://schemas.microsoft.com/office/drawing/2014/main" id="{4D2368DF-92FB-4C49-8E09-118644C0E30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3798019"/>
            <a:ext cx="4038600" cy="6488982"/>
          </a:xfrm>
          <a:prstGeom prst="rect">
            <a:avLst/>
          </a:prstGeom>
        </p:spPr>
      </p:pic>
    </p:spTree>
    <p:extLst>
      <p:ext uri="{BB962C8B-B14F-4D97-AF65-F5344CB8AC3E}">
        <p14:creationId xmlns:p14="http://schemas.microsoft.com/office/powerpoint/2010/main" val="302963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2" name="TextBox 2"/>
          <p:cNvSpPr txBox="1"/>
          <p:nvPr/>
        </p:nvSpPr>
        <p:spPr>
          <a:xfrm>
            <a:off x="0" y="1686398"/>
            <a:ext cx="18364200" cy="1119858"/>
          </a:xfrm>
          <a:prstGeom prst="rect">
            <a:avLst/>
          </a:prstGeom>
        </p:spPr>
        <p:txBody>
          <a:bodyPr wrap="square" lIns="0" tIns="0" rIns="0" bIns="0" rtlCol="0" anchor="t">
            <a:spAutoFit/>
          </a:bodyPr>
          <a:lstStyle/>
          <a:p>
            <a:pPr algn="ctr">
              <a:lnSpc>
                <a:spcPts val="9379"/>
              </a:lnSpc>
            </a:pPr>
            <a:r>
              <a:rPr lang="en-US" sz="6600" b="1">
                <a:solidFill>
                  <a:srgbClr val="373E56"/>
                </a:solidFill>
                <a:latin typeface="Arial" panose="020B0604020202020204" pitchFamily="34" charset="0"/>
                <a:cs typeface="Arial" panose="020B0604020202020204" pitchFamily="34" charset="0"/>
              </a:rPr>
              <a:t>HƯỚNG DẪN VỀ NHÀ</a:t>
            </a:r>
          </a:p>
        </p:txBody>
      </p:sp>
      <p:grpSp>
        <p:nvGrpSpPr>
          <p:cNvPr id="3" name="Group 3"/>
          <p:cNvGrpSpPr/>
          <p:nvPr/>
        </p:nvGrpSpPr>
        <p:grpSpPr>
          <a:xfrm rot="-10800000">
            <a:off x="4561912" y="3418011"/>
            <a:ext cx="9789728" cy="1367040"/>
            <a:chOff x="0" y="0"/>
            <a:chExt cx="15040163" cy="15916723"/>
          </a:xfrm>
        </p:grpSpPr>
        <p:sp>
          <p:nvSpPr>
            <p:cNvPr id="4" name="Freeform 4"/>
            <p:cNvSpPr/>
            <p:nvPr/>
          </p:nvSpPr>
          <p:spPr>
            <a:xfrm>
              <a:off x="0" y="-4262"/>
              <a:ext cx="15047908" cy="15923210"/>
            </a:xfrm>
            <a:custGeom>
              <a:avLst/>
              <a:gdLst/>
              <a:ahLst/>
              <a:cxnLst/>
              <a:rect l="l" t="t" r="r" b="b"/>
              <a:pathLst>
                <a:path w="15047908" h="1592321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p:spPr>
        </p:sp>
      </p:grpSp>
      <p:sp>
        <p:nvSpPr>
          <p:cNvPr id="11" name="TextBox 11"/>
          <p:cNvSpPr txBox="1"/>
          <p:nvPr/>
        </p:nvSpPr>
        <p:spPr>
          <a:xfrm>
            <a:off x="5354312" y="3695700"/>
            <a:ext cx="7579375" cy="768800"/>
          </a:xfrm>
          <a:prstGeom prst="rect">
            <a:avLst/>
          </a:prstGeom>
        </p:spPr>
        <p:txBody>
          <a:bodyPr wrap="square" lIns="0" tIns="0" rIns="0" bIns="0" rtlCol="0" anchor="t">
            <a:spAutoFit/>
          </a:bodyPr>
          <a:lstStyle/>
          <a:p>
            <a:pPr algn="ctr">
              <a:lnSpc>
                <a:spcPct val="150000"/>
              </a:lnSpc>
              <a:spcBef>
                <a:spcPct val="0"/>
              </a:spcBef>
            </a:pPr>
            <a:r>
              <a:rPr lang="en-US" sz="3800" spc="-288">
                <a:solidFill>
                  <a:srgbClr val="373E56"/>
                </a:solidFill>
                <a:latin typeface="Arial" panose="020B0604020202020204" pitchFamily="34" charset="0"/>
                <a:cs typeface="Arial" panose="020B0604020202020204" pitchFamily="34" charset="0"/>
              </a:rPr>
              <a:t>1. Ôn lại kiến thức đã học</a:t>
            </a:r>
          </a:p>
        </p:txBody>
      </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3966" y="8201255"/>
            <a:ext cx="4014979" cy="2095089"/>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82850" y="8292477"/>
            <a:ext cx="2880234" cy="2136610"/>
          </a:xfrm>
          <a:prstGeom prst="rect">
            <a:avLst/>
          </a:prstGeom>
        </p:spPr>
      </p:pic>
      <p:grpSp>
        <p:nvGrpSpPr>
          <p:cNvPr id="21" name="Group 21"/>
          <p:cNvGrpSpPr/>
          <p:nvPr/>
        </p:nvGrpSpPr>
        <p:grpSpPr>
          <a:xfrm>
            <a:off x="-1371833" y="-873525"/>
            <a:ext cx="21031665" cy="1344037"/>
            <a:chOff x="0" y="0"/>
            <a:chExt cx="28042220" cy="1792049"/>
          </a:xfrm>
        </p:grpSpPr>
        <p:pic>
          <p:nvPicPr>
            <p:cNvPr id="22" name="Picture 2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8321"/>
            <a:stretch>
              <a:fillRect/>
            </a:stretch>
          </p:blipFill>
          <p:spPr>
            <a:xfrm flipV="1">
              <a:off x="0" y="0"/>
              <a:ext cx="15104543" cy="1792049"/>
            </a:xfrm>
            <a:prstGeom prst="rect">
              <a:avLst/>
            </a:prstGeom>
          </p:spPr>
        </p:pic>
        <p:pic>
          <p:nvPicPr>
            <p:cNvPr id="23"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8321"/>
            <a:stretch>
              <a:fillRect/>
            </a:stretch>
          </p:blipFill>
          <p:spPr>
            <a:xfrm flipV="1">
              <a:off x="12937677" y="0"/>
              <a:ext cx="15104543" cy="1792049"/>
            </a:xfrm>
            <a:prstGeom prst="rect">
              <a:avLst/>
            </a:prstGeom>
          </p:spPr>
        </p:pic>
      </p:grpSp>
      <p:grpSp>
        <p:nvGrpSpPr>
          <p:cNvPr id="24" name="Group 3">
            <a:extLst>
              <a:ext uri="{FF2B5EF4-FFF2-40B4-BE49-F238E27FC236}">
                <a16:creationId xmlns:a16="http://schemas.microsoft.com/office/drawing/2014/main" id="{A297233B-1AEA-439E-9995-B5BA9EA77CDB}"/>
              </a:ext>
            </a:extLst>
          </p:cNvPr>
          <p:cNvGrpSpPr/>
          <p:nvPr/>
        </p:nvGrpSpPr>
        <p:grpSpPr>
          <a:xfrm rot="-10800000">
            <a:off x="4571999" y="5065001"/>
            <a:ext cx="9784690" cy="1493322"/>
            <a:chOff x="0" y="0"/>
            <a:chExt cx="15040163" cy="15916723"/>
          </a:xfrm>
        </p:grpSpPr>
        <p:sp>
          <p:nvSpPr>
            <p:cNvPr id="25" name="Freeform 4">
              <a:extLst>
                <a:ext uri="{FF2B5EF4-FFF2-40B4-BE49-F238E27FC236}">
                  <a16:creationId xmlns:a16="http://schemas.microsoft.com/office/drawing/2014/main" id="{82284899-4B2D-4C2F-8E88-711B7F2A5CC3}"/>
                </a:ext>
              </a:extLst>
            </p:cNvPr>
            <p:cNvSpPr/>
            <p:nvPr/>
          </p:nvSpPr>
          <p:spPr>
            <a:xfrm>
              <a:off x="0" y="-4262"/>
              <a:ext cx="15047908" cy="15923210"/>
            </a:xfrm>
            <a:custGeom>
              <a:avLst/>
              <a:gdLst/>
              <a:ahLst/>
              <a:cxnLst/>
              <a:rect l="l" t="t" r="r" b="b"/>
              <a:pathLst>
                <a:path w="15047908" h="1592321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p:spPr>
        </p:sp>
      </p:grpSp>
      <p:sp>
        <p:nvSpPr>
          <p:cNvPr id="26" name="TextBox 11">
            <a:extLst>
              <a:ext uri="{FF2B5EF4-FFF2-40B4-BE49-F238E27FC236}">
                <a16:creationId xmlns:a16="http://schemas.microsoft.com/office/drawing/2014/main" id="{9FCFE7D0-6233-4F4D-8A8F-70BF4BFB2868}"/>
              </a:ext>
            </a:extLst>
          </p:cNvPr>
          <p:cNvSpPr txBox="1"/>
          <p:nvPr/>
        </p:nvSpPr>
        <p:spPr>
          <a:xfrm>
            <a:off x="3931311" y="5429256"/>
            <a:ext cx="11020610" cy="768800"/>
          </a:xfrm>
          <a:prstGeom prst="rect">
            <a:avLst/>
          </a:prstGeom>
        </p:spPr>
        <p:txBody>
          <a:bodyPr wrap="square" lIns="0" tIns="0" rIns="0" bIns="0" rtlCol="0" anchor="t">
            <a:spAutoFit/>
          </a:bodyPr>
          <a:lstStyle/>
          <a:p>
            <a:pPr algn="ctr">
              <a:lnSpc>
                <a:spcPct val="150000"/>
              </a:lnSpc>
              <a:spcBef>
                <a:spcPct val="0"/>
              </a:spcBef>
            </a:pPr>
            <a:r>
              <a:rPr lang="en-US" sz="3800" spc="-288">
                <a:solidFill>
                  <a:srgbClr val="373E56"/>
                </a:solidFill>
                <a:latin typeface="Arial" panose="020B0604020202020204" pitchFamily="34" charset="0"/>
                <a:cs typeface="Arial" panose="020B0604020202020204" pitchFamily="34" charset="0"/>
              </a:rPr>
              <a:t>2. Hoàn thành bài tập Bài 10 Sách bài tập GDCD 7</a:t>
            </a:r>
          </a:p>
        </p:txBody>
      </p:sp>
      <p:grpSp>
        <p:nvGrpSpPr>
          <p:cNvPr id="27" name="Group 3">
            <a:extLst>
              <a:ext uri="{FF2B5EF4-FFF2-40B4-BE49-F238E27FC236}">
                <a16:creationId xmlns:a16="http://schemas.microsoft.com/office/drawing/2014/main" id="{F7CD29E0-EC0C-417A-B134-2781FD30F35D}"/>
              </a:ext>
            </a:extLst>
          </p:cNvPr>
          <p:cNvGrpSpPr/>
          <p:nvPr/>
        </p:nvGrpSpPr>
        <p:grpSpPr>
          <a:xfrm rot="-10800000">
            <a:off x="4566956" y="6890427"/>
            <a:ext cx="9789731" cy="1493322"/>
            <a:chOff x="0" y="0"/>
            <a:chExt cx="15040163" cy="15916723"/>
          </a:xfrm>
        </p:grpSpPr>
        <p:sp>
          <p:nvSpPr>
            <p:cNvPr id="28" name="Freeform 4">
              <a:extLst>
                <a:ext uri="{FF2B5EF4-FFF2-40B4-BE49-F238E27FC236}">
                  <a16:creationId xmlns:a16="http://schemas.microsoft.com/office/drawing/2014/main" id="{DFBDF4CF-A9C2-41CB-AA74-9AFFD745C670}"/>
                </a:ext>
              </a:extLst>
            </p:cNvPr>
            <p:cNvSpPr/>
            <p:nvPr/>
          </p:nvSpPr>
          <p:spPr>
            <a:xfrm>
              <a:off x="0" y="-4262"/>
              <a:ext cx="15047908" cy="15923210"/>
            </a:xfrm>
            <a:custGeom>
              <a:avLst/>
              <a:gdLst/>
              <a:ahLst/>
              <a:cxnLst/>
              <a:rect l="l" t="t" r="r" b="b"/>
              <a:pathLst>
                <a:path w="15047908" h="1592321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p:spPr>
        </p:sp>
      </p:grpSp>
      <p:sp>
        <p:nvSpPr>
          <p:cNvPr id="29" name="TextBox 11">
            <a:extLst>
              <a:ext uri="{FF2B5EF4-FFF2-40B4-BE49-F238E27FC236}">
                <a16:creationId xmlns:a16="http://schemas.microsoft.com/office/drawing/2014/main" id="{8CA92F61-1AE7-475C-8305-37375C40E1A6}"/>
              </a:ext>
            </a:extLst>
          </p:cNvPr>
          <p:cNvSpPr txBox="1"/>
          <p:nvPr/>
        </p:nvSpPr>
        <p:spPr>
          <a:xfrm>
            <a:off x="4060598" y="7254682"/>
            <a:ext cx="11020610" cy="768800"/>
          </a:xfrm>
          <a:prstGeom prst="rect">
            <a:avLst/>
          </a:prstGeom>
        </p:spPr>
        <p:txBody>
          <a:bodyPr wrap="square" lIns="0" tIns="0" rIns="0" bIns="0" rtlCol="0" anchor="t">
            <a:spAutoFit/>
          </a:bodyPr>
          <a:lstStyle/>
          <a:p>
            <a:pPr algn="ctr">
              <a:lnSpc>
                <a:spcPct val="150000"/>
              </a:lnSpc>
              <a:spcBef>
                <a:spcPct val="0"/>
              </a:spcBef>
            </a:pPr>
            <a:r>
              <a:rPr lang="en-US" sz="3800" spc="-288">
                <a:solidFill>
                  <a:srgbClr val="373E56"/>
                </a:solidFill>
                <a:latin typeface="Arial" panose="020B0604020202020204" pitchFamily="34" charset="0"/>
                <a:cs typeface="Arial" panose="020B0604020202020204" pitchFamily="34" charset="0"/>
              </a:rPr>
              <a:t>3. Đọc và tìm hiểu trước kiến thức Bài 11</a:t>
            </a:r>
          </a:p>
        </p:txBody>
      </p:sp>
    </p:spTree>
    <p:extLst>
      <p:ext uri="{BB962C8B-B14F-4D97-AF65-F5344CB8AC3E}">
        <p14:creationId xmlns:p14="http://schemas.microsoft.com/office/powerpoint/2010/main" val="29440833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par>
                                <p:cTn id="29" presetID="16" presetClass="entr" presetSubtype="21"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26" grpId="0"/>
      <p:bldP spid="2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3" name="Group 3"/>
          <p:cNvGrpSpPr/>
          <p:nvPr/>
        </p:nvGrpSpPr>
        <p:grpSpPr>
          <a:xfrm>
            <a:off x="0" y="6406907"/>
            <a:ext cx="18288000" cy="3880093"/>
            <a:chOff x="0" y="0"/>
            <a:chExt cx="4816593" cy="1021917"/>
          </a:xfrm>
        </p:grpSpPr>
        <p:sp>
          <p:nvSpPr>
            <p:cNvPr id="4" name="Freeform 4"/>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3000" y="1175234"/>
            <a:ext cx="16306800" cy="6731486"/>
          </a:xfrm>
          <a:prstGeom prst="rect">
            <a:avLst/>
          </a:prstGeom>
        </p:spPr>
      </p:pic>
      <p:grpSp>
        <p:nvGrpSpPr>
          <p:cNvPr id="8" name="Group 8"/>
          <p:cNvGrpSpPr/>
          <p:nvPr/>
        </p:nvGrpSpPr>
        <p:grpSpPr>
          <a:xfrm>
            <a:off x="-1371833" y="-873525"/>
            <a:ext cx="21031665" cy="1344037"/>
            <a:chOff x="0" y="0"/>
            <a:chExt cx="28042220" cy="1792049"/>
          </a:xfrm>
        </p:grpSpPr>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78321"/>
            <a:stretch>
              <a:fillRect/>
            </a:stretch>
          </p:blipFill>
          <p:spPr>
            <a:xfrm flipV="1">
              <a:off x="0" y="0"/>
              <a:ext cx="15104543" cy="1792049"/>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78321"/>
            <a:stretch>
              <a:fillRect/>
            </a:stretch>
          </p:blipFill>
          <p:spPr>
            <a:xfrm flipV="1">
              <a:off x="12937677" y="0"/>
              <a:ext cx="15104543" cy="1792049"/>
            </a:xfrm>
            <a:prstGeom prst="rect">
              <a:avLst/>
            </a:prstGeom>
          </p:spPr>
        </p:pic>
      </p:grpSp>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242790" y="8893646"/>
            <a:ext cx="8580377" cy="4664605"/>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027814" y="6710711"/>
            <a:ext cx="1567745" cy="2182935"/>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281843" y="7134035"/>
            <a:ext cx="2372026" cy="1759612"/>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216745" y="466975"/>
            <a:ext cx="1841864" cy="1851966"/>
          </a:xfrm>
          <a:prstGeom prst="rect">
            <a:avLst/>
          </a:prstGeom>
        </p:spPr>
      </p:pic>
      <p:pic>
        <p:nvPicPr>
          <p:cNvPr id="16"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3314700"/>
            <a:ext cx="3855781" cy="7117032"/>
          </a:xfrm>
          <a:prstGeom prst="rect">
            <a:avLst/>
          </a:prstGeom>
        </p:spPr>
      </p:pic>
      <p:sp>
        <p:nvSpPr>
          <p:cNvPr id="18" name="TextBox 18"/>
          <p:cNvSpPr txBox="1"/>
          <p:nvPr/>
        </p:nvSpPr>
        <p:spPr>
          <a:xfrm>
            <a:off x="1736374" y="2801938"/>
            <a:ext cx="15120051" cy="3248646"/>
          </a:xfrm>
          <a:prstGeom prst="rect">
            <a:avLst/>
          </a:prstGeom>
        </p:spPr>
        <p:txBody>
          <a:bodyPr wrap="square" lIns="0" tIns="0" rIns="0" bIns="0" rtlCol="0" anchor="t">
            <a:spAutoFit/>
          </a:bodyPr>
          <a:lstStyle/>
          <a:p>
            <a:pPr algn="ctr">
              <a:lnSpc>
                <a:spcPct val="150000"/>
              </a:lnSpc>
            </a:pPr>
            <a:r>
              <a:rPr lang="en-US" sz="7500" b="1">
                <a:solidFill>
                  <a:srgbClr val="FFFFFF"/>
                </a:solidFill>
                <a:latin typeface="Arial" panose="020B0604020202020204" pitchFamily="34" charset="0"/>
                <a:cs typeface="Arial" panose="020B0604020202020204" pitchFamily="34" charset="0"/>
              </a:rPr>
              <a:t>CẢM ƠN </a:t>
            </a:r>
          </a:p>
          <a:p>
            <a:pPr algn="ctr">
              <a:lnSpc>
                <a:spcPct val="150000"/>
              </a:lnSpc>
            </a:pPr>
            <a:r>
              <a:rPr lang="en-US" sz="7500" b="1">
                <a:solidFill>
                  <a:srgbClr val="FFFFFF"/>
                </a:solidFill>
                <a:latin typeface="Arial" panose="020B0604020202020204" pitchFamily="34" charset="0"/>
                <a:cs typeface="Arial" panose="020B0604020202020204" pitchFamily="34" charset="0"/>
              </a:rPr>
              <a:t>VÀ HẸN GẶP LẠI CÁC EM!</a:t>
            </a:r>
          </a:p>
        </p:txBody>
      </p:sp>
    </p:spTree>
    <p:extLst>
      <p:ext uri="{BB962C8B-B14F-4D97-AF65-F5344CB8AC3E}">
        <p14:creationId xmlns:p14="http://schemas.microsoft.com/office/powerpoint/2010/main" val="572904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2324095" y="2568765"/>
            <a:ext cx="14035385" cy="1614281"/>
            <a:chOff x="0" y="0"/>
            <a:chExt cx="4816593" cy="1021917"/>
          </a:xfrm>
        </p:grpSpPr>
        <p:sp>
          <p:nvSpPr>
            <p:cNvPr id="3"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700000">
            <a:off x="-198697" y="1366066"/>
            <a:ext cx="3657600" cy="791372"/>
          </a:xfrm>
          <a:prstGeom prst="rect">
            <a:avLst/>
          </a:prstGeom>
        </p:spPr>
      </p:pic>
      <p:grpSp>
        <p:nvGrpSpPr>
          <p:cNvPr id="14" name="Group 14"/>
          <p:cNvGrpSpPr/>
          <p:nvPr/>
        </p:nvGrpSpPr>
        <p:grpSpPr>
          <a:xfrm>
            <a:off x="-1371833" y="-873525"/>
            <a:ext cx="21031665" cy="1344037"/>
            <a:chOff x="0" y="0"/>
            <a:chExt cx="28042220" cy="1792049"/>
          </a:xfrm>
        </p:grpSpPr>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78321"/>
            <a:stretch>
              <a:fillRect/>
            </a:stretch>
          </p:blipFill>
          <p:spPr>
            <a:xfrm flipV="1">
              <a:off x="12937677" y="0"/>
              <a:ext cx="15104543" cy="1792049"/>
            </a:xfrm>
            <a:prstGeom prst="rect">
              <a:avLst/>
            </a:prstGeom>
          </p:spPr>
        </p:pic>
      </p:grpSp>
      <p:sp>
        <p:nvSpPr>
          <p:cNvPr id="17" name="TextBox 17"/>
          <p:cNvSpPr txBox="1"/>
          <p:nvPr/>
        </p:nvSpPr>
        <p:spPr>
          <a:xfrm>
            <a:off x="2324096" y="3267601"/>
            <a:ext cx="14273206" cy="496803"/>
          </a:xfrm>
          <a:prstGeom prst="rect">
            <a:avLst/>
          </a:prstGeom>
        </p:spPr>
        <p:txBody>
          <a:bodyPr wrap="square" lIns="0" tIns="0" rIns="0" bIns="0" rtlCol="0" anchor="t">
            <a:spAutoFit/>
          </a:bodyPr>
          <a:lstStyle/>
          <a:p>
            <a:pPr algn="ctr">
              <a:lnSpc>
                <a:spcPts val="3754"/>
              </a:lnSpc>
            </a:pPr>
            <a:r>
              <a:rPr lang="en-US" sz="4500" b="1" spc="-317">
                <a:solidFill>
                  <a:srgbClr val="6C7E7C"/>
                </a:solidFill>
                <a:latin typeface="Arial" panose="020B0604020202020204" pitchFamily="34" charset="0"/>
                <a:cs typeface="Arial" panose="020B0604020202020204" pitchFamily="34" charset="0"/>
              </a:rPr>
              <a:t>NHIỆM VỤ 1: QUAN SÁT HÌNH ẢNH VÀ TRẢ LỜI CÂU HỎI</a:t>
            </a:r>
          </a:p>
        </p:txBody>
      </p:sp>
      <p:sp>
        <p:nvSpPr>
          <p:cNvPr id="18" name="TextBox 18"/>
          <p:cNvSpPr txBox="1"/>
          <p:nvPr/>
        </p:nvSpPr>
        <p:spPr>
          <a:xfrm>
            <a:off x="57153" y="1326758"/>
            <a:ext cx="18287996" cy="965392"/>
          </a:xfrm>
          <a:prstGeom prst="rect">
            <a:avLst/>
          </a:prstGeom>
        </p:spPr>
        <p:txBody>
          <a:bodyPr wrap="square" lIns="0" tIns="0" rIns="0" bIns="0" rtlCol="0" anchor="t">
            <a:spAutoFit/>
          </a:bodyPr>
          <a:lstStyle/>
          <a:p>
            <a:pPr algn="ctr">
              <a:lnSpc>
                <a:spcPts val="8101"/>
              </a:lnSpc>
              <a:spcBef>
                <a:spcPct val="0"/>
              </a:spcBef>
            </a:pPr>
            <a:r>
              <a:rPr lang="en-US" sz="6600" b="1">
                <a:solidFill>
                  <a:srgbClr val="373E56"/>
                </a:solidFill>
                <a:latin typeface="Arial" panose="020B0604020202020204" pitchFamily="34" charset="0"/>
                <a:cs typeface="Arial" panose="020B0604020202020204" pitchFamily="34" charset="0"/>
              </a:rPr>
              <a:t>KHỞI ĐỘNG </a:t>
            </a:r>
          </a:p>
        </p:txBody>
      </p:sp>
      <p:sp>
        <p:nvSpPr>
          <p:cNvPr id="19" name="Rounded Rectangular Callout 9">
            <a:extLst>
              <a:ext uri="{FF2B5EF4-FFF2-40B4-BE49-F238E27FC236}">
                <a16:creationId xmlns:a16="http://schemas.microsoft.com/office/drawing/2014/main" id="{37C64C6C-F69F-4510-A3C1-9C6B46E18533}"/>
              </a:ext>
            </a:extLst>
          </p:cNvPr>
          <p:cNvSpPr/>
          <p:nvPr/>
        </p:nvSpPr>
        <p:spPr>
          <a:xfrm>
            <a:off x="6096000" y="4819862"/>
            <a:ext cx="9434507" cy="3174988"/>
          </a:xfrm>
          <a:prstGeom prst="wedgeRoundRectCallout">
            <a:avLst>
              <a:gd name="adj1" fmla="val -59238"/>
              <a:gd name="adj2" fmla="val 36368"/>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Quan sát các hình ảnh trong SGK tr.52 và kể tên các loại tệ nạn xã hội</a:t>
            </a:r>
            <a:endParaRPr lang="en-US" sz="3800" i="1">
              <a:solidFill>
                <a:schemeClr val="tx1"/>
              </a:solidFill>
              <a:latin typeface="Arial" panose="020B0604020202020204" pitchFamily="34" charset="0"/>
              <a:cs typeface="Arial" panose="020B0604020202020204" pitchFamily="34" charset="0"/>
            </a:endParaRPr>
          </a:p>
        </p:txBody>
      </p:sp>
      <p:pic>
        <p:nvPicPr>
          <p:cNvPr id="21" name="Picture 16">
            <a:extLst>
              <a:ext uri="{FF2B5EF4-FFF2-40B4-BE49-F238E27FC236}">
                <a16:creationId xmlns:a16="http://schemas.microsoft.com/office/drawing/2014/main" id="{106D9077-F6F7-4E57-8DA3-FA19E1F3666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63863" y="4908668"/>
            <a:ext cx="4017836" cy="5608654"/>
          </a:xfrm>
          <a:prstGeom prst="rect">
            <a:avLst/>
          </a:prstGeom>
        </p:spPr>
      </p:pic>
    </p:spTree>
    <p:extLst>
      <p:ext uri="{BB962C8B-B14F-4D97-AF65-F5344CB8AC3E}">
        <p14:creationId xmlns:p14="http://schemas.microsoft.com/office/powerpoint/2010/main" val="10449942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93D7D73-1328-44E5-BE3B-A4DEC442C7CE}"/>
              </a:ext>
            </a:extLst>
          </p:cNvPr>
          <p:cNvPicPr>
            <a:picLocks noChangeAspect="1"/>
          </p:cNvPicPr>
          <p:nvPr/>
        </p:nvPicPr>
        <p:blipFill>
          <a:blip r:embed="rId2"/>
          <a:stretch>
            <a:fillRect/>
          </a:stretch>
        </p:blipFill>
        <p:spPr>
          <a:xfrm>
            <a:off x="1865014" y="440438"/>
            <a:ext cx="6343651" cy="4185915"/>
          </a:xfrm>
          <a:prstGeom prst="rect">
            <a:avLst/>
          </a:prstGeom>
          <a:ln>
            <a:noFill/>
          </a:ln>
          <a:effectLst>
            <a:outerShdw blurRad="292100" dist="139700" dir="2700000" algn="tl" rotWithShape="0">
              <a:srgbClr val="333333">
                <a:alpha val="65000"/>
              </a:srgbClr>
            </a:outerShdw>
          </a:effectLst>
        </p:spPr>
      </p:pic>
      <p:sp>
        <p:nvSpPr>
          <p:cNvPr id="21" name="TextBox 20">
            <a:extLst>
              <a:ext uri="{FF2B5EF4-FFF2-40B4-BE49-F238E27FC236}">
                <a16:creationId xmlns:a16="http://schemas.microsoft.com/office/drawing/2014/main" id="{BAD0964B-5DA2-4D95-81D3-4A9A3627B811}"/>
              </a:ext>
            </a:extLst>
          </p:cNvPr>
          <p:cNvSpPr txBox="1"/>
          <p:nvPr/>
        </p:nvSpPr>
        <p:spPr>
          <a:xfrm>
            <a:off x="2185093" y="4847392"/>
            <a:ext cx="6263679" cy="677108"/>
          </a:xfrm>
          <a:prstGeom prst="rect">
            <a:avLst/>
          </a:prstGeom>
          <a:noFill/>
        </p:spPr>
        <p:txBody>
          <a:bodyPr wrap="square">
            <a:spAutoFit/>
          </a:bodyPr>
          <a:lstStyle/>
          <a:p>
            <a:pPr algn="ctr"/>
            <a:r>
              <a:rPr lang="it-IT" sz="3800" b="1" i="0">
                <a:solidFill>
                  <a:srgbClr val="000000"/>
                </a:solidFill>
                <a:effectLst/>
                <a:latin typeface="Arial" panose="020B0604020202020204" pitchFamily="34" charset="0"/>
                <a:cs typeface="Arial" panose="020B0604020202020204" pitchFamily="34" charset="0"/>
              </a:rPr>
              <a:t>Hình 1: </a:t>
            </a:r>
            <a:r>
              <a:rPr lang="it-IT" sz="3800" b="0" i="0">
                <a:solidFill>
                  <a:srgbClr val="000000"/>
                </a:solidFill>
                <a:effectLst/>
                <a:latin typeface="Arial" panose="020B0604020202020204" pitchFamily="34" charset="0"/>
                <a:cs typeface="Arial" panose="020B0604020202020204" pitchFamily="34" charset="0"/>
              </a:rPr>
              <a:t>Tệ nạn ma túy</a:t>
            </a:r>
            <a:endParaRPr lang="en-US" sz="3800">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611F0B65-1EA4-40C9-88F2-9CBF66C69D96}"/>
              </a:ext>
            </a:extLst>
          </p:cNvPr>
          <p:cNvPicPr>
            <a:picLocks noChangeAspect="1"/>
          </p:cNvPicPr>
          <p:nvPr/>
        </p:nvPicPr>
        <p:blipFill>
          <a:blip r:embed="rId3"/>
          <a:stretch>
            <a:fillRect/>
          </a:stretch>
        </p:blipFill>
        <p:spPr>
          <a:xfrm>
            <a:off x="9852409" y="463166"/>
            <a:ext cx="6201084" cy="4185914"/>
          </a:xfrm>
          <a:prstGeom prst="rect">
            <a:avLst/>
          </a:prstGeom>
          <a:ln>
            <a:noFill/>
          </a:ln>
          <a:effectLst>
            <a:outerShdw blurRad="292100" dist="139700" dir="2700000" algn="tl" rotWithShape="0">
              <a:srgbClr val="333333">
                <a:alpha val="65000"/>
              </a:srgbClr>
            </a:outerShdw>
          </a:effectLst>
        </p:spPr>
      </p:pic>
      <p:sp>
        <p:nvSpPr>
          <p:cNvPr id="27" name="TextBox 26">
            <a:extLst>
              <a:ext uri="{FF2B5EF4-FFF2-40B4-BE49-F238E27FC236}">
                <a16:creationId xmlns:a16="http://schemas.microsoft.com/office/drawing/2014/main" id="{BC30E727-91E9-42E9-96EA-C8224B9AF4AD}"/>
              </a:ext>
            </a:extLst>
          </p:cNvPr>
          <p:cNvSpPr txBox="1"/>
          <p:nvPr/>
        </p:nvSpPr>
        <p:spPr>
          <a:xfrm>
            <a:off x="9792878" y="4649080"/>
            <a:ext cx="6201084" cy="861133"/>
          </a:xfrm>
          <a:prstGeom prst="rect">
            <a:avLst/>
          </a:prstGeom>
          <a:noFill/>
        </p:spPr>
        <p:txBody>
          <a:bodyPr wrap="square">
            <a:spAutoFit/>
          </a:bodyPr>
          <a:lstStyle/>
          <a:p>
            <a:pPr algn="ctr">
              <a:lnSpc>
                <a:spcPct val="150000"/>
              </a:lnSpc>
            </a:pPr>
            <a:r>
              <a:rPr lang="it-IT" sz="3800" b="1" i="0">
                <a:solidFill>
                  <a:srgbClr val="000000"/>
                </a:solidFill>
                <a:effectLst/>
                <a:latin typeface="Arial" panose="020B0604020202020204" pitchFamily="34" charset="0"/>
                <a:cs typeface="Arial" panose="020B0604020202020204" pitchFamily="34" charset="0"/>
              </a:rPr>
              <a:t>Hình 2: </a:t>
            </a:r>
            <a:r>
              <a:rPr lang="it-IT" sz="3800" b="0" i="0">
                <a:solidFill>
                  <a:srgbClr val="000000"/>
                </a:solidFill>
                <a:effectLst/>
                <a:latin typeface="Arial" panose="020B0604020202020204" pitchFamily="34" charset="0"/>
                <a:cs typeface="Arial" panose="020B0604020202020204" pitchFamily="34" charset="0"/>
              </a:rPr>
              <a:t>Tệ nạn cờ bạc</a:t>
            </a:r>
            <a:endParaRPr lang="en-US" sz="3800">
              <a:latin typeface="Arial" panose="020B0604020202020204" pitchFamily="34" charset="0"/>
              <a:cs typeface="Arial" panose="020B0604020202020204" pitchFamily="34" charset="0"/>
            </a:endParaRPr>
          </a:p>
        </p:txBody>
      </p:sp>
      <p:pic>
        <p:nvPicPr>
          <p:cNvPr id="29" name="Picture 28">
            <a:extLst>
              <a:ext uri="{FF2B5EF4-FFF2-40B4-BE49-F238E27FC236}">
                <a16:creationId xmlns:a16="http://schemas.microsoft.com/office/drawing/2014/main" id="{277C674D-8B24-4C9D-9A3D-F9A1750AA914}"/>
              </a:ext>
            </a:extLst>
          </p:cNvPr>
          <p:cNvPicPr>
            <a:picLocks noChangeAspect="1"/>
          </p:cNvPicPr>
          <p:nvPr/>
        </p:nvPicPr>
        <p:blipFill>
          <a:blip r:embed="rId4"/>
          <a:stretch>
            <a:fillRect/>
          </a:stretch>
        </p:blipFill>
        <p:spPr>
          <a:xfrm>
            <a:off x="1905000" y="5524500"/>
            <a:ext cx="6263678" cy="3710690"/>
          </a:xfrm>
          <a:prstGeom prst="rect">
            <a:avLst/>
          </a:prstGeom>
          <a:ln>
            <a:noFill/>
          </a:ln>
          <a:effectLst>
            <a:outerShdw blurRad="292100" dist="139700" dir="2700000" algn="tl" rotWithShape="0">
              <a:srgbClr val="333333">
                <a:alpha val="65000"/>
              </a:srgbClr>
            </a:outerShdw>
          </a:effectLst>
        </p:spPr>
      </p:pic>
      <p:sp>
        <p:nvSpPr>
          <p:cNvPr id="30" name="TextBox 29">
            <a:extLst>
              <a:ext uri="{FF2B5EF4-FFF2-40B4-BE49-F238E27FC236}">
                <a16:creationId xmlns:a16="http://schemas.microsoft.com/office/drawing/2014/main" id="{63D490A4-F99A-4790-B8E1-08E936C2151D}"/>
              </a:ext>
            </a:extLst>
          </p:cNvPr>
          <p:cNvSpPr txBox="1"/>
          <p:nvPr/>
        </p:nvSpPr>
        <p:spPr>
          <a:xfrm>
            <a:off x="1909762" y="9425690"/>
            <a:ext cx="6263679" cy="677108"/>
          </a:xfrm>
          <a:prstGeom prst="rect">
            <a:avLst/>
          </a:prstGeom>
          <a:noFill/>
        </p:spPr>
        <p:txBody>
          <a:bodyPr wrap="square">
            <a:spAutoFit/>
          </a:bodyPr>
          <a:lstStyle/>
          <a:p>
            <a:pPr algn="ctr"/>
            <a:r>
              <a:rPr lang="it-IT" sz="3800" b="1" i="0">
                <a:solidFill>
                  <a:srgbClr val="000000"/>
                </a:solidFill>
                <a:effectLst/>
                <a:latin typeface="Arial" panose="020B0604020202020204" pitchFamily="34" charset="0"/>
                <a:cs typeface="Arial" panose="020B0604020202020204" pitchFamily="34" charset="0"/>
              </a:rPr>
              <a:t>Hình 3: </a:t>
            </a:r>
            <a:r>
              <a:rPr lang="it-IT" sz="3800" b="0" i="0">
                <a:solidFill>
                  <a:srgbClr val="000000"/>
                </a:solidFill>
                <a:effectLst/>
                <a:latin typeface="Arial" panose="020B0604020202020204" pitchFamily="34" charset="0"/>
                <a:cs typeface="Arial" panose="020B0604020202020204" pitchFamily="34" charset="0"/>
              </a:rPr>
              <a:t>Tệ nạn rượu bia</a:t>
            </a:r>
            <a:endParaRPr lang="en-US" sz="3800">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FBD19572-83F7-4D8F-BA98-84A38D4D5D2D}"/>
              </a:ext>
            </a:extLst>
          </p:cNvPr>
          <p:cNvPicPr>
            <a:picLocks noChangeAspect="1"/>
          </p:cNvPicPr>
          <p:nvPr/>
        </p:nvPicPr>
        <p:blipFill>
          <a:blip r:embed="rId5"/>
          <a:stretch>
            <a:fillRect/>
          </a:stretch>
        </p:blipFill>
        <p:spPr>
          <a:xfrm>
            <a:off x="9839230" y="5510213"/>
            <a:ext cx="6154732" cy="3724977"/>
          </a:xfrm>
          <a:prstGeom prst="rect">
            <a:avLst/>
          </a:prstGeom>
          <a:ln>
            <a:noFill/>
          </a:ln>
          <a:effectLst>
            <a:outerShdw blurRad="292100" dist="139700" dir="2700000" algn="tl" rotWithShape="0">
              <a:srgbClr val="333333">
                <a:alpha val="65000"/>
              </a:srgbClr>
            </a:outerShdw>
          </a:effectLst>
        </p:spPr>
      </p:pic>
      <p:sp>
        <p:nvSpPr>
          <p:cNvPr id="33" name="TextBox 32">
            <a:extLst>
              <a:ext uri="{FF2B5EF4-FFF2-40B4-BE49-F238E27FC236}">
                <a16:creationId xmlns:a16="http://schemas.microsoft.com/office/drawing/2014/main" id="{AEC412C8-2D53-4329-BB23-9945B8B01C70}"/>
              </a:ext>
            </a:extLst>
          </p:cNvPr>
          <p:cNvSpPr txBox="1"/>
          <p:nvPr/>
        </p:nvSpPr>
        <p:spPr>
          <a:xfrm>
            <a:off x="9754778" y="9419215"/>
            <a:ext cx="6154733" cy="677108"/>
          </a:xfrm>
          <a:prstGeom prst="rect">
            <a:avLst/>
          </a:prstGeom>
          <a:noFill/>
        </p:spPr>
        <p:txBody>
          <a:bodyPr wrap="square">
            <a:spAutoFit/>
          </a:bodyPr>
          <a:lstStyle/>
          <a:p>
            <a:pPr algn="ctr"/>
            <a:r>
              <a:rPr lang="it-IT" sz="3800" b="1" i="0">
                <a:solidFill>
                  <a:srgbClr val="000000"/>
                </a:solidFill>
                <a:effectLst/>
                <a:latin typeface="Arial" panose="020B0604020202020204" pitchFamily="34" charset="0"/>
                <a:cs typeface="Arial" panose="020B0604020202020204" pitchFamily="34" charset="0"/>
              </a:rPr>
              <a:t>Hình 4: </a:t>
            </a:r>
            <a:r>
              <a:rPr lang="it-IT" sz="3800" b="0" i="0">
                <a:solidFill>
                  <a:srgbClr val="000000"/>
                </a:solidFill>
                <a:effectLst/>
                <a:latin typeface="Arial" panose="020B0604020202020204" pitchFamily="34" charset="0"/>
                <a:cs typeface="Arial" panose="020B0604020202020204" pitchFamily="34" charset="0"/>
              </a:rPr>
              <a:t>Tệ nạn cờ bạc</a:t>
            </a:r>
            <a:endParaRPr lang="en-US" sz="3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70692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1000"/>
                                        <p:tgtEl>
                                          <p:spTgt spid="32"/>
                                        </p:tgtEl>
                                      </p:cBhvr>
                                    </p:animEffect>
                                    <p:anim calcmode="lin" valueType="num">
                                      <p:cBhvr>
                                        <p:cTn id="44" dur="1000" fill="hold"/>
                                        <p:tgtEl>
                                          <p:spTgt spid="32"/>
                                        </p:tgtEl>
                                        <p:attrNameLst>
                                          <p:attrName>ppt_x</p:attrName>
                                        </p:attrNameLst>
                                      </p:cBhvr>
                                      <p:tavLst>
                                        <p:tav tm="0">
                                          <p:val>
                                            <p:strVal val="#ppt_x"/>
                                          </p:val>
                                        </p:tav>
                                        <p:tav tm="100000">
                                          <p:val>
                                            <p:strVal val="#ppt_x"/>
                                          </p:val>
                                        </p:tav>
                                      </p:tavLst>
                                    </p:anim>
                                    <p:anim calcmode="lin" valueType="num">
                                      <p:cBhvr>
                                        <p:cTn id="45" dur="1000" fill="hold"/>
                                        <p:tgtEl>
                                          <p:spTgt spid="3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1000"/>
                                        <p:tgtEl>
                                          <p:spTgt spid="33"/>
                                        </p:tgtEl>
                                      </p:cBhvr>
                                    </p:animEffect>
                                    <p:anim calcmode="lin" valueType="num">
                                      <p:cBhvr>
                                        <p:cTn id="49" dur="1000" fill="hold"/>
                                        <p:tgtEl>
                                          <p:spTgt spid="33"/>
                                        </p:tgtEl>
                                        <p:attrNameLst>
                                          <p:attrName>ppt_x</p:attrName>
                                        </p:attrNameLst>
                                      </p:cBhvr>
                                      <p:tavLst>
                                        <p:tav tm="0">
                                          <p:val>
                                            <p:strVal val="#ppt_x"/>
                                          </p:val>
                                        </p:tav>
                                        <p:tav tm="100000">
                                          <p:val>
                                            <p:strVal val="#ppt_x"/>
                                          </p:val>
                                        </p:tav>
                                      </p:tavLst>
                                    </p:anim>
                                    <p:anim calcmode="lin" valueType="num">
                                      <p:cBhvr>
                                        <p:cTn id="5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P spid="30"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2" name="TextBox 2"/>
          <p:cNvSpPr txBox="1"/>
          <p:nvPr/>
        </p:nvSpPr>
        <p:spPr>
          <a:xfrm>
            <a:off x="0" y="1345629"/>
            <a:ext cx="18364200" cy="1119858"/>
          </a:xfrm>
          <a:prstGeom prst="rect">
            <a:avLst/>
          </a:prstGeom>
        </p:spPr>
        <p:txBody>
          <a:bodyPr wrap="square" lIns="0" tIns="0" rIns="0" bIns="0" rtlCol="0" anchor="t">
            <a:spAutoFit/>
          </a:bodyPr>
          <a:lstStyle/>
          <a:p>
            <a:pPr algn="ctr">
              <a:lnSpc>
                <a:spcPts val="9379"/>
              </a:lnSpc>
            </a:pPr>
            <a:r>
              <a:rPr lang="en-US" sz="6600" b="1">
                <a:solidFill>
                  <a:srgbClr val="373E56"/>
                </a:solidFill>
                <a:latin typeface="Arial" panose="020B0604020202020204" pitchFamily="34" charset="0"/>
                <a:cs typeface="Arial" panose="020B0604020202020204" pitchFamily="34" charset="0"/>
              </a:rPr>
              <a:t>NỘI DUNG BÀI HỌC</a:t>
            </a:r>
          </a:p>
        </p:txBody>
      </p:sp>
      <p:grpSp>
        <p:nvGrpSpPr>
          <p:cNvPr id="3" name="Group 3"/>
          <p:cNvGrpSpPr/>
          <p:nvPr/>
        </p:nvGrpSpPr>
        <p:grpSpPr>
          <a:xfrm rot="-10800000">
            <a:off x="637749" y="3179807"/>
            <a:ext cx="7693676" cy="2095088"/>
            <a:chOff x="0" y="0"/>
            <a:chExt cx="15040163" cy="15916723"/>
          </a:xfrm>
        </p:grpSpPr>
        <p:sp>
          <p:nvSpPr>
            <p:cNvPr id="4" name="Freeform 4"/>
            <p:cNvSpPr/>
            <p:nvPr/>
          </p:nvSpPr>
          <p:spPr>
            <a:xfrm>
              <a:off x="0" y="-4262"/>
              <a:ext cx="15047908" cy="15923210"/>
            </a:xfrm>
            <a:custGeom>
              <a:avLst/>
              <a:gdLst/>
              <a:ahLst/>
              <a:cxnLst/>
              <a:rect l="l" t="t" r="r" b="b"/>
              <a:pathLst>
                <a:path w="15047908" h="1592321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p:spPr>
        </p:sp>
      </p:grpSp>
      <p:sp>
        <p:nvSpPr>
          <p:cNvPr id="11" name="TextBox 11"/>
          <p:cNvSpPr txBox="1"/>
          <p:nvPr/>
        </p:nvSpPr>
        <p:spPr>
          <a:xfrm>
            <a:off x="752050" y="3707205"/>
            <a:ext cx="7579375" cy="768800"/>
          </a:xfrm>
          <a:prstGeom prst="rect">
            <a:avLst/>
          </a:prstGeom>
        </p:spPr>
        <p:txBody>
          <a:bodyPr wrap="square" lIns="0" tIns="0" rIns="0" bIns="0" rtlCol="0" anchor="t">
            <a:spAutoFit/>
          </a:bodyPr>
          <a:lstStyle/>
          <a:p>
            <a:pPr algn="ctr">
              <a:lnSpc>
                <a:spcPct val="150000"/>
              </a:lnSpc>
              <a:spcBef>
                <a:spcPct val="0"/>
              </a:spcBef>
            </a:pPr>
            <a:r>
              <a:rPr lang="en-US" sz="3800" spc="-288">
                <a:solidFill>
                  <a:srgbClr val="373E56"/>
                </a:solidFill>
                <a:latin typeface="Arial" panose="020B0604020202020204" pitchFamily="34" charset="0"/>
                <a:cs typeface="Arial" panose="020B0604020202020204" pitchFamily="34" charset="0"/>
              </a:rPr>
              <a:t>1. </a:t>
            </a:r>
            <a:r>
              <a:rPr lang="vi-VN" sz="3800" spc="-288">
                <a:solidFill>
                  <a:srgbClr val="373E56"/>
                </a:solidFill>
                <a:latin typeface="Arial" panose="020B0604020202020204" pitchFamily="34" charset="0"/>
                <a:cs typeface="Arial" panose="020B0604020202020204" pitchFamily="34" charset="0"/>
              </a:rPr>
              <a:t>Khái niệm tệ nạn xã hội</a:t>
            </a:r>
            <a:r>
              <a:rPr lang="en-US" sz="3800" spc="-288">
                <a:solidFill>
                  <a:srgbClr val="373E56"/>
                </a:solidFill>
                <a:latin typeface="Arial" panose="020B0604020202020204" pitchFamily="34" charset="0"/>
                <a:cs typeface="Arial" panose="020B0604020202020204" pitchFamily="34" charset="0"/>
              </a:rPr>
              <a:t>  </a:t>
            </a:r>
          </a:p>
        </p:txBody>
      </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680680" y="7720572"/>
            <a:ext cx="1903635" cy="2650631"/>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27640" y="8276114"/>
            <a:ext cx="4014979" cy="2095089"/>
          </a:xfrm>
          <a:prstGeom prst="rect">
            <a:avLst/>
          </a:prstGeom>
        </p:spPr>
      </p:pic>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93710" y="7720572"/>
            <a:ext cx="1903635" cy="2650631"/>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722376" y="8234593"/>
            <a:ext cx="2880234" cy="2136610"/>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40670" y="8276114"/>
            <a:ext cx="4014979" cy="2095089"/>
          </a:xfrm>
          <a:prstGeom prst="rect">
            <a:avLst/>
          </a:prstGeom>
        </p:spPr>
      </p:pic>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0655" y="7720572"/>
            <a:ext cx="1903635" cy="2650631"/>
          </a:xfrm>
          <a:prstGeom prst="rect">
            <a:avLst/>
          </a:prstGeom>
        </p:spPr>
      </p:pic>
      <p:grpSp>
        <p:nvGrpSpPr>
          <p:cNvPr id="21" name="Group 21"/>
          <p:cNvGrpSpPr/>
          <p:nvPr/>
        </p:nvGrpSpPr>
        <p:grpSpPr>
          <a:xfrm>
            <a:off x="-1371833" y="-873525"/>
            <a:ext cx="21031665" cy="1344037"/>
            <a:chOff x="0" y="0"/>
            <a:chExt cx="28042220" cy="1792049"/>
          </a:xfrm>
        </p:grpSpPr>
        <p:pic>
          <p:nvPicPr>
            <p:cNvPr id="2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78321"/>
            <a:stretch>
              <a:fillRect/>
            </a:stretch>
          </p:blipFill>
          <p:spPr>
            <a:xfrm flipV="1">
              <a:off x="0" y="0"/>
              <a:ext cx="15104543" cy="1792049"/>
            </a:xfrm>
            <a:prstGeom prst="rect">
              <a:avLst/>
            </a:prstGeom>
          </p:spPr>
        </p:pic>
        <p:pic>
          <p:nvPicPr>
            <p:cNvPr id="23" name="Picture 2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78321"/>
            <a:stretch>
              <a:fillRect/>
            </a:stretch>
          </p:blipFill>
          <p:spPr>
            <a:xfrm flipV="1">
              <a:off x="12937677" y="0"/>
              <a:ext cx="15104543" cy="1792049"/>
            </a:xfrm>
            <a:prstGeom prst="rect">
              <a:avLst/>
            </a:prstGeom>
          </p:spPr>
        </p:pic>
      </p:grpSp>
      <p:grpSp>
        <p:nvGrpSpPr>
          <p:cNvPr id="24" name="Group 3">
            <a:extLst>
              <a:ext uri="{FF2B5EF4-FFF2-40B4-BE49-F238E27FC236}">
                <a16:creationId xmlns:a16="http://schemas.microsoft.com/office/drawing/2014/main" id="{A297233B-1AEA-439E-9995-B5BA9EA77CDB}"/>
              </a:ext>
            </a:extLst>
          </p:cNvPr>
          <p:cNvGrpSpPr/>
          <p:nvPr/>
        </p:nvGrpSpPr>
        <p:grpSpPr>
          <a:xfrm rot="-10800000">
            <a:off x="9227728" y="3173453"/>
            <a:ext cx="8254522" cy="2136610"/>
            <a:chOff x="0" y="0"/>
            <a:chExt cx="15040163" cy="15916723"/>
          </a:xfrm>
        </p:grpSpPr>
        <p:sp>
          <p:nvSpPr>
            <p:cNvPr id="25" name="Freeform 4">
              <a:extLst>
                <a:ext uri="{FF2B5EF4-FFF2-40B4-BE49-F238E27FC236}">
                  <a16:creationId xmlns:a16="http://schemas.microsoft.com/office/drawing/2014/main" id="{82284899-4B2D-4C2F-8E88-711B7F2A5CC3}"/>
                </a:ext>
              </a:extLst>
            </p:cNvPr>
            <p:cNvSpPr/>
            <p:nvPr/>
          </p:nvSpPr>
          <p:spPr>
            <a:xfrm>
              <a:off x="0" y="-4262"/>
              <a:ext cx="15047908" cy="15923210"/>
            </a:xfrm>
            <a:custGeom>
              <a:avLst/>
              <a:gdLst/>
              <a:ahLst/>
              <a:cxnLst/>
              <a:rect l="l" t="t" r="r" b="b"/>
              <a:pathLst>
                <a:path w="15047908" h="1592321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p:spPr>
        </p:sp>
      </p:grpSp>
      <p:sp>
        <p:nvSpPr>
          <p:cNvPr id="26" name="TextBox 11">
            <a:extLst>
              <a:ext uri="{FF2B5EF4-FFF2-40B4-BE49-F238E27FC236}">
                <a16:creationId xmlns:a16="http://schemas.microsoft.com/office/drawing/2014/main" id="{9FCFE7D0-6233-4F4D-8A8F-70BF4BFB2868}"/>
              </a:ext>
            </a:extLst>
          </p:cNvPr>
          <p:cNvSpPr txBox="1"/>
          <p:nvPr/>
        </p:nvSpPr>
        <p:spPr>
          <a:xfrm>
            <a:off x="9277176" y="3682819"/>
            <a:ext cx="8258774" cy="768800"/>
          </a:xfrm>
          <a:prstGeom prst="rect">
            <a:avLst/>
          </a:prstGeom>
        </p:spPr>
        <p:txBody>
          <a:bodyPr wrap="square" lIns="0" tIns="0" rIns="0" bIns="0" rtlCol="0" anchor="t">
            <a:spAutoFit/>
          </a:bodyPr>
          <a:lstStyle/>
          <a:p>
            <a:pPr algn="ctr">
              <a:lnSpc>
                <a:spcPct val="150000"/>
              </a:lnSpc>
              <a:spcBef>
                <a:spcPct val="0"/>
              </a:spcBef>
            </a:pPr>
            <a:r>
              <a:rPr lang="en-US" sz="3800" spc="-288">
                <a:solidFill>
                  <a:srgbClr val="373E56"/>
                </a:solidFill>
                <a:latin typeface="Arial" panose="020B0604020202020204" pitchFamily="34" charset="0"/>
                <a:cs typeface="Arial" panose="020B0604020202020204" pitchFamily="34" charset="0"/>
              </a:rPr>
              <a:t>2. </a:t>
            </a:r>
            <a:r>
              <a:rPr lang="vi-VN" sz="3800" spc="-288">
                <a:solidFill>
                  <a:srgbClr val="373E56"/>
                </a:solidFill>
                <a:latin typeface="Arial" panose="020B0604020202020204" pitchFamily="34" charset="0"/>
                <a:cs typeface="Arial" panose="020B0604020202020204" pitchFamily="34" charset="0"/>
              </a:rPr>
              <a:t>Nguyên nhân của tệ nạn xã hội</a:t>
            </a:r>
            <a:endParaRPr lang="en-US" sz="3800" spc="-288">
              <a:solidFill>
                <a:srgbClr val="373E56"/>
              </a:solidFill>
              <a:latin typeface="Arial" panose="020B0604020202020204" pitchFamily="34" charset="0"/>
              <a:cs typeface="Arial" panose="020B0604020202020204" pitchFamily="34" charset="0"/>
            </a:endParaRPr>
          </a:p>
        </p:txBody>
      </p:sp>
      <p:grpSp>
        <p:nvGrpSpPr>
          <p:cNvPr id="27" name="Group 3">
            <a:extLst>
              <a:ext uri="{FF2B5EF4-FFF2-40B4-BE49-F238E27FC236}">
                <a16:creationId xmlns:a16="http://schemas.microsoft.com/office/drawing/2014/main" id="{D72A5BC9-ED26-46F3-978A-D42C7874DA2B}"/>
              </a:ext>
            </a:extLst>
          </p:cNvPr>
          <p:cNvGrpSpPr/>
          <p:nvPr/>
        </p:nvGrpSpPr>
        <p:grpSpPr>
          <a:xfrm rot="-10800000">
            <a:off x="5115946" y="5583962"/>
            <a:ext cx="8254522" cy="2136610"/>
            <a:chOff x="0" y="0"/>
            <a:chExt cx="15040163" cy="15916723"/>
          </a:xfrm>
        </p:grpSpPr>
        <p:sp>
          <p:nvSpPr>
            <p:cNvPr id="28" name="Freeform 4">
              <a:extLst>
                <a:ext uri="{FF2B5EF4-FFF2-40B4-BE49-F238E27FC236}">
                  <a16:creationId xmlns:a16="http://schemas.microsoft.com/office/drawing/2014/main" id="{167F3185-C1C4-4D0B-951D-70B697230408}"/>
                </a:ext>
              </a:extLst>
            </p:cNvPr>
            <p:cNvSpPr/>
            <p:nvPr/>
          </p:nvSpPr>
          <p:spPr>
            <a:xfrm>
              <a:off x="0" y="-4262"/>
              <a:ext cx="15047908" cy="15923210"/>
            </a:xfrm>
            <a:custGeom>
              <a:avLst/>
              <a:gdLst/>
              <a:ahLst/>
              <a:cxnLst/>
              <a:rect l="l" t="t" r="r" b="b"/>
              <a:pathLst>
                <a:path w="15047908" h="1592321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p:spPr>
        </p:sp>
      </p:grpSp>
      <p:sp>
        <p:nvSpPr>
          <p:cNvPr id="29" name="TextBox 11">
            <a:extLst>
              <a:ext uri="{FF2B5EF4-FFF2-40B4-BE49-F238E27FC236}">
                <a16:creationId xmlns:a16="http://schemas.microsoft.com/office/drawing/2014/main" id="{9B83F8A0-B804-4168-9077-AF5B9D32BC7F}"/>
              </a:ext>
            </a:extLst>
          </p:cNvPr>
          <p:cNvSpPr txBox="1"/>
          <p:nvPr/>
        </p:nvSpPr>
        <p:spPr>
          <a:xfrm>
            <a:off x="5014613" y="6113614"/>
            <a:ext cx="8258774" cy="768800"/>
          </a:xfrm>
          <a:prstGeom prst="rect">
            <a:avLst/>
          </a:prstGeom>
        </p:spPr>
        <p:txBody>
          <a:bodyPr wrap="square" lIns="0" tIns="0" rIns="0" bIns="0" rtlCol="0" anchor="t">
            <a:spAutoFit/>
          </a:bodyPr>
          <a:lstStyle/>
          <a:p>
            <a:pPr algn="ctr">
              <a:lnSpc>
                <a:spcPct val="150000"/>
              </a:lnSpc>
              <a:spcBef>
                <a:spcPct val="0"/>
              </a:spcBef>
            </a:pPr>
            <a:r>
              <a:rPr lang="vi-VN" sz="3800" spc="-288">
                <a:solidFill>
                  <a:srgbClr val="373E56"/>
                </a:solidFill>
                <a:latin typeface="Arial" panose="020B0604020202020204" pitchFamily="34" charset="0"/>
                <a:cs typeface="Arial" panose="020B0604020202020204" pitchFamily="34" charset="0"/>
              </a:rPr>
              <a:t>3</a:t>
            </a:r>
            <a:r>
              <a:rPr lang="en-US" sz="3800" spc="-288">
                <a:solidFill>
                  <a:srgbClr val="373E56"/>
                </a:solidFill>
                <a:latin typeface="Arial" panose="020B0604020202020204" pitchFamily="34" charset="0"/>
                <a:cs typeface="Arial" panose="020B0604020202020204" pitchFamily="34" charset="0"/>
              </a:rPr>
              <a:t>. </a:t>
            </a:r>
            <a:r>
              <a:rPr lang="vi-VN" sz="3800" spc="-288">
                <a:solidFill>
                  <a:srgbClr val="373E56"/>
                </a:solidFill>
                <a:latin typeface="Arial" panose="020B0604020202020204" pitchFamily="34" charset="0"/>
                <a:cs typeface="Arial" panose="020B0604020202020204" pitchFamily="34" charset="0"/>
              </a:rPr>
              <a:t>Hậu quả của tệ nạn xã hội</a:t>
            </a:r>
            <a:endParaRPr lang="en-US" sz="3800" spc="-288">
              <a:solidFill>
                <a:srgbClr val="373E56"/>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par>
                                <p:cTn id="29" presetID="16" presetClass="entr" presetSubtype="21"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26"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0" y="6406907"/>
            <a:ext cx="18288000" cy="3880093"/>
            <a:chOff x="0" y="0"/>
            <a:chExt cx="4816593" cy="1021917"/>
          </a:xfrm>
        </p:grpSpPr>
        <p:sp>
          <p:nvSpPr>
            <p:cNvPr id="3"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853811" y="8830178"/>
            <a:ext cx="8580377" cy="466460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23161" y="6750630"/>
            <a:ext cx="1567745" cy="218293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760348" y="7173954"/>
            <a:ext cx="2372026" cy="1759612"/>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329555" y="7208148"/>
            <a:ext cx="3306548" cy="1725417"/>
          </a:xfrm>
          <a:prstGeom prst="rect">
            <a:avLst/>
          </a:prstGeom>
        </p:spPr>
      </p:pic>
      <p:grpSp>
        <p:nvGrpSpPr>
          <p:cNvPr id="9" name="Group 9"/>
          <p:cNvGrpSpPr/>
          <p:nvPr/>
        </p:nvGrpSpPr>
        <p:grpSpPr>
          <a:xfrm>
            <a:off x="-1371833" y="-873525"/>
            <a:ext cx="21031665" cy="1344037"/>
            <a:chOff x="0" y="0"/>
            <a:chExt cx="28042220" cy="1792049"/>
          </a:xfrm>
        </p:grpSpPr>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78321"/>
            <a:stretch>
              <a:fillRect/>
            </a:stretch>
          </p:blipFill>
          <p:spPr>
            <a:xfrm flipV="1">
              <a:off x="0" y="0"/>
              <a:ext cx="15104543" cy="1792049"/>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78321"/>
            <a:stretch>
              <a:fillRect/>
            </a:stretch>
          </p:blipFill>
          <p:spPr>
            <a:xfrm flipV="1">
              <a:off x="12937677" y="0"/>
              <a:ext cx="15104543" cy="1792049"/>
            </a:xfrm>
            <a:prstGeom prst="rect">
              <a:avLst/>
            </a:prstGeom>
          </p:spPr>
        </p:pic>
      </p:grpSp>
      <p:sp>
        <p:nvSpPr>
          <p:cNvPr id="13" name="TextBox 13"/>
          <p:cNvSpPr txBox="1"/>
          <p:nvPr/>
        </p:nvSpPr>
        <p:spPr>
          <a:xfrm>
            <a:off x="-152400" y="2540878"/>
            <a:ext cx="18592800" cy="1335237"/>
          </a:xfrm>
          <a:prstGeom prst="rect">
            <a:avLst/>
          </a:prstGeom>
        </p:spPr>
        <p:txBody>
          <a:bodyPr wrap="square" lIns="0" tIns="0" rIns="0" bIns="0" rtlCol="0" anchor="t">
            <a:spAutoFit/>
          </a:bodyPr>
          <a:lstStyle/>
          <a:p>
            <a:pPr algn="ctr">
              <a:lnSpc>
                <a:spcPct val="150000"/>
              </a:lnSpc>
              <a:spcBef>
                <a:spcPct val="0"/>
              </a:spcBef>
            </a:pPr>
            <a:r>
              <a:rPr lang="en-US" sz="6600" b="1">
                <a:solidFill>
                  <a:srgbClr val="373E56"/>
                </a:solidFill>
                <a:latin typeface="Arial" panose="020B0604020202020204" pitchFamily="34" charset="0"/>
                <a:cs typeface="Arial" panose="020B0604020202020204" pitchFamily="34" charset="0"/>
              </a:rPr>
              <a:t>1. </a:t>
            </a:r>
            <a:r>
              <a:rPr lang="vi-VN" sz="6600" b="1">
                <a:solidFill>
                  <a:srgbClr val="373E56"/>
                </a:solidFill>
                <a:latin typeface="Arial" panose="020B0604020202020204" pitchFamily="34" charset="0"/>
                <a:cs typeface="Arial" panose="020B0604020202020204" pitchFamily="34" charset="0"/>
              </a:rPr>
              <a:t>KHÁI NIỆM TỆ NẠN XÃ HỘI</a:t>
            </a:r>
            <a:endParaRPr lang="en-US" sz="6600" b="1">
              <a:solidFill>
                <a:srgbClr val="373E56"/>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93D7D73-1328-44E5-BE3B-A4DEC442C7CE}"/>
              </a:ext>
            </a:extLst>
          </p:cNvPr>
          <p:cNvPicPr>
            <a:picLocks noChangeAspect="1"/>
          </p:cNvPicPr>
          <p:nvPr/>
        </p:nvPicPr>
        <p:blipFill>
          <a:blip r:embed="rId2"/>
          <a:stretch>
            <a:fillRect/>
          </a:stretch>
        </p:blipFill>
        <p:spPr>
          <a:xfrm>
            <a:off x="1865014" y="440438"/>
            <a:ext cx="6343651" cy="4185915"/>
          </a:xfrm>
          <a:prstGeom prst="rect">
            <a:avLst/>
          </a:prstGeom>
          <a:ln>
            <a:noFill/>
          </a:ln>
          <a:effectLst>
            <a:outerShdw blurRad="292100" dist="139700" dir="2700000" algn="tl" rotWithShape="0">
              <a:srgbClr val="333333">
                <a:alpha val="65000"/>
              </a:srgbClr>
            </a:outerShdw>
          </a:effectLst>
        </p:spPr>
      </p:pic>
      <p:sp>
        <p:nvSpPr>
          <p:cNvPr id="21" name="TextBox 20">
            <a:extLst>
              <a:ext uri="{FF2B5EF4-FFF2-40B4-BE49-F238E27FC236}">
                <a16:creationId xmlns:a16="http://schemas.microsoft.com/office/drawing/2014/main" id="{BAD0964B-5DA2-4D95-81D3-4A9A3627B811}"/>
              </a:ext>
            </a:extLst>
          </p:cNvPr>
          <p:cNvSpPr txBox="1"/>
          <p:nvPr/>
        </p:nvSpPr>
        <p:spPr>
          <a:xfrm>
            <a:off x="2185093" y="4847392"/>
            <a:ext cx="6263679" cy="677108"/>
          </a:xfrm>
          <a:prstGeom prst="rect">
            <a:avLst/>
          </a:prstGeom>
          <a:noFill/>
        </p:spPr>
        <p:txBody>
          <a:bodyPr wrap="square">
            <a:spAutoFit/>
          </a:bodyPr>
          <a:lstStyle/>
          <a:p>
            <a:pPr algn="ctr"/>
            <a:r>
              <a:rPr lang="it-IT" sz="3800" b="1" i="0">
                <a:solidFill>
                  <a:srgbClr val="000000"/>
                </a:solidFill>
                <a:effectLst/>
                <a:latin typeface="Arial" panose="020B0604020202020204" pitchFamily="34" charset="0"/>
                <a:cs typeface="Arial" panose="020B0604020202020204" pitchFamily="34" charset="0"/>
              </a:rPr>
              <a:t>Hình 1: </a:t>
            </a:r>
            <a:r>
              <a:rPr lang="it-IT" sz="3800" b="0" i="0">
                <a:solidFill>
                  <a:srgbClr val="000000"/>
                </a:solidFill>
                <a:effectLst/>
                <a:latin typeface="Arial" panose="020B0604020202020204" pitchFamily="34" charset="0"/>
                <a:cs typeface="Arial" panose="020B0604020202020204" pitchFamily="34" charset="0"/>
              </a:rPr>
              <a:t>Tệ nạn ma túy</a:t>
            </a:r>
            <a:endParaRPr lang="en-US" sz="3800">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611F0B65-1EA4-40C9-88F2-9CBF66C69D96}"/>
              </a:ext>
            </a:extLst>
          </p:cNvPr>
          <p:cNvPicPr>
            <a:picLocks noChangeAspect="1"/>
          </p:cNvPicPr>
          <p:nvPr/>
        </p:nvPicPr>
        <p:blipFill>
          <a:blip r:embed="rId3"/>
          <a:stretch>
            <a:fillRect/>
          </a:stretch>
        </p:blipFill>
        <p:spPr>
          <a:xfrm>
            <a:off x="9852409" y="463166"/>
            <a:ext cx="6201084" cy="4185914"/>
          </a:xfrm>
          <a:prstGeom prst="rect">
            <a:avLst/>
          </a:prstGeom>
          <a:ln>
            <a:noFill/>
          </a:ln>
          <a:effectLst>
            <a:outerShdw blurRad="292100" dist="139700" dir="2700000" algn="tl" rotWithShape="0">
              <a:srgbClr val="333333">
                <a:alpha val="65000"/>
              </a:srgbClr>
            </a:outerShdw>
          </a:effectLst>
        </p:spPr>
      </p:pic>
      <p:sp>
        <p:nvSpPr>
          <p:cNvPr id="27" name="TextBox 26">
            <a:extLst>
              <a:ext uri="{FF2B5EF4-FFF2-40B4-BE49-F238E27FC236}">
                <a16:creationId xmlns:a16="http://schemas.microsoft.com/office/drawing/2014/main" id="{BC30E727-91E9-42E9-96EA-C8224B9AF4AD}"/>
              </a:ext>
            </a:extLst>
          </p:cNvPr>
          <p:cNvSpPr txBox="1"/>
          <p:nvPr/>
        </p:nvSpPr>
        <p:spPr>
          <a:xfrm>
            <a:off x="9792878" y="4649080"/>
            <a:ext cx="6201084" cy="861133"/>
          </a:xfrm>
          <a:prstGeom prst="rect">
            <a:avLst/>
          </a:prstGeom>
          <a:noFill/>
        </p:spPr>
        <p:txBody>
          <a:bodyPr wrap="square">
            <a:spAutoFit/>
          </a:bodyPr>
          <a:lstStyle/>
          <a:p>
            <a:pPr algn="ctr">
              <a:lnSpc>
                <a:spcPct val="150000"/>
              </a:lnSpc>
            </a:pPr>
            <a:r>
              <a:rPr lang="it-IT" sz="3800" b="1" i="0">
                <a:solidFill>
                  <a:srgbClr val="000000"/>
                </a:solidFill>
                <a:effectLst/>
                <a:latin typeface="Arial" panose="020B0604020202020204" pitchFamily="34" charset="0"/>
                <a:cs typeface="Arial" panose="020B0604020202020204" pitchFamily="34" charset="0"/>
              </a:rPr>
              <a:t>Hình 2: </a:t>
            </a:r>
            <a:r>
              <a:rPr lang="it-IT" sz="3800" b="0" i="0">
                <a:solidFill>
                  <a:srgbClr val="000000"/>
                </a:solidFill>
                <a:effectLst/>
                <a:latin typeface="Arial" panose="020B0604020202020204" pitchFamily="34" charset="0"/>
                <a:cs typeface="Arial" panose="020B0604020202020204" pitchFamily="34" charset="0"/>
              </a:rPr>
              <a:t>Tệ nạn cờ bạc</a:t>
            </a:r>
            <a:endParaRPr lang="en-US" sz="3800">
              <a:latin typeface="Arial" panose="020B0604020202020204" pitchFamily="34" charset="0"/>
              <a:cs typeface="Arial" panose="020B0604020202020204" pitchFamily="34" charset="0"/>
            </a:endParaRPr>
          </a:p>
        </p:txBody>
      </p:sp>
      <p:pic>
        <p:nvPicPr>
          <p:cNvPr id="29" name="Picture 28">
            <a:extLst>
              <a:ext uri="{FF2B5EF4-FFF2-40B4-BE49-F238E27FC236}">
                <a16:creationId xmlns:a16="http://schemas.microsoft.com/office/drawing/2014/main" id="{277C674D-8B24-4C9D-9A3D-F9A1750AA914}"/>
              </a:ext>
            </a:extLst>
          </p:cNvPr>
          <p:cNvPicPr>
            <a:picLocks noChangeAspect="1"/>
          </p:cNvPicPr>
          <p:nvPr/>
        </p:nvPicPr>
        <p:blipFill>
          <a:blip r:embed="rId4"/>
          <a:stretch>
            <a:fillRect/>
          </a:stretch>
        </p:blipFill>
        <p:spPr>
          <a:xfrm>
            <a:off x="1905000" y="5524500"/>
            <a:ext cx="6263678" cy="3710690"/>
          </a:xfrm>
          <a:prstGeom prst="rect">
            <a:avLst/>
          </a:prstGeom>
          <a:ln>
            <a:noFill/>
          </a:ln>
          <a:effectLst>
            <a:outerShdw blurRad="292100" dist="139700" dir="2700000" algn="tl" rotWithShape="0">
              <a:srgbClr val="333333">
                <a:alpha val="65000"/>
              </a:srgbClr>
            </a:outerShdw>
          </a:effectLst>
        </p:spPr>
      </p:pic>
      <p:sp>
        <p:nvSpPr>
          <p:cNvPr id="30" name="TextBox 29">
            <a:extLst>
              <a:ext uri="{FF2B5EF4-FFF2-40B4-BE49-F238E27FC236}">
                <a16:creationId xmlns:a16="http://schemas.microsoft.com/office/drawing/2014/main" id="{63D490A4-F99A-4790-B8E1-08E936C2151D}"/>
              </a:ext>
            </a:extLst>
          </p:cNvPr>
          <p:cNvSpPr txBox="1"/>
          <p:nvPr/>
        </p:nvSpPr>
        <p:spPr>
          <a:xfrm>
            <a:off x="1909762" y="9425690"/>
            <a:ext cx="6263679" cy="677108"/>
          </a:xfrm>
          <a:prstGeom prst="rect">
            <a:avLst/>
          </a:prstGeom>
          <a:noFill/>
        </p:spPr>
        <p:txBody>
          <a:bodyPr wrap="square">
            <a:spAutoFit/>
          </a:bodyPr>
          <a:lstStyle/>
          <a:p>
            <a:pPr algn="ctr"/>
            <a:r>
              <a:rPr lang="it-IT" sz="3800" b="1" i="0">
                <a:solidFill>
                  <a:srgbClr val="000000"/>
                </a:solidFill>
                <a:effectLst/>
                <a:latin typeface="Arial" panose="020B0604020202020204" pitchFamily="34" charset="0"/>
                <a:cs typeface="Arial" panose="020B0604020202020204" pitchFamily="34" charset="0"/>
              </a:rPr>
              <a:t>Hình 3: </a:t>
            </a:r>
            <a:r>
              <a:rPr lang="it-IT" sz="3800" b="0" i="0">
                <a:solidFill>
                  <a:srgbClr val="000000"/>
                </a:solidFill>
                <a:effectLst/>
                <a:latin typeface="Arial" panose="020B0604020202020204" pitchFamily="34" charset="0"/>
                <a:cs typeface="Arial" panose="020B0604020202020204" pitchFamily="34" charset="0"/>
              </a:rPr>
              <a:t>Tệ nạn rượu bia</a:t>
            </a:r>
            <a:endParaRPr lang="en-US" sz="3800">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FBD19572-83F7-4D8F-BA98-84A38D4D5D2D}"/>
              </a:ext>
            </a:extLst>
          </p:cNvPr>
          <p:cNvPicPr>
            <a:picLocks noChangeAspect="1"/>
          </p:cNvPicPr>
          <p:nvPr/>
        </p:nvPicPr>
        <p:blipFill>
          <a:blip r:embed="rId5"/>
          <a:stretch>
            <a:fillRect/>
          </a:stretch>
        </p:blipFill>
        <p:spPr>
          <a:xfrm>
            <a:off x="9839230" y="5510213"/>
            <a:ext cx="6154732" cy="3724977"/>
          </a:xfrm>
          <a:prstGeom prst="rect">
            <a:avLst/>
          </a:prstGeom>
          <a:ln>
            <a:noFill/>
          </a:ln>
          <a:effectLst>
            <a:outerShdw blurRad="292100" dist="139700" dir="2700000" algn="tl" rotWithShape="0">
              <a:srgbClr val="333333">
                <a:alpha val="65000"/>
              </a:srgbClr>
            </a:outerShdw>
          </a:effectLst>
        </p:spPr>
      </p:pic>
      <p:sp>
        <p:nvSpPr>
          <p:cNvPr id="33" name="TextBox 32">
            <a:extLst>
              <a:ext uri="{FF2B5EF4-FFF2-40B4-BE49-F238E27FC236}">
                <a16:creationId xmlns:a16="http://schemas.microsoft.com/office/drawing/2014/main" id="{AEC412C8-2D53-4329-BB23-9945B8B01C70}"/>
              </a:ext>
            </a:extLst>
          </p:cNvPr>
          <p:cNvSpPr txBox="1"/>
          <p:nvPr/>
        </p:nvSpPr>
        <p:spPr>
          <a:xfrm>
            <a:off x="9754778" y="9419215"/>
            <a:ext cx="6154733" cy="677108"/>
          </a:xfrm>
          <a:prstGeom prst="rect">
            <a:avLst/>
          </a:prstGeom>
          <a:noFill/>
        </p:spPr>
        <p:txBody>
          <a:bodyPr wrap="square">
            <a:spAutoFit/>
          </a:bodyPr>
          <a:lstStyle/>
          <a:p>
            <a:pPr algn="ctr"/>
            <a:r>
              <a:rPr lang="it-IT" sz="3800" b="1" i="0">
                <a:solidFill>
                  <a:srgbClr val="000000"/>
                </a:solidFill>
                <a:effectLst/>
                <a:latin typeface="Arial" panose="020B0604020202020204" pitchFamily="34" charset="0"/>
                <a:cs typeface="Arial" panose="020B0604020202020204" pitchFamily="34" charset="0"/>
              </a:rPr>
              <a:t>Hình 4: </a:t>
            </a:r>
            <a:r>
              <a:rPr lang="it-IT" sz="3800" b="0" i="0">
                <a:solidFill>
                  <a:srgbClr val="000000"/>
                </a:solidFill>
                <a:effectLst/>
                <a:latin typeface="Arial" panose="020B0604020202020204" pitchFamily="34" charset="0"/>
                <a:cs typeface="Arial" panose="020B0604020202020204" pitchFamily="34" charset="0"/>
              </a:rPr>
              <a:t>Tệ nạn cờ bạc</a:t>
            </a:r>
            <a:endParaRPr lang="en-US" sz="3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95281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1000"/>
                                        <p:tgtEl>
                                          <p:spTgt spid="32"/>
                                        </p:tgtEl>
                                      </p:cBhvr>
                                    </p:animEffect>
                                    <p:anim calcmode="lin" valueType="num">
                                      <p:cBhvr>
                                        <p:cTn id="44" dur="1000" fill="hold"/>
                                        <p:tgtEl>
                                          <p:spTgt spid="32"/>
                                        </p:tgtEl>
                                        <p:attrNameLst>
                                          <p:attrName>ppt_x</p:attrName>
                                        </p:attrNameLst>
                                      </p:cBhvr>
                                      <p:tavLst>
                                        <p:tav tm="0">
                                          <p:val>
                                            <p:strVal val="#ppt_x"/>
                                          </p:val>
                                        </p:tav>
                                        <p:tav tm="100000">
                                          <p:val>
                                            <p:strVal val="#ppt_x"/>
                                          </p:val>
                                        </p:tav>
                                      </p:tavLst>
                                    </p:anim>
                                    <p:anim calcmode="lin" valueType="num">
                                      <p:cBhvr>
                                        <p:cTn id="45" dur="1000" fill="hold"/>
                                        <p:tgtEl>
                                          <p:spTgt spid="3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1000"/>
                                        <p:tgtEl>
                                          <p:spTgt spid="33"/>
                                        </p:tgtEl>
                                      </p:cBhvr>
                                    </p:animEffect>
                                    <p:anim calcmode="lin" valueType="num">
                                      <p:cBhvr>
                                        <p:cTn id="49" dur="1000" fill="hold"/>
                                        <p:tgtEl>
                                          <p:spTgt spid="33"/>
                                        </p:tgtEl>
                                        <p:attrNameLst>
                                          <p:attrName>ppt_x</p:attrName>
                                        </p:attrNameLst>
                                      </p:cBhvr>
                                      <p:tavLst>
                                        <p:tav tm="0">
                                          <p:val>
                                            <p:strVal val="#ppt_x"/>
                                          </p:val>
                                        </p:tav>
                                        <p:tav tm="100000">
                                          <p:val>
                                            <p:strVal val="#ppt_x"/>
                                          </p:val>
                                        </p:tav>
                                      </p:tavLst>
                                    </p:anim>
                                    <p:anim calcmode="lin" valueType="num">
                                      <p:cBhvr>
                                        <p:cTn id="5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P spid="30" grpId="0"/>
      <p:bldP spid="3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TotalTime>
  <Words>2126</Words>
  <Application>Microsoft Office PowerPoint</Application>
  <PresentationFormat>Custom</PresentationFormat>
  <Paragraphs>192</Paragraphs>
  <Slides>46</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Calibri</vt:lpstr>
      <vt:lpstr>Arial</vt:lpstr>
      <vt:lpstr>Gaegu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Trần Bích</dc:creator>
  <cp:lastModifiedBy>ND</cp:lastModifiedBy>
  <cp:revision>16</cp:revision>
  <dcterms:created xsi:type="dcterms:W3CDTF">2006-08-16T00:00:00Z</dcterms:created>
  <dcterms:modified xsi:type="dcterms:W3CDTF">2024-03-06T11:16:53Z</dcterms:modified>
  <dc:identifier>DAFTenOoczg</dc:identifier>
</cp:coreProperties>
</file>