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7"/>
  </p:notesMasterIdLst>
  <p:sldIdLst>
    <p:sldId id="256" r:id="rId2"/>
    <p:sldId id="268" r:id="rId3"/>
    <p:sldId id="270" r:id="rId4"/>
    <p:sldId id="267" r:id="rId5"/>
    <p:sldId id="269" r:id="rId6"/>
    <p:sldId id="259" r:id="rId7"/>
    <p:sldId id="266" r:id="rId8"/>
    <p:sldId id="264" r:id="rId9"/>
    <p:sldId id="258" r:id="rId10"/>
    <p:sldId id="276" r:id="rId11"/>
    <p:sldId id="260" r:id="rId12"/>
    <p:sldId id="277" r:id="rId13"/>
    <p:sldId id="265" r:id="rId14"/>
    <p:sldId id="279" r:id="rId15"/>
    <p:sldId id="307" r:id="rId16"/>
    <p:sldId id="281" r:id="rId17"/>
    <p:sldId id="284" r:id="rId18"/>
    <p:sldId id="273" r:id="rId19"/>
    <p:sldId id="261" r:id="rId20"/>
    <p:sldId id="286" r:id="rId21"/>
    <p:sldId id="283" r:id="rId22"/>
    <p:sldId id="287" r:id="rId23"/>
    <p:sldId id="274" r:id="rId24"/>
    <p:sldId id="282" r:id="rId25"/>
    <p:sldId id="305" r:id="rId26"/>
    <p:sldId id="306" r:id="rId27"/>
    <p:sldId id="272" r:id="rId28"/>
    <p:sldId id="289" r:id="rId29"/>
    <p:sldId id="290" r:id="rId30"/>
    <p:sldId id="262" r:id="rId31"/>
    <p:sldId id="292" r:id="rId32"/>
    <p:sldId id="294" r:id="rId33"/>
    <p:sldId id="293" r:id="rId34"/>
    <p:sldId id="295" r:id="rId35"/>
    <p:sldId id="296" r:id="rId36"/>
    <p:sldId id="275" r:id="rId37"/>
    <p:sldId id="297" r:id="rId38"/>
    <p:sldId id="298" r:id="rId39"/>
    <p:sldId id="299" r:id="rId40"/>
    <p:sldId id="300" r:id="rId41"/>
    <p:sldId id="301" r:id="rId42"/>
    <p:sldId id="302" r:id="rId43"/>
    <p:sldId id="303" r:id="rId44"/>
    <p:sldId id="278" r:id="rId45"/>
    <p:sldId id="304" r:id="rId46"/>
  </p:sldIdLst>
  <p:sldSz cx="18288000" cy="10287000"/>
  <p:notesSz cx="6858000" cy="9144000"/>
  <p:embeddedFontLst>
    <p:embeddedFont>
      <p:font typeface="Calibri" panose="020F0502020204030204" pitchFamily="34" charset="0"/>
      <p:regular r:id="rId48"/>
      <p:bold r:id="rId49"/>
      <p:italic r:id="rId50"/>
      <p:boldItalic r:id="rId51"/>
    </p:embeddedFont>
    <p:embeddedFont>
      <p:font typeface="Gaegu Bold" panose="020B0604020202020204" charset="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0" d="100"/>
          <a:sy n="40" d="100"/>
        </p:scale>
        <p:origin x="828"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EA860B-D3C1-4C4B-A4D7-1C97188A378B}" type="datetimeFigureOut">
              <a:rPr lang="en-US" smtClean="0"/>
              <a:t>2/18/2024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654D7F-BF9E-4C06-98A0-134650C13BDE}" type="slidenum">
              <a:rPr lang="en-US" smtClean="0"/>
              <a:t>‹#›</a:t>
            </a:fld>
            <a:endParaRPr lang="en-US"/>
          </a:p>
        </p:txBody>
      </p:sp>
    </p:spTree>
    <p:extLst>
      <p:ext uri="{BB962C8B-B14F-4D97-AF65-F5344CB8AC3E}">
        <p14:creationId xmlns:p14="http://schemas.microsoft.com/office/powerpoint/2010/main" val="2875498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654D7F-BF9E-4C06-98A0-134650C13BDE}" type="slidenum">
              <a:rPr lang="en-US" smtClean="0"/>
              <a:t>30</a:t>
            </a:fld>
            <a:endParaRPr lang="en-US"/>
          </a:p>
        </p:txBody>
      </p:sp>
    </p:spTree>
    <p:extLst>
      <p:ext uri="{BB962C8B-B14F-4D97-AF65-F5344CB8AC3E}">
        <p14:creationId xmlns:p14="http://schemas.microsoft.com/office/powerpoint/2010/main" val="3225337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654D7F-BF9E-4C06-98A0-134650C13BDE}" type="slidenum">
              <a:rPr lang="en-US" smtClean="0"/>
              <a:t>32</a:t>
            </a:fld>
            <a:endParaRPr lang="en-US"/>
          </a:p>
        </p:txBody>
      </p:sp>
    </p:spTree>
    <p:extLst>
      <p:ext uri="{BB962C8B-B14F-4D97-AF65-F5344CB8AC3E}">
        <p14:creationId xmlns:p14="http://schemas.microsoft.com/office/powerpoint/2010/main" val="2969448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654D7F-BF9E-4C06-98A0-134650C13BDE}" type="slidenum">
              <a:rPr lang="en-US" smtClean="0"/>
              <a:t>38</a:t>
            </a:fld>
            <a:endParaRPr lang="en-US"/>
          </a:p>
        </p:txBody>
      </p:sp>
    </p:spTree>
    <p:extLst>
      <p:ext uri="{BB962C8B-B14F-4D97-AF65-F5344CB8AC3E}">
        <p14:creationId xmlns:p14="http://schemas.microsoft.com/office/powerpoint/2010/main" val="1147696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6.svg"/><Relationship Id="rId3" Type="http://schemas.openxmlformats.org/officeDocument/2006/relationships/image" Target="../media/image56.svg"/><Relationship Id="rId7" Type="http://schemas.openxmlformats.org/officeDocument/2006/relationships/image" Target="../media/image58.svg"/><Relationship Id="rId12" Type="http://schemas.openxmlformats.org/officeDocument/2006/relationships/image" Target="../media/image25.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22.svg"/><Relationship Id="rId5" Type="http://schemas.openxmlformats.org/officeDocument/2006/relationships/image" Target="../media/image47.svg"/><Relationship Id="rId15" Type="http://schemas.openxmlformats.org/officeDocument/2006/relationships/image" Target="../media/image10.svg"/><Relationship Id="rId10" Type="http://schemas.openxmlformats.org/officeDocument/2006/relationships/image" Target="../media/image21.png"/><Relationship Id="rId4" Type="http://schemas.openxmlformats.org/officeDocument/2006/relationships/image" Target="../media/image46.png"/><Relationship Id="rId9" Type="http://schemas.openxmlformats.org/officeDocument/2006/relationships/image" Target="../media/image18.svg"/><Relationship Id="rId1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svg"/><Relationship Id="rId7" Type="http://schemas.openxmlformats.org/officeDocument/2006/relationships/image" Target="../media/image64.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 Id="rId9" Type="http://schemas.openxmlformats.org/officeDocument/2006/relationships/image" Target="../media/image66.sv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8.svg"/><Relationship Id="rId7" Type="http://schemas.openxmlformats.org/officeDocument/2006/relationships/image" Target="../media/image28.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10.svg"/><Relationship Id="rId5" Type="http://schemas.openxmlformats.org/officeDocument/2006/relationships/image" Target="../media/image47.svg"/><Relationship Id="rId10" Type="http://schemas.openxmlformats.org/officeDocument/2006/relationships/image" Target="../media/image9.png"/><Relationship Id="rId4" Type="http://schemas.openxmlformats.org/officeDocument/2006/relationships/image" Target="../media/image46.png"/><Relationship Id="rId9" Type="http://schemas.openxmlformats.org/officeDocument/2006/relationships/image" Target="../media/image26.svg"/></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svg"/><Relationship Id="rId7" Type="http://schemas.openxmlformats.org/officeDocument/2006/relationships/image" Target="../media/image6.svg"/><Relationship Id="rId12" Type="http://schemas.openxmlformats.org/officeDocument/2006/relationships/image" Target="../media/image7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70.svg"/><Relationship Id="rId5" Type="http://schemas.openxmlformats.org/officeDocument/2006/relationships/image" Target="../media/image12.svg"/><Relationship Id="rId10" Type="http://schemas.openxmlformats.org/officeDocument/2006/relationships/image" Target="../media/image69.png"/><Relationship Id="rId4" Type="http://schemas.openxmlformats.org/officeDocument/2006/relationships/image" Target="../media/image11.png"/><Relationship Id="rId9" Type="http://schemas.openxmlformats.org/officeDocument/2006/relationships/image" Target="../media/image51.svg"/></Relationships>
</file>

<file path=ppt/slides/_rels/slide1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svg"/></Relationships>
</file>

<file path=ppt/slides/_rels/slide15.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78.svg"/><Relationship Id="rId4" Type="http://schemas.openxmlformats.org/officeDocument/2006/relationships/image" Target="../media/image77.png"/></Relationships>
</file>

<file path=ppt/slides/_rels/slide1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47.svg"/><Relationship Id="rId7" Type="http://schemas.openxmlformats.org/officeDocument/2006/relationships/image" Target="../media/image82.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6.svg"/><Relationship Id="rId5" Type="http://schemas.openxmlformats.org/officeDocument/2006/relationships/image" Target="../media/image80.sv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svg"/></Relationships>
</file>

<file path=ppt/slides/_rels/slide17.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90.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svg"/><Relationship Id="rId4" Type="http://schemas.openxmlformats.org/officeDocument/2006/relationships/image" Target="../media/image87.png"/></Relationships>
</file>

<file path=ppt/slides/_rels/slide18.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92.svg"/></Relationships>
</file>

<file path=ppt/slides/_rels/slide19.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4.sv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93.png"/></Relationships>
</file>

<file path=ppt/slides/_rels/slide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47.svg"/><Relationship Id="rId7" Type="http://schemas.openxmlformats.org/officeDocument/2006/relationships/image" Target="../media/image95.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90.svg"/><Relationship Id="rId5" Type="http://schemas.openxmlformats.org/officeDocument/2006/relationships/image" Target="../media/image78.svg"/><Relationship Id="rId10" Type="http://schemas.openxmlformats.org/officeDocument/2006/relationships/image" Target="../media/image89.png"/><Relationship Id="rId4" Type="http://schemas.openxmlformats.org/officeDocument/2006/relationships/image" Target="../media/image77.png"/><Relationship Id="rId9" Type="http://schemas.openxmlformats.org/officeDocument/2006/relationships/image" Target="../media/image97.svg"/></Relationships>
</file>

<file path=ppt/slides/_rels/slide21.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4.svg"/><Relationship Id="rId7" Type="http://schemas.openxmlformats.org/officeDocument/2006/relationships/image" Target="../media/image101.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svg"/><Relationship Id="rId4" Type="http://schemas.openxmlformats.org/officeDocument/2006/relationships/image" Target="../media/image98.png"/><Relationship Id="rId9" Type="http://schemas.openxmlformats.org/officeDocument/2006/relationships/image" Target="../media/image103.svg"/></Relationships>
</file>

<file path=ppt/slides/_rels/slide2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105.svg"/></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07.svg"/><Relationship Id="rId7" Type="http://schemas.openxmlformats.org/officeDocument/2006/relationships/image" Target="../media/image43.sv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41.svg"/></Relationships>
</file>

<file path=ppt/slides/_rels/slide24.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4.svg"/><Relationship Id="rId7" Type="http://schemas.openxmlformats.org/officeDocument/2006/relationships/image" Target="../media/image111.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svg"/><Relationship Id="rId4" Type="http://schemas.openxmlformats.org/officeDocument/2006/relationships/image" Target="../media/image108.png"/><Relationship Id="rId9" Type="http://schemas.openxmlformats.org/officeDocument/2006/relationships/image" Target="../media/image113.svg"/></Relationships>
</file>

<file path=ppt/slides/_rels/slide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15.jpeg"/><Relationship Id="rId4" Type="http://schemas.openxmlformats.org/officeDocument/2006/relationships/image" Target="../media/image114.jpeg"/></Relationships>
</file>

<file path=ppt/slides/_rels/slide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17.jpeg"/><Relationship Id="rId4" Type="http://schemas.openxmlformats.org/officeDocument/2006/relationships/image" Target="../media/image116.jpeg"/></Relationships>
</file>

<file path=ppt/slides/_rels/slide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28.xml.rels><?xml version="1.0" encoding="UTF-8" standalone="yes"?>
<Relationships xmlns="http://schemas.openxmlformats.org/package/2006/relationships"><Relationship Id="rId8" Type="http://schemas.openxmlformats.org/officeDocument/2006/relationships/image" Target="../media/image121.svg"/><Relationship Id="rId3" Type="http://schemas.openxmlformats.org/officeDocument/2006/relationships/image" Target="../media/image47.svg"/><Relationship Id="rId7" Type="http://schemas.openxmlformats.org/officeDocument/2006/relationships/image" Target="../media/image120.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05.svg"/><Relationship Id="rId5" Type="http://schemas.openxmlformats.org/officeDocument/2006/relationships/image" Target="../media/image104.png"/><Relationship Id="rId10" Type="http://schemas.openxmlformats.org/officeDocument/2006/relationships/image" Target="../media/image123.svg"/><Relationship Id="rId4" Type="http://schemas.openxmlformats.org/officeDocument/2006/relationships/image" Target="../media/image119.png"/><Relationship Id="rId9" Type="http://schemas.openxmlformats.org/officeDocument/2006/relationships/image" Target="../media/image122.png"/></Relationships>
</file>

<file path=ppt/slides/_rels/slide29.xml.rels><?xml version="1.0" encoding="UTF-8" standalone="yes"?>
<Relationships xmlns="http://schemas.openxmlformats.org/package/2006/relationships"><Relationship Id="rId8" Type="http://schemas.openxmlformats.org/officeDocument/2006/relationships/image" Target="../media/image125.svg"/><Relationship Id="rId3" Type="http://schemas.openxmlformats.org/officeDocument/2006/relationships/image" Target="../media/image4.svg"/><Relationship Id="rId7" Type="http://schemas.openxmlformats.org/officeDocument/2006/relationships/image" Target="../media/image12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93.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svg"/><Relationship Id="rId7" Type="http://schemas.openxmlformats.org/officeDocument/2006/relationships/image" Target="../media/image2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s>
</file>

<file path=ppt/slides/_rels/slide30.xml.rels><?xml version="1.0" encoding="UTF-8" standalone="yes"?>
<Relationships xmlns="http://schemas.openxmlformats.org/package/2006/relationships"><Relationship Id="rId8" Type="http://schemas.openxmlformats.org/officeDocument/2006/relationships/image" Target="../media/image127.svg"/><Relationship Id="rId3" Type="http://schemas.openxmlformats.org/officeDocument/2006/relationships/image" Target="../media/image7.png"/><Relationship Id="rId7" Type="http://schemas.openxmlformats.org/officeDocument/2006/relationships/image" Target="../media/image12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31.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56.svg"/><Relationship Id="rId7" Type="http://schemas.openxmlformats.org/officeDocument/2006/relationships/image" Target="../media/image90.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129.svg"/><Relationship Id="rId4" Type="http://schemas.openxmlformats.org/officeDocument/2006/relationships/image" Target="../media/image128.png"/><Relationship Id="rId9" Type="http://schemas.openxmlformats.org/officeDocument/2006/relationships/image" Target="../media/image131.svg"/></Relationships>
</file>

<file path=ppt/slides/_rels/slide32.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36.png"/><Relationship Id="rId7"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37.svg"/></Relationships>
</file>

<file path=ppt/slides/_rels/slide3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6.svg"/><Relationship Id="rId7" Type="http://schemas.openxmlformats.org/officeDocument/2006/relationships/image" Target="../media/image10.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4.svg"/></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133.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132.png"/><Relationship Id="rId5" Type="http://schemas.openxmlformats.org/officeDocument/2006/relationships/image" Target="../media/image75.png"/><Relationship Id="rId4" Type="http://schemas.openxmlformats.org/officeDocument/2006/relationships/image" Target="../media/image74.svg"/></Relationships>
</file>

<file path=ppt/slides/_rels/slide35.xml.rels><?xml version="1.0" encoding="UTF-8" standalone="yes"?>
<Relationships xmlns="http://schemas.openxmlformats.org/package/2006/relationships"><Relationship Id="rId8" Type="http://schemas.openxmlformats.org/officeDocument/2006/relationships/image" Target="../media/image125.svg"/><Relationship Id="rId3" Type="http://schemas.openxmlformats.org/officeDocument/2006/relationships/image" Target="../media/image4.svg"/><Relationship Id="rId7" Type="http://schemas.openxmlformats.org/officeDocument/2006/relationships/image" Target="../media/image12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93.png"/></Relationships>
</file>

<file path=ppt/slides/_rels/slide36.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78.svg"/><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37.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36.png"/><Relationship Id="rId5" Type="http://schemas.openxmlformats.org/officeDocument/2006/relationships/image" Target="../media/image135.svg"/><Relationship Id="rId4" Type="http://schemas.openxmlformats.org/officeDocument/2006/relationships/image" Target="../media/image134.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7.svg"/></Relationships>
</file>

<file path=ppt/slides/_rels/slide39.xml.rels><?xml version="1.0" encoding="UTF-8" standalone="yes"?>
<Relationships xmlns="http://schemas.openxmlformats.org/package/2006/relationships"><Relationship Id="rId8" Type="http://schemas.openxmlformats.org/officeDocument/2006/relationships/image" Target="../media/image143.sv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141.svg"/><Relationship Id="rId5" Type="http://schemas.openxmlformats.org/officeDocument/2006/relationships/image" Target="../media/image140.png"/><Relationship Id="rId4" Type="http://schemas.openxmlformats.org/officeDocument/2006/relationships/image" Target="../media/image139.sv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2.svg"/><Relationship Id="rId5" Type="http://schemas.openxmlformats.org/officeDocument/2006/relationships/image" Target="../media/image26.svg"/><Relationship Id="rId10" Type="http://schemas.openxmlformats.org/officeDocument/2006/relationships/image" Target="../media/image11.png"/><Relationship Id="rId4" Type="http://schemas.openxmlformats.org/officeDocument/2006/relationships/image" Target="../media/image25.png"/><Relationship Id="rId9" Type="http://schemas.openxmlformats.org/officeDocument/2006/relationships/image" Target="../media/image28.svg"/></Relationships>
</file>

<file path=ppt/slides/_rels/slide40.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47.svg"/><Relationship Id="rId7" Type="http://schemas.openxmlformats.org/officeDocument/2006/relationships/image" Target="../media/image121.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05.svg"/><Relationship Id="rId10" Type="http://schemas.openxmlformats.org/officeDocument/2006/relationships/image" Target="../media/image144.png"/><Relationship Id="rId4" Type="http://schemas.openxmlformats.org/officeDocument/2006/relationships/image" Target="../media/image104.png"/><Relationship Id="rId9" Type="http://schemas.openxmlformats.org/officeDocument/2006/relationships/image" Target="../media/image123.svg"/></Relationships>
</file>

<file path=ppt/slides/_rels/slide4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image" Target="../media/image60.svg"/><Relationship Id="rId7" Type="http://schemas.openxmlformats.org/officeDocument/2006/relationships/image" Target="../media/image64.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146.svg"/><Relationship Id="rId2" Type="http://schemas.openxmlformats.org/officeDocument/2006/relationships/image" Target="../media/image145.png"/><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4.svg"/><Relationship Id="rId7" Type="http://schemas.openxmlformats.org/officeDocument/2006/relationships/image" Target="../media/image51.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48.svg"/></Relationships>
</file>

<file path=ppt/slides/_rels/slide4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4.sv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pn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1.svg"/><Relationship Id="rId7" Type="http://schemas.openxmlformats.org/officeDocument/2006/relationships/image" Target="../media/image43.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5.svg"/><Relationship Id="rId5" Type="http://schemas.openxmlformats.org/officeDocument/2006/relationships/image" Target="../media/image10.svg"/><Relationship Id="rId10" Type="http://schemas.openxmlformats.org/officeDocument/2006/relationships/image" Target="../media/image44.png"/><Relationship Id="rId4" Type="http://schemas.openxmlformats.org/officeDocument/2006/relationships/image" Target="../media/image9.png"/><Relationship Id="rId9" Type="http://schemas.openxmlformats.org/officeDocument/2006/relationships/image" Target="../media/image8.svg"/></Relationships>
</file>

<file path=ppt/slides/_rels/slide8.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4.sv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3.png"/><Relationship Id="rId2" Type="http://schemas.openxmlformats.org/officeDocument/2006/relationships/image" Target="../media/image5.png"/><Relationship Id="rId16"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8.svg"/><Relationship Id="rId5" Type="http://schemas.openxmlformats.org/officeDocument/2006/relationships/image" Target="../media/image26.svg"/><Relationship Id="rId15" Type="http://schemas.openxmlformats.org/officeDocument/2006/relationships/image" Target="../media/image53.svg"/><Relationship Id="rId10" Type="http://schemas.openxmlformats.org/officeDocument/2006/relationships/image" Target="../media/image27.png"/><Relationship Id="rId4" Type="http://schemas.openxmlformats.org/officeDocument/2006/relationships/image" Target="../media/image25.png"/><Relationship Id="rId9" Type="http://schemas.openxmlformats.org/officeDocument/2006/relationships/image" Target="../media/image51.svg"/><Relationship Id="rId1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3" name="Group 3"/>
          <p:cNvGrpSpPr/>
          <p:nvPr/>
        </p:nvGrpSpPr>
        <p:grpSpPr>
          <a:xfrm>
            <a:off x="0" y="6406907"/>
            <a:ext cx="18288000" cy="3880093"/>
            <a:chOff x="0" y="0"/>
            <a:chExt cx="4816593" cy="1021917"/>
          </a:xfrm>
        </p:grpSpPr>
        <p:sp>
          <p:nvSpPr>
            <p:cNvPr id="4" name="Freeform 4"/>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0200" y="2245933"/>
            <a:ext cx="17500372" cy="6183355"/>
          </a:xfrm>
          <a:prstGeom prst="rect">
            <a:avLst/>
          </a:prstGeom>
        </p:spPr>
      </p:pic>
      <p:grpSp>
        <p:nvGrpSpPr>
          <p:cNvPr id="8" name="Group 8"/>
          <p:cNvGrpSpPr/>
          <p:nvPr/>
        </p:nvGrpSpPr>
        <p:grpSpPr>
          <a:xfrm>
            <a:off x="0" y="-16613"/>
            <a:ext cx="18288000" cy="1344037"/>
            <a:chOff x="0" y="0"/>
            <a:chExt cx="28042220" cy="1792049"/>
          </a:xfrm>
        </p:grpSpPr>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78321"/>
            <a:stretch>
              <a:fillRect/>
            </a:stretch>
          </p:blipFill>
          <p:spPr>
            <a:xfrm flipV="1">
              <a:off x="0" y="0"/>
              <a:ext cx="15104543" cy="1792049"/>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78321"/>
            <a:stretch>
              <a:fillRect/>
            </a:stretch>
          </p:blipFill>
          <p:spPr>
            <a:xfrm flipV="1">
              <a:off x="12937677" y="0"/>
              <a:ext cx="15104543" cy="1792049"/>
            </a:xfrm>
            <a:prstGeom prst="rect">
              <a:avLst/>
            </a:prstGeom>
          </p:spPr>
        </p:pic>
      </p:grpSp>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242790" y="8893646"/>
            <a:ext cx="8580377" cy="4664605"/>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027814" y="6710711"/>
            <a:ext cx="1567745" cy="2182935"/>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281843" y="7134035"/>
            <a:ext cx="2372026" cy="1759612"/>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223066" y="141502"/>
            <a:ext cx="1841864" cy="1851966"/>
          </a:xfrm>
          <a:prstGeom prst="rect">
            <a:avLst/>
          </a:prstGeom>
        </p:spPr>
      </p:pic>
      <p:pic>
        <p:nvPicPr>
          <p:cNvPr id="16" name="Picture 1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81935" y="2862773"/>
            <a:ext cx="3837724" cy="10968359"/>
          </a:xfrm>
          <a:prstGeom prst="rect">
            <a:avLst/>
          </a:prstGeom>
        </p:spPr>
      </p:pic>
      <p:sp>
        <p:nvSpPr>
          <p:cNvPr id="18" name="TextBox 18"/>
          <p:cNvSpPr txBox="1"/>
          <p:nvPr/>
        </p:nvSpPr>
        <p:spPr>
          <a:xfrm>
            <a:off x="3086100" y="3519177"/>
            <a:ext cx="14439900" cy="3248646"/>
          </a:xfrm>
          <a:prstGeom prst="rect">
            <a:avLst/>
          </a:prstGeom>
        </p:spPr>
        <p:txBody>
          <a:bodyPr wrap="square" lIns="0" tIns="0" rIns="0" bIns="0" rtlCol="0" anchor="t">
            <a:spAutoFit/>
          </a:bodyPr>
          <a:lstStyle/>
          <a:p>
            <a:pPr algn="ctr">
              <a:lnSpc>
                <a:spcPct val="150000"/>
              </a:lnSpc>
            </a:pPr>
            <a:r>
              <a:rPr lang="en-US" sz="7500" b="1">
                <a:solidFill>
                  <a:srgbClr val="FFFFFF"/>
                </a:solidFill>
                <a:latin typeface="Arial" panose="020B0604020202020204" pitchFamily="34" charset="0"/>
                <a:cs typeface="Arial" panose="020B0604020202020204" pitchFamily="34" charset="0"/>
              </a:rPr>
              <a:t>CHÀO MỪNG CÁC EM ĐẾN VỚI BÀI HỌC NGÀY HÔM NAY!</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sp>
        <p:nvSpPr>
          <p:cNvPr id="2" name="TextBox 2"/>
          <p:cNvSpPr txBox="1"/>
          <p:nvPr/>
        </p:nvSpPr>
        <p:spPr>
          <a:xfrm>
            <a:off x="5045345" y="3388309"/>
            <a:ext cx="5321798" cy="1035412"/>
          </a:xfrm>
          <a:prstGeom prst="rect">
            <a:avLst/>
          </a:prstGeom>
        </p:spPr>
        <p:txBody>
          <a:bodyPr lIns="0" tIns="0" rIns="0" bIns="0" rtlCol="0" anchor="t">
            <a:spAutoFit/>
          </a:bodyPr>
          <a:lstStyle/>
          <a:p>
            <a:pPr algn="ctr">
              <a:lnSpc>
                <a:spcPts val="9379"/>
              </a:lnSpc>
            </a:pPr>
            <a:r>
              <a:rPr lang="en-US" sz="4500">
                <a:solidFill>
                  <a:srgbClr val="373E56"/>
                </a:solidFill>
                <a:latin typeface="Arial" panose="020B0604020202020204" pitchFamily="34" charset="0"/>
                <a:cs typeface="Arial" panose="020B0604020202020204" pitchFamily="34" charset="0"/>
              </a:rPr>
              <a:t>Em hãy cho biết:</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339026">
            <a:off x="3321737" y="3473404"/>
            <a:ext cx="2102723" cy="594019"/>
          </a:xfrm>
          <a:prstGeom prst="rect">
            <a:avLst/>
          </a:prstGeom>
        </p:spPr>
      </p:pic>
      <p:sp>
        <p:nvSpPr>
          <p:cNvPr id="10" name="TextBox 10"/>
          <p:cNvSpPr txBox="1"/>
          <p:nvPr/>
        </p:nvSpPr>
        <p:spPr>
          <a:xfrm rot="1668849">
            <a:off x="10944384" y="6540764"/>
            <a:ext cx="7351665" cy="1949123"/>
          </a:xfrm>
          <a:prstGeom prst="rect">
            <a:avLst/>
          </a:prstGeom>
        </p:spPr>
        <p:txBody>
          <a:bodyPr wrap="square" lIns="0" tIns="0" rIns="0" bIns="0" rtlCol="0" anchor="t">
            <a:spAutoFit/>
          </a:bodyPr>
          <a:lstStyle/>
          <a:p>
            <a:pPr algn="ctr">
              <a:lnSpc>
                <a:spcPct val="150000"/>
              </a:lnSpc>
            </a:pPr>
            <a:r>
              <a:rPr lang="en-US" sz="4500">
                <a:solidFill>
                  <a:srgbClr val="373E56"/>
                </a:solidFill>
                <a:latin typeface="Arial" panose="020B0604020202020204" pitchFamily="34" charset="0"/>
                <a:cs typeface="Arial" panose="020B0604020202020204" pitchFamily="34" charset="0"/>
              </a:rPr>
              <a:t>Việc quản lí tiền hiệu quả có ý nghĩa như thế nào?</a:t>
            </a:r>
          </a:p>
        </p:txBody>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38104" flipH="1">
            <a:off x="10327785" y="4222553"/>
            <a:ext cx="2135248" cy="603207"/>
          </a:xfrm>
          <a:prstGeom prst="rect">
            <a:avLst/>
          </a:prstGeom>
        </p:spPr>
      </p:pic>
      <p:sp>
        <p:nvSpPr>
          <p:cNvPr id="13" name="TextBox 13"/>
          <p:cNvSpPr txBox="1"/>
          <p:nvPr/>
        </p:nvSpPr>
        <p:spPr>
          <a:xfrm rot="-1774858">
            <a:off x="-38182" y="1663875"/>
            <a:ext cx="5044856" cy="1949123"/>
          </a:xfrm>
          <a:prstGeom prst="rect">
            <a:avLst/>
          </a:prstGeom>
        </p:spPr>
        <p:txBody>
          <a:bodyPr wrap="square" lIns="0" tIns="0" rIns="0" bIns="0" rtlCol="0" anchor="t">
            <a:spAutoFit/>
          </a:bodyPr>
          <a:lstStyle/>
          <a:p>
            <a:pPr algn="ctr">
              <a:lnSpc>
                <a:spcPct val="150000"/>
              </a:lnSpc>
            </a:pPr>
            <a:r>
              <a:rPr lang="en-US" sz="4500">
                <a:solidFill>
                  <a:srgbClr val="373E56"/>
                </a:solidFill>
                <a:latin typeface="Arial" panose="020B0604020202020204" pitchFamily="34" charset="0"/>
                <a:cs typeface="Arial" panose="020B0604020202020204" pitchFamily="34" charset="0"/>
              </a:rPr>
              <a:t>Thế nào là quản lí tiền hiệu quả?</a:t>
            </a:r>
          </a:p>
        </p:txBody>
      </p:sp>
      <p:pic>
        <p:nvPicPr>
          <p:cNvPr id="19" name="Picture 136">
            <a:extLst>
              <a:ext uri="{FF2B5EF4-FFF2-40B4-BE49-F238E27FC236}">
                <a16:creationId xmlns:a16="http://schemas.microsoft.com/office/drawing/2014/main" id="{AB5D445D-3564-4211-B7C8-4CA4988540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96196">
            <a:off x="12482755" y="1257131"/>
            <a:ext cx="5765330" cy="1247408"/>
          </a:xfrm>
          <a:prstGeom prst="rect">
            <a:avLst/>
          </a:prstGeom>
        </p:spPr>
      </p:pic>
      <p:pic>
        <p:nvPicPr>
          <p:cNvPr id="20" name="Picture 10">
            <a:extLst>
              <a:ext uri="{FF2B5EF4-FFF2-40B4-BE49-F238E27FC236}">
                <a16:creationId xmlns:a16="http://schemas.microsoft.com/office/drawing/2014/main" id="{C921377F-1320-4825-BACC-4994EE27E4D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43472" y="4438009"/>
            <a:ext cx="4439744" cy="5848991"/>
          </a:xfrm>
          <a:prstGeom prst="rect">
            <a:avLst/>
          </a:prstGeom>
        </p:spPr>
      </p:pic>
      <p:pic>
        <p:nvPicPr>
          <p:cNvPr id="21" name="Picture 2">
            <a:extLst>
              <a:ext uri="{FF2B5EF4-FFF2-40B4-BE49-F238E27FC236}">
                <a16:creationId xmlns:a16="http://schemas.microsoft.com/office/drawing/2014/main" id="{4FFD4D45-FFB6-4DF2-A3BF-D9E7B997197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23900" y="311577"/>
            <a:ext cx="1513534" cy="1817562"/>
          </a:xfrm>
          <a:prstGeom prst="rect">
            <a:avLst/>
          </a:prstGeom>
        </p:spPr>
      </p:pic>
      <p:pic>
        <p:nvPicPr>
          <p:cNvPr id="22" name="Picture 4">
            <a:extLst>
              <a:ext uri="{FF2B5EF4-FFF2-40B4-BE49-F238E27FC236}">
                <a16:creationId xmlns:a16="http://schemas.microsoft.com/office/drawing/2014/main" id="{DBE72FFC-807F-4AE1-A5CA-D5924D7C403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582116" y="4908202"/>
            <a:ext cx="2084292" cy="2086900"/>
          </a:xfrm>
          <a:prstGeom prst="rect">
            <a:avLst/>
          </a:prstGeom>
        </p:spPr>
      </p:pic>
      <p:pic>
        <p:nvPicPr>
          <p:cNvPr id="24" name="Picture 4">
            <a:extLst>
              <a:ext uri="{FF2B5EF4-FFF2-40B4-BE49-F238E27FC236}">
                <a16:creationId xmlns:a16="http://schemas.microsoft.com/office/drawing/2014/main" id="{70F8DFB0-489F-40E0-BE9B-421DFF1BA30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375242" y="7800120"/>
            <a:ext cx="1531440" cy="2523354"/>
          </a:xfrm>
          <a:prstGeom prst="rect">
            <a:avLst/>
          </a:prstGeom>
        </p:spPr>
      </p:pic>
      <p:pic>
        <p:nvPicPr>
          <p:cNvPr id="25" name="Picture 5">
            <a:extLst>
              <a:ext uri="{FF2B5EF4-FFF2-40B4-BE49-F238E27FC236}">
                <a16:creationId xmlns:a16="http://schemas.microsoft.com/office/drawing/2014/main" id="{F350E99C-4E4C-446A-A028-C82EB3515CD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3683" y="7504845"/>
            <a:ext cx="2286000" cy="2758342"/>
          </a:xfrm>
          <a:prstGeom prst="rect">
            <a:avLst/>
          </a:prstGeom>
        </p:spPr>
      </p:pic>
    </p:spTree>
    <p:extLst>
      <p:ext uri="{BB962C8B-B14F-4D97-AF65-F5344CB8AC3E}">
        <p14:creationId xmlns:p14="http://schemas.microsoft.com/office/powerpoint/2010/main" val="24467381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15163800" y="-28575"/>
            <a:ext cx="3124200" cy="102870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0" y="1181100"/>
            <a:ext cx="18288000" cy="833433"/>
          </a:xfrm>
          <a:prstGeom prst="rect">
            <a:avLst/>
          </a:prstGeom>
        </p:spPr>
        <p:txBody>
          <a:bodyPr wrap="square" lIns="0" tIns="0" rIns="0" bIns="0" rtlCol="0" anchor="t">
            <a:spAutoFit/>
          </a:bodyPr>
          <a:lstStyle/>
          <a:p>
            <a:pPr algn="ctr">
              <a:lnSpc>
                <a:spcPts val="7261"/>
              </a:lnSpc>
            </a:pPr>
            <a:r>
              <a:rPr lang="en-US" sz="4500" b="1">
                <a:solidFill>
                  <a:srgbClr val="373E56"/>
                </a:solidFill>
                <a:latin typeface="Arial" panose="020B0604020202020204" pitchFamily="34" charset="0"/>
                <a:cs typeface="Arial" panose="020B0604020202020204" pitchFamily="34" charset="0"/>
              </a:rPr>
              <a:t>KẾT LUẬN</a:t>
            </a:r>
          </a:p>
        </p:txBody>
      </p:sp>
      <p:sp>
        <p:nvSpPr>
          <p:cNvPr id="15" name="Rounded Rectangular Callout 10">
            <a:extLst>
              <a:ext uri="{FF2B5EF4-FFF2-40B4-BE49-F238E27FC236}">
                <a16:creationId xmlns:a16="http://schemas.microsoft.com/office/drawing/2014/main" id="{FBDC7093-9CF3-4DBC-9C9B-7999EA9EA265}"/>
              </a:ext>
            </a:extLst>
          </p:cNvPr>
          <p:cNvSpPr/>
          <p:nvPr/>
        </p:nvSpPr>
        <p:spPr>
          <a:xfrm>
            <a:off x="4162664" y="2655397"/>
            <a:ext cx="9734311" cy="3031021"/>
          </a:xfrm>
          <a:prstGeom prst="wedgeRoundRectCallout">
            <a:avLst>
              <a:gd name="adj1" fmla="val -60028"/>
              <a:gd name="adj2" fmla="val 25307"/>
              <a:gd name="adj3" fmla="val 16667"/>
            </a:avLst>
          </a:prstGeom>
          <a:solidFill>
            <a:schemeClr val="bg1"/>
          </a:solidFill>
          <a:ln w="5715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en-US" sz="3800" dirty="0">
              <a:solidFill>
                <a:schemeClr val="tx1"/>
              </a:solidFill>
              <a:latin typeface="Arial" panose="020B0604020202020204" pitchFamily="34" charset="0"/>
              <a:cs typeface="Arial" panose="020B0604020202020204" pitchFamily="34" charset="0"/>
            </a:endParaRPr>
          </a:p>
        </p:txBody>
      </p:sp>
      <p:sp>
        <p:nvSpPr>
          <p:cNvPr id="16" name="TextBox 11">
            <a:extLst>
              <a:ext uri="{FF2B5EF4-FFF2-40B4-BE49-F238E27FC236}">
                <a16:creationId xmlns:a16="http://schemas.microsoft.com/office/drawing/2014/main" id="{342522E9-971C-4A48-AD85-D1F9318192EF}"/>
              </a:ext>
            </a:extLst>
          </p:cNvPr>
          <p:cNvSpPr txBox="1"/>
          <p:nvPr/>
        </p:nvSpPr>
        <p:spPr>
          <a:xfrm>
            <a:off x="4531365" y="2785322"/>
            <a:ext cx="9144000" cy="2655920"/>
          </a:xfrm>
          <a:prstGeom prst="rect">
            <a:avLst/>
          </a:prstGeom>
        </p:spPr>
        <p:txBody>
          <a:bodyPr wrap="square" lIns="0" tIns="0" rIns="0" bIns="0" rtlCol="0" anchor="t">
            <a:spAutoFit/>
          </a:bodyPr>
          <a:lstStyle/>
          <a:p>
            <a:pPr algn="just">
              <a:lnSpc>
                <a:spcPct val="150000"/>
              </a:lnSpc>
              <a:spcBef>
                <a:spcPct val="0"/>
              </a:spcBef>
            </a:pPr>
            <a:r>
              <a:rPr lang="en-US" sz="4000" b="1">
                <a:solidFill>
                  <a:schemeClr val="accent3">
                    <a:lumMod val="50000"/>
                  </a:schemeClr>
                </a:solidFill>
                <a:latin typeface="Arial" panose="020B0604020202020204" pitchFamily="34" charset="0"/>
                <a:cs typeface="Arial" panose="020B0604020202020204" pitchFamily="34" charset="0"/>
              </a:rPr>
              <a:t>Quản lí tiền: </a:t>
            </a:r>
            <a:r>
              <a:rPr lang="en-US" sz="4000">
                <a:solidFill>
                  <a:schemeClr val="accent3">
                    <a:lumMod val="50000"/>
                  </a:schemeClr>
                </a:solidFill>
                <a:latin typeface="Arial" panose="020B0604020202020204" pitchFamily="34" charset="0"/>
                <a:cs typeface="Arial" panose="020B0604020202020204" pitchFamily="34" charset="0"/>
              </a:rPr>
              <a:t>là việc hiểu rõ các khoản tiền </a:t>
            </a:r>
            <a:r>
              <a:rPr lang="vi-VN" sz="4000">
                <a:solidFill>
                  <a:schemeClr val="accent3">
                    <a:lumMod val="50000"/>
                  </a:schemeClr>
                </a:solidFill>
                <a:latin typeface="Arial" panose="020B0604020202020204" pitchFamily="34" charset="0"/>
                <a:cs typeface="Arial" panose="020B0604020202020204" pitchFamily="34" charset="0"/>
              </a:rPr>
              <a:t>mình</a:t>
            </a:r>
            <a:r>
              <a:rPr lang="en-US" sz="4000">
                <a:solidFill>
                  <a:schemeClr val="accent3">
                    <a:lumMod val="50000"/>
                  </a:schemeClr>
                </a:solidFill>
                <a:latin typeface="Arial" panose="020B0604020202020204" pitchFamily="34" charset="0"/>
                <a:cs typeface="Arial" panose="020B0604020202020204" pitchFamily="34" charset="0"/>
              </a:rPr>
              <a:t> có và lên kế hoạch chi tiêu, tiết kiệm sao cho cân đối, phù hợp. </a:t>
            </a:r>
          </a:p>
        </p:txBody>
      </p:sp>
      <p:sp>
        <p:nvSpPr>
          <p:cNvPr id="17" name="Rounded Rectangular Callout 10">
            <a:extLst>
              <a:ext uri="{FF2B5EF4-FFF2-40B4-BE49-F238E27FC236}">
                <a16:creationId xmlns:a16="http://schemas.microsoft.com/office/drawing/2014/main" id="{793EF077-1227-4F61-949D-8EA3FD2395B6}"/>
              </a:ext>
            </a:extLst>
          </p:cNvPr>
          <p:cNvSpPr/>
          <p:nvPr/>
        </p:nvSpPr>
        <p:spPr>
          <a:xfrm flipH="1">
            <a:off x="542936" y="6663880"/>
            <a:ext cx="13335002" cy="3031022"/>
          </a:xfrm>
          <a:prstGeom prst="wedgeRoundRectCallout">
            <a:avLst>
              <a:gd name="adj1" fmla="val -60028"/>
              <a:gd name="adj2" fmla="val 25307"/>
              <a:gd name="adj3" fmla="val 16667"/>
            </a:avLst>
          </a:prstGeom>
          <a:solidFill>
            <a:schemeClr val="bg1"/>
          </a:solidFill>
          <a:ln w="5715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en-US" sz="3800" dirty="0">
              <a:solidFill>
                <a:schemeClr val="tx1"/>
              </a:solidFill>
              <a:latin typeface="Arial" panose="020B0604020202020204" pitchFamily="34" charset="0"/>
              <a:cs typeface="Arial" panose="020B0604020202020204" pitchFamily="34" charset="0"/>
            </a:endParaRPr>
          </a:p>
        </p:txBody>
      </p:sp>
      <p:sp>
        <p:nvSpPr>
          <p:cNvPr id="18" name="TextBox 11">
            <a:extLst>
              <a:ext uri="{FF2B5EF4-FFF2-40B4-BE49-F238E27FC236}">
                <a16:creationId xmlns:a16="http://schemas.microsoft.com/office/drawing/2014/main" id="{56534D4C-CCE7-4EB5-830D-FF1133FC23A6}"/>
              </a:ext>
            </a:extLst>
          </p:cNvPr>
          <p:cNvSpPr txBox="1"/>
          <p:nvPr/>
        </p:nvSpPr>
        <p:spPr>
          <a:xfrm>
            <a:off x="1002251" y="6805615"/>
            <a:ext cx="12677876" cy="2655920"/>
          </a:xfrm>
          <a:prstGeom prst="rect">
            <a:avLst/>
          </a:prstGeom>
        </p:spPr>
        <p:txBody>
          <a:bodyPr wrap="square" lIns="0" tIns="0" rIns="0" bIns="0" rtlCol="0" anchor="t">
            <a:spAutoFit/>
          </a:bodyPr>
          <a:lstStyle/>
          <a:p>
            <a:pPr algn="just">
              <a:lnSpc>
                <a:spcPct val="150000"/>
              </a:lnSpc>
              <a:spcBef>
                <a:spcPct val="0"/>
              </a:spcBef>
            </a:pPr>
            <a:r>
              <a:rPr lang="en-US" sz="4000" b="1">
                <a:solidFill>
                  <a:schemeClr val="accent3">
                    <a:lumMod val="50000"/>
                  </a:schemeClr>
                </a:solidFill>
                <a:latin typeface="Arial" panose="020B0604020202020204" pitchFamily="34" charset="0"/>
                <a:cs typeface="Arial" panose="020B0604020202020204" pitchFamily="34" charset="0"/>
              </a:rPr>
              <a:t>Ý nghĩa của quản lí tiền hiệu quả:</a:t>
            </a:r>
            <a:r>
              <a:rPr lang="vi-VN" sz="4000" b="1">
                <a:solidFill>
                  <a:schemeClr val="accent3">
                    <a:lumMod val="50000"/>
                  </a:schemeClr>
                </a:solidFill>
                <a:latin typeface="Arial" panose="020B0604020202020204" pitchFamily="34" charset="0"/>
                <a:cs typeface="Arial" panose="020B0604020202020204" pitchFamily="34" charset="0"/>
              </a:rPr>
              <a:t> </a:t>
            </a:r>
            <a:r>
              <a:rPr lang="vi-VN" sz="4000">
                <a:solidFill>
                  <a:schemeClr val="accent3">
                    <a:lumMod val="50000"/>
                  </a:schemeClr>
                </a:solidFill>
                <a:latin typeface="Arial" panose="020B0604020202020204" pitchFamily="34" charset="0"/>
                <a:cs typeface="Arial" panose="020B0604020202020204" pitchFamily="34" charset="0"/>
              </a:rPr>
              <a:t>giúp chúng ta chủ động chi tiêu hợp lí, rèn luyện tiết kiệm, dự phòng cho trường hợp khó khăn và đầu tư cho tương lai.</a:t>
            </a:r>
            <a:endParaRPr lang="en-US" sz="4000">
              <a:solidFill>
                <a:schemeClr val="accent3">
                  <a:lumMod val="50000"/>
                </a:schemeClr>
              </a:solidFill>
              <a:latin typeface="Arial" panose="020B0604020202020204" pitchFamily="34" charset="0"/>
              <a:cs typeface="Arial" panose="020B0604020202020204" pitchFamily="34" charset="0"/>
            </a:endParaRPr>
          </a:p>
        </p:txBody>
      </p:sp>
      <p:pic>
        <p:nvPicPr>
          <p:cNvPr id="20" name="Picture 12">
            <a:extLst>
              <a:ext uri="{FF2B5EF4-FFF2-40B4-BE49-F238E27FC236}">
                <a16:creationId xmlns:a16="http://schemas.microsoft.com/office/drawing/2014/main" id="{4E1522FF-0E2E-4288-A5F5-ED5565955AF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316199" y="1606955"/>
            <a:ext cx="2552446" cy="2704904"/>
          </a:xfrm>
          <a:prstGeom prst="rect">
            <a:avLst/>
          </a:prstGeom>
        </p:spPr>
      </p:pic>
      <p:pic>
        <p:nvPicPr>
          <p:cNvPr id="21" name="Picture 3">
            <a:extLst>
              <a:ext uri="{FF2B5EF4-FFF2-40B4-BE49-F238E27FC236}">
                <a16:creationId xmlns:a16="http://schemas.microsoft.com/office/drawing/2014/main" id="{1E1AA23F-DE98-4403-B020-8F505C4A5B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611569" y="4863967"/>
            <a:ext cx="1961707" cy="2376518"/>
          </a:xfrm>
          <a:prstGeom prst="rect">
            <a:avLst/>
          </a:prstGeom>
        </p:spPr>
      </p:pic>
      <p:pic>
        <p:nvPicPr>
          <p:cNvPr id="22" name="Picture 4">
            <a:extLst>
              <a:ext uri="{FF2B5EF4-FFF2-40B4-BE49-F238E27FC236}">
                <a16:creationId xmlns:a16="http://schemas.microsoft.com/office/drawing/2014/main" id="{EAB0D0C1-C207-48FA-B793-1F0D6C080C7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792577" y="7744599"/>
            <a:ext cx="1866646" cy="2376518"/>
          </a:xfrm>
          <a:prstGeom prst="rect">
            <a:avLst/>
          </a:prstGeom>
        </p:spPr>
      </p:pic>
      <p:pic>
        <p:nvPicPr>
          <p:cNvPr id="23" name="Picture 20">
            <a:extLst>
              <a:ext uri="{FF2B5EF4-FFF2-40B4-BE49-F238E27FC236}">
                <a16:creationId xmlns:a16="http://schemas.microsoft.com/office/drawing/2014/main" id="{E4B38297-9E46-4C2A-8027-9072E6C35CB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8600" y="2324100"/>
            <a:ext cx="2895600" cy="4248148"/>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16" grpId="0"/>
      <p:bldP spid="17" grpId="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F71"/>
        </a:solidFill>
        <a:effectLst/>
      </p:bgPr>
    </p:bg>
    <p:spTree>
      <p:nvGrpSpPr>
        <p:cNvPr id="1" name=""/>
        <p:cNvGrpSpPr/>
        <p:nvPr/>
      </p:nvGrpSpPr>
      <p:grpSpPr>
        <a:xfrm>
          <a:off x="0" y="0"/>
          <a:ext cx="0" cy="0"/>
          <a:chOff x="0" y="0"/>
          <a:chExt cx="0" cy="0"/>
        </a:xfrm>
      </p:grpSpPr>
      <p:sp>
        <p:nvSpPr>
          <p:cNvPr id="2" name="TextBox 2"/>
          <p:cNvSpPr txBox="1"/>
          <p:nvPr/>
        </p:nvSpPr>
        <p:spPr>
          <a:xfrm>
            <a:off x="-19050" y="2936054"/>
            <a:ext cx="18288000" cy="1335237"/>
          </a:xfrm>
          <a:prstGeom prst="rect">
            <a:avLst/>
          </a:prstGeom>
        </p:spPr>
        <p:txBody>
          <a:bodyPr wrap="square" lIns="0" tIns="0" rIns="0" bIns="0" rtlCol="0" anchor="t">
            <a:spAutoFit/>
          </a:bodyPr>
          <a:lstStyle/>
          <a:p>
            <a:pPr algn="ctr">
              <a:lnSpc>
                <a:spcPct val="150000"/>
              </a:lnSpc>
            </a:pPr>
            <a:r>
              <a:rPr lang="en-US" sz="6600" b="1">
                <a:solidFill>
                  <a:srgbClr val="373E56"/>
                </a:solidFill>
                <a:latin typeface="Arial" panose="020B0604020202020204" pitchFamily="34" charset="0"/>
                <a:cs typeface="Arial" panose="020B0604020202020204" pitchFamily="34" charset="0"/>
              </a:rPr>
              <a:t>2. ĐỌC PHƯƠNG ÁN</a:t>
            </a:r>
          </a:p>
        </p:txBody>
      </p:sp>
      <p:pic>
        <p:nvPicPr>
          <p:cNvPr id="8" name="Picture 9">
            <a:extLst>
              <a:ext uri="{FF2B5EF4-FFF2-40B4-BE49-F238E27FC236}">
                <a16:creationId xmlns:a16="http://schemas.microsoft.com/office/drawing/2014/main" id="{33917A3F-D2B3-4A6B-B1E1-C17F303711B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81600" y="4573737"/>
            <a:ext cx="7016978" cy="5881182"/>
          </a:xfrm>
          <a:prstGeom prst="rect">
            <a:avLst/>
          </a:prstGeom>
        </p:spPr>
      </p:pic>
      <p:pic>
        <p:nvPicPr>
          <p:cNvPr id="9" name="Picture 135">
            <a:extLst>
              <a:ext uri="{FF2B5EF4-FFF2-40B4-BE49-F238E27FC236}">
                <a16:creationId xmlns:a16="http://schemas.microsoft.com/office/drawing/2014/main" id="{FCA8483F-8E9E-4D22-90B7-96156C51CE1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979612">
            <a:off x="-752298" y="1250212"/>
            <a:ext cx="5765330" cy="1247408"/>
          </a:xfrm>
          <a:prstGeom prst="rect">
            <a:avLst/>
          </a:prstGeom>
        </p:spPr>
      </p:pic>
      <p:pic>
        <p:nvPicPr>
          <p:cNvPr id="10" name="Picture 136">
            <a:extLst>
              <a:ext uri="{FF2B5EF4-FFF2-40B4-BE49-F238E27FC236}">
                <a16:creationId xmlns:a16="http://schemas.microsoft.com/office/drawing/2014/main" id="{64F9E906-EE0E-4A76-B9BF-BDAB5771F0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96196">
            <a:off x="12906944" y="910977"/>
            <a:ext cx="5765330" cy="1247408"/>
          </a:xfrm>
          <a:prstGeom prst="rect">
            <a:avLst/>
          </a:prstGeom>
        </p:spPr>
      </p:pic>
      <p:pic>
        <p:nvPicPr>
          <p:cNvPr id="11" name="Picture 16">
            <a:extLst>
              <a:ext uri="{FF2B5EF4-FFF2-40B4-BE49-F238E27FC236}">
                <a16:creationId xmlns:a16="http://schemas.microsoft.com/office/drawing/2014/main" id="{1E6EDAB0-38A1-4280-BACC-88277EFB393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95993" y="8182680"/>
            <a:ext cx="3259087" cy="2095089"/>
          </a:xfrm>
          <a:prstGeom prst="rect">
            <a:avLst/>
          </a:prstGeom>
        </p:spPr>
      </p:pic>
      <p:pic>
        <p:nvPicPr>
          <p:cNvPr id="12" name="Picture 17">
            <a:extLst>
              <a:ext uri="{FF2B5EF4-FFF2-40B4-BE49-F238E27FC236}">
                <a16:creationId xmlns:a16="http://schemas.microsoft.com/office/drawing/2014/main" id="{50BEC360-3895-4485-8801-7C1EB0FFDA8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65315" y="7650656"/>
            <a:ext cx="1903635" cy="2650631"/>
          </a:xfrm>
          <a:prstGeom prst="rect">
            <a:avLst/>
          </a:prstGeom>
        </p:spPr>
      </p:pic>
      <p:pic>
        <p:nvPicPr>
          <p:cNvPr id="13" name="Picture 18">
            <a:extLst>
              <a:ext uri="{FF2B5EF4-FFF2-40B4-BE49-F238E27FC236}">
                <a16:creationId xmlns:a16="http://schemas.microsoft.com/office/drawing/2014/main" id="{307C3FE0-A616-423D-98DF-83F2BE4C5F3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700239" y="8150390"/>
            <a:ext cx="2880234" cy="2136610"/>
          </a:xfrm>
          <a:prstGeom prst="rect">
            <a:avLst/>
          </a:prstGeom>
        </p:spPr>
      </p:pic>
      <p:pic>
        <p:nvPicPr>
          <p:cNvPr id="14" name="Picture 20">
            <a:extLst>
              <a:ext uri="{FF2B5EF4-FFF2-40B4-BE49-F238E27FC236}">
                <a16:creationId xmlns:a16="http://schemas.microsoft.com/office/drawing/2014/main" id="{8320CDB9-B4B7-4ADA-A201-5E58CA6938A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3338" y="7720571"/>
            <a:ext cx="1903635" cy="2650631"/>
          </a:xfrm>
          <a:prstGeom prst="rect">
            <a:avLst/>
          </a:prstGeom>
        </p:spPr>
      </p:pic>
    </p:spTree>
    <p:extLst>
      <p:ext uri="{BB962C8B-B14F-4D97-AF65-F5344CB8AC3E}">
        <p14:creationId xmlns:p14="http://schemas.microsoft.com/office/powerpoint/2010/main" val="30129602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4" name="Group 4"/>
          <p:cNvGrpSpPr/>
          <p:nvPr/>
        </p:nvGrpSpPr>
        <p:grpSpPr>
          <a:xfrm>
            <a:off x="1" y="-71256"/>
            <a:ext cx="18288000" cy="1344037"/>
            <a:chOff x="0" y="0"/>
            <a:chExt cx="28042220" cy="1792049"/>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0" y="0"/>
              <a:ext cx="15104543" cy="1792049"/>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12937677" y="0"/>
              <a:ext cx="15104543" cy="1792049"/>
            </a:xfrm>
            <a:prstGeom prst="rect">
              <a:avLst/>
            </a:prstGeom>
          </p:spPr>
        </p:pic>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79936" y="600762"/>
            <a:ext cx="2363195" cy="237615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242790" y="9639300"/>
            <a:ext cx="8580377" cy="4664605"/>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335000" y="1298927"/>
            <a:ext cx="4800600" cy="1575782"/>
          </a:xfrm>
          <a:prstGeom prst="rect">
            <a:avLst/>
          </a:prstGeom>
        </p:spPr>
      </p:pic>
      <p:grpSp>
        <p:nvGrpSpPr>
          <p:cNvPr id="18" name="Group 18"/>
          <p:cNvGrpSpPr/>
          <p:nvPr/>
        </p:nvGrpSpPr>
        <p:grpSpPr>
          <a:xfrm rot="-10800000">
            <a:off x="152400" y="3285360"/>
            <a:ext cx="14173201" cy="5234183"/>
            <a:chOff x="0" y="0"/>
            <a:chExt cx="11538770" cy="11849767"/>
          </a:xfrm>
        </p:grpSpPr>
        <p:sp>
          <p:nvSpPr>
            <p:cNvPr id="19" name="Freeform 19"/>
            <p:cNvSpPr/>
            <p:nvPr/>
          </p:nvSpPr>
          <p:spPr>
            <a:xfrm>
              <a:off x="0" y="-4262"/>
              <a:ext cx="11546516" cy="11856253"/>
            </a:xfrm>
            <a:custGeom>
              <a:avLst/>
              <a:gdLst/>
              <a:ahLst/>
              <a:cxnLst/>
              <a:rect l="l" t="t" r="r" b="b"/>
              <a:pathLst>
                <a:path w="11546516" h="11856253">
                  <a:moveTo>
                    <a:pt x="10607616" y="11845066"/>
                  </a:moveTo>
                  <a:cubicBezTo>
                    <a:pt x="10607616" y="11845066"/>
                    <a:pt x="10187863" y="11856253"/>
                    <a:pt x="9725278" y="11853632"/>
                  </a:cubicBezTo>
                  <a:cubicBezTo>
                    <a:pt x="3767360" y="11851468"/>
                    <a:pt x="1057073" y="11843644"/>
                    <a:pt x="1057073" y="11843644"/>
                  </a:cubicBezTo>
                  <a:cubicBezTo>
                    <a:pt x="812931" y="11834810"/>
                    <a:pt x="565145" y="11817829"/>
                    <a:pt x="398404" y="11759651"/>
                  </a:cubicBezTo>
                  <a:cubicBezTo>
                    <a:pt x="120505" y="11662690"/>
                    <a:pt x="0" y="11485161"/>
                    <a:pt x="0" y="3633822"/>
                  </a:cubicBezTo>
                  <a:lnTo>
                    <a:pt x="0" y="3633732"/>
                  </a:lnTo>
                  <a:cubicBezTo>
                    <a:pt x="8536" y="440430"/>
                    <a:pt x="34263" y="311302"/>
                    <a:pt x="140291" y="225758"/>
                  </a:cubicBezTo>
                  <a:cubicBezTo>
                    <a:pt x="342602" y="62530"/>
                    <a:pt x="736658" y="7673"/>
                    <a:pt x="1155311" y="7673"/>
                  </a:cubicBezTo>
                  <a:cubicBezTo>
                    <a:pt x="1155311" y="7673"/>
                    <a:pt x="1551711" y="15681"/>
                    <a:pt x="7906713" y="7673"/>
                  </a:cubicBezTo>
                  <a:cubicBezTo>
                    <a:pt x="9968937" y="0"/>
                    <a:pt x="10432865" y="7673"/>
                    <a:pt x="10432865" y="7673"/>
                  </a:cubicBezTo>
                  <a:cubicBezTo>
                    <a:pt x="10801172" y="15152"/>
                    <a:pt x="11164484" y="84484"/>
                    <a:pt x="11362225" y="207066"/>
                  </a:cubicBezTo>
                  <a:cubicBezTo>
                    <a:pt x="11513242" y="300683"/>
                    <a:pt x="11546516" y="425358"/>
                    <a:pt x="11537376" y="3633822"/>
                  </a:cubicBezTo>
                  <a:lnTo>
                    <a:pt x="11537376" y="3633911"/>
                  </a:lnTo>
                  <a:cubicBezTo>
                    <a:pt x="11537376" y="11603127"/>
                    <a:pt x="11254379" y="11817225"/>
                    <a:pt x="10607616" y="11845066"/>
                  </a:cubicBezTo>
                  <a:close/>
                </a:path>
              </a:pathLst>
            </a:custGeom>
            <a:solidFill>
              <a:srgbClr val="FFCF71"/>
            </a:solidFill>
          </p:spPr>
        </p:sp>
      </p:grpSp>
      <p:sp>
        <p:nvSpPr>
          <p:cNvPr id="26" name="TextBox 26"/>
          <p:cNvSpPr txBox="1"/>
          <p:nvPr/>
        </p:nvSpPr>
        <p:spPr>
          <a:xfrm>
            <a:off x="0" y="1602750"/>
            <a:ext cx="18288000" cy="1044197"/>
          </a:xfrm>
          <a:prstGeom prst="rect">
            <a:avLst/>
          </a:prstGeom>
        </p:spPr>
        <p:txBody>
          <a:bodyPr wrap="square" lIns="0" tIns="0" rIns="0" bIns="0" rtlCol="0" anchor="t">
            <a:spAutoFit/>
          </a:bodyPr>
          <a:lstStyle/>
          <a:p>
            <a:pPr algn="ctr">
              <a:lnSpc>
                <a:spcPts val="9379"/>
              </a:lnSpc>
            </a:pPr>
            <a:r>
              <a:rPr lang="en-US" sz="4800" b="1">
                <a:solidFill>
                  <a:srgbClr val="373E56"/>
                </a:solidFill>
                <a:latin typeface="Arial" panose="020B0604020202020204" pitchFamily="34" charset="0"/>
                <a:cs typeface="Arial" panose="020B0604020202020204" pitchFamily="34" charset="0"/>
              </a:rPr>
              <a:t>Thảo luận cặp đôi</a:t>
            </a:r>
          </a:p>
        </p:txBody>
      </p:sp>
      <p:sp>
        <p:nvSpPr>
          <p:cNvPr id="27" name="TextBox 11">
            <a:extLst>
              <a:ext uri="{FF2B5EF4-FFF2-40B4-BE49-F238E27FC236}">
                <a16:creationId xmlns:a16="http://schemas.microsoft.com/office/drawing/2014/main" id="{9A38A5EA-3358-4D93-8FB8-190F0019A662}"/>
              </a:ext>
            </a:extLst>
          </p:cNvPr>
          <p:cNvSpPr txBox="1"/>
          <p:nvPr/>
        </p:nvSpPr>
        <p:spPr>
          <a:xfrm>
            <a:off x="685801" y="3654454"/>
            <a:ext cx="13639800" cy="4502579"/>
          </a:xfrm>
          <a:prstGeom prst="rect">
            <a:avLst/>
          </a:prstGeom>
        </p:spPr>
        <p:txBody>
          <a:bodyPr wrap="square" lIns="0" tIns="0" rIns="0" bIns="0" rtlCol="0" anchor="t">
            <a:spAutoFit/>
          </a:bodyPr>
          <a:lstStyle/>
          <a:p>
            <a:pPr algn="just">
              <a:lnSpc>
                <a:spcPct val="150000"/>
              </a:lnSpc>
              <a:spcBef>
                <a:spcPct val="0"/>
              </a:spcBef>
            </a:pPr>
            <a:r>
              <a:rPr lang="en-US" sz="4000">
                <a:solidFill>
                  <a:schemeClr val="accent1">
                    <a:lumMod val="50000"/>
                  </a:schemeClr>
                </a:solidFill>
                <a:latin typeface="Arial" panose="020B0604020202020204" pitchFamily="34" charset="0"/>
                <a:cs typeface="Arial" panose="020B0604020202020204" pitchFamily="34" charset="0"/>
              </a:rPr>
              <a:t>Nếu có một khoản tiết tiết kiệm, em sẽ:</a:t>
            </a:r>
          </a:p>
          <a:p>
            <a:pPr algn="just">
              <a:lnSpc>
                <a:spcPct val="150000"/>
              </a:lnSpc>
              <a:spcBef>
                <a:spcPct val="0"/>
              </a:spcBef>
            </a:pPr>
            <a:r>
              <a:rPr lang="vi-VN" sz="4000">
                <a:solidFill>
                  <a:schemeClr val="accent1">
                    <a:lumMod val="50000"/>
                  </a:schemeClr>
                </a:solidFill>
                <a:cs typeface="Arial" panose="020B0604020202020204" pitchFamily="34" charset="0"/>
              </a:rPr>
              <a:t>a. Giữ thật kĩ, không để mất đi đồng nào.</a:t>
            </a:r>
          </a:p>
          <a:p>
            <a:pPr algn="just">
              <a:lnSpc>
                <a:spcPct val="150000"/>
              </a:lnSpc>
              <a:spcBef>
                <a:spcPct val="0"/>
              </a:spcBef>
            </a:pPr>
            <a:r>
              <a:rPr lang="vi-VN" sz="4000">
                <a:solidFill>
                  <a:schemeClr val="accent1">
                    <a:lumMod val="50000"/>
                  </a:schemeClr>
                </a:solidFill>
                <a:cs typeface="Arial" panose="020B0604020202020204" pitchFamily="34" charset="0"/>
              </a:rPr>
              <a:t>b. Mua bất cứ thứ gì mình thích với số tiến có được. </a:t>
            </a:r>
            <a:endParaRPr lang="en-US" sz="4000">
              <a:solidFill>
                <a:schemeClr val="accent1">
                  <a:lumMod val="50000"/>
                </a:schemeClr>
              </a:solidFill>
              <a:cs typeface="Arial" panose="020B0604020202020204" pitchFamily="34" charset="0"/>
            </a:endParaRPr>
          </a:p>
          <a:p>
            <a:pPr algn="just">
              <a:lnSpc>
                <a:spcPct val="150000"/>
              </a:lnSpc>
              <a:spcBef>
                <a:spcPct val="0"/>
              </a:spcBef>
            </a:pPr>
            <a:r>
              <a:rPr lang="vi-VN" sz="4000">
                <a:solidFill>
                  <a:schemeClr val="accent1">
                    <a:lumMod val="50000"/>
                  </a:schemeClr>
                </a:solidFill>
                <a:cs typeface="Arial" panose="020B0604020202020204" pitchFamily="34" charset="0"/>
              </a:rPr>
              <a:t>c. Phân chia thành các khoản khác nhau để sử dụng hợp lí. </a:t>
            </a:r>
          </a:p>
          <a:p>
            <a:pPr algn="just">
              <a:lnSpc>
                <a:spcPct val="150000"/>
              </a:lnSpc>
              <a:spcBef>
                <a:spcPct val="0"/>
              </a:spcBef>
            </a:pPr>
            <a:r>
              <a:rPr lang="vi-VN" sz="4000">
                <a:solidFill>
                  <a:schemeClr val="accent1">
                    <a:lumMod val="50000"/>
                  </a:schemeClr>
                </a:solidFill>
                <a:cs typeface="Arial" panose="020B0604020202020204" pitchFamily="34" charset="0"/>
              </a:rPr>
              <a:t>d. Luôn cân nhắc kĩ trước khi sử dụng.</a:t>
            </a:r>
          </a:p>
        </p:txBody>
      </p:sp>
      <p:pic>
        <p:nvPicPr>
          <p:cNvPr id="28" name="Picture 3">
            <a:extLst>
              <a:ext uri="{FF2B5EF4-FFF2-40B4-BE49-F238E27FC236}">
                <a16:creationId xmlns:a16="http://schemas.microsoft.com/office/drawing/2014/main" id="{9069E41C-1B88-4013-AAB7-0936E7C0D99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493071" y="6244014"/>
            <a:ext cx="3423447" cy="3442223"/>
          </a:xfrm>
          <a:prstGeom prst="rect">
            <a:avLst/>
          </a:prstGeom>
        </p:spPr>
      </p:pic>
      <p:pic>
        <p:nvPicPr>
          <p:cNvPr id="13" name="Picture 12">
            <a:extLst>
              <a:ext uri="{FF2B5EF4-FFF2-40B4-BE49-F238E27FC236}">
                <a16:creationId xmlns:a16="http://schemas.microsoft.com/office/drawing/2014/main" id="{99EF8D7B-4A34-4D95-A3CE-50F87CCE4DCB}"/>
              </a:ext>
            </a:extLst>
          </p:cNvPr>
          <p:cNvPicPr>
            <a:picLocks noChangeAspect="1"/>
          </p:cNvPicPr>
          <p:nvPr/>
        </p:nvPicPr>
        <p:blipFill>
          <a:blip r:embed="rId12"/>
          <a:stretch>
            <a:fillRect/>
          </a:stretch>
        </p:blipFill>
        <p:spPr>
          <a:xfrm>
            <a:off x="12295598" y="2900855"/>
            <a:ext cx="3343275" cy="2676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par>
                                <p:cTn id="13" presetID="16" presetClass="entr" presetSubtype="21"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19050" y="14287"/>
            <a:ext cx="3124200" cy="102870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4" name="Picture 6">
            <a:extLst>
              <a:ext uri="{FF2B5EF4-FFF2-40B4-BE49-F238E27FC236}">
                <a16:creationId xmlns:a16="http://schemas.microsoft.com/office/drawing/2014/main" id="{29CCC74F-C963-4A32-B77C-E41B1C148950}"/>
              </a:ext>
            </a:extLst>
          </p:cNvPr>
          <p:cNvPicPr>
            <a:picLocks noChangeAspect="1"/>
          </p:cNvPicPr>
          <p:nvPr/>
        </p:nvPicPr>
        <p:blipFill>
          <a:blip r:embed="rId2"/>
          <a:srcRect/>
          <a:stretch>
            <a:fillRect/>
          </a:stretch>
        </p:blipFill>
        <p:spPr>
          <a:xfrm>
            <a:off x="129720" y="800099"/>
            <a:ext cx="2709334" cy="2133601"/>
          </a:xfrm>
          <a:prstGeom prst="rect">
            <a:avLst/>
          </a:prstGeom>
        </p:spPr>
      </p:pic>
      <p:pic>
        <p:nvPicPr>
          <p:cNvPr id="19" name="Picture 9">
            <a:extLst>
              <a:ext uri="{FF2B5EF4-FFF2-40B4-BE49-F238E27FC236}">
                <a16:creationId xmlns:a16="http://schemas.microsoft.com/office/drawing/2014/main" id="{04BCA8BE-1A15-424D-854C-D584B59888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7478225"/>
            <a:ext cx="2245265" cy="2231232"/>
          </a:xfrm>
          <a:prstGeom prst="rect">
            <a:avLst/>
          </a:prstGeom>
        </p:spPr>
      </p:pic>
      <p:pic>
        <p:nvPicPr>
          <p:cNvPr id="24" name="Picture 11">
            <a:extLst>
              <a:ext uri="{FF2B5EF4-FFF2-40B4-BE49-F238E27FC236}">
                <a16:creationId xmlns:a16="http://schemas.microsoft.com/office/drawing/2014/main" id="{16D50340-7062-47C0-911D-60471FAF0262}"/>
              </a:ext>
            </a:extLst>
          </p:cNvPr>
          <p:cNvPicPr>
            <a:picLocks noChangeAspect="1"/>
          </p:cNvPicPr>
          <p:nvPr/>
        </p:nvPicPr>
        <p:blipFill>
          <a:blip r:embed="rId5"/>
          <a:srcRect/>
          <a:stretch>
            <a:fillRect/>
          </a:stretch>
        </p:blipFill>
        <p:spPr>
          <a:xfrm>
            <a:off x="-9525" y="3986762"/>
            <a:ext cx="2818937" cy="2605087"/>
          </a:xfrm>
          <a:prstGeom prst="rect">
            <a:avLst/>
          </a:prstGeom>
        </p:spPr>
      </p:pic>
      <p:sp>
        <p:nvSpPr>
          <p:cNvPr id="25" name="AutoShape 8">
            <a:extLst>
              <a:ext uri="{FF2B5EF4-FFF2-40B4-BE49-F238E27FC236}">
                <a16:creationId xmlns:a16="http://schemas.microsoft.com/office/drawing/2014/main" id="{EE0D5427-39DD-4917-8C01-8E336C84BEF5}"/>
              </a:ext>
            </a:extLst>
          </p:cNvPr>
          <p:cNvSpPr/>
          <p:nvPr/>
        </p:nvSpPr>
        <p:spPr>
          <a:xfrm>
            <a:off x="5257799" y="1989626"/>
            <a:ext cx="8991599" cy="5182150"/>
          </a:xfrm>
          <a:prstGeom prst="rect">
            <a:avLst/>
          </a:prstGeom>
          <a:solidFill>
            <a:srgbClr val="DB9463"/>
          </a:solidFill>
        </p:spPr>
      </p:sp>
      <p:sp>
        <p:nvSpPr>
          <p:cNvPr id="26" name="AutoShape 9">
            <a:extLst>
              <a:ext uri="{FF2B5EF4-FFF2-40B4-BE49-F238E27FC236}">
                <a16:creationId xmlns:a16="http://schemas.microsoft.com/office/drawing/2014/main" id="{6EAFEFC8-979C-462D-8D36-C6B8D9A96ED2}"/>
              </a:ext>
            </a:extLst>
          </p:cNvPr>
          <p:cNvSpPr/>
          <p:nvPr/>
        </p:nvSpPr>
        <p:spPr>
          <a:xfrm>
            <a:off x="3886200" y="2247900"/>
            <a:ext cx="10260093" cy="4637576"/>
          </a:xfrm>
          <a:prstGeom prst="rect">
            <a:avLst/>
          </a:prstGeom>
          <a:solidFill>
            <a:schemeClr val="accent6">
              <a:lumMod val="20000"/>
              <a:lumOff val="80000"/>
            </a:schemeClr>
          </a:solidFill>
        </p:spPr>
      </p:sp>
      <p:sp>
        <p:nvSpPr>
          <p:cNvPr id="27" name="TextBox 26">
            <a:extLst>
              <a:ext uri="{FF2B5EF4-FFF2-40B4-BE49-F238E27FC236}">
                <a16:creationId xmlns:a16="http://schemas.microsoft.com/office/drawing/2014/main" id="{38FBA0FE-6CCE-4499-AEFC-D93E88E368F0}"/>
              </a:ext>
            </a:extLst>
          </p:cNvPr>
          <p:cNvSpPr txBox="1"/>
          <p:nvPr/>
        </p:nvSpPr>
        <p:spPr>
          <a:xfrm>
            <a:off x="4203388" y="2597546"/>
            <a:ext cx="9772402" cy="3671583"/>
          </a:xfrm>
          <a:prstGeom prst="rect">
            <a:avLst/>
          </a:prstGeom>
          <a:noFill/>
        </p:spPr>
        <p:txBody>
          <a:bodyPr wrap="square">
            <a:spAutoFit/>
          </a:bodyPr>
          <a:lstStyle/>
          <a:p>
            <a:pPr algn="just">
              <a:lnSpc>
                <a:spcPct val="150000"/>
              </a:lnSpc>
            </a:pPr>
            <a:r>
              <a:rPr lang="en-US" sz="4000">
                <a:solidFill>
                  <a:schemeClr val="tx2">
                    <a:lumMod val="50000"/>
                  </a:schemeClr>
                </a:solidFill>
                <a:latin typeface="Arial" panose="020B0604020202020204" pitchFamily="34" charset="0"/>
                <a:cs typeface="Arial" panose="020B0604020202020204" pitchFamily="34" charset="0"/>
              </a:rPr>
              <a:t>Nếu có một khoản tiền mặt, nên:</a:t>
            </a:r>
          </a:p>
          <a:p>
            <a:pPr marL="571500" indent="-571500" algn="just">
              <a:lnSpc>
                <a:spcPct val="150000"/>
              </a:lnSpc>
              <a:buFont typeface="Arial" panose="020B0604020202020204" pitchFamily="34" charset="0"/>
              <a:buChar char="•"/>
            </a:pPr>
            <a:r>
              <a:rPr lang="vi-VN" sz="4000">
                <a:solidFill>
                  <a:schemeClr val="tx2">
                    <a:lumMod val="50000"/>
                  </a:schemeClr>
                </a:solidFill>
                <a:latin typeface="Arial" panose="020B0604020202020204" pitchFamily="34" charset="0"/>
                <a:cs typeface="Arial" panose="020B0604020202020204" pitchFamily="34" charset="0"/>
              </a:rPr>
              <a:t>Phân chia thành các khoản khác nhau để sử dụng hợp lí. </a:t>
            </a:r>
            <a:endParaRPr lang="en-US" sz="4000">
              <a:solidFill>
                <a:schemeClr val="tx2">
                  <a:lumMod val="50000"/>
                </a:schemeClr>
              </a:solidFill>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a:solidFill>
                  <a:schemeClr val="tx2">
                    <a:lumMod val="50000"/>
                  </a:schemeClr>
                </a:solidFill>
                <a:latin typeface="Arial" panose="020B0604020202020204" pitchFamily="34" charset="0"/>
                <a:cs typeface="Arial" panose="020B0604020202020204" pitchFamily="34" charset="0"/>
              </a:rPr>
              <a:t>Luôn cân nhắc kĩ trước khi sử dụng.</a:t>
            </a:r>
          </a:p>
        </p:txBody>
      </p:sp>
      <p:pic>
        <p:nvPicPr>
          <p:cNvPr id="11" name="Picture 34">
            <a:extLst>
              <a:ext uri="{FF2B5EF4-FFF2-40B4-BE49-F238E27FC236}">
                <a16:creationId xmlns:a16="http://schemas.microsoft.com/office/drawing/2014/main" id="{A2173758-A76C-4082-A34F-B8F759A9A61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flipH="1">
            <a:off x="12362450" y="5110162"/>
            <a:ext cx="5544549" cy="5029200"/>
          </a:xfrm>
          <a:prstGeom prst="rect">
            <a:avLst/>
          </a:prstGeom>
        </p:spPr>
      </p:pic>
    </p:spTree>
    <p:extLst>
      <p:ext uri="{BB962C8B-B14F-4D97-AF65-F5344CB8AC3E}">
        <p14:creationId xmlns:p14="http://schemas.microsoft.com/office/powerpoint/2010/main" val="42385041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par>
                                <p:cTn id="11" presetID="16" presetClass="entr" presetSubtype="21"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Picture 13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0388">
            <a:off x="-858742" y="1240980"/>
            <a:ext cx="5765330" cy="1247408"/>
          </a:xfrm>
          <a:prstGeom prst="rect">
            <a:avLst/>
          </a:prstGeom>
        </p:spPr>
      </p:pic>
      <p:pic>
        <p:nvPicPr>
          <p:cNvPr id="136" name="Picture 13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96196">
            <a:off x="13864253" y="927220"/>
            <a:ext cx="5765330" cy="1247408"/>
          </a:xfrm>
          <a:prstGeom prst="rect">
            <a:avLst/>
          </a:prstGeom>
        </p:spPr>
      </p:pic>
      <p:sp>
        <p:nvSpPr>
          <p:cNvPr id="137" name="Rounded Rectangular Callout 10">
            <a:extLst>
              <a:ext uri="{FF2B5EF4-FFF2-40B4-BE49-F238E27FC236}">
                <a16:creationId xmlns:a16="http://schemas.microsoft.com/office/drawing/2014/main" id="{D353597E-FDEB-4AFD-8295-93F1E6A32E1B}"/>
              </a:ext>
            </a:extLst>
          </p:cNvPr>
          <p:cNvSpPr/>
          <p:nvPr/>
        </p:nvSpPr>
        <p:spPr>
          <a:xfrm>
            <a:off x="6136105" y="2551682"/>
            <a:ext cx="11353800" cy="4996880"/>
          </a:xfrm>
          <a:prstGeom prst="wedgeRoundRectCallout">
            <a:avLst>
              <a:gd name="adj1" fmla="val -60028"/>
              <a:gd name="adj2" fmla="val 25307"/>
              <a:gd name="adj3" fmla="val 16667"/>
            </a:avLst>
          </a:prstGeom>
          <a:solidFill>
            <a:schemeClr val="bg1"/>
          </a:solidFill>
          <a:ln w="5715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800">
                <a:solidFill>
                  <a:schemeClr val="tx1"/>
                </a:solidFill>
              </a:rPr>
              <a:t>Quản lí tiền hiệu quả không phải là giữ tiền thật kĩ, không dám tiêu đồng nào cũng không phải dùng tiền để mua mọi thứ mình thích cho đến khi hết tiền mà phải chi tiêu hợp lí, có ý nghĩa. </a:t>
            </a:r>
            <a:endParaRPr lang="en-US" sz="4800">
              <a:solidFill>
                <a:schemeClr val="tx1"/>
              </a:solidFill>
              <a:latin typeface="+mj-lt"/>
            </a:endParaRPr>
          </a:p>
        </p:txBody>
      </p:sp>
      <p:pic>
        <p:nvPicPr>
          <p:cNvPr id="138" name="Picture 7">
            <a:extLst>
              <a:ext uri="{FF2B5EF4-FFF2-40B4-BE49-F238E27FC236}">
                <a16:creationId xmlns:a16="http://schemas.microsoft.com/office/drawing/2014/main" id="{E7030907-12F4-418B-A41B-599E07F7DDB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0" y="4786312"/>
            <a:ext cx="7534275" cy="5524500"/>
          </a:xfrm>
          <a:prstGeom prst="rect">
            <a:avLst/>
          </a:prstGeom>
        </p:spPr>
      </p:pic>
    </p:spTree>
    <p:extLst>
      <p:ext uri="{BB962C8B-B14F-4D97-AF65-F5344CB8AC3E}">
        <p14:creationId xmlns:p14="http://schemas.microsoft.com/office/powerpoint/2010/main" val="11671460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barn(inVertical)">
                                      <p:cBhvr>
                                        <p:cTn id="7"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F71"/>
        </a:solidFill>
        <a:effectLst/>
      </p:bgPr>
    </p:bg>
    <p:spTree>
      <p:nvGrpSpPr>
        <p:cNvPr id="1" name=""/>
        <p:cNvGrpSpPr/>
        <p:nvPr/>
      </p:nvGrpSpPr>
      <p:grpSpPr>
        <a:xfrm>
          <a:off x="0" y="0"/>
          <a:ext cx="0" cy="0"/>
          <a:chOff x="0" y="0"/>
          <a:chExt cx="0" cy="0"/>
        </a:xfrm>
      </p:grpSpPr>
      <p:sp>
        <p:nvSpPr>
          <p:cNvPr id="2" name="TextBox 2"/>
          <p:cNvSpPr txBox="1"/>
          <p:nvPr/>
        </p:nvSpPr>
        <p:spPr>
          <a:xfrm>
            <a:off x="-19050" y="2936054"/>
            <a:ext cx="18288000" cy="1335237"/>
          </a:xfrm>
          <a:prstGeom prst="rect">
            <a:avLst/>
          </a:prstGeom>
        </p:spPr>
        <p:txBody>
          <a:bodyPr wrap="square" lIns="0" tIns="0" rIns="0" bIns="0" rtlCol="0" anchor="t">
            <a:spAutoFit/>
          </a:bodyPr>
          <a:lstStyle/>
          <a:p>
            <a:pPr algn="ctr">
              <a:lnSpc>
                <a:spcPct val="150000"/>
              </a:lnSpc>
            </a:pPr>
            <a:r>
              <a:rPr lang="en-US" sz="6600" b="1">
                <a:solidFill>
                  <a:srgbClr val="373E56"/>
                </a:solidFill>
                <a:latin typeface="Arial" panose="020B0604020202020204" pitchFamily="34" charset="0"/>
                <a:cs typeface="Arial" panose="020B0604020202020204" pitchFamily="34" charset="0"/>
              </a:rPr>
              <a:t>3. THUYẾT TRÌNH</a:t>
            </a:r>
          </a:p>
        </p:txBody>
      </p:sp>
      <p:pic>
        <p:nvPicPr>
          <p:cNvPr id="9" name="Picture 135">
            <a:extLst>
              <a:ext uri="{FF2B5EF4-FFF2-40B4-BE49-F238E27FC236}">
                <a16:creationId xmlns:a16="http://schemas.microsoft.com/office/drawing/2014/main" id="{FCA8483F-8E9E-4D22-90B7-96156C51CE1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79612">
            <a:off x="-752298" y="1250212"/>
            <a:ext cx="5765330" cy="1247408"/>
          </a:xfrm>
          <a:prstGeom prst="rect">
            <a:avLst/>
          </a:prstGeom>
        </p:spPr>
      </p:pic>
      <p:pic>
        <p:nvPicPr>
          <p:cNvPr id="10" name="Picture 136">
            <a:extLst>
              <a:ext uri="{FF2B5EF4-FFF2-40B4-BE49-F238E27FC236}">
                <a16:creationId xmlns:a16="http://schemas.microsoft.com/office/drawing/2014/main" id="{64F9E906-EE0E-4A76-B9BF-BDAB5771F07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96196">
            <a:off x="12906944" y="910977"/>
            <a:ext cx="5765330" cy="1247408"/>
          </a:xfrm>
          <a:prstGeom prst="rect">
            <a:avLst/>
          </a:prstGeom>
        </p:spPr>
      </p:pic>
      <p:pic>
        <p:nvPicPr>
          <p:cNvPr id="16" name="Picture 21">
            <a:extLst>
              <a:ext uri="{FF2B5EF4-FFF2-40B4-BE49-F238E27FC236}">
                <a16:creationId xmlns:a16="http://schemas.microsoft.com/office/drawing/2014/main" id="{9BD70750-B3C8-4AD7-A507-77C06A55E9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4030981" y="4627961"/>
            <a:ext cx="5410200" cy="5709419"/>
          </a:xfrm>
          <a:prstGeom prst="rect">
            <a:avLst/>
          </a:prstGeom>
        </p:spPr>
      </p:pic>
      <p:pic>
        <p:nvPicPr>
          <p:cNvPr id="17" name="Picture 22">
            <a:extLst>
              <a:ext uri="{FF2B5EF4-FFF2-40B4-BE49-F238E27FC236}">
                <a16:creationId xmlns:a16="http://schemas.microsoft.com/office/drawing/2014/main" id="{1CF81B2A-9826-49B7-9E6F-3B9938297C6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441181" y="4627961"/>
            <a:ext cx="5752564" cy="5625995"/>
          </a:xfrm>
          <a:prstGeom prst="rect">
            <a:avLst/>
          </a:prstGeom>
        </p:spPr>
      </p:pic>
      <p:pic>
        <p:nvPicPr>
          <p:cNvPr id="18" name="Picture 17">
            <a:extLst>
              <a:ext uri="{FF2B5EF4-FFF2-40B4-BE49-F238E27FC236}">
                <a16:creationId xmlns:a16="http://schemas.microsoft.com/office/drawing/2014/main" id="{CD4ADDD3-D58C-46F2-8FC5-916DE7D6E38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8279980"/>
            <a:ext cx="3603726" cy="2057400"/>
          </a:xfrm>
          <a:prstGeom prst="rect">
            <a:avLst/>
          </a:prstGeom>
        </p:spPr>
      </p:pic>
      <p:pic>
        <p:nvPicPr>
          <p:cNvPr id="19" name="Picture 19">
            <a:extLst>
              <a:ext uri="{FF2B5EF4-FFF2-40B4-BE49-F238E27FC236}">
                <a16:creationId xmlns:a16="http://schemas.microsoft.com/office/drawing/2014/main" id="{97375C71-6B33-4ED6-BAAF-AC7C0FD6965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621000" y="8031887"/>
            <a:ext cx="2362200" cy="2255113"/>
          </a:xfrm>
          <a:prstGeom prst="rect">
            <a:avLst/>
          </a:prstGeom>
        </p:spPr>
      </p:pic>
    </p:spTree>
    <p:extLst>
      <p:ext uri="{BB962C8B-B14F-4D97-AF65-F5344CB8AC3E}">
        <p14:creationId xmlns:p14="http://schemas.microsoft.com/office/powerpoint/2010/main" val="22907681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sp>
        <p:nvSpPr>
          <p:cNvPr id="82" name="TextBox 82"/>
          <p:cNvSpPr txBox="1"/>
          <p:nvPr/>
        </p:nvSpPr>
        <p:spPr>
          <a:xfrm>
            <a:off x="10785188" y="3369800"/>
            <a:ext cx="401128" cy="561120"/>
          </a:xfrm>
          <a:prstGeom prst="rect">
            <a:avLst/>
          </a:prstGeom>
        </p:spPr>
        <p:txBody>
          <a:bodyPr lIns="0" tIns="0" rIns="0" bIns="0" rtlCol="0" anchor="t">
            <a:spAutoFit/>
          </a:bodyPr>
          <a:lstStyle/>
          <a:p>
            <a:pPr algn="ctr">
              <a:lnSpc>
                <a:spcPts val="3780"/>
              </a:lnSpc>
              <a:spcBef>
                <a:spcPct val="0"/>
              </a:spcBef>
            </a:pPr>
            <a:r>
              <a:rPr lang="en-US" sz="3437">
                <a:solidFill>
                  <a:srgbClr val="FFF2E6"/>
                </a:solidFill>
                <a:latin typeface="Gaegu Bold"/>
              </a:rPr>
              <a:t>S</a:t>
            </a:r>
          </a:p>
        </p:txBody>
      </p:sp>
      <p:sp>
        <p:nvSpPr>
          <p:cNvPr id="87" name="TextBox 87"/>
          <p:cNvSpPr txBox="1"/>
          <p:nvPr/>
        </p:nvSpPr>
        <p:spPr>
          <a:xfrm>
            <a:off x="15053611" y="3369727"/>
            <a:ext cx="766906" cy="558002"/>
          </a:xfrm>
          <a:prstGeom prst="rect">
            <a:avLst/>
          </a:prstGeom>
        </p:spPr>
        <p:txBody>
          <a:bodyPr lIns="0" tIns="0" rIns="0" bIns="0" rtlCol="0" anchor="t">
            <a:spAutoFit/>
          </a:bodyPr>
          <a:lstStyle/>
          <a:p>
            <a:pPr algn="ctr">
              <a:lnSpc>
                <a:spcPts val="3780"/>
              </a:lnSpc>
              <a:spcBef>
                <a:spcPct val="0"/>
              </a:spcBef>
            </a:pPr>
            <a:r>
              <a:rPr lang="en-US" sz="3437">
                <a:solidFill>
                  <a:srgbClr val="FFF2E6"/>
                </a:solidFill>
                <a:latin typeface="Gaegu Bold"/>
              </a:rPr>
              <a:t>F</a:t>
            </a:r>
          </a:p>
        </p:txBody>
      </p:sp>
      <p:grpSp>
        <p:nvGrpSpPr>
          <p:cNvPr id="119" name="Group 119"/>
          <p:cNvGrpSpPr/>
          <p:nvPr/>
        </p:nvGrpSpPr>
        <p:grpSpPr>
          <a:xfrm rot="-10800000">
            <a:off x="210789" y="4048955"/>
            <a:ext cx="7479432" cy="3671922"/>
            <a:chOff x="1221945" y="-6483"/>
            <a:chExt cx="23163824" cy="3090220"/>
          </a:xfrm>
        </p:grpSpPr>
        <p:sp>
          <p:nvSpPr>
            <p:cNvPr id="120" name="Freeform 120"/>
            <p:cNvSpPr/>
            <p:nvPr/>
          </p:nvSpPr>
          <p:spPr>
            <a:xfrm>
              <a:off x="1221945" y="-6483"/>
              <a:ext cx="23163824" cy="3090220"/>
            </a:xfrm>
            <a:custGeom>
              <a:avLst/>
              <a:gdLst/>
              <a:ahLst/>
              <a:cxnLst/>
              <a:rect l="l" t="t" r="r" b="b"/>
              <a:pathLst>
                <a:path w="24871669" h="309022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p:spPr>
        </p:sp>
      </p:grpSp>
      <p:sp>
        <p:nvSpPr>
          <p:cNvPr id="121" name="TextBox 121"/>
          <p:cNvSpPr txBox="1"/>
          <p:nvPr/>
        </p:nvSpPr>
        <p:spPr>
          <a:xfrm>
            <a:off x="210794" y="4275231"/>
            <a:ext cx="7622286" cy="474489"/>
          </a:xfrm>
          <a:prstGeom prst="rect">
            <a:avLst/>
          </a:prstGeom>
        </p:spPr>
        <p:txBody>
          <a:bodyPr wrap="square" lIns="0" tIns="0" rIns="0" bIns="0" rtlCol="0" anchor="t">
            <a:spAutoFit/>
          </a:bodyPr>
          <a:lstStyle/>
          <a:p>
            <a:pPr algn="ctr">
              <a:lnSpc>
                <a:spcPts val="3690"/>
              </a:lnSpc>
              <a:spcBef>
                <a:spcPct val="0"/>
              </a:spcBef>
            </a:pPr>
            <a:r>
              <a:rPr lang="en-US" sz="4000" b="1">
                <a:solidFill>
                  <a:srgbClr val="373E56"/>
                </a:solidFill>
                <a:latin typeface="Arial" panose="020B0604020202020204" pitchFamily="34" charset="0"/>
                <a:cs typeface="Arial" panose="020B0604020202020204" pitchFamily="34" charset="0"/>
              </a:rPr>
              <a:t>Nhóm 1, 2: </a:t>
            </a:r>
          </a:p>
        </p:txBody>
      </p:sp>
      <p:pic>
        <p:nvPicPr>
          <p:cNvPr id="135" name="Picture 13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0388">
            <a:off x="-710965" y="733437"/>
            <a:ext cx="5765330" cy="1247408"/>
          </a:xfrm>
          <a:prstGeom prst="rect">
            <a:avLst/>
          </a:prstGeom>
        </p:spPr>
      </p:pic>
      <p:pic>
        <p:nvPicPr>
          <p:cNvPr id="136" name="Picture 13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96196">
            <a:off x="13189644" y="527450"/>
            <a:ext cx="5765330" cy="1247408"/>
          </a:xfrm>
          <a:prstGeom prst="rect">
            <a:avLst/>
          </a:prstGeom>
        </p:spPr>
      </p:pic>
      <p:sp>
        <p:nvSpPr>
          <p:cNvPr id="137" name="TextBox 5">
            <a:extLst>
              <a:ext uri="{FF2B5EF4-FFF2-40B4-BE49-F238E27FC236}">
                <a16:creationId xmlns:a16="http://schemas.microsoft.com/office/drawing/2014/main" id="{43C07BFC-34E9-4838-B8AC-FE42A1ABDA15}"/>
              </a:ext>
            </a:extLst>
          </p:cNvPr>
          <p:cNvSpPr txBox="1"/>
          <p:nvPr/>
        </p:nvSpPr>
        <p:spPr>
          <a:xfrm>
            <a:off x="19054" y="1019939"/>
            <a:ext cx="18287996" cy="1035412"/>
          </a:xfrm>
          <a:prstGeom prst="rect">
            <a:avLst/>
          </a:prstGeom>
        </p:spPr>
        <p:txBody>
          <a:bodyPr wrap="square" lIns="0" tIns="0" rIns="0" bIns="0" rtlCol="0" anchor="t">
            <a:spAutoFit/>
          </a:bodyPr>
          <a:lstStyle/>
          <a:p>
            <a:pPr algn="ctr">
              <a:lnSpc>
                <a:spcPts val="9379"/>
              </a:lnSpc>
            </a:pPr>
            <a:r>
              <a:rPr lang="en-US" sz="4500" b="1">
                <a:solidFill>
                  <a:srgbClr val="373E56"/>
                </a:solidFill>
                <a:latin typeface="Arial" panose="020B0604020202020204" pitchFamily="34" charset="0"/>
                <a:cs typeface="Arial" panose="020B0604020202020204" pitchFamily="34" charset="0"/>
              </a:rPr>
              <a:t>Thảo luận nhóm</a:t>
            </a:r>
          </a:p>
        </p:txBody>
      </p:sp>
      <p:sp>
        <p:nvSpPr>
          <p:cNvPr id="138" name="TextBox 5">
            <a:extLst>
              <a:ext uri="{FF2B5EF4-FFF2-40B4-BE49-F238E27FC236}">
                <a16:creationId xmlns:a16="http://schemas.microsoft.com/office/drawing/2014/main" id="{3DB9982D-D0B1-45BC-9A13-40535F03C8D2}"/>
              </a:ext>
            </a:extLst>
          </p:cNvPr>
          <p:cNvSpPr txBox="1"/>
          <p:nvPr/>
        </p:nvSpPr>
        <p:spPr>
          <a:xfrm>
            <a:off x="3279127" y="2069479"/>
            <a:ext cx="11582396" cy="1732590"/>
          </a:xfrm>
          <a:prstGeom prst="rect">
            <a:avLst/>
          </a:prstGeom>
        </p:spPr>
        <p:txBody>
          <a:bodyPr wrap="square" lIns="0" tIns="0" rIns="0" bIns="0" rtlCol="0" anchor="t">
            <a:spAutoFit/>
          </a:bodyPr>
          <a:lstStyle/>
          <a:p>
            <a:pPr algn="ctr">
              <a:lnSpc>
                <a:spcPct val="150000"/>
              </a:lnSpc>
            </a:pPr>
            <a:r>
              <a:rPr lang="en-US" sz="4000">
                <a:solidFill>
                  <a:srgbClr val="373E56"/>
                </a:solidFill>
                <a:cs typeface="Arial" panose="020B0604020202020204" pitchFamily="34" charset="0"/>
              </a:rPr>
              <a:t>T</a:t>
            </a:r>
            <a:r>
              <a:rPr lang="vi-VN" sz="4000">
                <a:solidFill>
                  <a:srgbClr val="373E56"/>
                </a:solidFill>
                <a:cs typeface="Arial" panose="020B0604020202020204" pitchFamily="34" charset="0"/>
              </a:rPr>
              <a:t>huyết trình trước lớp về nguyên tắc quản lí tiền hiệu quả theo gợi ý dưới đây:</a:t>
            </a:r>
            <a:endParaRPr lang="en-US" sz="4000">
              <a:solidFill>
                <a:srgbClr val="373E56"/>
              </a:solidFill>
              <a:latin typeface="Arial" panose="020B0604020202020204" pitchFamily="34" charset="0"/>
              <a:cs typeface="Arial" panose="020B0604020202020204" pitchFamily="34" charset="0"/>
            </a:endParaRPr>
          </a:p>
        </p:txBody>
      </p:sp>
      <p:sp>
        <p:nvSpPr>
          <p:cNvPr id="139" name="TextBox 121">
            <a:extLst>
              <a:ext uri="{FF2B5EF4-FFF2-40B4-BE49-F238E27FC236}">
                <a16:creationId xmlns:a16="http://schemas.microsoft.com/office/drawing/2014/main" id="{9BB234E5-938C-49C0-A364-9B8696AADA59}"/>
              </a:ext>
            </a:extLst>
          </p:cNvPr>
          <p:cNvSpPr txBox="1"/>
          <p:nvPr/>
        </p:nvSpPr>
        <p:spPr>
          <a:xfrm>
            <a:off x="290559" y="4807243"/>
            <a:ext cx="7336574" cy="2655920"/>
          </a:xfrm>
          <a:prstGeom prst="rect">
            <a:avLst/>
          </a:prstGeom>
        </p:spPr>
        <p:txBody>
          <a:bodyPr wrap="square" lIns="0" tIns="0" rIns="0" bIns="0" rtlCol="0" anchor="t">
            <a:spAutoFit/>
          </a:bodyPr>
          <a:lstStyle/>
          <a:p>
            <a:pPr algn="just">
              <a:lnSpc>
                <a:spcPct val="150000"/>
              </a:lnSpc>
              <a:spcBef>
                <a:spcPct val="0"/>
              </a:spcBef>
            </a:pPr>
            <a:r>
              <a:rPr lang="en-US" sz="4000" b="1">
                <a:solidFill>
                  <a:srgbClr val="373E56"/>
                </a:solidFill>
                <a:latin typeface="Arial" panose="020B0604020202020204" pitchFamily="34" charset="0"/>
                <a:cs typeface="Arial" panose="020B0604020202020204" pitchFamily="34" charset="0"/>
              </a:rPr>
              <a:t>Nguyên tắc 1: </a:t>
            </a:r>
            <a:r>
              <a:rPr lang="vi-VN" sz="4000" b="1">
                <a:solidFill>
                  <a:srgbClr val="373E56"/>
                </a:solidFill>
                <a:latin typeface="Arial" panose="020B0604020202020204" pitchFamily="34" charset="0"/>
                <a:cs typeface="Arial" panose="020B0604020202020204" pitchFamily="34" charset="0"/>
              </a:rPr>
              <a:t>Chi tiêu hợp lí</a:t>
            </a:r>
          </a:p>
          <a:p>
            <a:pPr algn="just">
              <a:lnSpc>
                <a:spcPct val="150000"/>
              </a:lnSpc>
              <a:spcBef>
                <a:spcPct val="0"/>
              </a:spcBef>
            </a:pPr>
            <a:r>
              <a:rPr lang="vi-VN" sz="4000">
                <a:solidFill>
                  <a:srgbClr val="373E56"/>
                </a:solidFill>
              </a:rPr>
              <a:t>Ưu tiên mua những thứ mình cần hơn những thứ mình muốn.</a:t>
            </a:r>
          </a:p>
        </p:txBody>
      </p:sp>
      <p:grpSp>
        <p:nvGrpSpPr>
          <p:cNvPr id="140" name="Group 119">
            <a:extLst>
              <a:ext uri="{FF2B5EF4-FFF2-40B4-BE49-F238E27FC236}">
                <a16:creationId xmlns:a16="http://schemas.microsoft.com/office/drawing/2014/main" id="{E7DF5714-7A48-4112-B0CE-1818785FE50E}"/>
              </a:ext>
            </a:extLst>
          </p:cNvPr>
          <p:cNvGrpSpPr/>
          <p:nvPr/>
        </p:nvGrpSpPr>
        <p:grpSpPr>
          <a:xfrm rot="-10800000">
            <a:off x="8077192" y="3986046"/>
            <a:ext cx="9525005" cy="3734832"/>
            <a:chOff x="1221945" y="-6483"/>
            <a:chExt cx="23163824" cy="3090220"/>
          </a:xfrm>
        </p:grpSpPr>
        <p:sp>
          <p:nvSpPr>
            <p:cNvPr id="141" name="Freeform 120">
              <a:extLst>
                <a:ext uri="{FF2B5EF4-FFF2-40B4-BE49-F238E27FC236}">
                  <a16:creationId xmlns:a16="http://schemas.microsoft.com/office/drawing/2014/main" id="{672B2446-F232-48C3-9BB8-2C73379F745A}"/>
                </a:ext>
              </a:extLst>
            </p:cNvPr>
            <p:cNvSpPr/>
            <p:nvPr/>
          </p:nvSpPr>
          <p:spPr>
            <a:xfrm>
              <a:off x="1221945" y="-6483"/>
              <a:ext cx="23163824" cy="3090220"/>
            </a:xfrm>
            <a:custGeom>
              <a:avLst/>
              <a:gdLst/>
              <a:ahLst/>
              <a:cxnLst/>
              <a:rect l="l" t="t" r="r" b="b"/>
              <a:pathLst>
                <a:path w="24871669" h="309022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p:spPr>
        </p:sp>
      </p:grpSp>
      <p:sp>
        <p:nvSpPr>
          <p:cNvPr id="142" name="TextBox 121">
            <a:extLst>
              <a:ext uri="{FF2B5EF4-FFF2-40B4-BE49-F238E27FC236}">
                <a16:creationId xmlns:a16="http://schemas.microsoft.com/office/drawing/2014/main" id="{0C330487-0D68-46EC-8707-A31A69526539}"/>
              </a:ext>
            </a:extLst>
          </p:cNvPr>
          <p:cNvSpPr txBox="1"/>
          <p:nvPr/>
        </p:nvSpPr>
        <p:spPr>
          <a:xfrm>
            <a:off x="8077200" y="4275231"/>
            <a:ext cx="9682628" cy="474489"/>
          </a:xfrm>
          <a:prstGeom prst="rect">
            <a:avLst/>
          </a:prstGeom>
        </p:spPr>
        <p:txBody>
          <a:bodyPr wrap="square" lIns="0" tIns="0" rIns="0" bIns="0" rtlCol="0" anchor="t">
            <a:spAutoFit/>
          </a:bodyPr>
          <a:lstStyle/>
          <a:p>
            <a:pPr algn="ctr">
              <a:lnSpc>
                <a:spcPts val="3690"/>
              </a:lnSpc>
              <a:spcBef>
                <a:spcPct val="0"/>
              </a:spcBef>
            </a:pPr>
            <a:r>
              <a:rPr lang="en-US" sz="4000" b="1">
                <a:solidFill>
                  <a:srgbClr val="373E56"/>
                </a:solidFill>
                <a:latin typeface="Arial" panose="020B0604020202020204" pitchFamily="34" charset="0"/>
                <a:cs typeface="Arial" panose="020B0604020202020204" pitchFamily="34" charset="0"/>
              </a:rPr>
              <a:t>Nhóm 3, 4: </a:t>
            </a:r>
          </a:p>
        </p:txBody>
      </p:sp>
      <p:sp>
        <p:nvSpPr>
          <p:cNvPr id="143" name="TextBox 121">
            <a:extLst>
              <a:ext uri="{FF2B5EF4-FFF2-40B4-BE49-F238E27FC236}">
                <a16:creationId xmlns:a16="http://schemas.microsoft.com/office/drawing/2014/main" id="{A8ACE4F2-B948-4BCC-8A19-9572E83D2936}"/>
              </a:ext>
            </a:extLst>
          </p:cNvPr>
          <p:cNvSpPr txBox="1"/>
          <p:nvPr/>
        </p:nvSpPr>
        <p:spPr>
          <a:xfrm>
            <a:off x="8210515" y="4865952"/>
            <a:ext cx="9391684" cy="809261"/>
          </a:xfrm>
          <a:prstGeom prst="rect">
            <a:avLst/>
          </a:prstGeom>
        </p:spPr>
        <p:txBody>
          <a:bodyPr wrap="square" lIns="0" tIns="0" rIns="0" bIns="0" rtlCol="0" anchor="t">
            <a:spAutoFit/>
          </a:bodyPr>
          <a:lstStyle/>
          <a:p>
            <a:pPr algn="just">
              <a:lnSpc>
                <a:spcPct val="150000"/>
              </a:lnSpc>
              <a:spcBef>
                <a:spcPct val="0"/>
              </a:spcBef>
            </a:pPr>
            <a:r>
              <a:rPr lang="en-US" sz="4000" b="1">
                <a:solidFill>
                  <a:srgbClr val="373E56"/>
                </a:solidFill>
                <a:latin typeface="Arial" panose="020B0604020202020204" pitchFamily="34" charset="0"/>
                <a:cs typeface="Arial" panose="020B0604020202020204" pitchFamily="34" charset="0"/>
              </a:rPr>
              <a:t>Nguyên tắc 2: Tiết kiệm thường xuyên</a:t>
            </a:r>
            <a:endParaRPr lang="vi-VN" sz="4000">
              <a:solidFill>
                <a:srgbClr val="373E56"/>
              </a:solidFill>
              <a:latin typeface="Arial" panose="020B0604020202020204" pitchFamily="34" charset="0"/>
              <a:cs typeface="Arial" panose="020B0604020202020204" pitchFamily="34" charset="0"/>
            </a:endParaRPr>
          </a:p>
        </p:txBody>
      </p:sp>
      <p:sp>
        <p:nvSpPr>
          <p:cNvPr id="145" name="TextBox 144">
            <a:extLst>
              <a:ext uri="{FF2B5EF4-FFF2-40B4-BE49-F238E27FC236}">
                <a16:creationId xmlns:a16="http://schemas.microsoft.com/office/drawing/2014/main" id="{5F8BAC5A-A45D-449D-B504-425483CE9DD8}"/>
              </a:ext>
            </a:extLst>
          </p:cNvPr>
          <p:cNvSpPr txBox="1"/>
          <p:nvPr/>
        </p:nvSpPr>
        <p:spPr>
          <a:xfrm>
            <a:off x="8077198" y="5735773"/>
            <a:ext cx="8001002" cy="1839606"/>
          </a:xfrm>
          <a:prstGeom prst="rect">
            <a:avLst/>
          </a:prstGeom>
          <a:noFill/>
        </p:spPr>
        <p:txBody>
          <a:bodyPr wrap="square">
            <a:spAutoFit/>
          </a:bodyPr>
          <a:lstStyle/>
          <a:p>
            <a:pPr algn="just">
              <a:lnSpc>
                <a:spcPct val="150000"/>
              </a:lnSpc>
            </a:pPr>
            <a:r>
              <a:rPr lang="vi-VN" sz="4000">
                <a:solidFill>
                  <a:schemeClr val="accent1">
                    <a:lumMod val="50000"/>
                  </a:schemeClr>
                </a:solidFill>
                <a:effectLst/>
                <a:ea typeface="Arial" panose="020B0604020202020204" pitchFamily="34" charset="0"/>
              </a:rPr>
              <a:t>Tiết kiệm ít nhất 10% thu nhập để dự phòng trường hợp rủi r</a:t>
            </a:r>
            <a:r>
              <a:rPr lang="en-US" sz="4000">
                <a:solidFill>
                  <a:schemeClr val="accent1">
                    <a:lumMod val="50000"/>
                  </a:schemeClr>
                </a:solidFill>
                <a:effectLst/>
                <a:ea typeface="Arial" panose="020B0604020202020204" pitchFamily="34" charset="0"/>
              </a:rPr>
              <a:t>o.</a:t>
            </a:r>
            <a:endParaRPr lang="en-US" sz="4000">
              <a:solidFill>
                <a:schemeClr val="accent1">
                  <a:lumMod val="50000"/>
                </a:schemeClr>
              </a:solidFill>
            </a:endParaRPr>
          </a:p>
        </p:txBody>
      </p:sp>
      <p:grpSp>
        <p:nvGrpSpPr>
          <p:cNvPr id="146" name="Group 119">
            <a:extLst>
              <a:ext uri="{FF2B5EF4-FFF2-40B4-BE49-F238E27FC236}">
                <a16:creationId xmlns:a16="http://schemas.microsoft.com/office/drawing/2014/main" id="{C47B3AD7-D3C0-4CBD-A993-1233CA62C823}"/>
              </a:ext>
            </a:extLst>
          </p:cNvPr>
          <p:cNvGrpSpPr/>
          <p:nvPr/>
        </p:nvGrpSpPr>
        <p:grpSpPr>
          <a:xfrm rot="-10800000">
            <a:off x="3623611" y="8010063"/>
            <a:ext cx="11430000" cy="1315042"/>
            <a:chOff x="1221945" y="-6483"/>
            <a:chExt cx="23163824" cy="3090220"/>
          </a:xfrm>
        </p:grpSpPr>
        <p:sp>
          <p:nvSpPr>
            <p:cNvPr id="147" name="Freeform 120">
              <a:extLst>
                <a:ext uri="{FF2B5EF4-FFF2-40B4-BE49-F238E27FC236}">
                  <a16:creationId xmlns:a16="http://schemas.microsoft.com/office/drawing/2014/main" id="{BA1C84D8-2021-49F9-94C4-EA0E94121252}"/>
                </a:ext>
              </a:extLst>
            </p:cNvPr>
            <p:cNvSpPr/>
            <p:nvPr/>
          </p:nvSpPr>
          <p:spPr>
            <a:xfrm>
              <a:off x="1221945" y="-6483"/>
              <a:ext cx="23163824" cy="3090220"/>
            </a:xfrm>
            <a:custGeom>
              <a:avLst/>
              <a:gdLst/>
              <a:ahLst/>
              <a:cxnLst/>
              <a:rect l="l" t="t" r="r" b="b"/>
              <a:pathLst>
                <a:path w="24871669" h="309022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p:spPr>
        </p:sp>
      </p:grpSp>
      <p:sp>
        <p:nvSpPr>
          <p:cNvPr id="151" name="TextBox 121">
            <a:extLst>
              <a:ext uri="{FF2B5EF4-FFF2-40B4-BE49-F238E27FC236}">
                <a16:creationId xmlns:a16="http://schemas.microsoft.com/office/drawing/2014/main" id="{ED361305-0B1D-4CE6-AC90-DA8A100DDD5E}"/>
              </a:ext>
            </a:extLst>
          </p:cNvPr>
          <p:cNvSpPr txBox="1"/>
          <p:nvPr/>
        </p:nvSpPr>
        <p:spPr>
          <a:xfrm>
            <a:off x="3623611" y="8635403"/>
            <a:ext cx="3505200" cy="474489"/>
          </a:xfrm>
          <a:prstGeom prst="rect">
            <a:avLst/>
          </a:prstGeom>
        </p:spPr>
        <p:txBody>
          <a:bodyPr wrap="square" lIns="0" tIns="0" rIns="0" bIns="0" rtlCol="0" anchor="t">
            <a:spAutoFit/>
          </a:bodyPr>
          <a:lstStyle/>
          <a:p>
            <a:pPr algn="ctr">
              <a:lnSpc>
                <a:spcPts val="3690"/>
              </a:lnSpc>
              <a:spcBef>
                <a:spcPct val="0"/>
              </a:spcBef>
            </a:pPr>
            <a:r>
              <a:rPr lang="en-US" sz="4000" b="1">
                <a:solidFill>
                  <a:srgbClr val="373E56"/>
                </a:solidFill>
                <a:latin typeface="Arial" panose="020B0604020202020204" pitchFamily="34" charset="0"/>
                <a:cs typeface="Arial" panose="020B0604020202020204" pitchFamily="34" charset="0"/>
              </a:rPr>
              <a:t>Nhóm 5, 6</a:t>
            </a:r>
          </a:p>
        </p:txBody>
      </p:sp>
      <p:sp>
        <p:nvSpPr>
          <p:cNvPr id="152" name="TextBox 121">
            <a:extLst>
              <a:ext uri="{FF2B5EF4-FFF2-40B4-BE49-F238E27FC236}">
                <a16:creationId xmlns:a16="http://schemas.microsoft.com/office/drawing/2014/main" id="{45273490-6993-4797-B718-CA57D124D304}"/>
              </a:ext>
            </a:extLst>
          </p:cNvPr>
          <p:cNvSpPr txBox="1"/>
          <p:nvPr/>
        </p:nvSpPr>
        <p:spPr>
          <a:xfrm>
            <a:off x="7328821" y="8272168"/>
            <a:ext cx="7724790" cy="809261"/>
          </a:xfrm>
          <a:prstGeom prst="rect">
            <a:avLst/>
          </a:prstGeom>
        </p:spPr>
        <p:txBody>
          <a:bodyPr wrap="square" lIns="0" tIns="0" rIns="0" bIns="0" rtlCol="0" anchor="t">
            <a:spAutoFit/>
          </a:bodyPr>
          <a:lstStyle/>
          <a:p>
            <a:pPr algn="just">
              <a:lnSpc>
                <a:spcPct val="150000"/>
              </a:lnSpc>
              <a:spcBef>
                <a:spcPct val="0"/>
              </a:spcBef>
            </a:pPr>
            <a:r>
              <a:rPr lang="en-US" sz="4000" b="1">
                <a:solidFill>
                  <a:srgbClr val="373E56"/>
                </a:solidFill>
                <a:latin typeface="Arial" panose="020B0604020202020204" pitchFamily="34" charset="0"/>
                <a:cs typeface="Arial" panose="020B0604020202020204" pitchFamily="34" charset="0"/>
              </a:rPr>
              <a:t>Nguyên tắc 3: Tăng nguồn thu</a:t>
            </a:r>
            <a:endParaRPr lang="vi-VN" sz="4000">
              <a:solidFill>
                <a:srgbClr val="373E56"/>
              </a:solidFill>
              <a:latin typeface="Arial" panose="020B0604020202020204" pitchFamily="34" charset="0"/>
              <a:cs typeface="Arial" panose="020B0604020202020204" pitchFamily="34" charset="0"/>
            </a:endParaRPr>
          </a:p>
        </p:txBody>
      </p:sp>
      <p:pic>
        <p:nvPicPr>
          <p:cNvPr id="153" name="Picture 13">
            <a:extLst>
              <a:ext uri="{FF2B5EF4-FFF2-40B4-BE49-F238E27FC236}">
                <a16:creationId xmlns:a16="http://schemas.microsoft.com/office/drawing/2014/main" id="{E1FE6FDE-B96A-4AD8-87B6-1F8032BF024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3086" y="8337792"/>
            <a:ext cx="3052728" cy="1858537"/>
          </a:xfrm>
          <a:prstGeom prst="rect">
            <a:avLst/>
          </a:prstGeom>
        </p:spPr>
      </p:pic>
      <p:pic>
        <p:nvPicPr>
          <p:cNvPr id="154" name="Picture 15">
            <a:extLst>
              <a:ext uri="{FF2B5EF4-FFF2-40B4-BE49-F238E27FC236}">
                <a16:creationId xmlns:a16="http://schemas.microsoft.com/office/drawing/2014/main" id="{B6306C26-0ACD-40E5-8AF1-0800B8AC2D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767753" y="7194153"/>
            <a:ext cx="2191588" cy="3138517"/>
          </a:xfrm>
          <a:prstGeom prst="rect">
            <a:avLst/>
          </a:prstGeom>
        </p:spPr>
      </p:pic>
    </p:spTree>
    <p:extLst>
      <p:ext uri="{BB962C8B-B14F-4D97-AF65-F5344CB8AC3E}">
        <p14:creationId xmlns:p14="http://schemas.microsoft.com/office/powerpoint/2010/main" val="15686924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barn(inVertical)">
                                      <p:cBhvr>
                                        <p:cTn id="7" dur="500"/>
                                        <p:tgtEl>
                                          <p:spTgt spid="1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8"/>
                                        </p:tgtEl>
                                        <p:attrNameLst>
                                          <p:attrName>style.visibility</p:attrName>
                                        </p:attrNameLst>
                                      </p:cBhvr>
                                      <p:to>
                                        <p:strVal val="visible"/>
                                      </p:to>
                                    </p:set>
                                    <p:animEffect transition="in" filter="barn(inVertical)">
                                      <p:cBhvr>
                                        <p:cTn id="12" dur="500"/>
                                        <p:tgtEl>
                                          <p:spTgt spid="13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9"/>
                                        </p:tgtEl>
                                        <p:attrNameLst>
                                          <p:attrName>style.visibility</p:attrName>
                                        </p:attrNameLst>
                                      </p:cBhvr>
                                      <p:to>
                                        <p:strVal val="visible"/>
                                      </p:to>
                                    </p:set>
                                    <p:animEffect transition="in" filter="barn(inVertical)">
                                      <p:cBhvr>
                                        <p:cTn id="17" dur="500"/>
                                        <p:tgtEl>
                                          <p:spTgt spid="13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21"/>
                                        </p:tgtEl>
                                        <p:attrNameLst>
                                          <p:attrName>style.visibility</p:attrName>
                                        </p:attrNameLst>
                                      </p:cBhvr>
                                      <p:to>
                                        <p:strVal val="visible"/>
                                      </p:to>
                                    </p:set>
                                    <p:animEffect transition="in" filter="barn(inVertical)">
                                      <p:cBhvr>
                                        <p:cTn id="20" dur="500"/>
                                        <p:tgtEl>
                                          <p:spTgt spid="121"/>
                                        </p:tgtEl>
                                      </p:cBhvr>
                                    </p:animEffect>
                                  </p:childTnLst>
                                </p:cTn>
                              </p:par>
                              <p:par>
                                <p:cTn id="21" presetID="16" presetClass="entr" presetSubtype="21" fill="hold" nodeType="withEffect">
                                  <p:stCondLst>
                                    <p:cond delay="0"/>
                                  </p:stCondLst>
                                  <p:childTnLst>
                                    <p:set>
                                      <p:cBhvr>
                                        <p:cTn id="22" dur="1" fill="hold">
                                          <p:stCondLst>
                                            <p:cond delay="0"/>
                                          </p:stCondLst>
                                        </p:cTn>
                                        <p:tgtEl>
                                          <p:spTgt spid="119"/>
                                        </p:tgtEl>
                                        <p:attrNameLst>
                                          <p:attrName>style.visibility</p:attrName>
                                        </p:attrNameLst>
                                      </p:cBhvr>
                                      <p:to>
                                        <p:strVal val="visible"/>
                                      </p:to>
                                    </p:set>
                                    <p:animEffect transition="in" filter="barn(inVertical)">
                                      <p:cBhvr>
                                        <p:cTn id="23" dur="500"/>
                                        <p:tgtEl>
                                          <p:spTgt spid="1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5"/>
                                        </p:tgtEl>
                                        <p:attrNameLst>
                                          <p:attrName>style.visibility</p:attrName>
                                        </p:attrNameLst>
                                      </p:cBhvr>
                                      <p:to>
                                        <p:strVal val="visible"/>
                                      </p:to>
                                    </p:set>
                                    <p:animEffect transition="in" filter="barn(inVertical)">
                                      <p:cBhvr>
                                        <p:cTn id="28" dur="500"/>
                                        <p:tgtEl>
                                          <p:spTgt spid="14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42"/>
                                        </p:tgtEl>
                                        <p:attrNameLst>
                                          <p:attrName>style.visibility</p:attrName>
                                        </p:attrNameLst>
                                      </p:cBhvr>
                                      <p:to>
                                        <p:strVal val="visible"/>
                                      </p:to>
                                    </p:set>
                                    <p:animEffect transition="in" filter="barn(inVertical)">
                                      <p:cBhvr>
                                        <p:cTn id="31" dur="500"/>
                                        <p:tgtEl>
                                          <p:spTgt spid="142"/>
                                        </p:tgtEl>
                                      </p:cBhvr>
                                    </p:animEffect>
                                  </p:childTnLst>
                                </p:cTn>
                              </p:par>
                              <p:par>
                                <p:cTn id="32" presetID="16" presetClass="entr" presetSubtype="21" fill="hold" nodeType="withEffect">
                                  <p:stCondLst>
                                    <p:cond delay="0"/>
                                  </p:stCondLst>
                                  <p:childTnLst>
                                    <p:set>
                                      <p:cBhvr>
                                        <p:cTn id="33" dur="1" fill="hold">
                                          <p:stCondLst>
                                            <p:cond delay="0"/>
                                          </p:stCondLst>
                                        </p:cTn>
                                        <p:tgtEl>
                                          <p:spTgt spid="140"/>
                                        </p:tgtEl>
                                        <p:attrNameLst>
                                          <p:attrName>style.visibility</p:attrName>
                                        </p:attrNameLst>
                                      </p:cBhvr>
                                      <p:to>
                                        <p:strVal val="visible"/>
                                      </p:to>
                                    </p:set>
                                    <p:animEffect transition="in" filter="barn(inVertical)">
                                      <p:cBhvr>
                                        <p:cTn id="34" dur="500"/>
                                        <p:tgtEl>
                                          <p:spTgt spid="14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2"/>
                                        </p:tgtEl>
                                        <p:attrNameLst>
                                          <p:attrName>style.visibility</p:attrName>
                                        </p:attrNameLst>
                                      </p:cBhvr>
                                      <p:to>
                                        <p:strVal val="visible"/>
                                      </p:to>
                                    </p:set>
                                    <p:animEffect transition="in" filter="barn(inVertical)">
                                      <p:cBhvr>
                                        <p:cTn id="39" dur="500"/>
                                        <p:tgtEl>
                                          <p:spTgt spid="15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51"/>
                                        </p:tgtEl>
                                        <p:attrNameLst>
                                          <p:attrName>style.visibility</p:attrName>
                                        </p:attrNameLst>
                                      </p:cBhvr>
                                      <p:to>
                                        <p:strVal val="visible"/>
                                      </p:to>
                                    </p:set>
                                    <p:animEffect transition="in" filter="barn(inVertical)">
                                      <p:cBhvr>
                                        <p:cTn id="42" dur="500"/>
                                        <p:tgtEl>
                                          <p:spTgt spid="151"/>
                                        </p:tgtEl>
                                      </p:cBhvr>
                                    </p:animEffect>
                                  </p:childTnLst>
                                </p:cTn>
                              </p:par>
                              <p:par>
                                <p:cTn id="43" presetID="16" presetClass="entr" presetSubtype="21" fill="hold" nodeType="withEffect">
                                  <p:stCondLst>
                                    <p:cond delay="0"/>
                                  </p:stCondLst>
                                  <p:childTnLst>
                                    <p:set>
                                      <p:cBhvr>
                                        <p:cTn id="44" dur="1" fill="hold">
                                          <p:stCondLst>
                                            <p:cond delay="0"/>
                                          </p:stCondLst>
                                        </p:cTn>
                                        <p:tgtEl>
                                          <p:spTgt spid="146"/>
                                        </p:tgtEl>
                                        <p:attrNameLst>
                                          <p:attrName>style.visibility</p:attrName>
                                        </p:attrNameLst>
                                      </p:cBhvr>
                                      <p:to>
                                        <p:strVal val="visible"/>
                                      </p:to>
                                    </p:set>
                                    <p:animEffect transition="in" filter="barn(inVertical)">
                                      <p:cBhvr>
                                        <p:cTn id="45"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137" grpId="0"/>
      <p:bldP spid="138" grpId="0"/>
      <p:bldP spid="139" grpId="0"/>
      <p:bldP spid="142" grpId="0"/>
      <p:bldP spid="145" grpId="0"/>
      <p:bldP spid="151" grpId="0"/>
      <p:bldP spid="15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F71"/>
        </a:solidFill>
        <a:effectLst/>
      </p:bgPr>
    </p:bg>
    <p:spTree>
      <p:nvGrpSpPr>
        <p:cNvPr id="1" name=""/>
        <p:cNvGrpSpPr/>
        <p:nvPr/>
      </p:nvGrpSpPr>
      <p:grpSpPr>
        <a:xfrm>
          <a:off x="0" y="0"/>
          <a:ext cx="0" cy="0"/>
          <a:chOff x="0" y="0"/>
          <a:chExt cx="0" cy="0"/>
        </a:xfrm>
      </p:grpSpPr>
      <p:grpSp>
        <p:nvGrpSpPr>
          <p:cNvPr id="16" name="Group 16"/>
          <p:cNvGrpSpPr/>
          <p:nvPr/>
        </p:nvGrpSpPr>
        <p:grpSpPr>
          <a:xfrm>
            <a:off x="313678" y="1181100"/>
            <a:ext cx="17660644" cy="1911166"/>
            <a:chOff x="23673" y="-61190"/>
            <a:chExt cx="22937922" cy="842554"/>
          </a:xfrm>
        </p:grpSpPr>
        <p:grpSp>
          <p:nvGrpSpPr>
            <p:cNvPr id="17" name="Group 17"/>
            <p:cNvGrpSpPr>
              <a:grpSpLocks noChangeAspect="1"/>
            </p:cNvGrpSpPr>
            <p:nvPr/>
          </p:nvGrpSpPr>
          <p:grpSpPr>
            <a:xfrm>
              <a:off x="23673" y="-61190"/>
              <a:ext cx="22937922" cy="842554"/>
              <a:chOff x="1787" y="-4619"/>
              <a:chExt cx="1731517" cy="63602"/>
            </a:xfrm>
          </p:grpSpPr>
          <p:sp>
            <p:nvSpPr>
              <p:cNvPr id="18" name="Freeform 18"/>
              <p:cNvSpPr/>
              <p:nvPr/>
            </p:nvSpPr>
            <p:spPr>
              <a:xfrm>
                <a:off x="1787" y="-4619"/>
                <a:ext cx="1731517" cy="63602"/>
              </a:xfrm>
              <a:custGeom>
                <a:avLst/>
                <a:gdLst/>
                <a:ahLst/>
                <a:cxnLst/>
                <a:rect l="l" t="t" r="r" b="b"/>
                <a:pathLst>
                  <a:path w="1273136" h="63602">
                    <a:moveTo>
                      <a:pt x="33318" y="51"/>
                    </a:moveTo>
                    <a:lnTo>
                      <a:pt x="1239818" y="51"/>
                    </a:lnTo>
                    <a:cubicBezTo>
                      <a:pt x="1251195" y="0"/>
                      <a:pt x="1261730" y="6040"/>
                      <a:pt x="1267433" y="15885"/>
                    </a:cubicBezTo>
                    <a:cubicBezTo>
                      <a:pt x="1273136" y="25729"/>
                      <a:pt x="1273136" y="37873"/>
                      <a:pt x="1267433" y="47717"/>
                    </a:cubicBezTo>
                    <a:cubicBezTo>
                      <a:pt x="1261730" y="57562"/>
                      <a:pt x="1251195" y="63602"/>
                      <a:pt x="1239818" y="63551"/>
                    </a:cubicBezTo>
                    <a:lnTo>
                      <a:pt x="33318" y="63551"/>
                    </a:lnTo>
                    <a:cubicBezTo>
                      <a:pt x="21941" y="63602"/>
                      <a:pt x="11406" y="57562"/>
                      <a:pt x="5703" y="47717"/>
                    </a:cubicBezTo>
                    <a:cubicBezTo>
                      <a:pt x="0" y="37873"/>
                      <a:pt x="0" y="25729"/>
                      <a:pt x="5703" y="15885"/>
                    </a:cubicBezTo>
                    <a:cubicBezTo>
                      <a:pt x="11406" y="6040"/>
                      <a:pt x="21941" y="0"/>
                      <a:pt x="33318" y="51"/>
                    </a:cubicBezTo>
                    <a:close/>
                  </a:path>
                </a:pathLst>
              </a:custGeom>
              <a:solidFill>
                <a:srgbClr val="FFF2E6"/>
              </a:solidFill>
            </p:spPr>
          </p:sp>
          <p:sp>
            <p:nvSpPr>
              <p:cNvPr id="19" name="Freeform 19"/>
              <p:cNvSpPr/>
              <p:nvPr/>
            </p:nvSpPr>
            <p:spPr>
              <a:xfrm>
                <a:off x="1787" y="-4619"/>
                <a:ext cx="714830" cy="63602"/>
              </a:xfrm>
              <a:custGeom>
                <a:avLst/>
                <a:gdLst/>
                <a:ahLst/>
                <a:cxnLst/>
                <a:rect l="l" t="t" r="r" b="b"/>
                <a:pathLst>
                  <a:path w="854036" h="63602">
                    <a:moveTo>
                      <a:pt x="33318" y="51"/>
                    </a:moveTo>
                    <a:lnTo>
                      <a:pt x="820718" y="51"/>
                    </a:lnTo>
                    <a:cubicBezTo>
                      <a:pt x="832095" y="0"/>
                      <a:pt x="842630" y="6040"/>
                      <a:pt x="848333" y="15885"/>
                    </a:cubicBezTo>
                    <a:cubicBezTo>
                      <a:pt x="854036" y="25729"/>
                      <a:pt x="854036" y="37873"/>
                      <a:pt x="848333" y="47717"/>
                    </a:cubicBezTo>
                    <a:cubicBezTo>
                      <a:pt x="842630" y="57562"/>
                      <a:pt x="832095" y="63602"/>
                      <a:pt x="820718" y="63551"/>
                    </a:cubicBezTo>
                    <a:lnTo>
                      <a:pt x="33318" y="63551"/>
                    </a:lnTo>
                    <a:cubicBezTo>
                      <a:pt x="21941" y="63602"/>
                      <a:pt x="11406" y="57562"/>
                      <a:pt x="5703" y="47717"/>
                    </a:cubicBezTo>
                    <a:cubicBezTo>
                      <a:pt x="0" y="37873"/>
                      <a:pt x="0" y="25729"/>
                      <a:pt x="5703" y="15885"/>
                    </a:cubicBezTo>
                    <a:cubicBezTo>
                      <a:pt x="11406" y="6040"/>
                      <a:pt x="21941" y="0"/>
                      <a:pt x="33318" y="51"/>
                    </a:cubicBezTo>
                    <a:close/>
                  </a:path>
                </a:pathLst>
              </a:custGeom>
              <a:solidFill>
                <a:srgbClr val="4A7168"/>
              </a:solidFill>
            </p:spPr>
          </p:sp>
        </p:grpSp>
      </p:grpSp>
      <p:sp>
        <p:nvSpPr>
          <p:cNvPr id="33" name="TextBox 32">
            <a:extLst>
              <a:ext uri="{FF2B5EF4-FFF2-40B4-BE49-F238E27FC236}">
                <a16:creationId xmlns:a16="http://schemas.microsoft.com/office/drawing/2014/main" id="{10F15271-0ED0-495D-A4D7-E6FB7BA9A057}"/>
              </a:ext>
            </a:extLst>
          </p:cNvPr>
          <p:cNvSpPr txBox="1"/>
          <p:nvPr/>
        </p:nvSpPr>
        <p:spPr>
          <a:xfrm>
            <a:off x="313678" y="1611317"/>
            <a:ext cx="7102179" cy="901593"/>
          </a:xfrm>
          <a:prstGeom prst="rect">
            <a:avLst/>
          </a:prstGeom>
          <a:noFill/>
        </p:spPr>
        <p:txBody>
          <a:bodyPr wrap="square">
            <a:spAutoFit/>
          </a:bodyPr>
          <a:lstStyle/>
          <a:p>
            <a:pPr algn="just">
              <a:lnSpc>
                <a:spcPct val="150000"/>
              </a:lnSpc>
              <a:spcBef>
                <a:spcPct val="0"/>
              </a:spcBef>
            </a:pPr>
            <a:r>
              <a:rPr lang="en-US" sz="4000" b="1">
                <a:solidFill>
                  <a:schemeClr val="bg1"/>
                </a:solidFill>
                <a:latin typeface="Arial" panose="020B0604020202020204" pitchFamily="34" charset="0"/>
                <a:cs typeface="Arial" panose="020B0604020202020204" pitchFamily="34" charset="0"/>
              </a:rPr>
              <a:t>Nguyên tắc 1: </a:t>
            </a:r>
            <a:r>
              <a:rPr lang="vi-VN" sz="4000" b="1">
                <a:solidFill>
                  <a:schemeClr val="bg1"/>
                </a:solidFill>
                <a:latin typeface="Arial" panose="020B0604020202020204" pitchFamily="34" charset="0"/>
                <a:cs typeface="Arial" panose="020B0604020202020204" pitchFamily="34" charset="0"/>
              </a:rPr>
              <a:t>Chi tiêu hợp lí</a:t>
            </a:r>
          </a:p>
        </p:txBody>
      </p:sp>
      <p:sp>
        <p:nvSpPr>
          <p:cNvPr id="35" name="TextBox 34">
            <a:extLst>
              <a:ext uri="{FF2B5EF4-FFF2-40B4-BE49-F238E27FC236}">
                <a16:creationId xmlns:a16="http://schemas.microsoft.com/office/drawing/2014/main" id="{C1ACD59D-A324-4171-9C0D-21F444F9C4FE}"/>
              </a:ext>
            </a:extLst>
          </p:cNvPr>
          <p:cNvSpPr txBox="1"/>
          <p:nvPr/>
        </p:nvSpPr>
        <p:spPr>
          <a:xfrm>
            <a:off x="7776869" y="1149651"/>
            <a:ext cx="10025185" cy="1824923"/>
          </a:xfrm>
          <a:prstGeom prst="rect">
            <a:avLst/>
          </a:prstGeom>
          <a:noFill/>
        </p:spPr>
        <p:txBody>
          <a:bodyPr wrap="square">
            <a:spAutoFit/>
          </a:bodyPr>
          <a:lstStyle/>
          <a:p>
            <a:pPr algn="just">
              <a:lnSpc>
                <a:spcPct val="150000"/>
              </a:lnSpc>
            </a:pPr>
            <a:r>
              <a:rPr lang="en-US" sz="4000" b="0" i="0">
                <a:solidFill>
                  <a:schemeClr val="tx2">
                    <a:lumMod val="50000"/>
                  </a:schemeClr>
                </a:solidFill>
                <a:effectLst/>
                <a:latin typeface="Arial" panose="020B0604020202020204" pitchFamily="34" charset="0"/>
                <a:cs typeface="Arial" panose="020B0604020202020204" pitchFamily="34" charset="0"/>
              </a:rPr>
              <a:t>- S</a:t>
            </a:r>
            <a:r>
              <a:rPr lang="vi-VN" sz="4000" b="0" i="0">
                <a:solidFill>
                  <a:schemeClr val="tx2">
                    <a:lumMod val="50000"/>
                  </a:schemeClr>
                </a:solidFill>
                <a:effectLst/>
                <a:latin typeface="Arial" panose="020B0604020202020204" pitchFamily="34" charset="0"/>
                <a:cs typeface="Arial" panose="020B0604020202020204" pitchFamily="34" charset="0"/>
              </a:rPr>
              <a:t>ử dụng tiền cho những việc cần thiết. </a:t>
            </a:r>
            <a:endParaRPr lang="en-US" sz="4000" b="0" i="0">
              <a:solidFill>
                <a:schemeClr val="tx2">
                  <a:lumMod val="50000"/>
                </a:schemeClr>
              </a:solidFill>
              <a:effectLst/>
              <a:latin typeface="Arial" panose="020B0604020202020204" pitchFamily="34" charset="0"/>
              <a:cs typeface="Arial" panose="020B0604020202020204" pitchFamily="34" charset="0"/>
            </a:endParaRPr>
          </a:p>
          <a:p>
            <a:pPr algn="just">
              <a:lnSpc>
                <a:spcPct val="150000"/>
              </a:lnSpc>
            </a:pPr>
            <a:r>
              <a:rPr lang="en-US" sz="4000" b="0" i="0">
                <a:solidFill>
                  <a:schemeClr val="tx2">
                    <a:lumMod val="50000"/>
                  </a:schemeClr>
                </a:solidFill>
                <a:effectLst/>
                <a:latin typeface="Arial" panose="020B0604020202020204" pitchFamily="34" charset="0"/>
                <a:cs typeface="Arial" panose="020B0604020202020204" pitchFamily="34" charset="0"/>
              </a:rPr>
              <a:t>- </a:t>
            </a:r>
            <a:r>
              <a:rPr lang="vi-VN" sz="4000" b="0" i="0">
                <a:solidFill>
                  <a:schemeClr val="tx2">
                    <a:lumMod val="50000"/>
                  </a:schemeClr>
                </a:solidFill>
                <a:effectLst/>
                <a:latin typeface="Arial" panose="020B0604020202020204" pitchFamily="34" charset="0"/>
                <a:cs typeface="Arial" panose="020B0604020202020204" pitchFamily="34" charset="0"/>
              </a:rPr>
              <a:t>Không chi tiêu vượt quá số tiền đang có.</a:t>
            </a:r>
            <a:endParaRPr lang="en-US" sz="4000">
              <a:solidFill>
                <a:schemeClr val="tx2">
                  <a:lumMod val="50000"/>
                </a:schemeClr>
              </a:solidFill>
              <a:latin typeface="Arial" panose="020B0604020202020204" pitchFamily="34" charset="0"/>
              <a:cs typeface="Arial" panose="020B0604020202020204" pitchFamily="34" charset="0"/>
            </a:endParaRPr>
          </a:p>
        </p:txBody>
      </p:sp>
      <p:grpSp>
        <p:nvGrpSpPr>
          <p:cNvPr id="36" name="Group 16">
            <a:extLst>
              <a:ext uri="{FF2B5EF4-FFF2-40B4-BE49-F238E27FC236}">
                <a16:creationId xmlns:a16="http://schemas.microsoft.com/office/drawing/2014/main" id="{99C10B5E-DE36-46B9-A98D-B903DD6E2641}"/>
              </a:ext>
            </a:extLst>
          </p:cNvPr>
          <p:cNvGrpSpPr/>
          <p:nvPr/>
        </p:nvGrpSpPr>
        <p:grpSpPr>
          <a:xfrm>
            <a:off x="313677" y="3688157"/>
            <a:ext cx="17660645" cy="1911166"/>
            <a:chOff x="23673" y="-61190"/>
            <a:chExt cx="22937922" cy="842554"/>
          </a:xfrm>
        </p:grpSpPr>
        <p:grpSp>
          <p:nvGrpSpPr>
            <p:cNvPr id="37" name="Group 17">
              <a:extLst>
                <a:ext uri="{FF2B5EF4-FFF2-40B4-BE49-F238E27FC236}">
                  <a16:creationId xmlns:a16="http://schemas.microsoft.com/office/drawing/2014/main" id="{7D27BF7A-55B5-4AD5-9A9C-6DE33441C1E0}"/>
                </a:ext>
              </a:extLst>
            </p:cNvPr>
            <p:cNvGrpSpPr>
              <a:grpSpLocks noChangeAspect="1"/>
            </p:cNvGrpSpPr>
            <p:nvPr/>
          </p:nvGrpSpPr>
          <p:grpSpPr>
            <a:xfrm>
              <a:off x="23673" y="-61190"/>
              <a:ext cx="22937922" cy="842554"/>
              <a:chOff x="1787" y="-4619"/>
              <a:chExt cx="1731517" cy="63602"/>
            </a:xfrm>
          </p:grpSpPr>
          <p:sp>
            <p:nvSpPr>
              <p:cNvPr id="38" name="Freeform 18">
                <a:extLst>
                  <a:ext uri="{FF2B5EF4-FFF2-40B4-BE49-F238E27FC236}">
                    <a16:creationId xmlns:a16="http://schemas.microsoft.com/office/drawing/2014/main" id="{7688D273-B4F6-4D71-8977-B2B3E7DD6014}"/>
                  </a:ext>
                </a:extLst>
              </p:cNvPr>
              <p:cNvSpPr/>
              <p:nvPr/>
            </p:nvSpPr>
            <p:spPr>
              <a:xfrm>
                <a:off x="1787" y="-4619"/>
                <a:ext cx="1731517" cy="63602"/>
              </a:xfrm>
              <a:custGeom>
                <a:avLst/>
                <a:gdLst/>
                <a:ahLst/>
                <a:cxnLst/>
                <a:rect l="l" t="t" r="r" b="b"/>
                <a:pathLst>
                  <a:path w="1273136" h="63602">
                    <a:moveTo>
                      <a:pt x="33318" y="51"/>
                    </a:moveTo>
                    <a:lnTo>
                      <a:pt x="1239818" y="51"/>
                    </a:lnTo>
                    <a:cubicBezTo>
                      <a:pt x="1251195" y="0"/>
                      <a:pt x="1261730" y="6040"/>
                      <a:pt x="1267433" y="15885"/>
                    </a:cubicBezTo>
                    <a:cubicBezTo>
                      <a:pt x="1273136" y="25729"/>
                      <a:pt x="1273136" y="37873"/>
                      <a:pt x="1267433" y="47717"/>
                    </a:cubicBezTo>
                    <a:cubicBezTo>
                      <a:pt x="1261730" y="57562"/>
                      <a:pt x="1251195" y="63602"/>
                      <a:pt x="1239818" y="63551"/>
                    </a:cubicBezTo>
                    <a:lnTo>
                      <a:pt x="33318" y="63551"/>
                    </a:lnTo>
                    <a:cubicBezTo>
                      <a:pt x="21941" y="63602"/>
                      <a:pt x="11406" y="57562"/>
                      <a:pt x="5703" y="47717"/>
                    </a:cubicBezTo>
                    <a:cubicBezTo>
                      <a:pt x="0" y="37873"/>
                      <a:pt x="0" y="25729"/>
                      <a:pt x="5703" y="15885"/>
                    </a:cubicBezTo>
                    <a:cubicBezTo>
                      <a:pt x="11406" y="6040"/>
                      <a:pt x="21941" y="0"/>
                      <a:pt x="33318" y="51"/>
                    </a:cubicBezTo>
                    <a:close/>
                  </a:path>
                </a:pathLst>
              </a:custGeom>
              <a:solidFill>
                <a:srgbClr val="FFF2E6"/>
              </a:solidFill>
            </p:spPr>
          </p:sp>
          <p:sp>
            <p:nvSpPr>
              <p:cNvPr id="39" name="Freeform 19">
                <a:extLst>
                  <a:ext uri="{FF2B5EF4-FFF2-40B4-BE49-F238E27FC236}">
                    <a16:creationId xmlns:a16="http://schemas.microsoft.com/office/drawing/2014/main" id="{3474ED1A-EAF9-4ACA-9180-A3DD36822A43}"/>
                  </a:ext>
                </a:extLst>
              </p:cNvPr>
              <p:cNvSpPr/>
              <p:nvPr/>
            </p:nvSpPr>
            <p:spPr>
              <a:xfrm>
                <a:off x="1787" y="-4619"/>
                <a:ext cx="696324" cy="63602"/>
              </a:xfrm>
              <a:custGeom>
                <a:avLst/>
                <a:gdLst/>
                <a:ahLst/>
                <a:cxnLst/>
                <a:rect l="l" t="t" r="r" b="b"/>
                <a:pathLst>
                  <a:path w="854036" h="63602">
                    <a:moveTo>
                      <a:pt x="33318" y="51"/>
                    </a:moveTo>
                    <a:lnTo>
                      <a:pt x="820718" y="51"/>
                    </a:lnTo>
                    <a:cubicBezTo>
                      <a:pt x="832095" y="0"/>
                      <a:pt x="842630" y="6040"/>
                      <a:pt x="848333" y="15885"/>
                    </a:cubicBezTo>
                    <a:cubicBezTo>
                      <a:pt x="854036" y="25729"/>
                      <a:pt x="854036" y="37873"/>
                      <a:pt x="848333" y="47717"/>
                    </a:cubicBezTo>
                    <a:cubicBezTo>
                      <a:pt x="842630" y="57562"/>
                      <a:pt x="832095" y="63602"/>
                      <a:pt x="820718" y="63551"/>
                    </a:cubicBezTo>
                    <a:lnTo>
                      <a:pt x="33318" y="63551"/>
                    </a:lnTo>
                    <a:cubicBezTo>
                      <a:pt x="21941" y="63602"/>
                      <a:pt x="11406" y="57562"/>
                      <a:pt x="5703" y="47717"/>
                    </a:cubicBezTo>
                    <a:cubicBezTo>
                      <a:pt x="0" y="37873"/>
                      <a:pt x="0" y="25729"/>
                      <a:pt x="5703" y="15885"/>
                    </a:cubicBezTo>
                    <a:cubicBezTo>
                      <a:pt x="11406" y="6040"/>
                      <a:pt x="21941" y="0"/>
                      <a:pt x="33318" y="51"/>
                    </a:cubicBezTo>
                    <a:close/>
                  </a:path>
                </a:pathLst>
              </a:custGeom>
              <a:solidFill>
                <a:srgbClr val="4A7168"/>
              </a:solidFill>
            </p:spPr>
          </p:sp>
        </p:grpSp>
      </p:grpSp>
      <p:sp>
        <p:nvSpPr>
          <p:cNvPr id="40" name="TextBox 39">
            <a:extLst>
              <a:ext uri="{FF2B5EF4-FFF2-40B4-BE49-F238E27FC236}">
                <a16:creationId xmlns:a16="http://schemas.microsoft.com/office/drawing/2014/main" id="{E22E7CEA-EE45-4240-B5F5-B9B6A9E70AAF}"/>
              </a:ext>
            </a:extLst>
          </p:cNvPr>
          <p:cNvSpPr txBox="1"/>
          <p:nvPr/>
        </p:nvSpPr>
        <p:spPr>
          <a:xfrm>
            <a:off x="1024575" y="3745818"/>
            <a:ext cx="6535445" cy="1824923"/>
          </a:xfrm>
          <a:prstGeom prst="rect">
            <a:avLst/>
          </a:prstGeom>
          <a:noFill/>
        </p:spPr>
        <p:txBody>
          <a:bodyPr wrap="square">
            <a:spAutoFit/>
          </a:bodyPr>
          <a:lstStyle/>
          <a:p>
            <a:pPr algn="ctr">
              <a:lnSpc>
                <a:spcPct val="150000"/>
              </a:lnSpc>
              <a:spcBef>
                <a:spcPct val="0"/>
              </a:spcBef>
            </a:pPr>
            <a:r>
              <a:rPr lang="en-US" sz="4000" b="1">
                <a:solidFill>
                  <a:schemeClr val="bg1"/>
                </a:solidFill>
                <a:latin typeface="Arial" panose="020B0604020202020204" pitchFamily="34" charset="0"/>
                <a:cs typeface="Arial" panose="020B0604020202020204" pitchFamily="34" charset="0"/>
              </a:rPr>
              <a:t>Nguyên tắc 2: Tiết kiệm thường xuyên</a:t>
            </a:r>
            <a:endParaRPr lang="vi-VN" sz="4000" b="1">
              <a:solidFill>
                <a:schemeClr val="bg1"/>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823D1603-465A-457F-AA64-38064776B42D}"/>
              </a:ext>
            </a:extLst>
          </p:cNvPr>
          <p:cNvSpPr txBox="1"/>
          <p:nvPr/>
        </p:nvSpPr>
        <p:spPr>
          <a:xfrm>
            <a:off x="7604602" y="3594728"/>
            <a:ext cx="10439785" cy="1824923"/>
          </a:xfrm>
          <a:prstGeom prst="rect">
            <a:avLst/>
          </a:prstGeom>
          <a:noFill/>
        </p:spPr>
        <p:txBody>
          <a:bodyPr wrap="square">
            <a:spAutoFit/>
          </a:bodyPr>
          <a:lstStyle/>
          <a:p>
            <a:pPr algn="just">
              <a:lnSpc>
                <a:spcPct val="150000"/>
              </a:lnSpc>
            </a:pPr>
            <a:r>
              <a:rPr lang="en-US" sz="4000" b="0" i="0">
                <a:solidFill>
                  <a:schemeClr val="tx2">
                    <a:lumMod val="50000"/>
                  </a:schemeClr>
                </a:solidFill>
                <a:effectLst/>
                <a:latin typeface="Arial" panose="020B0604020202020204" pitchFamily="34" charset="0"/>
                <a:cs typeface="Arial" panose="020B0604020202020204" pitchFamily="34" charset="0"/>
              </a:rPr>
              <a:t>- Giữ lại một khoản để dự phòng.</a:t>
            </a:r>
          </a:p>
          <a:p>
            <a:pPr algn="just">
              <a:lnSpc>
                <a:spcPct val="150000"/>
              </a:lnSpc>
            </a:pPr>
            <a:r>
              <a:rPr lang="en-US" sz="4000">
                <a:solidFill>
                  <a:schemeClr val="tx2">
                    <a:lumMod val="50000"/>
                  </a:schemeClr>
                </a:solidFill>
                <a:latin typeface="Arial" panose="020B0604020202020204" pitchFamily="34" charset="0"/>
                <a:cs typeface="Arial" panose="020B0604020202020204" pitchFamily="34" charset="0"/>
              </a:rPr>
              <a:t>- Tiết kiệm một cách thường xuyên, đều đặn</a:t>
            </a:r>
          </a:p>
        </p:txBody>
      </p:sp>
      <p:grpSp>
        <p:nvGrpSpPr>
          <p:cNvPr id="48" name="Group 16">
            <a:extLst>
              <a:ext uri="{FF2B5EF4-FFF2-40B4-BE49-F238E27FC236}">
                <a16:creationId xmlns:a16="http://schemas.microsoft.com/office/drawing/2014/main" id="{36C2D02D-C978-4030-97F4-F5205CE7459D}"/>
              </a:ext>
            </a:extLst>
          </p:cNvPr>
          <p:cNvGrpSpPr/>
          <p:nvPr/>
        </p:nvGrpSpPr>
        <p:grpSpPr>
          <a:xfrm>
            <a:off x="313677" y="6048879"/>
            <a:ext cx="17660645" cy="1911168"/>
            <a:chOff x="23673" y="-61190"/>
            <a:chExt cx="22937922" cy="842554"/>
          </a:xfrm>
        </p:grpSpPr>
        <p:grpSp>
          <p:nvGrpSpPr>
            <p:cNvPr id="49" name="Group 17">
              <a:extLst>
                <a:ext uri="{FF2B5EF4-FFF2-40B4-BE49-F238E27FC236}">
                  <a16:creationId xmlns:a16="http://schemas.microsoft.com/office/drawing/2014/main" id="{62ED4688-F665-4352-9007-4B3C13CF80AD}"/>
                </a:ext>
              </a:extLst>
            </p:cNvPr>
            <p:cNvGrpSpPr>
              <a:grpSpLocks noChangeAspect="1"/>
            </p:cNvGrpSpPr>
            <p:nvPr/>
          </p:nvGrpSpPr>
          <p:grpSpPr>
            <a:xfrm>
              <a:off x="23673" y="-61190"/>
              <a:ext cx="22937922" cy="842554"/>
              <a:chOff x="1787" y="-4619"/>
              <a:chExt cx="1731517" cy="63602"/>
            </a:xfrm>
          </p:grpSpPr>
          <p:sp>
            <p:nvSpPr>
              <p:cNvPr id="50" name="Freeform 18">
                <a:extLst>
                  <a:ext uri="{FF2B5EF4-FFF2-40B4-BE49-F238E27FC236}">
                    <a16:creationId xmlns:a16="http://schemas.microsoft.com/office/drawing/2014/main" id="{999A3B81-0238-4E61-BD46-DE3723925BB2}"/>
                  </a:ext>
                </a:extLst>
              </p:cNvPr>
              <p:cNvSpPr/>
              <p:nvPr/>
            </p:nvSpPr>
            <p:spPr>
              <a:xfrm>
                <a:off x="1787" y="-4619"/>
                <a:ext cx="1731517" cy="63602"/>
              </a:xfrm>
              <a:custGeom>
                <a:avLst/>
                <a:gdLst/>
                <a:ahLst/>
                <a:cxnLst/>
                <a:rect l="l" t="t" r="r" b="b"/>
                <a:pathLst>
                  <a:path w="1273136" h="63602">
                    <a:moveTo>
                      <a:pt x="33318" y="51"/>
                    </a:moveTo>
                    <a:lnTo>
                      <a:pt x="1239818" y="51"/>
                    </a:lnTo>
                    <a:cubicBezTo>
                      <a:pt x="1251195" y="0"/>
                      <a:pt x="1261730" y="6040"/>
                      <a:pt x="1267433" y="15885"/>
                    </a:cubicBezTo>
                    <a:cubicBezTo>
                      <a:pt x="1273136" y="25729"/>
                      <a:pt x="1273136" y="37873"/>
                      <a:pt x="1267433" y="47717"/>
                    </a:cubicBezTo>
                    <a:cubicBezTo>
                      <a:pt x="1261730" y="57562"/>
                      <a:pt x="1251195" y="63602"/>
                      <a:pt x="1239818" y="63551"/>
                    </a:cubicBezTo>
                    <a:lnTo>
                      <a:pt x="33318" y="63551"/>
                    </a:lnTo>
                    <a:cubicBezTo>
                      <a:pt x="21941" y="63602"/>
                      <a:pt x="11406" y="57562"/>
                      <a:pt x="5703" y="47717"/>
                    </a:cubicBezTo>
                    <a:cubicBezTo>
                      <a:pt x="0" y="37873"/>
                      <a:pt x="0" y="25729"/>
                      <a:pt x="5703" y="15885"/>
                    </a:cubicBezTo>
                    <a:cubicBezTo>
                      <a:pt x="11406" y="6040"/>
                      <a:pt x="21941" y="0"/>
                      <a:pt x="33318" y="51"/>
                    </a:cubicBezTo>
                    <a:close/>
                  </a:path>
                </a:pathLst>
              </a:custGeom>
              <a:solidFill>
                <a:srgbClr val="FFF2E6"/>
              </a:solidFill>
            </p:spPr>
          </p:sp>
          <p:sp>
            <p:nvSpPr>
              <p:cNvPr id="51" name="Freeform 19">
                <a:extLst>
                  <a:ext uri="{FF2B5EF4-FFF2-40B4-BE49-F238E27FC236}">
                    <a16:creationId xmlns:a16="http://schemas.microsoft.com/office/drawing/2014/main" id="{C626DCE1-E8CA-4FC7-BF96-96150A47C542}"/>
                  </a:ext>
                </a:extLst>
              </p:cNvPr>
              <p:cNvSpPr/>
              <p:nvPr/>
            </p:nvSpPr>
            <p:spPr>
              <a:xfrm>
                <a:off x="1787" y="-4619"/>
                <a:ext cx="696324" cy="63602"/>
              </a:xfrm>
              <a:custGeom>
                <a:avLst/>
                <a:gdLst/>
                <a:ahLst/>
                <a:cxnLst/>
                <a:rect l="l" t="t" r="r" b="b"/>
                <a:pathLst>
                  <a:path w="854036" h="63602">
                    <a:moveTo>
                      <a:pt x="33318" y="51"/>
                    </a:moveTo>
                    <a:lnTo>
                      <a:pt x="820718" y="51"/>
                    </a:lnTo>
                    <a:cubicBezTo>
                      <a:pt x="832095" y="0"/>
                      <a:pt x="842630" y="6040"/>
                      <a:pt x="848333" y="15885"/>
                    </a:cubicBezTo>
                    <a:cubicBezTo>
                      <a:pt x="854036" y="25729"/>
                      <a:pt x="854036" y="37873"/>
                      <a:pt x="848333" y="47717"/>
                    </a:cubicBezTo>
                    <a:cubicBezTo>
                      <a:pt x="842630" y="57562"/>
                      <a:pt x="832095" y="63602"/>
                      <a:pt x="820718" y="63551"/>
                    </a:cubicBezTo>
                    <a:lnTo>
                      <a:pt x="33318" y="63551"/>
                    </a:lnTo>
                    <a:cubicBezTo>
                      <a:pt x="21941" y="63602"/>
                      <a:pt x="11406" y="57562"/>
                      <a:pt x="5703" y="47717"/>
                    </a:cubicBezTo>
                    <a:cubicBezTo>
                      <a:pt x="0" y="37873"/>
                      <a:pt x="0" y="25729"/>
                      <a:pt x="5703" y="15885"/>
                    </a:cubicBezTo>
                    <a:cubicBezTo>
                      <a:pt x="11406" y="6040"/>
                      <a:pt x="21941" y="0"/>
                      <a:pt x="33318" y="51"/>
                    </a:cubicBezTo>
                    <a:close/>
                  </a:path>
                </a:pathLst>
              </a:custGeom>
              <a:solidFill>
                <a:srgbClr val="4A7168"/>
              </a:solidFill>
            </p:spPr>
          </p:sp>
        </p:grpSp>
      </p:grpSp>
      <p:sp>
        <p:nvSpPr>
          <p:cNvPr id="52" name="TextBox 51">
            <a:extLst>
              <a:ext uri="{FF2B5EF4-FFF2-40B4-BE49-F238E27FC236}">
                <a16:creationId xmlns:a16="http://schemas.microsoft.com/office/drawing/2014/main" id="{93FD16B3-B118-4DA4-B4DB-D077C540AB61}"/>
              </a:ext>
            </a:extLst>
          </p:cNvPr>
          <p:cNvSpPr txBox="1"/>
          <p:nvPr/>
        </p:nvSpPr>
        <p:spPr>
          <a:xfrm>
            <a:off x="278645" y="6044109"/>
            <a:ext cx="7172236" cy="1824923"/>
          </a:xfrm>
          <a:prstGeom prst="rect">
            <a:avLst/>
          </a:prstGeom>
          <a:noFill/>
        </p:spPr>
        <p:txBody>
          <a:bodyPr wrap="square">
            <a:spAutoFit/>
          </a:bodyPr>
          <a:lstStyle/>
          <a:p>
            <a:pPr algn="ctr">
              <a:lnSpc>
                <a:spcPct val="150000"/>
              </a:lnSpc>
              <a:spcBef>
                <a:spcPct val="0"/>
              </a:spcBef>
            </a:pPr>
            <a:r>
              <a:rPr lang="en-US" sz="4000" b="1">
                <a:solidFill>
                  <a:schemeClr val="bg1"/>
                </a:solidFill>
                <a:latin typeface="Arial" panose="020B0604020202020204" pitchFamily="34" charset="0"/>
                <a:cs typeface="Arial" panose="020B0604020202020204" pitchFamily="34" charset="0"/>
              </a:rPr>
              <a:t>Nguyên tắc 3: </a:t>
            </a:r>
          </a:p>
          <a:p>
            <a:pPr algn="ctr">
              <a:lnSpc>
                <a:spcPct val="150000"/>
              </a:lnSpc>
              <a:spcBef>
                <a:spcPct val="0"/>
              </a:spcBef>
            </a:pPr>
            <a:r>
              <a:rPr lang="en-US" sz="4000" b="1">
                <a:solidFill>
                  <a:schemeClr val="bg1"/>
                </a:solidFill>
                <a:latin typeface="Arial" panose="020B0604020202020204" pitchFamily="34" charset="0"/>
                <a:cs typeface="Arial" panose="020B0604020202020204" pitchFamily="34" charset="0"/>
              </a:rPr>
              <a:t>Tăng nguồn thu</a:t>
            </a:r>
            <a:endParaRPr lang="vi-VN" sz="4000" b="1">
              <a:solidFill>
                <a:schemeClr val="bg1"/>
              </a:solidFill>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7BE4D1D1-8EF5-4C01-B3EF-C008F787B447}"/>
              </a:ext>
            </a:extLst>
          </p:cNvPr>
          <p:cNvSpPr txBox="1"/>
          <p:nvPr/>
        </p:nvSpPr>
        <p:spPr>
          <a:xfrm>
            <a:off x="7669185" y="6075464"/>
            <a:ext cx="10132870" cy="1824923"/>
          </a:xfrm>
          <a:prstGeom prst="rect">
            <a:avLst/>
          </a:prstGeom>
          <a:noFill/>
        </p:spPr>
        <p:txBody>
          <a:bodyPr wrap="square">
            <a:spAutoFit/>
          </a:bodyPr>
          <a:lstStyle/>
          <a:p>
            <a:pPr algn="just">
              <a:lnSpc>
                <a:spcPct val="150000"/>
              </a:lnSpc>
            </a:pPr>
            <a:r>
              <a:rPr lang="en-US" sz="4000" b="0" i="0">
                <a:solidFill>
                  <a:schemeClr val="tx2">
                    <a:lumMod val="50000"/>
                  </a:schemeClr>
                </a:solidFill>
                <a:effectLst/>
                <a:latin typeface="Arial" panose="020B0604020202020204" pitchFamily="34" charset="0"/>
                <a:cs typeface="Arial" panose="020B0604020202020204" pitchFamily="34" charset="0"/>
              </a:rPr>
              <a:t>Tìm kiếm nhiều công việc khác nhau để tăng tiền tích lũy.</a:t>
            </a:r>
            <a:endParaRPr lang="en-US" sz="4000">
              <a:solidFill>
                <a:schemeClr val="tx2">
                  <a:lumMod val="50000"/>
                </a:schemeClr>
              </a:solidFill>
              <a:latin typeface="Arial" panose="020B0604020202020204" pitchFamily="34" charset="0"/>
              <a:cs typeface="Arial" panose="020B0604020202020204" pitchFamily="34" charset="0"/>
            </a:endParaRPr>
          </a:p>
        </p:txBody>
      </p:sp>
      <p:pic>
        <p:nvPicPr>
          <p:cNvPr id="54" name="Picture 8">
            <a:extLst>
              <a:ext uri="{FF2B5EF4-FFF2-40B4-BE49-F238E27FC236}">
                <a16:creationId xmlns:a16="http://schemas.microsoft.com/office/drawing/2014/main" id="{D9839FDC-CB0E-468E-AD1A-969554E02CF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439400" y="9170686"/>
            <a:ext cx="8580377" cy="4664605"/>
          </a:xfrm>
          <a:prstGeom prst="rect">
            <a:avLst/>
          </a:prstGeom>
        </p:spPr>
      </p:pic>
      <p:pic>
        <p:nvPicPr>
          <p:cNvPr id="55" name="Picture 17">
            <a:extLst>
              <a:ext uri="{FF2B5EF4-FFF2-40B4-BE49-F238E27FC236}">
                <a16:creationId xmlns:a16="http://schemas.microsoft.com/office/drawing/2014/main" id="{F2AEB66C-1DFA-42F8-BCD8-5675F57BE4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621000" y="7119438"/>
            <a:ext cx="1903635" cy="2251540"/>
          </a:xfrm>
          <a:prstGeom prst="rect">
            <a:avLst/>
          </a:prstGeom>
        </p:spPr>
      </p:pic>
      <p:pic>
        <p:nvPicPr>
          <p:cNvPr id="56" name="Picture 18">
            <a:extLst>
              <a:ext uri="{FF2B5EF4-FFF2-40B4-BE49-F238E27FC236}">
                <a16:creationId xmlns:a16="http://schemas.microsoft.com/office/drawing/2014/main" id="{9D48AAAE-58D3-4DFB-A3A8-9D9DA884C69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030200" y="7900387"/>
            <a:ext cx="2880234" cy="1518371"/>
          </a:xfrm>
          <a:prstGeom prst="rect">
            <a:avLst/>
          </a:prstGeom>
        </p:spPr>
      </p:pic>
      <p:pic>
        <p:nvPicPr>
          <p:cNvPr id="57" name="Picture 8">
            <a:extLst>
              <a:ext uri="{FF2B5EF4-FFF2-40B4-BE49-F238E27FC236}">
                <a16:creationId xmlns:a16="http://schemas.microsoft.com/office/drawing/2014/main" id="{166D342B-E8C2-47FC-B712-37B8E1E9BD2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2673" y="6075464"/>
            <a:ext cx="3557874" cy="4128262"/>
          </a:xfrm>
          <a:prstGeom prst="rect">
            <a:avLst/>
          </a:prstGeom>
        </p:spPr>
      </p:pic>
    </p:spTree>
    <p:extLst>
      <p:ext uri="{BB962C8B-B14F-4D97-AF65-F5344CB8AC3E}">
        <p14:creationId xmlns:p14="http://schemas.microsoft.com/office/powerpoint/2010/main" val="1757721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500"/>
                                        <p:tgtEl>
                                          <p:spTgt spid="3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inVertical)">
                                      <p:cBhvr>
                                        <p:cTn id="13" dur="50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barn(inVertical)">
                                      <p:cBhvr>
                                        <p:cTn id="18" dur="500"/>
                                        <p:tgtEl>
                                          <p:spTgt spid="3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barn(inVertical)">
                                      <p:cBhvr>
                                        <p:cTn id="21" dur="500"/>
                                        <p:tgtEl>
                                          <p:spTgt spid="4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barn(inVertical)">
                                      <p:cBhvr>
                                        <p:cTn id="24" dur="500"/>
                                        <p:tgtEl>
                                          <p:spTgt spid="4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barn(inVertical)">
                                      <p:cBhvr>
                                        <p:cTn id="29" dur="500"/>
                                        <p:tgtEl>
                                          <p:spTgt spid="4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barn(inVertical)">
                                      <p:cBhvr>
                                        <p:cTn id="32" dur="500"/>
                                        <p:tgtEl>
                                          <p:spTgt spid="5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barn(inVertical)">
                                      <p:cBhvr>
                                        <p:cTn id="35" dur="500"/>
                                        <p:tgtEl>
                                          <p:spTgt spid="53"/>
                                        </p:tgtEl>
                                      </p:cBhvr>
                                    </p:animEffect>
                                  </p:childTnLst>
                                </p:cTn>
                              </p:par>
                              <p:par>
                                <p:cTn id="36" presetID="16" presetClass="entr" presetSubtype="21" fill="hold" nodeType="with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barn(inVertical)">
                                      <p:cBhvr>
                                        <p:cTn id="38" dur="500"/>
                                        <p:tgtEl>
                                          <p:spTgt spid="54"/>
                                        </p:tgtEl>
                                      </p:cBhvr>
                                    </p:animEffect>
                                  </p:childTnLst>
                                </p:cTn>
                              </p:par>
                              <p:par>
                                <p:cTn id="39" presetID="16" presetClass="entr" presetSubtype="21"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barn(inVertical)">
                                      <p:cBhvr>
                                        <p:cTn id="41" dur="500"/>
                                        <p:tgtEl>
                                          <p:spTgt spid="55"/>
                                        </p:tgtEl>
                                      </p:cBhvr>
                                    </p:animEffect>
                                  </p:childTnLst>
                                </p:cTn>
                              </p:par>
                              <p:par>
                                <p:cTn id="42" presetID="16" presetClass="entr" presetSubtype="21" fill="hold" nodeType="with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barn(inVertical)">
                                      <p:cBhvr>
                                        <p:cTn id="44" dur="500"/>
                                        <p:tgtEl>
                                          <p:spTgt spid="56"/>
                                        </p:tgtEl>
                                      </p:cBhvr>
                                    </p:animEffect>
                                  </p:childTnLst>
                                </p:cTn>
                              </p:par>
                              <p:par>
                                <p:cTn id="45" presetID="16" presetClass="entr" presetSubtype="21" fill="hold" nodeType="with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barn(inVertical)">
                                      <p:cBhvr>
                                        <p:cTn id="4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40" grpId="0"/>
      <p:bldP spid="41" grpId="0"/>
      <p:bldP spid="52" grpId="0"/>
      <p:bldP spid="5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1" name="Group 21"/>
          <p:cNvGrpSpPr/>
          <p:nvPr/>
        </p:nvGrpSpPr>
        <p:grpSpPr>
          <a:xfrm>
            <a:off x="-1371833" y="-873525"/>
            <a:ext cx="21031665" cy="1344037"/>
            <a:chOff x="0" y="0"/>
            <a:chExt cx="28042220" cy="1792049"/>
          </a:xfrm>
        </p:grpSpPr>
        <p:pic>
          <p:nvPicPr>
            <p:cNvPr id="2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0" y="0"/>
              <a:ext cx="15104543" cy="1792049"/>
            </a:xfrm>
            <a:prstGeom prst="rect">
              <a:avLst/>
            </a:prstGeom>
          </p:spPr>
        </p:pic>
        <p:pic>
          <p:nvPicPr>
            <p:cNvPr id="23" name="Picture 2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12937677" y="0"/>
              <a:ext cx="15104543" cy="1792049"/>
            </a:xfrm>
            <a:prstGeom prst="rect">
              <a:avLst/>
            </a:prstGeom>
          </p:spPr>
        </p:pic>
      </p:grpSp>
      <p:sp>
        <p:nvSpPr>
          <p:cNvPr id="24" name="TextBox 12">
            <a:extLst>
              <a:ext uri="{FF2B5EF4-FFF2-40B4-BE49-F238E27FC236}">
                <a16:creationId xmlns:a16="http://schemas.microsoft.com/office/drawing/2014/main" id="{A6AE3171-604D-43C0-B0C1-ADD12B03B1E8}"/>
              </a:ext>
            </a:extLst>
          </p:cNvPr>
          <p:cNvSpPr txBox="1"/>
          <p:nvPr/>
        </p:nvSpPr>
        <p:spPr>
          <a:xfrm>
            <a:off x="0" y="1181100"/>
            <a:ext cx="18288000" cy="833433"/>
          </a:xfrm>
          <a:prstGeom prst="rect">
            <a:avLst/>
          </a:prstGeom>
        </p:spPr>
        <p:txBody>
          <a:bodyPr wrap="square" lIns="0" tIns="0" rIns="0" bIns="0" rtlCol="0" anchor="t">
            <a:spAutoFit/>
          </a:bodyPr>
          <a:lstStyle/>
          <a:p>
            <a:pPr algn="ctr">
              <a:lnSpc>
                <a:spcPts val="7261"/>
              </a:lnSpc>
            </a:pPr>
            <a:r>
              <a:rPr lang="en-US" sz="4500" b="1">
                <a:solidFill>
                  <a:srgbClr val="373E56"/>
                </a:solidFill>
                <a:latin typeface="Arial" panose="020B0604020202020204" pitchFamily="34" charset="0"/>
                <a:cs typeface="Arial" panose="020B0604020202020204" pitchFamily="34" charset="0"/>
              </a:rPr>
              <a:t>KẾT LUẬN</a:t>
            </a:r>
          </a:p>
        </p:txBody>
      </p:sp>
      <p:pic>
        <p:nvPicPr>
          <p:cNvPr id="25" name="Picture 5">
            <a:extLst>
              <a:ext uri="{FF2B5EF4-FFF2-40B4-BE49-F238E27FC236}">
                <a16:creationId xmlns:a16="http://schemas.microsoft.com/office/drawing/2014/main" id="{3B20ED7D-B870-4497-9E94-5553F5312F82}"/>
              </a:ext>
            </a:extLst>
          </p:cNvPr>
          <p:cNvPicPr>
            <a:picLocks noChangeAspect="1"/>
          </p:cNvPicPr>
          <p:nvPr/>
        </p:nvPicPr>
        <p:blipFill rotWithShape="1">
          <a:blip r:embed="rId4"/>
          <a:srcRect t="7435" b="49210"/>
          <a:stretch/>
        </p:blipFill>
        <p:spPr>
          <a:xfrm>
            <a:off x="3124200" y="2703843"/>
            <a:ext cx="7772400" cy="6402056"/>
          </a:xfrm>
          <a:prstGeom prst="rect">
            <a:avLst/>
          </a:prstGeom>
        </p:spPr>
      </p:pic>
      <p:sp>
        <p:nvSpPr>
          <p:cNvPr id="27" name="TextBox 5">
            <a:extLst>
              <a:ext uri="{FF2B5EF4-FFF2-40B4-BE49-F238E27FC236}">
                <a16:creationId xmlns:a16="http://schemas.microsoft.com/office/drawing/2014/main" id="{86103FD1-2FFE-4B09-94DC-2398025A95FC}"/>
              </a:ext>
            </a:extLst>
          </p:cNvPr>
          <p:cNvSpPr txBox="1"/>
          <p:nvPr/>
        </p:nvSpPr>
        <p:spPr>
          <a:xfrm>
            <a:off x="3124200" y="4838700"/>
            <a:ext cx="7543800" cy="1747273"/>
          </a:xfrm>
          <a:prstGeom prst="rect">
            <a:avLst/>
          </a:prstGeom>
        </p:spPr>
        <p:txBody>
          <a:bodyPr wrap="square" lIns="0" tIns="0" rIns="0" bIns="0" rtlCol="0" anchor="t">
            <a:spAutoFit/>
          </a:bodyPr>
          <a:lstStyle/>
          <a:p>
            <a:pPr algn="ctr">
              <a:lnSpc>
                <a:spcPct val="150000"/>
              </a:lnSpc>
            </a:pPr>
            <a:r>
              <a:rPr lang="en-US" sz="4000" b="1">
                <a:solidFill>
                  <a:srgbClr val="373E56"/>
                </a:solidFill>
                <a:latin typeface="Arial" panose="020B0604020202020204" pitchFamily="34" charset="0"/>
                <a:cs typeface="Arial" panose="020B0604020202020204" pitchFamily="34" charset="0"/>
              </a:rPr>
              <a:t>Một số nguyên tắc</a:t>
            </a:r>
          </a:p>
          <a:p>
            <a:pPr algn="ctr">
              <a:lnSpc>
                <a:spcPct val="150000"/>
              </a:lnSpc>
            </a:pPr>
            <a:r>
              <a:rPr lang="en-US" sz="4000" b="1">
                <a:solidFill>
                  <a:srgbClr val="373E56"/>
                </a:solidFill>
                <a:latin typeface="Arial" panose="020B0604020202020204" pitchFamily="34" charset="0"/>
                <a:cs typeface="Arial" panose="020B0604020202020204" pitchFamily="34" charset="0"/>
              </a:rPr>
              <a:t> quản lí tiền hiệu quả</a:t>
            </a:r>
          </a:p>
        </p:txBody>
      </p:sp>
      <p:pic>
        <p:nvPicPr>
          <p:cNvPr id="28" name="Picture 10">
            <a:extLst>
              <a:ext uri="{FF2B5EF4-FFF2-40B4-BE49-F238E27FC236}">
                <a16:creationId xmlns:a16="http://schemas.microsoft.com/office/drawing/2014/main" id="{C9949039-021B-4A37-BAAC-D082F29562C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8575" y="3390900"/>
            <a:ext cx="5181600" cy="7062787"/>
          </a:xfrm>
          <a:prstGeom prst="rect">
            <a:avLst/>
          </a:prstGeom>
        </p:spPr>
      </p:pic>
      <p:sp>
        <p:nvSpPr>
          <p:cNvPr id="29" name="Arrow: Pentagon 28">
            <a:extLst>
              <a:ext uri="{FF2B5EF4-FFF2-40B4-BE49-F238E27FC236}">
                <a16:creationId xmlns:a16="http://schemas.microsoft.com/office/drawing/2014/main" id="{4E852A8B-A303-4A88-AD50-24458EA34918}"/>
              </a:ext>
            </a:extLst>
          </p:cNvPr>
          <p:cNvSpPr/>
          <p:nvPr/>
        </p:nvSpPr>
        <p:spPr>
          <a:xfrm>
            <a:off x="11353800" y="3009900"/>
            <a:ext cx="5802396" cy="1049708"/>
          </a:xfrm>
          <a:prstGeom prst="homePlate">
            <a:avLst/>
          </a:prstGeom>
          <a:solidFill>
            <a:schemeClr val="accent2">
              <a:lumMod val="60000"/>
              <a:lumOff val="40000"/>
            </a:schemeClr>
          </a:solidFill>
          <a:ln w="28575"/>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a:latin typeface="Arial" panose="020B0604020202020204" pitchFamily="34" charset="0"/>
                <a:cs typeface="Arial" panose="020B0604020202020204" pitchFamily="34" charset="0"/>
              </a:rPr>
              <a:t>Chi tiêu hợp lí</a:t>
            </a:r>
            <a:endParaRPr lang="en-US" sz="4000" dirty="0">
              <a:latin typeface="Arial" panose="020B0604020202020204" pitchFamily="34" charset="0"/>
              <a:cs typeface="Arial" panose="020B0604020202020204" pitchFamily="34" charset="0"/>
            </a:endParaRPr>
          </a:p>
        </p:txBody>
      </p:sp>
      <p:pic>
        <p:nvPicPr>
          <p:cNvPr id="30" name="Picture 17">
            <a:extLst>
              <a:ext uri="{FF2B5EF4-FFF2-40B4-BE49-F238E27FC236}">
                <a16:creationId xmlns:a16="http://schemas.microsoft.com/office/drawing/2014/main" id="{802F769A-C653-443E-A1F1-5193391C377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448800" y="7459900"/>
            <a:ext cx="2438400" cy="2827100"/>
          </a:xfrm>
          <a:prstGeom prst="rect">
            <a:avLst/>
          </a:prstGeom>
        </p:spPr>
      </p:pic>
      <p:sp>
        <p:nvSpPr>
          <p:cNvPr id="31" name="Arrow: Pentagon 30">
            <a:extLst>
              <a:ext uri="{FF2B5EF4-FFF2-40B4-BE49-F238E27FC236}">
                <a16:creationId xmlns:a16="http://schemas.microsoft.com/office/drawing/2014/main" id="{204A5527-537E-4274-A217-0C8333D3A9E5}"/>
              </a:ext>
            </a:extLst>
          </p:cNvPr>
          <p:cNvSpPr/>
          <p:nvPr/>
        </p:nvSpPr>
        <p:spPr>
          <a:xfrm>
            <a:off x="11353800" y="4812870"/>
            <a:ext cx="5802396" cy="1049708"/>
          </a:xfrm>
          <a:prstGeom prst="homePlate">
            <a:avLst/>
          </a:prstGeom>
          <a:solidFill>
            <a:schemeClr val="accent2">
              <a:lumMod val="60000"/>
              <a:lumOff val="40000"/>
            </a:schemeClr>
          </a:solidFill>
          <a:ln w="28575"/>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a:latin typeface="Arial" panose="020B0604020202020204" pitchFamily="34" charset="0"/>
                <a:cs typeface="Arial" panose="020B0604020202020204" pitchFamily="34" charset="0"/>
              </a:rPr>
              <a:t>Tiết kiệm thường xuyên</a:t>
            </a:r>
            <a:endParaRPr lang="en-US" sz="4000" dirty="0">
              <a:latin typeface="Arial" panose="020B0604020202020204" pitchFamily="34" charset="0"/>
              <a:cs typeface="Arial" panose="020B0604020202020204" pitchFamily="34" charset="0"/>
            </a:endParaRPr>
          </a:p>
        </p:txBody>
      </p:sp>
      <p:sp>
        <p:nvSpPr>
          <p:cNvPr id="32" name="Arrow: Pentagon 31">
            <a:extLst>
              <a:ext uri="{FF2B5EF4-FFF2-40B4-BE49-F238E27FC236}">
                <a16:creationId xmlns:a16="http://schemas.microsoft.com/office/drawing/2014/main" id="{B9307131-E900-4447-A504-05F17D8CF8CE}"/>
              </a:ext>
            </a:extLst>
          </p:cNvPr>
          <p:cNvSpPr/>
          <p:nvPr/>
        </p:nvSpPr>
        <p:spPr>
          <a:xfrm>
            <a:off x="11274951" y="6615840"/>
            <a:ext cx="5802396" cy="1049708"/>
          </a:xfrm>
          <a:prstGeom prst="homePlate">
            <a:avLst/>
          </a:prstGeom>
          <a:solidFill>
            <a:schemeClr val="accent2">
              <a:lumMod val="60000"/>
              <a:lumOff val="40000"/>
            </a:schemeClr>
          </a:solidFill>
          <a:ln w="28575"/>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a:latin typeface="Arial" panose="020B0604020202020204" pitchFamily="34" charset="0"/>
                <a:cs typeface="Arial" panose="020B0604020202020204" pitchFamily="34" charset="0"/>
              </a:rPr>
              <a:t>Tăng nguồn thu</a:t>
            </a:r>
            <a:endParaRPr lang="en-US" sz="40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par>
                                <p:cTn id="13" presetID="16" presetClass="entr" presetSubtype="21"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0"/>
                                        <p:tgtEl>
                                          <p:spTgt spid="29"/>
                                        </p:tgtEl>
                                      </p:cBhvr>
                                    </p:animEffect>
                                    <p:anim calcmode="lin" valueType="num">
                                      <p:cBhvr>
                                        <p:cTn id="21" dur="1000" fill="hold"/>
                                        <p:tgtEl>
                                          <p:spTgt spid="29"/>
                                        </p:tgtEl>
                                        <p:attrNameLst>
                                          <p:attrName>ppt_x</p:attrName>
                                        </p:attrNameLst>
                                      </p:cBhvr>
                                      <p:tavLst>
                                        <p:tav tm="0">
                                          <p:val>
                                            <p:strVal val="#ppt_x"/>
                                          </p:val>
                                        </p:tav>
                                        <p:tav tm="100000">
                                          <p:val>
                                            <p:strVal val="#ppt_x"/>
                                          </p:val>
                                        </p:tav>
                                      </p:tavLst>
                                    </p:anim>
                                    <p:anim calcmode="lin" valueType="num">
                                      <p:cBhvr>
                                        <p:cTn id="2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1000"/>
                                        <p:tgtEl>
                                          <p:spTgt spid="31"/>
                                        </p:tgtEl>
                                      </p:cBhvr>
                                    </p:animEffect>
                                    <p:anim calcmode="lin" valueType="num">
                                      <p:cBhvr>
                                        <p:cTn id="28" dur="1000" fill="hold"/>
                                        <p:tgtEl>
                                          <p:spTgt spid="31"/>
                                        </p:tgtEl>
                                        <p:attrNameLst>
                                          <p:attrName>ppt_x</p:attrName>
                                        </p:attrNameLst>
                                      </p:cBhvr>
                                      <p:tavLst>
                                        <p:tav tm="0">
                                          <p:val>
                                            <p:strVal val="#ppt_x"/>
                                          </p:val>
                                        </p:tav>
                                        <p:tav tm="100000">
                                          <p:val>
                                            <p:strVal val="#ppt_x"/>
                                          </p:val>
                                        </p:tav>
                                      </p:tavLst>
                                    </p:anim>
                                    <p:anim calcmode="lin" valueType="num">
                                      <p:cBhvr>
                                        <p:cTn id="2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1000"/>
                                        <p:tgtEl>
                                          <p:spTgt spid="32"/>
                                        </p:tgtEl>
                                      </p:cBhvr>
                                    </p:animEffect>
                                    <p:anim calcmode="lin" valueType="num">
                                      <p:cBhvr>
                                        <p:cTn id="35" dur="1000" fill="hold"/>
                                        <p:tgtEl>
                                          <p:spTgt spid="32"/>
                                        </p:tgtEl>
                                        <p:attrNameLst>
                                          <p:attrName>ppt_x</p:attrName>
                                        </p:attrNameLst>
                                      </p:cBhvr>
                                      <p:tavLst>
                                        <p:tav tm="0">
                                          <p:val>
                                            <p:strVal val="#ppt_x"/>
                                          </p:val>
                                        </p:tav>
                                        <p:tav tm="100000">
                                          <p:val>
                                            <p:strVal val="#ppt_x"/>
                                          </p:val>
                                        </p:tav>
                                      </p:tavLst>
                                    </p:anim>
                                    <p:anim calcmode="lin" valueType="num">
                                      <p:cBhvr>
                                        <p:cTn id="3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P spid="29" grpId="0" animBg="1"/>
      <p:bldP spid="31"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4643917" y="2592588"/>
            <a:ext cx="8991600" cy="1472333"/>
            <a:chOff x="0" y="-252184"/>
            <a:chExt cx="4827881" cy="1064984"/>
          </a:xfrm>
        </p:grpSpPr>
        <p:sp>
          <p:nvSpPr>
            <p:cNvPr id="3" name="Freeform 3"/>
            <p:cNvSpPr/>
            <p:nvPr/>
          </p:nvSpPr>
          <p:spPr>
            <a:xfrm>
              <a:off x="11289" y="-252184"/>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42862" y="1340633"/>
            <a:ext cx="18172687" cy="965392"/>
          </a:xfrm>
          <a:prstGeom prst="rect">
            <a:avLst/>
          </a:prstGeom>
        </p:spPr>
        <p:txBody>
          <a:bodyPr wrap="square" lIns="0" tIns="0" rIns="0" bIns="0" rtlCol="0" anchor="t">
            <a:spAutoFit/>
          </a:bodyPr>
          <a:lstStyle/>
          <a:p>
            <a:pPr algn="ctr">
              <a:lnSpc>
                <a:spcPts val="8101"/>
              </a:lnSpc>
              <a:spcBef>
                <a:spcPct val="0"/>
              </a:spcBef>
            </a:pPr>
            <a:r>
              <a:rPr lang="en-US" sz="6600" b="1">
                <a:solidFill>
                  <a:srgbClr val="373E56"/>
                </a:solidFill>
                <a:latin typeface="Arial" panose="020B0604020202020204" pitchFamily="34" charset="0"/>
                <a:cs typeface="Arial" panose="020B0604020202020204" pitchFamily="34" charset="0"/>
              </a:rPr>
              <a:t>KHỞI ĐỘNG</a:t>
            </a:r>
          </a:p>
        </p:txBody>
      </p:sp>
      <p:sp>
        <p:nvSpPr>
          <p:cNvPr id="14" name="TextBox 13">
            <a:extLst>
              <a:ext uri="{FF2B5EF4-FFF2-40B4-BE49-F238E27FC236}">
                <a16:creationId xmlns:a16="http://schemas.microsoft.com/office/drawing/2014/main" id="{217D0F12-8036-410D-99F8-BB789C210B99}"/>
              </a:ext>
            </a:extLst>
          </p:cNvPr>
          <p:cNvSpPr txBox="1"/>
          <p:nvPr/>
        </p:nvSpPr>
        <p:spPr>
          <a:xfrm>
            <a:off x="4643917" y="2732703"/>
            <a:ext cx="8970576" cy="910377"/>
          </a:xfrm>
          <a:prstGeom prst="rect">
            <a:avLst/>
          </a:prstGeom>
        </p:spPr>
        <p:txBody>
          <a:bodyPr wrap="square" lIns="0" tIns="0" rIns="0" bIns="0" rtlCol="0" anchor="t">
            <a:spAutoFit/>
          </a:bodyPr>
          <a:lstStyle/>
          <a:p>
            <a:pPr algn="ctr">
              <a:lnSpc>
                <a:spcPts val="8101"/>
              </a:lnSpc>
              <a:spcBef>
                <a:spcPct val="0"/>
              </a:spcBef>
            </a:pPr>
            <a:r>
              <a:rPr lang="en-US" sz="4500" b="1">
                <a:solidFill>
                  <a:srgbClr val="373E56"/>
                </a:solidFill>
                <a:latin typeface="Arial" panose="020B0604020202020204" pitchFamily="34" charset="0"/>
                <a:cs typeface="Arial" panose="020B0604020202020204" pitchFamily="34" charset="0"/>
              </a:rPr>
              <a:t>Nhiệm vụ 1: Hiểu ý đồng đội</a:t>
            </a:r>
          </a:p>
        </p:txBody>
      </p:sp>
      <p:sp>
        <p:nvSpPr>
          <p:cNvPr id="15" name="Rounded Rectangular Callout 9">
            <a:extLst>
              <a:ext uri="{FF2B5EF4-FFF2-40B4-BE49-F238E27FC236}">
                <a16:creationId xmlns:a16="http://schemas.microsoft.com/office/drawing/2014/main" id="{8BE9891E-F5BB-422E-A8D0-18D168633A7D}"/>
              </a:ext>
            </a:extLst>
          </p:cNvPr>
          <p:cNvSpPr/>
          <p:nvPr/>
        </p:nvSpPr>
        <p:spPr>
          <a:xfrm>
            <a:off x="5791200" y="4686300"/>
            <a:ext cx="10668000" cy="3822715"/>
          </a:xfrm>
          <a:prstGeom prst="wedgeRoundRectCallout">
            <a:avLst>
              <a:gd name="adj1" fmla="val -59238"/>
              <a:gd name="adj2" fmla="val 36368"/>
              <a:gd name="adj3" fmla="val 16667"/>
            </a:avLst>
          </a:prstGeom>
          <a:solidFill>
            <a:schemeClr val="bg1"/>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3800">
                <a:solidFill>
                  <a:schemeClr val="tx2">
                    <a:lumMod val="50000"/>
                  </a:schemeClr>
                </a:solidFill>
                <a:latin typeface="Arial" panose="020B0604020202020204" pitchFamily="34" charset="0"/>
                <a:cs typeface="Arial" panose="020B0604020202020204" pitchFamily="34" charset="0"/>
              </a:rPr>
              <a:t>Mỗi đội cử 2 HS tham gia. Hai người sẽ đối mặt với nhau. Một người sẽ được nhìn từ khóa, sau đó diễn đạt bằng lời nói, hành động để đồng đội của mình đoán được. </a:t>
            </a:r>
            <a:endParaRPr lang="vi-VN" sz="3800" dirty="0">
              <a:solidFill>
                <a:schemeClr val="tx2">
                  <a:lumMod val="50000"/>
                </a:schemeClr>
              </a:solidFill>
              <a:latin typeface="Arial" panose="020B0604020202020204" pitchFamily="34" charset="0"/>
              <a:cs typeface="Arial" panose="020B0604020202020204" pitchFamily="34" charset="0"/>
            </a:endParaRPr>
          </a:p>
        </p:txBody>
      </p:sp>
      <p:pic>
        <p:nvPicPr>
          <p:cNvPr id="16" name="Picture 16">
            <a:extLst>
              <a:ext uri="{FF2B5EF4-FFF2-40B4-BE49-F238E27FC236}">
                <a16:creationId xmlns:a16="http://schemas.microsoft.com/office/drawing/2014/main" id="{49A01BA7-5541-4644-83E6-B17C929FF3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8636" y="3816532"/>
            <a:ext cx="4056306" cy="6568916"/>
          </a:xfrm>
          <a:prstGeom prst="rect">
            <a:avLst/>
          </a:prstGeom>
        </p:spPr>
      </p:pic>
      <p:pic>
        <p:nvPicPr>
          <p:cNvPr id="17" name="Picture 10">
            <a:extLst>
              <a:ext uri="{FF2B5EF4-FFF2-40B4-BE49-F238E27FC236}">
                <a16:creationId xmlns:a16="http://schemas.microsoft.com/office/drawing/2014/main" id="{677BECA4-CE48-4F3F-B3BA-437E8C8D507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554200" y="7429500"/>
            <a:ext cx="3435805" cy="28575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CF71"/>
        </a:solidFill>
        <a:effectLst/>
      </p:bgPr>
    </p:bg>
    <p:spTree>
      <p:nvGrpSpPr>
        <p:cNvPr id="1" name=""/>
        <p:cNvGrpSpPr/>
        <p:nvPr/>
      </p:nvGrpSpPr>
      <p:grpSpPr>
        <a:xfrm>
          <a:off x="0" y="0"/>
          <a:ext cx="0" cy="0"/>
          <a:chOff x="0" y="0"/>
          <a:chExt cx="0" cy="0"/>
        </a:xfrm>
      </p:grpSpPr>
      <p:sp>
        <p:nvSpPr>
          <p:cNvPr id="2" name="TextBox 2"/>
          <p:cNvSpPr txBox="1"/>
          <p:nvPr/>
        </p:nvSpPr>
        <p:spPr>
          <a:xfrm>
            <a:off x="0" y="2095500"/>
            <a:ext cx="18288000" cy="2858731"/>
          </a:xfrm>
          <a:prstGeom prst="rect">
            <a:avLst/>
          </a:prstGeom>
        </p:spPr>
        <p:txBody>
          <a:bodyPr wrap="square" lIns="0" tIns="0" rIns="0" bIns="0" rtlCol="0" anchor="t">
            <a:spAutoFit/>
          </a:bodyPr>
          <a:lstStyle/>
          <a:p>
            <a:pPr algn="ctr">
              <a:lnSpc>
                <a:spcPct val="150000"/>
              </a:lnSpc>
            </a:pPr>
            <a:r>
              <a:rPr lang="en-US" sz="6600" b="1">
                <a:solidFill>
                  <a:srgbClr val="373E56"/>
                </a:solidFill>
                <a:latin typeface="Arial" panose="020B0604020202020204" pitchFamily="34" charset="0"/>
                <a:cs typeface="Arial" panose="020B0604020202020204" pitchFamily="34" charset="0"/>
              </a:rPr>
              <a:t>4. ĐỌC CÁC TRƯỜNG HỢP </a:t>
            </a:r>
          </a:p>
          <a:p>
            <a:pPr algn="ctr">
              <a:lnSpc>
                <a:spcPct val="150000"/>
              </a:lnSpc>
            </a:pPr>
            <a:r>
              <a:rPr lang="en-US" sz="6600" b="1">
                <a:solidFill>
                  <a:srgbClr val="373E56"/>
                </a:solidFill>
                <a:latin typeface="Arial" panose="020B0604020202020204" pitchFamily="34" charset="0"/>
                <a:cs typeface="Arial" panose="020B0604020202020204" pitchFamily="34" charset="0"/>
              </a:rPr>
              <a:t>VÀ TRẢ LỜI CÂU HỎI</a:t>
            </a:r>
          </a:p>
        </p:txBody>
      </p:sp>
      <p:pic>
        <p:nvPicPr>
          <p:cNvPr id="9" name="Picture 135">
            <a:extLst>
              <a:ext uri="{FF2B5EF4-FFF2-40B4-BE49-F238E27FC236}">
                <a16:creationId xmlns:a16="http://schemas.microsoft.com/office/drawing/2014/main" id="{FCA8483F-8E9E-4D22-90B7-96156C51CE1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79612">
            <a:off x="-752298" y="1250212"/>
            <a:ext cx="5765330" cy="1247408"/>
          </a:xfrm>
          <a:prstGeom prst="rect">
            <a:avLst/>
          </a:prstGeom>
        </p:spPr>
      </p:pic>
      <p:pic>
        <p:nvPicPr>
          <p:cNvPr id="10" name="Picture 136">
            <a:extLst>
              <a:ext uri="{FF2B5EF4-FFF2-40B4-BE49-F238E27FC236}">
                <a16:creationId xmlns:a16="http://schemas.microsoft.com/office/drawing/2014/main" id="{64F9E906-EE0E-4A76-B9BF-BDAB5771F07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96196">
            <a:off x="12906944" y="910977"/>
            <a:ext cx="5765330" cy="1247408"/>
          </a:xfrm>
          <a:prstGeom prst="rect">
            <a:avLst/>
          </a:prstGeom>
        </p:spPr>
      </p:pic>
      <p:pic>
        <p:nvPicPr>
          <p:cNvPr id="11" name="Picture 7">
            <a:extLst>
              <a:ext uri="{FF2B5EF4-FFF2-40B4-BE49-F238E27FC236}">
                <a16:creationId xmlns:a16="http://schemas.microsoft.com/office/drawing/2014/main" id="{7C886491-AE0F-4FE6-803B-578F94BDA97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622007" y="4968518"/>
            <a:ext cx="7491584" cy="5423285"/>
          </a:xfrm>
          <a:prstGeom prst="rect">
            <a:avLst/>
          </a:prstGeom>
        </p:spPr>
      </p:pic>
      <p:pic>
        <p:nvPicPr>
          <p:cNvPr id="14" name="Picture 19">
            <a:extLst>
              <a:ext uri="{FF2B5EF4-FFF2-40B4-BE49-F238E27FC236}">
                <a16:creationId xmlns:a16="http://schemas.microsoft.com/office/drawing/2014/main" id="{826708BA-E013-4171-971B-D6D94A2524C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892367" y="6729412"/>
            <a:ext cx="3013225" cy="3619500"/>
          </a:xfrm>
          <a:prstGeom prst="rect">
            <a:avLst/>
          </a:prstGeom>
        </p:spPr>
      </p:pic>
      <p:pic>
        <p:nvPicPr>
          <p:cNvPr id="20" name="Picture 24">
            <a:extLst>
              <a:ext uri="{FF2B5EF4-FFF2-40B4-BE49-F238E27FC236}">
                <a16:creationId xmlns:a16="http://schemas.microsoft.com/office/drawing/2014/main" id="{5F38AABB-2515-446E-8D27-A0F9FF9E67F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568655" y="6705600"/>
            <a:ext cx="1653955" cy="3581400"/>
          </a:xfrm>
          <a:prstGeom prst="rect">
            <a:avLst/>
          </a:prstGeom>
        </p:spPr>
      </p:pic>
      <p:pic>
        <p:nvPicPr>
          <p:cNvPr id="22" name="Picture 15">
            <a:extLst>
              <a:ext uri="{FF2B5EF4-FFF2-40B4-BE49-F238E27FC236}">
                <a16:creationId xmlns:a16="http://schemas.microsoft.com/office/drawing/2014/main" id="{63ADF7BD-2F11-4394-9FA2-428E3C87874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58067" y="7456843"/>
            <a:ext cx="1813995" cy="2858731"/>
          </a:xfrm>
          <a:prstGeom prst="rect">
            <a:avLst/>
          </a:prstGeom>
        </p:spPr>
      </p:pic>
    </p:spTree>
    <p:extLst>
      <p:ext uri="{BB962C8B-B14F-4D97-AF65-F5344CB8AC3E}">
        <p14:creationId xmlns:p14="http://schemas.microsoft.com/office/powerpoint/2010/main" val="18155590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1371833" y="-873525"/>
            <a:ext cx="21031665" cy="1344037"/>
            <a:chOff x="0" y="0"/>
            <a:chExt cx="28042220" cy="1792049"/>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0" y="0"/>
              <a:ext cx="15104543" cy="179204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12937677" y="0"/>
              <a:ext cx="15104543" cy="1792049"/>
            </a:xfrm>
            <a:prstGeom prst="rect">
              <a:avLst/>
            </a:prstGeom>
          </p:spPr>
        </p:pic>
      </p:grpSp>
      <p:sp>
        <p:nvSpPr>
          <p:cNvPr id="5" name="TextBox 5"/>
          <p:cNvSpPr txBox="1"/>
          <p:nvPr/>
        </p:nvSpPr>
        <p:spPr>
          <a:xfrm>
            <a:off x="0" y="1562100"/>
            <a:ext cx="18287996" cy="1035412"/>
          </a:xfrm>
          <a:prstGeom prst="rect">
            <a:avLst/>
          </a:prstGeom>
        </p:spPr>
        <p:txBody>
          <a:bodyPr wrap="square" lIns="0" tIns="0" rIns="0" bIns="0" rtlCol="0" anchor="t">
            <a:spAutoFit/>
          </a:bodyPr>
          <a:lstStyle/>
          <a:p>
            <a:pPr algn="ctr">
              <a:lnSpc>
                <a:spcPts val="9379"/>
              </a:lnSpc>
            </a:pPr>
            <a:r>
              <a:rPr lang="en-US" sz="4500" b="1">
                <a:solidFill>
                  <a:srgbClr val="373E56"/>
                </a:solidFill>
                <a:latin typeface="Arial" panose="020B0604020202020204" pitchFamily="34" charset="0"/>
                <a:cs typeface="Arial" panose="020B0604020202020204" pitchFamily="34" charset="0"/>
              </a:rPr>
              <a:t>Thảo luận nhóm</a:t>
            </a:r>
          </a:p>
        </p:txBody>
      </p:sp>
      <p:grpSp>
        <p:nvGrpSpPr>
          <p:cNvPr id="21" name="Group 3">
            <a:extLst>
              <a:ext uri="{FF2B5EF4-FFF2-40B4-BE49-F238E27FC236}">
                <a16:creationId xmlns:a16="http://schemas.microsoft.com/office/drawing/2014/main" id="{7DB79D78-BAE8-4718-ABAD-233B573ED017}"/>
              </a:ext>
            </a:extLst>
          </p:cNvPr>
          <p:cNvGrpSpPr/>
          <p:nvPr/>
        </p:nvGrpSpPr>
        <p:grpSpPr>
          <a:xfrm rot="-10800000">
            <a:off x="674853" y="4305492"/>
            <a:ext cx="14158914" cy="1342916"/>
            <a:chOff x="0" y="0"/>
            <a:chExt cx="15040163" cy="15916723"/>
          </a:xfrm>
        </p:grpSpPr>
        <p:sp>
          <p:nvSpPr>
            <p:cNvPr id="22" name="Freeform 4">
              <a:extLst>
                <a:ext uri="{FF2B5EF4-FFF2-40B4-BE49-F238E27FC236}">
                  <a16:creationId xmlns:a16="http://schemas.microsoft.com/office/drawing/2014/main" id="{B8805E42-12EA-47E5-8B2A-8252302CF838}"/>
                </a:ext>
              </a:extLst>
            </p:cNvPr>
            <p:cNvSpPr/>
            <p:nvPr/>
          </p:nvSpPr>
          <p:spPr>
            <a:xfrm>
              <a:off x="0" y="-4262"/>
              <a:ext cx="15047908" cy="15923210"/>
            </a:xfrm>
            <a:custGeom>
              <a:avLst/>
              <a:gdLst/>
              <a:ahLst/>
              <a:cxnLst/>
              <a:rect l="l" t="t" r="r" b="b"/>
              <a:pathLst>
                <a:path w="15047908" h="1592321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p:spPr>
        </p:sp>
      </p:grpSp>
      <p:sp>
        <p:nvSpPr>
          <p:cNvPr id="24" name="TextBox 23">
            <a:extLst>
              <a:ext uri="{FF2B5EF4-FFF2-40B4-BE49-F238E27FC236}">
                <a16:creationId xmlns:a16="http://schemas.microsoft.com/office/drawing/2014/main" id="{7F93322A-A036-4EBD-8EBB-13F79E9CC944}"/>
              </a:ext>
            </a:extLst>
          </p:cNvPr>
          <p:cNvSpPr txBox="1"/>
          <p:nvPr/>
        </p:nvSpPr>
        <p:spPr>
          <a:xfrm>
            <a:off x="0" y="2829851"/>
            <a:ext cx="18287996" cy="901593"/>
          </a:xfrm>
          <a:prstGeom prst="rect">
            <a:avLst/>
          </a:prstGeom>
          <a:noFill/>
        </p:spPr>
        <p:txBody>
          <a:bodyPr wrap="square">
            <a:spAutoFit/>
          </a:bodyPr>
          <a:lstStyle/>
          <a:p>
            <a:pPr algn="ctr">
              <a:lnSpc>
                <a:spcPct val="150000"/>
              </a:lnSpc>
            </a:pPr>
            <a:r>
              <a:rPr lang="fr-FR" sz="4000">
                <a:solidFill>
                  <a:schemeClr val="accent1">
                    <a:lumMod val="50000"/>
                  </a:schemeClr>
                </a:solidFill>
                <a:latin typeface="Arial" panose="020B0604020202020204" pitchFamily="34" charset="0"/>
                <a:ea typeface="Arial" panose="020B0604020202020204" pitchFamily="34" charset="0"/>
                <a:cs typeface="Arial" panose="020B0604020202020204" pitchFamily="34" charset="0"/>
              </a:rPr>
              <a:t>Đ</a:t>
            </a:r>
            <a:r>
              <a:rPr lang="fr-FR" sz="4000">
                <a:solidFill>
                  <a:schemeClr val="accent1">
                    <a:lumMod val="50000"/>
                  </a:schemeClr>
                </a:solidFill>
                <a:effectLst/>
                <a:latin typeface="Arial" panose="020B0604020202020204" pitchFamily="34" charset="0"/>
                <a:ea typeface="Arial" panose="020B0604020202020204" pitchFamily="34" charset="0"/>
                <a:cs typeface="Arial" panose="020B0604020202020204" pitchFamily="34" charset="0"/>
              </a:rPr>
              <a:t>ọc các trường hợp trong SGK tr49 - 50 và trả lời câu hỏi:</a:t>
            </a:r>
            <a:endParaRPr lang="en-US" sz="4000">
              <a:solidFill>
                <a:schemeClr val="accent1">
                  <a:lumMod val="50000"/>
                </a:schemeClr>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19C5718A-1CD8-47D8-ADBB-C75360BD1F4C}"/>
              </a:ext>
            </a:extLst>
          </p:cNvPr>
          <p:cNvSpPr txBox="1"/>
          <p:nvPr/>
        </p:nvSpPr>
        <p:spPr>
          <a:xfrm>
            <a:off x="674854" y="4428653"/>
            <a:ext cx="3132129" cy="1002710"/>
          </a:xfrm>
          <a:prstGeom prst="rect">
            <a:avLst/>
          </a:prstGeom>
          <a:noFill/>
        </p:spPr>
        <p:txBody>
          <a:bodyPr wrap="square">
            <a:spAutoFit/>
          </a:bodyPr>
          <a:lstStyle/>
          <a:p>
            <a:pPr algn="ctr">
              <a:lnSpc>
                <a:spcPct val="150000"/>
              </a:lnSpc>
            </a:pPr>
            <a:r>
              <a:rPr lang="fr-FR" sz="4500" b="1">
                <a:solidFill>
                  <a:schemeClr val="accent1">
                    <a:lumMod val="50000"/>
                  </a:schemeClr>
                </a:solidFill>
                <a:latin typeface="Arial" panose="020B0604020202020204" pitchFamily="34" charset="0"/>
                <a:ea typeface="Arial" panose="020B0604020202020204" pitchFamily="34" charset="0"/>
                <a:cs typeface="Arial" panose="020B0604020202020204" pitchFamily="34" charset="0"/>
              </a:rPr>
              <a:t>Nhóm 1, 2</a:t>
            </a:r>
            <a:endParaRPr lang="en-US" sz="4500" b="1">
              <a:solidFill>
                <a:schemeClr val="accent1">
                  <a:lumMod val="50000"/>
                </a:schemeClr>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1A422C54-CEBD-4BAF-9BA8-BE64A5440242}"/>
              </a:ext>
            </a:extLst>
          </p:cNvPr>
          <p:cNvSpPr txBox="1"/>
          <p:nvPr/>
        </p:nvSpPr>
        <p:spPr>
          <a:xfrm>
            <a:off x="3826034" y="4479212"/>
            <a:ext cx="11007734" cy="901593"/>
          </a:xfrm>
          <a:prstGeom prst="rect">
            <a:avLst/>
          </a:prstGeom>
          <a:noFill/>
        </p:spPr>
        <p:txBody>
          <a:bodyPr wrap="square">
            <a:spAutoFit/>
          </a:bodyPr>
          <a:lstStyle/>
          <a:p>
            <a:pPr algn="just">
              <a:lnSpc>
                <a:spcPct val="150000"/>
              </a:lnSpc>
            </a:pPr>
            <a:r>
              <a:rPr lang="fr-FR" sz="4000">
                <a:solidFill>
                  <a:schemeClr val="accent1">
                    <a:lumMod val="50000"/>
                  </a:schemeClr>
                </a:solidFill>
                <a:effectLst/>
                <a:latin typeface="Arial" panose="020B0604020202020204" pitchFamily="34" charset="0"/>
                <a:ea typeface="Arial" panose="020B0604020202020204" pitchFamily="34" charset="0"/>
                <a:cs typeface="Arial" panose="020B0604020202020204" pitchFamily="34" charset="0"/>
              </a:rPr>
              <a:t>Em có nhận xét gì về cách tạo thu nhập của M?</a:t>
            </a:r>
            <a:endParaRPr lang="en-US" sz="4000">
              <a:solidFill>
                <a:schemeClr val="accent1">
                  <a:lumMod val="50000"/>
                </a:schemeClr>
              </a:solidFill>
              <a:latin typeface="Arial" panose="020B0604020202020204" pitchFamily="34" charset="0"/>
              <a:cs typeface="Arial" panose="020B0604020202020204" pitchFamily="34" charset="0"/>
            </a:endParaRPr>
          </a:p>
        </p:txBody>
      </p:sp>
      <p:grpSp>
        <p:nvGrpSpPr>
          <p:cNvPr id="36" name="Group 3">
            <a:extLst>
              <a:ext uri="{FF2B5EF4-FFF2-40B4-BE49-F238E27FC236}">
                <a16:creationId xmlns:a16="http://schemas.microsoft.com/office/drawing/2014/main" id="{7AB6E01C-C061-42EA-A6F4-FE01B734A249}"/>
              </a:ext>
            </a:extLst>
          </p:cNvPr>
          <p:cNvGrpSpPr/>
          <p:nvPr/>
        </p:nvGrpSpPr>
        <p:grpSpPr>
          <a:xfrm rot="-10800000">
            <a:off x="3806982" y="6424016"/>
            <a:ext cx="13960236" cy="1342368"/>
            <a:chOff x="0" y="0"/>
            <a:chExt cx="15040163" cy="15916723"/>
          </a:xfrm>
        </p:grpSpPr>
        <p:sp>
          <p:nvSpPr>
            <p:cNvPr id="37" name="Freeform 4">
              <a:extLst>
                <a:ext uri="{FF2B5EF4-FFF2-40B4-BE49-F238E27FC236}">
                  <a16:creationId xmlns:a16="http://schemas.microsoft.com/office/drawing/2014/main" id="{BAC627A3-BC44-46C3-BB89-8F30427A1545}"/>
                </a:ext>
              </a:extLst>
            </p:cNvPr>
            <p:cNvSpPr/>
            <p:nvPr/>
          </p:nvSpPr>
          <p:spPr>
            <a:xfrm>
              <a:off x="0" y="-4262"/>
              <a:ext cx="15047908" cy="15923210"/>
            </a:xfrm>
            <a:custGeom>
              <a:avLst/>
              <a:gdLst/>
              <a:ahLst/>
              <a:cxnLst/>
              <a:rect l="l" t="t" r="r" b="b"/>
              <a:pathLst>
                <a:path w="15047908" h="1592321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p:spPr>
        </p:sp>
      </p:grpSp>
      <p:sp>
        <p:nvSpPr>
          <p:cNvPr id="38" name="TextBox 37">
            <a:extLst>
              <a:ext uri="{FF2B5EF4-FFF2-40B4-BE49-F238E27FC236}">
                <a16:creationId xmlns:a16="http://schemas.microsoft.com/office/drawing/2014/main" id="{51C156C7-C427-404D-BD9E-A68B705D020A}"/>
              </a:ext>
            </a:extLst>
          </p:cNvPr>
          <p:cNvSpPr txBox="1"/>
          <p:nvPr/>
        </p:nvSpPr>
        <p:spPr>
          <a:xfrm>
            <a:off x="3352800" y="6500934"/>
            <a:ext cx="3993923" cy="1002710"/>
          </a:xfrm>
          <a:prstGeom prst="rect">
            <a:avLst/>
          </a:prstGeom>
          <a:noFill/>
        </p:spPr>
        <p:txBody>
          <a:bodyPr wrap="square">
            <a:spAutoFit/>
          </a:bodyPr>
          <a:lstStyle/>
          <a:p>
            <a:pPr algn="ctr">
              <a:lnSpc>
                <a:spcPct val="150000"/>
              </a:lnSpc>
            </a:pPr>
            <a:r>
              <a:rPr lang="fr-FR" sz="4500" b="1">
                <a:solidFill>
                  <a:schemeClr val="accent1">
                    <a:lumMod val="50000"/>
                  </a:schemeClr>
                </a:solidFill>
                <a:latin typeface="Arial" panose="020B0604020202020204" pitchFamily="34" charset="0"/>
                <a:ea typeface="Arial" panose="020B0604020202020204" pitchFamily="34" charset="0"/>
                <a:cs typeface="Arial" panose="020B0604020202020204" pitchFamily="34" charset="0"/>
              </a:rPr>
              <a:t>Nhóm 3, 4</a:t>
            </a:r>
            <a:endParaRPr lang="en-US" sz="4500" b="1">
              <a:solidFill>
                <a:schemeClr val="accent1">
                  <a:lumMod val="50000"/>
                </a:schemeClr>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90D22BA0-94D6-424E-AB8A-8797283DA126}"/>
              </a:ext>
            </a:extLst>
          </p:cNvPr>
          <p:cNvSpPr txBox="1"/>
          <p:nvPr/>
        </p:nvSpPr>
        <p:spPr>
          <a:xfrm>
            <a:off x="6908504" y="6569867"/>
            <a:ext cx="10858714" cy="901593"/>
          </a:xfrm>
          <a:prstGeom prst="rect">
            <a:avLst/>
          </a:prstGeom>
          <a:noFill/>
        </p:spPr>
        <p:txBody>
          <a:bodyPr wrap="square">
            <a:spAutoFit/>
          </a:bodyPr>
          <a:lstStyle/>
          <a:p>
            <a:pPr algn="just">
              <a:lnSpc>
                <a:spcPct val="150000"/>
              </a:lnSpc>
            </a:pPr>
            <a:r>
              <a:rPr lang="fr-FR" sz="4000">
                <a:solidFill>
                  <a:schemeClr val="accent1">
                    <a:lumMod val="50000"/>
                  </a:schemeClr>
                </a:solidFill>
                <a:effectLst/>
                <a:latin typeface="Arial" panose="020B0604020202020204" pitchFamily="34" charset="0"/>
                <a:ea typeface="Arial" panose="020B0604020202020204" pitchFamily="34" charset="0"/>
                <a:cs typeface="Arial" panose="020B0604020202020204" pitchFamily="34" charset="0"/>
              </a:rPr>
              <a:t>Em có nhận xét gì về cách tạo thu nhập của T?</a:t>
            </a:r>
            <a:endParaRPr lang="en-US" sz="4000">
              <a:solidFill>
                <a:schemeClr val="accent1">
                  <a:lumMod val="50000"/>
                </a:schemeClr>
              </a:solidFill>
              <a:latin typeface="Arial" panose="020B0604020202020204" pitchFamily="34" charset="0"/>
              <a:cs typeface="Arial" panose="020B0604020202020204" pitchFamily="34" charset="0"/>
            </a:endParaRPr>
          </a:p>
        </p:txBody>
      </p:sp>
      <p:grpSp>
        <p:nvGrpSpPr>
          <p:cNvPr id="44" name="Group 3">
            <a:extLst>
              <a:ext uri="{FF2B5EF4-FFF2-40B4-BE49-F238E27FC236}">
                <a16:creationId xmlns:a16="http://schemas.microsoft.com/office/drawing/2014/main" id="{4F834C45-7888-4FE9-BCF1-22D26E4C20FE}"/>
              </a:ext>
            </a:extLst>
          </p:cNvPr>
          <p:cNvGrpSpPr/>
          <p:nvPr/>
        </p:nvGrpSpPr>
        <p:grpSpPr>
          <a:xfrm rot="-10800000">
            <a:off x="184384" y="8420100"/>
            <a:ext cx="15249744" cy="1342368"/>
            <a:chOff x="0" y="0"/>
            <a:chExt cx="15040163" cy="15916723"/>
          </a:xfrm>
        </p:grpSpPr>
        <p:sp>
          <p:nvSpPr>
            <p:cNvPr id="45" name="Freeform 4">
              <a:extLst>
                <a:ext uri="{FF2B5EF4-FFF2-40B4-BE49-F238E27FC236}">
                  <a16:creationId xmlns:a16="http://schemas.microsoft.com/office/drawing/2014/main" id="{C7B42F3F-5577-4054-A17B-7329121DFA30}"/>
                </a:ext>
              </a:extLst>
            </p:cNvPr>
            <p:cNvSpPr/>
            <p:nvPr/>
          </p:nvSpPr>
          <p:spPr>
            <a:xfrm>
              <a:off x="0" y="-4262"/>
              <a:ext cx="15047908" cy="15923210"/>
            </a:xfrm>
            <a:custGeom>
              <a:avLst/>
              <a:gdLst/>
              <a:ahLst/>
              <a:cxnLst/>
              <a:rect l="l" t="t" r="r" b="b"/>
              <a:pathLst>
                <a:path w="15047908" h="1592321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p:spPr>
        </p:sp>
      </p:grpSp>
      <p:sp>
        <p:nvSpPr>
          <p:cNvPr id="46" name="TextBox 45">
            <a:extLst>
              <a:ext uri="{FF2B5EF4-FFF2-40B4-BE49-F238E27FC236}">
                <a16:creationId xmlns:a16="http://schemas.microsoft.com/office/drawing/2014/main" id="{E5D1D85E-58E8-49C4-A4D0-F11CD10FD9F6}"/>
              </a:ext>
            </a:extLst>
          </p:cNvPr>
          <p:cNvSpPr txBox="1"/>
          <p:nvPr/>
        </p:nvSpPr>
        <p:spPr>
          <a:xfrm>
            <a:off x="279565" y="8509551"/>
            <a:ext cx="3993923" cy="1002710"/>
          </a:xfrm>
          <a:prstGeom prst="rect">
            <a:avLst/>
          </a:prstGeom>
          <a:noFill/>
        </p:spPr>
        <p:txBody>
          <a:bodyPr wrap="square">
            <a:spAutoFit/>
          </a:bodyPr>
          <a:lstStyle/>
          <a:p>
            <a:pPr algn="ctr">
              <a:lnSpc>
                <a:spcPct val="150000"/>
              </a:lnSpc>
            </a:pPr>
            <a:r>
              <a:rPr lang="fr-FR" sz="4500" b="1">
                <a:solidFill>
                  <a:schemeClr val="accent1">
                    <a:lumMod val="50000"/>
                  </a:schemeClr>
                </a:solidFill>
                <a:latin typeface="Arial" panose="020B0604020202020204" pitchFamily="34" charset="0"/>
                <a:ea typeface="Arial" panose="020B0604020202020204" pitchFamily="34" charset="0"/>
                <a:cs typeface="Arial" panose="020B0604020202020204" pitchFamily="34" charset="0"/>
              </a:rPr>
              <a:t>Nhóm 5, 6</a:t>
            </a:r>
            <a:endParaRPr lang="en-US" sz="4500" b="1">
              <a:solidFill>
                <a:schemeClr val="accent1">
                  <a:lumMod val="50000"/>
                </a:schemeClr>
              </a:solidFill>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6275923A-DAB2-4411-93F7-D9BD47972389}"/>
              </a:ext>
            </a:extLst>
          </p:cNvPr>
          <p:cNvSpPr txBox="1"/>
          <p:nvPr/>
        </p:nvSpPr>
        <p:spPr>
          <a:xfrm>
            <a:off x="4089565" y="8565951"/>
            <a:ext cx="11042637" cy="901593"/>
          </a:xfrm>
          <a:prstGeom prst="rect">
            <a:avLst/>
          </a:prstGeom>
          <a:noFill/>
        </p:spPr>
        <p:txBody>
          <a:bodyPr wrap="square">
            <a:spAutoFit/>
          </a:bodyPr>
          <a:lstStyle/>
          <a:p>
            <a:pPr algn="just">
              <a:lnSpc>
                <a:spcPct val="150000"/>
              </a:lnSpc>
            </a:pPr>
            <a:r>
              <a:rPr lang="fr-FR" sz="4000">
                <a:solidFill>
                  <a:schemeClr val="accent1">
                    <a:lumMod val="50000"/>
                  </a:schemeClr>
                </a:solidFill>
                <a:effectLst/>
                <a:latin typeface="Arial" panose="020B0604020202020204" pitchFamily="34" charset="0"/>
                <a:ea typeface="Arial" panose="020B0604020202020204" pitchFamily="34" charset="0"/>
                <a:cs typeface="Arial" panose="020B0604020202020204" pitchFamily="34" charset="0"/>
              </a:rPr>
              <a:t>Em có nhận xét gì về cách tạo thu nhập của H?</a:t>
            </a:r>
            <a:endParaRPr lang="en-US" sz="4000">
              <a:solidFill>
                <a:schemeClr val="accent1">
                  <a:lumMod val="50000"/>
                </a:schemeClr>
              </a:solidFill>
              <a:latin typeface="Arial" panose="020B0604020202020204" pitchFamily="34" charset="0"/>
              <a:cs typeface="Arial" panose="020B0604020202020204" pitchFamily="34" charset="0"/>
            </a:endParaRPr>
          </a:p>
        </p:txBody>
      </p:sp>
      <p:pic>
        <p:nvPicPr>
          <p:cNvPr id="48" name="Picture 16">
            <a:extLst>
              <a:ext uri="{FF2B5EF4-FFF2-40B4-BE49-F238E27FC236}">
                <a16:creationId xmlns:a16="http://schemas.microsoft.com/office/drawing/2014/main" id="{A33A98F4-C820-426A-B679-FEB0724800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43653" y="3372573"/>
            <a:ext cx="2844343" cy="3045020"/>
          </a:xfrm>
          <a:prstGeom prst="rect">
            <a:avLst/>
          </a:prstGeom>
        </p:spPr>
      </p:pic>
      <p:pic>
        <p:nvPicPr>
          <p:cNvPr id="49" name="Picture 11">
            <a:extLst>
              <a:ext uri="{FF2B5EF4-FFF2-40B4-BE49-F238E27FC236}">
                <a16:creationId xmlns:a16="http://schemas.microsoft.com/office/drawing/2014/main" id="{655D6C95-F1E2-4CE1-A78F-4143DB8BDB0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72729" y="5648768"/>
            <a:ext cx="2505316" cy="2771144"/>
          </a:xfrm>
          <a:prstGeom prst="rect">
            <a:avLst/>
          </a:prstGeom>
        </p:spPr>
      </p:pic>
      <p:pic>
        <p:nvPicPr>
          <p:cNvPr id="50" name="Picture 3">
            <a:extLst>
              <a:ext uri="{FF2B5EF4-FFF2-40B4-BE49-F238E27FC236}">
                <a16:creationId xmlns:a16="http://schemas.microsoft.com/office/drawing/2014/main" id="{5358EE4E-B311-4DB7-95F5-B58B15DD524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565738" y="7501288"/>
            <a:ext cx="2541425" cy="2771144"/>
          </a:xfrm>
          <a:prstGeom prst="rect">
            <a:avLst/>
          </a:prstGeom>
        </p:spPr>
      </p:pic>
    </p:spTree>
    <p:extLst>
      <p:ext uri="{BB962C8B-B14F-4D97-AF65-F5344CB8AC3E}">
        <p14:creationId xmlns:p14="http://schemas.microsoft.com/office/powerpoint/2010/main" val="3958603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par>
                                <p:cTn id="21" presetID="16" presetClass="entr" presetSubtype="21"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par>
                                <p:cTn id="24" presetID="16" presetClass="entr" presetSubtype="21" fill="hold" nodeType="with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barn(inVertical)">
                                      <p:cBhvr>
                                        <p:cTn id="26" dur="500"/>
                                        <p:tgtEl>
                                          <p:spTgt spid="4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barn(inVertical)">
                                      <p:cBhvr>
                                        <p:cTn id="31" dur="500"/>
                                        <p:tgtEl>
                                          <p:spTgt spid="4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barn(inVertical)">
                                      <p:cBhvr>
                                        <p:cTn id="34" dur="500"/>
                                        <p:tgtEl>
                                          <p:spTgt spid="38"/>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barn(inVertical)">
                                      <p:cBhvr>
                                        <p:cTn id="37" dur="500"/>
                                        <p:tgtEl>
                                          <p:spTgt spid="39"/>
                                        </p:tgtEl>
                                      </p:cBhvr>
                                    </p:animEffect>
                                  </p:childTnLst>
                                </p:cTn>
                              </p:par>
                              <p:par>
                                <p:cTn id="38" presetID="16" presetClass="entr" presetSubtype="21" fill="hold"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barn(inVertical)">
                                      <p:cBhvr>
                                        <p:cTn id="40" dur="500"/>
                                        <p:tgtEl>
                                          <p:spTgt spid="3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barn(inVertical)">
                                      <p:cBhvr>
                                        <p:cTn id="45" dur="500"/>
                                        <p:tgtEl>
                                          <p:spTgt spid="47"/>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barn(inVertical)">
                                      <p:cBhvr>
                                        <p:cTn id="48" dur="500"/>
                                        <p:tgtEl>
                                          <p:spTgt spid="46"/>
                                        </p:tgtEl>
                                      </p:cBhvr>
                                    </p:animEffect>
                                  </p:childTnLst>
                                </p:cTn>
                              </p:par>
                              <p:par>
                                <p:cTn id="49" presetID="16" presetClass="entr" presetSubtype="21"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barn(inVertical)">
                                      <p:cBhvr>
                                        <p:cTn id="51" dur="500"/>
                                        <p:tgtEl>
                                          <p:spTgt spid="44"/>
                                        </p:tgtEl>
                                      </p:cBhvr>
                                    </p:animEffect>
                                  </p:childTnLst>
                                </p:cTn>
                              </p:par>
                              <p:par>
                                <p:cTn id="52" presetID="16" presetClass="entr" presetSubtype="21" fill="hold" nodeType="with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barn(inVertical)">
                                      <p:cBhvr>
                                        <p:cTn id="5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4" grpId="0"/>
      <p:bldP spid="25" grpId="0"/>
      <p:bldP spid="27" grpId="0"/>
      <p:bldP spid="38" grpId="0"/>
      <p:bldP spid="39" grpId="0"/>
      <p:bldP spid="46" grpId="0"/>
      <p:bldP spid="4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CF71"/>
        </a:solidFill>
        <a:effectLst/>
      </p:bgPr>
    </p:bg>
    <p:spTree>
      <p:nvGrpSpPr>
        <p:cNvPr id="1" name=""/>
        <p:cNvGrpSpPr/>
        <p:nvPr/>
      </p:nvGrpSpPr>
      <p:grpSpPr>
        <a:xfrm>
          <a:off x="0" y="0"/>
          <a:ext cx="0" cy="0"/>
          <a:chOff x="0" y="0"/>
          <a:chExt cx="0" cy="0"/>
        </a:xfrm>
      </p:grpSpPr>
      <p:grpSp>
        <p:nvGrpSpPr>
          <p:cNvPr id="44" name="Group 44"/>
          <p:cNvGrpSpPr/>
          <p:nvPr/>
        </p:nvGrpSpPr>
        <p:grpSpPr>
          <a:xfrm rot="-10800000">
            <a:off x="1547817" y="1581314"/>
            <a:ext cx="3733800" cy="911397"/>
            <a:chOff x="0" y="0"/>
            <a:chExt cx="43702375" cy="3083735"/>
          </a:xfrm>
        </p:grpSpPr>
        <p:sp>
          <p:nvSpPr>
            <p:cNvPr id="45" name="Freeform 45"/>
            <p:cNvSpPr/>
            <p:nvPr/>
          </p:nvSpPr>
          <p:spPr>
            <a:xfrm>
              <a:off x="0" y="-4262"/>
              <a:ext cx="43710120" cy="3090220"/>
            </a:xfrm>
            <a:custGeom>
              <a:avLst/>
              <a:gdLst/>
              <a:ahLst/>
              <a:cxnLst/>
              <a:rect l="l" t="t" r="r" b="b"/>
              <a:pathLst>
                <a:path w="43710120" h="3090220">
                  <a:moveTo>
                    <a:pt x="42771222" y="3079033"/>
                  </a:moveTo>
                  <a:cubicBezTo>
                    <a:pt x="42771222" y="3079033"/>
                    <a:pt x="42351468" y="3090220"/>
                    <a:pt x="41888882" y="3087599"/>
                  </a:cubicBezTo>
                  <a:cubicBezTo>
                    <a:pt x="12430166"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32999195" y="7673"/>
                  </a:cubicBezTo>
                  <a:cubicBezTo>
                    <a:pt x="42132541" y="0"/>
                    <a:pt x="42596470" y="7673"/>
                    <a:pt x="42596470" y="7673"/>
                  </a:cubicBezTo>
                  <a:cubicBezTo>
                    <a:pt x="42964776" y="15152"/>
                    <a:pt x="43328090" y="84484"/>
                    <a:pt x="43525830" y="207066"/>
                  </a:cubicBezTo>
                  <a:cubicBezTo>
                    <a:pt x="43676847" y="300683"/>
                    <a:pt x="43710120" y="425358"/>
                    <a:pt x="43700979" y="1132357"/>
                  </a:cubicBezTo>
                  <a:lnTo>
                    <a:pt x="43700979" y="1132375"/>
                  </a:lnTo>
                  <a:cubicBezTo>
                    <a:pt x="43700979" y="2837094"/>
                    <a:pt x="43417982" y="3051192"/>
                    <a:pt x="42771222" y="3079033"/>
                  </a:cubicBezTo>
                  <a:close/>
                </a:path>
              </a:pathLst>
            </a:custGeom>
            <a:solidFill>
              <a:srgbClr val="FFF2E6"/>
            </a:solidFill>
          </p:spPr>
        </p:sp>
      </p:grpSp>
      <p:sp>
        <p:nvSpPr>
          <p:cNvPr id="52" name="TextBox 52"/>
          <p:cNvSpPr txBox="1"/>
          <p:nvPr/>
        </p:nvSpPr>
        <p:spPr>
          <a:xfrm>
            <a:off x="1456551" y="1861492"/>
            <a:ext cx="3825066" cy="434158"/>
          </a:xfrm>
          <a:prstGeom prst="rect">
            <a:avLst/>
          </a:prstGeom>
        </p:spPr>
        <p:txBody>
          <a:bodyPr wrap="square" lIns="0" tIns="0" rIns="0" bIns="0" rtlCol="0" anchor="t">
            <a:spAutoFit/>
          </a:bodyPr>
          <a:lstStyle/>
          <a:p>
            <a:pPr algn="ctr">
              <a:lnSpc>
                <a:spcPts val="3250"/>
              </a:lnSpc>
              <a:spcBef>
                <a:spcPct val="0"/>
              </a:spcBef>
            </a:pPr>
            <a:r>
              <a:rPr lang="en-US" sz="4000" b="1">
                <a:solidFill>
                  <a:srgbClr val="373E56"/>
                </a:solidFill>
                <a:latin typeface="Arial" panose="020B0604020202020204" pitchFamily="34" charset="0"/>
                <a:cs typeface="Arial" panose="020B0604020202020204" pitchFamily="34" charset="0"/>
              </a:rPr>
              <a:t>Trường hợp 1</a:t>
            </a:r>
          </a:p>
        </p:txBody>
      </p:sp>
      <p:sp>
        <p:nvSpPr>
          <p:cNvPr id="81" name="Rounded Rectangular Callout 9">
            <a:extLst>
              <a:ext uri="{FF2B5EF4-FFF2-40B4-BE49-F238E27FC236}">
                <a16:creationId xmlns:a16="http://schemas.microsoft.com/office/drawing/2014/main" id="{D2A29687-DC59-4B27-BF54-74B99CD78934}"/>
              </a:ext>
            </a:extLst>
          </p:cNvPr>
          <p:cNvSpPr/>
          <p:nvPr/>
        </p:nvSpPr>
        <p:spPr>
          <a:xfrm>
            <a:off x="6096000" y="1333500"/>
            <a:ext cx="11301417" cy="1905000"/>
          </a:xfrm>
          <a:prstGeom prst="wedgeRoundRectCallout">
            <a:avLst>
              <a:gd name="adj1" fmla="val -59238"/>
              <a:gd name="adj2" fmla="val 36368"/>
              <a:gd name="adj3" fmla="val 16667"/>
            </a:avLst>
          </a:prstGeom>
          <a:solidFill>
            <a:schemeClr val="bg1"/>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 C</a:t>
            </a:r>
            <a:r>
              <a:rPr lang="vi-VN" sz="4000">
                <a:solidFill>
                  <a:schemeClr val="tx1"/>
                </a:solidFill>
                <a:latin typeface="Arial" panose="020B0604020202020204" pitchFamily="34" charset="0"/>
                <a:cs typeface="Arial" panose="020B0604020202020204" pitchFamily="34" charset="0"/>
              </a:rPr>
              <a:t>ách tạo thu nhập của M là lao động trí óc. </a:t>
            </a:r>
            <a:endParaRPr lang="en-US" sz="4000">
              <a:solidFill>
                <a:schemeClr val="tx1"/>
              </a:solidFill>
              <a:latin typeface="Arial" panose="020B0604020202020204" pitchFamily="34" charset="0"/>
              <a:cs typeface="Arial" panose="020B0604020202020204" pitchFamily="34" charset="0"/>
            </a:endParaRPr>
          </a:p>
          <a:p>
            <a:pPr algn="just">
              <a:lnSpc>
                <a:spcPct val="150000"/>
              </a:lnSpc>
            </a:pPr>
            <a:r>
              <a:rPr lang="en-US" sz="4000">
                <a:solidFill>
                  <a:schemeClr val="tx1"/>
                </a:solidFill>
                <a:latin typeface="Arial" panose="020B0604020202020204" pitchFamily="34" charset="0"/>
                <a:cs typeface="Arial" panose="020B0604020202020204" pitchFamily="34" charset="0"/>
              </a:rPr>
              <a:t>- </a:t>
            </a:r>
            <a:r>
              <a:rPr lang="vi-VN" sz="4000">
                <a:solidFill>
                  <a:schemeClr val="tx1"/>
                </a:solidFill>
                <a:latin typeface="Arial" panose="020B0604020202020204" pitchFamily="34" charset="0"/>
                <a:cs typeface="Arial" panose="020B0604020202020204" pitchFamily="34" charset="0"/>
              </a:rPr>
              <a:t>M </a:t>
            </a:r>
            <a:r>
              <a:rPr lang="en-US" sz="4000">
                <a:solidFill>
                  <a:schemeClr val="tx1"/>
                </a:solidFill>
                <a:latin typeface="Arial" panose="020B0604020202020204" pitchFamily="34" charset="0"/>
                <a:cs typeface="Arial" panose="020B0604020202020204" pitchFamily="34" charset="0"/>
              </a:rPr>
              <a:t>đã </a:t>
            </a:r>
            <a:r>
              <a:rPr lang="vi-VN" sz="4000">
                <a:solidFill>
                  <a:schemeClr val="tx1"/>
                </a:solidFill>
                <a:latin typeface="Arial" panose="020B0604020202020204" pitchFamily="34" charset="0"/>
                <a:cs typeface="Arial" panose="020B0604020202020204" pitchFamily="34" charset="0"/>
              </a:rPr>
              <a:t>giảm bớt gánh nặng kinh tế cho gia đình.</a:t>
            </a:r>
            <a:endParaRPr lang="vi-VN" sz="4000" dirty="0">
              <a:solidFill>
                <a:schemeClr val="tx1"/>
              </a:solidFill>
              <a:latin typeface="Arial" panose="020B0604020202020204" pitchFamily="34" charset="0"/>
              <a:cs typeface="Arial" panose="020B0604020202020204" pitchFamily="34" charset="0"/>
            </a:endParaRPr>
          </a:p>
        </p:txBody>
      </p:sp>
      <p:grpSp>
        <p:nvGrpSpPr>
          <p:cNvPr id="82" name="Group 44">
            <a:extLst>
              <a:ext uri="{FF2B5EF4-FFF2-40B4-BE49-F238E27FC236}">
                <a16:creationId xmlns:a16="http://schemas.microsoft.com/office/drawing/2014/main" id="{E9BB13D9-8733-450C-AEA0-89A849A2E48B}"/>
              </a:ext>
            </a:extLst>
          </p:cNvPr>
          <p:cNvGrpSpPr/>
          <p:nvPr/>
        </p:nvGrpSpPr>
        <p:grpSpPr>
          <a:xfrm rot="-10800000">
            <a:off x="14425617" y="3860019"/>
            <a:ext cx="3657599" cy="990599"/>
            <a:chOff x="0" y="0"/>
            <a:chExt cx="43702375" cy="3083735"/>
          </a:xfrm>
        </p:grpSpPr>
        <p:sp>
          <p:nvSpPr>
            <p:cNvPr id="83" name="Freeform 45">
              <a:extLst>
                <a:ext uri="{FF2B5EF4-FFF2-40B4-BE49-F238E27FC236}">
                  <a16:creationId xmlns:a16="http://schemas.microsoft.com/office/drawing/2014/main" id="{4EBBC35F-A55C-4431-9CD8-3A93349AA22B}"/>
                </a:ext>
              </a:extLst>
            </p:cNvPr>
            <p:cNvSpPr/>
            <p:nvPr/>
          </p:nvSpPr>
          <p:spPr>
            <a:xfrm>
              <a:off x="0" y="-4262"/>
              <a:ext cx="43710120" cy="3090220"/>
            </a:xfrm>
            <a:custGeom>
              <a:avLst/>
              <a:gdLst/>
              <a:ahLst/>
              <a:cxnLst/>
              <a:rect l="l" t="t" r="r" b="b"/>
              <a:pathLst>
                <a:path w="43710120" h="3090220">
                  <a:moveTo>
                    <a:pt x="42771222" y="3079033"/>
                  </a:moveTo>
                  <a:cubicBezTo>
                    <a:pt x="42771222" y="3079033"/>
                    <a:pt x="42351468" y="3090220"/>
                    <a:pt x="41888882" y="3087599"/>
                  </a:cubicBezTo>
                  <a:cubicBezTo>
                    <a:pt x="12430166"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32999195" y="7673"/>
                  </a:cubicBezTo>
                  <a:cubicBezTo>
                    <a:pt x="42132541" y="0"/>
                    <a:pt x="42596470" y="7673"/>
                    <a:pt x="42596470" y="7673"/>
                  </a:cubicBezTo>
                  <a:cubicBezTo>
                    <a:pt x="42964776" y="15152"/>
                    <a:pt x="43328090" y="84484"/>
                    <a:pt x="43525830" y="207066"/>
                  </a:cubicBezTo>
                  <a:cubicBezTo>
                    <a:pt x="43676847" y="300683"/>
                    <a:pt x="43710120" y="425358"/>
                    <a:pt x="43700979" y="1132357"/>
                  </a:cubicBezTo>
                  <a:lnTo>
                    <a:pt x="43700979" y="1132375"/>
                  </a:lnTo>
                  <a:cubicBezTo>
                    <a:pt x="43700979" y="2837094"/>
                    <a:pt x="43417982" y="3051192"/>
                    <a:pt x="42771222" y="3079033"/>
                  </a:cubicBezTo>
                  <a:close/>
                </a:path>
              </a:pathLst>
            </a:custGeom>
            <a:solidFill>
              <a:srgbClr val="FFF2E6"/>
            </a:solidFill>
          </p:spPr>
        </p:sp>
      </p:grpSp>
      <p:sp>
        <p:nvSpPr>
          <p:cNvPr id="84" name="TextBox 52">
            <a:extLst>
              <a:ext uri="{FF2B5EF4-FFF2-40B4-BE49-F238E27FC236}">
                <a16:creationId xmlns:a16="http://schemas.microsoft.com/office/drawing/2014/main" id="{5329418A-5B6F-4695-BE99-8B7CE0AD6E06}"/>
              </a:ext>
            </a:extLst>
          </p:cNvPr>
          <p:cNvSpPr txBox="1"/>
          <p:nvPr/>
        </p:nvSpPr>
        <p:spPr>
          <a:xfrm>
            <a:off x="14258153" y="4181312"/>
            <a:ext cx="3825066" cy="434158"/>
          </a:xfrm>
          <a:prstGeom prst="rect">
            <a:avLst/>
          </a:prstGeom>
        </p:spPr>
        <p:txBody>
          <a:bodyPr wrap="square" lIns="0" tIns="0" rIns="0" bIns="0" rtlCol="0" anchor="t">
            <a:spAutoFit/>
          </a:bodyPr>
          <a:lstStyle/>
          <a:p>
            <a:pPr algn="ctr">
              <a:lnSpc>
                <a:spcPts val="3250"/>
              </a:lnSpc>
              <a:spcBef>
                <a:spcPct val="0"/>
              </a:spcBef>
            </a:pPr>
            <a:r>
              <a:rPr lang="en-US" sz="4000" b="1">
                <a:solidFill>
                  <a:srgbClr val="373E56"/>
                </a:solidFill>
                <a:latin typeface="Arial" panose="020B0604020202020204" pitchFamily="34" charset="0"/>
                <a:cs typeface="Arial" panose="020B0604020202020204" pitchFamily="34" charset="0"/>
              </a:rPr>
              <a:t>Trường hợp 2</a:t>
            </a:r>
          </a:p>
        </p:txBody>
      </p:sp>
      <p:sp>
        <p:nvSpPr>
          <p:cNvPr id="88" name="Rounded Rectangular Callout 9">
            <a:extLst>
              <a:ext uri="{FF2B5EF4-FFF2-40B4-BE49-F238E27FC236}">
                <a16:creationId xmlns:a16="http://schemas.microsoft.com/office/drawing/2014/main" id="{5586A095-0A9E-4761-A60E-E60E3F338457}"/>
              </a:ext>
            </a:extLst>
          </p:cNvPr>
          <p:cNvSpPr/>
          <p:nvPr/>
        </p:nvSpPr>
        <p:spPr>
          <a:xfrm flipH="1">
            <a:off x="252418" y="3634751"/>
            <a:ext cx="13411199" cy="1905000"/>
          </a:xfrm>
          <a:prstGeom prst="wedgeRoundRectCallout">
            <a:avLst>
              <a:gd name="adj1" fmla="val -59238"/>
              <a:gd name="adj2" fmla="val 36368"/>
              <a:gd name="adj3" fmla="val 16667"/>
            </a:avLst>
          </a:prstGeom>
          <a:solidFill>
            <a:schemeClr val="bg1"/>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2">
                    <a:lumMod val="50000"/>
                  </a:schemeClr>
                </a:solidFill>
                <a:latin typeface="Arial" panose="020B0604020202020204" pitchFamily="34" charset="0"/>
                <a:cs typeface="Arial" panose="020B0604020202020204" pitchFamily="34" charset="0"/>
              </a:rPr>
              <a:t>- Cách tạo thu nhập của T phù hợp với khả năng, độ tuổi. </a:t>
            </a:r>
          </a:p>
          <a:p>
            <a:pPr algn="just">
              <a:lnSpc>
                <a:spcPct val="150000"/>
              </a:lnSpc>
            </a:pPr>
            <a:r>
              <a:rPr lang="en-US" sz="4000">
                <a:solidFill>
                  <a:schemeClr val="tx2">
                    <a:lumMod val="50000"/>
                  </a:schemeClr>
                </a:solidFill>
                <a:latin typeface="Arial" panose="020B0604020202020204" pitchFamily="34" charset="0"/>
                <a:cs typeface="Arial" panose="020B0604020202020204" pitchFamily="34" charset="0"/>
              </a:rPr>
              <a:t>- Nhờ sự khéo tay T, đã có một khoản tiền.</a:t>
            </a:r>
            <a:endParaRPr lang="vi-VN" sz="4000" dirty="0">
              <a:solidFill>
                <a:schemeClr val="tx2">
                  <a:lumMod val="50000"/>
                </a:schemeClr>
              </a:solidFill>
              <a:latin typeface="Arial" panose="020B0604020202020204" pitchFamily="34" charset="0"/>
              <a:cs typeface="Arial" panose="020B0604020202020204" pitchFamily="34" charset="0"/>
            </a:endParaRPr>
          </a:p>
        </p:txBody>
      </p:sp>
      <p:grpSp>
        <p:nvGrpSpPr>
          <p:cNvPr id="89" name="Group 44">
            <a:extLst>
              <a:ext uri="{FF2B5EF4-FFF2-40B4-BE49-F238E27FC236}">
                <a16:creationId xmlns:a16="http://schemas.microsoft.com/office/drawing/2014/main" id="{7E82B13C-E076-4548-9245-8108968AD8C9}"/>
              </a:ext>
            </a:extLst>
          </p:cNvPr>
          <p:cNvGrpSpPr/>
          <p:nvPr/>
        </p:nvGrpSpPr>
        <p:grpSpPr>
          <a:xfrm rot="-10800000">
            <a:off x="2919417" y="6680531"/>
            <a:ext cx="3734462" cy="913314"/>
            <a:chOff x="0" y="-4264"/>
            <a:chExt cx="43710123" cy="3090221"/>
          </a:xfrm>
        </p:grpSpPr>
        <p:sp>
          <p:nvSpPr>
            <p:cNvPr id="90" name="Freeform 45">
              <a:extLst>
                <a:ext uri="{FF2B5EF4-FFF2-40B4-BE49-F238E27FC236}">
                  <a16:creationId xmlns:a16="http://schemas.microsoft.com/office/drawing/2014/main" id="{A5B58344-CC8C-4B0B-8E66-A23DF62D021B}"/>
                </a:ext>
              </a:extLst>
            </p:cNvPr>
            <p:cNvSpPr/>
            <p:nvPr/>
          </p:nvSpPr>
          <p:spPr>
            <a:xfrm>
              <a:off x="0" y="-4264"/>
              <a:ext cx="43710123" cy="3090221"/>
            </a:xfrm>
            <a:custGeom>
              <a:avLst/>
              <a:gdLst/>
              <a:ahLst/>
              <a:cxnLst/>
              <a:rect l="l" t="t" r="r" b="b"/>
              <a:pathLst>
                <a:path w="43710120" h="3090220">
                  <a:moveTo>
                    <a:pt x="42771222" y="3079033"/>
                  </a:moveTo>
                  <a:cubicBezTo>
                    <a:pt x="42771222" y="3079033"/>
                    <a:pt x="42351468" y="3090220"/>
                    <a:pt x="41888882" y="3087599"/>
                  </a:cubicBezTo>
                  <a:cubicBezTo>
                    <a:pt x="12430166"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32999195" y="7673"/>
                  </a:cubicBezTo>
                  <a:cubicBezTo>
                    <a:pt x="42132541" y="0"/>
                    <a:pt x="42596470" y="7673"/>
                    <a:pt x="42596470" y="7673"/>
                  </a:cubicBezTo>
                  <a:cubicBezTo>
                    <a:pt x="42964776" y="15152"/>
                    <a:pt x="43328090" y="84484"/>
                    <a:pt x="43525830" y="207066"/>
                  </a:cubicBezTo>
                  <a:cubicBezTo>
                    <a:pt x="43676847" y="300683"/>
                    <a:pt x="43710120" y="425358"/>
                    <a:pt x="43700979" y="1132357"/>
                  </a:cubicBezTo>
                  <a:lnTo>
                    <a:pt x="43700979" y="1132375"/>
                  </a:lnTo>
                  <a:cubicBezTo>
                    <a:pt x="43700979" y="2837094"/>
                    <a:pt x="43417982" y="3051192"/>
                    <a:pt x="42771222" y="3079033"/>
                  </a:cubicBezTo>
                  <a:close/>
                </a:path>
              </a:pathLst>
            </a:custGeom>
            <a:solidFill>
              <a:srgbClr val="FFF2E6"/>
            </a:solidFill>
          </p:spPr>
        </p:sp>
      </p:grpSp>
      <p:sp>
        <p:nvSpPr>
          <p:cNvPr id="91" name="TextBox 52">
            <a:extLst>
              <a:ext uri="{FF2B5EF4-FFF2-40B4-BE49-F238E27FC236}">
                <a16:creationId xmlns:a16="http://schemas.microsoft.com/office/drawing/2014/main" id="{B549C6B6-A365-489D-BF15-245F17C89311}"/>
              </a:ext>
            </a:extLst>
          </p:cNvPr>
          <p:cNvSpPr txBox="1"/>
          <p:nvPr/>
        </p:nvSpPr>
        <p:spPr>
          <a:xfrm>
            <a:off x="2874114" y="7056583"/>
            <a:ext cx="3825066" cy="434158"/>
          </a:xfrm>
          <a:prstGeom prst="rect">
            <a:avLst/>
          </a:prstGeom>
        </p:spPr>
        <p:txBody>
          <a:bodyPr wrap="square" lIns="0" tIns="0" rIns="0" bIns="0" rtlCol="0" anchor="t">
            <a:spAutoFit/>
          </a:bodyPr>
          <a:lstStyle/>
          <a:p>
            <a:pPr algn="ctr">
              <a:lnSpc>
                <a:spcPts val="3250"/>
              </a:lnSpc>
              <a:spcBef>
                <a:spcPct val="0"/>
              </a:spcBef>
            </a:pPr>
            <a:r>
              <a:rPr lang="en-US" sz="4000" b="1">
                <a:solidFill>
                  <a:srgbClr val="373E56"/>
                </a:solidFill>
                <a:latin typeface="Arial" panose="020B0604020202020204" pitchFamily="34" charset="0"/>
                <a:cs typeface="Arial" panose="020B0604020202020204" pitchFamily="34" charset="0"/>
              </a:rPr>
              <a:t>Trường hợp 3</a:t>
            </a:r>
          </a:p>
        </p:txBody>
      </p:sp>
      <p:sp>
        <p:nvSpPr>
          <p:cNvPr id="92" name="Rounded Rectangular Callout 9">
            <a:extLst>
              <a:ext uri="{FF2B5EF4-FFF2-40B4-BE49-F238E27FC236}">
                <a16:creationId xmlns:a16="http://schemas.microsoft.com/office/drawing/2014/main" id="{2FD93C8E-AF3D-4F4E-BAAB-D622E6AA749D}"/>
              </a:ext>
            </a:extLst>
          </p:cNvPr>
          <p:cNvSpPr/>
          <p:nvPr/>
        </p:nvSpPr>
        <p:spPr>
          <a:xfrm>
            <a:off x="6850802" y="6131389"/>
            <a:ext cx="10927615" cy="2794905"/>
          </a:xfrm>
          <a:prstGeom prst="wedgeRoundRectCallout">
            <a:avLst>
              <a:gd name="adj1" fmla="val -59238"/>
              <a:gd name="adj2" fmla="val 36368"/>
              <a:gd name="adj3" fmla="val 16667"/>
            </a:avLst>
          </a:prstGeom>
          <a:solidFill>
            <a:schemeClr val="bg1"/>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2">
                    <a:lumMod val="50000"/>
                  </a:schemeClr>
                </a:solidFill>
                <a:latin typeface="Arial" panose="020B0604020202020204" pitchFamily="34" charset="0"/>
                <a:cs typeface="Arial" panose="020B0604020202020204" pitchFamily="34" charset="0"/>
              </a:rPr>
              <a:t>- Cách tạo thu nhập của H phù hợp với trình độ, khả năng của H.</a:t>
            </a:r>
          </a:p>
          <a:p>
            <a:pPr algn="just">
              <a:lnSpc>
                <a:spcPct val="150000"/>
              </a:lnSpc>
            </a:pPr>
            <a:r>
              <a:rPr lang="en-US" sz="4000">
                <a:solidFill>
                  <a:schemeClr val="tx2">
                    <a:lumMod val="50000"/>
                  </a:schemeClr>
                </a:solidFill>
                <a:latin typeface="Arial" panose="020B0604020202020204" pitchFamily="34" charset="0"/>
                <a:cs typeface="Arial" panose="020B0604020202020204" pitchFamily="34" charset="0"/>
              </a:rPr>
              <a:t>- H có thêm thu nhập, rèn luyện khả năng viết.</a:t>
            </a:r>
            <a:endParaRPr lang="vi-VN" sz="4000" dirty="0">
              <a:solidFill>
                <a:schemeClr val="tx2">
                  <a:lumMod val="50000"/>
                </a:schemeClr>
              </a:solidFill>
              <a:latin typeface="Arial" panose="020B0604020202020204" pitchFamily="34" charset="0"/>
              <a:cs typeface="Arial" panose="020B0604020202020204" pitchFamily="34" charset="0"/>
            </a:endParaRPr>
          </a:p>
        </p:txBody>
      </p:sp>
      <p:pic>
        <p:nvPicPr>
          <p:cNvPr id="95" name="Picture 21">
            <a:extLst>
              <a:ext uri="{FF2B5EF4-FFF2-40B4-BE49-F238E27FC236}">
                <a16:creationId xmlns:a16="http://schemas.microsoft.com/office/drawing/2014/main" id="{6D2C8893-217B-4065-B2DF-314BB40FF11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5372100"/>
            <a:ext cx="4113308" cy="4914900"/>
          </a:xfrm>
          <a:prstGeom prst="rect">
            <a:avLst/>
          </a:prstGeom>
        </p:spPr>
      </p:pic>
      <p:pic>
        <p:nvPicPr>
          <p:cNvPr id="98" name="Picture 23">
            <a:extLst>
              <a:ext uri="{FF2B5EF4-FFF2-40B4-BE49-F238E27FC236}">
                <a16:creationId xmlns:a16="http://schemas.microsoft.com/office/drawing/2014/main" id="{702B7490-439D-4B42-BB6D-579E38C708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983242" y="7796206"/>
            <a:ext cx="4113308" cy="2924188"/>
          </a:xfrm>
          <a:prstGeom prst="rect">
            <a:avLst/>
          </a:prstGeom>
        </p:spPr>
      </p:pic>
    </p:spTree>
    <p:extLst>
      <p:ext uri="{BB962C8B-B14F-4D97-AF65-F5344CB8AC3E}">
        <p14:creationId xmlns:p14="http://schemas.microsoft.com/office/powerpoint/2010/main" val="19236287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par>
                                <p:cTn id="8" presetID="16" presetClass="entr" presetSubtype="21"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barn(inVertical)">
                                      <p:cBhvr>
                                        <p:cTn id="10" dur="500"/>
                                        <p:tgtEl>
                                          <p:spTgt spid="4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barn(inVertical)">
                                      <p:cBhvr>
                                        <p:cTn id="13" dur="500"/>
                                        <p:tgtEl>
                                          <p:spTgt spid="8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4"/>
                                        </p:tgtEl>
                                        <p:attrNameLst>
                                          <p:attrName>style.visibility</p:attrName>
                                        </p:attrNameLst>
                                      </p:cBhvr>
                                      <p:to>
                                        <p:strVal val="visible"/>
                                      </p:to>
                                    </p:set>
                                    <p:animEffect transition="in" filter="barn(inVertical)">
                                      <p:cBhvr>
                                        <p:cTn id="18" dur="500"/>
                                        <p:tgtEl>
                                          <p:spTgt spid="8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8"/>
                                        </p:tgtEl>
                                        <p:attrNameLst>
                                          <p:attrName>style.visibility</p:attrName>
                                        </p:attrNameLst>
                                      </p:cBhvr>
                                      <p:to>
                                        <p:strVal val="visible"/>
                                      </p:to>
                                    </p:set>
                                    <p:animEffect transition="in" filter="barn(inVertical)">
                                      <p:cBhvr>
                                        <p:cTn id="21" dur="500"/>
                                        <p:tgtEl>
                                          <p:spTgt spid="8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1"/>
                                        </p:tgtEl>
                                        <p:attrNameLst>
                                          <p:attrName>style.visibility</p:attrName>
                                        </p:attrNameLst>
                                      </p:cBhvr>
                                      <p:to>
                                        <p:strVal val="visible"/>
                                      </p:to>
                                    </p:set>
                                    <p:animEffect transition="in" filter="barn(inVertical)">
                                      <p:cBhvr>
                                        <p:cTn id="26" dur="500"/>
                                        <p:tgtEl>
                                          <p:spTgt spid="91"/>
                                        </p:tgtEl>
                                      </p:cBhvr>
                                    </p:animEffect>
                                  </p:childTnLst>
                                </p:cTn>
                              </p:par>
                              <p:par>
                                <p:cTn id="27" presetID="16" presetClass="entr" presetSubtype="21" fill="hold" nodeType="withEffect">
                                  <p:stCondLst>
                                    <p:cond delay="0"/>
                                  </p:stCondLst>
                                  <p:childTnLst>
                                    <p:set>
                                      <p:cBhvr>
                                        <p:cTn id="28" dur="1" fill="hold">
                                          <p:stCondLst>
                                            <p:cond delay="0"/>
                                          </p:stCondLst>
                                        </p:cTn>
                                        <p:tgtEl>
                                          <p:spTgt spid="89"/>
                                        </p:tgtEl>
                                        <p:attrNameLst>
                                          <p:attrName>style.visibility</p:attrName>
                                        </p:attrNameLst>
                                      </p:cBhvr>
                                      <p:to>
                                        <p:strVal val="visible"/>
                                      </p:to>
                                    </p:set>
                                    <p:animEffect transition="in" filter="barn(inVertical)">
                                      <p:cBhvr>
                                        <p:cTn id="29" dur="500"/>
                                        <p:tgtEl>
                                          <p:spTgt spid="8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92"/>
                                        </p:tgtEl>
                                        <p:attrNameLst>
                                          <p:attrName>style.visibility</p:attrName>
                                        </p:attrNameLst>
                                      </p:cBhvr>
                                      <p:to>
                                        <p:strVal val="visible"/>
                                      </p:to>
                                    </p:set>
                                    <p:animEffect transition="in" filter="barn(inVertical)">
                                      <p:cBhvr>
                                        <p:cTn id="32"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81" grpId="0" animBg="1"/>
      <p:bldP spid="84" grpId="0"/>
      <p:bldP spid="88" grpId="0" animBg="1"/>
      <p:bldP spid="91" grpId="0"/>
      <p:bldP spid="9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CF71"/>
        </a:solidFill>
        <a:effectLst/>
      </p:bgPr>
    </p:bg>
    <p:spTree>
      <p:nvGrpSpPr>
        <p:cNvPr id="1" name=""/>
        <p:cNvGrpSpPr/>
        <p:nvPr/>
      </p:nvGrpSpPr>
      <p:grpSpPr>
        <a:xfrm>
          <a:off x="0" y="0"/>
          <a:ext cx="0" cy="0"/>
          <a:chOff x="0" y="0"/>
          <a:chExt cx="0" cy="0"/>
        </a:xfrm>
      </p:grpSpPr>
      <p:grpSp>
        <p:nvGrpSpPr>
          <p:cNvPr id="8" name="Group 10">
            <a:extLst>
              <a:ext uri="{FF2B5EF4-FFF2-40B4-BE49-F238E27FC236}">
                <a16:creationId xmlns:a16="http://schemas.microsoft.com/office/drawing/2014/main" id="{ADCD5485-A21F-4E6D-B29A-1D75794E8D77}"/>
              </a:ext>
            </a:extLst>
          </p:cNvPr>
          <p:cNvGrpSpPr/>
          <p:nvPr/>
        </p:nvGrpSpPr>
        <p:grpSpPr>
          <a:xfrm rot="173988">
            <a:off x="2652841" y="1083566"/>
            <a:ext cx="13348764" cy="5803061"/>
            <a:chOff x="152629" y="-134482"/>
            <a:chExt cx="7184404" cy="7544447"/>
          </a:xfrm>
        </p:grpSpPr>
        <p:grpSp>
          <p:nvGrpSpPr>
            <p:cNvPr id="9" name="Group 11">
              <a:extLst>
                <a:ext uri="{FF2B5EF4-FFF2-40B4-BE49-F238E27FC236}">
                  <a16:creationId xmlns:a16="http://schemas.microsoft.com/office/drawing/2014/main" id="{565F0E21-3C7D-4866-8C1D-53E3947BBFAB}"/>
                </a:ext>
              </a:extLst>
            </p:cNvPr>
            <p:cNvGrpSpPr/>
            <p:nvPr/>
          </p:nvGrpSpPr>
          <p:grpSpPr>
            <a:xfrm rot="-151959">
              <a:off x="152629" y="343111"/>
              <a:ext cx="7184404" cy="7066854"/>
              <a:chOff x="0" y="0"/>
              <a:chExt cx="3665517" cy="3605542"/>
            </a:xfrm>
          </p:grpSpPr>
          <p:sp>
            <p:nvSpPr>
              <p:cNvPr id="11" name="Freeform 12">
                <a:extLst>
                  <a:ext uri="{FF2B5EF4-FFF2-40B4-BE49-F238E27FC236}">
                    <a16:creationId xmlns:a16="http://schemas.microsoft.com/office/drawing/2014/main" id="{8C169F7A-C935-4FF2-B9B4-4F44BFF5330A}"/>
                  </a:ext>
                </a:extLst>
              </p:cNvPr>
              <p:cNvSpPr/>
              <p:nvPr/>
            </p:nvSpPr>
            <p:spPr>
              <a:xfrm>
                <a:off x="10160" y="16510"/>
                <a:ext cx="3642657" cy="3577602"/>
              </a:xfrm>
              <a:custGeom>
                <a:avLst/>
                <a:gdLst/>
                <a:ahLst/>
                <a:cxnLst/>
                <a:rect l="l" t="t" r="r" b="b"/>
                <a:pathLst>
                  <a:path w="3642657" h="3577602">
                    <a:moveTo>
                      <a:pt x="3642657" y="3577602"/>
                    </a:moveTo>
                    <a:lnTo>
                      <a:pt x="0" y="3569982"/>
                    </a:lnTo>
                    <a:lnTo>
                      <a:pt x="0" y="1254033"/>
                    </a:lnTo>
                    <a:lnTo>
                      <a:pt x="17780" y="19050"/>
                    </a:lnTo>
                    <a:lnTo>
                      <a:pt x="1814367" y="0"/>
                    </a:lnTo>
                    <a:lnTo>
                      <a:pt x="3623607" y="5080"/>
                    </a:lnTo>
                    <a:close/>
                  </a:path>
                </a:pathLst>
              </a:custGeom>
              <a:solidFill>
                <a:srgbClr val="FFFFFF"/>
              </a:solidFill>
            </p:spPr>
          </p:sp>
          <p:sp>
            <p:nvSpPr>
              <p:cNvPr id="12" name="Freeform 13">
                <a:extLst>
                  <a:ext uri="{FF2B5EF4-FFF2-40B4-BE49-F238E27FC236}">
                    <a16:creationId xmlns:a16="http://schemas.microsoft.com/office/drawing/2014/main" id="{31915F35-E1AF-46EE-AEDB-ADD1B0F215DD}"/>
                  </a:ext>
                </a:extLst>
              </p:cNvPr>
              <p:cNvSpPr/>
              <p:nvPr/>
            </p:nvSpPr>
            <p:spPr>
              <a:xfrm>
                <a:off x="-3810" y="0"/>
                <a:ext cx="3671867" cy="3604272"/>
              </a:xfrm>
              <a:custGeom>
                <a:avLst/>
                <a:gdLst/>
                <a:ahLst/>
                <a:cxnLst/>
                <a:rect l="l" t="t" r="r" b="b"/>
                <a:pathLst>
                  <a:path w="3671867" h="3604272">
                    <a:moveTo>
                      <a:pt x="3637577" y="21590"/>
                    </a:moveTo>
                    <a:cubicBezTo>
                      <a:pt x="3638847" y="34290"/>
                      <a:pt x="3638847" y="44450"/>
                      <a:pt x="3640117" y="54610"/>
                    </a:cubicBezTo>
                    <a:cubicBezTo>
                      <a:pt x="3642657" y="118160"/>
                      <a:pt x="3643927" y="196099"/>
                      <a:pt x="3646467" y="271254"/>
                    </a:cubicBezTo>
                    <a:cubicBezTo>
                      <a:pt x="3646467" y="379812"/>
                      <a:pt x="3659167" y="2520349"/>
                      <a:pt x="3665517" y="2628907"/>
                    </a:cubicBezTo>
                    <a:cubicBezTo>
                      <a:pt x="3671867" y="2793136"/>
                      <a:pt x="3668057" y="2960148"/>
                      <a:pt x="3668057" y="3124376"/>
                    </a:cubicBezTo>
                    <a:cubicBezTo>
                      <a:pt x="3668057" y="3269120"/>
                      <a:pt x="3669327" y="3402730"/>
                      <a:pt x="3670597" y="3543312"/>
                    </a:cubicBezTo>
                    <a:cubicBezTo>
                      <a:pt x="3670597" y="3564902"/>
                      <a:pt x="3670597" y="3578872"/>
                      <a:pt x="3670597" y="3603002"/>
                    </a:cubicBezTo>
                    <a:cubicBezTo>
                      <a:pt x="3647737" y="3603002"/>
                      <a:pt x="3627417" y="3604272"/>
                      <a:pt x="3600748" y="3603002"/>
                    </a:cubicBezTo>
                    <a:cubicBezTo>
                      <a:pt x="3417298" y="3597922"/>
                      <a:pt x="3231025" y="3604272"/>
                      <a:pt x="3047575" y="3599192"/>
                    </a:cubicBezTo>
                    <a:cubicBezTo>
                      <a:pt x="2937505" y="3595382"/>
                      <a:pt x="2830257" y="3597922"/>
                      <a:pt x="2720187" y="3595382"/>
                    </a:cubicBezTo>
                    <a:cubicBezTo>
                      <a:pt x="2669385" y="3594112"/>
                      <a:pt x="2618584" y="3592842"/>
                      <a:pt x="2567782" y="3591572"/>
                    </a:cubicBezTo>
                    <a:cubicBezTo>
                      <a:pt x="2536737" y="3591572"/>
                      <a:pt x="2508514" y="3592842"/>
                      <a:pt x="2477468" y="3592842"/>
                    </a:cubicBezTo>
                    <a:cubicBezTo>
                      <a:pt x="2398444" y="3591572"/>
                      <a:pt x="2181126" y="3592842"/>
                      <a:pt x="2102101" y="3591572"/>
                    </a:cubicBezTo>
                    <a:cubicBezTo>
                      <a:pt x="2045655" y="3590302"/>
                      <a:pt x="916730" y="3599192"/>
                      <a:pt x="860284" y="3597922"/>
                    </a:cubicBezTo>
                    <a:cubicBezTo>
                      <a:pt x="846173" y="3597922"/>
                      <a:pt x="829239" y="3599192"/>
                      <a:pt x="815127" y="3599192"/>
                    </a:cubicBezTo>
                    <a:cubicBezTo>
                      <a:pt x="781260" y="3599192"/>
                      <a:pt x="750214" y="3600462"/>
                      <a:pt x="716346" y="3600462"/>
                    </a:cubicBezTo>
                    <a:cubicBezTo>
                      <a:pt x="631677" y="3600462"/>
                      <a:pt x="549830" y="3599192"/>
                      <a:pt x="465161" y="3597922"/>
                    </a:cubicBezTo>
                    <a:cubicBezTo>
                      <a:pt x="414359" y="3596652"/>
                      <a:pt x="363558" y="3595382"/>
                      <a:pt x="315578" y="3594112"/>
                    </a:cubicBezTo>
                    <a:cubicBezTo>
                      <a:pt x="225264" y="3592842"/>
                      <a:pt x="134950" y="3591572"/>
                      <a:pt x="48260" y="3591572"/>
                    </a:cubicBezTo>
                    <a:cubicBezTo>
                      <a:pt x="38100" y="3591572"/>
                      <a:pt x="29210" y="3591572"/>
                      <a:pt x="19050" y="3590302"/>
                    </a:cubicBezTo>
                    <a:cubicBezTo>
                      <a:pt x="10160" y="3589032"/>
                      <a:pt x="5080" y="3582682"/>
                      <a:pt x="7620" y="3573792"/>
                    </a:cubicBezTo>
                    <a:cubicBezTo>
                      <a:pt x="16510" y="3541906"/>
                      <a:pt x="12700" y="3472318"/>
                      <a:pt x="11430" y="3399946"/>
                    </a:cubicBezTo>
                    <a:cubicBezTo>
                      <a:pt x="10160" y="3252419"/>
                      <a:pt x="6350" y="3107675"/>
                      <a:pt x="7620" y="2960148"/>
                    </a:cubicBezTo>
                    <a:cubicBezTo>
                      <a:pt x="5080" y="2776434"/>
                      <a:pt x="0" y="502287"/>
                      <a:pt x="7620" y="315791"/>
                    </a:cubicBezTo>
                    <a:cubicBezTo>
                      <a:pt x="8890" y="279605"/>
                      <a:pt x="7620" y="240635"/>
                      <a:pt x="8890" y="204449"/>
                    </a:cubicBezTo>
                    <a:cubicBezTo>
                      <a:pt x="10160" y="145995"/>
                      <a:pt x="12700" y="81974"/>
                      <a:pt x="13970" y="44450"/>
                    </a:cubicBezTo>
                    <a:cubicBezTo>
                      <a:pt x="13970" y="41910"/>
                      <a:pt x="15240" y="39370"/>
                      <a:pt x="16510" y="38100"/>
                    </a:cubicBezTo>
                    <a:cubicBezTo>
                      <a:pt x="38100" y="35560"/>
                      <a:pt x="64393" y="30480"/>
                      <a:pt x="109550" y="29210"/>
                    </a:cubicBezTo>
                    <a:cubicBezTo>
                      <a:pt x="185752" y="25400"/>
                      <a:pt x="261954" y="22860"/>
                      <a:pt x="340979" y="20320"/>
                    </a:cubicBezTo>
                    <a:cubicBezTo>
                      <a:pt x="394603" y="17780"/>
                      <a:pt x="448227" y="16510"/>
                      <a:pt x="499029" y="13970"/>
                    </a:cubicBezTo>
                    <a:cubicBezTo>
                      <a:pt x="549830" y="11430"/>
                      <a:pt x="603454" y="8890"/>
                      <a:pt x="654256" y="8890"/>
                    </a:cubicBezTo>
                    <a:cubicBezTo>
                      <a:pt x="710702" y="7620"/>
                      <a:pt x="767148" y="10160"/>
                      <a:pt x="823594" y="8890"/>
                    </a:cubicBezTo>
                    <a:cubicBezTo>
                      <a:pt x="894152" y="8890"/>
                      <a:pt x="2172659" y="6350"/>
                      <a:pt x="2243217" y="5080"/>
                    </a:cubicBezTo>
                    <a:cubicBezTo>
                      <a:pt x="2310952" y="3810"/>
                      <a:pt x="2378687" y="2540"/>
                      <a:pt x="2449245" y="2540"/>
                    </a:cubicBezTo>
                    <a:cubicBezTo>
                      <a:pt x="2564960" y="1270"/>
                      <a:pt x="2677852" y="0"/>
                      <a:pt x="2793567" y="0"/>
                    </a:cubicBezTo>
                    <a:cubicBezTo>
                      <a:pt x="2841546" y="0"/>
                      <a:pt x="2892348" y="2540"/>
                      <a:pt x="2940327" y="2540"/>
                    </a:cubicBezTo>
                    <a:cubicBezTo>
                      <a:pt x="3072976" y="3810"/>
                      <a:pt x="3208447" y="5080"/>
                      <a:pt x="3341095" y="7620"/>
                    </a:cubicBezTo>
                    <a:cubicBezTo>
                      <a:pt x="3411653" y="8890"/>
                      <a:pt x="3482211" y="12700"/>
                      <a:pt x="3552769" y="16510"/>
                    </a:cubicBezTo>
                    <a:cubicBezTo>
                      <a:pt x="3569702" y="16510"/>
                      <a:pt x="3586636" y="16510"/>
                      <a:pt x="3600748" y="16510"/>
                    </a:cubicBezTo>
                    <a:cubicBezTo>
                      <a:pt x="3618527" y="17780"/>
                      <a:pt x="3627417" y="20320"/>
                      <a:pt x="3637577" y="21590"/>
                    </a:cubicBezTo>
                    <a:close/>
                    <a:moveTo>
                      <a:pt x="3647737" y="3586492"/>
                    </a:moveTo>
                    <a:cubicBezTo>
                      <a:pt x="3649007" y="3569982"/>
                      <a:pt x="3650277" y="3557282"/>
                      <a:pt x="3650277" y="3544582"/>
                    </a:cubicBezTo>
                    <a:cubicBezTo>
                      <a:pt x="3649007" y="3388812"/>
                      <a:pt x="3647737" y="3241285"/>
                      <a:pt x="3647737" y="3082623"/>
                    </a:cubicBezTo>
                    <a:cubicBezTo>
                      <a:pt x="3647737" y="3010251"/>
                      <a:pt x="3650277" y="2937879"/>
                      <a:pt x="3649007" y="2865507"/>
                    </a:cubicBezTo>
                    <a:cubicBezTo>
                      <a:pt x="3649007" y="2798703"/>
                      <a:pt x="3647737" y="2729114"/>
                      <a:pt x="3646467" y="2662310"/>
                    </a:cubicBezTo>
                    <a:cubicBezTo>
                      <a:pt x="3641387" y="2559319"/>
                      <a:pt x="3629957" y="427132"/>
                      <a:pt x="3629957" y="324141"/>
                    </a:cubicBezTo>
                    <a:cubicBezTo>
                      <a:pt x="3627417" y="237852"/>
                      <a:pt x="3624877" y="148779"/>
                      <a:pt x="3622337" y="63500"/>
                    </a:cubicBezTo>
                    <a:cubicBezTo>
                      <a:pt x="3621067" y="44450"/>
                      <a:pt x="3619797" y="43180"/>
                      <a:pt x="3592281" y="41910"/>
                    </a:cubicBezTo>
                    <a:cubicBezTo>
                      <a:pt x="3583814" y="41910"/>
                      <a:pt x="3578170" y="41910"/>
                      <a:pt x="3569703" y="40640"/>
                    </a:cubicBezTo>
                    <a:cubicBezTo>
                      <a:pt x="3499145" y="36830"/>
                      <a:pt x="3425765" y="31750"/>
                      <a:pt x="3355207" y="30480"/>
                    </a:cubicBezTo>
                    <a:cubicBezTo>
                      <a:pt x="3183046" y="26670"/>
                      <a:pt x="3008063" y="25400"/>
                      <a:pt x="2835902" y="22860"/>
                    </a:cubicBezTo>
                    <a:cubicBezTo>
                      <a:pt x="2810501" y="22860"/>
                      <a:pt x="2782278" y="22860"/>
                      <a:pt x="2756877" y="22860"/>
                    </a:cubicBezTo>
                    <a:cubicBezTo>
                      <a:pt x="2714543" y="22860"/>
                      <a:pt x="2672208" y="22860"/>
                      <a:pt x="2632695" y="22860"/>
                    </a:cubicBezTo>
                    <a:cubicBezTo>
                      <a:pt x="2542382" y="22860"/>
                      <a:pt x="2452068" y="22860"/>
                      <a:pt x="2364576" y="24130"/>
                    </a:cubicBezTo>
                    <a:cubicBezTo>
                      <a:pt x="2288373" y="25400"/>
                      <a:pt x="1004222" y="29210"/>
                      <a:pt x="928020" y="29210"/>
                    </a:cubicBezTo>
                    <a:cubicBezTo>
                      <a:pt x="803838" y="29210"/>
                      <a:pt x="679656" y="26670"/>
                      <a:pt x="555475" y="33020"/>
                    </a:cubicBezTo>
                    <a:cubicBezTo>
                      <a:pt x="490562" y="36830"/>
                      <a:pt x="428471" y="36830"/>
                      <a:pt x="366380" y="38100"/>
                    </a:cubicBezTo>
                    <a:cubicBezTo>
                      <a:pt x="259132" y="41910"/>
                      <a:pt x="151884" y="45720"/>
                      <a:pt x="49530" y="50800"/>
                    </a:cubicBezTo>
                    <a:cubicBezTo>
                      <a:pt x="36830" y="50800"/>
                      <a:pt x="34290" y="53340"/>
                      <a:pt x="33020" y="73623"/>
                    </a:cubicBezTo>
                    <a:cubicBezTo>
                      <a:pt x="31750" y="123727"/>
                      <a:pt x="31750" y="173831"/>
                      <a:pt x="30480" y="223934"/>
                    </a:cubicBezTo>
                    <a:cubicBezTo>
                      <a:pt x="29210" y="307440"/>
                      <a:pt x="26670" y="388163"/>
                      <a:pt x="25400" y="471669"/>
                    </a:cubicBezTo>
                    <a:cubicBezTo>
                      <a:pt x="20320" y="560742"/>
                      <a:pt x="26670" y="2737465"/>
                      <a:pt x="29210" y="2826538"/>
                    </a:cubicBezTo>
                    <a:cubicBezTo>
                      <a:pt x="29210" y="2921178"/>
                      <a:pt x="29210" y="3018602"/>
                      <a:pt x="30480" y="3113242"/>
                    </a:cubicBezTo>
                    <a:cubicBezTo>
                      <a:pt x="30480" y="3182830"/>
                      <a:pt x="33020" y="3252419"/>
                      <a:pt x="33020" y="3322007"/>
                    </a:cubicBezTo>
                    <a:cubicBezTo>
                      <a:pt x="33020" y="3397162"/>
                      <a:pt x="33020" y="3472318"/>
                      <a:pt x="31750" y="3544582"/>
                    </a:cubicBezTo>
                    <a:cubicBezTo>
                      <a:pt x="31750" y="3548392"/>
                      <a:pt x="31750" y="3550932"/>
                      <a:pt x="31750" y="3554742"/>
                    </a:cubicBezTo>
                    <a:cubicBezTo>
                      <a:pt x="31750" y="3564902"/>
                      <a:pt x="35560" y="3568712"/>
                      <a:pt x="44450" y="3568712"/>
                    </a:cubicBezTo>
                    <a:cubicBezTo>
                      <a:pt x="70037" y="3568712"/>
                      <a:pt x="109550" y="3569982"/>
                      <a:pt x="146240" y="3569982"/>
                    </a:cubicBezTo>
                    <a:cubicBezTo>
                      <a:pt x="199864" y="3569982"/>
                      <a:pt x="256310" y="3567442"/>
                      <a:pt x="309934" y="3569982"/>
                    </a:cubicBezTo>
                    <a:cubicBezTo>
                      <a:pt x="397425" y="3573792"/>
                      <a:pt x="484917" y="3576332"/>
                      <a:pt x="572409" y="3575062"/>
                    </a:cubicBezTo>
                    <a:cubicBezTo>
                      <a:pt x="628855" y="3573792"/>
                      <a:pt x="682479" y="3576332"/>
                      <a:pt x="738925" y="3576332"/>
                    </a:cubicBezTo>
                    <a:cubicBezTo>
                      <a:pt x="820772" y="3576332"/>
                      <a:pt x="902619" y="3575062"/>
                      <a:pt x="984466" y="3576332"/>
                    </a:cubicBezTo>
                    <a:cubicBezTo>
                      <a:pt x="1105825" y="3577602"/>
                      <a:pt x="2437956" y="3567442"/>
                      <a:pt x="2562138" y="3569982"/>
                    </a:cubicBezTo>
                    <a:cubicBezTo>
                      <a:pt x="2615762" y="3571252"/>
                      <a:pt x="2669385" y="3572522"/>
                      <a:pt x="2720187" y="3572522"/>
                    </a:cubicBezTo>
                    <a:cubicBezTo>
                      <a:pt x="2813323" y="3575062"/>
                      <a:pt x="2903637" y="3571252"/>
                      <a:pt x="2996774" y="3575062"/>
                    </a:cubicBezTo>
                    <a:cubicBezTo>
                      <a:pt x="3072976" y="3577602"/>
                      <a:pt x="3149178" y="3577602"/>
                      <a:pt x="3225381" y="3580142"/>
                    </a:cubicBezTo>
                    <a:cubicBezTo>
                      <a:pt x="3338273" y="3583952"/>
                      <a:pt x="3451165" y="3586492"/>
                      <a:pt x="3564058" y="3587762"/>
                    </a:cubicBezTo>
                    <a:cubicBezTo>
                      <a:pt x="3606393" y="3587762"/>
                      <a:pt x="3627417" y="3586492"/>
                      <a:pt x="3647737" y="3586492"/>
                    </a:cubicBezTo>
                    <a:close/>
                  </a:path>
                </a:pathLst>
              </a:custGeom>
              <a:solidFill>
                <a:srgbClr val="568F90"/>
              </a:solidFill>
            </p:spPr>
          </p:sp>
        </p:grpSp>
        <p:pic>
          <p:nvPicPr>
            <p:cNvPr id="10" name="Picture 14">
              <a:extLst>
                <a:ext uri="{FF2B5EF4-FFF2-40B4-BE49-F238E27FC236}">
                  <a16:creationId xmlns:a16="http://schemas.microsoft.com/office/drawing/2014/main" id="{E078B9E3-47D3-43DD-B166-CFB3086227A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68489" y="-134482"/>
              <a:ext cx="2750817" cy="905269"/>
            </a:xfrm>
            <a:prstGeom prst="rect">
              <a:avLst/>
            </a:prstGeom>
          </p:spPr>
        </p:pic>
      </p:grpSp>
      <p:sp>
        <p:nvSpPr>
          <p:cNvPr id="16" name="TextBox 15">
            <a:extLst>
              <a:ext uri="{FF2B5EF4-FFF2-40B4-BE49-F238E27FC236}">
                <a16:creationId xmlns:a16="http://schemas.microsoft.com/office/drawing/2014/main" id="{F92A1383-7550-4B37-929E-161CD4654B11}"/>
              </a:ext>
            </a:extLst>
          </p:cNvPr>
          <p:cNvSpPr txBox="1"/>
          <p:nvPr/>
        </p:nvSpPr>
        <p:spPr>
          <a:xfrm>
            <a:off x="3588953" y="3091120"/>
            <a:ext cx="11448656" cy="1824923"/>
          </a:xfrm>
          <a:prstGeom prst="rect">
            <a:avLst/>
          </a:prstGeom>
          <a:noFill/>
        </p:spPr>
        <p:txBody>
          <a:bodyPr wrap="square">
            <a:spAutoFit/>
          </a:bodyPr>
          <a:lstStyle/>
          <a:p>
            <a:pPr algn="just">
              <a:lnSpc>
                <a:spcPct val="150000"/>
              </a:lnSpc>
              <a:spcBef>
                <a:spcPts val="300"/>
              </a:spcBef>
              <a:spcAft>
                <a:spcPts val="300"/>
              </a:spcAft>
            </a:pPr>
            <a:r>
              <a:rPr lang="fr-FR" sz="4000">
                <a:solidFill>
                  <a:schemeClr val="tx2">
                    <a:lumMod val="50000"/>
                  </a:schemeClr>
                </a:solidFill>
                <a:effectLst/>
                <a:latin typeface="Arial" panose="020B0604020202020204" pitchFamily="34" charset="0"/>
                <a:ea typeface="Arial" panose="020B0604020202020204" pitchFamily="34" charset="0"/>
                <a:cs typeface="Arial" panose="020B0604020202020204" pitchFamily="34" charset="0"/>
              </a:rPr>
              <a:t>Ngoài những cách tạo thu nhập trên, theo em, </a:t>
            </a:r>
            <a:r>
              <a:rPr lang="fr-FR" sz="4000">
                <a:solidFill>
                  <a:schemeClr val="tx2">
                    <a:lumMod val="50000"/>
                  </a:schemeClr>
                </a:solidFill>
                <a:latin typeface="Arial" panose="020B0604020202020204" pitchFamily="34" charset="0"/>
                <a:ea typeface="Arial" panose="020B0604020202020204" pitchFamily="34" charset="0"/>
                <a:cs typeface="Arial" panose="020B0604020202020204" pitchFamily="34" charset="0"/>
              </a:rPr>
              <a:t>lứa </a:t>
            </a:r>
            <a:r>
              <a:rPr lang="fr-FR" sz="4000">
                <a:solidFill>
                  <a:schemeClr val="tx2">
                    <a:lumMod val="50000"/>
                  </a:schemeClr>
                </a:solidFill>
                <a:effectLst/>
                <a:latin typeface="Arial" panose="020B0604020202020204" pitchFamily="34" charset="0"/>
                <a:ea typeface="Arial" panose="020B0604020202020204" pitchFamily="34" charset="0"/>
                <a:cs typeface="Arial" panose="020B0604020202020204" pitchFamily="34" charset="0"/>
              </a:rPr>
              <a:t>tuổi HS còn có cách tạo thu nhập nào khác?</a:t>
            </a:r>
            <a:endParaRPr lang="en-US" sz="4000">
              <a:solidFill>
                <a:schemeClr val="tx2">
                  <a:lumMod val="50000"/>
                </a:schemeClr>
              </a:solidFill>
              <a:effectLst/>
              <a:latin typeface="Arial" panose="020B0604020202020204" pitchFamily="34" charset="0"/>
              <a:ea typeface="Arial" panose="020B0604020202020204" pitchFamily="34" charset="0"/>
              <a:cs typeface="Arial" panose="020B0604020202020204" pitchFamily="34" charset="0"/>
            </a:endParaRPr>
          </a:p>
        </p:txBody>
      </p:sp>
      <p:grpSp>
        <p:nvGrpSpPr>
          <p:cNvPr id="17" name="Group 21">
            <a:extLst>
              <a:ext uri="{FF2B5EF4-FFF2-40B4-BE49-F238E27FC236}">
                <a16:creationId xmlns:a16="http://schemas.microsoft.com/office/drawing/2014/main" id="{ADD24191-FD6F-40FE-AB41-1BECADEDB424}"/>
              </a:ext>
            </a:extLst>
          </p:cNvPr>
          <p:cNvGrpSpPr/>
          <p:nvPr/>
        </p:nvGrpSpPr>
        <p:grpSpPr>
          <a:xfrm>
            <a:off x="-152399" y="8724900"/>
            <a:ext cx="18440400" cy="1520685"/>
            <a:chOff x="0" y="0"/>
            <a:chExt cx="28042220" cy="1792049"/>
          </a:xfrm>
        </p:grpSpPr>
        <p:pic>
          <p:nvPicPr>
            <p:cNvPr id="18" name="Picture 22">
              <a:extLst>
                <a:ext uri="{FF2B5EF4-FFF2-40B4-BE49-F238E27FC236}">
                  <a16:creationId xmlns:a16="http://schemas.microsoft.com/office/drawing/2014/main" id="{032BCF8F-4103-4165-A24F-F9133CD3772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78321"/>
            <a:stretch>
              <a:fillRect/>
            </a:stretch>
          </p:blipFill>
          <p:spPr>
            <a:xfrm flipV="1">
              <a:off x="0" y="0"/>
              <a:ext cx="15104543" cy="1792049"/>
            </a:xfrm>
            <a:prstGeom prst="rect">
              <a:avLst/>
            </a:prstGeom>
          </p:spPr>
        </p:pic>
        <p:pic>
          <p:nvPicPr>
            <p:cNvPr id="19" name="Picture 23">
              <a:extLst>
                <a:ext uri="{FF2B5EF4-FFF2-40B4-BE49-F238E27FC236}">
                  <a16:creationId xmlns:a16="http://schemas.microsoft.com/office/drawing/2014/main" id="{B54DE137-48C3-4005-A593-030E58FE0C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78321"/>
            <a:stretch>
              <a:fillRect/>
            </a:stretch>
          </p:blipFill>
          <p:spPr>
            <a:xfrm flipV="1">
              <a:off x="12937677" y="0"/>
              <a:ext cx="15104543" cy="1792049"/>
            </a:xfrm>
            <a:prstGeom prst="rect">
              <a:avLst/>
            </a:prstGeom>
          </p:spPr>
        </p:pic>
      </p:grpSp>
      <p:pic>
        <p:nvPicPr>
          <p:cNvPr id="20" name="Picture 12">
            <a:extLst>
              <a:ext uri="{FF2B5EF4-FFF2-40B4-BE49-F238E27FC236}">
                <a16:creationId xmlns:a16="http://schemas.microsoft.com/office/drawing/2014/main" id="{0AE7A394-4BE4-445C-B702-0AE8AA6C139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434436" y="3022736"/>
            <a:ext cx="2977558" cy="6477000"/>
          </a:xfrm>
          <a:prstGeom prst="rect">
            <a:avLst/>
          </a:prstGeom>
        </p:spPr>
      </p:pic>
      <p:pic>
        <p:nvPicPr>
          <p:cNvPr id="21" name="Picture 13">
            <a:extLst>
              <a:ext uri="{FF2B5EF4-FFF2-40B4-BE49-F238E27FC236}">
                <a16:creationId xmlns:a16="http://schemas.microsoft.com/office/drawing/2014/main" id="{3088C05E-7752-4A0C-9FE6-1194E2D5BB7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133540" y="3944453"/>
            <a:ext cx="3200400" cy="5880236"/>
          </a:xfrm>
          <a:prstGeom prst="rect">
            <a:avLst/>
          </a:prstGeom>
        </p:spPr>
      </p:pic>
    </p:spTree>
    <p:extLst>
      <p:ext uri="{BB962C8B-B14F-4D97-AF65-F5344CB8AC3E}">
        <p14:creationId xmlns:p14="http://schemas.microsoft.com/office/powerpoint/2010/main" val="38970901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3" name="Group 3"/>
          <p:cNvGrpSpPr/>
          <p:nvPr/>
        </p:nvGrpSpPr>
        <p:grpSpPr>
          <a:xfrm rot="-10800000">
            <a:off x="1451604" y="3916060"/>
            <a:ext cx="8686801" cy="2095090"/>
            <a:chOff x="0" y="0"/>
            <a:chExt cx="15040163" cy="15916723"/>
          </a:xfrm>
          <a:solidFill>
            <a:schemeClr val="accent6">
              <a:lumMod val="40000"/>
              <a:lumOff val="60000"/>
            </a:schemeClr>
          </a:solidFill>
        </p:grpSpPr>
        <p:sp>
          <p:nvSpPr>
            <p:cNvPr id="4" name="Freeform 4"/>
            <p:cNvSpPr/>
            <p:nvPr/>
          </p:nvSpPr>
          <p:spPr>
            <a:xfrm>
              <a:off x="0" y="-4262"/>
              <a:ext cx="15047908" cy="15923210"/>
            </a:xfrm>
            <a:custGeom>
              <a:avLst/>
              <a:gdLst/>
              <a:ahLst/>
              <a:cxnLst/>
              <a:rect l="l" t="t" r="r" b="b"/>
              <a:pathLst>
                <a:path w="15047908" h="1592321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grpFill/>
          </p:spPr>
        </p:sp>
      </p:grpSp>
      <p:grpSp>
        <p:nvGrpSpPr>
          <p:cNvPr id="21" name="Group 21"/>
          <p:cNvGrpSpPr/>
          <p:nvPr/>
        </p:nvGrpSpPr>
        <p:grpSpPr>
          <a:xfrm>
            <a:off x="-1371833" y="-873525"/>
            <a:ext cx="21031665" cy="1344037"/>
            <a:chOff x="0" y="0"/>
            <a:chExt cx="28042220" cy="1792049"/>
          </a:xfrm>
        </p:grpSpPr>
        <p:pic>
          <p:nvPicPr>
            <p:cNvPr id="2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0" y="0"/>
              <a:ext cx="15104543" cy="1792049"/>
            </a:xfrm>
            <a:prstGeom prst="rect">
              <a:avLst/>
            </a:prstGeom>
          </p:spPr>
        </p:pic>
        <p:pic>
          <p:nvPicPr>
            <p:cNvPr id="23" name="Picture 2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12937677" y="0"/>
              <a:ext cx="15104543" cy="1792049"/>
            </a:xfrm>
            <a:prstGeom prst="rect">
              <a:avLst/>
            </a:prstGeom>
          </p:spPr>
        </p:pic>
      </p:grpSp>
      <p:sp>
        <p:nvSpPr>
          <p:cNvPr id="24" name="TextBox 12">
            <a:extLst>
              <a:ext uri="{FF2B5EF4-FFF2-40B4-BE49-F238E27FC236}">
                <a16:creationId xmlns:a16="http://schemas.microsoft.com/office/drawing/2014/main" id="{9FDF5A4B-CFB4-41D4-B083-CB6F235E4B01}"/>
              </a:ext>
            </a:extLst>
          </p:cNvPr>
          <p:cNvSpPr txBox="1"/>
          <p:nvPr/>
        </p:nvSpPr>
        <p:spPr>
          <a:xfrm>
            <a:off x="0" y="1181100"/>
            <a:ext cx="18288000" cy="833433"/>
          </a:xfrm>
          <a:prstGeom prst="rect">
            <a:avLst/>
          </a:prstGeom>
        </p:spPr>
        <p:txBody>
          <a:bodyPr wrap="square" lIns="0" tIns="0" rIns="0" bIns="0" rtlCol="0" anchor="t">
            <a:spAutoFit/>
          </a:bodyPr>
          <a:lstStyle/>
          <a:p>
            <a:pPr algn="ctr">
              <a:lnSpc>
                <a:spcPts val="7261"/>
              </a:lnSpc>
            </a:pPr>
            <a:r>
              <a:rPr lang="en-US" sz="4500" b="1">
                <a:solidFill>
                  <a:srgbClr val="373E56"/>
                </a:solidFill>
                <a:latin typeface="Arial" panose="020B0604020202020204" pitchFamily="34" charset="0"/>
                <a:cs typeface="Arial" panose="020B0604020202020204" pitchFamily="34" charset="0"/>
              </a:rPr>
              <a:t>KẾT LUẬN</a:t>
            </a:r>
          </a:p>
        </p:txBody>
      </p:sp>
      <p:sp>
        <p:nvSpPr>
          <p:cNvPr id="25" name="TextBox 24">
            <a:extLst>
              <a:ext uri="{FF2B5EF4-FFF2-40B4-BE49-F238E27FC236}">
                <a16:creationId xmlns:a16="http://schemas.microsoft.com/office/drawing/2014/main" id="{53C53A7A-A610-4941-8D48-28045C33940F}"/>
              </a:ext>
            </a:extLst>
          </p:cNvPr>
          <p:cNvSpPr txBox="1"/>
          <p:nvPr/>
        </p:nvSpPr>
        <p:spPr>
          <a:xfrm>
            <a:off x="0" y="2373823"/>
            <a:ext cx="18287996" cy="901593"/>
          </a:xfrm>
          <a:prstGeom prst="rect">
            <a:avLst/>
          </a:prstGeom>
          <a:noFill/>
        </p:spPr>
        <p:txBody>
          <a:bodyPr wrap="square">
            <a:spAutoFit/>
          </a:bodyPr>
          <a:lstStyle/>
          <a:p>
            <a:pPr algn="ctr">
              <a:lnSpc>
                <a:spcPct val="150000"/>
              </a:lnSpc>
            </a:pPr>
            <a:r>
              <a:rPr lang="fr-FR" sz="4000" b="1">
                <a:solidFill>
                  <a:schemeClr val="accent1">
                    <a:lumMod val="50000"/>
                  </a:schemeClr>
                </a:solidFill>
                <a:latin typeface="Arial" panose="020B0604020202020204" pitchFamily="34" charset="0"/>
                <a:ea typeface="Arial" panose="020B0604020202020204" pitchFamily="34" charset="0"/>
                <a:cs typeface="Arial" panose="020B0604020202020204" pitchFamily="34" charset="0"/>
              </a:rPr>
              <a:t>Một số hoạt động phù hợp để HS tạo ra nguồn thu nhập:</a:t>
            </a:r>
            <a:endParaRPr lang="en-US" sz="4000" b="1">
              <a:solidFill>
                <a:schemeClr val="accent1">
                  <a:lumMod val="50000"/>
                </a:schemeClr>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4A8B8214-CFD2-4113-B26B-DED2765D5986}"/>
              </a:ext>
            </a:extLst>
          </p:cNvPr>
          <p:cNvSpPr txBox="1"/>
          <p:nvPr/>
        </p:nvSpPr>
        <p:spPr>
          <a:xfrm>
            <a:off x="1680204" y="4037954"/>
            <a:ext cx="8276370" cy="1824923"/>
          </a:xfrm>
          <a:prstGeom prst="rect">
            <a:avLst/>
          </a:prstGeom>
          <a:noFill/>
        </p:spPr>
        <p:txBody>
          <a:bodyPr wrap="square">
            <a:spAutoFit/>
          </a:bodyPr>
          <a:lstStyle/>
          <a:p>
            <a:pPr algn="just">
              <a:lnSpc>
                <a:spcPct val="150000"/>
              </a:lnSpc>
            </a:pPr>
            <a:r>
              <a:rPr lang="fr-FR" sz="4000">
                <a:solidFill>
                  <a:schemeClr val="tx2">
                    <a:lumMod val="50000"/>
                  </a:schemeClr>
                </a:solidFill>
                <a:effectLst/>
                <a:latin typeface="Arial" panose="020B0604020202020204" pitchFamily="34" charset="0"/>
                <a:ea typeface="Arial" panose="020B0604020202020204" pitchFamily="34" charset="0"/>
                <a:cs typeface="Arial" panose="020B0604020202020204" pitchFamily="34" charset="0"/>
              </a:rPr>
              <a:t>Thu gom phế liệu, tăng gia sản xuất, tự làm các sản phẩm để bán.</a:t>
            </a:r>
            <a:endParaRPr lang="en-US" sz="4000">
              <a:solidFill>
                <a:schemeClr val="tx2">
                  <a:lumMod val="50000"/>
                </a:schemeClr>
              </a:solidFill>
              <a:latin typeface="Arial" panose="020B0604020202020204" pitchFamily="34" charset="0"/>
              <a:cs typeface="Arial" panose="020B0604020202020204" pitchFamily="34" charset="0"/>
            </a:endParaRPr>
          </a:p>
        </p:txBody>
      </p:sp>
      <p:grpSp>
        <p:nvGrpSpPr>
          <p:cNvPr id="28" name="Group 3">
            <a:extLst>
              <a:ext uri="{FF2B5EF4-FFF2-40B4-BE49-F238E27FC236}">
                <a16:creationId xmlns:a16="http://schemas.microsoft.com/office/drawing/2014/main" id="{F5F168F5-A0F7-4C28-9241-6B77741FB24E}"/>
              </a:ext>
            </a:extLst>
          </p:cNvPr>
          <p:cNvGrpSpPr/>
          <p:nvPr/>
        </p:nvGrpSpPr>
        <p:grpSpPr>
          <a:xfrm rot="-10800000">
            <a:off x="4552561" y="7200900"/>
            <a:ext cx="8891976" cy="2402660"/>
            <a:chOff x="0" y="0"/>
            <a:chExt cx="15040163" cy="15916723"/>
          </a:xfrm>
          <a:solidFill>
            <a:schemeClr val="accent6">
              <a:lumMod val="40000"/>
              <a:lumOff val="60000"/>
            </a:schemeClr>
          </a:solidFill>
        </p:grpSpPr>
        <p:sp>
          <p:nvSpPr>
            <p:cNvPr id="29" name="Freeform 4">
              <a:extLst>
                <a:ext uri="{FF2B5EF4-FFF2-40B4-BE49-F238E27FC236}">
                  <a16:creationId xmlns:a16="http://schemas.microsoft.com/office/drawing/2014/main" id="{17A72957-0D51-4213-B0A8-699818664651}"/>
                </a:ext>
              </a:extLst>
            </p:cNvPr>
            <p:cNvSpPr/>
            <p:nvPr/>
          </p:nvSpPr>
          <p:spPr>
            <a:xfrm>
              <a:off x="0" y="-4262"/>
              <a:ext cx="15047908" cy="15923210"/>
            </a:xfrm>
            <a:custGeom>
              <a:avLst/>
              <a:gdLst/>
              <a:ahLst/>
              <a:cxnLst/>
              <a:rect l="l" t="t" r="r" b="b"/>
              <a:pathLst>
                <a:path w="15047908" h="1592321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grpFill/>
          </p:spPr>
        </p:sp>
      </p:grpSp>
      <p:sp>
        <p:nvSpPr>
          <p:cNvPr id="30" name="TextBox 29">
            <a:extLst>
              <a:ext uri="{FF2B5EF4-FFF2-40B4-BE49-F238E27FC236}">
                <a16:creationId xmlns:a16="http://schemas.microsoft.com/office/drawing/2014/main" id="{068762F2-1BD9-4E89-9CDA-7EFE6E48AC30}"/>
              </a:ext>
            </a:extLst>
          </p:cNvPr>
          <p:cNvSpPr txBox="1"/>
          <p:nvPr/>
        </p:nvSpPr>
        <p:spPr>
          <a:xfrm>
            <a:off x="4753262" y="7469957"/>
            <a:ext cx="8691275" cy="1824923"/>
          </a:xfrm>
          <a:prstGeom prst="rect">
            <a:avLst/>
          </a:prstGeom>
          <a:noFill/>
        </p:spPr>
        <p:txBody>
          <a:bodyPr wrap="square">
            <a:spAutoFit/>
          </a:bodyPr>
          <a:lstStyle/>
          <a:p>
            <a:pPr algn="just">
              <a:lnSpc>
                <a:spcPct val="150000"/>
              </a:lnSpc>
            </a:pPr>
            <a:r>
              <a:rPr lang="fr-FR" sz="4000">
                <a:solidFill>
                  <a:schemeClr val="tx2">
                    <a:lumMod val="50000"/>
                  </a:schemeClr>
                </a:solidFill>
                <a:effectLst/>
                <a:latin typeface="Arial" panose="020B0604020202020204" pitchFamily="34" charset="0"/>
                <a:ea typeface="Arial" panose="020B0604020202020204" pitchFamily="34" charset="0"/>
                <a:cs typeface="Arial" panose="020B0604020202020204" pitchFamily="34" charset="0"/>
              </a:rPr>
              <a:t>Cộng tác với một số tờ báo, trang tin điện tử tuổi học trò để viết tin, bài.</a:t>
            </a:r>
            <a:endParaRPr lang="en-US" sz="4000">
              <a:solidFill>
                <a:schemeClr val="tx2">
                  <a:lumMod val="50000"/>
                </a:schemeClr>
              </a:solidFill>
              <a:latin typeface="Arial" panose="020B0604020202020204" pitchFamily="34" charset="0"/>
              <a:cs typeface="Arial" panose="020B0604020202020204" pitchFamily="34" charset="0"/>
            </a:endParaRPr>
          </a:p>
        </p:txBody>
      </p:sp>
      <p:pic>
        <p:nvPicPr>
          <p:cNvPr id="32" name="Picture 3">
            <a:extLst>
              <a:ext uri="{FF2B5EF4-FFF2-40B4-BE49-F238E27FC236}">
                <a16:creationId xmlns:a16="http://schemas.microsoft.com/office/drawing/2014/main" id="{BC8ADD7D-6122-4971-8EF8-1C78D05540E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439400" y="3275416"/>
            <a:ext cx="2971800" cy="3677188"/>
          </a:xfrm>
          <a:prstGeom prst="rect">
            <a:avLst/>
          </a:prstGeom>
        </p:spPr>
      </p:pic>
      <p:pic>
        <p:nvPicPr>
          <p:cNvPr id="33" name="Picture 2">
            <a:extLst>
              <a:ext uri="{FF2B5EF4-FFF2-40B4-BE49-F238E27FC236}">
                <a16:creationId xmlns:a16="http://schemas.microsoft.com/office/drawing/2014/main" id="{FDBCF26E-EE09-4A72-BA92-5873C74B63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7168" y="6172200"/>
            <a:ext cx="4372264" cy="4114800"/>
          </a:xfrm>
          <a:prstGeom prst="rect">
            <a:avLst/>
          </a:prstGeom>
        </p:spPr>
      </p:pic>
      <p:pic>
        <p:nvPicPr>
          <p:cNvPr id="34" name="Picture 4">
            <a:extLst>
              <a:ext uri="{FF2B5EF4-FFF2-40B4-BE49-F238E27FC236}">
                <a16:creationId xmlns:a16="http://schemas.microsoft.com/office/drawing/2014/main" id="{E52E5B98-6535-4AAC-BF42-7F8D2AAAB84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792198" y="6749078"/>
            <a:ext cx="4114800" cy="3306612"/>
          </a:xfrm>
          <a:prstGeom prst="rect">
            <a:avLst/>
          </a:prstGeom>
        </p:spPr>
      </p:pic>
    </p:spTree>
    <p:extLst>
      <p:ext uri="{BB962C8B-B14F-4D97-AF65-F5344CB8AC3E}">
        <p14:creationId xmlns:p14="http://schemas.microsoft.com/office/powerpoint/2010/main" val="29783025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par>
                                <p:cTn id="21" presetID="16" presetClass="entr" presetSubtype="21"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arn(inVertical)">
                                      <p:cBhvr>
                                        <p:cTn id="23" dur="500"/>
                                        <p:tgtEl>
                                          <p:spTgt spid="33"/>
                                        </p:tgtEl>
                                      </p:cBhvr>
                                    </p:animEffect>
                                  </p:childTnLst>
                                </p:cTn>
                              </p:par>
                              <p:par>
                                <p:cTn id="24" presetID="16" presetClass="entr" presetSubtype="21"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barn(inVertic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inVertical)">
                                      <p:cBhvr>
                                        <p:cTn id="31" dur="500"/>
                                        <p:tgtEl>
                                          <p:spTgt spid="30"/>
                                        </p:tgtEl>
                                      </p:cBhvr>
                                    </p:animEffect>
                                  </p:childTnLst>
                                </p:cTn>
                              </p:par>
                              <p:par>
                                <p:cTn id="32" presetID="16" presetClass="entr" presetSubtype="21"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arn(inVertical)">
                                      <p:cBhvr>
                                        <p:cTn id="34" dur="500"/>
                                        <p:tgtEl>
                                          <p:spTgt spid="28"/>
                                        </p:tgtEl>
                                      </p:cBhvr>
                                    </p:animEffect>
                                  </p:childTnLst>
                                </p:cTn>
                              </p:par>
                              <p:par>
                                <p:cTn id="35" presetID="16" presetClass="entr" presetSubtype="21"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barn(inVertical)">
                                      <p:cBhvr>
                                        <p:cTn id="3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7" grpId="0"/>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1" name="Group 21"/>
          <p:cNvGrpSpPr/>
          <p:nvPr/>
        </p:nvGrpSpPr>
        <p:grpSpPr>
          <a:xfrm>
            <a:off x="-1371833" y="-873525"/>
            <a:ext cx="21031665" cy="1344037"/>
            <a:chOff x="0" y="0"/>
            <a:chExt cx="28042220" cy="1792049"/>
          </a:xfrm>
        </p:grpSpPr>
        <p:pic>
          <p:nvPicPr>
            <p:cNvPr id="2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0" y="0"/>
              <a:ext cx="15104543" cy="1792049"/>
            </a:xfrm>
            <a:prstGeom prst="rect">
              <a:avLst/>
            </a:prstGeom>
          </p:spPr>
        </p:pic>
        <p:pic>
          <p:nvPicPr>
            <p:cNvPr id="23" name="Picture 2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12937677" y="0"/>
              <a:ext cx="15104543" cy="1792049"/>
            </a:xfrm>
            <a:prstGeom prst="rect">
              <a:avLst/>
            </a:prstGeom>
          </p:spPr>
        </p:pic>
      </p:grpSp>
      <p:sp>
        <p:nvSpPr>
          <p:cNvPr id="25" name="TextBox 24">
            <a:extLst>
              <a:ext uri="{FF2B5EF4-FFF2-40B4-BE49-F238E27FC236}">
                <a16:creationId xmlns:a16="http://schemas.microsoft.com/office/drawing/2014/main" id="{53C53A7A-A610-4941-8D48-28045C33940F}"/>
              </a:ext>
            </a:extLst>
          </p:cNvPr>
          <p:cNvSpPr txBox="1"/>
          <p:nvPr/>
        </p:nvSpPr>
        <p:spPr>
          <a:xfrm>
            <a:off x="4" y="1485900"/>
            <a:ext cx="18287996" cy="901593"/>
          </a:xfrm>
          <a:prstGeom prst="rect">
            <a:avLst/>
          </a:prstGeom>
          <a:noFill/>
        </p:spPr>
        <p:txBody>
          <a:bodyPr wrap="square">
            <a:spAutoFit/>
          </a:bodyPr>
          <a:lstStyle/>
          <a:p>
            <a:pPr algn="ctr">
              <a:lnSpc>
                <a:spcPct val="150000"/>
              </a:lnSpc>
            </a:pPr>
            <a:r>
              <a:rPr lang="fr-FR" sz="4000" b="1">
                <a:solidFill>
                  <a:schemeClr val="accent1">
                    <a:lumMod val="50000"/>
                  </a:schemeClr>
                </a:solidFill>
                <a:latin typeface="Arial" panose="020B0604020202020204" pitchFamily="34" charset="0"/>
                <a:ea typeface="Arial" panose="020B0604020202020204" pitchFamily="34" charset="0"/>
                <a:cs typeface="Arial" panose="020B0604020202020204" pitchFamily="34" charset="0"/>
              </a:rPr>
              <a:t>Một số hình ảnh HS tạo ra nguồn thu nhập phù hợp:</a:t>
            </a:r>
            <a:endParaRPr lang="en-US" sz="4000" b="1">
              <a:solidFill>
                <a:schemeClr val="accent1">
                  <a:lumMod val="50000"/>
                </a:schemeClr>
              </a:solidFill>
              <a:latin typeface="Arial" panose="020B0604020202020204" pitchFamily="34" charset="0"/>
              <a:cs typeface="Arial" panose="020B0604020202020204" pitchFamily="34" charset="0"/>
            </a:endParaRPr>
          </a:p>
        </p:txBody>
      </p:sp>
      <p:pic>
        <p:nvPicPr>
          <p:cNvPr id="1026" name="Picture 2" descr="Kế hoạch nhỏ - Ác mộng lớn">
            <a:extLst>
              <a:ext uri="{FF2B5EF4-FFF2-40B4-BE49-F238E27FC236}">
                <a16:creationId xmlns:a16="http://schemas.microsoft.com/office/drawing/2014/main" id="{BEFEF016-D461-4304-8E83-D8F861FDF4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933700"/>
            <a:ext cx="8229600" cy="67246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Bí quyết kinh doanh đồ handmade thu hút khách hiệu quả (P1)">
            <a:extLst>
              <a:ext uri="{FF2B5EF4-FFF2-40B4-BE49-F238E27FC236}">
                <a16:creationId xmlns:a16="http://schemas.microsoft.com/office/drawing/2014/main" id="{8F1C6AE9-6AF1-4B6B-B3F0-225C43609D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96400" y="2933700"/>
            <a:ext cx="8229600" cy="67246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0325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1000"/>
                                        <p:tgtEl>
                                          <p:spTgt spid="1028"/>
                                        </p:tgtEl>
                                      </p:cBhvr>
                                    </p:animEffect>
                                    <p:anim calcmode="lin" valueType="num">
                                      <p:cBhvr>
                                        <p:cTn id="20" dur="1000" fill="hold"/>
                                        <p:tgtEl>
                                          <p:spTgt spid="1028"/>
                                        </p:tgtEl>
                                        <p:attrNameLst>
                                          <p:attrName>ppt_x</p:attrName>
                                        </p:attrNameLst>
                                      </p:cBhvr>
                                      <p:tavLst>
                                        <p:tav tm="0">
                                          <p:val>
                                            <p:strVal val="#ppt_x"/>
                                          </p:val>
                                        </p:tav>
                                        <p:tav tm="100000">
                                          <p:val>
                                            <p:strVal val="#ppt_x"/>
                                          </p:val>
                                        </p:tav>
                                      </p:tavLst>
                                    </p:anim>
                                    <p:anim calcmode="lin" valueType="num">
                                      <p:cBhvr>
                                        <p:cTn id="21"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1" name="Group 21"/>
          <p:cNvGrpSpPr/>
          <p:nvPr/>
        </p:nvGrpSpPr>
        <p:grpSpPr>
          <a:xfrm>
            <a:off x="-1371833" y="-873525"/>
            <a:ext cx="21031665" cy="1344037"/>
            <a:chOff x="0" y="0"/>
            <a:chExt cx="28042220" cy="1792049"/>
          </a:xfrm>
        </p:grpSpPr>
        <p:pic>
          <p:nvPicPr>
            <p:cNvPr id="2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0" y="0"/>
              <a:ext cx="15104543" cy="1792049"/>
            </a:xfrm>
            <a:prstGeom prst="rect">
              <a:avLst/>
            </a:prstGeom>
          </p:spPr>
        </p:pic>
        <p:pic>
          <p:nvPicPr>
            <p:cNvPr id="23" name="Picture 2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12937677" y="0"/>
              <a:ext cx="15104543" cy="1792049"/>
            </a:xfrm>
            <a:prstGeom prst="rect">
              <a:avLst/>
            </a:prstGeom>
          </p:spPr>
        </p:pic>
      </p:grpSp>
      <p:sp>
        <p:nvSpPr>
          <p:cNvPr id="25" name="TextBox 24">
            <a:extLst>
              <a:ext uri="{FF2B5EF4-FFF2-40B4-BE49-F238E27FC236}">
                <a16:creationId xmlns:a16="http://schemas.microsoft.com/office/drawing/2014/main" id="{53C53A7A-A610-4941-8D48-28045C33940F}"/>
              </a:ext>
            </a:extLst>
          </p:cNvPr>
          <p:cNvSpPr txBox="1"/>
          <p:nvPr/>
        </p:nvSpPr>
        <p:spPr>
          <a:xfrm>
            <a:off x="4" y="1485900"/>
            <a:ext cx="18287996" cy="901593"/>
          </a:xfrm>
          <a:prstGeom prst="rect">
            <a:avLst/>
          </a:prstGeom>
          <a:noFill/>
        </p:spPr>
        <p:txBody>
          <a:bodyPr wrap="square">
            <a:spAutoFit/>
          </a:bodyPr>
          <a:lstStyle/>
          <a:p>
            <a:pPr algn="ctr">
              <a:lnSpc>
                <a:spcPct val="150000"/>
              </a:lnSpc>
            </a:pPr>
            <a:r>
              <a:rPr lang="fr-FR" sz="4000" b="1">
                <a:solidFill>
                  <a:schemeClr val="accent1">
                    <a:lumMod val="50000"/>
                  </a:schemeClr>
                </a:solidFill>
                <a:latin typeface="Arial" panose="020B0604020202020204" pitchFamily="34" charset="0"/>
                <a:ea typeface="Arial" panose="020B0604020202020204" pitchFamily="34" charset="0"/>
                <a:cs typeface="Arial" panose="020B0604020202020204" pitchFamily="34" charset="0"/>
              </a:rPr>
              <a:t>Một số hình ảnh HS tạo ra nguồn thu nhập phù hợp:</a:t>
            </a:r>
            <a:endParaRPr lang="en-US" sz="4000" b="1">
              <a:solidFill>
                <a:schemeClr val="accent1">
                  <a:lumMod val="50000"/>
                </a:schemeClr>
              </a:solidFill>
              <a:latin typeface="Arial" panose="020B0604020202020204" pitchFamily="34" charset="0"/>
              <a:cs typeface="Arial" panose="020B0604020202020204" pitchFamily="34" charset="0"/>
            </a:endParaRPr>
          </a:p>
        </p:txBody>
      </p:sp>
      <p:pic>
        <p:nvPicPr>
          <p:cNvPr id="2050" name="Picture 2" descr="Dạy học tốt Sinh học với phiếu học tập">
            <a:extLst>
              <a:ext uri="{FF2B5EF4-FFF2-40B4-BE49-F238E27FC236}">
                <a16:creationId xmlns:a16="http://schemas.microsoft.com/office/drawing/2014/main" id="{10118FA7-AEB4-4916-88F7-AC3396B803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857500"/>
            <a:ext cx="8305800" cy="7162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Giúp học sinh thêm yêu lao động">
            <a:extLst>
              <a:ext uri="{FF2B5EF4-FFF2-40B4-BE49-F238E27FC236}">
                <a16:creationId xmlns:a16="http://schemas.microsoft.com/office/drawing/2014/main" id="{99A5C0CB-73E3-4DC9-8969-3D88A2D262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10662" y="2824162"/>
            <a:ext cx="8491538" cy="7162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7098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54"/>
                                        </p:tgtEl>
                                        <p:attrNameLst>
                                          <p:attrName>style.visibility</p:attrName>
                                        </p:attrNameLst>
                                      </p:cBhvr>
                                      <p:to>
                                        <p:strVal val="visible"/>
                                      </p:to>
                                    </p:set>
                                    <p:animEffect transition="in" filter="fade">
                                      <p:cBhvr>
                                        <p:cTn id="19" dur="1000"/>
                                        <p:tgtEl>
                                          <p:spTgt spid="2054"/>
                                        </p:tgtEl>
                                      </p:cBhvr>
                                    </p:animEffect>
                                    <p:anim calcmode="lin" valueType="num">
                                      <p:cBhvr>
                                        <p:cTn id="20" dur="1000" fill="hold"/>
                                        <p:tgtEl>
                                          <p:spTgt spid="2054"/>
                                        </p:tgtEl>
                                        <p:attrNameLst>
                                          <p:attrName>ppt_x</p:attrName>
                                        </p:attrNameLst>
                                      </p:cBhvr>
                                      <p:tavLst>
                                        <p:tav tm="0">
                                          <p:val>
                                            <p:strVal val="#ppt_x"/>
                                          </p:val>
                                        </p:tav>
                                        <p:tav tm="100000">
                                          <p:val>
                                            <p:strVal val="#ppt_x"/>
                                          </p:val>
                                        </p:tav>
                                      </p:tavLst>
                                    </p:anim>
                                    <p:anim calcmode="lin" valueType="num">
                                      <p:cBhvr>
                                        <p:cTn id="21"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0" y="-456684"/>
            <a:ext cx="18288000" cy="1036254"/>
            <a:chOff x="0" y="0"/>
            <a:chExt cx="28042220" cy="1792049"/>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0" y="0"/>
              <a:ext cx="15104543" cy="179204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12937677" y="0"/>
              <a:ext cx="15104543" cy="1792049"/>
            </a:xfrm>
            <a:prstGeom prst="rect">
              <a:avLst/>
            </a:prstGeom>
          </p:spPr>
        </p:pic>
      </p:grpSp>
      <p:sp>
        <p:nvSpPr>
          <p:cNvPr id="29" name="TextBox 12">
            <a:extLst>
              <a:ext uri="{FF2B5EF4-FFF2-40B4-BE49-F238E27FC236}">
                <a16:creationId xmlns:a16="http://schemas.microsoft.com/office/drawing/2014/main" id="{3403DB71-E4B2-4D5C-B518-571A95B52EEF}"/>
              </a:ext>
            </a:extLst>
          </p:cNvPr>
          <p:cNvSpPr txBox="1"/>
          <p:nvPr/>
        </p:nvSpPr>
        <p:spPr>
          <a:xfrm>
            <a:off x="-4763" y="923753"/>
            <a:ext cx="18288000" cy="833433"/>
          </a:xfrm>
          <a:prstGeom prst="rect">
            <a:avLst/>
          </a:prstGeom>
        </p:spPr>
        <p:txBody>
          <a:bodyPr wrap="square" lIns="0" tIns="0" rIns="0" bIns="0" rtlCol="0" anchor="t">
            <a:spAutoFit/>
          </a:bodyPr>
          <a:lstStyle/>
          <a:p>
            <a:pPr algn="ctr">
              <a:lnSpc>
                <a:spcPts val="7261"/>
              </a:lnSpc>
            </a:pPr>
            <a:r>
              <a:rPr lang="en-US" sz="4500" b="1">
                <a:solidFill>
                  <a:srgbClr val="373E56"/>
                </a:solidFill>
                <a:latin typeface="Arial" panose="020B0604020202020204" pitchFamily="34" charset="0"/>
                <a:cs typeface="Arial" panose="020B0604020202020204" pitchFamily="34" charset="0"/>
              </a:rPr>
              <a:t>SƠ ĐỒ TƯ DUY TỔNG KẾT BÀI HỌC </a:t>
            </a:r>
          </a:p>
        </p:txBody>
      </p:sp>
      <p:pic>
        <p:nvPicPr>
          <p:cNvPr id="31" name="Picture 30">
            <a:extLst>
              <a:ext uri="{FF2B5EF4-FFF2-40B4-BE49-F238E27FC236}">
                <a16:creationId xmlns:a16="http://schemas.microsoft.com/office/drawing/2014/main" id="{4F824E30-1D99-42B3-963F-2FDD8CCF35DF}"/>
              </a:ext>
            </a:extLst>
          </p:cNvPr>
          <p:cNvPicPr>
            <a:picLocks noChangeAspect="1"/>
          </p:cNvPicPr>
          <p:nvPr/>
        </p:nvPicPr>
        <p:blipFill>
          <a:blip r:embed="rId4"/>
          <a:stretch>
            <a:fillRect/>
          </a:stretch>
        </p:blipFill>
        <p:spPr>
          <a:xfrm>
            <a:off x="914400" y="1949314"/>
            <a:ext cx="16459200" cy="7758117"/>
          </a:xfrm>
          <a:prstGeom prst="rect">
            <a:avLst/>
          </a:prstGeom>
          <a:ln>
            <a:noFill/>
          </a:ln>
          <a:effectLst>
            <a:outerShdw blurRad="292100" dist="139700" dir="2700000" algn="tl" rotWithShape="0">
              <a:srgbClr val="333333">
                <a:alpha val="65000"/>
              </a:srgbClr>
            </a:outerShdw>
          </a:effectLst>
        </p:spPr>
      </p:pic>
      <p:grpSp>
        <p:nvGrpSpPr>
          <p:cNvPr id="32" name="Group 11">
            <a:extLst>
              <a:ext uri="{FF2B5EF4-FFF2-40B4-BE49-F238E27FC236}">
                <a16:creationId xmlns:a16="http://schemas.microsoft.com/office/drawing/2014/main" id="{616DD8A3-D971-4F0C-A025-71AA7D7F6C1E}"/>
              </a:ext>
            </a:extLst>
          </p:cNvPr>
          <p:cNvGrpSpPr/>
          <p:nvPr/>
        </p:nvGrpSpPr>
        <p:grpSpPr>
          <a:xfrm rot="-159215">
            <a:off x="261040" y="1748901"/>
            <a:ext cx="1897655" cy="511199"/>
            <a:chOff x="0" y="0"/>
            <a:chExt cx="3302381" cy="797181"/>
          </a:xfrm>
          <a:solidFill>
            <a:schemeClr val="accent6">
              <a:lumMod val="40000"/>
              <a:lumOff val="60000"/>
            </a:schemeClr>
          </a:solidFill>
        </p:grpSpPr>
        <p:sp>
          <p:nvSpPr>
            <p:cNvPr id="33" name="Freeform 12">
              <a:extLst>
                <a:ext uri="{FF2B5EF4-FFF2-40B4-BE49-F238E27FC236}">
                  <a16:creationId xmlns:a16="http://schemas.microsoft.com/office/drawing/2014/main" id="{3382CD44-E94E-49D0-B76A-E039FE0CD0B9}"/>
                </a:ext>
              </a:extLst>
            </p:cNvPr>
            <p:cNvSpPr/>
            <p:nvPr/>
          </p:nvSpPr>
          <p:spPr>
            <a:xfrm>
              <a:off x="10160" y="16510"/>
              <a:ext cx="3279521" cy="769241"/>
            </a:xfrm>
            <a:custGeom>
              <a:avLst/>
              <a:gdLst/>
              <a:ahLst/>
              <a:cxnLst/>
              <a:rect l="l" t="t" r="r" b="b"/>
              <a:pathLst>
                <a:path w="3279521" h="769241">
                  <a:moveTo>
                    <a:pt x="3279521" y="769241"/>
                  </a:moveTo>
                  <a:lnTo>
                    <a:pt x="0" y="761621"/>
                  </a:lnTo>
                  <a:lnTo>
                    <a:pt x="0" y="280020"/>
                  </a:lnTo>
                  <a:lnTo>
                    <a:pt x="17780" y="19050"/>
                  </a:lnTo>
                  <a:lnTo>
                    <a:pt x="1633266" y="0"/>
                  </a:lnTo>
                  <a:lnTo>
                    <a:pt x="3260471" y="5080"/>
                  </a:lnTo>
                  <a:close/>
                </a:path>
              </a:pathLst>
            </a:custGeom>
            <a:grpFill/>
          </p:spPr>
        </p:sp>
        <p:sp>
          <p:nvSpPr>
            <p:cNvPr id="34" name="Freeform 13">
              <a:extLst>
                <a:ext uri="{FF2B5EF4-FFF2-40B4-BE49-F238E27FC236}">
                  <a16:creationId xmlns:a16="http://schemas.microsoft.com/office/drawing/2014/main" id="{7C202A34-7614-44BC-9B2D-DB0CB8DBA18B}"/>
                </a:ext>
              </a:extLst>
            </p:cNvPr>
            <p:cNvSpPr/>
            <p:nvPr/>
          </p:nvSpPr>
          <p:spPr>
            <a:xfrm>
              <a:off x="-3810" y="0"/>
              <a:ext cx="3308732" cy="795911"/>
            </a:xfrm>
            <a:custGeom>
              <a:avLst/>
              <a:gdLst/>
              <a:ahLst/>
              <a:cxnLst/>
              <a:rect l="l" t="t" r="r" b="b"/>
              <a:pathLst>
                <a:path w="3308732" h="795911">
                  <a:moveTo>
                    <a:pt x="3274441" y="21590"/>
                  </a:moveTo>
                  <a:cubicBezTo>
                    <a:pt x="3275711" y="34290"/>
                    <a:pt x="3275711" y="44450"/>
                    <a:pt x="3276982" y="54610"/>
                  </a:cubicBezTo>
                  <a:cubicBezTo>
                    <a:pt x="3279521" y="74706"/>
                    <a:pt x="3280791" y="89709"/>
                    <a:pt x="3283332" y="104176"/>
                  </a:cubicBezTo>
                  <a:cubicBezTo>
                    <a:pt x="3283332" y="125072"/>
                    <a:pt x="3296032" y="537106"/>
                    <a:pt x="3302382" y="558003"/>
                  </a:cubicBezTo>
                  <a:cubicBezTo>
                    <a:pt x="3308732" y="589615"/>
                    <a:pt x="3304921" y="621764"/>
                    <a:pt x="3304921" y="653376"/>
                  </a:cubicBezTo>
                  <a:cubicBezTo>
                    <a:pt x="3304921" y="681238"/>
                    <a:pt x="3306191" y="706957"/>
                    <a:pt x="3307461" y="734951"/>
                  </a:cubicBezTo>
                  <a:cubicBezTo>
                    <a:pt x="3307461" y="756541"/>
                    <a:pt x="3307461" y="770511"/>
                    <a:pt x="3307461" y="794641"/>
                  </a:cubicBezTo>
                  <a:cubicBezTo>
                    <a:pt x="3284601" y="794641"/>
                    <a:pt x="3264282" y="795911"/>
                    <a:pt x="3238790" y="794641"/>
                  </a:cubicBezTo>
                  <a:cubicBezTo>
                    <a:pt x="3074059" y="789561"/>
                    <a:pt x="2906794" y="795911"/>
                    <a:pt x="2742063" y="790831"/>
                  </a:cubicBezTo>
                  <a:cubicBezTo>
                    <a:pt x="2643225" y="787021"/>
                    <a:pt x="2546920" y="789561"/>
                    <a:pt x="2448082" y="787021"/>
                  </a:cubicBezTo>
                  <a:cubicBezTo>
                    <a:pt x="2402464" y="785751"/>
                    <a:pt x="2356846" y="784481"/>
                    <a:pt x="2311228" y="783211"/>
                  </a:cubicBezTo>
                  <a:cubicBezTo>
                    <a:pt x="2283351" y="783211"/>
                    <a:pt x="2258008" y="784481"/>
                    <a:pt x="2230130" y="784481"/>
                  </a:cubicBezTo>
                  <a:cubicBezTo>
                    <a:pt x="2159169" y="783211"/>
                    <a:pt x="1964026" y="784481"/>
                    <a:pt x="1893065" y="783211"/>
                  </a:cubicBezTo>
                  <a:cubicBezTo>
                    <a:pt x="1842379" y="781941"/>
                    <a:pt x="828650" y="790831"/>
                    <a:pt x="777963" y="789561"/>
                  </a:cubicBezTo>
                  <a:cubicBezTo>
                    <a:pt x="765292" y="789561"/>
                    <a:pt x="750086" y="790831"/>
                    <a:pt x="737414" y="790831"/>
                  </a:cubicBezTo>
                  <a:cubicBezTo>
                    <a:pt x="707002" y="790831"/>
                    <a:pt x="679125" y="792101"/>
                    <a:pt x="648713" y="792101"/>
                  </a:cubicBezTo>
                  <a:cubicBezTo>
                    <a:pt x="572683" y="792101"/>
                    <a:pt x="499188" y="790831"/>
                    <a:pt x="423158" y="789561"/>
                  </a:cubicBezTo>
                  <a:cubicBezTo>
                    <a:pt x="377541" y="788291"/>
                    <a:pt x="331923" y="787021"/>
                    <a:pt x="288839" y="785751"/>
                  </a:cubicBezTo>
                  <a:cubicBezTo>
                    <a:pt x="207741" y="784481"/>
                    <a:pt x="126643" y="783211"/>
                    <a:pt x="48260" y="783211"/>
                  </a:cubicBezTo>
                  <a:cubicBezTo>
                    <a:pt x="38100" y="783211"/>
                    <a:pt x="29210" y="783211"/>
                    <a:pt x="19050" y="781941"/>
                  </a:cubicBezTo>
                  <a:cubicBezTo>
                    <a:pt x="10160" y="780671"/>
                    <a:pt x="5080" y="774321"/>
                    <a:pt x="7620" y="765431"/>
                  </a:cubicBezTo>
                  <a:cubicBezTo>
                    <a:pt x="16510" y="733747"/>
                    <a:pt x="12700" y="720352"/>
                    <a:pt x="11430" y="706421"/>
                  </a:cubicBezTo>
                  <a:cubicBezTo>
                    <a:pt x="10160" y="678023"/>
                    <a:pt x="6350" y="650161"/>
                    <a:pt x="7620" y="621764"/>
                  </a:cubicBezTo>
                  <a:cubicBezTo>
                    <a:pt x="5080" y="586400"/>
                    <a:pt x="0" y="148648"/>
                    <a:pt x="7620" y="112749"/>
                  </a:cubicBezTo>
                  <a:cubicBezTo>
                    <a:pt x="8890" y="105783"/>
                    <a:pt x="7620" y="98282"/>
                    <a:pt x="8890" y="91316"/>
                  </a:cubicBezTo>
                  <a:cubicBezTo>
                    <a:pt x="10160" y="80064"/>
                    <a:pt x="12700" y="67741"/>
                    <a:pt x="13970" y="44450"/>
                  </a:cubicBezTo>
                  <a:cubicBezTo>
                    <a:pt x="13970" y="41910"/>
                    <a:pt x="15240" y="39370"/>
                    <a:pt x="16510" y="38100"/>
                  </a:cubicBezTo>
                  <a:cubicBezTo>
                    <a:pt x="38100" y="35560"/>
                    <a:pt x="63285" y="30480"/>
                    <a:pt x="103834" y="29210"/>
                  </a:cubicBezTo>
                  <a:cubicBezTo>
                    <a:pt x="172260" y="25400"/>
                    <a:pt x="240687" y="22860"/>
                    <a:pt x="311648" y="20320"/>
                  </a:cubicBezTo>
                  <a:cubicBezTo>
                    <a:pt x="359800" y="17780"/>
                    <a:pt x="407952" y="16510"/>
                    <a:pt x="453570" y="13970"/>
                  </a:cubicBezTo>
                  <a:cubicBezTo>
                    <a:pt x="499188" y="11430"/>
                    <a:pt x="547340" y="8890"/>
                    <a:pt x="592958" y="8890"/>
                  </a:cubicBezTo>
                  <a:cubicBezTo>
                    <a:pt x="643644" y="7620"/>
                    <a:pt x="694331" y="10160"/>
                    <a:pt x="745017" y="8890"/>
                  </a:cubicBezTo>
                  <a:cubicBezTo>
                    <a:pt x="808375" y="8890"/>
                    <a:pt x="1956423" y="6350"/>
                    <a:pt x="2019781" y="5080"/>
                  </a:cubicBezTo>
                  <a:cubicBezTo>
                    <a:pt x="2080605" y="3810"/>
                    <a:pt x="2141429" y="2540"/>
                    <a:pt x="2204787" y="2540"/>
                  </a:cubicBezTo>
                  <a:cubicBezTo>
                    <a:pt x="2308694" y="1270"/>
                    <a:pt x="2410067" y="0"/>
                    <a:pt x="2513974" y="0"/>
                  </a:cubicBezTo>
                  <a:cubicBezTo>
                    <a:pt x="2557058" y="0"/>
                    <a:pt x="2602676" y="2540"/>
                    <a:pt x="2645759" y="2540"/>
                  </a:cubicBezTo>
                  <a:cubicBezTo>
                    <a:pt x="2764872" y="3810"/>
                    <a:pt x="2886520" y="5080"/>
                    <a:pt x="3005633" y="7620"/>
                  </a:cubicBezTo>
                  <a:cubicBezTo>
                    <a:pt x="3068991" y="8890"/>
                    <a:pt x="3132349" y="12700"/>
                    <a:pt x="3195707" y="16510"/>
                  </a:cubicBezTo>
                  <a:cubicBezTo>
                    <a:pt x="3210913" y="16510"/>
                    <a:pt x="3226119" y="16510"/>
                    <a:pt x="3238790" y="16510"/>
                  </a:cubicBezTo>
                  <a:cubicBezTo>
                    <a:pt x="3255391" y="17780"/>
                    <a:pt x="3264282" y="20320"/>
                    <a:pt x="3274441" y="21590"/>
                  </a:cubicBezTo>
                  <a:close/>
                  <a:moveTo>
                    <a:pt x="3284602" y="778131"/>
                  </a:moveTo>
                  <a:cubicBezTo>
                    <a:pt x="3285871" y="761621"/>
                    <a:pt x="3287141" y="748921"/>
                    <a:pt x="3287141" y="736221"/>
                  </a:cubicBezTo>
                  <a:cubicBezTo>
                    <a:pt x="3285871" y="704278"/>
                    <a:pt x="3284602" y="675880"/>
                    <a:pt x="3284602" y="645339"/>
                  </a:cubicBezTo>
                  <a:cubicBezTo>
                    <a:pt x="3284602" y="631408"/>
                    <a:pt x="3287141" y="617477"/>
                    <a:pt x="3285871" y="603546"/>
                  </a:cubicBezTo>
                  <a:cubicBezTo>
                    <a:pt x="3285871" y="590687"/>
                    <a:pt x="3284602" y="577292"/>
                    <a:pt x="3283332" y="564432"/>
                  </a:cubicBezTo>
                  <a:cubicBezTo>
                    <a:pt x="3278252" y="544608"/>
                    <a:pt x="3266821" y="134181"/>
                    <a:pt x="3266821" y="114356"/>
                  </a:cubicBezTo>
                  <a:cubicBezTo>
                    <a:pt x="3264282" y="97746"/>
                    <a:pt x="3261741" y="80600"/>
                    <a:pt x="3259202" y="63500"/>
                  </a:cubicBezTo>
                  <a:cubicBezTo>
                    <a:pt x="3257932" y="44450"/>
                    <a:pt x="3256661" y="43180"/>
                    <a:pt x="3231188" y="41910"/>
                  </a:cubicBezTo>
                  <a:cubicBezTo>
                    <a:pt x="3223585" y="41910"/>
                    <a:pt x="3218516" y="41910"/>
                    <a:pt x="3210913" y="40640"/>
                  </a:cubicBezTo>
                  <a:cubicBezTo>
                    <a:pt x="3147555" y="36830"/>
                    <a:pt x="3081662" y="31750"/>
                    <a:pt x="3018304" y="30480"/>
                  </a:cubicBezTo>
                  <a:cubicBezTo>
                    <a:pt x="2863711" y="26670"/>
                    <a:pt x="2706583" y="25400"/>
                    <a:pt x="2551989" y="22860"/>
                  </a:cubicBezTo>
                  <a:cubicBezTo>
                    <a:pt x="2529180" y="22860"/>
                    <a:pt x="2503837" y="22860"/>
                    <a:pt x="2481028" y="22860"/>
                  </a:cubicBezTo>
                  <a:cubicBezTo>
                    <a:pt x="2443013" y="22860"/>
                    <a:pt x="2404999" y="22860"/>
                    <a:pt x="2369518" y="22860"/>
                  </a:cubicBezTo>
                  <a:cubicBezTo>
                    <a:pt x="2288420" y="22860"/>
                    <a:pt x="2207321" y="22860"/>
                    <a:pt x="2128757" y="24130"/>
                  </a:cubicBezTo>
                  <a:cubicBezTo>
                    <a:pt x="2060331" y="25400"/>
                    <a:pt x="907214" y="29210"/>
                    <a:pt x="838787" y="29210"/>
                  </a:cubicBezTo>
                  <a:cubicBezTo>
                    <a:pt x="727277" y="29210"/>
                    <a:pt x="615767" y="26670"/>
                    <a:pt x="504257" y="33020"/>
                  </a:cubicBezTo>
                  <a:cubicBezTo>
                    <a:pt x="445967" y="36830"/>
                    <a:pt x="390212" y="36830"/>
                    <a:pt x="334457" y="38100"/>
                  </a:cubicBezTo>
                  <a:cubicBezTo>
                    <a:pt x="238153" y="41910"/>
                    <a:pt x="141849" y="45720"/>
                    <a:pt x="49530" y="50800"/>
                  </a:cubicBezTo>
                  <a:cubicBezTo>
                    <a:pt x="36830" y="50800"/>
                    <a:pt x="34290" y="53340"/>
                    <a:pt x="33020" y="66134"/>
                  </a:cubicBezTo>
                  <a:cubicBezTo>
                    <a:pt x="31750" y="75778"/>
                    <a:pt x="31750" y="85423"/>
                    <a:pt x="30480" y="95067"/>
                  </a:cubicBezTo>
                  <a:cubicBezTo>
                    <a:pt x="29210" y="111141"/>
                    <a:pt x="26670" y="126680"/>
                    <a:pt x="25400" y="142754"/>
                  </a:cubicBezTo>
                  <a:cubicBezTo>
                    <a:pt x="20320" y="159899"/>
                    <a:pt x="26670" y="578899"/>
                    <a:pt x="29210" y="596045"/>
                  </a:cubicBezTo>
                  <a:cubicBezTo>
                    <a:pt x="29210" y="614262"/>
                    <a:pt x="29210" y="633016"/>
                    <a:pt x="30480" y="651233"/>
                  </a:cubicBezTo>
                  <a:cubicBezTo>
                    <a:pt x="30480" y="664628"/>
                    <a:pt x="33020" y="678023"/>
                    <a:pt x="33020" y="691418"/>
                  </a:cubicBezTo>
                  <a:cubicBezTo>
                    <a:pt x="33020" y="705885"/>
                    <a:pt x="33020" y="720352"/>
                    <a:pt x="31750" y="736221"/>
                  </a:cubicBezTo>
                  <a:cubicBezTo>
                    <a:pt x="31750" y="740031"/>
                    <a:pt x="31750" y="742571"/>
                    <a:pt x="31750" y="746381"/>
                  </a:cubicBezTo>
                  <a:cubicBezTo>
                    <a:pt x="31750" y="756541"/>
                    <a:pt x="35560" y="760351"/>
                    <a:pt x="44450" y="760351"/>
                  </a:cubicBezTo>
                  <a:cubicBezTo>
                    <a:pt x="68353" y="760351"/>
                    <a:pt x="103834" y="761621"/>
                    <a:pt x="136780" y="761621"/>
                  </a:cubicBezTo>
                  <a:cubicBezTo>
                    <a:pt x="184932" y="761621"/>
                    <a:pt x="235619" y="759081"/>
                    <a:pt x="283771" y="761621"/>
                  </a:cubicBezTo>
                  <a:cubicBezTo>
                    <a:pt x="362335" y="765431"/>
                    <a:pt x="440899" y="767971"/>
                    <a:pt x="519463" y="766701"/>
                  </a:cubicBezTo>
                  <a:cubicBezTo>
                    <a:pt x="570149" y="765431"/>
                    <a:pt x="618301" y="767971"/>
                    <a:pt x="668988" y="767971"/>
                  </a:cubicBezTo>
                  <a:cubicBezTo>
                    <a:pt x="742483" y="767971"/>
                    <a:pt x="815978" y="766701"/>
                    <a:pt x="889474" y="767971"/>
                  </a:cubicBezTo>
                  <a:cubicBezTo>
                    <a:pt x="998450" y="769241"/>
                    <a:pt x="2194650" y="759081"/>
                    <a:pt x="2306160" y="761621"/>
                  </a:cubicBezTo>
                  <a:cubicBezTo>
                    <a:pt x="2354312" y="762891"/>
                    <a:pt x="2402464" y="764161"/>
                    <a:pt x="2448082" y="764161"/>
                  </a:cubicBezTo>
                  <a:cubicBezTo>
                    <a:pt x="2531715" y="766701"/>
                    <a:pt x="2612813" y="762891"/>
                    <a:pt x="2696445" y="766701"/>
                  </a:cubicBezTo>
                  <a:cubicBezTo>
                    <a:pt x="2764872" y="769241"/>
                    <a:pt x="2833299" y="769241"/>
                    <a:pt x="2901726" y="771781"/>
                  </a:cubicBezTo>
                  <a:cubicBezTo>
                    <a:pt x="3003098" y="775591"/>
                    <a:pt x="3104471" y="778131"/>
                    <a:pt x="3205844" y="779401"/>
                  </a:cubicBezTo>
                  <a:cubicBezTo>
                    <a:pt x="3243859" y="779401"/>
                    <a:pt x="3264282" y="778131"/>
                    <a:pt x="3284602" y="778131"/>
                  </a:cubicBezTo>
                  <a:close/>
                </a:path>
              </a:pathLst>
            </a:custGeom>
            <a:grpFill/>
          </p:spPr>
        </p:sp>
      </p:grpSp>
      <p:sp>
        <p:nvSpPr>
          <p:cNvPr id="35" name="Freeform 12">
            <a:extLst>
              <a:ext uri="{FF2B5EF4-FFF2-40B4-BE49-F238E27FC236}">
                <a16:creationId xmlns:a16="http://schemas.microsoft.com/office/drawing/2014/main" id="{0750795E-BC92-4FAF-B6B2-105AA9DD10AD}"/>
              </a:ext>
            </a:extLst>
          </p:cNvPr>
          <p:cNvSpPr/>
          <p:nvPr/>
        </p:nvSpPr>
        <p:spPr>
          <a:xfrm rot="21440785">
            <a:off x="16166661" y="9535024"/>
            <a:ext cx="1884519" cy="493282"/>
          </a:xfrm>
          <a:custGeom>
            <a:avLst/>
            <a:gdLst/>
            <a:ahLst/>
            <a:cxnLst/>
            <a:rect l="l" t="t" r="r" b="b"/>
            <a:pathLst>
              <a:path w="3279521" h="769241">
                <a:moveTo>
                  <a:pt x="3279521" y="769241"/>
                </a:moveTo>
                <a:lnTo>
                  <a:pt x="0" y="761621"/>
                </a:lnTo>
                <a:lnTo>
                  <a:pt x="0" y="280020"/>
                </a:lnTo>
                <a:lnTo>
                  <a:pt x="17780" y="19050"/>
                </a:lnTo>
                <a:lnTo>
                  <a:pt x="1633266" y="0"/>
                </a:lnTo>
                <a:lnTo>
                  <a:pt x="3260471" y="5080"/>
                </a:lnTo>
                <a:close/>
              </a:path>
            </a:pathLst>
          </a:custGeom>
          <a:solidFill>
            <a:schemeClr val="accent6">
              <a:lumMod val="40000"/>
              <a:lumOff val="60000"/>
            </a:schemeClr>
          </a:solidFill>
        </p:spPr>
      </p:sp>
    </p:spTree>
    <p:extLst>
      <p:ext uri="{BB962C8B-B14F-4D97-AF65-F5344CB8AC3E}">
        <p14:creationId xmlns:p14="http://schemas.microsoft.com/office/powerpoint/2010/main" val="37578305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par>
                                <p:cTn id="13" presetID="16" presetClass="entr" presetSubtype="21"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par>
                                <p:cTn id="16" presetID="16" presetClass="entr" presetSubtype="21"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CF71"/>
        </a:solidFill>
        <a:effectLst/>
      </p:bgPr>
    </p:bg>
    <p:spTree>
      <p:nvGrpSpPr>
        <p:cNvPr id="1" name=""/>
        <p:cNvGrpSpPr/>
        <p:nvPr/>
      </p:nvGrpSpPr>
      <p:grpSpPr>
        <a:xfrm>
          <a:off x="0" y="0"/>
          <a:ext cx="0" cy="0"/>
          <a:chOff x="0" y="0"/>
          <a:chExt cx="0" cy="0"/>
        </a:xfrm>
      </p:grpSpPr>
      <p:sp>
        <p:nvSpPr>
          <p:cNvPr id="2" name="TextBox 2"/>
          <p:cNvSpPr txBox="1"/>
          <p:nvPr/>
        </p:nvSpPr>
        <p:spPr>
          <a:xfrm>
            <a:off x="-19050" y="2366997"/>
            <a:ext cx="18288000" cy="1335237"/>
          </a:xfrm>
          <a:prstGeom prst="rect">
            <a:avLst/>
          </a:prstGeom>
        </p:spPr>
        <p:txBody>
          <a:bodyPr wrap="square" lIns="0" tIns="0" rIns="0" bIns="0" rtlCol="0" anchor="t">
            <a:spAutoFit/>
          </a:bodyPr>
          <a:lstStyle/>
          <a:p>
            <a:pPr algn="ctr">
              <a:lnSpc>
                <a:spcPct val="150000"/>
              </a:lnSpc>
            </a:pPr>
            <a:r>
              <a:rPr lang="en-US" sz="6600" b="1">
                <a:solidFill>
                  <a:srgbClr val="373E56"/>
                </a:solidFill>
                <a:latin typeface="Arial" panose="020B0604020202020204" pitchFamily="34" charset="0"/>
                <a:cs typeface="Arial" panose="020B0604020202020204" pitchFamily="34" charset="0"/>
              </a:rPr>
              <a:t>LUYỆN TẬP</a:t>
            </a:r>
          </a:p>
        </p:txBody>
      </p:sp>
      <p:pic>
        <p:nvPicPr>
          <p:cNvPr id="9" name="Picture 135">
            <a:extLst>
              <a:ext uri="{FF2B5EF4-FFF2-40B4-BE49-F238E27FC236}">
                <a16:creationId xmlns:a16="http://schemas.microsoft.com/office/drawing/2014/main" id="{FCA8483F-8E9E-4D22-90B7-96156C51CE1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79612">
            <a:off x="-752298" y="1250212"/>
            <a:ext cx="5765330" cy="1247408"/>
          </a:xfrm>
          <a:prstGeom prst="rect">
            <a:avLst/>
          </a:prstGeom>
        </p:spPr>
      </p:pic>
      <p:pic>
        <p:nvPicPr>
          <p:cNvPr id="10" name="Picture 136">
            <a:extLst>
              <a:ext uri="{FF2B5EF4-FFF2-40B4-BE49-F238E27FC236}">
                <a16:creationId xmlns:a16="http://schemas.microsoft.com/office/drawing/2014/main" id="{64F9E906-EE0E-4A76-B9BF-BDAB5771F07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96196">
            <a:off x="12906944" y="910977"/>
            <a:ext cx="5765330" cy="1247408"/>
          </a:xfrm>
          <a:prstGeom prst="rect">
            <a:avLst/>
          </a:prstGeom>
        </p:spPr>
      </p:pic>
      <p:pic>
        <p:nvPicPr>
          <p:cNvPr id="12" name="Picture 5">
            <a:extLst>
              <a:ext uri="{FF2B5EF4-FFF2-40B4-BE49-F238E27FC236}">
                <a16:creationId xmlns:a16="http://schemas.microsoft.com/office/drawing/2014/main" id="{6467A9F0-F2E6-42CA-8C9D-75060AFBFC3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6428137" y="4158788"/>
            <a:ext cx="5486400" cy="6215743"/>
          </a:xfrm>
          <a:prstGeom prst="rect">
            <a:avLst/>
          </a:prstGeom>
        </p:spPr>
      </p:pic>
      <p:pic>
        <p:nvPicPr>
          <p:cNvPr id="15" name="Picture 23">
            <a:extLst>
              <a:ext uri="{FF2B5EF4-FFF2-40B4-BE49-F238E27FC236}">
                <a16:creationId xmlns:a16="http://schemas.microsoft.com/office/drawing/2014/main" id="{6CA64F37-125A-44E4-A111-F5E367C4F00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19200" y="7581900"/>
            <a:ext cx="5486400" cy="3243297"/>
          </a:xfrm>
          <a:prstGeom prst="rect">
            <a:avLst/>
          </a:prstGeom>
        </p:spPr>
      </p:pic>
      <p:pic>
        <p:nvPicPr>
          <p:cNvPr id="16" name="Picture 26">
            <a:extLst>
              <a:ext uri="{FF2B5EF4-FFF2-40B4-BE49-F238E27FC236}">
                <a16:creationId xmlns:a16="http://schemas.microsoft.com/office/drawing/2014/main" id="{EE9A8AB3-6A5B-45F0-BD81-6B06654E435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162187" y="6425293"/>
            <a:ext cx="2296807" cy="3881437"/>
          </a:xfrm>
          <a:prstGeom prst="rect">
            <a:avLst/>
          </a:prstGeom>
        </p:spPr>
      </p:pic>
      <p:pic>
        <p:nvPicPr>
          <p:cNvPr id="17" name="Picture 12">
            <a:extLst>
              <a:ext uri="{FF2B5EF4-FFF2-40B4-BE49-F238E27FC236}">
                <a16:creationId xmlns:a16="http://schemas.microsoft.com/office/drawing/2014/main" id="{1B482A82-ACE0-48D7-AF1F-C1E7592412D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976737" y="7545695"/>
            <a:ext cx="1718518" cy="2828836"/>
          </a:xfrm>
          <a:prstGeom prst="rect">
            <a:avLst/>
          </a:prstGeom>
        </p:spPr>
      </p:pic>
    </p:spTree>
    <p:extLst>
      <p:ext uri="{BB962C8B-B14F-4D97-AF65-F5344CB8AC3E}">
        <p14:creationId xmlns:p14="http://schemas.microsoft.com/office/powerpoint/2010/main" val="12054941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1" name="Group 21"/>
          <p:cNvGrpSpPr/>
          <p:nvPr/>
        </p:nvGrpSpPr>
        <p:grpSpPr>
          <a:xfrm>
            <a:off x="-1371833" y="-873525"/>
            <a:ext cx="21031665" cy="1344037"/>
            <a:chOff x="0" y="0"/>
            <a:chExt cx="28042220" cy="1792049"/>
          </a:xfrm>
        </p:grpSpPr>
        <p:pic>
          <p:nvPicPr>
            <p:cNvPr id="2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0" y="0"/>
              <a:ext cx="15104543" cy="1792049"/>
            </a:xfrm>
            <a:prstGeom prst="rect">
              <a:avLst/>
            </a:prstGeom>
          </p:spPr>
        </p:pic>
        <p:pic>
          <p:nvPicPr>
            <p:cNvPr id="23" name="Picture 2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12937677" y="0"/>
              <a:ext cx="15104543" cy="1792049"/>
            </a:xfrm>
            <a:prstGeom prst="rect">
              <a:avLst/>
            </a:prstGeom>
          </p:spPr>
        </p:pic>
      </p:grpSp>
      <p:pic>
        <p:nvPicPr>
          <p:cNvPr id="25" name="Picture 5">
            <a:extLst>
              <a:ext uri="{FF2B5EF4-FFF2-40B4-BE49-F238E27FC236}">
                <a16:creationId xmlns:a16="http://schemas.microsoft.com/office/drawing/2014/main" id="{3B20ED7D-B870-4497-9E94-5553F5312F82}"/>
              </a:ext>
            </a:extLst>
          </p:cNvPr>
          <p:cNvPicPr>
            <a:picLocks noChangeAspect="1"/>
          </p:cNvPicPr>
          <p:nvPr/>
        </p:nvPicPr>
        <p:blipFill rotWithShape="1">
          <a:blip r:embed="rId4"/>
          <a:srcRect t="7435" b="49210"/>
          <a:stretch/>
        </p:blipFill>
        <p:spPr>
          <a:xfrm>
            <a:off x="3124200" y="1681384"/>
            <a:ext cx="12725400" cy="6402056"/>
          </a:xfrm>
          <a:prstGeom prst="rect">
            <a:avLst/>
          </a:prstGeom>
        </p:spPr>
      </p:pic>
      <p:sp>
        <p:nvSpPr>
          <p:cNvPr id="27" name="TextBox 5">
            <a:extLst>
              <a:ext uri="{FF2B5EF4-FFF2-40B4-BE49-F238E27FC236}">
                <a16:creationId xmlns:a16="http://schemas.microsoft.com/office/drawing/2014/main" id="{86103FD1-2FFE-4B09-94DC-2398025A95FC}"/>
              </a:ext>
            </a:extLst>
          </p:cNvPr>
          <p:cNvSpPr txBox="1"/>
          <p:nvPr/>
        </p:nvSpPr>
        <p:spPr>
          <a:xfrm>
            <a:off x="3505200" y="4273441"/>
            <a:ext cx="12039600" cy="809261"/>
          </a:xfrm>
          <a:prstGeom prst="rect">
            <a:avLst/>
          </a:prstGeom>
        </p:spPr>
        <p:txBody>
          <a:bodyPr wrap="square" lIns="0" tIns="0" rIns="0" bIns="0" rtlCol="0" anchor="t">
            <a:spAutoFit/>
          </a:bodyPr>
          <a:lstStyle/>
          <a:p>
            <a:pPr algn="ctr">
              <a:lnSpc>
                <a:spcPct val="150000"/>
              </a:lnSpc>
            </a:pPr>
            <a:r>
              <a:rPr lang="en-US" sz="4000" b="1">
                <a:solidFill>
                  <a:srgbClr val="373E56"/>
                </a:solidFill>
                <a:latin typeface="Arial" panose="020B0604020202020204" pitchFamily="34" charset="0"/>
                <a:cs typeface="Arial" panose="020B0604020202020204" pitchFamily="34" charset="0"/>
              </a:rPr>
              <a:t>NHIỆM VỤ 1: TRẢ LỜI CÂU HỎI TRẮC NGHIỆM</a:t>
            </a:r>
          </a:p>
        </p:txBody>
      </p:sp>
      <p:pic>
        <p:nvPicPr>
          <p:cNvPr id="30" name="Picture 17">
            <a:extLst>
              <a:ext uri="{FF2B5EF4-FFF2-40B4-BE49-F238E27FC236}">
                <a16:creationId xmlns:a16="http://schemas.microsoft.com/office/drawing/2014/main" id="{802F769A-C653-443E-A1F1-5193391C37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173200" y="6117346"/>
            <a:ext cx="2743200" cy="2909868"/>
          </a:xfrm>
          <a:prstGeom prst="rect">
            <a:avLst/>
          </a:prstGeom>
        </p:spPr>
      </p:pic>
      <p:pic>
        <p:nvPicPr>
          <p:cNvPr id="13" name="Picture 15">
            <a:extLst>
              <a:ext uri="{FF2B5EF4-FFF2-40B4-BE49-F238E27FC236}">
                <a16:creationId xmlns:a16="http://schemas.microsoft.com/office/drawing/2014/main" id="{AC6B7173-D255-4002-9AB2-95434A0EB7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82372" y="3329667"/>
            <a:ext cx="3352800" cy="6966858"/>
          </a:xfrm>
          <a:prstGeom prst="rect">
            <a:avLst/>
          </a:prstGeom>
        </p:spPr>
      </p:pic>
    </p:spTree>
    <p:extLst>
      <p:ext uri="{BB962C8B-B14F-4D97-AF65-F5344CB8AC3E}">
        <p14:creationId xmlns:p14="http://schemas.microsoft.com/office/powerpoint/2010/main" val="28349341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3" name="Group 3"/>
          <p:cNvGrpSpPr/>
          <p:nvPr/>
        </p:nvGrpSpPr>
        <p:grpSpPr>
          <a:xfrm rot="-10800000">
            <a:off x="1676399" y="2408837"/>
            <a:ext cx="4447407" cy="2362217"/>
            <a:chOff x="0" y="0"/>
            <a:chExt cx="15040163" cy="15916723"/>
          </a:xfrm>
        </p:grpSpPr>
        <p:sp>
          <p:nvSpPr>
            <p:cNvPr id="4" name="Freeform 4"/>
            <p:cNvSpPr/>
            <p:nvPr/>
          </p:nvSpPr>
          <p:spPr>
            <a:xfrm>
              <a:off x="0" y="-4262"/>
              <a:ext cx="15047908" cy="15923210"/>
            </a:xfrm>
            <a:custGeom>
              <a:avLst/>
              <a:gdLst/>
              <a:ahLst/>
              <a:cxnLst/>
              <a:rect l="l" t="t" r="r" b="b"/>
              <a:pathLst>
                <a:path w="15047908" h="1592321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p:spPr>
        </p:sp>
      </p:grpSp>
      <p:sp>
        <p:nvSpPr>
          <p:cNvPr id="12" name="TextBox 12"/>
          <p:cNvSpPr txBox="1"/>
          <p:nvPr/>
        </p:nvSpPr>
        <p:spPr>
          <a:xfrm>
            <a:off x="1733625" y="2408838"/>
            <a:ext cx="4122867" cy="1579022"/>
          </a:xfrm>
          <a:prstGeom prst="rect">
            <a:avLst/>
          </a:prstGeom>
        </p:spPr>
        <p:txBody>
          <a:bodyPr lIns="0" tIns="0" rIns="0" bIns="0" rtlCol="0" anchor="t">
            <a:spAutoFit/>
          </a:bodyPr>
          <a:lstStyle/>
          <a:p>
            <a:pPr algn="ctr">
              <a:lnSpc>
                <a:spcPts val="14902"/>
              </a:lnSpc>
            </a:pPr>
            <a:r>
              <a:rPr lang="en-US" sz="5000" b="1">
                <a:solidFill>
                  <a:srgbClr val="373E56"/>
                </a:solidFill>
                <a:latin typeface="Arial" panose="020B0604020202020204" pitchFamily="34" charset="0"/>
                <a:cs typeface="Arial" panose="020B0604020202020204" pitchFamily="34" charset="0"/>
              </a:rPr>
              <a:t>TIỀN TỆ</a:t>
            </a:r>
          </a:p>
        </p:txBody>
      </p:sp>
      <p:grpSp>
        <p:nvGrpSpPr>
          <p:cNvPr id="21" name="Group 21"/>
          <p:cNvGrpSpPr/>
          <p:nvPr/>
        </p:nvGrpSpPr>
        <p:grpSpPr>
          <a:xfrm>
            <a:off x="0" y="11579"/>
            <a:ext cx="18288000" cy="1344037"/>
            <a:chOff x="0" y="0"/>
            <a:chExt cx="28042220" cy="1792049"/>
          </a:xfrm>
        </p:grpSpPr>
        <p:pic>
          <p:nvPicPr>
            <p:cNvPr id="2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0" y="0"/>
              <a:ext cx="15104543" cy="1792049"/>
            </a:xfrm>
            <a:prstGeom prst="rect">
              <a:avLst/>
            </a:prstGeom>
          </p:spPr>
        </p:pic>
        <p:pic>
          <p:nvPicPr>
            <p:cNvPr id="23" name="Picture 2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24" name="Group 3">
            <a:extLst>
              <a:ext uri="{FF2B5EF4-FFF2-40B4-BE49-F238E27FC236}">
                <a16:creationId xmlns:a16="http://schemas.microsoft.com/office/drawing/2014/main" id="{CE350A67-9938-4035-B863-B41408E31336}"/>
              </a:ext>
            </a:extLst>
          </p:cNvPr>
          <p:cNvGrpSpPr/>
          <p:nvPr/>
        </p:nvGrpSpPr>
        <p:grpSpPr>
          <a:xfrm rot="-10800000">
            <a:off x="2971800" y="6554931"/>
            <a:ext cx="4172295" cy="1689909"/>
            <a:chOff x="0" y="0"/>
            <a:chExt cx="15040163" cy="15916723"/>
          </a:xfrm>
        </p:grpSpPr>
        <p:sp>
          <p:nvSpPr>
            <p:cNvPr id="25" name="Freeform 4">
              <a:extLst>
                <a:ext uri="{FF2B5EF4-FFF2-40B4-BE49-F238E27FC236}">
                  <a16:creationId xmlns:a16="http://schemas.microsoft.com/office/drawing/2014/main" id="{B3D8E9C3-EC98-45A1-9FBC-7A9E1F5D3C0A}"/>
                </a:ext>
              </a:extLst>
            </p:cNvPr>
            <p:cNvSpPr/>
            <p:nvPr/>
          </p:nvSpPr>
          <p:spPr>
            <a:xfrm>
              <a:off x="0" y="-4262"/>
              <a:ext cx="15047908" cy="15923210"/>
            </a:xfrm>
            <a:custGeom>
              <a:avLst/>
              <a:gdLst/>
              <a:ahLst/>
              <a:cxnLst/>
              <a:rect l="l" t="t" r="r" b="b"/>
              <a:pathLst>
                <a:path w="15047908" h="1592321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p:spPr>
        </p:sp>
      </p:grpSp>
      <p:sp>
        <p:nvSpPr>
          <p:cNvPr id="26" name="TextBox 12">
            <a:extLst>
              <a:ext uri="{FF2B5EF4-FFF2-40B4-BE49-F238E27FC236}">
                <a16:creationId xmlns:a16="http://schemas.microsoft.com/office/drawing/2014/main" id="{9A32B20E-4DF3-4A7A-AFA4-6938094FA247}"/>
              </a:ext>
            </a:extLst>
          </p:cNvPr>
          <p:cNvSpPr txBox="1"/>
          <p:nvPr/>
        </p:nvSpPr>
        <p:spPr>
          <a:xfrm>
            <a:off x="2503588" y="6343521"/>
            <a:ext cx="4790450" cy="1579022"/>
          </a:xfrm>
          <a:prstGeom prst="rect">
            <a:avLst/>
          </a:prstGeom>
        </p:spPr>
        <p:txBody>
          <a:bodyPr wrap="square" lIns="0" tIns="0" rIns="0" bIns="0" rtlCol="0" anchor="t">
            <a:spAutoFit/>
          </a:bodyPr>
          <a:lstStyle/>
          <a:p>
            <a:pPr algn="ctr">
              <a:lnSpc>
                <a:spcPts val="14902"/>
              </a:lnSpc>
            </a:pPr>
            <a:r>
              <a:rPr lang="en-US" sz="5000" b="1">
                <a:solidFill>
                  <a:srgbClr val="373E56"/>
                </a:solidFill>
                <a:latin typeface="Arial" panose="020B0604020202020204" pitchFamily="34" charset="0"/>
                <a:cs typeface="Arial" panose="020B0604020202020204" pitchFamily="34" charset="0"/>
              </a:rPr>
              <a:t>QUẢN LÍ</a:t>
            </a:r>
          </a:p>
        </p:txBody>
      </p:sp>
      <p:grpSp>
        <p:nvGrpSpPr>
          <p:cNvPr id="27" name="Group 3">
            <a:extLst>
              <a:ext uri="{FF2B5EF4-FFF2-40B4-BE49-F238E27FC236}">
                <a16:creationId xmlns:a16="http://schemas.microsoft.com/office/drawing/2014/main" id="{D474EAF6-A05F-4D30-8763-5B2CF0B5376C}"/>
              </a:ext>
            </a:extLst>
          </p:cNvPr>
          <p:cNvGrpSpPr/>
          <p:nvPr/>
        </p:nvGrpSpPr>
        <p:grpSpPr>
          <a:xfrm rot="-10800000">
            <a:off x="9076057" y="2406098"/>
            <a:ext cx="5057707" cy="2057400"/>
            <a:chOff x="0" y="0"/>
            <a:chExt cx="15040163" cy="15916723"/>
          </a:xfrm>
        </p:grpSpPr>
        <p:sp>
          <p:nvSpPr>
            <p:cNvPr id="28" name="Freeform 4">
              <a:extLst>
                <a:ext uri="{FF2B5EF4-FFF2-40B4-BE49-F238E27FC236}">
                  <a16:creationId xmlns:a16="http://schemas.microsoft.com/office/drawing/2014/main" id="{A3057624-23F0-43CD-B0BC-8B79587496DE}"/>
                </a:ext>
              </a:extLst>
            </p:cNvPr>
            <p:cNvSpPr/>
            <p:nvPr/>
          </p:nvSpPr>
          <p:spPr>
            <a:xfrm>
              <a:off x="0" y="-4262"/>
              <a:ext cx="15047908" cy="15923210"/>
            </a:xfrm>
            <a:custGeom>
              <a:avLst/>
              <a:gdLst/>
              <a:ahLst/>
              <a:cxnLst/>
              <a:rect l="l" t="t" r="r" b="b"/>
              <a:pathLst>
                <a:path w="15047908" h="1592321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p:spPr>
        </p:sp>
      </p:grpSp>
      <p:sp>
        <p:nvSpPr>
          <p:cNvPr id="29" name="TextBox 12">
            <a:extLst>
              <a:ext uri="{FF2B5EF4-FFF2-40B4-BE49-F238E27FC236}">
                <a16:creationId xmlns:a16="http://schemas.microsoft.com/office/drawing/2014/main" id="{2D03E56A-37A5-4BD8-AFDA-689E79F14E26}"/>
              </a:ext>
            </a:extLst>
          </p:cNvPr>
          <p:cNvSpPr txBox="1"/>
          <p:nvPr/>
        </p:nvSpPr>
        <p:spPr>
          <a:xfrm>
            <a:off x="8808744" y="2359695"/>
            <a:ext cx="5325022" cy="1579022"/>
          </a:xfrm>
          <a:prstGeom prst="rect">
            <a:avLst/>
          </a:prstGeom>
        </p:spPr>
        <p:txBody>
          <a:bodyPr wrap="square" lIns="0" tIns="0" rIns="0" bIns="0" rtlCol="0" anchor="t">
            <a:spAutoFit/>
          </a:bodyPr>
          <a:lstStyle/>
          <a:p>
            <a:pPr algn="ctr">
              <a:lnSpc>
                <a:spcPts val="14902"/>
              </a:lnSpc>
            </a:pPr>
            <a:r>
              <a:rPr lang="en-US" sz="5000" b="1">
                <a:solidFill>
                  <a:srgbClr val="373E56"/>
                </a:solidFill>
                <a:latin typeface="Arial" panose="020B0604020202020204" pitchFamily="34" charset="0"/>
                <a:cs typeface="Arial" panose="020B0604020202020204" pitchFamily="34" charset="0"/>
              </a:rPr>
              <a:t>HIỆU QUẢ</a:t>
            </a:r>
          </a:p>
        </p:txBody>
      </p:sp>
      <p:grpSp>
        <p:nvGrpSpPr>
          <p:cNvPr id="30" name="Group 3">
            <a:extLst>
              <a:ext uri="{FF2B5EF4-FFF2-40B4-BE49-F238E27FC236}">
                <a16:creationId xmlns:a16="http://schemas.microsoft.com/office/drawing/2014/main" id="{F00F8983-5F22-49C7-927E-5067590F5FB5}"/>
              </a:ext>
            </a:extLst>
          </p:cNvPr>
          <p:cNvGrpSpPr/>
          <p:nvPr/>
        </p:nvGrpSpPr>
        <p:grpSpPr>
          <a:xfrm rot="-10800000">
            <a:off x="12123146" y="6681836"/>
            <a:ext cx="4194668" cy="2242264"/>
            <a:chOff x="0" y="0"/>
            <a:chExt cx="15040163" cy="15916723"/>
          </a:xfrm>
        </p:grpSpPr>
        <p:sp>
          <p:nvSpPr>
            <p:cNvPr id="31" name="Freeform 4">
              <a:extLst>
                <a:ext uri="{FF2B5EF4-FFF2-40B4-BE49-F238E27FC236}">
                  <a16:creationId xmlns:a16="http://schemas.microsoft.com/office/drawing/2014/main" id="{05A5C3C2-5425-419A-A81F-A71EA2D1165D}"/>
                </a:ext>
              </a:extLst>
            </p:cNvPr>
            <p:cNvSpPr/>
            <p:nvPr/>
          </p:nvSpPr>
          <p:spPr>
            <a:xfrm>
              <a:off x="0" y="-4262"/>
              <a:ext cx="15047908" cy="15923210"/>
            </a:xfrm>
            <a:custGeom>
              <a:avLst/>
              <a:gdLst/>
              <a:ahLst/>
              <a:cxnLst/>
              <a:rect l="l" t="t" r="r" b="b"/>
              <a:pathLst>
                <a:path w="15047908" h="1592321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p:spPr>
        </p:sp>
      </p:grpSp>
      <p:sp>
        <p:nvSpPr>
          <p:cNvPr id="32" name="TextBox 12">
            <a:extLst>
              <a:ext uri="{FF2B5EF4-FFF2-40B4-BE49-F238E27FC236}">
                <a16:creationId xmlns:a16="http://schemas.microsoft.com/office/drawing/2014/main" id="{A7E18DA0-5759-47A8-9D18-0594D7DD5969}"/>
              </a:ext>
            </a:extLst>
          </p:cNvPr>
          <p:cNvSpPr txBox="1"/>
          <p:nvPr/>
        </p:nvSpPr>
        <p:spPr>
          <a:xfrm>
            <a:off x="11655859" y="6681837"/>
            <a:ext cx="5325022" cy="1579022"/>
          </a:xfrm>
          <a:prstGeom prst="rect">
            <a:avLst/>
          </a:prstGeom>
        </p:spPr>
        <p:txBody>
          <a:bodyPr wrap="square" lIns="0" tIns="0" rIns="0" bIns="0" rtlCol="0" anchor="t">
            <a:spAutoFit/>
          </a:bodyPr>
          <a:lstStyle/>
          <a:p>
            <a:pPr algn="ctr">
              <a:lnSpc>
                <a:spcPts val="14902"/>
              </a:lnSpc>
            </a:pPr>
            <a:r>
              <a:rPr lang="en-US" sz="5000" b="1">
                <a:solidFill>
                  <a:srgbClr val="373E56"/>
                </a:solidFill>
                <a:latin typeface="Arial" panose="020B0604020202020204" pitchFamily="34" charset="0"/>
                <a:cs typeface="Arial" panose="020B0604020202020204" pitchFamily="34" charset="0"/>
              </a:rPr>
              <a:t>THU NHẬP</a:t>
            </a:r>
          </a:p>
        </p:txBody>
      </p:sp>
      <p:pic>
        <p:nvPicPr>
          <p:cNvPr id="33" name="Picture 2">
            <a:extLst>
              <a:ext uri="{FF2B5EF4-FFF2-40B4-BE49-F238E27FC236}">
                <a16:creationId xmlns:a16="http://schemas.microsoft.com/office/drawing/2014/main" id="{9BC2C1A2-D701-4DF1-ABCE-711EC02044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00062" y="3802553"/>
            <a:ext cx="1955300" cy="2348067"/>
          </a:xfrm>
          <a:prstGeom prst="rect">
            <a:avLst/>
          </a:prstGeom>
        </p:spPr>
      </p:pic>
      <p:pic>
        <p:nvPicPr>
          <p:cNvPr id="34" name="Picture 3">
            <a:extLst>
              <a:ext uri="{FF2B5EF4-FFF2-40B4-BE49-F238E27FC236}">
                <a16:creationId xmlns:a16="http://schemas.microsoft.com/office/drawing/2014/main" id="{59BE9AF4-D48B-4754-BF96-523873FBBA5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118589" y="6633105"/>
            <a:ext cx="3389021" cy="2754052"/>
          </a:xfrm>
          <a:prstGeom prst="rect">
            <a:avLst/>
          </a:prstGeom>
        </p:spPr>
      </p:pic>
      <p:pic>
        <p:nvPicPr>
          <p:cNvPr id="35" name="Picture 4">
            <a:extLst>
              <a:ext uri="{FF2B5EF4-FFF2-40B4-BE49-F238E27FC236}">
                <a16:creationId xmlns:a16="http://schemas.microsoft.com/office/drawing/2014/main" id="{510742F0-AF2D-4FD7-937B-48A2EB424DC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587449" y="3094860"/>
            <a:ext cx="2084292" cy="2086900"/>
          </a:xfrm>
          <a:prstGeom prst="rect">
            <a:avLst/>
          </a:prstGeom>
        </p:spPr>
      </p:pic>
      <p:pic>
        <p:nvPicPr>
          <p:cNvPr id="36" name="Picture 5">
            <a:extLst>
              <a:ext uri="{FF2B5EF4-FFF2-40B4-BE49-F238E27FC236}">
                <a16:creationId xmlns:a16="http://schemas.microsoft.com/office/drawing/2014/main" id="{AB83E2D6-3D73-4775-A00A-0B1E01A5532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630811" y="8135190"/>
            <a:ext cx="1654214" cy="1579022"/>
          </a:xfrm>
          <a:prstGeom prst="rect">
            <a:avLst/>
          </a:prstGeom>
        </p:spPr>
      </p:pic>
    </p:spTree>
    <p:extLst>
      <p:ext uri="{BB962C8B-B14F-4D97-AF65-F5344CB8AC3E}">
        <p14:creationId xmlns:p14="http://schemas.microsoft.com/office/powerpoint/2010/main" val="2520913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par>
                                <p:cTn id="22" presetID="16" presetClass="entr" presetSubtype="21"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barn(inVertical)">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par>
                                <p:cTn id="30" presetID="16" presetClass="entr" presetSubtype="21"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par>
                                <p:cTn id="33" presetID="16" presetClass="entr" presetSubtype="21"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barn(inVertical)">
                                      <p:cBhvr>
                                        <p:cTn id="35" dur="500"/>
                                        <p:tgtEl>
                                          <p:spTgt spid="3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arn(inVertical)">
                                      <p:cBhvr>
                                        <p:cTn id="40" dur="500"/>
                                        <p:tgtEl>
                                          <p:spTgt spid="32"/>
                                        </p:tgtEl>
                                      </p:cBhvr>
                                    </p:animEffect>
                                  </p:childTnLst>
                                </p:cTn>
                              </p:par>
                              <p:par>
                                <p:cTn id="41" presetID="16" presetClass="entr" presetSubtype="21"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barn(inVertical)">
                                      <p:cBhvr>
                                        <p:cTn id="43" dur="500"/>
                                        <p:tgtEl>
                                          <p:spTgt spid="30"/>
                                        </p:tgtEl>
                                      </p:cBhvr>
                                    </p:animEffect>
                                  </p:childTnLst>
                                </p:cTn>
                              </p:par>
                              <p:par>
                                <p:cTn id="44" presetID="16" presetClass="entr" presetSubtype="21"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barn(inVertical)">
                                      <p:cBhvr>
                                        <p:cTn id="4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6" grpId="0"/>
      <p:bldP spid="29" grpId="0"/>
      <p:bldP spid="3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CF71"/>
        </a:solidFill>
        <a:effectLst/>
      </p:bgPr>
    </p:bg>
    <p:spTree>
      <p:nvGrpSpPr>
        <p:cNvPr id="1" name=""/>
        <p:cNvGrpSpPr/>
        <p:nvPr/>
      </p:nvGrpSpPr>
      <p:grpSpPr>
        <a:xfrm>
          <a:off x="0" y="0"/>
          <a:ext cx="0" cy="0"/>
          <a:chOff x="0" y="0"/>
          <a:chExt cx="0" cy="0"/>
        </a:xfrm>
      </p:grpSpPr>
      <p:grpSp>
        <p:nvGrpSpPr>
          <p:cNvPr id="3" name="Group 3"/>
          <p:cNvGrpSpPr/>
          <p:nvPr/>
        </p:nvGrpSpPr>
        <p:grpSpPr>
          <a:xfrm rot="-10800000">
            <a:off x="3573787" y="5524193"/>
            <a:ext cx="5029202" cy="1256013"/>
            <a:chOff x="0" y="0"/>
            <a:chExt cx="7654140" cy="3083735"/>
          </a:xfrm>
        </p:grpSpPr>
        <p:sp>
          <p:nvSpPr>
            <p:cNvPr id="4" name="Freeform 4"/>
            <p:cNvSpPr/>
            <p:nvPr/>
          </p:nvSpPr>
          <p:spPr>
            <a:xfrm>
              <a:off x="0" y="-4262"/>
              <a:ext cx="7661885" cy="3090220"/>
            </a:xfrm>
            <a:custGeom>
              <a:avLst/>
              <a:gdLst/>
              <a:ahLst/>
              <a:cxnLst/>
              <a:rect l="l" t="t" r="r" b="b"/>
              <a:pathLst>
                <a:path w="7661885" h="3090220">
                  <a:moveTo>
                    <a:pt x="6722986" y="3079033"/>
                  </a:moveTo>
                  <a:cubicBezTo>
                    <a:pt x="6722986" y="3079033"/>
                    <a:pt x="6303233" y="3090220"/>
                    <a:pt x="5840648" y="3087599"/>
                  </a:cubicBezTo>
                  <a:cubicBezTo>
                    <a:pt x="2721091"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4876112" y="7673"/>
                  </a:cubicBezTo>
                  <a:cubicBezTo>
                    <a:pt x="6084307" y="0"/>
                    <a:pt x="6548234" y="7673"/>
                    <a:pt x="6548234" y="7673"/>
                  </a:cubicBezTo>
                  <a:cubicBezTo>
                    <a:pt x="6916541" y="15152"/>
                    <a:pt x="7279854" y="84484"/>
                    <a:pt x="7477595" y="207066"/>
                  </a:cubicBezTo>
                  <a:cubicBezTo>
                    <a:pt x="7628611" y="300683"/>
                    <a:pt x="7661885" y="425358"/>
                    <a:pt x="7652745" y="1132357"/>
                  </a:cubicBezTo>
                  <a:lnTo>
                    <a:pt x="7652745" y="1132375"/>
                  </a:lnTo>
                  <a:cubicBezTo>
                    <a:pt x="7652745" y="2837094"/>
                    <a:pt x="7369749" y="3051192"/>
                    <a:pt x="6722986" y="3079033"/>
                  </a:cubicBezTo>
                  <a:close/>
                </a:path>
              </a:pathLst>
            </a:custGeom>
            <a:solidFill>
              <a:srgbClr val="FFF2E6"/>
            </a:solidFill>
          </p:spPr>
        </p:sp>
      </p:grpSp>
      <p:grpSp>
        <p:nvGrpSpPr>
          <p:cNvPr id="13" name="Group 13"/>
          <p:cNvGrpSpPr/>
          <p:nvPr/>
        </p:nvGrpSpPr>
        <p:grpSpPr>
          <a:xfrm rot="-10800000">
            <a:off x="3569006" y="8228006"/>
            <a:ext cx="5033984" cy="1258654"/>
            <a:chOff x="0" y="0"/>
            <a:chExt cx="7654140" cy="3083735"/>
          </a:xfrm>
        </p:grpSpPr>
        <p:sp>
          <p:nvSpPr>
            <p:cNvPr id="14" name="Freeform 14"/>
            <p:cNvSpPr/>
            <p:nvPr/>
          </p:nvSpPr>
          <p:spPr>
            <a:xfrm>
              <a:off x="0" y="-4262"/>
              <a:ext cx="7661885" cy="3090220"/>
            </a:xfrm>
            <a:custGeom>
              <a:avLst/>
              <a:gdLst/>
              <a:ahLst/>
              <a:cxnLst/>
              <a:rect l="l" t="t" r="r" b="b"/>
              <a:pathLst>
                <a:path w="7661885" h="3090220">
                  <a:moveTo>
                    <a:pt x="6722986" y="3079033"/>
                  </a:moveTo>
                  <a:cubicBezTo>
                    <a:pt x="6722986" y="3079033"/>
                    <a:pt x="6303233" y="3090220"/>
                    <a:pt x="5840648" y="3087599"/>
                  </a:cubicBezTo>
                  <a:cubicBezTo>
                    <a:pt x="2721091"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4876112" y="7673"/>
                  </a:cubicBezTo>
                  <a:cubicBezTo>
                    <a:pt x="6084307" y="0"/>
                    <a:pt x="6548234" y="7673"/>
                    <a:pt x="6548234" y="7673"/>
                  </a:cubicBezTo>
                  <a:cubicBezTo>
                    <a:pt x="6916541" y="15152"/>
                    <a:pt x="7279854" y="84484"/>
                    <a:pt x="7477595" y="207066"/>
                  </a:cubicBezTo>
                  <a:cubicBezTo>
                    <a:pt x="7628611" y="300683"/>
                    <a:pt x="7661885" y="425358"/>
                    <a:pt x="7652745" y="1132357"/>
                  </a:cubicBezTo>
                  <a:lnTo>
                    <a:pt x="7652745" y="1132375"/>
                  </a:lnTo>
                  <a:cubicBezTo>
                    <a:pt x="7652745" y="2837094"/>
                    <a:pt x="7369749" y="3051192"/>
                    <a:pt x="6722986" y="3079033"/>
                  </a:cubicBezTo>
                  <a:close/>
                </a:path>
              </a:pathLst>
            </a:custGeom>
            <a:solidFill>
              <a:srgbClr val="FFF2E6"/>
            </a:solidFill>
          </p:spPr>
        </p:sp>
      </p:grpSp>
      <p:pic>
        <p:nvPicPr>
          <p:cNvPr id="31" name="Picture 3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08247">
            <a:off x="15577496" y="7144181"/>
            <a:ext cx="3725541" cy="5187462"/>
          </a:xfrm>
          <a:prstGeom prst="rect">
            <a:avLst/>
          </a:prstGeom>
        </p:spPr>
      </p:pic>
      <p:pic>
        <p:nvPicPr>
          <p:cNvPr id="49" name="Picture 4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231446">
            <a:off x="-993760" y="7525838"/>
            <a:ext cx="4670853" cy="3464924"/>
          </a:xfrm>
          <a:prstGeom prst="rect">
            <a:avLst/>
          </a:prstGeom>
        </p:spPr>
      </p:pic>
      <p:sp>
        <p:nvSpPr>
          <p:cNvPr id="60" name="TextBox 60"/>
          <p:cNvSpPr txBox="1"/>
          <p:nvPr/>
        </p:nvSpPr>
        <p:spPr>
          <a:xfrm>
            <a:off x="4259590" y="6061088"/>
            <a:ext cx="3276600" cy="434158"/>
          </a:xfrm>
          <a:prstGeom prst="rect">
            <a:avLst/>
          </a:prstGeom>
        </p:spPr>
        <p:txBody>
          <a:bodyPr wrap="square" lIns="0" tIns="0" rIns="0" bIns="0" rtlCol="0" anchor="t">
            <a:spAutoFit/>
          </a:bodyPr>
          <a:lstStyle/>
          <a:p>
            <a:pPr algn="ctr">
              <a:lnSpc>
                <a:spcPts val="3250"/>
              </a:lnSpc>
              <a:spcBef>
                <a:spcPct val="0"/>
              </a:spcBef>
            </a:pPr>
            <a:r>
              <a:rPr lang="en-US" sz="4000">
                <a:solidFill>
                  <a:srgbClr val="373E56"/>
                </a:solidFill>
                <a:latin typeface="Arial" panose="020B0604020202020204" pitchFamily="34" charset="0"/>
                <a:cs typeface="Arial" panose="020B0604020202020204" pitchFamily="34" charset="0"/>
              </a:rPr>
              <a:t>A. Quản lí tiền</a:t>
            </a:r>
          </a:p>
        </p:txBody>
      </p:sp>
      <p:pic>
        <p:nvPicPr>
          <p:cNvPr id="80" name="Picture 16">
            <a:extLst>
              <a:ext uri="{FF2B5EF4-FFF2-40B4-BE49-F238E27FC236}">
                <a16:creationId xmlns:a16="http://schemas.microsoft.com/office/drawing/2014/main" id="{31DAD409-4B38-4A47-9301-7BFA581FAAA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3455" y="1256554"/>
            <a:ext cx="3352800" cy="4680304"/>
          </a:xfrm>
          <a:prstGeom prst="rect">
            <a:avLst/>
          </a:prstGeom>
        </p:spPr>
      </p:pic>
      <p:sp>
        <p:nvSpPr>
          <p:cNvPr id="81" name="Rounded Rectangular Callout 10">
            <a:extLst>
              <a:ext uri="{FF2B5EF4-FFF2-40B4-BE49-F238E27FC236}">
                <a16:creationId xmlns:a16="http://schemas.microsoft.com/office/drawing/2014/main" id="{68EE8451-A1DC-46F0-99CB-EB3C89AFE633}"/>
              </a:ext>
            </a:extLst>
          </p:cNvPr>
          <p:cNvSpPr/>
          <p:nvPr/>
        </p:nvSpPr>
        <p:spPr>
          <a:xfrm>
            <a:off x="4572000" y="1072379"/>
            <a:ext cx="11049000" cy="3167972"/>
          </a:xfrm>
          <a:prstGeom prst="wedgeRoundRectCallout">
            <a:avLst>
              <a:gd name="adj1" fmla="val -60028"/>
              <a:gd name="adj2" fmla="val 25307"/>
              <a:gd name="adj3" fmla="val 16667"/>
            </a:avLst>
          </a:prstGeom>
          <a:solidFill>
            <a:schemeClr val="bg1"/>
          </a:solidFill>
          <a:ln w="5715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a:solidFill>
                  <a:schemeClr val="tx2">
                    <a:lumMod val="50000"/>
                  </a:schemeClr>
                </a:solidFill>
                <a:latin typeface="Arial" panose="020B0604020202020204" pitchFamily="34" charset="0"/>
                <a:cs typeface="Arial" panose="020B0604020202020204" pitchFamily="34" charset="0"/>
              </a:rPr>
              <a:t>Câu 1: </a:t>
            </a:r>
            <a:r>
              <a:rPr lang="en-US" sz="4000">
                <a:solidFill>
                  <a:schemeClr val="tx2">
                    <a:lumMod val="50000"/>
                  </a:schemeClr>
                </a:solidFill>
                <a:latin typeface="Arial" panose="020B0604020202020204" pitchFamily="34" charset="0"/>
                <a:cs typeface="Arial" panose="020B0604020202020204" pitchFamily="34" charset="0"/>
              </a:rPr>
              <a:t>Việc hiểu rõ các khoản tiền mà mình có và lên kế hoạch chi tiêu, tiết kiệm sao cho cân đối, phù hợp là nội dung của khái niệm:</a:t>
            </a:r>
            <a:endParaRPr lang="en-US" sz="4000" dirty="0">
              <a:solidFill>
                <a:schemeClr val="tx2">
                  <a:lumMod val="50000"/>
                </a:schemeClr>
              </a:solidFill>
              <a:latin typeface="Arial" panose="020B0604020202020204" pitchFamily="34" charset="0"/>
              <a:cs typeface="Arial" panose="020B0604020202020204" pitchFamily="34" charset="0"/>
            </a:endParaRPr>
          </a:p>
        </p:txBody>
      </p:sp>
      <p:sp>
        <p:nvSpPr>
          <p:cNvPr id="82" name="TextBox 60">
            <a:extLst>
              <a:ext uri="{FF2B5EF4-FFF2-40B4-BE49-F238E27FC236}">
                <a16:creationId xmlns:a16="http://schemas.microsoft.com/office/drawing/2014/main" id="{AE35CC82-3608-4AA1-B0B1-CF6CA16F2DC0}"/>
              </a:ext>
            </a:extLst>
          </p:cNvPr>
          <p:cNvSpPr txBox="1"/>
          <p:nvPr/>
        </p:nvSpPr>
        <p:spPr>
          <a:xfrm>
            <a:off x="4026050" y="8640670"/>
            <a:ext cx="4114800" cy="434158"/>
          </a:xfrm>
          <a:prstGeom prst="rect">
            <a:avLst/>
          </a:prstGeom>
        </p:spPr>
        <p:txBody>
          <a:bodyPr wrap="square" lIns="0" tIns="0" rIns="0" bIns="0" rtlCol="0" anchor="t">
            <a:spAutoFit/>
          </a:bodyPr>
          <a:lstStyle/>
          <a:p>
            <a:pPr algn="ctr">
              <a:lnSpc>
                <a:spcPts val="3250"/>
              </a:lnSpc>
              <a:spcBef>
                <a:spcPct val="0"/>
              </a:spcBef>
            </a:pPr>
            <a:r>
              <a:rPr lang="en-US" sz="4000">
                <a:solidFill>
                  <a:srgbClr val="373E56"/>
                </a:solidFill>
                <a:latin typeface="Arial" panose="020B0604020202020204" pitchFamily="34" charset="0"/>
                <a:cs typeface="Arial" panose="020B0604020202020204" pitchFamily="34" charset="0"/>
              </a:rPr>
              <a:t>B. Tiết kiệm tiền</a:t>
            </a:r>
          </a:p>
        </p:txBody>
      </p:sp>
      <p:grpSp>
        <p:nvGrpSpPr>
          <p:cNvPr id="83" name="Group 3">
            <a:extLst>
              <a:ext uri="{FF2B5EF4-FFF2-40B4-BE49-F238E27FC236}">
                <a16:creationId xmlns:a16="http://schemas.microsoft.com/office/drawing/2014/main" id="{39EB0AFF-C545-4244-9317-34B77C9CEF87}"/>
              </a:ext>
            </a:extLst>
          </p:cNvPr>
          <p:cNvGrpSpPr/>
          <p:nvPr/>
        </p:nvGrpSpPr>
        <p:grpSpPr>
          <a:xfrm rot="-10800000">
            <a:off x="10185387" y="5554583"/>
            <a:ext cx="5029202" cy="1256013"/>
            <a:chOff x="0" y="0"/>
            <a:chExt cx="7654140" cy="3083735"/>
          </a:xfrm>
        </p:grpSpPr>
        <p:sp>
          <p:nvSpPr>
            <p:cNvPr id="84" name="Freeform 4">
              <a:extLst>
                <a:ext uri="{FF2B5EF4-FFF2-40B4-BE49-F238E27FC236}">
                  <a16:creationId xmlns:a16="http://schemas.microsoft.com/office/drawing/2014/main" id="{FA7FB01D-1B37-4BF2-A19D-66FD5F352F88}"/>
                </a:ext>
              </a:extLst>
            </p:cNvPr>
            <p:cNvSpPr/>
            <p:nvPr/>
          </p:nvSpPr>
          <p:spPr>
            <a:xfrm>
              <a:off x="0" y="-4262"/>
              <a:ext cx="7661885" cy="3090220"/>
            </a:xfrm>
            <a:custGeom>
              <a:avLst/>
              <a:gdLst/>
              <a:ahLst/>
              <a:cxnLst/>
              <a:rect l="l" t="t" r="r" b="b"/>
              <a:pathLst>
                <a:path w="7661885" h="3090220">
                  <a:moveTo>
                    <a:pt x="6722986" y="3079033"/>
                  </a:moveTo>
                  <a:cubicBezTo>
                    <a:pt x="6722986" y="3079033"/>
                    <a:pt x="6303233" y="3090220"/>
                    <a:pt x="5840648" y="3087599"/>
                  </a:cubicBezTo>
                  <a:cubicBezTo>
                    <a:pt x="2721091"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4876112" y="7673"/>
                  </a:cubicBezTo>
                  <a:cubicBezTo>
                    <a:pt x="6084307" y="0"/>
                    <a:pt x="6548234" y="7673"/>
                    <a:pt x="6548234" y="7673"/>
                  </a:cubicBezTo>
                  <a:cubicBezTo>
                    <a:pt x="6916541" y="15152"/>
                    <a:pt x="7279854" y="84484"/>
                    <a:pt x="7477595" y="207066"/>
                  </a:cubicBezTo>
                  <a:cubicBezTo>
                    <a:pt x="7628611" y="300683"/>
                    <a:pt x="7661885" y="425358"/>
                    <a:pt x="7652745" y="1132357"/>
                  </a:cubicBezTo>
                  <a:lnTo>
                    <a:pt x="7652745" y="1132375"/>
                  </a:lnTo>
                  <a:cubicBezTo>
                    <a:pt x="7652745" y="2837094"/>
                    <a:pt x="7369749" y="3051192"/>
                    <a:pt x="6722986" y="3079033"/>
                  </a:cubicBezTo>
                  <a:close/>
                </a:path>
              </a:pathLst>
            </a:custGeom>
            <a:solidFill>
              <a:srgbClr val="FFF2E6"/>
            </a:solidFill>
          </p:spPr>
        </p:sp>
      </p:grpSp>
      <p:sp>
        <p:nvSpPr>
          <p:cNvPr id="85" name="TextBox 60">
            <a:extLst>
              <a:ext uri="{FF2B5EF4-FFF2-40B4-BE49-F238E27FC236}">
                <a16:creationId xmlns:a16="http://schemas.microsoft.com/office/drawing/2014/main" id="{E5D158E2-FBE0-4C1B-963B-EDE68F8CA908}"/>
              </a:ext>
            </a:extLst>
          </p:cNvPr>
          <p:cNvSpPr txBox="1"/>
          <p:nvPr/>
        </p:nvSpPr>
        <p:spPr>
          <a:xfrm>
            <a:off x="10797535" y="6089741"/>
            <a:ext cx="3804906" cy="432421"/>
          </a:xfrm>
          <a:prstGeom prst="rect">
            <a:avLst/>
          </a:prstGeom>
        </p:spPr>
        <p:txBody>
          <a:bodyPr wrap="square" lIns="0" tIns="0" rIns="0" bIns="0" rtlCol="0" anchor="t">
            <a:spAutoFit/>
          </a:bodyPr>
          <a:lstStyle/>
          <a:p>
            <a:pPr algn="ctr">
              <a:lnSpc>
                <a:spcPts val="3250"/>
              </a:lnSpc>
              <a:spcBef>
                <a:spcPct val="0"/>
              </a:spcBef>
            </a:pPr>
            <a:r>
              <a:rPr lang="en-US" sz="4000">
                <a:solidFill>
                  <a:srgbClr val="373E56"/>
                </a:solidFill>
                <a:latin typeface="Arial" panose="020B0604020202020204" pitchFamily="34" charset="0"/>
                <a:cs typeface="Arial" panose="020B0604020202020204" pitchFamily="34" charset="0"/>
              </a:rPr>
              <a:t>C. Chi tiêu tiền</a:t>
            </a:r>
          </a:p>
        </p:txBody>
      </p:sp>
      <p:grpSp>
        <p:nvGrpSpPr>
          <p:cNvPr id="86" name="Group 3">
            <a:extLst>
              <a:ext uri="{FF2B5EF4-FFF2-40B4-BE49-F238E27FC236}">
                <a16:creationId xmlns:a16="http://schemas.microsoft.com/office/drawing/2014/main" id="{6EEA7442-EAC1-430E-B3A2-E01BFC8C8070}"/>
              </a:ext>
            </a:extLst>
          </p:cNvPr>
          <p:cNvGrpSpPr/>
          <p:nvPr/>
        </p:nvGrpSpPr>
        <p:grpSpPr>
          <a:xfrm rot="-10800000">
            <a:off x="10185387" y="8012663"/>
            <a:ext cx="5029202" cy="1256013"/>
            <a:chOff x="0" y="0"/>
            <a:chExt cx="7654140" cy="3083735"/>
          </a:xfrm>
        </p:grpSpPr>
        <p:sp>
          <p:nvSpPr>
            <p:cNvPr id="87" name="Freeform 4">
              <a:extLst>
                <a:ext uri="{FF2B5EF4-FFF2-40B4-BE49-F238E27FC236}">
                  <a16:creationId xmlns:a16="http://schemas.microsoft.com/office/drawing/2014/main" id="{E8E3ADE8-F21C-4800-8622-964DF566528C}"/>
                </a:ext>
              </a:extLst>
            </p:cNvPr>
            <p:cNvSpPr/>
            <p:nvPr/>
          </p:nvSpPr>
          <p:spPr>
            <a:xfrm>
              <a:off x="0" y="-4262"/>
              <a:ext cx="7661885" cy="3090220"/>
            </a:xfrm>
            <a:custGeom>
              <a:avLst/>
              <a:gdLst/>
              <a:ahLst/>
              <a:cxnLst/>
              <a:rect l="l" t="t" r="r" b="b"/>
              <a:pathLst>
                <a:path w="7661885" h="3090220">
                  <a:moveTo>
                    <a:pt x="6722986" y="3079033"/>
                  </a:moveTo>
                  <a:cubicBezTo>
                    <a:pt x="6722986" y="3079033"/>
                    <a:pt x="6303233" y="3090220"/>
                    <a:pt x="5840648" y="3087599"/>
                  </a:cubicBezTo>
                  <a:cubicBezTo>
                    <a:pt x="2721091"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4876112" y="7673"/>
                  </a:cubicBezTo>
                  <a:cubicBezTo>
                    <a:pt x="6084307" y="0"/>
                    <a:pt x="6548234" y="7673"/>
                    <a:pt x="6548234" y="7673"/>
                  </a:cubicBezTo>
                  <a:cubicBezTo>
                    <a:pt x="6916541" y="15152"/>
                    <a:pt x="7279854" y="84484"/>
                    <a:pt x="7477595" y="207066"/>
                  </a:cubicBezTo>
                  <a:cubicBezTo>
                    <a:pt x="7628611" y="300683"/>
                    <a:pt x="7661885" y="425358"/>
                    <a:pt x="7652745" y="1132357"/>
                  </a:cubicBezTo>
                  <a:lnTo>
                    <a:pt x="7652745" y="1132375"/>
                  </a:lnTo>
                  <a:cubicBezTo>
                    <a:pt x="7652745" y="2837094"/>
                    <a:pt x="7369749" y="3051192"/>
                    <a:pt x="6722986" y="3079033"/>
                  </a:cubicBezTo>
                  <a:close/>
                </a:path>
              </a:pathLst>
            </a:custGeom>
            <a:solidFill>
              <a:srgbClr val="FFF2E6"/>
            </a:solidFill>
          </p:spPr>
        </p:sp>
      </p:grpSp>
      <p:sp>
        <p:nvSpPr>
          <p:cNvPr id="88" name="TextBox 60">
            <a:extLst>
              <a:ext uri="{FF2B5EF4-FFF2-40B4-BE49-F238E27FC236}">
                <a16:creationId xmlns:a16="http://schemas.microsoft.com/office/drawing/2014/main" id="{596E63DC-ACFD-47E6-8C33-1DFFAF14B950}"/>
              </a:ext>
            </a:extLst>
          </p:cNvPr>
          <p:cNvSpPr txBox="1"/>
          <p:nvPr/>
        </p:nvSpPr>
        <p:spPr>
          <a:xfrm>
            <a:off x="10519282" y="8545176"/>
            <a:ext cx="4695307" cy="434158"/>
          </a:xfrm>
          <a:prstGeom prst="rect">
            <a:avLst/>
          </a:prstGeom>
        </p:spPr>
        <p:txBody>
          <a:bodyPr wrap="square" lIns="0" tIns="0" rIns="0" bIns="0" rtlCol="0" anchor="t">
            <a:spAutoFit/>
          </a:bodyPr>
          <a:lstStyle/>
          <a:p>
            <a:pPr algn="ctr">
              <a:lnSpc>
                <a:spcPts val="3250"/>
              </a:lnSpc>
              <a:spcBef>
                <a:spcPct val="0"/>
              </a:spcBef>
            </a:pPr>
            <a:r>
              <a:rPr lang="en-US" sz="4000">
                <a:solidFill>
                  <a:srgbClr val="373E56"/>
                </a:solidFill>
                <a:latin typeface="Arial" panose="020B0604020202020204" pitchFamily="34" charset="0"/>
                <a:cs typeface="Arial" panose="020B0604020202020204" pitchFamily="34" charset="0"/>
              </a:rPr>
              <a:t>D. Phung phí tiền</a:t>
            </a:r>
          </a:p>
        </p:txBody>
      </p:sp>
      <p:sp>
        <p:nvSpPr>
          <p:cNvPr id="89" name="Oval 88">
            <a:extLst>
              <a:ext uri="{FF2B5EF4-FFF2-40B4-BE49-F238E27FC236}">
                <a16:creationId xmlns:a16="http://schemas.microsoft.com/office/drawing/2014/main" id="{1B3EC0E4-DDE0-40FF-AA89-4EDE4B019739}"/>
              </a:ext>
            </a:extLst>
          </p:cNvPr>
          <p:cNvSpPr/>
          <p:nvPr/>
        </p:nvSpPr>
        <p:spPr>
          <a:xfrm>
            <a:off x="4095440" y="5829300"/>
            <a:ext cx="801097" cy="76924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barn(inVertical)">
                                      <p:cBhvr>
                                        <p:cTn id="7" dur="500"/>
                                        <p:tgtEl>
                                          <p:spTgt spid="8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barn(inVertical)">
                                      <p:cBhvr>
                                        <p:cTn id="10" dur="500"/>
                                        <p:tgtEl>
                                          <p:spTgt spid="8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barn(inVertical)">
                                      <p:cBhvr>
                                        <p:cTn id="15" dur="500"/>
                                        <p:tgtEl>
                                          <p:spTgt spid="60"/>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2"/>
                                        </p:tgtEl>
                                        <p:attrNameLst>
                                          <p:attrName>style.visibility</p:attrName>
                                        </p:attrNameLst>
                                      </p:cBhvr>
                                      <p:to>
                                        <p:strVal val="visible"/>
                                      </p:to>
                                    </p:set>
                                    <p:animEffect transition="in" filter="barn(inVertical)">
                                      <p:cBhvr>
                                        <p:cTn id="23" dur="500"/>
                                        <p:tgtEl>
                                          <p:spTgt spid="82"/>
                                        </p:tgtEl>
                                      </p:cBhvr>
                                    </p:animEffect>
                                  </p:childTnLst>
                                </p:cTn>
                              </p:par>
                              <p:par>
                                <p:cTn id="24" presetID="16" presetClass="entr" presetSubtype="21"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5"/>
                                        </p:tgtEl>
                                        <p:attrNameLst>
                                          <p:attrName>style.visibility</p:attrName>
                                        </p:attrNameLst>
                                      </p:cBhvr>
                                      <p:to>
                                        <p:strVal val="visible"/>
                                      </p:to>
                                    </p:set>
                                    <p:animEffect transition="in" filter="barn(inVertical)">
                                      <p:cBhvr>
                                        <p:cTn id="31" dur="500"/>
                                        <p:tgtEl>
                                          <p:spTgt spid="85"/>
                                        </p:tgtEl>
                                      </p:cBhvr>
                                    </p:animEffect>
                                  </p:childTnLst>
                                </p:cTn>
                              </p:par>
                              <p:par>
                                <p:cTn id="32" presetID="16" presetClass="entr" presetSubtype="21" fill="hold" nodeType="withEffect">
                                  <p:stCondLst>
                                    <p:cond delay="0"/>
                                  </p:stCondLst>
                                  <p:childTnLst>
                                    <p:set>
                                      <p:cBhvr>
                                        <p:cTn id="33" dur="1" fill="hold">
                                          <p:stCondLst>
                                            <p:cond delay="0"/>
                                          </p:stCondLst>
                                        </p:cTn>
                                        <p:tgtEl>
                                          <p:spTgt spid="83"/>
                                        </p:tgtEl>
                                        <p:attrNameLst>
                                          <p:attrName>style.visibility</p:attrName>
                                        </p:attrNameLst>
                                      </p:cBhvr>
                                      <p:to>
                                        <p:strVal val="visible"/>
                                      </p:to>
                                    </p:set>
                                    <p:animEffect transition="in" filter="barn(inVertical)">
                                      <p:cBhvr>
                                        <p:cTn id="34" dur="500"/>
                                        <p:tgtEl>
                                          <p:spTgt spid="8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88"/>
                                        </p:tgtEl>
                                        <p:attrNameLst>
                                          <p:attrName>style.visibility</p:attrName>
                                        </p:attrNameLst>
                                      </p:cBhvr>
                                      <p:to>
                                        <p:strVal val="visible"/>
                                      </p:to>
                                    </p:set>
                                    <p:animEffect transition="in" filter="barn(inVertical)">
                                      <p:cBhvr>
                                        <p:cTn id="39" dur="500"/>
                                        <p:tgtEl>
                                          <p:spTgt spid="88"/>
                                        </p:tgtEl>
                                      </p:cBhvr>
                                    </p:animEffect>
                                  </p:childTnLst>
                                </p:cTn>
                              </p:par>
                              <p:par>
                                <p:cTn id="40" presetID="16" presetClass="entr" presetSubtype="21" fill="hold" nodeType="withEffect">
                                  <p:stCondLst>
                                    <p:cond delay="0"/>
                                  </p:stCondLst>
                                  <p:childTnLst>
                                    <p:set>
                                      <p:cBhvr>
                                        <p:cTn id="41" dur="1" fill="hold">
                                          <p:stCondLst>
                                            <p:cond delay="0"/>
                                          </p:stCondLst>
                                        </p:cTn>
                                        <p:tgtEl>
                                          <p:spTgt spid="86"/>
                                        </p:tgtEl>
                                        <p:attrNameLst>
                                          <p:attrName>style.visibility</p:attrName>
                                        </p:attrNameLst>
                                      </p:cBhvr>
                                      <p:to>
                                        <p:strVal val="visible"/>
                                      </p:to>
                                    </p:set>
                                    <p:animEffect transition="in" filter="barn(inVertical)">
                                      <p:cBhvr>
                                        <p:cTn id="42" dur="500"/>
                                        <p:tgtEl>
                                          <p:spTgt spid="86"/>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89"/>
                                        </p:tgtEl>
                                        <p:attrNameLst>
                                          <p:attrName>style.visibility</p:attrName>
                                        </p:attrNameLst>
                                      </p:cBhvr>
                                      <p:to>
                                        <p:strVal val="visible"/>
                                      </p:to>
                                    </p:set>
                                    <p:animEffect transition="in" filter="fade">
                                      <p:cBhvr>
                                        <p:cTn id="47" dur="1000"/>
                                        <p:tgtEl>
                                          <p:spTgt spid="89"/>
                                        </p:tgtEl>
                                      </p:cBhvr>
                                    </p:animEffect>
                                    <p:anim calcmode="lin" valueType="num">
                                      <p:cBhvr>
                                        <p:cTn id="48" dur="1000" fill="hold"/>
                                        <p:tgtEl>
                                          <p:spTgt spid="89"/>
                                        </p:tgtEl>
                                        <p:attrNameLst>
                                          <p:attrName>ppt_x</p:attrName>
                                        </p:attrNameLst>
                                      </p:cBhvr>
                                      <p:tavLst>
                                        <p:tav tm="0">
                                          <p:val>
                                            <p:strVal val="#ppt_x"/>
                                          </p:val>
                                        </p:tav>
                                        <p:tav tm="100000">
                                          <p:val>
                                            <p:strVal val="#ppt_x"/>
                                          </p:val>
                                        </p:tav>
                                      </p:tavLst>
                                    </p:anim>
                                    <p:anim calcmode="lin" valueType="num">
                                      <p:cBhvr>
                                        <p:cTn id="49"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81" grpId="0" animBg="1"/>
      <p:bldP spid="82" grpId="0"/>
      <p:bldP spid="85" grpId="0"/>
      <p:bldP spid="88" grpId="0"/>
      <p:bldP spid="8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339026">
            <a:off x="4990129" y="4673590"/>
            <a:ext cx="2102723" cy="594019"/>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689238" flipH="1">
            <a:off x="10140820" y="5393172"/>
            <a:ext cx="1807173" cy="510526"/>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51077">
            <a:off x="3916469" y="7162457"/>
            <a:ext cx="2193316" cy="534652"/>
          </a:xfrm>
          <a:prstGeom prst="rect">
            <a:avLst/>
          </a:prstGeom>
        </p:spPr>
      </p:pic>
      <p:sp>
        <p:nvSpPr>
          <p:cNvPr id="10" name="TextBox 10"/>
          <p:cNvSpPr txBox="1"/>
          <p:nvPr/>
        </p:nvSpPr>
        <p:spPr>
          <a:xfrm rot="1668849">
            <a:off x="10932195" y="7816528"/>
            <a:ext cx="5540592" cy="809261"/>
          </a:xfrm>
          <a:prstGeom prst="rect">
            <a:avLst/>
          </a:prstGeom>
        </p:spPr>
        <p:txBody>
          <a:bodyPr wrap="square" lIns="0" tIns="0" rIns="0" bIns="0" rtlCol="0" anchor="t">
            <a:spAutoFit/>
          </a:bodyPr>
          <a:lstStyle/>
          <a:p>
            <a:pPr algn="ctr">
              <a:lnSpc>
                <a:spcPct val="150000"/>
              </a:lnSpc>
            </a:pPr>
            <a:r>
              <a:rPr lang="en-US" sz="4000">
                <a:solidFill>
                  <a:srgbClr val="373E56"/>
                </a:solidFill>
                <a:latin typeface="Arial" panose="020B0604020202020204" pitchFamily="34" charset="0"/>
                <a:cs typeface="Arial" panose="020B0604020202020204" pitchFamily="34" charset="0"/>
              </a:rPr>
              <a:t>D. Hiệu quả và tiết kiệm</a:t>
            </a:r>
          </a:p>
        </p:txBody>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38104" flipH="1">
            <a:off x="10602064" y="8057440"/>
            <a:ext cx="1946143" cy="549785"/>
          </a:xfrm>
          <a:prstGeom prst="rect">
            <a:avLst/>
          </a:prstGeom>
        </p:spPr>
      </p:pic>
      <p:sp>
        <p:nvSpPr>
          <p:cNvPr id="13" name="TextBox 13"/>
          <p:cNvSpPr txBox="1"/>
          <p:nvPr/>
        </p:nvSpPr>
        <p:spPr>
          <a:xfrm rot="-1774858">
            <a:off x="1342679" y="3931953"/>
            <a:ext cx="4253168" cy="809261"/>
          </a:xfrm>
          <a:prstGeom prst="rect">
            <a:avLst/>
          </a:prstGeom>
        </p:spPr>
        <p:txBody>
          <a:bodyPr wrap="square" lIns="0" tIns="0" rIns="0" bIns="0" rtlCol="0" anchor="t">
            <a:spAutoFit/>
          </a:bodyPr>
          <a:lstStyle/>
          <a:p>
            <a:pPr algn="ctr">
              <a:lnSpc>
                <a:spcPct val="150000"/>
              </a:lnSpc>
            </a:pPr>
            <a:r>
              <a:rPr lang="en-US" sz="4000">
                <a:solidFill>
                  <a:srgbClr val="373E56"/>
                </a:solidFill>
                <a:latin typeface="Arial" panose="020B0604020202020204" pitchFamily="34" charset="0"/>
                <a:cs typeface="Arial" panose="020B0604020202020204" pitchFamily="34" charset="0"/>
              </a:rPr>
              <a:t>A. Cân đối</a:t>
            </a:r>
          </a:p>
        </p:txBody>
      </p:sp>
      <p:sp>
        <p:nvSpPr>
          <p:cNvPr id="14" name="TextBox 14"/>
          <p:cNvSpPr txBox="1"/>
          <p:nvPr/>
        </p:nvSpPr>
        <p:spPr>
          <a:xfrm rot="77229">
            <a:off x="11444943" y="4126326"/>
            <a:ext cx="5353152" cy="809261"/>
          </a:xfrm>
          <a:prstGeom prst="rect">
            <a:avLst/>
          </a:prstGeom>
        </p:spPr>
        <p:txBody>
          <a:bodyPr wrap="square" lIns="0" tIns="0" rIns="0" bIns="0" rtlCol="0" anchor="t">
            <a:spAutoFit/>
          </a:bodyPr>
          <a:lstStyle/>
          <a:p>
            <a:pPr algn="ctr">
              <a:lnSpc>
                <a:spcPct val="150000"/>
              </a:lnSpc>
            </a:pPr>
            <a:r>
              <a:rPr lang="en-US" sz="4000">
                <a:solidFill>
                  <a:srgbClr val="373E56"/>
                </a:solidFill>
                <a:latin typeface="Arial" panose="020B0604020202020204" pitchFamily="34" charset="0"/>
                <a:cs typeface="Arial" panose="020B0604020202020204" pitchFamily="34" charset="0"/>
              </a:rPr>
              <a:t>C. Cân đối và phù hợp</a:t>
            </a:r>
          </a:p>
        </p:txBody>
      </p:sp>
      <p:sp>
        <p:nvSpPr>
          <p:cNvPr id="15" name="TextBox 15"/>
          <p:cNvSpPr txBox="1"/>
          <p:nvPr/>
        </p:nvSpPr>
        <p:spPr>
          <a:xfrm rot="2808573">
            <a:off x="1028074" y="8128898"/>
            <a:ext cx="4882378" cy="577081"/>
          </a:xfrm>
          <a:prstGeom prst="rect">
            <a:avLst/>
          </a:prstGeom>
        </p:spPr>
        <p:txBody>
          <a:bodyPr wrap="square" lIns="0" tIns="0" rIns="0" bIns="0" rtlCol="0" anchor="t">
            <a:spAutoFit/>
          </a:bodyPr>
          <a:lstStyle/>
          <a:p>
            <a:pPr algn="ctr">
              <a:lnSpc>
                <a:spcPts val="4500"/>
              </a:lnSpc>
            </a:pPr>
            <a:r>
              <a:rPr lang="en-US" sz="4000">
                <a:solidFill>
                  <a:srgbClr val="373E56"/>
                </a:solidFill>
                <a:latin typeface="Arial" panose="020B0604020202020204" pitchFamily="34" charset="0"/>
                <a:cs typeface="Arial" panose="020B0604020202020204" pitchFamily="34" charset="0"/>
              </a:rPr>
              <a:t>B. Có lợi ích nhất</a:t>
            </a:r>
          </a:p>
        </p:txBody>
      </p:sp>
      <p:sp>
        <p:nvSpPr>
          <p:cNvPr id="18" name="TextBox 12">
            <a:extLst>
              <a:ext uri="{FF2B5EF4-FFF2-40B4-BE49-F238E27FC236}">
                <a16:creationId xmlns:a16="http://schemas.microsoft.com/office/drawing/2014/main" id="{3207F203-170F-4CA4-9EC4-4A0F947AEAB6}"/>
              </a:ext>
            </a:extLst>
          </p:cNvPr>
          <p:cNvSpPr txBox="1"/>
          <p:nvPr/>
        </p:nvSpPr>
        <p:spPr>
          <a:xfrm>
            <a:off x="3363473" y="978330"/>
            <a:ext cx="10287000" cy="1769587"/>
          </a:xfrm>
          <a:prstGeom prst="rect">
            <a:avLst/>
          </a:prstGeom>
        </p:spPr>
        <p:txBody>
          <a:bodyPr wrap="square" lIns="0" tIns="0" rIns="0" bIns="0" rtlCol="0" anchor="t">
            <a:spAutoFit/>
          </a:bodyPr>
          <a:lstStyle/>
          <a:p>
            <a:pPr algn="ctr">
              <a:lnSpc>
                <a:spcPts val="7261"/>
              </a:lnSpc>
            </a:pPr>
            <a:r>
              <a:rPr lang="en-US" sz="4500" b="1">
                <a:solidFill>
                  <a:srgbClr val="373E56"/>
                </a:solidFill>
                <a:latin typeface="Arial" panose="020B0604020202020204" pitchFamily="34" charset="0"/>
                <a:cs typeface="Arial" panose="020B0604020202020204" pitchFamily="34" charset="0"/>
              </a:rPr>
              <a:t>Câu 2: </a:t>
            </a:r>
            <a:r>
              <a:rPr lang="en-US" sz="4500">
                <a:solidFill>
                  <a:srgbClr val="373E56"/>
                </a:solidFill>
                <a:latin typeface="Arial" panose="020B0604020202020204" pitchFamily="34" charset="0"/>
                <a:cs typeface="Arial" panose="020B0604020202020204" pitchFamily="34" charset="0"/>
              </a:rPr>
              <a:t>Quản lí tiền hiệu quả là việc lên kế hoạch chi tiêu, tiết kiệm sao cho: </a:t>
            </a:r>
          </a:p>
        </p:txBody>
      </p:sp>
      <p:pic>
        <p:nvPicPr>
          <p:cNvPr id="16" name="Picture 20">
            <a:extLst>
              <a:ext uri="{FF2B5EF4-FFF2-40B4-BE49-F238E27FC236}">
                <a16:creationId xmlns:a16="http://schemas.microsoft.com/office/drawing/2014/main" id="{384E7BE5-8853-4675-8639-45CE999322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903106" y="4919339"/>
            <a:ext cx="4980763" cy="5367661"/>
          </a:xfrm>
          <a:prstGeom prst="rect">
            <a:avLst/>
          </a:prstGeom>
        </p:spPr>
      </p:pic>
      <p:pic>
        <p:nvPicPr>
          <p:cNvPr id="17" name="Picture 15">
            <a:extLst>
              <a:ext uri="{FF2B5EF4-FFF2-40B4-BE49-F238E27FC236}">
                <a16:creationId xmlns:a16="http://schemas.microsoft.com/office/drawing/2014/main" id="{9001CDFF-6F51-4B2E-9FC8-25912261C1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5313" y="7353978"/>
            <a:ext cx="1725888" cy="2894922"/>
          </a:xfrm>
          <a:prstGeom prst="rect">
            <a:avLst/>
          </a:prstGeom>
        </p:spPr>
      </p:pic>
      <p:pic>
        <p:nvPicPr>
          <p:cNvPr id="20" name="Picture 25">
            <a:extLst>
              <a:ext uri="{FF2B5EF4-FFF2-40B4-BE49-F238E27FC236}">
                <a16:creationId xmlns:a16="http://schemas.microsoft.com/office/drawing/2014/main" id="{C4DD59B8-6D45-4503-BCD0-79097E325F4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6154400" y="7808679"/>
            <a:ext cx="2184750" cy="2440221"/>
          </a:xfrm>
          <a:prstGeom prst="rect">
            <a:avLst/>
          </a:prstGeom>
        </p:spPr>
      </p:pic>
      <p:sp>
        <p:nvSpPr>
          <p:cNvPr id="4" name="Oval 3">
            <a:extLst>
              <a:ext uri="{FF2B5EF4-FFF2-40B4-BE49-F238E27FC236}">
                <a16:creationId xmlns:a16="http://schemas.microsoft.com/office/drawing/2014/main" id="{9D9C2CB8-5237-430D-A69C-D99358D6650F}"/>
              </a:ext>
            </a:extLst>
          </p:cNvPr>
          <p:cNvSpPr/>
          <p:nvPr/>
        </p:nvSpPr>
        <p:spPr>
          <a:xfrm>
            <a:off x="11063456" y="6570642"/>
            <a:ext cx="747544" cy="102451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24753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par>
                                <p:cTn id="37" presetID="16" presetClass="entr" presetSubtype="21"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1000"/>
                                        <p:tgtEl>
                                          <p:spTgt spid="4"/>
                                        </p:tgtEl>
                                      </p:cBhvr>
                                    </p:animEffect>
                                    <p:anim calcmode="lin" valueType="num">
                                      <p:cBhvr>
                                        <p:cTn id="45" dur="1000" fill="hold"/>
                                        <p:tgtEl>
                                          <p:spTgt spid="4"/>
                                        </p:tgtEl>
                                        <p:attrNameLst>
                                          <p:attrName>ppt_x</p:attrName>
                                        </p:attrNameLst>
                                      </p:cBhvr>
                                      <p:tavLst>
                                        <p:tav tm="0">
                                          <p:val>
                                            <p:strVal val="#ppt_x"/>
                                          </p:val>
                                        </p:tav>
                                        <p:tav tm="100000">
                                          <p:val>
                                            <p:strVal val="#ppt_x"/>
                                          </p:val>
                                        </p:tav>
                                      </p:tavLst>
                                    </p:anim>
                                    <p:anim calcmode="lin" valueType="num">
                                      <p:cBhvr>
                                        <p:cTn id="4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15" grpId="0"/>
      <p:bldP spid="18" grpId="0"/>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CF71"/>
        </a:solidFill>
        <a:effectLst/>
      </p:bgPr>
    </p:bg>
    <p:spTree>
      <p:nvGrpSpPr>
        <p:cNvPr id="1" name=""/>
        <p:cNvGrpSpPr/>
        <p:nvPr/>
      </p:nvGrpSpPr>
      <p:grpSpPr>
        <a:xfrm>
          <a:off x="0" y="0"/>
          <a:ext cx="0" cy="0"/>
          <a:chOff x="0" y="0"/>
          <a:chExt cx="0" cy="0"/>
        </a:xfrm>
      </p:grpSpPr>
      <p:sp>
        <p:nvSpPr>
          <p:cNvPr id="19" name="Freeform 19"/>
          <p:cNvSpPr/>
          <p:nvPr/>
        </p:nvSpPr>
        <p:spPr>
          <a:xfrm>
            <a:off x="3581400" y="1790700"/>
            <a:ext cx="11125200" cy="1911166"/>
          </a:xfrm>
          <a:custGeom>
            <a:avLst/>
            <a:gdLst/>
            <a:ahLst/>
            <a:cxnLst/>
            <a:rect l="l" t="t" r="r" b="b"/>
            <a:pathLst>
              <a:path w="854036" h="63602">
                <a:moveTo>
                  <a:pt x="33318" y="51"/>
                </a:moveTo>
                <a:lnTo>
                  <a:pt x="820718" y="51"/>
                </a:lnTo>
                <a:cubicBezTo>
                  <a:pt x="832095" y="0"/>
                  <a:pt x="842630" y="6040"/>
                  <a:pt x="848333" y="15885"/>
                </a:cubicBezTo>
                <a:cubicBezTo>
                  <a:pt x="854036" y="25729"/>
                  <a:pt x="854036" y="37873"/>
                  <a:pt x="848333" y="47717"/>
                </a:cubicBezTo>
                <a:cubicBezTo>
                  <a:pt x="842630" y="57562"/>
                  <a:pt x="832095" y="63602"/>
                  <a:pt x="820718" y="63551"/>
                </a:cubicBezTo>
                <a:lnTo>
                  <a:pt x="33318" y="63551"/>
                </a:lnTo>
                <a:cubicBezTo>
                  <a:pt x="21941" y="63602"/>
                  <a:pt x="11406" y="57562"/>
                  <a:pt x="5703" y="47717"/>
                </a:cubicBezTo>
                <a:cubicBezTo>
                  <a:pt x="0" y="37873"/>
                  <a:pt x="0" y="25729"/>
                  <a:pt x="5703" y="15885"/>
                </a:cubicBezTo>
                <a:cubicBezTo>
                  <a:pt x="11406" y="6040"/>
                  <a:pt x="21941" y="0"/>
                  <a:pt x="33318" y="51"/>
                </a:cubicBezTo>
                <a:close/>
              </a:path>
            </a:pathLst>
          </a:custGeom>
          <a:solidFill>
            <a:srgbClr val="4A7168"/>
          </a:solidFill>
        </p:spPr>
      </p:sp>
      <p:sp>
        <p:nvSpPr>
          <p:cNvPr id="33" name="TextBox 32">
            <a:extLst>
              <a:ext uri="{FF2B5EF4-FFF2-40B4-BE49-F238E27FC236}">
                <a16:creationId xmlns:a16="http://schemas.microsoft.com/office/drawing/2014/main" id="{10F15271-0ED0-495D-A4D7-E6FB7BA9A057}"/>
              </a:ext>
            </a:extLst>
          </p:cNvPr>
          <p:cNvSpPr txBox="1"/>
          <p:nvPr/>
        </p:nvSpPr>
        <p:spPr>
          <a:xfrm>
            <a:off x="3581400" y="2184493"/>
            <a:ext cx="11125200" cy="901593"/>
          </a:xfrm>
          <a:prstGeom prst="rect">
            <a:avLst/>
          </a:prstGeom>
          <a:noFill/>
        </p:spPr>
        <p:txBody>
          <a:bodyPr wrap="square">
            <a:spAutoFit/>
          </a:bodyPr>
          <a:lstStyle/>
          <a:p>
            <a:pPr algn="just">
              <a:lnSpc>
                <a:spcPct val="150000"/>
              </a:lnSpc>
              <a:spcBef>
                <a:spcPct val="0"/>
              </a:spcBef>
            </a:pPr>
            <a:r>
              <a:rPr lang="en-US" sz="4000" b="1">
                <a:solidFill>
                  <a:schemeClr val="bg1"/>
                </a:solidFill>
                <a:latin typeface="Arial" panose="020B0604020202020204" pitchFamily="34" charset="0"/>
                <a:cs typeface="Arial" panose="020B0604020202020204" pitchFamily="34" charset="0"/>
              </a:rPr>
              <a:t>Câu 3: </a:t>
            </a:r>
            <a:r>
              <a:rPr lang="en-US" sz="4000">
                <a:solidFill>
                  <a:schemeClr val="bg1"/>
                </a:solidFill>
                <a:latin typeface="Arial" panose="020B0604020202020204" pitchFamily="34" charset="0"/>
                <a:cs typeface="Arial" panose="020B0604020202020204" pitchFamily="34" charset="0"/>
              </a:rPr>
              <a:t>Đâu là nguyên tắc quản lí tiền hiệu quả?</a:t>
            </a:r>
            <a:endParaRPr lang="vi-VN" sz="4000">
              <a:solidFill>
                <a:schemeClr val="bg1"/>
              </a:solidFill>
              <a:latin typeface="Arial" panose="020B0604020202020204" pitchFamily="34" charset="0"/>
              <a:cs typeface="Arial" panose="020B0604020202020204" pitchFamily="34" charset="0"/>
            </a:endParaRPr>
          </a:p>
        </p:txBody>
      </p:sp>
      <p:sp>
        <p:nvSpPr>
          <p:cNvPr id="24" name="Freeform 18">
            <a:extLst>
              <a:ext uri="{FF2B5EF4-FFF2-40B4-BE49-F238E27FC236}">
                <a16:creationId xmlns:a16="http://schemas.microsoft.com/office/drawing/2014/main" id="{20675FDE-6685-4671-A6AA-CD1C9F2AEFA4}"/>
              </a:ext>
            </a:extLst>
          </p:cNvPr>
          <p:cNvSpPr/>
          <p:nvPr/>
        </p:nvSpPr>
        <p:spPr>
          <a:xfrm>
            <a:off x="3276600" y="4664443"/>
            <a:ext cx="4381500" cy="1911166"/>
          </a:xfrm>
          <a:custGeom>
            <a:avLst/>
            <a:gdLst/>
            <a:ahLst/>
            <a:cxnLst/>
            <a:rect l="l" t="t" r="r" b="b"/>
            <a:pathLst>
              <a:path w="1273136" h="63602">
                <a:moveTo>
                  <a:pt x="33318" y="51"/>
                </a:moveTo>
                <a:lnTo>
                  <a:pt x="1239818" y="51"/>
                </a:lnTo>
                <a:cubicBezTo>
                  <a:pt x="1251195" y="0"/>
                  <a:pt x="1261730" y="6040"/>
                  <a:pt x="1267433" y="15885"/>
                </a:cubicBezTo>
                <a:cubicBezTo>
                  <a:pt x="1273136" y="25729"/>
                  <a:pt x="1273136" y="37873"/>
                  <a:pt x="1267433" y="47717"/>
                </a:cubicBezTo>
                <a:cubicBezTo>
                  <a:pt x="1261730" y="57562"/>
                  <a:pt x="1251195" y="63602"/>
                  <a:pt x="1239818" y="63551"/>
                </a:cubicBezTo>
                <a:lnTo>
                  <a:pt x="33318" y="63551"/>
                </a:lnTo>
                <a:cubicBezTo>
                  <a:pt x="21941" y="63602"/>
                  <a:pt x="11406" y="57562"/>
                  <a:pt x="5703" y="47717"/>
                </a:cubicBezTo>
                <a:cubicBezTo>
                  <a:pt x="0" y="37873"/>
                  <a:pt x="0" y="25729"/>
                  <a:pt x="5703" y="15885"/>
                </a:cubicBezTo>
                <a:cubicBezTo>
                  <a:pt x="11406" y="6040"/>
                  <a:pt x="21941" y="0"/>
                  <a:pt x="33318" y="51"/>
                </a:cubicBezTo>
                <a:close/>
              </a:path>
            </a:pathLst>
          </a:custGeom>
          <a:solidFill>
            <a:srgbClr val="FFF2E6"/>
          </a:solidFill>
        </p:spPr>
        <p:txBody>
          <a:bodyPr/>
          <a:lstStyle/>
          <a:p>
            <a:endParaRPr lang="en-US"/>
          </a:p>
        </p:txBody>
      </p:sp>
      <p:sp>
        <p:nvSpPr>
          <p:cNvPr id="25" name="TextBox 24">
            <a:extLst>
              <a:ext uri="{FF2B5EF4-FFF2-40B4-BE49-F238E27FC236}">
                <a16:creationId xmlns:a16="http://schemas.microsoft.com/office/drawing/2014/main" id="{89CFB493-F7DD-46B0-97A6-04EAC5B9A2CD}"/>
              </a:ext>
            </a:extLst>
          </p:cNvPr>
          <p:cNvSpPr txBox="1"/>
          <p:nvPr/>
        </p:nvSpPr>
        <p:spPr>
          <a:xfrm>
            <a:off x="3276600" y="5169229"/>
            <a:ext cx="4381500" cy="901593"/>
          </a:xfrm>
          <a:prstGeom prst="rect">
            <a:avLst/>
          </a:prstGeom>
          <a:noFill/>
        </p:spPr>
        <p:txBody>
          <a:bodyPr wrap="square">
            <a:spAutoFit/>
          </a:bodyPr>
          <a:lstStyle/>
          <a:p>
            <a:pPr algn="ctr">
              <a:lnSpc>
                <a:spcPct val="150000"/>
              </a:lnSpc>
              <a:spcBef>
                <a:spcPct val="0"/>
              </a:spcBef>
            </a:pPr>
            <a:r>
              <a:rPr lang="en-US" sz="4000">
                <a:solidFill>
                  <a:schemeClr val="accent5">
                    <a:lumMod val="50000"/>
                  </a:schemeClr>
                </a:solidFill>
                <a:latin typeface="Arial" panose="020B0604020202020204" pitchFamily="34" charset="0"/>
                <a:cs typeface="Arial" panose="020B0604020202020204" pitchFamily="34" charset="0"/>
              </a:rPr>
              <a:t>A. Chi tiêu hợp lí</a:t>
            </a:r>
            <a:endParaRPr lang="vi-VN" sz="4000">
              <a:solidFill>
                <a:schemeClr val="accent5">
                  <a:lumMod val="50000"/>
                </a:schemeClr>
              </a:solidFill>
              <a:latin typeface="Arial" panose="020B0604020202020204" pitchFamily="34" charset="0"/>
              <a:cs typeface="Arial" panose="020B0604020202020204" pitchFamily="34" charset="0"/>
            </a:endParaRPr>
          </a:p>
        </p:txBody>
      </p:sp>
      <p:sp>
        <p:nvSpPr>
          <p:cNvPr id="30" name="Freeform 18">
            <a:extLst>
              <a:ext uri="{FF2B5EF4-FFF2-40B4-BE49-F238E27FC236}">
                <a16:creationId xmlns:a16="http://schemas.microsoft.com/office/drawing/2014/main" id="{BB575DE1-FB29-4145-A1DA-B499E0061013}"/>
              </a:ext>
            </a:extLst>
          </p:cNvPr>
          <p:cNvSpPr/>
          <p:nvPr/>
        </p:nvSpPr>
        <p:spPr>
          <a:xfrm>
            <a:off x="10629902" y="4664443"/>
            <a:ext cx="4724400" cy="1911166"/>
          </a:xfrm>
          <a:custGeom>
            <a:avLst/>
            <a:gdLst/>
            <a:ahLst/>
            <a:cxnLst/>
            <a:rect l="l" t="t" r="r" b="b"/>
            <a:pathLst>
              <a:path w="1273136" h="63602">
                <a:moveTo>
                  <a:pt x="33318" y="51"/>
                </a:moveTo>
                <a:lnTo>
                  <a:pt x="1239818" y="51"/>
                </a:lnTo>
                <a:cubicBezTo>
                  <a:pt x="1251195" y="0"/>
                  <a:pt x="1261730" y="6040"/>
                  <a:pt x="1267433" y="15885"/>
                </a:cubicBezTo>
                <a:cubicBezTo>
                  <a:pt x="1273136" y="25729"/>
                  <a:pt x="1273136" y="37873"/>
                  <a:pt x="1267433" y="47717"/>
                </a:cubicBezTo>
                <a:cubicBezTo>
                  <a:pt x="1261730" y="57562"/>
                  <a:pt x="1251195" y="63602"/>
                  <a:pt x="1239818" y="63551"/>
                </a:cubicBezTo>
                <a:lnTo>
                  <a:pt x="33318" y="63551"/>
                </a:lnTo>
                <a:cubicBezTo>
                  <a:pt x="21941" y="63602"/>
                  <a:pt x="11406" y="57562"/>
                  <a:pt x="5703" y="47717"/>
                </a:cubicBezTo>
                <a:cubicBezTo>
                  <a:pt x="0" y="37873"/>
                  <a:pt x="0" y="25729"/>
                  <a:pt x="5703" y="15885"/>
                </a:cubicBezTo>
                <a:cubicBezTo>
                  <a:pt x="11406" y="6040"/>
                  <a:pt x="21941" y="0"/>
                  <a:pt x="33318" y="51"/>
                </a:cubicBezTo>
                <a:close/>
              </a:path>
            </a:pathLst>
          </a:custGeom>
          <a:solidFill>
            <a:srgbClr val="FFF2E6"/>
          </a:solidFill>
        </p:spPr>
        <p:txBody>
          <a:bodyPr/>
          <a:lstStyle/>
          <a:p>
            <a:endParaRPr lang="en-US"/>
          </a:p>
        </p:txBody>
      </p:sp>
      <p:sp>
        <p:nvSpPr>
          <p:cNvPr id="31" name="TextBox 30">
            <a:extLst>
              <a:ext uri="{FF2B5EF4-FFF2-40B4-BE49-F238E27FC236}">
                <a16:creationId xmlns:a16="http://schemas.microsoft.com/office/drawing/2014/main" id="{EFDB574E-8591-4D13-B84A-11784C078E29}"/>
              </a:ext>
            </a:extLst>
          </p:cNvPr>
          <p:cNvSpPr txBox="1"/>
          <p:nvPr/>
        </p:nvSpPr>
        <p:spPr>
          <a:xfrm>
            <a:off x="10629902" y="5169229"/>
            <a:ext cx="4724400" cy="901593"/>
          </a:xfrm>
          <a:prstGeom prst="rect">
            <a:avLst/>
          </a:prstGeom>
          <a:noFill/>
        </p:spPr>
        <p:txBody>
          <a:bodyPr wrap="square">
            <a:spAutoFit/>
          </a:bodyPr>
          <a:lstStyle/>
          <a:p>
            <a:pPr algn="ctr">
              <a:lnSpc>
                <a:spcPct val="150000"/>
              </a:lnSpc>
              <a:spcBef>
                <a:spcPct val="0"/>
              </a:spcBef>
            </a:pPr>
            <a:r>
              <a:rPr lang="en-US" sz="4000">
                <a:solidFill>
                  <a:schemeClr val="accent5">
                    <a:lumMod val="50000"/>
                  </a:schemeClr>
                </a:solidFill>
                <a:latin typeface="Arial" panose="020B0604020202020204" pitchFamily="34" charset="0"/>
                <a:cs typeface="Arial" panose="020B0604020202020204" pitchFamily="34" charset="0"/>
              </a:rPr>
              <a:t>B. Tăng nguồn thu</a:t>
            </a:r>
            <a:endParaRPr lang="vi-VN" sz="4000">
              <a:solidFill>
                <a:schemeClr val="accent5">
                  <a:lumMod val="50000"/>
                </a:schemeClr>
              </a:solidFill>
              <a:latin typeface="Arial" panose="020B0604020202020204" pitchFamily="34" charset="0"/>
              <a:cs typeface="Arial" panose="020B0604020202020204" pitchFamily="34" charset="0"/>
            </a:endParaRPr>
          </a:p>
        </p:txBody>
      </p:sp>
      <p:sp>
        <p:nvSpPr>
          <p:cNvPr id="32" name="Freeform 18">
            <a:extLst>
              <a:ext uri="{FF2B5EF4-FFF2-40B4-BE49-F238E27FC236}">
                <a16:creationId xmlns:a16="http://schemas.microsoft.com/office/drawing/2014/main" id="{993AF5E8-7127-4A9C-9BB0-878AFD765E4D}"/>
              </a:ext>
            </a:extLst>
          </p:cNvPr>
          <p:cNvSpPr/>
          <p:nvPr/>
        </p:nvSpPr>
        <p:spPr>
          <a:xfrm>
            <a:off x="2438400" y="7343774"/>
            <a:ext cx="6324600" cy="1911166"/>
          </a:xfrm>
          <a:custGeom>
            <a:avLst/>
            <a:gdLst/>
            <a:ahLst/>
            <a:cxnLst/>
            <a:rect l="l" t="t" r="r" b="b"/>
            <a:pathLst>
              <a:path w="1273136" h="63602">
                <a:moveTo>
                  <a:pt x="33318" y="51"/>
                </a:moveTo>
                <a:lnTo>
                  <a:pt x="1239818" y="51"/>
                </a:lnTo>
                <a:cubicBezTo>
                  <a:pt x="1251195" y="0"/>
                  <a:pt x="1261730" y="6040"/>
                  <a:pt x="1267433" y="15885"/>
                </a:cubicBezTo>
                <a:cubicBezTo>
                  <a:pt x="1273136" y="25729"/>
                  <a:pt x="1273136" y="37873"/>
                  <a:pt x="1267433" y="47717"/>
                </a:cubicBezTo>
                <a:cubicBezTo>
                  <a:pt x="1261730" y="57562"/>
                  <a:pt x="1251195" y="63602"/>
                  <a:pt x="1239818" y="63551"/>
                </a:cubicBezTo>
                <a:lnTo>
                  <a:pt x="33318" y="63551"/>
                </a:lnTo>
                <a:cubicBezTo>
                  <a:pt x="21941" y="63602"/>
                  <a:pt x="11406" y="57562"/>
                  <a:pt x="5703" y="47717"/>
                </a:cubicBezTo>
                <a:cubicBezTo>
                  <a:pt x="0" y="37873"/>
                  <a:pt x="0" y="25729"/>
                  <a:pt x="5703" y="15885"/>
                </a:cubicBezTo>
                <a:cubicBezTo>
                  <a:pt x="11406" y="6040"/>
                  <a:pt x="21941" y="0"/>
                  <a:pt x="33318" y="51"/>
                </a:cubicBezTo>
                <a:close/>
              </a:path>
            </a:pathLst>
          </a:custGeom>
          <a:solidFill>
            <a:srgbClr val="FFF2E6"/>
          </a:solidFill>
        </p:spPr>
        <p:txBody>
          <a:bodyPr/>
          <a:lstStyle/>
          <a:p>
            <a:endParaRPr lang="en-US"/>
          </a:p>
        </p:txBody>
      </p:sp>
      <p:sp>
        <p:nvSpPr>
          <p:cNvPr id="34" name="TextBox 33">
            <a:extLst>
              <a:ext uri="{FF2B5EF4-FFF2-40B4-BE49-F238E27FC236}">
                <a16:creationId xmlns:a16="http://schemas.microsoft.com/office/drawing/2014/main" id="{5349672E-97F6-4A50-8D47-5F9E843D0EBB}"/>
              </a:ext>
            </a:extLst>
          </p:cNvPr>
          <p:cNvSpPr txBox="1"/>
          <p:nvPr/>
        </p:nvSpPr>
        <p:spPr>
          <a:xfrm>
            <a:off x="2438400" y="7848560"/>
            <a:ext cx="6324600" cy="901593"/>
          </a:xfrm>
          <a:prstGeom prst="rect">
            <a:avLst/>
          </a:prstGeom>
          <a:noFill/>
        </p:spPr>
        <p:txBody>
          <a:bodyPr wrap="square">
            <a:spAutoFit/>
          </a:bodyPr>
          <a:lstStyle/>
          <a:p>
            <a:pPr algn="ctr">
              <a:lnSpc>
                <a:spcPct val="150000"/>
              </a:lnSpc>
              <a:spcBef>
                <a:spcPct val="0"/>
              </a:spcBef>
            </a:pPr>
            <a:r>
              <a:rPr lang="en-US" sz="4000">
                <a:solidFill>
                  <a:schemeClr val="accent5">
                    <a:lumMod val="50000"/>
                  </a:schemeClr>
                </a:solidFill>
                <a:latin typeface="Arial" panose="020B0604020202020204" pitchFamily="34" charset="0"/>
                <a:cs typeface="Arial" panose="020B0604020202020204" pitchFamily="34" charset="0"/>
              </a:rPr>
              <a:t>C. Tiết kiệm thường xuyên</a:t>
            </a:r>
            <a:endParaRPr lang="vi-VN" sz="4000">
              <a:solidFill>
                <a:schemeClr val="accent5">
                  <a:lumMod val="50000"/>
                </a:schemeClr>
              </a:solidFill>
              <a:latin typeface="Arial" panose="020B0604020202020204" pitchFamily="34" charset="0"/>
              <a:cs typeface="Arial" panose="020B0604020202020204" pitchFamily="34" charset="0"/>
            </a:endParaRPr>
          </a:p>
        </p:txBody>
      </p:sp>
      <p:sp>
        <p:nvSpPr>
          <p:cNvPr id="42" name="Freeform 18">
            <a:extLst>
              <a:ext uri="{FF2B5EF4-FFF2-40B4-BE49-F238E27FC236}">
                <a16:creationId xmlns:a16="http://schemas.microsoft.com/office/drawing/2014/main" id="{D0F19C0A-DBA9-42B9-83ED-EAF9D57F64C7}"/>
              </a:ext>
            </a:extLst>
          </p:cNvPr>
          <p:cNvSpPr/>
          <p:nvPr/>
        </p:nvSpPr>
        <p:spPr>
          <a:xfrm>
            <a:off x="9906000" y="7343774"/>
            <a:ext cx="6324600" cy="1911166"/>
          </a:xfrm>
          <a:custGeom>
            <a:avLst/>
            <a:gdLst/>
            <a:ahLst/>
            <a:cxnLst/>
            <a:rect l="l" t="t" r="r" b="b"/>
            <a:pathLst>
              <a:path w="1273136" h="63602">
                <a:moveTo>
                  <a:pt x="33318" y="51"/>
                </a:moveTo>
                <a:lnTo>
                  <a:pt x="1239818" y="51"/>
                </a:lnTo>
                <a:cubicBezTo>
                  <a:pt x="1251195" y="0"/>
                  <a:pt x="1261730" y="6040"/>
                  <a:pt x="1267433" y="15885"/>
                </a:cubicBezTo>
                <a:cubicBezTo>
                  <a:pt x="1273136" y="25729"/>
                  <a:pt x="1273136" y="37873"/>
                  <a:pt x="1267433" y="47717"/>
                </a:cubicBezTo>
                <a:cubicBezTo>
                  <a:pt x="1261730" y="57562"/>
                  <a:pt x="1251195" y="63602"/>
                  <a:pt x="1239818" y="63551"/>
                </a:cubicBezTo>
                <a:lnTo>
                  <a:pt x="33318" y="63551"/>
                </a:lnTo>
                <a:cubicBezTo>
                  <a:pt x="21941" y="63602"/>
                  <a:pt x="11406" y="57562"/>
                  <a:pt x="5703" y="47717"/>
                </a:cubicBezTo>
                <a:cubicBezTo>
                  <a:pt x="0" y="37873"/>
                  <a:pt x="0" y="25729"/>
                  <a:pt x="5703" y="15885"/>
                </a:cubicBezTo>
                <a:cubicBezTo>
                  <a:pt x="11406" y="6040"/>
                  <a:pt x="21941" y="0"/>
                  <a:pt x="33318" y="51"/>
                </a:cubicBezTo>
                <a:close/>
              </a:path>
            </a:pathLst>
          </a:custGeom>
          <a:solidFill>
            <a:srgbClr val="FFF2E6"/>
          </a:solidFill>
        </p:spPr>
        <p:txBody>
          <a:bodyPr/>
          <a:lstStyle/>
          <a:p>
            <a:endParaRPr lang="en-US"/>
          </a:p>
        </p:txBody>
      </p:sp>
      <p:sp>
        <p:nvSpPr>
          <p:cNvPr id="43" name="TextBox 42">
            <a:extLst>
              <a:ext uri="{FF2B5EF4-FFF2-40B4-BE49-F238E27FC236}">
                <a16:creationId xmlns:a16="http://schemas.microsoft.com/office/drawing/2014/main" id="{AA229974-E75B-4C11-B13D-28CDAD2D36BB}"/>
              </a:ext>
            </a:extLst>
          </p:cNvPr>
          <p:cNvSpPr txBox="1"/>
          <p:nvPr/>
        </p:nvSpPr>
        <p:spPr>
          <a:xfrm>
            <a:off x="9906000" y="7848560"/>
            <a:ext cx="6324600" cy="901593"/>
          </a:xfrm>
          <a:prstGeom prst="rect">
            <a:avLst/>
          </a:prstGeom>
          <a:noFill/>
        </p:spPr>
        <p:txBody>
          <a:bodyPr wrap="square">
            <a:spAutoFit/>
          </a:bodyPr>
          <a:lstStyle/>
          <a:p>
            <a:pPr algn="ctr">
              <a:lnSpc>
                <a:spcPct val="150000"/>
              </a:lnSpc>
              <a:spcBef>
                <a:spcPct val="0"/>
              </a:spcBef>
            </a:pPr>
            <a:r>
              <a:rPr lang="en-US" sz="4000">
                <a:solidFill>
                  <a:schemeClr val="accent5">
                    <a:lumMod val="50000"/>
                  </a:schemeClr>
                </a:solidFill>
                <a:latin typeface="Arial" panose="020B0604020202020204" pitchFamily="34" charset="0"/>
                <a:cs typeface="Arial" panose="020B0604020202020204" pitchFamily="34" charset="0"/>
              </a:rPr>
              <a:t>D. Cả A, B, C đều đúng</a:t>
            </a:r>
            <a:endParaRPr lang="vi-VN" sz="4000">
              <a:solidFill>
                <a:schemeClr val="accent5">
                  <a:lumMod val="50000"/>
                </a:schemeClr>
              </a:solidFill>
              <a:latin typeface="Arial" panose="020B0604020202020204" pitchFamily="34" charset="0"/>
              <a:cs typeface="Arial" panose="020B0604020202020204" pitchFamily="34" charset="0"/>
            </a:endParaRPr>
          </a:p>
        </p:txBody>
      </p:sp>
      <p:pic>
        <p:nvPicPr>
          <p:cNvPr id="44" name="Picture 2">
            <a:extLst>
              <a:ext uri="{FF2B5EF4-FFF2-40B4-BE49-F238E27FC236}">
                <a16:creationId xmlns:a16="http://schemas.microsoft.com/office/drawing/2014/main" id="{6D856A98-2878-45CF-A1C9-2752858EE7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3962400"/>
            <a:ext cx="3253626" cy="6372225"/>
          </a:xfrm>
          <a:prstGeom prst="rect">
            <a:avLst/>
          </a:prstGeom>
        </p:spPr>
      </p:pic>
      <p:pic>
        <p:nvPicPr>
          <p:cNvPr id="45" name="Picture 3">
            <a:extLst>
              <a:ext uri="{FF2B5EF4-FFF2-40B4-BE49-F238E27FC236}">
                <a16:creationId xmlns:a16="http://schemas.microsoft.com/office/drawing/2014/main" id="{BE401B49-1A11-402C-8087-A8B9863D81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621000" y="3924301"/>
            <a:ext cx="2705104" cy="6362700"/>
          </a:xfrm>
          <a:prstGeom prst="rect">
            <a:avLst/>
          </a:prstGeom>
        </p:spPr>
      </p:pic>
      <p:pic>
        <p:nvPicPr>
          <p:cNvPr id="46" name="Picture 135">
            <a:extLst>
              <a:ext uri="{FF2B5EF4-FFF2-40B4-BE49-F238E27FC236}">
                <a16:creationId xmlns:a16="http://schemas.microsoft.com/office/drawing/2014/main" id="{79529433-366C-4BB9-BD51-486282A1D4C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9979612">
            <a:off x="-752298" y="1250212"/>
            <a:ext cx="5765330" cy="1247408"/>
          </a:xfrm>
          <a:prstGeom prst="rect">
            <a:avLst/>
          </a:prstGeom>
        </p:spPr>
      </p:pic>
      <p:pic>
        <p:nvPicPr>
          <p:cNvPr id="47" name="Picture 136">
            <a:extLst>
              <a:ext uri="{FF2B5EF4-FFF2-40B4-BE49-F238E27FC236}">
                <a16:creationId xmlns:a16="http://schemas.microsoft.com/office/drawing/2014/main" id="{727F28BD-F0AD-42E3-97A2-715328ADABC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96196">
            <a:off x="12906944" y="910977"/>
            <a:ext cx="5765330" cy="1247408"/>
          </a:xfrm>
          <a:prstGeom prst="rect">
            <a:avLst/>
          </a:prstGeom>
        </p:spPr>
      </p:pic>
      <p:sp>
        <p:nvSpPr>
          <p:cNvPr id="2" name="Oval 1">
            <a:extLst>
              <a:ext uri="{FF2B5EF4-FFF2-40B4-BE49-F238E27FC236}">
                <a16:creationId xmlns:a16="http://schemas.microsoft.com/office/drawing/2014/main" id="{74A0F533-D8E3-4E7B-BEB6-1335B47E9E25}"/>
              </a:ext>
            </a:extLst>
          </p:cNvPr>
          <p:cNvSpPr/>
          <p:nvPr/>
        </p:nvSpPr>
        <p:spPr>
          <a:xfrm>
            <a:off x="10258427" y="8034337"/>
            <a:ext cx="742950" cy="901593"/>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33372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arn(inVertical)">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barn(inVertical)">
                                      <p:cBhvr>
                                        <p:cTn id="31" dur="500"/>
                                        <p:tgtEl>
                                          <p:spTgt spid="3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barn(inVertical)">
                                      <p:cBhvr>
                                        <p:cTn id="39" dur="500"/>
                                        <p:tgtEl>
                                          <p:spTgt spid="4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barn(inVertical)">
                                      <p:cBhvr>
                                        <p:cTn id="42" dur="5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arn(inVertical)">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4" grpId="0" animBg="1"/>
      <p:bldP spid="25" grpId="0"/>
      <p:bldP spid="30" grpId="0" animBg="1"/>
      <p:bldP spid="31" grpId="0"/>
      <p:bldP spid="32" grpId="0" animBg="1"/>
      <p:bldP spid="34" grpId="0"/>
      <p:bldP spid="42" grpId="0" animBg="1"/>
      <p:bldP spid="43" grpId="0"/>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3" name="Group 3"/>
          <p:cNvGrpSpPr/>
          <p:nvPr/>
        </p:nvGrpSpPr>
        <p:grpSpPr>
          <a:xfrm rot="-10800000">
            <a:off x="679612" y="4338758"/>
            <a:ext cx="3696055" cy="2650632"/>
            <a:chOff x="0" y="0"/>
            <a:chExt cx="15040163" cy="15916723"/>
          </a:xfrm>
        </p:grpSpPr>
        <p:sp>
          <p:nvSpPr>
            <p:cNvPr id="4" name="Freeform 4"/>
            <p:cNvSpPr/>
            <p:nvPr/>
          </p:nvSpPr>
          <p:spPr>
            <a:xfrm>
              <a:off x="0" y="-4262"/>
              <a:ext cx="15047908" cy="15923210"/>
            </a:xfrm>
            <a:custGeom>
              <a:avLst/>
              <a:gdLst/>
              <a:ahLst/>
              <a:cxnLst/>
              <a:rect l="l" t="t" r="r" b="b"/>
              <a:pathLst>
                <a:path w="15047908" h="1592321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p:spPr>
        </p:sp>
      </p:grpSp>
      <p:sp>
        <p:nvSpPr>
          <p:cNvPr id="11" name="TextBox 11"/>
          <p:cNvSpPr txBox="1"/>
          <p:nvPr/>
        </p:nvSpPr>
        <p:spPr>
          <a:xfrm>
            <a:off x="677708" y="5467441"/>
            <a:ext cx="3697959" cy="458331"/>
          </a:xfrm>
          <a:prstGeom prst="rect">
            <a:avLst/>
          </a:prstGeom>
        </p:spPr>
        <p:txBody>
          <a:bodyPr wrap="square" lIns="0" tIns="0" rIns="0" bIns="0" rtlCol="0" anchor="t">
            <a:spAutoFit/>
          </a:bodyPr>
          <a:lstStyle/>
          <a:p>
            <a:pPr algn="ctr">
              <a:lnSpc>
                <a:spcPts val="3409"/>
              </a:lnSpc>
              <a:spcBef>
                <a:spcPct val="0"/>
              </a:spcBef>
            </a:pPr>
            <a:r>
              <a:rPr lang="en-US" sz="4500" spc="-288">
                <a:solidFill>
                  <a:srgbClr val="373E56"/>
                </a:solidFill>
                <a:latin typeface="Arial" panose="020B0604020202020204" pitchFamily="34" charset="0"/>
                <a:cs typeface="Arial" panose="020B0604020202020204" pitchFamily="34" charset="0"/>
              </a:rPr>
              <a:t>A. Trách nhiệm</a:t>
            </a:r>
          </a:p>
        </p:txBody>
      </p:sp>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680680" y="7720572"/>
            <a:ext cx="1903635" cy="2650631"/>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27640" y="8276114"/>
            <a:ext cx="4014979" cy="2095089"/>
          </a:xfrm>
          <a:prstGeom prst="rect">
            <a:avLst/>
          </a:prstGeom>
        </p:spPr>
      </p:pic>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93710" y="7720572"/>
            <a:ext cx="1903635" cy="2650631"/>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722376" y="8234593"/>
            <a:ext cx="2880234" cy="2136610"/>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40670" y="8276114"/>
            <a:ext cx="4014979" cy="2095089"/>
          </a:xfrm>
          <a:prstGeom prst="rect">
            <a:avLst/>
          </a:prstGeom>
        </p:spPr>
      </p:pic>
      <p:pic>
        <p:nvPicPr>
          <p:cNvPr id="20"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0655" y="7720572"/>
            <a:ext cx="1903635" cy="2650631"/>
          </a:xfrm>
          <a:prstGeom prst="rect">
            <a:avLst/>
          </a:prstGeom>
        </p:spPr>
      </p:pic>
      <p:grpSp>
        <p:nvGrpSpPr>
          <p:cNvPr id="21" name="Group 21"/>
          <p:cNvGrpSpPr/>
          <p:nvPr/>
        </p:nvGrpSpPr>
        <p:grpSpPr>
          <a:xfrm>
            <a:off x="-1371833" y="-873525"/>
            <a:ext cx="21031665" cy="1344037"/>
            <a:chOff x="0" y="0"/>
            <a:chExt cx="28042220" cy="1792049"/>
          </a:xfrm>
        </p:grpSpPr>
        <p:pic>
          <p:nvPicPr>
            <p:cNvPr id="22" name="Picture 2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78321"/>
            <a:stretch>
              <a:fillRect/>
            </a:stretch>
          </p:blipFill>
          <p:spPr>
            <a:xfrm flipV="1">
              <a:off x="0" y="0"/>
              <a:ext cx="15104543" cy="1792049"/>
            </a:xfrm>
            <a:prstGeom prst="rect">
              <a:avLst/>
            </a:prstGeom>
          </p:spPr>
        </p:pic>
        <p:pic>
          <p:nvPicPr>
            <p:cNvPr id="23" name="Picture 2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78321"/>
            <a:stretch>
              <a:fillRect/>
            </a:stretch>
          </p:blipFill>
          <p:spPr>
            <a:xfrm flipV="1">
              <a:off x="12937677" y="0"/>
              <a:ext cx="15104543" cy="1792049"/>
            </a:xfrm>
            <a:prstGeom prst="rect">
              <a:avLst/>
            </a:prstGeom>
          </p:spPr>
        </p:pic>
      </p:grpSp>
      <p:sp>
        <p:nvSpPr>
          <p:cNvPr id="24" name="TextBox 12">
            <a:extLst>
              <a:ext uri="{FF2B5EF4-FFF2-40B4-BE49-F238E27FC236}">
                <a16:creationId xmlns:a16="http://schemas.microsoft.com/office/drawing/2014/main" id="{1B5E0BCC-7428-4C6B-A263-F58118D5F9E9}"/>
              </a:ext>
            </a:extLst>
          </p:cNvPr>
          <p:cNvSpPr txBox="1"/>
          <p:nvPr/>
        </p:nvSpPr>
        <p:spPr>
          <a:xfrm>
            <a:off x="3276600" y="1657551"/>
            <a:ext cx="11328406" cy="1769587"/>
          </a:xfrm>
          <a:prstGeom prst="rect">
            <a:avLst/>
          </a:prstGeom>
        </p:spPr>
        <p:txBody>
          <a:bodyPr wrap="square" lIns="0" tIns="0" rIns="0" bIns="0" rtlCol="0" anchor="t">
            <a:spAutoFit/>
          </a:bodyPr>
          <a:lstStyle/>
          <a:p>
            <a:pPr algn="ctr">
              <a:lnSpc>
                <a:spcPts val="7261"/>
              </a:lnSpc>
            </a:pPr>
            <a:r>
              <a:rPr lang="en-US" sz="4500" b="1">
                <a:solidFill>
                  <a:srgbClr val="373E56"/>
                </a:solidFill>
                <a:latin typeface="Arial" panose="020B0604020202020204" pitchFamily="34" charset="0"/>
                <a:cs typeface="Arial" panose="020B0604020202020204" pitchFamily="34" charset="0"/>
              </a:rPr>
              <a:t>Câu 4: </a:t>
            </a:r>
            <a:r>
              <a:rPr lang="en-US" sz="4500">
                <a:solidFill>
                  <a:srgbClr val="373E56"/>
                </a:solidFill>
                <a:latin typeface="Arial" panose="020B0604020202020204" pitchFamily="34" charset="0"/>
                <a:cs typeface="Arial" panose="020B0604020202020204" pitchFamily="34" charset="0"/>
              </a:rPr>
              <a:t> Quản lí tiền hiệu quả sẽ giúp chúng ta rèn luyện tính tiết kiệm và ý thức nào?</a:t>
            </a:r>
          </a:p>
        </p:txBody>
      </p:sp>
      <p:grpSp>
        <p:nvGrpSpPr>
          <p:cNvPr id="25" name="Group 3">
            <a:extLst>
              <a:ext uri="{FF2B5EF4-FFF2-40B4-BE49-F238E27FC236}">
                <a16:creationId xmlns:a16="http://schemas.microsoft.com/office/drawing/2014/main" id="{8FF3A555-2AAB-4F9F-B9F0-ED32B86F21BF}"/>
              </a:ext>
            </a:extLst>
          </p:cNvPr>
          <p:cNvGrpSpPr/>
          <p:nvPr/>
        </p:nvGrpSpPr>
        <p:grpSpPr>
          <a:xfrm rot="-10800000">
            <a:off x="4805484" y="4332121"/>
            <a:ext cx="3697959" cy="2650632"/>
            <a:chOff x="0" y="0"/>
            <a:chExt cx="15040163" cy="15916723"/>
          </a:xfrm>
        </p:grpSpPr>
        <p:sp>
          <p:nvSpPr>
            <p:cNvPr id="26" name="Freeform 4">
              <a:extLst>
                <a:ext uri="{FF2B5EF4-FFF2-40B4-BE49-F238E27FC236}">
                  <a16:creationId xmlns:a16="http://schemas.microsoft.com/office/drawing/2014/main" id="{78C27CE6-2E99-4106-9E1F-E8C5EADFDDF6}"/>
                </a:ext>
              </a:extLst>
            </p:cNvPr>
            <p:cNvSpPr/>
            <p:nvPr/>
          </p:nvSpPr>
          <p:spPr>
            <a:xfrm>
              <a:off x="0" y="-4262"/>
              <a:ext cx="15047908" cy="15923210"/>
            </a:xfrm>
            <a:custGeom>
              <a:avLst/>
              <a:gdLst/>
              <a:ahLst/>
              <a:cxnLst/>
              <a:rect l="l" t="t" r="r" b="b"/>
              <a:pathLst>
                <a:path w="15047908" h="1592321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p:spPr>
        </p:sp>
      </p:grpSp>
      <p:sp>
        <p:nvSpPr>
          <p:cNvPr id="27" name="TextBox 11">
            <a:extLst>
              <a:ext uri="{FF2B5EF4-FFF2-40B4-BE49-F238E27FC236}">
                <a16:creationId xmlns:a16="http://schemas.microsoft.com/office/drawing/2014/main" id="{F9A7B71D-9B65-4ABB-94C4-9C63FE5A35D2}"/>
              </a:ext>
            </a:extLst>
          </p:cNvPr>
          <p:cNvSpPr txBox="1"/>
          <p:nvPr/>
        </p:nvSpPr>
        <p:spPr>
          <a:xfrm>
            <a:off x="4744006" y="5460804"/>
            <a:ext cx="3759437" cy="458331"/>
          </a:xfrm>
          <a:prstGeom prst="rect">
            <a:avLst/>
          </a:prstGeom>
        </p:spPr>
        <p:txBody>
          <a:bodyPr wrap="square" lIns="0" tIns="0" rIns="0" bIns="0" rtlCol="0" anchor="t">
            <a:spAutoFit/>
          </a:bodyPr>
          <a:lstStyle/>
          <a:p>
            <a:pPr algn="ctr">
              <a:lnSpc>
                <a:spcPts val="3409"/>
              </a:lnSpc>
              <a:spcBef>
                <a:spcPct val="0"/>
              </a:spcBef>
            </a:pPr>
            <a:r>
              <a:rPr lang="en-US" sz="4500" spc="-288">
                <a:solidFill>
                  <a:srgbClr val="373E56"/>
                </a:solidFill>
                <a:latin typeface="Arial" panose="020B0604020202020204" pitchFamily="34" charset="0"/>
                <a:cs typeface="Arial" panose="020B0604020202020204" pitchFamily="34" charset="0"/>
              </a:rPr>
              <a:t>B. Tự lập</a:t>
            </a:r>
          </a:p>
        </p:txBody>
      </p:sp>
      <p:grpSp>
        <p:nvGrpSpPr>
          <p:cNvPr id="28" name="Group 3">
            <a:extLst>
              <a:ext uri="{FF2B5EF4-FFF2-40B4-BE49-F238E27FC236}">
                <a16:creationId xmlns:a16="http://schemas.microsoft.com/office/drawing/2014/main" id="{ACF3DED6-C05D-4E9E-9B50-4830F0AED6B7}"/>
              </a:ext>
            </a:extLst>
          </p:cNvPr>
          <p:cNvGrpSpPr/>
          <p:nvPr/>
        </p:nvGrpSpPr>
        <p:grpSpPr>
          <a:xfrm rot="-10800000">
            <a:off x="9127321" y="4392323"/>
            <a:ext cx="4014981" cy="2650632"/>
            <a:chOff x="0" y="0"/>
            <a:chExt cx="15040163" cy="15916723"/>
          </a:xfrm>
        </p:grpSpPr>
        <p:sp>
          <p:nvSpPr>
            <p:cNvPr id="29" name="Freeform 4">
              <a:extLst>
                <a:ext uri="{FF2B5EF4-FFF2-40B4-BE49-F238E27FC236}">
                  <a16:creationId xmlns:a16="http://schemas.microsoft.com/office/drawing/2014/main" id="{2024CFBD-6BDE-4C37-BDCD-39D6F5185D53}"/>
                </a:ext>
              </a:extLst>
            </p:cNvPr>
            <p:cNvSpPr/>
            <p:nvPr/>
          </p:nvSpPr>
          <p:spPr>
            <a:xfrm>
              <a:off x="0" y="-4262"/>
              <a:ext cx="15047908" cy="15923210"/>
            </a:xfrm>
            <a:custGeom>
              <a:avLst/>
              <a:gdLst/>
              <a:ahLst/>
              <a:cxnLst/>
              <a:rect l="l" t="t" r="r" b="b"/>
              <a:pathLst>
                <a:path w="15047908" h="1592321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p:spPr>
        </p:sp>
      </p:grpSp>
      <p:sp>
        <p:nvSpPr>
          <p:cNvPr id="30" name="TextBox 11">
            <a:extLst>
              <a:ext uri="{FF2B5EF4-FFF2-40B4-BE49-F238E27FC236}">
                <a16:creationId xmlns:a16="http://schemas.microsoft.com/office/drawing/2014/main" id="{048A193B-6FBF-4CE9-BFEC-AC4D7481F1A5}"/>
              </a:ext>
            </a:extLst>
          </p:cNvPr>
          <p:cNvSpPr txBox="1"/>
          <p:nvPr/>
        </p:nvSpPr>
        <p:spPr>
          <a:xfrm>
            <a:off x="9205746" y="5521006"/>
            <a:ext cx="4017049" cy="458331"/>
          </a:xfrm>
          <a:prstGeom prst="rect">
            <a:avLst/>
          </a:prstGeom>
        </p:spPr>
        <p:txBody>
          <a:bodyPr wrap="square" lIns="0" tIns="0" rIns="0" bIns="0" rtlCol="0" anchor="t">
            <a:spAutoFit/>
          </a:bodyPr>
          <a:lstStyle/>
          <a:p>
            <a:pPr algn="ctr">
              <a:lnSpc>
                <a:spcPts val="3409"/>
              </a:lnSpc>
              <a:spcBef>
                <a:spcPct val="0"/>
              </a:spcBef>
            </a:pPr>
            <a:r>
              <a:rPr lang="en-US" sz="4500" spc="-288">
                <a:solidFill>
                  <a:srgbClr val="373E56"/>
                </a:solidFill>
                <a:latin typeface="Arial" panose="020B0604020202020204" pitchFamily="34" charset="0"/>
                <a:cs typeface="Arial" panose="020B0604020202020204" pitchFamily="34" charset="0"/>
              </a:rPr>
              <a:t>C. Thông cảm</a:t>
            </a:r>
          </a:p>
        </p:txBody>
      </p:sp>
      <p:grpSp>
        <p:nvGrpSpPr>
          <p:cNvPr id="31" name="Group 3">
            <a:extLst>
              <a:ext uri="{FF2B5EF4-FFF2-40B4-BE49-F238E27FC236}">
                <a16:creationId xmlns:a16="http://schemas.microsoft.com/office/drawing/2014/main" id="{4146E46D-F6F2-4FCF-8165-586705C05D51}"/>
              </a:ext>
            </a:extLst>
          </p:cNvPr>
          <p:cNvGrpSpPr/>
          <p:nvPr/>
        </p:nvGrpSpPr>
        <p:grpSpPr>
          <a:xfrm rot="-10800000">
            <a:off x="13646989" y="4331637"/>
            <a:ext cx="3853995" cy="2650632"/>
            <a:chOff x="0" y="0"/>
            <a:chExt cx="15040163" cy="15916723"/>
          </a:xfrm>
        </p:grpSpPr>
        <p:sp>
          <p:nvSpPr>
            <p:cNvPr id="32" name="Freeform 4">
              <a:extLst>
                <a:ext uri="{FF2B5EF4-FFF2-40B4-BE49-F238E27FC236}">
                  <a16:creationId xmlns:a16="http://schemas.microsoft.com/office/drawing/2014/main" id="{E1E4B22B-286E-4D52-B4A9-EE3439DAE8F1}"/>
                </a:ext>
              </a:extLst>
            </p:cNvPr>
            <p:cNvSpPr/>
            <p:nvPr/>
          </p:nvSpPr>
          <p:spPr>
            <a:xfrm>
              <a:off x="0" y="-4262"/>
              <a:ext cx="15047908" cy="15923210"/>
            </a:xfrm>
            <a:custGeom>
              <a:avLst/>
              <a:gdLst/>
              <a:ahLst/>
              <a:cxnLst/>
              <a:rect l="l" t="t" r="r" b="b"/>
              <a:pathLst>
                <a:path w="15047908" h="1592321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p:spPr>
        </p:sp>
      </p:grpSp>
      <p:sp>
        <p:nvSpPr>
          <p:cNvPr id="33" name="TextBox 11">
            <a:extLst>
              <a:ext uri="{FF2B5EF4-FFF2-40B4-BE49-F238E27FC236}">
                <a16:creationId xmlns:a16="http://schemas.microsoft.com/office/drawing/2014/main" id="{7536B1FA-BDA2-4183-AA78-B65A7BD18FB4}"/>
              </a:ext>
            </a:extLst>
          </p:cNvPr>
          <p:cNvSpPr txBox="1"/>
          <p:nvPr/>
        </p:nvSpPr>
        <p:spPr>
          <a:xfrm>
            <a:off x="13645004" y="5460320"/>
            <a:ext cx="3936472" cy="458331"/>
          </a:xfrm>
          <a:prstGeom prst="rect">
            <a:avLst/>
          </a:prstGeom>
        </p:spPr>
        <p:txBody>
          <a:bodyPr wrap="square" lIns="0" tIns="0" rIns="0" bIns="0" rtlCol="0" anchor="t">
            <a:spAutoFit/>
          </a:bodyPr>
          <a:lstStyle/>
          <a:p>
            <a:pPr algn="ctr">
              <a:lnSpc>
                <a:spcPts val="3409"/>
              </a:lnSpc>
              <a:spcBef>
                <a:spcPct val="0"/>
              </a:spcBef>
            </a:pPr>
            <a:r>
              <a:rPr lang="en-US" sz="4500" spc="-288">
                <a:solidFill>
                  <a:srgbClr val="373E56"/>
                </a:solidFill>
                <a:latin typeface="Arial" panose="020B0604020202020204" pitchFamily="34" charset="0"/>
                <a:cs typeface="Arial" panose="020B0604020202020204" pitchFamily="34" charset="0"/>
              </a:rPr>
              <a:t>D. Chia sẻ</a:t>
            </a:r>
          </a:p>
        </p:txBody>
      </p:sp>
      <p:sp>
        <p:nvSpPr>
          <p:cNvPr id="34" name="Oval 33">
            <a:extLst>
              <a:ext uri="{FF2B5EF4-FFF2-40B4-BE49-F238E27FC236}">
                <a16:creationId xmlns:a16="http://schemas.microsoft.com/office/drawing/2014/main" id="{2BA9614C-FC71-4752-B82E-AD49968F3076}"/>
              </a:ext>
            </a:extLst>
          </p:cNvPr>
          <p:cNvSpPr/>
          <p:nvPr/>
        </p:nvSpPr>
        <p:spPr>
          <a:xfrm>
            <a:off x="5334000" y="5143500"/>
            <a:ext cx="914400" cy="990600"/>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71246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1000"/>
                                        <p:tgtEl>
                                          <p:spTgt spid="25"/>
                                        </p:tgtEl>
                                      </p:cBhvr>
                                    </p:animEffect>
                                    <p:anim calcmode="lin" valueType="num">
                                      <p:cBhvr>
                                        <p:cTn id="30" dur="1000" fill="hold"/>
                                        <p:tgtEl>
                                          <p:spTgt spid="25"/>
                                        </p:tgtEl>
                                        <p:attrNameLst>
                                          <p:attrName>ppt_x</p:attrName>
                                        </p:attrNameLst>
                                      </p:cBhvr>
                                      <p:tavLst>
                                        <p:tav tm="0">
                                          <p:val>
                                            <p:strVal val="#ppt_x"/>
                                          </p:val>
                                        </p:tav>
                                        <p:tav tm="100000">
                                          <p:val>
                                            <p:strVal val="#ppt_x"/>
                                          </p:val>
                                        </p:tav>
                                      </p:tavLst>
                                    </p:anim>
                                    <p:anim calcmode="lin" valueType="num">
                                      <p:cBhvr>
                                        <p:cTn id="3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1000"/>
                                        <p:tgtEl>
                                          <p:spTgt spid="30"/>
                                        </p:tgtEl>
                                      </p:cBhvr>
                                    </p:animEffect>
                                    <p:anim calcmode="lin" valueType="num">
                                      <p:cBhvr>
                                        <p:cTn id="37" dur="1000" fill="hold"/>
                                        <p:tgtEl>
                                          <p:spTgt spid="30"/>
                                        </p:tgtEl>
                                        <p:attrNameLst>
                                          <p:attrName>ppt_x</p:attrName>
                                        </p:attrNameLst>
                                      </p:cBhvr>
                                      <p:tavLst>
                                        <p:tav tm="0">
                                          <p:val>
                                            <p:strVal val="#ppt_x"/>
                                          </p:val>
                                        </p:tav>
                                        <p:tav tm="100000">
                                          <p:val>
                                            <p:strVal val="#ppt_x"/>
                                          </p:val>
                                        </p:tav>
                                      </p:tavLst>
                                    </p:anim>
                                    <p:anim calcmode="lin" valueType="num">
                                      <p:cBhvr>
                                        <p:cTn id="38" dur="1000" fill="hold"/>
                                        <p:tgtEl>
                                          <p:spTgt spid="30"/>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1000"/>
                                        <p:tgtEl>
                                          <p:spTgt spid="28"/>
                                        </p:tgtEl>
                                      </p:cBhvr>
                                    </p:animEffect>
                                    <p:anim calcmode="lin" valueType="num">
                                      <p:cBhvr>
                                        <p:cTn id="42" dur="1000" fill="hold"/>
                                        <p:tgtEl>
                                          <p:spTgt spid="28"/>
                                        </p:tgtEl>
                                        <p:attrNameLst>
                                          <p:attrName>ppt_x</p:attrName>
                                        </p:attrNameLst>
                                      </p:cBhvr>
                                      <p:tavLst>
                                        <p:tav tm="0">
                                          <p:val>
                                            <p:strVal val="#ppt_x"/>
                                          </p:val>
                                        </p:tav>
                                        <p:tav tm="100000">
                                          <p:val>
                                            <p:strVal val="#ppt_x"/>
                                          </p:val>
                                        </p:tav>
                                      </p:tavLst>
                                    </p:anim>
                                    <p:anim calcmode="lin" valueType="num">
                                      <p:cBhvr>
                                        <p:cTn id="4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1000"/>
                                        <p:tgtEl>
                                          <p:spTgt spid="33"/>
                                        </p:tgtEl>
                                      </p:cBhvr>
                                    </p:animEffect>
                                    <p:anim calcmode="lin" valueType="num">
                                      <p:cBhvr>
                                        <p:cTn id="49" dur="1000" fill="hold"/>
                                        <p:tgtEl>
                                          <p:spTgt spid="33"/>
                                        </p:tgtEl>
                                        <p:attrNameLst>
                                          <p:attrName>ppt_x</p:attrName>
                                        </p:attrNameLst>
                                      </p:cBhvr>
                                      <p:tavLst>
                                        <p:tav tm="0">
                                          <p:val>
                                            <p:strVal val="#ppt_x"/>
                                          </p:val>
                                        </p:tav>
                                        <p:tav tm="100000">
                                          <p:val>
                                            <p:strVal val="#ppt_x"/>
                                          </p:val>
                                        </p:tav>
                                      </p:tavLst>
                                    </p:anim>
                                    <p:anim calcmode="lin" valueType="num">
                                      <p:cBhvr>
                                        <p:cTn id="50" dur="1000" fill="hold"/>
                                        <p:tgtEl>
                                          <p:spTgt spid="33"/>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1000"/>
                                        <p:tgtEl>
                                          <p:spTgt spid="31"/>
                                        </p:tgtEl>
                                      </p:cBhvr>
                                    </p:animEffect>
                                    <p:anim calcmode="lin" valueType="num">
                                      <p:cBhvr>
                                        <p:cTn id="54" dur="1000" fill="hold"/>
                                        <p:tgtEl>
                                          <p:spTgt spid="31"/>
                                        </p:tgtEl>
                                        <p:attrNameLst>
                                          <p:attrName>ppt_x</p:attrName>
                                        </p:attrNameLst>
                                      </p:cBhvr>
                                      <p:tavLst>
                                        <p:tav tm="0">
                                          <p:val>
                                            <p:strVal val="#ppt_x"/>
                                          </p:val>
                                        </p:tav>
                                        <p:tav tm="100000">
                                          <p:val>
                                            <p:strVal val="#ppt_x"/>
                                          </p:val>
                                        </p:tav>
                                      </p:tavLst>
                                    </p:anim>
                                    <p:anim calcmode="lin" valueType="num">
                                      <p:cBhvr>
                                        <p:cTn id="5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wipe(down)">
                                      <p:cBhvr>
                                        <p:cTn id="6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4" grpId="0"/>
      <p:bldP spid="27" grpId="0"/>
      <p:bldP spid="30" grpId="0"/>
      <p:bldP spid="33" grpId="0"/>
      <p:bldP spid="3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0" y="-19050"/>
            <a:ext cx="3486154" cy="102870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4" name="Picture 6">
            <a:extLst>
              <a:ext uri="{FF2B5EF4-FFF2-40B4-BE49-F238E27FC236}">
                <a16:creationId xmlns:a16="http://schemas.microsoft.com/office/drawing/2014/main" id="{29CCC74F-C963-4A32-B77C-E41B1C148950}"/>
              </a:ext>
            </a:extLst>
          </p:cNvPr>
          <p:cNvPicPr>
            <a:picLocks noChangeAspect="1"/>
          </p:cNvPicPr>
          <p:nvPr/>
        </p:nvPicPr>
        <p:blipFill>
          <a:blip r:embed="rId2"/>
          <a:srcRect/>
          <a:stretch>
            <a:fillRect/>
          </a:stretch>
        </p:blipFill>
        <p:spPr>
          <a:xfrm>
            <a:off x="278885" y="922209"/>
            <a:ext cx="2709334" cy="2133601"/>
          </a:xfrm>
          <a:prstGeom prst="rect">
            <a:avLst/>
          </a:prstGeom>
        </p:spPr>
      </p:pic>
      <p:pic>
        <p:nvPicPr>
          <p:cNvPr id="19" name="Picture 9">
            <a:extLst>
              <a:ext uri="{FF2B5EF4-FFF2-40B4-BE49-F238E27FC236}">
                <a16:creationId xmlns:a16="http://schemas.microsoft.com/office/drawing/2014/main" id="{04BCA8BE-1A15-424D-854C-D584B59888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69090" y="7503892"/>
            <a:ext cx="2245265" cy="2231232"/>
          </a:xfrm>
          <a:prstGeom prst="rect">
            <a:avLst/>
          </a:prstGeom>
        </p:spPr>
      </p:pic>
      <p:pic>
        <p:nvPicPr>
          <p:cNvPr id="24" name="Picture 11">
            <a:extLst>
              <a:ext uri="{FF2B5EF4-FFF2-40B4-BE49-F238E27FC236}">
                <a16:creationId xmlns:a16="http://schemas.microsoft.com/office/drawing/2014/main" id="{16D50340-7062-47C0-911D-60471FAF0262}"/>
              </a:ext>
            </a:extLst>
          </p:cNvPr>
          <p:cNvPicPr>
            <a:picLocks noChangeAspect="1"/>
          </p:cNvPicPr>
          <p:nvPr/>
        </p:nvPicPr>
        <p:blipFill>
          <a:blip r:embed="rId5"/>
          <a:srcRect/>
          <a:stretch>
            <a:fillRect/>
          </a:stretch>
        </p:blipFill>
        <p:spPr>
          <a:xfrm>
            <a:off x="182255" y="3974638"/>
            <a:ext cx="2818937" cy="2605087"/>
          </a:xfrm>
          <a:prstGeom prst="rect">
            <a:avLst/>
          </a:prstGeom>
        </p:spPr>
      </p:pic>
      <p:sp>
        <p:nvSpPr>
          <p:cNvPr id="25" name="AutoShape 8">
            <a:extLst>
              <a:ext uri="{FF2B5EF4-FFF2-40B4-BE49-F238E27FC236}">
                <a16:creationId xmlns:a16="http://schemas.microsoft.com/office/drawing/2014/main" id="{EE0D5427-39DD-4917-8C01-8E336C84BEF5}"/>
              </a:ext>
            </a:extLst>
          </p:cNvPr>
          <p:cNvSpPr/>
          <p:nvPr/>
        </p:nvSpPr>
        <p:spPr>
          <a:xfrm>
            <a:off x="6248399" y="1007717"/>
            <a:ext cx="8991599" cy="3810000"/>
          </a:xfrm>
          <a:prstGeom prst="rect">
            <a:avLst/>
          </a:prstGeom>
          <a:solidFill>
            <a:srgbClr val="DB9463"/>
          </a:solidFill>
        </p:spPr>
      </p:sp>
      <p:sp>
        <p:nvSpPr>
          <p:cNvPr id="26" name="AutoShape 9">
            <a:extLst>
              <a:ext uri="{FF2B5EF4-FFF2-40B4-BE49-F238E27FC236}">
                <a16:creationId xmlns:a16="http://schemas.microsoft.com/office/drawing/2014/main" id="{6EAFEFC8-979C-462D-8D36-C6B8D9A96ED2}"/>
              </a:ext>
            </a:extLst>
          </p:cNvPr>
          <p:cNvSpPr/>
          <p:nvPr/>
        </p:nvSpPr>
        <p:spPr>
          <a:xfrm>
            <a:off x="4876800" y="1212883"/>
            <a:ext cx="10260093" cy="3409620"/>
          </a:xfrm>
          <a:prstGeom prst="rect">
            <a:avLst/>
          </a:prstGeom>
          <a:solidFill>
            <a:schemeClr val="accent6">
              <a:lumMod val="20000"/>
              <a:lumOff val="80000"/>
            </a:schemeClr>
          </a:solidFill>
        </p:spPr>
      </p:sp>
      <p:sp>
        <p:nvSpPr>
          <p:cNvPr id="27" name="TextBox 26">
            <a:extLst>
              <a:ext uri="{FF2B5EF4-FFF2-40B4-BE49-F238E27FC236}">
                <a16:creationId xmlns:a16="http://schemas.microsoft.com/office/drawing/2014/main" id="{38FBA0FE-6CCE-4499-AEFC-D93E88E368F0}"/>
              </a:ext>
            </a:extLst>
          </p:cNvPr>
          <p:cNvSpPr txBox="1"/>
          <p:nvPr/>
        </p:nvSpPr>
        <p:spPr>
          <a:xfrm>
            <a:off x="5041522" y="2121806"/>
            <a:ext cx="9930647" cy="1824923"/>
          </a:xfrm>
          <a:prstGeom prst="rect">
            <a:avLst/>
          </a:prstGeom>
          <a:noFill/>
        </p:spPr>
        <p:txBody>
          <a:bodyPr wrap="square">
            <a:spAutoFit/>
          </a:bodyPr>
          <a:lstStyle/>
          <a:p>
            <a:pPr algn="just">
              <a:lnSpc>
                <a:spcPct val="150000"/>
              </a:lnSpc>
            </a:pPr>
            <a:r>
              <a:rPr lang="en-US" sz="4000" b="1">
                <a:solidFill>
                  <a:schemeClr val="tx2">
                    <a:lumMod val="50000"/>
                  </a:schemeClr>
                </a:solidFill>
                <a:latin typeface="Arial" panose="020B0604020202020204" pitchFamily="34" charset="0"/>
                <a:cs typeface="Arial" panose="020B0604020202020204" pitchFamily="34" charset="0"/>
              </a:rPr>
              <a:t>Câu 5: </a:t>
            </a:r>
            <a:r>
              <a:rPr lang="en-US" sz="4000">
                <a:solidFill>
                  <a:schemeClr val="tx2">
                    <a:lumMod val="50000"/>
                  </a:schemeClr>
                </a:solidFill>
                <a:latin typeface="Arial" panose="020B0604020202020204" pitchFamily="34" charset="0"/>
                <a:cs typeface="Arial" panose="020B0604020202020204" pitchFamily="34" charset="0"/>
              </a:rPr>
              <a:t>Đâu </a:t>
            </a:r>
            <a:r>
              <a:rPr lang="en-US" sz="4000" b="1">
                <a:solidFill>
                  <a:schemeClr val="tx2">
                    <a:lumMod val="50000"/>
                  </a:schemeClr>
                </a:solidFill>
                <a:latin typeface="Arial" panose="020B0604020202020204" pitchFamily="34" charset="0"/>
                <a:cs typeface="Arial" panose="020B0604020202020204" pitchFamily="34" charset="0"/>
              </a:rPr>
              <a:t>không</a:t>
            </a:r>
            <a:r>
              <a:rPr lang="en-US" sz="4000">
                <a:solidFill>
                  <a:schemeClr val="tx2">
                    <a:lumMod val="50000"/>
                  </a:schemeClr>
                </a:solidFill>
                <a:latin typeface="Arial" panose="020B0604020202020204" pitchFamily="34" charset="0"/>
                <a:cs typeface="Arial" panose="020B0604020202020204" pitchFamily="34" charset="0"/>
              </a:rPr>
              <a:t> phải là cách tạo ra nguồn thu nhập phù hợp cho học sinh? </a:t>
            </a:r>
            <a:endParaRPr lang="vi-VN" sz="4000">
              <a:solidFill>
                <a:schemeClr val="tx2">
                  <a:lumMod val="50000"/>
                </a:schemeClr>
              </a:solidFill>
              <a:latin typeface="Arial" panose="020B0604020202020204" pitchFamily="34" charset="0"/>
              <a:cs typeface="Arial" panose="020B0604020202020204" pitchFamily="34" charset="0"/>
            </a:endParaRPr>
          </a:p>
        </p:txBody>
      </p:sp>
      <p:sp>
        <p:nvSpPr>
          <p:cNvPr id="12" name="AutoShape 9">
            <a:extLst>
              <a:ext uri="{FF2B5EF4-FFF2-40B4-BE49-F238E27FC236}">
                <a16:creationId xmlns:a16="http://schemas.microsoft.com/office/drawing/2014/main" id="{0092706B-9744-440C-B2AA-E9992F05FBA6}"/>
              </a:ext>
            </a:extLst>
          </p:cNvPr>
          <p:cNvSpPr/>
          <p:nvPr/>
        </p:nvSpPr>
        <p:spPr>
          <a:xfrm>
            <a:off x="4013953" y="5317880"/>
            <a:ext cx="5434847" cy="1730620"/>
          </a:xfrm>
          <a:prstGeom prst="rect">
            <a:avLst/>
          </a:prstGeom>
          <a:solidFill>
            <a:schemeClr val="accent6">
              <a:lumMod val="20000"/>
              <a:lumOff val="80000"/>
            </a:schemeClr>
          </a:solidFill>
        </p:spPr>
      </p:sp>
      <p:sp>
        <p:nvSpPr>
          <p:cNvPr id="13" name="TextBox 12">
            <a:extLst>
              <a:ext uri="{FF2B5EF4-FFF2-40B4-BE49-F238E27FC236}">
                <a16:creationId xmlns:a16="http://schemas.microsoft.com/office/drawing/2014/main" id="{394F7BC8-C56F-4B9E-89AA-C44F35DCD3D4}"/>
              </a:ext>
            </a:extLst>
          </p:cNvPr>
          <p:cNvSpPr txBox="1"/>
          <p:nvPr/>
        </p:nvSpPr>
        <p:spPr>
          <a:xfrm>
            <a:off x="4013953" y="5690256"/>
            <a:ext cx="5434848" cy="901593"/>
          </a:xfrm>
          <a:prstGeom prst="rect">
            <a:avLst/>
          </a:prstGeom>
          <a:noFill/>
        </p:spPr>
        <p:txBody>
          <a:bodyPr wrap="square">
            <a:spAutoFit/>
          </a:bodyPr>
          <a:lstStyle/>
          <a:p>
            <a:pPr algn="ctr">
              <a:lnSpc>
                <a:spcPct val="150000"/>
              </a:lnSpc>
            </a:pPr>
            <a:r>
              <a:rPr lang="en-US" sz="4000">
                <a:solidFill>
                  <a:schemeClr val="accent5">
                    <a:lumMod val="50000"/>
                  </a:schemeClr>
                </a:solidFill>
                <a:latin typeface="Arial" panose="020B0604020202020204" pitchFamily="34" charset="0"/>
                <a:cs typeface="Arial" panose="020B0604020202020204" pitchFamily="34" charset="0"/>
              </a:rPr>
              <a:t>A. Thu gom phế liệu</a:t>
            </a:r>
            <a:endParaRPr lang="vi-VN" sz="4000">
              <a:solidFill>
                <a:schemeClr val="accent5">
                  <a:lumMod val="50000"/>
                </a:schemeClr>
              </a:solidFill>
              <a:latin typeface="Arial" panose="020B0604020202020204" pitchFamily="34" charset="0"/>
              <a:cs typeface="Arial" panose="020B0604020202020204" pitchFamily="34" charset="0"/>
            </a:endParaRPr>
          </a:p>
        </p:txBody>
      </p:sp>
      <p:sp>
        <p:nvSpPr>
          <p:cNvPr id="15" name="AutoShape 9">
            <a:extLst>
              <a:ext uri="{FF2B5EF4-FFF2-40B4-BE49-F238E27FC236}">
                <a16:creationId xmlns:a16="http://schemas.microsoft.com/office/drawing/2014/main" id="{4DD5BB86-AB83-4092-BCAA-F769BBDF324B}"/>
              </a:ext>
            </a:extLst>
          </p:cNvPr>
          <p:cNvSpPr/>
          <p:nvPr/>
        </p:nvSpPr>
        <p:spPr>
          <a:xfrm>
            <a:off x="9945442" y="7551100"/>
            <a:ext cx="5434847" cy="1693149"/>
          </a:xfrm>
          <a:prstGeom prst="rect">
            <a:avLst/>
          </a:prstGeom>
          <a:solidFill>
            <a:schemeClr val="accent6">
              <a:lumMod val="20000"/>
              <a:lumOff val="80000"/>
            </a:schemeClr>
          </a:solidFill>
        </p:spPr>
      </p:sp>
      <p:sp>
        <p:nvSpPr>
          <p:cNvPr id="16" name="TextBox 15">
            <a:extLst>
              <a:ext uri="{FF2B5EF4-FFF2-40B4-BE49-F238E27FC236}">
                <a16:creationId xmlns:a16="http://schemas.microsoft.com/office/drawing/2014/main" id="{897A135D-1B83-4AB9-A6F6-177BE2188493}"/>
              </a:ext>
            </a:extLst>
          </p:cNvPr>
          <p:cNvSpPr txBox="1"/>
          <p:nvPr/>
        </p:nvSpPr>
        <p:spPr>
          <a:xfrm>
            <a:off x="9940276" y="7928143"/>
            <a:ext cx="5434848" cy="901593"/>
          </a:xfrm>
          <a:prstGeom prst="rect">
            <a:avLst/>
          </a:prstGeom>
          <a:noFill/>
        </p:spPr>
        <p:txBody>
          <a:bodyPr wrap="square">
            <a:spAutoFit/>
          </a:bodyPr>
          <a:lstStyle/>
          <a:p>
            <a:pPr algn="ctr">
              <a:lnSpc>
                <a:spcPct val="150000"/>
              </a:lnSpc>
            </a:pPr>
            <a:r>
              <a:rPr lang="en-US" sz="4000">
                <a:solidFill>
                  <a:schemeClr val="accent5">
                    <a:lumMod val="50000"/>
                  </a:schemeClr>
                </a:solidFill>
                <a:latin typeface="Arial" panose="020B0604020202020204" pitchFamily="34" charset="0"/>
                <a:cs typeface="Arial" panose="020B0604020202020204" pitchFamily="34" charset="0"/>
              </a:rPr>
              <a:t>D. Xin tiền bố mẹ</a:t>
            </a:r>
            <a:endParaRPr lang="vi-VN" sz="4000">
              <a:solidFill>
                <a:schemeClr val="accent5">
                  <a:lumMod val="50000"/>
                </a:schemeClr>
              </a:solidFill>
              <a:latin typeface="Arial" panose="020B0604020202020204" pitchFamily="34" charset="0"/>
              <a:cs typeface="Arial" panose="020B0604020202020204" pitchFamily="34" charset="0"/>
            </a:endParaRPr>
          </a:p>
        </p:txBody>
      </p:sp>
      <p:sp>
        <p:nvSpPr>
          <p:cNvPr id="20" name="AutoShape 8">
            <a:extLst>
              <a:ext uri="{FF2B5EF4-FFF2-40B4-BE49-F238E27FC236}">
                <a16:creationId xmlns:a16="http://schemas.microsoft.com/office/drawing/2014/main" id="{8FB939F6-79A0-4944-AC6A-0D449D8FB010}"/>
              </a:ext>
            </a:extLst>
          </p:cNvPr>
          <p:cNvSpPr/>
          <p:nvPr/>
        </p:nvSpPr>
        <p:spPr>
          <a:xfrm>
            <a:off x="3998375" y="7513631"/>
            <a:ext cx="5434847" cy="1730619"/>
          </a:xfrm>
          <a:prstGeom prst="rect">
            <a:avLst/>
          </a:prstGeom>
          <a:solidFill>
            <a:srgbClr val="DB9463"/>
          </a:solidFill>
        </p:spPr>
      </p:sp>
      <p:sp>
        <p:nvSpPr>
          <p:cNvPr id="21" name="TextBox 20">
            <a:extLst>
              <a:ext uri="{FF2B5EF4-FFF2-40B4-BE49-F238E27FC236}">
                <a16:creationId xmlns:a16="http://schemas.microsoft.com/office/drawing/2014/main" id="{226B634C-0BAC-426E-AFBE-917D11731069}"/>
              </a:ext>
            </a:extLst>
          </p:cNvPr>
          <p:cNvSpPr txBox="1"/>
          <p:nvPr/>
        </p:nvSpPr>
        <p:spPr>
          <a:xfrm>
            <a:off x="3998374" y="7735637"/>
            <a:ext cx="5434848" cy="901593"/>
          </a:xfrm>
          <a:prstGeom prst="rect">
            <a:avLst/>
          </a:prstGeom>
          <a:noFill/>
        </p:spPr>
        <p:txBody>
          <a:bodyPr wrap="square">
            <a:spAutoFit/>
          </a:bodyPr>
          <a:lstStyle/>
          <a:p>
            <a:pPr algn="ctr">
              <a:lnSpc>
                <a:spcPct val="150000"/>
              </a:lnSpc>
            </a:pPr>
            <a:r>
              <a:rPr lang="en-US" sz="4000">
                <a:solidFill>
                  <a:schemeClr val="bg1"/>
                </a:solidFill>
                <a:latin typeface="Arial" panose="020B0604020202020204" pitchFamily="34" charset="0"/>
                <a:cs typeface="Arial" panose="020B0604020202020204" pitchFamily="34" charset="0"/>
              </a:rPr>
              <a:t>B. Cộng tác với báo</a:t>
            </a:r>
            <a:endParaRPr lang="vi-VN" sz="4000">
              <a:solidFill>
                <a:schemeClr val="bg1"/>
              </a:solidFill>
              <a:latin typeface="Arial" panose="020B0604020202020204" pitchFamily="34" charset="0"/>
              <a:cs typeface="Arial" panose="020B0604020202020204" pitchFamily="34" charset="0"/>
            </a:endParaRPr>
          </a:p>
        </p:txBody>
      </p:sp>
      <p:sp>
        <p:nvSpPr>
          <p:cNvPr id="22" name="AutoShape 8">
            <a:extLst>
              <a:ext uri="{FF2B5EF4-FFF2-40B4-BE49-F238E27FC236}">
                <a16:creationId xmlns:a16="http://schemas.microsoft.com/office/drawing/2014/main" id="{DFD9DE95-52DB-43E4-A920-2FAB9103B0B7}"/>
              </a:ext>
            </a:extLst>
          </p:cNvPr>
          <p:cNvSpPr/>
          <p:nvPr/>
        </p:nvSpPr>
        <p:spPr>
          <a:xfrm>
            <a:off x="9983546" y="5320318"/>
            <a:ext cx="5434847" cy="1728182"/>
          </a:xfrm>
          <a:prstGeom prst="rect">
            <a:avLst/>
          </a:prstGeom>
          <a:solidFill>
            <a:srgbClr val="DB9463"/>
          </a:solidFill>
        </p:spPr>
      </p:sp>
      <p:sp>
        <p:nvSpPr>
          <p:cNvPr id="23" name="TextBox 22">
            <a:extLst>
              <a:ext uri="{FF2B5EF4-FFF2-40B4-BE49-F238E27FC236}">
                <a16:creationId xmlns:a16="http://schemas.microsoft.com/office/drawing/2014/main" id="{4D39EE95-10AF-447A-9094-C66F0AC148FF}"/>
              </a:ext>
            </a:extLst>
          </p:cNvPr>
          <p:cNvSpPr txBox="1"/>
          <p:nvPr/>
        </p:nvSpPr>
        <p:spPr>
          <a:xfrm>
            <a:off x="9950206" y="5678132"/>
            <a:ext cx="5434848" cy="901593"/>
          </a:xfrm>
          <a:prstGeom prst="rect">
            <a:avLst/>
          </a:prstGeom>
          <a:noFill/>
        </p:spPr>
        <p:txBody>
          <a:bodyPr wrap="square">
            <a:spAutoFit/>
          </a:bodyPr>
          <a:lstStyle/>
          <a:p>
            <a:pPr algn="ctr">
              <a:lnSpc>
                <a:spcPct val="150000"/>
              </a:lnSpc>
            </a:pPr>
            <a:r>
              <a:rPr lang="en-US" sz="4000">
                <a:solidFill>
                  <a:schemeClr val="bg1"/>
                </a:solidFill>
                <a:latin typeface="Arial" panose="020B0604020202020204" pitchFamily="34" charset="0"/>
                <a:cs typeface="Arial" panose="020B0604020202020204" pitchFamily="34" charset="0"/>
              </a:rPr>
              <a:t>C. Tăng gia sản xuất</a:t>
            </a:r>
            <a:endParaRPr lang="vi-VN" sz="4000">
              <a:solidFill>
                <a:schemeClr val="bg1"/>
              </a:solidFill>
              <a:latin typeface="Arial" panose="020B0604020202020204" pitchFamily="34" charset="0"/>
              <a:cs typeface="Arial" panose="020B0604020202020204" pitchFamily="34" charset="0"/>
            </a:endParaRPr>
          </a:p>
        </p:txBody>
      </p:sp>
      <p:pic>
        <p:nvPicPr>
          <p:cNvPr id="28" name="Picture 8">
            <a:extLst>
              <a:ext uri="{FF2B5EF4-FFF2-40B4-BE49-F238E27FC236}">
                <a16:creationId xmlns:a16="http://schemas.microsoft.com/office/drawing/2014/main" id="{7F325042-438E-4DBA-8DDD-6CCC08C65A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5301614" y="3946729"/>
            <a:ext cx="3043531" cy="6340271"/>
          </a:xfrm>
          <a:prstGeom prst="rect">
            <a:avLst/>
          </a:prstGeom>
        </p:spPr>
      </p:pic>
      <p:sp>
        <p:nvSpPr>
          <p:cNvPr id="5" name="Oval 4">
            <a:extLst>
              <a:ext uri="{FF2B5EF4-FFF2-40B4-BE49-F238E27FC236}">
                <a16:creationId xmlns:a16="http://schemas.microsoft.com/office/drawing/2014/main" id="{5E502AE2-C445-43C8-97D8-3E444596C1C3}"/>
              </a:ext>
            </a:extLst>
          </p:cNvPr>
          <p:cNvSpPr/>
          <p:nvPr/>
        </p:nvSpPr>
        <p:spPr>
          <a:xfrm>
            <a:off x="10363200" y="8115300"/>
            <a:ext cx="990600" cy="90159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49332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par>
                                <p:cTn id="11" presetID="16" presetClass="entr" presetSubtype="21"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arn(inVertical)">
                                      <p:cBhvr>
                                        <p:cTn id="34" dur="500"/>
                                        <p:tgtEl>
                                          <p:spTgt spid="23"/>
                                        </p:tgtEl>
                                      </p:cBhvr>
                                    </p:animEffect>
                                  </p:childTnLst>
                                </p:cTn>
                              </p:par>
                              <p:par>
                                <p:cTn id="35" presetID="16" presetClass="entr" presetSubtype="21"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par>
                                <p:cTn id="43" presetID="16" presetClass="entr" presetSubtype="21"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barn(inVertical)">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barn(inVertical)">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3" grpId="0"/>
      <p:bldP spid="16" grpId="0"/>
      <p:bldP spid="21" grpId="0"/>
      <p:bldP spid="23" grpId="0"/>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1" name="Group 21"/>
          <p:cNvGrpSpPr/>
          <p:nvPr/>
        </p:nvGrpSpPr>
        <p:grpSpPr>
          <a:xfrm>
            <a:off x="-1371833" y="-873525"/>
            <a:ext cx="21031665" cy="1344037"/>
            <a:chOff x="0" y="0"/>
            <a:chExt cx="28042220" cy="1792049"/>
          </a:xfrm>
        </p:grpSpPr>
        <p:pic>
          <p:nvPicPr>
            <p:cNvPr id="2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0" y="0"/>
              <a:ext cx="15104543" cy="1792049"/>
            </a:xfrm>
            <a:prstGeom prst="rect">
              <a:avLst/>
            </a:prstGeom>
          </p:spPr>
        </p:pic>
        <p:pic>
          <p:nvPicPr>
            <p:cNvPr id="23" name="Picture 2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12937677" y="0"/>
              <a:ext cx="15104543" cy="1792049"/>
            </a:xfrm>
            <a:prstGeom prst="rect">
              <a:avLst/>
            </a:prstGeom>
          </p:spPr>
        </p:pic>
      </p:grpSp>
      <p:pic>
        <p:nvPicPr>
          <p:cNvPr id="25" name="Picture 5">
            <a:extLst>
              <a:ext uri="{FF2B5EF4-FFF2-40B4-BE49-F238E27FC236}">
                <a16:creationId xmlns:a16="http://schemas.microsoft.com/office/drawing/2014/main" id="{3B20ED7D-B870-4497-9E94-5553F5312F82}"/>
              </a:ext>
            </a:extLst>
          </p:cNvPr>
          <p:cNvPicPr>
            <a:picLocks noChangeAspect="1"/>
          </p:cNvPicPr>
          <p:nvPr/>
        </p:nvPicPr>
        <p:blipFill rotWithShape="1">
          <a:blip r:embed="rId4"/>
          <a:srcRect t="7435" b="49210"/>
          <a:stretch/>
        </p:blipFill>
        <p:spPr>
          <a:xfrm>
            <a:off x="3124200" y="1681384"/>
            <a:ext cx="12725400" cy="6402056"/>
          </a:xfrm>
          <a:prstGeom prst="rect">
            <a:avLst/>
          </a:prstGeom>
        </p:spPr>
      </p:pic>
      <p:sp>
        <p:nvSpPr>
          <p:cNvPr id="27" name="TextBox 5">
            <a:extLst>
              <a:ext uri="{FF2B5EF4-FFF2-40B4-BE49-F238E27FC236}">
                <a16:creationId xmlns:a16="http://schemas.microsoft.com/office/drawing/2014/main" id="{86103FD1-2FFE-4B09-94DC-2398025A95FC}"/>
              </a:ext>
            </a:extLst>
          </p:cNvPr>
          <p:cNvSpPr txBox="1"/>
          <p:nvPr/>
        </p:nvSpPr>
        <p:spPr>
          <a:xfrm>
            <a:off x="3505200" y="4273441"/>
            <a:ext cx="12039600" cy="809261"/>
          </a:xfrm>
          <a:prstGeom prst="rect">
            <a:avLst/>
          </a:prstGeom>
        </p:spPr>
        <p:txBody>
          <a:bodyPr wrap="square" lIns="0" tIns="0" rIns="0" bIns="0" rtlCol="0" anchor="t">
            <a:spAutoFit/>
          </a:bodyPr>
          <a:lstStyle/>
          <a:p>
            <a:pPr algn="ctr">
              <a:lnSpc>
                <a:spcPct val="150000"/>
              </a:lnSpc>
            </a:pPr>
            <a:r>
              <a:rPr lang="en-US" sz="4000" b="1">
                <a:solidFill>
                  <a:srgbClr val="373E56"/>
                </a:solidFill>
                <a:latin typeface="Arial" panose="020B0604020202020204" pitchFamily="34" charset="0"/>
                <a:cs typeface="Arial" panose="020B0604020202020204" pitchFamily="34" charset="0"/>
              </a:rPr>
              <a:t>NHIỆM VỤ 2: TRẢ LỜI CÂU HỎI BÀI TẬP SGK</a:t>
            </a:r>
          </a:p>
        </p:txBody>
      </p:sp>
      <p:pic>
        <p:nvPicPr>
          <p:cNvPr id="30" name="Picture 17">
            <a:extLst>
              <a:ext uri="{FF2B5EF4-FFF2-40B4-BE49-F238E27FC236}">
                <a16:creationId xmlns:a16="http://schemas.microsoft.com/office/drawing/2014/main" id="{802F769A-C653-443E-A1F1-5193391C37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173200" y="6117346"/>
            <a:ext cx="2743200" cy="2909868"/>
          </a:xfrm>
          <a:prstGeom prst="rect">
            <a:avLst/>
          </a:prstGeom>
        </p:spPr>
      </p:pic>
      <p:pic>
        <p:nvPicPr>
          <p:cNvPr id="13" name="Picture 15">
            <a:extLst>
              <a:ext uri="{FF2B5EF4-FFF2-40B4-BE49-F238E27FC236}">
                <a16:creationId xmlns:a16="http://schemas.microsoft.com/office/drawing/2014/main" id="{AC6B7173-D255-4002-9AB2-95434A0EB7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82372" y="3329667"/>
            <a:ext cx="3352800" cy="6966858"/>
          </a:xfrm>
          <a:prstGeom prst="rect">
            <a:avLst/>
          </a:prstGeom>
        </p:spPr>
      </p:pic>
    </p:spTree>
    <p:extLst>
      <p:ext uri="{BB962C8B-B14F-4D97-AF65-F5344CB8AC3E}">
        <p14:creationId xmlns:p14="http://schemas.microsoft.com/office/powerpoint/2010/main" val="15864370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sp>
        <p:nvSpPr>
          <p:cNvPr id="118" name="TextBox 118"/>
          <p:cNvSpPr txBox="1"/>
          <p:nvPr/>
        </p:nvSpPr>
        <p:spPr>
          <a:xfrm>
            <a:off x="0" y="1584261"/>
            <a:ext cx="18288000" cy="1035412"/>
          </a:xfrm>
          <a:prstGeom prst="rect">
            <a:avLst/>
          </a:prstGeom>
        </p:spPr>
        <p:txBody>
          <a:bodyPr wrap="square" lIns="0" tIns="0" rIns="0" bIns="0" rtlCol="0" anchor="t">
            <a:spAutoFit/>
          </a:bodyPr>
          <a:lstStyle/>
          <a:p>
            <a:pPr algn="ctr">
              <a:lnSpc>
                <a:spcPts val="9379"/>
              </a:lnSpc>
            </a:pPr>
            <a:r>
              <a:rPr lang="en-US" sz="4500" b="1">
                <a:solidFill>
                  <a:srgbClr val="373E56"/>
                </a:solidFill>
                <a:latin typeface="Arial" panose="020B0604020202020204" pitchFamily="34" charset="0"/>
                <a:cs typeface="Arial" panose="020B0604020202020204" pitchFamily="34" charset="0"/>
              </a:rPr>
              <a:t>Bài tập 1 – SGK tr.50</a:t>
            </a:r>
          </a:p>
        </p:txBody>
      </p:sp>
      <p:pic>
        <p:nvPicPr>
          <p:cNvPr id="135" name="Picture 13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0388">
            <a:off x="-858742" y="1240980"/>
            <a:ext cx="5765330" cy="1247408"/>
          </a:xfrm>
          <a:prstGeom prst="rect">
            <a:avLst/>
          </a:prstGeom>
        </p:spPr>
      </p:pic>
      <p:pic>
        <p:nvPicPr>
          <p:cNvPr id="136" name="Picture 13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96196">
            <a:off x="13864253" y="927220"/>
            <a:ext cx="5765330" cy="1247408"/>
          </a:xfrm>
          <a:prstGeom prst="rect">
            <a:avLst/>
          </a:prstGeom>
        </p:spPr>
      </p:pic>
      <p:sp>
        <p:nvSpPr>
          <p:cNvPr id="137" name="Rounded Rectangular Callout 10">
            <a:extLst>
              <a:ext uri="{FF2B5EF4-FFF2-40B4-BE49-F238E27FC236}">
                <a16:creationId xmlns:a16="http://schemas.microsoft.com/office/drawing/2014/main" id="{D353597E-FDEB-4AFD-8295-93F1E6A32E1B}"/>
              </a:ext>
            </a:extLst>
          </p:cNvPr>
          <p:cNvSpPr/>
          <p:nvPr/>
        </p:nvSpPr>
        <p:spPr>
          <a:xfrm>
            <a:off x="6034133" y="3120182"/>
            <a:ext cx="11353800" cy="4154937"/>
          </a:xfrm>
          <a:prstGeom prst="wedgeRoundRectCallout">
            <a:avLst>
              <a:gd name="adj1" fmla="val -60028"/>
              <a:gd name="adj2" fmla="val 25307"/>
              <a:gd name="adj3" fmla="val 16667"/>
            </a:avLst>
          </a:prstGeom>
          <a:solidFill>
            <a:schemeClr val="bg1"/>
          </a:solidFill>
          <a:ln w="5715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accent1">
                    <a:lumMod val="50000"/>
                  </a:schemeClr>
                </a:solidFill>
                <a:latin typeface="Arial" panose="020B0604020202020204" pitchFamily="34" charset="0"/>
                <a:cs typeface="Arial" panose="020B0604020202020204" pitchFamily="34" charset="0"/>
              </a:rPr>
              <a:t>Em hãy tự đánh giá về cách chi tiêu, tiết kiệm của em trong hai tuần gần đây và đề xuất hành động cụ thể để quản lí tiền một cách hiệu quả.</a:t>
            </a:r>
            <a:endParaRPr lang="en-US" sz="4000" dirty="0">
              <a:solidFill>
                <a:schemeClr val="accent1">
                  <a:lumMod val="50000"/>
                </a:schemeClr>
              </a:solidFill>
              <a:latin typeface="Arial" panose="020B0604020202020204" pitchFamily="34" charset="0"/>
              <a:cs typeface="Arial" panose="020B0604020202020204" pitchFamily="34" charset="0"/>
            </a:endParaRPr>
          </a:p>
        </p:txBody>
      </p:sp>
      <p:pic>
        <p:nvPicPr>
          <p:cNvPr id="138" name="Picture 7">
            <a:extLst>
              <a:ext uri="{FF2B5EF4-FFF2-40B4-BE49-F238E27FC236}">
                <a16:creationId xmlns:a16="http://schemas.microsoft.com/office/drawing/2014/main" id="{E7030907-12F4-418B-A41B-599E07F7DDB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0" y="4786312"/>
            <a:ext cx="7534275" cy="5524500"/>
          </a:xfrm>
          <a:prstGeom prst="rect">
            <a:avLst/>
          </a:prstGeom>
        </p:spPr>
      </p:pic>
    </p:spTree>
    <p:extLst>
      <p:ext uri="{BB962C8B-B14F-4D97-AF65-F5344CB8AC3E}">
        <p14:creationId xmlns:p14="http://schemas.microsoft.com/office/powerpoint/2010/main" val="574780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1000"/>
                                        <p:tgtEl>
                                          <p:spTgt spid="118"/>
                                        </p:tgtEl>
                                      </p:cBhvr>
                                    </p:animEffect>
                                    <p:anim calcmode="lin" valueType="num">
                                      <p:cBhvr>
                                        <p:cTn id="8" dur="1000" fill="hold"/>
                                        <p:tgtEl>
                                          <p:spTgt spid="118"/>
                                        </p:tgtEl>
                                        <p:attrNameLst>
                                          <p:attrName>ppt_x</p:attrName>
                                        </p:attrNameLst>
                                      </p:cBhvr>
                                      <p:tavLst>
                                        <p:tav tm="0">
                                          <p:val>
                                            <p:strVal val="#ppt_x"/>
                                          </p:val>
                                        </p:tav>
                                        <p:tav tm="100000">
                                          <p:val>
                                            <p:strVal val="#ppt_x"/>
                                          </p:val>
                                        </p:tav>
                                      </p:tavLst>
                                    </p:anim>
                                    <p:anim calcmode="lin" valueType="num">
                                      <p:cBhvr>
                                        <p:cTn id="9" dur="1000" fill="hold"/>
                                        <p:tgtEl>
                                          <p:spTgt spid="1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7"/>
                                        </p:tgtEl>
                                        <p:attrNameLst>
                                          <p:attrName>style.visibility</p:attrName>
                                        </p:attrNameLst>
                                      </p:cBhvr>
                                      <p:to>
                                        <p:strVal val="visible"/>
                                      </p:to>
                                    </p:set>
                                    <p:animEffect transition="in" filter="barn(inVertical)">
                                      <p:cBhvr>
                                        <p:cTn id="14"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13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1" name="Group 21"/>
          <p:cNvGrpSpPr/>
          <p:nvPr/>
        </p:nvGrpSpPr>
        <p:grpSpPr>
          <a:xfrm>
            <a:off x="-1371833" y="-873525"/>
            <a:ext cx="21031665" cy="1344037"/>
            <a:chOff x="0" y="0"/>
            <a:chExt cx="28042220" cy="1792049"/>
          </a:xfrm>
        </p:grpSpPr>
        <p:pic>
          <p:nvPicPr>
            <p:cNvPr id="2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0" y="0"/>
              <a:ext cx="15104543" cy="1792049"/>
            </a:xfrm>
            <a:prstGeom prst="rect">
              <a:avLst/>
            </a:prstGeom>
          </p:spPr>
        </p:pic>
        <p:pic>
          <p:nvPicPr>
            <p:cNvPr id="23" name="Picture 2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12937677" y="0"/>
              <a:ext cx="15104543" cy="1792049"/>
            </a:xfrm>
            <a:prstGeom prst="rect">
              <a:avLst/>
            </a:prstGeom>
          </p:spPr>
        </p:pic>
      </p:grpSp>
      <p:sp>
        <p:nvSpPr>
          <p:cNvPr id="24" name="TextBox 118">
            <a:extLst>
              <a:ext uri="{FF2B5EF4-FFF2-40B4-BE49-F238E27FC236}">
                <a16:creationId xmlns:a16="http://schemas.microsoft.com/office/drawing/2014/main" id="{45BAD1D4-C629-4355-BF94-4D327E55DB93}"/>
              </a:ext>
            </a:extLst>
          </p:cNvPr>
          <p:cNvSpPr txBox="1"/>
          <p:nvPr/>
        </p:nvSpPr>
        <p:spPr>
          <a:xfrm>
            <a:off x="0" y="1584261"/>
            <a:ext cx="18288000" cy="1035412"/>
          </a:xfrm>
          <a:prstGeom prst="rect">
            <a:avLst/>
          </a:prstGeom>
        </p:spPr>
        <p:txBody>
          <a:bodyPr wrap="square" lIns="0" tIns="0" rIns="0" bIns="0" rtlCol="0" anchor="t">
            <a:spAutoFit/>
          </a:bodyPr>
          <a:lstStyle/>
          <a:p>
            <a:pPr algn="ctr">
              <a:lnSpc>
                <a:spcPts val="9379"/>
              </a:lnSpc>
            </a:pPr>
            <a:r>
              <a:rPr lang="en-US" sz="4500" b="1">
                <a:solidFill>
                  <a:srgbClr val="373E56"/>
                </a:solidFill>
                <a:latin typeface="Arial" panose="020B0604020202020204" pitchFamily="34" charset="0"/>
                <a:cs typeface="Arial" panose="020B0604020202020204" pitchFamily="34" charset="0"/>
              </a:rPr>
              <a:t>Bài tập 2 – SGK tr. 50, 51</a:t>
            </a:r>
          </a:p>
        </p:txBody>
      </p:sp>
      <p:sp>
        <p:nvSpPr>
          <p:cNvPr id="26" name="Speech Bubble: Rectangle with Corners Rounded 1">
            <a:extLst>
              <a:ext uri="{FF2B5EF4-FFF2-40B4-BE49-F238E27FC236}">
                <a16:creationId xmlns:a16="http://schemas.microsoft.com/office/drawing/2014/main" id="{7F677274-B930-4E29-A5EA-88788F4CE5CF}"/>
              </a:ext>
            </a:extLst>
          </p:cNvPr>
          <p:cNvSpPr/>
          <p:nvPr/>
        </p:nvSpPr>
        <p:spPr>
          <a:xfrm>
            <a:off x="2057400" y="3281958"/>
            <a:ext cx="10591800" cy="2492438"/>
          </a:xfrm>
          <a:prstGeom prst="wedgeRoundRectCallout">
            <a:avLst>
              <a:gd name="adj1" fmla="val 56765"/>
              <a:gd name="adj2" fmla="val -8274"/>
              <a:gd name="adj3" fmla="val 16667"/>
            </a:avLst>
          </a:prstGeom>
          <a:solidFill>
            <a:srgbClr val="FFE18B"/>
          </a:solidFill>
          <a:ln>
            <a:solidFill>
              <a:srgbClr val="FFE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a:solidFill>
                  <a:schemeClr val="accent1">
                    <a:lumMod val="50000"/>
                  </a:schemeClr>
                </a:solidFill>
              </a:rPr>
              <a:t>Nhóm </a:t>
            </a:r>
            <a:r>
              <a:rPr lang="en-US" sz="4000" b="1">
                <a:solidFill>
                  <a:schemeClr val="accent1">
                    <a:lumMod val="50000"/>
                  </a:schemeClr>
                </a:solidFill>
                <a:latin typeface="Arial" panose="020B0604020202020204" pitchFamily="34" charset="0"/>
                <a:cs typeface="Arial" panose="020B0604020202020204" pitchFamily="34" charset="0"/>
              </a:rPr>
              <a:t>1, 3: </a:t>
            </a:r>
            <a:r>
              <a:rPr lang="vi-VN" sz="4000">
                <a:solidFill>
                  <a:schemeClr val="accent1">
                    <a:lumMod val="50000"/>
                  </a:schemeClr>
                </a:solidFill>
              </a:rPr>
              <a:t>Sắm vai và tư vấn cho các bạn H cách quản lí tiền, tạo thu nhập phù hợp</a:t>
            </a:r>
          </a:p>
        </p:txBody>
      </p:sp>
      <p:sp>
        <p:nvSpPr>
          <p:cNvPr id="27" name="Speech Bubble: Rectangle with Corners Rounded 1">
            <a:extLst>
              <a:ext uri="{FF2B5EF4-FFF2-40B4-BE49-F238E27FC236}">
                <a16:creationId xmlns:a16="http://schemas.microsoft.com/office/drawing/2014/main" id="{099F7D0A-D6F3-435B-AC1C-856026F1EBFF}"/>
              </a:ext>
            </a:extLst>
          </p:cNvPr>
          <p:cNvSpPr/>
          <p:nvPr/>
        </p:nvSpPr>
        <p:spPr>
          <a:xfrm flipH="1">
            <a:off x="5821441" y="7055251"/>
            <a:ext cx="10591800" cy="2492439"/>
          </a:xfrm>
          <a:prstGeom prst="wedgeRoundRectCallout">
            <a:avLst>
              <a:gd name="adj1" fmla="val 56765"/>
              <a:gd name="adj2" fmla="val -8274"/>
              <a:gd name="adj3" fmla="val 16667"/>
            </a:avLst>
          </a:prstGeom>
          <a:solidFill>
            <a:srgbClr val="FFE18B"/>
          </a:solidFill>
          <a:ln>
            <a:solidFill>
              <a:srgbClr val="FFE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a:solidFill>
                  <a:schemeClr val="accent1">
                    <a:lumMod val="50000"/>
                  </a:schemeClr>
                </a:solidFill>
              </a:rPr>
              <a:t>Nhóm </a:t>
            </a:r>
            <a:r>
              <a:rPr lang="en-US" sz="4000" b="1">
                <a:solidFill>
                  <a:schemeClr val="accent1">
                    <a:lumMod val="50000"/>
                  </a:schemeClr>
                </a:solidFill>
                <a:latin typeface="Arial" panose="020B0604020202020204" pitchFamily="34" charset="0"/>
                <a:cs typeface="Arial" panose="020B0604020202020204" pitchFamily="34" charset="0"/>
              </a:rPr>
              <a:t>2, 4: </a:t>
            </a:r>
            <a:r>
              <a:rPr lang="vi-VN" sz="4000">
                <a:solidFill>
                  <a:schemeClr val="accent1">
                    <a:lumMod val="50000"/>
                  </a:schemeClr>
                </a:solidFill>
              </a:rPr>
              <a:t>Sắm vai và tư vấn cho các bạn T cách quản lí tiền, tạo thu nhập phù hợp</a:t>
            </a:r>
          </a:p>
        </p:txBody>
      </p:sp>
      <p:pic>
        <p:nvPicPr>
          <p:cNvPr id="28" name="Picture 7">
            <a:extLst>
              <a:ext uri="{FF2B5EF4-FFF2-40B4-BE49-F238E27FC236}">
                <a16:creationId xmlns:a16="http://schemas.microsoft.com/office/drawing/2014/main" id="{85AACDDB-C5B0-4732-808D-03704D0FA3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365241" y="2884284"/>
            <a:ext cx="3705972" cy="4402342"/>
          </a:xfrm>
          <a:prstGeom prst="rect">
            <a:avLst/>
          </a:prstGeom>
        </p:spPr>
      </p:pic>
      <p:pic>
        <p:nvPicPr>
          <p:cNvPr id="29" name="Picture 3">
            <a:extLst>
              <a:ext uri="{FF2B5EF4-FFF2-40B4-BE49-F238E27FC236}">
                <a16:creationId xmlns:a16="http://schemas.microsoft.com/office/drawing/2014/main" id="{760D571D-1955-4FC4-8061-215A2F809BC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78137" y="5601650"/>
            <a:ext cx="4455863" cy="4694875"/>
          </a:xfrm>
          <a:prstGeom prst="rect">
            <a:avLst/>
          </a:prstGeom>
        </p:spPr>
      </p:pic>
    </p:spTree>
    <p:extLst>
      <p:ext uri="{BB962C8B-B14F-4D97-AF65-F5344CB8AC3E}">
        <p14:creationId xmlns:p14="http://schemas.microsoft.com/office/powerpoint/2010/main" val="36477425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arn(inVertical)">
                                      <p:cBhvr>
                                        <p:cTn id="20" dur="500"/>
                                        <p:tgtEl>
                                          <p:spTgt spid="2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animBg="1"/>
      <p:bldP spid="2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CF71"/>
        </a:solidFill>
        <a:effectLst/>
      </p:bgPr>
    </p:bg>
    <p:spTree>
      <p:nvGrpSpPr>
        <p:cNvPr id="1" name=""/>
        <p:cNvGrpSpPr/>
        <p:nvPr/>
      </p:nvGrpSpPr>
      <p:grpSpPr>
        <a:xfrm>
          <a:off x="0" y="0"/>
          <a:ext cx="0" cy="0"/>
          <a:chOff x="0" y="0"/>
          <a:chExt cx="0" cy="0"/>
        </a:xfrm>
      </p:grpSpPr>
      <p:sp>
        <p:nvSpPr>
          <p:cNvPr id="19" name="Freeform 19"/>
          <p:cNvSpPr/>
          <p:nvPr/>
        </p:nvSpPr>
        <p:spPr>
          <a:xfrm>
            <a:off x="609600" y="2785899"/>
            <a:ext cx="3581400" cy="1911166"/>
          </a:xfrm>
          <a:custGeom>
            <a:avLst/>
            <a:gdLst/>
            <a:ahLst/>
            <a:cxnLst/>
            <a:rect l="l" t="t" r="r" b="b"/>
            <a:pathLst>
              <a:path w="854036" h="63602">
                <a:moveTo>
                  <a:pt x="33318" y="51"/>
                </a:moveTo>
                <a:lnTo>
                  <a:pt x="820718" y="51"/>
                </a:lnTo>
                <a:cubicBezTo>
                  <a:pt x="832095" y="0"/>
                  <a:pt x="842630" y="6040"/>
                  <a:pt x="848333" y="15885"/>
                </a:cubicBezTo>
                <a:cubicBezTo>
                  <a:pt x="854036" y="25729"/>
                  <a:pt x="854036" y="37873"/>
                  <a:pt x="848333" y="47717"/>
                </a:cubicBezTo>
                <a:cubicBezTo>
                  <a:pt x="842630" y="57562"/>
                  <a:pt x="832095" y="63602"/>
                  <a:pt x="820718" y="63551"/>
                </a:cubicBezTo>
                <a:lnTo>
                  <a:pt x="33318" y="63551"/>
                </a:lnTo>
                <a:cubicBezTo>
                  <a:pt x="21941" y="63602"/>
                  <a:pt x="11406" y="57562"/>
                  <a:pt x="5703" y="47717"/>
                </a:cubicBezTo>
                <a:cubicBezTo>
                  <a:pt x="0" y="37873"/>
                  <a:pt x="0" y="25729"/>
                  <a:pt x="5703" y="15885"/>
                </a:cubicBezTo>
                <a:cubicBezTo>
                  <a:pt x="11406" y="6040"/>
                  <a:pt x="21941" y="0"/>
                  <a:pt x="33318" y="51"/>
                </a:cubicBezTo>
                <a:close/>
              </a:path>
            </a:pathLst>
          </a:custGeom>
          <a:solidFill>
            <a:srgbClr val="4A7168"/>
          </a:solidFill>
        </p:spPr>
      </p:sp>
      <p:sp>
        <p:nvSpPr>
          <p:cNvPr id="33" name="TextBox 32">
            <a:extLst>
              <a:ext uri="{FF2B5EF4-FFF2-40B4-BE49-F238E27FC236}">
                <a16:creationId xmlns:a16="http://schemas.microsoft.com/office/drawing/2014/main" id="{10F15271-0ED0-495D-A4D7-E6FB7BA9A057}"/>
              </a:ext>
            </a:extLst>
          </p:cNvPr>
          <p:cNvSpPr txBox="1"/>
          <p:nvPr/>
        </p:nvSpPr>
        <p:spPr>
          <a:xfrm>
            <a:off x="609600" y="3179692"/>
            <a:ext cx="3581400" cy="901593"/>
          </a:xfrm>
          <a:prstGeom prst="rect">
            <a:avLst/>
          </a:prstGeom>
          <a:noFill/>
        </p:spPr>
        <p:txBody>
          <a:bodyPr wrap="square">
            <a:spAutoFit/>
          </a:bodyPr>
          <a:lstStyle/>
          <a:p>
            <a:pPr algn="just">
              <a:lnSpc>
                <a:spcPct val="150000"/>
              </a:lnSpc>
              <a:spcBef>
                <a:spcPct val="0"/>
              </a:spcBef>
            </a:pPr>
            <a:r>
              <a:rPr lang="en-US" sz="4000" b="1">
                <a:solidFill>
                  <a:schemeClr val="bg1"/>
                </a:solidFill>
                <a:latin typeface="Arial" panose="020B0604020202020204" pitchFamily="34" charset="0"/>
                <a:cs typeface="Arial" panose="020B0604020202020204" pitchFamily="34" charset="0"/>
              </a:rPr>
              <a:t>Tình huống 1</a:t>
            </a:r>
            <a:endParaRPr lang="vi-VN" sz="4000">
              <a:solidFill>
                <a:schemeClr val="bg1"/>
              </a:solidFill>
              <a:latin typeface="Arial" panose="020B0604020202020204" pitchFamily="34" charset="0"/>
              <a:cs typeface="Arial" panose="020B0604020202020204" pitchFamily="34" charset="0"/>
            </a:endParaRPr>
          </a:p>
        </p:txBody>
      </p:sp>
      <p:sp>
        <p:nvSpPr>
          <p:cNvPr id="30" name="Freeform 18">
            <a:extLst>
              <a:ext uri="{FF2B5EF4-FFF2-40B4-BE49-F238E27FC236}">
                <a16:creationId xmlns:a16="http://schemas.microsoft.com/office/drawing/2014/main" id="{BB575DE1-FB29-4145-A1DA-B499E0061013}"/>
              </a:ext>
            </a:extLst>
          </p:cNvPr>
          <p:cNvSpPr/>
          <p:nvPr/>
        </p:nvSpPr>
        <p:spPr>
          <a:xfrm>
            <a:off x="4648200" y="1409700"/>
            <a:ext cx="13030200" cy="4594911"/>
          </a:xfrm>
          <a:custGeom>
            <a:avLst/>
            <a:gdLst/>
            <a:ahLst/>
            <a:cxnLst/>
            <a:rect l="l" t="t" r="r" b="b"/>
            <a:pathLst>
              <a:path w="1273136" h="63602">
                <a:moveTo>
                  <a:pt x="33318" y="51"/>
                </a:moveTo>
                <a:lnTo>
                  <a:pt x="1239818" y="51"/>
                </a:lnTo>
                <a:cubicBezTo>
                  <a:pt x="1251195" y="0"/>
                  <a:pt x="1261730" y="6040"/>
                  <a:pt x="1267433" y="15885"/>
                </a:cubicBezTo>
                <a:cubicBezTo>
                  <a:pt x="1273136" y="25729"/>
                  <a:pt x="1273136" y="37873"/>
                  <a:pt x="1267433" y="47717"/>
                </a:cubicBezTo>
                <a:cubicBezTo>
                  <a:pt x="1261730" y="57562"/>
                  <a:pt x="1251195" y="63602"/>
                  <a:pt x="1239818" y="63551"/>
                </a:cubicBezTo>
                <a:lnTo>
                  <a:pt x="33318" y="63551"/>
                </a:lnTo>
                <a:cubicBezTo>
                  <a:pt x="21941" y="63602"/>
                  <a:pt x="11406" y="57562"/>
                  <a:pt x="5703" y="47717"/>
                </a:cubicBezTo>
                <a:cubicBezTo>
                  <a:pt x="0" y="37873"/>
                  <a:pt x="0" y="25729"/>
                  <a:pt x="5703" y="15885"/>
                </a:cubicBezTo>
                <a:cubicBezTo>
                  <a:pt x="11406" y="6040"/>
                  <a:pt x="21941" y="0"/>
                  <a:pt x="33318" y="51"/>
                </a:cubicBezTo>
                <a:close/>
              </a:path>
            </a:pathLst>
          </a:custGeom>
          <a:solidFill>
            <a:srgbClr val="FFF2E6"/>
          </a:solidFill>
        </p:spPr>
        <p:txBody>
          <a:bodyPr/>
          <a:lstStyle/>
          <a:p>
            <a:endParaRPr lang="en-US" sz="400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EFDB574E-8591-4D13-B84A-11784C078E29}"/>
              </a:ext>
            </a:extLst>
          </p:cNvPr>
          <p:cNvSpPr txBox="1"/>
          <p:nvPr/>
        </p:nvSpPr>
        <p:spPr>
          <a:xfrm>
            <a:off x="4795921" y="1409699"/>
            <a:ext cx="12429957" cy="4594912"/>
          </a:xfrm>
          <a:prstGeom prst="rect">
            <a:avLst/>
          </a:prstGeom>
          <a:noFill/>
        </p:spPr>
        <p:txBody>
          <a:bodyPr wrap="square">
            <a:spAutoFit/>
          </a:bodyPr>
          <a:lstStyle/>
          <a:p>
            <a:pPr algn="just">
              <a:lnSpc>
                <a:spcPct val="150000"/>
              </a:lnSpc>
              <a:spcBef>
                <a:spcPct val="0"/>
              </a:spcBef>
            </a:pPr>
            <a:r>
              <a:rPr lang="vi-VN" sz="4000">
                <a:solidFill>
                  <a:schemeClr val="accent5">
                    <a:lumMod val="50000"/>
                  </a:schemeClr>
                </a:solidFill>
                <a:latin typeface="Arial" panose="020B0604020202020204" pitchFamily="34" charset="0"/>
                <a:cs typeface="Arial" panose="020B0604020202020204" pitchFamily="34" charset="0"/>
              </a:rPr>
              <a:t>H nên lập kế hoạch</a:t>
            </a:r>
            <a:r>
              <a:rPr lang="en-US" sz="4000">
                <a:solidFill>
                  <a:schemeClr val="accent5">
                    <a:lumMod val="50000"/>
                  </a:schemeClr>
                </a:solidFill>
                <a:latin typeface="Arial" panose="020B0604020202020204" pitchFamily="34" charset="0"/>
                <a:cs typeface="Arial" panose="020B0604020202020204" pitchFamily="34" charset="0"/>
              </a:rPr>
              <a:t>, </a:t>
            </a:r>
            <a:r>
              <a:rPr lang="vi-VN" sz="4000">
                <a:solidFill>
                  <a:schemeClr val="accent5">
                    <a:lumMod val="50000"/>
                  </a:schemeClr>
                </a:solidFill>
                <a:latin typeface="Arial" panose="020B0604020202020204" pitchFamily="34" charset="0"/>
                <a:cs typeface="Arial" panose="020B0604020202020204" pitchFamily="34" charset="0"/>
              </a:rPr>
              <a:t>phân chia số tiền theo từng mục:</a:t>
            </a:r>
          </a:p>
          <a:p>
            <a:pPr marL="571500" indent="-571500" algn="just">
              <a:lnSpc>
                <a:spcPct val="150000"/>
              </a:lnSpc>
              <a:spcBef>
                <a:spcPct val="0"/>
              </a:spcBef>
              <a:buFont typeface="Arial" panose="020B0604020202020204" pitchFamily="34" charset="0"/>
              <a:buChar char="•"/>
            </a:pPr>
            <a:r>
              <a:rPr lang="vi-VN" sz="4000">
                <a:solidFill>
                  <a:schemeClr val="accent5">
                    <a:lumMod val="50000"/>
                  </a:schemeClr>
                </a:solidFill>
                <a:latin typeface="Arial" panose="020B0604020202020204" pitchFamily="34" charset="0"/>
                <a:cs typeface="Arial" panose="020B0604020202020204" pitchFamily="34" charset="0"/>
              </a:rPr>
              <a:t>Tiền nhờ bố mẹ giữ hộ.</a:t>
            </a:r>
          </a:p>
          <a:p>
            <a:pPr marL="571500" indent="-571500" algn="just">
              <a:lnSpc>
                <a:spcPct val="150000"/>
              </a:lnSpc>
              <a:spcBef>
                <a:spcPct val="0"/>
              </a:spcBef>
              <a:buFont typeface="Arial" panose="020B0604020202020204" pitchFamily="34" charset="0"/>
              <a:buChar char="•"/>
            </a:pPr>
            <a:r>
              <a:rPr lang="vi-VN" sz="4000">
                <a:solidFill>
                  <a:schemeClr val="accent5">
                    <a:lumMod val="50000"/>
                  </a:schemeClr>
                </a:solidFill>
                <a:latin typeface="Arial" panose="020B0604020202020204" pitchFamily="34" charset="0"/>
                <a:cs typeface="Arial" panose="020B0604020202020204" pitchFamily="34" charset="0"/>
              </a:rPr>
              <a:t>Tiền để giúp đỡ những người khó khăn.</a:t>
            </a:r>
          </a:p>
          <a:p>
            <a:pPr marL="571500" indent="-571500" algn="just">
              <a:lnSpc>
                <a:spcPct val="150000"/>
              </a:lnSpc>
              <a:spcBef>
                <a:spcPct val="0"/>
              </a:spcBef>
              <a:buFont typeface="Arial" panose="020B0604020202020204" pitchFamily="34" charset="0"/>
              <a:buChar char="•"/>
            </a:pPr>
            <a:r>
              <a:rPr lang="vi-VN" sz="4000">
                <a:solidFill>
                  <a:schemeClr val="accent5">
                    <a:lumMod val="50000"/>
                  </a:schemeClr>
                </a:solidFill>
                <a:latin typeface="Arial" panose="020B0604020202020204" pitchFamily="34" charset="0"/>
                <a:cs typeface="Arial" panose="020B0604020202020204" pitchFamily="34" charset="0"/>
              </a:rPr>
              <a:t>Tiền để phục vụ nhu cầu học tập.</a:t>
            </a:r>
          </a:p>
          <a:p>
            <a:pPr marL="571500" indent="-571500" algn="just">
              <a:lnSpc>
                <a:spcPct val="150000"/>
              </a:lnSpc>
              <a:spcBef>
                <a:spcPct val="0"/>
              </a:spcBef>
              <a:buFont typeface="Arial" panose="020B0604020202020204" pitchFamily="34" charset="0"/>
              <a:buChar char="•"/>
            </a:pPr>
            <a:r>
              <a:rPr lang="vi-VN" sz="4000">
                <a:solidFill>
                  <a:schemeClr val="accent5">
                    <a:lumMod val="50000"/>
                  </a:schemeClr>
                </a:solidFill>
                <a:latin typeface="Arial" panose="020B0604020202020204" pitchFamily="34" charset="0"/>
                <a:cs typeface="Arial" panose="020B0604020202020204" pitchFamily="34" charset="0"/>
              </a:rPr>
              <a:t>Tiền để phục vụ nhu cầu vui chơi, ăn uống.</a:t>
            </a:r>
          </a:p>
        </p:txBody>
      </p:sp>
      <p:sp>
        <p:nvSpPr>
          <p:cNvPr id="17" name="Freeform 19">
            <a:extLst>
              <a:ext uri="{FF2B5EF4-FFF2-40B4-BE49-F238E27FC236}">
                <a16:creationId xmlns:a16="http://schemas.microsoft.com/office/drawing/2014/main" id="{89B4226C-DDD1-4A75-8BFE-2E7F4EA5701F}"/>
              </a:ext>
            </a:extLst>
          </p:cNvPr>
          <p:cNvSpPr/>
          <p:nvPr/>
        </p:nvSpPr>
        <p:spPr>
          <a:xfrm>
            <a:off x="771357" y="7185171"/>
            <a:ext cx="3581400" cy="1911166"/>
          </a:xfrm>
          <a:custGeom>
            <a:avLst/>
            <a:gdLst/>
            <a:ahLst/>
            <a:cxnLst/>
            <a:rect l="l" t="t" r="r" b="b"/>
            <a:pathLst>
              <a:path w="854036" h="63602">
                <a:moveTo>
                  <a:pt x="33318" y="51"/>
                </a:moveTo>
                <a:lnTo>
                  <a:pt x="820718" y="51"/>
                </a:lnTo>
                <a:cubicBezTo>
                  <a:pt x="832095" y="0"/>
                  <a:pt x="842630" y="6040"/>
                  <a:pt x="848333" y="15885"/>
                </a:cubicBezTo>
                <a:cubicBezTo>
                  <a:pt x="854036" y="25729"/>
                  <a:pt x="854036" y="37873"/>
                  <a:pt x="848333" y="47717"/>
                </a:cubicBezTo>
                <a:cubicBezTo>
                  <a:pt x="842630" y="57562"/>
                  <a:pt x="832095" y="63602"/>
                  <a:pt x="820718" y="63551"/>
                </a:cubicBezTo>
                <a:lnTo>
                  <a:pt x="33318" y="63551"/>
                </a:lnTo>
                <a:cubicBezTo>
                  <a:pt x="21941" y="63602"/>
                  <a:pt x="11406" y="57562"/>
                  <a:pt x="5703" y="47717"/>
                </a:cubicBezTo>
                <a:cubicBezTo>
                  <a:pt x="0" y="37873"/>
                  <a:pt x="0" y="25729"/>
                  <a:pt x="5703" y="15885"/>
                </a:cubicBezTo>
                <a:cubicBezTo>
                  <a:pt x="11406" y="6040"/>
                  <a:pt x="21941" y="0"/>
                  <a:pt x="33318" y="51"/>
                </a:cubicBezTo>
                <a:close/>
              </a:path>
            </a:pathLst>
          </a:custGeom>
          <a:solidFill>
            <a:srgbClr val="4A7168"/>
          </a:solidFill>
        </p:spPr>
      </p:sp>
      <p:sp>
        <p:nvSpPr>
          <p:cNvPr id="18" name="TextBox 17">
            <a:extLst>
              <a:ext uri="{FF2B5EF4-FFF2-40B4-BE49-F238E27FC236}">
                <a16:creationId xmlns:a16="http://schemas.microsoft.com/office/drawing/2014/main" id="{F9043409-DD1B-4AEE-BA2B-95F3B8A71B18}"/>
              </a:ext>
            </a:extLst>
          </p:cNvPr>
          <p:cNvSpPr txBox="1"/>
          <p:nvPr/>
        </p:nvSpPr>
        <p:spPr>
          <a:xfrm>
            <a:off x="771357" y="7578964"/>
            <a:ext cx="3581400" cy="901593"/>
          </a:xfrm>
          <a:prstGeom prst="rect">
            <a:avLst/>
          </a:prstGeom>
          <a:noFill/>
        </p:spPr>
        <p:txBody>
          <a:bodyPr wrap="square">
            <a:spAutoFit/>
          </a:bodyPr>
          <a:lstStyle/>
          <a:p>
            <a:pPr algn="just">
              <a:lnSpc>
                <a:spcPct val="150000"/>
              </a:lnSpc>
              <a:spcBef>
                <a:spcPct val="0"/>
              </a:spcBef>
            </a:pPr>
            <a:r>
              <a:rPr lang="en-US" sz="4000" b="1">
                <a:solidFill>
                  <a:schemeClr val="bg1"/>
                </a:solidFill>
                <a:latin typeface="Arial" panose="020B0604020202020204" pitchFamily="34" charset="0"/>
                <a:cs typeface="Arial" panose="020B0604020202020204" pitchFamily="34" charset="0"/>
              </a:rPr>
              <a:t>Tình huống 2</a:t>
            </a:r>
            <a:endParaRPr lang="vi-VN" sz="4000">
              <a:solidFill>
                <a:schemeClr val="bg1"/>
              </a:solidFill>
              <a:latin typeface="Arial" panose="020B0604020202020204" pitchFamily="34" charset="0"/>
              <a:cs typeface="Arial" panose="020B0604020202020204" pitchFamily="34" charset="0"/>
            </a:endParaRPr>
          </a:p>
        </p:txBody>
      </p:sp>
      <p:sp>
        <p:nvSpPr>
          <p:cNvPr id="20" name="Freeform 18">
            <a:extLst>
              <a:ext uri="{FF2B5EF4-FFF2-40B4-BE49-F238E27FC236}">
                <a16:creationId xmlns:a16="http://schemas.microsoft.com/office/drawing/2014/main" id="{DFCAF167-F687-4174-8CA0-A5966513B1E2}"/>
              </a:ext>
            </a:extLst>
          </p:cNvPr>
          <p:cNvSpPr/>
          <p:nvPr/>
        </p:nvSpPr>
        <p:spPr>
          <a:xfrm>
            <a:off x="4648200" y="6292301"/>
            <a:ext cx="13030200" cy="3671583"/>
          </a:xfrm>
          <a:custGeom>
            <a:avLst/>
            <a:gdLst/>
            <a:ahLst/>
            <a:cxnLst/>
            <a:rect l="l" t="t" r="r" b="b"/>
            <a:pathLst>
              <a:path w="1273136" h="63602">
                <a:moveTo>
                  <a:pt x="33318" y="51"/>
                </a:moveTo>
                <a:lnTo>
                  <a:pt x="1239818" y="51"/>
                </a:lnTo>
                <a:cubicBezTo>
                  <a:pt x="1251195" y="0"/>
                  <a:pt x="1261730" y="6040"/>
                  <a:pt x="1267433" y="15885"/>
                </a:cubicBezTo>
                <a:cubicBezTo>
                  <a:pt x="1273136" y="25729"/>
                  <a:pt x="1273136" y="37873"/>
                  <a:pt x="1267433" y="47717"/>
                </a:cubicBezTo>
                <a:cubicBezTo>
                  <a:pt x="1261730" y="57562"/>
                  <a:pt x="1251195" y="63602"/>
                  <a:pt x="1239818" y="63551"/>
                </a:cubicBezTo>
                <a:lnTo>
                  <a:pt x="33318" y="63551"/>
                </a:lnTo>
                <a:cubicBezTo>
                  <a:pt x="21941" y="63602"/>
                  <a:pt x="11406" y="57562"/>
                  <a:pt x="5703" y="47717"/>
                </a:cubicBezTo>
                <a:cubicBezTo>
                  <a:pt x="0" y="37873"/>
                  <a:pt x="0" y="25729"/>
                  <a:pt x="5703" y="15885"/>
                </a:cubicBezTo>
                <a:cubicBezTo>
                  <a:pt x="11406" y="6040"/>
                  <a:pt x="21941" y="0"/>
                  <a:pt x="33318" y="51"/>
                </a:cubicBezTo>
                <a:close/>
              </a:path>
            </a:pathLst>
          </a:custGeom>
          <a:solidFill>
            <a:srgbClr val="FFF2E6"/>
          </a:solidFill>
        </p:spPr>
        <p:txBody>
          <a:bodyPr/>
          <a:lstStyle/>
          <a:p>
            <a:endParaRPr lang="en-US" sz="400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31484AA4-2EA9-4FF9-A235-018D4CC23701}"/>
              </a:ext>
            </a:extLst>
          </p:cNvPr>
          <p:cNvSpPr txBox="1"/>
          <p:nvPr/>
        </p:nvSpPr>
        <p:spPr>
          <a:xfrm>
            <a:off x="4953000" y="6292301"/>
            <a:ext cx="12429957" cy="3671583"/>
          </a:xfrm>
          <a:prstGeom prst="rect">
            <a:avLst/>
          </a:prstGeom>
          <a:noFill/>
        </p:spPr>
        <p:txBody>
          <a:bodyPr wrap="square">
            <a:spAutoFit/>
          </a:bodyPr>
          <a:lstStyle/>
          <a:p>
            <a:pPr algn="just">
              <a:lnSpc>
                <a:spcPct val="150000"/>
              </a:lnSpc>
              <a:spcBef>
                <a:spcPct val="0"/>
              </a:spcBef>
            </a:pPr>
            <a:r>
              <a:rPr lang="vi-VN" sz="4000">
                <a:solidFill>
                  <a:schemeClr val="accent5">
                    <a:lumMod val="50000"/>
                  </a:schemeClr>
                </a:solidFill>
                <a:latin typeface="Arial" panose="020B0604020202020204" pitchFamily="34" charset="0"/>
                <a:cs typeface="Arial" panose="020B0604020202020204" pitchFamily="34" charset="0"/>
              </a:rPr>
              <a:t>T có thể viết bài cho các trang báo</a:t>
            </a:r>
            <a:r>
              <a:rPr lang="en-US" sz="4000">
                <a:solidFill>
                  <a:schemeClr val="accent5">
                    <a:lumMod val="50000"/>
                  </a:schemeClr>
                </a:solidFill>
                <a:latin typeface="Arial" panose="020B0604020202020204" pitchFamily="34" charset="0"/>
                <a:cs typeface="Arial" panose="020B0604020202020204" pitchFamily="34" charset="0"/>
              </a:rPr>
              <a:t>, vừa </a:t>
            </a:r>
            <a:r>
              <a:rPr lang="vi-VN" sz="4000">
                <a:solidFill>
                  <a:schemeClr val="accent5">
                    <a:lumMod val="50000"/>
                  </a:schemeClr>
                </a:solidFill>
                <a:latin typeface="Arial" panose="020B0604020202020204" pitchFamily="34" charset="0"/>
                <a:cs typeface="Arial" panose="020B0604020202020204" pitchFamily="34" charset="0"/>
              </a:rPr>
              <a:t>giúp T có thêm thu nhập, vừa rèn luyện kĩ năng viết bài. </a:t>
            </a:r>
            <a:r>
              <a:rPr lang="en-US" sz="4000">
                <a:solidFill>
                  <a:schemeClr val="accent5">
                    <a:lumMod val="50000"/>
                  </a:schemeClr>
                </a:solidFill>
                <a:latin typeface="Arial" panose="020B0604020202020204" pitchFamily="34" charset="0"/>
                <a:cs typeface="Arial" panose="020B0604020202020204" pitchFamily="34" charset="0"/>
              </a:rPr>
              <a:t>C</a:t>
            </a:r>
            <a:r>
              <a:rPr lang="vi-VN" sz="4000">
                <a:solidFill>
                  <a:schemeClr val="accent5">
                    <a:lumMod val="50000"/>
                  </a:schemeClr>
                </a:solidFill>
                <a:latin typeface="Arial" panose="020B0604020202020204" pitchFamily="34" charset="0"/>
                <a:cs typeface="Arial" panose="020B0604020202020204" pitchFamily="34" charset="0"/>
              </a:rPr>
              <a:t>ông việc này không tốn nhiều thời gian </a:t>
            </a:r>
            <a:r>
              <a:rPr lang="en-US" sz="4000">
                <a:solidFill>
                  <a:schemeClr val="accent5">
                    <a:lumMod val="50000"/>
                  </a:schemeClr>
                </a:solidFill>
                <a:latin typeface="Arial" panose="020B0604020202020204" pitchFamily="34" charset="0"/>
                <a:cs typeface="Arial" panose="020B0604020202020204" pitchFamily="34" charset="0"/>
              </a:rPr>
              <a:t>nên </a:t>
            </a:r>
            <a:r>
              <a:rPr lang="vi-VN" sz="4000">
                <a:solidFill>
                  <a:schemeClr val="accent5">
                    <a:lumMod val="50000"/>
                  </a:schemeClr>
                </a:solidFill>
                <a:latin typeface="Arial" panose="020B0604020202020204" pitchFamily="34" charset="0"/>
                <a:cs typeface="Arial" panose="020B0604020202020204" pitchFamily="34" charset="0"/>
              </a:rPr>
              <a:t>bố mẹ T sẽ không từ chối.</a:t>
            </a:r>
          </a:p>
        </p:txBody>
      </p:sp>
      <p:pic>
        <p:nvPicPr>
          <p:cNvPr id="22" name="Picture 135">
            <a:extLst>
              <a:ext uri="{FF2B5EF4-FFF2-40B4-BE49-F238E27FC236}">
                <a16:creationId xmlns:a16="http://schemas.microsoft.com/office/drawing/2014/main" id="{4D87EFDE-14AA-472E-BC1D-736179F368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979612">
            <a:off x="-1086008" y="613441"/>
            <a:ext cx="5765330" cy="1247408"/>
          </a:xfrm>
          <a:prstGeom prst="rect">
            <a:avLst/>
          </a:prstGeom>
        </p:spPr>
      </p:pic>
      <p:pic>
        <p:nvPicPr>
          <p:cNvPr id="23" name="Picture 136">
            <a:extLst>
              <a:ext uri="{FF2B5EF4-FFF2-40B4-BE49-F238E27FC236}">
                <a16:creationId xmlns:a16="http://schemas.microsoft.com/office/drawing/2014/main" id="{122F3448-6C1C-473A-AC69-C1E31A40E4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96196">
            <a:off x="13832114" y="458877"/>
            <a:ext cx="5765330" cy="1247408"/>
          </a:xfrm>
          <a:prstGeom prst="rect">
            <a:avLst/>
          </a:prstGeom>
        </p:spPr>
      </p:pic>
    </p:spTree>
    <p:extLst>
      <p:ext uri="{BB962C8B-B14F-4D97-AF65-F5344CB8AC3E}">
        <p14:creationId xmlns:p14="http://schemas.microsoft.com/office/powerpoint/2010/main" val="36992007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inVertical)">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par>
                                <p:cTn id="22" presetID="16" presetClass="entr" presetSubtype="21"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0" grpId="0" animBg="1"/>
      <p:bldP spid="31" grpId="0"/>
      <p:bldP spid="18" grpId="0"/>
      <p:bldP spid="20" grpId="0" animBg="1"/>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25" name="Picture 5">
            <a:extLst>
              <a:ext uri="{FF2B5EF4-FFF2-40B4-BE49-F238E27FC236}">
                <a16:creationId xmlns:a16="http://schemas.microsoft.com/office/drawing/2014/main" id="{3B20ED7D-B870-4497-9E94-5553F5312F82}"/>
              </a:ext>
            </a:extLst>
          </p:cNvPr>
          <p:cNvPicPr>
            <a:picLocks noChangeAspect="1"/>
          </p:cNvPicPr>
          <p:nvPr/>
        </p:nvPicPr>
        <p:blipFill rotWithShape="1">
          <a:blip r:embed="rId2"/>
          <a:srcRect t="7435" b="49210"/>
          <a:stretch/>
        </p:blipFill>
        <p:spPr>
          <a:xfrm>
            <a:off x="762000" y="876300"/>
            <a:ext cx="16764000" cy="6324600"/>
          </a:xfrm>
          <a:prstGeom prst="rect">
            <a:avLst/>
          </a:prstGeom>
        </p:spPr>
      </p:pic>
      <p:sp>
        <p:nvSpPr>
          <p:cNvPr id="27" name="TextBox 5">
            <a:extLst>
              <a:ext uri="{FF2B5EF4-FFF2-40B4-BE49-F238E27FC236}">
                <a16:creationId xmlns:a16="http://schemas.microsoft.com/office/drawing/2014/main" id="{86103FD1-2FFE-4B09-94DC-2398025A95FC}"/>
              </a:ext>
            </a:extLst>
          </p:cNvPr>
          <p:cNvSpPr txBox="1"/>
          <p:nvPr/>
        </p:nvSpPr>
        <p:spPr>
          <a:xfrm>
            <a:off x="1066800" y="1191616"/>
            <a:ext cx="16154400" cy="809261"/>
          </a:xfrm>
          <a:prstGeom prst="rect">
            <a:avLst/>
          </a:prstGeom>
        </p:spPr>
        <p:txBody>
          <a:bodyPr wrap="square" lIns="0" tIns="0" rIns="0" bIns="0" rtlCol="0" anchor="t">
            <a:spAutoFit/>
          </a:bodyPr>
          <a:lstStyle/>
          <a:p>
            <a:pPr algn="ctr">
              <a:lnSpc>
                <a:spcPct val="150000"/>
              </a:lnSpc>
            </a:pPr>
            <a:r>
              <a:rPr lang="en-US" sz="4000" b="1">
                <a:solidFill>
                  <a:srgbClr val="373E56"/>
                </a:solidFill>
                <a:latin typeface="Arial" panose="020B0604020202020204" pitchFamily="34" charset="0"/>
                <a:cs typeface="Arial" panose="020B0604020202020204" pitchFamily="34" charset="0"/>
              </a:rPr>
              <a:t>Bài tập 3 SGK tr.51</a:t>
            </a:r>
          </a:p>
        </p:txBody>
      </p:sp>
      <p:sp>
        <p:nvSpPr>
          <p:cNvPr id="10" name="TextBox 9">
            <a:extLst>
              <a:ext uri="{FF2B5EF4-FFF2-40B4-BE49-F238E27FC236}">
                <a16:creationId xmlns:a16="http://schemas.microsoft.com/office/drawing/2014/main" id="{EC9CF69A-857C-4E0C-AF69-F5AD95669B79}"/>
              </a:ext>
            </a:extLst>
          </p:cNvPr>
          <p:cNvSpPr txBox="1"/>
          <p:nvPr/>
        </p:nvSpPr>
        <p:spPr>
          <a:xfrm>
            <a:off x="1257300" y="2172009"/>
            <a:ext cx="15773400" cy="4229428"/>
          </a:xfrm>
          <a:prstGeom prst="rect">
            <a:avLst/>
          </a:prstGeom>
          <a:noFill/>
        </p:spPr>
        <p:txBody>
          <a:bodyPr wrap="square">
            <a:spAutoFit/>
          </a:bodyPr>
          <a:lstStyle/>
          <a:p>
            <a:pPr algn="just">
              <a:lnSpc>
                <a:spcPts val="6600"/>
              </a:lnSpc>
            </a:pPr>
            <a:r>
              <a:rPr lang="en-US" sz="4000">
                <a:solidFill>
                  <a:schemeClr val="accent1">
                    <a:lumMod val="50000"/>
                  </a:schemeClr>
                </a:solidFill>
                <a:effectLst/>
                <a:latin typeface="Arial" panose="020B0604020202020204" pitchFamily="34" charset="0"/>
                <a:ea typeface="Arial" panose="020B0604020202020204" pitchFamily="34" charset="0"/>
                <a:cs typeface="Arial" panose="020B0604020202020204" pitchFamily="34" charset="0"/>
              </a:rPr>
              <a:t>Chọn một trong hai thông điệp để thảo luận, thuyết trình trước lớp:</a:t>
            </a:r>
          </a:p>
          <a:p>
            <a:pPr marL="571500" indent="-571500" algn="just">
              <a:lnSpc>
                <a:spcPts val="6600"/>
              </a:lnSpc>
              <a:buFont typeface="Arial" panose="020B0604020202020204" pitchFamily="34" charset="0"/>
              <a:buChar char="•"/>
            </a:pPr>
            <a:r>
              <a:rPr lang="en-US" sz="4000">
                <a:solidFill>
                  <a:schemeClr val="accent1">
                    <a:lumMod val="50000"/>
                  </a:schemeClr>
                </a:solidFill>
                <a:effectLst/>
                <a:latin typeface="Arial" panose="020B0604020202020204" pitchFamily="34" charset="0"/>
                <a:ea typeface="Arial" panose="020B0604020202020204" pitchFamily="34" charset="0"/>
                <a:cs typeface="Arial" panose="020B0604020202020204" pitchFamily="34" charset="0"/>
              </a:rPr>
              <a:t>“Nếu bạn mua những thứ bạn không cần, bạn sẽ sớm phải bán đi những thứ bạn cần” (Warren Buffett).</a:t>
            </a:r>
          </a:p>
          <a:p>
            <a:pPr marL="571500" indent="-571500" algn="just">
              <a:lnSpc>
                <a:spcPts val="6600"/>
              </a:lnSpc>
              <a:buFont typeface="Arial" panose="020B0604020202020204" pitchFamily="34" charset="0"/>
              <a:buChar char="•"/>
            </a:pPr>
            <a:r>
              <a:rPr lang="en-US" sz="4000">
                <a:solidFill>
                  <a:schemeClr val="accent1">
                    <a:lumMod val="50000"/>
                  </a:schemeClr>
                </a:solidFill>
                <a:effectLst/>
                <a:latin typeface="Arial" panose="020B0604020202020204" pitchFamily="34" charset="0"/>
                <a:ea typeface="Arial" panose="020B0604020202020204" pitchFamily="34" charset="0"/>
                <a:cs typeface="Arial" panose="020B0604020202020204" pitchFamily="34" charset="0"/>
              </a:rPr>
              <a:t>"Bạn phải làm chủ được tiền của mình, bằng không tình cảnh thiếu thốn sẽ mãi mãi kiểm soát </a:t>
            </a:r>
            <a:r>
              <a:rPr lang="vi-VN" sz="4000">
                <a:solidFill>
                  <a:schemeClr val="accent1">
                    <a:lumMod val="50000"/>
                  </a:schemeClr>
                </a:solidFill>
                <a:effectLst/>
                <a:latin typeface="Arial" panose="020B0604020202020204" pitchFamily="34" charset="0"/>
                <a:ea typeface="Arial" panose="020B0604020202020204" pitchFamily="34" charset="0"/>
                <a:cs typeface="Arial" panose="020B0604020202020204" pitchFamily="34" charset="0"/>
              </a:rPr>
              <a:t>bạn</a:t>
            </a:r>
            <a:r>
              <a:rPr lang="en-US" sz="4000">
                <a:solidFill>
                  <a:schemeClr val="accent1">
                    <a:lumMod val="50000"/>
                  </a:schemeClr>
                </a:solidFill>
                <a:latin typeface="Arial" panose="020B0604020202020204" pitchFamily="34" charset="0"/>
                <a:ea typeface="Arial" panose="020B0604020202020204" pitchFamily="34" charset="0"/>
                <a:cs typeface="Arial" panose="020B0604020202020204" pitchFamily="34" charset="0"/>
              </a:rPr>
              <a:t> </a:t>
            </a:r>
            <a:r>
              <a:rPr lang="en-US" sz="4000">
                <a:solidFill>
                  <a:schemeClr val="accent1">
                    <a:lumMod val="50000"/>
                  </a:schemeClr>
                </a:solidFill>
                <a:effectLst/>
                <a:latin typeface="Arial" panose="020B0604020202020204" pitchFamily="34" charset="0"/>
                <a:ea typeface="Arial" panose="020B0604020202020204" pitchFamily="34" charset="0"/>
                <a:cs typeface="Arial" panose="020B0604020202020204" pitchFamily="34" charset="0"/>
              </a:rPr>
              <a:t>(Dave Ramsey).</a:t>
            </a:r>
          </a:p>
        </p:txBody>
      </p:sp>
      <p:pic>
        <p:nvPicPr>
          <p:cNvPr id="11" name="Picture 16">
            <a:extLst>
              <a:ext uri="{FF2B5EF4-FFF2-40B4-BE49-F238E27FC236}">
                <a16:creationId xmlns:a16="http://schemas.microsoft.com/office/drawing/2014/main" id="{36C1CA6B-9C51-45C5-AFFF-92A1B3A538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829300" y="6401437"/>
            <a:ext cx="6629400" cy="4267284"/>
          </a:xfrm>
          <a:prstGeom prst="rect">
            <a:avLst/>
          </a:prstGeom>
        </p:spPr>
      </p:pic>
      <p:pic>
        <p:nvPicPr>
          <p:cNvPr id="12" name="Picture 4">
            <a:extLst>
              <a:ext uri="{FF2B5EF4-FFF2-40B4-BE49-F238E27FC236}">
                <a16:creationId xmlns:a16="http://schemas.microsoft.com/office/drawing/2014/main" id="{0973DD75-E1F6-483C-9D3F-1A77CE2840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47750" y="8343901"/>
            <a:ext cx="3505200" cy="1943099"/>
          </a:xfrm>
          <a:prstGeom prst="rect">
            <a:avLst/>
          </a:prstGeom>
        </p:spPr>
      </p:pic>
      <p:pic>
        <p:nvPicPr>
          <p:cNvPr id="14" name="Picture 21">
            <a:extLst>
              <a:ext uri="{FF2B5EF4-FFF2-40B4-BE49-F238E27FC236}">
                <a16:creationId xmlns:a16="http://schemas.microsoft.com/office/drawing/2014/main" id="{13749FCE-085F-47DC-A7C8-416E3F33FF0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266095" y="7436668"/>
            <a:ext cx="2936055" cy="2770784"/>
          </a:xfrm>
          <a:prstGeom prst="rect">
            <a:avLst/>
          </a:prstGeom>
        </p:spPr>
      </p:pic>
    </p:spTree>
    <p:extLst>
      <p:ext uri="{BB962C8B-B14F-4D97-AF65-F5344CB8AC3E}">
        <p14:creationId xmlns:p14="http://schemas.microsoft.com/office/powerpoint/2010/main" val="33763041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74041" y="619907"/>
            <a:ext cx="14339918" cy="9047185"/>
          </a:xfrm>
          <a:prstGeom prst="rect">
            <a:avLst/>
          </a:prstGeom>
        </p:spPr>
      </p:pic>
      <p:sp>
        <p:nvSpPr>
          <p:cNvPr id="3" name="TextBox 3"/>
          <p:cNvSpPr txBox="1"/>
          <p:nvPr/>
        </p:nvSpPr>
        <p:spPr>
          <a:xfrm>
            <a:off x="2514600" y="3850903"/>
            <a:ext cx="13106400" cy="1661673"/>
          </a:xfrm>
          <a:prstGeom prst="rect">
            <a:avLst/>
          </a:prstGeom>
        </p:spPr>
        <p:txBody>
          <a:bodyPr wrap="square" lIns="0" tIns="0" rIns="0" bIns="0" rtlCol="0" anchor="t">
            <a:spAutoFit/>
          </a:bodyPr>
          <a:lstStyle/>
          <a:p>
            <a:pPr algn="ctr">
              <a:lnSpc>
                <a:spcPts val="14986"/>
              </a:lnSpc>
              <a:spcBef>
                <a:spcPct val="0"/>
              </a:spcBef>
            </a:pPr>
            <a:r>
              <a:rPr lang="en-US" sz="7500" b="1">
                <a:solidFill>
                  <a:schemeClr val="bg1"/>
                </a:solidFill>
                <a:latin typeface="Arial" panose="020B0604020202020204" pitchFamily="34" charset="0"/>
                <a:cs typeface="Arial" panose="020B0604020202020204" pitchFamily="34" charset="0"/>
              </a:rPr>
              <a:t>BÀI 9: QUẢN LÍ TIỀN</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47438" y="6701447"/>
            <a:ext cx="2575079" cy="358555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7358672"/>
            <a:ext cx="3896141" cy="289022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437566" y="7452938"/>
            <a:ext cx="5431130" cy="283406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38200" y="219075"/>
            <a:ext cx="3428602" cy="3447406"/>
          </a:xfrm>
          <a:prstGeom prst="rect">
            <a:avLst/>
          </a:prstGeom>
        </p:spPr>
      </p:pic>
    </p:spTree>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CF71"/>
        </a:solidFill>
        <a:effectLst/>
      </p:bgPr>
    </p:bg>
    <p:spTree>
      <p:nvGrpSpPr>
        <p:cNvPr id="1" name=""/>
        <p:cNvGrpSpPr/>
        <p:nvPr/>
      </p:nvGrpSpPr>
      <p:grpSpPr>
        <a:xfrm>
          <a:off x="0" y="0"/>
          <a:ext cx="0" cy="0"/>
          <a:chOff x="0" y="0"/>
          <a:chExt cx="0" cy="0"/>
        </a:xfrm>
      </p:grpSpPr>
      <p:sp>
        <p:nvSpPr>
          <p:cNvPr id="2" name="TextBox 2"/>
          <p:cNvSpPr txBox="1"/>
          <p:nvPr/>
        </p:nvSpPr>
        <p:spPr>
          <a:xfrm>
            <a:off x="-19050" y="2366997"/>
            <a:ext cx="18288000" cy="1335237"/>
          </a:xfrm>
          <a:prstGeom prst="rect">
            <a:avLst/>
          </a:prstGeom>
        </p:spPr>
        <p:txBody>
          <a:bodyPr wrap="square" lIns="0" tIns="0" rIns="0" bIns="0" rtlCol="0" anchor="t">
            <a:spAutoFit/>
          </a:bodyPr>
          <a:lstStyle/>
          <a:p>
            <a:pPr algn="ctr">
              <a:lnSpc>
                <a:spcPct val="150000"/>
              </a:lnSpc>
            </a:pPr>
            <a:r>
              <a:rPr lang="en-US" sz="6600" b="1">
                <a:solidFill>
                  <a:srgbClr val="373E56"/>
                </a:solidFill>
                <a:latin typeface="Arial" panose="020B0604020202020204" pitchFamily="34" charset="0"/>
                <a:cs typeface="Arial" panose="020B0604020202020204" pitchFamily="34" charset="0"/>
              </a:rPr>
              <a:t>VẬN DỤNG</a:t>
            </a:r>
          </a:p>
        </p:txBody>
      </p:sp>
      <p:pic>
        <p:nvPicPr>
          <p:cNvPr id="9" name="Picture 135">
            <a:extLst>
              <a:ext uri="{FF2B5EF4-FFF2-40B4-BE49-F238E27FC236}">
                <a16:creationId xmlns:a16="http://schemas.microsoft.com/office/drawing/2014/main" id="{FCA8483F-8E9E-4D22-90B7-96156C51CE1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79612">
            <a:off x="-752298" y="1250212"/>
            <a:ext cx="5765330" cy="1247408"/>
          </a:xfrm>
          <a:prstGeom prst="rect">
            <a:avLst/>
          </a:prstGeom>
        </p:spPr>
      </p:pic>
      <p:pic>
        <p:nvPicPr>
          <p:cNvPr id="10" name="Picture 136">
            <a:extLst>
              <a:ext uri="{FF2B5EF4-FFF2-40B4-BE49-F238E27FC236}">
                <a16:creationId xmlns:a16="http://schemas.microsoft.com/office/drawing/2014/main" id="{64F9E906-EE0E-4A76-B9BF-BDAB5771F07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96196">
            <a:off x="12906944" y="910977"/>
            <a:ext cx="5765330" cy="1247408"/>
          </a:xfrm>
          <a:prstGeom prst="rect">
            <a:avLst/>
          </a:prstGeom>
        </p:spPr>
      </p:pic>
      <p:pic>
        <p:nvPicPr>
          <p:cNvPr id="15" name="Picture 23">
            <a:extLst>
              <a:ext uri="{FF2B5EF4-FFF2-40B4-BE49-F238E27FC236}">
                <a16:creationId xmlns:a16="http://schemas.microsoft.com/office/drawing/2014/main" id="{6CA64F37-125A-44E4-A111-F5E367C4F00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19200" y="7581900"/>
            <a:ext cx="5486400" cy="3243297"/>
          </a:xfrm>
          <a:prstGeom prst="rect">
            <a:avLst/>
          </a:prstGeom>
        </p:spPr>
      </p:pic>
      <p:pic>
        <p:nvPicPr>
          <p:cNvPr id="16" name="Picture 26">
            <a:extLst>
              <a:ext uri="{FF2B5EF4-FFF2-40B4-BE49-F238E27FC236}">
                <a16:creationId xmlns:a16="http://schemas.microsoft.com/office/drawing/2014/main" id="{EE9A8AB3-6A5B-45F0-BD81-6B06654E435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162187" y="6425293"/>
            <a:ext cx="2296807" cy="3881437"/>
          </a:xfrm>
          <a:prstGeom prst="rect">
            <a:avLst/>
          </a:prstGeom>
        </p:spPr>
      </p:pic>
      <p:pic>
        <p:nvPicPr>
          <p:cNvPr id="17" name="Picture 12">
            <a:extLst>
              <a:ext uri="{FF2B5EF4-FFF2-40B4-BE49-F238E27FC236}">
                <a16:creationId xmlns:a16="http://schemas.microsoft.com/office/drawing/2014/main" id="{1B482A82-ACE0-48D7-AF1F-C1E7592412D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976737" y="7545695"/>
            <a:ext cx="1718518" cy="2828836"/>
          </a:xfrm>
          <a:prstGeom prst="rect">
            <a:avLst/>
          </a:prstGeom>
        </p:spPr>
      </p:pic>
      <p:pic>
        <p:nvPicPr>
          <p:cNvPr id="11" name="Picture 4">
            <a:extLst>
              <a:ext uri="{FF2B5EF4-FFF2-40B4-BE49-F238E27FC236}">
                <a16:creationId xmlns:a16="http://schemas.microsoft.com/office/drawing/2014/main" id="{45A7EE70-059D-456A-A519-B66909F12660}"/>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7083057" y="4540551"/>
            <a:ext cx="4083786" cy="5833980"/>
          </a:xfrm>
          <a:prstGeom prst="rect">
            <a:avLst/>
          </a:prstGeom>
        </p:spPr>
      </p:pic>
    </p:spTree>
    <p:extLst>
      <p:ext uri="{BB962C8B-B14F-4D97-AF65-F5344CB8AC3E}">
        <p14:creationId xmlns:p14="http://schemas.microsoft.com/office/powerpoint/2010/main" val="26270825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5791200" y="1408526"/>
            <a:ext cx="7411580" cy="1472333"/>
            <a:chOff x="0" y="-252184"/>
            <a:chExt cx="4827881" cy="1064984"/>
          </a:xfrm>
        </p:grpSpPr>
        <p:sp>
          <p:nvSpPr>
            <p:cNvPr id="3" name="Freeform 3"/>
            <p:cNvSpPr/>
            <p:nvPr/>
          </p:nvSpPr>
          <p:spPr>
            <a:xfrm>
              <a:off x="11289" y="-252184"/>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4" name="TextBox 13">
            <a:extLst>
              <a:ext uri="{FF2B5EF4-FFF2-40B4-BE49-F238E27FC236}">
                <a16:creationId xmlns:a16="http://schemas.microsoft.com/office/drawing/2014/main" id="{217D0F12-8036-410D-99F8-BB789C210B99}"/>
              </a:ext>
            </a:extLst>
          </p:cNvPr>
          <p:cNvSpPr txBox="1"/>
          <p:nvPr/>
        </p:nvSpPr>
        <p:spPr>
          <a:xfrm>
            <a:off x="5811380" y="1659733"/>
            <a:ext cx="7394251" cy="910377"/>
          </a:xfrm>
          <a:prstGeom prst="rect">
            <a:avLst/>
          </a:prstGeom>
        </p:spPr>
        <p:txBody>
          <a:bodyPr wrap="square" lIns="0" tIns="0" rIns="0" bIns="0" rtlCol="0" anchor="t">
            <a:spAutoFit/>
          </a:bodyPr>
          <a:lstStyle/>
          <a:p>
            <a:pPr algn="ctr">
              <a:lnSpc>
                <a:spcPts val="8101"/>
              </a:lnSpc>
              <a:spcBef>
                <a:spcPct val="0"/>
              </a:spcBef>
            </a:pPr>
            <a:r>
              <a:rPr lang="en-US" sz="4500" b="1">
                <a:solidFill>
                  <a:srgbClr val="373E56"/>
                </a:solidFill>
                <a:latin typeface="Arial" panose="020B0604020202020204" pitchFamily="34" charset="0"/>
                <a:cs typeface="Arial" panose="020B0604020202020204" pitchFamily="34" charset="0"/>
              </a:rPr>
              <a:t>Bài tập 1 – SGK tr.51</a:t>
            </a:r>
          </a:p>
        </p:txBody>
      </p:sp>
      <p:sp>
        <p:nvSpPr>
          <p:cNvPr id="15" name="Rounded Rectangular Callout 9">
            <a:extLst>
              <a:ext uri="{FF2B5EF4-FFF2-40B4-BE49-F238E27FC236}">
                <a16:creationId xmlns:a16="http://schemas.microsoft.com/office/drawing/2014/main" id="{8BE9891E-F5BB-422E-A8D0-18D168633A7D}"/>
              </a:ext>
            </a:extLst>
          </p:cNvPr>
          <p:cNvSpPr/>
          <p:nvPr/>
        </p:nvSpPr>
        <p:spPr>
          <a:xfrm>
            <a:off x="4876800" y="3543300"/>
            <a:ext cx="10668000" cy="3391487"/>
          </a:xfrm>
          <a:prstGeom prst="wedgeRoundRectCallout">
            <a:avLst>
              <a:gd name="adj1" fmla="val -59238"/>
              <a:gd name="adj2" fmla="val 36368"/>
              <a:gd name="adj3" fmla="val 16667"/>
            </a:avLst>
          </a:prstGeom>
          <a:solidFill>
            <a:schemeClr val="bg1"/>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accent1">
                    <a:lumMod val="50000"/>
                  </a:schemeClr>
                </a:solidFill>
                <a:latin typeface="Arial" panose="020B0604020202020204" pitchFamily="34" charset="0"/>
                <a:cs typeface="Arial" panose="020B0604020202020204" pitchFamily="34" charset="0"/>
              </a:rPr>
              <a:t>Em hãy lập kế hoạch quản lí tiền của em trong một tháng và chia sẻ cùng bạn.</a:t>
            </a:r>
            <a:endParaRPr lang="vi-VN" sz="4000" dirty="0">
              <a:solidFill>
                <a:schemeClr val="accent1">
                  <a:lumMod val="50000"/>
                </a:schemeClr>
              </a:solidFill>
              <a:latin typeface="Arial" panose="020B0604020202020204" pitchFamily="34" charset="0"/>
              <a:cs typeface="Arial" panose="020B0604020202020204" pitchFamily="34" charset="0"/>
            </a:endParaRPr>
          </a:p>
        </p:txBody>
      </p:sp>
      <p:pic>
        <p:nvPicPr>
          <p:cNvPr id="16" name="Picture 16">
            <a:extLst>
              <a:ext uri="{FF2B5EF4-FFF2-40B4-BE49-F238E27FC236}">
                <a16:creationId xmlns:a16="http://schemas.microsoft.com/office/drawing/2014/main" id="{49A01BA7-5541-4644-83E6-B17C929FF3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 y="3543300"/>
            <a:ext cx="4056306" cy="6568916"/>
          </a:xfrm>
          <a:prstGeom prst="rect">
            <a:avLst/>
          </a:prstGeom>
        </p:spPr>
      </p:pic>
      <p:pic>
        <p:nvPicPr>
          <p:cNvPr id="17" name="Picture 10">
            <a:extLst>
              <a:ext uri="{FF2B5EF4-FFF2-40B4-BE49-F238E27FC236}">
                <a16:creationId xmlns:a16="http://schemas.microsoft.com/office/drawing/2014/main" id="{677BECA4-CE48-4F3F-B3BA-437E8C8D507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706600" y="7429500"/>
            <a:ext cx="3435805" cy="2857500"/>
          </a:xfrm>
          <a:prstGeom prst="rect">
            <a:avLst/>
          </a:prstGeom>
        </p:spPr>
      </p:pic>
    </p:spTree>
    <p:extLst>
      <p:ext uri="{BB962C8B-B14F-4D97-AF65-F5344CB8AC3E}">
        <p14:creationId xmlns:p14="http://schemas.microsoft.com/office/powerpoint/2010/main" val="22025705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15163800" y="-28575"/>
            <a:ext cx="3124200" cy="102870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0" y="1155571"/>
            <a:ext cx="15163800" cy="833433"/>
          </a:xfrm>
          <a:prstGeom prst="rect">
            <a:avLst/>
          </a:prstGeom>
        </p:spPr>
        <p:txBody>
          <a:bodyPr wrap="square" lIns="0" tIns="0" rIns="0" bIns="0" rtlCol="0" anchor="t">
            <a:spAutoFit/>
          </a:bodyPr>
          <a:lstStyle/>
          <a:p>
            <a:pPr algn="ctr">
              <a:lnSpc>
                <a:spcPts val="7261"/>
              </a:lnSpc>
            </a:pPr>
            <a:r>
              <a:rPr lang="en-US" sz="4500" b="1">
                <a:solidFill>
                  <a:schemeClr val="accent2">
                    <a:lumMod val="50000"/>
                  </a:schemeClr>
                </a:solidFill>
                <a:latin typeface="Arial" panose="020B0604020202020204" pitchFamily="34" charset="0"/>
                <a:cs typeface="Arial" panose="020B0604020202020204" pitchFamily="34" charset="0"/>
              </a:rPr>
              <a:t>Gợi ý:</a:t>
            </a:r>
          </a:p>
        </p:txBody>
      </p:sp>
      <p:pic>
        <p:nvPicPr>
          <p:cNvPr id="20" name="Picture 12">
            <a:extLst>
              <a:ext uri="{FF2B5EF4-FFF2-40B4-BE49-F238E27FC236}">
                <a16:creationId xmlns:a16="http://schemas.microsoft.com/office/drawing/2014/main" id="{4E1522FF-0E2E-4288-A5F5-ED5565955AF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316199" y="1606955"/>
            <a:ext cx="2552446" cy="2704904"/>
          </a:xfrm>
          <a:prstGeom prst="rect">
            <a:avLst/>
          </a:prstGeom>
        </p:spPr>
      </p:pic>
      <p:pic>
        <p:nvPicPr>
          <p:cNvPr id="21" name="Picture 3">
            <a:extLst>
              <a:ext uri="{FF2B5EF4-FFF2-40B4-BE49-F238E27FC236}">
                <a16:creationId xmlns:a16="http://schemas.microsoft.com/office/drawing/2014/main" id="{1E1AA23F-DE98-4403-B020-8F505C4A5B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611569" y="4863967"/>
            <a:ext cx="1961707" cy="2376518"/>
          </a:xfrm>
          <a:prstGeom prst="rect">
            <a:avLst/>
          </a:prstGeom>
        </p:spPr>
      </p:pic>
      <p:pic>
        <p:nvPicPr>
          <p:cNvPr id="22" name="Picture 4">
            <a:extLst>
              <a:ext uri="{FF2B5EF4-FFF2-40B4-BE49-F238E27FC236}">
                <a16:creationId xmlns:a16="http://schemas.microsoft.com/office/drawing/2014/main" id="{EAB0D0C1-C207-48FA-B793-1F0D6C080C7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792577" y="7744599"/>
            <a:ext cx="1866646" cy="2376518"/>
          </a:xfrm>
          <a:prstGeom prst="rect">
            <a:avLst/>
          </a:prstGeom>
        </p:spPr>
      </p:pic>
      <p:graphicFrame>
        <p:nvGraphicFramePr>
          <p:cNvPr id="5" name="Table 5">
            <a:extLst>
              <a:ext uri="{FF2B5EF4-FFF2-40B4-BE49-F238E27FC236}">
                <a16:creationId xmlns:a16="http://schemas.microsoft.com/office/drawing/2014/main" id="{ECF40E88-CE6A-4B89-976E-FE0342371D12}"/>
              </a:ext>
            </a:extLst>
          </p:cNvPr>
          <p:cNvGraphicFramePr>
            <a:graphicFrameLocks noGrp="1"/>
          </p:cNvGraphicFramePr>
          <p:nvPr>
            <p:extLst>
              <p:ext uri="{D42A27DB-BD31-4B8C-83A1-F6EECF244321}">
                <p14:modId xmlns:p14="http://schemas.microsoft.com/office/powerpoint/2010/main" val="2383164610"/>
              </p:ext>
            </p:extLst>
          </p:nvPr>
        </p:nvGraphicFramePr>
        <p:xfrm>
          <a:off x="1043004" y="2295903"/>
          <a:ext cx="13077792" cy="6878384"/>
        </p:xfrm>
        <a:graphic>
          <a:graphicData uri="http://schemas.openxmlformats.org/drawingml/2006/table">
            <a:tbl>
              <a:tblPr firstRow="1" bandRow="1">
                <a:tableStyleId>{21E4AEA4-8DFA-4A89-87EB-49C32662AFE0}</a:tableStyleId>
              </a:tblPr>
              <a:tblGrid>
                <a:gridCol w="2179632">
                  <a:extLst>
                    <a:ext uri="{9D8B030D-6E8A-4147-A177-3AD203B41FA5}">
                      <a16:colId xmlns:a16="http://schemas.microsoft.com/office/drawing/2014/main" val="2483637117"/>
                    </a:ext>
                  </a:extLst>
                </a:gridCol>
                <a:gridCol w="2179632">
                  <a:extLst>
                    <a:ext uri="{9D8B030D-6E8A-4147-A177-3AD203B41FA5}">
                      <a16:colId xmlns:a16="http://schemas.microsoft.com/office/drawing/2014/main" val="1211626894"/>
                    </a:ext>
                  </a:extLst>
                </a:gridCol>
                <a:gridCol w="2179632">
                  <a:extLst>
                    <a:ext uri="{9D8B030D-6E8A-4147-A177-3AD203B41FA5}">
                      <a16:colId xmlns:a16="http://schemas.microsoft.com/office/drawing/2014/main" val="1649271568"/>
                    </a:ext>
                  </a:extLst>
                </a:gridCol>
                <a:gridCol w="2179632">
                  <a:extLst>
                    <a:ext uri="{9D8B030D-6E8A-4147-A177-3AD203B41FA5}">
                      <a16:colId xmlns:a16="http://schemas.microsoft.com/office/drawing/2014/main" val="2354736517"/>
                    </a:ext>
                  </a:extLst>
                </a:gridCol>
                <a:gridCol w="2179632">
                  <a:extLst>
                    <a:ext uri="{9D8B030D-6E8A-4147-A177-3AD203B41FA5}">
                      <a16:colId xmlns:a16="http://schemas.microsoft.com/office/drawing/2014/main" val="1399641750"/>
                    </a:ext>
                  </a:extLst>
                </a:gridCol>
                <a:gridCol w="2179632">
                  <a:extLst>
                    <a:ext uri="{9D8B030D-6E8A-4147-A177-3AD203B41FA5}">
                      <a16:colId xmlns:a16="http://schemas.microsoft.com/office/drawing/2014/main" val="2321742672"/>
                    </a:ext>
                  </a:extLst>
                </a:gridCol>
              </a:tblGrid>
              <a:tr h="370840">
                <a:tc rowSpan="2">
                  <a:txBody>
                    <a:bodyPr/>
                    <a:lstStyle/>
                    <a:p>
                      <a:pPr algn="ctr">
                        <a:lnSpc>
                          <a:spcPct val="150000"/>
                        </a:lnSpc>
                        <a:spcBef>
                          <a:spcPts val="0"/>
                        </a:spcBef>
                        <a:spcAft>
                          <a:spcPts val="0"/>
                        </a:spcAft>
                      </a:pPr>
                      <a:r>
                        <a:rPr lang="en-US" sz="3800">
                          <a:latin typeface="Arial" panose="020B0604020202020204" pitchFamily="34" charset="0"/>
                          <a:cs typeface="Arial" panose="020B0604020202020204" pitchFamily="34" charset="0"/>
                        </a:rPr>
                        <a:t>Thời gian</a:t>
                      </a:r>
                    </a:p>
                  </a:txBody>
                  <a:tcPr/>
                </a:tc>
                <a:tc gridSpan="2">
                  <a:txBody>
                    <a:bodyPr/>
                    <a:lstStyle/>
                    <a:p>
                      <a:pPr algn="ctr">
                        <a:lnSpc>
                          <a:spcPct val="150000"/>
                        </a:lnSpc>
                        <a:spcBef>
                          <a:spcPts val="0"/>
                        </a:spcBef>
                        <a:spcAft>
                          <a:spcPts val="0"/>
                        </a:spcAft>
                      </a:pPr>
                      <a:r>
                        <a:rPr lang="en-US" sz="4000">
                          <a:latin typeface="Arial" panose="020B0604020202020204" pitchFamily="34" charset="0"/>
                          <a:cs typeface="Arial" panose="020B0604020202020204" pitchFamily="34" charset="0"/>
                        </a:rPr>
                        <a:t>Nguồn thu</a:t>
                      </a:r>
                    </a:p>
                  </a:txBody>
                  <a:tcPr/>
                </a:tc>
                <a:tc hMerge="1">
                  <a:txBody>
                    <a:bodyPr/>
                    <a:lstStyle/>
                    <a:p>
                      <a:endParaRPr lang="en-US"/>
                    </a:p>
                  </a:txBody>
                  <a:tcPr/>
                </a:tc>
                <a:tc gridSpan="2">
                  <a:txBody>
                    <a:bodyPr/>
                    <a:lstStyle/>
                    <a:p>
                      <a:pPr algn="ctr">
                        <a:lnSpc>
                          <a:spcPct val="150000"/>
                        </a:lnSpc>
                        <a:spcBef>
                          <a:spcPts val="0"/>
                        </a:spcBef>
                        <a:spcAft>
                          <a:spcPts val="0"/>
                        </a:spcAft>
                      </a:pPr>
                      <a:r>
                        <a:rPr lang="en-US" sz="4000">
                          <a:latin typeface="Arial" panose="020B0604020202020204" pitchFamily="34" charset="0"/>
                          <a:cs typeface="Arial" panose="020B0604020202020204" pitchFamily="34" charset="0"/>
                        </a:rPr>
                        <a:t>Nguồn chi</a:t>
                      </a:r>
                    </a:p>
                  </a:txBody>
                  <a:tcPr/>
                </a:tc>
                <a:tc hMerge="1">
                  <a:txBody>
                    <a:bodyPr/>
                    <a:lstStyle/>
                    <a:p>
                      <a:endParaRPr lang="en-US"/>
                    </a:p>
                  </a:txBody>
                  <a:tcPr/>
                </a:tc>
                <a:tc rowSpan="2">
                  <a:txBody>
                    <a:bodyPr/>
                    <a:lstStyle/>
                    <a:p>
                      <a:pPr algn="ctr">
                        <a:lnSpc>
                          <a:spcPct val="150000"/>
                        </a:lnSpc>
                        <a:spcBef>
                          <a:spcPts val="0"/>
                        </a:spcBef>
                        <a:spcAft>
                          <a:spcPts val="0"/>
                        </a:spcAft>
                      </a:pPr>
                      <a:r>
                        <a:rPr lang="en-US" sz="3800">
                          <a:latin typeface="Arial" panose="020B0604020202020204" pitchFamily="34" charset="0"/>
                          <a:cs typeface="Arial" panose="020B0604020202020204" pitchFamily="34" charset="0"/>
                        </a:rPr>
                        <a:t>Tiết kiệm</a:t>
                      </a:r>
                    </a:p>
                  </a:txBody>
                  <a:tcPr/>
                </a:tc>
                <a:extLst>
                  <a:ext uri="{0D108BD9-81ED-4DB2-BD59-A6C34878D82A}">
                    <a16:rowId xmlns:a16="http://schemas.microsoft.com/office/drawing/2014/main" val="2065879783"/>
                  </a:ext>
                </a:extLst>
              </a:tr>
              <a:tr h="370840">
                <a:tc vMerge="1">
                  <a:txBody>
                    <a:bodyPr/>
                    <a:lstStyle/>
                    <a:p>
                      <a:endParaRPr lang="en-US"/>
                    </a:p>
                  </a:txBody>
                  <a:tcPr/>
                </a:tc>
                <a:tc>
                  <a:txBody>
                    <a:bodyPr/>
                    <a:lstStyle/>
                    <a:p>
                      <a:pPr algn="ctr">
                        <a:lnSpc>
                          <a:spcPct val="150000"/>
                        </a:lnSpc>
                        <a:spcBef>
                          <a:spcPts val="0"/>
                        </a:spcBef>
                        <a:spcAft>
                          <a:spcPts val="0"/>
                        </a:spcAft>
                      </a:pPr>
                      <a:r>
                        <a:rPr lang="en-US" sz="3800">
                          <a:solidFill>
                            <a:schemeClr val="accent2">
                              <a:lumMod val="50000"/>
                            </a:schemeClr>
                          </a:solidFill>
                          <a:latin typeface="Arial" panose="020B0604020202020204" pitchFamily="34" charset="0"/>
                          <a:cs typeface="Arial" panose="020B0604020202020204" pitchFamily="34" charset="0"/>
                        </a:rPr>
                        <a:t>Nội dung thu</a:t>
                      </a:r>
                    </a:p>
                  </a:txBody>
                  <a:tcPr/>
                </a:tc>
                <a:tc>
                  <a:txBody>
                    <a:bodyPr/>
                    <a:lstStyle/>
                    <a:p>
                      <a:pPr algn="ctr">
                        <a:lnSpc>
                          <a:spcPct val="150000"/>
                        </a:lnSpc>
                        <a:spcBef>
                          <a:spcPts val="0"/>
                        </a:spcBef>
                        <a:spcAft>
                          <a:spcPts val="0"/>
                        </a:spcAft>
                      </a:pPr>
                      <a:r>
                        <a:rPr lang="en-US" sz="3800">
                          <a:solidFill>
                            <a:schemeClr val="accent2">
                              <a:lumMod val="50000"/>
                            </a:schemeClr>
                          </a:solidFill>
                          <a:latin typeface="Arial" panose="020B0604020202020204" pitchFamily="34" charset="0"/>
                          <a:cs typeface="Arial" panose="020B0604020202020204" pitchFamily="34" charset="0"/>
                        </a:rPr>
                        <a:t>Số tiền</a:t>
                      </a:r>
                    </a:p>
                  </a:txBody>
                  <a:tcPr/>
                </a:tc>
                <a:tc>
                  <a:txBody>
                    <a:bodyPr/>
                    <a:lstStyle/>
                    <a:p>
                      <a:pPr algn="ctr">
                        <a:lnSpc>
                          <a:spcPct val="150000"/>
                        </a:lnSpc>
                        <a:spcBef>
                          <a:spcPts val="0"/>
                        </a:spcBef>
                        <a:spcAft>
                          <a:spcPts val="0"/>
                        </a:spcAft>
                      </a:pPr>
                      <a:r>
                        <a:rPr lang="en-US" sz="3800">
                          <a:solidFill>
                            <a:schemeClr val="accent2">
                              <a:lumMod val="50000"/>
                            </a:schemeClr>
                          </a:solidFill>
                          <a:latin typeface="Arial" panose="020B0604020202020204" pitchFamily="34" charset="0"/>
                          <a:cs typeface="Arial" panose="020B0604020202020204" pitchFamily="34" charset="0"/>
                        </a:rPr>
                        <a:t>Nội dung chi</a:t>
                      </a:r>
                    </a:p>
                  </a:txBody>
                  <a:tcPr/>
                </a:tc>
                <a:tc>
                  <a:txBody>
                    <a:bodyPr/>
                    <a:lstStyle/>
                    <a:p>
                      <a:pPr algn="ctr">
                        <a:lnSpc>
                          <a:spcPct val="150000"/>
                        </a:lnSpc>
                        <a:spcBef>
                          <a:spcPts val="0"/>
                        </a:spcBef>
                        <a:spcAft>
                          <a:spcPts val="0"/>
                        </a:spcAft>
                      </a:pPr>
                      <a:r>
                        <a:rPr lang="en-US" sz="3800">
                          <a:solidFill>
                            <a:schemeClr val="accent2">
                              <a:lumMod val="50000"/>
                            </a:schemeClr>
                          </a:solidFill>
                          <a:latin typeface="Arial" panose="020B0604020202020204" pitchFamily="34" charset="0"/>
                          <a:cs typeface="Arial" panose="020B0604020202020204" pitchFamily="34" charset="0"/>
                        </a:rPr>
                        <a:t>Số tiền</a:t>
                      </a:r>
                    </a:p>
                  </a:txBody>
                  <a:tcPr/>
                </a:tc>
                <a:tc vMerge="1">
                  <a:txBody>
                    <a:bodyPr/>
                    <a:lstStyle/>
                    <a:p>
                      <a:endParaRPr lang="en-US"/>
                    </a:p>
                  </a:txBody>
                  <a:tcPr/>
                </a:tc>
                <a:extLst>
                  <a:ext uri="{0D108BD9-81ED-4DB2-BD59-A6C34878D82A}">
                    <a16:rowId xmlns:a16="http://schemas.microsoft.com/office/drawing/2014/main" val="3918270854"/>
                  </a:ext>
                </a:extLst>
              </a:tr>
              <a:tr h="370840">
                <a:tc>
                  <a:txBody>
                    <a:bodyPr/>
                    <a:lstStyle/>
                    <a:p>
                      <a:pPr>
                        <a:lnSpc>
                          <a:spcPct val="150000"/>
                        </a:lnSpc>
                        <a:spcBef>
                          <a:spcPts val="0"/>
                        </a:spcBef>
                        <a:spcAft>
                          <a:spcPts val="0"/>
                        </a:spcAft>
                      </a:pPr>
                      <a:endParaRPr lang="en-US" sz="3800">
                        <a:latin typeface="Arial" panose="020B0604020202020204" pitchFamily="34" charset="0"/>
                        <a:cs typeface="Arial" panose="020B0604020202020204" pitchFamily="34" charset="0"/>
                      </a:endParaRPr>
                    </a:p>
                  </a:txBody>
                  <a:tcPr/>
                </a:tc>
                <a:tc>
                  <a:txBody>
                    <a:bodyPr/>
                    <a:lstStyle/>
                    <a:p>
                      <a:pPr>
                        <a:lnSpc>
                          <a:spcPct val="150000"/>
                        </a:lnSpc>
                        <a:spcBef>
                          <a:spcPts val="0"/>
                        </a:spcBef>
                        <a:spcAft>
                          <a:spcPts val="0"/>
                        </a:spcAft>
                      </a:pPr>
                      <a:endParaRPr lang="en-US" sz="3800">
                        <a:latin typeface="Arial" panose="020B0604020202020204" pitchFamily="34" charset="0"/>
                        <a:cs typeface="Arial" panose="020B0604020202020204" pitchFamily="34" charset="0"/>
                      </a:endParaRPr>
                    </a:p>
                  </a:txBody>
                  <a:tcPr/>
                </a:tc>
                <a:tc>
                  <a:txBody>
                    <a:bodyPr/>
                    <a:lstStyle/>
                    <a:p>
                      <a:pPr>
                        <a:lnSpc>
                          <a:spcPct val="150000"/>
                        </a:lnSpc>
                        <a:spcBef>
                          <a:spcPts val="0"/>
                        </a:spcBef>
                        <a:spcAft>
                          <a:spcPts val="0"/>
                        </a:spcAft>
                      </a:pPr>
                      <a:endParaRPr lang="en-US" sz="3800">
                        <a:latin typeface="Arial" panose="020B0604020202020204" pitchFamily="34" charset="0"/>
                        <a:cs typeface="Arial" panose="020B0604020202020204" pitchFamily="34" charset="0"/>
                      </a:endParaRPr>
                    </a:p>
                  </a:txBody>
                  <a:tcPr/>
                </a:tc>
                <a:tc>
                  <a:txBody>
                    <a:bodyPr/>
                    <a:lstStyle/>
                    <a:p>
                      <a:pPr>
                        <a:lnSpc>
                          <a:spcPct val="150000"/>
                        </a:lnSpc>
                        <a:spcBef>
                          <a:spcPts val="0"/>
                        </a:spcBef>
                        <a:spcAft>
                          <a:spcPts val="0"/>
                        </a:spcAft>
                      </a:pPr>
                      <a:endParaRPr lang="en-US" sz="3800">
                        <a:latin typeface="Arial" panose="020B0604020202020204" pitchFamily="34" charset="0"/>
                        <a:cs typeface="Arial" panose="020B0604020202020204" pitchFamily="34" charset="0"/>
                      </a:endParaRPr>
                    </a:p>
                  </a:txBody>
                  <a:tcPr/>
                </a:tc>
                <a:tc>
                  <a:txBody>
                    <a:bodyPr/>
                    <a:lstStyle/>
                    <a:p>
                      <a:pPr>
                        <a:lnSpc>
                          <a:spcPct val="150000"/>
                        </a:lnSpc>
                        <a:spcBef>
                          <a:spcPts val="0"/>
                        </a:spcBef>
                        <a:spcAft>
                          <a:spcPts val="0"/>
                        </a:spcAft>
                      </a:pPr>
                      <a:endParaRPr lang="en-US" sz="3800">
                        <a:latin typeface="Arial" panose="020B0604020202020204" pitchFamily="34" charset="0"/>
                        <a:cs typeface="Arial" panose="020B0604020202020204" pitchFamily="34" charset="0"/>
                      </a:endParaRPr>
                    </a:p>
                  </a:txBody>
                  <a:tcPr/>
                </a:tc>
                <a:tc>
                  <a:txBody>
                    <a:bodyPr/>
                    <a:lstStyle/>
                    <a:p>
                      <a:pPr>
                        <a:lnSpc>
                          <a:spcPct val="150000"/>
                        </a:lnSpc>
                        <a:spcBef>
                          <a:spcPts val="0"/>
                        </a:spcBef>
                        <a:spcAft>
                          <a:spcPts val="0"/>
                        </a:spcAft>
                      </a:pPr>
                      <a:endParaRPr lang="en-US" sz="3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86668829"/>
                  </a:ext>
                </a:extLst>
              </a:tr>
              <a:tr h="370840">
                <a:tc>
                  <a:txBody>
                    <a:bodyPr/>
                    <a:lstStyle/>
                    <a:p>
                      <a:pPr>
                        <a:lnSpc>
                          <a:spcPct val="150000"/>
                        </a:lnSpc>
                        <a:spcBef>
                          <a:spcPts val="0"/>
                        </a:spcBef>
                        <a:spcAft>
                          <a:spcPts val="0"/>
                        </a:spcAft>
                      </a:pPr>
                      <a:endParaRPr lang="en-US" sz="3800">
                        <a:latin typeface="Arial" panose="020B0604020202020204" pitchFamily="34" charset="0"/>
                        <a:cs typeface="Arial" panose="020B0604020202020204" pitchFamily="34" charset="0"/>
                      </a:endParaRPr>
                    </a:p>
                  </a:txBody>
                  <a:tcPr/>
                </a:tc>
                <a:tc>
                  <a:txBody>
                    <a:bodyPr/>
                    <a:lstStyle/>
                    <a:p>
                      <a:pPr>
                        <a:lnSpc>
                          <a:spcPct val="150000"/>
                        </a:lnSpc>
                        <a:spcBef>
                          <a:spcPts val="0"/>
                        </a:spcBef>
                        <a:spcAft>
                          <a:spcPts val="0"/>
                        </a:spcAft>
                      </a:pPr>
                      <a:endParaRPr lang="en-US" sz="3800">
                        <a:latin typeface="Arial" panose="020B0604020202020204" pitchFamily="34" charset="0"/>
                        <a:cs typeface="Arial" panose="020B0604020202020204" pitchFamily="34" charset="0"/>
                      </a:endParaRPr>
                    </a:p>
                  </a:txBody>
                  <a:tcPr/>
                </a:tc>
                <a:tc>
                  <a:txBody>
                    <a:bodyPr/>
                    <a:lstStyle/>
                    <a:p>
                      <a:pPr>
                        <a:lnSpc>
                          <a:spcPct val="150000"/>
                        </a:lnSpc>
                        <a:spcBef>
                          <a:spcPts val="0"/>
                        </a:spcBef>
                        <a:spcAft>
                          <a:spcPts val="0"/>
                        </a:spcAft>
                      </a:pPr>
                      <a:endParaRPr lang="en-US" sz="3800">
                        <a:latin typeface="Arial" panose="020B0604020202020204" pitchFamily="34" charset="0"/>
                        <a:cs typeface="Arial" panose="020B0604020202020204" pitchFamily="34" charset="0"/>
                      </a:endParaRPr>
                    </a:p>
                  </a:txBody>
                  <a:tcPr/>
                </a:tc>
                <a:tc>
                  <a:txBody>
                    <a:bodyPr/>
                    <a:lstStyle/>
                    <a:p>
                      <a:pPr>
                        <a:lnSpc>
                          <a:spcPct val="150000"/>
                        </a:lnSpc>
                        <a:spcBef>
                          <a:spcPts val="0"/>
                        </a:spcBef>
                        <a:spcAft>
                          <a:spcPts val="0"/>
                        </a:spcAft>
                      </a:pPr>
                      <a:endParaRPr lang="en-US" sz="3800">
                        <a:latin typeface="Arial" panose="020B0604020202020204" pitchFamily="34" charset="0"/>
                        <a:cs typeface="Arial" panose="020B0604020202020204" pitchFamily="34" charset="0"/>
                      </a:endParaRPr>
                    </a:p>
                  </a:txBody>
                  <a:tcPr/>
                </a:tc>
                <a:tc>
                  <a:txBody>
                    <a:bodyPr/>
                    <a:lstStyle/>
                    <a:p>
                      <a:pPr>
                        <a:lnSpc>
                          <a:spcPct val="150000"/>
                        </a:lnSpc>
                        <a:spcBef>
                          <a:spcPts val="0"/>
                        </a:spcBef>
                        <a:spcAft>
                          <a:spcPts val="0"/>
                        </a:spcAft>
                      </a:pPr>
                      <a:endParaRPr lang="en-US" sz="3800">
                        <a:latin typeface="Arial" panose="020B0604020202020204" pitchFamily="34" charset="0"/>
                        <a:cs typeface="Arial" panose="020B0604020202020204" pitchFamily="34" charset="0"/>
                      </a:endParaRPr>
                    </a:p>
                  </a:txBody>
                  <a:tcPr/>
                </a:tc>
                <a:tc>
                  <a:txBody>
                    <a:bodyPr/>
                    <a:lstStyle/>
                    <a:p>
                      <a:pPr>
                        <a:lnSpc>
                          <a:spcPct val="150000"/>
                        </a:lnSpc>
                        <a:spcBef>
                          <a:spcPts val="0"/>
                        </a:spcBef>
                        <a:spcAft>
                          <a:spcPts val="0"/>
                        </a:spcAft>
                      </a:pPr>
                      <a:endParaRPr lang="en-US" sz="3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698119150"/>
                  </a:ext>
                </a:extLst>
              </a:tr>
              <a:tr h="370840">
                <a:tc>
                  <a:txBody>
                    <a:bodyPr/>
                    <a:lstStyle/>
                    <a:p>
                      <a:pPr>
                        <a:lnSpc>
                          <a:spcPct val="150000"/>
                        </a:lnSpc>
                        <a:spcBef>
                          <a:spcPts val="0"/>
                        </a:spcBef>
                        <a:spcAft>
                          <a:spcPts val="0"/>
                        </a:spcAft>
                      </a:pPr>
                      <a:endParaRPr lang="en-US" sz="3800">
                        <a:latin typeface="Arial" panose="020B0604020202020204" pitchFamily="34" charset="0"/>
                        <a:cs typeface="Arial" panose="020B0604020202020204" pitchFamily="34" charset="0"/>
                      </a:endParaRPr>
                    </a:p>
                  </a:txBody>
                  <a:tcPr/>
                </a:tc>
                <a:tc>
                  <a:txBody>
                    <a:bodyPr/>
                    <a:lstStyle/>
                    <a:p>
                      <a:pPr>
                        <a:lnSpc>
                          <a:spcPct val="150000"/>
                        </a:lnSpc>
                        <a:spcBef>
                          <a:spcPts val="0"/>
                        </a:spcBef>
                        <a:spcAft>
                          <a:spcPts val="0"/>
                        </a:spcAft>
                      </a:pPr>
                      <a:endParaRPr lang="en-US" sz="3800">
                        <a:latin typeface="Arial" panose="020B0604020202020204" pitchFamily="34" charset="0"/>
                        <a:cs typeface="Arial" panose="020B0604020202020204" pitchFamily="34" charset="0"/>
                      </a:endParaRPr>
                    </a:p>
                  </a:txBody>
                  <a:tcPr/>
                </a:tc>
                <a:tc>
                  <a:txBody>
                    <a:bodyPr/>
                    <a:lstStyle/>
                    <a:p>
                      <a:pPr>
                        <a:lnSpc>
                          <a:spcPct val="150000"/>
                        </a:lnSpc>
                        <a:spcBef>
                          <a:spcPts val="0"/>
                        </a:spcBef>
                        <a:spcAft>
                          <a:spcPts val="0"/>
                        </a:spcAft>
                      </a:pPr>
                      <a:endParaRPr lang="en-US" sz="3800">
                        <a:latin typeface="Arial" panose="020B0604020202020204" pitchFamily="34" charset="0"/>
                        <a:cs typeface="Arial" panose="020B0604020202020204" pitchFamily="34" charset="0"/>
                      </a:endParaRPr>
                    </a:p>
                  </a:txBody>
                  <a:tcPr/>
                </a:tc>
                <a:tc>
                  <a:txBody>
                    <a:bodyPr/>
                    <a:lstStyle/>
                    <a:p>
                      <a:pPr>
                        <a:lnSpc>
                          <a:spcPct val="150000"/>
                        </a:lnSpc>
                        <a:spcBef>
                          <a:spcPts val="0"/>
                        </a:spcBef>
                        <a:spcAft>
                          <a:spcPts val="0"/>
                        </a:spcAft>
                      </a:pPr>
                      <a:endParaRPr lang="en-US" sz="3800">
                        <a:latin typeface="Arial" panose="020B0604020202020204" pitchFamily="34" charset="0"/>
                        <a:cs typeface="Arial" panose="020B0604020202020204" pitchFamily="34" charset="0"/>
                      </a:endParaRPr>
                    </a:p>
                  </a:txBody>
                  <a:tcPr/>
                </a:tc>
                <a:tc>
                  <a:txBody>
                    <a:bodyPr/>
                    <a:lstStyle/>
                    <a:p>
                      <a:pPr>
                        <a:lnSpc>
                          <a:spcPct val="150000"/>
                        </a:lnSpc>
                        <a:spcBef>
                          <a:spcPts val="0"/>
                        </a:spcBef>
                        <a:spcAft>
                          <a:spcPts val="0"/>
                        </a:spcAft>
                      </a:pPr>
                      <a:endParaRPr lang="en-US" sz="3800">
                        <a:latin typeface="Arial" panose="020B0604020202020204" pitchFamily="34" charset="0"/>
                        <a:cs typeface="Arial" panose="020B0604020202020204" pitchFamily="34" charset="0"/>
                      </a:endParaRPr>
                    </a:p>
                  </a:txBody>
                  <a:tcPr/>
                </a:tc>
                <a:tc>
                  <a:txBody>
                    <a:bodyPr/>
                    <a:lstStyle/>
                    <a:p>
                      <a:pPr>
                        <a:lnSpc>
                          <a:spcPct val="150000"/>
                        </a:lnSpc>
                        <a:spcBef>
                          <a:spcPts val="0"/>
                        </a:spcBef>
                        <a:spcAft>
                          <a:spcPts val="0"/>
                        </a:spcAft>
                      </a:pPr>
                      <a:endParaRPr lang="en-US" sz="3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14209209"/>
                  </a:ext>
                </a:extLst>
              </a:tr>
              <a:tr h="370840">
                <a:tc>
                  <a:txBody>
                    <a:bodyPr/>
                    <a:lstStyle/>
                    <a:p>
                      <a:pPr>
                        <a:lnSpc>
                          <a:spcPct val="150000"/>
                        </a:lnSpc>
                        <a:spcBef>
                          <a:spcPts val="0"/>
                        </a:spcBef>
                        <a:spcAft>
                          <a:spcPts val="0"/>
                        </a:spcAft>
                      </a:pPr>
                      <a:endParaRPr lang="en-US" sz="3800">
                        <a:latin typeface="Arial" panose="020B0604020202020204" pitchFamily="34" charset="0"/>
                        <a:cs typeface="Arial" panose="020B0604020202020204" pitchFamily="34" charset="0"/>
                      </a:endParaRPr>
                    </a:p>
                  </a:txBody>
                  <a:tcPr/>
                </a:tc>
                <a:tc>
                  <a:txBody>
                    <a:bodyPr/>
                    <a:lstStyle/>
                    <a:p>
                      <a:pPr>
                        <a:lnSpc>
                          <a:spcPct val="150000"/>
                        </a:lnSpc>
                        <a:spcBef>
                          <a:spcPts val="0"/>
                        </a:spcBef>
                        <a:spcAft>
                          <a:spcPts val="0"/>
                        </a:spcAft>
                      </a:pPr>
                      <a:endParaRPr lang="en-US" sz="3800">
                        <a:latin typeface="Arial" panose="020B0604020202020204" pitchFamily="34" charset="0"/>
                        <a:cs typeface="Arial" panose="020B0604020202020204" pitchFamily="34" charset="0"/>
                      </a:endParaRPr>
                    </a:p>
                  </a:txBody>
                  <a:tcPr/>
                </a:tc>
                <a:tc>
                  <a:txBody>
                    <a:bodyPr/>
                    <a:lstStyle/>
                    <a:p>
                      <a:pPr>
                        <a:lnSpc>
                          <a:spcPct val="150000"/>
                        </a:lnSpc>
                        <a:spcBef>
                          <a:spcPts val="0"/>
                        </a:spcBef>
                        <a:spcAft>
                          <a:spcPts val="0"/>
                        </a:spcAft>
                      </a:pPr>
                      <a:endParaRPr lang="en-US" sz="3800">
                        <a:latin typeface="Arial" panose="020B0604020202020204" pitchFamily="34" charset="0"/>
                        <a:cs typeface="Arial" panose="020B0604020202020204" pitchFamily="34" charset="0"/>
                      </a:endParaRPr>
                    </a:p>
                  </a:txBody>
                  <a:tcPr/>
                </a:tc>
                <a:tc>
                  <a:txBody>
                    <a:bodyPr/>
                    <a:lstStyle/>
                    <a:p>
                      <a:pPr>
                        <a:lnSpc>
                          <a:spcPct val="150000"/>
                        </a:lnSpc>
                        <a:spcBef>
                          <a:spcPts val="0"/>
                        </a:spcBef>
                        <a:spcAft>
                          <a:spcPts val="0"/>
                        </a:spcAft>
                      </a:pPr>
                      <a:endParaRPr lang="en-US" sz="3800">
                        <a:latin typeface="Arial" panose="020B0604020202020204" pitchFamily="34" charset="0"/>
                        <a:cs typeface="Arial" panose="020B0604020202020204" pitchFamily="34" charset="0"/>
                      </a:endParaRPr>
                    </a:p>
                  </a:txBody>
                  <a:tcPr/>
                </a:tc>
                <a:tc>
                  <a:txBody>
                    <a:bodyPr/>
                    <a:lstStyle/>
                    <a:p>
                      <a:pPr>
                        <a:lnSpc>
                          <a:spcPct val="150000"/>
                        </a:lnSpc>
                        <a:spcBef>
                          <a:spcPts val="0"/>
                        </a:spcBef>
                        <a:spcAft>
                          <a:spcPts val="0"/>
                        </a:spcAft>
                      </a:pPr>
                      <a:endParaRPr lang="en-US" sz="3800">
                        <a:latin typeface="Arial" panose="020B0604020202020204" pitchFamily="34" charset="0"/>
                        <a:cs typeface="Arial" panose="020B0604020202020204" pitchFamily="34" charset="0"/>
                      </a:endParaRPr>
                    </a:p>
                  </a:txBody>
                  <a:tcPr/>
                </a:tc>
                <a:tc>
                  <a:txBody>
                    <a:bodyPr/>
                    <a:lstStyle/>
                    <a:p>
                      <a:pPr>
                        <a:lnSpc>
                          <a:spcPct val="150000"/>
                        </a:lnSpc>
                        <a:spcBef>
                          <a:spcPts val="0"/>
                        </a:spcBef>
                        <a:spcAft>
                          <a:spcPts val="0"/>
                        </a:spcAft>
                      </a:pPr>
                      <a:endParaRPr lang="en-US" sz="3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884017697"/>
                  </a:ext>
                </a:extLst>
              </a:tr>
              <a:tr h="370840">
                <a:tc>
                  <a:txBody>
                    <a:bodyPr/>
                    <a:lstStyle/>
                    <a:p>
                      <a:pPr>
                        <a:lnSpc>
                          <a:spcPct val="150000"/>
                        </a:lnSpc>
                        <a:spcBef>
                          <a:spcPts val="0"/>
                        </a:spcBef>
                        <a:spcAft>
                          <a:spcPts val="0"/>
                        </a:spcAft>
                      </a:pPr>
                      <a:r>
                        <a:rPr lang="en-US" sz="3800">
                          <a:solidFill>
                            <a:schemeClr val="accent2">
                              <a:lumMod val="50000"/>
                            </a:schemeClr>
                          </a:solidFill>
                          <a:latin typeface="Arial" panose="020B0604020202020204" pitchFamily="34" charset="0"/>
                          <a:cs typeface="Arial" panose="020B0604020202020204" pitchFamily="34" charset="0"/>
                        </a:rPr>
                        <a:t>Tổng kết</a:t>
                      </a:r>
                    </a:p>
                  </a:txBody>
                  <a:tcPr/>
                </a:tc>
                <a:tc>
                  <a:txBody>
                    <a:bodyPr/>
                    <a:lstStyle/>
                    <a:p>
                      <a:pPr>
                        <a:lnSpc>
                          <a:spcPct val="150000"/>
                        </a:lnSpc>
                        <a:spcBef>
                          <a:spcPts val="0"/>
                        </a:spcBef>
                        <a:spcAft>
                          <a:spcPts val="0"/>
                        </a:spcAft>
                      </a:pPr>
                      <a:endParaRPr lang="en-US" sz="3800">
                        <a:latin typeface="Arial" panose="020B0604020202020204" pitchFamily="34" charset="0"/>
                        <a:cs typeface="Arial" panose="020B0604020202020204" pitchFamily="34" charset="0"/>
                      </a:endParaRPr>
                    </a:p>
                  </a:txBody>
                  <a:tcPr/>
                </a:tc>
                <a:tc>
                  <a:txBody>
                    <a:bodyPr/>
                    <a:lstStyle/>
                    <a:p>
                      <a:pPr>
                        <a:lnSpc>
                          <a:spcPct val="150000"/>
                        </a:lnSpc>
                        <a:spcBef>
                          <a:spcPts val="0"/>
                        </a:spcBef>
                        <a:spcAft>
                          <a:spcPts val="0"/>
                        </a:spcAft>
                      </a:pPr>
                      <a:endParaRPr lang="en-US" sz="3800">
                        <a:latin typeface="Arial" panose="020B0604020202020204" pitchFamily="34" charset="0"/>
                        <a:cs typeface="Arial" panose="020B0604020202020204" pitchFamily="34" charset="0"/>
                      </a:endParaRPr>
                    </a:p>
                  </a:txBody>
                  <a:tcPr/>
                </a:tc>
                <a:tc>
                  <a:txBody>
                    <a:bodyPr/>
                    <a:lstStyle/>
                    <a:p>
                      <a:pPr>
                        <a:lnSpc>
                          <a:spcPct val="150000"/>
                        </a:lnSpc>
                        <a:spcBef>
                          <a:spcPts val="0"/>
                        </a:spcBef>
                        <a:spcAft>
                          <a:spcPts val="0"/>
                        </a:spcAft>
                      </a:pPr>
                      <a:endParaRPr lang="en-US" sz="3800">
                        <a:latin typeface="Arial" panose="020B0604020202020204" pitchFamily="34" charset="0"/>
                        <a:cs typeface="Arial" panose="020B0604020202020204" pitchFamily="34" charset="0"/>
                      </a:endParaRPr>
                    </a:p>
                  </a:txBody>
                  <a:tcPr/>
                </a:tc>
                <a:tc>
                  <a:txBody>
                    <a:bodyPr/>
                    <a:lstStyle/>
                    <a:p>
                      <a:pPr>
                        <a:lnSpc>
                          <a:spcPct val="150000"/>
                        </a:lnSpc>
                        <a:spcBef>
                          <a:spcPts val="0"/>
                        </a:spcBef>
                        <a:spcAft>
                          <a:spcPts val="0"/>
                        </a:spcAft>
                      </a:pPr>
                      <a:endParaRPr lang="en-US" sz="3800">
                        <a:latin typeface="Arial" panose="020B0604020202020204" pitchFamily="34" charset="0"/>
                        <a:cs typeface="Arial" panose="020B0604020202020204" pitchFamily="34" charset="0"/>
                      </a:endParaRPr>
                    </a:p>
                  </a:txBody>
                  <a:tcPr/>
                </a:tc>
                <a:tc>
                  <a:txBody>
                    <a:bodyPr/>
                    <a:lstStyle/>
                    <a:p>
                      <a:pPr>
                        <a:lnSpc>
                          <a:spcPct val="150000"/>
                        </a:lnSpc>
                        <a:spcBef>
                          <a:spcPts val="0"/>
                        </a:spcBef>
                        <a:spcAft>
                          <a:spcPts val="0"/>
                        </a:spcAft>
                      </a:pPr>
                      <a:endParaRPr lang="en-US" sz="3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67355574"/>
                  </a:ext>
                </a:extLst>
              </a:tr>
            </a:tbl>
          </a:graphicData>
        </a:graphic>
      </p:graphicFrame>
    </p:spTree>
    <p:extLst>
      <p:ext uri="{BB962C8B-B14F-4D97-AF65-F5344CB8AC3E}">
        <p14:creationId xmlns:p14="http://schemas.microsoft.com/office/powerpoint/2010/main" val="5533609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5559419" y="1333500"/>
            <a:ext cx="7411580" cy="1472333"/>
            <a:chOff x="0" y="-252184"/>
            <a:chExt cx="4827881" cy="1064984"/>
          </a:xfrm>
        </p:grpSpPr>
        <p:sp>
          <p:nvSpPr>
            <p:cNvPr id="3" name="Freeform 3"/>
            <p:cNvSpPr/>
            <p:nvPr/>
          </p:nvSpPr>
          <p:spPr>
            <a:xfrm>
              <a:off x="11289" y="-252184"/>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4" name="TextBox 13">
            <a:extLst>
              <a:ext uri="{FF2B5EF4-FFF2-40B4-BE49-F238E27FC236}">
                <a16:creationId xmlns:a16="http://schemas.microsoft.com/office/drawing/2014/main" id="{217D0F12-8036-410D-99F8-BB789C210B99}"/>
              </a:ext>
            </a:extLst>
          </p:cNvPr>
          <p:cNvSpPr txBox="1"/>
          <p:nvPr/>
        </p:nvSpPr>
        <p:spPr>
          <a:xfrm>
            <a:off x="5579599" y="1584707"/>
            <a:ext cx="7394251" cy="910377"/>
          </a:xfrm>
          <a:prstGeom prst="rect">
            <a:avLst/>
          </a:prstGeom>
        </p:spPr>
        <p:txBody>
          <a:bodyPr wrap="square" lIns="0" tIns="0" rIns="0" bIns="0" rtlCol="0" anchor="t">
            <a:spAutoFit/>
          </a:bodyPr>
          <a:lstStyle/>
          <a:p>
            <a:pPr algn="ctr">
              <a:lnSpc>
                <a:spcPts val="8101"/>
              </a:lnSpc>
              <a:spcBef>
                <a:spcPct val="0"/>
              </a:spcBef>
            </a:pPr>
            <a:r>
              <a:rPr lang="en-US" sz="4500" b="1">
                <a:solidFill>
                  <a:srgbClr val="373E56"/>
                </a:solidFill>
                <a:latin typeface="Arial" panose="020B0604020202020204" pitchFamily="34" charset="0"/>
                <a:cs typeface="Arial" panose="020B0604020202020204" pitchFamily="34" charset="0"/>
              </a:rPr>
              <a:t>Bài tập 2 – SGK tr.51</a:t>
            </a:r>
          </a:p>
        </p:txBody>
      </p:sp>
      <p:sp>
        <p:nvSpPr>
          <p:cNvPr id="15" name="Rounded Rectangular Callout 9">
            <a:extLst>
              <a:ext uri="{FF2B5EF4-FFF2-40B4-BE49-F238E27FC236}">
                <a16:creationId xmlns:a16="http://schemas.microsoft.com/office/drawing/2014/main" id="{8BE9891E-F5BB-422E-A8D0-18D168633A7D}"/>
              </a:ext>
            </a:extLst>
          </p:cNvPr>
          <p:cNvSpPr/>
          <p:nvPr/>
        </p:nvSpPr>
        <p:spPr>
          <a:xfrm>
            <a:off x="5943600" y="3390900"/>
            <a:ext cx="11811000" cy="5335174"/>
          </a:xfrm>
          <a:prstGeom prst="wedgeRoundRectCallout">
            <a:avLst>
              <a:gd name="adj1" fmla="val -59238"/>
              <a:gd name="adj2" fmla="val 36368"/>
              <a:gd name="adj3" fmla="val 16667"/>
            </a:avLst>
          </a:prstGeom>
          <a:solidFill>
            <a:schemeClr val="bg1"/>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accent1">
                    <a:lumMod val="50000"/>
                  </a:schemeClr>
                </a:solidFill>
                <a:cs typeface="Arial" panose="020B0604020202020204" pitchFamily="34" charset="0"/>
              </a:rPr>
              <a:t>Em hãy cùng với nhóm bạn thực hiện một dự án nhằm tạo nguồn thu phù hợp với khả năng của học sinh (thu gom phế liệu, tăng gia sản xuất, làm đồ thủ công để bán,...) để có tiền giúp đỡ một bạn có hoàn cảnh khó khăn trong trường.</a:t>
            </a:r>
            <a:endParaRPr lang="vi-VN" sz="4000" dirty="0">
              <a:solidFill>
                <a:schemeClr val="accent1">
                  <a:lumMod val="50000"/>
                </a:schemeClr>
              </a:solidFill>
              <a:latin typeface="Arial" panose="020B0604020202020204" pitchFamily="34" charset="0"/>
              <a:cs typeface="Arial" panose="020B0604020202020204" pitchFamily="34" charset="0"/>
            </a:endParaRPr>
          </a:p>
        </p:txBody>
      </p:sp>
      <p:pic>
        <p:nvPicPr>
          <p:cNvPr id="10" name="Picture 2">
            <a:extLst>
              <a:ext uri="{FF2B5EF4-FFF2-40B4-BE49-F238E27FC236}">
                <a16:creationId xmlns:a16="http://schemas.microsoft.com/office/drawing/2014/main" id="{8D9F29F6-CB57-4054-865B-CAF7BCA0EED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3086100"/>
            <a:ext cx="5105400" cy="7200900"/>
          </a:xfrm>
          <a:prstGeom prst="rect">
            <a:avLst/>
          </a:prstGeom>
        </p:spPr>
      </p:pic>
      <p:pic>
        <p:nvPicPr>
          <p:cNvPr id="11" name="Picture 135">
            <a:extLst>
              <a:ext uri="{FF2B5EF4-FFF2-40B4-BE49-F238E27FC236}">
                <a16:creationId xmlns:a16="http://schemas.microsoft.com/office/drawing/2014/main" id="{2168F348-7567-471B-903B-45AB82D441F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979612">
            <a:off x="-612141" y="902511"/>
            <a:ext cx="5765330" cy="1247408"/>
          </a:xfrm>
          <a:prstGeom prst="rect">
            <a:avLst/>
          </a:prstGeom>
        </p:spPr>
      </p:pic>
      <p:pic>
        <p:nvPicPr>
          <p:cNvPr id="12" name="Picture 136">
            <a:extLst>
              <a:ext uri="{FF2B5EF4-FFF2-40B4-BE49-F238E27FC236}">
                <a16:creationId xmlns:a16="http://schemas.microsoft.com/office/drawing/2014/main" id="{6AC5F8AA-9834-4B6C-9BB2-A132739B69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96196">
            <a:off x="13451115" y="912189"/>
            <a:ext cx="5765330" cy="1247408"/>
          </a:xfrm>
          <a:prstGeom prst="rect">
            <a:avLst/>
          </a:prstGeom>
        </p:spPr>
      </p:pic>
    </p:spTree>
    <p:extLst>
      <p:ext uri="{BB962C8B-B14F-4D97-AF65-F5344CB8AC3E}">
        <p14:creationId xmlns:p14="http://schemas.microsoft.com/office/powerpoint/2010/main" val="5131699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4" name="Group 4"/>
          <p:cNvGrpSpPr/>
          <p:nvPr/>
        </p:nvGrpSpPr>
        <p:grpSpPr>
          <a:xfrm>
            <a:off x="-1371833" y="-873525"/>
            <a:ext cx="21031665" cy="1344037"/>
            <a:chOff x="0" y="0"/>
            <a:chExt cx="28042220" cy="1792049"/>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0" y="0"/>
              <a:ext cx="15104543" cy="1792049"/>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12937677" y="0"/>
              <a:ext cx="15104543" cy="1792049"/>
            </a:xfrm>
            <a:prstGeom prst="rect">
              <a:avLst/>
            </a:prstGeom>
          </p:spPr>
        </p:pic>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54621" y="-604505"/>
            <a:ext cx="2363195" cy="2376155"/>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708242" y="634365"/>
            <a:ext cx="3657600" cy="791372"/>
          </a:xfrm>
          <a:prstGeom prst="rect">
            <a:avLst/>
          </a:prstGeom>
        </p:spPr>
      </p:pic>
      <p:sp>
        <p:nvSpPr>
          <p:cNvPr id="26" name="TextBox 26"/>
          <p:cNvSpPr txBox="1"/>
          <p:nvPr/>
        </p:nvSpPr>
        <p:spPr>
          <a:xfrm>
            <a:off x="0" y="1936146"/>
            <a:ext cx="18288000" cy="1119858"/>
          </a:xfrm>
          <a:prstGeom prst="rect">
            <a:avLst/>
          </a:prstGeom>
        </p:spPr>
        <p:txBody>
          <a:bodyPr wrap="square" lIns="0" tIns="0" rIns="0" bIns="0" rtlCol="0" anchor="t">
            <a:spAutoFit/>
          </a:bodyPr>
          <a:lstStyle/>
          <a:p>
            <a:pPr algn="ctr">
              <a:lnSpc>
                <a:spcPts val="9379"/>
              </a:lnSpc>
            </a:pPr>
            <a:r>
              <a:rPr lang="en-US" sz="6600" b="1">
                <a:solidFill>
                  <a:srgbClr val="373E56"/>
                </a:solidFill>
                <a:latin typeface="Arial" panose="020B0604020202020204" pitchFamily="34" charset="0"/>
                <a:cs typeface="Arial" panose="020B0604020202020204" pitchFamily="34" charset="0"/>
              </a:rPr>
              <a:t>HƯỚNG DẪN VỀ NHÀ</a:t>
            </a:r>
          </a:p>
        </p:txBody>
      </p:sp>
      <p:pic>
        <p:nvPicPr>
          <p:cNvPr id="27" name="Picture 3">
            <a:extLst>
              <a:ext uri="{FF2B5EF4-FFF2-40B4-BE49-F238E27FC236}">
                <a16:creationId xmlns:a16="http://schemas.microsoft.com/office/drawing/2014/main" id="{1B70B598-A918-488C-8970-B848BB08389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72210" y="5143500"/>
            <a:ext cx="6110288" cy="4191000"/>
          </a:xfrm>
          <a:prstGeom prst="rect">
            <a:avLst/>
          </a:prstGeom>
        </p:spPr>
      </p:pic>
      <p:sp>
        <p:nvSpPr>
          <p:cNvPr id="28" name="Freeform 7">
            <a:extLst>
              <a:ext uri="{FF2B5EF4-FFF2-40B4-BE49-F238E27FC236}">
                <a16:creationId xmlns:a16="http://schemas.microsoft.com/office/drawing/2014/main" id="{E4E638D5-02D4-46C7-9E49-B98BAA504339}"/>
              </a:ext>
            </a:extLst>
          </p:cNvPr>
          <p:cNvSpPr/>
          <p:nvPr/>
        </p:nvSpPr>
        <p:spPr>
          <a:xfrm>
            <a:off x="872209" y="3484541"/>
            <a:ext cx="5967411" cy="1413252"/>
          </a:xfrm>
          <a:custGeom>
            <a:avLst/>
            <a:gdLst/>
            <a:ahLst/>
            <a:cxnLst/>
            <a:rect l="l" t="t" r="r" b="b"/>
            <a:pathLst>
              <a:path w="5482046" h="1299938">
                <a:moveTo>
                  <a:pt x="4543147" y="1288751"/>
                </a:moveTo>
                <a:cubicBezTo>
                  <a:pt x="4543147" y="1288751"/>
                  <a:pt x="4123394" y="1299938"/>
                  <a:pt x="3660809" y="1297317"/>
                </a:cubicBezTo>
                <a:cubicBezTo>
                  <a:pt x="2133983" y="1295154"/>
                  <a:pt x="1057073" y="1287330"/>
                  <a:pt x="1057073" y="1287330"/>
                </a:cubicBezTo>
                <a:cubicBezTo>
                  <a:pt x="812931" y="1278496"/>
                  <a:pt x="565145" y="1261514"/>
                  <a:pt x="398404" y="1203337"/>
                </a:cubicBezTo>
                <a:cubicBezTo>
                  <a:pt x="120505" y="1106375"/>
                  <a:pt x="0" y="928847"/>
                  <a:pt x="0" y="621485"/>
                </a:cubicBezTo>
                <a:lnTo>
                  <a:pt x="0" y="621482"/>
                </a:lnTo>
                <a:cubicBezTo>
                  <a:pt x="8536" y="440430"/>
                  <a:pt x="34263" y="311302"/>
                  <a:pt x="140291" y="225758"/>
                </a:cubicBezTo>
                <a:cubicBezTo>
                  <a:pt x="342602" y="62530"/>
                  <a:pt x="736658" y="7673"/>
                  <a:pt x="1155311" y="7673"/>
                </a:cubicBezTo>
                <a:cubicBezTo>
                  <a:pt x="1155311" y="7673"/>
                  <a:pt x="1551711" y="15681"/>
                  <a:pt x="3175508" y="7673"/>
                </a:cubicBezTo>
                <a:cubicBezTo>
                  <a:pt x="3904467" y="0"/>
                  <a:pt x="4368395" y="7673"/>
                  <a:pt x="4368395" y="7673"/>
                </a:cubicBezTo>
                <a:cubicBezTo>
                  <a:pt x="4736702" y="15152"/>
                  <a:pt x="5100015" y="84484"/>
                  <a:pt x="5297755" y="207066"/>
                </a:cubicBezTo>
                <a:cubicBezTo>
                  <a:pt x="5448772" y="300683"/>
                  <a:pt x="5482046" y="425358"/>
                  <a:pt x="5472906" y="621485"/>
                </a:cubicBezTo>
                <a:lnTo>
                  <a:pt x="5472906" y="621487"/>
                </a:lnTo>
                <a:cubicBezTo>
                  <a:pt x="5472906" y="1046812"/>
                  <a:pt x="5189910" y="1260910"/>
                  <a:pt x="4543147" y="1288751"/>
                </a:cubicBezTo>
                <a:close/>
              </a:path>
            </a:pathLst>
          </a:custGeom>
          <a:solidFill>
            <a:srgbClr val="FFD68C"/>
          </a:solidFill>
        </p:spPr>
      </p:sp>
      <p:sp>
        <p:nvSpPr>
          <p:cNvPr id="31" name="TextBox 30">
            <a:extLst>
              <a:ext uri="{FF2B5EF4-FFF2-40B4-BE49-F238E27FC236}">
                <a16:creationId xmlns:a16="http://schemas.microsoft.com/office/drawing/2014/main" id="{ECF8F5BA-BDED-4345-B975-8B5F5D149D6C}"/>
              </a:ext>
            </a:extLst>
          </p:cNvPr>
          <p:cNvSpPr txBox="1"/>
          <p:nvPr/>
        </p:nvSpPr>
        <p:spPr>
          <a:xfrm>
            <a:off x="872211" y="3668257"/>
            <a:ext cx="5938166" cy="901593"/>
          </a:xfrm>
          <a:prstGeom prst="rect">
            <a:avLst/>
          </a:prstGeom>
          <a:noFill/>
        </p:spPr>
        <p:txBody>
          <a:bodyPr wrap="square" rtlCol="0">
            <a:spAutoFit/>
          </a:bodyPr>
          <a:lstStyle/>
          <a:p>
            <a:pPr algn="ctr">
              <a:lnSpc>
                <a:spcPct val="150000"/>
              </a:lnSpc>
            </a:pPr>
            <a:r>
              <a:rPr lang="en-US" sz="4000" b="1" dirty="0" err="1">
                <a:solidFill>
                  <a:schemeClr val="accent2">
                    <a:lumMod val="50000"/>
                  </a:schemeClr>
                </a:solidFill>
                <a:latin typeface="Arial" panose="020B0604020202020204" pitchFamily="34" charset="0"/>
                <a:cs typeface="Arial" panose="020B0604020202020204" pitchFamily="34" charset="0"/>
              </a:rPr>
              <a:t>Ôn</a:t>
            </a:r>
            <a:r>
              <a:rPr lang="en-US" sz="4000" b="1" dirty="0">
                <a:solidFill>
                  <a:schemeClr val="accent2">
                    <a:lumMod val="50000"/>
                  </a:schemeClr>
                </a:solidFill>
                <a:latin typeface="Arial" panose="020B0604020202020204" pitchFamily="34" charset="0"/>
                <a:cs typeface="Arial" panose="020B0604020202020204" pitchFamily="34" charset="0"/>
              </a:rPr>
              <a:t> </a:t>
            </a:r>
            <a:r>
              <a:rPr lang="en-US" sz="4000" b="1" dirty="0" err="1">
                <a:solidFill>
                  <a:schemeClr val="accent2">
                    <a:lumMod val="50000"/>
                  </a:schemeClr>
                </a:solidFill>
                <a:latin typeface="Arial" panose="020B0604020202020204" pitchFamily="34" charset="0"/>
                <a:cs typeface="Arial" panose="020B0604020202020204" pitchFamily="34" charset="0"/>
              </a:rPr>
              <a:t>lại</a:t>
            </a:r>
            <a:r>
              <a:rPr lang="en-US" sz="4000" b="1" dirty="0">
                <a:solidFill>
                  <a:schemeClr val="accent2">
                    <a:lumMod val="50000"/>
                  </a:schemeClr>
                </a:solidFill>
                <a:latin typeface="Arial" panose="020B0604020202020204" pitchFamily="34" charset="0"/>
                <a:cs typeface="Arial" panose="020B0604020202020204" pitchFamily="34" charset="0"/>
              </a:rPr>
              <a:t> </a:t>
            </a:r>
            <a:r>
              <a:rPr lang="en-US" sz="4000" b="1" dirty="0" err="1">
                <a:solidFill>
                  <a:schemeClr val="accent2">
                    <a:lumMod val="50000"/>
                  </a:schemeClr>
                </a:solidFill>
                <a:latin typeface="Arial" panose="020B0604020202020204" pitchFamily="34" charset="0"/>
                <a:cs typeface="Arial" panose="020B0604020202020204" pitchFamily="34" charset="0"/>
              </a:rPr>
              <a:t>kiến</a:t>
            </a:r>
            <a:r>
              <a:rPr lang="en-US" sz="4000" b="1" dirty="0">
                <a:solidFill>
                  <a:schemeClr val="accent2">
                    <a:lumMod val="50000"/>
                  </a:schemeClr>
                </a:solidFill>
                <a:latin typeface="Arial" panose="020B0604020202020204" pitchFamily="34" charset="0"/>
                <a:cs typeface="Arial" panose="020B0604020202020204" pitchFamily="34" charset="0"/>
              </a:rPr>
              <a:t> </a:t>
            </a:r>
            <a:r>
              <a:rPr lang="en-US" sz="4000" b="1" dirty="0" err="1">
                <a:solidFill>
                  <a:schemeClr val="accent2">
                    <a:lumMod val="50000"/>
                  </a:schemeClr>
                </a:solidFill>
                <a:latin typeface="Arial" panose="020B0604020202020204" pitchFamily="34" charset="0"/>
                <a:cs typeface="Arial" panose="020B0604020202020204" pitchFamily="34" charset="0"/>
              </a:rPr>
              <a:t>thức</a:t>
            </a:r>
            <a:r>
              <a:rPr lang="en-US" sz="4000" b="1" dirty="0">
                <a:solidFill>
                  <a:schemeClr val="accent2">
                    <a:lumMod val="50000"/>
                  </a:schemeClr>
                </a:solidFill>
                <a:latin typeface="Arial" panose="020B0604020202020204" pitchFamily="34" charset="0"/>
                <a:cs typeface="Arial" panose="020B0604020202020204" pitchFamily="34" charset="0"/>
              </a:rPr>
              <a:t> </a:t>
            </a:r>
            <a:r>
              <a:rPr lang="en-US" sz="4000" b="1" dirty="0" err="1">
                <a:solidFill>
                  <a:schemeClr val="accent2">
                    <a:lumMod val="50000"/>
                  </a:schemeClr>
                </a:solidFill>
                <a:latin typeface="Arial" panose="020B0604020202020204" pitchFamily="34" charset="0"/>
                <a:cs typeface="Arial" panose="020B0604020202020204" pitchFamily="34" charset="0"/>
              </a:rPr>
              <a:t>đã</a:t>
            </a:r>
            <a:r>
              <a:rPr lang="en-US" sz="4000" b="1" dirty="0">
                <a:solidFill>
                  <a:schemeClr val="accent2">
                    <a:lumMod val="50000"/>
                  </a:schemeClr>
                </a:solidFill>
                <a:latin typeface="Arial" panose="020B0604020202020204" pitchFamily="34" charset="0"/>
                <a:cs typeface="Arial" panose="020B0604020202020204" pitchFamily="34" charset="0"/>
              </a:rPr>
              <a:t> </a:t>
            </a:r>
            <a:r>
              <a:rPr lang="en-US" sz="4000" b="1" dirty="0" err="1">
                <a:solidFill>
                  <a:schemeClr val="accent2">
                    <a:lumMod val="50000"/>
                  </a:schemeClr>
                </a:solidFill>
                <a:latin typeface="Arial" panose="020B0604020202020204" pitchFamily="34" charset="0"/>
                <a:cs typeface="Arial" panose="020B0604020202020204" pitchFamily="34" charset="0"/>
              </a:rPr>
              <a:t>học</a:t>
            </a:r>
            <a:r>
              <a:rPr lang="en-US" sz="4000" b="1" dirty="0">
                <a:solidFill>
                  <a:schemeClr val="accent2">
                    <a:lumMod val="50000"/>
                  </a:schemeClr>
                </a:solidFill>
                <a:latin typeface="Arial" panose="020B0604020202020204" pitchFamily="34" charset="0"/>
                <a:cs typeface="Arial" panose="020B0604020202020204" pitchFamily="34" charset="0"/>
              </a:rPr>
              <a:t> </a:t>
            </a:r>
          </a:p>
        </p:txBody>
      </p:sp>
      <p:sp>
        <p:nvSpPr>
          <p:cNvPr id="32" name="TextBox 31">
            <a:extLst>
              <a:ext uri="{FF2B5EF4-FFF2-40B4-BE49-F238E27FC236}">
                <a16:creationId xmlns:a16="http://schemas.microsoft.com/office/drawing/2014/main" id="{3EB39144-21F0-4401-9DF6-90A4B084393C}"/>
              </a:ext>
            </a:extLst>
          </p:cNvPr>
          <p:cNvSpPr txBox="1"/>
          <p:nvPr/>
        </p:nvSpPr>
        <p:spPr>
          <a:xfrm>
            <a:off x="955554" y="5403208"/>
            <a:ext cx="5943600" cy="3671583"/>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4000">
                <a:solidFill>
                  <a:schemeClr val="accent2">
                    <a:lumMod val="50000"/>
                  </a:schemeClr>
                </a:solidFill>
                <a:latin typeface="Arial" panose="020B0604020202020204" pitchFamily="34" charset="0"/>
                <a:cs typeface="Arial" panose="020B0604020202020204" pitchFamily="34" charset="0"/>
              </a:rPr>
              <a:t>Ý nghĩa của việc quản lí tiền hiệu quả</a:t>
            </a:r>
          </a:p>
          <a:p>
            <a:pPr marL="571500" indent="-571500" algn="just">
              <a:lnSpc>
                <a:spcPct val="150000"/>
              </a:lnSpc>
              <a:buFont typeface="Arial" panose="020B0604020202020204" pitchFamily="34" charset="0"/>
              <a:buChar char="•"/>
            </a:pPr>
            <a:r>
              <a:rPr lang="en-US" sz="4000">
                <a:solidFill>
                  <a:schemeClr val="accent2">
                    <a:lumMod val="50000"/>
                  </a:schemeClr>
                </a:solidFill>
                <a:latin typeface="Arial" panose="020B0604020202020204" pitchFamily="34" charset="0"/>
                <a:cs typeface="Arial" panose="020B0604020202020204" pitchFamily="34" charset="0"/>
              </a:rPr>
              <a:t>Một số nguyên tắc quản lí tiền hiệu quả</a:t>
            </a:r>
            <a:endParaRPr lang="en-US" sz="4000" dirty="0">
              <a:solidFill>
                <a:schemeClr val="accent2">
                  <a:lumMod val="50000"/>
                </a:schemeClr>
              </a:solidFill>
              <a:latin typeface="Arial" panose="020B0604020202020204" pitchFamily="34" charset="0"/>
              <a:cs typeface="Arial" panose="020B0604020202020204" pitchFamily="34" charset="0"/>
            </a:endParaRPr>
          </a:p>
        </p:txBody>
      </p:sp>
      <p:pic>
        <p:nvPicPr>
          <p:cNvPr id="33" name="Picture 3">
            <a:extLst>
              <a:ext uri="{FF2B5EF4-FFF2-40B4-BE49-F238E27FC236}">
                <a16:creationId xmlns:a16="http://schemas.microsoft.com/office/drawing/2014/main" id="{1C00F1FE-21F8-46C5-892C-1CA6788E984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272339" y="5143500"/>
            <a:ext cx="4571999" cy="4191000"/>
          </a:xfrm>
          <a:prstGeom prst="rect">
            <a:avLst/>
          </a:prstGeom>
        </p:spPr>
      </p:pic>
      <p:sp>
        <p:nvSpPr>
          <p:cNvPr id="34" name="Freeform 7">
            <a:extLst>
              <a:ext uri="{FF2B5EF4-FFF2-40B4-BE49-F238E27FC236}">
                <a16:creationId xmlns:a16="http://schemas.microsoft.com/office/drawing/2014/main" id="{1BEF2E32-6239-4563-89EB-855147283D18}"/>
              </a:ext>
            </a:extLst>
          </p:cNvPr>
          <p:cNvSpPr/>
          <p:nvPr/>
        </p:nvSpPr>
        <p:spPr>
          <a:xfrm>
            <a:off x="7298381" y="3484390"/>
            <a:ext cx="4572000" cy="1413252"/>
          </a:xfrm>
          <a:custGeom>
            <a:avLst/>
            <a:gdLst/>
            <a:ahLst/>
            <a:cxnLst/>
            <a:rect l="l" t="t" r="r" b="b"/>
            <a:pathLst>
              <a:path w="5482046" h="1299938">
                <a:moveTo>
                  <a:pt x="4543147" y="1288751"/>
                </a:moveTo>
                <a:cubicBezTo>
                  <a:pt x="4543147" y="1288751"/>
                  <a:pt x="4123394" y="1299938"/>
                  <a:pt x="3660809" y="1297317"/>
                </a:cubicBezTo>
                <a:cubicBezTo>
                  <a:pt x="2133983" y="1295154"/>
                  <a:pt x="1057073" y="1287330"/>
                  <a:pt x="1057073" y="1287330"/>
                </a:cubicBezTo>
                <a:cubicBezTo>
                  <a:pt x="812931" y="1278496"/>
                  <a:pt x="565145" y="1261514"/>
                  <a:pt x="398404" y="1203337"/>
                </a:cubicBezTo>
                <a:cubicBezTo>
                  <a:pt x="120505" y="1106375"/>
                  <a:pt x="0" y="928847"/>
                  <a:pt x="0" y="621485"/>
                </a:cubicBezTo>
                <a:lnTo>
                  <a:pt x="0" y="621482"/>
                </a:lnTo>
                <a:cubicBezTo>
                  <a:pt x="8536" y="440430"/>
                  <a:pt x="34263" y="311302"/>
                  <a:pt x="140291" y="225758"/>
                </a:cubicBezTo>
                <a:cubicBezTo>
                  <a:pt x="342602" y="62530"/>
                  <a:pt x="736658" y="7673"/>
                  <a:pt x="1155311" y="7673"/>
                </a:cubicBezTo>
                <a:cubicBezTo>
                  <a:pt x="1155311" y="7673"/>
                  <a:pt x="1551711" y="15681"/>
                  <a:pt x="3175508" y="7673"/>
                </a:cubicBezTo>
                <a:cubicBezTo>
                  <a:pt x="3904467" y="0"/>
                  <a:pt x="4368395" y="7673"/>
                  <a:pt x="4368395" y="7673"/>
                </a:cubicBezTo>
                <a:cubicBezTo>
                  <a:pt x="4736702" y="15152"/>
                  <a:pt x="5100015" y="84484"/>
                  <a:pt x="5297755" y="207066"/>
                </a:cubicBezTo>
                <a:cubicBezTo>
                  <a:pt x="5448772" y="300683"/>
                  <a:pt x="5482046" y="425358"/>
                  <a:pt x="5472906" y="621485"/>
                </a:cubicBezTo>
                <a:lnTo>
                  <a:pt x="5472906" y="621487"/>
                </a:lnTo>
                <a:cubicBezTo>
                  <a:pt x="5472906" y="1046812"/>
                  <a:pt x="5189910" y="1260910"/>
                  <a:pt x="4543147" y="1288751"/>
                </a:cubicBezTo>
                <a:close/>
              </a:path>
            </a:pathLst>
          </a:custGeom>
          <a:solidFill>
            <a:srgbClr val="FFD68C"/>
          </a:solidFill>
        </p:spPr>
      </p:sp>
      <p:sp>
        <p:nvSpPr>
          <p:cNvPr id="35" name="TextBox 34">
            <a:extLst>
              <a:ext uri="{FF2B5EF4-FFF2-40B4-BE49-F238E27FC236}">
                <a16:creationId xmlns:a16="http://schemas.microsoft.com/office/drawing/2014/main" id="{38E1E679-F6C5-4AAF-8938-23814F2A7561}"/>
              </a:ext>
            </a:extLst>
          </p:cNvPr>
          <p:cNvSpPr txBox="1"/>
          <p:nvPr/>
        </p:nvSpPr>
        <p:spPr>
          <a:xfrm>
            <a:off x="7185421" y="3668106"/>
            <a:ext cx="4945855" cy="901593"/>
          </a:xfrm>
          <a:prstGeom prst="rect">
            <a:avLst/>
          </a:prstGeom>
          <a:noFill/>
        </p:spPr>
        <p:txBody>
          <a:bodyPr wrap="square" rtlCol="0">
            <a:spAutoFit/>
          </a:bodyPr>
          <a:lstStyle/>
          <a:p>
            <a:pPr algn="ctr">
              <a:lnSpc>
                <a:spcPct val="150000"/>
              </a:lnSpc>
            </a:pPr>
            <a:r>
              <a:rPr lang="en-US" sz="4000" b="1">
                <a:solidFill>
                  <a:schemeClr val="accent2">
                    <a:lumMod val="50000"/>
                  </a:schemeClr>
                </a:solidFill>
                <a:latin typeface="Arial" panose="020B0604020202020204" pitchFamily="34" charset="0"/>
                <a:cs typeface="Arial" panose="020B0604020202020204" pitchFamily="34" charset="0"/>
              </a:rPr>
              <a:t>Hoàn thành bài tập</a:t>
            </a:r>
            <a:endParaRPr lang="en-US" sz="4000" b="1" dirty="0">
              <a:solidFill>
                <a:schemeClr val="accent2">
                  <a:lumMod val="50000"/>
                </a:schemeClr>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13F6AA4B-14EF-42B9-94DB-B5492FE3940C}"/>
              </a:ext>
            </a:extLst>
          </p:cNvPr>
          <p:cNvSpPr txBox="1"/>
          <p:nvPr/>
        </p:nvSpPr>
        <p:spPr>
          <a:xfrm>
            <a:off x="7355683" y="5434316"/>
            <a:ext cx="4488655" cy="1824923"/>
          </a:xfrm>
          <a:prstGeom prst="rect">
            <a:avLst/>
          </a:prstGeom>
          <a:noFill/>
        </p:spPr>
        <p:txBody>
          <a:bodyPr wrap="square" rtlCol="0">
            <a:spAutoFit/>
          </a:bodyPr>
          <a:lstStyle/>
          <a:p>
            <a:pPr algn="just">
              <a:lnSpc>
                <a:spcPct val="150000"/>
              </a:lnSpc>
            </a:pPr>
            <a:r>
              <a:rPr lang="en-US" sz="4000">
                <a:solidFill>
                  <a:schemeClr val="accent2">
                    <a:lumMod val="50000"/>
                  </a:schemeClr>
                </a:solidFill>
                <a:latin typeface="Arial" panose="020B0604020202020204" pitchFamily="34" charset="0"/>
                <a:cs typeface="Arial" panose="020B0604020202020204" pitchFamily="34" charset="0"/>
              </a:rPr>
              <a:t>Làm bài tập Bài 9, SBT GDCD 7</a:t>
            </a:r>
            <a:endParaRPr lang="en-US" sz="4000" dirty="0">
              <a:solidFill>
                <a:schemeClr val="accent2">
                  <a:lumMod val="50000"/>
                </a:schemeClr>
              </a:solidFill>
              <a:latin typeface="Arial" panose="020B0604020202020204" pitchFamily="34" charset="0"/>
              <a:cs typeface="Arial" panose="020B0604020202020204" pitchFamily="34" charset="0"/>
            </a:endParaRPr>
          </a:p>
        </p:txBody>
      </p:sp>
      <p:pic>
        <p:nvPicPr>
          <p:cNvPr id="37" name="Picture 3">
            <a:extLst>
              <a:ext uri="{FF2B5EF4-FFF2-40B4-BE49-F238E27FC236}">
                <a16:creationId xmlns:a16="http://schemas.microsoft.com/office/drawing/2014/main" id="{1412F69C-5FA5-4F21-BC93-24C711AFD7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115800" y="5143500"/>
            <a:ext cx="5785766" cy="4191000"/>
          </a:xfrm>
          <a:prstGeom prst="rect">
            <a:avLst/>
          </a:prstGeom>
        </p:spPr>
      </p:pic>
      <p:sp>
        <p:nvSpPr>
          <p:cNvPr id="38" name="Freeform 7">
            <a:extLst>
              <a:ext uri="{FF2B5EF4-FFF2-40B4-BE49-F238E27FC236}">
                <a16:creationId xmlns:a16="http://schemas.microsoft.com/office/drawing/2014/main" id="{C4CBA42E-75FD-4C41-B379-7A9A83E3BF7D}"/>
              </a:ext>
            </a:extLst>
          </p:cNvPr>
          <p:cNvSpPr/>
          <p:nvPr/>
        </p:nvSpPr>
        <p:spPr>
          <a:xfrm>
            <a:off x="12291042" y="3484390"/>
            <a:ext cx="5181600" cy="1413252"/>
          </a:xfrm>
          <a:custGeom>
            <a:avLst/>
            <a:gdLst/>
            <a:ahLst/>
            <a:cxnLst/>
            <a:rect l="l" t="t" r="r" b="b"/>
            <a:pathLst>
              <a:path w="5482046" h="1299938">
                <a:moveTo>
                  <a:pt x="4543147" y="1288751"/>
                </a:moveTo>
                <a:cubicBezTo>
                  <a:pt x="4543147" y="1288751"/>
                  <a:pt x="4123394" y="1299938"/>
                  <a:pt x="3660809" y="1297317"/>
                </a:cubicBezTo>
                <a:cubicBezTo>
                  <a:pt x="2133983" y="1295154"/>
                  <a:pt x="1057073" y="1287330"/>
                  <a:pt x="1057073" y="1287330"/>
                </a:cubicBezTo>
                <a:cubicBezTo>
                  <a:pt x="812931" y="1278496"/>
                  <a:pt x="565145" y="1261514"/>
                  <a:pt x="398404" y="1203337"/>
                </a:cubicBezTo>
                <a:cubicBezTo>
                  <a:pt x="120505" y="1106375"/>
                  <a:pt x="0" y="928847"/>
                  <a:pt x="0" y="621485"/>
                </a:cubicBezTo>
                <a:lnTo>
                  <a:pt x="0" y="621482"/>
                </a:lnTo>
                <a:cubicBezTo>
                  <a:pt x="8536" y="440430"/>
                  <a:pt x="34263" y="311302"/>
                  <a:pt x="140291" y="225758"/>
                </a:cubicBezTo>
                <a:cubicBezTo>
                  <a:pt x="342602" y="62530"/>
                  <a:pt x="736658" y="7673"/>
                  <a:pt x="1155311" y="7673"/>
                </a:cubicBezTo>
                <a:cubicBezTo>
                  <a:pt x="1155311" y="7673"/>
                  <a:pt x="1551711" y="15681"/>
                  <a:pt x="3175508" y="7673"/>
                </a:cubicBezTo>
                <a:cubicBezTo>
                  <a:pt x="3904467" y="0"/>
                  <a:pt x="4368395" y="7673"/>
                  <a:pt x="4368395" y="7673"/>
                </a:cubicBezTo>
                <a:cubicBezTo>
                  <a:pt x="4736702" y="15152"/>
                  <a:pt x="5100015" y="84484"/>
                  <a:pt x="5297755" y="207066"/>
                </a:cubicBezTo>
                <a:cubicBezTo>
                  <a:pt x="5448772" y="300683"/>
                  <a:pt x="5482046" y="425358"/>
                  <a:pt x="5472906" y="621485"/>
                </a:cubicBezTo>
                <a:lnTo>
                  <a:pt x="5472906" y="621487"/>
                </a:lnTo>
                <a:cubicBezTo>
                  <a:pt x="5472906" y="1046812"/>
                  <a:pt x="5189910" y="1260910"/>
                  <a:pt x="4543147" y="1288751"/>
                </a:cubicBezTo>
                <a:close/>
              </a:path>
            </a:pathLst>
          </a:custGeom>
          <a:solidFill>
            <a:srgbClr val="FFD68C"/>
          </a:solidFill>
        </p:spPr>
      </p:sp>
      <p:sp>
        <p:nvSpPr>
          <p:cNvPr id="39" name="TextBox 38">
            <a:extLst>
              <a:ext uri="{FF2B5EF4-FFF2-40B4-BE49-F238E27FC236}">
                <a16:creationId xmlns:a16="http://schemas.microsoft.com/office/drawing/2014/main" id="{39145671-35A4-4468-92A1-27A8D999B470}"/>
              </a:ext>
            </a:extLst>
          </p:cNvPr>
          <p:cNvSpPr txBox="1"/>
          <p:nvPr/>
        </p:nvSpPr>
        <p:spPr>
          <a:xfrm>
            <a:off x="12374385" y="3668106"/>
            <a:ext cx="4945855" cy="901593"/>
          </a:xfrm>
          <a:prstGeom prst="rect">
            <a:avLst/>
          </a:prstGeom>
          <a:noFill/>
        </p:spPr>
        <p:txBody>
          <a:bodyPr wrap="square" rtlCol="0">
            <a:spAutoFit/>
          </a:bodyPr>
          <a:lstStyle/>
          <a:p>
            <a:pPr algn="ctr">
              <a:lnSpc>
                <a:spcPct val="150000"/>
              </a:lnSpc>
            </a:pPr>
            <a:r>
              <a:rPr lang="en-US" sz="4000" b="1">
                <a:solidFill>
                  <a:schemeClr val="accent2">
                    <a:lumMod val="50000"/>
                  </a:schemeClr>
                </a:solidFill>
                <a:latin typeface="Arial" panose="020B0604020202020204" pitchFamily="34" charset="0"/>
                <a:cs typeface="Arial" panose="020B0604020202020204" pitchFamily="34" charset="0"/>
              </a:rPr>
              <a:t>Chuẩn bị bài mới</a:t>
            </a:r>
            <a:endParaRPr lang="en-US" sz="4000" b="1" dirty="0">
              <a:solidFill>
                <a:schemeClr val="accent2">
                  <a:lumMod val="50000"/>
                </a:schemeClr>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C55B7327-B8CC-4856-90D7-DE5271A0C454}"/>
              </a:ext>
            </a:extLst>
          </p:cNvPr>
          <p:cNvSpPr txBox="1"/>
          <p:nvPr/>
        </p:nvSpPr>
        <p:spPr>
          <a:xfrm>
            <a:off x="12183664" y="5423598"/>
            <a:ext cx="5579086" cy="3671583"/>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4000">
                <a:solidFill>
                  <a:schemeClr val="accent2">
                    <a:lumMod val="50000"/>
                  </a:schemeClr>
                </a:solidFill>
                <a:latin typeface="Arial" panose="020B0604020202020204" pitchFamily="34" charset="0"/>
                <a:cs typeface="Arial" panose="020B0604020202020204" pitchFamily="34" charset="0"/>
              </a:rPr>
              <a:t>Đọc trước Bài 10</a:t>
            </a:r>
          </a:p>
          <a:p>
            <a:pPr marL="571500" indent="-571500" algn="just">
              <a:lnSpc>
                <a:spcPct val="150000"/>
              </a:lnSpc>
              <a:buFont typeface="Arial" panose="020B0604020202020204" pitchFamily="34" charset="0"/>
              <a:buChar char="•"/>
            </a:pPr>
            <a:r>
              <a:rPr lang="en-US" sz="4000">
                <a:solidFill>
                  <a:schemeClr val="accent2">
                    <a:lumMod val="50000"/>
                  </a:schemeClr>
                </a:solidFill>
                <a:latin typeface="Arial" panose="020B0604020202020204" pitchFamily="34" charset="0"/>
                <a:cs typeface="Arial" panose="020B0604020202020204" pitchFamily="34" charset="0"/>
              </a:rPr>
              <a:t>Sưu tầm hình ảnh, câu chuyện liện quan đến tệ nạn xã hội</a:t>
            </a:r>
            <a:endParaRPr lang="en-US" sz="4000" dirty="0">
              <a:solidFill>
                <a:schemeClr val="accent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51544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22" presetClass="entr" presetSubtype="4"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down)">
                                      <p:cBhvr>
                                        <p:cTn id="15" dur="500"/>
                                        <p:tgtEl>
                                          <p:spTgt spid="2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down)">
                                      <p:cBhvr>
                                        <p:cTn id="18" dur="500"/>
                                        <p:tgtEl>
                                          <p:spTgt spid="32"/>
                                        </p:tgtEl>
                                      </p:cBhvr>
                                    </p:animEffect>
                                  </p:childTnLst>
                                </p:cTn>
                              </p:par>
                              <p:par>
                                <p:cTn id="19" presetID="22" presetClass="entr" presetSubtype="4"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down)">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down)">
                                      <p:cBhvr>
                                        <p:cTn id="26" dur="500"/>
                                        <p:tgtEl>
                                          <p:spTgt spid="36"/>
                                        </p:tgtEl>
                                      </p:cBhvr>
                                    </p:animEffect>
                                  </p:childTnLst>
                                </p:cTn>
                              </p:par>
                              <p:par>
                                <p:cTn id="27" presetID="22" presetClass="entr" presetSubtype="4"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down)">
                                      <p:cBhvr>
                                        <p:cTn id="29" dur="500"/>
                                        <p:tgtEl>
                                          <p:spTgt spid="33"/>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down)">
                                      <p:cBhvr>
                                        <p:cTn id="32" dur="500"/>
                                        <p:tgtEl>
                                          <p:spTgt spid="35"/>
                                        </p:tgtEl>
                                      </p:cBhvr>
                                    </p:animEffect>
                                  </p:childTnLst>
                                </p:cTn>
                              </p:par>
                              <p:par>
                                <p:cTn id="33" presetID="22" presetClass="entr" presetSubtype="4"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down)">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down)">
                                      <p:cBhvr>
                                        <p:cTn id="40" dur="500"/>
                                        <p:tgtEl>
                                          <p:spTgt spid="37"/>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wipe(down)">
                                      <p:cBhvr>
                                        <p:cTn id="43" dur="500"/>
                                        <p:tgtEl>
                                          <p:spTgt spid="40"/>
                                        </p:tgtEl>
                                      </p:cBhvr>
                                    </p:animEffect>
                                  </p:childTnLst>
                                </p:cTn>
                              </p:par>
                              <p:par>
                                <p:cTn id="44" presetID="22" presetClass="entr" presetSubtype="4" fill="hold"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wipe(down)">
                                      <p:cBhvr>
                                        <p:cTn id="46" dur="500"/>
                                        <p:tgtEl>
                                          <p:spTgt spid="38"/>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down)">
                                      <p:cBhvr>
                                        <p:cTn id="4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1" grpId="0"/>
      <p:bldP spid="32" grpId="0"/>
      <p:bldP spid="35" grpId="0"/>
      <p:bldP spid="36" grpId="0"/>
      <p:bldP spid="39" grpId="0"/>
      <p:bldP spid="40"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3" name="Group 3"/>
          <p:cNvGrpSpPr/>
          <p:nvPr/>
        </p:nvGrpSpPr>
        <p:grpSpPr>
          <a:xfrm>
            <a:off x="0" y="6406907"/>
            <a:ext cx="18288000" cy="3880093"/>
            <a:chOff x="0" y="0"/>
            <a:chExt cx="4816593" cy="1021917"/>
          </a:xfrm>
        </p:grpSpPr>
        <p:sp>
          <p:nvSpPr>
            <p:cNvPr id="4" name="Freeform 4"/>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0600" y="2245933"/>
            <a:ext cx="18109972" cy="6183355"/>
          </a:xfrm>
          <a:prstGeom prst="rect">
            <a:avLst/>
          </a:prstGeom>
        </p:spPr>
      </p:pic>
      <p:grpSp>
        <p:nvGrpSpPr>
          <p:cNvPr id="8" name="Group 8"/>
          <p:cNvGrpSpPr/>
          <p:nvPr/>
        </p:nvGrpSpPr>
        <p:grpSpPr>
          <a:xfrm>
            <a:off x="0" y="-16613"/>
            <a:ext cx="18288000" cy="1344037"/>
            <a:chOff x="0" y="0"/>
            <a:chExt cx="28042220" cy="1792049"/>
          </a:xfrm>
        </p:grpSpPr>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78321"/>
            <a:stretch>
              <a:fillRect/>
            </a:stretch>
          </p:blipFill>
          <p:spPr>
            <a:xfrm flipV="1">
              <a:off x="0" y="0"/>
              <a:ext cx="15104543" cy="1792049"/>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78321"/>
            <a:stretch>
              <a:fillRect/>
            </a:stretch>
          </p:blipFill>
          <p:spPr>
            <a:xfrm flipV="1">
              <a:off x="12937677" y="0"/>
              <a:ext cx="15104543" cy="1792049"/>
            </a:xfrm>
            <a:prstGeom prst="rect">
              <a:avLst/>
            </a:prstGeom>
          </p:spPr>
        </p:pic>
      </p:grpSp>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242790" y="8893646"/>
            <a:ext cx="8580377" cy="4664605"/>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027814" y="6710711"/>
            <a:ext cx="1567745" cy="2182935"/>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281843" y="7134035"/>
            <a:ext cx="2372026" cy="1759612"/>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223066" y="141502"/>
            <a:ext cx="1841864" cy="1851966"/>
          </a:xfrm>
          <a:prstGeom prst="rect">
            <a:avLst/>
          </a:prstGeom>
        </p:spPr>
      </p:pic>
      <p:pic>
        <p:nvPicPr>
          <p:cNvPr id="16" name="Picture 1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81935" y="2862773"/>
            <a:ext cx="3837724" cy="10968359"/>
          </a:xfrm>
          <a:prstGeom prst="rect">
            <a:avLst/>
          </a:prstGeom>
        </p:spPr>
      </p:pic>
      <p:sp>
        <p:nvSpPr>
          <p:cNvPr id="18" name="TextBox 18"/>
          <p:cNvSpPr txBox="1"/>
          <p:nvPr/>
        </p:nvSpPr>
        <p:spPr>
          <a:xfrm>
            <a:off x="3086100" y="3378869"/>
            <a:ext cx="14439900" cy="1517403"/>
          </a:xfrm>
          <a:prstGeom prst="rect">
            <a:avLst/>
          </a:prstGeom>
        </p:spPr>
        <p:txBody>
          <a:bodyPr wrap="square" lIns="0" tIns="0" rIns="0" bIns="0" rtlCol="0" anchor="t">
            <a:spAutoFit/>
          </a:bodyPr>
          <a:lstStyle/>
          <a:p>
            <a:pPr algn="ctr">
              <a:lnSpc>
                <a:spcPct val="150000"/>
              </a:lnSpc>
            </a:pPr>
            <a:r>
              <a:rPr lang="en-US" sz="7500" b="1">
                <a:solidFill>
                  <a:srgbClr val="FFFFFF"/>
                </a:solidFill>
                <a:latin typeface="Arial" panose="020B0604020202020204" pitchFamily="34" charset="0"/>
                <a:cs typeface="Arial" panose="020B0604020202020204" pitchFamily="34" charset="0"/>
              </a:rPr>
              <a:t>CẢM ƠN CÁC EM! </a:t>
            </a:r>
          </a:p>
        </p:txBody>
      </p:sp>
      <p:sp>
        <p:nvSpPr>
          <p:cNvPr id="17" name="TextBox 18">
            <a:extLst>
              <a:ext uri="{FF2B5EF4-FFF2-40B4-BE49-F238E27FC236}">
                <a16:creationId xmlns:a16="http://schemas.microsoft.com/office/drawing/2014/main" id="{38D23B62-ADD6-46B1-AFC5-8022B4643098}"/>
              </a:ext>
            </a:extLst>
          </p:cNvPr>
          <p:cNvSpPr txBox="1"/>
          <p:nvPr/>
        </p:nvSpPr>
        <p:spPr>
          <a:xfrm>
            <a:off x="1981204" y="5120977"/>
            <a:ext cx="16306796" cy="1517403"/>
          </a:xfrm>
          <a:prstGeom prst="rect">
            <a:avLst/>
          </a:prstGeom>
        </p:spPr>
        <p:txBody>
          <a:bodyPr wrap="square" lIns="0" tIns="0" rIns="0" bIns="0" rtlCol="0" anchor="t">
            <a:spAutoFit/>
          </a:bodyPr>
          <a:lstStyle/>
          <a:p>
            <a:pPr algn="ctr">
              <a:lnSpc>
                <a:spcPct val="150000"/>
              </a:lnSpc>
            </a:pPr>
            <a:r>
              <a:rPr lang="en-US" sz="7500" b="1">
                <a:solidFill>
                  <a:srgbClr val="FFFFFF"/>
                </a:solidFill>
                <a:latin typeface="Arial" panose="020B0604020202020204" pitchFamily="34" charset="0"/>
                <a:cs typeface="Arial" panose="020B0604020202020204" pitchFamily="34" charset="0"/>
              </a:rPr>
              <a:t>HẸN GẶP LẠI CÁC EM!</a:t>
            </a:r>
          </a:p>
        </p:txBody>
      </p:sp>
    </p:spTree>
    <p:extLst>
      <p:ext uri="{BB962C8B-B14F-4D97-AF65-F5344CB8AC3E}">
        <p14:creationId xmlns:p14="http://schemas.microsoft.com/office/powerpoint/2010/main" val="33119538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677176" y="7773770"/>
            <a:ext cx="2382224" cy="2552700"/>
          </a:xfrm>
          <a:prstGeom prst="rect">
            <a:avLst/>
          </a:prstGeom>
        </p:spPr>
      </p:pic>
      <p:sp>
        <p:nvSpPr>
          <p:cNvPr id="13" name="TextBox 13"/>
          <p:cNvSpPr txBox="1"/>
          <p:nvPr/>
        </p:nvSpPr>
        <p:spPr>
          <a:xfrm>
            <a:off x="-228600" y="1217543"/>
            <a:ext cx="18288000" cy="965392"/>
          </a:xfrm>
          <a:prstGeom prst="rect">
            <a:avLst/>
          </a:prstGeom>
        </p:spPr>
        <p:txBody>
          <a:bodyPr wrap="square" lIns="0" tIns="0" rIns="0" bIns="0" rtlCol="0" anchor="t">
            <a:spAutoFit/>
          </a:bodyPr>
          <a:lstStyle/>
          <a:p>
            <a:pPr algn="ctr">
              <a:lnSpc>
                <a:spcPts val="8101"/>
              </a:lnSpc>
              <a:spcBef>
                <a:spcPct val="0"/>
              </a:spcBef>
            </a:pPr>
            <a:r>
              <a:rPr lang="en-US" sz="6600" b="1">
                <a:solidFill>
                  <a:srgbClr val="373E56"/>
                </a:solidFill>
                <a:latin typeface="Arial" panose="020B0604020202020204" pitchFamily="34" charset="0"/>
                <a:cs typeface="Arial" panose="020B0604020202020204" pitchFamily="34" charset="0"/>
              </a:rPr>
              <a:t>KHỞI ĐỘNG</a:t>
            </a:r>
          </a:p>
        </p:txBody>
      </p:sp>
      <p:grpSp>
        <p:nvGrpSpPr>
          <p:cNvPr id="9" name="Group 2">
            <a:extLst>
              <a:ext uri="{FF2B5EF4-FFF2-40B4-BE49-F238E27FC236}">
                <a16:creationId xmlns:a16="http://schemas.microsoft.com/office/drawing/2014/main" id="{57DC996C-1C72-4B5D-9BF9-E74C98486A36}"/>
              </a:ext>
            </a:extLst>
          </p:cNvPr>
          <p:cNvGrpSpPr/>
          <p:nvPr/>
        </p:nvGrpSpPr>
        <p:grpSpPr>
          <a:xfrm>
            <a:off x="1295400" y="2633754"/>
            <a:ext cx="15087600" cy="1472333"/>
            <a:chOff x="0" y="-252184"/>
            <a:chExt cx="4827881" cy="1064984"/>
          </a:xfrm>
        </p:grpSpPr>
        <p:sp>
          <p:nvSpPr>
            <p:cNvPr id="10" name="Freeform 3">
              <a:extLst>
                <a:ext uri="{FF2B5EF4-FFF2-40B4-BE49-F238E27FC236}">
                  <a16:creationId xmlns:a16="http://schemas.microsoft.com/office/drawing/2014/main" id="{D79F034A-6420-4AFE-8343-314A5C75BF4F}"/>
                </a:ext>
              </a:extLst>
            </p:cNvPr>
            <p:cNvSpPr/>
            <p:nvPr/>
          </p:nvSpPr>
          <p:spPr>
            <a:xfrm>
              <a:off x="11289" y="-252184"/>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11" name="TextBox 4">
              <a:extLst>
                <a:ext uri="{FF2B5EF4-FFF2-40B4-BE49-F238E27FC236}">
                  <a16:creationId xmlns:a16="http://schemas.microsoft.com/office/drawing/2014/main" id="{4BBC36BE-5E9D-4231-83D0-42739C869084}"/>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1">
            <a:extLst>
              <a:ext uri="{FF2B5EF4-FFF2-40B4-BE49-F238E27FC236}">
                <a16:creationId xmlns:a16="http://schemas.microsoft.com/office/drawing/2014/main" id="{1209E447-7BF3-4C73-A85F-20ED43E560BE}"/>
              </a:ext>
            </a:extLst>
          </p:cNvPr>
          <p:cNvSpPr txBox="1"/>
          <p:nvPr/>
        </p:nvSpPr>
        <p:spPr>
          <a:xfrm>
            <a:off x="1389239" y="2819214"/>
            <a:ext cx="14935200" cy="910377"/>
          </a:xfrm>
          <a:prstGeom prst="rect">
            <a:avLst/>
          </a:prstGeom>
        </p:spPr>
        <p:txBody>
          <a:bodyPr wrap="square" lIns="0" tIns="0" rIns="0" bIns="0" rtlCol="0" anchor="t">
            <a:spAutoFit/>
          </a:bodyPr>
          <a:lstStyle/>
          <a:p>
            <a:pPr algn="ctr">
              <a:lnSpc>
                <a:spcPts val="8101"/>
              </a:lnSpc>
              <a:spcBef>
                <a:spcPct val="0"/>
              </a:spcBef>
            </a:pPr>
            <a:r>
              <a:rPr lang="en-US" sz="4500" b="1">
                <a:solidFill>
                  <a:srgbClr val="373E56"/>
                </a:solidFill>
                <a:latin typeface="Arial" panose="020B0604020202020204" pitchFamily="34" charset="0"/>
                <a:cs typeface="Arial" panose="020B0604020202020204" pitchFamily="34" charset="0"/>
              </a:rPr>
              <a:t>Nhiệm vụ: Đọc tục ngữ, thành ngữ và trả lời câu hỏi</a:t>
            </a:r>
          </a:p>
        </p:txBody>
      </p:sp>
      <p:pic>
        <p:nvPicPr>
          <p:cNvPr id="14" name="Picture 6">
            <a:extLst>
              <a:ext uri="{FF2B5EF4-FFF2-40B4-BE49-F238E27FC236}">
                <a16:creationId xmlns:a16="http://schemas.microsoft.com/office/drawing/2014/main" id="{85CAD301-D208-482B-8758-0C29D6D5D3F1}"/>
              </a:ext>
            </a:extLst>
          </p:cNvPr>
          <p:cNvPicPr>
            <a:picLocks noChangeAspect="1"/>
          </p:cNvPicPr>
          <p:nvPr/>
        </p:nvPicPr>
        <p:blipFill>
          <a:blip r:embed="rId4"/>
          <a:srcRect/>
          <a:stretch>
            <a:fillRect/>
          </a:stretch>
        </p:blipFill>
        <p:spPr>
          <a:xfrm>
            <a:off x="14287" y="5448300"/>
            <a:ext cx="5700713" cy="4878170"/>
          </a:xfrm>
          <a:prstGeom prst="rect">
            <a:avLst/>
          </a:prstGeom>
        </p:spPr>
      </p:pic>
      <p:sp>
        <p:nvSpPr>
          <p:cNvPr id="17" name="Rectangle 16">
            <a:extLst>
              <a:ext uri="{FF2B5EF4-FFF2-40B4-BE49-F238E27FC236}">
                <a16:creationId xmlns:a16="http://schemas.microsoft.com/office/drawing/2014/main" id="{5BD159F4-DECA-4F72-B0A3-74A7E8FA102F}"/>
              </a:ext>
            </a:extLst>
          </p:cNvPr>
          <p:cNvSpPr/>
          <p:nvPr/>
        </p:nvSpPr>
        <p:spPr>
          <a:xfrm>
            <a:off x="6512240" y="4415531"/>
            <a:ext cx="9870760" cy="1824923"/>
          </a:xfrm>
          <a:prstGeom prst="rect">
            <a:avLst/>
          </a:prstGeom>
        </p:spPr>
        <p:txBody>
          <a:bodyPr wrap="square">
            <a:spAutoFit/>
          </a:bodyPr>
          <a:lstStyle/>
          <a:p>
            <a:pPr algn="just">
              <a:lnSpc>
                <a:spcPct val="150000"/>
              </a:lnSpc>
              <a:spcBef>
                <a:spcPts val="300"/>
              </a:spcBef>
              <a:spcAft>
                <a:spcPts val="300"/>
              </a:spcAft>
            </a:pPr>
            <a:r>
              <a:rPr lang="en-US" sz="4000">
                <a:solidFill>
                  <a:schemeClr val="tx2">
                    <a:lumMod val="50000"/>
                  </a:schemeClr>
                </a:solidFill>
                <a:latin typeface="Arial" panose="020B0604020202020204" pitchFamily="34" charset="0"/>
                <a:ea typeface="Times New Roman" panose="02020603050405020304" pitchFamily="18" charset="0"/>
                <a:cs typeface="Arial" panose="020B0604020202020204" pitchFamily="34" charset="0"/>
              </a:rPr>
              <a:t>Theo em, những câu thành ngữ, tục ngữ dưới đây có liên quan gì đến tiền? Vì sao?</a:t>
            </a:r>
            <a:endParaRPr lang="en-US" sz="4000" dirty="0">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8" name="Speech Bubble: Rectangle with Corners Rounded 1">
            <a:extLst>
              <a:ext uri="{FF2B5EF4-FFF2-40B4-BE49-F238E27FC236}">
                <a16:creationId xmlns:a16="http://schemas.microsoft.com/office/drawing/2014/main" id="{CD047856-5A4E-471F-A787-E898880997F1}"/>
              </a:ext>
            </a:extLst>
          </p:cNvPr>
          <p:cNvSpPr/>
          <p:nvPr/>
        </p:nvSpPr>
        <p:spPr>
          <a:xfrm>
            <a:off x="7161725" y="6609438"/>
            <a:ext cx="3964549" cy="1412793"/>
          </a:xfrm>
          <a:prstGeom prst="wedgeRoundRectCallout">
            <a:avLst>
              <a:gd name="adj1" fmla="val 56765"/>
              <a:gd name="adj2" fmla="val -8274"/>
              <a:gd name="adj3" fmla="val 16667"/>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4000">
                <a:solidFill>
                  <a:schemeClr val="tx2">
                    <a:lumMod val="50000"/>
                  </a:schemeClr>
                </a:solidFill>
                <a:latin typeface="Arial" panose="020B0604020202020204" pitchFamily="34" charset="0"/>
                <a:cs typeface="Arial" panose="020B0604020202020204" pitchFamily="34" charset="0"/>
              </a:rPr>
              <a:t>Kiến tha đầy tổ</a:t>
            </a:r>
            <a:endParaRPr lang="en-US" sz="4000" dirty="0">
              <a:solidFill>
                <a:schemeClr val="tx2">
                  <a:lumMod val="50000"/>
                </a:schemeClr>
              </a:solidFill>
              <a:latin typeface="Arial" panose="020B0604020202020204" pitchFamily="34" charset="0"/>
              <a:cs typeface="Arial" panose="020B0604020202020204" pitchFamily="34" charset="0"/>
            </a:endParaRPr>
          </a:p>
        </p:txBody>
      </p:sp>
      <p:sp>
        <p:nvSpPr>
          <p:cNvPr id="19" name="Speech Bubble: Rectangle with Corners Rounded 1">
            <a:extLst>
              <a:ext uri="{FF2B5EF4-FFF2-40B4-BE49-F238E27FC236}">
                <a16:creationId xmlns:a16="http://schemas.microsoft.com/office/drawing/2014/main" id="{E99B1B32-84FF-4A18-B8C6-D84F8D0C43EB}"/>
              </a:ext>
            </a:extLst>
          </p:cNvPr>
          <p:cNvSpPr/>
          <p:nvPr/>
        </p:nvSpPr>
        <p:spPr>
          <a:xfrm>
            <a:off x="10363200" y="8496300"/>
            <a:ext cx="3964549" cy="1412793"/>
          </a:xfrm>
          <a:prstGeom prst="wedgeRoundRectCallout">
            <a:avLst>
              <a:gd name="adj1" fmla="val 56765"/>
              <a:gd name="adj2" fmla="val -8274"/>
              <a:gd name="adj3" fmla="val 16667"/>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4000">
                <a:solidFill>
                  <a:schemeClr val="tx2">
                    <a:lumMod val="50000"/>
                  </a:schemeClr>
                </a:solidFill>
                <a:latin typeface="Arial" panose="020B0604020202020204" pitchFamily="34" charset="0"/>
                <a:cs typeface="Arial" panose="020B0604020202020204" pitchFamily="34" charset="0"/>
              </a:rPr>
              <a:t>Miệng ăn núi lở</a:t>
            </a:r>
            <a:endParaRPr lang="en-US" sz="4000" dirty="0">
              <a:solidFill>
                <a:schemeClr val="tx2">
                  <a:lumMod val="50000"/>
                </a:schemeClr>
              </a:solidFill>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6EB7BC47-6D7A-4F25-BB9D-B194AAC9D1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5479" y="4029075"/>
            <a:ext cx="2838450" cy="2838450"/>
          </a:xfrm>
          <a:prstGeom prst="rect">
            <a:avLst/>
          </a:prstGeom>
        </p:spPr>
      </p:pic>
    </p:spTree>
    <p:extLst>
      <p:ext uri="{BB962C8B-B14F-4D97-AF65-F5344CB8AC3E}">
        <p14:creationId xmlns:p14="http://schemas.microsoft.com/office/powerpoint/2010/main" val="38279158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P spid="17" grpId="0"/>
      <p:bldP spid="18"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1371833" y="-873525"/>
            <a:ext cx="21031665" cy="1344037"/>
            <a:chOff x="0" y="0"/>
            <a:chExt cx="28042220" cy="1792049"/>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0" y="0"/>
              <a:ext cx="15104543" cy="179204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12937677" y="0"/>
              <a:ext cx="15104543" cy="1792049"/>
            </a:xfrm>
            <a:prstGeom prst="rect">
              <a:avLst/>
            </a:prstGeom>
          </p:spPr>
        </p:pic>
      </p:grpSp>
      <p:sp>
        <p:nvSpPr>
          <p:cNvPr id="5" name="TextBox 5"/>
          <p:cNvSpPr txBox="1"/>
          <p:nvPr/>
        </p:nvSpPr>
        <p:spPr>
          <a:xfrm>
            <a:off x="-14288" y="1373337"/>
            <a:ext cx="18287996" cy="1119858"/>
          </a:xfrm>
          <a:prstGeom prst="rect">
            <a:avLst/>
          </a:prstGeom>
        </p:spPr>
        <p:txBody>
          <a:bodyPr wrap="square" lIns="0" tIns="0" rIns="0" bIns="0" rtlCol="0" anchor="t">
            <a:spAutoFit/>
          </a:bodyPr>
          <a:lstStyle/>
          <a:p>
            <a:pPr algn="ctr">
              <a:lnSpc>
                <a:spcPts val="9379"/>
              </a:lnSpc>
            </a:pPr>
            <a:r>
              <a:rPr lang="en-US" sz="6600" b="1">
                <a:solidFill>
                  <a:srgbClr val="373E56"/>
                </a:solidFill>
                <a:latin typeface="Arial" panose="020B0604020202020204" pitchFamily="34" charset="0"/>
                <a:cs typeface="Arial" panose="020B0604020202020204" pitchFamily="34" charset="0"/>
              </a:rPr>
              <a:t>NỘI DUNG BÀI HỌC</a:t>
            </a:r>
          </a:p>
        </p:txBody>
      </p:sp>
      <p:sp>
        <p:nvSpPr>
          <p:cNvPr id="8" name="TextBox 8"/>
          <p:cNvSpPr txBox="1"/>
          <p:nvPr/>
        </p:nvSpPr>
        <p:spPr>
          <a:xfrm>
            <a:off x="0" y="5782196"/>
            <a:ext cx="3086100" cy="3230762"/>
          </a:xfrm>
          <a:prstGeom prst="rect">
            <a:avLst/>
          </a:prstGeom>
        </p:spPr>
        <p:txBody>
          <a:bodyPr lIns="50800" tIns="50800" rIns="50800" bIns="50800" rtlCol="0" anchor="ctr"/>
          <a:lstStyle/>
          <a:p>
            <a:pPr algn="ctr">
              <a:lnSpc>
                <a:spcPts val="2659"/>
              </a:lnSpc>
              <a:spcBef>
                <a:spcPct val="0"/>
              </a:spcBef>
            </a:pPr>
            <a:endParaRPr/>
          </a:p>
        </p:txBody>
      </p:sp>
      <p:pic>
        <p:nvPicPr>
          <p:cNvPr id="30" name="Picture 29">
            <a:extLst>
              <a:ext uri="{FF2B5EF4-FFF2-40B4-BE49-F238E27FC236}">
                <a16:creationId xmlns:a16="http://schemas.microsoft.com/office/drawing/2014/main" id="{BF8D9F3C-9ED5-481D-AC7F-13E7893E27F0}"/>
              </a:ext>
            </a:extLst>
          </p:cNvPr>
          <p:cNvPicPr>
            <a:picLocks noChangeAspect="1"/>
          </p:cNvPicPr>
          <p:nvPr/>
        </p:nvPicPr>
        <p:blipFill>
          <a:blip r:embed="rId4"/>
          <a:stretch>
            <a:fillRect/>
          </a:stretch>
        </p:blipFill>
        <p:spPr>
          <a:xfrm>
            <a:off x="787600" y="2744337"/>
            <a:ext cx="6611353" cy="2042567"/>
          </a:xfrm>
          <a:prstGeom prst="rect">
            <a:avLst/>
          </a:prstGeom>
        </p:spPr>
      </p:pic>
      <p:sp>
        <p:nvSpPr>
          <p:cNvPr id="31" name="TextBox 9">
            <a:extLst>
              <a:ext uri="{FF2B5EF4-FFF2-40B4-BE49-F238E27FC236}">
                <a16:creationId xmlns:a16="http://schemas.microsoft.com/office/drawing/2014/main" id="{1299C727-C533-473C-BAAD-6BD8F3ECD524}"/>
              </a:ext>
            </a:extLst>
          </p:cNvPr>
          <p:cNvSpPr txBox="1"/>
          <p:nvPr/>
        </p:nvSpPr>
        <p:spPr>
          <a:xfrm>
            <a:off x="759025" y="3722131"/>
            <a:ext cx="6609890" cy="669927"/>
          </a:xfrm>
          <a:prstGeom prst="rect">
            <a:avLst/>
          </a:prstGeom>
        </p:spPr>
        <p:txBody>
          <a:bodyPr wrap="square" lIns="0" tIns="0" rIns="0" bIns="0" rtlCol="0" anchor="t">
            <a:spAutoFit/>
          </a:bodyPr>
          <a:lstStyle/>
          <a:p>
            <a:pPr algn="ctr">
              <a:lnSpc>
                <a:spcPts val="5599"/>
              </a:lnSpc>
            </a:pPr>
            <a:r>
              <a:rPr lang="en-US" sz="4500">
                <a:solidFill>
                  <a:srgbClr val="373E56"/>
                </a:solidFill>
                <a:latin typeface="Arial" panose="020B0604020202020204" pitchFamily="34" charset="0"/>
                <a:cs typeface="Arial" panose="020B0604020202020204" pitchFamily="34" charset="0"/>
              </a:rPr>
              <a:t>1. </a:t>
            </a:r>
            <a:r>
              <a:rPr lang="vi-VN" sz="4500">
                <a:solidFill>
                  <a:srgbClr val="373E56"/>
                </a:solidFill>
                <a:latin typeface="Arial" panose="020B0604020202020204" pitchFamily="34" charset="0"/>
                <a:cs typeface="Arial" panose="020B0604020202020204" pitchFamily="34" charset="0"/>
              </a:rPr>
              <a:t>Khái niệm và ý nghĩa</a:t>
            </a:r>
            <a:endParaRPr lang="en-US" sz="4500">
              <a:solidFill>
                <a:srgbClr val="373E56"/>
              </a:solidFill>
              <a:latin typeface="Arial" panose="020B0604020202020204" pitchFamily="34" charset="0"/>
              <a:cs typeface="Arial" panose="020B0604020202020204" pitchFamily="34" charset="0"/>
            </a:endParaRPr>
          </a:p>
        </p:txBody>
      </p:sp>
      <p:pic>
        <p:nvPicPr>
          <p:cNvPr id="33" name="Picture 32">
            <a:extLst>
              <a:ext uri="{FF2B5EF4-FFF2-40B4-BE49-F238E27FC236}">
                <a16:creationId xmlns:a16="http://schemas.microsoft.com/office/drawing/2014/main" id="{9CB31410-647A-40E9-AD0E-188144429647}"/>
              </a:ext>
            </a:extLst>
          </p:cNvPr>
          <p:cNvPicPr>
            <a:picLocks noChangeAspect="1"/>
          </p:cNvPicPr>
          <p:nvPr/>
        </p:nvPicPr>
        <p:blipFill>
          <a:blip r:embed="rId4"/>
          <a:stretch>
            <a:fillRect/>
          </a:stretch>
        </p:blipFill>
        <p:spPr>
          <a:xfrm>
            <a:off x="10914186" y="2608818"/>
            <a:ext cx="6801933" cy="2197309"/>
          </a:xfrm>
          <a:prstGeom prst="rect">
            <a:avLst/>
          </a:prstGeom>
        </p:spPr>
      </p:pic>
      <p:sp>
        <p:nvSpPr>
          <p:cNvPr id="34" name="TextBox 9">
            <a:extLst>
              <a:ext uri="{FF2B5EF4-FFF2-40B4-BE49-F238E27FC236}">
                <a16:creationId xmlns:a16="http://schemas.microsoft.com/office/drawing/2014/main" id="{A36A020E-2A0F-439E-9D20-90891469812D}"/>
              </a:ext>
            </a:extLst>
          </p:cNvPr>
          <p:cNvSpPr txBox="1"/>
          <p:nvPr/>
        </p:nvSpPr>
        <p:spPr>
          <a:xfrm>
            <a:off x="11010207" y="3252548"/>
            <a:ext cx="6609890" cy="1388072"/>
          </a:xfrm>
          <a:prstGeom prst="rect">
            <a:avLst/>
          </a:prstGeom>
        </p:spPr>
        <p:txBody>
          <a:bodyPr wrap="square" lIns="0" tIns="0" rIns="0" bIns="0" rtlCol="0" anchor="t">
            <a:spAutoFit/>
          </a:bodyPr>
          <a:lstStyle/>
          <a:p>
            <a:pPr algn="ctr">
              <a:lnSpc>
                <a:spcPts val="5599"/>
              </a:lnSpc>
            </a:pPr>
            <a:r>
              <a:rPr lang="en-US" sz="4500">
                <a:solidFill>
                  <a:srgbClr val="373E56"/>
                </a:solidFill>
                <a:latin typeface="Arial" panose="020B0604020202020204" pitchFamily="34" charset="0"/>
                <a:cs typeface="Arial" panose="020B0604020202020204" pitchFamily="34" charset="0"/>
              </a:rPr>
              <a:t>2. </a:t>
            </a:r>
            <a:r>
              <a:rPr lang="vi-VN" sz="4500">
                <a:solidFill>
                  <a:srgbClr val="373E56"/>
                </a:solidFill>
                <a:latin typeface="Arial" panose="020B0604020202020204" pitchFamily="34" charset="0"/>
                <a:cs typeface="Arial" panose="020B0604020202020204" pitchFamily="34" charset="0"/>
              </a:rPr>
              <a:t>Một số nguyên tắc quản lí tiền hiệu quả</a:t>
            </a:r>
            <a:endParaRPr lang="en-US" sz="4500">
              <a:solidFill>
                <a:srgbClr val="373E56"/>
              </a:solidFill>
              <a:latin typeface="Arial" panose="020B0604020202020204" pitchFamily="34" charset="0"/>
              <a:cs typeface="Arial" panose="020B0604020202020204" pitchFamily="34" charset="0"/>
            </a:endParaRPr>
          </a:p>
        </p:txBody>
      </p:sp>
      <p:pic>
        <p:nvPicPr>
          <p:cNvPr id="35" name="Picture 34">
            <a:extLst>
              <a:ext uri="{FF2B5EF4-FFF2-40B4-BE49-F238E27FC236}">
                <a16:creationId xmlns:a16="http://schemas.microsoft.com/office/drawing/2014/main" id="{7D86262C-38A3-4831-A551-139FC2128BAB}"/>
              </a:ext>
            </a:extLst>
          </p:cNvPr>
          <p:cNvPicPr>
            <a:picLocks noChangeAspect="1"/>
          </p:cNvPicPr>
          <p:nvPr/>
        </p:nvPicPr>
        <p:blipFill>
          <a:blip r:embed="rId4"/>
          <a:stretch>
            <a:fillRect/>
          </a:stretch>
        </p:blipFill>
        <p:spPr>
          <a:xfrm>
            <a:off x="5824033" y="6529775"/>
            <a:ext cx="6611353" cy="2079027"/>
          </a:xfrm>
          <a:prstGeom prst="rect">
            <a:avLst/>
          </a:prstGeom>
        </p:spPr>
      </p:pic>
      <p:sp>
        <p:nvSpPr>
          <p:cNvPr id="36" name="TextBox 9">
            <a:extLst>
              <a:ext uri="{FF2B5EF4-FFF2-40B4-BE49-F238E27FC236}">
                <a16:creationId xmlns:a16="http://schemas.microsoft.com/office/drawing/2014/main" id="{8156EDEC-63B1-4C8B-B72B-8492F0D06451}"/>
              </a:ext>
            </a:extLst>
          </p:cNvPr>
          <p:cNvSpPr txBox="1"/>
          <p:nvPr/>
        </p:nvSpPr>
        <p:spPr>
          <a:xfrm>
            <a:off x="5824764" y="7088743"/>
            <a:ext cx="6609890" cy="1388072"/>
          </a:xfrm>
          <a:prstGeom prst="rect">
            <a:avLst/>
          </a:prstGeom>
        </p:spPr>
        <p:txBody>
          <a:bodyPr wrap="square" lIns="0" tIns="0" rIns="0" bIns="0" rtlCol="0" anchor="t">
            <a:spAutoFit/>
          </a:bodyPr>
          <a:lstStyle/>
          <a:p>
            <a:pPr algn="ctr">
              <a:lnSpc>
                <a:spcPts val="5599"/>
              </a:lnSpc>
            </a:pPr>
            <a:r>
              <a:rPr lang="en-US" sz="4500">
                <a:solidFill>
                  <a:srgbClr val="373E56"/>
                </a:solidFill>
                <a:latin typeface="Arial" panose="020B0604020202020204" pitchFamily="34" charset="0"/>
                <a:cs typeface="Arial" panose="020B0604020202020204" pitchFamily="34" charset="0"/>
              </a:rPr>
              <a:t>3. </a:t>
            </a:r>
            <a:r>
              <a:rPr lang="vi-VN" sz="4500">
                <a:solidFill>
                  <a:srgbClr val="373E56"/>
                </a:solidFill>
                <a:latin typeface="Arial" panose="020B0604020202020204" pitchFamily="34" charset="0"/>
                <a:cs typeface="Arial" panose="020B0604020202020204" pitchFamily="34" charset="0"/>
              </a:rPr>
              <a:t>Cách tạo nguồn thu nhập</a:t>
            </a:r>
            <a:endParaRPr lang="en-US" sz="4500">
              <a:solidFill>
                <a:srgbClr val="373E56"/>
              </a:solidFill>
              <a:latin typeface="Arial" panose="020B0604020202020204" pitchFamily="34" charset="0"/>
              <a:cs typeface="Arial" panose="020B0604020202020204" pitchFamily="34" charset="0"/>
            </a:endParaRPr>
          </a:p>
        </p:txBody>
      </p:sp>
      <p:pic>
        <p:nvPicPr>
          <p:cNvPr id="39" name="Picture 6">
            <a:extLst>
              <a:ext uri="{FF2B5EF4-FFF2-40B4-BE49-F238E27FC236}">
                <a16:creationId xmlns:a16="http://schemas.microsoft.com/office/drawing/2014/main" id="{0A64A11A-20F4-4A18-A838-8DCB5E3AE2A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057" y="7235774"/>
            <a:ext cx="3832380" cy="2998838"/>
          </a:xfrm>
          <a:prstGeom prst="rect">
            <a:avLst/>
          </a:prstGeom>
        </p:spPr>
      </p:pic>
      <p:pic>
        <p:nvPicPr>
          <p:cNvPr id="41" name="Picture 22">
            <a:extLst>
              <a:ext uri="{FF2B5EF4-FFF2-40B4-BE49-F238E27FC236}">
                <a16:creationId xmlns:a16="http://schemas.microsoft.com/office/drawing/2014/main" id="{B13DE462-CF53-4CE5-9D80-57599242355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883345" y="7569289"/>
            <a:ext cx="3399888" cy="2698661"/>
          </a:xfrm>
          <a:prstGeom prst="rect">
            <a:avLst/>
          </a:prstGeom>
        </p:spPr>
      </p:pic>
      <p:pic>
        <p:nvPicPr>
          <p:cNvPr id="42" name="Picture 2">
            <a:extLst>
              <a:ext uri="{FF2B5EF4-FFF2-40B4-BE49-F238E27FC236}">
                <a16:creationId xmlns:a16="http://schemas.microsoft.com/office/drawing/2014/main" id="{9951C0FA-42BF-44E9-A49D-39B3140F0C4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475357" y="5011978"/>
            <a:ext cx="2233351" cy="4957028"/>
          </a:xfrm>
          <a:prstGeom prst="rect">
            <a:avLst/>
          </a:prstGeom>
        </p:spPr>
      </p:pic>
      <p:pic>
        <p:nvPicPr>
          <p:cNvPr id="43" name="Picture 5">
            <a:extLst>
              <a:ext uri="{FF2B5EF4-FFF2-40B4-BE49-F238E27FC236}">
                <a16:creationId xmlns:a16="http://schemas.microsoft.com/office/drawing/2014/main" id="{26DA9B7F-DBA5-48A4-8BD0-8A9ECD7069A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334753" y="4864564"/>
            <a:ext cx="2721416" cy="52518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par>
                                <p:cTn id="13" presetID="16" presetClass="entr" presetSubtype="21"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arn(inVertical)">
                                      <p:cBhvr>
                                        <p:cTn id="20" dur="500"/>
                                        <p:tgtEl>
                                          <p:spTgt spid="34"/>
                                        </p:tgtEl>
                                      </p:cBhvr>
                                    </p:animEffect>
                                  </p:childTnLst>
                                </p:cTn>
                              </p:par>
                              <p:par>
                                <p:cTn id="21" presetID="16" presetClass="entr" presetSubtype="21"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arn(inVertical)">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barn(inVertical)">
                                      <p:cBhvr>
                                        <p:cTn id="28" dur="500"/>
                                        <p:tgtEl>
                                          <p:spTgt spid="36"/>
                                        </p:tgtEl>
                                      </p:cBhvr>
                                    </p:animEffect>
                                  </p:childTnLst>
                                </p:cTn>
                              </p:par>
                              <p:par>
                                <p:cTn id="29" presetID="16" presetClass="entr" presetSubtype="21"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1" grpId="0"/>
      <p:bldP spid="34"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F71"/>
        </a:solidFill>
        <a:effectLst/>
      </p:bgPr>
    </p:bg>
    <p:spTree>
      <p:nvGrpSpPr>
        <p:cNvPr id="1" name=""/>
        <p:cNvGrpSpPr/>
        <p:nvPr/>
      </p:nvGrpSpPr>
      <p:grpSpPr>
        <a:xfrm>
          <a:off x="0" y="0"/>
          <a:ext cx="0" cy="0"/>
          <a:chOff x="0" y="0"/>
          <a:chExt cx="0" cy="0"/>
        </a:xfrm>
      </p:grpSpPr>
      <p:sp>
        <p:nvSpPr>
          <p:cNvPr id="2" name="TextBox 2"/>
          <p:cNvSpPr txBox="1"/>
          <p:nvPr/>
        </p:nvSpPr>
        <p:spPr>
          <a:xfrm>
            <a:off x="0" y="2270481"/>
            <a:ext cx="18288000" cy="2858731"/>
          </a:xfrm>
          <a:prstGeom prst="rect">
            <a:avLst/>
          </a:prstGeom>
        </p:spPr>
        <p:txBody>
          <a:bodyPr wrap="square" lIns="0" tIns="0" rIns="0" bIns="0" rtlCol="0" anchor="t">
            <a:spAutoFit/>
          </a:bodyPr>
          <a:lstStyle/>
          <a:p>
            <a:pPr algn="ctr">
              <a:lnSpc>
                <a:spcPct val="150000"/>
              </a:lnSpc>
            </a:pPr>
            <a:r>
              <a:rPr lang="en-US" sz="6600" b="1">
                <a:solidFill>
                  <a:srgbClr val="373E56"/>
                </a:solidFill>
                <a:latin typeface="Arial" panose="020B0604020202020204" pitchFamily="34" charset="0"/>
                <a:cs typeface="Arial" panose="020B0604020202020204" pitchFamily="34" charset="0"/>
              </a:rPr>
              <a:t>1. ĐỌC TRƯỜNG HỢP </a:t>
            </a:r>
          </a:p>
          <a:p>
            <a:pPr algn="ctr">
              <a:lnSpc>
                <a:spcPct val="150000"/>
              </a:lnSpc>
            </a:pPr>
            <a:r>
              <a:rPr lang="en-US" sz="6600" b="1">
                <a:solidFill>
                  <a:srgbClr val="373E56"/>
                </a:solidFill>
                <a:latin typeface="Arial" panose="020B0604020202020204" pitchFamily="34" charset="0"/>
                <a:cs typeface="Arial" panose="020B0604020202020204" pitchFamily="34" charset="0"/>
              </a:rPr>
              <a:t>VÀ TRẢ LỜI CÂU HỎI</a:t>
            </a:r>
          </a:p>
        </p:txBody>
      </p:sp>
      <p:pic>
        <p:nvPicPr>
          <p:cNvPr id="33" name="Picture 13">
            <a:extLst>
              <a:ext uri="{FF2B5EF4-FFF2-40B4-BE49-F238E27FC236}">
                <a16:creationId xmlns:a16="http://schemas.microsoft.com/office/drawing/2014/main" id="{14B883AD-BE51-46AD-81D8-9E53A66C7C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335000" y="3829050"/>
            <a:ext cx="3048000" cy="6477000"/>
          </a:xfrm>
          <a:prstGeom prst="rect">
            <a:avLst/>
          </a:prstGeom>
        </p:spPr>
      </p:pic>
      <p:pic>
        <p:nvPicPr>
          <p:cNvPr id="34" name="Picture 7">
            <a:extLst>
              <a:ext uri="{FF2B5EF4-FFF2-40B4-BE49-F238E27FC236}">
                <a16:creationId xmlns:a16="http://schemas.microsoft.com/office/drawing/2014/main" id="{BE3595BD-FA12-4828-8FA9-EE7D62E9EA2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31446">
            <a:off x="338122" y="7232541"/>
            <a:ext cx="3439562" cy="2551530"/>
          </a:xfrm>
          <a:prstGeom prst="rect">
            <a:avLst/>
          </a:prstGeom>
        </p:spPr>
      </p:pic>
      <p:pic>
        <p:nvPicPr>
          <p:cNvPr id="35" name="Picture 12">
            <a:extLst>
              <a:ext uri="{FF2B5EF4-FFF2-40B4-BE49-F238E27FC236}">
                <a16:creationId xmlns:a16="http://schemas.microsoft.com/office/drawing/2014/main" id="{15677920-03EC-4131-97D9-3B97AD53875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712492" y="3699846"/>
            <a:ext cx="3240509" cy="6477000"/>
          </a:xfrm>
          <a:prstGeom prst="rect">
            <a:avLst/>
          </a:prstGeom>
        </p:spPr>
      </p:pic>
      <p:pic>
        <p:nvPicPr>
          <p:cNvPr id="36" name="Picture 3">
            <a:extLst>
              <a:ext uri="{FF2B5EF4-FFF2-40B4-BE49-F238E27FC236}">
                <a16:creationId xmlns:a16="http://schemas.microsoft.com/office/drawing/2014/main" id="{D0F2957B-AEB5-4BE9-A43B-DDFEFAC78B1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508247">
            <a:off x="15554846" y="7041918"/>
            <a:ext cx="2417987" cy="3366817"/>
          </a:xfrm>
          <a:prstGeom prst="rect">
            <a:avLst/>
          </a:prstGeom>
        </p:spPr>
      </p:pic>
      <p:pic>
        <p:nvPicPr>
          <p:cNvPr id="37" name="Picture 4">
            <a:extLst>
              <a:ext uri="{FF2B5EF4-FFF2-40B4-BE49-F238E27FC236}">
                <a16:creationId xmlns:a16="http://schemas.microsoft.com/office/drawing/2014/main" id="{8953EFC5-96DA-4278-8B60-28CB596E5AE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010400" y="6076188"/>
            <a:ext cx="4267200" cy="4229862"/>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sp>
        <p:nvSpPr>
          <p:cNvPr id="86" name="TextBox 86"/>
          <p:cNvSpPr txBox="1"/>
          <p:nvPr/>
        </p:nvSpPr>
        <p:spPr>
          <a:xfrm>
            <a:off x="14163348" y="3369727"/>
            <a:ext cx="766906" cy="558002"/>
          </a:xfrm>
          <a:prstGeom prst="rect">
            <a:avLst/>
          </a:prstGeom>
        </p:spPr>
        <p:txBody>
          <a:bodyPr lIns="0" tIns="0" rIns="0" bIns="0" rtlCol="0" anchor="t">
            <a:spAutoFit/>
          </a:bodyPr>
          <a:lstStyle/>
          <a:p>
            <a:pPr algn="ctr">
              <a:lnSpc>
                <a:spcPts val="3780"/>
              </a:lnSpc>
              <a:spcBef>
                <a:spcPct val="0"/>
              </a:spcBef>
            </a:pPr>
            <a:r>
              <a:rPr lang="en-US" sz="3437">
                <a:solidFill>
                  <a:srgbClr val="FFF2E6"/>
                </a:solidFill>
                <a:latin typeface="Gaegu Bold"/>
              </a:rPr>
              <a:t>T</a:t>
            </a:r>
          </a:p>
        </p:txBody>
      </p:sp>
      <p:sp>
        <p:nvSpPr>
          <p:cNvPr id="118" name="TextBox 118"/>
          <p:cNvSpPr txBox="1"/>
          <p:nvPr/>
        </p:nvSpPr>
        <p:spPr>
          <a:xfrm>
            <a:off x="-38100" y="1813891"/>
            <a:ext cx="18364200" cy="1044197"/>
          </a:xfrm>
          <a:prstGeom prst="rect">
            <a:avLst/>
          </a:prstGeom>
        </p:spPr>
        <p:txBody>
          <a:bodyPr wrap="square" lIns="0" tIns="0" rIns="0" bIns="0" rtlCol="0" anchor="t">
            <a:spAutoFit/>
          </a:bodyPr>
          <a:lstStyle/>
          <a:p>
            <a:pPr algn="ctr">
              <a:lnSpc>
                <a:spcPts val="9379"/>
              </a:lnSpc>
            </a:pPr>
            <a:r>
              <a:rPr lang="en-US" sz="4800" b="1">
                <a:solidFill>
                  <a:srgbClr val="373E56"/>
                </a:solidFill>
                <a:latin typeface="Arial" panose="020B0604020202020204" pitchFamily="34" charset="0"/>
                <a:cs typeface="Arial" panose="020B0604020202020204" pitchFamily="34" charset="0"/>
              </a:rPr>
              <a:t>Thảo luận cặp đôi</a:t>
            </a:r>
          </a:p>
        </p:txBody>
      </p:sp>
      <p:grpSp>
        <p:nvGrpSpPr>
          <p:cNvPr id="119" name="Group 119"/>
          <p:cNvGrpSpPr/>
          <p:nvPr/>
        </p:nvGrpSpPr>
        <p:grpSpPr>
          <a:xfrm rot="-10800000">
            <a:off x="301379" y="3738601"/>
            <a:ext cx="7852020" cy="5013718"/>
            <a:chOff x="0" y="0"/>
            <a:chExt cx="24863924" cy="3083735"/>
          </a:xfrm>
        </p:grpSpPr>
        <p:sp>
          <p:nvSpPr>
            <p:cNvPr id="120" name="Freeform 120"/>
            <p:cNvSpPr/>
            <p:nvPr/>
          </p:nvSpPr>
          <p:spPr>
            <a:xfrm>
              <a:off x="0" y="-4262"/>
              <a:ext cx="24871669" cy="3090220"/>
            </a:xfrm>
            <a:custGeom>
              <a:avLst/>
              <a:gdLst/>
              <a:ahLst/>
              <a:cxnLst/>
              <a:rect l="l" t="t" r="r" b="b"/>
              <a:pathLst>
                <a:path w="24871669" h="309022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p:spPr>
        </p:sp>
      </p:grpSp>
      <p:sp>
        <p:nvSpPr>
          <p:cNvPr id="121" name="TextBox 121"/>
          <p:cNvSpPr txBox="1"/>
          <p:nvPr/>
        </p:nvSpPr>
        <p:spPr>
          <a:xfrm>
            <a:off x="859546" y="4430725"/>
            <a:ext cx="6633202" cy="3579250"/>
          </a:xfrm>
          <a:prstGeom prst="rect">
            <a:avLst/>
          </a:prstGeom>
        </p:spPr>
        <p:txBody>
          <a:bodyPr wrap="square" lIns="0" tIns="0" rIns="0" bIns="0" rtlCol="0" anchor="t">
            <a:spAutoFit/>
          </a:bodyPr>
          <a:lstStyle/>
          <a:p>
            <a:pPr algn="just">
              <a:lnSpc>
                <a:spcPct val="150000"/>
              </a:lnSpc>
              <a:spcBef>
                <a:spcPct val="0"/>
              </a:spcBef>
            </a:pPr>
            <a:r>
              <a:rPr lang="en-US" sz="4000">
                <a:solidFill>
                  <a:srgbClr val="373E56"/>
                </a:solidFill>
                <a:latin typeface="Arial" panose="020B0604020202020204" pitchFamily="34" charset="0"/>
                <a:cs typeface="Arial" panose="020B0604020202020204" pitchFamily="34" charset="0"/>
              </a:rPr>
              <a:t>Đọc trường hợp SGK tr.48 và trả lời câu hỏi: </a:t>
            </a:r>
            <a:r>
              <a:rPr lang="en-US" sz="4000" i="1">
                <a:solidFill>
                  <a:srgbClr val="373E56"/>
                </a:solidFill>
                <a:latin typeface="Arial" panose="020B0604020202020204" pitchFamily="34" charset="0"/>
                <a:cs typeface="Arial" panose="020B0604020202020204" pitchFamily="34" charset="0"/>
              </a:rPr>
              <a:t>Em có nhận xét gì về cách sử dụng tiền thưởng của bạn T và P?</a:t>
            </a:r>
          </a:p>
        </p:txBody>
      </p:sp>
      <p:pic>
        <p:nvPicPr>
          <p:cNvPr id="135" name="Picture 13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0388">
            <a:off x="-752298" y="1250212"/>
            <a:ext cx="5765330" cy="1247408"/>
          </a:xfrm>
          <a:prstGeom prst="rect">
            <a:avLst/>
          </a:prstGeom>
        </p:spPr>
      </p:pic>
      <p:pic>
        <p:nvPicPr>
          <p:cNvPr id="136" name="Picture 13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96196">
            <a:off x="12906944" y="910977"/>
            <a:ext cx="5765330" cy="1247408"/>
          </a:xfrm>
          <a:prstGeom prst="rect">
            <a:avLst/>
          </a:prstGeom>
        </p:spPr>
      </p:pic>
      <p:pic>
        <p:nvPicPr>
          <p:cNvPr id="137" name="Picture 21">
            <a:extLst>
              <a:ext uri="{FF2B5EF4-FFF2-40B4-BE49-F238E27FC236}">
                <a16:creationId xmlns:a16="http://schemas.microsoft.com/office/drawing/2014/main" id="{50612A77-E32B-4160-BD74-7821EBE8B12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7756117" y="5240568"/>
            <a:ext cx="5203951" cy="5012703"/>
          </a:xfrm>
          <a:prstGeom prst="rect">
            <a:avLst/>
          </a:prstGeom>
        </p:spPr>
      </p:pic>
      <p:pic>
        <p:nvPicPr>
          <p:cNvPr id="139" name="Picture 138">
            <a:extLst>
              <a:ext uri="{FF2B5EF4-FFF2-40B4-BE49-F238E27FC236}">
                <a16:creationId xmlns:a16="http://schemas.microsoft.com/office/drawing/2014/main" id="{6367C82B-C592-4BCC-B789-A8B3417904F2}"/>
              </a:ext>
            </a:extLst>
          </p:cNvPr>
          <p:cNvPicPr>
            <a:picLocks noChangeAspect="1"/>
          </p:cNvPicPr>
          <p:nvPr/>
        </p:nvPicPr>
        <p:blipFill>
          <a:blip r:embed="rId5"/>
          <a:stretch>
            <a:fillRect/>
          </a:stretch>
        </p:blipFill>
        <p:spPr>
          <a:xfrm>
            <a:off x="12141852" y="3729075"/>
            <a:ext cx="5638800" cy="502324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barn(inVertical)">
                                      <p:cBhvr>
                                        <p:cTn id="7" dur="500"/>
                                        <p:tgtEl>
                                          <p:spTgt spid="1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1"/>
                                        </p:tgtEl>
                                        <p:attrNameLst>
                                          <p:attrName>style.visibility</p:attrName>
                                        </p:attrNameLst>
                                      </p:cBhvr>
                                      <p:to>
                                        <p:strVal val="visible"/>
                                      </p:to>
                                    </p:set>
                                    <p:animEffect transition="in" filter="barn(inVertical)">
                                      <p:cBhvr>
                                        <p:cTn id="12" dur="500"/>
                                        <p:tgtEl>
                                          <p:spTgt spid="121"/>
                                        </p:tgtEl>
                                      </p:cBhvr>
                                    </p:animEffect>
                                  </p:childTnLst>
                                </p:cTn>
                              </p:par>
                              <p:par>
                                <p:cTn id="13" presetID="16" presetClass="entr" presetSubtype="21" fill="hold" nodeType="withEffect">
                                  <p:stCondLst>
                                    <p:cond delay="0"/>
                                  </p:stCondLst>
                                  <p:childTnLst>
                                    <p:set>
                                      <p:cBhvr>
                                        <p:cTn id="14" dur="1" fill="hold">
                                          <p:stCondLst>
                                            <p:cond delay="0"/>
                                          </p:stCondLst>
                                        </p:cTn>
                                        <p:tgtEl>
                                          <p:spTgt spid="119"/>
                                        </p:tgtEl>
                                        <p:attrNameLst>
                                          <p:attrName>style.visibility</p:attrName>
                                        </p:attrNameLst>
                                      </p:cBhvr>
                                      <p:to>
                                        <p:strVal val="visible"/>
                                      </p:to>
                                    </p:set>
                                    <p:animEffect transition="in" filter="barn(inVertical)">
                                      <p:cBhvr>
                                        <p:cTn id="15" dur="500"/>
                                        <p:tgtEl>
                                          <p:spTgt spid="1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9"/>
                                        </p:tgtEl>
                                        <p:attrNameLst>
                                          <p:attrName>style.visibility</p:attrName>
                                        </p:attrNameLst>
                                      </p:cBhvr>
                                      <p:to>
                                        <p:strVal val="visible"/>
                                      </p:to>
                                    </p:set>
                                    <p:animEffect transition="in" filter="wipe(down)">
                                      <p:cBhvr>
                                        <p:cTn id="20" dur="5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12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sp>
        <p:nvSpPr>
          <p:cNvPr id="4" name="TextBox 4"/>
          <p:cNvSpPr txBox="1"/>
          <p:nvPr/>
        </p:nvSpPr>
        <p:spPr>
          <a:xfrm>
            <a:off x="0" y="7322964"/>
            <a:ext cx="3086100" cy="2379300"/>
          </a:xfrm>
          <a:prstGeom prst="rect">
            <a:avLst/>
          </a:prstGeom>
        </p:spPr>
        <p:txBody>
          <a:bodyPr lIns="50800" tIns="50800" rIns="50800" bIns="50800" rtlCol="0" anchor="ctr"/>
          <a:lstStyle/>
          <a:p>
            <a:pPr algn="ctr">
              <a:lnSpc>
                <a:spcPts val="2659"/>
              </a:lnSpc>
              <a:spcBef>
                <a:spcPct val="0"/>
              </a:spcBef>
            </a:pPr>
            <a:endParaRPr/>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73807" y="8689104"/>
            <a:ext cx="8580377" cy="466460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43156" y="6609556"/>
            <a:ext cx="1567745" cy="2182935"/>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73695" y="7252871"/>
            <a:ext cx="2372026" cy="1759612"/>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00000">
            <a:off x="-339463" y="1569017"/>
            <a:ext cx="3657600" cy="791372"/>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689004" y="7087684"/>
            <a:ext cx="3306548" cy="1725417"/>
          </a:xfrm>
          <a:prstGeom prst="rect">
            <a:avLst/>
          </a:prstGeom>
        </p:spPr>
      </p:pic>
      <p:grpSp>
        <p:nvGrpSpPr>
          <p:cNvPr id="14" name="Group 14"/>
          <p:cNvGrpSpPr/>
          <p:nvPr/>
        </p:nvGrpSpPr>
        <p:grpSpPr>
          <a:xfrm>
            <a:off x="-1371833" y="-873525"/>
            <a:ext cx="21031665" cy="1344037"/>
            <a:chOff x="0" y="0"/>
            <a:chExt cx="28042220" cy="1792049"/>
          </a:xfrm>
        </p:grpSpPr>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b="78321"/>
            <a:stretch>
              <a:fillRect/>
            </a:stretch>
          </p:blipFill>
          <p:spPr>
            <a:xfrm flipV="1">
              <a:off x="12937677" y="0"/>
              <a:ext cx="15104543" cy="1792049"/>
            </a:xfrm>
            <a:prstGeom prst="rect">
              <a:avLst/>
            </a:prstGeom>
          </p:spPr>
        </p:pic>
      </p:grpSp>
      <p:pic>
        <p:nvPicPr>
          <p:cNvPr id="23" name="Picture 18">
            <a:extLst>
              <a:ext uri="{FF2B5EF4-FFF2-40B4-BE49-F238E27FC236}">
                <a16:creationId xmlns:a16="http://schemas.microsoft.com/office/drawing/2014/main" id="{E04381D7-371B-4F1F-9051-CEB2F6362C96}"/>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3886200" y="555385"/>
            <a:ext cx="11328405" cy="5992740"/>
          </a:xfrm>
          <a:prstGeom prst="rect">
            <a:avLst/>
          </a:prstGeom>
        </p:spPr>
      </p:pic>
      <p:sp>
        <p:nvSpPr>
          <p:cNvPr id="24" name="TextBox 23">
            <a:extLst>
              <a:ext uri="{FF2B5EF4-FFF2-40B4-BE49-F238E27FC236}">
                <a16:creationId xmlns:a16="http://schemas.microsoft.com/office/drawing/2014/main" id="{5A6CEBEC-D8E5-4C57-95D1-0483BC769DDB}"/>
              </a:ext>
            </a:extLst>
          </p:cNvPr>
          <p:cNvSpPr txBox="1"/>
          <p:nvPr/>
        </p:nvSpPr>
        <p:spPr>
          <a:xfrm>
            <a:off x="4704681" y="998266"/>
            <a:ext cx="10110502" cy="4609595"/>
          </a:xfrm>
          <a:prstGeom prst="rect">
            <a:avLst/>
          </a:prstGeom>
          <a:noFill/>
        </p:spPr>
        <p:txBody>
          <a:bodyPr wrap="square">
            <a:spAutoFit/>
          </a:bodyPr>
          <a:lstStyle/>
          <a:p>
            <a:pPr algn="just">
              <a:lnSpc>
                <a:spcPct val="150000"/>
              </a:lnSpc>
            </a:pPr>
            <a:r>
              <a:rPr lang="vi-VN" sz="4000">
                <a:solidFill>
                  <a:schemeClr val="tx2">
                    <a:lumMod val="50000"/>
                  </a:schemeClr>
                </a:solidFill>
              </a:rPr>
              <a:t>Cách sử dụng tiền thưởng của bạn T rất hợp lí. </a:t>
            </a:r>
            <a:r>
              <a:rPr lang="en-US" sz="4000">
                <a:solidFill>
                  <a:schemeClr val="tx2">
                    <a:lumMod val="50000"/>
                  </a:schemeClr>
                </a:solidFill>
                <a:latin typeface="Arial" panose="020B0604020202020204" pitchFamily="34" charset="0"/>
                <a:cs typeface="Arial" panose="020B0604020202020204" pitchFamily="34" charset="0"/>
              </a:rPr>
              <a:t>T</a:t>
            </a:r>
            <a:r>
              <a:rPr lang="vi-VN" sz="4000">
                <a:solidFill>
                  <a:schemeClr val="tx2">
                    <a:lumMod val="50000"/>
                  </a:schemeClr>
                </a:solidFill>
              </a:rPr>
              <a:t>iền thưởng một phần </a:t>
            </a:r>
            <a:r>
              <a:rPr lang="en-US" sz="4000">
                <a:solidFill>
                  <a:schemeClr val="tx2">
                    <a:lumMod val="50000"/>
                  </a:schemeClr>
                </a:solidFill>
                <a:latin typeface="Arial" panose="020B0604020202020204" pitchFamily="34" charset="0"/>
                <a:cs typeface="Arial" panose="020B0604020202020204" pitchFamily="34" charset="0"/>
              </a:rPr>
              <a:t>được dùng </a:t>
            </a:r>
            <a:r>
              <a:rPr lang="vi-VN" sz="4000">
                <a:solidFill>
                  <a:schemeClr val="tx2">
                    <a:lumMod val="50000"/>
                  </a:schemeClr>
                </a:solidFill>
              </a:rPr>
              <a:t>để trau dồi kiến thức cho bản thân, một phần dùng để giúp đỡ cho những người gặp hoàn cảnh khó khăn.</a:t>
            </a:r>
            <a:endParaRPr lang="en-US" sz="4000">
              <a:solidFill>
                <a:schemeClr val="tx2">
                  <a:lumMod val="50000"/>
                </a:schemeClr>
              </a:solidFill>
            </a:endParaRPr>
          </a:p>
        </p:txBody>
      </p:sp>
      <p:pic>
        <p:nvPicPr>
          <p:cNvPr id="25" name="Picture 7">
            <a:extLst>
              <a:ext uri="{FF2B5EF4-FFF2-40B4-BE49-F238E27FC236}">
                <a16:creationId xmlns:a16="http://schemas.microsoft.com/office/drawing/2014/main" id="{6924F832-C545-4381-9F0D-979AC752F5EB}"/>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a:xfrm flipH="1">
            <a:off x="410003" y="2186996"/>
            <a:ext cx="4296771" cy="80761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395</TotalTime>
  <Words>1683</Words>
  <Application>Microsoft Office PowerPoint</Application>
  <PresentationFormat>Custom</PresentationFormat>
  <Paragraphs>170</Paragraphs>
  <Slides>45</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Gaegu Bold</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Trần Bích</dc:creator>
  <cp:lastModifiedBy>ND</cp:lastModifiedBy>
  <cp:revision>27</cp:revision>
  <dcterms:created xsi:type="dcterms:W3CDTF">2006-08-16T00:00:00Z</dcterms:created>
  <dcterms:modified xsi:type="dcterms:W3CDTF">2024-02-18T02:18:24Z</dcterms:modified>
  <dc:identifier>DAFRoJzCclM</dc:identifier>
</cp:coreProperties>
</file>