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64" r:id="rId4"/>
    <p:sldId id="276" r:id="rId5"/>
    <p:sldId id="261" r:id="rId6"/>
    <p:sldId id="263" r:id="rId7"/>
    <p:sldId id="262" r:id="rId8"/>
    <p:sldId id="267" r:id="rId9"/>
    <p:sldId id="270" r:id="rId10"/>
    <p:sldId id="277" r:id="rId11"/>
    <p:sldId id="265" r:id="rId12"/>
    <p:sldId id="271" r:id="rId13"/>
    <p:sldId id="266" r:id="rId14"/>
    <p:sldId id="258" r:id="rId15"/>
    <p:sldId id="296" r:id="rId16"/>
    <p:sldId id="269" r:id="rId17"/>
    <p:sldId id="273" r:id="rId18"/>
    <p:sldId id="274" r:id="rId19"/>
    <p:sldId id="268" r:id="rId20"/>
    <p:sldId id="260" r:id="rId21"/>
    <p:sldId id="275" r:id="rId22"/>
    <p:sldId id="297" r:id="rId23"/>
    <p:sldId id="279" r:id="rId24"/>
    <p:sldId id="287" r:id="rId25"/>
    <p:sldId id="294" r:id="rId26"/>
    <p:sldId id="292" r:id="rId27"/>
    <p:sldId id="288" r:id="rId28"/>
    <p:sldId id="293" r:id="rId29"/>
    <p:sldId id="291" r:id="rId30"/>
    <p:sldId id="295" r:id="rId31"/>
    <p:sldId id="281" r:id="rId32"/>
    <p:sldId id="272" r:id="rId33"/>
    <p:sldId id="282" r:id="rId34"/>
    <p:sldId id="283" r:id="rId35"/>
    <p:sldId id="259" r:id="rId36"/>
    <p:sldId id="285" r:id="rId37"/>
    <p:sldId id="284" r:id="rId38"/>
    <p:sldId id="286" r:id="rId39"/>
  </p:sldIdLst>
  <p:sldSz cx="18288000" cy="10287000"/>
  <p:notesSz cx="6858000" cy="9144000"/>
  <p:embeddedFontLst>
    <p:embeddedFont>
      <p:font typeface="Be Vietnam" panose="020B0604020202020204"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22" autoAdjust="0"/>
  </p:normalViewPr>
  <p:slideViewPr>
    <p:cSldViewPr>
      <p:cViewPr varScale="1">
        <p:scale>
          <a:sx n="40" d="100"/>
          <a:sy n="40" d="100"/>
        </p:scale>
        <p:origin x="8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ACA57-4C91-4DC9-937B-074AD8B16C1E}"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ED119-CF73-45AE-814D-8BF948987882}" type="slidenum">
              <a:rPr lang="en-US" smtClean="0"/>
              <a:t>‹#›</a:t>
            </a:fld>
            <a:endParaRPr lang="en-US"/>
          </a:p>
        </p:txBody>
      </p:sp>
    </p:spTree>
    <p:extLst>
      <p:ext uri="{BB962C8B-B14F-4D97-AF65-F5344CB8AC3E}">
        <p14:creationId xmlns:p14="http://schemas.microsoft.com/office/powerpoint/2010/main" val="144739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AED119-CF73-45AE-814D-8BF948987882}" type="slidenum">
              <a:rPr lang="en-US" smtClean="0"/>
              <a:t>8</a:t>
            </a:fld>
            <a:endParaRPr lang="en-US"/>
          </a:p>
        </p:txBody>
      </p:sp>
    </p:spTree>
    <p:extLst>
      <p:ext uri="{BB962C8B-B14F-4D97-AF65-F5344CB8AC3E}">
        <p14:creationId xmlns:p14="http://schemas.microsoft.com/office/powerpoint/2010/main" val="66756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AED119-CF73-45AE-814D-8BF948987882}" type="slidenum">
              <a:rPr lang="en-US" smtClean="0"/>
              <a:t>34</a:t>
            </a:fld>
            <a:endParaRPr lang="en-US"/>
          </a:p>
        </p:txBody>
      </p:sp>
    </p:spTree>
    <p:extLst>
      <p:ext uri="{BB962C8B-B14F-4D97-AF65-F5344CB8AC3E}">
        <p14:creationId xmlns:p14="http://schemas.microsoft.com/office/powerpoint/2010/main" val="323402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2.sv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4.sv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png"/><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19.svg"/><Relationship Id="rId10" Type="http://schemas.openxmlformats.org/officeDocument/2006/relationships/image" Target="../media/image97.png"/><Relationship Id="rId4" Type="http://schemas.openxmlformats.org/officeDocument/2006/relationships/image" Target="../media/image18.png"/><Relationship Id="rId9" Type="http://schemas.openxmlformats.org/officeDocument/2006/relationships/image" Target="../media/image96.svg"/></Relationships>
</file>

<file path=ppt/slides/_rels/slide2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png"/><Relationship Id="rId7"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4.sv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5.svg"/><Relationship Id="rId3" Type="http://schemas.openxmlformats.org/officeDocument/2006/relationships/image" Target="../media/image9.png"/><Relationship Id="rId7" Type="http://schemas.openxmlformats.org/officeDocument/2006/relationships/image" Target="../media/image6.svg"/><Relationship Id="rId12" Type="http://schemas.openxmlformats.org/officeDocument/2006/relationships/image" Target="../media/image10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3.svg"/><Relationship Id="rId5" Type="http://schemas.openxmlformats.org/officeDocument/2006/relationships/image" Target="../media/image2.png"/><Relationship Id="rId10" Type="http://schemas.openxmlformats.org/officeDocument/2006/relationships/image" Target="../media/image102.png"/><Relationship Id="rId4" Type="http://schemas.openxmlformats.org/officeDocument/2006/relationships/image" Target="../media/image10.sv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2.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sv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10.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0.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1.sv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27.svg"/><Relationship Id="rId5" Type="http://schemas.openxmlformats.org/officeDocument/2006/relationships/image" Target="../media/image10.svg"/><Relationship Id="rId10" Type="http://schemas.openxmlformats.org/officeDocument/2006/relationships/image" Target="../media/image26.png"/><Relationship Id="rId4" Type="http://schemas.openxmlformats.org/officeDocument/2006/relationships/image" Target="../media/image9.png"/><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662727" y="423511"/>
            <a:ext cx="17266134"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64783" y="5309727"/>
            <a:ext cx="13123669" cy="4977273"/>
          </a:xfrm>
          <a:prstGeom prst="rect">
            <a:avLst/>
          </a:prstGeom>
        </p:spPr>
      </p:pic>
      <p:sp>
        <p:nvSpPr>
          <p:cNvPr id="9" name="TextBox 9"/>
          <p:cNvSpPr txBox="1"/>
          <p:nvPr/>
        </p:nvSpPr>
        <p:spPr>
          <a:xfrm>
            <a:off x="786777" y="1498215"/>
            <a:ext cx="16848656" cy="2454390"/>
          </a:xfrm>
          <a:prstGeom prst="rect">
            <a:avLst/>
          </a:prstGeom>
        </p:spPr>
        <p:txBody>
          <a:bodyPr wrap="square" lIns="0" tIns="0" rIns="0" bIns="0" rtlCol="0" anchor="t">
            <a:spAutoFit/>
          </a:bodyPr>
          <a:lstStyle/>
          <a:p>
            <a:pPr algn="ctr">
              <a:lnSpc>
                <a:spcPts val="10000"/>
              </a:lnSpc>
            </a:pPr>
            <a:r>
              <a:rPr lang="en-US" sz="7200" b="1">
                <a:solidFill>
                  <a:srgbClr val="5E3023"/>
                </a:solidFill>
                <a:latin typeface="Arial" panose="020B0604020202020204" pitchFamily="34" charset="0"/>
                <a:cs typeface="Arial" panose="020B0604020202020204" pitchFamily="34" charset="0"/>
              </a:rPr>
              <a:t>CHÀO MỪNG CÁC EM ĐẾN VỚI </a:t>
            </a:r>
          </a:p>
          <a:p>
            <a:pPr algn="ctr">
              <a:lnSpc>
                <a:spcPts val="10000"/>
              </a:lnSpc>
            </a:pPr>
            <a:r>
              <a:rPr lang="en-US" sz="7200" b="1">
                <a:solidFill>
                  <a:srgbClr val="5E3023"/>
                </a:solidFill>
                <a:latin typeface="Arial" panose="020B0604020202020204" pitchFamily="34" charset="0"/>
                <a:cs typeface="Arial" panose="020B0604020202020204" pitchFamily="34" charset="0"/>
              </a:rPr>
              <a:t>BÀI HỌC NGÀY HÔM NAY</a:t>
            </a:r>
          </a:p>
        </p:txBody>
      </p:sp>
      <p:sp>
        <p:nvSpPr>
          <p:cNvPr id="10" name="TextBox 10"/>
          <p:cNvSpPr txBox="1"/>
          <p:nvPr/>
        </p:nvSpPr>
        <p:spPr>
          <a:xfrm>
            <a:off x="662727" y="4762981"/>
            <a:ext cx="16972706" cy="540661"/>
          </a:xfrm>
          <a:prstGeom prst="rect">
            <a:avLst/>
          </a:prstGeom>
        </p:spPr>
        <p:txBody>
          <a:bodyPr wrap="square" lIns="0" tIns="0" rIns="0" bIns="0" rtlCol="0" anchor="t">
            <a:spAutoFit/>
          </a:bodyPr>
          <a:lstStyle/>
          <a:p>
            <a:pPr algn="ctr">
              <a:lnSpc>
                <a:spcPts val="3840"/>
              </a:lnSpc>
            </a:pPr>
            <a:r>
              <a:rPr lang="en-US" sz="5500" b="1">
                <a:solidFill>
                  <a:srgbClr val="5E3023">
                    <a:alpha val="81961"/>
                  </a:srgbClr>
                </a:solidFill>
                <a:latin typeface="Arial" panose="020B0604020202020204" pitchFamily="34" charset="0"/>
                <a:cs typeface="Arial" panose="020B0604020202020204" pitchFamily="34" charset="0"/>
              </a:rPr>
              <a:t>MÔN: GIÁO DỤC CÔNG DÂN 7</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5762">
            <a:off x="16366440" y="5994565"/>
            <a:ext cx="1213200" cy="1573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080" y="-128588"/>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54159" y="-52704"/>
            <a:ext cx="9138920" cy="10287000"/>
          </a:xfrm>
          <a:prstGeom prst="rect">
            <a:avLst/>
          </a:prstGeom>
        </p:spPr>
      </p:pic>
      <p:sp>
        <p:nvSpPr>
          <p:cNvPr id="6" name="TextBox 6"/>
          <p:cNvSpPr txBox="1"/>
          <p:nvPr/>
        </p:nvSpPr>
        <p:spPr>
          <a:xfrm>
            <a:off x="-152400" y="833437"/>
            <a:ext cx="18288000" cy="1458989"/>
          </a:xfrm>
          <a:prstGeom prst="rect">
            <a:avLst/>
          </a:prstGeom>
        </p:spPr>
        <p:txBody>
          <a:bodyPr wrap="square" lIns="0" tIns="0" rIns="0" bIns="0" rtlCol="0" anchor="t">
            <a:spAutoFit/>
          </a:bodyPr>
          <a:lstStyle/>
          <a:p>
            <a:pPr algn="ctr">
              <a:lnSpc>
                <a:spcPts val="13520"/>
              </a:lnSpc>
            </a:pPr>
            <a:r>
              <a:rPr lang="en-US" sz="4800" b="1">
                <a:solidFill>
                  <a:srgbClr val="5E3023"/>
                </a:solidFill>
                <a:latin typeface="Arial" panose="020B0604020202020204" pitchFamily="34" charset="0"/>
                <a:cs typeface="Arial" panose="020B0604020202020204" pitchFamily="34" charset="0"/>
              </a:rPr>
              <a:t>Một số hình ảnh về tâm lí căng thẳng</a:t>
            </a:r>
          </a:p>
        </p:txBody>
      </p:sp>
      <p:pic>
        <p:nvPicPr>
          <p:cNvPr id="1026" name="Picture 2" descr="Thực Trạng Áp Lực Học Tập Hiện Nay Và Những Hậu Quả Khôn Lường - Tạp chí Tâm  lý học Việt Nam">
            <a:extLst>
              <a:ext uri="{FF2B5EF4-FFF2-40B4-BE49-F238E27FC236}">
                <a16:creationId xmlns:a16="http://schemas.microsoft.com/office/drawing/2014/main" id="{E12A6E70-0174-4905-AC2F-9424FD9B1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52775"/>
            <a:ext cx="6172200" cy="6019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descr="Giải tỏa stress và lo âu cho trẻ, cách nào?">
            <a:extLst>
              <a:ext uri="{FF2B5EF4-FFF2-40B4-BE49-F238E27FC236}">
                <a16:creationId xmlns:a16="http://schemas.microsoft.com/office/drawing/2014/main" id="{478F9ABC-4584-475B-80C3-3E5C14B69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0046" y="3143250"/>
            <a:ext cx="5400041" cy="60293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Áp lực thi cử - 'giọt nước tràn ly' gây rối loạn tâm thần ở trẻ - VnExpress  Sức khỏe">
            <a:extLst>
              <a:ext uri="{FF2B5EF4-FFF2-40B4-BE49-F238E27FC236}">
                <a16:creationId xmlns:a16="http://schemas.microsoft.com/office/drawing/2014/main" id="{9A983999-F27F-41F0-AB09-F029717B1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1562" y="3109911"/>
            <a:ext cx="5400041" cy="60626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346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anim calcmode="lin" valueType="num">
                                      <p:cBhvr>
                                        <p:cTn id="27" dur="1000" fill="hold"/>
                                        <p:tgtEl>
                                          <p:spTgt spid="1030"/>
                                        </p:tgtEl>
                                        <p:attrNameLst>
                                          <p:attrName>ppt_x</p:attrName>
                                        </p:attrNameLst>
                                      </p:cBhvr>
                                      <p:tavLst>
                                        <p:tav tm="0">
                                          <p:val>
                                            <p:strVal val="#ppt_x"/>
                                          </p:val>
                                        </p:tav>
                                        <p:tav tm="100000">
                                          <p:val>
                                            <p:strVal val="#ppt_x"/>
                                          </p:val>
                                        </p:tav>
                                      </p:tavLst>
                                    </p:anim>
                                    <p:anim calcmode="lin" valueType="num">
                                      <p:cBhvr>
                                        <p:cTn id="28"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28575" y="-23813"/>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77655" y="-23813"/>
            <a:ext cx="9138920" cy="10287000"/>
          </a:xfrm>
          <a:prstGeom prst="rect">
            <a:avLst/>
          </a:prstGeom>
        </p:spPr>
      </p:pic>
      <p:sp>
        <p:nvSpPr>
          <p:cNvPr id="6" name="TextBox 6"/>
          <p:cNvSpPr txBox="1"/>
          <p:nvPr/>
        </p:nvSpPr>
        <p:spPr>
          <a:xfrm>
            <a:off x="28575" y="266700"/>
            <a:ext cx="18288000" cy="1458989"/>
          </a:xfrm>
          <a:prstGeom prst="rect">
            <a:avLst/>
          </a:prstGeom>
        </p:spPr>
        <p:txBody>
          <a:bodyPr wrap="square" lIns="0" tIns="0" rIns="0" bIns="0" rtlCol="0" anchor="t">
            <a:spAutoFit/>
          </a:bodyPr>
          <a:lstStyle/>
          <a:p>
            <a:pPr algn="ctr">
              <a:lnSpc>
                <a:spcPts val="13520"/>
              </a:lnSpc>
            </a:pPr>
            <a:r>
              <a:rPr lang="en-US" sz="4800" b="1">
                <a:solidFill>
                  <a:srgbClr val="5E3023"/>
                </a:solidFill>
                <a:latin typeface="Arial" panose="020B0604020202020204" pitchFamily="34" charset="0"/>
                <a:cs typeface="Arial" panose="020B0604020202020204" pitchFamily="34" charset="0"/>
              </a:rPr>
              <a:t>KẾT LUẬN</a:t>
            </a:r>
          </a:p>
        </p:txBody>
      </p:sp>
      <p:sp>
        <p:nvSpPr>
          <p:cNvPr id="19" name="TextBox 18">
            <a:extLst>
              <a:ext uri="{FF2B5EF4-FFF2-40B4-BE49-F238E27FC236}">
                <a16:creationId xmlns:a16="http://schemas.microsoft.com/office/drawing/2014/main" id="{0A03F105-A586-4211-847A-7DB7AFF6ADE3}"/>
              </a:ext>
            </a:extLst>
          </p:cNvPr>
          <p:cNvSpPr txBox="1"/>
          <p:nvPr/>
        </p:nvSpPr>
        <p:spPr>
          <a:xfrm>
            <a:off x="67310" y="2112700"/>
            <a:ext cx="18264187" cy="1019253"/>
          </a:xfrm>
          <a:prstGeom prst="rect">
            <a:avLst/>
          </a:prstGeom>
          <a:noFill/>
        </p:spPr>
        <p:txBody>
          <a:bodyPr wrap="square">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2. </a:t>
            </a:r>
            <a:r>
              <a:rPr lang="vi-VN" sz="4500" b="1">
                <a:solidFill>
                  <a:schemeClr val="accent2">
                    <a:lumMod val="50000"/>
                  </a:schemeClr>
                </a:solidFill>
              </a:rPr>
              <a:t>Cách thức ứng phó với tâm lí căng thẳng</a:t>
            </a:r>
            <a:r>
              <a:rPr lang="en-US" sz="4500" b="1">
                <a:solidFill>
                  <a:schemeClr val="accent2">
                    <a:lumMod val="50000"/>
                  </a:schemeClr>
                </a:solidFill>
              </a:rPr>
              <a:t>:</a:t>
            </a:r>
            <a:endParaRPr lang="en-US" sz="4500">
              <a:solidFill>
                <a:schemeClr val="accent2">
                  <a:lumMod val="50000"/>
                </a:schemeClr>
              </a:solidFill>
            </a:endParaRPr>
          </a:p>
        </p:txBody>
      </p:sp>
      <p:pic>
        <p:nvPicPr>
          <p:cNvPr id="22" name="Picture 4" descr="https://o.remove.bg/downloads/6665ceb4-a71a-4a1f-b808-5358decc4881/image-removebg-preview.png">
            <a:extLst>
              <a:ext uri="{FF2B5EF4-FFF2-40B4-BE49-F238E27FC236}">
                <a16:creationId xmlns:a16="http://schemas.microsoft.com/office/drawing/2014/main" id="{D65587F0-30D2-4F25-83B2-4B619498D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42" y="3611607"/>
            <a:ext cx="3952240" cy="51531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9">
            <a:extLst>
              <a:ext uri="{FF2B5EF4-FFF2-40B4-BE49-F238E27FC236}">
                <a16:creationId xmlns:a16="http://schemas.microsoft.com/office/drawing/2014/main" id="{4EE31D42-265B-403A-B6CE-42C737CBD5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78327" y="4007071"/>
            <a:ext cx="3864432" cy="4322550"/>
          </a:xfrm>
          <a:prstGeom prst="rect">
            <a:avLst/>
          </a:prstGeom>
        </p:spPr>
      </p:pic>
      <p:pic>
        <p:nvPicPr>
          <p:cNvPr id="24" name="Picture 3">
            <a:extLst>
              <a:ext uri="{FF2B5EF4-FFF2-40B4-BE49-F238E27FC236}">
                <a16:creationId xmlns:a16="http://schemas.microsoft.com/office/drawing/2014/main" id="{5060103B-788D-4C75-BE97-55792275FB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58027" y="3782350"/>
            <a:ext cx="3985736" cy="4584961"/>
          </a:xfrm>
          <a:prstGeom prst="rect">
            <a:avLst/>
          </a:prstGeom>
        </p:spPr>
      </p:pic>
      <p:pic>
        <p:nvPicPr>
          <p:cNvPr id="25" name="Google Shape;316;p38">
            <a:extLst>
              <a:ext uri="{FF2B5EF4-FFF2-40B4-BE49-F238E27FC236}">
                <a16:creationId xmlns:a16="http://schemas.microsoft.com/office/drawing/2014/main" id="{E5762286-9459-4E21-A7B4-BC51E55F3CFE}"/>
              </a:ext>
            </a:extLst>
          </p:cNvPr>
          <p:cNvPicPr preferRelativeResize="0"/>
          <p:nvPr/>
        </p:nvPicPr>
        <p:blipFill rotWithShape="1">
          <a:blip r:embed="rId9">
            <a:alphaModFix/>
          </a:blip>
          <a:srcRect/>
          <a:stretch/>
        </p:blipFill>
        <p:spPr>
          <a:xfrm>
            <a:off x="14241629" y="3900140"/>
            <a:ext cx="3444587" cy="4291614"/>
          </a:xfrm>
          <a:prstGeom prst="rect">
            <a:avLst/>
          </a:prstGeom>
          <a:noFill/>
          <a:ln>
            <a:noFill/>
          </a:ln>
        </p:spPr>
      </p:pic>
      <p:sp>
        <p:nvSpPr>
          <p:cNvPr id="26" name="Hexagon 25">
            <a:extLst>
              <a:ext uri="{FF2B5EF4-FFF2-40B4-BE49-F238E27FC236}">
                <a16:creationId xmlns:a16="http://schemas.microsoft.com/office/drawing/2014/main" id="{8D3A9AE2-3936-42D5-BE00-4C16B09152A2}"/>
              </a:ext>
            </a:extLst>
          </p:cNvPr>
          <p:cNvSpPr/>
          <p:nvPr/>
        </p:nvSpPr>
        <p:spPr>
          <a:xfrm>
            <a:off x="42863" y="8516141"/>
            <a:ext cx="4521635"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en-US" sz="35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Luyện tập</a:t>
            </a:r>
          </a:p>
          <a:p>
            <a:pPr algn="ctr">
              <a:lnSpc>
                <a:spcPts val="5500"/>
              </a:lnSpc>
            </a:pPr>
            <a:r>
              <a:rPr lang="en-US" sz="35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thể dục thể thao</a:t>
            </a:r>
            <a:endParaRPr lang="en-US" sz="3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7" name="Hexagon 26">
            <a:extLst>
              <a:ext uri="{FF2B5EF4-FFF2-40B4-BE49-F238E27FC236}">
                <a16:creationId xmlns:a16="http://schemas.microsoft.com/office/drawing/2014/main" id="{8CBAA3FC-6AF0-45F6-9A37-4E542C3FD158}"/>
              </a:ext>
            </a:extLst>
          </p:cNvPr>
          <p:cNvSpPr/>
          <p:nvPr/>
        </p:nvSpPr>
        <p:spPr>
          <a:xfrm>
            <a:off x="4564498" y="8503396"/>
            <a:ext cx="4636448"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en-US" sz="35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Phương pháp học tập khoa học</a:t>
            </a:r>
            <a:endParaRPr lang="en-US" sz="3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Hexagon 27">
            <a:extLst>
              <a:ext uri="{FF2B5EF4-FFF2-40B4-BE49-F238E27FC236}">
                <a16:creationId xmlns:a16="http://schemas.microsoft.com/office/drawing/2014/main" id="{0960E980-0C8D-4F75-A9EF-1C5133412240}"/>
              </a:ext>
            </a:extLst>
          </p:cNvPr>
          <p:cNvSpPr/>
          <p:nvPr/>
        </p:nvSpPr>
        <p:spPr>
          <a:xfrm>
            <a:off x="9167496" y="8516141"/>
            <a:ext cx="5102124"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en-US" sz="35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Cố gắng có khoảnh khắc vui vẻ</a:t>
            </a:r>
            <a:endParaRPr lang="en-US" sz="3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Hexagon 28">
            <a:extLst>
              <a:ext uri="{FF2B5EF4-FFF2-40B4-BE49-F238E27FC236}">
                <a16:creationId xmlns:a16="http://schemas.microsoft.com/office/drawing/2014/main" id="{D06FD8F2-EB18-45F8-8BBE-6614E4DC3188}"/>
              </a:ext>
            </a:extLst>
          </p:cNvPr>
          <p:cNvSpPr/>
          <p:nvPr/>
        </p:nvSpPr>
        <p:spPr>
          <a:xfrm>
            <a:off x="14241045" y="8516140"/>
            <a:ext cx="3951705"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en-US" sz="350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Gần gũi với thiên nhiên</a:t>
            </a:r>
            <a:endParaRPr lang="en-US" sz="35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991317" y="3344142"/>
            <a:ext cx="16626267" cy="2302169"/>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2. </a:t>
            </a:r>
            <a:r>
              <a:rPr lang="vi-VN" sz="6600" b="1">
                <a:solidFill>
                  <a:srgbClr val="5E3023"/>
                </a:solidFill>
                <a:latin typeface="Arial" panose="020B0604020202020204" pitchFamily="34" charset="0"/>
                <a:cs typeface="Arial" panose="020B0604020202020204" pitchFamily="34" charset="0"/>
              </a:rPr>
              <a:t>MỘT SỐ CÁCH ỨNG PHÓ VỚI TÂM LÝ CĂNG THẲNG</a:t>
            </a:r>
            <a:endParaRPr lang="en-US" sz="6600" b="1">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4" name="Picture 21">
            <a:extLst>
              <a:ext uri="{FF2B5EF4-FFF2-40B4-BE49-F238E27FC236}">
                <a16:creationId xmlns:a16="http://schemas.microsoft.com/office/drawing/2014/main" id="{A4264916-5F55-43A9-9DCB-E7423CDED59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6797480" y="5829299"/>
            <a:ext cx="4937742" cy="4457701"/>
          </a:xfrm>
          <a:prstGeom prst="rect">
            <a:avLst/>
          </a:prstGeom>
        </p:spPr>
      </p:pic>
    </p:spTree>
    <p:extLst>
      <p:ext uri="{BB962C8B-B14F-4D97-AF65-F5344CB8AC3E}">
        <p14:creationId xmlns:p14="http://schemas.microsoft.com/office/powerpoint/2010/main" val="310026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3154064" y="2251468"/>
            <a:ext cx="12496801" cy="6934201"/>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28257" y="1077768"/>
            <a:ext cx="18288000" cy="1064650"/>
          </a:xfrm>
          <a:prstGeom prst="rect">
            <a:avLst/>
          </a:prstGeom>
        </p:spPr>
        <p:txBody>
          <a:bodyPr wrap="square" lIns="0" tIns="0" rIns="0" bIns="0" rtlCol="0" anchor="t">
            <a:spAutoFit/>
          </a:bodyPr>
          <a:lstStyle/>
          <a:p>
            <a:pPr algn="ctr">
              <a:lnSpc>
                <a:spcPts val="9360"/>
              </a:lnSpc>
            </a:pPr>
            <a:r>
              <a:rPr lang="en-US" sz="4800" b="1">
                <a:solidFill>
                  <a:srgbClr val="5E3023"/>
                </a:solidFill>
                <a:latin typeface="Arial" panose="020B0604020202020204" pitchFamily="34" charset="0"/>
                <a:cs typeface="Arial" panose="020B0604020202020204" pitchFamily="34" charset="0"/>
              </a:rPr>
              <a:t>Thảo luận cặp đôi</a:t>
            </a:r>
          </a:p>
        </p:txBody>
      </p:sp>
      <p:sp>
        <p:nvSpPr>
          <p:cNvPr id="15" name="TextBox 14">
            <a:extLst>
              <a:ext uri="{FF2B5EF4-FFF2-40B4-BE49-F238E27FC236}">
                <a16:creationId xmlns:a16="http://schemas.microsoft.com/office/drawing/2014/main" id="{990A790D-1453-41C0-A424-908A20B3C6BA}"/>
              </a:ext>
            </a:extLst>
          </p:cNvPr>
          <p:cNvSpPr txBox="1"/>
          <p:nvPr/>
        </p:nvSpPr>
        <p:spPr>
          <a:xfrm>
            <a:off x="3298826" y="2443112"/>
            <a:ext cx="11954988" cy="6196440"/>
          </a:xfrm>
          <a:prstGeom prst="rect">
            <a:avLst/>
          </a:prstGeom>
          <a:noFill/>
        </p:spPr>
        <p:txBody>
          <a:bodyPr wrap="square">
            <a:spAutoFit/>
          </a:bodyPr>
          <a:lstStyle/>
          <a:p>
            <a:pPr algn="just">
              <a:lnSpc>
                <a:spcPct val="150000"/>
              </a:lnSpc>
            </a:pPr>
            <a:r>
              <a:rPr lang="fr-FR" sz="4500">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Đ</a:t>
            </a:r>
            <a:r>
              <a:rPr lang="fr-FR"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ọc các ý kiến trong SGK tr.37 và cho biết:</a:t>
            </a:r>
            <a:endParaRPr lang="en-US"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500" i="1">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fr-FR" sz="4500" i="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đồng ý hay không đồng ý với ý kiến nào ở trên? Vì sao? </a:t>
            </a:r>
            <a:endParaRPr lang="en-US"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500" i="1">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fr-FR" sz="4500" i="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Cách em đã từng áp dụng để ứng phó tích cực khi gặp căng thẳng trong học tập hoặc giao tiếp với bạn bè, người thân như thế nào?</a:t>
            </a:r>
            <a:endParaRPr lang="en-US"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304DA004-D80C-41C5-A1CA-E4846271D69B}"/>
              </a:ext>
            </a:extLst>
          </p:cNvPr>
          <p:cNvPicPr>
            <a:picLocks noChangeAspect="1"/>
          </p:cNvPicPr>
          <p:nvPr/>
        </p:nvPicPr>
        <p:blipFill>
          <a:blip r:embed="rId4"/>
          <a:stretch>
            <a:fillRect/>
          </a:stretch>
        </p:blipFill>
        <p:spPr>
          <a:xfrm>
            <a:off x="127240" y="5695095"/>
            <a:ext cx="3640769" cy="4457120"/>
          </a:xfrm>
          <a:prstGeom prst="rect">
            <a:avLst/>
          </a:prstGeom>
        </p:spPr>
      </p:pic>
      <p:pic>
        <p:nvPicPr>
          <p:cNvPr id="17" name="Picture 16">
            <a:extLst>
              <a:ext uri="{FF2B5EF4-FFF2-40B4-BE49-F238E27FC236}">
                <a16:creationId xmlns:a16="http://schemas.microsoft.com/office/drawing/2014/main" id="{BB393E1B-6084-41C9-8725-399E0BBFB7F7}"/>
              </a:ext>
            </a:extLst>
          </p:cNvPr>
          <p:cNvPicPr>
            <a:picLocks noChangeAspect="1"/>
          </p:cNvPicPr>
          <p:nvPr/>
        </p:nvPicPr>
        <p:blipFill>
          <a:blip r:embed="rId5"/>
          <a:stretch>
            <a:fillRect/>
          </a:stretch>
        </p:blipFill>
        <p:spPr>
          <a:xfrm>
            <a:off x="14935199" y="5604994"/>
            <a:ext cx="3386138" cy="4714599"/>
          </a:xfrm>
          <a:prstGeom prst="rect">
            <a:avLst/>
          </a:prstGeom>
        </p:spPr>
      </p:pic>
    </p:spTree>
    <p:extLst>
      <p:ext uri="{BB962C8B-B14F-4D97-AF65-F5344CB8AC3E}">
        <p14:creationId xmlns:p14="http://schemas.microsoft.com/office/powerpoint/2010/main" val="24011716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65000"/>
          </a:blip>
          <a:srcRect t="7906" b="7906"/>
          <a:stretch>
            <a:fillRect/>
          </a:stretch>
        </p:blipFill>
        <p:spPr>
          <a:xfrm>
            <a:off x="3774457" y="227410"/>
            <a:ext cx="9149080" cy="10287000"/>
          </a:xfrm>
          <a:prstGeom prst="rect">
            <a:avLst/>
          </a:prstGeom>
        </p:spPr>
      </p:pic>
      <p:grpSp>
        <p:nvGrpSpPr>
          <p:cNvPr id="16" name="Group 16"/>
          <p:cNvGrpSpPr>
            <a:grpSpLocks noChangeAspect="1"/>
          </p:cNvGrpSpPr>
          <p:nvPr/>
        </p:nvGrpSpPr>
        <p:grpSpPr>
          <a:xfrm>
            <a:off x="5257800" y="876299"/>
            <a:ext cx="7476579" cy="1247525"/>
            <a:chOff x="0" y="0"/>
            <a:chExt cx="4828540" cy="4716780"/>
          </a:xfrm>
          <a:solidFill>
            <a:schemeClr val="accent2">
              <a:lumMod val="20000"/>
              <a:lumOff val="80000"/>
            </a:schemeClr>
          </a:solidFill>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8" name="TextBox 10">
            <a:extLst>
              <a:ext uri="{FF2B5EF4-FFF2-40B4-BE49-F238E27FC236}">
                <a16:creationId xmlns:a16="http://schemas.microsoft.com/office/drawing/2014/main" id="{EE615D9F-8040-4F2D-B084-1F10F40A91F1}"/>
              </a:ext>
            </a:extLst>
          </p:cNvPr>
          <p:cNvSpPr txBox="1"/>
          <p:nvPr/>
        </p:nvSpPr>
        <p:spPr>
          <a:xfrm>
            <a:off x="5435288" y="1010221"/>
            <a:ext cx="7086600" cy="768800"/>
          </a:xfrm>
          <a:prstGeom prst="rect">
            <a:avLst/>
          </a:prstGeom>
        </p:spPr>
        <p:txBody>
          <a:bodyPr wrap="square" lIns="0" tIns="0" rIns="0" bIns="0" rtlCol="0" anchor="t">
            <a:spAutoFit/>
          </a:bodyPr>
          <a:lstStyle/>
          <a:p>
            <a:pPr marL="0" lvl="0" indent="0" algn="ctr">
              <a:lnSpc>
                <a:spcPct val="150000"/>
              </a:lnSpc>
              <a:spcBef>
                <a:spcPct val="0"/>
              </a:spcBef>
            </a:pPr>
            <a:r>
              <a:rPr lang="en-US" sz="3800" b="1">
                <a:solidFill>
                  <a:srgbClr val="5E3023"/>
                </a:solidFill>
                <a:latin typeface="Arial" panose="020B0604020202020204" pitchFamily="34" charset="0"/>
                <a:cs typeface="Arial" panose="020B0604020202020204" pitchFamily="34" charset="0"/>
              </a:rPr>
              <a:t>Ý kiến đ</a:t>
            </a:r>
            <a:r>
              <a:rPr lang="en-US" sz="3800" b="1" u="none">
                <a:solidFill>
                  <a:srgbClr val="5E3023"/>
                </a:solidFill>
                <a:latin typeface="Arial" panose="020B0604020202020204" pitchFamily="34" charset="0"/>
                <a:cs typeface="Arial" panose="020B0604020202020204" pitchFamily="34" charset="0"/>
              </a:rPr>
              <a:t>ồng tình</a:t>
            </a:r>
          </a:p>
        </p:txBody>
      </p:sp>
      <p:pic>
        <p:nvPicPr>
          <p:cNvPr id="33" name="Picture 12">
            <a:extLst>
              <a:ext uri="{FF2B5EF4-FFF2-40B4-BE49-F238E27FC236}">
                <a16:creationId xmlns:a16="http://schemas.microsoft.com/office/drawing/2014/main" id="{EA9E211B-3256-43CB-9754-5E434AD5C9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134203" y="2302624"/>
            <a:ext cx="3421337" cy="7959944"/>
          </a:xfrm>
          <a:prstGeom prst="rect">
            <a:avLst/>
          </a:prstGeom>
        </p:spPr>
      </p:pic>
      <p:grpSp>
        <p:nvGrpSpPr>
          <p:cNvPr id="18" name="Group 16">
            <a:extLst>
              <a:ext uri="{FF2B5EF4-FFF2-40B4-BE49-F238E27FC236}">
                <a16:creationId xmlns:a16="http://schemas.microsoft.com/office/drawing/2014/main" id="{378858FB-028E-421A-A63F-C3BDD4D594EA}"/>
              </a:ext>
            </a:extLst>
          </p:cNvPr>
          <p:cNvGrpSpPr>
            <a:grpSpLocks noChangeAspect="1"/>
          </p:cNvGrpSpPr>
          <p:nvPr/>
        </p:nvGrpSpPr>
        <p:grpSpPr>
          <a:xfrm>
            <a:off x="4081501" y="2305784"/>
            <a:ext cx="13785316" cy="1955876"/>
            <a:chOff x="0" y="0"/>
            <a:chExt cx="4828540" cy="4716780"/>
          </a:xfrm>
        </p:grpSpPr>
        <p:sp>
          <p:nvSpPr>
            <p:cNvPr id="19" name="Freeform 17">
              <a:extLst>
                <a:ext uri="{FF2B5EF4-FFF2-40B4-BE49-F238E27FC236}">
                  <a16:creationId xmlns:a16="http://schemas.microsoft.com/office/drawing/2014/main" id="{AD9B7953-5BFF-4D3C-B4AC-DD08C6609461}"/>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sp>
        <p:nvSpPr>
          <p:cNvPr id="20" name="TextBox 10">
            <a:extLst>
              <a:ext uri="{FF2B5EF4-FFF2-40B4-BE49-F238E27FC236}">
                <a16:creationId xmlns:a16="http://schemas.microsoft.com/office/drawing/2014/main" id="{9BB9F186-5BA5-4554-BC6C-CB276DC6F354}"/>
              </a:ext>
            </a:extLst>
          </p:cNvPr>
          <p:cNvSpPr txBox="1"/>
          <p:nvPr/>
        </p:nvSpPr>
        <p:spPr>
          <a:xfrm>
            <a:off x="4483342" y="2381240"/>
            <a:ext cx="12996135" cy="1645963"/>
          </a:xfrm>
          <a:prstGeom prst="rect">
            <a:avLst/>
          </a:prstGeom>
        </p:spPr>
        <p:txBody>
          <a:bodyPr wrap="square" lIns="0" tIns="0" rIns="0" bIns="0" rtlCol="0" anchor="t">
            <a:spAutoFit/>
          </a:bodyPr>
          <a:lstStyle/>
          <a:p>
            <a:pPr lvl="0" algn="just">
              <a:lnSpc>
                <a:spcPct val="150000"/>
              </a:lnSpc>
              <a:spcBef>
                <a:spcPct val="0"/>
              </a:spcBef>
            </a:pPr>
            <a:r>
              <a:rPr lang="en-US" sz="3800" b="1">
                <a:solidFill>
                  <a:srgbClr val="5E3023"/>
                </a:solidFill>
                <a:latin typeface="Arial" panose="020B0604020202020204" pitchFamily="34" charset="0"/>
                <a:cs typeface="Arial" panose="020B0604020202020204" pitchFamily="34" charset="0"/>
              </a:rPr>
              <a:t>Ý kiến a: </a:t>
            </a:r>
            <a:r>
              <a:rPr lang="en-US" sz="3800">
                <a:solidFill>
                  <a:srgbClr val="5E3023"/>
                </a:solidFill>
                <a:latin typeface="Arial" panose="020B0604020202020204" pitchFamily="34" charset="0"/>
                <a:cs typeface="Arial" panose="020B0604020202020204" pitchFamily="34" charset="0"/>
              </a:rPr>
              <a:t>cái ôm của bố mẹ là sự động viên lớn lao, giúp em có thêm động lực và quên đi những mệt mỏi căng thẳng.</a:t>
            </a:r>
            <a:endParaRPr lang="en-US" sz="3800" u="none">
              <a:solidFill>
                <a:srgbClr val="5E3023"/>
              </a:solidFill>
              <a:latin typeface="Arial" panose="020B0604020202020204" pitchFamily="34" charset="0"/>
              <a:cs typeface="Arial" panose="020B0604020202020204" pitchFamily="34" charset="0"/>
            </a:endParaRPr>
          </a:p>
        </p:txBody>
      </p:sp>
      <p:grpSp>
        <p:nvGrpSpPr>
          <p:cNvPr id="21" name="Group 16">
            <a:extLst>
              <a:ext uri="{FF2B5EF4-FFF2-40B4-BE49-F238E27FC236}">
                <a16:creationId xmlns:a16="http://schemas.microsoft.com/office/drawing/2014/main" id="{582A01B3-FE7F-4A7C-AB14-9F5D202DF007}"/>
              </a:ext>
            </a:extLst>
          </p:cNvPr>
          <p:cNvGrpSpPr>
            <a:grpSpLocks noChangeAspect="1"/>
          </p:cNvGrpSpPr>
          <p:nvPr/>
        </p:nvGrpSpPr>
        <p:grpSpPr>
          <a:xfrm>
            <a:off x="4956368" y="4368285"/>
            <a:ext cx="11707620" cy="1951672"/>
            <a:chOff x="0" y="0"/>
            <a:chExt cx="4828540" cy="4716780"/>
          </a:xfrm>
        </p:grpSpPr>
        <p:sp>
          <p:nvSpPr>
            <p:cNvPr id="22" name="Freeform 17">
              <a:extLst>
                <a:ext uri="{FF2B5EF4-FFF2-40B4-BE49-F238E27FC236}">
                  <a16:creationId xmlns:a16="http://schemas.microsoft.com/office/drawing/2014/main" id="{6F4C2EFE-3535-4D54-8EC2-A5F10ACD3697}"/>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sp>
        <p:nvSpPr>
          <p:cNvPr id="23" name="TextBox 10">
            <a:extLst>
              <a:ext uri="{FF2B5EF4-FFF2-40B4-BE49-F238E27FC236}">
                <a16:creationId xmlns:a16="http://schemas.microsoft.com/office/drawing/2014/main" id="{54A5C1C2-9FAF-4378-A526-0D1E555DE932}"/>
              </a:ext>
            </a:extLst>
          </p:cNvPr>
          <p:cNvSpPr txBox="1"/>
          <p:nvPr/>
        </p:nvSpPr>
        <p:spPr>
          <a:xfrm>
            <a:off x="5425763" y="4507363"/>
            <a:ext cx="10939507" cy="1645963"/>
          </a:xfrm>
          <a:prstGeom prst="rect">
            <a:avLst/>
          </a:prstGeom>
        </p:spPr>
        <p:txBody>
          <a:bodyPr wrap="square" lIns="0" tIns="0" rIns="0" bIns="0" rtlCol="0" anchor="t">
            <a:spAutoFit/>
          </a:bodyPr>
          <a:lstStyle/>
          <a:p>
            <a:pPr lvl="0" algn="just">
              <a:lnSpc>
                <a:spcPct val="150000"/>
              </a:lnSpc>
              <a:spcBef>
                <a:spcPct val="0"/>
              </a:spcBef>
            </a:pPr>
            <a:r>
              <a:rPr lang="en-US" sz="3800" b="1">
                <a:solidFill>
                  <a:srgbClr val="5E3023"/>
                </a:solidFill>
                <a:latin typeface="Arial" panose="020B0604020202020204" pitchFamily="34" charset="0"/>
                <a:cs typeface="Arial" panose="020B0604020202020204" pitchFamily="34" charset="0"/>
              </a:rPr>
              <a:t>Ý kiến c: </a:t>
            </a:r>
            <a:r>
              <a:rPr lang="vi-VN" sz="3800">
                <a:solidFill>
                  <a:srgbClr val="5E3023"/>
                </a:solidFill>
                <a:latin typeface="Arial" panose="020B0604020202020204" pitchFamily="34" charset="0"/>
                <a:cs typeface="Arial" panose="020B0604020202020204" pitchFamily="34" charset="0"/>
              </a:rPr>
              <a:t>khi vui chơi, nô đùa cùng bạn bè sẽ giúp chúng ta quên đi những áp lực trong cuộc sống.</a:t>
            </a:r>
            <a:endParaRPr lang="en-US" sz="3800" u="none">
              <a:solidFill>
                <a:srgbClr val="5E3023"/>
              </a:solidFill>
              <a:latin typeface="Arial" panose="020B0604020202020204" pitchFamily="34" charset="0"/>
              <a:cs typeface="Arial" panose="020B0604020202020204" pitchFamily="34" charset="0"/>
            </a:endParaRPr>
          </a:p>
        </p:txBody>
      </p:sp>
      <p:grpSp>
        <p:nvGrpSpPr>
          <p:cNvPr id="24" name="Group 16">
            <a:extLst>
              <a:ext uri="{FF2B5EF4-FFF2-40B4-BE49-F238E27FC236}">
                <a16:creationId xmlns:a16="http://schemas.microsoft.com/office/drawing/2014/main" id="{65217B45-87A0-4807-821B-E91501C18BF8}"/>
              </a:ext>
            </a:extLst>
          </p:cNvPr>
          <p:cNvGrpSpPr>
            <a:grpSpLocks noChangeAspect="1"/>
          </p:cNvGrpSpPr>
          <p:nvPr/>
        </p:nvGrpSpPr>
        <p:grpSpPr>
          <a:xfrm>
            <a:off x="3139586" y="6505503"/>
            <a:ext cx="14477999" cy="1190161"/>
            <a:chOff x="0" y="0"/>
            <a:chExt cx="4828540" cy="4716780"/>
          </a:xfrm>
        </p:grpSpPr>
        <p:sp>
          <p:nvSpPr>
            <p:cNvPr id="25" name="Freeform 17">
              <a:extLst>
                <a:ext uri="{FF2B5EF4-FFF2-40B4-BE49-F238E27FC236}">
                  <a16:creationId xmlns:a16="http://schemas.microsoft.com/office/drawing/2014/main" id="{D24286E3-CD08-4A6D-B340-1335EBE3C027}"/>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sp>
        <p:nvSpPr>
          <p:cNvPr id="26" name="TextBox 10">
            <a:extLst>
              <a:ext uri="{FF2B5EF4-FFF2-40B4-BE49-F238E27FC236}">
                <a16:creationId xmlns:a16="http://schemas.microsoft.com/office/drawing/2014/main" id="{E28E7775-66A9-4388-964F-5BBB47CD75BE}"/>
              </a:ext>
            </a:extLst>
          </p:cNvPr>
          <p:cNvSpPr txBox="1"/>
          <p:nvPr/>
        </p:nvSpPr>
        <p:spPr>
          <a:xfrm>
            <a:off x="3672550" y="6622286"/>
            <a:ext cx="14194267" cy="782715"/>
          </a:xfrm>
          <a:prstGeom prst="rect">
            <a:avLst/>
          </a:prstGeom>
        </p:spPr>
        <p:txBody>
          <a:bodyPr wrap="square" lIns="0" tIns="0" rIns="0" bIns="0" rtlCol="0" anchor="t">
            <a:spAutoFit/>
          </a:bodyPr>
          <a:lstStyle/>
          <a:p>
            <a:pPr lvl="0" algn="just">
              <a:lnSpc>
                <a:spcPct val="150000"/>
              </a:lnSpc>
              <a:spcBef>
                <a:spcPct val="0"/>
              </a:spcBef>
            </a:pPr>
            <a:r>
              <a:rPr lang="en-US" sz="3800" b="1">
                <a:solidFill>
                  <a:srgbClr val="5E3023"/>
                </a:solidFill>
                <a:latin typeface="Arial" panose="020B0604020202020204" pitchFamily="34" charset="0"/>
                <a:cs typeface="Arial" panose="020B0604020202020204" pitchFamily="34" charset="0"/>
              </a:rPr>
              <a:t>Ý kiến d: </a:t>
            </a:r>
            <a:r>
              <a:rPr lang="vi-VN" sz="3800">
                <a:solidFill>
                  <a:srgbClr val="5E3023"/>
                </a:solidFill>
                <a:latin typeface="Arial" panose="020B0604020202020204" pitchFamily="34" charset="0"/>
                <a:cs typeface="Arial" panose="020B0604020202020204" pitchFamily="34" charset="0"/>
              </a:rPr>
              <a:t>tập </a:t>
            </a:r>
            <a:r>
              <a:rPr lang="en-US" sz="3800">
                <a:solidFill>
                  <a:srgbClr val="5E3023"/>
                </a:solidFill>
                <a:latin typeface="Arial" panose="020B0604020202020204" pitchFamily="34" charset="0"/>
                <a:cs typeface="Arial" panose="020B0604020202020204" pitchFamily="34" charset="0"/>
              </a:rPr>
              <a:t>TDTT </a:t>
            </a:r>
            <a:r>
              <a:rPr lang="vi-VN" sz="3800">
                <a:solidFill>
                  <a:srgbClr val="5E3023"/>
                </a:solidFill>
                <a:latin typeface="Arial" panose="020B0604020202020204" pitchFamily="34" charset="0"/>
                <a:cs typeface="Arial" panose="020B0604020202020204" pitchFamily="34" charset="0"/>
              </a:rPr>
              <a:t>thường xuyên giúp chúng ta bớt căng thẳng.</a:t>
            </a:r>
            <a:endParaRPr lang="en-US" sz="3800" u="none">
              <a:solidFill>
                <a:srgbClr val="5E3023"/>
              </a:solidFill>
              <a:latin typeface="Arial" panose="020B0604020202020204" pitchFamily="34" charset="0"/>
              <a:cs typeface="Arial" panose="020B0604020202020204" pitchFamily="34" charset="0"/>
            </a:endParaRPr>
          </a:p>
        </p:txBody>
      </p:sp>
      <p:grpSp>
        <p:nvGrpSpPr>
          <p:cNvPr id="27" name="Group 16">
            <a:extLst>
              <a:ext uri="{FF2B5EF4-FFF2-40B4-BE49-F238E27FC236}">
                <a16:creationId xmlns:a16="http://schemas.microsoft.com/office/drawing/2014/main" id="{74F1926E-960D-4E9A-9972-006C3B731BBD}"/>
              </a:ext>
            </a:extLst>
          </p:cNvPr>
          <p:cNvGrpSpPr>
            <a:grpSpLocks noChangeAspect="1"/>
          </p:cNvGrpSpPr>
          <p:nvPr/>
        </p:nvGrpSpPr>
        <p:grpSpPr>
          <a:xfrm>
            <a:off x="2913871" y="7878877"/>
            <a:ext cx="13921772" cy="1964942"/>
            <a:chOff x="0" y="0"/>
            <a:chExt cx="4828540" cy="4716780"/>
          </a:xfrm>
        </p:grpSpPr>
        <p:sp>
          <p:nvSpPr>
            <p:cNvPr id="29" name="Freeform 17">
              <a:extLst>
                <a:ext uri="{FF2B5EF4-FFF2-40B4-BE49-F238E27FC236}">
                  <a16:creationId xmlns:a16="http://schemas.microsoft.com/office/drawing/2014/main" id="{BCD706CE-617A-42C8-B0BD-89E4C567D597}"/>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sp>
        <p:nvSpPr>
          <p:cNvPr id="30" name="TextBox 10">
            <a:extLst>
              <a:ext uri="{FF2B5EF4-FFF2-40B4-BE49-F238E27FC236}">
                <a16:creationId xmlns:a16="http://schemas.microsoft.com/office/drawing/2014/main" id="{250C7E7D-09F6-4978-967C-57F8C3E00325}"/>
              </a:ext>
            </a:extLst>
          </p:cNvPr>
          <p:cNvSpPr txBox="1"/>
          <p:nvPr/>
        </p:nvSpPr>
        <p:spPr>
          <a:xfrm>
            <a:off x="3622383" y="8013170"/>
            <a:ext cx="12714312" cy="1659878"/>
          </a:xfrm>
          <a:prstGeom prst="rect">
            <a:avLst/>
          </a:prstGeom>
        </p:spPr>
        <p:txBody>
          <a:bodyPr wrap="square" lIns="0" tIns="0" rIns="0" bIns="0" rtlCol="0" anchor="t">
            <a:spAutoFit/>
          </a:bodyPr>
          <a:lstStyle/>
          <a:p>
            <a:pPr lvl="0" algn="just">
              <a:lnSpc>
                <a:spcPct val="150000"/>
              </a:lnSpc>
              <a:spcBef>
                <a:spcPct val="0"/>
              </a:spcBef>
            </a:pPr>
            <a:r>
              <a:rPr lang="en-US" sz="3800" b="1">
                <a:solidFill>
                  <a:srgbClr val="5E3023"/>
                </a:solidFill>
                <a:latin typeface="Arial" panose="020B0604020202020204" pitchFamily="34" charset="0"/>
                <a:cs typeface="Arial" panose="020B0604020202020204" pitchFamily="34" charset="0"/>
              </a:rPr>
              <a:t>Ý kiến e: </a:t>
            </a:r>
            <a:r>
              <a:rPr lang="vi-VN" sz="3800">
                <a:solidFill>
                  <a:srgbClr val="5E3023"/>
                </a:solidFill>
                <a:latin typeface="Arial" panose="020B0604020202020204" pitchFamily="34" charset="0"/>
                <a:cs typeface="Arial" panose="020B0604020202020204" pitchFamily="34" charset="0"/>
              </a:rPr>
              <a:t>nếu bản thân không tự giải quyết được vấn đề</a:t>
            </a:r>
            <a:r>
              <a:rPr lang="en-US" sz="3800">
                <a:solidFill>
                  <a:srgbClr val="5E3023"/>
                </a:solidFill>
                <a:latin typeface="Arial" panose="020B0604020202020204" pitchFamily="34" charset="0"/>
                <a:cs typeface="Arial" panose="020B0604020202020204" pitchFamily="34" charset="0"/>
              </a:rPr>
              <a:t>, có thể </a:t>
            </a:r>
            <a:r>
              <a:rPr lang="vi-VN" sz="3800">
                <a:solidFill>
                  <a:srgbClr val="5E3023"/>
                </a:solidFill>
                <a:latin typeface="Arial" panose="020B0604020202020204" pitchFamily="34" charset="0"/>
                <a:cs typeface="Arial" panose="020B0604020202020204" pitchFamily="34" charset="0"/>
              </a:rPr>
              <a:t>tìm sự giúp đỡ của những người có chuyên môn</a:t>
            </a:r>
            <a:r>
              <a:rPr lang="en-US" sz="3800">
                <a:solidFill>
                  <a:srgbClr val="5E3023"/>
                </a:solidFill>
                <a:latin typeface="Arial" panose="020B0604020202020204" pitchFamily="34" charset="0"/>
                <a:cs typeface="Arial" panose="020B0604020202020204" pitchFamily="34" charset="0"/>
              </a:rPr>
              <a:t>.</a:t>
            </a:r>
            <a:endParaRPr lang="en-US" sz="3800" u="none">
              <a:solidFill>
                <a:srgbClr val="5E3023"/>
              </a:solidFill>
              <a:latin typeface="Arial" panose="020B0604020202020204" pitchFamily="34" charset="0"/>
              <a:cs typeface="Arial" panose="020B0604020202020204" pitchFamily="34" charset="0"/>
            </a:endParaRPr>
          </a:p>
        </p:txBody>
      </p:sp>
      <p:pic>
        <p:nvPicPr>
          <p:cNvPr id="31" name="Picture 2">
            <a:extLst>
              <a:ext uri="{FF2B5EF4-FFF2-40B4-BE49-F238E27FC236}">
                <a16:creationId xmlns:a16="http://schemas.microsoft.com/office/drawing/2014/main" id="{1AA1750D-4906-40FC-8966-6AA50C05F34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38550" y="2718572"/>
            <a:ext cx="940458" cy="1270889"/>
          </a:xfrm>
          <a:prstGeom prst="rect">
            <a:avLst/>
          </a:prstGeom>
        </p:spPr>
      </p:pic>
      <p:pic>
        <p:nvPicPr>
          <p:cNvPr id="32" name="Picture 2">
            <a:extLst>
              <a:ext uri="{FF2B5EF4-FFF2-40B4-BE49-F238E27FC236}">
                <a16:creationId xmlns:a16="http://schemas.microsoft.com/office/drawing/2014/main" id="{588E8467-295A-4E18-AD57-082FBB9A02A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95654" y="4702928"/>
            <a:ext cx="957383" cy="1293761"/>
          </a:xfrm>
          <a:prstGeom prst="rect">
            <a:avLst/>
          </a:prstGeom>
        </p:spPr>
      </p:pic>
      <p:pic>
        <p:nvPicPr>
          <p:cNvPr id="40" name="Picture 2">
            <a:extLst>
              <a:ext uri="{FF2B5EF4-FFF2-40B4-BE49-F238E27FC236}">
                <a16:creationId xmlns:a16="http://schemas.microsoft.com/office/drawing/2014/main" id="{849739DA-A5E8-41A4-B9F8-5986B1BFF2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2227" y="6543745"/>
            <a:ext cx="823171" cy="1112394"/>
          </a:xfrm>
          <a:prstGeom prst="rect">
            <a:avLst/>
          </a:prstGeom>
        </p:spPr>
      </p:pic>
      <p:pic>
        <p:nvPicPr>
          <p:cNvPr id="41" name="Picture 2">
            <a:extLst>
              <a:ext uri="{FF2B5EF4-FFF2-40B4-BE49-F238E27FC236}">
                <a16:creationId xmlns:a16="http://schemas.microsoft.com/office/drawing/2014/main" id="{DF3C182A-F751-48BA-A0C2-D5D68ACDE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44829" y="8397186"/>
            <a:ext cx="882616" cy="1192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arn(inVertical)">
                                      <p:cBhvr>
                                        <p:cTn id="51" dur="500"/>
                                        <p:tgtEl>
                                          <p:spTgt spid="27"/>
                                        </p:tgtEl>
                                      </p:cBhvr>
                                    </p:animEffect>
                                  </p:childTnLst>
                                </p:cTn>
                              </p:par>
                              <p:par>
                                <p:cTn id="52" presetID="16" presetClass="entr" presetSubtype="21"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P spid="23" grpId="0"/>
      <p:bldP spid="26"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37" name="Rounded Rectangular Callout 10">
            <a:extLst>
              <a:ext uri="{FF2B5EF4-FFF2-40B4-BE49-F238E27FC236}">
                <a16:creationId xmlns:a16="http://schemas.microsoft.com/office/drawing/2014/main" id="{E21CB0FC-2A90-4A3D-9186-ED9F11FD0E56}"/>
              </a:ext>
            </a:extLst>
          </p:cNvPr>
          <p:cNvSpPr/>
          <p:nvPr/>
        </p:nvSpPr>
        <p:spPr>
          <a:xfrm>
            <a:off x="6781800" y="1162050"/>
            <a:ext cx="6172200" cy="1447800"/>
          </a:xfrm>
          <a:prstGeom prst="wedgeRoundRectCallout">
            <a:avLst>
              <a:gd name="adj1" fmla="val -60028"/>
              <a:gd name="adj2" fmla="val 25307"/>
              <a:gd name="adj3" fmla="val 16667"/>
            </a:avLst>
          </a:prstGeom>
          <a:solidFill>
            <a:schemeClr val="accent6">
              <a:lumMod val="20000"/>
              <a:lumOff val="80000"/>
            </a:schemeClr>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800" b="1">
                <a:solidFill>
                  <a:schemeClr val="accent2">
                    <a:lumMod val="50000"/>
                  </a:schemeClr>
                </a:solidFill>
                <a:latin typeface="Arial" panose="020B0604020202020204" pitchFamily="34" charset="0"/>
                <a:cs typeface="Arial" panose="020B0604020202020204" pitchFamily="34" charset="0"/>
              </a:rPr>
              <a:t>Ý kiến không đồng tình</a:t>
            </a:r>
            <a:endParaRPr lang="en-US" sz="3800" b="1" dirty="0">
              <a:solidFill>
                <a:schemeClr val="accent2">
                  <a:lumMod val="50000"/>
                </a:schemeClr>
              </a:solidFill>
              <a:latin typeface="Arial" panose="020B0604020202020204" pitchFamily="34" charset="0"/>
              <a:cs typeface="Arial" panose="020B0604020202020204" pitchFamily="34" charset="0"/>
            </a:endParaRPr>
          </a:p>
        </p:txBody>
      </p:sp>
      <p:sp>
        <p:nvSpPr>
          <p:cNvPr id="38" name="Rounded Rectangular Callout 10">
            <a:extLst>
              <a:ext uri="{FF2B5EF4-FFF2-40B4-BE49-F238E27FC236}">
                <a16:creationId xmlns:a16="http://schemas.microsoft.com/office/drawing/2014/main" id="{7678E38E-EB6A-4D13-B825-0E2767996523}"/>
              </a:ext>
            </a:extLst>
          </p:cNvPr>
          <p:cNvSpPr/>
          <p:nvPr/>
        </p:nvSpPr>
        <p:spPr>
          <a:xfrm flipH="1">
            <a:off x="228600" y="3376612"/>
            <a:ext cx="13030200" cy="2847975"/>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b="1">
                <a:solidFill>
                  <a:schemeClr val="accent2">
                    <a:lumMod val="50000"/>
                  </a:schemeClr>
                </a:solidFill>
                <a:latin typeface="Arial" panose="020B0604020202020204" pitchFamily="34" charset="0"/>
                <a:cs typeface="Arial" panose="020B0604020202020204" pitchFamily="34" charset="0"/>
              </a:rPr>
              <a:t>Ý kiến b: </a:t>
            </a:r>
            <a:r>
              <a:rPr lang="en-US" sz="3800">
                <a:solidFill>
                  <a:schemeClr val="accent2">
                    <a:lumMod val="50000"/>
                  </a:schemeClr>
                </a:solidFill>
                <a:latin typeface="Arial" panose="020B0604020202020204" pitchFamily="34" charset="0"/>
                <a:cs typeface="Arial" panose="020B0604020202020204" pitchFamily="34" charset="0"/>
              </a:rPr>
              <a:t>khi căng thẳng, cần được giải tỏa. Tuy nhiên, việc làm đó cần phải đúng chừng mực, không gây ra nguy hiểm cho bản thân và lo lắng cho người thân của mình. </a:t>
            </a:r>
            <a:endParaRPr lang="en-US" sz="3800" dirty="0">
              <a:solidFill>
                <a:schemeClr val="accent2">
                  <a:lumMod val="50000"/>
                </a:schemeClr>
              </a:solidFill>
              <a:latin typeface="Arial" panose="020B0604020202020204" pitchFamily="34" charset="0"/>
              <a:cs typeface="Arial" panose="020B0604020202020204" pitchFamily="34" charset="0"/>
            </a:endParaRPr>
          </a:p>
        </p:txBody>
      </p:sp>
      <p:sp>
        <p:nvSpPr>
          <p:cNvPr id="42" name="Rounded Rectangular Callout 10">
            <a:extLst>
              <a:ext uri="{FF2B5EF4-FFF2-40B4-BE49-F238E27FC236}">
                <a16:creationId xmlns:a16="http://schemas.microsoft.com/office/drawing/2014/main" id="{6BEB6435-E73A-4E79-90BE-716D12E904FD}"/>
              </a:ext>
            </a:extLst>
          </p:cNvPr>
          <p:cNvSpPr/>
          <p:nvPr/>
        </p:nvSpPr>
        <p:spPr>
          <a:xfrm>
            <a:off x="4876800" y="7091362"/>
            <a:ext cx="13030200" cy="2847975"/>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800" b="1">
                <a:solidFill>
                  <a:schemeClr val="accent2">
                    <a:lumMod val="50000"/>
                  </a:schemeClr>
                </a:solidFill>
                <a:latin typeface="Arial" panose="020B0604020202020204" pitchFamily="34" charset="0"/>
                <a:cs typeface="Arial" panose="020B0604020202020204" pitchFamily="34" charset="0"/>
              </a:rPr>
              <a:t>Ý kiến g: </a:t>
            </a:r>
            <a:r>
              <a:rPr lang="en-US" sz="3800">
                <a:solidFill>
                  <a:schemeClr val="accent2">
                    <a:lumMod val="50000"/>
                  </a:schemeClr>
                </a:solidFill>
                <a:latin typeface="Arial" panose="020B0604020202020204" pitchFamily="34" charset="0"/>
                <a:cs typeface="Arial" panose="020B0604020202020204" pitchFamily="34" charset="0"/>
              </a:rPr>
              <a:t>t</a:t>
            </a:r>
            <a:r>
              <a:rPr lang="vi-VN" sz="3800">
                <a:solidFill>
                  <a:schemeClr val="accent2">
                    <a:lumMod val="50000"/>
                  </a:schemeClr>
                </a:solidFill>
                <a:latin typeface="Arial" panose="020B0604020202020204" pitchFamily="34" charset="0"/>
                <a:cs typeface="Arial" panose="020B0604020202020204" pitchFamily="34" charset="0"/>
              </a:rPr>
              <a:t>han thở không giúp thư giãn, giải tỏa áp lực mà khiến </a:t>
            </a:r>
            <a:r>
              <a:rPr lang="en-US" sz="3800">
                <a:solidFill>
                  <a:schemeClr val="accent2">
                    <a:lumMod val="50000"/>
                  </a:schemeClr>
                </a:solidFill>
                <a:latin typeface="Arial" panose="020B0604020202020204" pitchFamily="34" charset="0"/>
                <a:cs typeface="Arial" panose="020B0604020202020204" pitchFamily="34" charset="0"/>
              </a:rPr>
              <a:t>bản thân</a:t>
            </a:r>
            <a:r>
              <a:rPr lang="vi-VN" sz="3800">
                <a:solidFill>
                  <a:schemeClr val="accent2">
                    <a:lumMod val="50000"/>
                  </a:schemeClr>
                </a:solidFill>
                <a:latin typeface="Arial" panose="020B0604020202020204" pitchFamily="34" charset="0"/>
                <a:cs typeface="Arial" panose="020B0604020202020204" pitchFamily="34" charset="0"/>
              </a:rPr>
              <a:t> ngày càng chán nản</a:t>
            </a:r>
            <a:r>
              <a:rPr lang="en-US" sz="3800">
                <a:solidFill>
                  <a:schemeClr val="accent2">
                    <a:lumMod val="50000"/>
                  </a:schemeClr>
                </a:solidFill>
                <a:latin typeface="Arial" panose="020B0604020202020204" pitchFamily="34" charset="0"/>
                <a:cs typeface="Arial" panose="020B0604020202020204" pitchFamily="34" charset="0"/>
              </a:rPr>
              <a:t>. N</a:t>
            </a:r>
            <a:r>
              <a:rPr lang="vi-VN" sz="3800">
                <a:solidFill>
                  <a:schemeClr val="accent2">
                    <a:lumMod val="50000"/>
                  </a:schemeClr>
                </a:solidFill>
                <a:latin typeface="Arial" panose="020B0604020202020204" pitchFamily="34" charset="0"/>
                <a:cs typeface="Arial" panose="020B0604020202020204" pitchFamily="34" charset="0"/>
              </a:rPr>
              <a:t>hững bình luận </a:t>
            </a:r>
            <a:r>
              <a:rPr lang="en-US" sz="3800">
                <a:solidFill>
                  <a:schemeClr val="accent2">
                    <a:lumMod val="50000"/>
                  </a:schemeClr>
                </a:solidFill>
                <a:latin typeface="Arial" panose="020B0604020202020204" pitchFamily="34" charset="0"/>
                <a:cs typeface="Arial" panose="020B0604020202020204" pitchFamily="34" charset="0"/>
              </a:rPr>
              <a:t>trên MXH có thể </a:t>
            </a:r>
            <a:r>
              <a:rPr lang="vi-VN" sz="3800">
                <a:solidFill>
                  <a:schemeClr val="accent2">
                    <a:lumMod val="50000"/>
                  </a:schemeClr>
                </a:solidFill>
                <a:latin typeface="Arial" panose="020B0604020202020204" pitchFamily="34" charset="0"/>
                <a:cs typeface="Arial" panose="020B0604020202020204" pitchFamily="34" charset="0"/>
              </a:rPr>
              <a:t>đ</a:t>
            </a:r>
            <a:r>
              <a:rPr lang="en-US" sz="3800">
                <a:solidFill>
                  <a:schemeClr val="accent2">
                    <a:lumMod val="50000"/>
                  </a:schemeClr>
                </a:solidFill>
                <a:latin typeface="Arial" panose="020B0604020202020204" pitchFamily="34" charset="0"/>
                <a:cs typeface="Arial" panose="020B0604020202020204" pitchFamily="34" charset="0"/>
              </a:rPr>
              <a:t>ả</a:t>
            </a:r>
            <a:r>
              <a:rPr lang="vi-VN" sz="3800">
                <a:solidFill>
                  <a:schemeClr val="accent2">
                    <a:lumMod val="50000"/>
                  </a:schemeClr>
                </a:solidFill>
                <a:latin typeface="Arial" panose="020B0604020202020204" pitchFamily="34" charset="0"/>
                <a:cs typeface="Arial" panose="020B0604020202020204" pitchFamily="34" charset="0"/>
              </a:rPr>
              <a:t> kích </a:t>
            </a:r>
            <a:r>
              <a:rPr lang="en-US" sz="3800">
                <a:solidFill>
                  <a:schemeClr val="accent2">
                    <a:lumMod val="50000"/>
                  </a:schemeClr>
                </a:solidFill>
                <a:latin typeface="Arial" panose="020B0604020202020204" pitchFamily="34" charset="0"/>
                <a:cs typeface="Arial" panose="020B0604020202020204" pitchFamily="34" charset="0"/>
              </a:rPr>
              <a:t>trực tiếp </a:t>
            </a:r>
            <a:r>
              <a:rPr lang="vi-VN" sz="3800">
                <a:solidFill>
                  <a:schemeClr val="accent2">
                    <a:lumMod val="50000"/>
                  </a:schemeClr>
                </a:solidFill>
                <a:latin typeface="Arial" panose="020B0604020202020204" pitchFamily="34" charset="0"/>
                <a:cs typeface="Arial" panose="020B0604020202020204" pitchFamily="34" charset="0"/>
              </a:rPr>
              <a:t>đến </a:t>
            </a:r>
            <a:r>
              <a:rPr lang="en-US" sz="3800">
                <a:solidFill>
                  <a:schemeClr val="accent2">
                    <a:lumMod val="50000"/>
                  </a:schemeClr>
                </a:solidFill>
                <a:latin typeface="Arial" panose="020B0604020202020204" pitchFamily="34" charset="0"/>
                <a:cs typeface="Arial" panose="020B0604020202020204" pitchFamily="34" charset="0"/>
              </a:rPr>
              <a:t>cá nhân và gia đình. </a:t>
            </a:r>
            <a:endParaRPr lang="en-US" sz="3800" dirty="0">
              <a:solidFill>
                <a:schemeClr val="accent2">
                  <a:lumMod val="50000"/>
                </a:schemeClr>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A3C45D75-8795-488A-9FD9-30F40D598D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37286" y="962025"/>
            <a:ext cx="1764827" cy="1933575"/>
          </a:xfrm>
          <a:prstGeom prst="rect">
            <a:avLst/>
          </a:prstGeom>
        </p:spPr>
      </p:pic>
      <p:pic>
        <p:nvPicPr>
          <p:cNvPr id="44" name="Picture 2">
            <a:extLst>
              <a:ext uri="{FF2B5EF4-FFF2-40B4-BE49-F238E27FC236}">
                <a16:creationId xmlns:a16="http://schemas.microsoft.com/office/drawing/2014/main" id="{2EBE25C9-C327-447B-BBF4-66CCAB65976D}"/>
              </a:ext>
            </a:extLst>
          </p:cNvPr>
          <p:cNvPicPr>
            <a:picLocks noChangeAspect="1"/>
          </p:cNvPicPr>
          <p:nvPr/>
        </p:nvPicPr>
        <p:blipFill>
          <a:blip r:embed="rId4"/>
          <a:srcRect/>
          <a:stretch>
            <a:fillRect/>
          </a:stretch>
        </p:blipFill>
        <p:spPr>
          <a:xfrm flipH="1">
            <a:off x="0" y="5674127"/>
            <a:ext cx="3962400" cy="4612873"/>
          </a:xfrm>
          <a:prstGeom prst="rect">
            <a:avLst/>
          </a:prstGeom>
        </p:spPr>
      </p:pic>
      <p:pic>
        <p:nvPicPr>
          <p:cNvPr id="45" name="Picture 3">
            <a:extLst>
              <a:ext uri="{FF2B5EF4-FFF2-40B4-BE49-F238E27FC236}">
                <a16:creationId xmlns:a16="http://schemas.microsoft.com/office/drawing/2014/main" id="{B4352667-B25C-4098-A8B3-D1578B23CE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40375" y="2609850"/>
            <a:ext cx="3419025" cy="4114800"/>
          </a:xfrm>
          <a:prstGeom prst="rect">
            <a:avLst/>
          </a:prstGeom>
        </p:spPr>
      </p:pic>
    </p:spTree>
    <p:extLst>
      <p:ext uri="{BB962C8B-B14F-4D97-AF65-F5344CB8AC3E}">
        <p14:creationId xmlns:p14="http://schemas.microsoft.com/office/powerpoint/2010/main" val="847189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anim calcmode="lin" valueType="num">
                                      <p:cBhvr>
                                        <p:cTn id="33" dur="1000" fill="hold"/>
                                        <p:tgtEl>
                                          <p:spTgt spid="42"/>
                                        </p:tgtEl>
                                        <p:attrNameLst>
                                          <p:attrName>ppt_x</p:attrName>
                                        </p:attrNameLst>
                                      </p:cBhvr>
                                      <p:tavLst>
                                        <p:tav tm="0">
                                          <p:val>
                                            <p:strVal val="#ppt_x"/>
                                          </p:val>
                                        </p:tav>
                                        <p:tav tm="100000">
                                          <p:val>
                                            <p:strVal val="#ppt_x"/>
                                          </p:val>
                                        </p:tav>
                                      </p:tavLst>
                                    </p:anim>
                                    <p:anim calcmode="lin" valueType="num">
                                      <p:cBhvr>
                                        <p:cTn id="3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239765" y="-26670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8839200" y="-266700"/>
            <a:ext cx="9138920" cy="10287000"/>
          </a:xfrm>
          <a:prstGeom prst="rect">
            <a:avLst/>
          </a:prstGeom>
        </p:spPr>
      </p:pic>
      <p:sp>
        <p:nvSpPr>
          <p:cNvPr id="6" name="TextBox 6"/>
          <p:cNvSpPr txBox="1"/>
          <p:nvPr/>
        </p:nvSpPr>
        <p:spPr>
          <a:xfrm>
            <a:off x="47004" y="428212"/>
            <a:ext cx="18240996" cy="1482714"/>
          </a:xfrm>
          <a:prstGeom prst="rect">
            <a:avLst/>
          </a:prstGeom>
        </p:spPr>
        <p:txBody>
          <a:bodyPr wrap="square" lIns="0" tIns="0" rIns="0" bIns="0" rtlCol="0" anchor="t">
            <a:spAutoFit/>
          </a:bodyPr>
          <a:lstStyle/>
          <a:p>
            <a:pPr algn="ctr">
              <a:lnSpc>
                <a:spcPts val="13520"/>
              </a:lnSpc>
            </a:pPr>
            <a:r>
              <a:rPr lang="en-US" sz="4800" b="1">
                <a:solidFill>
                  <a:srgbClr val="5E3023"/>
                </a:solidFill>
                <a:latin typeface="Arial" panose="020B0604020202020204" pitchFamily="34" charset="0"/>
                <a:cs typeface="Arial" panose="020B0604020202020204" pitchFamily="34" charset="0"/>
              </a:rPr>
              <a:t>KẾT LUẬN</a:t>
            </a:r>
          </a:p>
        </p:txBody>
      </p:sp>
      <p:pic>
        <p:nvPicPr>
          <p:cNvPr id="12" name="Picture 2" descr="https://o.remove.bg/downloads/2ef74e6a-75ba-425c-8ea9-343383937282/image-removebg-preview.png">
            <a:extLst>
              <a:ext uri="{FF2B5EF4-FFF2-40B4-BE49-F238E27FC236}">
                <a16:creationId xmlns:a16="http://schemas.microsoft.com/office/drawing/2014/main" id="{9AEEAD11-8505-40D7-85D3-42AEBDDE1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4" y="4175246"/>
            <a:ext cx="5785694" cy="43212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Hexagon 12">
            <a:extLst>
              <a:ext uri="{FF2B5EF4-FFF2-40B4-BE49-F238E27FC236}">
                <a16:creationId xmlns:a16="http://schemas.microsoft.com/office/drawing/2014/main" id="{4D74FDBE-64FE-453D-83DB-1CC335470DFC}"/>
              </a:ext>
            </a:extLst>
          </p:cNvPr>
          <p:cNvSpPr/>
          <p:nvPr/>
        </p:nvSpPr>
        <p:spPr>
          <a:xfrm>
            <a:off x="456322" y="8405161"/>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Nghe</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nhạc</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16819736-73C5-49B0-824D-D373B9DFF82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4400"/>
          <a:stretch/>
        </p:blipFill>
        <p:spPr>
          <a:xfrm>
            <a:off x="7284233" y="4224488"/>
            <a:ext cx="3962400" cy="3982281"/>
          </a:xfrm>
          <a:prstGeom prst="rect">
            <a:avLst/>
          </a:prstGeom>
          <a:effectLst>
            <a:outerShdw blurRad="50800" dist="38100" dir="2700000" algn="tl" rotWithShape="0">
              <a:prstClr val="black">
                <a:alpha val="40000"/>
              </a:prstClr>
            </a:outerShdw>
          </a:effectLst>
        </p:spPr>
      </p:pic>
      <p:sp>
        <p:nvSpPr>
          <p:cNvPr id="15" name="Hexagon 14">
            <a:extLst>
              <a:ext uri="{FF2B5EF4-FFF2-40B4-BE49-F238E27FC236}">
                <a16:creationId xmlns:a16="http://schemas.microsoft.com/office/drawing/2014/main" id="{06139462-9085-4722-B14E-44B01A701990}"/>
              </a:ext>
            </a:extLst>
          </p:cNvPr>
          <p:cNvSpPr/>
          <p:nvPr/>
        </p:nvSpPr>
        <p:spPr>
          <a:xfrm>
            <a:off x="6445672" y="8433812"/>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Làm</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việc</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yêu</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thích</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Hexagon 16">
            <a:extLst>
              <a:ext uri="{FF2B5EF4-FFF2-40B4-BE49-F238E27FC236}">
                <a16:creationId xmlns:a16="http://schemas.microsoft.com/office/drawing/2014/main" id="{CF5ACEF6-B363-40D2-98E8-E419922B8CEA}"/>
              </a:ext>
            </a:extLst>
          </p:cNvPr>
          <p:cNvSpPr/>
          <p:nvPr/>
        </p:nvSpPr>
        <p:spPr>
          <a:xfrm>
            <a:off x="12275023" y="8440126"/>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Suy</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nghĩ</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tích</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cực</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4DD2EF42-29A7-4F64-8FA8-FB1F0B6B92B3}"/>
              </a:ext>
            </a:extLst>
          </p:cNvPr>
          <p:cNvPicPr>
            <a:picLocks noChangeAspect="1"/>
          </p:cNvPicPr>
          <p:nvPr/>
        </p:nvPicPr>
        <p:blipFill>
          <a:blip r:embed="rId7"/>
          <a:srcRect/>
          <a:stretch>
            <a:fillRect/>
          </a:stretch>
        </p:blipFill>
        <p:spPr>
          <a:xfrm>
            <a:off x="12991044" y="4224488"/>
            <a:ext cx="3447662" cy="4013470"/>
          </a:xfrm>
          <a:prstGeom prst="rect">
            <a:avLst/>
          </a:prstGeom>
        </p:spPr>
      </p:pic>
      <p:grpSp>
        <p:nvGrpSpPr>
          <p:cNvPr id="16" name="Group 4">
            <a:extLst>
              <a:ext uri="{FF2B5EF4-FFF2-40B4-BE49-F238E27FC236}">
                <a16:creationId xmlns:a16="http://schemas.microsoft.com/office/drawing/2014/main" id="{97616EF5-8511-4B4D-9E6C-1837A0A81523}"/>
              </a:ext>
            </a:extLst>
          </p:cNvPr>
          <p:cNvGrpSpPr/>
          <p:nvPr/>
        </p:nvGrpSpPr>
        <p:grpSpPr>
          <a:xfrm>
            <a:off x="2610254" y="2016347"/>
            <a:ext cx="13067492" cy="2041456"/>
            <a:chOff x="-163549" y="4664817"/>
            <a:chExt cx="10277121" cy="5605852"/>
          </a:xfrm>
        </p:grpSpPr>
        <p:sp>
          <p:nvSpPr>
            <p:cNvPr id="19" name="Freeform 5">
              <a:extLst>
                <a:ext uri="{FF2B5EF4-FFF2-40B4-BE49-F238E27FC236}">
                  <a16:creationId xmlns:a16="http://schemas.microsoft.com/office/drawing/2014/main" id="{462E1900-A678-4F73-972A-073869DBE5F9}"/>
                </a:ext>
              </a:extLst>
            </p:cNvPr>
            <p:cNvSpPr/>
            <p:nvPr/>
          </p:nvSpPr>
          <p:spPr>
            <a:xfrm>
              <a:off x="-163549" y="4664817"/>
              <a:ext cx="10277121"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20" name="TextBox 19">
            <a:extLst>
              <a:ext uri="{FF2B5EF4-FFF2-40B4-BE49-F238E27FC236}">
                <a16:creationId xmlns:a16="http://schemas.microsoft.com/office/drawing/2014/main" id="{D0E008BC-8C69-4404-98B6-1E9B6DB9640D}"/>
              </a:ext>
            </a:extLst>
          </p:cNvPr>
          <p:cNvSpPr txBox="1"/>
          <p:nvPr/>
        </p:nvSpPr>
        <p:spPr>
          <a:xfrm>
            <a:off x="2610254" y="1879104"/>
            <a:ext cx="12926747" cy="2118400"/>
          </a:xfrm>
          <a:prstGeom prst="rect">
            <a:avLst/>
          </a:prstGeom>
          <a:noFill/>
        </p:spPr>
        <p:txBody>
          <a:bodyPr wrap="square">
            <a:spAutoFit/>
          </a:bodyPr>
          <a:lstStyle/>
          <a:p>
            <a:pPr algn="ctr">
              <a:lnSpc>
                <a:spcPct val="150000"/>
              </a:lnSpc>
            </a:pPr>
            <a:r>
              <a:rPr lang="fr-FR"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Một số cách thức ứng phó với tâm lí </a:t>
            </a:r>
          </a:p>
          <a:p>
            <a:pPr algn="ctr">
              <a:lnSpc>
                <a:spcPct val="150000"/>
              </a:lnSpc>
            </a:pPr>
            <a:r>
              <a:rPr lang="fr-FR"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căng thẳng khác mà bản thân HS nên áp dụng:</a:t>
            </a:r>
            <a:endParaRPr lang="en-US"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9259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5" grpId="0" animBg="1"/>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70115"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219195" y="0"/>
            <a:ext cx="9138920" cy="10287000"/>
          </a:xfrm>
          <a:prstGeom prst="rect">
            <a:avLst/>
          </a:prstGeom>
        </p:spPr>
      </p:pic>
      <p:grpSp>
        <p:nvGrpSpPr>
          <p:cNvPr id="4" name="Group 4"/>
          <p:cNvGrpSpPr/>
          <p:nvPr/>
        </p:nvGrpSpPr>
        <p:grpSpPr>
          <a:xfrm>
            <a:off x="3468406" y="2033682"/>
            <a:ext cx="11811001" cy="2041456"/>
            <a:chOff x="-163549" y="4664817"/>
            <a:chExt cx="10277121" cy="5605852"/>
          </a:xfrm>
        </p:grpSpPr>
        <p:sp>
          <p:nvSpPr>
            <p:cNvPr id="5" name="Freeform 5"/>
            <p:cNvSpPr/>
            <p:nvPr/>
          </p:nvSpPr>
          <p:spPr>
            <a:xfrm>
              <a:off x="-163549" y="4664817"/>
              <a:ext cx="10277121"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0" y="439536"/>
            <a:ext cx="18358115" cy="1482714"/>
          </a:xfrm>
          <a:prstGeom prst="rect">
            <a:avLst/>
          </a:prstGeom>
        </p:spPr>
        <p:txBody>
          <a:bodyPr wrap="square" lIns="0" tIns="0" rIns="0" bIns="0" rtlCol="0" anchor="t">
            <a:spAutoFit/>
          </a:bodyPr>
          <a:lstStyle/>
          <a:p>
            <a:pPr algn="ctr">
              <a:lnSpc>
                <a:spcPts val="13520"/>
              </a:lnSpc>
            </a:pPr>
            <a:r>
              <a:rPr lang="en-US" sz="4800" b="1">
                <a:solidFill>
                  <a:srgbClr val="5E3023"/>
                </a:solidFill>
                <a:latin typeface="Arial" panose="020B0604020202020204" pitchFamily="34" charset="0"/>
                <a:cs typeface="Arial" panose="020B0604020202020204" pitchFamily="34" charset="0"/>
              </a:rPr>
              <a:t>KẾT LUẬN</a:t>
            </a:r>
          </a:p>
        </p:txBody>
      </p:sp>
      <p:sp>
        <p:nvSpPr>
          <p:cNvPr id="11" name="TextBox 10">
            <a:extLst>
              <a:ext uri="{FF2B5EF4-FFF2-40B4-BE49-F238E27FC236}">
                <a16:creationId xmlns:a16="http://schemas.microsoft.com/office/drawing/2014/main" id="{86FA3BF3-9D38-4058-9219-F6E91C77E121}"/>
              </a:ext>
            </a:extLst>
          </p:cNvPr>
          <p:cNvSpPr txBox="1"/>
          <p:nvPr/>
        </p:nvSpPr>
        <p:spPr>
          <a:xfrm>
            <a:off x="3708663" y="1896439"/>
            <a:ext cx="11430000" cy="2041456"/>
          </a:xfrm>
          <a:prstGeom prst="rect">
            <a:avLst/>
          </a:prstGeom>
          <a:noFill/>
        </p:spPr>
        <p:txBody>
          <a:bodyPr wrap="square">
            <a:spAutoFit/>
          </a:bodyPr>
          <a:lstStyle/>
          <a:p>
            <a:pPr algn="just">
              <a:lnSpc>
                <a:spcPct val="150000"/>
              </a:lnSpc>
              <a:spcBef>
                <a:spcPts val="300"/>
              </a:spcBef>
              <a:spcAft>
                <a:spcPts val="300"/>
              </a:spcAft>
            </a:pPr>
            <a:r>
              <a:rPr lang="fr-FR"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Một số cách thức ứng phó với tâm lí căng thẳng khác mà bản thân HS nên áp dụng</a:t>
            </a:r>
            <a:r>
              <a:rPr lang="fr-FR" sz="4500" b="1">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Hexagon 17">
            <a:extLst>
              <a:ext uri="{FF2B5EF4-FFF2-40B4-BE49-F238E27FC236}">
                <a16:creationId xmlns:a16="http://schemas.microsoft.com/office/drawing/2014/main" id="{5A211755-B13C-4CDB-B88E-4C191EB490E8}"/>
              </a:ext>
            </a:extLst>
          </p:cNvPr>
          <p:cNvSpPr/>
          <p:nvPr/>
        </p:nvSpPr>
        <p:spPr>
          <a:xfrm>
            <a:off x="5960332" y="8520441"/>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Lập</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kế</a:t>
            </a:r>
            <a:r>
              <a:rPr lang="en-US" sz="38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hoạch</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Hexagon 18">
            <a:extLst>
              <a:ext uri="{FF2B5EF4-FFF2-40B4-BE49-F238E27FC236}">
                <a16:creationId xmlns:a16="http://schemas.microsoft.com/office/drawing/2014/main" id="{7A43BDFA-163E-42CB-A3E6-C629E7A9C397}"/>
              </a:ext>
            </a:extLst>
          </p:cNvPr>
          <p:cNvSpPr/>
          <p:nvPr/>
        </p:nvSpPr>
        <p:spPr>
          <a:xfrm>
            <a:off x="240602" y="8532709"/>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Ăn</a:t>
            </a:r>
            <a:r>
              <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uống</a:t>
            </a:r>
            <a:r>
              <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sinh</a:t>
            </a:r>
            <a:r>
              <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Hexagon 19">
            <a:extLst>
              <a:ext uri="{FF2B5EF4-FFF2-40B4-BE49-F238E27FC236}">
                <a16:creationId xmlns:a16="http://schemas.microsoft.com/office/drawing/2014/main" id="{EB07AE3D-3232-4EA1-A96C-2988761909B8}"/>
              </a:ext>
            </a:extLst>
          </p:cNvPr>
          <p:cNvSpPr/>
          <p:nvPr/>
        </p:nvSpPr>
        <p:spPr>
          <a:xfrm>
            <a:off x="11733553" y="8532709"/>
            <a:ext cx="5479473" cy="1430871"/>
          </a:xfrm>
          <a:prstGeom prst="hexagon">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800">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 kiếm sự giúp đỡ từ thầy, cô giáo</a:t>
            </a:r>
            <a:endParaRPr lang="en-US" sz="3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Picture 2" descr="https://o.remove.bg/downloads/5c3822fa-8740-4254-b496-dc977172e561/_Pngtree_flat_punch_learning_plan_5411323-removebg-preview.png">
            <a:extLst>
              <a:ext uri="{FF2B5EF4-FFF2-40B4-BE49-F238E27FC236}">
                <a16:creationId xmlns:a16="http://schemas.microsoft.com/office/drawing/2014/main" id="{931A0840-EF44-42FD-8302-810783F82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833" y="3900146"/>
            <a:ext cx="4786469" cy="47864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a:extLst>
              <a:ext uri="{FF2B5EF4-FFF2-40B4-BE49-F238E27FC236}">
                <a16:creationId xmlns:a16="http://schemas.microsoft.com/office/drawing/2014/main" id="{0C6437AE-1DE3-4027-AB46-98A6AC7F22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1192" y="4405933"/>
            <a:ext cx="4438292" cy="3486077"/>
          </a:xfrm>
          <a:prstGeom prst="rect">
            <a:avLst/>
          </a:prstGeom>
        </p:spPr>
      </p:pic>
      <p:pic>
        <p:nvPicPr>
          <p:cNvPr id="26" name="Picture 8">
            <a:extLst>
              <a:ext uri="{FF2B5EF4-FFF2-40B4-BE49-F238E27FC236}">
                <a16:creationId xmlns:a16="http://schemas.microsoft.com/office/drawing/2014/main" id="{0D6BB1B5-FDF9-402B-848F-2EEE644612B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3263258" y="4223469"/>
            <a:ext cx="2658327" cy="4114800"/>
          </a:xfrm>
          <a:prstGeom prst="rect">
            <a:avLst/>
          </a:prstGeom>
        </p:spPr>
      </p:pic>
    </p:spTree>
    <p:extLst>
      <p:ext uri="{BB962C8B-B14F-4D97-AF65-F5344CB8AC3E}">
        <p14:creationId xmlns:p14="http://schemas.microsoft.com/office/powerpoint/2010/main" val="1759890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991317" y="3450453"/>
            <a:ext cx="16626267" cy="2302169"/>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3. CÁC BƯỚC ỨNG PHÓ </a:t>
            </a:r>
          </a:p>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KHI GẶP CĂNG THẲNG</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1" name="Picture 34">
            <a:extLst>
              <a:ext uri="{FF2B5EF4-FFF2-40B4-BE49-F238E27FC236}">
                <a16:creationId xmlns:a16="http://schemas.microsoft.com/office/drawing/2014/main" id="{79217DE7-EF3B-4A66-9742-C199A1C5674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6371241" y="5829300"/>
            <a:ext cx="5158843" cy="4703070"/>
          </a:xfrm>
          <a:prstGeom prst="rect">
            <a:avLst/>
          </a:prstGeom>
        </p:spPr>
      </p:pic>
    </p:spTree>
    <p:extLst>
      <p:ext uri="{BB962C8B-B14F-4D97-AF65-F5344CB8AC3E}">
        <p14:creationId xmlns:p14="http://schemas.microsoft.com/office/powerpoint/2010/main" val="3917535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206950"/>
            <a:ext cx="9149080" cy="10287000"/>
          </a:xfrm>
          <a:prstGeom prst="rect">
            <a:avLst/>
          </a:prstGeom>
        </p:spPr>
      </p:pic>
      <p:pic>
        <p:nvPicPr>
          <p:cNvPr id="4" name="Picture 4"/>
          <p:cNvPicPr>
            <a:picLocks noChangeAspect="1"/>
          </p:cNvPicPr>
          <p:nvPr/>
        </p:nvPicPr>
        <p:blipFill>
          <a:blip r:embed="rId3">
            <a:alphaModFix amt="65000"/>
          </a:blip>
          <a:srcRect t="7859" b="7859"/>
          <a:stretch>
            <a:fillRect/>
          </a:stretch>
        </p:blipFill>
        <p:spPr>
          <a:xfrm>
            <a:off x="9173980" y="-306962"/>
            <a:ext cx="9138920" cy="10287000"/>
          </a:xfrm>
          <a:prstGeom prst="rect">
            <a:avLst/>
          </a:prstGeom>
        </p:spPr>
      </p:pic>
      <p:sp>
        <p:nvSpPr>
          <p:cNvPr id="5" name="TextBox 5"/>
          <p:cNvSpPr txBox="1"/>
          <p:nvPr/>
        </p:nvSpPr>
        <p:spPr>
          <a:xfrm>
            <a:off x="0" y="853625"/>
            <a:ext cx="18288000" cy="1064650"/>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cặp đôi</a:t>
            </a:r>
          </a:p>
        </p:txBody>
      </p:sp>
      <p:grpSp>
        <p:nvGrpSpPr>
          <p:cNvPr id="7" name="Group 7"/>
          <p:cNvGrpSpPr/>
          <p:nvPr/>
        </p:nvGrpSpPr>
        <p:grpSpPr>
          <a:xfrm>
            <a:off x="702745" y="2430570"/>
            <a:ext cx="8949928" cy="34290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sp>
        <p:nvSpPr>
          <p:cNvPr id="24" name="TextBox 23">
            <a:extLst>
              <a:ext uri="{FF2B5EF4-FFF2-40B4-BE49-F238E27FC236}">
                <a16:creationId xmlns:a16="http://schemas.microsoft.com/office/drawing/2014/main" id="{279B3034-C274-4F18-9695-EFC5B02AB2A9}"/>
              </a:ext>
            </a:extLst>
          </p:cNvPr>
          <p:cNvSpPr txBox="1"/>
          <p:nvPr/>
        </p:nvSpPr>
        <p:spPr>
          <a:xfrm>
            <a:off x="878851" y="2524268"/>
            <a:ext cx="8594264" cy="3096745"/>
          </a:xfrm>
          <a:prstGeom prst="rect">
            <a:avLst/>
          </a:prstGeom>
          <a:noFill/>
        </p:spPr>
        <p:txBody>
          <a:bodyPr wrap="square">
            <a:spAutoFit/>
          </a:bodyPr>
          <a:lstStyle/>
          <a:p>
            <a:pPr algn="just">
              <a:lnSpc>
                <a:spcPct val="150000"/>
              </a:lnSpc>
              <a:spcBef>
                <a:spcPts val="300"/>
              </a:spcBef>
              <a:spcAft>
                <a:spcPts val="300"/>
              </a:spcAft>
            </a:pPr>
            <a:r>
              <a:rPr lang="vi-VN" sz="4500">
                <a:solidFill>
                  <a:schemeClr val="accent2">
                    <a:lumMod val="50000"/>
                  </a:schemeClr>
                </a:solidFill>
                <a:effectLst/>
                <a:ea typeface="Times New Roman" panose="02020603050405020304" pitchFamily="18" charset="0"/>
              </a:rPr>
              <a:t>Hãy sắp xếp các </a:t>
            </a:r>
            <a:r>
              <a:rPr lang="en-US" sz="4500">
                <a:solidFill>
                  <a:schemeClr val="accent2">
                    <a:lumMod val="50000"/>
                  </a:schemeClr>
                </a:solidFill>
                <a:effectLst/>
                <a:ea typeface="Times New Roman" panose="02020603050405020304" pitchFamily="18" charset="0"/>
              </a:rPr>
              <a:t>bức tranh</a:t>
            </a:r>
            <a:r>
              <a:rPr lang="vi-VN" sz="4500">
                <a:solidFill>
                  <a:schemeClr val="accent2">
                    <a:lumMod val="50000"/>
                  </a:schemeClr>
                </a:solidFill>
                <a:effectLst/>
                <a:ea typeface="Times New Roman" panose="02020603050405020304" pitchFamily="18" charset="0"/>
              </a:rPr>
              <a:t> </a:t>
            </a:r>
            <a:r>
              <a:rPr lang="en-US" sz="4500">
                <a:solidFill>
                  <a:schemeClr val="accent2">
                    <a:lumMod val="50000"/>
                  </a:schemeClr>
                </a:solidFill>
                <a:effectLst/>
                <a:ea typeface="Times New Roman" panose="02020603050405020304" pitchFamily="18" charset="0"/>
              </a:rPr>
              <a:t>theo trình </a:t>
            </a:r>
            <a:r>
              <a:rPr lang="vi-VN" sz="4500">
                <a:solidFill>
                  <a:schemeClr val="accent2">
                    <a:lumMod val="50000"/>
                  </a:schemeClr>
                </a:solidFill>
                <a:effectLst/>
                <a:ea typeface="Times New Roman" panose="02020603050405020304" pitchFamily="18" charset="0"/>
              </a:rPr>
              <a:t>trình tự các bước ứng phó tích cực khi gặp căng thẳng.</a:t>
            </a:r>
            <a:endParaRPr lang="en-US" sz="4500">
              <a:solidFill>
                <a:schemeClr val="accent2">
                  <a:lumMod val="50000"/>
                </a:schemeClr>
              </a:solidFill>
              <a:effectLst/>
              <a:ea typeface="Times New Roman" panose="02020603050405020304" pitchFamily="18" charset="0"/>
            </a:endParaRPr>
          </a:p>
        </p:txBody>
      </p:sp>
      <p:pic>
        <p:nvPicPr>
          <p:cNvPr id="25" name="Picture 6">
            <a:extLst>
              <a:ext uri="{FF2B5EF4-FFF2-40B4-BE49-F238E27FC236}">
                <a16:creationId xmlns:a16="http://schemas.microsoft.com/office/drawing/2014/main" id="{29652F76-0B69-4A03-A54A-716E935554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47083" y="5707505"/>
            <a:ext cx="5257800" cy="4405882"/>
          </a:xfrm>
          <a:prstGeom prst="rect">
            <a:avLst/>
          </a:prstGeom>
        </p:spPr>
      </p:pic>
      <p:pic>
        <p:nvPicPr>
          <p:cNvPr id="27" name="Picture 26">
            <a:extLst>
              <a:ext uri="{FF2B5EF4-FFF2-40B4-BE49-F238E27FC236}">
                <a16:creationId xmlns:a16="http://schemas.microsoft.com/office/drawing/2014/main" id="{9FEE6711-8D75-4881-9B6F-10AF8CD8C50F}"/>
              </a:ext>
            </a:extLst>
          </p:cNvPr>
          <p:cNvPicPr>
            <a:picLocks noChangeAspect="1"/>
          </p:cNvPicPr>
          <p:nvPr/>
        </p:nvPicPr>
        <p:blipFill>
          <a:blip r:embed="rId6"/>
          <a:stretch>
            <a:fillRect/>
          </a:stretch>
        </p:blipFill>
        <p:spPr>
          <a:xfrm>
            <a:off x="10185000" y="2428251"/>
            <a:ext cx="7224149" cy="7506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9686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99453" y="-15098"/>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9100821" y="3234264"/>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19050" y="-37347"/>
            <a:ext cx="9149080" cy="10287000"/>
          </a:xfrm>
          <a:prstGeom prst="rect">
            <a:avLst/>
          </a:prstGeom>
        </p:spPr>
      </p:pic>
      <p:sp>
        <p:nvSpPr>
          <p:cNvPr id="14" name="TextBox 9">
            <a:extLst>
              <a:ext uri="{FF2B5EF4-FFF2-40B4-BE49-F238E27FC236}">
                <a16:creationId xmlns:a16="http://schemas.microsoft.com/office/drawing/2014/main" id="{E25378F0-F9F2-494C-8363-CB2E3754ECB7}"/>
              </a:ext>
            </a:extLst>
          </p:cNvPr>
          <p:cNvSpPr txBox="1"/>
          <p:nvPr/>
        </p:nvSpPr>
        <p:spPr>
          <a:xfrm>
            <a:off x="-48308" y="881612"/>
            <a:ext cx="18273712" cy="1096710"/>
          </a:xfrm>
          <a:prstGeom prst="rect">
            <a:avLst/>
          </a:prstGeom>
        </p:spPr>
        <p:txBody>
          <a:bodyPr wrap="square" lIns="0" tIns="0" rIns="0" bIns="0" rtlCol="0" anchor="t">
            <a:spAutoFit/>
          </a:bodyPr>
          <a:lstStyle/>
          <a:p>
            <a:pPr algn="ctr">
              <a:lnSpc>
                <a:spcPts val="9360"/>
              </a:lnSpc>
            </a:pPr>
            <a:r>
              <a:rPr lang="en-US" sz="6600" b="1">
                <a:solidFill>
                  <a:srgbClr val="5E3023"/>
                </a:solidFill>
                <a:latin typeface="Arial" panose="020B0604020202020204" pitchFamily="34" charset="0"/>
                <a:cs typeface="Arial" panose="020B0604020202020204" pitchFamily="34" charset="0"/>
              </a:rPr>
              <a:t>KHỞI ĐỘNG</a:t>
            </a:r>
          </a:p>
        </p:txBody>
      </p:sp>
      <p:sp>
        <p:nvSpPr>
          <p:cNvPr id="23" name="Rectangle: Rounded Corners 22">
            <a:extLst>
              <a:ext uri="{FF2B5EF4-FFF2-40B4-BE49-F238E27FC236}">
                <a16:creationId xmlns:a16="http://schemas.microsoft.com/office/drawing/2014/main" id="{8B4821C3-32F2-4E4D-ABFD-19953E98FCAA}"/>
              </a:ext>
            </a:extLst>
          </p:cNvPr>
          <p:cNvSpPr/>
          <p:nvPr/>
        </p:nvSpPr>
        <p:spPr>
          <a:xfrm>
            <a:off x="3930227" y="2194462"/>
            <a:ext cx="10896600" cy="2138976"/>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just">
              <a:lnSpc>
                <a:spcPts val="6600"/>
              </a:lnSpc>
            </a:pPr>
            <a:r>
              <a:rPr lang="en-US" sz="4500">
                <a:solidFill>
                  <a:schemeClr val="accent2">
                    <a:lumMod val="50000"/>
                  </a:schemeClr>
                </a:solidFill>
                <a:latin typeface="Arial" panose="020B0604020202020204" pitchFamily="34" charset="0"/>
                <a:cs typeface="Arial" panose="020B0604020202020204" pitchFamily="34" charset="0"/>
              </a:rPr>
              <a:t>Tránh tình huống gây căng thẳng, không liên đới quá nhiều, học cách nói không.</a:t>
            </a:r>
            <a:endParaRPr lang="en-US" sz="4500">
              <a:solidFill>
                <a:schemeClr val="accent2">
                  <a:lumMod val="50000"/>
                </a:schemeClr>
              </a:solidFill>
            </a:endParaRPr>
          </a:p>
        </p:txBody>
      </p:sp>
      <p:sp>
        <p:nvSpPr>
          <p:cNvPr id="24" name="Rectangle: Rounded Corners 23">
            <a:extLst>
              <a:ext uri="{FF2B5EF4-FFF2-40B4-BE49-F238E27FC236}">
                <a16:creationId xmlns:a16="http://schemas.microsoft.com/office/drawing/2014/main" id="{DE729D1A-F059-4E8B-B7D6-2033A3C338BE}"/>
              </a:ext>
            </a:extLst>
          </p:cNvPr>
          <p:cNvSpPr/>
          <p:nvPr/>
        </p:nvSpPr>
        <p:spPr>
          <a:xfrm>
            <a:off x="3933025" y="4488932"/>
            <a:ext cx="10896600" cy="1791283"/>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just">
              <a:lnSpc>
                <a:spcPts val="6600"/>
              </a:lnSpc>
            </a:pPr>
            <a:r>
              <a:rPr lang="nl-NL" sz="4500">
                <a:solidFill>
                  <a:schemeClr val="accent2">
                    <a:lumMod val="50000"/>
                  </a:schemeClr>
                </a:solidFill>
                <a:latin typeface="Arial" panose="020B0604020202020204" pitchFamily="34" charset="0"/>
                <a:cs typeface="Arial" panose="020B0604020202020204" pitchFamily="34" charset="0"/>
              </a:rPr>
              <a:t>Truyền đạt rõ ràng những điều đang phiền muộn, chuẩn bị cho sự thay đổi.</a:t>
            </a:r>
            <a:endParaRPr lang="en-US" sz="4500" dirty="0">
              <a:solidFill>
                <a:schemeClr val="accent2">
                  <a:lumMod val="50000"/>
                </a:schemeClr>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A126054E-F7FC-4D32-A32A-CE8BAF871536}"/>
              </a:ext>
            </a:extLst>
          </p:cNvPr>
          <p:cNvSpPr/>
          <p:nvPr/>
        </p:nvSpPr>
        <p:spPr>
          <a:xfrm>
            <a:off x="4031873" y="6484775"/>
            <a:ext cx="10794954" cy="1791283"/>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just">
              <a:lnSpc>
                <a:spcPts val="6600"/>
              </a:lnSpc>
            </a:pPr>
            <a:r>
              <a:rPr lang="en-US" sz="4500">
                <a:solidFill>
                  <a:schemeClr val="accent2">
                    <a:lumMod val="50000"/>
                  </a:schemeClr>
                </a:solidFill>
                <a:latin typeface="Arial" panose="020B0604020202020204" pitchFamily="34" charset="0"/>
                <a:cs typeface="Arial" panose="020B0604020202020204" pitchFamily="34" charset="0"/>
              </a:rPr>
              <a:t>Không lãng phí </a:t>
            </a:r>
            <a:r>
              <a:rPr lang="vi-VN" sz="4500">
                <a:solidFill>
                  <a:schemeClr val="accent2">
                    <a:lumMod val="50000"/>
                  </a:schemeClr>
                </a:solidFill>
                <a:latin typeface="Arial" panose="020B0604020202020204" pitchFamily="34" charset="0"/>
                <a:cs typeface="Arial" panose="020B0604020202020204" pitchFamily="34" charset="0"/>
              </a:rPr>
              <a:t>năng lượng vào việc giận dữ</a:t>
            </a:r>
            <a:r>
              <a:rPr lang="en-US" sz="4500">
                <a:solidFill>
                  <a:schemeClr val="accent2">
                    <a:lumMod val="50000"/>
                  </a:schemeClr>
                </a:solidFill>
                <a:latin typeface="Arial" panose="020B0604020202020204" pitchFamily="34" charset="0"/>
                <a:cs typeface="Arial" panose="020B0604020202020204" pitchFamily="34" charset="0"/>
              </a:rPr>
              <a:t>, </a:t>
            </a:r>
            <a:r>
              <a:rPr lang="vi-VN" sz="4500">
                <a:solidFill>
                  <a:schemeClr val="accent2">
                    <a:lumMod val="50000"/>
                  </a:schemeClr>
                </a:solidFill>
                <a:latin typeface="Arial" panose="020B0604020202020204" pitchFamily="34" charset="0"/>
                <a:cs typeface="Arial" panose="020B0604020202020204" pitchFamily="34" charset="0"/>
              </a:rPr>
              <a:t>học cách tha thứ.</a:t>
            </a:r>
            <a:endParaRPr lang="en-US" sz="4500" dirty="0">
              <a:solidFill>
                <a:schemeClr val="accent2">
                  <a:lumMod val="50000"/>
                </a:schemeClr>
              </a:solidFill>
              <a:latin typeface="Arial" panose="020B0604020202020204" pitchFamily="34" charset="0"/>
              <a:cs typeface="Arial" panose="020B0604020202020204" pitchFamily="34" charset="0"/>
            </a:endParaRPr>
          </a:p>
        </p:txBody>
      </p:sp>
      <p:pic>
        <p:nvPicPr>
          <p:cNvPr id="26" name="Picture 2">
            <a:extLst>
              <a:ext uri="{FF2B5EF4-FFF2-40B4-BE49-F238E27FC236}">
                <a16:creationId xmlns:a16="http://schemas.microsoft.com/office/drawing/2014/main" id="{BC2BC018-D04B-42C3-BBE6-E1E38E6B9F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15601" b="43136"/>
          <a:stretch>
            <a:fillRect/>
          </a:stretch>
        </p:blipFill>
        <p:spPr>
          <a:xfrm flipH="1">
            <a:off x="152400" y="3162300"/>
            <a:ext cx="3879473" cy="7087353"/>
          </a:xfrm>
          <a:prstGeom prst="rect">
            <a:avLst/>
          </a:prstGeom>
        </p:spPr>
      </p:pic>
      <p:sp>
        <p:nvSpPr>
          <p:cNvPr id="30" name="Rectangle: Rounded Corners 29">
            <a:extLst>
              <a:ext uri="{FF2B5EF4-FFF2-40B4-BE49-F238E27FC236}">
                <a16:creationId xmlns:a16="http://schemas.microsoft.com/office/drawing/2014/main" id="{5484277E-B5C1-44A3-B89C-746D94563CEC}"/>
              </a:ext>
            </a:extLst>
          </p:cNvPr>
          <p:cNvSpPr/>
          <p:nvPr/>
        </p:nvSpPr>
        <p:spPr>
          <a:xfrm>
            <a:off x="3986615" y="8480618"/>
            <a:ext cx="10783824" cy="1372421"/>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just">
              <a:lnSpc>
                <a:spcPts val="6600"/>
              </a:lnSpc>
            </a:pPr>
            <a:r>
              <a:rPr lang="en-US" sz="4500">
                <a:solidFill>
                  <a:schemeClr val="accent2">
                    <a:lumMod val="50000"/>
                  </a:schemeClr>
                </a:solidFill>
                <a:latin typeface="Arial" panose="020B0604020202020204" pitchFamily="34" charset="0"/>
                <a:cs typeface="Arial" panose="020B0604020202020204" pitchFamily="34" charset="0"/>
              </a:rPr>
              <a:t>Thích nghi với hoàn cảnh.</a:t>
            </a:r>
            <a:endParaRPr lang="en-US" sz="4500" dirty="0">
              <a:solidFill>
                <a:schemeClr val="accent2">
                  <a:lumMod val="50000"/>
                </a:schemeClr>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F159851-E16E-4243-A6B4-F6DBD186536A}"/>
              </a:ext>
            </a:extLst>
          </p:cNvPr>
          <p:cNvSpPr/>
          <p:nvPr/>
        </p:nvSpPr>
        <p:spPr>
          <a:xfrm>
            <a:off x="15294883" y="3371227"/>
            <a:ext cx="1967251" cy="5817976"/>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lnSpc>
                <a:spcPts val="6600"/>
              </a:lnSpc>
            </a:pPr>
            <a:r>
              <a:rPr lang="en-US" sz="4500" b="1">
                <a:solidFill>
                  <a:schemeClr val="accent2">
                    <a:lumMod val="50000"/>
                  </a:schemeClr>
                </a:solidFill>
                <a:latin typeface="Arial" panose="020B0604020202020204" pitchFamily="34" charset="0"/>
                <a:cs typeface="Arial" panose="020B0604020202020204" pitchFamily="34" charset="0"/>
              </a:rPr>
              <a:t>QUY TẮC 4T</a:t>
            </a:r>
            <a:endParaRPr lang="en-US" sz="45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animBg="1"/>
      <p:bldP spid="24" grpId="0" animBg="1"/>
      <p:bldP spid="25" grpId="0" animBg="1"/>
      <p:bldP spid="3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251722" y="-157739"/>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19050" y="-266700"/>
            <a:ext cx="914908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5765" y="3660414"/>
            <a:ext cx="722042" cy="50301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567" y="3200892"/>
            <a:ext cx="1167530" cy="1216178"/>
          </a:xfrm>
          <a:prstGeom prst="rect">
            <a:avLst/>
          </a:prstGeom>
        </p:spPr>
      </p:pic>
      <p:sp>
        <p:nvSpPr>
          <p:cNvPr id="7" name="TextBox 7"/>
          <p:cNvSpPr txBox="1"/>
          <p:nvPr/>
        </p:nvSpPr>
        <p:spPr>
          <a:xfrm>
            <a:off x="18300" y="3512190"/>
            <a:ext cx="1244065" cy="736420"/>
          </a:xfrm>
          <a:prstGeom prst="rect">
            <a:avLst/>
          </a:prstGeom>
        </p:spPr>
        <p:txBody>
          <a:bodyPr lIns="0" tIns="0" rIns="0" bIns="0" rtlCol="0" anchor="t">
            <a:spAutoFit/>
          </a:bodyPr>
          <a:lstStyle/>
          <a:p>
            <a:pPr algn="ctr">
              <a:lnSpc>
                <a:spcPts val="6240"/>
              </a:lnSpc>
            </a:pPr>
            <a:r>
              <a:rPr lang="en-US" sz="4500" b="1">
                <a:solidFill>
                  <a:srgbClr val="F8F6F4"/>
                </a:solidFill>
                <a:latin typeface="Arial" panose="020B0604020202020204" pitchFamily="34" charset="0"/>
                <a:cs typeface="Arial" panose="020B0604020202020204" pitchFamily="34" charset="0"/>
              </a:rPr>
              <a:t>1</a:t>
            </a:r>
          </a:p>
        </p:txBody>
      </p:sp>
      <p:pic>
        <p:nvPicPr>
          <p:cNvPr id="23" name="Picture 22">
            <a:extLst>
              <a:ext uri="{FF2B5EF4-FFF2-40B4-BE49-F238E27FC236}">
                <a16:creationId xmlns:a16="http://schemas.microsoft.com/office/drawing/2014/main" id="{B1678973-6A8C-4090-9510-8C3FCFFC939D}"/>
              </a:ext>
            </a:extLst>
          </p:cNvPr>
          <p:cNvPicPr>
            <a:picLocks noChangeAspect="1"/>
          </p:cNvPicPr>
          <p:nvPr/>
        </p:nvPicPr>
        <p:blipFill>
          <a:blip r:embed="rId8"/>
          <a:stretch>
            <a:fillRect/>
          </a:stretch>
        </p:blipFill>
        <p:spPr>
          <a:xfrm>
            <a:off x="1458765" y="1872072"/>
            <a:ext cx="4080600" cy="33432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6">
            <a:extLst>
              <a:ext uri="{FF2B5EF4-FFF2-40B4-BE49-F238E27FC236}">
                <a16:creationId xmlns:a16="http://schemas.microsoft.com/office/drawing/2014/main" id="{2D8E810B-0CD7-4FBC-B549-DC88FB8757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16874" y="3397665"/>
            <a:ext cx="1027707" cy="1119682"/>
          </a:xfrm>
          <a:prstGeom prst="rect">
            <a:avLst/>
          </a:prstGeom>
        </p:spPr>
      </p:pic>
      <p:sp>
        <p:nvSpPr>
          <p:cNvPr id="25" name="TextBox 7">
            <a:extLst>
              <a:ext uri="{FF2B5EF4-FFF2-40B4-BE49-F238E27FC236}">
                <a16:creationId xmlns:a16="http://schemas.microsoft.com/office/drawing/2014/main" id="{61B9D21E-B4F5-492C-995C-98841ED65014}"/>
              </a:ext>
            </a:extLst>
          </p:cNvPr>
          <p:cNvSpPr txBox="1"/>
          <p:nvPr/>
        </p:nvSpPr>
        <p:spPr>
          <a:xfrm>
            <a:off x="6388406" y="3602784"/>
            <a:ext cx="1244065" cy="736420"/>
          </a:xfrm>
          <a:prstGeom prst="rect">
            <a:avLst/>
          </a:prstGeom>
        </p:spPr>
        <p:txBody>
          <a:bodyPr lIns="0" tIns="0" rIns="0" bIns="0" rtlCol="0" anchor="t">
            <a:spAutoFit/>
          </a:bodyPr>
          <a:lstStyle/>
          <a:p>
            <a:pPr algn="ctr">
              <a:lnSpc>
                <a:spcPts val="6240"/>
              </a:lnSpc>
            </a:pPr>
            <a:r>
              <a:rPr lang="en-US" sz="4500" b="1">
                <a:solidFill>
                  <a:srgbClr val="F8F6F4"/>
                </a:solidFill>
                <a:latin typeface="Arial" panose="020B0604020202020204" pitchFamily="34" charset="0"/>
                <a:cs typeface="Arial" panose="020B0604020202020204" pitchFamily="34" charset="0"/>
              </a:rPr>
              <a:t>2</a:t>
            </a:r>
          </a:p>
        </p:txBody>
      </p:sp>
      <p:pic>
        <p:nvPicPr>
          <p:cNvPr id="27" name="Picture 26">
            <a:extLst>
              <a:ext uri="{FF2B5EF4-FFF2-40B4-BE49-F238E27FC236}">
                <a16:creationId xmlns:a16="http://schemas.microsoft.com/office/drawing/2014/main" id="{71B04E0B-2CEA-45E7-A1A3-6D89E6D97A99}"/>
              </a:ext>
            </a:extLst>
          </p:cNvPr>
          <p:cNvPicPr>
            <a:picLocks noChangeAspect="1"/>
          </p:cNvPicPr>
          <p:nvPr/>
        </p:nvPicPr>
        <p:blipFill>
          <a:blip r:embed="rId9"/>
          <a:stretch>
            <a:fillRect/>
          </a:stretch>
        </p:blipFill>
        <p:spPr>
          <a:xfrm>
            <a:off x="7760939" y="1842956"/>
            <a:ext cx="4020175" cy="3571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Picture 6">
            <a:extLst>
              <a:ext uri="{FF2B5EF4-FFF2-40B4-BE49-F238E27FC236}">
                <a16:creationId xmlns:a16="http://schemas.microsoft.com/office/drawing/2014/main" id="{4C8357BD-73DF-4F46-92F6-807054208D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68968" y="3404775"/>
            <a:ext cx="1137271" cy="1184658"/>
          </a:xfrm>
          <a:prstGeom prst="rect">
            <a:avLst/>
          </a:prstGeom>
        </p:spPr>
      </p:pic>
      <p:sp>
        <p:nvSpPr>
          <p:cNvPr id="29" name="TextBox 7">
            <a:extLst>
              <a:ext uri="{FF2B5EF4-FFF2-40B4-BE49-F238E27FC236}">
                <a16:creationId xmlns:a16="http://schemas.microsoft.com/office/drawing/2014/main" id="{8F8B281D-2D96-4C78-92EE-8AE39E70DF60}"/>
              </a:ext>
            </a:extLst>
          </p:cNvPr>
          <p:cNvSpPr txBox="1"/>
          <p:nvPr/>
        </p:nvSpPr>
        <p:spPr>
          <a:xfrm>
            <a:off x="12662174" y="3586575"/>
            <a:ext cx="1244065" cy="736420"/>
          </a:xfrm>
          <a:prstGeom prst="rect">
            <a:avLst/>
          </a:prstGeom>
        </p:spPr>
        <p:txBody>
          <a:bodyPr lIns="0" tIns="0" rIns="0" bIns="0" rtlCol="0" anchor="t">
            <a:spAutoFit/>
          </a:bodyPr>
          <a:lstStyle/>
          <a:p>
            <a:pPr algn="ctr">
              <a:lnSpc>
                <a:spcPts val="6240"/>
              </a:lnSpc>
            </a:pPr>
            <a:r>
              <a:rPr lang="en-US" sz="4500" b="1">
                <a:solidFill>
                  <a:srgbClr val="F8F6F4"/>
                </a:solidFill>
                <a:latin typeface="Arial" panose="020B0604020202020204" pitchFamily="34" charset="0"/>
                <a:cs typeface="Arial" panose="020B0604020202020204" pitchFamily="34" charset="0"/>
              </a:rPr>
              <a:t>3</a:t>
            </a:r>
          </a:p>
        </p:txBody>
      </p:sp>
      <p:pic>
        <p:nvPicPr>
          <p:cNvPr id="31" name="Picture 30">
            <a:extLst>
              <a:ext uri="{FF2B5EF4-FFF2-40B4-BE49-F238E27FC236}">
                <a16:creationId xmlns:a16="http://schemas.microsoft.com/office/drawing/2014/main" id="{7224D26E-BB87-4E94-8B1B-7C3474E4D070}"/>
              </a:ext>
            </a:extLst>
          </p:cNvPr>
          <p:cNvPicPr>
            <a:picLocks noChangeAspect="1"/>
          </p:cNvPicPr>
          <p:nvPr/>
        </p:nvPicPr>
        <p:blipFill>
          <a:blip r:embed="rId10"/>
          <a:stretch>
            <a:fillRect/>
          </a:stretch>
        </p:blipFill>
        <p:spPr>
          <a:xfrm>
            <a:off x="14076574" y="1769701"/>
            <a:ext cx="4020176" cy="37814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6">
            <a:extLst>
              <a:ext uri="{FF2B5EF4-FFF2-40B4-BE49-F238E27FC236}">
                <a16:creationId xmlns:a16="http://schemas.microsoft.com/office/drawing/2014/main" id="{ADB4C75B-5C50-4766-8ED4-DA52D6AE40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85168" y="7345427"/>
            <a:ext cx="1145156" cy="1192871"/>
          </a:xfrm>
          <a:prstGeom prst="rect">
            <a:avLst/>
          </a:prstGeom>
        </p:spPr>
      </p:pic>
      <p:sp>
        <p:nvSpPr>
          <p:cNvPr id="34" name="TextBox 7">
            <a:extLst>
              <a:ext uri="{FF2B5EF4-FFF2-40B4-BE49-F238E27FC236}">
                <a16:creationId xmlns:a16="http://schemas.microsoft.com/office/drawing/2014/main" id="{449C50F4-3B57-450E-ABE1-0EC7792FD004}"/>
              </a:ext>
            </a:extLst>
          </p:cNvPr>
          <p:cNvSpPr txBox="1"/>
          <p:nvPr/>
        </p:nvSpPr>
        <p:spPr>
          <a:xfrm>
            <a:off x="2786259" y="7526444"/>
            <a:ext cx="1244065" cy="736420"/>
          </a:xfrm>
          <a:prstGeom prst="rect">
            <a:avLst/>
          </a:prstGeom>
        </p:spPr>
        <p:txBody>
          <a:bodyPr lIns="0" tIns="0" rIns="0" bIns="0" rtlCol="0" anchor="t">
            <a:spAutoFit/>
          </a:bodyPr>
          <a:lstStyle/>
          <a:p>
            <a:pPr algn="ctr">
              <a:lnSpc>
                <a:spcPts val="6240"/>
              </a:lnSpc>
            </a:pPr>
            <a:r>
              <a:rPr lang="en-US" sz="4500" b="1">
                <a:solidFill>
                  <a:srgbClr val="F8F6F4"/>
                </a:solidFill>
                <a:latin typeface="Arial" panose="020B0604020202020204" pitchFamily="34" charset="0"/>
                <a:cs typeface="Arial" panose="020B0604020202020204" pitchFamily="34" charset="0"/>
              </a:rPr>
              <a:t>4</a:t>
            </a:r>
          </a:p>
        </p:txBody>
      </p:sp>
      <p:pic>
        <p:nvPicPr>
          <p:cNvPr id="36" name="Picture 35">
            <a:extLst>
              <a:ext uri="{FF2B5EF4-FFF2-40B4-BE49-F238E27FC236}">
                <a16:creationId xmlns:a16="http://schemas.microsoft.com/office/drawing/2014/main" id="{B83D1113-C20B-499F-A3B7-FED764A4E5F9}"/>
              </a:ext>
            </a:extLst>
          </p:cNvPr>
          <p:cNvPicPr>
            <a:picLocks noChangeAspect="1"/>
          </p:cNvPicPr>
          <p:nvPr/>
        </p:nvPicPr>
        <p:blipFill>
          <a:blip r:embed="rId11"/>
          <a:stretch>
            <a:fillRect/>
          </a:stretch>
        </p:blipFill>
        <p:spPr>
          <a:xfrm>
            <a:off x="4455768" y="5923534"/>
            <a:ext cx="4619625" cy="37516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7" name="Picture 4">
            <a:extLst>
              <a:ext uri="{FF2B5EF4-FFF2-40B4-BE49-F238E27FC236}">
                <a16:creationId xmlns:a16="http://schemas.microsoft.com/office/drawing/2014/main" id="{8D0318C1-C115-4F81-BEC9-0B52E135F6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3718" y="3745599"/>
            <a:ext cx="722042" cy="503011"/>
          </a:xfrm>
          <a:prstGeom prst="rect">
            <a:avLst/>
          </a:prstGeom>
        </p:spPr>
      </p:pic>
      <p:pic>
        <p:nvPicPr>
          <p:cNvPr id="38" name="Picture 4">
            <a:extLst>
              <a:ext uri="{FF2B5EF4-FFF2-40B4-BE49-F238E27FC236}">
                <a16:creationId xmlns:a16="http://schemas.microsoft.com/office/drawing/2014/main" id="{ACBD5E0B-718C-49A2-8F09-3CECEDAB26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12777" y="7759853"/>
            <a:ext cx="862176" cy="503011"/>
          </a:xfrm>
          <a:prstGeom prst="rect">
            <a:avLst/>
          </a:prstGeom>
        </p:spPr>
      </p:pic>
      <p:pic>
        <p:nvPicPr>
          <p:cNvPr id="39" name="Picture 6">
            <a:extLst>
              <a:ext uri="{FF2B5EF4-FFF2-40B4-BE49-F238E27FC236}">
                <a16:creationId xmlns:a16="http://schemas.microsoft.com/office/drawing/2014/main" id="{CA6FE5EE-CC61-41BA-966E-68BAF39DC1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48562" y="7354119"/>
            <a:ext cx="1145156" cy="1192871"/>
          </a:xfrm>
          <a:prstGeom prst="rect">
            <a:avLst/>
          </a:prstGeom>
        </p:spPr>
      </p:pic>
      <p:sp>
        <p:nvSpPr>
          <p:cNvPr id="40" name="TextBox 7">
            <a:extLst>
              <a:ext uri="{FF2B5EF4-FFF2-40B4-BE49-F238E27FC236}">
                <a16:creationId xmlns:a16="http://schemas.microsoft.com/office/drawing/2014/main" id="{FEDBDE70-272B-4A9C-9FD3-729961865F60}"/>
              </a:ext>
            </a:extLst>
          </p:cNvPr>
          <p:cNvSpPr txBox="1"/>
          <p:nvPr/>
        </p:nvSpPr>
        <p:spPr>
          <a:xfrm>
            <a:off x="10761065" y="7605265"/>
            <a:ext cx="1244065" cy="736420"/>
          </a:xfrm>
          <a:prstGeom prst="rect">
            <a:avLst/>
          </a:prstGeom>
        </p:spPr>
        <p:txBody>
          <a:bodyPr lIns="0" tIns="0" rIns="0" bIns="0" rtlCol="0" anchor="t">
            <a:spAutoFit/>
          </a:bodyPr>
          <a:lstStyle/>
          <a:p>
            <a:pPr algn="ctr">
              <a:lnSpc>
                <a:spcPts val="6240"/>
              </a:lnSpc>
            </a:pPr>
            <a:r>
              <a:rPr lang="en-US" sz="4500" b="1">
                <a:solidFill>
                  <a:srgbClr val="F8F6F4"/>
                </a:solidFill>
                <a:latin typeface="Arial" panose="020B0604020202020204" pitchFamily="34" charset="0"/>
                <a:cs typeface="Arial" panose="020B0604020202020204" pitchFamily="34" charset="0"/>
              </a:rPr>
              <a:t>5</a:t>
            </a:r>
          </a:p>
        </p:txBody>
      </p:sp>
      <p:pic>
        <p:nvPicPr>
          <p:cNvPr id="42" name="Picture 41">
            <a:extLst>
              <a:ext uri="{FF2B5EF4-FFF2-40B4-BE49-F238E27FC236}">
                <a16:creationId xmlns:a16="http://schemas.microsoft.com/office/drawing/2014/main" id="{7FECFA15-C8AB-4F30-B182-F8AD32776613}"/>
              </a:ext>
            </a:extLst>
          </p:cNvPr>
          <p:cNvPicPr>
            <a:picLocks noChangeAspect="1"/>
          </p:cNvPicPr>
          <p:nvPr/>
        </p:nvPicPr>
        <p:blipFill>
          <a:blip r:embed="rId12"/>
          <a:stretch>
            <a:fillRect/>
          </a:stretch>
        </p:blipFill>
        <p:spPr>
          <a:xfrm>
            <a:off x="12534150" y="5910531"/>
            <a:ext cx="4953000" cy="37814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arn(inVertical)">
                                      <p:cBhvr>
                                        <p:cTn id="46" dur="500"/>
                                        <p:tgtEl>
                                          <p:spTgt spid="34"/>
                                        </p:tgtEl>
                                      </p:cBhvr>
                                    </p:animEffect>
                                  </p:childTnLst>
                                </p:cTn>
                              </p:par>
                              <p:par>
                                <p:cTn id="47" presetID="16" presetClass="entr" presetSubtype="21"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barn(inVertical)">
                                      <p:cBhvr>
                                        <p:cTn id="57" dur="500"/>
                                        <p:tgtEl>
                                          <p:spTgt spid="38"/>
                                        </p:tgtEl>
                                      </p:cBhvr>
                                    </p:animEffect>
                                  </p:childTnLst>
                                </p:cTn>
                              </p:par>
                              <p:par>
                                <p:cTn id="58" presetID="16" presetClass="entr" presetSubtype="21"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par>
                                <p:cTn id="64" presetID="16" presetClass="entr" presetSubtype="21"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9" grpId="0"/>
      <p:bldP spid="34"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12" name="Rounded Rectangular Callout 9">
            <a:extLst>
              <a:ext uri="{FF2B5EF4-FFF2-40B4-BE49-F238E27FC236}">
                <a16:creationId xmlns:a16="http://schemas.microsoft.com/office/drawing/2014/main" id="{0E0630E6-778B-4EC0-B91A-E331E5FB40BD}"/>
              </a:ext>
            </a:extLst>
          </p:cNvPr>
          <p:cNvSpPr/>
          <p:nvPr/>
        </p:nvSpPr>
        <p:spPr>
          <a:xfrm flipH="1">
            <a:off x="316827" y="2140685"/>
            <a:ext cx="6877050" cy="1915771"/>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X</a:t>
            </a:r>
            <a:r>
              <a:rPr lang="vi-VN" sz="4500">
                <a:solidFill>
                  <a:schemeClr val="accent2">
                    <a:lumMod val="50000"/>
                  </a:schemeClr>
                </a:solidFill>
                <a:latin typeface="Arial" panose="020B0604020202020204" pitchFamily="34" charset="0"/>
                <a:cs typeface="Arial" panose="020B0604020202020204" pitchFamily="34" charset="0"/>
              </a:rPr>
              <a:t>ác định nguyên nhân gây căng thẳng</a:t>
            </a:r>
            <a:endParaRPr lang="vi-VN" sz="4500" dirty="0">
              <a:solidFill>
                <a:schemeClr val="accent2">
                  <a:lumMod val="50000"/>
                </a:schemeClr>
              </a:solidFill>
              <a:latin typeface="Arial" panose="020B0604020202020204" pitchFamily="34" charset="0"/>
              <a:cs typeface="Arial" panose="020B0604020202020204" pitchFamily="34" charset="0"/>
            </a:endParaRPr>
          </a:p>
        </p:txBody>
      </p:sp>
      <p:sp>
        <p:nvSpPr>
          <p:cNvPr id="4" name="TextBox 6">
            <a:extLst>
              <a:ext uri="{FF2B5EF4-FFF2-40B4-BE49-F238E27FC236}">
                <a16:creationId xmlns:a16="http://schemas.microsoft.com/office/drawing/2014/main" id="{42B5221D-A2E2-40CC-833C-2138F487C16C}"/>
              </a:ext>
            </a:extLst>
          </p:cNvPr>
          <p:cNvSpPr txBox="1"/>
          <p:nvPr/>
        </p:nvSpPr>
        <p:spPr>
          <a:xfrm>
            <a:off x="-19050" y="357223"/>
            <a:ext cx="18288000" cy="1482714"/>
          </a:xfrm>
          <a:prstGeom prst="rect">
            <a:avLst/>
          </a:prstGeom>
        </p:spPr>
        <p:txBody>
          <a:bodyPr wrap="square" lIns="0" tIns="0" rIns="0" bIns="0" rtlCol="0" anchor="t">
            <a:spAutoFit/>
          </a:bodyPr>
          <a:lstStyle/>
          <a:p>
            <a:pPr algn="ctr">
              <a:lnSpc>
                <a:spcPts val="13520"/>
              </a:lnSpc>
            </a:pPr>
            <a:r>
              <a:rPr lang="en-US" sz="4500" b="1">
                <a:solidFill>
                  <a:srgbClr val="5E3023"/>
                </a:solidFill>
                <a:latin typeface="Arial" panose="020B0604020202020204" pitchFamily="34" charset="0"/>
                <a:cs typeface="Arial" panose="020B0604020202020204" pitchFamily="34" charset="0"/>
              </a:rPr>
              <a:t>KẾT LUẬN</a:t>
            </a:r>
          </a:p>
        </p:txBody>
      </p:sp>
      <p:sp>
        <p:nvSpPr>
          <p:cNvPr id="5" name="Rounded Rectangular Callout 9">
            <a:extLst>
              <a:ext uri="{FF2B5EF4-FFF2-40B4-BE49-F238E27FC236}">
                <a16:creationId xmlns:a16="http://schemas.microsoft.com/office/drawing/2014/main" id="{F29C0236-09F0-4AF5-BF8B-EB1AE66B654E}"/>
              </a:ext>
            </a:extLst>
          </p:cNvPr>
          <p:cNvSpPr/>
          <p:nvPr/>
        </p:nvSpPr>
        <p:spPr>
          <a:xfrm>
            <a:off x="11506200" y="2123957"/>
            <a:ext cx="5562600" cy="191577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Đ</a:t>
            </a:r>
            <a:r>
              <a:rPr lang="vi-VN" sz="4500">
                <a:solidFill>
                  <a:schemeClr val="accent2">
                    <a:lumMod val="50000"/>
                  </a:schemeClr>
                </a:solidFill>
              </a:rPr>
              <a:t>ề ra các biện pháp giải quyết</a:t>
            </a:r>
            <a:endParaRPr lang="vi-VN" sz="4500" dirty="0">
              <a:solidFill>
                <a:schemeClr val="accent2">
                  <a:lumMod val="50000"/>
                </a:schemeClr>
              </a:solidFill>
            </a:endParaRPr>
          </a:p>
        </p:txBody>
      </p:sp>
      <p:pic>
        <p:nvPicPr>
          <p:cNvPr id="6" name="Picture 4">
            <a:extLst>
              <a:ext uri="{FF2B5EF4-FFF2-40B4-BE49-F238E27FC236}">
                <a16:creationId xmlns:a16="http://schemas.microsoft.com/office/drawing/2014/main" id="{2FEB151D-8FB1-4F22-AE21-B98097B614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57800" y="4536429"/>
            <a:ext cx="8153400" cy="1821807"/>
          </a:xfrm>
          <a:prstGeom prst="rect">
            <a:avLst/>
          </a:prstGeom>
        </p:spPr>
      </p:pic>
      <p:sp>
        <p:nvSpPr>
          <p:cNvPr id="8" name="TextBox 7">
            <a:extLst>
              <a:ext uri="{FF2B5EF4-FFF2-40B4-BE49-F238E27FC236}">
                <a16:creationId xmlns:a16="http://schemas.microsoft.com/office/drawing/2014/main" id="{21079099-5A95-40FB-986D-E3E5BB7596C1}"/>
              </a:ext>
            </a:extLst>
          </p:cNvPr>
          <p:cNvSpPr txBox="1"/>
          <p:nvPr/>
        </p:nvSpPr>
        <p:spPr>
          <a:xfrm>
            <a:off x="4786713" y="4514446"/>
            <a:ext cx="8763000" cy="1799082"/>
          </a:xfrm>
          <a:prstGeom prst="rect">
            <a:avLst/>
          </a:prstGeom>
          <a:noFill/>
        </p:spPr>
        <p:txBody>
          <a:bodyPr wrap="square">
            <a:spAutoFit/>
          </a:bodyPr>
          <a:lstStyle/>
          <a:p>
            <a:pPr algn="ctr">
              <a:lnSpc>
                <a:spcPct val="130000"/>
              </a:lnSpc>
            </a:pPr>
            <a:r>
              <a:rPr lang="en-US" sz="4500" b="1">
                <a:solidFill>
                  <a:schemeClr val="bg1"/>
                </a:solidFill>
                <a:latin typeface="Arial" panose="020B0604020202020204" pitchFamily="34" charset="0"/>
                <a:cs typeface="Arial" panose="020B0604020202020204" pitchFamily="34" charset="0"/>
              </a:rPr>
              <a:t>C</a:t>
            </a:r>
            <a:r>
              <a:rPr lang="vi-VN" sz="4500" b="1">
                <a:solidFill>
                  <a:schemeClr val="bg1"/>
                </a:solidFill>
                <a:latin typeface="Arial" panose="020B0604020202020204" pitchFamily="34" charset="0"/>
                <a:cs typeface="Arial" panose="020B0604020202020204" pitchFamily="34" charset="0"/>
              </a:rPr>
              <a:t>ác bước ứng phó tích cực </a:t>
            </a:r>
            <a:endParaRPr lang="en-US" sz="4500" b="1">
              <a:solidFill>
                <a:schemeClr val="bg1"/>
              </a:solidFill>
              <a:latin typeface="Arial" panose="020B0604020202020204" pitchFamily="34" charset="0"/>
              <a:cs typeface="Arial" panose="020B0604020202020204" pitchFamily="34" charset="0"/>
            </a:endParaRPr>
          </a:p>
          <a:p>
            <a:pPr algn="ctr">
              <a:lnSpc>
                <a:spcPct val="130000"/>
              </a:lnSpc>
            </a:pPr>
            <a:r>
              <a:rPr lang="vi-VN" sz="4500" b="1">
                <a:solidFill>
                  <a:schemeClr val="bg1"/>
                </a:solidFill>
                <a:latin typeface="Arial" panose="020B0604020202020204" pitchFamily="34" charset="0"/>
                <a:cs typeface="Arial" panose="020B0604020202020204" pitchFamily="34" charset="0"/>
              </a:rPr>
              <a:t>khi gặp căng thẳng </a:t>
            </a:r>
            <a:endParaRPr lang="vi-VN" sz="4500" b="1" dirty="0">
              <a:solidFill>
                <a:schemeClr val="bg1"/>
              </a:solidFill>
            </a:endParaRPr>
          </a:p>
        </p:txBody>
      </p:sp>
      <p:sp>
        <p:nvSpPr>
          <p:cNvPr id="10" name="Rounded Rectangular Callout 9">
            <a:extLst>
              <a:ext uri="{FF2B5EF4-FFF2-40B4-BE49-F238E27FC236}">
                <a16:creationId xmlns:a16="http://schemas.microsoft.com/office/drawing/2014/main" id="{327A6B74-C026-40C6-B134-0660BEAB0F42}"/>
              </a:ext>
            </a:extLst>
          </p:cNvPr>
          <p:cNvSpPr/>
          <p:nvPr/>
        </p:nvSpPr>
        <p:spPr>
          <a:xfrm>
            <a:off x="12600774" y="7192691"/>
            <a:ext cx="5370399" cy="2112125"/>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Thực hiện các </a:t>
            </a:r>
          </a:p>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giải pháp khả thi</a:t>
            </a:r>
            <a:endParaRPr lang="vi-VN" sz="4500" dirty="0">
              <a:solidFill>
                <a:schemeClr val="accent2">
                  <a:lumMod val="50000"/>
                </a:schemeClr>
              </a:solidFill>
            </a:endParaRPr>
          </a:p>
        </p:txBody>
      </p:sp>
      <p:pic>
        <p:nvPicPr>
          <p:cNvPr id="11" name="Picture 6">
            <a:extLst>
              <a:ext uri="{FF2B5EF4-FFF2-40B4-BE49-F238E27FC236}">
                <a16:creationId xmlns:a16="http://schemas.microsoft.com/office/drawing/2014/main" id="{C965B7C4-81AE-4F0C-8F20-3B2E8187E507}"/>
              </a:ext>
            </a:extLst>
          </p:cNvPr>
          <p:cNvPicPr>
            <a:picLocks noChangeAspect="1"/>
          </p:cNvPicPr>
          <p:nvPr/>
        </p:nvPicPr>
        <p:blipFill>
          <a:blip r:embed="rId4"/>
          <a:srcRect/>
          <a:stretch>
            <a:fillRect/>
          </a:stretch>
        </p:blipFill>
        <p:spPr>
          <a:xfrm>
            <a:off x="6373026" y="6205746"/>
            <a:ext cx="5590374" cy="4086016"/>
          </a:xfrm>
          <a:prstGeom prst="rect">
            <a:avLst/>
          </a:prstGeom>
        </p:spPr>
      </p:pic>
      <p:sp>
        <p:nvSpPr>
          <p:cNvPr id="15" name="Rounded Rectangular Callout 9">
            <a:extLst>
              <a:ext uri="{FF2B5EF4-FFF2-40B4-BE49-F238E27FC236}">
                <a16:creationId xmlns:a16="http://schemas.microsoft.com/office/drawing/2014/main" id="{24F4E248-B46D-4671-B9DD-65837EEFD0DE}"/>
              </a:ext>
            </a:extLst>
          </p:cNvPr>
          <p:cNvSpPr/>
          <p:nvPr/>
        </p:nvSpPr>
        <p:spPr>
          <a:xfrm flipH="1">
            <a:off x="316827" y="7224228"/>
            <a:ext cx="5715000" cy="2112125"/>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Chọn lọc các </a:t>
            </a:r>
          </a:p>
          <a:p>
            <a:pPr algn="ctr">
              <a:lnSpc>
                <a:spcPct val="130000"/>
              </a:lnSpc>
            </a:pPr>
            <a:r>
              <a:rPr lang="en-US" sz="4500">
                <a:solidFill>
                  <a:schemeClr val="accent2">
                    <a:lumMod val="50000"/>
                  </a:schemeClr>
                </a:solidFill>
                <a:latin typeface="Arial" panose="020B0604020202020204" pitchFamily="34" charset="0"/>
                <a:cs typeface="Arial" panose="020B0604020202020204" pitchFamily="34" charset="0"/>
              </a:rPr>
              <a:t>giải pháp khả thi</a:t>
            </a:r>
            <a:endParaRPr lang="vi-VN" sz="45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464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animBg="1"/>
      <p:bldP spid="8" grpId="0"/>
      <p:bldP spid="10"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5D00C9-A4D5-4530-869B-19BA7357D116}"/>
              </a:ext>
            </a:extLst>
          </p:cNvPr>
          <p:cNvPicPr>
            <a:picLocks noChangeAspect="1"/>
          </p:cNvPicPr>
          <p:nvPr/>
        </p:nvPicPr>
        <p:blipFill>
          <a:blip r:embed="rId2"/>
          <a:stretch>
            <a:fillRect/>
          </a:stretch>
        </p:blipFill>
        <p:spPr>
          <a:xfrm>
            <a:off x="457200" y="1816124"/>
            <a:ext cx="15468600" cy="8261326"/>
          </a:xfrm>
          <a:prstGeom prst="rect">
            <a:avLst/>
          </a:prstGeom>
          <a:ln>
            <a:noFill/>
          </a:ln>
          <a:effectLst>
            <a:outerShdw blurRad="292100" dist="139700" dir="2700000" algn="tl" rotWithShape="0">
              <a:srgbClr val="333333">
                <a:alpha val="65000"/>
              </a:srgbClr>
            </a:outerShdw>
          </a:effectLst>
        </p:spPr>
      </p:pic>
      <p:pic>
        <p:nvPicPr>
          <p:cNvPr id="28" name="Picture 4">
            <a:extLst>
              <a:ext uri="{FF2B5EF4-FFF2-40B4-BE49-F238E27FC236}">
                <a16:creationId xmlns:a16="http://schemas.microsoft.com/office/drawing/2014/main" id="{991A38B6-1C5C-4277-9E45-74EE4A690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97000" y="1854224"/>
            <a:ext cx="3962400" cy="8447063"/>
          </a:xfrm>
          <a:prstGeom prst="rect">
            <a:avLst/>
          </a:prstGeom>
        </p:spPr>
      </p:pic>
      <p:sp>
        <p:nvSpPr>
          <p:cNvPr id="31" name="TextBox 6">
            <a:extLst>
              <a:ext uri="{FF2B5EF4-FFF2-40B4-BE49-F238E27FC236}">
                <a16:creationId xmlns:a16="http://schemas.microsoft.com/office/drawing/2014/main" id="{058A3699-99AA-496B-A728-0164BB9C9406}"/>
              </a:ext>
            </a:extLst>
          </p:cNvPr>
          <p:cNvSpPr txBox="1"/>
          <p:nvPr/>
        </p:nvSpPr>
        <p:spPr>
          <a:xfrm>
            <a:off x="0" y="495577"/>
            <a:ext cx="18288000" cy="1044197"/>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SƠ ĐỒ TƯ DUY TỔNG KẾT BÀI HỌC</a:t>
            </a:r>
          </a:p>
        </p:txBody>
      </p:sp>
    </p:spTree>
    <p:extLst>
      <p:ext uri="{BB962C8B-B14F-4D97-AF65-F5344CB8AC3E}">
        <p14:creationId xmlns:p14="http://schemas.microsoft.com/office/powerpoint/2010/main" val="950904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1008718" y="3692753"/>
            <a:ext cx="16626267" cy="1096710"/>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LUYỆN TẬP</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0" name="Picture 15">
            <a:extLst>
              <a:ext uri="{FF2B5EF4-FFF2-40B4-BE49-F238E27FC236}">
                <a16:creationId xmlns:a16="http://schemas.microsoft.com/office/drawing/2014/main" id="{BC3A9D38-07EE-43C8-B2DF-4D7C8BAD9F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85509" y="5250764"/>
            <a:ext cx="12050073" cy="3931336"/>
          </a:xfrm>
          <a:prstGeom prst="rect">
            <a:avLst/>
          </a:prstGeom>
        </p:spPr>
      </p:pic>
    </p:spTree>
    <p:extLst>
      <p:ext uri="{BB962C8B-B14F-4D97-AF65-F5344CB8AC3E}">
        <p14:creationId xmlns:p14="http://schemas.microsoft.com/office/powerpoint/2010/main" val="308642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996079" y="3514258"/>
            <a:ext cx="16626267" cy="1044197"/>
          </a:xfrm>
          <a:prstGeom prst="rect">
            <a:avLst/>
          </a:prstGeom>
        </p:spPr>
        <p:txBody>
          <a:bodyPr wrap="square" lIns="0" tIns="0" rIns="0" bIns="0" rtlCol="0" anchor="t">
            <a:spAutoFit/>
          </a:bodyPr>
          <a:lstStyle/>
          <a:p>
            <a:pPr lvl="1"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NHIỆM VỤ 1: TRẢ LỜI CÂU HỎI TRẮC NGHIỆM</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2" name="Picture 7">
            <a:extLst>
              <a:ext uri="{FF2B5EF4-FFF2-40B4-BE49-F238E27FC236}">
                <a16:creationId xmlns:a16="http://schemas.microsoft.com/office/drawing/2014/main" id="{43119369-C4D8-43ED-97F2-80361ED9F6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74620" y="4874073"/>
            <a:ext cx="6357531" cy="5483368"/>
          </a:xfrm>
          <a:prstGeom prst="rect">
            <a:avLst/>
          </a:prstGeom>
        </p:spPr>
      </p:pic>
    </p:spTree>
    <p:extLst>
      <p:ext uri="{BB962C8B-B14F-4D97-AF65-F5344CB8AC3E}">
        <p14:creationId xmlns:p14="http://schemas.microsoft.com/office/powerpoint/2010/main" val="227597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3" name="Rounded Rectangular Callout 9">
            <a:extLst>
              <a:ext uri="{FF2B5EF4-FFF2-40B4-BE49-F238E27FC236}">
                <a16:creationId xmlns:a16="http://schemas.microsoft.com/office/drawing/2014/main" id="{D42CDB00-C32D-4B58-A52D-FAF9F3B8D106}"/>
              </a:ext>
            </a:extLst>
          </p:cNvPr>
          <p:cNvSpPr/>
          <p:nvPr/>
        </p:nvSpPr>
        <p:spPr>
          <a:xfrm>
            <a:off x="6858000" y="842962"/>
            <a:ext cx="8686800" cy="4495800"/>
          </a:xfrm>
          <a:prstGeom prst="wedgeRoundRectCallout">
            <a:avLst>
              <a:gd name="adj1" fmla="val -59238"/>
              <a:gd name="adj2" fmla="val 36368"/>
              <a:gd name="adj3" fmla="val 16667"/>
            </a:avLst>
          </a:prstGeom>
          <a:solidFill>
            <a:schemeClr val="bg1"/>
          </a:solidFill>
          <a:ln w="57150">
            <a:solidFill>
              <a:schemeClr val="accent6">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4000" b="1">
                <a:solidFill>
                  <a:schemeClr val="accent2">
                    <a:lumMod val="50000"/>
                  </a:schemeClr>
                </a:solidFill>
                <a:latin typeface="Arial" panose="020B0604020202020204" pitchFamily="34" charset="0"/>
                <a:cs typeface="Arial" panose="020B0604020202020204" pitchFamily="34" charset="0"/>
              </a:rPr>
              <a:t>Câu 1: </a:t>
            </a:r>
            <a:r>
              <a:rPr lang="en-US" sz="4000">
                <a:solidFill>
                  <a:schemeClr val="accent2">
                    <a:lumMod val="50000"/>
                  </a:schemeClr>
                </a:solidFill>
                <a:latin typeface="Arial" panose="020B0604020202020204" pitchFamily="34" charset="0"/>
                <a:cs typeface="Arial" panose="020B0604020202020204" pitchFamily="34" charset="0"/>
              </a:rPr>
              <a:t>Điền vào dấu ba chấm (…).</a:t>
            </a:r>
          </a:p>
          <a:p>
            <a:pPr algn="just">
              <a:lnSpc>
                <a:spcPct val="130000"/>
              </a:lnSpc>
            </a:pPr>
            <a:r>
              <a:rPr lang="vi-VN" sz="4000">
                <a:solidFill>
                  <a:schemeClr val="accent2">
                    <a:lumMod val="50000"/>
                  </a:schemeClr>
                </a:solidFill>
                <a:latin typeface="Arial" panose="020B0604020202020204" pitchFamily="34" charset="0"/>
                <a:cs typeface="Arial" panose="020B0604020202020204" pitchFamily="34" charset="0"/>
              </a:rPr>
              <a:t>Ứng phó với tâm lí căng thẳng là</a:t>
            </a:r>
            <a:r>
              <a:rPr lang="en-US" sz="4000">
                <a:solidFill>
                  <a:schemeClr val="accent2">
                    <a:lumMod val="50000"/>
                  </a:schemeClr>
                </a:solidFill>
                <a:latin typeface="Arial" panose="020B0604020202020204" pitchFamily="34" charset="0"/>
                <a:cs typeface="Arial" panose="020B0604020202020204" pitchFamily="34" charset="0"/>
              </a:rPr>
              <a:t>…</a:t>
            </a:r>
            <a:r>
              <a:rPr lang="vi-VN" sz="4000">
                <a:solidFill>
                  <a:schemeClr val="accent2">
                    <a:lumMod val="50000"/>
                  </a:schemeClr>
                </a:solidFill>
                <a:latin typeface="Arial" panose="020B0604020202020204" pitchFamily="34" charset="0"/>
                <a:cs typeface="Arial" panose="020B0604020202020204" pitchFamily="34" charset="0"/>
              </a:rPr>
              <a:t>con người đối diện và vượt qua những tình huống căng thẳng trong cuộc sống một cách tích cực</a:t>
            </a:r>
            <a:r>
              <a:rPr lang="en-US" sz="4000">
                <a:solidFill>
                  <a:schemeClr val="accent2">
                    <a:lumMod val="50000"/>
                  </a:schemeClr>
                </a:solidFill>
                <a:latin typeface="Arial" panose="020B0604020202020204" pitchFamily="34" charset="0"/>
                <a:cs typeface="Arial" panose="020B0604020202020204" pitchFamily="34" charset="0"/>
              </a:rPr>
              <a:t>.</a:t>
            </a:r>
            <a:endParaRPr lang="vi-VN" sz="4000" dirty="0">
              <a:solidFill>
                <a:schemeClr val="accent2">
                  <a:lumMod val="50000"/>
                </a:schemeClr>
              </a:solidFill>
              <a:latin typeface="Arial" panose="020B0604020202020204" pitchFamily="34" charset="0"/>
              <a:cs typeface="Arial" panose="020B0604020202020204" pitchFamily="34" charset="0"/>
            </a:endParaRPr>
          </a:p>
        </p:txBody>
      </p:sp>
      <p:pic>
        <p:nvPicPr>
          <p:cNvPr id="6" name="Picture 21">
            <a:extLst>
              <a:ext uri="{FF2B5EF4-FFF2-40B4-BE49-F238E27FC236}">
                <a16:creationId xmlns:a16="http://schemas.microsoft.com/office/drawing/2014/main" id="{0F7F6383-DA1B-4AB7-98D5-8B7E51F303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1295400" y="723900"/>
            <a:ext cx="4343400" cy="4991100"/>
          </a:xfrm>
          <a:prstGeom prst="rect">
            <a:avLst/>
          </a:prstGeom>
        </p:spPr>
      </p:pic>
      <p:grpSp>
        <p:nvGrpSpPr>
          <p:cNvPr id="7" name="Group 5">
            <a:extLst>
              <a:ext uri="{FF2B5EF4-FFF2-40B4-BE49-F238E27FC236}">
                <a16:creationId xmlns:a16="http://schemas.microsoft.com/office/drawing/2014/main" id="{1DBF58CD-35CF-46A0-B907-550E6229F7D9}"/>
              </a:ext>
            </a:extLst>
          </p:cNvPr>
          <p:cNvGrpSpPr/>
          <p:nvPr/>
        </p:nvGrpSpPr>
        <p:grpSpPr>
          <a:xfrm rot="5400000">
            <a:off x="3187259" y="4082608"/>
            <a:ext cx="1447800" cy="5893682"/>
            <a:chOff x="-559230" y="-29041"/>
            <a:chExt cx="1931685" cy="7187942"/>
          </a:xfrm>
        </p:grpSpPr>
        <p:sp>
          <p:nvSpPr>
            <p:cNvPr id="8" name="Freeform 6">
              <a:extLst>
                <a:ext uri="{FF2B5EF4-FFF2-40B4-BE49-F238E27FC236}">
                  <a16:creationId xmlns:a16="http://schemas.microsoft.com/office/drawing/2014/main" id="{4B8AF9F0-2A16-4FB9-9D62-8C9FE97FEB45}"/>
                </a:ext>
              </a:extLst>
            </p:cNvPr>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sp>
      </p:grpSp>
      <p:sp>
        <p:nvSpPr>
          <p:cNvPr id="9" name="TextBox 6">
            <a:extLst>
              <a:ext uri="{FF2B5EF4-FFF2-40B4-BE49-F238E27FC236}">
                <a16:creationId xmlns:a16="http://schemas.microsoft.com/office/drawing/2014/main" id="{525C8A77-AEED-45F9-9D23-1CBF1EBF9C47}"/>
              </a:ext>
            </a:extLst>
          </p:cNvPr>
          <p:cNvSpPr txBox="1"/>
          <p:nvPr/>
        </p:nvSpPr>
        <p:spPr>
          <a:xfrm>
            <a:off x="945268" y="6310311"/>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A. cách thức.</a:t>
            </a:r>
          </a:p>
        </p:txBody>
      </p:sp>
      <p:grpSp>
        <p:nvGrpSpPr>
          <p:cNvPr id="10" name="Group 5">
            <a:extLst>
              <a:ext uri="{FF2B5EF4-FFF2-40B4-BE49-F238E27FC236}">
                <a16:creationId xmlns:a16="http://schemas.microsoft.com/office/drawing/2014/main" id="{B09471BE-A1C8-4880-B948-70F9990C9FF1}"/>
              </a:ext>
            </a:extLst>
          </p:cNvPr>
          <p:cNvGrpSpPr/>
          <p:nvPr/>
        </p:nvGrpSpPr>
        <p:grpSpPr>
          <a:xfrm rot="5400000">
            <a:off x="3187259" y="5954271"/>
            <a:ext cx="1447800" cy="5893682"/>
            <a:chOff x="-559230" y="-29041"/>
            <a:chExt cx="1931685" cy="7187942"/>
          </a:xfrm>
        </p:grpSpPr>
        <p:sp>
          <p:nvSpPr>
            <p:cNvPr id="11" name="Freeform 6">
              <a:extLst>
                <a:ext uri="{FF2B5EF4-FFF2-40B4-BE49-F238E27FC236}">
                  <a16:creationId xmlns:a16="http://schemas.microsoft.com/office/drawing/2014/main" id="{224791E6-3A60-4A21-A4D5-C74AFEFDEF31}"/>
                </a:ext>
              </a:extLst>
            </p:cNvPr>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sp>
      </p:grpSp>
      <p:sp>
        <p:nvSpPr>
          <p:cNvPr id="12" name="TextBox 6">
            <a:extLst>
              <a:ext uri="{FF2B5EF4-FFF2-40B4-BE49-F238E27FC236}">
                <a16:creationId xmlns:a16="http://schemas.microsoft.com/office/drawing/2014/main" id="{36C2AA50-B75D-494E-8A05-1CFB67C67CAF}"/>
              </a:ext>
            </a:extLst>
          </p:cNvPr>
          <p:cNvSpPr txBox="1"/>
          <p:nvPr/>
        </p:nvSpPr>
        <p:spPr>
          <a:xfrm>
            <a:off x="964318" y="8172449"/>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B. đánh giá.</a:t>
            </a:r>
          </a:p>
        </p:txBody>
      </p:sp>
      <p:grpSp>
        <p:nvGrpSpPr>
          <p:cNvPr id="13" name="Group 5">
            <a:extLst>
              <a:ext uri="{FF2B5EF4-FFF2-40B4-BE49-F238E27FC236}">
                <a16:creationId xmlns:a16="http://schemas.microsoft.com/office/drawing/2014/main" id="{A3EEB6DE-418B-4D7A-B3BA-52F53AB7BB84}"/>
              </a:ext>
            </a:extLst>
          </p:cNvPr>
          <p:cNvGrpSpPr/>
          <p:nvPr/>
        </p:nvGrpSpPr>
        <p:grpSpPr>
          <a:xfrm rot="5400000">
            <a:off x="13652941" y="3996883"/>
            <a:ext cx="1447800" cy="5893682"/>
            <a:chOff x="-559230" y="-29041"/>
            <a:chExt cx="1931685" cy="7187942"/>
          </a:xfrm>
        </p:grpSpPr>
        <p:sp>
          <p:nvSpPr>
            <p:cNvPr id="14" name="Freeform 6">
              <a:extLst>
                <a:ext uri="{FF2B5EF4-FFF2-40B4-BE49-F238E27FC236}">
                  <a16:creationId xmlns:a16="http://schemas.microsoft.com/office/drawing/2014/main" id="{FCD44641-BD00-41F8-BCA2-F3AFAEA287ED}"/>
                </a:ext>
              </a:extLst>
            </p:cNvPr>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sp>
      </p:grpSp>
      <p:sp>
        <p:nvSpPr>
          <p:cNvPr id="15" name="TextBox 6">
            <a:extLst>
              <a:ext uri="{FF2B5EF4-FFF2-40B4-BE49-F238E27FC236}">
                <a16:creationId xmlns:a16="http://schemas.microsoft.com/office/drawing/2014/main" id="{1707215B-411C-4C64-AEF2-3062C2052326}"/>
              </a:ext>
            </a:extLst>
          </p:cNvPr>
          <p:cNvSpPr txBox="1"/>
          <p:nvPr/>
        </p:nvSpPr>
        <p:spPr>
          <a:xfrm>
            <a:off x="11410950" y="6224586"/>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C. biện pháp.</a:t>
            </a:r>
          </a:p>
        </p:txBody>
      </p:sp>
      <p:grpSp>
        <p:nvGrpSpPr>
          <p:cNvPr id="16" name="Group 5">
            <a:extLst>
              <a:ext uri="{FF2B5EF4-FFF2-40B4-BE49-F238E27FC236}">
                <a16:creationId xmlns:a16="http://schemas.microsoft.com/office/drawing/2014/main" id="{B192C97F-31B3-4024-84F6-C3573DCAFBCE}"/>
              </a:ext>
            </a:extLst>
          </p:cNvPr>
          <p:cNvGrpSpPr/>
          <p:nvPr/>
        </p:nvGrpSpPr>
        <p:grpSpPr>
          <a:xfrm rot="5400000">
            <a:off x="13652941" y="5868546"/>
            <a:ext cx="1447800" cy="5893682"/>
            <a:chOff x="-559230" y="-29041"/>
            <a:chExt cx="1931685" cy="7187942"/>
          </a:xfrm>
        </p:grpSpPr>
        <p:sp>
          <p:nvSpPr>
            <p:cNvPr id="17" name="Freeform 6">
              <a:extLst>
                <a:ext uri="{FF2B5EF4-FFF2-40B4-BE49-F238E27FC236}">
                  <a16:creationId xmlns:a16="http://schemas.microsoft.com/office/drawing/2014/main" id="{80CABA50-1DA6-488F-A490-E99DFD7F4C12}"/>
                </a:ext>
              </a:extLst>
            </p:cNvPr>
            <p:cNvSpPr/>
            <p:nvPr/>
          </p:nvSpPr>
          <p:spPr>
            <a:xfrm>
              <a:off x="-559230" y="-29041"/>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chemeClr val="accent6">
                <a:lumMod val="60000"/>
                <a:lumOff val="40000"/>
              </a:schemeClr>
            </a:solidFill>
          </p:spPr>
        </p:sp>
      </p:grpSp>
      <p:sp>
        <p:nvSpPr>
          <p:cNvPr id="18" name="TextBox 6">
            <a:extLst>
              <a:ext uri="{FF2B5EF4-FFF2-40B4-BE49-F238E27FC236}">
                <a16:creationId xmlns:a16="http://schemas.microsoft.com/office/drawing/2014/main" id="{DA4B161F-D78A-4EAA-9F19-85F829CDA0D0}"/>
              </a:ext>
            </a:extLst>
          </p:cNvPr>
          <p:cNvSpPr txBox="1"/>
          <p:nvPr/>
        </p:nvSpPr>
        <p:spPr>
          <a:xfrm>
            <a:off x="11410950" y="8096249"/>
            <a:ext cx="5641270" cy="1044197"/>
          </a:xfrm>
          <a:prstGeom prst="rect">
            <a:avLst/>
          </a:prstGeom>
        </p:spPr>
        <p:txBody>
          <a:bodyPr wrap="square" lIns="0" tIns="0" rIns="0" bIns="0" rtlCol="0" anchor="t">
            <a:spAutoFit/>
          </a:bodyPr>
          <a:lstStyle/>
          <a:p>
            <a:pPr lvl="1" algn="ctr">
              <a:lnSpc>
                <a:spcPts val="9360"/>
              </a:lnSpc>
              <a:spcBef>
                <a:spcPct val="0"/>
              </a:spcBef>
            </a:pPr>
            <a:r>
              <a:rPr lang="en-US" sz="4000">
                <a:solidFill>
                  <a:srgbClr val="5E3023"/>
                </a:solidFill>
                <a:latin typeface="Arial" panose="020B0604020202020204" pitchFamily="34" charset="0"/>
                <a:cs typeface="Arial" panose="020B0604020202020204" pitchFamily="34" charset="0"/>
              </a:rPr>
              <a:t>D. nguyên nhân.</a:t>
            </a:r>
          </a:p>
        </p:txBody>
      </p:sp>
      <p:pic>
        <p:nvPicPr>
          <p:cNvPr id="19" name="Google Shape;328;p33">
            <a:extLst>
              <a:ext uri="{FF2B5EF4-FFF2-40B4-BE49-F238E27FC236}">
                <a16:creationId xmlns:a16="http://schemas.microsoft.com/office/drawing/2014/main" id="{B5F4D9FF-499F-4E3E-977A-934AB29B747D}"/>
              </a:ext>
            </a:extLst>
          </p:cNvPr>
          <p:cNvPicPr preferRelativeResize="0"/>
          <p:nvPr/>
        </p:nvPicPr>
        <p:blipFill>
          <a:blip r:embed="rId3">
            <a:alphaModFix/>
          </a:blip>
          <a:stretch>
            <a:fillRect/>
          </a:stretch>
        </p:blipFill>
        <p:spPr>
          <a:xfrm>
            <a:off x="6605588" y="6591300"/>
            <a:ext cx="4853794" cy="3657598"/>
          </a:xfrm>
          <a:prstGeom prst="rect">
            <a:avLst/>
          </a:prstGeom>
          <a:noFill/>
          <a:ln>
            <a:noFill/>
          </a:ln>
        </p:spPr>
      </p:pic>
      <p:pic>
        <p:nvPicPr>
          <p:cNvPr id="20" name="Picture 8">
            <a:extLst>
              <a:ext uri="{FF2B5EF4-FFF2-40B4-BE49-F238E27FC236}">
                <a16:creationId xmlns:a16="http://schemas.microsoft.com/office/drawing/2014/main" id="{6B918956-49D8-4766-81FA-C7DC4CC560F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5398">
            <a:off x="199847" y="161105"/>
            <a:ext cx="1528941" cy="1983296"/>
          </a:xfrm>
          <a:prstGeom prst="rect">
            <a:avLst/>
          </a:prstGeom>
        </p:spPr>
      </p:pic>
      <p:pic>
        <p:nvPicPr>
          <p:cNvPr id="21" name="Picture 9">
            <a:extLst>
              <a:ext uri="{FF2B5EF4-FFF2-40B4-BE49-F238E27FC236}">
                <a16:creationId xmlns:a16="http://schemas.microsoft.com/office/drawing/2014/main" id="{9DE65BA1-C6BB-4640-A7CD-5A0E59972AE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38048">
            <a:off x="16856937" y="8557846"/>
            <a:ext cx="1286505" cy="1668815"/>
          </a:xfrm>
          <a:prstGeom prst="rect">
            <a:avLst/>
          </a:prstGeom>
        </p:spPr>
      </p:pic>
      <p:sp>
        <p:nvSpPr>
          <p:cNvPr id="22" name="Oval 21">
            <a:extLst>
              <a:ext uri="{FF2B5EF4-FFF2-40B4-BE49-F238E27FC236}">
                <a16:creationId xmlns:a16="http://schemas.microsoft.com/office/drawing/2014/main" id="{B51240E9-3792-4127-8AE5-0D06F98BA31B}"/>
              </a:ext>
            </a:extLst>
          </p:cNvPr>
          <p:cNvSpPr/>
          <p:nvPr/>
        </p:nvSpPr>
        <p:spPr>
          <a:xfrm>
            <a:off x="2165190" y="6591300"/>
            <a:ext cx="959010" cy="1076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1473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randombar(horizontal)">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2" grpId="0"/>
      <p:bldP spid="15" grpId="0"/>
      <p:bldP spid="18"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23900"/>
            <a:ext cx="18456949" cy="9448800"/>
          </a:xfrm>
          <a:prstGeom prst="rect">
            <a:avLst/>
          </a:prstGeom>
        </p:spPr>
      </p:pic>
      <p:grpSp>
        <p:nvGrpSpPr>
          <p:cNvPr id="14" name="Group 5">
            <a:extLst>
              <a:ext uri="{FF2B5EF4-FFF2-40B4-BE49-F238E27FC236}">
                <a16:creationId xmlns:a16="http://schemas.microsoft.com/office/drawing/2014/main" id="{088A2F83-2B75-4D94-AEC0-AE336694EDA6}"/>
              </a:ext>
            </a:extLst>
          </p:cNvPr>
          <p:cNvGrpSpPr/>
          <p:nvPr/>
        </p:nvGrpSpPr>
        <p:grpSpPr>
          <a:xfrm rot="5400000">
            <a:off x="7381470" y="-3629432"/>
            <a:ext cx="2666999" cy="12135665"/>
            <a:chOff x="0" y="0"/>
            <a:chExt cx="1917354" cy="7155888"/>
          </a:xfrm>
          <a:solidFill>
            <a:schemeClr val="accent5">
              <a:lumMod val="40000"/>
              <a:lumOff val="60000"/>
            </a:schemeClr>
          </a:solidFill>
        </p:grpSpPr>
        <p:sp>
          <p:nvSpPr>
            <p:cNvPr id="15" name="Freeform 6">
              <a:extLst>
                <a:ext uri="{FF2B5EF4-FFF2-40B4-BE49-F238E27FC236}">
                  <a16:creationId xmlns:a16="http://schemas.microsoft.com/office/drawing/2014/main" id="{B2B31C6D-10E1-431C-AAC7-99B08C6A2101}"/>
                </a:ext>
              </a:extLst>
            </p:cNvPr>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grpFill/>
          </p:spPr>
        </p:sp>
      </p:grpSp>
      <p:sp>
        <p:nvSpPr>
          <p:cNvPr id="16" name="TextBox 15">
            <a:extLst>
              <a:ext uri="{FF2B5EF4-FFF2-40B4-BE49-F238E27FC236}">
                <a16:creationId xmlns:a16="http://schemas.microsoft.com/office/drawing/2014/main" id="{D03C0BDB-9CA6-4CCF-9A1D-B5D8B428520E}"/>
              </a:ext>
            </a:extLst>
          </p:cNvPr>
          <p:cNvSpPr txBox="1"/>
          <p:nvPr/>
        </p:nvSpPr>
        <p:spPr>
          <a:xfrm>
            <a:off x="3055914" y="1111295"/>
            <a:ext cx="11193486" cy="2495876"/>
          </a:xfrm>
          <a:prstGeom prst="rect">
            <a:avLst/>
          </a:prstGeom>
          <a:noFill/>
        </p:spPr>
        <p:txBody>
          <a:bodyPr wrap="square">
            <a:spAutoFit/>
          </a:bodyPr>
          <a:lstStyle/>
          <a:p>
            <a:pPr algn="just">
              <a:lnSpc>
                <a:spcPct val="150000"/>
              </a:lnSpc>
            </a:pPr>
            <a:r>
              <a:rPr lang="en-US" sz="3600" b="1">
                <a:solidFill>
                  <a:schemeClr val="accent2">
                    <a:lumMod val="50000"/>
                  </a:schemeClr>
                </a:solidFill>
                <a:latin typeface="Arial" panose="020B0604020202020204" pitchFamily="34" charset="0"/>
                <a:cs typeface="Arial" panose="020B0604020202020204" pitchFamily="34" charset="0"/>
              </a:rPr>
              <a:t>Câu 2: </a:t>
            </a:r>
            <a:r>
              <a:rPr lang="en-US" sz="3600">
                <a:solidFill>
                  <a:schemeClr val="accent2">
                    <a:lumMod val="50000"/>
                  </a:schemeClr>
                </a:solidFill>
                <a:latin typeface="Arial" panose="020B0604020202020204" pitchFamily="34" charset="0"/>
                <a:cs typeface="Arial" panose="020B0604020202020204" pitchFamily="34" charset="0"/>
              </a:rPr>
              <a:t>C</a:t>
            </a:r>
            <a:r>
              <a:rPr lang="vi-VN" sz="3600">
                <a:solidFill>
                  <a:schemeClr val="accent2">
                    <a:lumMod val="50000"/>
                  </a:schemeClr>
                </a:solidFill>
                <a:latin typeface="Arial" panose="020B0604020202020204" pitchFamily="34" charset="0"/>
                <a:cs typeface="Arial" panose="020B0604020202020204" pitchFamily="34" charset="0"/>
              </a:rPr>
              <a:t>họn cách giải quyết trong tình huống sau:</a:t>
            </a:r>
            <a:r>
              <a:rPr lang="en-US" sz="3600">
                <a:solidFill>
                  <a:schemeClr val="accent2">
                    <a:lumMod val="50000"/>
                  </a:schemeClr>
                </a:solidFill>
                <a:latin typeface="Arial" panose="020B0604020202020204" pitchFamily="34" charset="0"/>
                <a:cs typeface="Arial" panose="020B0604020202020204" pitchFamily="34" charset="0"/>
              </a:rPr>
              <a:t> </a:t>
            </a:r>
            <a:r>
              <a:rPr lang="vi-VN" sz="3600" i="1">
                <a:solidFill>
                  <a:schemeClr val="accent2">
                    <a:lumMod val="50000"/>
                  </a:schemeClr>
                </a:solidFill>
                <a:latin typeface="Arial" panose="020B0604020202020204" pitchFamily="34" charset="0"/>
                <a:cs typeface="Arial" panose="020B0604020202020204" pitchFamily="34" charset="0"/>
              </a:rPr>
              <a:t>Khi em bị một nhóm bạn trong lớp thường xuyên trêu chọc về ngoại hình, em cảm thấy rất áp lực. Em sẽ</a:t>
            </a:r>
            <a:r>
              <a:rPr lang="en-US" sz="3600" i="1">
                <a:solidFill>
                  <a:schemeClr val="accent2">
                    <a:lumMod val="50000"/>
                  </a:schemeClr>
                </a:solidFill>
                <a:latin typeface="Arial" panose="020B0604020202020204" pitchFamily="34" charset="0"/>
                <a:cs typeface="Arial" panose="020B0604020202020204" pitchFamily="34" charset="0"/>
              </a:rPr>
              <a:t>:</a:t>
            </a:r>
            <a:endParaRPr lang="en-US" sz="3600" i="1">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A65EE34F-8A97-483F-8EB2-A66F2CF2E869}"/>
              </a:ext>
            </a:extLst>
          </p:cNvPr>
          <p:cNvPicPr>
            <a:picLocks noChangeAspect="1"/>
          </p:cNvPicPr>
          <p:nvPr/>
        </p:nvPicPr>
        <p:blipFill>
          <a:blip r:embed="rId6"/>
          <a:stretch>
            <a:fillRect/>
          </a:stretch>
        </p:blipFill>
        <p:spPr>
          <a:xfrm>
            <a:off x="480209" y="4123712"/>
            <a:ext cx="7154092" cy="1983781"/>
          </a:xfrm>
          <a:prstGeom prst="rect">
            <a:avLst/>
          </a:prstGeom>
        </p:spPr>
      </p:pic>
      <p:sp>
        <p:nvSpPr>
          <p:cNvPr id="21" name="TextBox 20">
            <a:extLst>
              <a:ext uri="{FF2B5EF4-FFF2-40B4-BE49-F238E27FC236}">
                <a16:creationId xmlns:a16="http://schemas.microsoft.com/office/drawing/2014/main" id="{CB86EFC6-6434-40AE-9C82-0A883546B09F}"/>
              </a:ext>
            </a:extLst>
          </p:cNvPr>
          <p:cNvSpPr txBox="1"/>
          <p:nvPr/>
        </p:nvSpPr>
        <p:spPr>
          <a:xfrm>
            <a:off x="504906" y="4455822"/>
            <a:ext cx="6972109" cy="1651671"/>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A. Cố gắng không để tâm đến những lời trêu chọc của các bạn.</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A8C92015-5A38-4617-AB50-101D03E4BD51}"/>
              </a:ext>
            </a:extLst>
          </p:cNvPr>
          <p:cNvPicPr>
            <a:picLocks noChangeAspect="1"/>
          </p:cNvPicPr>
          <p:nvPr/>
        </p:nvPicPr>
        <p:blipFill>
          <a:blip r:embed="rId6"/>
          <a:stretch>
            <a:fillRect/>
          </a:stretch>
        </p:blipFill>
        <p:spPr>
          <a:xfrm>
            <a:off x="322923" y="6430078"/>
            <a:ext cx="7154092" cy="2471085"/>
          </a:xfrm>
          <a:prstGeom prst="rect">
            <a:avLst/>
          </a:prstGeom>
        </p:spPr>
      </p:pic>
      <p:sp>
        <p:nvSpPr>
          <p:cNvPr id="25" name="TextBox 24">
            <a:extLst>
              <a:ext uri="{FF2B5EF4-FFF2-40B4-BE49-F238E27FC236}">
                <a16:creationId xmlns:a16="http://schemas.microsoft.com/office/drawing/2014/main" id="{FF91F2A7-F139-4A5D-9FDB-2302786E6E9C}"/>
              </a:ext>
            </a:extLst>
          </p:cNvPr>
          <p:cNvSpPr txBox="1"/>
          <p:nvPr/>
        </p:nvSpPr>
        <p:spPr>
          <a:xfrm>
            <a:off x="476712" y="7097824"/>
            <a:ext cx="6975606" cy="1651671"/>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B. Lôi kéo, rủ rê các bạn khác để tìm cách trả thù nhóm bạn kia.</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97BB4139-7044-4DB6-B9E7-ED933747A9FE}"/>
              </a:ext>
            </a:extLst>
          </p:cNvPr>
          <p:cNvPicPr>
            <a:picLocks noChangeAspect="1"/>
          </p:cNvPicPr>
          <p:nvPr/>
        </p:nvPicPr>
        <p:blipFill>
          <a:blip r:embed="rId6"/>
          <a:stretch>
            <a:fillRect/>
          </a:stretch>
        </p:blipFill>
        <p:spPr>
          <a:xfrm>
            <a:off x="10566302" y="4153783"/>
            <a:ext cx="7154092" cy="2077168"/>
          </a:xfrm>
          <a:prstGeom prst="rect">
            <a:avLst/>
          </a:prstGeom>
        </p:spPr>
      </p:pic>
      <p:sp>
        <p:nvSpPr>
          <p:cNvPr id="27" name="TextBox 26">
            <a:extLst>
              <a:ext uri="{FF2B5EF4-FFF2-40B4-BE49-F238E27FC236}">
                <a16:creationId xmlns:a16="http://schemas.microsoft.com/office/drawing/2014/main" id="{788111E1-981B-4985-B633-71EE82AAFC65}"/>
              </a:ext>
            </a:extLst>
          </p:cNvPr>
          <p:cNvSpPr txBox="1"/>
          <p:nvPr/>
        </p:nvSpPr>
        <p:spPr>
          <a:xfrm>
            <a:off x="10655545" y="4503079"/>
            <a:ext cx="6975606" cy="1651671"/>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 Nói chuyện thẳng thắn và tìm cách giải quyết với nhóm bạn đó. </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21F93DF1-FA30-4345-9B09-A0A9E7B6E27F}"/>
              </a:ext>
            </a:extLst>
          </p:cNvPr>
          <p:cNvPicPr>
            <a:picLocks noChangeAspect="1"/>
          </p:cNvPicPr>
          <p:nvPr/>
        </p:nvPicPr>
        <p:blipFill>
          <a:blip r:embed="rId6"/>
          <a:stretch>
            <a:fillRect/>
          </a:stretch>
        </p:blipFill>
        <p:spPr>
          <a:xfrm>
            <a:off x="10655545" y="6563807"/>
            <a:ext cx="7154092" cy="2460813"/>
          </a:xfrm>
          <a:prstGeom prst="rect">
            <a:avLst/>
          </a:prstGeom>
        </p:spPr>
      </p:pic>
      <p:sp>
        <p:nvSpPr>
          <p:cNvPr id="29" name="TextBox 28">
            <a:extLst>
              <a:ext uri="{FF2B5EF4-FFF2-40B4-BE49-F238E27FC236}">
                <a16:creationId xmlns:a16="http://schemas.microsoft.com/office/drawing/2014/main" id="{01864A64-6277-4535-BCBC-C49DF3D32438}"/>
              </a:ext>
            </a:extLst>
          </p:cNvPr>
          <p:cNvSpPr txBox="1"/>
          <p:nvPr/>
        </p:nvSpPr>
        <p:spPr>
          <a:xfrm>
            <a:off x="10825960" y="7087643"/>
            <a:ext cx="6813262" cy="1651671"/>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D. Chịu đựng sự trêu chọc của các bạn và tự ti về bản thân.</a:t>
            </a:r>
            <a:endParaRPr lang="en-US" sz="3600">
              <a:solidFill>
                <a:schemeClr val="accent2">
                  <a:lumMod val="50000"/>
                </a:schemeClr>
              </a:solidFill>
              <a:latin typeface="Arial" panose="020B0604020202020204" pitchFamily="34" charset="0"/>
              <a:cs typeface="Arial" panose="020B0604020202020204" pitchFamily="34" charset="0"/>
            </a:endParaRPr>
          </a:p>
        </p:txBody>
      </p:sp>
      <p:pic>
        <p:nvPicPr>
          <p:cNvPr id="30" name="Picture 5">
            <a:extLst>
              <a:ext uri="{FF2B5EF4-FFF2-40B4-BE49-F238E27FC236}">
                <a16:creationId xmlns:a16="http://schemas.microsoft.com/office/drawing/2014/main" id="{BA3B0012-4301-469F-8F81-95B1457C51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098010" y="4306937"/>
            <a:ext cx="3787567" cy="6009681"/>
          </a:xfrm>
          <a:prstGeom prst="rect">
            <a:avLst/>
          </a:prstGeom>
        </p:spPr>
      </p:pic>
      <p:sp>
        <p:nvSpPr>
          <p:cNvPr id="31" name="Oval 30">
            <a:extLst>
              <a:ext uri="{FF2B5EF4-FFF2-40B4-BE49-F238E27FC236}">
                <a16:creationId xmlns:a16="http://schemas.microsoft.com/office/drawing/2014/main" id="{4FC4ADD3-3672-4635-AC1E-20522C27B2A7}"/>
              </a:ext>
            </a:extLst>
          </p:cNvPr>
          <p:cNvSpPr/>
          <p:nvPr/>
        </p:nvSpPr>
        <p:spPr>
          <a:xfrm>
            <a:off x="10566302" y="4686300"/>
            <a:ext cx="787498" cy="7294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60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randombar(horizont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5" grpId="0"/>
      <p:bldP spid="27" grpId="0"/>
      <p:bldP spid="29" grpId="0"/>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8" name="Speech Bubble: Rectangle with Corners Rounded 1">
            <a:extLst>
              <a:ext uri="{FF2B5EF4-FFF2-40B4-BE49-F238E27FC236}">
                <a16:creationId xmlns:a16="http://schemas.microsoft.com/office/drawing/2014/main" id="{38038E2B-8987-4491-8B99-1E76E1E3FFCA}"/>
              </a:ext>
            </a:extLst>
          </p:cNvPr>
          <p:cNvSpPr/>
          <p:nvPr/>
        </p:nvSpPr>
        <p:spPr>
          <a:xfrm>
            <a:off x="1371600" y="748880"/>
            <a:ext cx="10744200" cy="2628089"/>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a:solidFill>
                  <a:schemeClr val="accent2">
                    <a:lumMod val="50000"/>
                  </a:schemeClr>
                </a:solidFill>
                <a:latin typeface="Arial" panose="020B0604020202020204" pitchFamily="34" charset="0"/>
                <a:cs typeface="Arial" panose="020B0604020202020204" pitchFamily="34" charset="0"/>
              </a:rPr>
              <a:t>Câu 3: </a:t>
            </a:r>
            <a:r>
              <a:rPr lang="en-US" sz="3600">
                <a:solidFill>
                  <a:schemeClr val="accent2">
                    <a:lumMod val="50000"/>
                  </a:schemeClr>
                </a:solidFill>
                <a:latin typeface="Arial" panose="020B0604020202020204" pitchFamily="34" charset="0"/>
                <a:cs typeface="Arial" panose="020B0604020202020204" pitchFamily="34" charset="0"/>
              </a:rPr>
              <a:t>C</a:t>
            </a:r>
            <a:r>
              <a:rPr lang="vi-VN" sz="3600">
                <a:solidFill>
                  <a:schemeClr val="accent2">
                    <a:lumMod val="50000"/>
                  </a:schemeClr>
                </a:solidFill>
                <a:latin typeface="Arial" panose="020B0604020202020204" pitchFamily="34" charset="0"/>
                <a:cs typeface="Arial" panose="020B0604020202020204" pitchFamily="34" charset="0"/>
              </a:rPr>
              <a:t>họn cách giải quyết trong tình huống sau:</a:t>
            </a:r>
            <a:r>
              <a:rPr lang="en-US" sz="3600">
                <a:solidFill>
                  <a:schemeClr val="accent2">
                    <a:lumMod val="50000"/>
                  </a:schemeClr>
                </a:solidFill>
                <a:latin typeface="Arial" panose="020B0604020202020204" pitchFamily="34" charset="0"/>
                <a:cs typeface="Arial" panose="020B0604020202020204" pitchFamily="34" charset="0"/>
              </a:rPr>
              <a:t> </a:t>
            </a:r>
            <a:r>
              <a:rPr lang="vi-VN" sz="3600" i="1">
                <a:solidFill>
                  <a:schemeClr val="accent2">
                    <a:lumMod val="50000"/>
                  </a:schemeClr>
                </a:solidFill>
                <a:latin typeface="Arial" panose="020B0604020202020204" pitchFamily="34" charset="0"/>
                <a:cs typeface="Arial" panose="020B0604020202020204" pitchFamily="34" charset="0"/>
              </a:rPr>
              <a:t>Khi vi phạm kỉ luật ở trường, cô giáo yêu cầu em đưa giấy mời phụ huynh đến để trao đổi. Em sẽ:</a:t>
            </a:r>
          </a:p>
        </p:txBody>
      </p:sp>
      <p:sp>
        <p:nvSpPr>
          <p:cNvPr id="23" name="Rectangle: Rounded Corners 22">
            <a:extLst>
              <a:ext uri="{FF2B5EF4-FFF2-40B4-BE49-F238E27FC236}">
                <a16:creationId xmlns:a16="http://schemas.microsoft.com/office/drawing/2014/main" id="{9FA6A83C-377A-4E1D-9A21-B4418271CE24}"/>
              </a:ext>
            </a:extLst>
          </p:cNvPr>
          <p:cNvSpPr/>
          <p:nvPr/>
        </p:nvSpPr>
        <p:spPr>
          <a:xfrm>
            <a:off x="790574" y="3924301"/>
            <a:ext cx="9344026" cy="1142999"/>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E5B65BF-6B57-4F6C-B97C-0A195D3F2A08}"/>
              </a:ext>
            </a:extLst>
          </p:cNvPr>
          <p:cNvSpPr txBox="1"/>
          <p:nvPr/>
        </p:nvSpPr>
        <p:spPr>
          <a:xfrm>
            <a:off x="987829" y="4076700"/>
            <a:ext cx="9344025" cy="737574"/>
          </a:xfrm>
          <a:prstGeom prst="rect">
            <a:avLst/>
          </a:prstGeom>
          <a:noFill/>
        </p:spPr>
        <p:txBody>
          <a:bodyPr wrap="square">
            <a:spAutoFit/>
          </a:bodyPr>
          <a:lstStyle/>
          <a:p>
            <a:pPr algn="just">
              <a:lnSpc>
                <a:spcPct val="130000"/>
              </a:lnSpc>
            </a:pPr>
            <a:r>
              <a:rPr lang="vi-VN" sz="3600">
                <a:solidFill>
                  <a:schemeClr val="accent2">
                    <a:lumMod val="50000"/>
                  </a:schemeClr>
                </a:solidFill>
                <a:latin typeface="Arial" panose="020B0604020202020204" pitchFamily="34" charset="0"/>
                <a:cs typeface="Arial" panose="020B0604020202020204" pitchFamily="34" charset="0"/>
              </a:rPr>
              <a:t>A. </a:t>
            </a:r>
            <a:r>
              <a:rPr lang="en-US" sz="3600">
                <a:solidFill>
                  <a:schemeClr val="accent2">
                    <a:lumMod val="50000"/>
                  </a:schemeClr>
                </a:solidFill>
                <a:latin typeface="Arial" panose="020B0604020202020204" pitchFamily="34" charset="0"/>
                <a:cs typeface="Arial" panose="020B0604020202020204" pitchFamily="34" charset="0"/>
              </a:rPr>
              <a:t>G</a:t>
            </a:r>
            <a:r>
              <a:rPr lang="vi-VN" sz="3600">
                <a:solidFill>
                  <a:schemeClr val="accent2">
                    <a:lumMod val="50000"/>
                  </a:schemeClr>
                </a:solidFill>
                <a:latin typeface="Arial" panose="020B0604020202020204" pitchFamily="34" charset="0"/>
                <a:cs typeface="Arial" panose="020B0604020202020204" pitchFamily="34" charset="0"/>
              </a:rPr>
              <a:t>iấu giấy mời đi và không nói với bố mẹ.</a:t>
            </a:r>
          </a:p>
        </p:txBody>
      </p:sp>
      <p:sp>
        <p:nvSpPr>
          <p:cNvPr id="25" name="Rectangle: Rounded Corners 24">
            <a:extLst>
              <a:ext uri="{FF2B5EF4-FFF2-40B4-BE49-F238E27FC236}">
                <a16:creationId xmlns:a16="http://schemas.microsoft.com/office/drawing/2014/main" id="{FAD38860-029B-4081-AAB7-40770AB073A9}"/>
              </a:ext>
            </a:extLst>
          </p:cNvPr>
          <p:cNvSpPr/>
          <p:nvPr/>
        </p:nvSpPr>
        <p:spPr>
          <a:xfrm>
            <a:off x="1030690" y="5514005"/>
            <a:ext cx="14058899" cy="1142999"/>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CBE3868-F0D3-406F-9048-DE4E56E8F16A}"/>
              </a:ext>
            </a:extLst>
          </p:cNvPr>
          <p:cNvSpPr txBox="1"/>
          <p:nvPr/>
        </p:nvSpPr>
        <p:spPr>
          <a:xfrm>
            <a:off x="1068791" y="5716717"/>
            <a:ext cx="14058900" cy="737574"/>
          </a:xfrm>
          <a:prstGeom prst="rect">
            <a:avLst/>
          </a:prstGeom>
          <a:noFill/>
        </p:spPr>
        <p:txBody>
          <a:bodyPr wrap="square">
            <a:spAutoFit/>
          </a:bodyPr>
          <a:lstStyle/>
          <a:p>
            <a:pPr algn="just">
              <a:lnSpc>
                <a:spcPct val="130000"/>
              </a:lnSpc>
            </a:pPr>
            <a:r>
              <a:rPr lang="en-US" sz="3600">
                <a:solidFill>
                  <a:schemeClr val="accent2">
                    <a:lumMod val="50000"/>
                  </a:schemeClr>
                </a:solidFill>
                <a:latin typeface="Arial" panose="020B0604020202020204" pitchFamily="34" charset="0"/>
                <a:cs typeface="Arial" panose="020B0604020202020204" pitchFamily="34" charset="0"/>
              </a:rPr>
              <a:t>B</a:t>
            </a:r>
            <a:r>
              <a:rPr lang="vi-VN" sz="3600">
                <a:solidFill>
                  <a:schemeClr val="accent2">
                    <a:lumMod val="50000"/>
                  </a:schemeClr>
                </a:solidFill>
                <a:latin typeface="Arial" panose="020B0604020202020204" pitchFamily="34" charset="0"/>
                <a:cs typeface="Arial" panose="020B0604020202020204" pitchFamily="34" charset="0"/>
              </a:rPr>
              <a:t>. </a:t>
            </a:r>
            <a:r>
              <a:rPr lang="en-US" sz="3600">
                <a:solidFill>
                  <a:schemeClr val="accent2">
                    <a:lumMod val="50000"/>
                  </a:schemeClr>
                </a:solidFill>
                <a:latin typeface="Arial" panose="020B0604020202020204" pitchFamily="34" charset="0"/>
                <a:cs typeface="Arial" panose="020B0604020202020204" pitchFamily="34" charset="0"/>
              </a:rPr>
              <a:t>N</a:t>
            </a:r>
            <a:r>
              <a:rPr lang="vi-VN" sz="3600">
                <a:solidFill>
                  <a:schemeClr val="accent2">
                    <a:lumMod val="50000"/>
                  </a:schemeClr>
                </a:solidFill>
                <a:latin typeface="Arial" panose="020B0604020202020204" pitchFamily="34" charset="0"/>
                <a:cs typeface="Arial" panose="020B0604020202020204" pitchFamily="34" charset="0"/>
              </a:rPr>
              <a:t>hờ anh, chị em hoặc người thân quen đưa giấy mời cho bố mẹ</a:t>
            </a:r>
            <a:r>
              <a:rPr lang="en-US" sz="3600">
                <a:solidFill>
                  <a:schemeClr val="accent2">
                    <a:lumMod val="50000"/>
                  </a:schemeClr>
                </a:solidFill>
                <a:latin typeface="Arial" panose="020B0604020202020204" pitchFamily="34" charset="0"/>
                <a:cs typeface="Arial" panose="020B0604020202020204" pitchFamily="34" charset="0"/>
              </a:rPr>
              <a:t>.</a:t>
            </a:r>
            <a:endParaRPr lang="vi-VN" sz="3600">
              <a:solidFill>
                <a:schemeClr val="accent2">
                  <a:lumMod val="50000"/>
                </a:schemeClr>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192ED83F-F6CA-4BA0-9CC1-710C910C53E4}"/>
              </a:ext>
            </a:extLst>
          </p:cNvPr>
          <p:cNvSpPr/>
          <p:nvPr/>
        </p:nvSpPr>
        <p:spPr>
          <a:xfrm>
            <a:off x="2209800" y="8567297"/>
            <a:ext cx="14801850" cy="1142999"/>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A6425062-D4B7-47B0-B205-E9E34CC85773}"/>
              </a:ext>
            </a:extLst>
          </p:cNvPr>
          <p:cNvSpPr txBox="1"/>
          <p:nvPr/>
        </p:nvSpPr>
        <p:spPr>
          <a:xfrm>
            <a:off x="2305050" y="8815630"/>
            <a:ext cx="14706600" cy="646331"/>
          </a:xfrm>
          <a:prstGeom prst="rect">
            <a:avLst/>
          </a:prstGeom>
          <a:noFill/>
        </p:spPr>
        <p:txBody>
          <a:bodyPr wrap="square">
            <a:spAutoFit/>
          </a:bodyPr>
          <a:lstStyle/>
          <a:p>
            <a:r>
              <a:rPr lang="en-US" sz="3600">
                <a:solidFill>
                  <a:schemeClr val="accent2">
                    <a:lumMod val="50000"/>
                  </a:schemeClr>
                </a:solidFill>
                <a:latin typeface="Arial" panose="020B0604020202020204" pitchFamily="34" charset="0"/>
                <a:cs typeface="Arial" panose="020B0604020202020204" pitchFamily="34" charset="0"/>
              </a:rPr>
              <a:t>D</a:t>
            </a:r>
            <a:r>
              <a:rPr lang="vi-VN" sz="3600">
                <a:solidFill>
                  <a:schemeClr val="accent2">
                    <a:lumMod val="50000"/>
                  </a:schemeClr>
                </a:solidFill>
                <a:latin typeface="Arial" panose="020B0604020202020204" pitchFamily="34" charset="0"/>
                <a:cs typeface="Arial" panose="020B0604020202020204" pitchFamily="34" charset="0"/>
              </a:rPr>
              <a:t>. Đưa giấy mời cho bố mẹ, chủ động trình bày lỗi của mình với bố mẹ.</a:t>
            </a:r>
          </a:p>
        </p:txBody>
      </p:sp>
      <p:sp>
        <p:nvSpPr>
          <p:cNvPr id="30" name="Rectangle: Rounded Corners 29">
            <a:extLst>
              <a:ext uri="{FF2B5EF4-FFF2-40B4-BE49-F238E27FC236}">
                <a16:creationId xmlns:a16="http://schemas.microsoft.com/office/drawing/2014/main" id="{19A0F936-1B9F-466A-A1DE-C400357F1002}"/>
              </a:ext>
            </a:extLst>
          </p:cNvPr>
          <p:cNvSpPr/>
          <p:nvPr/>
        </p:nvSpPr>
        <p:spPr>
          <a:xfrm>
            <a:off x="1600200" y="7041168"/>
            <a:ext cx="14173200" cy="1142999"/>
          </a:xfrm>
          <a:prstGeom prst="round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648EAD7-E6CB-4F4C-841B-F74BA5C0915C}"/>
              </a:ext>
            </a:extLst>
          </p:cNvPr>
          <p:cNvSpPr txBox="1"/>
          <p:nvPr/>
        </p:nvSpPr>
        <p:spPr>
          <a:xfrm>
            <a:off x="1804987" y="7229944"/>
            <a:ext cx="14597063" cy="737574"/>
          </a:xfrm>
          <a:prstGeom prst="rect">
            <a:avLst/>
          </a:prstGeom>
          <a:noFill/>
        </p:spPr>
        <p:txBody>
          <a:bodyPr wrap="square">
            <a:spAutoFit/>
          </a:bodyPr>
          <a:lstStyle/>
          <a:p>
            <a:pPr algn="just">
              <a:lnSpc>
                <a:spcPct val="130000"/>
              </a:lnSpc>
            </a:pPr>
            <a:r>
              <a:rPr lang="en-US" sz="3600">
                <a:solidFill>
                  <a:schemeClr val="accent2">
                    <a:lumMod val="50000"/>
                  </a:schemeClr>
                </a:solidFill>
                <a:latin typeface="Arial" panose="020B0604020202020204" pitchFamily="34" charset="0"/>
                <a:cs typeface="Arial" panose="020B0604020202020204" pitchFamily="34" charset="0"/>
              </a:rPr>
              <a:t>C. K</a:t>
            </a:r>
            <a:r>
              <a:rPr lang="vi-VN" sz="3600">
                <a:solidFill>
                  <a:schemeClr val="accent2">
                    <a:lumMod val="50000"/>
                  </a:schemeClr>
                </a:solidFill>
                <a:latin typeface="Arial" panose="020B0604020202020204" pitchFamily="34" charset="0"/>
                <a:cs typeface="Arial" panose="020B0604020202020204" pitchFamily="34" charset="0"/>
              </a:rPr>
              <a:t>hóc lóc, không biết làm như thế nào</a:t>
            </a:r>
            <a:r>
              <a:rPr lang="en-US" sz="3600">
                <a:solidFill>
                  <a:schemeClr val="accent2">
                    <a:lumMod val="50000"/>
                  </a:schemeClr>
                </a:solidFill>
                <a:latin typeface="Arial" panose="020B0604020202020204" pitchFamily="34" charset="0"/>
                <a:cs typeface="Arial" panose="020B0604020202020204" pitchFamily="34" charset="0"/>
              </a:rPr>
              <a:t>, </a:t>
            </a:r>
            <a:r>
              <a:rPr lang="vi-VN" sz="3600">
                <a:solidFill>
                  <a:schemeClr val="accent2">
                    <a:lumMod val="50000"/>
                  </a:schemeClr>
                </a:solidFill>
                <a:latin typeface="Arial" panose="020B0604020202020204" pitchFamily="34" charset="0"/>
                <a:cs typeface="Arial" panose="020B0604020202020204" pitchFamily="34" charset="0"/>
              </a:rPr>
              <a:t>sợ bố mẹ </a:t>
            </a:r>
            <a:r>
              <a:rPr lang="en-US" sz="3600">
                <a:solidFill>
                  <a:schemeClr val="accent2">
                    <a:lumMod val="50000"/>
                  </a:schemeClr>
                </a:solidFill>
                <a:latin typeface="Arial" panose="020B0604020202020204" pitchFamily="34" charset="0"/>
                <a:cs typeface="Arial" panose="020B0604020202020204" pitchFamily="34" charset="0"/>
              </a:rPr>
              <a:t>biết </a:t>
            </a:r>
            <a:r>
              <a:rPr lang="vi-VN" sz="3600">
                <a:solidFill>
                  <a:schemeClr val="accent2">
                    <a:lumMod val="50000"/>
                  </a:schemeClr>
                </a:solidFill>
                <a:latin typeface="Arial" panose="020B0604020202020204" pitchFamily="34" charset="0"/>
                <a:cs typeface="Arial" panose="020B0604020202020204" pitchFamily="34" charset="0"/>
              </a:rPr>
              <a:t>sẽ la mắng.</a:t>
            </a:r>
          </a:p>
        </p:txBody>
      </p:sp>
      <p:pic>
        <p:nvPicPr>
          <p:cNvPr id="34" name="Picture 20">
            <a:extLst>
              <a:ext uri="{FF2B5EF4-FFF2-40B4-BE49-F238E27FC236}">
                <a16:creationId xmlns:a16="http://schemas.microsoft.com/office/drawing/2014/main" id="{7D34B189-3179-4F59-B703-C477F0C82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68200" y="739621"/>
            <a:ext cx="5742763" cy="4582302"/>
          </a:xfrm>
          <a:prstGeom prst="rect">
            <a:avLst/>
          </a:prstGeom>
        </p:spPr>
      </p:pic>
      <p:pic>
        <p:nvPicPr>
          <p:cNvPr id="35" name="Picture 19">
            <a:extLst>
              <a:ext uri="{FF2B5EF4-FFF2-40B4-BE49-F238E27FC236}">
                <a16:creationId xmlns:a16="http://schemas.microsoft.com/office/drawing/2014/main" id="{C0559DDC-BDAA-4F76-8015-5502C8F66844}"/>
              </a:ext>
            </a:extLst>
          </p:cNvPr>
          <p:cNvPicPr>
            <a:picLocks noChangeAspect="1"/>
          </p:cNvPicPr>
          <p:nvPr/>
        </p:nvPicPr>
        <p:blipFill>
          <a:blip r:embed="rId4"/>
          <a:srcRect/>
          <a:stretch>
            <a:fillRect/>
          </a:stretch>
        </p:blipFill>
        <p:spPr>
          <a:xfrm>
            <a:off x="95250" y="7566245"/>
            <a:ext cx="2209800" cy="2720755"/>
          </a:xfrm>
          <a:prstGeom prst="rect">
            <a:avLst/>
          </a:prstGeom>
        </p:spPr>
      </p:pic>
      <p:sp>
        <p:nvSpPr>
          <p:cNvPr id="11" name="Oval 10">
            <a:extLst>
              <a:ext uri="{FF2B5EF4-FFF2-40B4-BE49-F238E27FC236}">
                <a16:creationId xmlns:a16="http://schemas.microsoft.com/office/drawing/2014/main" id="{6938F8C6-B405-450D-975D-E27596D89BBB}"/>
              </a:ext>
            </a:extLst>
          </p:cNvPr>
          <p:cNvSpPr/>
          <p:nvPr/>
        </p:nvSpPr>
        <p:spPr>
          <a:xfrm>
            <a:off x="2281236" y="8783946"/>
            <a:ext cx="614363" cy="754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a:extLst>
              <a:ext uri="{FF2B5EF4-FFF2-40B4-BE49-F238E27FC236}">
                <a16:creationId xmlns:a16="http://schemas.microsoft.com/office/drawing/2014/main" id="{6E3682D4-3BBE-4836-9418-AA9A75F979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95152" y="7241213"/>
            <a:ext cx="1592848" cy="3085465"/>
          </a:xfrm>
          <a:prstGeom prst="rect">
            <a:avLst/>
          </a:prstGeom>
        </p:spPr>
      </p:pic>
    </p:spTree>
    <p:extLst>
      <p:ext uri="{BB962C8B-B14F-4D97-AF65-F5344CB8AC3E}">
        <p14:creationId xmlns:p14="http://schemas.microsoft.com/office/powerpoint/2010/main" val="27987223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p:bldP spid="25" grpId="0" animBg="1"/>
      <p:bldP spid="26" grpId="0"/>
      <p:bldP spid="27" grpId="0" animBg="1"/>
      <p:bldP spid="29" grpId="0"/>
      <p:bldP spid="30" grpId="0" animBg="1"/>
      <p:bldP spid="32"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373" y="723900"/>
            <a:ext cx="18456949" cy="9448800"/>
          </a:xfrm>
          <a:prstGeom prst="rect">
            <a:avLst/>
          </a:prstGeom>
        </p:spPr>
      </p:pic>
      <p:sp>
        <p:nvSpPr>
          <p:cNvPr id="18" name="Freeform 12">
            <a:extLst>
              <a:ext uri="{FF2B5EF4-FFF2-40B4-BE49-F238E27FC236}">
                <a16:creationId xmlns:a16="http://schemas.microsoft.com/office/drawing/2014/main" id="{A4C44268-399D-4CDF-97BF-1734547C11B5}"/>
              </a:ext>
            </a:extLst>
          </p:cNvPr>
          <p:cNvSpPr/>
          <p:nvPr/>
        </p:nvSpPr>
        <p:spPr>
          <a:xfrm rot="22029">
            <a:off x="2797833" y="1619456"/>
            <a:ext cx="14730732" cy="1476090"/>
          </a:xfrm>
          <a:custGeom>
            <a:avLst/>
            <a:gdLst/>
            <a:ahLst/>
            <a:cxnLst/>
            <a:rect l="l" t="t" r="r" b="b"/>
            <a:pathLst>
              <a:path w="3642657" h="3577602">
                <a:moveTo>
                  <a:pt x="3642657" y="3577602"/>
                </a:moveTo>
                <a:lnTo>
                  <a:pt x="0" y="3569982"/>
                </a:lnTo>
                <a:lnTo>
                  <a:pt x="0" y="1254033"/>
                </a:lnTo>
                <a:lnTo>
                  <a:pt x="17780" y="19050"/>
                </a:lnTo>
                <a:lnTo>
                  <a:pt x="1814367" y="0"/>
                </a:lnTo>
                <a:lnTo>
                  <a:pt x="3623607" y="5080"/>
                </a:lnTo>
                <a:close/>
              </a:path>
            </a:pathLst>
          </a:custGeom>
          <a:solidFill>
            <a:schemeClr val="accent6">
              <a:lumMod val="20000"/>
              <a:lumOff val="80000"/>
            </a:schemeClr>
          </a:solidFill>
        </p:spPr>
      </p:sp>
      <p:pic>
        <p:nvPicPr>
          <p:cNvPr id="19" name="Picture 14">
            <a:extLst>
              <a:ext uri="{FF2B5EF4-FFF2-40B4-BE49-F238E27FC236}">
                <a16:creationId xmlns:a16="http://schemas.microsoft.com/office/drawing/2014/main" id="{8533C9D2-0D7A-4CF2-8133-814574377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988">
            <a:off x="7052819" y="836985"/>
            <a:ext cx="5088587" cy="1037407"/>
          </a:xfrm>
          <a:prstGeom prst="rect">
            <a:avLst/>
          </a:prstGeom>
        </p:spPr>
      </p:pic>
      <p:sp>
        <p:nvSpPr>
          <p:cNvPr id="22" name="TextBox 21">
            <a:extLst>
              <a:ext uri="{FF2B5EF4-FFF2-40B4-BE49-F238E27FC236}">
                <a16:creationId xmlns:a16="http://schemas.microsoft.com/office/drawing/2014/main" id="{F4D48A6E-AB13-474F-9671-A874A55615B9}"/>
              </a:ext>
            </a:extLst>
          </p:cNvPr>
          <p:cNvSpPr txBox="1"/>
          <p:nvPr/>
        </p:nvSpPr>
        <p:spPr>
          <a:xfrm>
            <a:off x="2971800" y="1883141"/>
            <a:ext cx="15163800" cy="861133"/>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Câu 4: </a:t>
            </a:r>
            <a:r>
              <a:rPr lang="en-US" sz="3800">
                <a:solidFill>
                  <a:schemeClr val="accent2">
                    <a:lumMod val="50000"/>
                  </a:schemeClr>
                </a:solidFill>
                <a:latin typeface="Arial" panose="020B0604020202020204" pitchFamily="34" charset="0"/>
                <a:cs typeface="Arial" panose="020B0604020202020204" pitchFamily="34" charset="0"/>
              </a:rPr>
              <a:t>Trong những suy nghĩ dưới đây, đâu là suy nghĩ tích cực?</a:t>
            </a:r>
          </a:p>
        </p:txBody>
      </p:sp>
      <p:pic>
        <p:nvPicPr>
          <p:cNvPr id="23" name="Picture 4">
            <a:extLst>
              <a:ext uri="{FF2B5EF4-FFF2-40B4-BE49-F238E27FC236}">
                <a16:creationId xmlns:a16="http://schemas.microsoft.com/office/drawing/2014/main" id="{F7F76C2B-A697-4A90-BA8F-BF7B56AF1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9530" y="3297740"/>
            <a:ext cx="5646311" cy="3263251"/>
          </a:xfrm>
          <a:prstGeom prst="rect">
            <a:avLst/>
          </a:prstGeom>
        </p:spPr>
      </p:pic>
      <p:sp>
        <p:nvSpPr>
          <p:cNvPr id="32" name="TextBox 31">
            <a:extLst>
              <a:ext uri="{FF2B5EF4-FFF2-40B4-BE49-F238E27FC236}">
                <a16:creationId xmlns:a16="http://schemas.microsoft.com/office/drawing/2014/main" id="{8256E6DF-60F2-4CBF-85B4-0CBEA7AE860E}"/>
              </a:ext>
            </a:extLst>
          </p:cNvPr>
          <p:cNvSpPr txBox="1"/>
          <p:nvPr/>
        </p:nvSpPr>
        <p:spPr>
          <a:xfrm>
            <a:off x="1045096" y="3259931"/>
            <a:ext cx="5240664" cy="3313664"/>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A. </a:t>
            </a:r>
            <a:r>
              <a:rPr lang="vi-VN" sz="3600" b="0" i="0">
                <a:solidFill>
                  <a:schemeClr val="accent2">
                    <a:lumMod val="50000"/>
                  </a:schemeClr>
                </a:solidFill>
                <a:effectLst/>
                <a:latin typeface="Arial" panose="020B0604020202020204" pitchFamily="34" charset="0"/>
                <a:cs typeface="Arial" panose="020B0604020202020204" pitchFamily="34" charset="0"/>
              </a:rPr>
              <a:t>Em nghĩ mình thật kém cỏi vì không đạt được kết quả thì cử cao như các bạn trong lớp</a:t>
            </a:r>
            <a:r>
              <a:rPr lang="vi-VN" sz="3600" b="0" i="0">
                <a:solidFill>
                  <a:srgbClr val="333333"/>
                </a:solidFill>
                <a:effectLst/>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pic>
        <p:nvPicPr>
          <p:cNvPr id="33" name="Picture 4">
            <a:extLst>
              <a:ext uri="{FF2B5EF4-FFF2-40B4-BE49-F238E27FC236}">
                <a16:creationId xmlns:a16="http://schemas.microsoft.com/office/drawing/2014/main" id="{AD2D8D37-D69F-49A7-8152-4451F9FA80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016" y="6749341"/>
            <a:ext cx="5646311" cy="3263251"/>
          </a:xfrm>
          <a:prstGeom prst="rect">
            <a:avLst/>
          </a:prstGeom>
        </p:spPr>
      </p:pic>
      <p:sp>
        <p:nvSpPr>
          <p:cNvPr id="34" name="TextBox 33">
            <a:extLst>
              <a:ext uri="{FF2B5EF4-FFF2-40B4-BE49-F238E27FC236}">
                <a16:creationId xmlns:a16="http://schemas.microsoft.com/office/drawing/2014/main" id="{C0E4C2A5-CD70-47D2-943D-DE6A9BFD8E74}"/>
              </a:ext>
            </a:extLst>
          </p:cNvPr>
          <p:cNvSpPr txBox="1"/>
          <p:nvPr/>
        </p:nvSpPr>
        <p:spPr>
          <a:xfrm>
            <a:off x="971396" y="6724135"/>
            <a:ext cx="5240664" cy="3313664"/>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B. </a:t>
            </a:r>
            <a:r>
              <a:rPr lang="vi-VN" sz="3600" b="0" i="0">
                <a:solidFill>
                  <a:schemeClr val="accent2">
                    <a:lumMod val="50000"/>
                  </a:schemeClr>
                </a:solidFill>
                <a:effectLst/>
                <a:latin typeface="Arial" panose="020B0604020202020204" pitchFamily="34" charset="0"/>
                <a:cs typeface="Arial" panose="020B0604020202020204" pitchFamily="34" charset="0"/>
              </a:rPr>
              <a:t>Khi gặp thất bại</a:t>
            </a:r>
            <a:r>
              <a:rPr lang="en-US" sz="3600" b="0" i="0">
                <a:solidFill>
                  <a:schemeClr val="accent2">
                    <a:lumMod val="50000"/>
                  </a:schemeClr>
                </a:solidFill>
                <a:effectLst/>
                <a:latin typeface="Arial" panose="020B0604020202020204" pitchFamily="34" charset="0"/>
                <a:cs typeface="Arial" panose="020B0604020202020204" pitchFamily="34" charset="0"/>
              </a:rPr>
              <a:t>, </a:t>
            </a:r>
            <a:r>
              <a:rPr lang="vi-VN" sz="3600" b="0" i="0">
                <a:solidFill>
                  <a:schemeClr val="accent2">
                    <a:lumMod val="50000"/>
                  </a:schemeClr>
                </a:solidFill>
                <a:effectLst/>
                <a:latin typeface="Arial" panose="020B0604020202020204" pitchFamily="34" charset="0"/>
                <a:cs typeface="Arial" panose="020B0604020202020204" pitchFamily="34" charset="0"/>
              </a:rPr>
              <a:t>em nghĩ rằng đó là những bài học kinh nghiệm giúp </a:t>
            </a:r>
            <a:r>
              <a:rPr lang="en-US" sz="3600" b="0" i="0">
                <a:solidFill>
                  <a:schemeClr val="accent2">
                    <a:lumMod val="50000"/>
                  </a:schemeClr>
                </a:solidFill>
                <a:effectLst/>
                <a:latin typeface="Arial" panose="020B0604020202020204" pitchFamily="34" charset="0"/>
                <a:cs typeface="Arial" panose="020B0604020202020204" pitchFamily="34" charset="0"/>
              </a:rPr>
              <a:t>mình </a:t>
            </a:r>
            <a:r>
              <a:rPr lang="vi-VN" sz="3600" b="0" i="0">
                <a:solidFill>
                  <a:schemeClr val="accent2">
                    <a:lumMod val="50000"/>
                  </a:schemeClr>
                </a:solidFill>
                <a:effectLst/>
                <a:latin typeface="Arial" panose="020B0604020202020204" pitchFamily="34" charset="0"/>
                <a:cs typeface="Arial" panose="020B0604020202020204" pitchFamily="34" charset="0"/>
              </a:rPr>
              <a:t>trưởng thành hơn.</a:t>
            </a:r>
            <a:endParaRPr lang="en-US" sz="3600">
              <a:latin typeface="Arial" panose="020B0604020202020204" pitchFamily="34" charset="0"/>
              <a:cs typeface="Arial" panose="020B0604020202020204" pitchFamily="34" charset="0"/>
            </a:endParaRPr>
          </a:p>
        </p:txBody>
      </p:sp>
      <p:pic>
        <p:nvPicPr>
          <p:cNvPr id="35" name="Picture 4">
            <a:extLst>
              <a:ext uri="{FF2B5EF4-FFF2-40B4-BE49-F238E27FC236}">
                <a16:creationId xmlns:a16="http://schemas.microsoft.com/office/drawing/2014/main" id="{E8B06DAC-3BEC-4CB3-9DEA-F858544C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21347" y="3368401"/>
            <a:ext cx="5758118" cy="3263251"/>
          </a:xfrm>
          <a:prstGeom prst="rect">
            <a:avLst/>
          </a:prstGeom>
        </p:spPr>
      </p:pic>
      <p:sp>
        <p:nvSpPr>
          <p:cNvPr id="36" name="TextBox 35">
            <a:extLst>
              <a:ext uri="{FF2B5EF4-FFF2-40B4-BE49-F238E27FC236}">
                <a16:creationId xmlns:a16="http://schemas.microsoft.com/office/drawing/2014/main" id="{65156119-5CD8-4D60-9C0C-A7EB23181F5F}"/>
              </a:ext>
            </a:extLst>
          </p:cNvPr>
          <p:cNvSpPr txBox="1"/>
          <p:nvPr/>
        </p:nvSpPr>
        <p:spPr>
          <a:xfrm>
            <a:off x="11364886" y="3656823"/>
            <a:ext cx="5671039" cy="2482667"/>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 Khi gặp chuyện không vui, không may, em nghĩ mình thật đen đủi, xui xẻo.</a:t>
            </a:r>
            <a:endParaRPr lang="en-US" sz="3600">
              <a:latin typeface="Arial" panose="020B0604020202020204" pitchFamily="34" charset="0"/>
              <a:cs typeface="Arial" panose="020B0604020202020204" pitchFamily="34" charset="0"/>
            </a:endParaRPr>
          </a:p>
        </p:txBody>
      </p:sp>
      <p:pic>
        <p:nvPicPr>
          <p:cNvPr id="37" name="Picture 4">
            <a:extLst>
              <a:ext uri="{FF2B5EF4-FFF2-40B4-BE49-F238E27FC236}">
                <a16:creationId xmlns:a16="http://schemas.microsoft.com/office/drawing/2014/main" id="{C3149D10-E54B-4049-B84E-104ECFA0F1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83247" y="7144273"/>
            <a:ext cx="5758118" cy="2910602"/>
          </a:xfrm>
          <a:prstGeom prst="rect">
            <a:avLst/>
          </a:prstGeom>
        </p:spPr>
      </p:pic>
      <p:sp>
        <p:nvSpPr>
          <p:cNvPr id="38" name="TextBox 37">
            <a:extLst>
              <a:ext uri="{FF2B5EF4-FFF2-40B4-BE49-F238E27FC236}">
                <a16:creationId xmlns:a16="http://schemas.microsoft.com/office/drawing/2014/main" id="{7427573E-93C7-41D5-BC43-7D2386808130}"/>
              </a:ext>
            </a:extLst>
          </p:cNvPr>
          <p:cNvSpPr txBox="1"/>
          <p:nvPr/>
        </p:nvSpPr>
        <p:spPr>
          <a:xfrm>
            <a:off x="11441614" y="7355552"/>
            <a:ext cx="5671039" cy="2482667"/>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D. </a:t>
            </a:r>
            <a:r>
              <a:rPr lang="vi-VN" sz="3600" b="0" i="0">
                <a:solidFill>
                  <a:schemeClr val="accent2">
                    <a:lumMod val="50000"/>
                  </a:schemeClr>
                </a:solidFill>
                <a:effectLst/>
                <a:latin typeface="Arial" panose="020B0604020202020204" pitchFamily="34" charset="0"/>
                <a:cs typeface="Arial" panose="020B0604020202020204" pitchFamily="34" charset="0"/>
              </a:rPr>
              <a:t>Khi bị bố mẹ la mắng, em nghĩ rằng bố mẹ</a:t>
            </a:r>
            <a:r>
              <a:rPr lang="en-US" sz="3600" b="0" i="0">
                <a:solidFill>
                  <a:schemeClr val="accent2">
                    <a:lumMod val="50000"/>
                  </a:schemeClr>
                </a:solidFill>
                <a:effectLst/>
                <a:latin typeface="Arial" panose="020B0604020202020204" pitchFamily="34" charset="0"/>
                <a:cs typeface="Arial" panose="020B0604020202020204" pitchFamily="34" charset="0"/>
              </a:rPr>
              <a:t> k</a:t>
            </a:r>
            <a:r>
              <a:rPr lang="vi-VN" sz="3600" b="0" i="0">
                <a:solidFill>
                  <a:schemeClr val="accent2">
                    <a:lumMod val="50000"/>
                  </a:schemeClr>
                </a:solidFill>
                <a:effectLst/>
                <a:latin typeface="Arial" panose="020B0604020202020204" pitchFamily="34" charset="0"/>
                <a:cs typeface="Arial" panose="020B0604020202020204" pitchFamily="34" charset="0"/>
              </a:rPr>
              <a:t>hông thương yêu mình.</a:t>
            </a:r>
            <a:endParaRPr lang="en-US" sz="3600">
              <a:latin typeface="Arial" panose="020B0604020202020204" pitchFamily="34" charset="0"/>
              <a:cs typeface="Arial" panose="020B0604020202020204" pitchFamily="34" charset="0"/>
            </a:endParaRPr>
          </a:p>
        </p:txBody>
      </p:sp>
      <p:pic>
        <p:nvPicPr>
          <p:cNvPr id="39" name="Picture 17">
            <a:extLst>
              <a:ext uri="{FF2B5EF4-FFF2-40B4-BE49-F238E27FC236}">
                <a16:creationId xmlns:a16="http://schemas.microsoft.com/office/drawing/2014/main" id="{FCC552B8-0908-4007-82C7-964FF72C71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85221" y="5877475"/>
            <a:ext cx="4555450" cy="4177399"/>
          </a:xfrm>
          <a:prstGeom prst="rect">
            <a:avLst/>
          </a:prstGeom>
        </p:spPr>
      </p:pic>
      <p:pic>
        <p:nvPicPr>
          <p:cNvPr id="41" name="Picture 2">
            <a:extLst>
              <a:ext uri="{FF2B5EF4-FFF2-40B4-BE49-F238E27FC236}">
                <a16:creationId xmlns:a16="http://schemas.microsoft.com/office/drawing/2014/main" id="{BD817F4E-6DC8-4853-BCC3-8544332FB5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8153289" y="4569036"/>
            <a:ext cx="1421974" cy="1570454"/>
          </a:xfrm>
          <a:prstGeom prst="rect">
            <a:avLst/>
          </a:prstGeom>
        </p:spPr>
      </p:pic>
      <p:sp>
        <p:nvSpPr>
          <p:cNvPr id="9" name="Oval 8">
            <a:extLst>
              <a:ext uri="{FF2B5EF4-FFF2-40B4-BE49-F238E27FC236}">
                <a16:creationId xmlns:a16="http://schemas.microsoft.com/office/drawing/2014/main" id="{10B4A69D-4E7E-4814-A0E6-F2E18E3B4C34}"/>
              </a:ext>
            </a:extLst>
          </p:cNvPr>
          <p:cNvSpPr/>
          <p:nvPr/>
        </p:nvSpPr>
        <p:spPr>
          <a:xfrm>
            <a:off x="851128" y="6865791"/>
            <a:ext cx="749072"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200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down)">
                                      <p:cBhvr>
                                        <p:cTn id="42" dur="500"/>
                                        <p:tgtEl>
                                          <p:spTgt spid="38"/>
                                        </p:tgtEl>
                                      </p:cBhvr>
                                    </p:animEffect>
                                  </p:childTnLst>
                                </p:cTn>
                              </p:par>
                              <p:par>
                                <p:cTn id="43" presetID="22" presetClass="entr" presetSubtype="4"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down)">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4" grpId="0"/>
      <p:bldP spid="36" grpId="0"/>
      <p:bldP spid="38"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42545" y="9524"/>
            <a:ext cx="4512945"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277597" y="0"/>
            <a:ext cx="9138920" cy="10287000"/>
          </a:xfrm>
          <a:prstGeom prst="rect">
            <a:avLst/>
          </a:prstGeom>
        </p:spPr>
      </p:pic>
      <p:pic>
        <p:nvPicPr>
          <p:cNvPr id="11" name="Picture 12">
            <a:extLst>
              <a:ext uri="{FF2B5EF4-FFF2-40B4-BE49-F238E27FC236}">
                <a16:creationId xmlns:a16="http://schemas.microsoft.com/office/drawing/2014/main" id="{6AE5A52B-CBB4-4933-918C-49919958CF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51703" y="2097007"/>
            <a:ext cx="2644966" cy="8153400"/>
          </a:xfrm>
          <a:prstGeom prst="rect">
            <a:avLst/>
          </a:prstGeom>
        </p:spPr>
      </p:pic>
      <p:pic>
        <p:nvPicPr>
          <p:cNvPr id="13" name="Picture 3">
            <a:extLst>
              <a:ext uri="{FF2B5EF4-FFF2-40B4-BE49-F238E27FC236}">
                <a16:creationId xmlns:a16="http://schemas.microsoft.com/office/drawing/2014/main" id="{DC7E2768-70ED-4E32-BA7B-E961CFC16F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13677" y="650490"/>
            <a:ext cx="11477654" cy="3954420"/>
          </a:xfrm>
          <a:prstGeom prst="rect">
            <a:avLst/>
          </a:prstGeom>
        </p:spPr>
      </p:pic>
      <p:sp>
        <p:nvSpPr>
          <p:cNvPr id="14" name="Freeform 7">
            <a:extLst>
              <a:ext uri="{FF2B5EF4-FFF2-40B4-BE49-F238E27FC236}">
                <a16:creationId xmlns:a16="http://schemas.microsoft.com/office/drawing/2014/main" id="{8B6613FA-A1B8-4A49-908D-31B072755385}"/>
              </a:ext>
            </a:extLst>
          </p:cNvPr>
          <p:cNvSpPr/>
          <p:nvPr/>
        </p:nvSpPr>
        <p:spPr>
          <a:xfrm>
            <a:off x="1981200" y="4858153"/>
            <a:ext cx="7467600" cy="1990513"/>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15" name="TextBox 14">
            <a:extLst>
              <a:ext uri="{FF2B5EF4-FFF2-40B4-BE49-F238E27FC236}">
                <a16:creationId xmlns:a16="http://schemas.microsoft.com/office/drawing/2014/main" id="{9FC10571-DB22-408B-9AD1-3A54501DB40A}"/>
              </a:ext>
            </a:extLst>
          </p:cNvPr>
          <p:cNvSpPr txBox="1"/>
          <p:nvPr/>
        </p:nvSpPr>
        <p:spPr>
          <a:xfrm>
            <a:off x="4684008" y="964263"/>
            <a:ext cx="10267585" cy="3326873"/>
          </a:xfrm>
          <a:prstGeom prst="rect">
            <a:avLst/>
          </a:prstGeom>
          <a:noFill/>
        </p:spPr>
        <p:txBody>
          <a:bodyPr wrap="square">
            <a:spAutoFit/>
          </a:bodyPr>
          <a:lstStyle/>
          <a:p>
            <a:pPr algn="just">
              <a:lnSpc>
                <a:spcPct val="150000"/>
              </a:lnSpc>
            </a:pPr>
            <a:r>
              <a:rPr lang="en-US" sz="3600" b="1">
                <a:solidFill>
                  <a:schemeClr val="accent2">
                    <a:lumMod val="50000"/>
                  </a:schemeClr>
                </a:solidFill>
                <a:latin typeface="Arial" panose="020B0604020202020204" pitchFamily="34" charset="0"/>
                <a:cs typeface="Arial" panose="020B0604020202020204" pitchFamily="34" charset="0"/>
              </a:rPr>
              <a:t>Câu 5: </a:t>
            </a:r>
            <a:r>
              <a:rPr lang="en-US" sz="3600">
                <a:solidFill>
                  <a:schemeClr val="accent2">
                    <a:lumMod val="50000"/>
                  </a:schemeClr>
                </a:solidFill>
                <a:latin typeface="Arial" panose="020B0604020202020204" pitchFamily="34" charset="0"/>
                <a:cs typeface="Arial" panose="020B0604020202020204" pitchFamily="34" charset="0"/>
              </a:rPr>
              <a:t>C</a:t>
            </a:r>
            <a:r>
              <a:rPr lang="vi-VN" sz="3600">
                <a:solidFill>
                  <a:schemeClr val="accent2">
                    <a:lumMod val="50000"/>
                  </a:schemeClr>
                </a:solidFill>
                <a:latin typeface="Arial" panose="020B0604020202020204" pitchFamily="34" charset="0"/>
                <a:cs typeface="Arial" panose="020B0604020202020204" pitchFamily="34" charset="0"/>
              </a:rPr>
              <a:t>họn cách giải quyết trong tình huống sau:</a:t>
            </a:r>
            <a:r>
              <a:rPr lang="en-US" sz="3600">
                <a:solidFill>
                  <a:schemeClr val="accent2">
                    <a:lumMod val="50000"/>
                  </a:schemeClr>
                </a:solidFill>
                <a:latin typeface="Arial" panose="020B0604020202020204" pitchFamily="34" charset="0"/>
                <a:cs typeface="Arial" panose="020B0604020202020204" pitchFamily="34" charset="0"/>
              </a:rPr>
              <a:t> </a:t>
            </a:r>
            <a:r>
              <a:rPr lang="vi-VN" sz="3600" i="1">
                <a:solidFill>
                  <a:schemeClr val="accent2">
                    <a:lumMod val="50000"/>
                  </a:schemeClr>
                </a:solidFill>
                <a:latin typeface="Arial" panose="020B0604020202020204" pitchFamily="34" charset="0"/>
                <a:cs typeface="Arial" panose="020B0604020202020204" pitchFamily="34" charset="0"/>
              </a:rPr>
              <a:t>Khi học lực của em chỉ ở mức vừa phải nhưng bố mẹ lại mong muốn em đạt học sinh giỏi và đứng đầu lớp, em cảm thấy rất áp lực. Em sẽ:</a:t>
            </a:r>
            <a:r>
              <a:rPr lang="en-US" sz="3600" i="1">
                <a:solidFill>
                  <a:schemeClr val="accent2">
                    <a:lumMod val="50000"/>
                  </a:schemeClr>
                </a:solidFill>
                <a:latin typeface="Arial" panose="020B0604020202020204" pitchFamily="34" charset="0"/>
                <a:cs typeface="Arial" panose="020B0604020202020204" pitchFamily="34" charset="0"/>
              </a:rPr>
              <a:t> </a:t>
            </a:r>
            <a:endParaRPr lang="en-US" sz="3600" i="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AA5826D-C054-4E9E-8867-19C84A056B40}"/>
              </a:ext>
            </a:extLst>
          </p:cNvPr>
          <p:cNvSpPr txBox="1"/>
          <p:nvPr/>
        </p:nvSpPr>
        <p:spPr>
          <a:xfrm>
            <a:off x="2182566" y="4991267"/>
            <a:ext cx="6961434" cy="1651671"/>
          </a:xfrm>
          <a:prstGeom prst="rect">
            <a:avLst/>
          </a:prstGeom>
          <a:noFill/>
        </p:spPr>
        <p:txBody>
          <a:bodyPr wrap="square">
            <a:spAutoFit/>
          </a:bodyPr>
          <a:lstStyle/>
          <a:p>
            <a:pPr algn="just">
              <a:lnSpc>
                <a:spcPct val="150000"/>
              </a:lnSpc>
            </a:pPr>
            <a:r>
              <a:rPr lang="vi-VN" sz="3600" b="0" i="0">
                <a:solidFill>
                  <a:schemeClr val="accent2">
                    <a:lumMod val="50000"/>
                  </a:schemeClr>
                </a:solidFill>
                <a:effectLst/>
                <a:latin typeface="Arial" panose="020B0604020202020204" pitchFamily="34" charset="0"/>
                <a:cs typeface="Arial" panose="020B0604020202020204" pitchFamily="34" charset="0"/>
              </a:rPr>
              <a:t>A.</a:t>
            </a:r>
            <a:r>
              <a:rPr lang="en-US" sz="3600" b="0" i="0">
                <a:solidFill>
                  <a:schemeClr val="accent2">
                    <a:lumMod val="50000"/>
                  </a:schemeClr>
                </a:solidFill>
                <a:effectLst/>
                <a:latin typeface="Arial" panose="020B0604020202020204" pitchFamily="34" charset="0"/>
                <a:cs typeface="Arial" panose="020B0604020202020204" pitchFamily="34" charset="0"/>
              </a:rPr>
              <a:t> Cố </a:t>
            </a:r>
            <a:r>
              <a:rPr lang="vi-VN" sz="3600" b="0" i="0">
                <a:solidFill>
                  <a:schemeClr val="accent2">
                    <a:lumMod val="50000"/>
                  </a:schemeClr>
                </a:solidFill>
                <a:effectLst/>
                <a:latin typeface="Arial" panose="020B0604020202020204" pitchFamily="34" charset="0"/>
                <a:cs typeface="Arial" panose="020B0604020202020204" pitchFamily="34" charset="0"/>
              </a:rPr>
              <a:t>gắng học bằng mọi cách để đạt được điều bố mẹ kì vọng</a:t>
            </a:r>
            <a:r>
              <a:rPr lang="en-US" sz="3600" b="0" i="0">
                <a:solidFill>
                  <a:schemeClr val="accent2">
                    <a:lumMod val="50000"/>
                  </a:schemeClr>
                </a:solidFill>
                <a:effectLst/>
                <a:latin typeface="Arial" panose="020B0604020202020204" pitchFamily="34" charset="0"/>
                <a:cs typeface="Arial" panose="020B0604020202020204" pitchFamily="34" charset="0"/>
              </a:rPr>
              <a:t>.</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18" name="Freeform 7">
            <a:extLst>
              <a:ext uri="{FF2B5EF4-FFF2-40B4-BE49-F238E27FC236}">
                <a16:creationId xmlns:a16="http://schemas.microsoft.com/office/drawing/2014/main" id="{F94E58B6-F762-40FD-AF21-DECA77920586}"/>
              </a:ext>
            </a:extLst>
          </p:cNvPr>
          <p:cNvSpPr/>
          <p:nvPr/>
        </p:nvSpPr>
        <p:spPr>
          <a:xfrm>
            <a:off x="1778257" y="7438332"/>
            <a:ext cx="8250877" cy="1990513"/>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19" name="TextBox 18">
            <a:extLst>
              <a:ext uri="{FF2B5EF4-FFF2-40B4-BE49-F238E27FC236}">
                <a16:creationId xmlns:a16="http://schemas.microsoft.com/office/drawing/2014/main" id="{E6E779DC-73B5-494C-A493-FE974556082A}"/>
              </a:ext>
            </a:extLst>
          </p:cNvPr>
          <p:cNvSpPr txBox="1"/>
          <p:nvPr/>
        </p:nvSpPr>
        <p:spPr>
          <a:xfrm>
            <a:off x="1985581" y="7541078"/>
            <a:ext cx="7934943" cy="1651671"/>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B. Chán nản vì bố mẹ chỉ quan tâm đến thành tích, không quan tâm mình.</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75C4D4A-D2EB-455D-A866-DD972D637CD3}"/>
              </a:ext>
            </a:extLst>
          </p:cNvPr>
          <p:cNvSpPr/>
          <p:nvPr/>
        </p:nvSpPr>
        <p:spPr>
          <a:xfrm>
            <a:off x="9680624" y="4833521"/>
            <a:ext cx="8001000" cy="1990513"/>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21" name="TextBox 20">
            <a:extLst>
              <a:ext uri="{FF2B5EF4-FFF2-40B4-BE49-F238E27FC236}">
                <a16:creationId xmlns:a16="http://schemas.microsoft.com/office/drawing/2014/main" id="{0E2DA4C0-3302-430A-9377-0F1187864A04}"/>
              </a:ext>
            </a:extLst>
          </p:cNvPr>
          <p:cNvSpPr txBox="1"/>
          <p:nvPr/>
        </p:nvSpPr>
        <p:spPr>
          <a:xfrm>
            <a:off x="9830484" y="5012493"/>
            <a:ext cx="7662554" cy="1664879"/>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C. Đ</a:t>
            </a:r>
            <a:r>
              <a:rPr lang="vi-VN" sz="3600" b="0" i="0">
                <a:solidFill>
                  <a:schemeClr val="accent2">
                    <a:lumMod val="50000"/>
                  </a:schemeClr>
                </a:solidFill>
                <a:effectLst/>
                <a:latin typeface="Arial" panose="020B0604020202020204" pitchFamily="34" charset="0"/>
                <a:cs typeface="Arial" panose="020B0604020202020204" pitchFamily="34" charset="0"/>
              </a:rPr>
              <a:t>ặt mục tiêu phù hợp</a:t>
            </a:r>
            <a:r>
              <a:rPr lang="en-US" sz="3600" b="0" i="0">
                <a:solidFill>
                  <a:schemeClr val="accent2">
                    <a:lumMod val="50000"/>
                  </a:schemeClr>
                </a:solidFill>
                <a:effectLst/>
                <a:latin typeface="Arial" panose="020B0604020202020204" pitchFamily="34" charset="0"/>
                <a:cs typeface="Arial" panose="020B0604020202020204" pitchFamily="34" charset="0"/>
              </a:rPr>
              <a:t>, </a:t>
            </a:r>
            <a:r>
              <a:rPr lang="vi-VN" sz="3600" b="0" i="0">
                <a:solidFill>
                  <a:schemeClr val="accent2">
                    <a:lumMod val="50000"/>
                  </a:schemeClr>
                </a:solidFill>
                <a:effectLst/>
                <a:latin typeface="Arial" panose="020B0604020202020204" pitchFamily="34" charset="0"/>
                <a:cs typeface="Arial" panose="020B0604020202020204" pitchFamily="34" charset="0"/>
              </a:rPr>
              <a:t>tìm cơ hội để bày tỏ nguyện vọng với bố mẹ.</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22" name="Freeform 7">
            <a:extLst>
              <a:ext uri="{FF2B5EF4-FFF2-40B4-BE49-F238E27FC236}">
                <a16:creationId xmlns:a16="http://schemas.microsoft.com/office/drawing/2014/main" id="{86293689-9139-4007-BAF5-CC11F001B4B2}"/>
              </a:ext>
            </a:extLst>
          </p:cNvPr>
          <p:cNvSpPr/>
          <p:nvPr/>
        </p:nvSpPr>
        <p:spPr>
          <a:xfrm>
            <a:off x="10196361" y="7426091"/>
            <a:ext cx="7812414" cy="1990513"/>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sp>
        <p:nvSpPr>
          <p:cNvPr id="23" name="TextBox 22">
            <a:extLst>
              <a:ext uri="{FF2B5EF4-FFF2-40B4-BE49-F238E27FC236}">
                <a16:creationId xmlns:a16="http://schemas.microsoft.com/office/drawing/2014/main" id="{B8ADD468-EE42-4D69-B379-0D7A94BCFC88}"/>
              </a:ext>
            </a:extLst>
          </p:cNvPr>
          <p:cNvSpPr txBox="1"/>
          <p:nvPr/>
        </p:nvSpPr>
        <p:spPr>
          <a:xfrm>
            <a:off x="10346221" y="7605063"/>
            <a:ext cx="7662554" cy="1664879"/>
          </a:xfrm>
          <a:prstGeom prst="rect">
            <a:avLst/>
          </a:prstGeom>
          <a:noFill/>
        </p:spPr>
        <p:txBody>
          <a:bodyPr wrap="square">
            <a:spAutoFit/>
          </a:bodyPr>
          <a:lstStyle/>
          <a:p>
            <a:pPr algn="just">
              <a:lnSpc>
                <a:spcPct val="150000"/>
              </a:lnSpc>
            </a:pPr>
            <a:r>
              <a:rPr lang="en-US" sz="3600" b="0" i="0">
                <a:solidFill>
                  <a:schemeClr val="accent2">
                    <a:lumMod val="50000"/>
                  </a:schemeClr>
                </a:solidFill>
                <a:effectLst/>
                <a:latin typeface="Arial" panose="020B0604020202020204" pitchFamily="34" charset="0"/>
                <a:cs typeface="Arial" panose="020B0604020202020204" pitchFamily="34" charset="0"/>
              </a:rPr>
              <a:t>D. K</a:t>
            </a:r>
            <a:r>
              <a:rPr lang="vi-VN" sz="3600" b="0" i="0">
                <a:solidFill>
                  <a:schemeClr val="accent2">
                    <a:lumMod val="50000"/>
                  </a:schemeClr>
                </a:solidFill>
                <a:effectLst/>
                <a:latin typeface="Arial" panose="020B0604020202020204" pitchFamily="34" charset="0"/>
                <a:cs typeface="Arial" panose="020B0604020202020204" pitchFamily="34" charset="0"/>
              </a:rPr>
              <a:t>hông để tâm đến mong muốn của bố mẹ và cứ học bình thường</a:t>
            </a:r>
            <a:endParaRPr lang="en-US" sz="3600">
              <a:solidFill>
                <a:schemeClr val="accent2">
                  <a:lumMod val="50000"/>
                </a:schemeClr>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C463131-5095-4971-8150-BE73B5B660C8}"/>
              </a:ext>
            </a:extLst>
          </p:cNvPr>
          <p:cNvSpPr/>
          <p:nvPr/>
        </p:nvSpPr>
        <p:spPr>
          <a:xfrm>
            <a:off x="9830484" y="5235332"/>
            <a:ext cx="595076"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67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1)">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P spid="23"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282801" y="-393210"/>
            <a:ext cx="9138920" cy="10287000"/>
          </a:xfrm>
          <a:prstGeom prst="rect">
            <a:avLst/>
          </a:prstGeom>
        </p:spPr>
      </p:pic>
      <p:grpSp>
        <p:nvGrpSpPr>
          <p:cNvPr id="4" name="Group 4"/>
          <p:cNvGrpSpPr/>
          <p:nvPr/>
        </p:nvGrpSpPr>
        <p:grpSpPr>
          <a:xfrm>
            <a:off x="1362133" y="647700"/>
            <a:ext cx="11439467"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sp>
        <p:nvSpPr>
          <p:cNvPr id="9" name="TextBox 9"/>
          <p:cNvSpPr txBox="1"/>
          <p:nvPr/>
        </p:nvSpPr>
        <p:spPr>
          <a:xfrm>
            <a:off x="1309585" y="2622777"/>
            <a:ext cx="11269654" cy="2747034"/>
          </a:xfrm>
          <a:prstGeom prst="rect">
            <a:avLst/>
          </a:prstGeom>
        </p:spPr>
        <p:txBody>
          <a:bodyPr wrap="square" lIns="0" tIns="0" rIns="0" bIns="0" rtlCol="0" anchor="t">
            <a:spAutoFit/>
          </a:bodyPr>
          <a:lstStyle/>
          <a:p>
            <a:pPr algn="ctr">
              <a:lnSpc>
                <a:spcPts val="11180"/>
              </a:lnSpc>
            </a:pPr>
            <a:r>
              <a:rPr lang="en-US" sz="7200" b="1">
                <a:solidFill>
                  <a:srgbClr val="5E3023"/>
                </a:solidFill>
                <a:latin typeface="Arial" panose="020B0604020202020204" pitchFamily="34" charset="0"/>
                <a:cs typeface="Arial" panose="020B0604020202020204" pitchFamily="34" charset="0"/>
              </a:rPr>
              <a:t>BÀI 7: ỨNG PHÓ VỚI</a:t>
            </a:r>
          </a:p>
          <a:p>
            <a:pPr algn="ctr">
              <a:lnSpc>
                <a:spcPts val="11180"/>
              </a:lnSpc>
            </a:pPr>
            <a:r>
              <a:rPr lang="en-US" sz="7200" b="1">
                <a:solidFill>
                  <a:srgbClr val="5E3023"/>
                </a:solidFill>
                <a:latin typeface="Arial" panose="020B0604020202020204" pitchFamily="34" charset="0"/>
                <a:cs typeface="Arial" panose="020B0604020202020204" pitchFamily="34" charset="0"/>
              </a:rPr>
              <a:t> TÂM LÍ CĂNG THẲNG</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74572">
            <a:off x="604167" y="704539"/>
            <a:ext cx="1640850" cy="21284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02007">
            <a:off x="16728232" y="7986692"/>
            <a:ext cx="1334372" cy="1730907"/>
          </a:xfrm>
          <a:prstGeom prst="rect">
            <a:avLst/>
          </a:prstGeom>
        </p:spPr>
      </p:pic>
      <p:pic>
        <p:nvPicPr>
          <p:cNvPr id="12" name="Picture 4">
            <a:extLst>
              <a:ext uri="{FF2B5EF4-FFF2-40B4-BE49-F238E27FC236}">
                <a16:creationId xmlns:a16="http://schemas.microsoft.com/office/drawing/2014/main" id="{9C221A4A-325F-44B4-AB3A-88BB3FFA26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777208" y="3392549"/>
            <a:ext cx="5882664" cy="7018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996079" y="3514258"/>
            <a:ext cx="16626267" cy="1044197"/>
          </a:xfrm>
          <a:prstGeom prst="rect">
            <a:avLst/>
          </a:prstGeom>
        </p:spPr>
        <p:txBody>
          <a:bodyPr wrap="square" lIns="0" tIns="0" rIns="0" bIns="0" rtlCol="0" anchor="t">
            <a:spAutoFit/>
          </a:bodyPr>
          <a:lstStyle/>
          <a:p>
            <a:pPr lvl="1"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NHIỆM VỤ 2: TRẢ LỜI CÂU HỎI BÀI TẬP SGK</a:t>
            </a: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2" name="Picture 7">
            <a:extLst>
              <a:ext uri="{FF2B5EF4-FFF2-40B4-BE49-F238E27FC236}">
                <a16:creationId xmlns:a16="http://schemas.microsoft.com/office/drawing/2014/main" id="{43119369-C4D8-43ED-97F2-80361ED9F69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774620" y="4874073"/>
            <a:ext cx="6357531" cy="5483368"/>
          </a:xfrm>
          <a:prstGeom prst="rect">
            <a:avLst/>
          </a:prstGeom>
        </p:spPr>
      </p:pic>
    </p:spTree>
    <p:extLst>
      <p:ext uri="{BB962C8B-B14F-4D97-AF65-F5344CB8AC3E}">
        <p14:creationId xmlns:p14="http://schemas.microsoft.com/office/powerpoint/2010/main" val="152571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3893108" y="1790700"/>
            <a:ext cx="10911523" cy="5791200"/>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5470452" y="1833831"/>
            <a:ext cx="7445656" cy="1064650"/>
          </a:xfrm>
          <a:prstGeom prst="rect">
            <a:avLst/>
          </a:prstGeom>
        </p:spPr>
        <p:txBody>
          <a:bodyPr lIns="0" tIns="0" rIns="0" bIns="0" rtlCol="0" anchor="t">
            <a:spAutoFit/>
          </a:bodyPr>
          <a:lstStyle/>
          <a:p>
            <a:pPr algn="ctr">
              <a:lnSpc>
                <a:spcPts val="9360"/>
              </a:lnSpc>
            </a:pPr>
            <a:r>
              <a:rPr lang="en-US" sz="4500" b="1">
                <a:solidFill>
                  <a:srgbClr val="5E3023"/>
                </a:solidFill>
                <a:latin typeface="Arial" panose="020B0604020202020204" pitchFamily="34" charset="0"/>
                <a:cs typeface="Arial" panose="020B0604020202020204" pitchFamily="34" charset="0"/>
              </a:rPr>
              <a:t>Bài tập 1 – SGK tr.39</a:t>
            </a:r>
          </a:p>
        </p:txBody>
      </p:sp>
      <p:sp>
        <p:nvSpPr>
          <p:cNvPr id="10" name="TextBox 10"/>
          <p:cNvSpPr txBox="1"/>
          <p:nvPr/>
        </p:nvSpPr>
        <p:spPr>
          <a:xfrm>
            <a:off x="4300863" y="3075263"/>
            <a:ext cx="10098405" cy="4026615"/>
          </a:xfrm>
          <a:prstGeom prst="rect">
            <a:avLst/>
          </a:prstGeom>
        </p:spPr>
        <p:txBody>
          <a:bodyPr wrap="square" lIns="0" tIns="0" rIns="0" bIns="0" rtlCol="0" anchor="t">
            <a:spAutoFit/>
          </a:bodyPr>
          <a:lstStyle/>
          <a:p>
            <a:pPr marL="0" lvl="0" indent="0" algn="just">
              <a:lnSpc>
                <a:spcPct val="150000"/>
              </a:lnSpc>
            </a:pPr>
            <a:r>
              <a:rPr lang="en-US" sz="4500">
                <a:solidFill>
                  <a:schemeClr val="accent2">
                    <a:lumMod val="50000"/>
                    <a:alpha val="81961"/>
                  </a:schemeClr>
                </a:solidFill>
                <a:latin typeface="Arial" panose="020B0604020202020204" pitchFamily="34" charset="0"/>
                <a:cs typeface="Arial" panose="020B0604020202020204" pitchFamily="34" charset="0"/>
              </a:rPr>
              <a:t>Hãy c</a:t>
            </a:r>
            <a:r>
              <a:rPr lang="vi-VN" sz="4500">
                <a:solidFill>
                  <a:schemeClr val="accent2">
                    <a:lumMod val="50000"/>
                    <a:alpha val="81961"/>
                  </a:schemeClr>
                </a:solidFill>
                <a:latin typeface="Arial" panose="020B0604020202020204" pitchFamily="34" charset="0"/>
                <a:cs typeface="Arial" panose="020B0604020202020204" pitchFamily="34" charset="0"/>
              </a:rPr>
              <a:t>hia sẻ cách ứng phó đã từng áp dụng với một tình huống căng thẳng trước đây. Em đánh giá như thế nào về hiệu quả của cách thức đó?</a:t>
            </a:r>
            <a:endParaRPr lang="en-US" sz="4500">
              <a:solidFill>
                <a:schemeClr val="accent2">
                  <a:lumMod val="50000"/>
                  <a:alpha val="81961"/>
                </a:schemeClr>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952">
            <a:off x="16324541" y="471605"/>
            <a:ext cx="1267232" cy="16438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9222">
            <a:off x="391147" y="5011500"/>
            <a:ext cx="1376956" cy="1786146"/>
          </a:xfrm>
          <a:prstGeom prst="rect">
            <a:avLst/>
          </a:prstGeom>
        </p:spPr>
      </p:pic>
      <p:pic>
        <p:nvPicPr>
          <p:cNvPr id="14" name="Picture 20">
            <a:extLst>
              <a:ext uri="{FF2B5EF4-FFF2-40B4-BE49-F238E27FC236}">
                <a16:creationId xmlns:a16="http://schemas.microsoft.com/office/drawing/2014/main" id="{D1A7182A-9F2C-41F4-ABD0-8D528A7B9A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3003663" y="5749130"/>
            <a:ext cx="4511356" cy="4559435"/>
          </a:xfrm>
          <a:prstGeom prst="rect">
            <a:avLst/>
          </a:prstGeom>
        </p:spPr>
      </p:pic>
      <p:pic>
        <p:nvPicPr>
          <p:cNvPr id="15" name="Picture 21">
            <a:extLst>
              <a:ext uri="{FF2B5EF4-FFF2-40B4-BE49-F238E27FC236}">
                <a16:creationId xmlns:a16="http://schemas.microsoft.com/office/drawing/2014/main" id="{3C47716A-0984-4EAF-A446-08833BD0AD7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29868" y="6149760"/>
            <a:ext cx="4128559" cy="4158805"/>
          </a:xfrm>
          <a:prstGeom prst="rect">
            <a:avLst/>
          </a:prstGeom>
        </p:spPr>
      </p:pic>
    </p:spTree>
    <p:extLst>
      <p:ext uri="{BB962C8B-B14F-4D97-AF65-F5344CB8AC3E}">
        <p14:creationId xmlns:p14="http://schemas.microsoft.com/office/powerpoint/2010/main" val="3895624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8599773" y="3286285"/>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376551" y="616477"/>
            <a:ext cx="15713337" cy="782025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9" name="TextBox 9"/>
          <p:cNvSpPr txBox="1"/>
          <p:nvPr/>
        </p:nvSpPr>
        <p:spPr>
          <a:xfrm>
            <a:off x="467178" y="1268124"/>
            <a:ext cx="15341776" cy="1064650"/>
          </a:xfrm>
          <a:prstGeom prst="rect">
            <a:avLst/>
          </a:prstGeom>
        </p:spPr>
        <p:txBody>
          <a:bodyPr wrap="square" lIns="0" tIns="0" rIns="0" bIns="0" rtlCol="0" anchor="t">
            <a:spAutoFit/>
          </a:bodyPr>
          <a:lstStyle/>
          <a:p>
            <a:pPr algn="ctr">
              <a:lnSpc>
                <a:spcPts val="9360"/>
              </a:lnSpc>
            </a:pPr>
            <a:r>
              <a:rPr lang="en-US" sz="4500" b="1">
                <a:solidFill>
                  <a:srgbClr val="5E3023"/>
                </a:solidFill>
                <a:latin typeface="Arial" panose="020B0604020202020204" pitchFamily="34" charset="0"/>
                <a:cs typeface="Arial" panose="020B0604020202020204" pitchFamily="34" charset="0"/>
              </a:rPr>
              <a:t>Bài tập 2 – SGK tr.39</a:t>
            </a:r>
          </a:p>
        </p:txBody>
      </p:sp>
      <p:sp>
        <p:nvSpPr>
          <p:cNvPr id="16" name="TextBox 15">
            <a:extLst>
              <a:ext uri="{FF2B5EF4-FFF2-40B4-BE49-F238E27FC236}">
                <a16:creationId xmlns:a16="http://schemas.microsoft.com/office/drawing/2014/main" id="{901E2889-22BC-4AAD-B642-D951C0AD7E16}"/>
              </a:ext>
            </a:extLst>
          </p:cNvPr>
          <p:cNvSpPr txBox="1"/>
          <p:nvPr/>
        </p:nvSpPr>
        <p:spPr>
          <a:xfrm>
            <a:off x="775120" y="2457233"/>
            <a:ext cx="14680058" cy="5234638"/>
          </a:xfrm>
          <a:prstGeom prst="rect">
            <a:avLst/>
          </a:prstGeom>
          <a:noFill/>
        </p:spPr>
        <p:txBody>
          <a:bodyPr wrap="square">
            <a:spAutoFit/>
          </a:bodyPr>
          <a:lstStyle/>
          <a:p>
            <a:pPr algn="just">
              <a:lnSpc>
                <a:spcPct val="150000"/>
              </a:lnSpc>
              <a:spcBef>
                <a:spcPts val="100"/>
              </a:spcBef>
              <a:spcAft>
                <a:spcPts val="100"/>
              </a:spcAft>
            </a:pPr>
            <a:r>
              <a:rPr lang="en-US" sz="45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Đọc các tình huống SGK tr.39 và trả lời câu hỏi:</a:t>
            </a:r>
          </a:p>
          <a:p>
            <a:pPr marL="685800" indent="-685800" algn="just">
              <a:lnSpc>
                <a:spcPct val="150000"/>
              </a:lnSpc>
              <a:spcBef>
                <a:spcPts val="100"/>
              </a:spcBef>
              <a:spcAft>
                <a:spcPts val="100"/>
              </a:spcAft>
              <a:buFont typeface="Arial" panose="020B0604020202020204" pitchFamily="34" charset="0"/>
              <a:buChar char="•"/>
            </a:pPr>
            <a:r>
              <a:rPr lang="en-US" sz="45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Tình huống 1: </a:t>
            </a:r>
            <a:r>
              <a:rPr lang="en-US" sz="4500" i="1">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Nếu là N, em sẽ làm gì?</a:t>
            </a:r>
          </a:p>
          <a:p>
            <a:pPr marL="685800" indent="-685800" algn="just">
              <a:lnSpc>
                <a:spcPct val="150000"/>
              </a:lnSpc>
              <a:spcBef>
                <a:spcPts val="100"/>
              </a:spcBef>
              <a:spcAft>
                <a:spcPts val="100"/>
              </a:spcAft>
              <a:buFont typeface="Arial" panose="020B0604020202020204" pitchFamily="34" charset="0"/>
              <a:buChar char="•"/>
            </a:pPr>
            <a:r>
              <a:rPr lang="en-US" sz="45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Tình huống 2: </a:t>
            </a:r>
            <a:r>
              <a:rPr lang="en-US" sz="4500" i="1">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H nên nói chuyện với bạn như thế nào?</a:t>
            </a:r>
          </a:p>
          <a:p>
            <a:pPr marL="685800" indent="-685800" algn="just">
              <a:lnSpc>
                <a:spcPct val="150000"/>
              </a:lnSpc>
              <a:spcBef>
                <a:spcPts val="100"/>
              </a:spcBef>
              <a:spcAft>
                <a:spcPts val="100"/>
              </a:spcAft>
              <a:buFont typeface="Arial" panose="020B0604020202020204" pitchFamily="34" charset="0"/>
              <a:buChar char="•"/>
            </a:pPr>
            <a:r>
              <a:rPr lang="en-US" sz="45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Tình huống 3: </a:t>
            </a:r>
            <a:r>
              <a:rPr lang="en-US" sz="4500" i="1">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P đã chọn cách ứng phó nào? Em có đồng ý không? Vì sao? </a:t>
            </a:r>
            <a:endParaRPr lang="en-US" sz="4500" i="1">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7" name="Picture 20">
            <a:extLst>
              <a:ext uri="{FF2B5EF4-FFF2-40B4-BE49-F238E27FC236}">
                <a16:creationId xmlns:a16="http://schemas.microsoft.com/office/drawing/2014/main" id="{8237C619-B9A7-4FE4-9444-DA5422B673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12492" y="5728510"/>
            <a:ext cx="4353559" cy="4582302"/>
          </a:xfrm>
          <a:prstGeom prst="rect">
            <a:avLst/>
          </a:prstGeom>
        </p:spPr>
      </p:pic>
    </p:spTree>
    <p:extLst>
      <p:ext uri="{BB962C8B-B14F-4D97-AF65-F5344CB8AC3E}">
        <p14:creationId xmlns:p14="http://schemas.microsoft.com/office/powerpoint/2010/main" val="153106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386B3CA8-2758-4B91-A7A3-9CC5DEDCC935}"/>
              </a:ext>
            </a:extLst>
          </p:cNvPr>
          <p:cNvGrpSpPr/>
          <p:nvPr/>
        </p:nvGrpSpPr>
        <p:grpSpPr>
          <a:xfrm>
            <a:off x="469089" y="599193"/>
            <a:ext cx="8170101" cy="5509677"/>
            <a:chOff x="0" y="0"/>
            <a:chExt cx="10488335" cy="7311917"/>
          </a:xfrm>
        </p:grpSpPr>
        <p:sp>
          <p:nvSpPr>
            <p:cNvPr id="14" name="Freeform 3">
              <a:extLst>
                <a:ext uri="{FF2B5EF4-FFF2-40B4-BE49-F238E27FC236}">
                  <a16:creationId xmlns:a16="http://schemas.microsoft.com/office/drawing/2014/main" id="{F05D95DD-E3F2-4479-AE2F-E018CDB044C3}"/>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16" name="Freeform 4">
              <a:extLst>
                <a:ext uri="{FF2B5EF4-FFF2-40B4-BE49-F238E27FC236}">
                  <a16:creationId xmlns:a16="http://schemas.microsoft.com/office/drawing/2014/main" id="{4790CB7B-E13F-43D8-AFFA-806862728EFD}"/>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21" name="Group 11">
            <a:extLst>
              <a:ext uri="{FF2B5EF4-FFF2-40B4-BE49-F238E27FC236}">
                <a16:creationId xmlns:a16="http://schemas.microsoft.com/office/drawing/2014/main" id="{C9591935-09D6-4599-9E90-8556386FD300}"/>
              </a:ext>
            </a:extLst>
          </p:cNvPr>
          <p:cNvGrpSpPr/>
          <p:nvPr/>
        </p:nvGrpSpPr>
        <p:grpSpPr>
          <a:xfrm rot="-159215">
            <a:off x="2708019" y="444114"/>
            <a:ext cx="3009572" cy="726498"/>
            <a:chOff x="0" y="0"/>
            <a:chExt cx="3302381" cy="797181"/>
          </a:xfrm>
          <a:solidFill>
            <a:schemeClr val="accent6">
              <a:lumMod val="60000"/>
              <a:lumOff val="40000"/>
            </a:schemeClr>
          </a:solidFill>
        </p:grpSpPr>
        <p:sp>
          <p:nvSpPr>
            <p:cNvPr id="22" name="Freeform 12">
              <a:extLst>
                <a:ext uri="{FF2B5EF4-FFF2-40B4-BE49-F238E27FC236}">
                  <a16:creationId xmlns:a16="http://schemas.microsoft.com/office/drawing/2014/main" id="{7D29863E-38C6-45F5-8BC6-E4EC64CABB20}"/>
                </a:ext>
              </a:extLst>
            </p:cNvPr>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grpFill/>
          </p:spPr>
        </p:sp>
        <p:sp>
          <p:nvSpPr>
            <p:cNvPr id="23" name="Freeform 13">
              <a:extLst>
                <a:ext uri="{FF2B5EF4-FFF2-40B4-BE49-F238E27FC236}">
                  <a16:creationId xmlns:a16="http://schemas.microsoft.com/office/drawing/2014/main" id="{DFB1CEC9-4471-4AE7-A7CE-2E614E45AFDC}"/>
                </a:ext>
              </a:extLst>
            </p:cNvPr>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grpFill/>
          </p:spPr>
        </p:sp>
      </p:grpSp>
      <p:sp>
        <p:nvSpPr>
          <p:cNvPr id="27" name="TextBox 26">
            <a:extLst>
              <a:ext uri="{FF2B5EF4-FFF2-40B4-BE49-F238E27FC236}">
                <a16:creationId xmlns:a16="http://schemas.microsoft.com/office/drawing/2014/main" id="{351C4AAC-3857-4E4D-AA31-697670B43C6B}"/>
              </a:ext>
            </a:extLst>
          </p:cNvPr>
          <p:cNvSpPr txBox="1"/>
          <p:nvPr/>
        </p:nvSpPr>
        <p:spPr>
          <a:xfrm>
            <a:off x="642040" y="1027222"/>
            <a:ext cx="7777139" cy="5081648"/>
          </a:xfrm>
          <a:prstGeom prst="rect">
            <a:avLst/>
          </a:prstGeom>
          <a:noFill/>
        </p:spPr>
        <p:txBody>
          <a:bodyPr wrap="square" rtlCol="0">
            <a:spAutoFit/>
          </a:bodyPr>
          <a:lstStyle/>
          <a:p>
            <a:pPr lvl="0" algn="just">
              <a:lnSpc>
                <a:spcPts val="6600"/>
              </a:lnSpc>
            </a:pPr>
            <a:r>
              <a:rPr lang="en-US" sz="4200" b="1">
                <a:solidFill>
                  <a:schemeClr val="accent2">
                    <a:lumMod val="50000"/>
                  </a:schemeClr>
                </a:solidFill>
                <a:latin typeface="Arial" panose="020B0604020202020204" pitchFamily="34" charset="0"/>
                <a:cs typeface="Arial" panose="020B0604020202020204" pitchFamily="34" charset="0"/>
              </a:rPr>
              <a:t>Tình huống 1: </a:t>
            </a:r>
          </a:p>
          <a:p>
            <a:pPr lvl="0" algn="just">
              <a:lnSpc>
                <a:spcPts val="6600"/>
              </a:lnSpc>
            </a:pPr>
            <a:r>
              <a:rPr lang="en-US" sz="4200" b="1">
                <a:solidFill>
                  <a:schemeClr val="accent2">
                    <a:lumMod val="50000"/>
                  </a:schemeClr>
                </a:solidFill>
                <a:latin typeface="Arial" panose="020B0604020202020204" pitchFamily="34" charset="0"/>
                <a:cs typeface="Arial" panose="020B0604020202020204" pitchFamily="34" charset="0"/>
              </a:rPr>
              <a:t>- </a:t>
            </a:r>
            <a:r>
              <a:rPr lang="en-US" sz="4200">
                <a:solidFill>
                  <a:schemeClr val="accent2">
                    <a:lumMod val="50000"/>
                  </a:schemeClr>
                </a:solidFill>
                <a:latin typeface="Arial" panose="020B0604020202020204" pitchFamily="34" charset="0"/>
                <a:cs typeface="Arial" panose="020B0604020202020204" pitchFamily="34" charset="0"/>
              </a:rPr>
              <a:t>Nếu là N, em sẽ báo với GV chủ nhiệm để xử lí sự việc này.</a:t>
            </a:r>
          </a:p>
          <a:p>
            <a:pPr lvl="0" algn="just">
              <a:lnSpc>
                <a:spcPts val="6600"/>
              </a:lnSpc>
            </a:pPr>
            <a:r>
              <a:rPr lang="en-US" sz="4200">
                <a:solidFill>
                  <a:schemeClr val="accent2">
                    <a:lumMod val="50000"/>
                  </a:schemeClr>
                </a:solidFill>
                <a:latin typeface="Arial" panose="020B0604020202020204" pitchFamily="34" charset="0"/>
                <a:cs typeface="Arial" panose="020B0604020202020204" pitchFamily="34" charset="0"/>
              </a:rPr>
              <a:t>- Em sẽ cho bạn xét cặp của em để các bạn không còn nghi ngờ nữa.</a:t>
            </a:r>
          </a:p>
        </p:txBody>
      </p:sp>
      <p:grpSp>
        <p:nvGrpSpPr>
          <p:cNvPr id="32" name="Group 2">
            <a:extLst>
              <a:ext uri="{FF2B5EF4-FFF2-40B4-BE49-F238E27FC236}">
                <a16:creationId xmlns:a16="http://schemas.microsoft.com/office/drawing/2014/main" id="{BAE3A359-3302-465A-8BF1-0F87075A0C65}"/>
              </a:ext>
            </a:extLst>
          </p:cNvPr>
          <p:cNvGrpSpPr/>
          <p:nvPr/>
        </p:nvGrpSpPr>
        <p:grpSpPr>
          <a:xfrm>
            <a:off x="8868652" y="1229056"/>
            <a:ext cx="8869201" cy="4419600"/>
            <a:chOff x="0" y="0"/>
            <a:chExt cx="10488335" cy="7311917"/>
          </a:xfrm>
        </p:grpSpPr>
        <p:sp>
          <p:nvSpPr>
            <p:cNvPr id="33" name="Freeform 3">
              <a:extLst>
                <a:ext uri="{FF2B5EF4-FFF2-40B4-BE49-F238E27FC236}">
                  <a16:creationId xmlns:a16="http://schemas.microsoft.com/office/drawing/2014/main" id="{4574401A-F567-4FA1-A9B6-D7201B3A0F56}"/>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34" name="Freeform 4">
              <a:extLst>
                <a:ext uri="{FF2B5EF4-FFF2-40B4-BE49-F238E27FC236}">
                  <a16:creationId xmlns:a16="http://schemas.microsoft.com/office/drawing/2014/main" id="{0F1B5334-79D5-4858-A784-CEF8C7C76057}"/>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35" name="Group 11">
            <a:extLst>
              <a:ext uri="{FF2B5EF4-FFF2-40B4-BE49-F238E27FC236}">
                <a16:creationId xmlns:a16="http://schemas.microsoft.com/office/drawing/2014/main" id="{0B990347-3855-4A91-A2F5-9D48FCFB8256}"/>
              </a:ext>
            </a:extLst>
          </p:cNvPr>
          <p:cNvGrpSpPr/>
          <p:nvPr/>
        </p:nvGrpSpPr>
        <p:grpSpPr>
          <a:xfrm rot="-159215">
            <a:off x="12236656" y="658157"/>
            <a:ext cx="3009572" cy="726498"/>
            <a:chOff x="0" y="0"/>
            <a:chExt cx="3302381" cy="797181"/>
          </a:xfrm>
          <a:solidFill>
            <a:schemeClr val="accent6">
              <a:lumMod val="60000"/>
              <a:lumOff val="40000"/>
            </a:schemeClr>
          </a:solidFill>
        </p:grpSpPr>
        <p:sp>
          <p:nvSpPr>
            <p:cNvPr id="36" name="Freeform 12">
              <a:extLst>
                <a:ext uri="{FF2B5EF4-FFF2-40B4-BE49-F238E27FC236}">
                  <a16:creationId xmlns:a16="http://schemas.microsoft.com/office/drawing/2014/main" id="{17835B66-942F-48B7-AF10-6C953A34F44F}"/>
                </a:ext>
              </a:extLst>
            </p:cNvPr>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grpFill/>
          </p:spPr>
        </p:sp>
        <p:sp>
          <p:nvSpPr>
            <p:cNvPr id="37" name="Freeform 13">
              <a:extLst>
                <a:ext uri="{FF2B5EF4-FFF2-40B4-BE49-F238E27FC236}">
                  <a16:creationId xmlns:a16="http://schemas.microsoft.com/office/drawing/2014/main" id="{31C3DF87-7F6B-4E23-B49C-2675684D7DBF}"/>
                </a:ext>
              </a:extLst>
            </p:cNvPr>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grpFill/>
          </p:spPr>
        </p:sp>
      </p:grpSp>
      <p:sp>
        <p:nvSpPr>
          <p:cNvPr id="41" name="TextBox 40">
            <a:extLst>
              <a:ext uri="{FF2B5EF4-FFF2-40B4-BE49-F238E27FC236}">
                <a16:creationId xmlns:a16="http://schemas.microsoft.com/office/drawing/2014/main" id="{E02AE12C-F0EB-477E-81F1-F1D94A2550A7}"/>
              </a:ext>
            </a:extLst>
          </p:cNvPr>
          <p:cNvSpPr txBox="1"/>
          <p:nvPr/>
        </p:nvSpPr>
        <p:spPr>
          <a:xfrm>
            <a:off x="9074642" y="1299598"/>
            <a:ext cx="8663211" cy="4250715"/>
          </a:xfrm>
          <a:prstGeom prst="rect">
            <a:avLst/>
          </a:prstGeom>
          <a:noFill/>
        </p:spPr>
        <p:txBody>
          <a:bodyPr wrap="square" rtlCol="0">
            <a:spAutoFit/>
          </a:bodyPr>
          <a:lstStyle/>
          <a:p>
            <a:pPr lvl="0" algn="just">
              <a:lnSpc>
                <a:spcPts val="6600"/>
              </a:lnSpc>
            </a:pPr>
            <a:r>
              <a:rPr lang="en-US" sz="4200" b="1">
                <a:solidFill>
                  <a:schemeClr val="accent2">
                    <a:lumMod val="50000"/>
                  </a:schemeClr>
                </a:solidFill>
                <a:latin typeface="Arial" panose="020B0604020202020204" pitchFamily="34" charset="0"/>
                <a:cs typeface="Arial" panose="020B0604020202020204" pitchFamily="34" charset="0"/>
              </a:rPr>
              <a:t>Tình huống 2: </a:t>
            </a:r>
          </a:p>
          <a:p>
            <a:pPr lvl="0" algn="just">
              <a:lnSpc>
                <a:spcPts val="6600"/>
              </a:lnSpc>
            </a:pPr>
            <a:r>
              <a:rPr lang="vi-VN" sz="4200">
                <a:solidFill>
                  <a:schemeClr val="accent2">
                    <a:lumMod val="50000"/>
                  </a:schemeClr>
                </a:solidFill>
                <a:cs typeface="Arial" panose="020B0604020202020204" pitchFamily="34" charset="0"/>
              </a:rPr>
              <a:t>H nên nói rằng:</a:t>
            </a:r>
            <a:r>
              <a:rPr lang="en-US" sz="4200">
                <a:solidFill>
                  <a:schemeClr val="accent2">
                    <a:lumMod val="50000"/>
                  </a:schemeClr>
                </a:solidFill>
                <a:cs typeface="Arial" panose="020B0604020202020204" pitchFamily="34" charset="0"/>
              </a:rPr>
              <a:t> </a:t>
            </a:r>
            <a:r>
              <a:rPr lang="vi-VN" sz="4200">
                <a:solidFill>
                  <a:schemeClr val="accent2">
                    <a:lumMod val="50000"/>
                  </a:schemeClr>
                </a:solidFill>
                <a:cs typeface="Arial" panose="020B0604020202020204" pitchFamily="34" charset="0"/>
              </a:rPr>
              <a:t>“Nếu bạn có điều gì giận mình thì hãy nói ra để chúng ta cùng giải quyết</a:t>
            </a:r>
            <a:r>
              <a:rPr lang="en-US" sz="4200">
                <a:solidFill>
                  <a:schemeClr val="accent2">
                    <a:lumMod val="50000"/>
                  </a:schemeClr>
                </a:solidFill>
                <a:cs typeface="Arial" panose="020B0604020202020204" pitchFamily="34" charset="0"/>
              </a:rPr>
              <a:t>. N</a:t>
            </a:r>
            <a:r>
              <a:rPr lang="vi-VN" sz="4200">
                <a:solidFill>
                  <a:schemeClr val="accent2">
                    <a:lumMod val="50000"/>
                  </a:schemeClr>
                </a:solidFill>
                <a:cs typeface="Arial" panose="020B0604020202020204" pitchFamily="34" charset="0"/>
              </a:rPr>
              <a:t>ếu mình có lỗi thì mình sẽ sửa đổi để tốt hơn”</a:t>
            </a:r>
            <a:r>
              <a:rPr lang="en-US" sz="4200">
                <a:solidFill>
                  <a:schemeClr val="accent2">
                    <a:lumMod val="50000"/>
                  </a:schemeClr>
                </a:solidFill>
                <a:cs typeface="Arial" panose="020B0604020202020204" pitchFamily="34" charset="0"/>
              </a:rPr>
              <a:t>.</a:t>
            </a:r>
            <a:endParaRPr lang="en-US" sz="4200">
              <a:solidFill>
                <a:schemeClr val="accent2">
                  <a:lumMod val="50000"/>
                </a:schemeClr>
              </a:solidFill>
              <a:latin typeface="Arial" panose="020B0604020202020204" pitchFamily="34" charset="0"/>
              <a:cs typeface="Arial" panose="020B0604020202020204" pitchFamily="34" charset="0"/>
            </a:endParaRPr>
          </a:p>
        </p:txBody>
      </p:sp>
      <p:grpSp>
        <p:nvGrpSpPr>
          <p:cNvPr id="42" name="Group 2">
            <a:extLst>
              <a:ext uri="{FF2B5EF4-FFF2-40B4-BE49-F238E27FC236}">
                <a16:creationId xmlns:a16="http://schemas.microsoft.com/office/drawing/2014/main" id="{6222C666-8F00-4AB0-A55E-09B4B786F0DE}"/>
              </a:ext>
            </a:extLst>
          </p:cNvPr>
          <p:cNvGrpSpPr/>
          <p:nvPr/>
        </p:nvGrpSpPr>
        <p:grpSpPr>
          <a:xfrm>
            <a:off x="3462027" y="6279677"/>
            <a:ext cx="11363945" cy="3849016"/>
            <a:chOff x="0" y="0"/>
            <a:chExt cx="10488335" cy="7311917"/>
          </a:xfrm>
        </p:grpSpPr>
        <p:sp>
          <p:nvSpPr>
            <p:cNvPr id="43" name="Freeform 3">
              <a:extLst>
                <a:ext uri="{FF2B5EF4-FFF2-40B4-BE49-F238E27FC236}">
                  <a16:creationId xmlns:a16="http://schemas.microsoft.com/office/drawing/2014/main" id="{6F70E271-C0F1-42B6-B8C2-2FA93DB49C19}"/>
                </a:ext>
              </a:extLst>
            </p:cNvPr>
            <p:cNvSpPr/>
            <p:nvPr/>
          </p:nvSpPr>
          <p:spPr>
            <a:xfrm>
              <a:off x="10160" y="16510"/>
              <a:ext cx="10465475" cy="7283977"/>
            </a:xfrm>
            <a:custGeom>
              <a:avLst/>
              <a:gdLst/>
              <a:ahLst/>
              <a:cxnLst/>
              <a:rect l="l" t="t" r="r" b="b"/>
              <a:pathLst>
                <a:path w="10465475" h="7283977">
                  <a:moveTo>
                    <a:pt x="10465475" y="7283977"/>
                  </a:moveTo>
                  <a:lnTo>
                    <a:pt x="0" y="7276356"/>
                  </a:lnTo>
                  <a:lnTo>
                    <a:pt x="0" y="2539500"/>
                  </a:lnTo>
                  <a:lnTo>
                    <a:pt x="17780" y="19050"/>
                  </a:lnTo>
                  <a:lnTo>
                    <a:pt x="5217004" y="0"/>
                  </a:lnTo>
                  <a:lnTo>
                    <a:pt x="10446425" y="5080"/>
                  </a:lnTo>
                  <a:close/>
                </a:path>
              </a:pathLst>
            </a:custGeom>
            <a:solidFill>
              <a:srgbClr val="FFFFFF"/>
            </a:solidFill>
          </p:spPr>
        </p:sp>
        <p:sp>
          <p:nvSpPr>
            <p:cNvPr id="44" name="Freeform 4">
              <a:extLst>
                <a:ext uri="{FF2B5EF4-FFF2-40B4-BE49-F238E27FC236}">
                  <a16:creationId xmlns:a16="http://schemas.microsoft.com/office/drawing/2014/main" id="{91A060FD-3CE0-4443-AC40-42408E50535D}"/>
                </a:ext>
              </a:extLst>
            </p:cNvPr>
            <p:cNvSpPr/>
            <p:nvPr/>
          </p:nvSpPr>
          <p:spPr>
            <a:xfrm>
              <a:off x="-3810" y="0"/>
              <a:ext cx="10494684" cy="7310647"/>
            </a:xfrm>
            <a:custGeom>
              <a:avLst/>
              <a:gdLst/>
              <a:ahLst/>
              <a:cxnLst/>
              <a:rect l="l" t="t" r="r" b="b"/>
              <a:pathLst>
                <a:path w="10494684" h="7310647">
                  <a:moveTo>
                    <a:pt x="10460395" y="21590"/>
                  </a:moveTo>
                  <a:cubicBezTo>
                    <a:pt x="10461665" y="34290"/>
                    <a:pt x="10461665" y="44450"/>
                    <a:pt x="10462934" y="54610"/>
                  </a:cubicBezTo>
                  <a:cubicBezTo>
                    <a:pt x="10465475" y="175508"/>
                    <a:pt x="10466745" y="336508"/>
                    <a:pt x="10469284" y="491759"/>
                  </a:cubicBezTo>
                  <a:cubicBezTo>
                    <a:pt x="10469284" y="716009"/>
                    <a:pt x="10481984" y="5137762"/>
                    <a:pt x="10488334" y="5362012"/>
                  </a:cubicBezTo>
                  <a:cubicBezTo>
                    <a:pt x="10494684" y="5701262"/>
                    <a:pt x="10490875" y="6046263"/>
                    <a:pt x="10490875" y="6385513"/>
                  </a:cubicBezTo>
                  <a:cubicBezTo>
                    <a:pt x="10490875" y="6684513"/>
                    <a:pt x="10492145" y="6960513"/>
                    <a:pt x="10493415" y="7249686"/>
                  </a:cubicBezTo>
                  <a:cubicBezTo>
                    <a:pt x="10493415" y="7271276"/>
                    <a:pt x="10493415" y="7285247"/>
                    <a:pt x="10493415" y="7309376"/>
                  </a:cubicBezTo>
                  <a:cubicBezTo>
                    <a:pt x="10470555" y="7309376"/>
                    <a:pt x="10450234" y="7310647"/>
                    <a:pt x="10401436" y="7309376"/>
                  </a:cubicBezTo>
                  <a:cubicBezTo>
                    <a:pt x="9866276" y="7304297"/>
                    <a:pt x="9322884" y="7310647"/>
                    <a:pt x="8787725" y="7305566"/>
                  </a:cubicBezTo>
                  <a:cubicBezTo>
                    <a:pt x="8466629" y="7301757"/>
                    <a:pt x="8153767" y="7304297"/>
                    <a:pt x="7832671" y="7301757"/>
                  </a:cubicBezTo>
                  <a:cubicBezTo>
                    <a:pt x="7684473" y="7300486"/>
                    <a:pt x="7536275" y="7299216"/>
                    <a:pt x="7388077" y="7297947"/>
                  </a:cubicBezTo>
                  <a:cubicBezTo>
                    <a:pt x="7297512" y="7297947"/>
                    <a:pt x="7215180" y="7299216"/>
                    <a:pt x="7124614" y="7299216"/>
                  </a:cubicBezTo>
                  <a:cubicBezTo>
                    <a:pt x="6894084" y="7297947"/>
                    <a:pt x="6260126" y="7299216"/>
                    <a:pt x="6029596" y="7297947"/>
                  </a:cubicBezTo>
                  <a:cubicBezTo>
                    <a:pt x="5864932" y="7296676"/>
                    <a:pt x="2571644" y="7305566"/>
                    <a:pt x="2406980" y="7304297"/>
                  </a:cubicBezTo>
                  <a:cubicBezTo>
                    <a:pt x="2365814" y="7304297"/>
                    <a:pt x="2316414" y="7305566"/>
                    <a:pt x="2275248" y="7305566"/>
                  </a:cubicBezTo>
                  <a:cubicBezTo>
                    <a:pt x="2176449" y="7305566"/>
                    <a:pt x="2085884" y="7306836"/>
                    <a:pt x="1987085" y="7306836"/>
                  </a:cubicBezTo>
                  <a:cubicBezTo>
                    <a:pt x="1740089" y="7306836"/>
                    <a:pt x="1501325" y="7305566"/>
                    <a:pt x="1254329" y="7304297"/>
                  </a:cubicBezTo>
                  <a:cubicBezTo>
                    <a:pt x="1106131" y="7303026"/>
                    <a:pt x="957933" y="7301757"/>
                    <a:pt x="817968" y="7300486"/>
                  </a:cubicBezTo>
                  <a:cubicBezTo>
                    <a:pt x="554505" y="7299216"/>
                    <a:pt x="291042" y="7297947"/>
                    <a:pt x="48260" y="7297947"/>
                  </a:cubicBezTo>
                  <a:cubicBezTo>
                    <a:pt x="38100" y="7297947"/>
                    <a:pt x="29210" y="7297947"/>
                    <a:pt x="19050" y="7296676"/>
                  </a:cubicBezTo>
                  <a:cubicBezTo>
                    <a:pt x="10160" y="7295407"/>
                    <a:pt x="5080" y="7289057"/>
                    <a:pt x="7620" y="7280166"/>
                  </a:cubicBezTo>
                  <a:cubicBezTo>
                    <a:pt x="16510" y="7248013"/>
                    <a:pt x="12700" y="7104263"/>
                    <a:pt x="11430" y="6954763"/>
                  </a:cubicBezTo>
                  <a:cubicBezTo>
                    <a:pt x="10160" y="6650013"/>
                    <a:pt x="6350" y="6351013"/>
                    <a:pt x="7620" y="6046263"/>
                  </a:cubicBezTo>
                  <a:cubicBezTo>
                    <a:pt x="5080" y="5666762"/>
                    <a:pt x="0" y="969008"/>
                    <a:pt x="7620" y="583758"/>
                  </a:cubicBezTo>
                  <a:cubicBezTo>
                    <a:pt x="8890" y="509008"/>
                    <a:pt x="7620" y="428508"/>
                    <a:pt x="8890" y="353758"/>
                  </a:cubicBezTo>
                  <a:cubicBezTo>
                    <a:pt x="10160" y="233008"/>
                    <a:pt x="12700" y="100758"/>
                    <a:pt x="13970" y="44450"/>
                  </a:cubicBezTo>
                  <a:cubicBezTo>
                    <a:pt x="13970" y="41910"/>
                    <a:pt x="15240" y="39370"/>
                    <a:pt x="16510" y="38100"/>
                  </a:cubicBezTo>
                  <a:cubicBezTo>
                    <a:pt x="38100" y="35560"/>
                    <a:pt x="85212" y="30480"/>
                    <a:pt x="216943" y="29210"/>
                  </a:cubicBezTo>
                  <a:cubicBezTo>
                    <a:pt x="439240" y="25400"/>
                    <a:pt x="661537" y="22860"/>
                    <a:pt x="892067" y="20320"/>
                  </a:cubicBezTo>
                  <a:cubicBezTo>
                    <a:pt x="1048498" y="17780"/>
                    <a:pt x="1204930" y="16510"/>
                    <a:pt x="1353128" y="13970"/>
                  </a:cubicBezTo>
                  <a:cubicBezTo>
                    <a:pt x="1501325" y="11430"/>
                    <a:pt x="1657757" y="8890"/>
                    <a:pt x="1805955" y="8890"/>
                  </a:cubicBezTo>
                  <a:cubicBezTo>
                    <a:pt x="1970619" y="7620"/>
                    <a:pt x="2135283" y="10160"/>
                    <a:pt x="2299948" y="8890"/>
                  </a:cubicBezTo>
                  <a:cubicBezTo>
                    <a:pt x="2505778" y="8890"/>
                    <a:pt x="6235427" y="6350"/>
                    <a:pt x="6441257" y="5080"/>
                  </a:cubicBezTo>
                  <a:cubicBezTo>
                    <a:pt x="6638855" y="3810"/>
                    <a:pt x="6836452" y="2540"/>
                    <a:pt x="7042282" y="2540"/>
                  </a:cubicBezTo>
                  <a:cubicBezTo>
                    <a:pt x="7379844" y="1270"/>
                    <a:pt x="7709173" y="0"/>
                    <a:pt x="8046735" y="0"/>
                  </a:cubicBezTo>
                  <a:cubicBezTo>
                    <a:pt x="8186700" y="0"/>
                    <a:pt x="8334898" y="2540"/>
                    <a:pt x="8474863" y="2540"/>
                  </a:cubicBezTo>
                  <a:cubicBezTo>
                    <a:pt x="8861824" y="3810"/>
                    <a:pt x="9257018" y="5080"/>
                    <a:pt x="9643980" y="7620"/>
                  </a:cubicBezTo>
                  <a:cubicBezTo>
                    <a:pt x="9849810" y="8890"/>
                    <a:pt x="10055641" y="12700"/>
                    <a:pt x="10261471" y="16510"/>
                  </a:cubicBezTo>
                  <a:cubicBezTo>
                    <a:pt x="10310870" y="16510"/>
                    <a:pt x="10360270" y="16510"/>
                    <a:pt x="10401436" y="16510"/>
                  </a:cubicBezTo>
                  <a:cubicBezTo>
                    <a:pt x="10441345" y="17780"/>
                    <a:pt x="10450234" y="20320"/>
                    <a:pt x="10460395" y="21590"/>
                  </a:cubicBezTo>
                  <a:close/>
                  <a:moveTo>
                    <a:pt x="10470555" y="7292866"/>
                  </a:moveTo>
                  <a:cubicBezTo>
                    <a:pt x="10471825" y="7276357"/>
                    <a:pt x="10473095" y="7263657"/>
                    <a:pt x="10473095" y="7250957"/>
                  </a:cubicBezTo>
                  <a:cubicBezTo>
                    <a:pt x="10471825" y="6931764"/>
                    <a:pt x="10470555" y="6627013"/>
                    <a:pt x="10470555" y="6299263"/>
                  </a:cubicBezTo>
                  <a:cubicBezTo>
                    <a:pt x="10470555" y="6149763"/>
                    <a:pt x="10473095" y="6000263"/>
                    <a:pt x="10471825" y="5850763"/>
                  </a:cubicBezTo>
                  <a:cubicBezTo>
                    <a:pt x="10471825" y="5712763"/>
                    <a:pt x="10470555" y="5569012"/>
                    <a:pt x="10469284" y="5431012"/>
                  </a:cubicBezTo>
                  <a:cubicBezTo>
                    <a:pt x="10464205" y="5218262"/>
                    <a:pt x="10452775" y="813759"/>
                    <a:pt x="10452775" y="601009"/>
                  </a:cubicBezTo>
                  <a:cubicBezTo>
                    <a:pt x="10450234" y="422758"/>
                    <a:pt x="10447695" y="238758"/>
                    <a:pt x="10445155" y="63500"/>
                  </a:cubicBezTo>
                  <a:cubicBezTo>
                    <a:pt x="10443884" y="44450"/>
                    <a:pt x="10442615" y="43180"/>
                    <a:pt x="10376737" y="41910"/>
                  </a:cubicBezTo>
                  <a:cubicBezTo>
                    <a:pt x="10352036" y="41910"/>
                    <a:pt x="10335570" y="41910"/>
                    <a:pt x="10310871" y="40640"/>
                  </a:cubicBezTo>
                  <a:cubicBezTo>
                    <a:pt x="10105040" y="36830"/>
                    <a:pt x="9890976" y="31750"/>
                    <a:pt x="9685146" y="30480"/>
                  </a:cubicBezTo>
                  <a:cubicBezTo>
                    <a:pt x="9182919" y="26670"/>
                    <a:pt x="8672460" y="25400"/>
                    <a:pt x="8170233" y="22860"/>
                  </a:cubicBezTo>
                  <a:cubicBezTo>
                    <a:pt x="8096135" y="22860"/>
                    <a:pt x="8013802" y="22860"/>
                    <a:pt x="7939703" y="22860"/>
                  </a:cubicBezTo>
                  <a:cubicBezTo>
                    <a:pt x="7816205" y="22860"/>
                    <a:pt x="7692707" y="22860"/>
                    <a:pt x="7577442" y="22860"/>
                  </a:cubicBezTo>
                  <a:cubicBezTo>
                    <a:pt x="7313979" y="22860"/>
                    <a:pt x="7050516" y="22860"/>
                    <a:pt x="6795286" y="24130"/>
                  </a:cubicBezTo>
                  <a:cubicBezTo>
                    <a:pt x="6572989" y="25400"/>
                    <a:pt x="2826874" y="29210"/>
                    <a:pt x="2604577" y="29210"/>
                  </a:cubicBezTo>
                  <a:cubicBezTo>
                    <a:pt x="2242315" y="29210"/>
                    <a:pt x="1880054" y="26670"/>
                    <a:pt x="1517792" y="33020"/>
                  </a:cubicBezTo>
                  <a:cubicBezTo>
                    <a:pt x="1328428" y="36830"/>
                    <a:pt x="1147297" y="36830"/>
                    <a:pt x="966166" y="38100"/>
                  </a:cubicBezTo>
                  <a:cubicBezTo>
                    <a:pt x="653304" y="41910"/>
                    <a:pt x="340442" y="45720"/>
                    <a:pt x="49530" y="50800"/>
                  </a:cubicBezTo>
                  <a:cubicBezTo>
                    <a:pt x="36830" y="50800"/>
                    <a:pt x="34290" y="53340"/>
                    <a:pt x="33020" y="83508"/>
                  </a:cubicBezTo>
                  <a:cubicBezTo>
                    <a:pt x="31750" y="187008"/>
                    <a:pt x="31750" y="290508"/>
                    <a:pt x="30480" y="394008"/>
                  </a:cubicBezTo>
                  <a:cubicBezTo>
                    <a:pt x="29210" y="566509"/>
                    <a:pt x="26670" y="733259"/>
                    <a:pt x="25400" y="905759"/>
                  </a:cubicBezTo>
                  <a:cubicBezTo>
                    <a:pt x="20320" y="1089759"/>
                    <a:pt x="26670" y="5586263"/>
                    <a:pt x="29210" y="5770263"/>
                  </a:cubicBezTo>
                  <a:cubicBezTo>
                    <a:pt x="29210" y="5965763"/>
                    <a:pt x="29210" y="6167013"/>
                    <a:pt x="30480" y="6362513"/>
                  </a:cubicBezTo>
                  <a:cubicBezTo>
                    <a:pt x="30480" y="6506263"/>
                    <a:pt x="33020" y="6650013"/>
                    <a:pt x="33020" y="6793764"/>
                  </a:cubicBezTo>
                  <a:cubicBezTo>
                    <a:pt x="33020" y="6949014"/>
                    <a:pt x="33020" y="7104263"/>
                    <a:pt x="31750" y="7250957"/>
                  </a:cubicBezTo>
                  <a:cubicBezTo>
                    <a:pt x="31750" y="7254766"/>
                    <a:pt x="31750" y="7257307"/>
                    <a:pt x="31750" y="7261116"/>
                  </a:cubicBezTo>
                  <a:cubicBezTo>
                    <a:pt x="31750" y="7271276"/>
                    <a:pt x="35560" y="7275087"/>
                    <a:pt x="44450" y="7275087"/>
                  </a:cubicBezTo>
                  <a:cubicBezTo>
                    <a:pt x="101678" y="7275087"/>
                    <a:pt x="216943" y="7276357"/>
                    <a:pt x="323975" y="7276357"/>
                  </a:cubicBezTo>
                  <a:cubicBezTo>
                    <a:pt x="480406" y="7276357"/>
                    <a:pt x="645071" y="7273816"/>
                    <a:pt x="801502" y="7276357"/>
                  </a:cubicBezTo>
                  <a:cubicBezTo>
                    <a:pt x="1056732" y="7280166"/>
                    <a:pt x="1311961" y="7282707"/>
                    <a:pt x="1567191" y="7281437"/>
                  </a:cubicBezTo>
                  <a:cubicBezTo>
                    <a:pt x="1731856" y="7280166"/>
                    <a:pt x="1888287" y="7282707"/>
                    <a:pt x="2052951" y="7282707"/>
                  </a:cubicBezTo>
                  <a:cubicBezTo>
                    <a:pt x="2291715" y="7282707"/>
                    <a:pt x="2530478" y="7281437"/>
                    <a:pt x="2769241" y="7282707"/>
                  </a:cubicBezTo>
                  <a:cubicBezTo>
                    <a:pt x="3123270" y="7283976"/>
                    <a:pt x="7009349" y="7273816"/>
                    <a:pt x="7371611" y="7276357"/>
                  </a:cubicBezTo>
                  <a:cubicBezTo>
                    <a:pt x="7528042" y="7277626"/>
                    <a:pt x="7684474" y="7278897"/>
                    <a:pt x="7832672" y="7278897"/>
                  </a:cubicBezTo>
                  <a:cubicBezTo>
                    <a:pt x="8104367" y="7281437"/>
                    <a:pt x="8367830" y="7277626"/>
                    <a:pt x="8639527" y="7281437"/>
                  </a:cubicBezTo>
                  <a:cubicBezTo>
                    <a:pt x="8861824" y="7283976"/>
                    <a:pt x="9084121" y="7283976"/>
                    <a:pt x="9306418" y="7286516"/>
                  </a:cubicBezTo>
                  <a:cubicBezTo>
                    <a:pt x="9635747" y="7290326"/>
                    <a:pt x="9965076" y="7292866"/>
                    <a:pt x="10294404" y="7294137"/>
                  </a:cubicBezTo>
                  <a:cubicBezTo>
                    <a:pt x="10417902" y="7294137"/>
                    <a:pt x="10450234" y="7292866"/>
                    <a:pt x="10470555" y="7292866"/>
                  </a:cubicBezTo>
                  <a:close/>
                </a:path>
              </a:pathLst>
            </a:custGeom>
            <a:solidFill>
              <a:srgbClr val="000000"/>
            </a:solidFill>
          </p:spPr>
        </p:sp>
      </p:grpSp>
      <p:grpSp>
        <p:nvGrpSpPr>
          <p:cNvPr id="45" name="Group 11">
            <a:extLst>
              <a:ext uri="{FF2B5EF4-FFF2-40B4-BE49-F238E27FC236}">
                <a16:creationId xmlns:a16="http://schemas.microsoft.com/office/drawing/2014/main" id="{E1D745F6-7A8A-4006-91EC-86E640BEAFCC}"/>
              </a:ext>
            </a:extLst>
          </p:cNvPr>
          <p:cNvGrpSpPr/>
          <p:nvPr/>
        </p:nvGrpSpPr>
        <p:grpSpPr>
          <a:xfrm rot="-159215">
            <a:off x="7637838" y="6160611"/>
            <a:ext cx="3009572" cy="726498"/>
            <a:chOff x="0" y="0"/>
            <a:chExt cx="3302381" cy="797181"/>
          </a:xfrm>
          <a:solidFill>
            <a:schemeClr val="accent6">
              <a:lumMod val="60000"/>
              <a:lumOff val="40000"/>
            </a:schemeClr>
          </a:solidFill>
        </p:grpSpPr>
        <p:sp>
          <p:nvSpPr>
            <p:cNvPr id="46" name="Freeform 12">
              <a:extLst>
                <a:ext uri="{FF2B5EF4-FFF2-40B4-BE49-F238E27FC236}">
                  <a16:creationId xmlns:a16="http://schemas.microsoft.com/office/drawing/2014/main" id="{C2727456-D874-48A2-9B50-811BEE52560B}"/>
                </a:ext>
              </a:extLst>
            </p:cNvPr>
            <p:cNvSpPr/>
            <p:nvPr/>
          </p:nvSpPr>
          <p:spPr>
            <a:xfrm>
              <a:off x="10160" y="16510"/>
              <a:ext cx="3279521" cy="769241"/>
            </a:xfrm>
            <a:custGeom>
              <a:avLst/>
              <a:gdLst/>
              <a:ahLst/>
              <a:cxnLst/>
              <a:rect l="l" t="t" r="r" b="b"/>
              <a:pathLst>
                <a:path w="3279521" h="769241">
                  <a:moveTo>
                    <a:pt x="3279521" y="769241"/>
                  </a:moveTo>
                  <a:lnTo>
                    <a:pt x="0" y="761621"/>
                  </a:lnTo>
                  <a:lnTo>
                    <a:pt x="0" y="280020"/>
                  </a:lnTo>
                  <a:lnTo>
                    <a:pt x="17780" y="19050"/>
                  </a:lnTo>
                  <a:lnTo>
                    <a:pt x="1633266" y="0"/>
                  </a:lnTo>
                  <a:lnTo>
                    <a:pt x="3260471" y="5080"/>
                  </a:lnTo>
                  <a:close/>
                </a:path>
              </a:pathLst>
            </a:custGeom>
            <a:grpFill/>
          </p:spPr>
        </p:sp>
        <p:sp>
          <p:nvSpPr>
            <p:cNvPr id="47" name="Freeform 13">
              <a:extLst>
                <a:ext uri="{FF2B5EF4-FFF2-40B4-BE49-F238E27FC236}">
                  <a16:creationId xmlns:a16="http://schemas.microsoft.com/office/drawing/2014/main" id="{F879BB8B-7C19-4923-B437-36F869383400}"/>
                </a:ext>
              </a:extLst>
            </p:cNvPr>
            <p:cNvSpPr/>
            <p:nvPr/>
          </p:nvSpPr>
          <p:spPr>
            <a:xfrm>
              <a:off x="-3810" y="0"/>
              <a:ext cx="3308732" cy="795911"/>
            </a:xfrm>
            <a:custGeom>
              <a:avLst/>
              <a:gdLst/>
              <a:ahLst/>
              <a:cxnLst/>
              <a:rect l="l" t="t" r="r" b="b"/>
              <a:pathLst>
                <a:path w="3308732" h="795911">
                  <a:moveTo>
                    <a:pt x="3274441" y="21590"/>
                  </a:moveTo>
                  <a:cubicBezTo>
                    <a:pt x="3275711" y="34290"/>
                    <a:pt x="3275711" y="44450"/>
                    <a:pt x="3276982" y="54610"/>
                  </a:cubicBezTo>
                  <a:cubicBezTo>
                    <a:pt x="3279521" y="74706"/>
                    <a:pt x="3280791" y="89709"/>
                    <a:pt x="3283332" y="104176"/>
                  </a:cubicBezTo>
                  <a:cubicBezTo>
                    <a:pt x="3283332" y="125072"/>
                    <a:pt x="3296032" y="537106"/>
                    <a:pt x="3302382" y="558003"/>
                  </a:cubicBezTo>
                  <a:cubicBezTo>
                    <a:pt x="3308732" y="589615"/>
                    <a:pt x="3304921" y="621764"/>
                    <a:pt x="3304921" y="653376"/>
                  </a:cubicBezTo>
                  <a:cubicBezTo>
                    <a:pt x="3304921" y="681238"/>
                    <a:pt x="3306191" y="706957"/>
                    <a:pt x="3307461" y="734951"/>
                  </a:cubicBezTo>
                  <a:cubicBezTo>
                    <a:pt x="3307461" y="756541"/>
                    <a:pt x="3307461" y="770511"/>
                    <a:pt x="3307461" y="794641"/>
                  </a:cubicBezTo>
                  <a:cubicBezTo>
                    <a:pt x="3284601" y="794641"/>
                    <a:pt x="3264282" y="795911"/>
                    <a:pt x="3238790" y="794641"/>
                  </a:cubicBezTo>
                  <a:cubicBezTo>
                    <a:pt x="3074059" y="789561"/>
                    <a:pt x="2906794" y="795911"/>
                    <a:pt x="2742063" y="790831"/>
                  </a:cubicBezTo>
                  <a:cubicBezTo>
                    <a:pt x="2643225" y="787021"/>
                    <a:pt x="2546920" y="789561"/>
                    <a:pt x="2448082" y="787021"/>
                  </a:cubicBezTo>
                  <a:cubicBezTo>
                    <a:pt x="2402464" y="785751"/>
                    <a:pt x="2356846" y="784481"/>
                    <a:pt x="2311228" y="783211"/>
                  </a:cubicBezTo>
                  <a:cubicBezTo>
                    <a:pt x="2283351" y="783211"/>
                    <a:pt x="2258008" y="784481"/>
                    <a:pt x="2230130" y="784481"/>
                  </a:cubicBezTo>
                  <a:cubicBezTo>
                    <a:pt x="2159169" y="783211"/>
                    <a:pt x="1964026" y="784481"/>
                    <a:pt x="1893065" y="783211"/>
                  </a:cubicBezTo>
                  <a:cubicBezTo>
                    <a:pt x="1842379" y="781941"/>
                    <a:pt x="828650" y="790831"/>
                    <a:pt x="777963" y="789561"/>
                  </a:cubicBezTo>
                  <a:cubicBezTo>
                    <a:pt x="765292" y="789561"/>
                    <a:pt x="750086" y="790831"/>
                    <a:pt x="737414" y="790831"/>
                  </a:cubicBezTo>
                  <a:cubicBezTo>
                    <a:pt x="707002" y="790831"/>
                    <a:pt x="679125" y="792101"/>
                    <a:pt x="648713" y="792101"/>
                  </a:cubicBezTo>
                  <a:cubicBezTo>
                    <a:pt x="572683" y="792101"/>
                    <a:pt x="499188" y="790831"/>
                    <a:pt x="423158" y="789561"/>
                  </a:cubicBezTo>
                  <a:cubicBezTo>
                    <a:pt x="377541" y="788291"/>
                    <a:pt x="331923" y="787021"/>
                    <a:pt x="288839" y="785751"/>
                  </a:cubicBezTo>
                  <a:cubicBezTo>
                    <a:pt x="207741" y="784481"/>
                    <a:pt x="126643" y="783211"/>
                    <a:pt x="48260" y="783211"/>
                  </a:cubicBezTo>
                  <a:cubicBezTo>
                    <a:pt x="38100" y="783211"/>
                    <a:pt x="29210" y="783211"/>
                    <a:pt x="19050" y="781941"/>
                  </a:cubicBezTo>
                  <a:cubicBezTo>
                    <a:pt x="10160" y="780671"/>
                    <a:pt x="5080" y="774321"/>
                    <a:pt x="7620" y="765431"/>
                  </a:cubicBezTo>
                  <a:cubicBezTo>
                    <a:pt x="16510" y="733747"/>
                    <a:pt x="12700" y="720352"/>
                    <a:pt x="11430" y="706421"/>
                  </a:cubicBezTo>
                  <a:cubicBezTo>
                    <a:pt x="10160" y="678023"/>
                    <a:pt x="6350" y="650161"/>
                    <a:pt x="7620" y="621764"/>
                  </a:cubicBezTo>
                  <a:cubicBezTo>
                    <a:pt x="5080" y="586400"/>
                    <a:pt x="0" y="148648"/>
                    <a:pt x="7620" y="112749"/>
                  </a:cubicBezTo>
                  <a:cubicBezTo>
                    <a:pt x="8890" y="105783"/>
                    <a:pt x="7620" y="98282"/>
                    <a:pt x="8890" y="91316"/>
                  </a:cubicBezTo>
                  <a:cubicBezTo>
                    <a:pt x="10160" y="80064"/>
                    <a:pt x="12700" y="67741"/>
                    <a:pt x="13970" y="44450"/>
                  </a:cubicBezTo>
                  <a:cubicBezTo>
                    <a:pt x="13970" y="41910"/>
                    <a:pt x="15240" y="39370"/>
                    <a:pt x="16510" y="38100"/>
                  </a:cubicBezTo>
                  <a:cubicBezTo>
                    <a:pt x="38100" y="35560"/>
                    <a:pt x="63285" y="30480"/>
                    <a:pt x="103834" y="29210"/>
                  </a:cubicBezTo>
                  <a:cubicBezTo>
                    <a:pt x="172260" y="25400"/>
                    <a:pt x="240687" y="22860"/>
                    <a:pt x="311648" y="20320"/>
                  </a:cubicBezTo>
                  <a:cubicBezTo>
                    <a:pt x="359800" y="17780"/>
                    <a:pt x="407952" y="16510"/>
                    <a:pt x="453570" y="13970"/>
                  </a:cubicBezTo>
                  <a:cubicBezTo>
                    <a:pt x="499188" y="11430"/>
                    <a:pt x="547340" y="8890"/>
                    <a:pt x="592958" y="8890"/>
                  </a:cubicBezTo>
                  <a:cubicBezTo>
                    <a:pt x="643644" y="7620"/>
                    <a:pt x="694331" y="10160"/>
                    <a:pt x="745017" y="8890"/>
                  </a:cubicBezTo>
                  <a:cubicBezTo>
                    <a:pt x="808375" y="8890"/>
                    <a:pt x="1956423" y="6350"/>
                    <a:pt x="2019781" y="5080"/>
                  </a:cubicBezTo>
                  <a:cubicBezTo>
                    <a:pt x="2080605" y="3810"/>
                    <a:pt x="2141429" y="2540"/>
                    <a:pt x="2204787" y="2540"/>
                  </a:cubicBezTo>
                  <a:cubicBezTo>
                    <a:pt x="2308694" y="1270"/>
                    <a:pt x="2410067" y="0"/>
                    <a:pt x="2513974" y="0"/>
                  </a:cubicBezTo>
                  <a:cubicBezTo>
                    <a:pt x="2557058" y="0"/>
                    <a:pt x="2602676" y="2540"/>
                    <a:pt x="2645759" y="2540"/>
                  </a:cubicBezTo>
                  <a:cubicBezTo>
                    <a:pt x="2764872" y="3810"/>
                    <a:pt x="2886520" y="5080"/>
                    <a:pt x="3005633" y="7620"/>
                  </a:cubicBezTo>
                  <a:cubicBezTo>
                    <a:pt x="3068991" y="8890"/>
                    <a:pt x="3132349" y="12700"/>
                    <a:pt x="3195707" y="16510"/>
                  </a:cubicBezTo>
                  <a:cubicBezTo>
                    <a:pt x="3210913" y="16510"/>
                    <a:pt x="3226119" y="16510"/>
                    <a:pt x="3238790" y="16510"/>
                  </a:cubicBezTo>
                  <a:cubicBezTo>
                    <a:pt x="3255391" y="17780"/>
                    <a:pt x="3264282" y="20320"/>
                    <a:pt x="3274441" y="21590"/>
                  </a:cubicBezTo>
                  <a:close/>
                  <a:moveTo>
                    <a:pt x="3284602" y="778131"/>
                  </a:moveTo>
                  <a:cubicBezTo>
                    <a:pt x="3285871" y="761621"/>
                    <a:pt x="3287141" y="748921"/>
                    <a:pt x="3287141" y="736221"/>
                  </a:cubicBezTo>
                  <a:cubicBezTo>
                    <a:pt x="3285871" y="704278"/>
                    <a:pt x="3284602" y="675880"/>
                    <a:pt x="3284602" y="645339"/>
                  </a:cubicBezTo>
                  <a:cubicBezTo>
                    <a:pt x="3284602" y="631408"/>
                    <a:pt x="3287141" y="617477"/>
                    <a:pt x="3285871" y="603546"/>
                  </a:cubicBezTo>
                  <a:cubicBezTo>
                    <a:pt x="3285871" y="590687"/>
                    <a:pt x="3284602" y="577292"/>
                    <a:pt x="3283332" y="564432"/>
                  </a:cubicBezTo>
                  <a:cubicBezTo>
                    <a:pt x="3278252" y="544608"/>
                    <a:pt x="3266821" y="134181"/>
                    <a:pt x="3266821" y="114356"/>
                  </a:cubicBezTo>
                  <a:cubicBezTo>
                    <a:pt x="3264282" y="97746"/>
                    <a:pt x="3261741" y="80600"/>
                    <a:pt x="3259202" y="63500"/>
                  </a:cubicBezTo>
                  <a:cubicBezTo>
                    <a:pt x="3257932" y="44450"/>
                    <a:pt x="3256661" y="43180"/>
                    <a:pt x="3231188" y="41910"/>
                  </a:cubicBezTo>
                  <a:cubicBezTo>
                    <a:pt x="3223585" y="41910"/>
                    <a:pt x="3218516" y="41910"/>
                    <a:pt x="3210913" y="40640"/>
                  </a:cubicBezTo>
                  <a:cubicBezTo>
                    <a:pt x="3147555" y="36830"/>
                    <a:pt x="3081662" y="31750"/>
                    <a:pt x="3018304" y="30480"/>
                  </a:cubicBezTo>
                  <a:cubicBezTo>
                    <a:pt x="2863711" y="26670"/>
                    <a:pt x="2706583" y="25400"/>
                    <a:pt x="2551989" y="22860"/>
                  </a:cubicBezTo>
                  <a:cubicBezTo>
                    <a:pt x="2529180" y="22860"/>
                    <a:pt x="2503837" y="22860"/>
                    <a:pt x="2481028" y="22860"/>
                  </a:cubicBezTo>
                  <a:cubicBezTo>
                    <a:pt x="2443013" y="22860"/>
                    <a:pt x="2404999" y="22860"/>
                    <a:pt x="2369518" y="22860"/>
                  </a:cubicBezTo>
                  <a:cubicBezTo>
                    <a:pt x="2288420" y="22860"/>
                    <a:pt x="2207321" y="22860"/>
                    <a:pt x="2128757" y="24130"/>
                  </a:cubicBezTo>
                  <a:cubicBezTo>
                    <a:pt x="2060331" y="25400"/>
                    <a:pt x="907214" y="29210"/>
                    <a:pt x="838787" y="29210"/>
                  </a:cubicBezTo>
                  <a:cubicBezTo>
                    <a:pt x="727277" y="29210"/>
                    <a:pt x="615767" y="26670"/>
                    <a:pt x="504257" y="33020"/>
                  </a:cubicBezTo>
                  <a:cubicBezTo>
                    <a:pt x="445967" y="36830"/>
                    <a:pt x="390212" y="36830"/>
                    <a:pt x="334457" y="38100"/>
                  </a:cubicBezTo>
                  <a:cubicBezTo>
                    <a:pt x="238153" y="41910"/>
                    <a:pt x="141849" y="45720"/>
                    <a:pt x="49530" y="50800"/>
                  </a:cubicBezTo>
                  <a:cubicBezTo>
                    <a:pt x="36830" y="50800"/>
                    <a:pt x="34290" y="53340"/>
                    <a:pt x="33020" y="66134"/>
                  </a:cubicBezTo>
                  <a:cubicBezTo>
                    <a:pt x="31750" y="75778"/>
                    <a:pt x="31750" y="85423"/>
                    <a:pt x="30480" y="95067"/>
                  </a:cubicBezTo>
                  <a:cubicBezTo>
                    <a:pt x="29210" y="111141"/>
                    <a:pt x="26670" y="126680"/>
                    <a:pt x="25400" y="142754"/>
                  </a:cubicBezTo>
                  <a:cubicBezTo>
                    <a:pt x="20320" y="159899"/>
                    <a:pt x="26670" y="578899"/>
                    <a:pt x="29210" y="596045"/>
                  </a:cubicBezTo>
                  <a:cubicBezTo>
                    <a:pt x="29210" y="614262"/>
                    <a:pt x="29210" y="633016"/>
                    <a:pt x="30480" y="651233"/>
                  </a:cubicBezTo>
                  <a:cubicBezTo>
                    <a:pt x="30480" y="664628"/>
                    <a:pt x="33020" y="678023"/>
                    <a:pt x="33020" y="691418"/>
                  </a:cubicBezTo>
                  <a:cubicBezTo>
                    <a:pt x="33020" y="705885"/>
                    <a:pt x="33020" y="720352"/>
                    <a:pt x="31750" y="736221"/>
                  </a:cubicBezTo>
                  <a:cubicBezTo>
                    <a:pt x="31750" y="740031"/>
                    <a:pt x="31750" y="742571"/>
                    <a:pt x="31750" y="746381"/>
                  </a:cubicBezTo>
                  <a:cubicBezTo>
                    <a:pt x="31750" y="756541"/>
                    <a:pt x="35560" y="760351"/>
                    <a:pt x="44450" y="760351"/>
                  </a:cubicBezTo>
                  <a:cubicBezTo>
                    <a:pt x="68353" y="760351"/>
                    <a:pt x="103834" y="761621"/>
                    <a:pt x="136780" y="761621"/>
                  </a:cubicBezTo>
                  <a:cubicBezTo>
                    <a:pt x="184932" y="761621"/>
                    <a:pt x="235619" y="759081"/>
                    <a:pt x="283771" y="761621"/>
                  </a:cubicBezTo>
                  <a:cubicBezTo>
                    <a:pt x="362335" y="765431"/>
                    <a:pt x="440899" y="767971"/>
                    <a:pt x="519463" y="766701"/>
                  </a:cubicBezTo>
                  <a:cubicBezTo>
                    <a:pt x="570149" y="765431"/>
                    <a:pt x="618301" y="767971"/>
                    <a:pt x="668988" y="767971"/>
                  </a:cubicBezTo>
                  <a:cubicBezTo>
                    <a:pt x="742483" y="767971"/>
                    <a:pt x="815978" y="766701"/>
                    <a:pt x="889474" y="767971"/>
                  </a:cubicBezTo>
                  <a:cubicBezTo>
                    <a:pt x="998450" y="769241"/>
                    <a:pt x="2194650" y="759081"/>
                    <a:pt x="2306160" y="761621"/>
                  </a:cubicBezTo>
                  <a:cubicBezTo>
                    <a:pt x="2354312" y="762891"/>
                    <a:pt x="2402464" y="764161"/>
                    <a:pt x="2448082" y="764161"/>
                  </a:cubicBezTo>
                  <a:cubicBezTo>
                    <a:pt x="2531715" y="766701"/>
                    <a:pt x="2612813" y="762891"/>
                    <a:pt x="2696445" y="766701"/>
                  </a:cubicBezTo>
                  <a:cubicBezTo>
                    <a:pt x="2764872" y="769241"/>
                    <a:pt x="2833299" y="769241"/>
                    <a:pt x="2901726" y="771781"/>
                  </a:cubicBezTo>
                  <a:cubicBezTo>
                    <a:pt x="3003098" y="775591"/>
                    <a:pt x="3104471" y="778131"/>
                    <a:pt x="3205844" y="779401"/>
                  </a:cubicBezTo>
                  <a:cubicBezTo>
                    <a:pt x="3243859" y="779401"/>
                    <a:pt x="3264282" y="778131"/>
                    <a:pt x="3284602" y="778131"/>
                  </a:cubicBezTo>
                  <a:close/>
                </a:path>
              </a:pathLst>
            </a:custGeom>
            <a:grpFill/>
          </p:spPr>
        </p:sp>
      </p:grpSp>
      <p:sp>
        <p:nvSpPr>
          <p:cNvPr id="51" name="TextBox 50">
            <a:extLst>
              <a:ext uri="{FF2B5EF4-FFF2-40B4-BE49-F238E27FC236}">
                <a16:creationId xmlns:a16="http://schemas.microsoft.com/office/drawing/2014/main" id="{B537BF6F-4FCB-4358-8466-559C1B159ED8}"/>
              </a:ext>
            </a:extLst>
          </p:cNvPr>
          <p:cNvSpPr txBox="1"/>
          <p:nvPr/>
        </p:nvSpPr>
        <p:spPr>
          <a:xfrm>
            <a:off x="3660588" y="6423007"/>
            <a:ext cx="10688122" cy="3388876"/>
          </a:xfrm>
          <a:prstGeom prst="rect">
            <a:avLst/>
          </a:prstGeom>
          <a:noFill/>
        </p:spPr>
        <p:txBody>
          <a:bodyPr wrap="square" rtlCol="0">
            <a:spAutoFit/>
          </a:bodyPr>
          <a:lstStyle/>
          <a:p>
            <a:pPr lvl="0" algn="just">
              <a:lnSpc>
                <a:spcPts val="6600"/>
              </a:lnSpc>
            </a:pPr>
            <a:r>
              <a:rPr lang="en-US" sz="4200" b="1">
                <a:solidFill>
                  <a:schemeClr val="accent2">
                    <a:lumMod val="50000"/>
                  </a:schemeClr>
                </a:solidFill>
                <a:latin typeface="Arial" panose="020B0604020202020204" pitchFamily="34" charset="0"/>
                <a:cs typeface="Arial" panose="020B0604020202020204" pitchFamily="34" charset="0"/>
              </a:rPr>
              <a:t>Tình huống 3: </a:t>
            </a:r>
          </a:p>
          <a:p>
            <a:pPr lvl="0" algn="just">
              <a:lnSpc>
                <a:spcPts val="6600"/>
              </a:lnSpc>
            </a:pPr>
            <a:r>
              <a:rPr lang="en-US" sz="4200">
                <a:solidFill>
                  <a:schemeClr val="accent2">
                    <a:lumMod val="50000"/>
                  </a:schemeClr>
                </a:solidFill>
                <a:latin typeface="Arial" panose="020B0604020202020204" pitchFamily="34" charset="0"/>
                <a:cs typeface="Arial" panose="020B0604020202020204" pitchFamily="34" charset="0"/>
              </a:rPr>
              <a:t>Đ</a:t>
            </a:r>
            <a:r>
              <a:rPr lang="vi-VN" sz="4200">
                <a:solidFill>
                  <a:schemeClr val="accent2">
                    <a:lumMod val="50000"/>
                  </a:schemeClr>
                </a:solidFill>
                <a:latin typeface="Arial" panose="020B0604020202020204" pitchFamily="34" charset="0"/>
                <a:cs typeface="Arial" panose="020B0604020202020204" pitchFamily="34" charset="0"/>
              </a:rPr>
              <a:t>ồng ý với P. </a:t>
            </a:r>
            <a:r>
              <a:rPr lang="en-US" sz="4200">
                <a:solidFill>
                  <a:schemeClr val="accent2">
                    <a:lumMod val="50000"/>
                  </a:schemeClr>
                </a:solidFill>
                <a:latin typeface="Arial" panose="020B0604020202020204" pitchFamily="34" charset="0"/>
                <a:cs typeface="Arial" panose="020B0604020202020204" pitchFamily="34" charset="0"/>
              </a:rPr>
              <a:t>Khi </a:t>
            </a:r>
            <a:r>
              <a:rPr lang="vi-VN" sz="4200">
                <a:solidFill>
                  <a:schemeClr val="accent2">
                    <a:lumMod val="50000"/>
                  </a:schemeClr>
                </a:solidFill>
                <a:latin typeface="Arial" panose="020B0604020202020204" pitchFamily="34" charset="0"/>
                <a:cs typeface="Arial" panose="020B0604020202020204" pitchFamily="34" charset="0"/>
              </a:rPr>
              <a:t>gặp một tình huống căng thẳng, nên nhờ người có thể giải quyết được vấn đề để giúp đỡ mình.</a:t>
            </a:r>
          </a:p>
        </p:txBody>
      </p:sp>
      <p:pic>
        <p:nvPicPr>
          <p:cNvPr id="53" name="Picture 21">
            <a:extLst>
              <a:ext uri="{FF2B5EF4-FFF2-40B4-BE49-F238E27FC236}">
                <a16:creationId xmlns:a16="http://schemas.microsoft.com/office/drawing/2014/main" id="{CC04D3F5-9156-4B45-AF0E-C0AE245EAB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63692" y="6172200"/>
            <a:ext cx="2972765" cy="4114800"/>
          </a:xfrm>
          <a:prstGeom prst="rect">
            <a:avLst/>
          </a:prstGeom>
        </p:spPr>
      </p:pic>
      <p:pic>
        <p:nvPicPr>
          <p:cNvPr id="54" name="Picture 2">
            <a:extLst>
              <a:ext uri="{FF2B5EF4-FFF2-40B4-BE49-F238E27FC236}">
                <a16:creationId xmlns:a16="http://schemas.microsoft.com/office/drawing/2014/main" id="{23C411FC-2197-4DB2-BC10-E0CE4DA944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3094" y="6176962"/>
            <a:ext cx="3136035" cy="4114800"/>
          </a:xfrm>
          <a:prstGeom prst="rect">
            <a:avLst/>
          </a:prstGeom>
        </p:spPr>
      </p:pic>
    </p:spTree>
    <p:extLst>
      <p:ext uri="{BB962C8B-B14F-4D97-AF65-F5344CB8AC3E}">
        <p14:creationId xmlns:p14="http://schemas.microsoft.com/office/powerpoint/2010/main" val="1437015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barn(inVertical)">
                                      <p:cBhvr>
                                        <p:cTn id="29" dur="500"/>
                                        <p:tgtEl>
                                          <p:spTgt spid="51"/>
                                        </p:tgtEl>
                                      </p:cBhvr>
                                    </p:animEffect>
                                  </p:childTnLst>
                                </p:cTn>
                              </p:par>
                              <p:par>
                                <p:cTn id="30" presetID="16" presetClass="entr" presetSubtype="21"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par>
                                <p:cTn id="33" presetID="16" presetClass="entr" presetSubtype="2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0401" y="1388758"/>
            <a:ext cx="17522902" cy="62856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01000" y="921802"/>
            <a:ext cx="1994555" cy="2285427"/>
          </a:xfrm>
          <a:prstGeom prst="rect">
            <a:avLst/>
          </a:prstGeom>
        </p:spPr>
      </p:pic>
      <p:sp>
        <p:nvSpPr>
          <p:cNvPr id="6" name="TextBox 6"/>
          <p:cNvSpPr txBox="1"/>
          <p:nvPr/>
        </p:nvSpPr>
        <p:spPr>
          <a:xfrm>
            <a:off x="1008718" y="3392883"/>
            <a:ext cx="16626267" cy="1096710"/>
          </a:xfrm>
          <a:prstGeom prst="rect">
            <a:avLst/>
          </a:prstGeom>
        </p:spPr>
        <p:txBody>
          <a:bodyPr wrap="square" lIns="0" tIns="0" rIns="0" bIns="0" rtlCol="0" anchor="t">
            <a:spAutoFit/>
          </a:bodyPr>
          <a:lstStyle/>
          <a:p>
            <a:pPr marL="0" lvl="0" indent="0" algn="ctr">
              <a:lnSpc>
                <a:spcPts val="9360"/>
              </a:lnSpc>
              <a:spcBef>
                <a:spcPct val="0"/>
              </a:spcBef>
            </a:pPr>
            <a:r>
              <a:rPr lang="en-US" sz="6600" b="1">
                <a:solidFill>
                  <a:srgbClr val="5E3023"/>
                </a:solidFill>
                <a:latin typeface="Arial" panose="020B0604020202020204" pitchFamily="34" charset="0"/>
                <a:cs typeface="Arial" panose="020B0604020202020204" pitchFamily="34" charset="0"/>
              </a:rPr>
              <a:t>VẬN DỤNG</a:t>
            </a: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1952">
            <a:off x="16620051" y="7155833"/>
            <a:ext cx="1286505" cy="1668815"/>
          </a:xfrm>
          <a:prstGeom prst="rect">
            <a:avLst/>
          </a:prstGeom>
        </p:spPr>
      </p:pic>
      <p:pic>
        <p:nvPicPr>
          <p:cNvPr id="11" name="Picture 10">
            <a:extLst>
              <a:ext uri="{FF2B5EF4-FFF2-40B4-BE49-F238E27FC236}">
                <a16:creationId xmlns:a16="http://schemas.microsoft.com/office/drawing/2014/main" id="{F86EB54A-7A9B-444C-B8BB-0C3E0EFDCF5E}"/>
              </a:ext>
            </a:extLst>
          </p:cNvPr>
          <p:cNvPicPr>
            <a:picLocks noChangeAspect="1"/>
          </p:cNvPicPr>
          <p:nvPr/>
        </p:nvPicPr>
        <p:blipFill>
          <a:blip r:embed="rId13"/>
          <a:stretch>
            <a:fillRect/>
          </a:stretch>
        </p:blipFill>
        <p:spPr>
          <a:xfrm>
            <a:off x="4924030" y="4779085"/>
            <a:ext cx="7425332" cy="5522202"/>
          </a:xfrm>
          <a:prstGeom prst="rect">
            <a:avLst/>
          </a:prstGeom>
        </p:spPr>
      </p:pic>
    </p:spTree>
    <p:extLst>
      <p:ext uri="{BB962C8B-B14F-4D97-AF65-F5344CB8AC3E}">
        <p14:creationId xmlns:p14="http://schemas.microsoft.com/office/powerpoint/2010/main" val="2050962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759D4C60-A98F-4C97-8B93-28FBAD198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5715000" y="-3771900"/>
            <a:ext cx="8077200" cy="16306800"/>
          </a:xfrm>
          <a:prstGeom prst="rect">
            <a:avLst/>
          </a:prstGeom>
        </p:spPr>
      </p:pic>
      <p:sp>
        <p:nvSpPr>
          <p:cNvPr id="14" name="TextBox 13">
            <a:extLst>
              <a:ext uri="{FF2B5EF4-FFF2-40B4-BE49-F238E27FC236}">
                <a16:creationId xmlns:a16="http://schemas.microsoft.com/office/drawing/2014/main" id="{48043852-B2DC-444E-A079-E2224E70DF38}"/>
              </a:ext>
            </a:extLst>
          </p:cNvPr>
          <p:cNvSpPr txBox="1"/>
          <p:nvPr/>
        </p:nvSpPr>
        <p:spPr>
          <a:xfrm>
            <a:off x="3886200" y="2944439"/>
            <a:ext cx="11734800" cy="5174237"/>
          </a:xfrm>
          <a:prstGeom prst="rect">
            <a:avLst/>
          </a:prstGeom>
          <a:noFill/>
        </p:spPr>
        <p:txBody>
          <a:bodyPr wrap="square">
            <a:spAutoFit/>
          </a:bodyPr>
          <a:lstStyle/>
          <a:p>
            <a:pPr algn="just">
              <a:lnSpc>
                <a:spcPct val="150000"/>
              </a:lnSpc>
              <a:spcBef>
                <a:spcPts val="300"/>
              </a:spcBef>
              <a:spcAft>
                <a:spcPts val="300"/>
              </a:spcAft>
            </a:pPr>
            <a:r>
              <a:rPr lang="vi-VN" sz="4500">
                <a:solidFill>
                  <a:schemeClr val="accent2">
                    <a:lumMod val="50000"/>
                  </a:schemeClr>
                </a:solidFill>
                <a:effectLst/>
                <a:ea typeface="Arial" panose="020B0604020202020204" pitchFamily="34" charset="0"/>
                <a:cs typeface="Times New Roman" panose="02020603050405020304" pitchFamily="18" charset="0"/>
              </a:rPr>
              <a:t>Em hãy vận dụng trình tự các bước ứng phó tích cực khi gặp căng thẳng để giải quyết một tình huống mà em đã từng gặp nhưng chưa giải quyết hiệu quả. Sau đó, chia sẻ với bạn về kết quả đạt được.</a:t>
            </a:r>
            <a:endParaRPr lang="en-US" sz="4500">
              <a:solidFill>
                <a:schemeClr val="accent2">
                  <a:lumMod val="50000"/>
                </a:schemeClr>
              </a:solidFill>
              <a:effectLst/>
              <a:ea typeface="Arial" panose="020B0604020202020204" pitchFamily="34" charset="0"/>
              <a:cs typeface="Times New Roman" panose="02020603050405020304" pitchFamily="18" charset="0"/>
            </a:endParaRPr>
          </a:p>
        </p:txBody>
      </p:sp>
      <p:sp>
        <p:nvSpPr>
          <p:cNvPr id="15" name="TextBox 9">
            <a:extLst>
              <a:ext uri="{FF2B5EF4-FFF2-40B4-BE49-F238E27FC236}">
                <a16:creationId xmlns:a16="http://schemas.microsoft.com/office/drawing/2014/main" id="{B9B7A884-2F68-4B8E-8142-8D42559B62DB}"/>
              </a:ext>
            </a:extLst>
          </p:cNvPr>
          <p:cNvSpPr txBox="1"/>
          <p:nvPr/>
        </p:nvSpPr>
        <p:spPr>
          <a:xfrm>
            <a:off x="2895600" y="1691451"/>
            <a:ext cx="15011400" cy="1064650"/>
          </a:xfrm>
          <a:prstGeom prst="rect">
            <a:avLst/>
          </a:prstGeom>
        </p:spPr>
        <p:txBody>
          <a:bodyPr wrap="square" lIns="0" tIns="0" rIns="0" bIns="0" rtlCol="0" anchor="t">
            <a:spAutoFit/>
          </a:bodyPr>
          <a:lstStyle/>
          <a:p>
            <a:pPr algn="ctr">
              <a:lnSpc>
                <a:spcPts val="9360"/>
              </a:lnSpc>
            </a:pPr>
            <a:r>
              <a:rPr lang="en-US" sz="4500" b="1">
                <a:solidFill>
                  <a:srgbClr val="5E3023"/>
                </a:solidFill>
                <a:latin typeface="Arial" panose="020B0604020202020204" pitchFamily="34" charset="0"/>
                <a:cs typeface="Arial" panose="020B0604020202020204" pitchFamily="34" charset="0"/>
              </a:rPr>
              <a:t>Bài tập 1 – SGK tr.40</a:t>
            </a:r>
          </a:p>
        </p:txBody>
      </p:sp>
      <p:pic>
        <p:nvPicPr>
          <p:cNvPr id="16" name="Picture 16">
            <a:extLst>
              <a:ext uri="{FF2B5EF4-FFF2-40B4-BE49-F238E27FC236}">
                <a16:creationId xmlns:a16="http://schemas.microsoft.com/office/drawing/2014/main" id="{CAF99BBA-3EE5-4361-B123-86875C21B8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4706414"/>
            <a:ext cx="4114800" cy="57468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4FE8940D-2DBC-4C23-B4AA-678D0E46385E}"/>
              </a:ext>
            </a:extLst>
          </p:cNvPr>
          <p:cNvSpPr txBox="1"/>
          <p:nvPr/>
        </p:nvSpPr>
        <p:spPr>
          <a:xfrm>
            <a:off x="533400" y="817007"/>
            <a:ext cx="15011400" cy="1064650"/>
          </a:xfrm>
          <a:prstGeom prst="rect">
            <a:avLst/>
          </a:prstGeom>
        </p:spPr>
        <p:txBody>
          <a:bodyPr wrap="square" lIns="0" tIns="0" rIns="0" bIns="0" rtlCol="0" anchor="t">
            <a:spAutoFit/>
          </a:bodyPr>
          <a:lstStyle/>
          <a:p>
            <a:pPr algn="ctr">
              <a:lnSpc>
                <a:spcPts val="9360"/>
              </a:lnSpc>
            </a:pPr>
            <a:r>
              <a:rPr lang="en-US" sz="4500" b="1">
                <a:solidFill>
                  <a:srgbClr val="5E3023"/>
                </a:solidFill>
                <a:latin typeface="Arial" panose="020B0604020202020204" pitchFamily="34" charset="0"/>
                <a:cs typeface="Arial" panose="020B0604020202020204" pitchFamily="34" charset="0"/>
              </a:rPr>
              <a:t>Bài tập 2 – SGK tr.40</a:t>
            </a:r>
          </a:p>
        </p:txBody>
      </p:sp>
      <p:pic>
        <p:nvPicPr>
          <p:cNvPr id="18" name="Picture 6">
            <a:extLst>
              <a:ext uri="{FF2B5EF4-FFF2-40B4-BE49-F238E27FC236}">
                <a16:creationId xmlns:a16="http://schemas.microsoft.com/office/drawing/2014/main" id="{4FD7C444-8EC4-4125-95B1-1986B3E39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9150" y="2049640"/>
            <a:ext cx="11125200" cy="6678552"/>
          </a:xfrm>
          <a:prstGeom prst="rect">
            <a:avLst/>
          </a:prstGeom>
        </p:spPr>
      </p:pic>
      <p:sp>
        <p:nvSpPr>
          <p:cNvPr id="19" name="TextBox 18">
            <a:extLst>
              <a:ext uri="{FF2B5EF4-FFF2-40B4-BE49-F238E27FC236}">
                <a16:creationId xmlns:a16="http://schemas.microsoft.com/office/drawing/2014/main" id="{FC65698B-3E17-4727-B7AA-13C354BF58B1}"/>
              </a:ext>
            </a:extLst>
          </p:cNvPr>
          <p:cNvSpPr txBox="1"/>
          <p:nvPr/>
        </p:nvSpPr>
        <p:spPr>
          <a:xfrm>
            <a:off x="2743200" y="2725755"/>
            <a:ext cx="7924800" cy="4835491"/>
          </a:xfrm>
          <a:prstGeom prst="rect">
            <a:avLst/>
          </a:prstGeom>
          <a:noFill/>
        </p:spPr>
        <p:txBody>
          <a:bodyPr wrap="square">
            <a:spAutoFit/>
          </a:bodyPr>
          <a:lstStyle/>
          <a:p>
            <a:pPr algn="just">
              <a:lnSpc>
                <a:spcPct val="150000"/>
              </a:lnSpc>
              <a:spcBef>
                <a:spcPts val="300"/>
              </a:spcBef>
              <a:spcAft>
                <a:spcPts val="300"/>
              </a:spcAft>
            </a:pPr>
            <a:r>
              <a:rPr lang="vi-VN" sz="42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Em hãy tư vấn cho một người bạn để giải quyết một tình huống căng thẳng mà bạn đang gặp phả</a:t>
            </a:r>
            <a:r>
              <a:rPr lang="en-US" sz="42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i. Ghi </a:t>
            </a:r>
            <a:r>
              <a:rPr lang="vi-VN" sz="4200">
                <a:solidFill>
                  <a:schemeClr val="accent2">
                    <a:lumMod val="50000"/>
                  </a:schemeClr>
                </a:solidFill>
                <a:latin typeface="Arial" panose="020B0604020202020204" pitchFamily="34" charset="0"/>
                <a:ea typeface="Arial" panose="020B0604020202020204" pitchFamily="34" charset="0"/>
                <a:cs typeface="Arial" panose="020B0604020202020204" pitchFamily="34" charset="0"/>
              </a:rPr>
              <a:t>lại cảm nhận của bạn về việc tư vấn của em.</a:t>
            </a:r>
            <a:endParaRPr lang="en-US" sz="4200">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946D29E3-8C76-493A-B0C4-C49CCCEF0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3400" y="5143500"/>
            <a:ext cx="6312866" cy="5110503"/>
          </a:xfrm>
          <a:prstGeom prst="rect">
            <a:avLst/>
          </a:prstGeom>
        </p:spPr>
      </p:pic>
      <p:sp>
        <p:nvSpPr>
          <p:cNvPr id="21" name="Freeform 7">
            <a:extLst>
              <a:ext uri="{FF2B5EF4-FFF2-40B4-BE49-F238E27FC236}">
                <a16:creationId xmlns:a16="http://schemas.microsoft.com/office/drawing/2014/main" id="{7D8E3B1E-E04F-420A-B56D-A08C337FD940}"/>
              </a:ext>
            </a:extLst>
          </p:cNvPr>
          <p:cNvSpPr/>
          <p:nvPr/>
        </p:nvSpPr>
        <p:spPr>
          <a:xfrm>
            <a:off x="12954000" y="1987711"/>
            <a:ext cx="4038600" cy="914400"/>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txBody>
          <a:bodyPr/>
          <a:lstStyle/>
          <a:p>
            <a:pPr algn="ctr"/>
            <a:r>
              <a:rPr lang="en-US" sz="4500">
                <a:solidFill>
                  <a:schemeClr val="accent2">
                    <a:lumMod val="50000"/>
                  </a:schemeClr>
                </a:solidFill>
                <a:latin typeface="Arial" panose="020B0604020202020204" pitchFamily="34" charset="0"/>
                <a:cs typeface="Arial" panose="020B0604020202020204" pitchFamily="34" charset="0"/>
              </a:rPr>
              <a:t>Gợi ý</a:t>
            </a:r>
          </a:p>
        </p:txBody>
      </p:sp>
      <p:pic>
        <p:nvPicPr>
          <p:cNvPr id="22" name="Picture 3">
            <a:extLst>
              <a:ext uri="{FF2B5EF4-FFF2-40B4-BE49-F238E27FC236}">
                <a16:creationId xmlns:a16="http://schemas.microsoft.com/office/drawing/2014/main" id="{0D3DF010-2F3C-41F3-84B1-F121882242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92000" y="3008165"/>
            <a:ext cx="5791200" cy="5720027"/>
          </a:xfrm>
          <a:prstGeom prst="rect">
            <a:avLst/>
          </a:prstGeom>
        </p:spPr>
      </p:pic>
      <p:sp>
        <p:nvSpPr>
          <p:cNvPr id="25" name="TextBox 24">
            <a:extLst>
              <a:ext uri="{FF2B5EF4-FFF2-40B4-BE49-F238E27FC236}">
                <a16:creationId xmlns:a16="http://schemas.microsoft.com/office/drawing/2014/main" id="{78F86AF4-882D-4F06-A301-735780CD6EBB}"/>
              </a:ext>
            </a:extLst>
          </p:cNvPr>
          <p:cNvSpPr txBox="1"/>
          <p:nvPr/>
        </p:nvSpPr>
        <p:spPr>
          <a:xfrm>
            <a:off x="12496800" y="3008165"/>
            <a:ext cx="5410200" cy="5720027"/>
          </a:xfrm>
          <a:prstGeom prst="rect">
            <a:avLst/>
          </a:prstGeom>
          <a:noFill/>
        </p:spPr>
        <p:txBody>
          <a:bodyPr wrap="square">
            <a:spAutoFit/>
          </a:bodyPr>
          <a:lstStyle/>
          <a:p>
            <a:pPr marL="342900" lvl="0" indent="-342900" algn="just">
              <a:lnSpc>
                <a:spcPct val="150000"/>
              </a:lnSpc>
              <a:spcBef>
                <a:spcPts val="300"/>
              </a:spcBef>
              <a:spcAft>
                <a:spcPts val="300"/>
              </a:spcAft>
              <a:buFont typeface="Symbol" panose="05050102010706020507" pitchFamily="18" charset="2"/>
              <a:buChar char=""/>
            </a:pPr>
            <a:r>
              <a:rPr lang="en-US" sz="3400">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rPr>
              <a:t>Tình huống cụ thể là gì?</a:t>
            </a:r>
          </a:p>
          <a:p>
            <a:pPr marL="342900" lvl="0" indent="-342900" algn="just">
              <a:lnSpc>
                <a:spcPct val="150000"/>
              </a:lnSpc>
              <a:spcBef>
                <a:spcPts val="300"/>
              </a:spcBef>
              <a:spcAft>
                <a:spcPts val="300"/>
              </a:spcAft>
              <a:buFont typeface="Symbol" panose="05050102010706020507" pitchFamily="18" charset="2"/>
              <a:buChar char=""/>
            </a:pPr>
            <a:r>
              <a:rPr lang="en-US" sz="3400">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rPr>
              <a:t>Nguyên nhân thật sự gây ra tình huống đó?</a:t>
            </a:r>
          </a:p>
          <a:p>
            <a:pPr marL="342900" lvl="0" indent="-342900" algn="just">
              <a:lnSpc>
                <a:spcPct val="150000"/>
              </a:lnSpc>
              <a:spcBef>
                <a:spcPts val="300"/>
              </a:spcBef>
              <a:spcAft>
                <a:spcPts val="300"/>
              </a:spcAft>
              <a:buFont typeface="Symbol" panose="05050102010706020507" pitchFamily="18" charset="2"/>
              <a:buChar char=""/>
            </a:pPr>
            <a:r>
              <a:rPr lang="en-US" sz="3400">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rPr>
              <a:t>Có những giải pháp nào để giải quyết?</a:t>
            </a:r>
          </a:p>
          <a:p>
            <a:pPr marL="342900" lvl="0" indent="-342900" algn="just">
              <a:lnSpc>
                <a:spcPct val="150000"/>
              </a:lnSpc>
              <a:spcBef>
                <a:spcPts val="300"/>
              </a:spcBef>
              <a:spcAft>
                <a:spcPts val="300"/>
              </a:spcAft>
              <a:buFont typeface="Symbol" panose="05050102010706020507" pitchFamily="18" charset="2"/>
              <a:buChar char=""/>
            </a:pPr>
            <a:r>
              <a:rPr lang="en-US" sz="3400">
                <a:solidFill>
                  <a:schemeClr val="accent2">
                    <a:lumMod val="50000"/>
                  </a:schemeClr>
                </a:solidFill>
                <a:effectLst/>
                <a:latin typeface="Arial" panose="020B0604020202020204" pitchFamily="34" charset="0"/>
                <a:ea typeface="Arial" panose="020B0604020202020204" pitchFamily="34" charset="0"/>
                <a:cs typeface="Arial" panose="020B0604020202020204" pitchFamily="34" charset="0"/>
              </a:rPr>
              <a:t>Giải pháp nào là khả thi nhất để áp dụng?</a:t>
            </a:r>
          </a:p>
        </p:txBody>
      </p:sp>
    </p:spTree>
    <p:extLst>
      <p:ext uri="{BB962C8B-B14F-4D97-AF65-F5344CB8AC3E}">
        <p14:creationId xmlns:p14="http://schemas.microsoft.com/office/powerpoint/2010/main" val="38735872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8931173" y="-45720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366481" y="-451302"/>
            <a:ext cx="9149080" cy="10287000"/>
          </a:xfrm>
          <a:prstGeom prst="rect">
            <a:avLst/>
          </a:prstGeom>
        </p:spPr>
      </p:pic>
      <p:grpSp>
        <p:nvGrpSpPr>
          <p:cNvPr id="4" name="Group 4"/>
          <p:cNvGrpSpPr/>
          <p:nvPr/>
        </p:nvGrpSpPr>
        <p:grpSpPr>
          <a:xfrm>
            <a:off x="311656" y="2840538"/>
            <a:ext cx="6252238" cy="6085985"/>
            <a:chOff x="0" y="0"/>
            <a:chExt cx="3539162" cy="1817373"/>
          </a:xfrm>
        </p:grpSpPr>
        <p:sp>
          <p:nvSpPr>
            <p:cNvPr id="5" name="Freeform 5"/>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6" name="Freeform 6"/>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7" name="Freeform 7"/>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sp>
        <p:nvSpPr>
          <p:cNvPr id="9" name="TextBox 9"/>
          <p:cNvSpPr txBox="1"/>
          <p:nvPr/>
        </p:nvSpPr>
        <p:spPr>
          <a:xfrm>
            <a:off x="0" y="1485900"/>
            <a:ext cx="18288000" cy="889795"/>
          </a:xfrm>
          <a:prstGeom prst="rect">
            <a:avLst/>
          </a:prstGeom>
        </p:spPr>
        <p:txBody>
          <a:bodyPr wrap="square" lIns="0" tIns="0" rIns="0" bIns="0" rtlCol="0" anchor="t">
            <a:spAutoFit/>
          </a:bodyPr>
          <a:lstStyle/>
          <a:p>
            <a:pPr marL="0" lvl="0" indent="0" algn="ctr">
              <a:lnSpc>
                <a:spcPts val="7280"/>
              </a:lnSpc>
              <a:spcBef>
                <a:spcPct val="0"/>
              </a:spcBef>
            </a:pPr>
            <a:r>
              <a:rPr lang="en-US" sz="6000" b="1">
                <a:solidFill>
                  <a:srgbClr val="5E3023"/>
                </a:solidFill>
                <a:latin typeface="Arial" panose="020B0604020202020204" pitchFamily="34" charset="0"/>
                <a:cs typeface="Arial" panose="020B0604020202020204" pitchFamily="34" charset="0"/>
              </a:rPr>
              <a:t>HƯỚNG DẪN VỀ NHÀ</a:t>
            </a:r>
          </a:p>
        </p:txBody>
      </p:sp>
      <p:sp>
        <p:nvSpPr>
          <p:cNvPr id="13" name="TextBox 12">
            <a:extLst>
              <a:ext uri="{FF2B5EF4-FFF2-40B4-BE49-F238E27FC236}">
                <a16:creationId xmlns:a16="http://schemas.microsoft.com/office/drawing/2014/main" id="{70ED87FD-CA28-4DD0-87D1-DF640E125C5C}"/>
              </a:ext>
            </a:extLst>
          </p:cNvPr>
          <p:cNvSpPr txBox="1"/>
          <p:nvPr/>
        </p:nvSpPr>
        <p:spPr>
          <a:xfrm>
            <a:off x="459283" y="3294212"/>
            <a:ext cx="5943600" cy="5632311"/>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Ôn lại kiến thức đã học:</a:t>
            </a:r>
          </a:p>
          <a:p>
            <a:pPr marL="571500" indent="-571500" algn="just">
              <a:lnSpc>
                <a:spcPct val="150000"/>
              </a:lnSpc>
              <a:buFont typeface="Arial" panose="020B0604020202020204" pitchFamily="34" charset="0"/>
              <a:buChar char="•"/>
            </a:pPr>
            <a:r>
              <a:rPr lang="en-US" sz="3800">
                <a:solidFill>
                  <a:schemeClr val="accent2">
                    <a:lumMod val="50000"/>
                  </a:schemeClr>
                </a:solidFill>
                <a:latin typeface="Arial" panose="020B0604020202020204" pitchFamily="34" charset="0"/>
                <a:cs typeface="Arial" panose="020B0604020202020204" pitchFamily="34" charset="0"/>
              </a:rPr>
              <a:t>Cách ứng phó tích cực khi gặp căng thẳng</a:t>
            </a:r>
          </a:p>
          <a:p>
            <a:pPr marL="571500" indent="-571500" algn="just">
              <a:lnSpc>
                <a:spcPct val="150000"/>
              </a:lnSpc>
              <a:buFont typeface="Arial" panose="020B0604020202020204" pitchFamily="34" charset="0"/>
              <a:buChar char="•"/>
            </a:pPr>
            <a:r>
              <a:rPr lang="en-US" sz="3800">
                <a:solidFill>
                  <a:schemeClr val="accent2">
                    <a:lumMod val="50000"/>
                  </a:schemeClr>
                </a:solidFill>
                <a:latin typeface="Arial" panose="020B0604020202020204" pitchFamily="34" charset="0"/>
                <a:cs typeface="Arial" panose="020B0604020202020204" pitchFamily="34" charset="0"/>
              </a:rPr>
              <a:t>Thực hành một số cách ứng phó tích cực với tâm lí căng thẳng</a:t>
            </a:r>
          </a:p>
          <a:p>
            <a:endParaRPr lang="en-US"/>
          </a:p>
        </p:txBody>
      </p:sp>
      <p:grpSp>
        <p:nvGrpSpPr>
          <p:cNvPr id="14" name="Group 4">
            <a:extLst>
              <a:ext uri="{FF2B5EF4-FFF2-40B4-BE49-F238E27FC236}">
                <a16:creationId xmlns:a16="http://schemas.microsoft.com/office/drawing/2014/main" id="{0FC1DCFD-8E5D-4A04-90C0-A0AA50298965}"/>
              </a:ext>
            </a:extLst>
          </p:cNvPr>
          <p:cNvGrpSpPr/>
          <p:nvPr/>
        </p:nvGrpSpPr>
        <p:grpSpPr>
          <a:xfrm>
            <a:off x="6741835" y="2803906"/>
            <a:ext cx="5029200" cy="6085985"/>
            <a:chOff x="0" y="0"/>
            <a:chExt cx="3539162" cy="1817373"/>
          </a:xfrm>
        </p:grpSpPr>
        <p:sp>
          <p:nvSpPr>
            <p:cNvPr id="15" name="Freeform 5">
              <a:extLst>
                <a:ext uri="{FF2B5EF4-FFF2-40B4-BE49-F238E27FC236}">
                  <a16:creationId xmlns:a16="http://schemas.microsoft.com/office/drawing/2014/main" id="{01A27489-9BF7-4EFC-839D-00E3D4B83070}"/>
                </a:ext>
              </a:extLst>
            </p:cNvPr>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16" name="Freeform 6">
              <a:extLst>
                <a:ext uri="{FF2B5EF4-FFF2-40B4-BE49-F238E27FC236}">
                  <a16:creationId xmlns:a16="http://schemas.microsoft.com/office/drawing/2014/main" id="{A326D71F-7245-4524-9329-52C39B20E9BC}"/>
                </a:ext>
              </a:extLst>
            </p:cNvPr>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17" name="Freeform 7">
              <a:extLst>
                <a:ext uri="{FF2B5EF4-FFF2-40B4-BE49-F238E27FC236}">
                  <a16:creationId xmlns:a16="http://schemas.microsoft.com/office/drawing/2014/main" id="{301A85F6-AC19-4990-9183-92BA86341322}"/>
                </a:ext>
              </a:extLst>
            </p:cNvPr>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sp>
        <p:nvSpPr>
          <p:cNvPr id="18" name="TextBox 17">
            <a:extLst>
              <a:ext uri="{FF2B5EF4-FFF2-40B4-BE49-F238E27FC236}">
                <a16:creationId xmlns:a16="http://schemas.microsoft.com/office/drawing/2014/main" id="{7E7F1715-892F-40B8-B00B-39DB1EDCBFA4}"/>
              </a:ext>
            </a:extLst>
          </p:cNvPr>
          <p:cNvSpPr txBox="1"/>
          <p:nvPr/>
        </p:nvSpPr>
        <p:spPr>
          <a:xfrm>
            <a:off x="6973866" y="3322787"/>
            <a:ext cx="4652973" cy="3000821"/>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Hoàn thành bài tập</a:t>
            </a:r>
          </a:p>
          <a:p>
            <a:pPr algn="just">
              <a:lnSpc>
                <a:spcPct val="150000"/>
              </a:lnSpc>
            </a:pPr>
            <a:r>
              <a:rPr lang="en-US" sz="3800">
                <a:solidFill>
                  <a:schemeClr val="accent2">
                    <a:lumMod val="50000"/>
                  </a:schemeClr>
                </a:solidFill>
                <a:latin typeface="Arial" panose="020B0604020202020204" pitchFamily="34" charset="0"/>
                <a:cs typeface="Arial" panose="020B0604020202020204" pitchFamily="34" charset="0"/>
              </a:rPr>
              <a:t>Làm bài tập Bài 7 – SBT GDCD 7.</a:t>
            </a:r>
          </a:p>
          <a:p>
            <a:endParaRPr lang="en-US"/>
          </a:p>
        </p:txBody>
      </p:sp>
      <p:grpSp>
        <p:nvGrpSpPr>
          <p:cNvPr id="19" name="Group 4">
            <a:extLst>
              <a:ext uri="{FF2B5EF4-FFF2-40B4-BE49-F238E27FC236}">
                <a16:creationId xmlns:a16="http://schemas.microsoft.com/office/drawing/2014/main" id="{3084C3F4-6834-4AF8-AF69-203D3DD6F10C}"/>
              </a:ext>
            </a:extLst>
          </p:cNvPr>
          <p:cNvGrpSpPr/>
          <p:nvPr/>
        </p:nvGrpSpPr>
        <p:grpSpPr>
          <a:xfrm>
            <a:off x="11933570" y="2798008"/>
            <a:ext cx="5584523" cy="6085985"/>
            <a:chOff x="0" y="0"/>
            <a:chExt cx="3539162" cy="1817373"/>
          </a:xfrm>
        </p:grpSpPr>
        <p:sp>
          <p:nvSpPr>
            <p:cNvPr id="20" name="Freeform 5">
              <a:extLst>
                <a:ext uri="{FF2B5EF4-FFF2-40B4-BE49-F238E27FC236}">
                  <a16:creationId xmlns:a16="http://schemas.microsoft.com/office/drawing/2014/main" id="{AD3639A2-49BE-4210-955E-72F13B7833F9}"/>
                </a:ext>
              </a:extLst>
            </p:cNvPr>
            <p:cNvSpPr/>
            <p:nvPr/>
          </p:nvSpPr>
          <p:spPr>
            <a:xfrm>
              <a:off x="92710" y="106680"/>
              <a:ext cx="3435022" cy="1697993"/>
            </a:xfrm>
            <a:custGeom>
              <a:avLst/>
              <a:gdLst/>
              <a:ahLst/>
              <a:cxnLst/>
              <a:rect l="l" t="t" r="r" b="b"/>
              <a:pathLst>
                <a:path w="3435022" h="1697993">
                  <a:moveTo>
                    <a:pt x="3408351" y="1508763"/>
                  </a:moveTo>
                  <a:cubicBezTo>
                    <a:pt x="3408351" y="1596393"/>
                    <a:pt x="3332151" y="1667513"/>
                    <a:pt x="3250872" y="1667513"/>
                  </a:cubicBezTo>
                  <a:lnTo>
                    <a:pt x="66040" y="1667513"/>
                  </a:lnTo>
                  <a:cubicBezTo>
                    <a:pt x="43180" y="1667513"/>
                    <a:pt x="20320" y="1662433"/>
                    <a:pt x="0" y="1653543"/>
                  </a:cubicBezTo>
                  <a:cubicBezTo>
                    <a:pt x="26670" y="1681483"/>
                    <a:pt x="63500" y="1697993"/>
                    <a:pt x="116021" y="1697993"/>
                  </a:cubicBezTo>
                  <a:lnTo>
                    <a:pt x="3288972" y="1697993"/>
                  </a:lnTo>
                  <a:cubicBezTo>
                    <a:pt x="3368982" y="1697993"/>
                    <a:pt x="3435022" y="1631953"/>
                    <a:pt x="3435022" y="1551943"/>
                  </a:cubicBezTo>
                  <a:lnTo>
                    <a:pt x="3435022" y="95250"/>
                  </a:lnTo>
                  <a:cubicBezTo>
                    <a:pt x="3435022" y="58420"/>
                    <a:pt x="3421051" y="25400"/>
                    <a:pt x="3399462" y="0"/>
                  </a:cubicBezTo>
                  <a:cubicBezTo>
                    <a:pt x="3405812" y="16510"/>
                    <a:pt x="3408351" y="34290"/>
                    <a:pt x="3408351" y="52070"/>
                  </a:cubicBezTo>
                  <a:lnTo>
                    <a:pt x="3408351" y="1508763"/>
                  </a:lnTo>
                  <a:lnTo>
                    <a:pt x="3408351" y="1508763"/>
                  </a:lnTo>
                  <a:close/>
                </a:path>
              </a:pathLst>
            </a:custGeom>
            <a:solidFill>
              <a:srgbClr val="E7DFD9">
                <a:alpha val="71765"/>
              </a:srgbClr>
            </a:solidFill>
          </p:spPr>
        </p:sp>
        <p:sp>
          <p:nvSpPr>
            <p:cNvPr id="21" name="Freeform 6">
              <a:extLst>
                <a:ext uri="{FF2B5EF4-FFF2-40B4-BE49-F238E27FC236}">
                  <a16:creationId xmlns:a16="http://schemas.microsoft.com/office/drawing/2014/main" id="{75BB1466-015F-4787-A02A-63251D786B09}"/>
                </a:ext>
              </a:extLst>
            </p:cNvPr>
            <p:cNvSpPr/>
            <p:nvPr/>
          </p:nvSpPr>
          <p:spPr>
            <a:xfrm>
              <a:off x="12700" y="12700"/>
              <a:ext cx="3474392" cy="1748793"/>
            </a:xfrm>
            <a:custGeom>
              <a:avLst/>
              <a:gdLst/>
              <a:ahLst/>
              <a:cxnLst/>
              <a:rect l="l" t="t" r="r" b="b"/>
              <a:pathLst>
                <a:path w="3474392" h="1748793">
                  <a:moveTo>
                    <a:pt x="146050" y="1748793"/>
                  </a:moveTo>
                  <a:lnTo>
                    <a:pt x="3328342" y="1748793"/>
                  </a:lnTo>
                  <a:cubicBezTo>
                    <a:pt x="3408352" y="1748793"/>
                    <a:pt x="3474392" y="1682753"/>
                    <a:pt x="3474392" y="1602743"/>
                  </a:cubicBezTo>
                  <a:lnTo>
                    <a:pt x="3474392" y="146050"/>
                  </a:lnTo>
                  <a:cubicBezTo>
                    <a:pt x="3474392" y="66040"/>
                    <a:pt x="3408352" y="0"/>
                    <a:pt x="3328342" y="0"/>
                  </a:cubicBezTo>
                  <a:lnTo>
                    <a:pt x="146050" y="0"/>
                  </a:lnTo>
                  <a:cubicBezTo>
                    <a:pt x="66040" y="0"/>
                    <a:pt x="0" y="66040"/>
                    <a:pt x="0" y="146050"/>
                  </a:cubicBezTo>
                  <a:lnTo>
                    <a:pt x="0" y="1602743"/>
                  </a:lnTo>
                  <a:cubicBezTo>
                    <a:pt x="0" y="1684023"/>
                    <a:pt x="66040" y="1748793"/>
                    <a:pt x="146050" y="1748793"/>
                  </a:cubicBezTo>
                  <a:close/>
                </a:path>
              </a:pathLst>
            </a:custGeom>
            <a:solidFill>
              <a:srgbClr val="F8F6F4">
                <a:alpha val="71765"/>
              </a:srgbClr>
            </a:solidFill>
          </p:spPr>
        </p:sp>
        <p:sp>
          <p:nvSpPr>
            <p:cNvPr id="22" name="Freeform 7">
              <a:extLst>
                <a:ext uri="{FF2B5EF4-FFF2-40B4-BE49-F238E27FC236}">
                  <a16:creationId xmlns:a16="http://schemas.microsoft.com/office/drawing/2014/main" id="{3628B128-0559-456C-B8B5-B38DBF9EAD68}"/>
                </a:ext>
              </a:extLst>
            </p:cNvPr>
            <p:cNvSpPr/>
            <p:nvPr/>
          </p:nvSpPr>
          <p:spPr>
            <a:xfrm>
              <a:off x="0" y="0"/>
              <a:ext cx="3539162" cy="1817373"/>
            </a:xfrm>
            <a:custGeom>
              <a:avLst/>
              <a:gdLst/>
              <a:ahLst/>
              <a:cxnLst/>
              <a:rect l="l" t="t" r="r" b="b"/>
              <a:pathLst>
                <a:path w="3539162" h="1817373">
                  <a:moveTo>
                    <a:pt x="3475662" y="74930"/>
                  </a:moveTo>
                  <a:cubicBezTo>
                    <a:pt x="3447722" y="30480"/>
                    <a:pt x="3398192" y="0"/>
                    <a:pt x="3341042" y="0"/>
                  </a:cubicBezTo>
                  <a:lnTo>
                    <a:pt x="158750" y="0"/>
                  </a:lnTo>
                  <a:cubicBezTo>
                    <a:pt x="71120" y="0"/>
                    <a:pt x="0" y="71120"/>
                    <a:pt x="0" y="158750"/>
                  </a:cubicBezTo>
                  <a:lnTo>
                    <a:pt x="0" y="1615443"/>
                  </a:lnTo>
                  <a:cubicBezTo>
                    <a:pt x="0" y="1667513"/>
                    <a:pt x="25400" y="1713233"/>
                    <a:pt x="63500" y="1742443"/>
                  </a:cubicBezTo>
                  <a:cubicBezTo>
                    <a:pt x="91440" y="1786893"/>
                    <a:pt x="140970" y="1817373"/>
                    <a:pt x="211855" y="1817373"/>
                  </a:cubicBezTo>
                  <a:lnTo>
                    <a:pt x="3380412" y="1817373"/>
                  </a:lnTo>
                  <a:cubicBezTo>
                    <a:pt x="3468042" y="1817373"/>
                    <a:pt x="3539162" y="1746253"/>
                    <a:pt x="3539162" y="1658623"/>
                  </a:cubicBezTo>
                  <a:lnTo>
                    <a:pt x="3539162" y="201930"/>
                  </a:lnTo>
                  <a:cubicBezTo>
                    <a:pt x="3539161" y="149860"/>
                    <a:pt x="3513761" y="104140"/>
                    <a:pt x="3475662" y="74930"/>
                  </a:cubicBezTo>
                  <a:close/>
                  <a:moveTo>
                    <a:pt x="12700" y="1615443"/>
                  </a:moveTo>
                  <a:lnTo>
                    <a:pt x="12700" y="158750"/>
                  </a:lnTo>
                  <a:cubicBezTo>
                    <a:pt x="12700" y="78740"/>
                    <a:pt x="78740" y="12700"/>
                    <a:pt x="158750" y="12700"/>
                  </a:cubicBezTo>
                  <a:lnTo>
                    <a:pt x="3341042" y="12700"/>
                  </a:lnTo>
                  <a:cubicBezTo>
                    <a:pt x="3421052" y="12700"/>
                    <a:pt x="3487092" y="78740"/>
                    <a:pt x="3487092" y="158750"/>
                  </a:cubicBezTo>
                  <a:lnTo>
                    <a:pt x="3487092" y="1615443"/>
                  </a:lnTo>
                  <a:cubicBezTo>
                    <a:pt x="3487092" y="1695453"/>
                    <a:pt x="3421052" y="1761493"/>
                    <a:pt x="3341042" y="1761493"/>
                  </a:cubicBezTo>
                  <a:lnTo>
                    <a:pt x="158750" y="1761493"/>
                  </a:lnTo>
                  <a:cubicBezTo>
                    <a:pt x="78740" y="1761493"/>
                    <a:pt x="12700" y="1696723"/>
                    <a:pt x="12700" y="1615443"/>
                  </a:cubicBezTo>
                  <a:close/>
                  <a:moveTo>
                    <a:pt x="3527732" y="1658623"/>
                  </a:moveTo>
                  <a:cubicBezTo>
                    <a:pt x="3527732" y="1738633"/>
                    <a:pt x="3460422" y="1804673"/>
                    <a:pt x="3380411" y="1804673"/>
                  </a:cubicBezTo>
                  <a:lnTo>
                    <a:pt x="211855" y="1804673"/>
                  </a:lnTo>
                  <a:cubicBezTo>
                    <a:pt x="157480" y="1804673"/>
                    <a:pt x="120650" y="1788163"/>
                    <a:pt x="93980" y="1760223"/>
                  </a:cubicBezTo>
                  <a:cubicBezTo>
                    <a:pt x="114300" y="1769113"/>
                    <a:pt x="135890" y="1774193"/>
                    <a:pt x="160020" y="1774193"/>
                  </a:cubicBezTo>
                  <a:lnTo>
                    <a:pt x="3342312" y="1774193"/>
                  </a:lnTo>
                  <a:cubicBezTo>
                    <a:pt x="3429942" y="1774193"/>
                    <a:pt x="3501062" y="1703073"/>
                    <a:pt x="3501062" y="1615443"/>
                  </a:cubicBezTo>
                  <a:lnTo>
                    <a:pt x="3501062" y="158750"/>
                  </a:lnTo>
                  <a:cubicBezTo>
                    <a:pt x="3501062" y="140970"/>
                    <a:pt x="3497252" y="123190"/>
                    <a:pt x="3492172" y="106680"/>
                  </a:cubicBezTo>
                  <a:cubicBezTo>
                    <a:pt x="3513762" y="132080"/>
                    <a:pt x="3527732" y="165100"/>
                    <a:pt x="3527732" y="201930"/>
                  </a:cubicBezTo>
                  <a:lnTo>
                    <a:pt x="3527732" y="1658623"/>
                  </a:lnTo>
                  <a:cubicBezTo>
                    <a:pt x="3527732" y="1658623"/>
                    <a:pt x="3527732" y="1658623"/>
                    <a:pt x="3527732" y="1658623"/>
                  </a:cubicBezTo>
                  <a:close/>
                </a:path>
              </a:pathLst>
            </a:custGeom>
            <a:solidFill>
              <a:srgbClr val="5E3023">
                <a:alpha val="71765"/>
              </a:srgbClr>
            </a:solidFill>
          </p:spPr>
        </p:sp>
      </p:grpSp>
      <p:sp>
        <p:nvSpPr>
          <p:cNvPr id="23" name="TextBox 22">
            <a:extLst>
              <a:ext uri="{FF2B5EF4-FFF2-40B4-BE49-F238E27FC236}">
                <a16:creationId xmlns:a16="http://schemas.microsoft.com/office/drawing/2014/main" id="{7608A65D-213A-4FDA-BB9E-25C26C835379}"/>
              </a:ext>
            </a:extLst>
          </p:cNvPr>
          <p:cNvSpPr txBox="1"/>
          <p:nvPr/>
        </p:nvSpPr>
        <p:spPr>
          <a:xfrm>
            <a:off x="12127541" y="3295011"/>
            <a:ext cx="5196580" cy="5632311"/>
          </a:xfrm>
          <a:prstGeom prst="rect">
            <a:avLst/>
          </a:prstGeom>
          <a:noFill/>
        </p:spPr>
        <p:txBody>
          <a:bodyPr wrap="square">
            <a:spAutoFit/>
          </a:bodyPr>
          <a:lstStyle/>
          <a:p>
            <a:pPr algn="just">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Chuẩn bị bài mới</a:t>
            </a:r>
          </a:p>
          <a:p>
            <a:pPr marL="571500" indent="-571500" algn="just">
              <a:lnSpc>
                <a:spcPct val="150000"/>
              </a:lnSpc>
              <a:buFont typeface="Arial" panose="020B0604020202020204" pitchFamily="34" charset="0"/>
              <a:buChar char="•"/>
            </a:pPr>
            <a:r>
              <a:rPr lang="en-US" sz="3800">
                <a:solidFill>
                  <a:schemeClr val="accent2">
                    <a:lumMod val="50000"/>
                  </a:schemeClr>
                </a:solidFill>
                <a:latin typeface="Arial" panose="020B0604020202020204" pitchFamily="34" charset="0"/>
                <a:cs typeface="Arial" panose="020B0604020202020204" pitchFamily="34" charset="0"/>
              </a:rPr>
              <a:t>Đọc trước Bài 8</a:t>
            </a:r>
          </a:p>
          <a:p>
            <a:pPr marL="571500" indent="-571500" algn="just">
              <a:lnSpc>
                <a:spcPct val="150000"/>
              </a:lnSpc>
              <a:buFont typeface="Arial" panose="020B0604020202020204" pitchFamily="34" charset="0"/>
              <a:buChar char="•"/>
            </a:pPr>
            <a:r>
              <a:rPr lang="en-US" sz="3800">
                <a:solidFill>
                  <a:schemeClr val="accent2">
                    <a:lumMod val="50000"/>
                  </a:schemeClr>
                </a:solidFill>
                <a:latin typeface="Arial" panose="020B0604020202020204" pitchFamily="34" charset="0"/>
                <a:cs typeface="Arial" panose="020B0604020202020204" pitchFamily="34" charset="0"/>
              </a:rPr>
              <a:t>Sưu tầm hình ảnh, video liên quan đến phòng chống bạo lực học đường.</a:t>
            </a:r>
          </a:p>
          <a:p>
            <a:endParaRPr lang="en-US"/>
          </a:p>
        </p:txBody>
      </p:sp>
      <p:pic>
        <p:nvPicPr>
          <p:cNvPr id="24" name="Picture 21">
            <a:extLst>
              <a:ext uri="{FF2B5EF4-FFF2-40B4-BE49-F238E27FC236}">
                <a16:creationId xmlns:a16="http://schemas.microsoft.com/office/drawing/2014/main" id="{B12DB83F-086F-4C07-86E1-1181637B0D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511800" y="6362700"/>
            <a:ext cx="6329999" cy="3824347"/>
          </a:xfrm>
          <a:prstGeom prst="rect">
            <a:avLst/>
          </a:prstGeom>
        </p:spPr>
      </p:pic>
    </p:spTree>
    <p:extLst>
      <p:ext uri="{BB962C8B-B14F-4D97-AF65-F5344CB8AC3E}">
        <p14:creationId xmlns:p14="http://schemas.microsoft.com/office/powerpoint/2010/main" val="22844497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96003"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626753" y="396785"/>
            <a:ext cx="17266134"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sp>
        <p:nvSpPr>
          <p:cNvPr id="9" name="TextBox 9"/>
          <p:cNvSpPr txBox="1"/>
          <p:nvPr/>
        </p:nvSpPr>
        <p:spPr>
          <a:xfrm>
            <a:off x="501008" y="1726416"/>
            <a:ext cx="17150714" cy="1180772"/>
          </a:xfrm>
          <a:prstGeom prst="rect">
            <a:avLst/>
          </a:prstGeom>
        </p:spPr>
        <p:txBody>
          <a:bodyPr wrap="square" lIns="0" tIns="0" rIns="0" bIns="0" rtlCol="0" anchor="t">
            <a:spAutoFit/>
          </a:bodyPr>
          <a:lstStyle/>
          <a:p>
            <a:pPr algn="ctr">
              <a:lnSpc>
                <a:spcPts val="10000"/>
              </a:lnSpc>
            </a:pPr>
            <a:r>
              <a:rPr lang="en-US" sz="7200" b="1">
                <a:solidFill>
                  <a:srgbClr val="5E3023"/>
                </a:solidFill>
                <a:latin typeface="Arial" panose="020B0604020202020204" pitchFamily="34" charset="0"/>
                <a:cs typeface="Arial" panose="020B0604020202020204" pitchFamily="34" charset="0"/>
              </a:rPr>
              <a:t>CẢM ƠN CÁC EM ĐÃ LẮNG NGHE</a:t>
            </a:r>
          </a:p>
        </p:txBody>
      </p:sp>
      <p:sp>
        <p:nvSpPr>
          <p:cNvPr id="10" name="TextBox 10"/>
          <p:cNvSpPr txBox="1"/>
          <p:nvPr/>
        </p:nvSpPr>
        <p:spPr>
          <a:xfrm>
            <a:off x="557424" y="3714590"/>
            <a:ext cx="16898482" cy="555217"/>
          </a:xfrm>
          <a:prstGeom prst="rect">
            <a:avLst/>
          </a:prstGeom>
        </p:spPr>
        <p:txBody>
          <a:bodyPr wrap="square" lIns="0" tIns="0" rIns="0" bIns="0" rtlCol="0" anchor="t">
            <a:spAutoFit/>
          </a:bodyPr>
          <a:lstStyle/>
          <a:p>
            <a:pPr algn="ctr">
              <a:lnSpc>
                <a:spcPts val="3840"/>
              </a:lnSpc>
            </a:pPr>
            <a:r>
              <a:rPr lang="en-US" sz="6000" b="1">
                <a:solidFill>
                  <a:srgbClr val="5E3023">
                    <a:alpha val="81961"/>
                  </a:srgbClr>
                </a:solidFill>
                <a:latin typeface="Arial" panose="020B0604020202020204" pitchFamily="34" charset="0"/>
                <a:cs typeface="Arial" panose="020B0604020202020204" pitchFamily="34" charset="0"/>
              </a:rPr>
              <a:t>HẸN GẶP LẠI CÁC EM VÀO BÀI HỌC SAU</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246">
            <a:off x="235896" y="7901342"/>
            <a:ext cx="1376956" cy="1786146"/>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5762">
            <a:off x="16784392" y="8071867"/>
            <a:ext cx="1213200" cy="1573727"/>
          </a:xfrm>
          <a:prstGeom prst="rect">
            <a:avLst/>
          </a:prstGeom>
        </p:spPr>
      </p:pic>
      <p:pic>
        <p:nvPicPr>
          <p:cNvPr id="13" name="Picture 11">
            <a:extLst>
              <a:ext uri="{FF2B5EF4-FFF2-40B4-BE49-F238E27FC236}">
                <a16:creationId xmlns:a16="http://schemas.microsoft.com/office/drawing/2014/main" id="{1071EB64-036C-438E-895B-86B625D994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67400" y="4178577"/>
            <a:ext cx="6215152" cy="6108423"/>
          </a:xfrm>
          <a:prstGeom prst="rect">
            <a:avLst/>
          </a:prstGeom>
        </p:spPr>
      </p:pic>
    </p:spTree>
    <p:extLst>
      <p:ext uri="{BB962C8B-B14F-4D97-AF65-F5344CB8AC3E}">
        <p14:creationId xmlns:p14="http://schemas.microsoft.com/office/powerpoint/2010/main" val="3198489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58605" y="-23813"/>
            <a:ext cx="913892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8998424" y="3196328"/>
            <a:ext cx="8142263" cy="10438799"/>
          </a:xfrm>
          <a:prstGeom prst="rect">
            <a:avLst/>
          </a:prstGeom>
        </p:spPr>
      </p:pic>
      <p:pic>
        <p:nvPicPr>
          <p:cNvPr id="4" name="Picture 4"/>
          <p:cNvPicPr>
            <a:picLocks noChangeAspect="1"/>
          </p:cNvPicPr>
          <p:nvPr/>
        </p:nvPicPr>
        <p:blipFill>
          <a:blip r:embed="rId5">
            <a:alphaModFix amt="65000"/>
          </a:blip>
          <a:srcRect t="7906" b="7906"/>
          <a:stretch>
            <a:fillRect/>
          </a:stretch>
        </p:blipFill>
        <p:spPr>
          <a:xfrm>
            <a:off x="19050" y="-37347"/>
            <a:ext cx="9149080" cy="10287000"/>
          </a:xfrm>
          <a:prstGeom prst="rect">
            <a:avLst/>
          </a:prstGeom>
        </p:spPr>
      </p:pic>
      <p:grpSp>
        <p:nvGrpSpPr>
          <p:cNvPr id="5" name="Group 5"/>
          <p:cNvGrpSpPr/>
          <p:nvPr/>
        </p:nvGrpSpPr>
        <p:grpSpPr>
          <a:xfrm>
            <a:off x="635453" y="3083611"/>
            <a:ext cx="9730666" cy="6016633"/>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sp>
        <p:nvSpPr>
          <p:cNvPr id="10" name="TextBox 10"/>
          <p:cNvSpPr txBox="1"/>
          <p:nvPr/>
        </p:nvSpPr>
        <p:spPr>
          <a:xfrm>
            <a:off x="846488" y="3312816"/>
            <a:ext cx="9126306" cy="5674310"/>
          </a:xfrm>
          <a:prstGeom prst="rect">
            <a:avLst/>
          </a:prstGeom>
        </p:spPr>
        <p:txBody>
          <a:bodyPr wrap="square" lIns="0" tIns="0" rIns="0" bIns="0" rtlCol="0" anchor="t">
            <a:spAutoFit/>
          </a:bodyPr>
          <a:lstStyle/>
          <a:p>
            <a:pPr marL="0" lvl="0" indent="0" algn="just">
              <a:lnSpc>
                <a:spcPct val="150000"/>
              </a:lnSpc>
            </a:pPr>
            <a:r>
              <a:rPr lang="en-US" sz="4500">
                <a:solidFill>
                  <a:srgbClr val="5E3023">
                    <a:alpha val="81961"/>
                  </a:srgbClr>
                </a:solidFill>
                <a:latin typeface="Arial" panose="020B0604020202020204" pitchFamily="34" charset="0"/>
                <a:cs typeface="Arial" panose="020B0604020202020204" pitchFamily="34" charset="0"/>
              </a:rPr>
              <a:t>Quan sát tranh và trả lời câu hỏi:</a:t>
            </a:r>
          </a:p>
          <a:p>
            <a:pPr marL="0" lvl="0" indent="0" algn="just">
              <a:lnSpc>
                <a:spcPct val="150000"/>
              </a:lnSpc>
            </a:pPr>
            <a:r>
              <a:rPr lang="en-US" sz="4500" i="1">
                <a:solidFill>
                  <a:srgbClr val="5E3023">
                    <a:alpha val="81961"/>
                  </a:srgbClr>
                </a:solidFill>
                <a:latin typeface="Arial" panose="020B0604020202020204" pitchFamily="34" charset="0"/>
                <a:cs typeface="Arial" panose="020B0604020202020204" pitchFamily="34" charset="0"/>
              </a:rPr>
              <a:t>- Hãy nêu cách ứng phó với căng thẳng qua các bức tranh trên.</a:t>
            </a:r>
          </a:p>
          <a:p>
            <a:pPr marL="0" lvl="0" indent="0" algn="just">
              <a:lnSpc>
                <a:spcPct val="150000"/>
              </a:lnSpc>
            </a:pPr>
            <a:r>
              <a:rPr lang="en-US" sz="4500" i="1">
                <a:solidFill>
                  <a:srgbClr val="5E3023">
                    <a:alpha val="81961"/>
                  </a:srgbClr>
                </a:solidFill>
                <a:latin typeface="Arial" panose="020B0604020202020204" pitchFamily="34" charset="0"/>
                <a:cs typeface="Arial" panose="020B0604020202020204" pitchFamily="34" charset="0"/>
              </a:rPr>
              <a:t>- Kể thêm các cách ứng phó tích cực khi gặp căng thẳng mà em biết.</a:t>
            </a:r>
          </a:p>
          <a:p>
            <a:pPr marL="0" lvl="0" indent="0">
              <a:lnSpc>
                <a:spcPts val="4320"/>
              </a:lnSpc>
            </a:pPr>
            <a:endParaRPr lang="en-US" sz="2400">
              <a:solidFill>
                <a:srgbClr val="5E3023">
                  <a:alpha val="81961"/>
                </a:srgbClr>
              </a:solidFill>
              <a:latin typeface="Be Vietnam"/>
            </a:endParaRPr>
          </a:p>
        </p:txBody>
      </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952">
            <a:off x="16373772" y="422535"/>
            <a:ext cx="1267232" cy="164381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19222">
            <a:off x="-53025" y="8597930"/>
            <a:ext cx="1376956" cy="1786146"/>
          </a:xfrm>
          <a:prstGeom prst="rect">
            <a:avLst/>
          </a:prstGeom>
        </p:spPr>
      </p:pic>
      <p:sp>
        <p:nvSpPr>
          <p:cNvPr id="14" name="TextBox 9">
            <a:extLst>
              <a:ext uri="{FF2B5EF4-FFF2-40B4-BE49-F238E27FC236}">
                <a16:creationId xmlns:a16="http://schemas.microsoft.com/office/drawing/2014/main" id="{E25378F0-F9F2-494C-8363-CB2E3754ECB7}"/>
              </a:ext>
            </a:extLst>
          </p:cNvPr>
          <p:cNvSpPr txBox="1"/>
          <p:nvPr/>
        </p:nvSpPr>
        <p:spPr>
          <a:xfrm>
            <a:off x="14288" y="948292"/>
            <a:ext cx="18273712" cy="1096710"/>
          </a:xfrm>
          <a:prstGeom prst="rect">
            <a:avLst/>
          </a:prstGeom>
        </p:spPr>
        <p:txBody>
          <a:bodyPr wrap="square" lIns="0" tIns="0" rIns="0" bIns="0" rtlCol="0" anchor="t">
            <a:spAutoFit/>
          </a:bodyPr>
          <a:lstStyle/>
          <a:p>
            <a:pPr algn="ctr">
              <a:lnSpc>
                <a:spcPts val="9360"/>
              </a:lnSpc>
            </a:pPr>
            <a:r>
              <a:rPr lang="en-US" sz="6600" b="1">
                <a:solidFill>
                  <a:srgbClr val="5E3023"/>
                </a:solidFill>
                <a:latin typeface="Arial" panose="020B0604020202020204" pitchFamily="34" charset="0"/>
                <a:cs typeface="Arial" panose="020B0604020202020204" pitchFamily="34" charset="0"/>
              </a:rPr>
              <a:t>KHỞI ĐỘNG</a:t>
            </a:r>
          </a:p>
        </p:txBody>
      </p:sp>
      <p:pic>
        <p:nvPicPr>
          <p:cNvPr id="16" name="Picture 15">
            <a:extLst>
              <a:ext uri="{FF2B5EF4-FFF2-40B4-BE49-F238E27FC236}">
                <a16:creationId xmlns:a16="http://schemas.microsoft.com/office/drawing/2014/main" id="{ED381321-889A-4AD2-9378-FED803069FEE}"/>
              </a:ext>
            </a:extLst>
          </p:cNvPr>
          <p:cNvPicPr>
            <a:picLocks noChangeAspect="1"/>
          </p:cNvPicPr>
          <p:nvPr/>
        </p:nvPicPr>
        <p:blipFill>
          <a:blip r:embed="rId10"/>
          <a:stretch>
            <a:fillRect/>
          </a:stretch>
        </p:blipFill>
        <p:spPr>
          <a:xfrm>
            <a:off x="10682759" y="2145423"/>
            <a:ext cx="7207674" cy="77406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3248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8024" y="-46545"/>
            <a:ext cx="9149080" cy="10287000"/>
          </a:xfrm>
          <a:prstGeom prst="rect">
            <a:avLst/>
          </a:prstGeom>
        </p:spPr>
      </p:pic>
      <p:sp>
        <p:nvSpPr>
          <p:cNvPr id="3" name="TextBox 3"/>
          <p:cNvSpPr txBox="1"/>
          <p:nvPr/>
        </p:nvSpPr>
        <p:spPr>
          <a:xfrm>
            <a:off x="0" y="1655397"/>
            <a:ext cx="18288000" cy="1096710"/>
          </a:xfrm>
          <a:prstGeom prst="rect">
            <a:avLst/>
          </a:prstGeom>
        </p:spPr>
        <p:txBody>
          <a:bodyPr wrap="square" lIns="0" tIns="0" rIns="0" bIns="0" rtlCol="0" anchor="t">
            <a:spAutoFit/>
          </a:bodyPr>
          <a:lstStyle/>
          <a:p>
            <a:pPr algn="ctr">
              <a:lnSpc>
                <a:spcPts val="9360"/>
              </a:lnSpc>
            </a:pPr>
            <a:r>
              <a:rPr lang="en-US" sz="6600" b="1">
                <a:solidFill>
                  <a:srgbClr val="5E3023"/>
                </a:solidFill>
                <a:latin typeface="Arial" panose="020B0604020202020204" pitchFamily="34" charset="0"/>
                <a:cs typeface="Arial" panose="020B0604020202020204" pitchFamily="34" charset="0"/>
              </a:rPr>
              <a:t>NỘI DUNG BÀI HỌC</a:t>
            </a:r>
          </a:p>
        </p:txBody>
      </p:sp>
      <p:grpSp>
        <p:nvGrpSpPr>
          <p:cNvPr id="6" name="Group 6"/>
          <p:cNvGrpSpPr/>
          <p:nvPr/>
        </p:nvGrpSpPr>
        <p:grpSpPr>
          <a:xfrm>
            <a:off x="3810000" y="3406865"/>
            <a:ext cx="13792200" cy="1354280"/>
            <a:chOff x="-9098" y="33475"/>
            <a:chExt cx="9340454" cy="2528735"/>
          </a:xfrm>
        </p:grpSpPr>
        <p:sp>
          <p:nvSpPr>
            <p:cNvPr id="7" name="Freeform 7"/>
            <p:cNvSpPr/>
            <p:nvPr/>
          </p:nvSpPr>
          <p:spPr>
            <a:xfrm>
              <a:off x="-9098" y="33475"/>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3" name="TextBox 13"/>
          <p:cNvSpPr txBox="1"/>
          <p:nvPr/>
        </p:nvSpPr>
        <p:spPr>
          <a:xfrm>
            <a:off x="3905673" y="3725355"/>
            <a:ext cx="13450312" cy="708399"/>
          </a:xfrm>
          <a:prstGeom prst="rect">
            <a:avLst/>
          </a:prstGeom>
        </p:spPr>
        <p:txBody>
          <a:bodyPr wrap="square" lIns="0" tIns="0" rIns="0" bIns="0" rtlCol="0" anchor="t">
            <a:spAutoFit/>
          </a:bodyPr>
          <a:lstStyle/>
          <a:p>
            <a:pPr lvl="0" algn="ctr">
              <a:lnSpc>
                <a:spcPts val="6000"/>
              </a:lnSpc>
              <a:spcBef>
                <a:spcPct val="0"/>
              </a:spcBef>
            </a:pPr>
            <a:r>
              <a:rPr lang="en-US" sz="4500">
                <a:solidFill>
                  <a:srgbClr val="5E3023">
                    <a:alpha val="81961"/>
                  </a:srgbClr>
                </a:solidFill>
                <a:latin typeface="Arial" panose="020B0604020202020204" pitchFamily="34" charset="0"/>
                <a:cs typeface="Arial" panose="020B0604020202020204" pitchFamily="34" charset="0"/>
              </a:rPr>
              <a:t>1. </a:t>
            </a:r>
            <a:r>
              <a:rPr lang="vi-VN" sz="4500">
                <a:solidFill>
                  <a:srgbClr val="5E3023">
                    <a:alpha val="81961"/>
                  </a:srgbClr>
                </a:solidFill>
                <a:latin typeface="Arial" panose="020B0604020202020204" pitchFamily="34" charset="0"/>
                <a:cs typeface="Arial" panose="020B0604020202020204" pitchFamily="34" charset="0"/>
              </a:rPr>
              <a:t>Thế nào là ứng phó với tâm lý căng thẳng</a:t>
            </a:r>
            <a:endParaRPr lang="en-US" sz="4500">
              <a:solidFill>
                <a:srgbClr val="5E3023">
                  <a:alpha val="81961"/>
                </a:srgbClr>
              </a:solidFill>
              <a:latin typeface="Arial" panose="020B0604020202020204" pitchFamily="34" charset="0"/>
              <a:cs typeface="Arial" panose="020B0604020202020204" pitchFamily="34" charset="0"/>
            </a:endParaRPr>
          </a:p>
        </p:txBody>
      </p:sp>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3227865" y="1541605"/>
            <a:ext cx="1355615" cy="1758463"/>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3513762" y="1563137"/>
            <a:ext cx="1030238" cy="1336394"/>
          </a:xfrm>
          <a:prstGeom prst="rect">
            <a:avLst/>
          </a:prstGeom>
        </p:spPr>
      </p:pic>
      <p:grpSp>
        <p:nvGrpSpPr>
          <p:cNvPr id="32" name="Group 6">
            <a:extLst>
              <a:ext uri="{FF2B5EF4-FFF2-40B4-BE49-F238E27FC236}">
                <a16:creationId xmlns:a16="http://schemas.microsoft.com/office/drawing/2014/main" id="{6A0C77B1-CEB5-45D7-8041-618FD0C2CC6C}"/>
              </a:ext>
            </a:extLst>
          </p:cNvPr>
          <p:cNvGrpSpPr/>
          <p:nvPr/>
        </p:nvGrpSpPr>
        <p:grpSpPr>
          <a:xfrm>
            <a:off x="5257799" y="5143500"/>
            <a:ext cx="9372601" cy="1676400"/>
            <a:chOff x="364939" y="33475"/>
            <a:chExt cx="8257822" cy="2528735"/>
          </a:xfrm>
        </p:grpSpPr>
        <p:sp>
          <p:nvSpPr>
            <p:cNvPr id="33" name="Freeform 7">
              <a:extLst>
                <a:ext uri="{FF2B5EF4-FFF2-40B4-BE49-F238E27FC236}">
                  <a16:creationId xmlns:a16="http://schemas.microsoft.com/office/drawing/2014/main" id="{98B2EE52-7B94-466E-B0B7-A586CA3BC36B}"/>
                </a:ext>
              </a:extLst>
            </p:cNvPr>
            <p:cNvSpPr/>
            <p:nvPr/>
          </p:nvSpPr>
          <p:spPr>
            <a:xfrm>
              <a:off x="364939" y="33475"/>
              <a:ext cx="8257822"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35" name="TextBox 13">
            <a:extLst>
              <a:ext uri="{FF2B5EF4-FFF2-40B4-BE49-F238E27FC236}">
                <a16:creationId xmlns:a16="http://schemas.microsoft.com/office/drawing/2014/main" id="{AF318546-DFB0-48F9-88D7-C991747FE38A}"/>
              </a:ext>
            </a:extLst>
          </p:cNvPr>
          <p:cNvSpPr txBox="1"/>
          <p:nvPr/>
        </p:nvSpPr>
        <p:spPr>
          <a:xfrm>
            <a:off x="5257800" y="5257485"/>
            <a:ext cx="9464963" cy="1477840"/>
          </a:xfrm>
          <a:prstGeom prst="rect">
            <a:avLst/>
          </a:prstGeom>
        </p:spPr>
        <p:txBody>
          <a:bodyPr wrap="square" lIns="0" tIns="0" rIns="0" bIns="0" rtlCol="0" anchor="t">
            <a:spAutoFit/>
          </a:bodyPr>
          <a:lstStyle/>
          <a:p>
            <a:pPr lvl="0" algn="ctr">
              <a:lnSpc>
                <a:spcPts val="6000"/>
              </a:lnSpc>
              <a:spcBef>
                <a:spcPct val="0"/>
              </a:spcBef>
            </a:pPr>
            <a:r>
              <a:rPr lang="en-US" sz="4500">
                <a:solidFill>
                  <a:srgbClr val="5E3023">
                    <a:alpha val="81961"/>
                  </a:srgbClr>
                </a:solidFill>
                <a:latin typeface="Arial" panose="020B0604020202020204" pitchFamily="34" charset="0"/>
                <a:cs typeface="Arial" panose="020B0604020202020204" pitchFamily="34" charset="0"/>
              </a:rPr>
              <a:t>2. </a:t>
            </a:r>
            <a:r>
              <a:rPr lang="vi-VN" sz="4500">
                <a:solidFill>
                  <a:srgbClr val="5E3023">
                    <a:alpha val="81961"/>
                  </a:srgbClr>
                </a:solidFill>
                <a:latin typeface="Arial" panose="020B0604020202020204" pitchFamily="34" charset="0"/>
                <a:cs typeface="Arial" panose="020B0604020202020204" pitchFamily="34" charset="0"/>
              </a:rPr>
              <a:t>Các bước ứng phó tích cực khi gặp căng thẳng</a:t>
            </a:r>
            <a:endParaRPr lang="en-US" sz="4500">
              <a:solidFill>
                <a:srgbClr val="5E3023">
                  <a:alpha val="81961"/>
                </a:srgbClr>
              </a:solidFill>
              <a:latin typeface="Arial" panose="020B0604020202020204" pitchFamily="34" charset="0"/>
              <a:cs typeface="Arial" panose="020B0604020202020204" pitchFamily="34" charset="0"/>
            </a:endParaRPr>
          </a:p>
        </p:txBody>
      </p:sp>
      <p:grpSp>
        <p:nvGrpSpPr>
          <p:cNvPr id="36" name="Group 6">
            <a:extLst>
              <a:ext uri="{FF2B5EF4-FFF2-40B4-BE49-F238E27FC236}">
                <a16:creationId xmlns:a16="http://schemas.microsoft.com/office/drawing/2014/main" id="{765463D7-A086-4DE2-AF21-3EA00DCFDC8F}"/>
              </a:ext>
            </a:extLst>
          </p:cNvPr>
          <p:cNvGrpSpPr/>
          <p:nvPr/>
        </p:nvGrpSpPr>
        <p:grpSpPr>
          <a:xfrm>
            <a:off x="4536551" y="7165457"/>
            <a:ext cx="10093849" cy="1965783"/>
            <a:chOff x="-9098" y="33475"/>
            <a:chExt cx="9340454" cy="2528735"/>
          </a:xfrm>
        </p:grpSpPr>
        <p:sp>
          <p:nvSpPr>
            <p:cNvPr id="37" name="Freeform 7">
              <a:extLst>
                <a:ext uri="{FF2B5EF4-FFF2-40B4-BE49-F238E27FC236}">
                  <a16:creationId xmlns:a16="http://schemas.microsoft.com/office/drawing/2014/main" id="{45A1AA14-7DE7-4FA7-9743-7F2DE201FC53}"/>
                </a:ext>
              </a:extLst>
            </p:cNvPr>
            <p:cNvSpPr/>
            <p:nvPr/>
          </p:nvSpPr>
          <p:spPr>
            <a:xfrm>
              <a:off x="-9098" y="33475"/>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39" name="TextBox 13">
            <a:extLst>
              <a:ext uri="{FF2B5EF4-FFF2-40B4-BE49-F238E27FC236}">
                <a16:creationId xmlns:a16="http://schemas.microsoft.com/office/drawing/2014/main" id="{B050DEC4-46AB-44E5-8EF7-B1CB9FC6C3E0}"/>
              </a:ext>
            </a:extLst>
          </p:cNvPr>
          <p:cNvSpPr txBox="1"/>
          <p:nvPr/>
        </p:nvSpPr>
        <p:spPr>
          <a:xfrm>
            <a:off x="4316025" y="7371001"/>
            <a:ext cx="11205525" cy="1477840"/>
          </a:xfrm>
          <a:prstGeom prst="rect">
            <a:avLst/>
          </a:prstGeom>
        </p:spPr>
        <p:txBody>
          <a:bodyPr wrap="square" lIns="0" tIns="0" rIns="0" bIns="0" rtlCol="0" anchor="t">
            <a:spAutoFit/>
          </a:bodyPr>
          <a:lstStyle/>
          <a:p>
            <a:pPr marL="0" lvl="0" indent="0" algn="ctr">
              <a:lnSpc>
                <a:spcPts val="6000"/>
              </a:lnSpc>
              <a:spcBef>
                <a:spcPct val="0"/>
              </a:spcBef>
            </a:pPr>
            <a:r>
              <a:rPr lang="vi-VN" sz="4500">
                <a:solidFill>
                  <a:srgbClr val="5E3023">
                    <a:alpha val="81961"/>
                  </a:srgbClr>
                </a:solidFill>
                <a:latin typeface="Arial" panose="020B0604020202020204" pitchFamily="34" charset="0"/>
                <a:cs typeface="Arial" panose="020B0604020202020204" pitchFamily="34" charset="0"/>
              </a:rPr>
              <a:t>3. Một số cách ứng phó với </a:t>
            </a:r>
          </a:p>
          <a:p>
            <a:pPr marL="0" lvl="0" indent="0" algn="ctr">
              <a:lnSpc>
                <a:spcPts val="6000"/>
              </a:lnSpc>
              <a:spcBef>
                <a:spcPct val="0"/>
              </a:spcBef>
            </a:pPr>
            <a:r>
              <a:rPr lang="vi-VN" sz="4500">
                <a:solidFill>
                  <a:srgbClr val="5E3023">
                    <a:alpha val="81961"/>
                  </a:srgbClr>
                </a:solidFill>
                <a:latin typeface="Arial" panose="020B0604020202020204" pitchFamily="34" charset="0"/>
                <a:cs typeface="Arial" panose="020B0604020202020204" pitchFamily="34" charset="0"/>
              </a:rPr>
              <a:t>căng thẳng</a:t>
            </a:r>
            <a:endParaRPr lang="en-US" sz="4500">
              <a:solidFill>
                <a:srgbClr val="5E3023">
                  <a:alpha val="81961"/>
                </a:srgbClr>
              </a:solidFill>
              <a:latin typeface="Arial" panose="020B0604020202020204" pitchFamily="34" charset="0"/>
              <a:cs typeface="Arial" panose="020B0604020202020204" pitchFamily="34" charset="0"/>
            </a:endParaRPr>
          </a:p>
        </p:txBody>
      </p:sp>
      <p:pic>
        <p:nvPicPr>
          <p:cNvPr id="48" name="Picture 6">
            <a:extLst>
              <a:ext uri="{FF2B5EF4-FFF2-40B4-BE49-F238E27FC236}">
                <a16:creationId xmlns:a16="http://schemas.microsoft.com/office/drawing/2014/main" id="{71AC652F-E848-4113-9086-3B8E01961051}"/>
              </a:ext>
            </a:extLst>
          </p:cNvPr>
          <p:cNvPicPr>
            <a:picLocks noChangeAspect="1"/>
          </p:cNvPicPr>
          <p:nvPr/>
        </p:nvPicPr>
        <p:blipFill rotWithShape="1">
          <a:blip r:embed="rId7">
            <a:extLst>
              <a:ext uri="{28A0092B-C50C-407E-A947-70E740481C1C}">
                <a14:useLocalDpi xmlns:a14="http://schemas.microsoft.com/office/drawing/2010/main" val="0"/>
              </a:ext>
            </a:extLst>
          </a:blip>
          <a:srcRect r="53176"/>
          <a:stretch/>
        </p:blipFill>
        <p:spPr>
          <a:xfrm>
            <a:off x="15378319" y="5850823"/>
            <a:ext cx="2909681" cy="4445702"/>
          </a:xfrm>
          <a:prstGeom prst="rect">
            <a:avLst/>
          </a:prstGeom>
        </p:spPr>
      </p:pic>
      <p:pic>
        <p:nvPicPr>
          <p:cNvPr id="50" name="Picture 34">
            <a:extLst>
              <a:ext uri="{FF2B5EF4-FFF2-40B4-BE49-F238E27FC236}">
                <a16:creationId xmlns:a16="http://schemas.microsoft.com/office/drawing/2014/main" id="{4B5722E2-C4D9-454C-A51F-BDBE1BC6AA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50352" y="5825554"/>
            <a:ext cx="3965673" cy="4400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par>
                                <p:cTn id="29" presetID="2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35"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53022"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363" y="1104900"/>
            <a:ext cx="16230600" cy="628566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53386" y="1104900"/>
            <a:ext cx="1994555" cy="2285427"/>
          </a:xfrm>
          <a:prstGeom prst="rect">
            <a:avLst/>
          </a:prstGeom>
        </p:spPr>
      </p:pic>
      <p:sp>
        <p:nvSpPr>
          <p:cNvPr id="6" name="TextBox 6"/>
          <p:cNvSpPr txBox="1"/>
          <p:nvPr/>
        </p:nvSpPr>
        <p:spPr>
          <a:xfrm>
            <a:off x="-4763" y="3364473"/>
            <a:ext cx="18240376" cy="2302169"/>
          </a:xfrm>
          <a:prstGeom prst="rect">
            <a:avLst/>
          </a:prstGeom>
        </p:spPr>
        <p:txBody>
          <a:bodyPr wrap="square" lIns="0" tIns="0" rIns="0" bIns="0" rtlCol="0" anchor="t">
            <a:spAutoFit/>
          </a:bodyPr>
          <a:lstStyle/>
          <a:p>
            <a:pPr marL="1143000" lvl="0" indent="-1143000" algn="ctr">
              <a:lnSpc>
                <a:spcPts val="9360"/>
              </a:lnSpc>
              <a:spcBef>
                <a:spcPct val="0"/>
              </a:spcBef>
              <a:buAutoNum type="arabicPeriod"/>
            </a:pPr>
            <a:r>
              <a:rPr lang="vi-VN" sz="6600" b="1">
                <a:solidFill>
                  <a:srgbClr val="5E3023"/>
                </a:solidFill>
                <a:latin typeface="Arial" panose="020B0604020202020204" pitchFamily="34" charset="0"/>
                <a:cs typeface="Arial" panose="020B0604020202020204" pitchFamily="34" charset="0"/>
              </a:rPr>
              <a:t>THẾ NÀO LÀ ỨNG PHÓ VỚI TÂM LÝ CĂNG THẲNG </a:t>
            </a:r>
            <a:endParaRPr lang="en-US" sz="6600" b="1">
              <a:solidFill>
                <a:srgbClr val="5E3023"/>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55398">
            <a:off x="697979" y="1215048"/>
            <a:ext cx="1528941" cy="198329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61952">
            <a:off x="16066190" y="6840020"/>
            <a:ext cx="1286505" cy="1668815"/>
          </a:xfrm>
          <a:prstGeom prst="rect">
            <a:avLst/>
          </a:prstGeom>
        </p:spPr>
      </p:pic>
      <p:pic>
        <p:nvPicPr>
          <p:cNvPr id="11" name="Picture 2">
            <a:extLst>
              <a:ext uri="{FF2B5EF4-FFF2-40B4-BE49-F238E27FC236}">
                <a16:creationId xmlns:a16="http://schemas.microsoft.com/office/drawing/2014/main" id="{2001935B-3657-4456-8756-12FEF3B67F09}"/>
              </a:ext>
            </a:extLst>
          </p:cNvPr>
          <p:cNvPicPr>
            <a:picLocks noChangeAspect="1"/>
          </p:cNvPicPr>
          <p:nvPr/>
        </p:nvPicPr>
        <p:blipFill>
          <a:blip r:embed="rId12"/>
          <a:srcRect/>
          <a:stretch>
            <a:fillRect/>
          </a:stretch>
        </p:blipFill>
        <p:spPr>
          <a:xfrm>
            <a:off x="5562600" y="5428503"/>
            <a:ext cx="5933045" cy="4716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356120" y="2434278"/>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sp>
        <p:nvSpPr>
          <p:cNvPr id="5" name="TextBox 5"/>
          <p:cNvSpPr txBox="1"/>
          <p:nvPr/>
        </p:nvSpPr>
        <p:spPr>
          <a:xfrm>
            <a:off x="0" y="1369627"/>
            <a:ext cx="18288000" cy="1064650"/>
          </a:xfrm>
          <a:prstGeom prst="rect">
            <a:avLst/>
          </a:prstGeom>
        </p:spPr>
        <p:txBody>
          <a:bodyPr wrap="square" lIns="0" tIns="0" rIns="0" bIns="0" rtlCol="0" anchor="t">
            <a:spAutoFit/>
          </a:bodyPr>
          <a:lstStyle/>
          <a:p>
            <a:pPr marL="0" lvl="0" indent="0" algn="ctr">
              <a:lnSpc>
                <a:spcPts val="9360"/>
              </a:lnSpc>
              <a:spcBef>
                <a:spcPct val="0"/>
              </a:spcBef>
            </a:pPr>
            <a:r>
              <a:rPr lang="en-US" sz="4800" b="1">
                <a:solidFill>
                  <a:srgbClr val="5E3023"/>
                </a:solidFill>
                <a:latin typeface="Arial" panose="020B0604020202020204" pitchFamily="34" charset="0"/>
                <a:cs typeface="Arial" panose="020B0604020202020204" pitchFamily="34" charset="0"/>
              </a:rPr>
              <a:t>Thảo luận nhóm: 4 – 6 HS/nhóm</a:t>
            </a:r>
          </a:p>
        </p:txBody>
      </p:sp>
      <p:sp>
        <p:nvSpPr>
          <p:cNvPr id="26" name="Rounded Rectangular Callout 10">
            <a:extLst>
              <a:ext uri="{FF2B5EF4-FFF2-40B4-BE49-F238E27FC236}">
                <a16:creationId xmlns:a16="http://schemas.microsoft.com/office/drawing/2014/main" id="{6948B267-D508-462F-A179-58F79C8C640E}"/>
              </a:ext>
            </a:extLst>
          </p:cNvPr>
          <p:cNvSpPr/>
          <p:nvPr/>
        </p:nvSpPr>
        <p:spPr>
          <a:xfrm>
            <a:off x="4845050" y="2781300"/>
            <a:ext cx="12428010" cy="5410200"/>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500">
                <a:solidFill>
                  <a:schemeClr val="accent2">
                    <a:lumMod val="50000"/>
                  </a:schemeClr>
                </a:solidFill>
                <a:latin typeface="Arial" panose="020B0604020202020204" pitchFamily="34" charset="0"/>
                <a:cs typeface="Arial" panose="020B0604020202020204" pitchFamily="34" charset="0"/>
              </a:rPr>
              <a:t>Đọc trường hợp SGK tr.32, trả lời câu hỏi: </a:t>
            </a:r>
            <a:endParaRPr lang="en-US" sz="4500">
              <a:solidFill>
                <a:schemeClr val="accent2">
                  <a:lumMod val="50000"/>
                </a:schemeClr>
              </a:solidFill>
              <a:latin typeface="Arial" panose="020B0604020202020204" pitchFamily="34" charset="0"/>
              <a:cs typeface="Arial" panose="020B0604020202020204" pitchFamily="34" charset="0"/>
            </a:endParaRPr>
          </a:p>
          <a:p>
            <a:pPr algn="just">
              <a:lnSpc>
                <a:spcPct val="150000"/>
              </a:lnSpc>
            </a:pPr>
            <a:r>
              <a:rPr lang="fr-FR" sz="4500" i="1">
                <a:solidFill>
                  <a:schemeClr val="accent2">
                    <a:lumMod val="50000"/>
                  </a:schemeClr>
                </a:solidFill>
                <a:latin typeface="Arial" panose="020B0604020202020204" pitchFamily="34" charset="0"/>
                <a:cs typeface="Arial" panose="020B0604020202020204" pitchFamily="34" charset="0"/>
              </a:rPr>
              <a:t>- T đã gặp phải căng thẳng như thế nào?</a:t>
            </a:r>
            <a:endParaRPr lang="en-US" sz="4500">
              <a:solidFill>
                <a:schemeClr val="accent2">
                  <a:lumMod val="50000"/>
                </a:schemeClr>
              </a:solidFill>
              <a:latin typeface="Arial" panose="020B0604020202020204" pitchFamily="34" charset="0"/>
              <a:cs typeface="Arial" panose="020B0604020202020204" pitchFamily="34" charset="0"/>
            </a:endParaRPr>
          </a:p>
          <a:p>
            <a:pPr algn="just">
              <a:lnSpc>
                <a:spcPct val="150000"/>
              </a:lnSpc>
            </a:pPr>
            <a:r>
              <a:rPr lang="vi-VN" sz="4500" i="1">
                <a:solidFill>
                  <a:schemeClr val="accent2">
                    <a:lumMod val="50000"/>
                  </a:schemeClr>
                </a:solidFill>
                <a:latin typeface="Arial" panose="020B0604020202020204" pitchFamily="34" charset="0"/>
                <a:cs typeface="Arial" panose="020B0604020202020204" pitchFamily="34" charset="0"/>
              </a:rPr>
              <a:t>-</a:t>
            </a:r>
            <a:r>
              <a:rPr lang="fr-FR" sz="4500" i="1">
                <a:solidFill>
                  <a:schemeClr val="accent2">
                    <a:lumMod val="50000"/>
                  </a:schemeClr>
                </a:solidFill>
                <a:latin typeface="Arial" panose="020B0604020202020204" pitchFamily="34" charset="0"/>
                <a:cs typeface="Arial" panose="020B0604020202020204" pitchFamily="34" charset="0"/>
              </a:rPr>
              <a:t> T đã làm gì để vượt qua sự căng thẳng đó</a:t>
            </a:r>
            <a:r>
              <a:rPr lang="vi-VN" sz="4500" i="1">
                <a:solidFill>
                  <a:schemeClr val="accent2">
                    <a:lumMod val="50000"/>
                  </a:schemeClr>
                </a:solidFill>
                <a:latin typeface="Arial" panose="020B0604020202020204" pitchFamily="34" charset="0"/>
                <a:cs typeface="Arial" panose="020B0604020202020204" pitchFamily="34" charset="0"/>
              </a:rPr>
              <a:t>?</a:t>
            </a:r>
            <a:endParaRPr lang="en-US" sz="4500">
              <a:solidFill>
                <a:schemeClr val="accent2">
                  <a:lumMod val="50000"/>
                </a:schemeClr>
              </a:solidFill>
              <a:latin typeface="Arial" panose="020B0604020202020204" pitchFamily="34" charset="0"/>
              <a:cs typeface="Arial" panose="020B0604020202020204" pitchFamily="34" charset="0"/>
            </a:endParaRPr>
          </a:p>
          <a:p>
            <a:pPr algn="just">
              <a:lnSpc>
                <a:spcPct val="150000"/>
              </a:lnSpc>
            </a:pPr>
            <a:r>
              <a:rPr lang="vi-VN" sz="4500" i="1">
                <a:solidFill>
                  <a:schemeClr val="accent2">
                    <a:lumMod val="50000"/>
                  </a:schemeClr>
                </a:solidFill>
                <a:latin typeface="Arial" panose="020B0604020202020204" pitchFamily="34" charset="0"/>
                <a:cs typeface="Arial" panose="020B0604020202020204" pitchFamily="34" charset="0"/>
              </a:rPr>
              <a:t>-</a:t>
            </a:r>
            <a:r>
              <a:rPr lang="fr-FR" sz="4500" i="1">
                <a:solidFill>
                  <a:schemeClr val="accent2">
                    <a:lumMod val="50000"/>
                  </a:schemeClr>
                </a:solidFill>
                <a:latin typeface="Arial" panose="020B0604020202020204" pitchFamily="34" charset="0"/>
                <a:cs typeface="Arial" panose="020B0604020202020204" pitchFamily="34" charset="0"/>
              </a:rPr>
              <a:t> Nếu là T, em còn có cách nào khác để vượt qua sự căng thẳng đó?</a:t>
            </a:r>
            <a:endParaRPr lang="en-US" sz="4500">
              <a:solidFill>
                <a:schemeClr val="accent2">
                  <a:lumMod val="50000"/>
                </a:schemeClr>
              </a:solidFill>
              <a:latin typeface="Arial" panose="020B0604020202020204" pitchFamily="34" charset="0"/>
              <a:cs typeface="Arial" panose="020B0604020202020204" pitchFamily="34" charset="0"/>
            </a:endParaRPr>
          </a:p>
        </p:txBody>
      </p:sp>
      <p:pic>
        <p:nvPicPr>
          <p:cNvPr id="27" name="Picture 16">
            <a:extLst>
              <a:ext uri="{FF2B5EF4-FFF2-40B4-BE49-F238E27FC236}">
                <a16:creationId xmlns:a16="http://schemas.microsoft.com/office/drawing/2014/main" id="{8767AAAE-816C-46DB-BCF8-AC61818691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 y="4265904"/>
            <a:ext cx="4754525" cy="6194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4">
            <a:alphaModFix amt="3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6">
            <a:alphaModFix amt="65000"/>
          </a:blip>
          <a:srcRect t="7859" b="7859"/>
          <a:stretch>
            <a:fillRect/>
          </a:stretch>
        </p:blipFill>
        <p:spPr>
          <a:xfrm>
            <a:off x="9149080" y="0"/>
            <a:ext cx="9138920" cy="10287000"/>
          </a:xfrm>
          <a:prstGeom prst="rect">
            <a:avLst/>
          </a:prstGeom>
        </p:spPr>
      </p:pic>
      <p:sp>
        <p:nvSpPr>
          <p:cNvPr id="23" name="Speech Bubble: Rectangle with Corners Rounded 1">
            <a:extLst>
              <a:ext uri="{FF2B5EF4-FFF2-40B4-BE49-F238E27FC236}">
                <a16:creationId xmlns:a16="http://schemas.microsoft.com/office/drawing/2014/main" id="{B0BCD796-B625-4789-B63E-E4F8969039E5}"/>
              </a:ext>
            </a:extLst>
          </p:cNvPr>
          <p:cNvSpPr/>
          <p:nvPr/>
        </p:nvSpPr>
        <p:spPr>
          <a:xfrm>
            <a:off x="674832" y="910478"/>
            <a:ext cx="14042234" cy="3964859"/>
          </a:xfrm>
          <a:prstGeom prst="wedgeRoundRectCallout">
            <a:avLst>
              <a:gd name="adj1" fmla="val 56765"/>
              <a:gd name="adj2" fmla="val -8274"/>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accent2">
                    <a:lumMod val="50000"/>
                  </a:schemeClr>
                </a:solidFill>
              </a:rPr>
              <a:t>T gặp phải những căng thẳng:</a:t>
            </a:r>
          </a:p>
          <a:p>
            <a:pPr marL="571500" indent="-571500" algn="just">
              <a:lnSpc>
                <a:spcPct val="150000"/>
              </a:lnSpc>
              <a:buFont typeface="Arial" panose="020B0604020202020204" pitchFamily="34" charset="0"/>
              <a:buChar char="•"/>
            </a:pPr>
            <a:r>
              <a:rPr lang="vi-VN" sz="3800">
                <a:solidFill>
                  <a:schemeClr val="accent2">
                    <a:lumMod val="50000"/>
                  </a:schemeClr>
                </a:solidFill>
              </a:rPr>
              <a:t>Bố mẹ kì vọng ở T đạt kết quả cao</a:t>
            </a:r>
            <a:r>
              <a:rPr lang="en-US" sz="3800">
                <a:solidFill>
                  <a:schemeClr val="accent2">
                    <a:lumMod val="50000"/>
                  </a:schemeClr>
                </a:solidFill>
              </a:rPr>
              <a:t>.</a:t>
            </a:r>
            <a:endParaRPr lang="vi-VN" sz="3800">
              <a:solidFill>
                <a:schemeClr val="accent2">
                  <a:lumMod val="50000"/>
                </a:schemeClr>
              </a:solidFill>
            </a:endParaRPr>
          </a:p>
          <a:p>
            <a:pPr marL="571500" indent="-571500" algn="just">
              <a:lnSpc>
                <a:spcPct val="150000"/>
              </a:lnSpc>
              <a:buFont typeface="Arial" panose="020B0604020202020204" pitchFamily="34" charset="0"/>
              <a:buChar char="•"/>
            </a:pPr>
            <a:r>
              <a:rPr lang="vi-VN" sz="3800">
                <a:solidFill>
                  <a:schemeClr val="accent2">
                    <a:lumMod val="50000"/>
                  </a:schemeClr>
                </a:solidFill>
              </a:rPr>
              <a:t>Gần ngày thi T bồn chồn, lo lắng</a:t>
            </a:r>
            <a:r>
              <a:rPr lang="en-US" sz="3800">
                <a:solidFill>
                  <a:schemeClr val="accent2">
                    <a:lumMod val="50000"/>
                  </a:schemeClr>
                </a:solidFill>
              </a:rPr>
              <a:t>, </a:t>
            </a:r>
            <a:r>
              <a:rPr lang="vi-VN" sz="3800">
                <a:solidFill>
                  <a:schemeClr val="accent2">
                    <a:lumMod val="50000"/>
                  </a:schemeClr>
                </a:solidFill>
              </a:rPr>
              <a:t>quên hết những gì đã học.</a:t>
            </a:r>
          </a:p>
          <a:p>
            <a:pPr marL="571500" indent="-571500" algn="just">
              <a:lnSpc>
                <a:spcPct val="150000"/>
              </a:lnSpc>
              <a:buFont typeface="Arial" panose="020B0604020202020204" pitchFamily="34" charset="0"/>
              <a:buChar char="•"/>
            </a:pPr>
            <a:r>
              <a:rPr lang="vi-VN" sz="3800">
                <a:solidFill>
                  <a:schemeClr val="accent2">
                    <a:lumMod val="50000"/>
                  </a:schemeClr>
                </a:solidFill>
              </a:rPr>
              <a:t>Bị các b</a:t>
            </a:r>
            <a:r>
              <a:rPr lang="en-US" sz="3800">
                <a:solidFill>
                  <a:schemeClr val="accent2">
                    <a:lumMod val="50000"/>
                  </a:schemeClr>
                </a:solidFill>
              </a:rPr>
              <a:t>ạ</a:t>
            </a:r>
            <a:r>
              <a:rPr lang="vi-VN" sz="3800">
                <a:solidFill>
                  <a:schemeClr val="accent2">
                    <a:lumMod val="50000"/>
                  </a:schemeClr>
                </a:solidFill>
              </a:rPr>
              <a:t>n trêu “mọt sách” mà điểm luôn dưới trung bình.</a:t>
            </a:r>
          </a:p>
        </p:txBody>
      </p:sp>
      <p:sp>
        <p:nvSpPr>
          <p:cNvPr id="24" name="Speech Bubble: Rectangle with Corners Rounded 1">
            <a:extLst>
              <a:ext uri="{FF2B5EF4-FFF2-40B4-BE49-F238E27FC236}">
                <a16:creationId xmlns:a16="http://schemas.microsoft.com/office/drawing/2014/main" id="{0897D8DC-2E97-4C4A-B9AC-5D3FF37E71A0}"/>
              </a:ext>
            </a:extLst>
          </p:cNvPr>
          <p:cNvSpPr/>
          <p:nvPr/>
        </p:nvSpPr>
        <p:spPr>
          <a:xfrm>
            <a:off x="7205852" y="6652198"/>
            <a:ext cx="10305060" cy="1970260"/>
          </a:xfrm>
          <a:prstGeom prst="wedgeRoundRectCallout">
            <a:avLst>
              <a:gd name="adj1" fmla="val 55376"/>
              <a:gd name="adj2" fmla="val 8217"/>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800" i="1">
                <a:solidFill>
                  <a:schemeClr val="accent2">
                    <a:lumMod val="50000"/>
                  </a:schemeClr>
                </a:solidFill>
              </a:rPr>
              <a:t>T tìm đến phòng tham vấn học đường</a:t>
            </a:r>
            <a:r>
              <a:rPr lang="en-US" sz="3800" i="1">
                <a:solidFill>
                  <a:schemeClr val="accent2">
                    <a:lumMod val="50000"/>
                  </a:schemeClr>
                </a:solidFill>
              </a:rPr>
              <a:t>,</a:t>
            </a:r>
            <a:r>
              <a:rPr lang="vi-VN" sz="3800" i="1">
                <a:solidFill>
                  <a:schemeClr val="accent2">
                    <a:lumMod val="50000"/>
                  </a:schemeClr>
                </a:solidFill>
              </a:rPr>
              <a:t> gặp cô tham vấn khuyên để vượt qua căng thẳng.</a:t>
            </a:r>
            <a:endParaRPr lang="en-US" sz="3800" i="1" dirty="0">
              <a:solidFill>
                <a:schemeClr val="accent2">
                  <a:lumMod val="50000"/>
                </a:schemeClr>
              </a:solidFill>
            </a:endParaRPr>
          </a:p>
        </p:txBody>
      </p:sp>
      <p:pic>
        <p:nvPicPr>
          <p:cNvPr id="26" name="Picture 25">
            <a:extLst>
              <a:ext uri="{FF2B5EF4-FFF2-40B4-BE49-F238E27FC236}">
                <a16:creationId xmlns:a16="http://schemas.microsoft.com/office/drawing/2014/main" id="{F3158FC6-0789-41DC-A938-E6E2CDFC9085}"/>
              </a:ext>
            </a:extLst>
          </p:cNvPr>
          <p:cNvPicPr>
            <a:picLocks noChangeAspect="1"/>
          </p:cNvPicPr>
          <p:nvPr/>
        </p:nvPicPr>
        <p:blipFill>
          <a:blip r:embed="rId7"/>
          <a:stretch>
            <a:fillRect/>
          </a:stretch>
        </p:blipFill>
        <p:spPr>
          <a:xfrm>
            <a:off x="674832" y="5549971"/>
            <a:ext cx="5132532" cy="4551629"/>
          </a:xfrm>
          <a:prstGeom prst="rect">
            <a:avLst/>
          </a:prstGeom>
          <a:ln>
            <a:noFill/>
          </a:ln>
          <a:effectLst>
            <a:outerShdw blurRad="190500" algn="tl" rotWithShape="0">
              <a:srgbClr val="000000">
                <a:alpha val="70000"/>
              </a:srgbClr>
            </a:outerShdw>
          </a:effectLst>
        </p:spPr>
      </p:pic>
      <p:sp>
        <p:nvSpPr>
          <p:cNvPr id="27" name="Arrow: Right 26">
            <a:extLst>
              <a:ext uri="{FF2B5EF4-FFF2-40B4-BE49-F238E27FC236}">
                <a16:creationId xmlns:a16="http://schemas.microsoft.com/office/drawing/2014/main" id="{8F979B90-88ED-49E1-A7AD-31A3F70628BF}"/>
              </a:ext>
            </a:extLst>
          </p:cNvPr>
          <p:cNvSpPr/>
          <p:nvPr/>
        </p:nvSpPr>
        <p:spPr>
          <a:xfrm>
            <a:off x="5973208" y="7276920"/>
            <a:ext cx="1066800" cy="828516"/>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2">
            <a:extLst>
              <a:ext uri="{FF2B5EF4-FFF2-40B4-BE49-F238E27FC236}">
                <a16:creationId xmlns:a16="http://schemas.microsoft.com/office/drawing/2014/main" id="{3FF175BC-8025-4008-B366-92FF8B59E4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538048">
            <a:off x="159713" y="5057305"/>
            <a:ext cx="1030238" cy="1336394"/>
          </a:xfrm>
          <a:prstGeom prst="rect">
            <a:avLst/>
          </a:prstGeom>
        </p:spPr>
      </p:pic>
      <p:pic>
        <p:nvPicPr>
          <p:cNvPr id="11" name="Picture 2">
            <a:extLst>
              <a:ext uri="{FF2B5EF4-FFF2-40B4-BE49-F238E27FC236}">
                <a16:creationId xmlns:a16="http://schemas.microsoft.com/office/drawing/2014/main" id="{9D0824B8-B3CB-4314-B5D1-F76D80E9E81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757275" y="1390821"/>
            <a:ext cx="4569460" cy="5261377"/>
          </a:xfrm>
          <a:prstGeom prst="rect">
            <a:avLst/>
          </a:prstGeom>
        </p:spPr>
      </p:pic>
    </p:spTree>
    <p:extLst>
      <p:ext uri="{BB962C8B-B14F-4D97-AF65-F5344CB8AC3E}">
        <p14:creationId xmlns:p14="http://schemas.microsoft.com/office/powerpoint/2010/main" val="1560117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22862" y="-23813"/>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54159" y="-9841"/>
            <a:ext cx="9138920" cy="10287000"/>
          </a:xfrm>
          <a:prstGeom prst="rect">
            <a:avLst/>
          </a:prstGeom>
        </p:spPr>
      </p:pic>
      <p:grpSp>
        <p:nvGrpSpPr>
          <p:cNvPr id="4" name="Group 4"/>
          <p:cNvGrpSpPr/>
          <p:nvPr/>
        </p:nvGrpSpPr>
        <p:grpSpPr>
          <a:xfrm>
            <a:off x="2329179" y="2298318"/>
            <a:ext cx="13716000" cy="3365621"/>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sp>
        <p:nvSpPr>
          <p:cNvPr id="6" name="TextBox 6"/>
          <p:cNvSpPr txBox="1"/>
          <p:nvPr/>
        </p:nvSpPr>
        <p:spPr>
          <a:xfrm>
            <a:off x="0" y="616172"/>
            <a:ext cx="18265138" cy="1458989"/>
          </a:xfrm>
          <a:prstGeom prst="rect">
            <a:avLst/>
          </a:prstGeom>
        </p:spPr>
        <p:txBody>
          <a:bodyPr wrap="square" lIns="0" tIns="0" rIns="0" bIns="0" rtlCol="0" anchor="t">
            <a:spAutoFit/>
          </a:bodyPr>
          <a:lstStyle/>
          <a:p>
            <a:pPr algn="ctr">
              <a:lnSpc>
                <a:spcPts val="13520"/>
              </a:lnSpc>
            </a:pPr>
            <a:r>
              <a:rPr lang="en-US" sz="4800" b="1">
                <a:solidFill>
                  <a:srgbClr val="5E3023"/>
                </a:solidFill>
                <a:latin typeface="Arial" panose="020B0604020202020204" pitchFamily="34" charset="0"/>
                <a:cs typeface="Arial" panose="020B0604020202020204" pitchFamily="34" charset="0"/>
              </a:rPr>
              <a:t>KẾT LUẬN</a:t>
            </a:r>
          </a:p>
        </p:txBody>
      </p:sp>
      <p:sp>
        <p:nvSpPr>
          <p:cNvPr id="13" name="TextBox 12">
            <a:extLst>
              <a:ext uri="{FF2B5EF4-FFF2-40B4-BE49-F238E27FC236}">
                <a16:creationId xmlns:a16="http://schemas.microsoft.com/office/drawing/2014/main" id="{C787A3FB-3B31-4882-82E7-A264BF794259}"/>
              </a:ext>
            </a:extLst>
          </p:cNvPr>
          <p:cNvSpPr txBox="1"/>
          <p:nvPr/>
        </p:nvSpPr>
        <p:spPr>
          <a:xfrm>
            <a:off x="2952818" y="2432757"/>
            <a:ext cx="12809865" cy="3096745"/>
          </a:xfrm>
          <a:prstGeom prst="rect">
            <a:avLst/>
          </a:prstGeom>
          <a:noFill/>
        </p:spPr>
        <p:txBody>
          <a:bodyPr wrap="square">
            <a:spAutoFit/>
          </a:bodyPr>
          <a:lstStyle/>
          <a:p>
            <a:pPr algn="just">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1. </a:t>
            </a:r>
            <a:r>
              <a:rPr lang="vi-VN" sz="4500" b="1">
                <a:solidFill>
                  <a:schemeClr val="accent2">
                    <a:lumMod val="50000"/>
                  </a:schemeClr>
                </a:solidFill>
              </a:rPr>
              <a:t>Ứng phó với tâm lí căng thẳng</a:t>
            </a:r>
            <a:r>
              <a:rPr lang="en-US" sz="4500" b="1">
                <a:solidFill>
                  <a:schemeClr val="accent2">
                    <a:lumMod val="50000"/>
                  </a:schemeClr>
                </a:solidFill>
              </a:rPr>
              <a:t>:</a:t>
            </a:r>
            <a:r>
              <a:rPr lang="vi-VN" sz="4500" b="1">
                <a:solidFill>
                  <a:schemeClr val="accent2">
                    <a:lumMod val="50000"/>
                  </a:schemeClr>
                </a:solidFill>
              </a:rPr>
              <a:t> </a:t>
            </a:r>
            <a:r>
              <a:rPr lang="vi-VN" sz="4500">
                <a:solidFill>
                  <a:schemeClr val="accent2">
                    <a:lumMod val="50000"/>
                  </a:schemeClr>
                </a:solidFill>
              </a:rPr>
              <a:t>là cách con người đối diện và vượt qua những tình huống căng thẳng trong cuộc sống một cách tích cực.</a:t>
            </a:r>
            <a:endParaRPr lang="en-US" sz="4500">
              <a:solidFill>
                <a:schemeClr val="accent2">
                  <a:lumMod val="50000"/>
                </a:schemeClr>
              </a:solidFill>
            </a:endParaRPr>
          </a:p>
        </p:txBody>
      </p:sp>
      <p:pic>
        <p:nvPicPr>
          <p:cNvPr id="9" name="Picture 2">
            <a:extLst>
              <a:ext uri="{FF2B5EF4-FFF2-40B4-BE49-F238E27FC236}">
                <a16:creationId xmlns:a16="http://schemas.microsoft.com/office/drawing/2014/main" id="{22843C40-AF9D-495D-B218-E0DE79F112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505" y="5820608"/>
            <a:ext cx="2768138" cy="4575435"/>
          </a:xfrm>
          <a:prstGeom prst="rect">
            <a:avLst/>
          </a:prstGeom>
        </p:spPr>
      </p:pic>
      <p:pic>
        <p:nvPicPr>
          <p:cNvPr id="10" name="Picture 3">
            <a:extLst>
              <a:ext uri="{FF2B5EF4-FFF2-40B4-BE49-F238E27FC236}">
                <a16:creationId xmlns:a16="http://schemas.microsoft.com/office/drawing/2014/main" id="{9A426765-E588-44F0-B7AB-FCCCFD7AF1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70017" y="5927999"/>
            <a:ext cx="3680876" cy="4271063"/>
          </a:xfrm>
          <a:prstGeom prst="rect">
            <a:avLst/>
          </a:prstGeom>
        </p:spPr>
      </p:pic>
      <p:pic>
        <p:nvPicPr>
          <p:cNvPr id="11" name="Picture 4">
            <a:extLst>
              <a:ext uri="{FF2B5EF4-FFF2-40B4-BE49-F238E27FC236}">
                <a16:creationId xmlns:a16="http://schemas.microsoft.com/office/drawing/2014/main" id="{3E23CBCE-6D98-47C7-BEDD-7140CB41BB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539550" y="5820608"/>
            <a:ext cx="3342107" cy="4271063"/>
          </a:xfrm>
          <a:prstGeom prst="rect">
            <a:avLst/>
          </a:prstGeom>
        </p:spPr>
      </p:pic>
      <p:pic>
        <p:nvPicPr>
          <p:cNvPr id="12" name="Picture 5">
            <a:extLst>
              <a:ext uri="{FF2B5EF4-FFF2-40B4-BE49-F238E27FC236}">
                <a16:creationId xmlns:a16="http://schemas.microsoft.com/office/drawing/2014/main" id="{9FF1BC59-78AC-4C48-925A-AE30C5A85F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76650" y="5957197"/>
            <a:ext cx="2939099" cy="4368931"/>
          </a:xfrm>
          <a:prstGeom prst="rect">
            <a:avLst/>
          </a:prstGeom>
        </p:spPr>
      </p:pic>
    </p:spTree>
    <p:extLst>
      <p:ext uri="{BB962C8B-B14F-4D97-AF65-F5344CB8AC3E}">
        <p14:creationId xmlns:p14="http://schemas.microsoft.com/office/powerpoint/2010/main" val="24916606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1828</Words>
  <Application>Microsoft Office PowerPoint</Application>
  <PresentationFormat>Custom</PresentationFormat>
  <Paragraphs>150</Paragraphs>
  <Slides>38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Symbol</vt:lpstr>
      <vt:lpstr>Arial</vt:lpstr>
      <vt:lpstr>Be Vietnam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 Bích</dc:creator>
  <cp:lastModifiedBy>ND</cp:lastModifiedBy>
  <cp:revision>38</cp:revision>
  <dcterms:created xsi:type="dcterms:W3CDTF">2006-08-16T00:00:00Z</dcterms:created>
  <dcterms:modified xsi:type="dcterms:W3CDTF">2023-12-11T03:15:08Z</dcterms:modified>
  <dc:identifier>DAFRcZtcKbI</dc:identifier>
</cp:coreProperties>
</file>