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71" r:id="rId2"/>
    <p:sldId id="273" r:id="rId3"/>
    <p:sldId id="258" r:id="rId4"/>
    <p:sldId id="275" r:id="rId5"/>
    <p:sldId id="281" r:id="rId6"/>
    <p:sldId id="276" r:id="rId7"/>
    <p:sldId id="285" r:id="rId8"/>
    <p:sldId id="286" r:id="rId9"/>
    <p:sldId id="284" r:id="rId10"/>
    <p:sldId id="287" r:id="rId11"/>
    <p:sldId id="288" r:id="rId12"/>
    <p:sldId id="278" r:id="rId13"/>
    <p:sldId id="297" r:id="rId14"/>
    <p:sldId id="291" r:id="rId15"/>
    <p:sldId id="290" r:id="rId16"/>
    <p:sldId id="282" r:id="rId17"/>
    <p:sldId id="279" r:id="rId18"/>
    <p:sldId id="262" r:id="rId19"/>
    <p:sldId id="293" r:id="rId20"/>
    <p:sldId id="294" r:id="rId21"/>
    <p:sldId id="295" r:id="rId22"/>
    <p:sldId id="296" r:id="rId23"/>
    <p:sldId id="283" r:id="rId24"/>
    <p:sldId id="259" r:id="rId25"/>
    <p:sldId id="280" r:id="rId26"/>
    <p:sldId id="272" r:id="rId27"/>
  </p:sldIdLst>
  <p:sldSz cx="18288000" cy="10287000"/>
  <p:notesSz cx="6858000" cy="91440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B6F28-2FAE-49D0-B81B-700AEA71A4A1}"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DBB3A-624D-43B8-AFD7-CE84177EC323}" type="slidenum">
              <a:rPr lang="en-US" smtClean="0"/>
              <a:t>‹#›</a:t>
            </a:fld>
            <a:endParaRPr lang="en-US"/>
          </a:p>
        </p:txBody>
      </p:sp>
    </p:spTree>
    <p:extLst>
      <p:ext uri="{BB962C8B-B14F-4D97-AF65-F5344CB8AC3E}">
        <p14:creationId xmlns:p14="http://schemas.microsoft.com/office/powerpoint/2010/main" val="127250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DBB3A-624D-43B8-AFD7-CE84177EC323}" type="slidenum">
              <a:rPr lang="en-US" smtClean="0"/>
              <a:t>6</a:t>
            </a:fld>
            <a:endParaRPr lang="en-US"/>
          </a:p>
        </p:txBody>
      </p:sp>
    </p:spTree>
    <p:extLst>
      <p:ext uri="{BB962C8B-B14F-4D97-AF65-F5344CB8AC3E}">
        <p14:creationId xmlns:p14="http://schemas.microsoft.com/office/powerpoint/2010/main" val="264677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DBB3A-624D-43B8-AFD7-CE84177EC323}" type="slidenum">
              <a:rPr lang="en-US" smtClean="0"/>
              <a:t>7</a:t>
            </a:fld>
            <a:endParaRPr lang="en-US"/>
          </a:p>
        </p:txBody>
      </p:sp>
    </p:spTree>
    <p:extLst>
      <p:ext uri="{BB962C8B-B14F-4D97-AF65-F5344CB8AC3E}">
        <p14:creationId xmlns:p14="http://schemas.microsoft.com/office/powerpoint/2010/main" val="169827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DBB3A-624D-43B8-AFD7-CE84177EC323}" type="slidenum">
              <a:rPr lang="en-US" smtClean="0"/>
              <a:t>8</a:t>
            </a:fld>
            <a:endParaRPr lang="en-US"/>
          </a:p>
        </p:txBody>
      </p:sp>
    </p:spTree>
    <p:extLst>
      <p:ext uri="{BB962C8B-B14F-4D97-AF65-F5344CB8AC3E}">
        <p14:creationId xmlns:p14="http://schemas.microsoft.com/office/powerpoint/2010/main" val="166108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DBB3A-624D-43B8-AFD7-CE84177EC323}" type="slidenum">
              <a:rPr lang="en-US" smtClean="0"/>
              <a:t>10</a:t>
            </a:fld>
            <a:endParaRPr lang="en-US"/>
          </a:p>
        </p:txBody>
      </p:sp>
    </p:spTree>
    <p:extLst>
      <p:ext uri="{BB962C8B-B14F-4D97-AF65-F5344CB8AC3E}">
        <p14:creationId xmlns:p14="http://schemas.microsoft.com/office/powerpoint/2010/main" val="280298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DBB3A-624D-43B8-AFD7-CE84177EC323}" type="slidenum">
              <a:rPr lang="en-US" smtClean="0"/>
              <a:t>11</a:t>
            </a:fld>
            <a:endParaRPr lang="en-US"/>
          </a:p>
        </p:txBody>
      </p:sp>
    </p:spTree>
    <p:extLst>
      <p:ext uri="{BB962C8B-B14F-4D97-AF65-F5344CB8AC3E}">
        <p14:creationId xmlns:p14="http://schemas.microsoft.com/office/powerpoint/2010/main" val="308883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50.png"/><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0.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50.png"/><Relationship Id="rId4" Type="http://schemas.openxmlformats.org/officeDocument/2006/relationships/image" Target="../media/image41.svg"/><Relationship Id="rId9" Type="http://schemas.openxmlformats.org/officeDocument/2006/relationships/image" Target="../media/image57.sv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28.svg"/><Relationship Id="rId7" Type="http://schemas.openxmlformats.org/officeDocument/2006/relationships/image" Target="../media/image38.svg"/><Relationship Id="rId12" Type="http://schemas.openxmlformats.org/officeDocument/2006/relationships/image" Target="../media/image6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61.svg"/><Relationship Id="rId5" Type="http://schemas.openxmlformats.org/officeDocument/2006/relationships/image" Target="../media/image36.sv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35.png"/><Relationship Id="rId9" Type="http://schemas.openxmlformats.org/officeDocument/2006/relationships/image" Target="../media/image59.svg"/><Relationship Id="rId14"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8.svg"/><Relationship Id="rId7" Type="http://schemas.openxmlformats.org/officeDocument/2006/relationships/image" Target="../media/image3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65.png"/><Relationship Id="rId5" Type="http://schemas.openxmlformats.org/officeDocument/2006/relationships/image" Target="../media/image36.svg"/><Relationship Id="rId10" Type="http://schemas.openxmlformats.org/officeDocument/2006/relationships/image" Target="../media/image64.png"/><Relationship Id="rId4" Type="http://schemas.openxmlformats.org/officeDocument/2006/relationships/image" Target="../media/image35.png"/><Relationship Id="rId9" Type="http://schemas.openxmlformats.org/officeDocument/2006/relationships/image" Target="../media/image63.sv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28.svg"/><Relationship Id="rId7" Type="http://schemas.openxmlformats.org/officeDocument/2006/relationships/image" Target="../media/image38.svg"/><Relationship Id="rId12" Type="http://schemas.openxmlformats.org/officeDocument/2006/relationships/image" Target="../media/image62.png"/><Relationship Id="rId17" Type="http://schemas.openxmlformats.org/officeDocument/2006/relationships/image" Target="../media/image70.svg"/><Relationship Id="rId2" Type="http://schemas.openxmlformats.org/officeDocument/2006/relationships/image" Target="../media/image27.png"/><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61.svg"/><Relationship Id="rId5" Type="http://schemas.openxmlformats.org/officeDocument/2006/relationships/image" Target="../media/image36.svg"/><Relationship Id="rId15" Type="http://schemas.openxmlformats.org/officeDocument/2006/relationships/image" Target="../media/image68.svg"/><Relationship Id="rId10" Type="http://schemas.openxmlformats.org/officeDocument/2006/relationships/image" Target="../media/image66.png"/><Relationship Id="rId4" Type="http://schemas.openxmlformats.org/officeDocument/2006/relationships/image" Target="../media/image35.png"/><Relationship Id="rId9" Type="http://schemas.openxmlformats.org/officeDocument/2006/relationships/image" Target="../media/image59.svg"/><Relationship Id="rId14"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28.svg"/><Relationship Id="rId7" Type="http://schemas.openxmlformats.org/officeDocument/2006/relationships/image" Target="../media/image38.svg"/><Relationship Id="rId12" Type="http://schemas.openxmlformats.org/officeDocument/2006/relationships/image" Target="../media/image62.png"/><Relationship Id="rId17" Type="http://schemas.openxmlformats.org/officeDocument/2006/relationships/image" Target="../media/image70.svg"/><Relationship Id="rId2" Type="http://schemas.openxmlformats.org/officeDocument/2006/relationships/image" Target="../media/image27.png"/><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61.svg"/><Relationship Id="rId5" Type="http://schemas.openxmlformats.org/officeDocument/2006/relationships/image" Target="../media/image36.svg"/><Relationship Id="rId15" Type="http://schemas.openxmlformats.org/officeDocument/2006/relationships/image" Target="../media/image68.svg"/><Relationship Id="rId10" Type="http://schemas.openxmlformats.org/officeDocument/2006/relationships/image" Target="../media/image60.png"/><Relationship Id="rId4" Type="http://schemas.openxmlformats.org/officeDocument/2006/relationships/image" Target="../media/image35.png"/><Relationship Id="rId9" Type="http://schemas.openxmlformats.org/officeDocument/2006/relationships/image" Target="../media/image59.svg"/><Relationship Id="rId1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18" Type="http://schemas.openxmlformats.org/officeDocument/2006/relationships/image" Target="../media/image85.png"/><Relationship Id="rId3" Type="http://schemas.openxmlformats.org/officeDocument/2006/relationships/image" Target="../media/image72.svg"/><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4.svg"/><Relationship Id="rId2" Type="http://schemas.openxmlformats.org/officeDocument/2006/relationships/image" Target="../media/image71.png"/><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28.svg"/><Relationship Id="rId15" Type="http://schemas.openxmlformats.org/officeDocument/2006/relationships/image" Target="../media/image82.svg"/><Relationship Id="rId10" Type="http://schemas.openxmlformats.org/officeDocument/2006/relationships/image" Target="../media/image77.png"/><Relationship Id="rId19" Type="http://schemas.openxmlformats.org/officeDocument/2006/relationships/image" Target="../media/image86.svg"/><Relationship Id="rId4" Type="http://schemas.openxmlformats.org/officeDocument/2006/relationships/image" Target="../media/image27.png"/><Relationship Id="rId9" Type="http://schemas.openxmlformats.org/officeDocument/2006/relationships/image" Target="../media/image76.svg"/><Relationship Id="rId14" Type="http://schemas.openxmlformats.org/officeDocument/2006/relationships/image" Target="../media/image81.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9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sv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9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sv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10.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9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9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svg"/><Relationship Id="rId10" Type="http://schemas.openxmlformats.org/officeDocument/2006/relationships/image" Target="../media/image92.png"/><Relationship Id="rId4" Type="http://schemas.openxmlformats.org/officeDocument/2006/relationships/image" Target="../media/image87.png"/><Relationship Id="rId9" Type="http://schemas.openxmlformats.org/officeDocument/2006/relationships/image" Target="../media/image36.sv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9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 Id="rId9" Type="http://schemas.openxmlformats.org/officeDocument/2006/relationships/image" Target="../media/image36.sv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18" Type="http://schemas.openxmlformats.org/officeDocument/2006/relationships/image" Target="../media/image109.svg"/><Relationship Id="rId3" Type="http://schemas.openxmlformats.org/officeDocument/2006/relationships/image" Target="../media/image94.svg"/><Relationship Id="rId21" Type="http://schemas.openxmlformats.org/officeDocument/2006/relationships/image" Target="../media/image35.png"/><Relationship Id="rId7" Type="http://schemas.openxmlformats.org/officeDocument/2006/relationships/image" Target="../media/image98.sv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image" Target="../media/image93.png"/><Relationship Id="rId16" Type="http://schemas.openxmlformats.org/officeDocument/2006/relationships/image" Target="../media/image107.png"/><Relationship Id="rId20" Type="http://schemas.openxmlformats.org/officeDocument/2006/relationships/image" Target="../media/image111.sv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2.svg"/><Relationship Id="rId24" Type="http://schemas.openxmlformats.org/officeDocument/2006/relationships/image" Target="../media/image38.svg"/><Relationship Id="rId5" Type="http://schemas.openxmlformats.org/officeDocument/2006/relationships/image" Target="../media/image96.svg"/><Relationship Id="rId15" Type="http://schemas.openxmlformats.org/officeDocument/2006/relationships/image" Target="../media/image106.svg"/><Relationship Id="rId23" Type="http://schemas.openxmlformats.org/officeDocument/2006/relationships/image" Target="../media/image39.png"/><Relationship Id="rId10" Type="http://schemas.openxmlformats.org/officeDocument/2006/relationships/image" Target="../media/image101.png"/><Relationship Id="rId19" Type="http://schemas.openxmlformats.org/officeDocument/2006/relationships/image" Target="../media/image110.png"/><Relationship Id="rId4" Type="http://schemas.openxmlformats.org/officeDocument/2006/relationships/image" Target="../media/image95.png"/><Relationship Id="rId9" Type="http://schemas.openxmlformats.org/officeDocument/2006/relationships/image" Target="../media/image100.svg"/><Relationship Id="rId14" Type="http://schemas.openxmlformats.org/officeDocument/2006/relationships/image" Target="../media/image105.png"/><Relationship Id="rId22" Type="http://schemas.openxmlformats.org/officeDocument/2006/relationships/image" Target="../media/image36.svg"/></Relationships>
</file>

<file path=ppt/slides/_rels/slide25.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19.svg"/><Relationship Id="rId18" Type="http://schemas.openxmlformats.org/officeDocument/2006/relationships/image" Target="../media/image124.png"/><Relationship Id="rId3" Type="http://schemas.openxmlformats.org/officeDocument/2006/relationships/image" Target="../media/image113.svg"/><Relationship Id="rId21" Type="http://schemas.openxmlformats.org/officeDocument/2006/relationships/image" Target="../media/image9.png"/><Relationship Id="rId7" Type="http://schemas.openxmlformats.org/officeDocument/2006/relationships/image" Target="../media/image115.svg"/><Relationship Id="rId12" Type="http://schemas.openxmlformats.org/officeDocument/2006/relationships/image" Target="../media/image118.png"/><Relationship Id="rId17" Type="http://schemas.openxmlformats.org/officeDocument/2006/relationships/image" Target="../media/image123.svg"/><Relationship Id="rId2" Type="http://schemas.openxmlformats.org/officeDocument/2006/relationships/image" Target="../media/image112.png"/><Relationship Id="rId16" Type="http://schemas.openxmlformats.org/officeDocument/2006/relationships/image" Target="../media/image122.png"/><Relationship Id="rId20"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36.svg"/><Relationship Id="rId24" Type="http://schemas.openxmlformats.org/officeDocument/2006/relationships/image" Target="../media/image61.svg"/><Relationship Id="rId5" Type="http://schemas.openxmlformats.org/officeDocument/2006/relationships/image" Target="../media/image41.svg"/><Relationship Id="rId15" Type="http://schemas.openxmlformats.org/officeDocument/2006/relationships/image" Target="../media/image121.svg"/><Relationship Id="rId23" Type="http://schemas.openxmlformats.org/officeDocument/2006/relationships/image" Target="../media/image60.png"/><Relationship Id="rId10" Type="http://schemas.openxmlformats.org/officeDocument/2006/relationships/image" Target="../media/image35.png"/><Relationship Id="rId19" Type="http://schemas.openxmlformats.org/officeDocument/2006/relationships/image" Target="../media/image125.svg"/><Relationship Id="rId4" Type="http://schemas.openxmlformats.org/officeDocument/2006/relationships/image" Target="../media/image40.png"/><Relationship Id="rId9" Type="http://schemas.openxmlformats.org/officeDocument/2006/relationships/image" Target="../media/image117.svg"/><Relationship Id="rId14" Type="http://schemas.openxmlformats.org/officeDocument/2006/relationships/image" Target="../media/image120.png"/><Relationship Id="rId22"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50.png"/><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0.pn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50.png"/><Relationship Id="rId4"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0.png"/><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50.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1.svg"/><Relationship Id="rId7"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50.png"/><Relationship Id="rId9"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1794749" y="1560508"/>
            <a:ext cx="11102847"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036060" y="2443756"/>
            <a:ext cx="10590567"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48488" y="2881019"/>
            <a:ext cx="4385853" cy="10533707"/>
          </a:xfrm>
          <a:prstGeom prst="rect">
            <a:avLst/>
          </a:prstGeom>
        </p:spPr>
      </p:pic>
      <p:sp>
        <p:nvSpPr>
          <p:cNvPr id="13" name="TextBox 13"/>
          <p:cNvSpPr txBox="1"/>
          <p:nvPr/>
        </p:nvSpPr>
        <p:spPr>
          <a:xfrm>
            <a:off x="2115802" y="3060655"/>
            <a:ext cx="10460740" cy="4780668"/>
          </a:xfrm>
          <a:prstGeom prst="rect">
            <a:avLst/>
          </a:prstGeom>
        </p:spPr>
        <p:txBody>
          <a:bodyPr wrap="square" lIns="0" tIns="0" rIns="0" bIns="0" rtlCol="0" anchor="t">
            <a:spAutoFit/>
          </a:bodyPr>
          <a:lstStyle/>
          <a:p>
            <a:pPr algn="ctr">
              <a:lnSpc>
                <a:spcPct val="150000"/>
              </a:lnSpc>
            </a:pPr>
            <a:r>
              <a:rPr lang="vi-VN" sz="7200" b="1" dirty="0">
                <a:solidFill>
                  <a:srgbClr val="3F3A6D"/>
                </a:solidFill>
                <a:cs typeface="Arial" panose="020B0604020202020204" pitchFamily="34" charset="0"/>
              </a:rPr>
              <a:t>CHÀO CẢ LỚP! </a:t>
            </a:r>
          </a:p>
          <a:p>
            <a:pPr algn="ctr">
              <a:lnSpc>
                <a:spcPct val="150000"/>
              </a:lnSpc>
            </a:pPr>
            <a:r>
              <a:rPr lang="vi-VN" sz="7200" b="1" dirty="0">
                <a:solidFill>
                  <a:srgbClr val="3F3A6D"/>
                </a:solidFill>
                <a:cs typeface="Arial" panose="020B0604020202020204" pitchFamily="34" charset="0"/>
              </a:rPr>
              <a:t>CHÀO MỪNG CÁC EM TỚI BUỔI HỌC NÀY!</a:t>
            </a:r>
            <a:endParaRPr lang="en-US" sz="7200" b="1" dirty="0">
              <a:solidFill>
                <a:srgbClr val="3F3A6D"/>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44760" y="610334"/>
            <a:ext cx="689140" cy="992217"/>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60008" flipH="1" flipV="1">
            <a:off x="15757998" y="454251"/>
            <a:ext cx="2891299" cy="1650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37514" y="1920937"/>
            <a:ext cx="721660" cy="72166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751668"/>
            <a:ext cx="838200" cy="838200"/>
          </a:xfrm>
          <a:prstGeom prst="rect">
            <a:avLst/>
          </a:prstGeom>
        </p:spPr>
      </p:pic>
      <p:sp>
        <p:nvSpPr>
          <p:cNvPr id="10" name="TextBox 10"/>
          <p:cNvSpPr txBox="1"/>
          <p:nvPr/>
        </p:nvSpPr>
        <p:spPr>
          <a:xfrm>
            <a:off x="3886200" y="419100"/>
            <a:ext cx="11582400" cy="898259"/>
          </a:xfrm>
          <a:prstGeom prst="rect">
            <a:avLst/>
          </a:prstGeom>
        </p:spPr>
        <p:txBody>
          <a:bodyPr wrap="square" lIns="0" tIns="0" rIns="0" bIns="0" rtlCol="0" anchor="t">
            <a:spAutoFit/>
          </a:bodyPr>
          <a:lstStyle/>
          <a:p>
            <a:pPr algn="ctr">
              <a:lnSpc>
                <a:spcPts val="7669"/>
              </a:lnSpc>
            </a:pPr>
            <a:r>
              <a:rPr lang="vi-VN" sz="4800" b="1" dirty="0">
                <a:solidFill>
                  <a:srgbClr val="3F3A6D"/>
                </a:solidFill>
              </a:rPr>
              <a:t>2. Đọc trường hợp và trả lời câu hỏi</a:t>
            </a:r>
            <a:endParaRPr lang="en-US" sz="4800" b="1" dirty="0">
              <a:solidFill>
                <a:srgbClr val="3F3A6D"/>
              </a:solidFill>
            </a:endParaRPr>
          </a:p>
        </p:txBody>
      </p:sp>
      <p:sp>
        <p:nvSpPr>
          <p:cNvPr id="4" name="Rectangle 3"/>
          <p:cNvSpPr/>
          <p:nvPr/>
        </p:nvSpPr>
        <p:spPr>
          <a:xfrm>
            <a:off x="1841394" y="1279057"/>
            <a:ext cx="14869968" cy="1131079"/>
          </a:xfrm>
          <a:prstGeom prst="rect">
            <a:avLst/>
          </a:prstGeom>
        </p:spPr>
        <p:txBody>
          <a:bodyPr wrap="none">
            <a:spAutoFit/>
          </a:bodyPr>
          <a:lstStyle/>
          <a:p>
            <a:pPr marL="685800" indent="-685800" algn="just">
              <a:lnSpc>
                <a:spcPct val="150000"/>
              </a:lnSpc>
              <a:spcBef>
                <a:spcPts val="300"/>
              </a:spcBef>
              <a:spcAft>
                <a:spcPts val="300"/>
              </a:spcAft>
              <a:buFont typeface="Wingdings" panose="05000000000000000000" pitchFamily="2" charset="2"/>
              <a:buChar char="Ø"/>
            </a:pPr>
            <a:r>
              <a:rPr lang="vi-VN" sz="4500" b="1" dirty="0">
                <a:solidFill>
                  <a:srgbClr val="FF0000"/>
                </a:solidFill>
                <a:ea typeface="Times New Roman" panose="02020603050405020304" pitchFamily="18" charset="0"/>
                <a:cs typeface="Arial" panose="020B0604020202020204" pitchFamily="34" charset="0"/>
              </a:rPr>
              <a:t>Đọc trường hợp trong SGK tr.33 và trả lời câu hỏi: </a:t>
            </a:r>
            <a:endParaRPr lang="en-US" sz="45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7315200" y="2282336"/>
            <a:ext cx="8839200" cy="3850541"/>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vi-VN" sz="4200" dirty="0">
                <a:cs typeface="Arial" panose="020B0604020202020204" pitchFamily="34" charset="0"/>
              </a:rPr>
              <a:t>Vì sao H không thể tập trung làm bài kiểm tra? </a:t>
            </a:r>
          </a:p>
          <a:p>
            <a:pPr marL="571500" indent="-571500" algn="just">
              <a:lnSpc>
                <a:spcPct val="150000"/>
              </a:lnSpc>
              <a:buFont typeface="Wingdings" panose="05000000000000000000" pitchFamily="2" charset="2"/>
              <a:buChar char="v"/>
            </a:pPr>
            <a:r>
              <a:rPr lang="vi-VN" sz="4200" dirty="0">
                <a:cs typeface="Arial" panose="020B0604020202020204" pitchFamily="34" charset="0"/>
              </a:rPr>
              <a:t>Khi bị căng thẳng, cơ thể em có những biểu hiện gì? </a:t>
            </a:r>
          </a:p>
        </p:txBody>
      </p:sp>
      <p:pic>
        <p:nvPicPr>
          <p:cNvPr id="13" name="Picture 8"/>
          <p:cNvPicPr>
            <a:picLocks noChangeAspect="1"/>
          </p:cNvPicPr>
          <p:nvPr/>
        </p:nvPicPr>
        <p:blipFill>
          <a:blip r:embed="rId8"/>
          <a:srcRect/>
          <a:stretch>
            <a:fillRect/>
          </a:stretch>
        </p:blipFill>
        <p:spPr>
          <a:xfrm>
            <a:off x="1267429" y="2675804"/>
            <a:ext cx="6254353" cy="6414723"/>
          </a:xfrm>
          <a:prstGeom prst="rect">
            <a:avLst/>
          </a:prstGeom>
        </p:spPr>
      </p:pic>
    </p:spTree>
    <p:extLst>
      <p:ext uri="{BB962C8B-B14F-4D97-AF65-F5344CB8AC3E}">
        <p14:creationId xmlns:p14="http://schemas.microsoft.com/office/powerpoint/2010/main" val="978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500"/>
                                        <p:tgtEl>
                                          <p:spTgt spid="1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37514" y="1920937"/>
            <a:ext cx="721660" cy="72166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751668"/>
            <a:ext cx="838200" cy="838200"/>
          </a:xfrm>
          <a:prstGeom prst="rect">
            <a:avLst/>
          </a:prstGeom>
        </p:spPr>
      </p:pic>
      <p:sp>
        <p:nvSpPr>
          <p:cNvPr id="13" name="TextBox 10"/>
          <p:cNvSpPr txBox="1"/>
          <p:nvPr/>
        </p:nvSpPr>
        <p:spPr>
          <a:xfrm>
            <a:off x="3886200" y="419100"/>
            <a:ext cx="11582400" cy="898259"/>
          </a:xfrm>
          <a:prstGeom prst="rect">
            <a:avLst/>
          </a:prstGeom>
        </p:spPr>
        <p:txBody>
          <a:bodyPr wrap="square" lIns="0" tIns="0" rIns="0" bIns="0" rtlCol="0" anchor="t">
            <a:spAutoFit/>
          </a:bodyPr>
          <a:lstStyle/>
          <a:p>
            <a:pPr algn="ctr">
              <a:lnSpc>
                <a:spcPts val="7669"/>
              </a:lnSpc>
            </a:pPr>
            <a:r>
              <a:rPr lang="vi-VN" sz="4800" b="1" dirty="0">
                <a:solidFill>
                  <a:srgbClr val="3F3A6D"/>
                </a:solidFill>
              </a:rPr>
              <a:t>2. Đọc trường hợp và trả lời câu hỏi</a:t>
            </a:r>
            <a:endParaRPr lang="en-US" sz="4800" b="1" dirty="0">
              <a:solidFill>
                <a:srgbClr val="3F3A6D"/>
              </a:solidFill>
            </a:endParaRPr>
          </a:p>
        </p:txBody>
      </p:sp>
      <p:sp>
        <p:nvSpPr>
          <p:cNvPr id="14" name="Rectangle 13"/>
          <p:cNvSpPr/>
          <p:nvPr/>
        </p:nvSpPr>
        <p:spPr>
          <a:xfrm>
            <a:off x="2116948" y="1674345"/>
            <a:ext cx="3538504" cy="784830"/>
          </a:xfrm>
          <a:prstGeom prst="rect">
            <a:avLst/>
          </a:prstGeom>
        </p:spPr>
        <p:txBody>
          <a:bodyPr wrap="square">
            <a:spAutoFit/>
          </a:bodyPr>
          <a:lstStyle/>
          <a:p>
            <a:pPr marL="571500" indent="-571500" algn="just">
              <a:buFont typeface="Wingdings" panose="05000000000000000000" pitchFamily="2" charset="2"/>
              <a:buChar char="§"/>
            </a:pPr>
            <a:r>
              <a:rPr lang="vi-VN" sz="4500" b="1" dirty="0">
                <a:ea typeface="Times New Roman" panose="02020603050405020304" pitchFamily="18" charset="0"/>
                <a:cs typeface="Arial" panose="020B0604020202020204" pitchFamily="34" charset="0"/>
              </a:rPr>
              <a:t>Biểu hiện:</a:t>
            </a:r>
            <a:endParaRPr lang="en-US" sz="4500" b="1" dirty="0">
              <a:latin typeface="Arial" panose="020B0604020202020204" pitchFamily="34" charset="0"/>
              <a:cs typeface="Arial" panose="020B0604020202020204" pitchFamily="34" charset="0"/>
            </a:endParaRPr>
          </a:p>
        </p:txBody>
      </p:sp>
      <p:pic>
        <p:nvPicPr>
          <p:cNvPr id="15"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0611">
            <a:off x="-236269" y="5030040"/>
            <a:ext cx="6564197" cy="5287162"/>
          </a:xfrm>
          <a:prstGeom prst="rect">
            <a:avLst/>
          </a:prstGeom>
        </p:spPr>
      </p:pic>
      <p:sp>
        <p:nvSpPr>
          <p:cNvPr id="2" name="Rectangle 1"/>
          <p:cNvSpPr/>
          <p:nvPr/>
        </p:nvSpPr>
        <p:spPr>
          <a:xfrm>
            <a:off x="5930054" y="2190237"/>
            <a:ext cx="10758883" cy="7525137"/>
          </a:xfrm>
          <a:prstGeom prst="rect">
            <a:avLst/>
          </a:prstGeom>
        </p:spPr>
        <p:txBody>
          <a:bodyPr wrap="square">
            <a:spAutoFit/>
          </a:bodyPr>
          <a:lstStyle/>
          <a:p>
            <a:pPr marL="685800" indent="-685800" algn="just">
              <a:lnSpc>
                <a:spcPct val="130000"/>
              </a:lnSpc>
              <a:spcBef>
                <a:spcPts val="300"/>
              </a:spcBef>
              <a:spcAft>
                <a:spcPts val="300"/>
              </a:spcAft>
              <a:buFontTx/>
              <a:buChar char="-"/>
            </a:pP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ờ</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xuyên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bắp</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bụng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mồ</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hôi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chóng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vi-VN"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0000"/>
              </a:lnSpc>
              <a:spcBef>
                <a:spcPts val="300"/>
              </a:spcBef>
              <a:spcAft>
                <a:spcPts val="300"/>
              </a:spcAft>
              <a:buFontTx/>
              <a:buChar char="-"/>
            </a:pP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Đảo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lộn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sinh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hằng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ngày</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ăn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giấc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ngủ</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vi-VN"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0000"/>
              </a:lnSpc>
              <a:spcBef>
                <a:spcPts val="300"/>
              </a:spcBef>
              <a:spcAft>
                <a:spcPts val="300"/>
              </a:spcAft>
              <a:buFontTx/>
              <a:buChar char="-"/>
            </a:pP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Mất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tập</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hay</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quên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trở</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vụng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0000"/>
              </a:lnSpc>
              <a:spcBef>
                <a:spcPts val="300"/>
              </a:spcBef>
              <a:spcAft>
                <a:spcPts val="300"/>
              </a:spcAft>
              <a:buFontTx/>
              <a:buChar char="-"/>
            </a:pPr>
            <a:r>
              <a:rPr lang="en-US" sz="4500" dirty="0">
                <a:latin typeface="Arial" panose="020B0604020202020204" pitchFamily="34" charset="0"/>
                <a:ea typeface="Times New Roman" panose="02020603050405020304" pitchFamily="18" charset="0"/>
                <a:cs typeface="Arial" panose="020B0604020202020204" pitchFamily="34" charset="0"/>
              </a:rPr>
              <a:t>Cảm thấy chán </a:t>
            </a:r>
            <a:r>
              <a:rPr lang="en-US" sz="4500" dirty="0" err="1">
                <a:latin typeface="Arial" panose="020B0604020202020204" pitchFamily="34" charset="0"/>
                <a:ea typeface="Times New Roman" panose="02020603050405020304" pitchFamily="18" charset="0"/>
                <a:cs typeface="Arial" panose="020B0604020202020204" pitchFamily="34" charset="0"/>
              </a:rPr>
              <a:t>nản</a:t>
            </a:r>
            <a:r>
              <a:rPr lang="en-US" sz="4500" dirty="0">
                <a:latin typeface="Arial" panose="020B0604020202020204" pitchFamily="34" charset="0"/>
                <a:ea typeface="Times New Roman" panose="02020603050405020304" pitchFamily="18" charset="0"/>
                <a:cs typeface="Arial" panose="020B0604020202020204" pitchFamily="34" charset="0"/>
              </a:rPr>
              <a:t>, lo </a:t>
            </a:r>
            <a:r>
              <a:rPr lang="en-US" sz="4500" dirty="0" err="1">
                <a:latin typeface="Arial" panose="020B0604020202020204" pitchFamily="34" charset="0"/>
                <a:ea typeface="Times New Roman" panose="02020603050405020304" pitchFamily="18" charset="0"/>
                <a:cs typeface="Arial" panose="020B0604020202020204" pitchFamily="34" charset="0"/>
              </a:rPr>
              <a:t>lắng</a:t>
            </a:r>
            <a:r>
              <a:rPr lang="en-US" sz="4500" dirty="0">
                <a:latin typeface="Arial" panose="020B0604020202020204" pitchFamily="34" charset="0"/>
                <a:ea typeface="Times New Roman" panose="02020603050405020304" pitchFamily="18" charset="0"/>
                <a:cs typeface="Arial" panose="020B0604020202020204" pitchFamily="34" charset="0"/>
              </a:rPr>
              <a:t>, khó chịu, </a:t>
            </a:r>
            <a:r>
              <a:rPr lang="en-US" sz="4500" dirty="0" err="1">
                <a:latin typeface="Arial" panose="020B0604020202020204" pitchFamily="34" charset="0"/>
                <a:ea typeface="Times New Roman" panose="02020603050405020304" pitchFamily="18" charset="0"/>
                <a:cs typeface="Arial" panose="020B0604020202020204" pitchFamily="34" charset="0"/>
              </a:rPr>
              <a:t>buồn</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bã</a:t>
            </a:r>
            <a:r>
              <a:rPr lang="vi-VN" sz="4500" dirty="0">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053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out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outVertical)">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8687" y="871518"/>
            <a:ext cx="807757" cy="84461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6570" y="4305300"/>
            <a:ext cx="728961" cy="728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31858" y="800100"/>
            <a:ext cx="820309" cy="820309"/>
          </a:xfrm>
          <a:prstGeom prst="rect">
            <a:avLst/>
          </a:prstGeom>
        </p:spPr>
      </p:pic>
      <p:sp>
        <p:nvSpPr>
          <p:cNvPr id="14" name="TextBox 10"/>
          <p:cNvSpPr txBox="1"/>
          <p:nvPr/>
        </p:nvSpPr>
        <p:spPr>
          <a:xfrm>
            <a:off x="3886200" y="306375"/>
            <a:ext cx="11555603"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3. Quan sát tranh và thực hiện yêu cầu</a:t>
            </a:r>
            <a:endParaRPr lang="en-US" sz="4800" b="1" dirty="0">
              <a:solidFill>
                <a:srgbClr val="3F3A6D"/>
              </a:solidFill>
            </a:endParaRPr>
          </a:p>
        </p:txBody>
      </p:sp>
      <p:sp>
        <p:nvSpPr>
          <p:cNvPr id="15" name="Rectangle 14"/>
          <p:cNvSpPr/>
          <p:nvPr/>
        </p:nvSpPr>
        <p:spPr>
          <a:xfrm>
            <a:off x="6848858" y="1350642"/>
            <a:ext cx="5634225" cy="1131079"/>
          </a:xfrm>
          <a:prstGeom prst="rect">
            <a:avLst/>
          </a:prstGeom>
        </p:spPr>
        <p:txBody>
          <a:bodyPr wrap="square">
            <a:spAutoFit/>
          </a:bodyPr>
          <a:lstStyle/>
          <a:p>
            <a:pPr algn="ctr">
              <a:lnSpc>
                <a:spcPct val="150000"/>
              </a:lnSpc>
              <a:spcBef>
                <a:spcPts val="600"/>
              </a:spcBef>
              <a:tabLst>
                <a:tab pos="90170" algn="l"/>
                <a:tab pos="180340" algn="l"/>
              </a:tabLst>
            </a:pPr>
            <a:r>
              <a:rPr lang="vi-VN" sz="4500" b="1" dirty="0">
                <a:solidFill>
                  <a:srgbClr val="FF0000"/>
                </a:solidFill>
                <a:cs typeface="Times New Roman" panose="02020603050405020304" pitchFamily="18" charset="0"/>
              </a:rPr>
              <a:t>THẢO LUẬN NHÓM</a:t>
            </a:r>
            <a:endParaRPr lang="en-US" sz="4500" b="1" dirty="0">
              <a:solidFill>
                <a:srgbClr val="FF0000"/>
              </a:solidFill>
            </a:endParaRPr>
          </a:p>
        </p:txBody>
      </p:sp>
      <p:pic>
        <p:nvPicPr>
          <p:cNvPr id="16"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773400" y="8343900"/>
            <a:ext cx="2992006" cy="2170565"/>
          </a:xfrm>
          <a:prstGeom prst="rect">
            <a:avLst/>
          </a:prstGeom>
        </p:spPr>
      </p:pic>
      <p:pic>
        <p:nvPicPr>
          <p:cNvPr id="17"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782562" y="6737204"/>
            <a:ext cx="1600200" cy="2032587"/>
          </a:xfrm>
          <a:prstGeom prst="rect">
            <a:avLst/>
          </a:prstGeom>
        </p:spPr>
      </p:pic>
      <p:pic>
        <p:nvPicPr>
          <p:cNvPr id="18" name="Picture 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077" y="8343900"/>
            <a:ext cx="1848877" cy="1890116"/>
          </a:xfrm>
          <a:prstGeom prst="rect">
            <a:avLst/>
          </a:prstGeom>
        </p:spPr>
      </p:pic>
      <p:sp>
        <p:nvSpPr>
          <p:cNvPr id="3" name="Rectangle 2"/>
          <p:cNvSpPr/>
          <p:nvPr/>
        </p:nvSpPr>
        <p:spPr>
          <a:xfrm>
            <a:off x="2347158" y="2277571"/>
            <a:ext cx="14633685" cy="2041456"/>
          </a:xfrm>
          <a:prstGeom prst="rect">
            <a:avLst/>
          </a:prstGeom>
        </p:spPr>
        <p:txBody>
          <a:bodyPr wrap="square">
            <a:spAutoFit/>
          </a:bodyPr>
          <a:lstStyle/>
          <a:p>
            <a:pPr algn="just">
              <a:lnSpc>
                <a:spcPct val="150000"/>
              </a:lnSpc>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Em hãy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nguyên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hậu</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quả</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huống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gây</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căng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pic>
        <p:nvPicPr>
          <p:cNvPr id="21" name="Picture 20"/>
          <p:cNvPicPr/>
          <p:nvPr/>
        </p:nvPicPr>
        <p:blipFill>
          <a:blip r:embed="rId14" cstate="print">
            <a:extLst>
              <a:ext uri="{28A0092B-C50C-407E-A947-70E740481C1C}">
                <a14:useLocalDpi xmlns:a14="http://schemas.microsoft.com/office/drawing/2010/main" val="0"/>
              </a:ext>
            </a:extLst>
          </a:blip>
          <a:stretch>
            <a:fillRect/>
          </a:stretch>
        </p:blipFill>
        <p:spPr>
          <a:xfrm>
            <a:off x="2612910" y="4794788"/>
            <a:ext cx="6504143" cy="4494170"/>
          </a:xfrm>
          <a:prstGeom prst="rect">
            <a:avLst/>
          </a:prstGeom>
        </p:spPr>
      </p:pic>
      <p:pic>
        <p:nvPicPr>
          <p:cNvPr id="22" name="Picture 21"/>
          <p:cNvPicPr/>
          <p:nvPr/>
        </p:nvPicPr>
        <p:blipFill>
          <a:blip r:embed="rId15" cstate="print">
            <a:extLst>
              <a:ext uri="{28A0092B-C50C-407E-A947-70E740481C1C}">
                <a14:useLocalDpi xmlns:a14="http://schemas.microsoft.com/office/drawing/2010/main" val="0"/>
              </a:ext>
            </a:extLst>
          </a:blip>
          <a:stretch>
            <a:fillRect/>
          </a:stretch>
        </p:blipFill>
        <p:spPr>
          <a:xfrm>
            <a:off x="9750436" y="4744828"/>
            <a:ext cx="6132990" cy="4544130"/>
          </a:xfrm>
          <a:prstGeom prst="rect">
            <a:avLst/>
          </a:prstGeom>
        </p:spPr>
      </p:pic>
    </p:spTree>
    <p:extLst>
      <p:ext uri="{BB962C8B-B14F-4D97-AF65-F5344CB8AC3E}">
        <p14:creationId xmlns:p14="http://schemas.microsoft.com/office/powerpoint/2010/main" val="350904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par>
                                <p:cTn id="25" presetID="25"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1"/>
                                        </p:tgtEl>
                                      </p:cBhvr>
                                    </p:animEffect>
                                  </p:childTnLst>
                                </p:cTn>
                              </p:par>
                              <p:par>
                                <p:cTn id="35" presetID="2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40" dur="1000" fill="hold"/>
                                        <p:tgtEl>
                                          <p:spTgt spid="2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8687" y="871518"/>
            <a:ext cx="807757" cy="84461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6570" y="4305300"/>
            <a:ext cx="728961" cy="728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31858" y="800100"/>
            <a:ext cx="820309" cy="820309"/>
          </a:xfrm>
          <a:prstGeom prst="rect">
            <a:avLst/>
          </a:prstGeom>
        </p:spPr>
      </p:pic>
      <p:sp>
        <p:nvSpPr>
          <p:cNvPr id="14" name="TextBox 10"/>
          <p:cNvSpPr txBox="1"/>
          <p:nvPr/>
        </p:nvSpPr>
        <p:spPr>
          <a:xfrm>
            <a:off x="3886200" y="306375"/>
            <a:ext cx="11555603"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3. Quan sát tranh và thực hiện yêu cầu</a:t>
            </a:r>
            <a:endParaRPr lang="en-US" sz="4800" b="1" dirty="0">
              <a:solidFill>
                <a:srgbClr val="3F3A6D"/>
              </a:solidFill>
            </a:endParaRPr>
          </a:p>
        </p:txBody>
      </p:sp>
      <p:pic>
        <p:nvPicPr>
          <p:cNvPr id="18"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077" y="8343900"/>
            <a:ext cx="1848877" cy="1890116"/>
          </a:xfrm>
          <a:prstGeom prst="rect">
            <a:avLst/>
          </a:prstGeom>
        </p:spPr>
      </p:pic>
      <p:pic>
        <p:nvPicPr>
          <p:cNvPr id="21" name="Picture 20"/>
          <p:cNvPicPr/>
          <p:nvPr/>
        </p:nvPicPr>
        <p:blipFill>
          <a:blip r:embed="rId10" cstate="print">
            <a:extLst>
              <a:ext uri="{28A0092B-C50C-407E-A947-70E740481C1C}">
                <a14:useLocalDpi xmlns:a14="http://schemas.microsoft.com/office/drawing/2010/main" val="0"/>
              </a:ext>
            </a:extLst>
          </a:blip>
          <a:stretch>
            <a:fillRect/>
          </a:stretch>
        </p:blipFill>
        <p:spPr>
          <a:xfrm>
            <a:off x="2343147" y="1620409"/>
            <a:ext cx="5886454" cy="3830123"/>
          </a:xfrm>
          <a:prstGeom prst="rect">
            <a:avLst/>
          </a:prstGeom>
        </p:spPr>
      </p:pic>
      <p:pic>
        <p:nvPicPr>
          <p:cNvPr id="22" name="Picture 21"/>
          <p:cNvPicPr/>
          <p:nvPr/>
        </p:nvPicPr>
        <p:blipFill>
          <a:blip r:embed="rId11" cstate="print">
            <a:extLst>
              <a:ext uri="{28A0092B-C50C-407E-A947-70E740481C1C}">
                <a14:useLocalDpi xmlns:a14="http://schemas.microsoft.com/office/drawing/2010/main" val="0"/>
              </a:ext>
            </a:extLst>
          </a:blip>
          <a:stretch>
            <a:fillRect/>
          </a:stretch>
        </p:blipFill>
        <p:spPr>
          <a:xfrm>
            <a:off x="11734800" y="5143500"/>
            <a:ext cx="6209190" cy="4851162"/>
          </a:xfrm>
          <a:prstGeom prst="rect">
            <a:avLst/>
          </a:prstGeom>
        </p:spPr>
      </p:pic>
      <p:sp>
        <p:nvSpPr>
          <p:cNvPr id="19" name="TextBox 10">
            <a:extLst>
              <a:ext uri="{FF2B5EF4-FFF2-40B4-BE49-F238E27FC236}">
                <a16:creationId xmlns:a16="http://schemas.microsoft.com/office/drawing/2014/main" id="{2813CFF0-B7F4-43C3-BFD4-2D9EF4F25622}"/>
              </a:ext>
            </a:extLst>
          </p:cNvPr>
          <p:cNvSpPr txBox="1"/>
          <p:nvPr/>
        </p:nvSpPr>
        <p:spPr>
          <a:xfrm>
            <a:off x="8614076" y="2247900"/>
            <a:ext cx="9012187" cy="3578287"/>
          </a:xfrm>
          <a:prstGeom prst="rect">
            <a:avLst/>
          </a:prstGeom>
        </p:spPr>
        <p:txBody>
          <a:bodyPr wrap="square" lIns="0" tIns="0" rIns="0" bIns="0" rtlCol="0" anchor="t">
            <a:spAutoFit/>
          </a:bodyPr>
          <a:lstStyle/>
          <a:p>
            <a:pPr algn="just"/>
            <a:r>
              <a:rPr lang="vi-VN" sz="3600"/>
              <a:t>- Nguyên nhân: Bạn H bị các bạn khác tẩy chay, không chơi cùng.</a:t>
            </a:r>
          </a:p>
          <a:p>
            <a:pPr algn="just"/>
            <a:r>
              <a:rPr lang="vi-VN" sz="3600"/>
              <a:t>- Hậu quả: bạn H sẽ cảm thấy buồn bã, chán nản, bị bạn bè xa lánh khiến bạn có thể khiến bạn không tập trung vào việc học.</a:t>
            </a:r>
          </a:p>
          <a:p>
            <a:pPr algn="just">
              <a:lnSpc>
                <a:spcPts val="7669"/>
              </a:lnSpc>
            </a:pPr>
            <a:endParaRPr lang="en-US" sz="2000" b="1" dirty="0">
              <a:solidFill>
                <a:srgbClr val="3F3A6D"/>
              </a:solidFill>
            </a:endParaRPr>
          </a:p>
        </p:txBody>
      </p:sp>
      <p:sp>
        <p:nvSpPr>
          <p:cNvPr id="20" name="TextBox 10">
            <a:extLst>
              <a:ext uri="{FF2B5EF4-FFF2-40B4-BE49-F238E27FC236}">
                <a16:creationId xmlns:a16="http://schemas.microsoft.com/office/drawing/2014/main" id="{F9020475-F87A-4E28-A9D4-2F8554A6E3F3}"/>
              </a:ext>
            </a:extLst>
          </p:cNvPr>
          <p:cNvSpPr txBox="1"/>
          <p:nvPr/>
        </p:nvSpPr>
        <p:spPr>
          <a:xfrm>
            <a:off x="2343147" y="6780262"/>
            <a:ext cx="9012187" cy="2215991"/>
          </a:xfrm>
          <a:prstGeom prst="rect">
            <a:avLst/>
          </a:prstGeom>
        </p:spPr>
        <p:txBody>
          <a:bodyPr wrap="square" lIns="0" tIns="0" rIns="0" bIns="0" rtlCol="0" anchor="t">
            <a:spAutoFit/>
          </a:bodyPr>
          <a:lstStyle/>
          <a:p>
            <a:r>
              <a:rPr lang="vi-VN" sz="3600"/>
              <a:t>- Nguyên nhân: mặt bạn gái bị nổi mụn.</a:t>
            </a:r>
          </a:p>
          <a:p>
            <a:r>
              <a:rPr lang="vi-VN" sz="3600"/>
              <a:t>- Hậu quả: bạn H sẽ cảm thấy lo lắng, tự ti về bản thân, tránh né, ít tiếp xúc với người khác.</a:t>
            </a:r>
          </a:p>
        </p:txBody>
      </p:sp>
    </p:spTree>
    <p:extLst>
      <p:ext uri="{BB962C8B-B14F-4D97-AF65-F5344CB8AC3E}">
        <p14:creationId xmlns:p14="http://schemas.microsoft.com/office/powerpoint/2010/main" val="47498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80">
                                          <p:stCondLst>
                                            <p:cond delay="0"/>
                                          </p:stCondLst>
                                        </p:cTn>
                                        <p:tgtEl>
                                          <p:spTgt spid="20"/>
                                        </p:tgtEl>
                                      </p:cBhvr>
                                    </p:animEffect>
                                    <p:anim calcmode="lin" valueType="num">
                                      <p:cBhvr>
                                        <p:cTn id="1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0" dur="26">
                                          <p:stCondLst>
                                            <p:cond delay="650"/>
                                          </p:stCondLst>
                                        </p:cTn>
                                        <p:tgtEl>
                                          <p:spTgt spid="20"/>
                                        </p:tgtEl>
                                      </p:cBhvr>
                                      <p:to x="100000" y="60000"/>
                                    </p:animScale>
                                    <p:animScale>
                                      <p:cBhvr>
                                        <p:cTn id="21" dur="166" decel="50000">
                                          <p:stCondLst>
                                            <p:cond delay="676"/>
                                          </p:stCondLst>
                                        </p:cTn>
                                        <p:tgtEl>
                                          <p:spTgt spid="20"/>
                                        </p:tgtEl>
                                      </p:cBhvr>
                                      <p:to x="100000" y="100000"/>
                                    </p:animScale>
                                    <p:animScale>
                                      <p:cBhvr>
                                        <p:cTn id="22" dur="26">
                                          <p:stCondLst>
                                            <p:cond delay="1312"/>
                                          </p:stCondLst>
                                        </p:cTn>
                                        <p:tgtEl>
                                          <p:spTgt spid="20"/>
                                        </p:tgtEl>
                                      </p:cBhvr>
                                      <p:to x="100000" y="80000"/>
                                    </p:animScale>
                                    <p:animScale>
                                      <p:cBhvr>
                                        <p:cTn id="23" dur="166" decel="50000">
                                          <p:stCondLst>
                                            <p:cond delay="1338"/>
                                          </p:stCondLst>
                                        </p:cTn>
                                        <p:tgtEl>
                                          <p:spTgt spid="20"/>
                                        </p:tgtEl>
                                      </p:cBhvr>
                                      <p:to x="100000" y="100000"/>
                                    </p:animScale>
                                    <p:animScale>
                                      <p:cBhvr>
                                        <p:cTn id="24" dur="26">
                                          <p:stCondLst>
                                            <p:cond delay="1642"/>
                                          </p:stCondLst>
                                        </p:cTn>
                                        <p:tgtEl>
                                          <p:spTgt spid="20"/>
                                        </p:tgtEl>
                                      </p:cBhvr>
                                      <p:to x="100000" y="90000"/>
                                    </p:animScale>
                                    <p:animScale>
                                      <p:cBhvr>
                                        <p:cTn id="25" dur="166" decel="50000">
                                          <p:stCondLst>
                                            <p:cond delay="1668"/>
                                          </p:stCondLst>
                                        </p:cTn>
                                        <p:tgtEl>
                                          <p:spTgt spid="20"/>
                                        </p:tgtEl>
                                      </p:cBhvr>
                                      <p:to x="100000" y="100000"/>
                                    </p:animScale>
                                    <p:animScale>
                                      <p:cBhvr>
                                        <p:cTn id="26" dur="26">
                                          <p:stCondLst>
                                            <p:cond delay="1808"/>
                                          </p:stCondLst>
                                        </p:cTn>
                                        <p:tgtEl>
                                          <p:spTgt spid="20"/>
                                        </p:tgtEl>
                                      </p:cBhvr>
                                      <p:to x="100000" y="95000"/>
                                    </p:animScale>
                                    <p:animScale>
                                      <p:cBhvr>
                                        <p:cTn id="2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3938" y="685037"/>
            <a:ext cx="807757" cy="84461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6775" y="4627435"/>
            <a:ext cx="728961" cy="728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31858" y="800100"/>
            <a:ext cx="820309" cy="820309"/>
          </a:xfrm>
          <a:prstGeom prst="rect">
            <a:avLst/>
          </a:prstGeom>
        </p:spPr>
      </p:pic>
      <p:sp>
        <p:nvSpPr>
          <p:cNvPr id="14" name="TextBox 10"/>
          <p:cNvSpPr txBox="1"/>
          <p:nvPr/>
        </p:nvSpPr>
        <p:spPr>
          <a:xfrm>
            <a:off x="3886200" y="306375"/>
            <a:ext cx="11555603"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3. Quan sát tranh và thực hiện yêu cầu</a:t>
            </a:r>
            <a:endParaRPr lang="en-US" sz="4800" b="1" dirty="0">
              <a:solidFill>
                <a:srgbClr val="3F3A6D"/>
              </a:solidFill>
            </a:endParaRPr>
          </a:p>
        </p:txBody>
      </p:sp>
      <p:pic>
        <p:nvPicPr>
          <p:cNvPr id="16"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02532" y="8586595"/>
            <a:ext cx="2685468" cy="1948186"/>
          </a:xfrm>
          <a:prstGeom prst="rect">
            <a:avLst/>
          </a:prstGeom>
        </p:spPr>
      </p:pic>
      <p:pic>
        <p:nvPicPr>
          <p:cNvPr id="17"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46346" y="7399423"/>
            <a:ext cx="1197839" cy="1521505"/>
          </a:xfrm>
          <a:prstGeom prst="rect">
            <a:avLst/>
          </a:prstGeom>
        </p:spPr>
      </p:pic>
      <p:pic>
        <p:nvPicPr>
          <p:cNvPr id="18"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077" y="8267700"/>
            <a:ext cx="1975243" cy="2019300"/>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200461" y="8779775"/>
            <a:ext cx="813451" cy="780913"/>
          </a:xfrm>
          <a:prstGeom prst="rect">
            <a:avLst/>
          </a:prstGeom>
        </p:spPr>
      </p:pic>
      <p:pic>
        <p:nvPicPr>
          <p:cNvPr id="20"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181600" y="8599979"/>
            <a:ext cx="924660" cy="924660"/>
          </a:xfrm>
          <a:prstGeom prst="rect">
            <a:avLst/>
          </a:prstGeom>
        </p:spPr>
      </p:pic>
      <p:grpSp>
        <p:nvGrpSpPr>
          <p:cNvPr id="13" name="Group 6"/>
          <p:cNvGrpSpPr/>
          <p:nvPr/>
        </p:nvGrpSpPr>
        <p:grpSpPr>
          <a:xfrm>
            <a:off x="1531696" y="1765475"/>
            <a:ext cx="6950449" cy="5723920"/>
            <a:chOff x="0" y="0"/>
            <a:chExt cx="10279464" cy="3480769"/>
          </a:xfrm>
          <a:solidFill>
            <a:srgbClr val="F5E4E3"/>
          </a:solidFill>
        </p:grpSpPr>
        <p:sp>
          <p:nvSpPr>
            <p:cNvPr id="21"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grpFill/>
          </p:spPr>
        </p:sp>
      </p:grpSp>
      <p:sp>
        <p:nvSpPr>
          <p:cNvPr id="3" name="Rectangle 2"/>
          <p:cNvSpPr/>
          <p:nvPr/>
        </p:nvSpPr>
        <p:spPr>
          <a:xfrm>
            <a:off x="1743543" y="1949779"/>
            <a:ext cx="6531931" cy="5355312"/>
          </a:xfrm>
          <a:prstGeom prst="rect">
            <a:avLst/>
          </a:prstGeom>
        </p:spPr>
        <p:txBody>
          <a:bodyPr wrap="square">
            <a:spAutoFit/>
          </a:bodyPr>
          <a:lstStyle/>
          <a:p>
            <a:pPr algn="ctr">
              <a:lnSpc>
                <a:spcPct val="150000"/>
              </a:lnSpc>
            </a:pP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Nguyên</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nhân</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chủ</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quan</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vi-VN" sz="3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suy</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nghĩ</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thiếu</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kĩ</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phó</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căng</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sống</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tạo</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thân</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mất</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ngủ</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kích</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thích</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800" dirty="0">
              <a:latin typeface="Arial" panose="020B0604020202020204" pitchFamily="34" charset="0"/>
              <a:cs typeface="Arial" panose="020B0604020202020204" pitchFamily="34" charset="0"/>
            </a:endParaRPr>
          </a:p>
        </p:txBody>
      </p:sp>
      <p:grpSp>
        <p:nvGrpSpPr>
          <p:cNvPr id="22" name="Group 6"/>
          <p:cNvGrpSpPr/>
          <p:nvPr/>
        </p:nvGrpSpPr>
        <p:grpSpPr>
          <a:xfrm>
            <a:off x="9381409" y="1765475"/>
            <a:ext cx="6950449" cy="5723920"/>
            <a:chOff x="0" y="0"/>
            <a:chExt cx="10279464" cy="3480769"/>
          </a:xfrm>
          <a:solidFill>
            <a:srgbClr val="F5E4E3"/>
          </a:solidFill>
        </p:grpSpPr>
        <p:sp>
          <p:nvSpPr>
            <p:cNvPr id="2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grpFill/>
          </p:spPr>
        </p:sp>
      </p:grpSp>
      <p:sp>
        <p:nvSpPr>
          <p:cNvPr id="24" name="Rectangle 23"/>
          <p:cNvSpPr/>
          <p:nvPr/>
        </p:nvSpPr>
        <p:spPr>
          <a:xfrm>
            <a:off x="9593256" y="1949779"/>
            <a:ext cx="6531931" cy="5355312"/>
          </a:xfrm>
          <a:prstGeom prst="rect">
            <a:avLst/>
          </a:prstGeom>
        </p:spPr>
        <p:txBody>
          <a:bodyPr wrap="square">
            <a:spAutoFit/>
          </a:bodyPr>
          <a:lstStyle/>
          <a:p>
            <a:pPr algn="ctr">
              <a:lnSpc>
                <a:spcPct val="150000"/>
              </a:lnSpc>
            </a:pP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Nguyên</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nhân</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vi-VN"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khách</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quan</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vi-VN" sz="3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vi-VN" sz="3800" dirty="0">
                <a:solidFill>
                  <a:srgbClr val="000000"/>
                </a:solidFill>
                <a:ea typeface="Times New Roman" panose="02020603050405020304" pitchFamily="18" charset="0"/>
                <a:cs typeface="Arial" panose="020B0604020202020204" pitchFamily="34" charset="0"/>
              </a:rPr>
              <a:t>môi trường sống (thời tiết, tiếng ồn, ô nhiễm,...), kì vọng của bố mẹ, áp lực học tập, thi cử, bạo lực gia đình, bạo lực học đường....</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77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outVertical)">
                                      <p:cBhvr>
                                        <p:cTn id="15" dur="500"/>
                                        <p:tgtEl>
                                          <p:spTgt spid="22"/>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8687" y="871518"/>
            <a:ext cx="807757" cy="84461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6570" y="4305300"/>
            <a:ext cx="728961" cy="728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31858" y="800100"/>
            <a:ext cx="820309" cy="820309"/>
          </a:xfrm>
          <a:prstGeom prst="rect">
            <a:avLst/>
          </a:prstGeom>
        </p:spPr>
      </p:pic>
      <p:sp>
        <p:nvSpPr>
          <p:cNvPr id="14" name="TextBox 10"/>
          <p:cNvSpPr txBox="1"/>
          <p:nvPr/>
        </p:nvSpPr>
        <p:spPr>
          <a:xfrm>
            <a:off x="3758139" y="656768"/>
            <a:ext cx="11555603"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3. Quan sát tranh và thực hiện yêu cầu</a:t>
            </a:r>
            <a:endParaRPr lang="en-US" sz="4800" b="1" dirty="0">
              <a:solidFill>
                <a:srgbClr val="3F3A6D"/>
              </a:solidFill>
            </a:endParaRPr>
          </a:p>
        </p:txBody>
      </p:sp>
      <p:sp>
        <p:nvSpPr>
          <p:cNvPr id="15" name="Rectangle 14"/>
          <p:cNvSpPr/>
          <p:nvPr/>
        </p:nvSpPr>
        <p:spPr>
          <a:xfrm>
            <a:off x="2133600" y="1738788"/>
            <a:ext cx="14043883" cy="5286062"/>
          </a:xfrm>
          <a:prstGeom prst="rect">
            <a:avLst/>
          </a:prstGeom>
        </p:spPr>
        <p:txBody>
          <a:bodyPr wrap="square">
            <a:spAutoFit/>
          </a:bodyPr>
          <a:lstStyle/>
          <a:p>
            <a:pPr marL="685800" indent="-685800" algn="just">
              <a:lnSpc>
                <a:spcPct val="150000"/>
              </a:lnSpc>
              <a:spcBef>
                <a:spcPts val="600"/>
              </a:spcBef>
              <a:buFont typeface="Wingdings" panose="05000000000000000000" pitchFamily="2" charset="2"/>
              <a:buChar char="§"/>
              <a:tabLst>
                <a:tab pos="90170" algn="l"/>
                <a:tab pos="180340" algn="l"/>
              </a:tabLst>
            </a:pPr>
            <a:r>
              <a:rPr lang="vi-VN" sz="4500" b="1" dirty="0">
                <a:solidFill>
                  <a:srgbClr val="000000"/>
                </a:solidFill>
                <a:ea typeface="Calibri" panose="020F0502020204030204" pitchFamily="34" charset="0"/>
                <a:cs typeface="Times New Roman" panose="02020603050405020304" pitchFamily="18" charset="0"/>
              </a:rPr>
              <a:t>Hậu quả: </a:t>
            </a:r>
            <a:r>
              <a:rPr lang="vi-VN" sz="4500" dirty="0">
                <a:solidFill>
                  <a:srgbClr val="000000"/>
                </a:solidFill>
                <a:ea typeface="Calibri" panose="020F0502020204030204" pitchFamily="34" charset="0"/>
                <a:cs typeface="Times New Roman" panose="02020603050405020304" pitchFamily="18" charset="0"/>
              </a:rPr>
              <a:t>Căng thẳng tác động xấu đến sức khoẻ </a:t>
            </a:r>
            <a:r>
              <a:rPr lang="vi-VN" sz="4500" i="1" dirty="0">
                <a:solidFill>
                  <a:srgbClr val="000000"/>
                </a:solidFill>
                <a:ea typeface="Calibri" panose="020F0502020204030204" pitchFamily="34" charset="0"/>
                <a:cs typeface="Times New Roman" panose="02020603050405020304" pitchFamily="18" charset="0"/>
              </a:rPr>
              <a:t>(hệ thần kinh, hệ cơ, hệ tim mạch,...)</a:t>
            </a:r>
            <a:r>
              <a:rPr lang="vi-VN" sz="4500" dirty="0">
                <a:solidFill>
                  <a:srgbClr val="000000"/>
                </a:solidFill>
                <a:ea typeface="Calibri" panose="020F0502020204030204" pitchFamily="34" charset="0"/>
                <a:cs typeface="Times New Roman" panose="02020603050405020304" pitchFamily="18" charset="0"/>
              </a:rPr>
              <a:t> gây nên những rối loạn về mặt tinh thần, làm ảnh hưởng đến mối quan hệ với mọi người xung quanh và đến việc học tập, lao động.</a:t>
            </a:r>
            <a:endParaRPr lang="en-US" sz="4500" dirty="0"/>
          </a:p>
        </p:txBody>
      </p:sp>
      <p:pic>
        <p:nvPicPr>
          <p:cNvPr id="16"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04847" y="7236725"/>
            <a:ext cx="4254021" cy="3086100"/>
          </a:xfrm>
          <a:prstGeom prst="rect">
            <a:avLst/>
          </a:prstGeom>
        </p:spPr>
      </p:pic>
      <p:pic>
        <p:nvPicPr>
          <p:cNvPr id="17"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44083" y="5358783"/>
            <a:ext cx="1987984" cy="2525153"/>
          </a:xfrm>
          <a:prstGeom prst="rect">
            <a:avLst/>
          </a:prstGeom>
        </p:spPr>
      </p:pic>
      <p:pic>
        <p:nvPicPr>
          <p:cNvPr id="18"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077" y="6953712"/>
            <a:ext cx="3208734" cy="3280304"/>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200461" y="8779775"/>
            <a:ext cx="813451" cy="780913"/>
          </a:xfrm>
          <a:prstGeom prst="rect">
            <a:avLst/>
          </a:prstGeom>
        </p:spPr>
      </p:pic>
      <p:pic>
        <p:nvPicPr>
          <p:cNvPr id="20"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181600" y="8599979"/>
            <a:ext cx="924660" cy="924660"/>
          </a:xfrm>
          <a:prstGeom prst="rect">
            <a:avLst/>
          </a:prstGeom>
        </p:spPr>
      </p:pic>
    </p:spTree>
    <p:extLst>
      <p:ext uri="{BB962C8B-B14F-4D97-AF65-F5344CB8AC3E}">
        <p14:creationId xmlns:p14="http://schemas.microsoft.com/office/powerpoint/2010/main" val="30716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anim calcmode="lin" valueType="num">
                                      <p:cBhvr>
                                        <p:cTn id="10" dur="500" fill="hold"/>
                                        <p:tgtEl>
                                          <p:spTgt spid="15"/>
                                        </p:tgtEl>
                                        <p:attrNameLst>
                                          <p:attrName>ppt_x</p:attrName>
                                        </p:attrNameLst>
                                      </p:cBhvr>
                                      <p:tavLst>
                                        <p:tav tm="0">
                                          <p:val>
                                            <p:fltVal val="0.5"/>
                                          </p:val>
                                        </p:tav>
                                        <p:tav tm="100000">
                                          <p:val>
                                            <p:strVal val="#ppt_x"/>
                                          </p:val>
                                        </p:tav>
                                      </p:tavLst>
                                    </p:anim>
                                    <p:anim calcmode="lin" valueType="num">
                                      <p:cBhvr>
                                        <p:cTn id="11"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12237">
            <a:off x="5118463" y="1973699"/>
            <a:ext cx="8434190" cy="638002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47471">
            <a:off x="-809340" y="7572694"/>
            <a:ext cx="7089475" cy="6823619"/>
          </a:xfrm>
          <a:prstGeom prst="rect">
            <a:avLst/>
          </a:prstGeom>
        </p:spPr>
      </p:pic>
      <p:sp>
        <p:nvSpPr>
          <p:cNvPr id="5" name="TextBox 5"/>
          <p:cNvSpPr txBox="1"/>
          <p:nvPr/>
        </p:nvSpPr>
        <p:spPr>
          <a:xfrm>
            <a:off x="5628768" y="4329245"/>
            <a:ext cx="7401431" cy="987450"/>
          </a:xfrm>
          <a:prstGeom prst="rect">
            <a:avLst/>
          </a:prstGeom>
        </p:spPr>
        <p:txBody>
          <a:bodyPr wrap="square" lIns="0" tIns="0" rIns="0" bIns="0" rtlCol="0" anchor="t">
            <a:spAutoFit/>
          </a:bodyPr>
          <a:lstStyle/>
          <a:p>
            <a:pPr algn="ctr">
              <a:lnSpc>
                <a:spcPts val="7669"/>
              </a:lnSpc>
            </a:pPr>
            <a:r>
              <a:rPr lang="vi-VN" sz="8400" b="1" dirty="0">
                <a:solidFill>
                  <a:srgbClr val="3F3A6D"/>
                </a:solidFill>
              </a:rPr>
              <a:t>3. LUYỆN TẬP</a:t>
            </a:r>
            <a:endParaRPr lang="en-US" sz="8400" b="1" dirty="0">
              <a:solidFill>
                <a:srgbClr val="3F3A6D"/>
              </a:solidFill>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1414" y="5143500"/>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13784" y="74063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314582" y="1351391"/>
            <a:ext cx="417798" cy="417798"/>
          </a:xfrm>
          <a:prstGeom prst="rect">
            <a:avLst/>
          </a:prstGeom>
        </p:spPr>
      </p:pic>
    </p:spTree>
    <p:extLst>
      <p:ext uri="{BB962C8B-B14F-4D97-AF65-F5344CB8AC3E}">
        <p14:creationId xmlns:p14="http://schemas.microsoft.com/office/powerpoint/2010/main" val="333842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856"/>
          <a:stretch/>
        </p:blipFill>
        <p:spPr>
          <a:xfrm>
            <a:off x="-76201" y="-1717472"/>
            <a:ext cx="12631127"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07669" y="3447335"/>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135" y="9282090"/>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84194" y="8342670"/>
            <a:ext cx="886767" cy="767941"/>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01934" y="1494247"/>
            <a:ext cx="1220994" cy="158491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756569">
            <a:off x="542995" y="747259"/>
            <a:ext cx="2327000" cy="761563"/>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168070" y="8583660"/>
            <a:ext cx="1116095" cy="1116095"/>
          </a:xfrm>
          <a:prstGeom prst="rect">
            <a:avLst/>
          </a:prstGeom>
        </p:spPr>
      </p:pic>
      <p:sp>
        <p:nvSpPr>
          <p:cNvPr id="17" name="Rectangle 16"/>
          <p:cNvSpPr/>
          <p:nvPr/>
        </p:nvSpPr>
        <p:spPr>
          <a:xfrm>
            <a:off x="565176" y="1357540"/>
            <a:ext cx="9968218" cy="3693319"/>
          </a:xfrm>
          <a:prstGeom prst="rect">
            <a:avLst/>
          </a:prstGeom>
        </p:spPr>
        <p:txBody>
          <a:bodyPr wrap="square">
            <a:spAutoFit/>
          </a:bodyPr>
          <a:lstStyle/>
          <a:p>
            <a:pPr algn="just">
              <a:lnSpc>
                <a:spcPct val="150000"/>
              </a:lnSpc>
              <a:spcBef>
                <a:spcPts val="600"/>
              </a:spcBef>
            </a:pPr>
            <a:r>
              <a:rPr lang="vi-VN" sz="5200" b="1" dirty="0">
                <a:ea typeface="Calibri" panose="020F0502020204030204" pitchFamily="34" charset="0"/>
                <a:cs typeface="Times New Roman" panose="02020603050405020304" pitchFamily="18" charset="0"/>
              </a:rPr>
              <a:t>	1. Em hãy liệt kê các tình huống gây căng thẳng mà học sinh thường gặp.</a:t>
            </a:r>
            <a:endParaRPr lang="en-US" sz="5200" b="1" dirty="0">
              <a:effectLst/>
              <a:ea typeface="Calibri" panose="020F0502020204030204" pitchFamily="34" charset="0"/>
              <a:cs typeface="Times New Roman" panose="02020603050405020304" pitchFamily="18" charset="0"/>
            </a:endParaRPr>
          </a:p>
        </p:txBody>
      </p:sp>
      <p:pic>
        <p:nvPicPr>
          <p:cNvPr id="18" name="Picture 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93320" y="5109286"/>
            <a:ext cx="8448326" cy="3474374"/>
          </a:xfrm>
          <a:prstGeom prst="rect">
            <a:avLst/>
          </a:prstGeom>
        </p:spPr>
      </p:pic>
    </p:spTree>
    <p:extLst>
      <p:ext uri="{BB962C8B-B14F-4D97-AF65-F5344CB8AC3E}">
        <p14:creationId xmlns:p14="http://schemas.microsoft.com/office/powerpoint/2010/main" val="364265785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7689">
            <a:off x="16356724" y="8037157"/>
            <a:ext cx="4442834" cy="52191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1679">
            <a:off x="-2188622" y="-4395875"/>
            <a:ext cx="5963888" cy="61722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6400" y="773241"/>
            <a:ext cx="1025460" cy="102546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01239" y="762061"/>
            <a:ext cx="592322" cy="59232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9105900"/>
            <a:ext cx="672564" cy="70325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626013" y="6206143"/>
            <a:ext cx="769698" cy="804817"/>
          </a:xfrm>
          <a:prstGeom prst="rect">
            <a:avLst/>
          </a:prstGeom>
        </p:spPr>
      </p:pic>
      <p:sp>
        <p:nvSpPr>
          <p:cNvPr id="15" name="TextBox 10"/>
          <p:cNvSpPr txBox="1"/>
          <p:nvPr/>
        </p:nvSpPr>
        <p:spPr>
          <a:xfrm>
            <a:off x="3804446" y="298521"/>
            <a:ext cx="11555603" cy="1974900"/>
          </a:xfrm>
          <a:prstGeom prst="rect">
            <a:avLst/>
          </a:prstGeom>
        </p:spPr>
        <p:txBody>
          <a:bodyPr wrap="square" lIns="0" tIns="0" rIns="0" bIns="0" rtlCol="0" anchor="t">
            <a:spAutoFit/>
          </a:bodyPr>
          <a:lstStyle/>
          <a:p>
            <a:pPr algn="ctr">
              <a:lnSpc>
                <a:spcPts val="7669"/>
              </a:lnSpc>
            </a:pPr>
            <a:r>
              <a:rPr lang="vi-VN" sz="4800" b="1" dirty="0">
                <a:solidFill>
                  <a:srgbClr val="3F3A6D"/>
                </a:solidFill>
              </a:rPr>
              <a:t>2. Em hãy đọc tình huống sau và nêu nguyên nhân gây căng thẳng cho H.</a:t>
            </a:r>
            <a:endParaRPr lang="en-US" sz="4800" b="1" dirty="0">
              <a:solidFill>
                <a:srgbClr val="3F3A6D"/>
              </a:solidFill>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8162" y="2625207"/>
            <a:ext cx="6143625" cy="5819513"/>
          </a:xfrm>
          <a:prstGeom prst="rect">
            <a:avLst/>
          </a:prstGeom>
        </p:spPr>
      </p:pic>
      <p:sp>
        <p:nvSpPr>
          <p:cNvPr id="17" name="Rectangle 16"/>
          <p:cNvSpPr/>
          <p:nvPr/>
        </p:nvSpPr>
        <p:spPr>
          <a:xfrm>
            <a:off x="7010400" y="2407762"/>
            <a:ext cx="10287000" cy="6814173"/>
          </a:xfrm>
          <a:prstGeom prst="rect">
            <a:avLst/>
          </a:prstGeom>
        </p:spPr>
        <p:txBody>
          <a:bodyPr wrap="square">
            <a:spAutoFit/>
          </a:bodyPr>
          <a:lstStyle/>
          <a:p>
            <a:pPr algn="just">
              <a:lnSpc>
                <a:spcPct val="130000"/>
              </a:lnSpc>
            </a:pPr>
            <a:r>
              <a:rPr lang="vi-VN"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H sinh ra trong một gia đình có hoàn cảnh khó khăn. Một hôm, mẹ nói với H: “Bố bị tai nạn nên mẹ sẽ vào viện chăm sóc bố mỗi ngày, con nhé!”. H thương mẹ vất vả, một mình gánh vác gia đình nên không dám xin tiền học. H luôn mặc cảm, tự ti với các bạn trong lớp. H tâm sự với bạn thân: “Chắc mình phải bỏ học thôi.”.</a:t>
            </a:r>
            <a:endParaRPr lang="en-US" sz="4200" dirty="0">
              <a:latin typeface="Arial" panose="020B0604020202020204" pitchFamily="34" charset="0"/>
              <a:cs typeface="Arial" panose="020B0604020202020204" pitchFamily="34" charset="0"/>
            </a:endParaRPr>
          </a:p>
        </p:txBody>
      </p:sp>
    </p:spTree>
  </p:cSld>
  <p:clrMapOvr>
    <a:masterClrMapping/>
  </p:clrMapOvr>
  <p:transition spd="slow">
    <p:strips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7689">
            <a:off x="16356724" y="8037157"/>
            <a:ext cx="4442834" cy="52191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1679">
            <a:off x="-2188622" y="-4395875"/>
            <a:ext cx="5963888" cy="61722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6400" y="773241"/>
            <a:ext cx="1025460" cy="102546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01239" y="762061"/>
            <a:ext cx="592322" cy="59232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9105900"/>
            <a:ext cx="672564" cy="70325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626013" y="6206143"/>
            <a:ext cx="769698" cy="804817"/>
          </a:xfrm>
          <a:prstGeom prst="rect">
            <a:avLst/>
          </a:prstGeom>
        </p:spPr>
      </p:pic>
      <p:sp>
        <p:nvSpPr>
          <p:cNvPr id="15" name="TextBox 10"/>
          <p:cNvSpPr txBox="1"/>
          <p:nvPr/>
        </p:nvSpPr>
        <p:spPr>
          <a:xfrm>
            <a:off x="3804446" y="298521"/>
            <a:ext cx="11555603" cy="1974900"/>
          </a:xfrm>
          <a:prstGeom prst="rect">
            <a:avLst/>
          </a:prstGeom>
        </p:spPr>
        <p:txBody>
          <a:bodyPr wrap="square" lIns="0" tIns="0" rIns="0" bIns="0" rtlCol="0" anchor="t">
            <a:spAutoFit/>
          </a:bodyPr>
          <a:lstStyle/>
          <a:p>
            <a:pPr algn="ctr">
              <a:lnSpc>
                <a:spcPts val="7669"/>
              </a:lnSpc>
            </a:pPr>
            <a:r>
              <a:rPr lang="vi-VN" sz="4800" b="1" dirty="0">
                <a:solidFill>
                  <a:srgbClr val="3F3A6D"/>
                </a:solidFill>
              </a:rPr>
              <a:t>2. Em hãy đọc tình huống sau và nêu nguyên nhân gây căng thẳng cho H.</a:t>
            </a:r>
            <a:endParaRPr lang="en-US" sz="4800" b="1" dirty="0">
              <a:solidFill>
                <a:srgbClr val="3F3A6D"/>
              </a:solidFill>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8162" y="2625207"/>
            <a:ext cx="6624638" cy="5819513"/>
          </a:xfrm>
          <a:prstGeom prst="rect">
            <a:avLst/>
          </a:prstGeom>
        </p:spPr>
      </p:pic>
      <p:sp>
        <p:nvSpPr>
          <p:cNvPr id="2" name="Rectangle 1"/>
          <p:cNvSpPr/>
          <p:nvPr/>
        </p:nvSpPr>
        <p:spPr>
          <a:xfrm>
            <a:off x="7467600" y="2273421"/>
            <a:ext cx="10349241" cy="5593839"/>
          </a:xfrm>
          <a:prstGeom prst="rect">
            <a:avLst/>
          </a:prstGeom>
        </p:spPr>
        <p:txBody>
          <a:bodyPr wrap="square">
            <a:spAutoFit/>
          </a:bodyPr>
          <a:lstStyle/>
          <a:p>
            <a:pPr algn="just">
              <a:lnSpc>
                <a:spcPct val="150000"/>
              </a:lnSpc>
              <a:spcBef>
                <a:spcPts val="300"/>
              </a:spcBef>
              <a:spcAft>
                <a:spcPts val="300"/>
              </a:spcAft>
            </a:pPr>
            <a:r>
              <a:rPr lang="vi-VN" sz="4500" b="1" dirty="0">
                <a:solidFill>
                  <a:srgbClr val="FF0000"/>
                </a:solidFill>
                <a:ea typeface="Times New Roman" panose="02020603050405020304" pitchFamily="18" charset="0"/>
              </a:rPr>
              <a:t>Nguyên nhân gây căng thẳng cho H:</a:t>
            </a:r>
          </a:p>
          <a:p>
            <a:pPr marL="685800" indent="-685800" algn="just">
              <a:lnSpc>
                <a:spcPct val="150000"/>
              </a:lnSpc>
              <a:spcBef>
                <a:spcPts val="300"/>
              </a:spcBef>
              <a:spcAft>
                <a:spcPts val="300"/>
              </a:spcAft>
              <a:buFont typeface="Wingdings" panose="05000000000000000000" pitchFamily="2" charset="2"/>
              <a:buChar char="§"/>
            </a:pPr>
            <a:r>
              <a:rPr lang="vi-VN" sz="4500" dirty="0">
                <a:ea typeface="Times New Roman" panose="02020603050405020304" pitchFamily="18" charset="0"/>
              </a:rPr>
              <a:t>H</a:t>
            </a:r>
            <a:r>
              <a:rPr lang="en-US" sz="4500" dirty="0">
                <a:ea typeface="Times New Roman" panose="02020603050405020304" pitchFamily="18" charset="0"/>
              </a:rPr>
              <a:t> </a:t>
            </a:r>
            <a:r>
              <a:rPr lang="en-US" sz="4500" dirty="0">
                <a:latin typeface="Arial" panose="020B0604020202020204" pitchFamily="34" charset="0"/>
                <a:ea typeface="Times New Roman" panose="02020603050405020304" pitchFamily="18" charset="0"/>
                <a:cs typeface="Arial" panose="020B0604020202020204" pitchFamily="34" charset="0"/>
              </a:rPr>
              <a:t>là </a:t>
            </a:r>
            <a:r>
              <a:rPr lang="en-US" sz="4500" dirty="0" err="1">
                <a:latin typeface="Arial" panose="020B0604020202020204" pitchFamily="34" charset="0"/>
                <a:ea typeface="Times New Roman" panose="02020603050405020304" pitchFamily="18" charset="0"/>
                <a:cs typeface="Arial" panose="020B0604020202020204" pitchFamily="34" charset="0"/>
              </a:rPr>
              <a:t>gia</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đình</a:t>
            </a:r>
            <a:r>
              <a:rPr lang="en-US" sz="4500" dirty="0">
                <a:latin typeface="Arial" panose="020B0604020202020204" pitchFamily="34" charset="0"/>
                <a:ea typeface="Times New Roman" panose="02020603050405020304" pitchFamily="18" charset="0"/>
                <a:cs typeface="Arial" panose="020B0604020202020204" pitchFamily="34" charset="0"/>
              </a:rPr>
              <a:t> H khó </a:t>
            </a:r>
            <a:r>
              <a:rPr lang="en-US" sz="4500" dirty="0" err="1">
                <a:latin typeface="Arial" panose="020B0604020202020204" pitchFamily="34" charset="0"/>
                <a:ea typeface="Times New Roman" panose="02020603050405020304" pitchFamily="18" charset="0"/>
                <a:cs typeface="Arial" panose="020B0604020202020204" pitchFamily="34" charset="0"/>
              </a:rPr>
              <a:t>khăn</a:t>
            </a:r>
            <a:r>
              <a:rPr lang="vi-VN" sz="4500" dirty="0">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spcBef>
                <a:spcPts val="300"/>
              </a:spcBef>
              <a:spcAft>
                <a:spcPts val="300"/>
              </a:spcAft>
              <a:buFont typeface="Wingdings" panose="05000000000000000000" pitchFamily="2" charset="2"/>
              <a:buChar char="§"/>
            </a:pPr>
            <a:r>
              <a:rPr lang="vi-VN" sz="4500" dirty="0">
                <a:ea typeface="Times New Roman" panose="02020603050405020304" pitchFamily="18" charset="0"/>
              </a:rPr>
              <a:t>B</a:t>
            </a:r>
            <a:r>
              <a:rPr lang="en-US" sz="4500" dirty="0">
                <a:latin typeface="Arial" panose="020B0604020202020204" pitchFamily="34" charset="0"/>
                <a:ea typeface="Times New Roman" panose="02020603050405020304" pitchFamily="18" charset="0"/>
                <a:cs typeface="Arial" panose="020B0604020202020204" pitchFamily="34" charset="0"/>
              </a:rPr>
              <a:t>ố H bị tai </a:t>
            </a:r>
            <a:r>
              <a:rPr lang="en-US" sz="4500" dirty="0" err="1">
                <a:latin typeface="Arial" panose="020B0604020202020204" pitchFamily="34" charset="0"/>
                <a:ea typeface="Times New Roman" panose="02020603050405020304" pitchFamily="18" charset="0"/>
                <a:cs typeface="Arial" panose="020B0604020202020204" pitchFamily="34" charset="0"/>
              </a:rPr>
              <a:t>nạn</a:t>
            </a:r>
            <a:r>
              <a:rPr lang="vi-VN" sz="4500" dirty="0">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spcBef>
                <a:spcPts val="300"/>
              </a:spcBef>
              <a:spcAft>
                <a:spcPts val="300"/>
              </a:spcAft>
              <a:buFont typeface="Wingdings" panose="05000000000000000000" pitchFamily="2" charset="2"/>
              <a:buChar char="§"/>
            </a:pPr>
            <a:r>
              <a:rPr lang="vi-VN" sz="4500" dirty="0">
                <a:ea typeface="Times New Roman" panose="02020603050405020304" pitchFamily="18" charset="0"/>
              </a:rPr>
              <a:t>K</a:t>
            </a:r>
            <a:r>
              <a:rPr lang="en-US" sz="4500" dirty="0" err="1">
                <a:latin typeface="Arial" panose="020B0604020202020204" pitchFamily="34" charset="0"/>
                <a:ea typeface="Times New Roman" panose="02020603050405020304" pitchFamily="18" charset="0"/>
                <a:cs typeface="Arial" panose="020B0604020202020204" pitchFamily="34" charset="0"/>
              </a:rPr>
              <a:t>hông</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dám</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latin typeface="Arial" panose="020B0604020202020204" pitchFamily="34" charset="0"/>
                <a:ea typeface="Times New Roman" panose="02020603050405020304" pitchFamily="18" charset="0"/>
                <a:cs typeface="Arial" panose="020B0604020202020204" pitchFamily="34" charset="0"/>
              </a:rPr>
              <a:t>xin</a:t>
            </a:r>
            <a:r>
              <a:rPr lang="en-US" sz="4500" dirty="0">
                <a:latin typeface="Arial" panose="020B0604020202020204" pitchFamily="34" charset="0"/>
                <a:ea typeface="Times New Roman" panose="02020603050405020304" pitchFamily="18" charset="0"/>
                <a:cs typeface="Arial" panose="020B0604020202020204" pitchFamily="34" charset="0"/>
              </a:rPr>
              <a:t> mẹ tiền học</a:t>
            </a:r>
            <a:r>
              <a:rPr lang="vi-VN" sz="4500" dirty="0">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spcBef>
                <a:spcPts val="300"/>
              </a:spcBef>
              <a:spcAft>
                <a:spcPts val="300"/>
              </a:spcAft>
              <a:buFont typeface="Wingdings" panose="05000000000000000000" pitchFamily="2" charset="2"/>
              <a:buChar char="§"/>
            </a:pPr>
            <a:r>
              <a:rPr lang="en-US" sz="4500" dirty="0">
                <a:latin typeface="Arial" panose="020B0604020202020204" pitchFamily="34" charset="0"/>
                <a:ea typeface="Times New Roman" panose="02020603050405020304" pitchFamily="18" charset="0"/>
                <a:cs typeface="Arial" panose="020B0604020202020204" pitchFamily="34" charset="0"/>
              </a:rPr>
              <a:t>H </a:t>
            </a:r>
            <a:r>
              <a:rPr lang="en-US" sz="4500" dirty="0" err="1">
                <a:latin typeface="Arial" panose="020B0604020202020204" pitchFamily="34" charset="0"/>
                <a:ea typeface="Times New Roman" panose="02020603050405020304" pitchFamily="18" charset="0"/>
                <a:cs typeface="Arial" panose="020B0604020202020204" pitchFamily="34" charset="0"/>
              </a:rPr>
              <a:t>mặc</a:t>
            </a:r>
            <a:r>
              <a:rPr lang="en-US" sz="4500" dirty="0">
                <a:latin typeface="Arial" panose="020B0604020202020204" pitchFamily="34" charset="0"/>
                <a:ea typeface="Times New Roman" panose="02020603050405020304" pitchFamily="18" charset="0"/>
                <a:cs typeface="Arial" panose="020B0604020202020204" pitchFamily="34" charset="0"/>
              </a:rPr>
              <a:t> cảm, tự </a:t>
            </a:r>
            <a:r>
              <a:rPr lang="en-US" sz="4500" dirty="0" err="1">
                <a:latin typeface="Arial" panose="020B0604020202020204" pitchFamily="34" charset="0"/>
                <a:ea typeface="Times New Roman" panose="02020603050405020304" pitchFamily="18" charset="0"/>
                <a:cs typeface="Arial" panose="020B0604020202020204" pitchFamily="34" charset="0"/>
              </a:rPr>
              <a:t>ti</a:t>
            </a:r>
            <a:r>
              <a:rPr lang="en-US" sz="4500" dirty="0">
                <a:latin typeface="Arial" panose="020B0604020202020204" pitchFamily="34" charset="0"/>
                <a:ea typeface="Times New Roman" panose="02020603050405020304" pitchFamily="18" charset="0"/>
                <a:cs typeface="Arial" panose="020B0604020202020204" pitchFamily="34" charset="0"/>
              </a:rPr>
              <a:t> với các </a:t>
            </a:r>
            <a:r>
              <a:rPr lang="vi-VN" sz="4500" dirty="0">
                <a:latin typeface="Arial" panose="020B0604020202020204" pitchFamily="34" charset="0"/>
                <a:ea typeface="Times New Roman" panose="02020603050405020304" pitchFamily="18" charset="0"/>
                <a:cs typeface="Arial" panose="020B0604020202020204" pitchFamily="34" charset="0"/>
              </a:rPr>
              <a:t>bạn.</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71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1634220" y="1464452"/>
            <a:ext cx="14228142"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1980238" y="1934255"/>
            <a:ext cx="13474023"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256" y="6752450"/>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0419">
            <a:off x="15346680" y="584683"/>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3917" y="7873330"/>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26840" y="7081877"/>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12730" y="5197153"/>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5211" y="4848564"/>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799657" y="3815274"/>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246752" y="4302745"/>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903095">
            <a:off x="-332735" y="1938190"/>
            <a:ext cx="1900691" cy="1085122"/>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060008" flipH="1" flipV="1">
            <a:off x="16471837" y="4895852"/>
            <a:ext cx="2243362" cy="1280756"/>
          </a:xfrm>
          <a:prstGeom prst="rect">
            <a:avLst/>
          </a:prstGeom>
        </p:spPr>
      </p:pic>
      <p:sp>
        <p:nvSpPr>
          <p:cNvPr id="24" name="TextBox 24"/>
          <p:cNvSpPr txBox="1"/>
          <p:nvPr/>
        </p:nvSpPr>
        <p:spPr>
          <a:xfrm>
            <a:off x="2171028" y="3026522"/>
            <a:ext cx="13148172" cy="3877985"/>
          </a:xfrm>
          <a:prstGeom prst="rect">
            <a:avLst/>
          </a:prstGeom>
        </p:spPr>
        <p:txBody>
          <a:bodyPr wrap="square" lIns="0" tIns="0" rIns="0" bIns="0" rtlCol="0" anchor="t">
            <a:spAutoFit/>
          </a:bodyPr>
          <a:lstStyle/>
          <a:p>
            <a:pPr algn="ctr">
              <a:lnSpc>
                <a:spcPct val="150000"/>
              </a:lnSpc>
            </a:pPr>
            <a:r>
              <a:rPr lang="vi-VN" sz="8400" b="1" dirty="0">
                <a:solidFill>
                  <a:srgbClr val="3F3A6D"/>
                </a:solidFill>
              </a:rPr>
              <a:t>NHẬN DIỆN TÌNH HUỐNG GÂY CĂNG THẲNG</a:t>
            </a:r>
            <a:endParaRPr lang="en-US" sz="8400" b="1" dirty="0">
              <a:solidFill>
                <a:srgbClr val="3F3A6D"/>
              </a:solidFill>
            </a:endParaRPr>
          </a:p>
        </p:txBody>
      </p:sp>
      <p:sp>
        <p:nvSpPr>
          <p:cNvPr id="25" name="TextBox 25"/>
          <p:cNvSpPr txBox="1"/>
          <p:nvPr/>
        </p:nvSpPr>
        <p:spPr>
          <a:xfrm>
            <a:off x="4727169" y="2227227"/>
            <a:ext cx="8065907" cy="984885"/>
          </a:xfrm>
          <a:prstGeom prst="rect">
            <a:avLst/>
          </a:prstGeom>
        </p:spPr>
        <p:txBody>
          <a:bodyPr lIns="0" tIns="0" rIns="0" bIns="0" rtlCol="0" anchor="t">
            <a:spAutoFit/>
          </a:bodyPr>
          <a:lstStyle/>
          <a:p>
            <a:pPr algn="ctr"/>
            <a:r>
              <a:rPr lang="vi-VN" sz="6400" b="1" dirty="0">
                <a:solidFill>
                  <a:srgbClr val="FF0000"/>
                </a:solidFill>
                <a:latin typeface="Arial" panose="020B0604020202020204" pitchFamily="34" charset="0"/>
                <a:cs typeface="Arial" panose="020B0604020202020204" pitchFamily="34" charset="0"/>
              </a:rPr>
              <a:t>BÀI 6</a:t>
            </a:r>
            <a:endParaRPr lang="en-US" sz="6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105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7689">
            <a:off x="16356724" y="8037157"/>
            <a:ext cx="4442834" cy="52191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1679">
            <a:off x="-2772395" y="-4518624"/>
            <a:ext cx="5963888" cy="61722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51421" y="756427"/>
            <a:ext cx="1025460" cy="102546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01239" y="762061"/>
            <a:ext cx="592322" cy="59232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9105900"/>
            <a:ext cx="672564" cy="70325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626013" y="6206143"/>
            <a:ext cx="769698" cy="804817"/>
          </a:xfrm>
          <a:prstGeom prst="rect">
            <a:avLst/>
          </a:prstGeom>
        </p:spPr>
      </p:pic>
      <p:sp>
        <p:nvSpPr>
          <p:cNvPr id="15" name="TextBox 10"/>
          <p:cNvSpPr txBox="1"/>
          <p:nvPr/>
        </p:nvSpPr>
        <p:spPr>
          <a:xfrm>
            <a:off x="2343193" y="415646"/>
            <a:ext cx="14097000"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3. Em hãy đọc tình huống sau và trả lời câu hỏi</a:t>
            </a:r>
            <a:endParaRPr lang="en-US" sz="4800" b="1" dirty="0">
              <a:solidFill>
                <a:srgbClr val="3F3A6D"/>
              </a:solidFill>
            </a:endParaRPr>
          </a:p>
        </p:txBody>
      </p:sp>
      <p:sp>
        <p:nvSpPr>
          <p:cNvPr id="17" name="Rectangle 16"/>
          <p:cNvSpPr/>
          <p:nvPr/>
        </p:nvSpPr>
        <p:spPr>
          <a:xfrm>
            <a:off x="1371600" y="1489521"/>
            <a:ext cx="15795275" cy="7235186"/>
          </a:xfrm>
          <a:prstGeom prst="rect">
            <a:avLst/>
          </a:prstGeom>
        </p:spPr>
        <p:txBody>
          <a:bodyPr wrap="square">
            <a:spAutoFit/>
          </a:bodyPr>
          <a:lstStyle/>
          <a:p>
            <a:pPr algn="just">
              <a:lnSpc>
                <a:spcPct val="150000"/>
              </a:lnSpc>
            </a:pPr>
            <a:r>
              <a:rPr lang="vi-VN" sz="4200" dirty="0">
                <a:solidFill>
                  <a:srgbClr val="000000"/>
                </a:solidFill>
                <a:ea typeface="Times New Roman" panose="02020603050405020304" pitchFamily="18" charset="0"/>
                <a:cs typeface="Arial" panose="020B0604020202020204" pitchFamily="34" charset="0"/>
              </a:rPr>
              <a:t>	</a:t>
            </a:r>
            <a:r>
              <a:rPr lang="vi-VN" sz="4500" dirty="0">
                <a:solidFill>
                  <a:srgbClr val="000000"/>
                </a:solidFill>
                <a:ea typeface="Times New Roman" panose="02020603050405020304" pitchFamily="18" charset="0"/>
                <a:cs typeface="Arial" panose="020B0604020202020204" pitchFamily="34" charset="0"/>
              </a:rPr>
              <a:t>Gia đình K vừa chuyển đến một khu chung cư. Cạnh căn hộ của K có bạn H đam mê nhạc rock, chơi trống và làm ồn liên tục. K sang nhà bạn H và nói: “Bạn đừng làm ồn nữa!". H đáp: “Mình chơi nhạc ở nhà mình chứ có qua nhà ban đâu!”. Cứ thế, tiếng trống làm cho K khó ngủ và không thể tập trung làm bất cứ việc gì. Trưa nay, tiếng trống lại vang lên, K tức giận hét to: “Sao khó chịu thế này!”.</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68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7689">
            <a:off x="16356724" y="8037157"/>
            <a:ext cx="4442834" cy="52191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1679">
            <a:off x="-2772395" y="-4518624"/>
            <a:ext cx="5963888" cy="61722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51421" y="756427"/>
            <a:ext cx="1025460" cy="102546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01239" y="762061"/>
            <a:ext cx="592322" cy="59232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9105900"/>
            <a:ext cx="672564" cy="70325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626013" y="6206143"/>
            <a:ext cx="769698" cy="804817"/>
          </a:xfrm>
          <a:prstGeom prst="rect">
            <a:avLst/>
          </a:prstGeom>
        </p:spPr>
      </p:pic>
      <p:sp>
        <p:nvSpPr>
          <p:cNvPr id="15" name="TextBox 10"/>
          <p:cNvSpPr txBox="1"/>
          <p:nvPr/>
        </p:nvSpPr>
        <p:spPr>
          <a:xfrm>
            <a:off x="2343193" y="415646"/>
            <a:ext cx="14097000"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3. Em hãy đọc tình huống sau và trả lời câu hỏi</a:t>
            </a:r>
            <a:endParaRPr lang="en-US" sz="4800" b="1" dirty="0">
              <a:solidFill>
                <a:srgbClr val="3F3A6D"/>
              </a:solidFill>
            </a:endParaRPr>
          </a:p>
        </p:txBody>
      </p:sp>
      <p:sp>
        <p:nvSpPr>
          <p:cNvPr id="17" name="Rectangle 16"/>
          <p:cNvSpPr/>
          <p:nvPr/>
        </p:nvSpPr>
        <p:spPr>
          <a:xfrm>
            <a:off x="8414687" y="1762837"/>
            <a:ext cx="8784875" cy="4247317"/>
          </a:xfrm>
          <a:prstGeom prst="rect">
            <a:avLst/>
          </a:prstGeom>
        </p:spPr>
        <p:txBody>
          <a:bodyPr wrap="square">
            <a:spAutoFit/>
          </a:bodyPr>
          <a:lstStyle/>
          <a:p>
            <a:pPr marL="685800" indent="-685800" algn="just">
              <a:lnSpc>
                <a:spcPct val="150000"/>
              </a:lnSpc>
              <a:buFont typeface="Wingdings" panose="05000000000000000000" pitchFamily="2" charset="2"/>
              <a:buChar char="v"/>
            </a:pPr>
            <a:r>
              <a:rPr lang="vi-VN" sz="4500" dirty="0">
                <a:solidFill>
                  <a:srgbClr val="000000"/>
                </a:solidFill>
                <a:ea typeface="Times New Roman" panose="02020603050405020304" pitchFamily="18" charset="0"/>
                <a:cs typeface="Arial" panose="020B0604020202020204" pitchFamily="34" charset="0"/>
              </a:rPr>
              <a:t>Theo em, điều gì làm cho K trở nên tức giận và dễ nóng tính? </a:t>
            </a:r>
          </a:p>
          <a:p>
            <a:pPr marL="685800" indent="-685800" algn="just">
              <a:lnSpc>
                <a:spcPct val="150000"/>
              </a:lnSpc>
              <a:buFont typeface="Wingdings" panose="05000000000000000000" pitchFamily="2" charset="2"/>
              <a:buChar char="v"/>
            </a:pPr>
            <a:r>
              <a:rPr lang="vi-VN" sz="4500" dirty="0">
                <a:solidFill>
                  <a:srgbClr val="000000"/>
                </a:solidFill>
                <a:ea typeface="Times New Roman" panose="02020603050405020304" pitchFamily="18" charset="0"/>
                <a:cs typeface="Arial" panose="020B0604020202020204" pitchFamily="34" charset="0"/>
              </a:rPr>
              <a:t>Sự căng thẳng ảnh hưởng như thế nào đến cuộc sống của K?</a:t>
            </a:r>
          </a:p>
        </p:txBody>
      </p:sp>
      <p:pic>
        <p:nvPicPr>
          <p:cNvPr id="10" name="Picture 9"/>
          <p:cNvPicPr/>
          <p:nvPr/>
        </p:nvPicPr>
        <p:blipFill>
          <a:blip r:embed="rId10" cstate="print">
            <a:extLst>
              <a:ext uri="{28A0092B-C50C-407E-A947-70E740481C1C}">
                <a14:useLocalDpi xmlns:a14="http://schemas.microsoft.com/office/drawing/2010/main" val="0"/>
              </a:ext>
            </a:extLst>
          </a:blip>
          <a:stretch>
            <a:fillRect/>
          </a:stretch>
        </p:blipFill>
        <p:spPr>
          <a:xfrm>
            <a:off x="1205965" y="2019300"/>
            <a:ext cx="7023636" cy="5105400"/>
          </a:xfrm>
          <a:prstGeom prst="rect">
            <a:avLst/>
          </a:prstGeom>
        </p:spPr>
      </p:pic>
    </p:spTree>
    <p:extLst>
      <p:ext uri="{BB962C8B-B14F-4D97-AF65-F5344CB8AC3E}">
        <p14:creationId xmlns:p14="http://schemas.microsoft.com/office/powerpoint/2010/main" val="2064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7689">
            <a:off x="16356724" y="8037157"/>
            <a:ext cx="4442834" cy="52191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1679">
            <a:off x="-2772395" y="-4518624"/>
            <a:ext cx="5963888" cy="61722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51421" y="756427"/>
            <a:ext cx="1025460" cy="102546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01239" y="762061"/>
            <a:ext cx="592322" cy="59232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9105900"/>
            <a:ext cx="672564" cy="70325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626013" y="6206143"/>
            <a:ext cx="769698" cy="804817"/>
          </a:xfrm>
          <a:prstGeom prst="rect">
            <a:avLst/>
          </a:prstGeom>
        </p:spPr>
      </p:pic>
      <p:sp>
        <p:nvSpPr>
          <p:cNvPr id="15" name="TextBox 10"/>
          <p:cNvSpPr txBox="1"/>
          <p:nvPr/>
        </p:nvSpPr>
        <p:spPr>
          <a:xfrm>
            <a:off x="2343193" y="415646"/>
            <a:ext cx="14097000"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3. Em hãy đọc tình huống sau và trả lời câu hỏi</a:t>
            </a:r>
            <a:endParaRPr lang="en-US" sz="4800" b="1" dirty="0">
              <a:solidFill>
                <a:srgbClr val="3F3A6D"/>
              </a:solidFill>
            </a:endParaRPr>
          </a:p>
        </p:txBody>
      </p:sp>
      <p:sp>
        <p:nvSpPr>
          <p:cNvPr id="2" name="Rectangle 1"/>
          <p:cNvSpPr/>
          <p:nvPr/>
        </p:nvSpPr>
        <p:spPr>
          <a:xfrm>
            <a:off x="2209800" y="1562100"/>
            <a:ext cx="14230393" cy="6401753"/>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
            </a:pPr>
            <a:r>
              <a:rPr lang="vi-VN" sz="4500" b="1" dirty="0">
                <a:solidFill>
                  <a:srgbClr val="000000"/>
                </a:solidFill>
                <a:ea typeface="Times New Roman" panose="02020603050405020304" pitchFamily="18" charset="0"/>
              </a:rPr>
              <a:t>Điều làm K</a:t>
            </a:r>
            <a:r>
              <a:rPr lang="vi-VN" sz="4500" b="1" dirty="0">
                <a:ea typeface="Times New Roman" panose="02020603050405020304" pitchFamily="18" charset="0"/>
              </a:rPr>
              <a:t> trở nên tức giận và dễ nóng tính: </a:t>
            </a:r>
            <a:r>
              <a:rPr lang="vi-VN" sz="4500" b="1" dirty="0">
                <a:solidFill>
                  <a:srgbClr val="000000"/>
                </a:solidFill>
                <a:ea typeface="Times New Roman" panose="02020603050405020304" pitchFamily="18" charset="0"/>
              </a:rPr>
              <a:t> </a:t>
            </a:r>
            <a:r>
              <a:rPr lang="vi-VN" sz="4500" i="1" dirty="0">
                <a:ea typeface="Times New Roman" panose="02020603050405020304" pitchFamily="18" charset="0"/>
              </a:rPr>
              <a:t>tiếng trống của bạn H quá lớn làm cho K khó ngủ và không thể tập trung làm bất cứ việc gì.</a:t>
            </a:r>
            <a:endParaRPr lang="en-US" sz="4500" dirty="0">
              <a:ea typeface="Times New Roman" panose="02020603050405020304" pitchFamily="18" charset="0"/>
            </a:endParaRPr>
          </a:p>
          <a:p>
            <a:pPr marL="685800" indent="-685800" algn="just">
              <a:lnSpc>
                <a:spcPct val="150000"/>
              </a:lnSpc>
              <a:spcBef>
                <a:spcPts val="300"/>
              </a:spcBef>
              <a:spcAft>
                <a:spcPts val="300"/>
              </a:spcAft>
              <a:buFont typeface="Wingdings" panose="05000000000000000000" pitchFamily="2" charset="2"/>
              <a:buChar char="§"/>
            </a:pPr>
            <a:r>
              <a:rPr lang="vi-VN" sz="4500" b="1" dirty="0">
                <a:ea typeface="Times New Roman" panose="02020603050405020304" pitchFamily="18" charset="0"/>
              </a:rPr>
              <a:t>Sự căng thẳng ảnh hưởng đến cuộc sống của K: </a:t>
            </a:r>
            <a:r>
              <a:rPr lang="vi-VN" sz="4500" dirty="0">
                <a:solidFill>
                  <a:srgbClr val="000000"/>
                </a:solidFill>
                <a:ea typeface="Times New Roman" panose="02020603050405020304" pitchFamily="18" charset="0"/>
              </a:rPr>
              <a:t>làm K</a:t>
            </a:r>
            <a:r>
              <a:rPr lang="vi-VN" sz="4500" dirty="0">
                <a:ea typeface="Times New Roman" panose="02020603050405020304" pitchFamily="18" charset="0"/>
              </a:rPr>
              <a:t> trở nên tức giận và dễ nóng tính, không thể tập trung làm việc.</a:t>
            </a:r>
            <a:endParaRPr lang="en-US" sz="4500" dirty="0">
              <a:effectLst/>
              <a:ea typeface="Times New Roman" panose="02020603050405020304" pitchFamily="18" charset="0"/>
            </a:endParaRPr>
          </a:p>
        </p:txBody>
      </p:sp>
    </p:spTree>
    <p:extLst>
      <p:ext uri="{BB962C8B-B14F-4D97-AF65-F5344CB8AC3E}">
        <p14:creationId xmlns:p14="http://schemas.microsoft.com/office/powerpoint/2010/main" val="39188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12237">
            <a:off x="5118463" y="1973699"/>
            <a:ext cx="8434190" cy="638002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47471">
            <a:off x="-809340" y="7572694"/>
            <a:ext cx="7089475" cy="6823619"/>
          </a:xfrm>
          <a:prstGeom prst="rect">
            <a:avLst/>
          </a:prstGeom>
        </p:spPr>
      </p:pic>
      <p:sp>
        <p:nvSpPr>
          <p:cNvPr id="5" name="TextBox 5"/>
          <p:cNvSpPr txBox="1"/>
          <p:nvPr/>
        </p:nvSpPr>
        <p:spPr>
          <a:xfrm>
            <a:off x="5628768" y="4329245"/>
            <a:ext cx="7401431" cy="1016625"/>
          </a:xfrm>
          <a:prstGeom prst="rect">
            <a:avLst/>
          </a:prstGeom>
        </p:spPr>
        <p:txBody>
          <a:bodyPr wrap="square" lIns="0" tIns="0" rIns="0" bIns="0" rtlCol="0" anchor="t">
            <a:spAutoFit/>
          </a:bodyPr>
          <a:lstStyle/>
          <a:p>
            <a:pPr algn="ctr">
              <a:lnSpc>
                <a:spcPts val="7669"/>
              </a:lnSpc>
            </a:pPr>
            <a:r>
              <a:rPr lang="vi-VN" sz="8400" b="1" dirty="0">
                <a:solidFill>
                  <a:srgbClr val="3F3A6D"/>
                </a:solidFill>
              </a:rPr>
              <a:t>4. VẬN DỤNG</a:t>
            </a:r>
            <a:endParaRPr lang="en-US" sz="8400" b="1" dirty="0">
              <a:solidFill>
                <a:srgbClr val="3F3A6D"/>
              </a:solidFill>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1414" y="5143500"/>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10000" y="750026"/>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314582" y="1351391"/>
            <a:ext cx="417798" cy="417798"/>
          </a:xfrm>
          <a:prstGeom prst="rect">
            <a:avLst/>
          </a:prstGeom>
        </p:spPr>
      </p:pic>
    </p:spTree>
    <p:extLst>
      <p:ext uri="{BB962C8B-B14F-4D97-AF65-F5344CB8AC3E}">
        <p14:creationId xmlns:p14="http://schemas.microsoft.com/office/powerpoint/2010/main" val="4072536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616706">
            <a:off x="104658" y="286498"/>
            <a:ext cx="2358061" cy="22723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428970">
            <a:off x="16756843" y="3792509"/>
            <a:ext cx="1292467" cy="1292467"/>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437929" y="2126247"/>
            <a:ext cx="784310" cy="1129242"/>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038600" y="8572500"/>
            <a:ext cx="739449" cy="1064652"/>
          </a:xfrm>
          <a:prstGeom prst="rect">
            <a:avLst/>
          </a:prstGeom>
        </p:spPr>
      </p:pic>
      <p:pic>
        <p:nvPicPr>
          <p:cNvPr id="13"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29189">
            <a:off x="-1227933" y="5129372"/>
            <a:ext cx="3007111" cy="984146"/>
          </a:xfrm>
          <a:prstGeom prst="rect">
            <a:avLst/>
          </a:prstGeom>
        </p:spPr>
      </p:pic>
      <p:pic>
        <p:nvPicPr>
          <p:cNvPr id="23" name="Picture 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flipH="1">
            <a:off x="13944600" y="5680507"/>
            <a:ext cx="4343398" cy="4739557"/>
          </a:xfrm>
          <a:prstGeom prst="rect">
            <a:avLst/>
          </a:prstGeom>
        </p:spPr>
      </p:pic>
      <p:sp>
        <p:nvSpPr>
          <p:cNvPr id="24" name="Rectangle 23"/>
          <p:cNvSpPr/>
          <p:nvPr/>
        </p:nvSpPr>
        <p:spPr>
          <a:xfrm>
            <a:off x="2476708" y="2126247"/>
            <a:ext cx="13261983" cy="5363007"/>
          </a:xfrm>
          <a:prstGeom prst="rect">
            <a:avLst/>
          </a:prstGeom>
        </p:spPr>
        <p:txBody>
          <a:bodyPr wrap="square">
            <a:spAutoFit/>
          </a:bodyPr>
          <a:lstStyle/>
          <a:p>
            <a:pPr marL="914400" indent="-914400" algn="just">
              <a:lnSpc>
                <a:spcPct val="150000"/>
              </a:lnSpc>
              <a:spcBef>
                <a:spcPts val="300"/>
              </a:spcBef>
              <a:spcAft>
                <a:spcPts val="300"/>
              </a:spcAft>
              <a:buAutoNum type="arabicPeriod"/>
            </a:pPr>
            <a:r>
              <a:rPr lang="nl-NL"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Vận dụng hiểu biết về nguyên nhân, biểu hiện của căng thẳng để phân tích một tình huống mà em từng gặp và chia sẻ với các bạn trong lớp.</a:t>
            </a:r>
            <a:endPar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14400" indent="-914400" algn="just">
              <a:lnSpc>
                <a:spcPct val="150000"/>
              </a:lnSpc>
              <a:spcBef>
                <a:spcPts val="300"/>
              </a:spcBef>
              <a:spcAft>
                <a:spcPts val="300"/>
              </a:spcAft>
              <a:buAutoNum type="arabicPeriod"/>
            </a:pPr>
            <a:r>
              <a:rPr lang="vi-VN" sz="4500" dirty="0">
                <a:ea typeface="Times New Roman" panose="02020603050405020304" pitchFamily="18" charset="0"/>
                <a:cs typeface="Arial" panose="020B0604020202020204" pitchFamily="34" charset="0"/>
              </a:rPr>
              <a:t>Thiết kế một sơ đồ tư duy về những ảnh hưởng của căng thẳng đối với bản thân.</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5" name="Picture 7"/>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991567">
            <a:off x="12658536" y="980070"/>
            <a:ext cx="647480" cy="677022"/>
          </a:xfrm>
          <a:prstGeom prst="rect">
            <a:avLst/>
          </a:prstGeom>
        </p:spPr>
      </p:pic>
      <p:pic>
        <p:nvPicPr>
          <p:cNvPr id="26"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3810000" y="750026"/>
            <a:ext cx="807757" cy="844613"/>
          </a:xfrm>
          <a:prstGeom prst="rect">
            <a:avLst/>
          </a:prstGeom>
        </p:spPr>
      </p:pic>
      <p:pic>
        <p:nvPicPr>
          <p:cNvPr id="27" name="Picture 12"/>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8819236" y="1209028"/>
            <a:ext cx="417798" cy="41779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arn(outVertical)">
                                      <p:cBhvr>
                                        <p:cTn id="1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1950">
            <a:off x="7873363" y="5519762"/>
            <a:ext cx="12520780" cy="82011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98488">
            <a:off x="-2751071" y="-3146485"/>
            <a:ext cx="6834823" cy="447680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96475">
            <a:off x="693700" y="4563095"/>
            <a:ext cx="670001" cy="67000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96475">
            <a:off x="8777865" y="7922918"/>
            <a:ext cx="595525" cy="59552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37906">
            <a:off x="4463625" y="370169"/>
            <a:ext cx="786939" cy="82284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37906">
            <a:off x="6365640" y="4853462"/>
            <a:ext cx="500814" cy="523665"/>
          </a:xfrm>
          <a:prstGeom prst="rect">
            <a:avLst/>
          </a:prstGeom>
        </p:spPr>
      </p:pic>
      <p:sp>
        <p:nvSpPr>
          <p:cNvPr id="9" name="TextBox 9"/>
          <p:cNvSpPr txBox="1"/>
          <p:nvPr/>
        </p:nvSpPr>
        <p:spPr>
          <a:xfrm>
            <a:off x="1072140" y="1951954"/>
            <a:ext cx="5462022" cy="2410916"/>
          </a:xfrm>
          <a:prstGeom prst="rect">
            <a:avLst/>
          </a:prstGeom>
        </p:spPr>
        <p:txBody>
          <a:bodyPr wrap="square" lIns="0" tIns="0" rIns="0" bIns="0" rtlCol="0" anchor="t">
            <a:spAutoFit/>
          </a:bodyPr>
          <a:lstStyle/>
          <a:p>
            <a:pPr algn="ctr">
              <a:lnSpc>
                <a:spcPts val="9399"/>
              </a:lnSpc>
            </a:pPr>
            <a:r>
              <a:rPr lang="vi-VN" sz="6400" b="1" dirty="0">
                <a:solidFill>
                  <a:srgbClr val="3F3A6D"/>
                </a:solidFill>
                <a:latin typeface="Arial" panose="020B0604020202020204" pitchFamily="34" charset="0"/>
                <a:cs typeface="Arial" panose="020B0604020202020204" pitchFamily="34" charset="0"/>
              </a:rPr>
              <a:t>HƯỚNG DẪN VỀ NHÀ</a:t>
            </a:r>
            <a:endParaRPr lang="en-US" sz="6400" b="1" dirty="0">
              <a:solidFill>
                <a:srgbClr val="3F3A6D"/>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801759" y="7094288"/>
            <a:ext cx="11713711" cy="5871498"/>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18081" y="6400385"/>
            <a:ext cx="2355844" cy="1387806"/>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222532" y="4898096"/>
            <a:ext cx="4306868" cy="3523801"/>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833722" y="807224"/>
            <a:ext cx="650907" cy="937169"/>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746758" y="580675"/>
            <a:ext cx="482802" cy="695133"/>
          </a:xfrm>
          <a:prstGeom prst="rect">
            <a:avLst/>
          </a:prstGeom>
        </p:spPr>
      </p:pic>
      <p:sp>
        <p:nvSpPr>
          <p:cNvPr id="16" name="Rectangle 15"/>
          <p:cNvSpPr/>
          <p:nvPr/>
        </p:nvSpPr>
        <p:spPr>
          <a:xfrm>
            <a:off x="7280049" y="1758680"/>
            <a:ext cx="10028374" cy="5786199"/>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ü"/>
            </a:pPr>
            <a:r>
              <a:rPr lang="vi-VN" sz="4800" dirty="0">
                <a:ea typeface="Calibri" panose="020F0502020204030204" pitchFamily="34" charset="0"/>
                <a:cs typeface="Times New Roman" panose="02020603050405020304" pitchFamily="18" charset="0"/>
              </a:rPr>
              <a:t>Em ôn lại kiến thức đã học.</a:t>
            </a:r>
          </a:p>
          <a:p>
            <a:pPr marL="685800" marR="0" lvl="0" indent="-685800" algn="just">
              <a:lnSpc>
                <a:spcPct val="150000"/>
              </a:lnSpc>
              <a:spcBef>
                <a:spcPts val="600"/>
              </a:spcBef>
              <a:spcAft>
                <a:spcPts val="0"/>
              </a:spcAft>
              <a:buFont typeface="Wingdings" panose="05000000000000000000" pitchFamily="2" charset="2"/>
              <a:buChar char="ü"/>
            </a:pPr>
            <a:r>
              <a:rPr lang="vi-VN" sz="4800" dirty="0">
                <a:ea typeface="Calibri" panose="020F0502020204030204" pitchFamily="34" charset="0"/>
                <a:cs typeface="Times New Roman" panose="02020603050405020304" pitchFamily="18" charset="0"/>
              </a:rPr>
              <a:t>Hoàn thành bài tập trong SBT Giáo dục công dân 7.</a:t>
            </a:r>
          </a:p>
          <a:p>
            <a:pPr marL="685800" marR="0" lvl="0" indent="-685800" algn="just">
              <a:lnSpc>
                <a:spcPct val="150000"/>
              </a:lnSpc>
              <a:spcBef>
                <a:spcPts val="600"/>
              </a:spcBef>
              <a:spcAft>
                <a:spcPts val="0"/>
              </a:spcAft>
              <a:buFont typeface="Wingdings" panose="05000000000000000000" pitchFamily="2" charset="2"/>
              <a:buChar char="ü"/>
            </a:pPr>
            <a:r>
              <a:rPr lang="vi-VN" sz="4800" dirty="0">
                <a:ea typeface="Calibri" panose="020F0502020204030204" pitchFamily="34" charset="0"/>
                <a:cs typeface="Times New Roman" panose="02020603050405020304" pitchFamily="18" charset="0"/>
              </a:rPr>
              <a:t>Đọc và tìm hiểu trước </a:t>
            </a:r>
            <a:r>
              <a:rPr lang="vi-VN" sz="4800" b="1" dirty="0">
                <a:ea typeface="Calibri" panose="020F0502020204030204" pitchFamily="34" charset="0"/>
                <a:cs typeface="Times New Roman" panose="02020603050405020304" pitchFamily="18" charset="0"/>
              </a:rPr>
              <a:t>Bài 7: </a:t>
            </a:r>
            <a:r>
              <a:rPr lang="vi-VN" sz="4800" b="1" i="1" dirty="0">
                <a:ea typeface="Calibri" panose="020F0502020204030204" pitchFamily="34" charset="0"/>
                <a:cs typeface="Times New Roman" panose="02020603050405020304" pitchFamily="18" charset="0"/>
              </a:rPr>
              <a:t>Ứng phó với tâm lí căng thẳng.</a:t>
            </a:r>
          </a:p>
        </p:txBody>
      </p:sp>
      <p:pic>
        <p:nvPicPr>
          <p:cNvPr id="17" name="Picture 25"/>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2060008" flipH="1" flipV="1">
            <a:off x="15676768" y="45420"/>
            <a:ext cx="2806476" cy="1602243"/>
          </a:xfrm>
          <a:prstGeom prst="rect">
            <a:avLst/>
          </a:prstGeom>
        </p:spPr>
      </p:pic>
      <p:pic>
        <p:nvPicPr>
          <p:cNvPr id="18" name="Picture 9"/>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15511028" y="6956061"/>
            <a:ext cx="2308025" cy="2931672"/>
          </a:xfrm>
          <a:prstGeom prst="rect">
            <a:avLst/>
          </a:prstGeom>
        </p:spPr>
      </p:pic>
    </p:spTree>
    <p:extLst>
      <p:ext uri="{BB962C8B-B14F-4D97-AF65-F5344CB8AC3E}">
        <p14:creationId xmlns:p14="http://schemas.microsoft.com/office/powerpoint/2010/main" val="7956735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1794749" y="1560508"/>
            <a:ext cx="11102847"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036060" y="2443756"/>
            <a:ext cx="10590567"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48488" y="2881019"/>
            <a:ext cx="4385853" cy="10533707"/>
          </a:xfrm>
          <a:prstGeom prst="rect">
            <a:avLst/>
          </a:prstGeom>
        </p:spPr>
      </p:pic>
      <p:sp>
        <p:nvSpPr>
          <p:cNvPr id="13" name="TextBox 13"/>
          <p:cNvSpPr txBox="1"/>
          <p:nvPr/>
        </p:nvSpPr>
        <p:spPr>
          <a:xfrm>
            <a:off x="2115802" y="3102698"/>
            <a:ext cx="10460740" cy="4780668"/>
          </a:xfrm>
          <a:prstGeom prst="rect">
            <a:avLst/>
          </a:prstGeom>
        </p:spPr>
        <p:txBody>
          <a:bodyPr wrap="square" lIns="0" tIns="0" rIns="0" bIns="0" rtlCol="0" anchor="t">
            <a:spAutoFit/>
          </a:bodyPr>
          <a:lstStyle/>
          <a:p>
            <a:pPr algn="ctr">
              <a:lnSpc>
                <a:spcPct val="150000"/>
              </a:lnSpc>
            </a:pPr>
            <a:r>
              <a:rPr lang="vi-VN" sz="7200" b="1" dirty="0">
                <a:solidFill>
                  <a:srgbClr val="3F3A6D"/>
                </a:solidFill>
                <a:cs typeface="Arial" panose="020B0604020202020204" pitchFamily="34" charset="0"/>
              </a:rPr>
              <a:t>CẢM ƠN CÁC EM ĐÃ LẮNG NGHE, </a:t>
            </a:r>
          </a:p>
          <a:p>
            <a:pPr algn="ctr">
              <a:lnSpc>
                <a:spcPct val="150000"/>
              </a:lnSpc>
            </a:pPr>
            <a:r>
              <a:rPr lang="vi-VN" sz="7200" b="1" dirty="0">
                <a:solidFill>
                  <a:srgbClr val="3F3A6D"/>
                </a:solidFill>
                <a:cs typeface="Arial" panose="020B0604020202020204" pitchFamily="34" charset="0"/>
              </a:rPr>
              <a:t>HẸN GẶP LẠI!</a:t>
            </a:r>
            <a:endParaRPr lang="en-US" sz="7200" b="1" dirty="0">
              <a:solidFill>
                <a:srgbClr val="3F3A6D"/>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44760" y="610334"/>
            <a:ext cx="689140" cy="992217"/>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60008" flipH="1" flipV="1">
            <a:off x="15757998" y="454251"/>
            <a:ext cx="2891299" cy="1650669"/>
          </a:xfrm>
          <a:prstGeom prst="rect">
            <a:avLst/>
          </a:prstGeom>
        </p:spPr>
      </p:pic>
    </p:spTree>
    <p:extLst>
      <p:ext uri="{BB962C8B-B14F-4D97-AF65-F5344CB8AC3E}">
        <p14:creationId xmlns:p14="http://schemas.microsoft.com/office/powerpoint/2010/main" val="32478684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12237">
            <a:off x="5118749" y="1984173"/>
            <a:ext cx="8050502" cy="638002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47471">
            <a:off x="-809340" y="7572694"/>
            <a:ext cx="7089475" cy="6823619"/>
          </a:xfrm>
          <a:prstGeom prst="rect">
            <a:avLst/>
          </a:prstGeom>
        </p:spPr>
      </p:pic>
      <p:sp>
        <p:nvSpPr>
          <p:cNvPr id="5" name="TextBox 5"/>
          <p:cNvSpPr txBox="1"/>
          <p:nvPr/>
        </p:nvSpPr>
        <p:spPr>
          <a:xfrm>
            <a:off x="6152138" y="4236719"/>
            <a:ext cx="5983723" cy="1016625"/>
          </a:xfrm>
          <a:prstGeom prst="rect">
            <a:avLst/>
          </a:prstGeom>
        </p:spPr>
        <p:txBody>
          <a:bodyPr wrap="square" lIns="0" tIns="0" rIns="0" bIns="0" rtlCol="0" anchor="t">
            <a:spAutoFit/>
          </a:bodyPr>
          <a:lstStyle/>
          <a:p>
            <a:pPr algn="ctr">
              <a:lnSpc>
                <a:spcPts val="7669"/>
              </a:lnSpc>
            </a:pPr>
            <a:r>
              <a:rPr lang="vi-VN" sz="8400" b="1" dirty="0">
                <a:solidFill>
                  <a:srgbClr val="3F3A6D"/>
                </a:solidFill>
              </a:rPr>
              <a:t>1. MỞ ĐẦU</a:t>
            </a:r>
            <a:endParaRPr lang="en-US" sz="8400" b="1" dirty="0">
              <a:solidFill>
                <a:srgbClr val="3F3A6D"/>
              </a:solidFill>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1414" y="5143500"/>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13784" y="74063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314582" y="1351391"/>
            <a:ext cx="417798" cy="4177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951127" y="-251567"/>
            <a:ext cx="5622704" cy="368287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7817">
            <a:off x="16922973" y="3446681"/>
            <a:ext cx="1042020" cy="7307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05339" y="3086100"/>
            <a:ext cx="5538644" cy="659362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10274">
            <a:off x="12788356" y="3834687"/>
            <a:ext cx="802769" cy="562942"/>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86959" y="1851090"/>
            <a:ext cx="714506" cy="71450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8131" y="8661213"/>
            <a:ext cx="1269887" cy="1269887"/>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751668"/>
            <a:ext cx="838200" cy="838200"/>
          </a:xfrm>
          <a:prstGeom prst="rect">
            <a:avLst/>
          </a:prstGeom>
        </p:spPr>
      </p:pic>
      <p:sp>
        <p:nvSpPr>
          <p:cNvPr id="10" name="TextBox 10"/>
          <p:cNvSpPr txBox="1"/>
          <p:nvPr/>
        </p:nvSpPr>
        <p:spPr>
          <a:xfrm>
            <a:off x="3810000" y="648113"/>
            <a:ext cx="11977628" cy="1885709"/>
          </a:xfrm>
          <a:prstGeom prst="rect">
            <a:avLst/>
          </a:prstGeom>
        </p:spPr>
        <p:txBody>
          <a:bodyPr wrap="square" lIns="0" tIns="0" rIns="0" bIns="0" rtlCol="0" anchor="t">
            <a:spAutoFit/>
          </a:bodyPr>
          <a:lstStyle/>
          <a:p>
            <a:pPr algn="ctr">
              <a:lnSpc>
                <a:spcPts val="7669"/>
              </a:lnSpc>
            </a:pPr>
            <a:r>
              <a:rPr lang="vi-VN" sz="4800" b="1" dirty="0">
                <a:solidFill>
                  <a:srgbClr val="FF0000"/>
                </a:solidFill>
              </a:rPr>
              <a:t>Em hãy viết ra giấy các điều sau và chia sẻ với người bạn của em.</a:t>
            </a:r>
            <a:endParaRPr lang="en-US" sz="4800" b="1" dirty="0">
              <a:solidFill>
                <a:srgbClr val="FF0000"/>
              </a:solidFill>
            </a:endParaRPr>
          </a:p>
        </p:txBody>
      </p:sp>
      <p:sp>
        <p:nvSpPr>
          <p:cNvPr id="13" name="Rectangle 12"/>
          <p:cNvSpPr/>
          <p:nvPr/>
        </p:nvSpPr>
        <p:spPr>
          <a:xfrm>
            <a:off x="2133600" y="2759597"/>
            <a:ext cx="11977629" cy="4862870"/>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Ba điều em sợ nhất.</a:t>
            </a: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ffectLst/>
                <a:ea typeface="Calibri" panose="020F0502020204030204" pitchFamily="34" charset="0"/>
                <a:cs typeface="Times New Roman" panose="02020603050405020304" pitchFamily="18" charset="0"/>
              </a:rPr>
              <a:t>Ba điều em ghét nhất.</a:t>
            </a: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Ba điều khiến em mệt mỏi nhất.</a:t>
            </a: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ffectLst/>
                <a:ea typeface="Calibri" panose="020F0502020204030204" pitchFamily="34" charset="0"/>
                <a:cs typeface="Times New Roman" panose="02020603050405020304" pitchFamily="18" charset="0"/>
              </a:rPr>
              <a:t>Ba điều em muốn thay đổi nhất.</a:t>
            </a:r>
            <a:endParaRPr lang="en-US" sz="4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518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fltVal val="0.5"/>
                                          </p:val>
                                        </p:tav>
                                        <p:tav tm="100000">
                                          <p:val>
                                            <p:strVal val="#ppt_x"/>
                                          </p:val>
                                        </p:tav>
                                      </p:tavLst>
                                    </p:anim>
                                    <p:anim calcmode="lin" valueType="num">
                                      <p:cBhvr>
                                        <p:cTn id="17" dur="500" fill="hold"/>
                                        <p:tgtEl>
                                          <p:spTgt spid="13"/>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anim calcmode="lin" valueType="num">
                                      <p:cBhvr>
                                        <p:cTn id="30" dur="500" fill="hold"/>
                                        <p:tgtEl>
                                          <p:spTgt spid="4"/>
                                        </p:tgtEl>
                                        <p:attrNameLst>
                                          <p:attrName>ppt_x</p:attrName>
                                        </p:attrNameLst>
                                      </p:cBhvr>
                                      <p:tavLst>
                                        <p:tav tm="0">
                                          <p:val>
                                            <p:fltVal val="0.5"/>
                                          </p:val>
                                        </p:tav>
                                        <p:tav tm="100000">
                                          <p:val>
                                            <p:strVal val="#ppt_x"/>
                                          </p:val>
                                        </p:tav>
                                      </p:tavLst>
                                    </p:anim>
                                    <p:anim calcmode="lin" valueType="num">
                                      <p:cBhvr>
                                        <p:cTn id="31" dur="500" fill="hold"/>
                                        <p:tgtEl>
                                          <p:spTgt spid="4"/>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anim calcmode="lin" valueType="num">
                                      <p:cBhvr>
                                        <p:cTn id="37" dur="500" fill="hold"/>
                                        <p:tgtEl>
                                          <p:spTgt spid="6"/>
                                        </p:tgtEl>
                                        <p:attrNameLst>
                                          <p:attrName>ppt_x</p:attrName>
                                        </p:attrNameLst>
                                      </p:cBhvr>
                                      <p:tavLst>
                                        <p:tav tm="0">
                                          <p:val>
                                            <p:fltVal val="0.5"/>
                                          </p:val>
                                        </p:tav>
                                        <p:tav tm="100000">
                                          <p:val>
                                            <p:strVal val="#ppt_x"/>
                                          </p:val>
                                        </p:tav>
                                      </p:tavLst>
                                    </p:anim>
                                    <p:anim calcmode="lin" valueType="num">
                                      <p:cBhvr>
                                        <p:cTn id="38"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12237">
            <a:off x="5118463" y="1973699"/>
            <a:ext cx="8434190" cy="638002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47471">
            <a:off x="-809340" y="7572694"/>
            <a:ext cx="7089475" cy="6823619"/>
          </a:xfrm>
          <a:prstGeom prst="rect">
            <a:avLst/>
          </a:prstGeom>
        </p:spPr>
      </p:pic>
      <p:sp>
        <p:nvSpPr>
          <p:cNvPr id="5" name="TextBox 5"/>
          <p:cNvSpPr txBox="1"/>
          <p:nvPr/>
        </p:nvSpPr>
        <p:spPr>
          <a:xfrm>
            <a:off x="5628769" y="4329245"/>
            <a:ext cx="7030462" cy="987450"/>
          </a:xfrm>
          <a:prstGeom prst="rect">
            <a:avLst/>
          </a:prstGeom>
        </p:spPr>
        <p:txBody>
          <a:bodyPr wrap="square" lIns="0" tIns="0" rIns="0" bIns="0" rtlCol="0" anchor="t">
            <a:spAutoFit/>
          </a:bodyPr>
          <a:lstStyle/>
          <a:p>
            <a:pPr algn="ctr">
              <a:lnSpc>
                <a:spcPts val="7669"/>
              </a:lnSpc>
            </a:pPr>
            <a:r>
              <a:rPr lang="vi-VN" sz="8400" b="1" dirty="0">
                <a:solidFill>
                  <a:srgbClr val="3F3A6D"/>
                </a:solidFill>
              </a:rPr>
              <a:t>2. KHÁM PHÁ</a:t>
            </a:r>
            <a:endParaRPr lang="en-US" sz="8400" b="1" dirty="0">
              <a:solidFill>
                <a:srgbClr val="3F3A6D"/>
              </a:solidFill>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1414" y="5143500"/>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13784" y="74063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314582" y="1351391"/>
            <a:ext cx="417798" cy="417798"/>
          </a:xfrm>
          <a:prstGeom prst="rect">
            <a:avLst/>
          </a:prstGeom>
        </p:spPr>
      </p:pic>
    </p:spTree>
    <p:extLst>
      <p:ext uri="{BB962C8B-B14F-4D97-AF65-F5344CB8AC3E}">
        <p14:creationId xmlns:p14="http://schemas.microsoft.com/office/powerpoint/2010/main" val="1299118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37514" y="1920937"/>
            <a:ext cx="721660" cy="72166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751668"/>
            <a:ext cx="838200" cy="838200"/>
          </a:xfrm>
          <a:prstGeom prst="rect">
            <a:avLst/>
          </a:prstGeom>
        </p:spPr>
      </p:pic>
      <p:sp>
        <p:nvSpPr>
          <p:cNvPr id="10" name="TextBox 10"/>
          <p:cNvSpPr txBox="1"/>
          <p:nvPr/>
        </p:nvSpPr>
        <p:spPr>
          <a:xfrm>
            <a:off x="3886200" y="419100"/>
            <a:ext cx="11582400"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1. Quan sát hình ảnh và trả lời câu hỏi</a:t>
            </a:r>
            <a:endParaRPr lang="en-US" sz="4800" b="1" dirty="0">
              <a:solidFill>
                <a:srgbClr val="3F3A6D"/>
              </a:solidFill>
            </a:endParaRPr>
          </a:p>
        </p:txBody>
      </p:sp>
      <p:sp>
        <p:nvSpPr>
          <p:cNvPr id="4" name="Rectangle 3"/>
          <p:cNvSpPr/>
          <p:nvPr/>
        </p:nvSpPr>
        <p:spPr>
          <a:xfrm>
            <a:off x="1739603" y="1279057"/>
            <a:ext cx="15073550" cy="1002710"/>
          </a:xfrm>
          <a:prstGeom prst="rect">
            <a:avLst/>
          </a:prstGeom>
        </p:spPr>
        <p:txBody>
          <a:bodyPr wrap="none">
            <a:spAutoFit/>
          </a:bodyPr>
          <a:lstStyle/>
          <a:p>
            <a:pPr marL="685800" indent="-685800" algn="just">
              <a:lnSpc>
                <a:spcPct val="150000"/>
              </a:lnSpc>
              <a:spcBef>
                <a:spcPts val="300"/>
              </a:spcBef>
              <a:spcAft>
                <a:spcPts val="300"/>
              </a:spcAft>
              <a:buFont typeface="Wingdings" panose="05000000000000000000" pitchFamily="2" charset="2"/>
              <a:buChar char="Ø"/>
            </a:pPr>
            <a:r>
              <a:rPr lang="vi-VN"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Q</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uan</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sát</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các</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tranh</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SGK tr.32 – 33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trả</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lời</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câu</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hỏi</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5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7"/>
          <p:cNvPicPr/>
          <p:nvPr/>
        </p:nvPicPr>
        <p:blipFill>
          <a:blip r:embed="rId8" cstate="print">
            <a:extLst>
              <a:ext uri="{28A0092B-C50C-407E-A947-70E740481C1C}">
                <a14:useLocalDpi xmlns:a14="http://schemas.microsoft.com/office/drawing/2010/main" val="0"/>
              </a:ext>
            </a:extLst>
          </a:blip>
          <a:stretch>
            <a:fillRect/>
          </a:stretch>
        </p:blipFill>
        <p:spPr>
          <a:xfrm>
            <a:off x="10210800" y="2617007"/>
            <a:ext cx="7285038" cy="6717493"/>
          </a:xfrm>
          <a:prstGeom prst="rect">
            <a:avLst/>
          </a:prstGeom>
        </p:spPr>
      </p:pic>
      <p:sp>
        <p:nvSpPr>
          <p:cNvPr id="12" name="Rectangle 11"/>
          <p:cNvSpPr/>
          <p:nvPr/>
        </p:nvSpPr>
        <p:spPr>
          <a:xfrm>
            <a:off x="1088836" y="2331094"/>
            <a:ext cx="8839200" cy="6878806"/>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en-US" sz="4200" dirty="0">
                <a:latin typeface="Arial" panose="020B0604020202020204" pitchFamily="34" charset="0"/>
                <a:cs typeface="Arial" panose="020B0604020202020204" pitchFamily="34" charset="0"/>
              </a:rPr>
              <a:t>Theo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huống</a:t>
            </a:r>
            <a:r>
              <a:rPr lang="en-US" sz="4200" dirty="0">
                <a:latin typeface="Arial" panose="020B0604020202020204" pitchFamily="34" charset="0"/>
                <a:cs typeface="Arial" panose="020B0604020202020204" pitchFamily="34" charset="0"/>
              </a:rPr>
              <a:t> nào có thể dẫn đến </a:t>
            </a:r>
            <a:r>
              <a:rPr lang="en-US" sz="4200" dirty="0" err="1">
                <a:latin typeface="Arial" panose="020B0604020202020204" pitchFamily="34" charset="0"/>
                <a:cs typeface="Arial" panose="020B0604020202020204" pitchFamily="34" charset="0"/>
              </a:rPr>
              <a:t>căng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thẳng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cho</a:t>
            </a:r>
            <a:r>
              <a:rPr lang="en-US" sz="4200" dirty="0">
                <a:latin typeface="Arial" panose="020B0604020202020204" pitchFamily="34" charset="0"/>
                <a:cs typeface="Arial" panose="020B0604020202020204" pitchFamily="34" charset="0"/>
              </a:rPr>
              <a:t> các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vật</a:t>
            </a:r>
            <a:r>
              <a:rPr lang="en-US" sz="4200" dirty="0">
                <a:latin typeface="Arial" panose="020B0604020202020204" pitchFamily="34" charset="0"/>
                <a:cs typeface="Arial" panose="020B0604020202020204" pitchFamily="34" charset="0"/>
              </a:rPr>
              <a:t> trong </a:t>
            </a:r>
            <a:r>
              <a:rPr lang="en-US" sz="4200" dirty="0" err="1">
                <a:latin typeface="Arial" panose="020B0604020202020204" pitchFamily="34" charset="0"/>
                <a:cs typeface="Arial" panose="020B0604020202020204" pitchFamily="34" charset="0"/>
              </a:rPr>
              <a:t>tranh</a:t>
            </a:r>
            <a:r>
              <a:rPr lang="en-US"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v"/>
            </a:pPr>
            <a:r>
              <a:rPr lang="en-US" sz="4200" dirty="0">
                <a:latin typeface="Arial" panose="020B0604020202020204" pitchFamily="34" charset="0"/>
                <a:cs typeface="Arial" panose="020B0604020202020204" pitchFamily="34" charset="0"/>
              </a:rPr>
              <a:t>Trong </a:t>
            </a:r>
            <a:r>
              <a:rPr lang="en-US" sz="4200" dirty="0" err="1">
                <a:latin typeface="Arial" panose="020B0604020202020204" pitchFamily="34" charset="0"/>
                <a:cs typeface="Arial" panose="020B0604020202020204" pitchFamily="34" charset="0"/>
              </a:rPr>
              <a:t>cuộc</a:t>
            </a:r>
            <a:r>
              <a:rPr lang="en-US" sz="4200" dirty="0">
                <a:latin typeface="Arial" panose="020B0604020202020204" pitchFamily="34" charset="0"/>
                <a:cs typeface="Arial" panose="020B0604020202020204" pitchFamily="34" charset="0"/>
              </a:rPr>
              <a:t> sống,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đã </a:t>
            </a:r>
            <a:r>
              <a:rPr lang="en-US" sz="4200" dirty="0" err="1">
                <a:latin typeface="Arial" panose="020B0604020202020204" pitchFamily="34" charset="0"/>
                <a:cs typeface="Arial" panose="020B0604020202020204" pitchFamily="34" charset="0"/>
              </a:rPr>
              <a:t>gặp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những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huống</a:t>
            </a:r>
            <a:r>
              <a:rPr lang="en-US" sz="4200" dirty="0">
                <a:latin typeface="Arial" panose="020B0604020202020204" pitchFamily="34" charset="0"/>
                <a:cs typeface="Arial" panose="020B0604020202020204" pitchFamily="34" charset="0"/>
              </a:rPr>
              <a:t> nào dẫn đến </a:t>
            </a:r>
            <a:r>
              <a:rPr lang="en-US" sz="4200" dirty="0" err="1">
                <a:latin typeface="Arial" panose="020B0604020202020204" pitchFamily="34" charset="0"/>
                <a:cs typeface="Arial" panose="020B0604020202020204" pitchFamily="34" charset="0"/>
              </a:rPr>
              <a:t>căng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thẳng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chia </a:t>
            </a:r>
            <a:r>
              <a:rPr lang="en-US" sz="4200" dirty="0" err="1">
                <a:latin typeface="Arial" panose="020B0604020202020204" pitchFamily="34" charset="0"/>
                <a:cs typeface="Arial" panose="020B0604020202020204" pitchFamily="34" charset="0"/>
              </a:rPr>
              <a:t>sẻ</a:t>
            </a:r>
            <a:r>
              <a:rPr lang="en-US" sz="4200" dirty="0">
                <a:latin typeface="Arial" panose="020B0604020202020204" pitchFamily="34" charset="0"/>
                <a:cs typeface="Arial" panose="020B0604020202020204" pitchFamily="34" charset="0"/>
              </a:rPr>
              <a:t> cảm </a:t>
            </a:r>
            <a:r>
              <a:rPr lang="en-US" sz="4200" dirty="0" err="1">
                <a:latin typeface="Arial" panose="020B0604020202020204" pitchFamily="34" charset="0"/>
                <a:cs typeface="Arial" panose="020B0604020202020204" pitchFamily="34" charset="0"/>
              </a:rPr>
              <a:t>xúc</a:t>
            </a:r>
            <a:r>
              <a:rPr lang="en-US" sz="4200" dirty="0">
                <a:latin typeface="Arial" panose="020B0604020202020204" pitchFamily="34" charset="0"/>
                <a:cs typeface="Arial" panose="020B0604020202020204" pitchFamily="34" charset="0"/>
              </a:rPr>
              <a:t> của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khi </a:t>
            </a:r>
            <a:r>
              <a:rPr lang="en-US" sz="4200" dirty="0" err="1">
                <a:latin typeface="Arial" panose="020B0604020202020204" pitchFamily="34" charset="0"/>
                <a:cs typeface="Arial" panose="020B0604020202020204" pitchFamily="34" charset="0"/>
              </a:rPr>
              <a:t>gặp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huống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ấy</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2024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3"/>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37514" y="1920937"/>
            <a:ext cx="721660" cy="72166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751668"/>
            <a:ext cx="838200" cy="838200"/>
          </a:xfrm>
          <a:prstGeom prst="rect">
            <a:avLst/>
          </a:prstGeom>
        </p:spPr>
      </p:pic>
      <p:sp>
        <p:nvSpPr>
          <p:cNvPr id="10" name="TextBox 10"/>
          <p:cNvSpPr txBox="1"/>
          <p:nvPr/>
        </p:nvSpPr>
        <p:spPr>
          <a:xfrm>
            <a:off x="3886200" y="419100"/>
            <a:ext cx="11582400"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1. Quan sát hình ảnh và trả lời câu hỏi</a:t>
            </a:r>
            <a:endParaRPr lang="en-US" sz="4800" b="1" dirty="0">
              <a:solidFill>
                <a:srgbClr val="3F3A6D"/>
              </a:solidFill>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r="49975" b="50037"/>
          <a:stretch/>
        </p:blipFill>
        <p:spPr>
          <a:xfrm>
            <a:off x="1866900" y="1589869"/>
            <a:ext cx="6730235" cy="5230032"/>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49844" t="2846" r="884" b="50500"/>
          <a:stretch/>
        </p:blipFill>
        <p:spPr>
          <a:xfrm>
            <a:off x="10210800" y="1607495"/>
            <a:ext cx="6628896" cy="5212405"/>
          </a:xfrm>
          <a:prstGeom prst="rect">
            <a:avLst/>
          </a:prstGeom>
        </p:spPr>
      </p:pic>
      <p:sp>
        <p:nvSpPr>
          <p:cNvPr id="5" name="Rectangle 4"/>
          <p:cNvSpPr/>
          <p:nvPr/>
        </p:nvSpPr>
        <p:spPr>
          <a:xfrm>
            <a:off x="1795496" y="6743700"/>
            <a:ext cx="6873041" cy="2031325"/>
          </a:xfrm>
          <a:prstGeom prst="rect">
            <a:avLst/>
          </a:prstGeom>
        </p:spPr>
        <p:txBody>
          <a:bodyPr wrap="square">
            <a:spAutoFit/>
          </a:bodyPr>
          <a:lstStyle/>
          <a:p>
            <a:pPr algn="just">
              <a:lnSpc>
                <a:spcPct val="150000"/>
              </a:lnSpc>
            </a:pP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B</a:t>
            </a:r>
            <a:r>
              <a:rPr lang="vi-VN"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ị bạn bè trêu trọc gây bực tức, căng thẳng</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13" name="Rectangle 12"/>
          <p:cNvSpPr/>
          <p:nvPr/>
        </p:nvSpPr>
        <p:spPr>
          <a:xfrm>
            <a:off x="10202839" y="6743700"/>
            <a:ext cx="6873041" cy="2881045"/>
          </a:xfrm>
          <a:prstGeom prst="rect">
            <a:avLst/>
          </a:prstGeom>
        </p:spPr>
        <p:txBody>
          <a:bodyPr wrap="square">
            <a:spAutoFit/>
          </a:bodyPr>
          <a:lstStyle/>
          <a:p>
            <a:pPr algn="just">
              <a:lnSpc>
                <a:spcPct val="150000"/>
              </a:lnSpc>
            </a:pPr>
            <a:r>
              <a:rPr lang="vi-VN" sz="4200" dirty="0">
                <a:solidFill>
                  <a:srgbClr val="333333"/>
                </a:solidFill>
                <a:ea typeface="Times New Roman" panose="02020603050405020304" pitchFamily="18" charset="0"/>
                <a:cs typeface="Arial" panose="020B0604020202020204" pitchFamily="34" charset="0"/>
              </a:rPr>
              <a:t>Bài toán quá khó, không thể giải được có thể khiến cho bạn áp lực, căng thẳng.</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3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out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37514" y="1920937"/>
            <a:ext cx="721660" cy="72166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751668"/>
            <a:ext cx="838200" cy="838200"/>
          </a:xfrm>
          <a:prstGeom prst="rect">
            <a:avLst/>
          </a:prstGeom>
        </p:spPr>
      </p:pic>
      <p:sp>
        <p:nvSpPr>
          <p:cNvPr id="10" name="TextBox 10"/>
          <p:cNvSpPr txBox="1"/>
          <p:nvPr/>
        </p:nvSpPr>
        <p:spPr>
          <a:xfrm>
            <a:off x="3886200" y="419100"/>
            <a:ext cx="11582400"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1. Quan sát hình ảnh và trả lời câu hỏi</a:t>
            </a:r>
            <a:endParaRPr lang="en-US" sz="4800" b="1" dirty="0">
              <a:solidFill>
                <a:srgbClr val="3F3A6D"/>
              </a:solidFill>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850" t="49038" r="49592" b="3183"/>
          <a:stretch/>
        </p:blipFill>
        <p:spPr>
          <a:xfrm>
            <a:off x="1866901" y="1589869"/>
            <a:ext cx="6667500" cy="5001431"/>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49842" t="48831" r="316" b="3833"/>
          <a:stretch/>
        </p:blipFill>
        <p:spPr>
          <a:xfrm>
            <a:off x="10210800" y="1607495"/>
            <a:ext cx="6705600" cy="4983805"/>
          </a:xfrm>
          <a:prstGeom prst="rect">
            <a:avLst/>
          </a:prstGeom>
        </p:spPr>
      </p:pic>
      <p:sp>
        <p:nvSpPr>
          <p:cNvPr id="5" name="Rectangle 4"/>
          <p:cNvSpPr/>
          <p:nvPr/>
        </p:nvSpPr>
        <p:spPr>
          <a:xfrm>
            <a:off x="1447800" y="6591300"/>
            <a:ext cx="7500904" cy="2031325"/>
          </a:xfrm>
          <a:prstGeom prst="rect">
            <a:avLst/>
          </a:prstGeom>
        </p:spPr>
        <p:txBody>
          <a:bodyPr wrap="square">
            <a:spAutoFit/>
          </a:bodyPr>
          <a:lstStyle/>
          <a:p>
            <a:pPr algn="just">
              <a:lnSpc>
                <a:spcPct val="150000"/>
              </a:lnSpc>
            </a:pPr>
            <a:r>
              <a:rPr lang="vi-VN" sz="4200" dirty="0">
                <a:solidFill>
                  <a:srgbClr val="333333"/>
                </a:solidFill>
                <a:ea typeface="Times New Roman" panose="02020603050405020304" pitchFamily="18" charset="0"/>
                <a:cs typeface="Arial" panose="020B0604020202020204" pitchFamily="34" charset="0"/>
              </a:rPr>
              <a:t>Bị một người lạ mặt tiếp cận có thể khiến cho bạn nữ lo sợ.</a:t>
            </a:r>
            <a:endParaRPr lang="en-US" sz="4200" dirty="0">
              <a:latin typeface="Arial" panose="020B0604020202020204" pitchFamily="34" charset="0"/>
              <a:cs typeface="Arial" panose="020B0604020202020204" pitchFamily="34" charset="0"/>
            </a:endParaRPr>
          </a:p>
        </p:txBody>
      </p:sp>
      <p:sp>
        <p:nvSpPr>
          <p:cNvPr id="13" name="Rectangle 12"/>
          <p:cNvSpPr/>
          <p:nvPr/>
        </p:nvSpPr>
        <p:spPr>
          <a:xfrm>
            <a:off x="9996262" y="6591300"/>
            <a:ext cx="7134675" cy="3000821"/>
          </a:xfrm>
          <a:prstGeom prst="rect">
            <a:avLst/>
          </a:prstGeom>
        </p:spPr>
        <p:txBody>
          <a:bodyPr wrap="square">
            <a:spAutoFit/>
          </a:bodyPr>
          <a:lstStyle/>
          <a:p>
            <a:pPr algn="just">
              <a:lnSpc>
                <a:spcPct val="150000"/>
              </a:lnSpc>
            </a:pPr>
            <a:r>
              <a:rPr lang="vi-VN" sz="4200" dirty="0">
                <a:solidFill>
                  <a:srgbClr val="333333"/>
                </a:solidFill>
                <a:ea typeface="Times New Roman" panose="02020603050405020304" pitchFamily="18" charset="0"/>
                <a:cs typeface="Arial" panose="020B0604020202020204" pitchFamily="34" charset="0"/>
              </a:rPr>
              <a:t>Dự đoán việc bị tai nạn có thể khiến cho bạn nữ lo lắng, sợ hãi, mất tập trung.</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5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out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37514" y="1920937"/>
            <a:ext cx="721660" cy="72166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77062" y="9100033"/>
            <a:ext cx="1269887" cy="1269887"/>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751668"/>
            <a:ext cx="838200" cy="838200"/>
          </a:xfrm>
          <a:prstGeom prst="rect">
            <a:avLst/>
          </a:prstGeom>
        </p:spPr>
      </p:pic>
      <p:pic>
        <p:nvPicPr>
          <p:cNvPr id="13"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0465" y="3509968"/>
            <a:ext cx="6169568" cy="6827490"/>
          </a:xfrm>
          <a:prstGeom prst="rect">
            <a:avLst/>
          </a:prstGeom>
        </p:spPr>
      </p:pic>
      <p:grpSp>
        <p:nvGrpSpPr>
          <p:cNvPr id="14" name="Group 2"/>
          <p:cNvGrpSpPr/>
          <p:nvPr/>
        </p:nvGrpSpPr>
        <p:grpSpPr>
          <a:xfrm>
            <a:off x="6338146" y="1887600"/>
            <a:ext cx="11027943" cy="7065900"/>
            <a:chOff x="0" y="0"/>
            <a:chExt cx="7783945" cy="5030101"/>
          </a:xfrm>
        </p:grpSpPr>
        <p:sp>
          <p:nvSpPr>
            <p:cNvPr id="15"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16" name="Group 6"/>
          <p:cNvGrpSpPr/>
          <p:nvPr/>
        </p:nvGrpSpPr>
        <p:grpSpPr>
          <a:xfrm>
            <a:off x="6559944" y="2281766"/>
            <a:ext cx="10585055" cy="6290733"/>
            <a:chOff x="0" y="0"/>
            <a:chExt cx="12273445" cy="4084877"/>
          </a:xfrm>
        </p:grpSpPr>
        <p:sp>
          <p:nvSpPr>
            <p:cNvPr id="1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sp>
        <p:nvSpPr>
          <p:cNvPr id="2" name="Rectangle 1"/>
          <p:cNvSpPr/>
          <p:nvPr/>
        </p:nvSpPr>
        <p:spPr>
          <a:xfrm>
            <a:off x="6771691" y="2777519"/>
            <a:ext cx="10154883" cy="5286062"/>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a:solidFill>
                  <a:srgbClr val="000000"/>
                </a:solidFill>
                <a:ea typeface="Calibri" panose="020F0502020204030204" pitchFamily="34" charset="0"/>
                <a:cs typeface="Times New Roman" panose="02020603050405020304" pitchFamily="18" charset="0"/>
              </a:rPr>
              <a:t>			</a:t>
            </a:r>
            <a:r>
              <a:rPr lang="vi-VN" sz="4500" b="1" dirty="0">
                <a:solidFill>
                  <a:srgbClr val="FF0000"/>
                </a:solidFill>
                <a:ea typeface="Calibri" panose="020F0502020204030204" pitchFamily="34" charset="0"/>
                <a:cs typeface="Times New Roman" panose="02020603050405020304" pitchFamily="18" charset="0"/>
              </a:rPr>
              <a:t>Căng thẳng </a:t>
            </a:r>
            <a:r>
              <a:rPr lang="vi-VN" sz="4500" dirty="0">
                <a:solidFill>
                  <a:srgbClr val="000000"/>
                </a:solidFill>
                <a:ea typeface="Calibri" panose="020F0502020204030204" pitchFamily="34" charset="0"/>
                <a:cs typeface="Times New Roman" panose="02020603050405020304" pitchFamily="18" charset="0"/>
              </a:rPr>
              <a:t>là phản ứng của cơ thể trước những áp lực cuộc sống hay một yếu tố tác động nào đó gây ảnh hưởng xấu đến thể chất lẫn tinh thần của con người.</a:t>
            </a:r>
            <a:endParaRPr lang="en-US" sz="4500" dirty="0">
              <a:effectLst/>
              <a:ea typeface="Calibri" panose="020F0502020204030204" pitchFamily="34" charset="0"/>
              <a:cs typeface="Times New Roman" panose="02020603050405020304" pitchFamily="18" charset="0"/>
            </a:endParaRPr>
          </a:p>
        </p:txBody>
      </p:sp>
      <p:sp>
        <p:nvSpPr>
          <p:cNvPr id="18" name="TextBox 10"/>
          <p:cNvSpPr txBox="1"/>
          <p:nvPr/>
        </p:nvSpPr>
        <p:spPr>
          <a:xfrm>
            <a:off x="3886200" y="419100"/>
            <a:ext cx="11582400" cy="987450"/>
          </a:xfrm>
          <a:prstGeom prst="rect">
            <a:avLst/>
          </a:prstGeom>
        </p:spPr>
        <p:txBody>
          <a:bodyPr wrap="square" lIns="0" tIns="0" rIns="0" bIns="0" rtlCol="0" anchor="t">
            <a:spAutoFit/>
          </a:bodyPr>
          <a:lstStyle/>
          <a:p>
            <a:pPr algn="ctr">
              <a:lnSpc>
                <a:spcPts val="7669"/>
              </a:lnSpc>
            </a:pPr>
            <a:r>
              <a:rPr lang="vi-VN" sz="4800" b="1" dirty="0">
                <a:solidFill>
                  <a:srgbClr val="3F3A6D"/>
                </a:solidFill>
              </a:rPr>
              <a:t>1. Quan sát hình ảnh và trả lời câu hỏi</a:t>
            </a:r>
            <a:endParaRPr lang="en-US" sz="4800" b="1" dirty="0">
              <a:solidFill>
                <a:srgbClr val="3F3A6D"/>
              </a:solidFill>
            </a:endParaRPr>
          </a:p>
        </p:txBody>
      </p:sp>
    </p:spTree>
    <p:extLst>
      <p:ext uri="{BB962C8B-B14F-4D97-AF65-F5344CB8AC3E}">
        <p14:creationId xmlns:p14="http://schemas.microsoft.com/office/powerpoint/2010/main" val="14848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500"/>
                                        <p:tgtEl>
                                          <p:spTgt spid="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1243</Words>
  <Application>Microsoft Office PowerPoint</Application>
  <PresentationFormat>Custom</PresentationFormat>
  <Paragraphs>80</Paragraphs>
  <Slides>26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ND</cp:lastModifiedBy>
  <cp:revision>15</cp:revision>
  <dcterms:created xsi:type="dcterms:W3CDTF">2006-08-16T00:00:00Z</dcterms:created>
  <dcterms:modified xsi:type="dcterms:W3CDTF">2023-12-09T02:31:23Z</dcterms:modified>
  <dc:identifier>DAEswOIwa4E</dc:identifier>
</cp:coreProperties>
</file>