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1" r:id="rId2"/>
    <p:sldId id="273" r:id="rId3"/>
    <p:sldId id="274" r:id="rId4"/>
    <p:sldId id="278" r:id="rId5"/>
    <p:sldId id="275" r:id="rId6"/>
    <p:sldId id="276" r:id="rId7"/>
    <p:sldId id="277" r:id="rId8"/>
    <p:sldId id="262" r:id="rId9"/>
    <p:sldId id="256" r:id="rId10"/>
    <p:sldId id="269" r:id="rId11"/>
    <p:sldId id="280" r:id="rId12"/>
    <p:sldId id="281" r:id="rId13"/>
    <p:sldId id="282" r:id="rId14"/>
    <p:sldId id="283" r:id="rId15"/>
    <p:sldId id="284" r:id="rId16"/>
    <p:sldId id="285" r:id="rId17"/>
    <p:sldId id="286" r:id="rId18"/>
    <p:sldId id="287" r:id="rId19"/>
    <p:sldId id="288" r:id="rId20"/>
    <p:sldId id="289" r:id="rId21"/>
    <p:sldId id="290" r:id="rId22"/>
    <p:sldId id="263" r:id="rId23"/>
    <p:sldId id="260" r:id="rId24"/>
    <p:sldId id="293" r:id="rId25"/>
    <p:sldId id="294" r:id="rId26"/>
    <p:sldId id="295" r:id="rId27"/>
    <p:sldId id="296" r:id="rId28"/>
    <p:sldId id="268" r:id="rId29"/>
    <p:sldId id="272" r:id="rId30"/>
  </p:sldIdLst>
  <p:sldSz cx="18288000" cy="10287000"/>
  <p:notesSz cx="6858000" cy="9144000"/>
  <p:embeddedFontLst>
    <p:embeddedFont>
      <p:font typeface="Calibri" panose="020F050202020403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6" d="100"/>
          <a:sy n="56" d="100"/>
        </p:scale>
        <p:origin x="53"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slideLayout" Target="../slideLayouts/slideLayout1.xml"/><Relationship Id="rId7" Type="http://schemas.openxmlformats.org/officeDocument/2006/relationships/image" Target="../media/image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gif"/><Relationship Id="rId5" Type="http://schemas.openxmlformats.org/officeDocument/2006/relationships/image" Target="../media/image5.gif"/><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 Id="rId11" Type="http://schemas.openxmlformats.org/officeDocument/2006/relationships/image" Target="../media/image81.svg"/></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51.sv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35.svg"/><Relationship Id="rId10" Type="http://schemas.openxmlformats.org/officeDocument/2006/relationships/image" Target="../media/image45.png"/><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42.png"/><Relationship Id="rId9"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42.png"/><Relationship Id="rId9" Type="http://schemas.openxmlformats.org/officeDocument/2006/relationships/image" Target="../media/image49.png"/></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42.png"/><Relationship Id="rId9" Type="http://schemas.openxmlformats.org/officeDocument/2006/relationships/image" Target="../media/image50.png"/></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65.svg"/><Relationship Id="rId7" Type="http://schemas.openxmlformats.org/officeDocument/2006/relationships/image" Target="../media/image69.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67.svg"/><Relationship Id="rId10" Type="http://schemas.openxmlformats.org/officeDocument/2006/relationships/image" Target="../media/image55.png"/><Relationship Id="rId19" Type="http://schemas.openxmlformats.org/officeDocument/2006/relationships/image" Target="../media/image125.svg"/><Relationship Id="rId4" Type="http://schemas.openxmlformats.org/officeDocument/2006/relationships/image" Target="../media/image52.png"/><Relationship Id="rId9" Type="http://schemas.openxmlformats.org/officeDocument/2006/relationships/image" Target="../media/image71.svg"/></Relationships>
</file>

<file path=ppt/slides/_rels/slide29.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3.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gif"/><Relationship Id="rId18" Type="http://schemas.openxmlformats.org/officeDocument/2006/relationships/image" Target="../media/image14.gif"/><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png"/><Relationship Id="rId17" Type="http://schemas.openxmlformats.org/officeDocument/2006/relationships/image" Target="../media/image13.gif"/><Relationship Id="rId2" Type="http://schemas.openxmlformats.org/officeDocument/2006/relationships/audio" Target="../media/media2.mp3"/><Relationship Id="rId16" Type="http://schemas.openxmlformats.org/officeDocument/2006/relationships/image" Target="../media/image12.gif"/><Relationship Id="rId20" Type="http://schemas.openxmlformats.org/officeDocument/2006/relationships/image" Target="../media/image10.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1.xml"/><Relationship Id="rId5" Type="http://schemas.microsoft.com/office/2007/relationships/media" Target="../media/media4.mp3"/><Relationship Id="rId15" Type="http://schemas.openxmlformats.org/officeDocument/2006/relationships/image" Target="../media/image11.gif"/><Relationship Id="rId10" Type="http://schemas.openxmlformats.org/officeDocument/2006/relationships/audio" Target="../media/media6.mp3"/><Relationship Id="rId19" Type="http://schemas.openxmlformats.org/officeDocument/2006/relationships/image" Target="../media/image9.png"/><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image" Target="../media/image5.gif"/></Relationships>
</file>

<file path=ppt/slides/_rels/slide4.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image" Target="../media/image19.gif"/><Relationship Id="rId3" Type="http://schemas.openxmlformats.org/officeDocument/2006/relationships/audio" Target="../media/audio2.wav"/><Relationship Id="rId7" Type="http://schemas.openxmlformats.org/officeDocument/2006/relationships/image" Target="../media/image16.gif"/><Relationship Id="rId12" Type="http://schemas.openxmlformats.org/officeDocument/2006/relationships/image" Target="../media/image14.gif"/><Relationship Id="rId2" Type="http://schemas.openxmlformats.org/officeDocument/2006/relationships/audio" Target="../media/audio1.wav"/><Relationship Id="rId16"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15.gif"/><Relationship Id="rId11" Type="http://schemas.openxmlformats.org/officeDocument/2006/relationships/image" Target="../media/image18.gif"/><Relationship Id="rId5" Type="http://schemas.openxmlformats.org/officeDocument/2006/relationships/image" Target="../media/image4.png"/><Relationship Id="rId15" Type="http://schemas.openxmlformats.org/officeDocument/2006/relationships/image" Target="../media/image20.png"/><Relationship Id="rId10" Type="http://schemas.openxmlformats.org/officeDocument/2006/relationships/image" Target="../media/image5.gif"/><Relationship Id="rId4" Type="http://schemas.openxmlformats.org/officeDocument/2006/relationships/audio" Target="../media/audio3.wav"/><Relationship Id="rId9" Type="http://schemas.openxmlformats.org/officeDocument/2006/relationships/image" Target="../media/image6.gif"/><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20.png"/><Relationship Id="rId3" Type="http://schemas.openxmlformats.org/officeDocument/2006/relationships/audio" Target="../media/audio4.wav"/><Relationship Id="rId7" Type="http://schemas.openxmlformats.org/officeDocument/2006/relationships/image" Target="../media/image15.gif"/><Relationship Id="rId12" Type="http://schemas.openxmlformats.org/officeDocument/2006/relationships/image" Target="../media/image17.gif"/><Relationship Id="rId2" Type="http://schemas.openxmlformats.org/officeDocument/2006/relationships/audio" Target="../media/audio2.wav"/><Relationship Id="rId16" Type="http://schemas.openxmlformats.org/officeDocument/2006/relationships/image" Target="../media/image21.gif"/><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4.gif"/><Relationship Id="rId5" Type="http://schemas.openxmlformats.org/officeDocument/2006/relationships/audio" Target="../media/audio3.wav"/><Relationship Id="rId15" Type="http://schemas.openxmlformats.org/officeDocument/2006/relationships/image" Target="../media/image9.png"/><Relationship Id="rId10" Type="http://schemas.openxmlformats.org/officeDocument/2006/relationships/image" Target="../media/image18.gif"/><Relationship Id="rId4" Type="http://schemas.openxmlformats.org/officeDocument/2006/relationships/audio" Target="../media/audio1.wav"/><Relationship Id="rId9" Type="http://schemas.openxmlformats.org/officeDocument/2006/relationships/image" Target="../media/image5.gif"/><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5.gif"/><Relationship Id="rId13"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6.gif"/><Relationship Id="rId12" Type="http://schemas.openxmlformats.org/officeDocument/2006/relationships/image" Target="../media/image20.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5.gif"/><Relationship Id="rId11" Type="http://schemas.openxmlformats.org/officeDocument/2006/relationships/image" Target="../media/image17.gif"/><Relationship Id="rId5" Type="http://schemas.openxmlformats.org/officeDocument/2006/relationships/image" Target="../media/image4.png"/><Relationship Id="rId15" Type="http://schemas.openxmlformats.org/officeDocument/2006/relationships/image" Target="../media/image22.gif"/><Relationship Id="rId10" Type="http://schemas.openxmlformats.org/officeDocument/2006/relationships/image" Target="../media/image14.gif"/><Relationship Id="rId4" Type="http://schemas.openxmlformats.org/officeDocument/2006/relationships/audio" Target="../media/audio3.wav"/><Relationship Id="rId9" Type="http://schemas.openxmlformats.org/officeDocument/2006/relationships/image" Target="../media/image18.gif"/><Relationship Id="rId1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6.gif"/><Relationship Id="rId13"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17.gif"/><Relationship Id="rId12" Type="http://schemas.openxmlformats.org/officeDocument/2006/relationships/image" Target="../media/image20.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5.gif"/><Relationship Id="rId11" Type="http://schemas.openxmlformats.org/officeDocument/2006/relationships/image" Target="../media/image14.gif"/><Relationship Id="rId5" Type="http://schemas.openxmlformats.org/officeDocument/2006/relationships/image" Target="../media/image4.png"/><Relationship Id="rId15" Type="http://schemas.openxmlformats.org/officeDocument/2006/relationships/image" Target="../media/image19.gif"/><Relationship Id="rId10" Type="http://schemas.openxmlformats.org/officeDocument/2006/relationships/image" Target="../media/image18.gif"/><Relationship Id="rId4" Type="http://schemas.openxmlformats.org/officeDocument/2006/relationships/audio" Target="../media/audio3.wav"/><Relationship Id="rId9" Type="http://schemas.openxmlformats.org/officeDocument/2006/relationships/image" Target="../media/image5.gif"/><Relationship Id="rId1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764642" y="-282256"/>
            <a:ext cx="639856" cy="101023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859113" y="1695263"/>
            <a:ext cx="450913" cy="1010233"/>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764642" y="3672783"/>
            <a:ext cx="639856" cy="1010233"/>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859113" y="5650302"/>
            <a:ext cx="450913" cy="1010233"/>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1823" y="2189643"/>
            <a:ext cx="639856" cy="1010233"/>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648" y="4661542"/>
            <a:ext cx="450913" cy="1010233"/>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1823" y="7133441"/>
            <a:ext cx="639856" cy="1010233"/>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7120" y="9605340"/>
            <a:ext cx="450913" cy="1010233"/>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859113" y="9605340"/>
            <a:ext cx="450913" cy="1010233"/>
          </a:xfrm>
          <a:prstGeom prst="rect">
            <a:avLst/>
          </a:prstGeom>
        </p:spPr>
      </p:pic>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168567" y="9605340"/>
            <a:ext cx="639856" cy="1010233"/>
          </a:xfrm>
          <a:prstGeom prst="rect">
            <a:avLst/>
          </a:prstGeom>
        </p:spPr>
      </p:pic>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764642" y="7627821"/>
            <a:ext cx="639856" cy="1010233"/>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718184" y="-282256"/>
            <a:ext cx="450913" cy="1010233"/>
          </a:xfrm>
          <a:prstGeom prst="rect">
            <a:avLst/>
          </a:prstGeom>
        </p:spPr>
      </p:pic>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238727" y="-282256"/>
            <a:ext cx="639856" cy="1010233"/>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2948212" y="-282256"/>
            <a:ext cx="450913" cy="1010233"/>
          </a:xfrm>
          <a:prstGeom prst="rect">
            <a:avLst/>
          </a:prstGeom>
        </p:spPr>
      </p:pic>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468755" y="-282256"/>
            <a:ext cx="639856" cy="1010233"/>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178241" y="-282256"/>
            <a:ext cx="450913" cy="1010233"/>
          </a:xfrm>
          <a:prstGeom prst="rect">
            <a:avLst/>
          </a:prstGeom>
        </p:spPr>
      </p:pic>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624172" y="9605340"/>
            <a:ext cx="639856" cy="1010233"/>
          </a:xfrm>
          <a:prstGeom prst="rect">
            <a:avLst/>
          </a:prstGeom>
        </p:spPr>
      </p:pic>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809376" y="9605340"/>
            <a:ext cx="450913" cy="1010233"/>
          </a:xfrm>
          <a:prstGeom prst="rect">
            <a:avLst/>
          </a:prstGeom>
        </p:spPr>
      </p:pic>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05637" y="9605340"/>
            <a:ext cx="639856" cy="1010233"/>
          </a:xfrm>
          <a:prstGeom prst="rect">
            <a:avLst/>
          </a:prstGeom>
        </p:spPr>
      </p:pic>
      <p:pic>
        <p:nvPicPr>
          <p:cNvPr id="21"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990841" y="9605340"/>
            <a:ext cx="450913" cy="1010233"/>
          </a:xfrm>
          <a:prstGeom prst="rect">
            <a:avLst/>
          </a:prstGeom>
        </p:spPr>
      </p:pic>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987102" y="9605340"/>
            <a:ext cx="639856" cy="1010233"/>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172306" y="9605340"/>
            <a:ext cx="450913" cy="1010233"/>
          </a:xfrm>
          <a:prstGeom prst="rect">
            <a:avLst/>
          </a:prstGeom>
        </p:spPr>
      </p:pic>
      <p:pic>
        <p:nvPicPr>
          <p:cNvPr id="24"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51635" y="4962673"/>
            <a:ext cx="612817" cy="1372967"/>
          </a:xfrm>
          <a:prstGeom prst="rect">
            <a:avLst/>
          </a:prstGeom>
        </p:spPr>
      </p:pic>
      <p:sp>
        <p:nvSpPr>
          <p:cNvPr id="26" name="TextBox 26"/>
          <p:cNvSpPr txBox="1"/>
          <p:nvPr/>
        </p:nvSpPr>
        <p:spPr>
          <a:xfrm>
            <a:off x="1964452" y="3594144"/>
            <a:ext cx="14648599" cy="3145028"/>
          </a:xfrm>
          <a:prstGeom prst="rect">
            <a:avLst/>
          </a:prstGeom>
        </p:spPr>
        <p:txBody>
          <a:bodyPr wrap="square" lIns="0" tIns="0" rIns="0" bIns="0" rtlCol="0" anchor="t">
            <a:spAutoFit/>
          </a:bodyPr>
          <a:lstStyle/>
          <a:p>
            <a:pPr algn="ctr">
              <a:lnSpc>
                <a:spcPct val="150000"/>
              </a:lnSpc>
            </a:pPr>
            <a:r>
              <a:rPr lang="vi-VN" sz="7200" b="1" dirty="0" smtClean="0">
                <a:solidFill>
                  <a:srgbClr val="67652E"/>
                </a:solidFill>
              </a:rPr>
              <a:t>CHÀO MỪNG CÁC EM ĐẾN VỚI BÀI HỌC NGÀY HÔM NAY! </a:t>
            </a:r>
            <a:endParaRPr lang="en-US" sz="7200" b="1" dirty="0">
              <a:solidFill>
                <a:srgbClr val="67652E"/>
              </a:solidFill>
            </a:endParaRPr>
          </a:p>
        </p:txBody>
      </p:sp>
      <p:pic>
        <p:nvPicPr>
          <p:cNvPr id="31" name="Picture 3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8098" y="-282256"/>
            <a:ext cx="450913" cy="1010233"/>
          </a:xfrm>
          <a:prstGeom prst="rect">
            <a:avLst/>
          </a:prstGeom>
        </p:spPr>
      </p:pic>
      <p:pic>
        <p:nvPicPr>
          <p:cNvPr id="32" name="Picture 3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48641" y="-282256"/>
            <a:ext cx="639856" cy="1010233"/>
          </a:xfrm>
          <a:prstGeom prst="rect">
            <a:avLst/>
          </a:prstGeom>
        </p:spPr>
      </p:pic>
      <p:pic>
        <p:nvPicPr>
          <p:cNvPr id="33" name="Picture 3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258127" y="-282256"/>
            <a:ext cx="450913" cy="1010233"/>
          </a:xfrm>
          <a:prstGeom prst="rect">
            <a:avLst/>
          </a:prstGeom>
        </p:spPr>
      </p:pic>
      <p:pic>
        <p:nvPicPr>
          <p:cNvPr id="34" name="Picture 3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778670" y="-282256"/>
            <a:ext cx="639856" cy="1010233"/>
          </a:xfrm>
          <a:prstGeom prst="rect">
            <a:avLst/>
          </a:prstGeom>
        </p:spPr>
      </p:pic>
      <p:pic>
        <p:nvPicPr>
          <p:cNvPr id="35" name="Picture 3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488155" y="-282256"/>
            <a:ext cx="450913" cy="1010233"/>
          </a:xfrm>
          <a:prstGeom prst="rect">
            <a:avLst/>
          </a:prstGeom>
        </p:spPr>
      </p:pic>
      <p:pic>
        <p:nvPicPr>
          <p:cNvPr id="36" name="Picture 3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008698" y="-282256"/>
            <a:ext cx="639856" cy="1010233"/>
          </a:xfrm>
          <a:prstGeom prst="rect">
            <a:avLst/>
          </a:prstGeom>
        </p:spPr>
      </p:pic>
    </p:spTree>
    <p:extLst>
      <p:ext uri="{BB962C8B-B14F-4D97-AF65-F5344CB8AC3E}">
        <p14:creationId xmlns:p14="http://schemas.microsoft.com/office/powerpoint/2010/main" val="27156327"/>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ECE4"/>
        </a:solidFill>
        <a:effectLst/>
      </p:bgPr>
    </p:bg>
    <p:spTree>
      <p:nvGrpSpPr>
        <p:cNvPr id="1" name=""/>
        <p:cNvGrpSpPr/>
        <p:nvPr/>
      </p:nvGrpSpPr>
      <p:grpSpPr>
        <a:xfrm>
          <a:off x="0" y="0"/>
          <a:ext cx="0" cy="0"/>
          <a:chOff x="0" y="0"/>
          <a:chExt cx="0" cy="0"/>
        </a:xfrm>
      </p:grpSpPr>
      <p:sp>
        <p:nvSpPr>
          <p:cNvPr id="2" name="TextBox 2"/>
          <p:cNvSpPr txBox="1"/>
          <p:nvPr/>
        </p:nvSpPr>
        <p:spPr>
          <a:xfrm>
            <a:off x="1219200" y="342900"/>
            <a:ext cx="15316200" cy="2215991"/>
          </a:xfrm>
          <a:prstGeom prst="rect">
            <a:avLst/>
          </a:prstGeom>
        </p:spPr>
        <p:txBody>
          <a:bodyPr wrap="square" lIns="0" tIns="0" rIns="0" bIns="0" rtlCol="0" anchor="t">
            <a:spAutoFit/>
          </a:bodyPr>
          <a:lstStyle/>
          <a:p>
            <a:pPr algn="just">
              <a:lnSpc>
                <a:spcPct val="150000"/>
              </a:lnSpc>
            </a:pPr>
            <a:r>
              <a:rPr lang="vi-VN" sz="4800" b="1" dirty="0" smtClean="0">
                <a:solidFill>
                  <a:srgbClr val="67652E"/>
                </a:solidFill>
                <a:latin typeface="Arial" panose="020B0604020202020204" pitchFamily="34" charset="0"/>
                <a:cs typeface="Arial" panose="020B0604020202020204" pitchFamily="34" charset="0"/>
              </a:rPr>
              <a:t>1. Em hãy đọc câu chuyện </a:t>
            </a:r>
            <a:r>
              <a:rPr lang="vi-VN" sz="4800" b="1" i="1" dirty="0" smtClean="0">
                <a:solidFill>
                  <a:srgbClr val="67652E"/>
                </a:solidFill>
                <a:latin typeface="Arial" panose="020B0604020202020204" pitchFamily="34" charset="0"/>
                <a:cs typeface="Arial" panose="020B0604020202020204" pitchFamily="34" charset="0"/>
              </a:rPr>
              <a:t>Tam Nguyên Yên Đổ </a:t>
            </a:r>
            <a:r>
              <a:rPr lang="vi-VN" sz="4800" b="1" dirty="0" smtClean="0">
                <a:solidFill>
                  <a:srgbClr val="67652E"/>
                </a:solidFill>
                <a:latin typeface="Arial" panose="020B0604020202020204" pitchFamily="34" charset="0"/>
                <a:cs typeface="Arial" panose="020B0604020202020204" pitchFamily="34" charset="0"/>
              </a:rPr>
              <a:t>và trả lời câu hỏi</a:t>
            </a:r>
            <a:endParaRPr lang="en-US" sz="4800" b="1" dirty="0">
              <a:solidFill>
                <a:srgbClr val="67652E"/>
              </a:solidFill>
              <a:latin typeface="Arial" panose="020B0604020202020204" pitchFamily="34" charset="0"/>
              <a:cs typeface="Arial" panose="020B0604020202020204" pitchFamily="34" charset="0"/>
            </a:endParaRPr>
          </a:p>
        </p:txBody>
      </p:sp>
      <p:pic>
        <p:nvPicPr>
          <p:cNvPr id="24" name="Picture 23"/>
          <p:cNvPicPr>
            <a:picLocks noChangeAspect="1"/>
          </p:cNvPicPr>
          <p:nvPr/>
        </p:nvPicPr>
        <p:blipFill rotWithShape="1">
          <a:blip r:embed="rId2" cstate="print">
            <a:extLst>
              <a:ext uri="{28A0092B-C50C-407E-A947-70E740481C1C}">
                <a14:useLocalDpi xmlns:a14="http://schemas.microsoft.com/office/drawing/2010/main" val="0"/>
              </a:ext>
            </a:extLst>
          </a:blip>
          <a:srcRect l="11765" t="10784" r="17647" b="2348"/>
          <a:stretch/>
        </p:blipFill>
        <p:spPr>
          <a:xfrm>
            <a:off x="304800" y="2875619"/>
            <a:ext cx="5796887" cy="6751752"/>
          </a:xfrm>
          <a:prstGeom prst="rect">
            <a:avLst/>
          </a:prstGeom>
        </p:spPr>
      </p:pic>
      <p:sp>
        <p:nvSpPr>
          <p:cNvPr id="26" name="Rectangle 25"/>
          <p:cNvSpPr/>
          <p:nvPr/>
        </p:nvSpPr>
        <p:spPr>
          <a:xfrm>
            <a:off x="6096000" y="2735148"/>
            <a:ext cx="11618794" cy="7032694"/>
          </a:xfrm>
          <a:prstGeom prst="rect">
            <a:avLst/>
          </a:prstGeom>
        </p:spPr>
        <p:txBody>
          <a:bodyPr wrap="square">
            <a:spAutoFit/>
          </a:bodyPr>
          <a:lstStyle/>
          <a:p>
            <a:pPr marL="571500" marR="90170" indent="-571500" algn="just">
              <a:lnSpc>
                <a:spcPct val="150000"/>
              </a:lnSpc>
              <a:spcBef>
                <a:spcPts val="300"/>
              </a:spcBef>
              <a:spcAft>
                <a:spcPts val="300"/>
              </a:spcAft>
              <a:buFont typeface="Wingdings" panose="05000000000000000000" pitchFamily="2" charset="2"/>
              <a:buChar char="Ø"/>
            </a:pPr>
            <a:r>
              <a:rPr lang="en-US" sz="4200" dirty="0" err="1">
                <a:latin typeface="Arial" panose="020B0604020202020204" pitchFamily="34" charset="0"/>
                <a:ea typeface="Calibri" panose="020F0502020204030204" pitchFamily="34" charset="0"/>
                <a:cs typeface="Arial" panose="020B0604020202020204" pitchFamily="34" charset="0"/>
              </a:rPr>
              <a:t>Những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biểu</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hiện</a:t>
            </a:r>
            <a:r>
              <a:rPr lang="en-US" sz="4200" dirty="0">
                <a:latin typeface="Arial" panose="020B0604020202020204" pitchFamily="34" charset="0"/>
                <a:ea typeface="Calibri" panose="020F0502020204030204" pitchFamily="34" charset="0"/>
                <a:cs typeface="Arial" panose="020B0604020202020204" pitchFamily="34" charset="0"/>
              </a:rPr>
              <a:t> tự </a:t>
            </a:r>
            <a:r>
              <a:rPr lang="en-US" sz="4200" dirty="0" err="1">
                <a:latin typeface="Arial" panose="020B0604020202020204" pitchFamily="34" charset="0"/>
                <a:ea typeface="Calibri" panose="020F0502020204030204" pitchFamily="34" charset="0"/>
                <a:cs typeface="Arial" panose="020B0604020202020204" pitchFamily="34" charset="0"/>
              </a:rPr>
              <a:t>giác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tích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cực</a:t>
            </a:r>
            <a:r>
              <a:rPr lang="en-US" sz="4200" dirty="0">
                <a:latin typeface="Arial" panose="020B0604020202020204" pitchFamily="34" charset="0"/>
                <a:ea typeface="Calibri" panose="020F0502020204030204" pitchFamily="34" charset="0"/>
                <a:cs typeface="Arial" panose="020B0604020202020204" pitchFamily="34" charset="0"/>
              </a:rPr>
              <a:t> học </a:t>
            </a:r>
            <a:r>
              <a:rPr lang="en-US" sz="4200" dirty="0" err="1">
                <a:latin typeface="Arial" panose="020B0604020202020204" pitchFamily="34" charset="0"/>
                <a:ea typeface="Calibri" panose="020F0502020204030204" pitchFamily="34" charset="0"/>
                <a:cs typeface="Arial" panose="020B0604020202020204" pitchFamily="34" charset="0"/>
              </a:rPr>
              <a:t>tập</a:t>
            </a:r>
            <a:r>
              <a:rPr lang="en-US" sz="4200" dirty="0">
                <a:latin typeface="Arial" panose="020B0604020202020204" pitchFamily="34" charset="0"/>
                <a:ea typeface="Calibri" panose="020F0502020204030204" pitchFamily="34" charset="0"/>
                <a:cs typeface="Arial" panose="020B0604020202020204" pitchFamily="34" charset="0"/>
              </a:rPr>
              <a:t> của nhà </a:t>
            </a:r>
            <a:r>
              <a:rPr lang="en-US" sz="4200" dirty="0" err="1">
                <a:latin typeface="Arial" panose="020B0604020202020204" pitchFamily="34" charset="0"/>
                <a:ea typeface="Calibri" panose="020F0502020204030204" pitchFamily="34" charset="0"/>
                <a:cs typeface="Arial" panose="020B0604020202020204" pitchFamily="34" charset="0"/>
              </a:rPr>
              <a:t>thơ</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Nguyễn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Khuyến</a:t>
            </a:r>
            <a:r>
              <a:rPr lang="en-US" sz="4200" dirty="0">
                <a:latin typeface="Arial" panose="020B0604020202020204" pitchFamily="34" charset="0"/>
                <a:ea typeface="Calibri" panose="020F0502020204030204" pitchFamily="34" charset="0"/>
                <a:cs typeface="Arial" panose="020B0604020202020204" pitchFamily="34" charset="0"/>
              </a:rPr>
              <a:t> trong câu chuyện trên </a:t>
            </a:r>
            <a:r>
              <a:rPr lang="en-US" sz="4200" dirty="0" err="1">
                <a:latin typeface="Arial" panose="020B0604020202020204" pitchFamily="34" charset="0"/>
                <a:ea typeface="Calibri" panose="020F0502020204030204" pitchFamily="34" charset="0"/>
                <a:cs typeface="Arial" panose="020B0604020202020204" pitchFamily="34" charset="0"/>
              </a:rPr>
              <a:t>được</a:t>
            </a:r>
            <a:r>
              <a:rPr lang="en-US" sz="4200" dirty="0">
                <a:latin typeface="Arial" panose="020B0604020202020204" pitchFamily="34" charset="0"/>
                <a:ea typeface="Calibri" panose="020F0502020204030204" pitchFamily="34" charset="0"/>
                <a:cs typeface="Arial" panose="020B0604020202020204" pitchFamily="34" charset="0"/>
              </a:rPr>
              <a:t> thể </a:t>
            </a:r>
            <a:r>
              <a:rPr lang="en-US" sz="4200" dirty="0" err="1">
                <a:latin typeface="Arial" panose="020B0604020202020204" pitchFamily="34" charset="0"/>
                <a:ea typeface="Calibri" panose="020F0502020204030204" pitchFamily="34" charset="0"/>
                <a:cs typeface="Arial" panose="020B0604020202020204" pitchFamily="34" charset="0"/>
              </a:rPr>
              <a:t>hiện</a:t>
            </a:r>
            <a:r>
              <a:rPr lang="en-US" sz="4200" dirty="0">
                <a:latin typeface="Arial" panose="020B0604020202020204" pitchFamily="34" charset="0"/>
                <a:ea typeface="Calibri" panose="020F0502020204030204" pitchFamily="34" charset="0"/>
                <a:cs typeface="Arial" panose="020B0604020202020204" pitchFamily="34" charset="0"/>
              </a:rPr>
              <a:t> như thế nào?</a:t>
            </a:r>
          </a:p>
          <a:p>
            <a:pPr marL="571500" marR="90170" indent="-571500" algn="just">
              <a:lnSpc>
                <a:spcPct val="150000"/>
              </a:lnSpc>
              <a:spcBef>
                <a:spcPts val="300"/>
              </a:spcBef>
              <a:spcAft>
                <a:spcPts val="300"/>
              </a:spcAft>
              <a:buFont typeface="Wingdings" panose="05000000000000000000" pitchFamily="2" charset="2"/>
              <a:buChar char="Ø"/>
            </a:pPr>
            <a:r>
              <a:rPr lang="en-US" sz="4200" dirty="0" smtClean="0">
                <a:latin typeface="Arial" panose="020B0604020202020204" pitchFamily="34" charset="0"/>
                <a:ea typeface="Calibri" panose="020F0502020204030204" pitchFamily="34" charset="0"/>
                <a:cs typeface="Arial" panose="020B0604020202020204" pitchFamily="34" charset="0"/>
              </a:rPr>
              <a:t>Việc </a:t>
            </a:r>
            <a:r>
              <a:rPr lang="en-US" sz="4200" dirty="0">
                <a:latin typeface="Arial" panose="020B0604020202020204" pitchFamily="34" charset="0"/>
                <a:ea typeface="Calibri" panose="020F0502020204030204" pitchFamily="34" charset="0"/>
                <a:cs typeface="Arial" panose="020B0604020202020204" pitchFamily="34" charset="0"/>
              </a:rPr>
              <a:t>tự </a:t>
            </a:r>
            <a:r>
              <a:rPr lang="en-US" sz="4200" dirty="0" err="1">
                <a:latin typeface="Arial" panose="020B0604020202020204" pitchFamily="34" charset="0"/>
                <a:ea typeface="Calibri" panose="020F0502020204030204" pitchFamily="34" charset="0"/>
                <a:cs typeface="Arial" panose="020B0604020202020204" pitchFamily="34" charset="0"/>
              </a:rPr>
              <a:t>giác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tích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cực</a:t>
            </a:r>
            <a:r>
              <a:rPr lang="en-US" sz="4200" dirty="0">
                <a:latin typeface="Arial" panose="020B0604020202020204" pitchFamily="34" charset="0"/>
                <a:ea typeface="Calibri" panose="020F0502020204030204" pitchFamily="34" charset="0"/>
                <a:cs typeface="Arial" panose="020B0604020202020204" pitchFamily="34" charset="0"/>
              </a:rPr>
              <a:t> học </a:t>
            </a:r>
            <a:r>
              <a:rPr lang="en-US" sz="4200" dirty="0" err="1">
                <a:latin typeface="Arial" panose="020B0604020202020204" pitchFamily="34" charset="0"/>
                <a:ea typeface="Calibri" panose="020F0502020204030204" pitchFamily="34" charset="0"/>
                <a:cs typeface="Arial" panose="020B0604020202020204" pitchFamily="34" charset="0"/>
              </a:rPr>
              <a:t>tập</a:t>
            </a:r>
            <a:r>
              <a:rPr lang="en-US" sz="4200" dirty="0">
                <a:latin typeface="Arial" panose="020B0604020202020204" pitchFamily="34" charset="0"/>
                <a:ea typeface="Calibri" panose="020F0502020204030204" pitchFamily="34" charset="0"/>
                <a:cs typeface="Arial" panose="020B0604020202020204" pitchFamily="34" charset="0"/>
              </a:rPr>
              <a:t> đã </a:t>
            </a:r>
            <a:r>
              <a:rPr lang="en-US" sz="4200" dirty="0" err="1">
                <a:latin typeface="Arial" panose="020B0604020202020204" pitchFamily="34" charset="0"/>
                <a:ea typeface="Calibri" panose="020F0502020204030204" pitchFamily="34" charset="0"/>
                <a:cs typeface="Arial" panose="020B0604020202020204" pitchFamily="34" charset="0"/>
              </a:rPr>
              <a:t>đem</a:t>
            </a:r>
            <a:r>
              <a:rPr lang="en-US" sz="4200" dirty="0">
                <a:latin typeface="Arial" panose="020B0604020202020204" pitchFamily="34" charset="0"/>
                <a:ea typeface="Calibri" panose="020F0502020204030204" pitchFamily="34" charset="0"/>
                <a:cs typeface="Arial" panose="020B0604020202020204" pitchFamily="34" charset="0"/>
              </a:rPr>
              <a:t> lại </a:t>
            </a:r>
            <a:r>
              <a:rPr lang="en-US" sz="4200" dirty="0" err="1">
                <a:latin typeface="Arial" panose="020B0604020202020204" pitchFamily="34" charset="0"/>
                <a:ea typeface="Calibri" panose="020F0502020204030204" pitchFamily="34" charset="0"/>
                <a:cs typeface="Arial" panose="020B0604020202020204" pitchFamily="34" charset="0"/>
              </a:rPr>
              <a:t>kết</a:t>
            </a:r>
            <a:r>
              <a:rPr lang="en-US" sz="4200" dirty="0">
                <a:latin typeface="Arial" panose="020B0604020202020204" pitchFamily="34" charset="0"/>
                <a:ea typeface="Calibri" panose="020F0502020204030204" pitchFamily="34" charset="0"/>
                <a:cs typeface="Arial" panose="020B0604020202020204" pitchFamily="34" charset="0"/>
              </a:rPr>
              <a:t> quả gì </a:t>
            </a:r>
            <a:r>
              <a:rPr lang="en-US" sz="4200" dirty="0" err="1">
                <a:latin typeface="Arial" panose="020B0604020202020204" pitchFamily="34" charset="0"/>
                <a:ea typeface="Calibri" panose="020F0502020204030204" pitchFamily="34" charset="0"/>
                <a:cs typeface="Arial" panose="020B0604020202020204" pitchFamily="34" charset="0"/>
              </a:rPr>
              <a:t>cho</a:t>
            </a:r>
            <a:r>
              <a:rPr lang="en-US" sz="4200" dirty="0">
                <a:latin typeface="Arial" panose="020B0604020202020204" pitchFamily="34" charset="0"/>
                <a:ea typeface="Calibri" panose="020F0502020204030204" pitchFamily="34" charset="0"/>
                <a:cs typeface="Arial" panose="020B0604020202020204" pitchFamily="34" charset="0"/>
              </a:rPr>
              <a:t> nhà </a:t>
            </a:r>
            <a:r>
              <a:rPr lang="en-US" sz="4200" dirty="0" err="1">
                <a:latin typeface="Arial" panose="020B0604020202020204" pitchFamily="34" charset="0"/>
                <a:ea typeface="Calibri" panose="020F0502020204030204" pitchFamily="34" charset="0"/>
                <a:cs typeface="Arial" panose="020B0604020202020204" pitchFamily="34" charset="0"/>
              </a:rPr>
              <a:t>thơ</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Nguyễn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Khuyến</a:t>
            </a:r>
            <a:r>
              <a:rPr lang="en-US" sz="4200" dirty="0">
                <a:latin typeface="Arial" panose="020B0604020202020204" pitchFamily="34" charset="0"/>
                <a:ea typeface="Calibri" panose="020F0502020204030204" pitchFamily="34" charset="0"/>
                <a:cs typeface="Arial" panose="020B0604020202020204" pitchFamily="34" charset="0"/>
              </a:rPr>
              <a:t>?</a:t>
            </a:r>
          </a:p>
          <a:p>
            <a:pPr marL="571500" marR="90170" indent="-571500" algn="just">
              <a:lnSpc>
                <a:spcPct val="150000"/>
              </a:lnSpc>
              <a:spcBef>
                <a:spcPts val="300"/>
              </a:spcBef>
              <a:spcAft>
                <a:spcPts val="300"/>
              </a:spcAft>
              <a:buFont typeface="Wingdings" panose="05000000000000000000" pitchFamily="2" charset="2"/>
              <a:buChar char="Ø"/>
            </a:pPr>
            <a:r>
              <a:rPr lang="en-US" sz="4200" dirty="0" smtClean="0">
                <a:latin typeface="Arial" panose="020B0604020202020204" pitchFamily="34" charset="0"/>
                <a:ea typeface="Calibri" panose="020F0502020204030204" pitchFamily="34" charset="0"/>
                <a:cs typeface="Arial" panose="020B0604020202020204" pitchFamily="34" charset="0"/>
              </a:rPr>
              <a:t>Tự </a:t>
            </a:r>
            <a:r>
              <a:rPr lang="en-US" sz="4200" dirty="0" err="1">
                <a:latin typeface="Arial" panose="020B0604020202020204" pitchFamily="34" charset="0"/>
                <a:ea typeface="Calibri" panose="020F0502020204030204" pitchFamily="34" charset="0"/>
                <a:cs typeface="Arial" panose="020B0604020202020204" pitchFamily="34" charset="0"/>
              </a:rPr>
              <a:t>giác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tích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cực</a:t>
            </a:r>
            <a:r>
              <a:rPr lang="en-US" sz="4200" dirty="0">
                <a:latin typeface="Arial" panose="020B0604020202020204" pitchFamily="34" charset="0"/>
                <a:ea typeface="Calibri" panose="020F0502020204030204" pitchFamily="34" charset="0"/>
                <a:cs typeface="Arial" panose="020B0604020202020204" pitchFamily="34" charset="0"/>
              </a:rPr>
              <a:t> trong học </a:t>
            </a:r>
            <a:r>
              <a:rPr lang="en-US" sz="4200" dirty="0" err="1">
                <a:latin typeface="Arial" panose="020B0604020202020204" pitchFamily="34" charset="0"/>
                <a:ea typeface="Calibri" panose="020F0502020204030204" pitchFamily="34" charset="0"/>
                <a:cs typeface="Arial" panose="020B0604020202020204" pitchFamily="34" charset="0"/>
              </a:rPr>
              <a:t>tập</a:t>
            </a:r>
            <a:r>
              <a:rPr lang="en-US" sz="4200" dirty="0">
                <a:latin typeface="Arial" panose="020B0604020202020204" pitchFamily="34" charset="0"/>
                <a:ea typeface="Calibri" panose="020F0502020204030204" pitchFamily="34" charset="0"/>
                <a:cs typeface="Arial" panose="020B0604020202020204" pitchFamily="34" charset="0"/>
              </a:rPr>
              <a:t> còn có </a:t>
            </a:r>
            <a:r>
              <a:rPr lang="en-US" sz="4200" dirty="0" err="1">
                <a:latin typeface="Arial" panose="020B0604020202020204" pitchFamily="34" charset="0"/>
                <a:ea typeface="Calibri" panose="020F0502020204030204" pitchFamily="34" charset="0"/>
                <a:cs typeface="Arial" panose="020B0604020202020204" pitchFamily="34" charset="0"/>
              </a:rPr>
              <a:t>những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biểu</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hiện</a:t>
            </a:r>
            <a:r>
              <a:rPr lang="en-US" sz="4200" dirty="0">
                <a:latin typeface="Arial" panose="020B0604020202020204" pitchFamily="34" charset="0"/>
                <a:ea typeface="Calibri" panose="020F0502020204030204" pitchFamily="34" charset="0"/>
                <a:cs typeface="Arial" panose="020B0604020202020204" pitchFamily="34" charset="0"/>
              </a:rPr>
              <a:t>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12" dur="500"/>
                                        <p:tgtEl>
                                          <p:spTgt spid="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17"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ECE4"/>
        </a:solidFill>
        <a:effectLst/>
      </p:bgPr>
    </p:bg>
    <p:spTree>
      <p:nvGrpSpPr>
        <p:cNvPr id="1" name=""/>
        <p:cNvGrpSpPr/>
        <p:nvPr/>
      </p:nvGrpSpPr>
      <p:grpSpPr>
        <a:xfrm>
          <a:off x="0" y="0"/>
          <a:ext cx="0" cy="0"/>
          <a:chOff x="0" y="0"/>
          <a:chExt cx="0" cy="0"/>
        </a:xfrm>
      </p:grpSpPr>
      <p:sp>
        <p:nvSpPr>
          <p:cNvPr id="2" name="TextBox 2"/>
          <p:cNvSpPr txBox="1"/>
          <p:nvPr/>
        </p:nvSpPr>
        <p:spPr>
          <a:xfrm>
            <a:off x="1219200" y="342900"/>
            <a:ext cx="15316200" cy="2215991"/>
          </a:xfrm>
          <a:prstGeom prst="rect">
            <a:avLst/>
          </a:prstGeom>
        </p:spPr>
        <p:txBody>
          <a:bodyPr wrap="square" lIns="0" tIns="0" rIns="0" bIns="0" rtlCol="0" anchor="t">
            <a:spAutoFit/>
          </a:bodyPr>
          <a:lstStyle/>
          <a:p>
            <a:pPr algn="just">
              <a:lnSpc>
                <a:spcPct val="150000"/>
              </a:lnSpc>
            </a:pPr>
            <a:r>
              <a:rPr lang="vi-VN" sz="4800" b="1" dirty="0" smtClean="0">
                <a:solidFill>
                  <a:srgbClr val="67652E"/>
                </a:solidFill>
                <a:latin typeface="Arial" panose="020B0604020202020204" pitchFamily="34" charset="0"/>
                <a:cs typeface="Arial" panose="020B0604020202020204" pitchFamily="34" charset="0"/>
              </a:rPr>
              <a:t>1. Em hãy đọc câu chuyện </a:t>
            </a:r>
            <a:r>
              <a:rPr lang="vi-VN" sz="4800" b="1" i="1" dirty="0" smtClean="0">
                <a:solidFill>
                  <a:srgbClr val="67652E"/>
                </a:solidFill>
                <a:latin typeface="Arial" panose="020B0604020202020204" pitchFamily="34" charset="0"/>
                <a:cs typeface="Arial" panose="020B0604020202020204" pitchFamily="34" charset="0"/>
              </a:rPr>
              <a:t>Tam Nguyên Yên Đổ </a:t>
            </a:r>
            <a:r>
              <a:rPr lang="vi-VN" sz="4800" b="1" dirty="0" smtClean="0">
                <a:solidFill>
                  <a:srgbClr val="67652E"/>
                </a:solidFill>
                <a:latin typeface="Arial" panose="020B0604020202020204" pitchFamily="34" charset="0"/>
                <a:cs typeface="Arial" panose="020B0604020202020204" pitchFamily="34" charset="0"/>
              </a:rPr>
              <a:t>và trả lời câu hỏi</a:t>
            </a:r>
            <a:endParaRPr lang="en-US" sz="4800" b="1" dirty="0">
              <a:solidFill>
                <a:srgbClr val="67652E"/>
              </a:solidFill>
              <a:latin typeface="Arial" panose="020B0604020202020204" pitchFamily="34" charset="0"/>
              <a:cs typeface="Arial" panose="020B0604020202020204" pitchFamily="34" charset="0"/>
            </a:endParaRPr>
          </a:p>
        </p:txBody>
      </p:sp>
      <p:sp>
        <p:nvSpPr>
          <p:cNvPr id="4" name="Rectangle 3"/>
          <p:cNvSpPr/>
          <p:nvPr/>
        </p:nvSpPr>
        <p:spPr>
          <a:xfrm>
            <a:off x="1219200" y="2558891"/>
            <a:ext cx="16840200" cy="901593"/>
          </a:xfrm>
          <a:prstGeom prst="rect">
            <a:avLst/>
          </a:prstGeom>
        </p:spPr>
        <p:txBody>
          <a:bodyPr wrap="square">
            <a:spAutoFit/>
          </a:bodyPr>
          <a:lstStyle/>
          <a:p>
            <a:pPr algn="just">
              <a:lnSpc>
                <a:spcPct val="150000"/>
              </a:lnSpc>
              <a:spcAft>
                <a:spcPts val="1000"/>
              </a:spcAft>
            </a:pPr>
            <a:r>
              <a:rPr lang="nl-NL" sz="4000" b="1" dirty="0">
                <a:solidFill>
                  <a:srgbClr val="000000"/>
                </a:solidFill>
                <a:latin typeface="Arial" panose="020B0604020202020204" pitchFamily="34" charset="0"/>
                <a:ea typeface="Calibri" panose="020F0502020204030204" pitchFamily="34" charset="0"/>
                <a:cs typeface="Arial" panose="020B0604020202020204" pitchFamily="34" charset="0"/>
              </a:rPr>
              <a:t>- Biểu hiện tự giác, tích cực học tập của nhà thơ Nguyễn Khuyến</a:t>
            </a:r>
            <a:r>
              <a:rPr lang="nl-NL" sz="40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5" name="Cloud 4"/>
          <p:cNvSpPr/>
          <p:nvPr/>
        </p:nvSpPr>
        <p:spPr>
          <a:xfrm>
            <a:off x="1676400" y="4190575"/>
            <a:ext cx="6553200" cy="2705526"/>
          </a:xfrm>
          <a:prstGeom prst="cloud">
            <a:avLst/>
          </a:prstGeom>
          <a:solidFill>
            <a:schemeClr val="accent3">
              <a:lumMod val="40000"/>
              <a:lumOff val="60000"/>
            </a:schemeClr>
          </a:solidFill>
          <a:ln w="571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800" i="1" dirty="0">
                <a:solidFill>
                  <a:srgbClr val="FF0000"/>
                </a:solidFill>
                <a:latin typeface="Arial" panose="020B0604020202020204" pitchFamily="34" charset="0"/>
                <a:cs typeface="Arial" panose="020B0604020202020204" pitchFamily="34" charset="0"/>
              </a:rPr>
              <a:t>Tập đọc mỗi </a:t>
            </a:r>
            <a:r>
              <a:rPr lang="nl-NL" sz="3800" i="1" dirty="0" smtClean="0">
                <a:solidFill>
                  <a:srgbClr val="FF0000"/>
                </a:solidFill>
                <a:latin typeface="Arial" panose="020B0604020202020204" pitchFamily="34" charset="0"/>
                <a:cs typeface="Arial" panose="020B0604020202020204" pitchFamily="34" charset="0"/>
              </a:rPr>
              <a:t>ngày</a:t>
            </a:r>
            <a:r>
              <a:rPr lang="vi-VN" sz="3800" i="1" dirty="0" smtClean="0">
                <a:solidFill>
                  <a:srgbClr val="FF0000"/>
                </a:solidFill>
                <a:latin typeface="Arial" panose="020B0604020202020204" pitchFamily="34" charset="0"/>
                <a:cs typeface="Arial" panose="020B0604020202020204" pitchFamily="34" charset="0"/>
              </a:rPr>
              <a:t>.</a:t>
            </a:r>
            <a:endParaRPr lang="en-US" sz="3800" dirty="0">
              <a:solidFill>
                <a:srgbClr val="FF0000"/>
              </a:solidFill>
              <a:latin typeface="Arial" panose="020B0604020202020204" pitchFamily="34" charset="0"/>
              <a:cs typeface="Arial" panose="020B0604020202020204" pitchFamily="34" charset="0"/>
            </a:endParaRPr>
          </a:p>
        </p:txBody>
      </p:sp>
      <p:sp>
        <p:nvSpPr>
          <p:cNvPr id="8" name="Cloud 7"/>
          <p:cNvSpPr/>
          <p:nvPr/>
        </p:nvSpPr>
        <p:spPr>
          <a:xfrm>
            <a:off x="10287000" y="3834948"/>
            <a:ext cx="6553200" cy="2839088"/>
          </a:xfrm>
          <a:prstGeom prst="cloud">
            <a:avLst/>
          </a:prstGeom>
          <a:solidFill>
            <a:schemeClr val="accent3">
              <a:lumMod val="40000"/>
              <a:lumOff val="60000"/>
            </a:schemeClr>
          </a:solidFill>
          <a:ln w="571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i="1" dirty="0">
                <a:solidFill>
                  <a:srgbClr val="FF0000"/>
                </a:solidFill>
                <a:cs typeface="Arial" panose="020B0604020202020204" pitchFamily="34" charset="0"/>
              </a:rPr>
              <a:t>Đêm có trăng, đọc dưới ánh </a:t>
            </a:r>
            <a:r>
              <a:rPr lang="vi-VN" sz="3800" i="1" dirty="0" smtClean="0">
                <a:solidFill>
                  <a:srgbClr val="FF0000"/>
                </a:solidFill>
                <a:cs typeface="Arial" panose="020B0604020202020204" pitchFamily="34" charset="0"/>
              </a:rPr>
              <a:t>trăng.</a:t>
            </a:r>
            <a:endParaRPr lang="en-US" sz="3800" dirty="0">
              <a:solidFill>
                <a:srgbClr val="FF0000"/>
              </a:solidFill>
              <a:latin typeface="Arial" panose="020B0604020202020204" pitchFamily="34" charset="0"/>
              <a:cs typeface="Arial" panose="020B0604020202020204" pitchFamily="34" charset="0"/>
            </a:endParaRPr>
          </a:p>
        </p:txBody>
      </p:sp>
      <p:sp>
        <p:nvSpPr>
          <p:cNvPr id="9" name="Cloud 8"/>
          <p:cNvSpPr/>
          <p:nvPr/>
        </p:nvSpPr>
        <p:spPr>
          <a:xfrm>
            <a:off x="5600700" y="7048500"/>
            <a:ext cx="6553200" cy="2705526"/>
          </a:xfrm>
          <a:prstGeom prst="cloud">
            <a:avLst/>
          </a:prstGeom>
          <a:solidFill>
            <a:schemeClr val="accent3">
              <a:lumMod val="40000"/>
              <a:lumOff val="60000"/>
            </a:schemeClr>
          </a:solidFill>
          <a:ln w="571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3800" i="1" dirty="0">
                <a:solidFill>
                  <a:srgbClr val="FF0000"/>
                </a:solidFill>
                <a:latin typeface="Arial" panose="020B0604020202020204" pitchFamily="34" charset="0"/>
                <a:cs typeface="Arial" panose="020B0604020202020204" pitchFamily="34" charset="0"/>
              </a:rPr>
              <a:t>Không trăng, đốt lá ở miếu đọc </a:t>
            </a:r>
            <a:r>
              <a:rPr lang="nl-NL" sz="3800" i="1" dirty="0" smtClean="0">
                <a:solidFill>
                  <a:srgbClr val="FF0000"/>
                </a:solidFill>
                <a:latin typeface="Arial" panose="020B0604020202020204" pitchFamily="34" charset="0"/>
                <a:cs typeface="Arial" panose="020B0604020202020204" pitchFamily="34" charset="0"/>
              </a:rPr>
              <a:t>sách</a:t>
            </a:r>
            <a:r>
              <a:rPr lang="vi-VN" sz="3800" i="1" dirty="0" smtClean="0">
                <a:solidFill>
                  <a:srgbClr val="FF0000"/>
                </a:solidFill>
                <a:latin typeface="Arial" panose="020B0604020202020204" pitchFamily="34" charset="0"/>
                <a:cs typeface="Arial" panose="020B0604020202020204" pitchFamily="34" charset="0"/>
              </a:rPr>
              <a:t>.</a:t>
            </a:r>
            <a:endParaRPr lang="en-US" sz="3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304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ECE4"/>
        </a:solidFill>
        <a:effectLst/>
      </p:bgPr>
    </p:bg>
    <p:spTree>
      <p:nvGrpSpPr>
        <p:cNvPr id="1" name=""/>
        <p:cNvGrpSpPr/>
        <p:nvPr/>
      </p:nvGrpSpPr>
      <p:grpSpPr>
        <a:xfrm>
          <a:off x="0" y="0"/>
          <a:ext cx="0" cy="0"/>
          <a:chOff x="0" y="0"/>
          <a:chExt cx="0" cy="0"/>
        </a:xfrm>
      </p:grpSpPr>
      <p:sp>
        <p:nvSpPr>
          <p:cNvPr id="2" name="TextBox 2"/>
          <p:cNvSpPr txBox="1"/>
          <p:nvPr/>
        </p:nvSpPr>
        <p:spPr>
          <a:xfrm>
            <a:off x="1219200" y="342900"/>
            <a:ext cx="15316200" cy="2215991"/>
          </a:xfrm>
          <a:prstGeom prst="rect">
            <a:avLst/>
          </a:prstGeom>
        </p:spPr>
        <p:txBody>
          <a:bodyPr wrap="square" lIns="0" tIns="0" rIns="0" bIns="0" rtlCol="0" anchor="t">
            <a:spAutoFit/>
          </a:bodyPr>
          <a:lstStyle/>
          <a:p>
            <a:pPr algn="just">
              <a:lnSpc>
                <a:spcPct val="150000"/>
              </a:lnSpc>
            </a:pPr>
            <a:r>
              <a:rPr lang="vi-VN" sz="4800" b="1" dirty="0" smtClean="0">
                <a:solidFill>
                  <a:srgbClr val="67652E"/>
                </a:solidFill>
                <a:latin typeface="Arial" panose="020B0604020202020204" pitchFamily="34" charset="0"/>
                <a:cs typeface="Arial" panose="020B0604020202020204" pitchFamily="34" charset="0"/>
              </a:rPr>
              <a:t>1. Em hãy đọc câu chuyện </a:t>
            </a:r>
            <a:r>
              <a:rPr lang="vi-VN" sz="4800" b="1" i="1" dirty="0" smtClean="0">
                <a:solidFill>
                  <a:srgbClr val="67652E"/>
                </a:solidFill>
                <a:latin typeface="Arial" panose="020B0604020202020204" pitchFamily="34" charset="0"/>
                <a:cs typeface="Arial" panose="020B0604020202020204" pitchFamily="34" charset="0"/>
              </a:rPr>
              <a:t>Tam Nguyên Yên Đổ </a:t>
            </a:r>
            <a:r>
              <a:rPr lang="vi-VN" sz="4800" b="1" dirty="0" smtClean="0">
                <a:solidFill>
                  <a:srgbClr val="67652E"/>
                </a:solidFill>
                <a:latin typeface="Arial" panose="020B0604020202020204" pitchFamily="34" charset="0"/>
                <a:cs typeface="Arial" panose="020B0604020202020204" pitchFamily="34" charset="0"/>
              </a:rPr>
              <a:t>và trả lời câu hỏi</a:t>
            </a:r>
            <a:endParaRPr lang="en-US" sz="4800" b="1" dirty="0">
              <a:solidFill>
                <a:srgbClr val="67652E"/>
              </a:solidFill>
              <a:latin typeface="Arial" panose="020B0604020202020204" pitchFamily="34" charset="0"/>
              <a:cs typeface="Arial" panose="020B0604020202020204" pitchFamily="34" charset="0"/>
            </a:endParaRPr>
          </a:p>
        </p:txBody>
      </p:sp>
      <p:sp>
        <p:nvSpPr>
          <p:cNvPr id="4" name="Rectangle 3"/>
          <p:cNvSpPr/>
          <p:nvPr/>
        </p:nvSpPr>
        <p:spPr>
          <a:xfrm>
            <a:off x="1219200" y="2558891"/>
            <a:ext cx="16840200" cy="3004733"/>
          </a:xfrm>
          <a:prstGeom prst="rect">
            <a:avLst/>
          </a:prstGeom>
        </p:spPr>
        <p:txBody>
          <a:bodyPr wrap="square">
            <a:spAutoFit/>
          </a:bodyPr>
          <a:lstStyle/>
          <a:p>
            <a:pPr algn="just">
              <a:lnSpc>
                <a:spcPct val="150000"/>
              </a:lnSpc>
              <a:spcAft>
                <a:spcPts val="1000"/>
              </a:spcAft>
            </a:pPr>
            <a:r>
              <a:rPr lang="vi-VN" sz="4000" b="1" dirty="0">
                <a:solidFill>
                  <a:srgbClr val="000000"/>
                </a:solidFill>
                <a:ea typeface="Calibri" panose="020F0502020204030204" pitchFamily="34" charset="0"/>
                <a:cs typeface="Arial" panose="020B0604020202020204" pitchFamily="34" charset="0"/>
              </a:rPr>
              <a:t>- Việc tự giác, tích cực giúp nhờ thơ Nguyễn Khuyến:</a:t>
            </a:r>
          </a:p>
          <a:p>
            <a:pPr marL="1485900" lvl="2" indent="-571500" algn="just">
              <a:lnSpc>
                <a:spcPct val="150000"/>
              </a:lnSpc>
              <a:spcAft>
                <a:spcPts val="1000"/>
              </a:spcAft>
              <a:buFont typeface="Wingdings" panose="05000000000000000000" pitchFamily="2" charset="2"/>
              <a:buChar char="§"/>
            </a:pPr>
            <a:r>
              <a:rPr lang="vi-VN" sz="4000" dirty="0" smtClean="0">
                <a:solidFill>
                  <a:srgbClr val="000000"/>
                </a:solidFill>
                <a:ea typeface="Calibri" panose="020F0502020204030204" pitchFamily="34" charset="0"/>
                <a:cs typeface="Arial" panose="020B0604020202020204" pitchFamily="34" charset="0"/>
              </a:rPr>
              <a:t>Năm </a:t>
            </a:r>
            <a:r>
              <a:rPr lang="vi-VN" sz="4000" dirty="0">
                <a:solidFill>
                  <a:srgbClr val="000000"/>
                </a:solidFill>
                <a:ea typeface="Calibri" panose="020F0502020204030204" pitchFamily="34" charset="0"/>
                <a:cs typeface="Arial" panose="020B0604020202020204" pitchFamily="34" charset="0"/>
              </a:rPr>
              <a:t>1864 đỗ đầu kì thi </a:t>
            </a:r>
            <a:r>
              <a:rPr lang="vi-VN" sz="4000" dirty="0" smtClean="0">
                <a:solidFill>
                  <a:srgbClr val="000000"/>
                </a:solidFill>
                <a:ea typeface="Calibri" panose="020F0502020204030204" pitchFamily="34" charset="0"/>
                <a:cs typeface="Arial" panose="020B0604020202020204" pitchFamily="34" charset="0"/>
              </a:rPr>
              <a:t>Hương.</a:t>
            </a:r>
            <a:endParaRPr lang="vi-VN" sz="4000" dirty="0">
              <a:solidFill>
                <a:srgbClr val="000000"/>
              </a:solidFill>
              <a:ea typeface="Calibri" panose="020F0502020204030204" pitchFamily="34" charset="0"/>
              <a:cs typeface="Arial" panose="020B0604020202020204" pitchFamily="34" charset="0"/>
            </a:endParaRPr>
          </a:p>
          <a:p>
            <a:pPr marL="1485900" lvl="2" indent="-571500" algn="just">
              <a:lnSpc>
                <a:spcPct val="150000"/>
              </a:lnSpc>
              <a:spcAft>
                <a:spcPts val="1000"/>
              </a:spcAft>
              <a:buFont typeface="Wingdings" panose="05000000000000000000" pitchFamily="2" charset="2"/>
              <a:buChar char="§"/>
            </a:pPr>
            <a:r>
              <a:rPr lang="vi-VN" sz="4000" dirty="0" smtClean="0">
                <a:solidFill>
                  <a:srgbClr val="000000"/>
                </a:solidFill>
                <a:ea typeface="Calibri" panose="020F0502020204030204" pitchFamily="34" charset="0"/>
                <a:cs typeface="Arial" panose="020B0604020202020204" pitchFamily="34" charset="0"/>
              </a:rPr>
              <a:t>Năm </a:t>
            </a:r>
            <a:r>
              <a:rPr lang="vi-VN" sz="4000" dirty="0">
                <a:solidFill>
                  <a:srgbClr val="000000"/>
                </a:solidFill>
                <a:ea typeface="Calibri" panose="020F0502020204030204" pitchFamily="34" charset="0"/>
                <a:cs typeface="Arial" panose="020B0604020202020204" pitchFamily="34" charset="0"/>
              </a:rPr>
              <a:t>1871 đỗ Hội Nguyên và đỗ Đình Nguyên.</a:t>
            </a:r>
          </a:p>
        </p:txBody>
      </p:sp>
      <p:sp>
        <p:nvSpPr>
          <p:cNvPr id="3" name="Right Arrow 2"/>
          <p:cNvSpPr/>
          <p:nvPr/>
        </p:nvSpPr>
        <p:spPr>
          <a:xfrm>
            <a:off x="914400" y="7341969"/>
            <a:ext cx="1295400" cy="731115"/>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2667000" y="6309156"/>
            <a:ext cx="14706600" cy="2796743"/>
          </a:xfrm>
          <a:prstGeom prst="roundRect">
            <a:avLst/>
          </a:prstGeom>
          <a:solidFill>
            <a:schemeClr val="accent6">
              <a:lumMod val="20000"/>
              <a:lumOff val="8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3800" b="1" dirty="0">
                <a:solidFill>
                  <a:srgbClr val="FF0000"/>
                </a:solidFill>
                <a:latin typeface="Arial" panose="020B0604020202020204" pitchFamily="34" charset="0"/>
                <a:cs typeface="Arial" panose="020B0604020202020204" pitchFamily="34" charset="0"/>
              </a:rPr>
              <a:t>Những biểu hiện của học tập tự giác, tích cực </a:t>
            </a:r>
            <a:r>
              <a:rPr lang="nl-NL" sz="3800" dirty="0">
                <a:solidFill>
                  <a:schemeClr val="tx1"/>
                </a:solidFill>
                <a:latin typeface="Arial" panose="020B0604020202020204" pitchFamily="34" charset="0"/>
                <a:cs typeface="Arial" panose="020B0604020202020204" pitchFamily="34" charset="0"/>
              </a:rPr>
              <a:t>là luôn chủ động, nỗ lực hết mình, không đợi người khác nhắc nhở, không ngại khó khăn để hoàn thành mục tiêu học tập đặt ra.</a:t>
            </a:r>
            <a:endParaRPr lang="en-US" sz="3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609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barn(inVertical)">
                                      <p:cBhvr>
                                        <p:cTn id="13" dur="500"/>
                                        <p:tgtEl>
                                          <p:spTgt spid="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barn(inVertical)">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ECE4"/>
        </a:solidFill>
        <a:effectLst/>
      </p:bgPr>
    </p:bg>
    <p:spTree>
      <p:nvGrpSpPr>
        <p:cNvPr id="1" name=""/>
        <p:cNvGrpSpPr/>
        <p:nvPr/>
      </p:nvGrpSpPr>
      <p:grpSpPr>
        <a:xfrm>
          <a:off x="0" y="0"/>
          <a:ext cx="0" cy="0"/>
          <a:chOff x="0" y="0"/>
          <a:chExt cx="0" cy="0"/>
        </a:xfrm>
      </p:grpSpPr>
      <p:sp>
        <p:nvSpPr>
          <p:cNvPr id="2" name="TextBox 2"/>
          <p:cNvSpPr txBox="1"/>
          <p:nvPr/>
        </p:nvSpPr>
        <p:spPr>
          <a:xfrm>
            <a:off x="1219200" y="342900"/>
            <a:ext cx="16078200" cy="1107996"/>
          </a:xfrm>
          <a:prstGeom prst="rect">
            <a:avLst/>
          </a:prstGeom>
        </p:spPr>
        <p:txBody>
          <a:bodyPr wrap="square" lIns="0" tIns="0" rIns="0" bIns="0" rtlCol="0" anchor="t">
            <a:spAutoFit/>
          </a:bodyPr>
          <a:lstStyle/>
          <a:p>
            <a:pPr algn="just">
              <a:lnSpc>
                <a:spcPct val="150000"/>
              </a:lnSpc>
            </a:pPr>
            <a:r>
              <a:rPr lang="vi-VN" sz="4800" b="1" dirty="0" smtClean="0">
                <a:solidFill>
                  <a:srgbClr val="67652E"/>
                </a:solidFill>
                <a:latin typeface="Arial" panose="020B0604020202020204" pitchFamily="34" charset="0"/>
                <a:cs typeface="Arial" panose="020B0604020202020204" pitchFamily="34" charset="0"/>
              </a:rPr>
              <a:t>2. Em hãy quan sát các bức tranh sau và trả lời câu hỏi</a:t>
            </a:r>
            <a:endParaRPr lang="en-US" sz="4800" b="1" dirty="0">
              <a:solidFill>
                <a:srgbClr val="67652E"/>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2400300"/>
            <a:ext cx="9067800" cy="7401994"/>
          </a:xfrm>
          <a:prstGeom prst="rect">
            <a:avLst/>
          </a:prstGeom>
        </p:spPr>
      </p:pic>
      <p:sp>
        <p:nvSpPr>
          <p:cNvPr id="8" name="Rectangle 7"/>
          <p:cNvSpPr/>
          <p:nvPr/>
        </p:nvSpPr>
        <p:spPr>
          <a:xfrm>
            <a:off x="1012452" y="1450896"/>
            <a:ext cx="15206086" cy="1061829"/>
          </a:xfrm>
          <a:prstGeom prst="rect">
            <a:avLst/>
          </a:prstGeom>
        </p:spPr>
        <p:txBody>
          <a:bodyPr wrap="none">
            <a:spAutoFit/>
          </a:bodyPr>
          <a:lstStyle/>
          <a:p>
            <a:pPr marL="571500" marR="90170" indent="-571500">
              <a:lnSpc>
                <a:spcPct val="150000"/>
              </a:lnSpc>
              <a:spcBef>
                <a:spcPts val="300"/>
              </a:spcBef>
              <a:spcAft>
                <a:spcPts val="300"/>
              </a:spcAft>
              <a:buFont typeface="Wingdings" panose="05000000000000000000" pitchFamily="2" charset="2"/>
              <a:buChar char="Ø"/>
            </a:pPr>
            <a:r>
              <a:rPr lang="en-US" sz="4200" b="1" dirty="0">
                <a:solidFill>
                  <a:srgbClr val="FF0000"/>
                </a:solidFill>
                <a:latin typeface="Arial" panose="020B0604020202020204" pitchFamily="34" charset="0"/>
                <a:ea typeface="Calibri" panose="020F0502020204030204" pitchFamily="34" charset="0"/>
                <a:cs typeface="Arial" panose="020B0604020202020204" pitchFamily="34" charset="0"/>
              </a:rPr>
              <a:t>HS đọc câu chuyện </a:t>
            </a:r>
            <a:r>
              <a:rPr lang="vi-VN"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SGK</a:t>
            </a:r>
            <a:r>
              <a:rPr lang="en-US"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trang</a:t>
            </a:r>
            <a:r>
              <a:rPr lang="en-US" sz="4200" b="1" dirty="0">
                <a:solidFill>
                  <a:srgbClr val="FF0000"/>
                </a:solidFill>
                <a:latin typeface="Arial" panose="020B0604020202020204" pitchFamily="34" charset="0"/>
                <a:ea typeface="Calibri" panose="020F0502020204030204" pitchFamily="34" charset="0"/>
                <a:cs typeface="Arial" panose="020B0604020202020204" pitchFamily="34" charset="0"/>
              </a:rPr>
              <a:t> 17 – 18 </a:t>
            </a:r>
            <a:r>
              <a:rPr lang="en-US"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và</a:t>
            </a:r>
            <a:r>
              <a:rPr lang="en-US" sz="4200" b="1" dirty="0">
                <a:solidFill>
                  <a:srgbClr val="FF0000"/>
                </a:solidFill>
                <a:latin typeface="Arial" panose="020B0604020202020204" pitchFamily="34" charset="0"/>
                <a:ea typeface="Calibri" panose="020F0502020204030204" pitchFamily="34" charset="0"/>
                <a:cs typeface="Arial" panose="020B0604020202020204" pitchFamily="34" charset="0"/>
              </a:rPr>
              <a:t> trả </a:t>
            </a:r>
            <a:r>
              <a:rPr lang="en-US"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lời</a:t>
            </a:r>
            <a:r>
              <a:rPr lang="en-US" sz="4200" b="1" dirty="0">
                <a:solidFill>
                  <a:srgbClr val="FF0000"/>
                </a:solidFill>
                <a:latin typeface="Arial" panose="020B0604020202020204" pitchFamily="34" charset="0"/>
                <a:ea typeface="Calibri" panose="020F0502020204030204" pitchFamily="34" charset="0"/>
                <a:cs typeface="Arial" panose="020B0604020202020204" pitchFamily="34" charset="0"/>
              </a:rPr>
              <a:t> câu hỏi:</a:t>
            </a:r>
          </a:p>
        </p:txBody>
      </p:sp>
      <p:sp>
        <p:nvSpPr>
          <p:cNvPr id="9" name="Rectangle 8"/>
          <p:cNvSpPr/>
          <p:nvPr/>
        </p:nvSpPr>
        <p:spPr>
          <a:xfrm>
            <a:off x="8839200" y="2857500"/>
            <a:ext cx="8991600" cy="5016758"/>
          </a:xfrm>
          <a:prstGeom prst="rect">
            <a:avLst/>
          </a:prstGeom>
        </p:spPr>
        <p:txBody>
          <a:bodyPr wrap="square">
            <a:spAutoFit/>
          </a:bodyPr>
          <a:lstStyle/>
          <a:p>
            <a:pPr marL="571500" marR="90170" indent="-571500" algn="just">
              <a:lnSpc>
                <a:spcPct val="150000"/>
              </a:lnSpc>
              <a:spcBef>
                <a:spcPts val="300"/>
              </a:spcBef>
              <a:spcAft>
                <a:spcPts val="300"/>
              </a:spcAft>
              <a:buFont typeface="Wingdings" panose="05000000000000000000" pitchFamily="2" charset="2"/>
              <a:buChar char="Ø"/>
            </a:pPr>
            <a:r>
              <a:rPr lang="en-US" sz="4200" dirty="0" err="1">
                <a:latin typeface="Arial" panose="020B0604020202020204" pitchFamily="34" charset="0"/>
                <a:ea typeface="Calibri" panose="020F0502020204030204" pitchFamily="34" charset="0"/>
                <a:cs typeface="Arial" panose="020B0604020202020204" pitchFamily="34" charset="0"/>
              </a:rPr>
              <a:t>Bức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tranh</a:t>
            </a:r>
            <a:r>
              <a:rPr lang="en-US" sz="4200" dirty="0">
                <a:latin typeface="Arial" panose="020B0604020202020204" pitchFamily="34" charset="0"/>
                <a:ea typeface="Calibri" panose="020F0502020204030204" pitchFamily="34" charset="0"/>
                <a:cs typeface="Arial" panose="020B0604020202020204" pitchFamily="34" charset="0"/>
              </a:rPr>
              <a:t> nào thể </a:t>
            </a:r>
            <a:r>
              <a:rPr lang="en-US" sz="4200" dirty="0" err="1">
                <a:latin typeface="Arial" panose="020B0604020202020204" pitchFamily="34" charset="0"/>
                <a:ea typeface="Calibri" panose="020F0502020204030204" pitchFamily="34" charset="0"/>
                <a:cs typeface="Arial" panose="020B0604020202020204" pitchFamily="34" charset="0"/>
              </a:rPr>
              <a:t>hiện</a:t>
            </a:r>
            <a:r>
              <a:rPr lang="en-US" sz="4200" dirty="0">
                <a:latin typeface="Arial" panose="020B0604020202020204" pitchFamily="34" charset="0"/>
                <a:ea typeface="Calibri" panose="020F0502020204030204" pitchFamily="34" charset="0"/>
                <a:cs typeface="Arial" panose="020B0604020202020204" pitchFamily="34" charset="0"/>
              </a:rPr>
              <a:t> tính tự </a:t>
            </a:r>
            <a:r>
              <a:rPr lang="en-US" sz="4200" dirty="0" err="1">
                <a:latin typeface="Arial" panose="020B0604020202020204" pitchFamily="34" charset="0"/>
                <a:ea typeface="Calibri" panose="020F0502020204030204" pitchFamily="34" charset="0"/>
                <a:cs typeface="Arial" panose="020B0604020202020204" pitchFamily="34" charset="0"/>
              </a:rPr>
              <a:t>giác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tích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cực</a:t>
            </a:r>
            <a:r>
              <a:rPr lang="en-US" sz="4200" dirty="0">
                <a:latin typeface="Arial" panose="020B0604020202020204" pitchFamily="34" charset="0"/>
                <a:ea typeface="Calibri" panose="020F0502020204030204" pitchFamily="34" charset="0"/>
                <a:cs typeface="Arial" panose="020B0604020202020204" pitchFamily="34" charset="0"/>
              </a:rPr>
              <a:t> học </a:t>
            </a:r>
            <a:r>
              <a:rPr lang="en-US" sz="4200" dirty="0" err="1">
                <a:latin typeface="Arial" panose="020B0604020202020204" pitchFamily="34" charset="0"/>
                <a:ea typeface="Calibri" panose="020F0502020204030204" pitchFamily="34" charset="0"/>
                <a:cs typeface="Arial" panose="020B0604020202020204" pitchFamily="34" charset="0"/>
              </a:rPr>
              <a:t>tập</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chưa tự </a:t>
            </a:r>
            <a:r>
              <a:rPr lang="en-US" sz="4200" dirty="0" err="1">
                <a:latin typeface="Arial" panose="020B0604020202020204" pitchFamily="34" charset="0"/>
                <a:ea typeface="Calibri" panose="020F0502020204030204" pitchFamily="34" charset="0"/>
                <a:cs typeface="Arial" panose="020B0604020202020204" pitchFamily="34" charset="0"/>
              </a:rPr>
              <a:t>giác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tích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cực</a:t>
            </a:r>
            <a:r>
              <a:rPr lang="en-US" sz="4200" dirty="0">
                <a:latin typeface="Arial" panose="020B0604020202020204" pitchFamily="34" charset="0"/>
                <a:ea typeface="Calibri" panose="020F0502020204030204" pitchFamily="34" charset="0"/>
                <a:cs typeface="Arial" panose="020B0604020202020204" pitchFamily="34" charset="0"/>
              </a:rPr>
              <a:t> học </a:t>
            </a:r>
            <a:r>
              <a:rPr lang="en-US" sz="4200" dirty="0" err="1">
                <a:latin typeface="Arial" panose="020B0604020202020204" pitchFamily="34" charset="0"/>
                <a:ea typeface="Calibri" panose="020F0502020204030204" pitchFamily="34" charset="0"/>
                <a:cs typeface="Arial" panose="020B0604020202020204" pitchFamily="34" charset="0"/>
              </a:rPr>
              <a:t>tập</a:t>
            </a:r>
            <a:r>
              <a:rPr lang="en-US" sz="4200" dirty="0">
                <a:latin typeface="Arial" panose="020B0604020202020204" pitchFamily="34" charset="0"/>
                <a:ea typeface="Calibri" panose="020F0502020204030204" pitchFamily="34" charset="0"/>
                <a:cs typeface="Arial" panose="020B0604020202020204" pitchFamily="34" charset="0"/>
              </a:rPr>
              <a:t>?</a:t>
            </a:r>
          </a:p>
          <a:p>
            <a:pPr marL="571500" marR="90170" indent="-571500" algn="just">
              <a:lnSpc>
                <a:spcPct val="150000"/>
              </a:lnSpc>
              <a:spcBef>
                <a:spcPts val="300"/>
              </a:spcBef>
              <a:spcAft>
                <a:spcPts val="300"/>
              </a:spcAft>
              <a:buFont typeface="Wingdings" panose="05000000000000000000" pitchFamily="2" charset="2"/>
              <a:buChar char="Ø"/>
            </a:pPr>
            <a:r>
              <a:rPr lang="en-US" sz="4200" dirty="0" smtClean="0">
                <a:latin typeface="Arial" panose="020B0604020202020204" pitchFamily="34" charset="0"/>
                <a:ea typeface="Calibri" panose="020F0502020204030204" pitchFamily="34" charset="0"/>
                <a:cs typeface="Arial" panose="020B0604020202020204" pitchFamily="34" charset="0"/>
              </a:rPr>
              <a:t>Để </a:t>
            </a:r>
            <a:r>
              <a:rPr lang="en-US" sz="4200" dirty="0" err="1">
                <a:latin typeface="Arial" panose="020B0604020202020204" pitchFamily="34" charset="0"/>
                <a:ea typeface="Calibri" panose="020F0502020204030204" pitchFamily="34" charset="0"/>
                <a:cs typeface="Arial" panose="020B0604020202020204" pitchFamily="34" charset="0"/>
              </a:rPr>
              <a:t>rèn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luyện</a:t>
            </a:r>
            <a:r>
              <a:rPr lang="en-US" sz="4200" dirty="0">
                <a:latin typeface="Arial" panose="020B0604020202020204" pitchFamily="34" charset="0"/>
                <a:ea typeface="Calibri" panose="020F0502020204030204" pitchFamily="34" charset="0"/>
                <a:cs typeface="Arial" panose="020B0604020202020204" pitchFamily="34" charset="0"/>
              </a:rPr>
              <a:t> tính tự </a:t>
            </a:r>
            <a:r>
              <a:rPr lang="en-US" sz="4200" dirty="0" err="1">
                <a:latin typeface="Arial" panose="020B0604020202020204" pitchFamily="34" charset="0"/>
                <a:ea typeface="Calibri" panose="020F0502020204030204" pitchFamily="34" charset="0"/>
                <a:cs typeface="Arial" panose="020B0604020202020204" pitchFamily="34" charset="0"/>
              </a:rPr>
              <a:t>giác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tích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cực</a:t>
            </a:r>
            <a:r>
              <a:rPr lang="en-US" sz="4200" dirty="0">
                <a:latin typeface="Arial" panose="020B0604020202020204" pitchFamily="34" charset="0"/>
                <a:ea typeface="Calibri" panose="020F0502020204030204" pitchFamily="34" charset="0"/>
                <a:cs typeface="Arial" panose="020B0604020202020204" pitchFamily="34" charset="0"/>
              </a:rPr>
              <a:t> trong học </a:t>
            </a:r>
            <a:r>
              <a:rPr lang="en-US" sz="4200" dirty="0" err="1">
                <a:latin typeface="Arial" panose="020B0604020202020204" pitchFamily="34" charset="0"/>
                <a:ea typeface="Calibri" panose="020F0502020204030204" pitchFamily="34" charset="0"/>
                <a:cs typeface="Arial" panose="020B0604020202020204" pitchFamily="34" charset="0"/>
              </a:rPr>
              <a:t>tập</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em</a:t>
            </a:r>
            <a:r>
              <a:rPr lang="en-US" sz="4200" dirty="0">
                <a:latin typeface="Arial" panose="020B0604020202020204" pitchFamily="34" charset="0"/>
                <a:ea typeface="Calibri" panose="020F0502020204030204" pitchFamily="34" charset="0"/>
                <a:cs typeface="Arial" panose="020B0604020202020204" pitchFamily="34" charset="0"/>
              </a:rPr>
              <a:t> phải làm gì?</a:t>
            </a:r>
          </a:p>
        </p:txBody>
      </p:sp>
    </p:spTree>
    <p:extLst>
      <p:ext uri="{BB962C8B-B14F-4D97-AF65-F5344CB8AC3E}">
        <p14:creationId xmlns:p14="http://schemas.microsoft.com/office/powerpoint/2010/main" val="29786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 calcmode="lin" valueType="num">
                                      <p:cBhvr additive="base">
                                        <p:cTn id="18" dur="500"/>
                                        <p:tgtEl>
                                          <p:spTgt spid="9">
                                            <p:txEl>
                                              <p:pRg st="0" end="0"/>
                                            </p:txEl>
                                          </p:spTgt>
                                        </p:tgtEl>
                                        <p:attrNameLst>
                                          <p:attrName>ppt_y</p:attrName>
                                        </p:attrNameLst>
                                      </p:cBhvr>
                                      <p:tavLst>
                                        <p:tav tm="0">
                                          <p:val>
                                            <p:strVal val="#ppt_y+#ppt_h*1.125000"/>
                                          </p:val>
                                        </p:tav>
                                        <p:tav tm="100000">
                                          <p:val>
                                            <p:strVal val="#ppt_y"/>
                                          </p:val>
                                        </p:tav>
                                      </p:tavLst>
                                    </p:anim>
                                    <p:animEffect transition="in" filter="wipe(up)">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 calcmode="lin" valueType="num">
                                      <p:cBhvr additive="base">
                                        <p:cTn id="24" dur="500"/>
                                        <p:tgtEl>
                                          <p:spTgt spid="9">
                                            <p:txEl>
                                              <p:pRg st="1" end="1"/>
                                            </p:txEl>
                                          </p:spTgt>
                                        </p:tgtEl>
                                        <p:attrNameLst>
                                          <p:attrName>ppt_y</p:attrName>
                                        </p:attrNameLst>
                                      </p:cBhvr>
                                      <p:tavLst>
                                        <p:tav tm="0">
                                          <p:val>
                                            <p:strVal val="#ppt_y+#ppt_h*1.125000"/>
                                          </p:val>
                                        </p:tav>
                                        <p:tav tm="100000">
                                          <p:val>
                                            <p:strVal val="#ppt_y"/>
                                          </p:val>
                                        </p:tav>
                                      </p:tavLst>
                                    </p:anim>
                                    <p:animEffect transition="in" filter="wipe(up)">
                                      <p:cBhvr>
                                        <p:cTn id="25"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ECE4"/>
        </a:solidFill>
        <a:effectLst/>
      </p:bgPr>
    </p:bg>
    <p:spTree>
      <p:nvGrpSpPr>
        <p:cNvPr id="1" name=""/>
        <p:cNvGrpSpPr/>
        <p:nvPr/>
      </p:nvGrpSpPr>
      <p:grpSpPr>
        <a:xfrm>
          <a:off x="0" y="0"/>
          <a:ext cx="0" cy="0"/>
          <a:chOff x="0" y="0"/>
          <a:chExt cx="0" cy="0"/>
        </a:xfrm>
      </p:grpSpPr>
      <p:sp>
        <p:nvSpPr>
          <p:cNvPr id="2" name="TextBox 2"/>
          <p:cNvSpPr txBox="1"/>
          <p:nvPr/>
        </p:nvSpPr>
        <p:spPr>
          <a:xfrm>
            <a:off x="1219200" y="342900"/>
            <a:ext cx="16078200" cy="1107996"/>
          </a:xfrm>
          <a:prstGeom prst="rect">
            <a:avLst/>
          </a:prstGeom>
        </p:spPr>
        <p:txBody>
          <a:bodyPr wrap="square" lIns="0" tIns="0" rIns="0" bIns="0" rtlCol="0" anchor="t">
            <a:spAutoFit/>
          </a:bodyPr>
          <a:lstStyle/>
          <a:p>
            <a:pPr algn="just">
              <a:lnSpc>
                <a:spcPct val="150000"/>
              </a:lnSpc>
            </a:pPr>
            <a:r>
              <a:rPr lang="vi-VN" sz="4800" b="1" dirty="0" smtClean="0">
                <a:solidFill>
                  <a:srgbClr val="67652E"/>
                </a:solidFill>
                <a:latin typeface="Arial" panose="020B0604020202020204" pitchFamily="34" charset="0"/>
                <a:cs typeface="Arial" panose="020B0604020202020204" pitchFamily="34" charset="0"/>
              </a:rPr>
              <a:t>2. Em hãy quan sát các bức tranh sau và trả lời câu hỏi</a:t>
            </a:r>
            <a:endParaRPr lang="en-US" sz="4800" b="1" dirty="0">
              <a:solidFill>
                <a:srgbClr val="67652E"/>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49160" b="49349"/>
          <a:stretch/>
        </p:blipFill>
        <p:spPr>
          <a:xfrm>
            <a:off x="1696872" y="1426444"/>
            <a:ext cx="6477000" cy="5267464"/>
          </a:xfrm>
          <a:prstGeom prst="rect">
            <a:avLst/>
          </a:prstGeom>
        </p:spPr>
      </p:pic>
      <p:sp>
        <p:nvSpPr>
          <p:cNvPr id="9" name="Rectangle 8"/>
          <p:cNvSpPr/>
          <p:nvPr/>
        </p:nvSpPr>
        <p:spPr>
          <a:xfrm>
            <a:off x="990600" y="7353300"/>
            <a:ext cx="16535400" cy="1061829"/>
          </a:xfrm>
          <a:prstGeom prst="rect">
            <a:avLst/>
          </a:prstGeom>
          <a:solidFill>
            <a:schemeClr val="accent3">
              <a:lumMod val="40000"/>
              <a:lumOff val="60000"/>
            </a:schemeClr>
          </a:solidFill>
        </p:spPr>
        <p:txBody>
          <a:bodyPr wrap="square">
            <a:spAutoFit/>
          </a:bodyPr>
          <a:lstStyle/>
          <a:p>
            <a:pPr marR="90170" algn="just">
              <a:lnSpc>
                <a:spcPct val="150000"/>
              </a:lnSpc>
              <a:spcBef>
                <a:spcPts val="300"/>
              </a:spcBef>
              <a:spcAft>
                <a:spcPts val="300"/>
              </a:spcAft>
            </a:pPr>
            <a:r>
              <a:rPr lang="en-US" sz="4200" b="1" dirty="0" smtClean="0">
                <a:solidFill>
                  <a:srgbClr val="FF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en-US" sz="42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Bức</a:t>
            </a:r>
            <a:r>
              <a:rPr lang="en-US"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tranh</a:t>
            </a:r>
            <a:r>
              <a:rPr lang="en-US" sz="4200" b="1" dirty="0">
                <a:solidFill>
                  <a:srgbClr val="FF0000"/>
                </a:solidFill>
                <a:latin typeface="Arial" panose="020B0604020202020204" pitchFamily="34" charset="0"/>
                <a:ea typeface="Calibri" panose="020F0502020204030204" pitchFamily="34" charset="0"/>
                <a:cs typeface="Arial" panose="020B0604020202020204" pitchFamily="34" charset="0"/>
              </a:rPr>
              <a:t> 1, 3 thể </a:t>
            </a:r>
            <a:r>
              <a:rPr lang="en-US"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hiện</a:t>
            </a:r>
            <a:r>
              <a:rPr lang="en-US"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không</a:t>
            </a:r>
            <a:r>
              <a:rPr lang="en-US" sz="4200" b="1" dirty="0">
                <a:solidFill>
                  <a:srgbClr val="FF0000"/>
                </a:solidFill>
                <a:latin typeface="Arial" panose="020B0604020202020204" pitchFamily="34" charset="0"/>
                <a:ea typeface="Calibri" panose="020F0502020204030204" pitchFamily="34" charset="0"/>
                <a:cs typeface="Arial" panose="020B0604020202020204" pitchFamily="34" charset="0"/>
              </a:rPr>
              <a:t>  tự </a:t>
            </a:r>
            <a:r>
              <a:rPr lang="en-US"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giác</a:t>
            </a:r>
            <a:r>
              <a:rPr lang="en-US"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tích</a:t>
            </a:r>
            <a:r>
              <a:rPr lang="en-US"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cực</a:t>
            </a:r>
            <a:r>
              <a:rPr lang="en-US" sz="4200" b="1" dirty="0">
                <a:solidFill>
                  <a:srgbClr val="FF0000"/>
                </a:solidFill>
                <a:latin typeface="Arial" panose="020B0604020202020204" pitchFamily="34" charset="0"/>
                <a:ea typeface="Calibri" panose="020F0502020204030204" pitchFamily="34" charset="0"/>
                <a:cs typeface="Arial" panose="020B0604020202020204" pitchFamily="34" charset="0"/>
              </a:rPr>
              <a:t> trong học </a:t>
            </a:r>
            <a:r>
              <a:rPr lang="en-US" sz="42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tập</a:t>
            </a:r>
            <a:r>
              <a:rPr lang="vi-VN"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sz="4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50651" r="49160"/>
          <a:stretch/>
        </p:blipFill>
        <p:spPr>
          <a:xfrm>
            <a:off x="8686800" y="1926998"/>
            <a:ext cx="6573672" cy="5208630"/>
          </a:xfrm>
          <a:prstGeom prst="rect">
            <a:avLst/>
          </a:prstGeom>
        </p:spPr>
      </p:pic>
    </p:spTree>
    <p:extLst>
      <p:ext uri="{BB962C8B-B14F-4D97-AF65-F5344CB8AC3E}">
        <p14:creationId xmlns:p14="http://schemas.microsoft.com/office/powerpoint/2010/main" val="261965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FECE4"/>
        </a:solidFill>
        <a:effectLst/>
      </p:bgPr>
    </p:bg>
    <p:spTree>
      <p:nvGrpSpPr>
        <p:cNvPr id="1" name=""/>
        <p:cNvGrpSpPr/>
        <p:nvPr/>
      </p:nvGrpSpPr>
      <p:grpSpPr>
        <a:xfrm>
          <a:off x="0" y="0"/>
          <a:ext cx="0" cy="0"/>
          <a:chOff x="0" y="0"/>
          <a:chExt cx="0" cy="0"/>
        </a:xfrm>
      </p:grpSpPr>
      <p:sp>
        <p:nvSpPr>
          <p:cNvPr id="2" name="TextBox 2"/>
          <p:cNvSpPr txBox="1"/>
          <p:nvPr/>
        </p:nvSpPr>
        <p:spPr>
          <a:xfrm>
            <a:off x="1219200" y="342900"/>
            <a:ext cx="16078200" cy="1107996"/>
          </a:xfrm>
          <a:prstGeom prst="rect">
            <a:avLst/>
          </a:prstGeom>
        </p:spPr>
        <p:txBody>
          <a:bodyPr wrap="square" lIns="0" tIns="0" rIns="0" bIns="0" rtlCol="0" anchor="t">
            <a:spAutoFit/>
          </a:bodyPr>
          <a:lstStyle/>
          <a:p>
            <a:pPr algn="just">
              <a:lnSpc>
                <a:spcPct val="150000"/>
              </a:lnSpc>
            </a:pPr>
            <a:r>
              <a:rPr lang="vi-VN" sz="4800" b="1" dirty="0" smtClean="0">
                <a:solidFill>
                  <a:srgbClr val="67652E"/>
                </a:solidFill>
                <a:latin typeface="Arial" panose="020B0604020202020204" pitchFamily="34" charset="0"/>
                <a:cs typeface="Arial" panose="020B0604020202020204" pitchFamily="34" charset="0"/>
              </a:rPr>
              <a:t>2. Em hãy quan sát các bức tranh sau và trả lời câu hỏi</a:t>
            </a:r>
            <a:endParaRPr lang="en-US" sz="4800" b="1" dirty="0">
              <a:solidFill>
                <a:srgbClr val="67652E"/>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51438" t="3092" r="4140" b="46257"/>
          <a:stretch/>
        </p:blipFill>
        <p:spPr>
          <a:xfrm>
            <a:off x="2438400" y="1868164"/>
            <a:ext cx="6019800" cy="5267464"/>
          </a:xfrm>
          <a:prstGeom prst="rect">
            <a:avLst/>
          </a:prstGeom>
        </p:spPr>
      </p:pic>
      <p:sp>
        <p:nvSpPr>
          <p:cNvPr id="9" name="Rectangle 8"/>
          <p:cNvSpPr/>
          <p:nvPr/>
        </p:nvSpPr>
        <p:spPr>
          <a:xfrm>
            <a:off x="1866900" y="7353300"/>
            <a:ext cx="14782800" cy="1061829"/>
          </a:xfrm>
          <a:prstGeom prst="rect">
            <a:avLst/>
          </a:prstGeom>
          <a:solidFill>
            <a:schemeClr val="accent3">
              <a:lumMod val="40000"/>
              <a:lumOff val="60000"/>
            </a:schemeClr>
          </a:solidFill>
        </p:spPr>
        <p:txBody>
          <a:bodyPr wrap="square">
            <a:spAutoFit/>
          </a:bodyPr>
          <a:lstStyle/>
          <a:p>
            <a:pPr marR="90170" algn="just">
              <a:lnSpc>
                <a:spcPct val="150000"/>
              </a:lnSpc>
              <a:spcBef>
                <a:spcPts val="300"/>
              </a:spcBef>
              <a:spcAft>
                <a:spcPts val="300"/>
              </a:spcAft>
            </a:pPr>
            <a:r>
              <a:rPr lang="en-US" sz="4200" b="1" dirty="0" smtClean="0">
                <a:solidFill>
                  <a:srgbClr val="FF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vi-VN" sz="4200" b="1" dirty="0" smtClean="0">
                <a:solidFill>
                  <a:srgbClr val="FF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vi-VN" sz="4200" b="1" dirty="0">
                <a:solidFill>
                  <a:srgbClr val="FF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B</a:t>
            </a:r>
            <a:r>
              <a:rPr lang="en-US" sz="4200" b="1" dirty="0" err="1" smtClean="0">
                <a:solidFill>
                  <a:srgbClr val="FF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ức</a:t>
            </a:r>
            <a:r>
              <a:rPr lang="en-US" sz="4200" b="1" dirty="0" smtClean="0">
                <a:solidFill>
                  <a:srgbClr val="FF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4200" b="1" dirty="0" err="1">
                <a:solidFill>
                  <a:srgbClr val="FF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tranh</a:t>
            </a:r>
            <a:r>
              <a:rPr lang="en-US" sz="4200" b="1" dirty="0">
                <a:solidFill>
                  <a:srgbClr val="FF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2, 4 thể </a:t>
            </a:r>
            <a:r>
              <a:rPr lang="en-US" sz="4200" b="1" dirty="0" err="1">
                <a:solidFill>
                  <a:srgbClr val="FF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hiện</a:t>
            </a:r>
            <a:r>
              <a:rPr lang="en-US" sz="4200" b="1" dirty="0">
                <a:solidFill>
                  <a:srgbClr val="FF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tự </a:t>
            </a:r>
            <a:r>
              <a:rPr lang="en-US" sz="4200" b="1" dirty="0" err="1">
                <a:solidFill>
                  <a:srgbClr val="FF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giác</a:t>
            </a:r>
            <a:r>
              <a:rPr lang="en-US" sz="4200" b="1" dirty="0">
                <a:solidFill>
                  <a:srgbClr val="FF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4200" b="1" dirty="0" err="1">
                <a:solidFill>
                  <a:srgbClr val="FF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tích</a:t>
            </a:r>
            <a:r>
              <a:rPr lang="en-US" sz="4200" b="1" dirty="0">
                <a:solidFill>
                  <a:srgbClr val="FF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4200" b="1" dirty="0" err="1">
                <a:solidFill>
                  <a:srgbClr val="FF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cực</a:t>
            </a:r>
            <a:r>
              <a:rPr lang="en-US" sz="4200" b="1" dirty="0">
                <a:solidFill>
                  <a:srgbClr val="FF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trong học </a:t>
            </a:r>
            <a:r>
              <a:rPr lang="en-US" sz="4200" b="1" dirty="0" err="1">
                <a:solidFill>
                  <a:srgbClr val="FF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tập</a:t>
            </a:r>
            <a:r>
              <a:rPr lang="en-US" sz="4200" b="1" dirty="0">
                <a:solidFill>
                  <a:srgbClr val="FF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endParaRPr lang="en-US" sz="4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9503" t="53272" r="-343" b="-2621"/>
          <a:stretch/>
        </p:blipFill>
        <p:spPr>
          <a:xfrm>
            <a:off x="9448800" y="2082990"/>
            <a:ext cx="6781800" cy="5373540"/>
          </a:xfrm>
          <a:prstGeom prst="rect">
            <a:avLst/>
          </a:prstGeom>
        </p:spPr>
      </p:pic>
    </p:spTree>
    <p:extLst>
      <p:ext uri="{BB962C8B-B14F-4D97-AF65-F5344CB8AC3E}">
        <p14:creationId xmlns:p14="http://schemas.microsoft.com/office/powerpoint/2010/main" val="147779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FECE4"/>
        </a:solidFill>
        <a:effectLst/>
      </p:bgPr>
    </p:bg>
    <p:spTree>
      <p:nvGrpSpPr>
        <p:cNvPr id="1" name=""/>
        <p:cNvGrpSpPr/>
        <p:nvPr/>
      </p:nvGrpSpPr>
      <p:grpSpPr>
        <a:xfrm>
          <a:off x="0" y="0"/>
          <a:ext cx="0" cy="0"/>
          <a:chOff x="0" y="0"/>
          <a:chExt cx="0" cy="0"/>
        </a:xfrm>
      </p:grpSpPr>
      <p:sp>
        <p:nvSpPr>
          <p:cNvPr id="2" name="TextBox 2"/>
          <p:cNvSpPr txBox="1"/>
          <p:nvPr/>
        </p:nvSpPr>
        <p:spPr>
          <a:xfrm>
            <a:off x="1219200" y="342900"/>
            <a:ext cx="16078200" cy="1107996"/>
          </a:xfrm>
          <a:prstGeom prst="rect">
            <a:avLst/>
          </a:prstGeom>
        </p:spPr>
        <p:txBody>
          <a:bodyPr wrap="square" lIns="0" tIns="0" rIns="0" bIns="0" rtlCol="0" anchor="t">
            <a:spAutoFit/>
          </a:bodyPr>
          <a:lstStyle/>
          <a:p>
            <a:pPr algn="just">
              <a:lnSpc>
                <a:spcPct val="150000"/>
              </a:lnSpc>
            </a:pPr>
            <a:r>
              <a:rPr lang="vi-VN" sz="4800" b="1" dirty="0" smtClean="0">
                <a:solidFill>
                  <a:srgbClr val="67652E"/>
                </a:solidFill>
                <a:latin typeface="Arial" panose="020B0604020202020204" pitchFamily="34" charset="0"/>
                <a:cs typeface="Arial" panose="020B0604020202020204" pitchFamily="34" charset="0"/>
              </a:rPr>
              <a:t>2. Em hãy quan sát các bức tranh sau và trả lời câu hỏi</a:t>
            </a:r>
            <a:endParaRPr lang="en-US" sz="4800" b="1" dirty="0">
              <a:solidFill>
                <a:srgbClr val="67652E"/>
              </a:solidFill>
              <a:latin typeface="Arial" panose="020B0604020202020204" pitchFamily="34" charset="0"/>
              <a:cs typeface="Arial" panose="020B0604020202020204" pitchFamily="34" charset="0"/>
            </a:endParaRPr>
          </a:p>
        </p:txBody>
      </p:sp>
      <p:sp>
        <p:nvSpPr>
          <p:cNvPr id="3" name="Rectangle 2"/>
          <p:cNvSpPr/>
          <p:nvPr/>
        </p:nvSpPr>
        <p:spPr>
          <a:xfrm>
            <a:off x="1219200" y="1450896"/>
            <a:ext cx="15773400" cy="2748253"/>
          </a:xfrm>
          <a:prstGeom prst="rect">
            <a:avLst/>
          </a:prstGeom>
        </p:spPr>
        <p:txBody>
          <a:bodyPr wrap="square">
            <a:spAutoFit/>
          </a:bodyPr>
          <a:lstStyle/>
          <a:p>
            <a:pPr algn="just">
              <a:lnSpc>
                <a:spcPct val="150000"/>
              </a:lnSpc>
              <a:spcAft>
                <a:spcPts val="1000"/>
              </a:spcAft>
            </a:pP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 Để rèn luyện tính tự giác, tích cực trong học tập, em phải luôn ý thức việc học tập của mình, tự chủ động học tập không cần người khác nhắc nhở...</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1200" y="3314700"/>
            <a:ext cx="5079365" cy="7911111"/>
          </a:xfrm>
          <a:prstGeom prst="rect">
            <a:avLst/>
          </a:prstGeom>
        </p:spPr>
      </p:pic>
    </p:spTree>
    <p:extLst>
      <p:ext uri="{BB962C8B-B14F-4D97-AF65-F5344CB8AC3E}">
        <p14:creationId xmlns:p14="http://schemas.microsoft.com/office/powerpoint/2010/main" val="162639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FECE4"/>
        </a:solidFill>
        <a:effectLst/>
      </p:bgPr>
    </p:bg>
    <p:spTree>
      <p:nvGrpSpPr>
        <p:cNvPr id="1" name=""/>
        <p:cNvGrpSpPr/>
        <p:nvPr/>
      </p:nvGrpSpPr>
      <p:grpSpPr>
        <a:xfrm>
          <a:off x="0" y="0"/>
          <a:ext cx="0" cy="0"/>
          <a:chOff x="0" y="0"/>
          <a:chExt cx="0" cy="0"/>
        </a:xfrm>
      </p:grpSpPr>
      <p:sp>
        <p:nvSpPr>
          <p:cNvPr id="2" name="TextBox 2"/>
          <p:cNvSpPr txBox="1"/>
          <p:nvPr/>
        </p:nvSpPr>
        <p:spPr>
          <a:xfrm>
            <a:off x="1219200" y="342900"/>
            <a:ext cx="16078200" cy="1107996"/>
          </a:xfrm>
          <a:prstGeom prst="rect">
            <a:avLst/>
          </a:prstGeom>
        </p:spPr>
        <p:txBody>
          <a:bodyPr wrap="square" lIns="0" tIns="0" rIns="0" bIns="0" rtlCol="0" anchor="t">
            <a:spAutoFit/>
          </a:bodyPr>
          <a:lstStyle/>
          <a:p>
            <a:pPr algn="just">
              <a:lnSpc>
                <a:spcPct val="150000"/>
              </a:lnSpc>
            </a:pPr>
            <a:r>
              <a:rPr lang="vi-VN" sz="4800" b="1" dirty="0" smtClean="0">
                <a:solidFill>
                  <a:srgbClr val="67652E"/>
                </a:solidFill>
                <a:latin typeface="Arial" panose="020B0604020202020204" pitchFamily="34" charset="0"/>
                <a:cs typeface="Arial" panose="020B0604020202020204" pitchFamily="34" charset="0"/>
              </a:rPr>
              <a:t>2. Em hãy quan sát các bức tranh sau và trả lời câu hỏi</a:t>
            </a:r>
            <a:endParaRPr lang="en-US" sz="4800" b="1" dirty="0">
              <a:solidFill>
                <a:srgbClr val="67652E"/>
              </a:solidFill>
              <a:latin typeface="Arial" panose="020B0604020202020204" pitchFamily="34" charset="0"/>
              <a:cs typeface="Arial" panose="020B0604020202020204" pitchFamily="34" charset="0"/>
            </a:endParaRPr>
          </a:p>
        </p:txBody>
      </p:sp>
      <p:sp>
        <p:nvSpPr>
          <p:cNvPr id="3" name="Rectangle 2"/>
          <p:cNvSpPr/>
          <p:nvPr/>
        </p:nvSpPr>
        <p:spPr>
          <a:xfrm>
            <a:off x="1219200" y="1450896"/>
            <a:ext cx="15773400" cy="4056303"/>
          </a:xfrm>
          <a:prstGeom prst="rect">
            <a:avLst/>
          </a:prstGeom>
        </p:spPr>
        <p:txBody>
          <a:bodyPr wrap="square">
            <a:spAutoFit/>
          </a:bodyPr>
          <a:lstStyle/>
          <a:p>
            <a:pPr algn="just">
              <a:lnSpc>
                <a:spcPct val="150000"/>
              </a:lnSpc>
              <a:spcAft>
                <a:spcPts val="1000"/>
              </a:spcAft>
            </a:pPr>
            <a:r>
              <a:rPr lang="nl-NL" sz="4000" b="1" dirty="0">
                <a:solidFill>
                  <a:srgbClr val="000000"/>
                </a:solidFill>
                <a:latin typeface="Arial" panose="020B0604020202020204" pitchFamily="34" charset="0"/>
                <a:ea typeface="Calibri" panose="020F0502020204030204" pitchFamily="34" charset="0"/>
                <a:cs typeface="Arial" panose="020B0604020202020204" pitchFamily="34" charset="0"/>
              </a:rPr>
              <a:t>- Biểu hiện tự giác, tích cực học tập:</a:t>
            </a:r>
          </a:p>
          <a:p>
            <a:pPr marL="1485900" lvl="2" indent="-571500" algn="just">
              <a:lnSpc>
                <a:spcPct val="150000"/>
              </a:lnSpc>
              <a:spcAft>
                <a:spcPts val="1000"/>
              </a:spcAft>
              <a:buFont typeface="Wingdings" panose="05000000000000000000" pitchFamily="2" charset="2"/>
              <a:buChar char="§"/>
            </a:pPr>
            <a:r>
              <a:rPr lang="nl-NL"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Xác </a:t>
            </a: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định đúng mục đích học tập</a:t>
            </a:r>
          </a:p>
          <a:p>
            <a:pPr marL="1485900" lvl="2" indent="-571500" algn="just">
              <a:lnSpc>
                <a:spcPct val="150000"/>
              </a:lnSpc>
              <a:spcAft>
                <a:spcPts val="1000"/>
              </a:spcAft>
              <a:buFont typeface="Wingdings" panose="05000000000000000000" pitchFamily="2" charset="2"/>
              <a:buChar char="§"/>
            </a:pPr>
            <a:r>
              <a:rPr lang="nl-NL"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Lập </a:t>
            </a: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thời gian biểu khoa học, hợp lí</a:t>
            </a:r>
          </a:p>
          <a:p>
            <a:pPr marL="1485900" lvl="2" indent="-571500" algn="just">
              <a:lnSpc>
                <a:spcPct val="150000"/>
              </a:lnSpc>
              <a:spcAft>
                <a:spcPts val="1000"/>
              </a:spcAft>
              <a:buFont typeface="Wingdings" panose="05000000000000000000" pitchFamily="2" charset="2"/>
              <a:buChar char="§"/>
            </a:pPr>
            <a:r>
              <a:rPr lang="nl-NL"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Quyết </a:t>
            </a: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tâm thực hiện mục tiêu, kế hoạch đề ra...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5676900"/>
            <a:ext cx="10058400" cy="5177051"/>
          </a:xfrm>
          <a:prstGeom prst="rect">
            <a:avLst/>
          </a:prstGeom>
        </p:spPr>
      </p:pic>
    </p:spTree>
    <p:extLst>
      <p:ext uri="{BB962C8B-B14F-4D97-AF65-F5344CB8AC3E}">
        <p14:creationId xmlns:p14="http://schemas.microsoft.com/office/powerpoint/2010/main" val="336921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FECE4"/>
        </a:solidFill>
        <a:effectLst/>
      </p:bgPr>
    </p:bg>
    <p:spTree>
      <p:nvGrpSpPr>
        <p:cNvPr id="1" name=""/>
        <p:cNvGrpSpPr/>
        <p:nvPr/>
      </p:nvGrpSpPr>
      <p:grpSpPr>
        <a:xfrm>
          <a:off x="0" y="0"/>
          <a:ext cx="0" cy="0"/>
          <a:chOff x="0" y="0"/>
          <a:chExt cx="0" cy="0"/>
        </a:xfrm>
      </p:grpSpPr>
      <p:sp>
        <p:nvSpPr>
          <p:cNvPr id="2" name="TextBox 2"/>
          <p:cNvSpPr txBox="1"/>
          <p:nvPr/>
        </p:nvSpPr>
        <p:spPr>
          <a:xfrm>
            <a:off x="1219200" y="342900"/>
            <a:ext cx="16078200" cy="1107996"/>
          </a:xfrm>
          <a:prstGeom prst="rect">
            <a:avLst/>
          </a:prstGeom>
        </p:spPr>
        <p:txBody>
          <a:bodyPr wrap="square" lIns="0" tIns="0" rIns="0" bIns="0" rtlCol="0" anchor="t">
            <a:spAutoFit/>
          </a:bodyPr>
          <a:lstStyle/>
          <a:p>
            <a:pPr algn="just">
              <a:lnSpc>
                <a:spcPct val="150000"/>
              </a:lnSpc>
            </a:pPr>
            <a:r>
              <a:rPr lang="vi-VN" sz="4800" b="1" dirty="0" smtClean="0">
                <a:solidFill>
                  <a:srgbClr val="67652E"/>
                </a:solidFill>
                <a:latin typeface="Arial" panose="020B0604020202020204" pitchFamily="34" charset="0"/>
                <a:cs typeface="Arial" panose="020B0604020202020204" pitchFamily="34" charset="0"/>
              </a:rPr>
              <a:t>2. Em hãy quan sát các bức tranh sau và trả lời câu hỏi</a:t>
            </a:r>
            <a:endParaRPr lang="en-US" sz="4800" b="1" dirty="0">
              <a:solidFill>
                <a:srgbClr val="67652E"/>
              </a:solidFill>
              <a:latin typeface="Arial" panose="020B0604020202020204" pitchFamily="34" charset="0"/>
              <a:cs typeface="Arial" panose="020B0604020202020204" pitchFamily="34" charset="0"/>
            </a:endParaRPr>
          </a:p>
        </p:txBody>
      </p:sp>
      <p:sp>
        <p:nvSpPr>
          <p:cNvPr id="3" name="Rectangle 2"/>
          <p:cNvSpPr/>
          <p:nvPr/>
        </p:nvSpPr>
        <p:spPr>
          <a:xfrm>
            <a:off x="1219200" y="1450896"/>
            <a:ext cx="15773400" cy="4170372"/>
          </a:xfrm>
          <a:prstGeom prst="rect">
            <a:avLst/>
          </a:prstGeom>
        </p:spPr>
        <p:txBody>
          <a:bodyPr wrap="square">
            <a:spAutoFit/>
          </a:bodyPr>
          <a:lstStyle/>
          <a:p>
            <a:pPr algn="just">
              <a:lnSpc>
                <a:spcPct val="150000"/>
              </a:lnSpc>
              <a:spcAft>
                <a:spcPts val="1000"/>
              </a:spcAft>
            </a:pPr>
            <a:r>
              <a:rPr lang="vi-VN" sz="4000" b="1" dirty="0">
                <a:solidFill>
                  <a:srgbClr val="000000"/>
                </a:solidFill>
                <a:ea typeface="Calibri" panose="020F0502020204030204" pitchFamily="34" charset="0"/>
                <a:cs typeface="Arial" panose="020B0604020202020204" pitchFamily="34" charset="0"/>
              </a:rPr>
              <a:t>- Biểu hiện không tự giác, tích cực học tập:</a:t>
            </a:r>
          </a:p>
          <a:p>
            <a:pPr marL="1028700" lvl="1" indent="-571500" algn="just">
              <a:lnSpc>
                <a:spcPct val="150000"/>
              </a:lnSpc>
              <a:spcAft>
                <a:spcPts val="1000"/>
              </a:spcAft>
              <a:buFont typeface="Wingdings" panose="05000000000000000000" pitchFamily="2" charset="2"/>
              <a:buChar char="§"/>
            </a:pPr>
            <a:r>
              <a:rPr lang="vi-VN" sz="4000" dirty="0" smtClean="0">
                <a:solidFill>
                  <a:srgbClr val="000000"/>
                </a:solidFill>
                <a:ea typeface="Calibri" panose="020F0502020204030204" pitchFamily="34" charset="0"/>
                <a:cs typeface="Arial" panose="020B0604020202020204" pitchFamily="34" charset="0"/>
              </a:rPr>
              <a:t>Mải </a:t>
            </a:r>
            <a:r>
              <a:rPr lang="vi-VN" sz="4000" dirty="0">
                <a:solidFill>
                  <a:srgbClr val="000000"/>
                </a:solidFill>
                <a:ea typeface="Calibri" panose="020F0502020204030204" pitchFamily="34" charset="0"/>
                <a:cs typeface="Arial" panose="020B0604020202020204" pitchFamily="34" charset="0"/>
              </a:rPr>
              <a:t>chơi, không tập trung học </a:t>
            </a:r>
            <a:r>
              <a:rPr lang="vi-VN" sz="4000" dirty="0" smtClean="0">
                <a:solidFill>
                  <a:srgbClr val="000000"/>
                </a:solidFill>
                <a:ea typeface="Calibri" panose="020F0502020204030204" pitchFamily="34" charset="0"/>
                <a:cs typeface="Arial" panose="020B0604020202020204" pitchFamily="34" charset="0"/>
              </a:rPr>
              <a:t>tập.</a:t>
            </a:r>
            <a:endParaRPr lang="vi-VN" sz="4000" dirty="0">
              <a:solidFill>
                <a:srgbClr val="000000"/>
              </a:solidFill>
              <a:ea typeface="Calibri" panose="020F0502020204030204" pitchFamily="34" charset="0"/>
              <a:cs typeface="Arial" panose="020B0604020202020204" pitchFamily="34" charset="0"/>
            </a:endParaRPr>
          </a:p>
          <a:p>
            <a:pPr marL="1028700" lvl="1" indent="-571500" algn="just">
              <a:lnSpc>
                <a:spcPct val="150000"/>
              </a:lnSpc>
              <a:spcAft>
                <a:spcPts val="1000"/>
              </a:spcAft>
              <a:buFont typeface="Wingdings" panose="05000000000000000000" pitchFamily="2" charset="2"/>
              <a:buChar char="§"/>
            </a:pPr>
            <a:r>
              <a:rPr lang="vi-VN" sz="4000" dirty="0" smtClean="0">
                <a:solidFill>
                  <a:srgbClr val="000000"/>
                </a:solidFill>
                <a:ea typeface="Calibri" panose="020F0502020204030204" pitchFamily="34" charset="0"/>
                <a:cs typeface="Arial" panose="020B0604020202020204" pitchFamily="34" charset="0"/>
              </a:rPr>
              <a:t>Luôn </a:t>
            </a:r>
            <a:r>
              <a:rPr lang="vi-VN" sz="4000" dirty="0">
                <a:solidFill>
                  <a:srgbClr val="000000"/>
                </a:solidFill>
                <a:ea typeface="Calibri" panose="020F0502020204030204" pitchFamily="34" charset="0"/>
                <a:cs typeface="Arial" panose="020B0604020202020204" pitchFamily="34" charset="0"/>
              </a:rPr>
              <a:t>bị người khắc nhắc nhở, phê bình.</a:t>
            </a:r>
          </a:p>
          <a:p>
            <a:pPr marL="1028700" lvl="1" indent="-571500" algn="just">
              <a:lnSpc>
                <a:spcPct val="150000"/>
              </a:lnSpc>
              <a:spcAft>
                <a:spcPts val="1000"/>
              </a:spcAft>
              <a:buFont typeface="Wingdings" panose="05000000000000000000" pitchFamily="2" charset="2"/>
              <a:buChar char="§"/>
            </a:pPr>
            <a:r>
              <a:rPr lang="vi-VN" sz="4000" dirty="0" smtClean="0">
                <a:solidFill>
                  <a:srgbClr val="000000"/>
                </a:solidFill>
                <a:ea typeface="Calibri" panose="020F0502020204030204" pitchFamily="34" charset="0"/>
                <a:cs typeface="Arial" panose="020B0604020202020204" pitchFamily="34" charset="0"/>
              </a:rPr>
              <a:t>Học </a:t>
            </a:r>
            <a:r>
              <a:rPr lang="vi-VN" sz="4000" dirty="0">
                <a:solidFill>
                  <a:srgbClr val="000000"/>
                </a:solidFill>
                <a:ea typeface="Calibri" panose="020F0502020204030204" pitchFamily="34" charset="0"/>
                <a:cs typeface="Arial" panose="020B0604020202020204" pitchFamily="34" charset="0"/>
              </a:rPr>
              <a:t>tập đối phó...</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0" y="4076700"/>
            <a:ext cx="7855714" cy="6096146"/>
          </a:xfrm>
          <a:prstGeom prst="rect">
            <a:avLst/>
          </a:prstGeom>
        </p:spPr>
      </p:pic>
    </p:spTree>
    <p:extLst>
      <p:ext uri="{BB962C8B-B14F-4D97-AF65-F5344CB8AC3E}">
        <p14:creationId xmlns:p14="http://schemas.microsoft.com/office/powerpoint/2010/main" val="214190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FECE4"/>
        </a:solidFill>
        <a:effectLst/>
      </p:bgPr>
    </p:bg>
    <p:spTree>
      <p:nvGrpSpPr>
        <p:cNvPr id="1" name=""/>
        <p:cNvGrpSpPr/>
        <p:nvPr/>
      </p:nvGrpSpPr>
      <p:grpSpPr>
        <a:xfrm>
          <a:off x="0" y="0"/>
          <a:ext cx="0" cy="0"/>
          <a:chOff x="0" y="0"/>
          <a:chExt cx="0" cy="0"/>
        </a:xfrm>
      </p:grpSpPr>
      <p:sp>
        <p:nvSpPr>
          <p:cNvPr id="2" name="TextBox 2"/>
          <p:cNvSpPr txBox="1"/>
          <p:nvPr/>
        </p:nvSpPr>
        <p:spPr>
          <a:xfrm>
            <a:off x="1219200" y="342900"/>
            <a:ext cx="16078200" cy="971100"/>
          </a:xfrm>
          <a:prstGeom prst="rect">
            <a:avLst/>
          </a:prstGeom>
        </p:spPr>
        <p:txBody>
          <a:bodyPr wrap="square" lIns="0" tIns="0" rIns="0" bIns="0" rtlCol="0" anchor="t">
            <a:spAutoFit/>
          </a:bodyPr>
          <a:lstStyle/>
          <a:p>
            <a:pPr algn="just">
              <a:lnSpc>
                <a:spcPct val="150000"/>
              </a:lnSpc>
            </a:pPr>
            <a:r>
              <a:rPr lang="vi-VN" sz="4800" b="1" dirty="0" smtClean="0">
                <a:solidFill>
                  <a:srgbClr val="67652E"/>
                </a:solidFill>
                <a:latin typeface="Arial" panose="020B0604020202020204" pitchFamily="34" charset="0"/>
                <a:cs typeface="Arial" panose="020B0604020202020204" pitchFamily="34" charset="0"/>
              </a:rPr>
              <a:t>3. Em hãy đọc các trường hợp sau và trả lời câu hỏi</a:t>
            </a:r>
            <a:endParaRPr lang="en-US" sz="4800" b="1" dirty="0">
              <a:solidFill>
                <a:srgbClr val="67652E"/>
              </a:solidFill>
              <a:latin typeface="Arial" panose="020B0604020202020204" pitchFamily="34" charset="0"/>
              <a:cs typeface="Arial" panose="020B0604020202020204" pitchFamily="34" charset="0"/>
            </a:endParaRPr>
          </a:p>
        </p:txBody>
      </p:sp>
      <p:sp>
        <p:nvSpPr>
          <p:cNvPr id="7" name="Rounded Rectangle 6"/>
          <p:cNvSpPr/>
          <p:nvPr/>
        </p:nvSpPr>
        <p:spPr>
          <a:xfrm>
            <a:off x="1524000" y="2552700"/>
            <a:ext cx="15468600" cy="3200400"/>
          </a:xfrm>
          <a:prstGeom prst="roundRect">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5000"/>
              </a:lnSpc>
            </a:pPr>
            <a:r>
              <a:rPr lang="vi-VN" sz="3200" dirty="0" smtClean="0">
                <a:solidFill>
                  <a:schemeClr val="tx1"/>
                </a:solidFill>
              </a:rPr>
              <a:t>      N là học sinh lớp 7C. Do kinh tế gia đình khó khăn nên bố mẹ N phải làm nhiều công việc khác nhau và không thể dành nhiều thời gian cho N. Dù vậy, N luôn chủ động trong học tập, đặt mục tiêu cụ thể và quyết tâm thực hiện bằng sự cố gắng, nỗ lực cao. Kết quả là N luôn học tốt và được thầy, cô giáo khen ngợi.</a:t>
            </a:r>
            <a:endParaRPr lang="en-US" sz="3200" dirty="0">
              <a:solidFill>
                <a:schemeClr val="tx1"/>
              </a:solidFill>
            </a:endParaRPr>
          </a:p>
        </p:txBody>
      </p:sp>
      <p:sp>
        <p:nvSpPr>
          <p:cNvPr id="9" name="Rectangle 8"/>
          <p:cNvSpPr/>
          <p:nvPr/>
        </p:nvSpPr>
        <p:spPr>
          <a:xfrm>
            <a:off x="1524000" y="1638300"/>
            <a:ext cx="3423118" cy="677108"/>
          </a:xfrm>
          <a:prstGeom prst="rect">
            <a:avLst/>
          </a:prstGeom>
          <a:noFill/>
        </p:spPr>
        <p:txBody>
          <a:bodyPr wrap="none" lIns="91440" tIns="45720" rIns="91440" bIns="45720">
            <a:spAutoFit/>
          </a:bodyPr>
          <a:lstStyle/>
          <a:p>
            <a:pPr algn="ctr"/>
            <a:r>
              <a:rPr lang="vi-VN" sz="3800" b="1" dirty="0" smtClean="0">
                <a:ln w="22225">
                  <a:solidFill>
                    <a:schemeClr val="accent2"/>
                  </a:solidFill>
                  <a:prstDash val="solid"/>
                </a:ln>
                <a:solidFill>
                  <a:schemeClr val="accent2">
                    <a:lumMod val="60000"/>
                    <a:lumOff val="40000"/>
                  </a:schemeClr>
                </a:solidFill>
                <a:effectLst>
                  <a:innerShdw blurRad="63500" dist="50800" dir="5400000">
                    <a:prstClr val="black">
                      <a:alpha val="50000"/>
                    </a:prstClr>
                  </a:innerShdw>
                </a:effectLst>
              </a:rPr>
              <a:t>Trường hợp 1</a:t>
            </a:r>
            <a:endParaRPr lang="en-US" sz="3800" b="1" dirty="0">
              <a:ln w="22225">
                <a:solidFill>
                  <a:schemeClr val="accent2"/>
                </a:solidFill>
                <a:prstDash val="solid"/>
              </a:ln>
              <a:solidFill>
                <a:schemeClr val="accent2">
                  <a:lumMod val="60000"/>
                  <a:lumOff val="40000"/>
                </a:schemeClr>
              </a:solidFill>
              <a:effectLst>
                <a:innerShdw blurRad="63500" dist="50800" dir="5400000">
                  <a:prstClr val="black">
                    <a:alpha val="50000"/>
                  </a:prstClr>
                </a:innerShdw>
              </a:effectLst>
            </a:endParaRPr>
          </a:p>
        </p:txBody>
      </p:sp>
      <p:sp>
        <p:nvSpPr>
          <p:cNvPr id="10" name="Rectangle 9"/>
          <p:cNvSpPr/>
          <p:nvPr/>
        </p:nvSpPr>
        <p:spPr>
          <a:xfrm>
            <a:off x="1524001" y="6134100"/>
            <a:ext cx="3423117" cy="677108"/>
          </a:xfrm>
          <a:prstGeom prst="rect">
            <a:avLst/>
          </a:prstGeom>
          <a:noFill/>
        </p:spPr>
        <p:txBody>
          <a:bodyPr wrap="none" lIns="91440" tIns="45720" rIns="91440" bIns="45720">
            <a:spAutoFit/>
          </a:bodyPr>
          <a:lstStyle/>
          <a:p>
            <a:pPr algn="ctr"/>
            <a:r>
              <a:rPr lang="vi-VN" sz="3800" b="1" dirty="0" smtClean="0">
                <a:ln w="22225">
                  <a:solidFill>
                    <a:schemeClr val="accent2"/>
                  </a:solidFill>
                  <a:prstDash val="solid"/>
                </a:ln>
                <a:solidFill>
                  <a:schemeClr val="accent2">
                    <a:lumMod val="60000"/>
                    <a:lumOff val="40000"/>
                  </a:schemeClr>
                </a:solidFill>
                <a:effectLst>
                  <a:innerShdw blurRad="63500" dist="50800" dir="5400000">
                    <a:prstClr val="black">
                      <a:alpha val="50000"/>
                    </a:prstClr>
                  </a:innerShdw>
                </a:effectLst>
              </a:rPr>
              <a:t>Trường hợp 2</a:t>
            </a:r>
            <a:endParaRPr lang="en-US" sz="3800" b="1" dirty="0">
              <a:ln w="22225">
                <a:solidFill>
                  <a:schemeClr val="accent2"/>
                </a:solidFill>
                <a:prstDash val="solid"/>
              </a:ln>
              <a:solidFill>
                <a:schemeClr val="accent2">
                  <a:lumMod val="60000"/>
                  <a:lumOff val="40000"/>
                </a:schemeClr>
              </a:solidFill>
              <a:effectLst>
                <a:innerShdw blurRad="63500" dist="50800" dir="5400000">
                  <a:prstClr val="black">
                    <a:alpha val="50000"/>
                  </a:prstClr>
                </a:innerShdw>
              </a:effectLst>
            </a:endParaRPr>
          </a:p>
        </p:txBody>
      </p:sp>
      <p:sp>
        <p:nvSpPr>
          <p:cNvPr id="11" name="Rounded Rectangle 10"/>
          <p:cNvSpPr/>
          <p:nvPr/>
        </p:nvSpPr>
        <p:spPr>
          <a:xfrm>
            <a:off x="1524000" y="7151103"/>
            <a:ext cx="15468600" cy="2578452"/>
          </a:xfrm>
          <a:prstGeom prst="roundRect">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5000"/>
              </a:lnSpc>
            </a:pPr>
            <a:r>
              <a:rPr lang="vi-VN" sz="3200" dirty="0" smtClean="0">
                <a:solidFill>
                  <a:schemeClr val="tx1"/>
                </a:solidFill>
              </a:rPr>
              <a:t>      H thường tự giác trong học tập, nhất là khi làm việc nhóm. H cho rằng nhóm có nhiều người nên mình cũng phải tự giác, chủ động thực hiện nhiệm vụ. Không những thế, H còn xây dựng kế hoạch cải thiện khả năng thuyết trình của mình một cách chủ động, đầy quyết tâ.</a:t>
            </a:r>
            <a:endParaRPr lang="en-US" sz="3200" dirty="0">
              <a:solidFill>
                <a:schemeClr val="tx1"/>
              </a:solidFill>
            </a:endParaRPr>
          </a:p>
        </p:txBody>
      </p:sp>
    </p:spTree>
    <p:extLst>
      <p:ext uri="{BB962C8B-B14F-4D97-AF65-F5344CB8AC3E}">
        <p14:creationId xmlns:p14="http://schemas.microsoft.com/office/powerpoint/2010/main" val="85940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377626" y="0"/>
            <a:ext cx="4063128" cy="7916094"/>
          </a:xfrm>
          <a:prstGeom prst="rect">
            <a:avLst/>
          </a:prstGeom>
        </p:spPr>
      </p:pic>
      <p:sp>
        <p:nvSpPr>
          <p:cNvPr id="4" name="Rectangle 3"/>
          <p:cNvSpPr/>
          <p:nvPr/>
        </p:nvSpPr>
        <p:spPr>
          <a:xfrm>
            <a:off x="8242857" y="1741088"/>
            <a:ext cx="8317663" cy="1661993"/>
          </a:xfrm>
          <a:prstGeom prst="rect">
            <a:avLst/>
          </a:prstGeom>
          <a:noFill/>
        </p:spPr>
        <p:txBody>
          <a:bodyPr wrap="none" lIns="137160" tIns="68580" rIns="137160" bIns="68580">
            <a:spAutoFit/>
          </a:bodyPr>
          <a:lstStyle/>
          <a:p>
            <a:pPr algn="ctr"/>
            <a:r>
              <a:rPr lang="en-US" sz="99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NHỔ CÀ RỐT</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34660" y="4262756"/>
            <a:ext cx="1795343" cy="1390929"/>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04847" y="3151895"/>
            <a:ext cx="4038600" cy="2980687"/>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40488" y="4802316"/>
            <a:ext cx="2228810" cy="3113778"/>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13297460" y="8126762"/>
            <a:ext cx="1276352" cy="1909802"/>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9965047" y="8126762"/>
            <a:ext cx="1276352" cy="1909802"/>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6612247" y="8126762"/>
            <a:ext cx="1276352" cy="1909802"/>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3379054" y="8126762"/>
            <a:ext cx="1276352" cy="1909802"/>
          </a:xfrm>
          <a:prstGeom prst="rect">
            <a:avLst/>
          </a:prstGeom>
        </p:spPr>
      </p:pic>
      <p:sp>
        <p:nvSpPr>
          <p:cNvPr id="19" name="Rectangle 18"/>
          <p:cNvSpPr/>
          <p:nvPr/>
        </p:nvSpPr>
        <p:spPr>
          <a:xfrm>
            <a:off x="3328718" y="9075716"/>
            <a:ext cx="11518251"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solidFill>
                  <a:srgbClr val="002060"/>
                </a:solidFill>
                <a:latin typeface="Times New Roman" panose="02020603050405020304" pitchFamily="18" charset="0"/>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990999" y="3805556"/>
            <a:ext cx="914400" cy="914400"/>
          </a:xfrm>
          <a:prstGeom prst="rect">
            <a:avLst/>
          </a:prstGeom>
        </p:spPr>
      </p:pic>
    </p:spTree>
    <p:extLst>
      <p:ext uri="{BB962C8B-B14F-4D97-AF65-F5344CB8AC3E}">
        <p14:creationId xmlns:p14="http://schemas.microsoft.com/office/powerpoint/2010/main" val="221202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FECE4"/>
        </a:solidFill>
        <a:effectLst/>
      </p:bgPr>
    </p:bg>
    <p:spTree>
      <p:nvGrpSpPr>
        <p:cNvPr id="1" name=""/>
        <p:cNvGrpSpPr/>
        <p:nvPr/>
      </p:nvGrpSpPr>
      <p:grpSpPr>
        <a:xfrm>
          <a:off x="0" y="0"/>
          <a:ext cx="0" cy="0"/>
          <a:chOff x="0" y="0"/>
          <a:chExt cx="0" cy="0"/>
        </a:xfrm>
      </p:grpSpPr>
      <p:sp>
        <p:nvSpPr>
          <p:cNvPr id="2" name="TextBox 2"/>
          <p:cNvSpPr txBox="1"/>
          <p:nvPr/>
        </p:nvSpPr>
        <p:spPr>
          <a:xfrm>
            <a:off x="1219200" y="342900"/>
            <a:ext cx="16078200" cy="971100"/>
          </a:xfrm>
          <a:prstGeom prst="rect">
            <a:avLst/>
          </a:prstGeom>
        </p:spPr>
        <p:txBody>
          <a:bodyPr wrap="square" lIns="0" tIns="0" rIns="0" bIns="0" rtlCol="0" anchor="t">
            <a:spAutoFit/>
          </a:bodyPr>
          <a:lstStyle/>
          <a:p>
            <a:pPr algn="just">
              <a:lnSpc>
                <a:spcPct val="150000"/>
              </a:lnSpc>
            </a:pPr>
            <a:r>
              <a:rPr lang="vi-VN" sz="4800" b="1" dirty="0" smtClean="0">
                <a:solidFill>
                  <a:srgbClr val="67652E"/>
                </a:solidFill>
                <a:latin typeface="Arial" panose="020B0604020202020204" pitchFamily="34" charset="0"/>
                <a:cs typeface="Arial" panose="020B0604020202020204" pitchFamily="34" charset="0"/>
              </a:rPr>
              <a:t>3. Em hãy đọc các trường hợp sau và trả lời câu hỏi</a:t>
            </a:r>
            <a:endParaRPr lang="en-US" sz="4800" b="1" dirty="0">
              <a:solidFill>
                <a:srgbClr val="67652E"/>
              </a:solidFill>
              <a:latin typeface="Arial" panose="020B0604020202020204" pitchFamily="34" charset="0"/>
              <a:cs typeface="Arial" panose="020B0604020202020204" pitchFamily="34" charset="0"/>
            </a:endParaRPr>
          </a:p>
        </p:txBody>
      </p:sp>
      <p:sp>
        <p:nvSpPr>
          <p:cNvPr id="7" name="Rounded Rectangle 6"/>
          <p:cNvSpPr/>
          <p:nvPr/>
        </p:nvSpPr>
        <p:spPr>
          <a:xfrm>
            <a:off x="1524000" y="2552700"/>
            <a:ext cx="15468600" cy="3200400"/>
          </a:xfrm>
          <a:prstGeom prst="roundRect">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5000"/>
              </a:lnSpc>
            </a:pPr>
            <a:r>
              <a:rPr lang="vi-VN" sz="3200" dirty="0" smtClean="0">
                <a:solidFill>
                  <a:schemeClr val="tx1"/>
                </a:solidFill>
              </a:rPr>
              <a:t>      Từ khi được bố mẹ mua cho điện thoại thông minh, T có biểu hiện sa sút trong học tập. Mỗi buổi tối, thay vì ngồi vào bàn học bài, T sử dụng điện thoại và nói dối bố mẹ là tìm tài liệu hay trao đổi việc học với bạn. Đến cuối học kì, kết quả học tập của T giảm sút nên bố mẹ quyết định không cho T sử dụng điện thoại nữa.</a:t>
            </a:r>
            <a:endParaRPr lang="en-US" sz="3200" dirty="0">
              <a:solidFill>
                <a:schemeClr val="tx1"/>
              </a:solidFill>
            </a:endParaRPr>
          </a:p>
        </p:txBody>
      </p:sp>
      <p:sp>
        <p:nvSpPr>
          <p:cNvPr id="9" name="Rectangle 8"/>
          <p:cNvSpPr/>
          <p:nvPr/>
        </p:nvSpPr>
        <p:spPr>
          <a:xfrm>
            <a:off x="1524001" y="1638300"/>
            <a:ext cx="3423117" cy="677108"/>
          </a:xfrm>
          <a:prstGeom prst="rect">
            <a:avLst/>
          </a:prstGeom>
          <a:noFill/>
        </p:spPr>
        <p:txBody>
          <a:bodyPr wrap="none" lIns="91440" tIns="45720" rIns="91440" bIns="45720">
            <a:spAutoFit/>
          </a:bodyPr>
          <a:lstStyle/>
          <a:p>
            <a:pPr algn="ctr"/>
            <a:r>
              <a:rPr lang="vi-VN" sz="3800" b="1" dirty="0" smtClean="0">
                <a:ln w="22225">
                  <a:solidFill>
                    <a:schemeClr val="accent2"/>
                  </a:solidFill>
                  <a:prstDash val="solid"/>
                </a:ln>
                <a:solidFill>
                  <a:schemeClr val="accent2">
                    <a:lumMod val="60000"/>
                    <a:lumOff val="40000"/>
                  </a:schemeClr>
                </a:solidFill>
                <a:effectLst>
                  <a:innerShdw blurRad="63500" dist="50800" dir="5400000">
                    <a:prstClr val="black">
                      <a:alpha val="50000"/>
                    </a:prstClr>
                  </a:innerShdw>
                </a:effectLst>
              </a:rPr>
              <a:t>Trường hợp 3</a:t>
            </a:r>
            <a:endParaRPr lang="en-US" sz="3800" b="1" dirty="0">
              <a:ln w="22225">
                <a:solidFill>
                  <a:schemeClr val="accent2"/>
                </a:solidFill>
                <a:prstDash val="solid"/>
              </a:ln>
              <a:solidFill>
                <a:schemeClr val="accent2">
                  <a:lumMod val="60000"/>
                  <a:lumOff val="40000"/>
                </a:schemeClr>
              </a:solidFill>
              <a:effectLst>
                <a:innerShdw blurRad="63500" dist="50800" dir="5400000">
                  <a:prstClr val="black">
                    <a:alpha val="50000"/>
                  </a:prstClr>
                </a:innerShdw>
              </a:effectLst>
            </a:endParaRPr>
          </a:p>
        </p:txBody>
      </p:sp>
      <p:sp>
        <p:nvSpPr>
          <p:cNvPr id="3" name="Rectangle 2"/>
          <p:cNvSpPr/>
          <p:nvPr/>
        </p:nvSpPr>
        <p:spPr>
          <a:xfrm>
            <a:off x="3825354" y="5990392"/>
            <a:ext cx="13144500" cy="3754874"/>
          </a:xfrm>
          <a:prstGeom prst="rect">
            <a:avLst/>
          </a:prstGeom>
        </p:spPr>
        <p:txBody>
          <a:bodyPr wrap="square">
            <a:spAutoFit/>
          </a:bodyPr>
          <a:lstStyle/>
          <a:p>
            <a:pPr marL="571500" marR="90170" indent="-571500" algn="just">
              <a:lnSpc>
                <a:spcPct val="150000"/>
              </a:lnSpc>
              <a:spcBef>
                <a:spcPts val="300"/>
              </a:spcBef>
              <a:spcAft>
                <a:spcPts val="300"/>
              </a:spcAft>
              <a:buFont typeface="Wingdings" panose="05000000000000000000" pitchFamily="2" charset="2"/>
              <a:buChar char="Ø"/>
            </a:pPr>
            <a:r>
              <a:rPr lang="en-US" sz="3800" dirty="0" err="1">
                <a:latin typeface="Arial" panose="020B0604020202020204" pitchFamily="34" charset="0"/>
                <a:ea typeface="Calibri" panose="020F0502020204030204" pitchFamily="34" charset="0"/>
                <a:cs typeface="Arial" panose="020B0604020202020204" pitchFamily="34" charset="0"/>
              </a:rPr>
              <a:t>Em</a:t>
            </a:r>
            <a:r>
              <a:rPr lang="en-US" sz="3800" dirty="0">
                <a:latin typeface="Arial" panose="020B0604020202020204" pitchFamily="34" charset="0"/>
                <a:ea typeface="Calibri" panose="020F0502020204030204" pitchFamily="34" charset="0"/>
                <a:cs typeface="Arial" panose="020B0604020202020204" pitchFamily="34" charset="0"/>
              </a:rPr>
              <a:t> có </a:t>
            </a:r>
            <a:r>
              <a:rPr lang="en-US" sz="3800" dirty="0" err="1">
                <a:latin typeface="Arial" panose="020B0604020202020204" pitchFamily="34" charset="0"/>
                <a:ea typeface="Calibri" panose="020F0502020204030204" pitchFamily="34" charset="0"/>
                <a:cs typeface="Arial" panose="020B0604020202020204" pitchFamily="34" charset="0"/>
              </a:rPr>
              <a:t>suy</a:t>
            </a:r>
            <a:r>
              <a:rPr lang="en-US" sz="3800" dirty="0">
                <a:latin typeface="Arial" panose="020B0604020202020204" pitchFamily="34" charset="0"/>
                <a:ea typeface="Calibri" panose="020F0502020204030204" pitchFamily="34" charset="0"/>
                <a:cs typeface="Arial" panose="020B0604020202020204" pitchFamily="34" charset="0"/>
              </a:rPr>
              <a:t> nghĩ gì về việc làm của bạn N, H, T?</a:t>
            </a:r>
          </a:p>
          <a:p>
            <a:pPr marL="571500" marR="90170" indent="-571500" algn="just">
              <a:lnSpc>
                <a:spcPct val="150000"/>
              </a:lnSpc>
              <a:spcBef>
                <a:spcPts val="300"/>
              </a:spcBef>
              <a:spcAft>
                <a:spcPts val="300"/>
              </a:spcAft>
              <a:buFont typeface="Wingdings" panose="05000000000000000000" pitchFamily="2" charset="2"/>
              <a:buChar char="Ø"/>
            </a:pPr>
            <a:r>
              <a:rPr lang="en-US" sz="3800" dirty="0" smtClean="0">
                <a:latin typeface="Arial" panose="020B0604020202020204" pitchFamily="34" charset="0"/>
                <a:ea typeface="Calibri" panose="020F0502020204030204" pitchFamily="34" charset="0"/>
                <a:cs typeface="Arial" panose="020B0604020202020204" pitchFamily="34" charset="0"/>
              </a:rPr>
              <a:t>Vì </a:t>
            </a:r>
            <a:r>
              <a:rPr lang="en-US" sz="3800" dirty="0" err="1">
                <a:latin typeface="Arial" panose="020B0604020202020204" pitchFamily="34" charset="0"/>
                <a:ea typeface="Calibri" panose="020F0502020204030204" pitchFamily="34" charset="0"/>
                <a:cs typeface="Arial" panose="020B0604020202020204" pitchFamily="34" charset="0"/>
              </a:rPr>
              <a:t>sao</a:t>
            </a:r>
            <a:r>
              <a:rPr lang="en-US" sz="3800" dirty="0">
                <a:latin typeface="Arial" panose="020B0604020202020204" pitchFamily="34" charset="0"/>
                <a:ea typeface="Calibri" panose="020F0502020204030204" pitchFamily="34" charset="0"/>
                <a:cs typeface="Arial" panose="020B0604020202020204" pitchFamily="34" charset="0"/>
              </a:rPr>
              <a:t> học sinh cần phải tự </a:t>
            </a:r>
            <a:r>
              <a:rPr lang="en-US" sz="3800" dirty="0" err="1">
                <a:latin typeface="Arial" panose="020B0604020202020204" pitchFamily="34" charset="0"/>
                <a:ea typeface="Calibri" panose="020F0502020204030204" pitchFamily="34" charset="0"/>
                <a:cs typeface="Arial" panose="020B0604020202020204" pitchFamily="34" charset="0"/>
              </a:rPr>
              <a:t>giác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tích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cực</a:t>
            </a:r>
            <a:r>
              <a:rPr lang="en-US" sz="3800" dirty="0">
                <a:latin typeface="Arial" panose="020B0604020202020204" pitchFamily="34" charset="0"/>
                <a:ea typeface="Calibri" panose="020F0502020204030204" pitchFamily="34" charset="0"/>
                <a:cs typeface="Arial" panose="020B0604020202020204" pitchFamily="34" charset="0"/>
              </a:rPr>
              <a:t> trong học </a:t>
            </a:r>
            <a:r>
              <a:rPr lang="en-US" sz="3800" dirty="0" err="1">
                <a:latin typeface="Arial" panose="020B0604020202020204" pitchFamily="34" charset="0"/>
                <a:ea typeface="Calibri" panose="020F0502020204030204" pitchFamily="34" charset="0"/>
                <a:cs typeface="Arial" panose="020B0604020202020204" pitchFamily="34" charset="0"/>
              </a:rPr>
              <a:t>tập</a:t>
            </a:r>
            <a:r>
              <a:rPr lang="en-US" sz="3800" dirty="0">
                <a:latin typeface="Arial" panose="020B0604020202020204" pitchFamily="34" charset="0"/>
                <a:ea typeface="Calibri" panose="020F0502020204030204" pitchFamily="34" charset="0"/>
                <a:cs typeface="Arial" panose="020B0604020202020204" pitchFamily="34" charset="0"/>
              </a:rPr>
              <a:t>?</a:t>
            </a:r>
          </a:p>
          <a:p>
            <a:pPr marL="571500" marR="90170" indent="-571500" algn="just">
              <a:lnSpc>
                <a:spcPct val="150000"/>
              </a:lnSpc>
              <a:spcBef>
                <a:spcPts val="300"/>
              </a:spcBef>
              <a:spcAft>
                <a:spcPts val="300"/>
              </a:spcAft>
              <a:buFont typeface="Wingdings" panose="05000000000000000000" pitchFamily="2" charset="2"/>
              <a:buChar char="Ø"/>
            </a:pPr>
            <a:r>
              <a:rPr lang="en-US" sz="3800" dirty="0" smtClean="0">
                <a:latin typeface="Arial" panose="020B0604020202020204" pitchFamily="34" charset="0"/>
                <a:ea typeface="Calibri" panose="020F0502020204030204" pitchFamily="34" charset="0"/>
                <a:cs typeface="Arial" panose="020B0604020202020204" pitchFamily="34" charset="0"/>
              </a:rPr>
              <a:t>Theo </a:t>
            </a:r>
            <a:r>
              <a:rPr lang="en-US" sz="3800" dirty="0" err="1">
                <a:latin typeface="Arial" panose="020B0604020202020204" pitchFamily="34" charset="0"/>
                <a:ea typeface="Calibri" panose="020F0502020204030204" pitchFamily="34" charset="0"/>
                <a:cs typeface="Arial" panose="020B0604020202020204" pitchFamily="34" charset="0"/>
              </a:rPr>
              <a:t>em</a:t>
            </a:r>
            <a:r>
              <a:rPr lang="en-US" sz="3800" dirty="0">
                <a:latin typeface="Arial" panose="020B0604020202020204" pitchFamily="34" charset="0"/>
                <a:ea typeface="Calibri" panose="020F0502020204030204" pitchFamily="34" charset="0"/>
                <a:cs typeface="Arial" panose="020B0604020202020204" pitchFamily="34" charset="0"/>
              </a:rPr>
              <a:t>, nên góp ý, </a:t>
            </a:r>
            <a:r>
              <a:rPr lang="en-US" sz="3800" dirty="0" err="1">
                <a:latin typeface="Arial" panose="020B0604020202020204" pitchFamily="34" charset="0"/>
                <a:ea typeface="Calibri" panose="020F0502020204030204" pitchFamily="34" charset="0"/>
                <a:cs typeface="Arial" panose="020B0604020202020204" pitchFamily="34" charset="0"/>
              </a:rPr>
              <a:t>nhắc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nhở</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những</a:t>
            </a:r>
            <a:r>
              <a:rPr lang="en-US" sz="3800" dirty="0">
                <a:latin typeface="Arial" panose="020B0604020202020204" pitchFamily="34" charset="0"/>
                <a:ea typeface="Calibri" panose="020F0502020204030204" pitchFamily="34" charset="0"/>
                <a:cs typeface="Arial" panose="020B0604020202020204" pitchFamily="34" charset="0"/>
              </a:rPr>
              <a:t> bạn chưa tự </a:t>
            </a:r>
            <a:r>
              <a:rPr lang="en-US" sz="3800" dirty="0" err="1">
                <a:latin typeface="Arial" panose="020B0604020202020204" pitchFamily="34" charset="0"/>
                <a:ea typeface="Calibri" panose="020F0502020204030204" pitchFamily="34" charset="0"/>
                <a:cs typeface="Arial" panose="020B0604020202020204" pitchFamily="34" charset="0"/>
              </a:rPr>
              <a:t>giác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tích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cực</a:t>
            </a:r>
            <a:r>
              <a:rPr lang="en-US" sz="3800" dirty="0">
                <a:latin typeface="Arial" panose="020B0604020202020204" pitchFamily="34" charset="0"/>
                <a:ea typeface="Calibri" panose="020F0502020204030204" pitchFamily="34" charset="0"/>
                <a:cs typeface="Arial" panose="020B0604020202020204" pitchFamily="34" charset="0"/>
              </a:rPr>
              <a:t> học </a:t>
            </a:r>
            <a:r>
              <a:rPr lang="en-US" sz="3800" dirty="0" err="1">
                <a:latin typeface="Arial" panose="020B0604020202020204" pitchFamily="34" charset="0"/>
                <a:ea typeface="Calibri" panose="020F0502020204030204" pitchFamily="34" charset="0"/>
                <a:cs typeface="Arial" panose="020B0604020202020204" pitchFamily="34" charset="0"/>
              </a:rPr>
              <a:t>tập</a:t>
            </a:r>
            <a:r>
              <a:rPr lang="en-US" sz="3800" dirty="0">
                <a:latin typeface="Arial" panose="020B0604020202020204" pitchFamily="34" charset="0"/>
                <a:ea typeface="Calibri" panose="020F0502020204030204" pitchFamily="34" charset="0"/>
                <a:cs typeface="Arial" panose="020B0604020202020204" pitchFamily="34" charset="0"/>
              </a:rPr>
              <a:t> như thế nào?</a:t>
            </a:r>
          </a:p>
        </p:txBody>
      </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57200" y="6676114"/>
            <a:ext cx="3086100" cy="2383430"/>
          </a:xfrm>
          <a:prstGeom prst="rect">
            <a:avLst/>
          </a:prstGeom>
        </p:spPr>
      </p:pic>
    </p:spTree>
    <p:extLst>
      <p:ext uri="{BB962C8B-B14F-4D97-AF65-F5344CB8AC3E}">
        <p14:creationId xmlns:p14="http://schemas.microsoft.com/office/powerpoint/2010/main" val="428029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FECE4"/>
        </a:solidFill>
        <a:effectLst/>
      </p:bgPr>
    </p:bg>
    <p:spTree>
      <p:nvGrpSpPr>
        <p:cNvPr id="1" name=""/>
        <p:cNvGrpSpPr/>
        <p:nvPr/>
      </p:nvGrpSpPr>
      <p:grpSpPr>
        <a:xfrm>
          <a:off x="0" y="0"/>
          <a:ext cx="0" cy="0"/>
          <a:chOff x="0" y="0"/>
          <a:chExt cx="0" cy="0"/>
        </a:xfrm>
      </p:grpSpPr>
      <p:sp>
        <p:nvSpPr>
          <p:cNvPr id="2" name="TextBox 2"/>
          <p:cNvSpPr txBox="1"/>
          <p:nvPr/>
        </p:nvSpPr>
        <p:spPr>
          <a:xfrm>
            <a:off x="1219200" y="342900"/>
            <a:ext cx="16078200" cy="971100"/>
          </a:xfrm>
          <a:prstGeom prst="rect">
            <a:avLst/>
          </a:prstGeom>
        </p:spPr>
        <p:txBody>
          <a:bodyPr wrap="square" lIns="0" tIns="0" rIns="0" bIns="0" rtlCol="0" anchor="t">
            <a:spAutoFit/>
          </a:bodyPr>
          <a:lstStyle/>
          <a:p>
            <a:pPr algn="just">
              <a:lnSpc>
                <a:spcPct val="150000"/>
              </a:lnSpc>
            </a:pPr>
            <a:r>
              <a:rPr lang="vi-VN" sz="4800" b="1" dirty="0" smtClean="0">
                <a:solidFill>
                  <a:srgbClr val="67652E"/>
                </a:solidFill>
                <a:latin typeface="Arial" panose="020B0604020202020204" pitchFamily="34" charset="0"/>
                <a:cs typeface="Arial" panose="020B0604020202020204" pitchFamily="34" charset="0"/>
              </a:rPr>
              <a:t>3. Em hãy đọc các trường hợp sau và trả lời câu hỏi</a:t>
            </a:r>
            <a:endParaRPr lang="en-US" sz="4800" b="1" dirty="0">
              <a:solidFill>
                <a:srgbClr val="67652E"/>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0526"/>
          <a:stretch/>
        </p:blipFill>
        <p:spPr>
          <a:xfrm>
            <a:off x="-152400" y="4000500"/>
            <a:ext cx="7239000" cy="6477000"/>
          </a:xfrm>
          <a:prstGeom prst="rect">
            <a:avLst/>
          </a:prstGeom>
        </p:spPr>
      </p:pic>
      <p:sp>
        <p:nvSpPr>
          <p:cNvPr id="5" name="Rounded Rectangular Callout 4"/>
          <p:cNvSpPr/>
          <p:nvPr/>
        </p:nvSpPr>
        <p:spPr>
          <a:xfrm>
            <a:off x="7086600" y="2095500"/>
            <a:ext cx="10058400" cy="6248400"/>
          </a:xfrm>
          <a:prstGeom prst="wedgeRoundRectCallout">
            <a:avLst>
              <a:gd name="adj1" fmla="val -58147"/>
              <a:gd name="adj2" fmla="val 39876"/>
              <a:gd name="adj3" fmla="val 16667"/>
            </a:avLst>
          </a:prstGeom>
          <a:solidFill>
            <a:schemeClr val="accent6">
              <a:lumMod val="20000"/>
              <a:lumOff val="80000"/>
            </a:schemeClr>
          </a:solidFill>
          <a:ln w="571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lnSpc>
                <a:spcPct val="150000"/>
              </a:lnSpc>
              <a:buFont typeface="Wingdings" panose="05000000000000000000" pitchFamily="2" charset="2"/>
              <a:buChar char="q"/>
            </a:pPr>
            <a:r>
              <a:rPr lang="nl-NL" sz="3500" dirty="0" smtClean="0">
                <a:solidFill>
                  <a:schemeClr val="tx1"/>
                </a:solidFill>
                <a:latin typeface="Arial" panose="020B0604020202020204" pitchFamily="34" charset="0"/>
                <a:cs typeface="Arial" panose="020B0604020202020204" pitchFamily="34" charset="0"/>
              </a:rPr>
              <a:t>Hai </a:t>
            </a:r>
            <a:r>
              <a:rPr lang="nl-NL" sz="3500" dirty="0">
                <a:solidFill>
                  <a:schemeClr val="tx1"/>
                </a:solidFill>
                <a:latin typeface="Arial" panose="020B0604020202020204" pitchFamily="34" charset="0"/>
                <a:cs typeface="Arial" panose="020B0604020202020204" pitchFamily="34" charset="0"/>
              </a:rPr>
              <a:t>bạn N và H có tinh thần tự giác, tích cực học tập, còn T không có tinh thần tự giác, tích cực học tập.</a:t>
            </a:r>
            <a:endParaRPr lang="en-US" sz="3500" dirty="0">
              <a:solidFill>
                <a:schemeClr val="tx1"/>
              </a:solidFill>
              <a:latin typeface="Arial" panose="020B0604020202020204" pitchFamily="34" charset="0"/>
              <a:cs typeface="Arial" panose="020B0604020202020204" pitchFamily="34" charset="0"/>
            </a:endParaRPr>
          </a:p>
          <a:p>
            <a:pPr marL="457200" indent="-457200" algn="just">
              <a:lnSpc>
                <a:spcPct val="150000"/>
              </a:lnSpc>
              <a:buFont typeface="Wingdings" panose="05000000000000000000" pitchFamily="2" charset="2"/>
              <a:buChar char="q"/>
            </a:pPr>
            <a:r>
              <a:rPr lang="nl-NL" sz="3500" dirty="0" smtClean="0">
                <a:solidFill>
                  <a:schemeClr val="tx1"/>
                </a:solidFill>
                <a:latin typeface="Arial" panose="020B0604020202020204" pitchFamily="34" charset="0"/>
                <a:cs typeface="Arial" panose="020B0604020202020204" pitchFamily="34" charset="0"/>
              </a:rPr>
              <a:t>H</a:t>
            </a:r>
            <a:r>
              <a:rPr lang="vi-VN" sz="3500" dirty="0" smtClean="0">
                <a:solidFill>
                  <a:schemeClr val="tx1"/>
                </a:solidFill>
                <a:latin typeface="Arial" panose="020B0604020202020204" pitchFamily="34" charset="0"/>
                <a:cs typeface="Arial" panose="020B0604020202020204" pitchFamily="34" charset="0"/>
              </a:rPr>
              <a:t>ọc sinh</a:t>
            </a:r>
            <a:r>
              <a:rPr lang="nl-NL" sz="3500" dirty="0" smtClean="0">
                <a:solidFill>
                  <a:schemeClr val="tx1"/>
                </a:solidFill>
                <a:latin typeface="Arial" panose="020B0604020202020204" pitchFamily="34" charset="0"/>
                <a:cs typeface="Arial" panose="020B0604020202020204" pitchFamily="34" charset="0"/>
              </a:rPr>
              <a:t> </a:t>
            </a:r>
            <a:r>
              <a:rPr lang="nl-NL" sz="3500" dirty="0">
                <a:solidFill>
                  <a:schemeClr val="tx1"/>
                </a:solidFill>
                <a:latin typeface="Arial" panose="020B0604020202020204" pitchFamily="34" charset="0"/>
                <a:cs typeface="Arial" panose="020B0604020202020204" pitchFamily="34" charset="0"/>
              </a:rPr>
              <a:t>cần phải tự giác, tích cực trong học tập để có thêm nhiều kiến thức, gặt hái được nhiều thành công hơn trong học tập và trong cuộc sống sau này...</a:t>
            </a:r>
            <a:endParaRPr lang="en-US" sz="35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758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7"/>
          <p:cNvSpPr txBox="1"/>
          <p:nvPr/>
        </p:nvSpPr>
        <p:spPr>
          <a:xfrm>
            <a:off x="4911699" y="504263"/>
            <a:ext cx="8115300" cy="861774"/>
          </a:xfrm>
          <a:prstGeom prst="rect">
            <a:avLst/>
          </a:prstGeom>
        </p:spPr>
        <p:txBody>
          <a:bodyPr lIns="0" tIns="0" rIns="0" bIns="0" rtlCol="0" anchor="t">
            <a:spAutoFit/>
          </a:bodyPr>
          <a:lstStyle/>
          <a:p>
            <a:pPr algn="ctr"/>
            <a:r>
              <a:rPr lang="vi-VN" sz="5600" b="1" dirty="0" smtClean="0">
                <a:solidFill>
                  <a:srgbClr val="FF0000"/>
                </a:solidFill>
              </a:rPr>
              <a:t>KẾT LUẬN</a:t>
            </a:r>
            <a:endParaRPr lang="en-US" sz="5600" b="1" dirty="0">
              <a:solidFill>
                <a:srgbClr val="FF0000"/>
              </a:solidFill>
            </a:endParaRPr>
          </a:p>
        </p:txBody>
      </p:sp>
      <p:grpSp>
        <p:nvGrpSpPr>
          <p:cNvPr id="17" name="Group 31"/>
          <p:cNvGrpSpPr/>
          <p:nvPr/>
        </p:nvGrpSpPr>
        <p:grpSpPr>
          <a:xfrm>
            <a:off x="1514875" y="1562100"/>
            <a:ext cx="15099175" cy="7848600"/>
            <a:chOff x="-3810" y="0"/>
            <a:chExt cx="2872304" cy="232653"/>
          </a:xfrm>
        </p:grpSpPr>
        <p:sp>
          <p:nvSpPr>
            <p:cNvPr id="19" name="Freeform 32"/>
            <p:cNvSpPr/>
            <p:nvPr/>
          </p:nvSpPr>
          <p:spPr>
            <a:xfrm>
              <a:off x="10160" y="16510"/>
              <a:ext cx="2843094" cy="205983"/>
            </a:xfrm>
            <a:custGeom>
              <a:avLst/>
              <a:gdLst/>
              <a:ahLst/>
              <a:cxnLst/>
              <a:rect l="l" t="t" r="r" b="b"/>
              <a:pathLst>
                <a:path w="2843094" h="205983">
                  <a:moveTo>
                    <a:pt x="2843094" y="205983"/>
                  </a:moveTo>
                  <a:lnTo>
                    <a:pt x="0" y="198363"/>
                  </a:lnTo>
                  <a:lnTo>
                    <a:pt x="0" y="84667"/>
                  </a:lnTo>
                  <a:lnTo>
                    <a:pt x="17780" y="19050"/>
                  </a:lnTo>
                  <a:lnTo>
                    <a:pt x="1415614" y="0"/>
                  </a:lnTo>
                  <a:lnTo>
                    <a:pt x="2824044" y="5080"/>
                  </a:lnTo>
                  <a:close/>
                </a:path>
              </a:pathLst>
            </a:custGeom>
            <a:solidFill>
              <a:srgbClr val="EFECE4"/>
            </a:solidFill>
          </p:spPr>
        </p:sp>
        <p:sp>
          <p:nvSpPr>
            <p:cNvPr id="20" name="Freeform 33"/>
            <p:cNvSpPr/>
            <p:nvPr/>
          </p:nvSpPr>
          <p:spPr>
            <a:xfrm>
              <a:off x="-3810" y="0"/>
              <a:ext cx="2872304" cy="232653"/>
            </a:xfrm>
            <a:custGeom>
              <a:avLst/>
              <a:gdLst/>
              <a:ahLst/>
              <a:cxnLst/>
              <a:rect l="l" t="t" r="r" b="b"/>
              <a:pathLst>
                <a:path w="2872304" h="232653">
                  <a:moveTo>
                    <a:pt x="2838014" y="21590"/>
                  </a:moveTo>
                  <a:cubicBezTo>
                    <a:pt x="2839284" y="34290"/>
                    <a:pt x="2839284" y="44450"/>
                    <a:pt x="2840554" y="54610"/>
                  </a:cubicBezTo>
                  <a:cubicBezTo>
                    <a:pt x="2843094" y="65991"/>
                    <a:pt x="2844364" y="68371"/>
                    <a:pt x="2846904" y="70666"/>
                  </a:cubicBezTo>
                  <a:cubicBezTo>
                    <a:pt x="2846904" y="73980"/>
                    <a:pt x="2859604" y="139338"/>
                    <a:pt x="2865954" y="142653"/>
                  </a:cubicBezTo>
                  <a:cubicBezTo>
                    <a:pt x="2872304" y="147667"/>
                    <a:pt x="2868494" y="152766"/>
                    <a:pt x="2868494" y="157781"/>
                  </a:cubicBezTo>
                  <a:cubicBezTo>
                    <a:pt x="2868494" y="162200"/>
                    <a:pt x="2869764" y="166280"/>
                    <a:pt x="2871034" y="171693"/>
                  </a:cubicBezTo>
                  <a:cubicBezTo>
                    <a:pt x="2871034" y="193283"/>
                    <a:pt x="2871034" y="207253"/>
                    <a:pt x="2871034" y="231383"/>
                  </a:cubicBezTo>
                  <a:cubicBezTo>
                    <a:pt x="2848174" y="231383"/>
                    <a:pt x="2827854" y="232653"/>
                    <a:pt x="2803779" y="231383"/>
                  </a:cubicBezTo>
                  <a:cubicBezTo>
                    <a:pt x="2661545" y="226303"/>
                    <a:pt x="2517123" y="232653"/>
                    <a:pt x="2374890" y="227573"/>
                  </a:cubicBezTo>
                  <a:cubicBezTo>
                    <a:pt x="2289550" y="223763"/>
                    <a:pt x="2206398" y="226303"/>
                    <a:pt x="2121058" y="223763"/>
                  </a:cubicBezTo>
                  <a:cubicBezTo>
                    <a:pt x="2081670" y="222493"/>
                    <a:pt x="2042282" y="221223"/>
                    <a:pt x="2002894" y="219953"/>
                  </a:cubicBezTo>
                  <a:cubicBezTo>
                    <a:pt x="1978824" y="219953"/>
                    <a:pt x="1956942" y="221223"/>
                    <a:pt x="1932872" y="221223"/>
                  </a:cubicBezTo>
                  <a:cubicBezTo>
                    <a:pt x="1871602" y="219953"/>
                    <a:pt x="1703110" y="221223"/>
                    <a:pt x="1641840" y="219953"/>
                  </a:cubicBezTo>
                  <a:cubicBezTo>
                    <a:pt x="1598076" y="218683"/>
                    <a:pt x="722792" y="227573"/>
                    <a:pt x="679028" y="226303"/>
                  </a:cubicBezTo>
                  <a:cubicBezTo>
                    <a:pt x="668087" y="226303"/>
                    <a:pt x="654958" y="227573"/>
                    <a:pt x="644017" y="227573"/>
                  </a:cubicBezTo>
                  <a:cubicBezTo>
                    <a:pt x="617758" y="227573"/>
                    <a:pt x="593688" y="228843"/>
                    <a:pt x="567429" y="228843"/>
                  </a:cubicBezTo>
                  <a:cubicBezTo>
                    <a:pt x="501783" y="228843"/>
                    <a:pt x="438325" y="227573"/>
                    <a:pt x="372679" y="226303"/>
                  </a:cubicBezTo>
                  <a:cubicBezTo>
                    <a:pt x="333291" y="225033"/>
                    <a:pt x="293903" y="223763"/>
                    <a:pt x="256704" y="222493"/>
                  </a:cubicBezTo>
                  <a:cubicBezTo>
                    <a:pt x="186681" y="221223"/>
                    <a:pt x="116658" y="219953"/>
                    <a:pt x="48260" y="219953"/>
                  </a:cubicBezTo>
                  <a:cubicBezTo>
                    <a:pt x="38100" y="219953"/>
                    <a:pt x="29210" y="219953"/>
                    <a:pt x="19050" y="218683"/>
                  </a:cubicBezTo>
                  <a:cubicBezTo>
                    <a:pt x="10160" y="217413"/>
                    <a:pt x="5080" y="211063"/>
                    <a:pt x="7620" y="202173"/>
                  </a:cubicBezTo>
                  <a:cubicBezTo>
                    <a:pt x="16510" y="170529"/>
                    <a:pt x="12700" y="168405"/>
                    <a:pt x="11430" y="166195"/>
                  </a:cubicBezTo>
                  <a:cubicBezTo>
                    <a:pt x="10160" y="161690"/>
                    <a:pt x="6350" y="157271"/>
                    <a:pt x="7620" y="152766"/>
                  </a:cubicBezTo>
                  <a:cubicBezTo>
                    <a:pt x="5080" y="147157"/>
                    <a:pt x="0" y="77720"/>
                    <a:pt x="7620" y="72025"/>
                  </a:cubicBezTo>
                  <a:cubicBezTo>
                    <a:pt x="8890" y="70921"/>
                    <a:pt x="7620" y="69731"/>
                    <a:pt x="8890" y="68626"/>
                  </a:cubicBezTo>
                  <a:cubicBezTo>
                    <a:pt x="10160" y="66841"/>
                    <a:pt x="12700" y="64886"/>
                    <a:pt x="13970" y="44450"/>
                  </a:cubicBezTo>
                  <a:cubicBezTo>
                    <a:pt x="13970" y="41910"/>
                    <a:pt x="15240" y="39370"/>
                    <a:pt x="16510" y="38100"/>
                  </a:cubicBezTo>
                  <a:cubicBezTo>
                    <a:pt x="38100" y="35560"/>
                    <a:pt x="61953" y="30480"/>
                    <a:pt x="96964" y="29210"/>
                  </a:cubicBezTo>
                  <a:cubicBezTo>
                    <a:pt x="156046" y="25400"/>
                    <a:pt x="215128" y="22860"/>
                    <a:pt x="276397" y="20320"/>
                  </a:cubicBezTo>
                  <a:cubicBezTo>
                    <a:pt x="317973" y="17780"/>
                    <a:pt x="359549" y="16510"/>
                    <a:pt x="398937" y="13970"/>
                  </a:cubicBezTo>
                  <a:cubicBezTo>
                    <a:pt x="438325" y="11430"/>
                    <a:pt x="479901" y="8890"/>
                    <a:pt x="519289" y="8890"/>
                  </a:cubicBezTo>
                  <a:cubicBezTo>
                    <a:pt x="563053" y="7620"/>
                    <a:pt x="606817" y="10160"/>
                    <a:pt x="650581" y="8890"/>
                  </a:cubicBezTo>
                  <a:cubicBezTo>
                    <a:pt x="705286" y="8890"/>
                    <a:pt x="1696545" y="6350"/>
                    <a:pt x="1751250" y="5080"/>
                  </a:cubicBezTo>
                  <a:cubicBezTo>
                    <a:pt x="1803767" y="3810"/>
                    <a:pt x="1856284" y="2540"/>
                    <a:pt x="1910990" y="2540"/>
                  </a:cubicBezTo>
                  <a:cubicBezTo>
                    <a:pt x="2000706" y="1270"/>
                    <a:pt x="2088235" y="0"/>
                    <a:pt x="2177951" y="0"/>
                  </a:cubicBezTo>
                  <a:cubicBezTo>
                    <a:pt x="2215151" y="0"/>
                    <a:pt x="2254538" y="2540"/>
                    <a:pt x="2291738" y="2540"/>
                  </a:cubicBezTo>
                  <a:cubicBezTo>
                    <a:pt x="2394584" y="3810"/>
                    <a:pt x="2499618" y="5080"/>
                    <a:pt x="2602464" y="7620"/>
                  </a:cubicBezTo>
                  <a:cubicBezTo>
                    <a:pt x="2657169" y="8890"/>
                    <a:pt x="2711874" y="12700"/>
                    <a:pt x="2766579" y="16510"/>
                  </a:cubicBezTo>
                  <a:cubicBezTo>
                    <a:pt x="2779709" y="16510"/>
                    <a:pt x="2792838" y="16510"/>
                    <a:pt x="2803779" y="16510"/>
                  </a:cubicBezTo>
                  <a:cubicBezTo>
                    <a:pt x="2818964" y="17780"/>
                    <a:pt x="2827854" y="20320"/>
                    <a:pt x="2838014" y="21590"/>
                  </a:cubicBezTo>
                  <a:close/>
                  <a:moveTo>
                    <a:pt x="2848174" y="214873"/>
                  </a:moveTo>
                  <a:cubicBezTo>
                    <a:pt x="2849444" y="198363"/>
                    <a:pt x="2850714" y="185663"/>
                    <a:pt x="2850714" y="172963"/>
                  </a:cubicBezTo>
                  <a:cubicBezTo>
                    <a:pt x="2849444" y="165855"/>
                    <a:pt x="2848174" y="161350"/>
                    <a:pt x="2848174" y="156506"/>
                  </a:cubicBezTo>
                  <a:cubicBezTo>
                    <a:pt x="2848174" y="154296"/>
                    <a:pt x="2850714" y="152086"/>
                    <a:pt x="2849444" y="149877"/>
                  </a:cubicBezTo>
                  <a:cubicBezTo>
                    <a:pt x="2849444" y="147837"/>
                    <a:pt x="2848174" y="145712"/>
                    <a:pt x="2846904" y="143672"/>
                  </a:cubicBezTo>
                  <a:cubicBezTo>
                    <a:pt x="2841824" y="140528"/>
                    <a:pt x="2830394" y="75425"/>
                    <a:pt x="2830394" y="72280"/>
                  </a:cubicBezTo>
                  <a:cubicBezTo>
                    <a:pt x="2827854" y="69646"/>
                    <a:pt x="2825314" y="66926"/>
                    <a:pt x="2822774" y="63500"/>
                  </a:cubicBezTo>
                  <a:cubicBezTo>
                    <a:pt x="2821504" y="44450"/>
                    <a:pt x="2820234" y="43180"/>
                    <a:pt x="2797214" y="41910"/>
                  </a:cubicBezTo>
                  <a:cubicBezTo>
                    <a:pt x="2790650" y="41910"/>
                    <a:pt x="2786273" y="41910"/>
                    <a:pt x="2779709" y="40640"/>
                  </a:cubicBezTo>
                  <a:cubicBezTo>
                    <a:pt x="2725003" y="36830"/>
                    <a:pt x="2668110" y="31750"/>
                    <a:pt x="2613405" y="30480"/>
                  </a:cubicBezTo>
                  <a:cubicBezTo>
                    <a:pt x="2479924" y="26670"/>
                    <a:pt x="2344255" y="25400"/>
                    <a:pt x="2210774" y="22860"/>
                  </a:cubicBezTo>
                  <a:cubicBezTo>
                    <a:pt x="2191080" y="22860"/>
                    <a:pt x="2169198" y="22860"/>
                    <a:pt x="2149504" y="22860"/>
                  </a:cubicBezTo>
                  <a:cubicBezTo>
                    <a:pt x="2116681" y="22860"/>
                    <a:pt x="2083858" y="22860"/>
                    <a:pt x="2053223" y="22860"/>
                  </a:cubicBezTo>
                  <a:cubicBezTo>
                    <a:pt x="1983201" y="22860"/>
                    <a:pt x="1913178" y="22860"/>
                    <a:pt x="1845343" y="24130"/>
                  </a:cubicBezTo>
                  <a:cubicBezTo>
                    <a:pt x="1786262" y="25400"/>
                    <a:pt x="790627" y="29210"/>
                    <a:pt x="731545" y="29210"/>
                  </a:cubicBezTo>
                  <a:cubicBezTo>
                    <a:pt x="635264" y="29210"/>
                    <a:pt x="538983" y="26670"/>
                    <a:pt x="442701" y="33020"/>
                  </a:cubicBezTo>
                  <a:cubicBezTo>
                    <a:pt x="392372" y="36830"/>
                    <a:pt x="344232" y="36830"/>
                    <a:pt x="296091" y="38100"/>
                  </a:cubicBezTo>
                  <a:cubicBezTo>
                    <a:pt x="212939" y="41910"/>
                    <a:pt x="129787" y="45720"/>
                    <a:pt x="49530" y="50800"/>
                  </a:cubicBezTo>
                  <a:cubicBezTo>
                    <a:pt x="36830" y="50800"/>
                    <a:pt x="34290" y="53340"/>
                    <a:pt x="33020" y="64631"/>
                  </a:cubicBezTo>
                  <a:cubicBezTo>
                    <a:pt x="31750" y="66161"/>
                    <a:pt x="31750" y="67691"/>
                    <a:pt x="30480" y="69221"/>
                  </a:cubicBezTo>
                  <a:cubicBezTo>
                    <a:pt x="29210" y="71771"/>
                    <a:pt x="26670" y="74235"/>
                    <a:pt x="25400" y="76785"/>
                  </a:cubicBezTo>
                  <a:cubicBezTo>
                    <a:pt x="20320" y="79505"/>
                    <a:pt x="26670" y="145967"/>
                    <a:pt x="29210" y="148687"/>
                  </a:cubicBezTo>
                  <a:cubicBezTo>
                    <a:pt x="29210" y="151577"/>
                    <a:pt x="29210" y="154551"/>
                    <a:pt x="30480" y="157441"/>
                  </a:cubicBezTo>
                  <a:cubicBezTo>
                    <a:pt x="30480" y="159566"/>
                    <a:pt x="33020" y="161690"/>
                    <a:pt x="33020" y="163815"/>
                  </a:cubicBezTo>
                  <a:cubicBezTo>
                    <a:pt x="33020" y="166110"/>
                    <a:pt x="33020" y="168405"/>
                    <a:pt x="31750" y="172963"/>
                  </a:cubicBezTo>
                  <a:cubicBezTo>
                    <a:pt x="31750" y="176773"/>
                    <a:pt x="31750" y="179313"/>
                    <a:pt x="31750" y="183123"/>
                  </a:cubicBezTo>
                  <a:cubicBezTo>
                    <a:pt x="31750" y="193283"/>
                    <a:pt x="35560" y="197093"/>
                    <a:pt x="44450" y="197093"/>
                  </a:cubicBezTo>
                  <a:cubicBezTo>
                    <a:pt x="66329" y="197093"/>
                    <a:pt x="96964" y="198363"/>
                    <a:pt x="125411" y="198363"/>
                  </a:cubicBezTo>
                  <a:cubicBezTo>
                    <a:pt x="166987" y="198363"/>
                    <a:pt x="210751" y="195823"/>
                    <a:pt x="252327" y="198363"/>
                  </a:cubicBezTo>
                  <a:cubicBezTo>
                    <a:pt x="320162" y="202173"/>
                    <a:pt x="387996" y="204713"/>
                    <a:pt x="455831" y="203443"/>
                  </a:cubicBezTo>
                  <a:cubicBezTo>
                    <a:pt x="499595" y="202173"/>
                    <a:pt x="541171" y="204713"/>
                    <a:pt x="584935" y="204713"/>
                  </a:cubicBezTo>
                  <a:cubicBezTo>
                    <a:pt x="648393" y="204713"/>
                    <a:pt x="711851" y="203443"/>
                    <a:pt x="775309" y="204713"/>
                  </a:cubicBezTo>
                  <a:cubicBezTo>
                    <a:pt x="869402" y="205983"/>
                    <a:pt x="1902237" y="195823"/>
                    <a:pt x="1998518" y="198363"/>
                  </a:cubicBezTo>
                  <a:cubicBezTo>
                    <a:pt x="2040094" y="199633"/>
                    <a:pt x="2081670" y="200903"/>
                    <a:pt x="2121058" y="200903"/>
                  </a:cubicBezTo>
                  <a:cubicBezTo>
                    <a:pt x="2193269" y="203443"/>
                    <a:pt x="2263291" y="199633"/>
                    <a:pt x="2335502" y="203443"/>
                  </a:cubicBezTo>
                  <a:cubicBezTo>
                    <a:pt x="2394584" y="205983"/>
                    <a:pt x="2453666" y="205983"/>
                    <a:pt x="2512747" y="208523"/>
                  </a:cubicBezTo>
                  <a:cubicBezTo>
                    <a:pt x="2600276" y="212333"/>
                    <a:pt x="2687804" y="214873"/>
                    <a:pt x="2775332" y="216143"/>
                  </a:cubicBezTo>
                  <a:cubicBezTo>
                    <a:pt x="2808155" y="216143"/>
                    <a:pt x="2827854" y="214873"/>
                    <a:pt x="2848174" y="214873"/>
                  </a:cubicBezTo>
                  <a:close/>
                </a:path>
              </a:pathLst>
            </a:custGeom>
            <a:solidFill>
              <a:srgbClr val="EFECE4"/>
            </a:solidFill>
          </p:spPr>
        </p:sp>
      </p:grpSp>
      <p:pic>
        <p:nvPicPr>
          <p:cNvPr id="21"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639661" y="8228336"/>
            <a:ext cx="1233527" cy="2122534"/>
          </a:xfrm>
          <a:prstGeom prst="rect">
            <a:avLst/>
          </a:prstGeom>
        </p:spPr>
      </p:pic>
      <p:pic>
        <p:nvPicPr>
          <p:cNvPr id="22"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310138" y="8397007"/>
            <a:ext cx="2122534" cy="1951362"/>
          </a:xfrm>
          <a:prstGeom prst="rect">
            <a:avLst/>
          </a:prstGeom>
        </p:spPr>
      </p:pic>
      <p:pic>
        <p:nvPicPr>
          <p:cNvPr id="23"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026999" y="8228336"/>
            <a:ext cx="1469962" cy="1953863"/>
          </a:xfrm>
          <a:prstGeom prst="rect">
            <a:avLst/>
          </a:prstGeom>
        </p:spPr>
      </p:pic>
      <p:sp>
        <p:nvSpPr>
          <p:cNvPr id="24" name="Rectangle 23"/>
          <p:cNvSpPr/>
          <p:nvPr/>
        </p:nvSpPr>
        <p:spPr>
          <a:xfrm>
            <a:off x="1882749" y="2588250"/>
            <a:ext cx="14173200" cy="5375189"/>
          </a:xfrm>
          <a:prstGeom prst="rect">
            <a:avLst/>
          </a:prstGeom>
        </p:spPr>
        <p:txBody>
          <a:bodyPr wrap="square">
            <a:spAutoFit/>
          </a:bodyPr>
          <a:lstStyle/>
          <a:p>
            <a:pPr>
              <a:lnSpc>
                <a:spcPct val="150000"/>
              </a:lnSpc>
              <a:spcAft>
                <a:spcPts val="1000"/>
              </a:spcAft>
            </a:pP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 Học tập tự giác, tích cực giúp chúng ta có thêm kiến thức, mở rộng hiểu biết, gặt hái nhiều thành công và được mọi người thừa nhận, tôn trọng.</a:t>
            </a:r>
            <a:endParaRPr lang="en-US" sz="3800" dirty="0">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 Học sinh phải rèn luyện tính tự giác, tích cực học tập; đồng thời cần nhắc nhở và giúp đỡ những bạn chưa tự giác, tích cực trong học tập để cùng nhau tiến bộ.</a:t>
            </a:r>
            <a:endParaRPr lang="en-US" sz="38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circle(in)">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circle(in)">
                                      <p:cBhvr>
                                        <p:cTn id="1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FEC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743885">
            <a:off x="-253234" y="2993119"/>
            <a:ext cx="1027272" cy="671908"/>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1271" y="317874"/>
            <a:ext cx="500974" cy="1027272"/>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711103" y="2781000"/>
            <a:ext cx="500974" cy="1027272"/>
          </a:xfrm>
          <a:prstGeom prst="rect">
            <a:avLst/>
          </a:prstGeom>
        </p:spPr>
      </p:pic>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743885">
            <a:off x="17698441" y="525091"/>
            <a:ext cx="1027272" cy="671908"/>
          </a:xfrm>
          <a:prstGeom prst="rect">
            <a:avLst/>
          </a:prstGeom>
        </p:spPr>
      </p:pic>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743885">
            <a:off x="5481873" y="-431204"/>
            <a:ext cx="1027272" cy="671908"/>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164417" y="-437032"/>
            <a:ext cx="500974" cy="1027272"/>
          </a:xfrm>
          <a:prstGeom prst="rect">
            <a:avLst/>
          </a:prstGeom>
        </p:spPr>
      </p:pic>
      <p:pic>
        <p:nvPicPr>
          <p:cNvPr id="19" name="Picture 1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799329" y="-258321"/>
            <a:ext cx="1027272" cy="799318"/>
          </a:xfrm>
          <a:prstGeom prst="rect">
            <a:avLst/>
          </a:prstGeom>
        </p:spPr>
      </p:pic>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743885">
            <a:off x="12904683" y="-402862"/>
            <a:ext cx="1027272" cy="671908"/>
          </a:xfrm>
          <a:prstGeom prst="rect">
            <a:avLst/>
          </a:prstGeom>
        </p:spPr>
      </p:pic>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587227" y="-579351"/>
            <a:ext cx="500974" cy="1027272"/>
          </a:xfrm>
          <a:prstGeom prst="rect">
            <a:avLst/>
          </a:prstGeom>
        </p:spPr>
      </p:pic>
      <p:pic>
        <p:nvPicPr>
          <p:cNvPr id="22" name="Picture 2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222139" y="-323055"/>
            <a:ext cx="1027272" cy="799318"/>
          </a:xfrm>
          <a:prstGeom prst="rect">
            <a:avLst/>
          </a:prstGeom>
        </p:spPr>
      </p:pic>
      <p:sp>
        <p:nvSpPr>
          <p:cNvPr id="25" name="TextBox 25"/>
          <p:cNvSpPr txBox="1"/>
          <p:nvPr/>
        </p:nvSpPr>
        <p:spPr>
          <a:xfrm>
            <a:off x="5254562" y="862751"/>
            <a:ext cx="7490494" cy="1030410"/>
          </a:xfrm>
          <a:prstGeom prst="rect">
            <a:avLst/>
          </a:prstGeom>
        </p:spPr>
        <p:txBody>
          <a:bodyPr lIns="0" tIns="0" rIns="0" bIns="0" rtlCol="0" anchor="t">
            <a:spAutoFit/>
          </a:bodyPr>
          <a:lstStyle/>
          <a:p>
            <a:pPr algn="ctr">
              <a:lnSpc>
                <a:spcPts val="8759"/>
              </a:lnSpc>
            </a:pPr>
            <a:r>
              <a:rPr lang="vi-VN" sz="5600" b="1" dirty="0" smtClean="0">
                <a:solidFill>
                  <a:srgbClr val="FF0000"/>
                </a:solidFill>
              </a:rPr>
              <a:t>LUYỆN TẬP</a:t>
            </a:r>
            <a:endParaRPr lang="en-US" sz="5600" b="1" dirty="0">
              <a:solidFill>
                <a:srgbClr val="FF0000"/>
              </a:solidFill>
            </a:endParaRPr>
          </a:p>
        </p:txBody>
      </p:sp>
      <p:sp>
        <p:nvSpPr>
          <p:cNvPr id="30" name="Rectangle 29"/>
          <p:cNvSpPr/>
          <p:nvPr/>
        </p:nvSpPr>
        <p:spPr>
          <a:xfrm>
            <a:off x="1045098" y="1931411"/>
            <a:ext cx="15909421" cy="2031325"/>
          </a:xfrm>
          <a:prstGeom prst="rect">
            <a:avLst/>
          </a:prstGeom>
        </p:spPr>
        <p:txBody>
          <a:bodyPr wrap="square">
            <a:spAutoFit/>
          </a:bodyPr>
          <a:lstStyle/>
          <a:p>
            <a:pPr algn="ctr">
              <a:lnSpc>
                <a:spcPct val="150000"/>
              </a:lnSpc>
              <a:spcBef>
                <a:spcPts val="300"/>
              </a:spcBef>
              <a:spcAft>
                <a:spcPts val="300"/>
              </a:spcAft>
            </a:pPr>
            <a:r>
              <a:rPr lang="vi-VN" sz="42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1. Em hãy</a:t>
            </a:r>
            <a:r>
              <a:rPr lang="fr-FR" sz="42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tìm</a:t>
            </a:r>
            <a:r>
              <a:rPr lang="fr-FR" sz="4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ví</a:t>
            </a:r>
            <a:r>
              <a:rPr lang="fr-FR" sz="4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dụ</a:t>
            </a:r>
            <a:r>
              <a:rPr lang="fr-FR" sz="4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trái</a:t>
            </a:r>
            <a:r>
              <a:rPr lang="fr-FR" sz="4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fr-FR" sz="4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tính</a:t>
            </a:r>
            <a:r>
              <a:rPr lang="fr-FR" sz="4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tự</a:t>
            </a:r>
            <a:r>
              <a:rPr lang="fr-FR" sz="4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giác</a:t>
            </a:r>
            <a:r>
              <a:rPr lang="fr-FR" sz="4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tích</a:t>
            </a:r>
            <a:r>
              <a:rPr lang="fr-FR" sz="4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cực</a:t>
            </a:r>
            <a:r>
              <a:rPr lang="fr-FR" sz="4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học</a:t>
            </a:r>
            <a:r>
              <a:rPr lang="fr-FR" sz="4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tập</a:t>
            </a:r>
            <a:r>
              <a:rPr lang="fr-FR" sz="4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4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hành</a:t>
            </a:r>
            <a:r>
              <a:rPr lang="fr-FR" sz="4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fr-FR" sz="4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đó</a:t>
            </a:r>
            <a:r>
              <a:rPr lang="fr-FR" sz="4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sẽ</a:t>
            </a:r>
            <a:r>
              <a:rPr lang="fr-FR" sz="4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dẫn</a:t>
            </a:r>
            <a:r>
              <a:rPr lang="fr-FR" sz="4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đến</a:t>
            </a:r>
            <a:r>
              <a:rPr lang="fr-FR" sz="4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hậu</a:t>
            </a:r>
            <a:r>
              <a:rPr lang="fr-FR" sz="4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quả</a:t>
            </a:r>
            <a:r>
              <a:rPr lang="fr-FR" sz="4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như</a:t>
            </a:r>
            <a:r>
              <a:rPr lang="fr-FR" sz="4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thế</a:t>
            </a:r>
            <a:r>
              <a:rPr lang="fr-FR" sz="4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nào</a:t>
            </a:r>
            <a:r>
              <a:rPr lang="fr-FR" sz="4200" b="1"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200" b="1" dirty="0">
              <a:effectLst/>
              <a:latin typeface="Arial" panose="020B0604020202020204" pitchFamily="34" charset="0"/>
              <a:ea typeface="Calibri" panose="020F0502020204030204" pitchFamily="34" charset="0"/>
              <a:cs typeface="Arial" panose="020B0604020202020204" pitchFamily="34" charset="0"/>
            </a:endParaRPr>
          </a:p>
        </p:txBody>
      </p:sp>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72088" y="3467100"/>
            <a:ext cx="8586605" cy="76342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FECE4"/>
        </a:soli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l="8594" r="14134"/>
          <a:stretch/>
        </p:blipFill>
        <p:spPr>
          <a:xfrm>
            <a:off x="1142740" y="468834"/>
            <a:ext cx="6283003" cy="4283105"/>
          </a:xfrm>
          <a:prstGeom prst="rect">
            <a:avLst/>
          </a:prstGeom>
        </p:spPr>
      </p:pic>
      <p:sp>
        <p:nvSpPr>
          <p:cNvPr id="24" name="Rectangle 23"/>
          <p:cNvSpPr/>
          <p:nvPr/>
        </p:nvSpPr>
        <p:spPr>
          <a:xfrm>
            <a:off x="7543800" y="1102281"/>
            <a:ext cx="9888098" cy="3016210"/>
          </a:xfrm>
          <a:prstGeom prst="rect">
            <a:avLst/>
          </a:prstGeom>
        </p:spPr>
        <p:txBody>
          <a:bodyPr wrap="square">
            <a:spAutoFit/>
          </a:bodyPr>
          <a:lstStyle/>
          <a:p>
            <a:pPr marL="571500" indent="-571500">
              <a:lnSpc>
                <a:spcPct val="150000"/>
              </a:lnSpc>
              <a:spcBef>
                <a:spcPts val="1200"/>
              </a:spcBef>
              <a:buFont typeface="Courier New" panose="02070309020205020404" pitchFamily="49" charset="0"/>
              <a:buChar char="o"/>
            </a:pPr>
            <a:r>
              <a:rPr lang="en-US" sz="4000" b="1" dirty="0" err="1">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Hành</a:t>
            </a:r>
            <a:r>
              <a:rPr lang="en-US" sz="4000" b="1" dirty="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động</a:t>
            </a:r>
            <a:r>
              <a:rPr lang="en-US" sz="4000" b="1" dirty="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Trốn</a:t>
            </a:r>
            <a:r>
              <a:rPr lang="en-US" sz="4000" b="1" dirty="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 học đi chơi </a:t>
            </a:r>
            <a:r>
              <a:rPr lang="en-US" sz="4000" b="1" dirty="0" err="1">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điện</a:t>
            </a:r>
            <a:r>
              <a:rPr lang="en-US" sz="4000" b="1" dirty="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4000" b="1" dirty="0" err="1" smtClean="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tử</a:t>
            </a:r>
            <a:endParaRPr lang="vi-VN" sz="4000" b="1" dirty="0" smtClean="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1200"/>
              </a:spcBef>
            </a:pPr>
            <a:r>
              <a:rPr lang="en-US" sz="4000" dirty="0" smtClean="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vi-VN" sz="4000" dirty="0" smtClean="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4000" dirty="0" smtClean="0">
                <a:latin typeface="Arial" panose="020B0604020202020204" pitchFamily="34" charset="0"/>
                <a:ea typeface="Calibri" panose="020F0502020204030204" pitchFamily="34" charset="0"/>
                <a:cs typeface="Arial" panose="020B0604020202020204" pitchFamily="34" charset="0"/>
              </a:rPr>
              <a:t>Bị </a:t>
            </a:r>
            <a:r>
              <a:rPr lang="en-US" sz="4000" dirty="0" err="1">
                <a:latin typeface="Arial" panose="020B0604020202020204" pitchFamily="34" charset="0"/>
                <a:ea typeface="Calibri" panose="020F0502020204030204" pitchFamily="34" charset="0"/>
                <a:cs typeface="Arial" panose="020B0604020202020204" pitchFamily="34" charset="0"/>
              </a:rPr>
              <a:t>thầy</a:t>
            </a:r>
            <a:r>
              <a:rPr lang="en-US" sz="4000" dirty="0">
                <a:latin typeface="Arial" panose="020B0604020202020204" pitchFamily="34" charset="0"/>
                <a:ea typeface="Calibri" panose="020F0502020204030204" pitchFamily="34" charset="0"/>
                <a:cs typeface="Arial" panose="020B0604020202020204" pitchFamily="34" charset="0"/>
              </a:rPr>
              <a:t>/ cô giáo </a:t>
            </a:r>
            <a:r>
              <a:rPr lang="en-US" sz="4000" dirty="0" err="1">
                <a:latin typeface="Arial" panose="020B0604020202020204" pitchFamily="34" charset="0"/>
                <a:ea typeface="Calibri" panose="020F0502020204030204" pitchFamily="34" charset="0"/>
                <a:cs typeface="Arial" panose="020B0604020202020204" pitchFamily="34" charset="0"/>
              </a:rPr>
              <a:t>phạt</a:t>
            </a:r>
            <a:r>
              <a:rPr lang="en-US" sz="4000" dirty="0">
                <a:latin typeface="Arial" panose="020B0604020202020204" pitchFamily="34" charset="0"/>
                <a:ea typeface="Calibri" panose="020F0502020204030204" pitchFamily="34" charset="0"/>
                <a:cs typeface="Arial" panose="020B0604020202020204" pitchFamily="34" charset="0"/>
              </a:rPr>
              <a:t>, bị </a:t>
            </a:r>
            <a:r>
              <a:rPr lang="en-US" sz="4000" dirty="0" err="1">
                <a:latin typeface="Arial" panose="020B0604020202020204" pitchFamily="34" charset="0"/>
                <a:ea typeface="Calibri" panose="020F0502020204030204" pitchFamily="34" charset="0"/>
                <a:cs typeface="Arial" panose="020B0604020202020204" pitchFamily="34" charset="0"/>
              </a:rPr>
              <a:t>điểm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kém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kết</a:t>
            </a:r>
            <a:r>
              <a:rPr lang="en-US" sz="4000" dirty="0">
                <a:latin typeface="Arial" panose="020B0604020202020204" pitchFamily="34" charset="0"/>
                <a:ea typeface="Calibri" panose="020F0502020204030204" pitchFamily="34" charset="0"/>
                <a:cs typeface="Arial" panose="020B0604020202020204" pitchFamily="34" charset="0"/>
              </a:rPr>
              <a:t> quả học </a:t>
            </a:r>
            <a:r>
              <a:rPr lang="en-US" sz="4000" dirty="0" err="1">
                <a:latin typeface="Arial" panose="020B0604020202020204" pitchFamily="34" charset="0"/>
                <a:ea typeface="Calibri" panose="020F0502020204030204" pitchFamily="34" charset="0"/>
                <a:cs typeface="Arial" panose="020B0604020202020204" pitchFamily="34" charset="0"/>
              </a:rPr>
              <a:t>tập</a:t>
            </a:r>
            <a:r>
              <a:rPr lang="en-US" sz="4000" dirty="0">
                <a:latin typeface="Arial" panose="020B0604020202020204" pitchFamily="34" charset="0"/>
                <a:ea typeface="Calibri" panose="020F0502020204030204" pitchFamily="34" charset="0"/>
                <a:cs typeface="Arial" panose="020B0604020202020204" pitchFamily="34" charset="0"/>
              </a:rPr>
              <a:t> ngày càng </a:t>
            </a:r>
            <a:r>
              <a:rPr lang="en-US" sz="4000" dirty="0" err="1">
                <a:latin typeface="Arial" panose="020B0604020202020204" pitchFamily="34" charset="0"/>
                <a:ea typeface="Calibri" panose="020F0502020204030204" pitchFamily="34" charset="0"/>
                <a:cs typeface="Arial" panose="020B0604020202020204" pitchFamily="34" charset="0"/>
              </a:rPr>
              <a:t>sa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sút</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6" name="Rectangle 25"/>
          <p:cNvSpPr/>
          <p:nvPr/>
        </p:nvSpPr>
        <p:spPr>
          <a:xfrm>
            <a:off x="7543800" y="6113030"/>
            <a:ext cx="9888098" cy="3016210"/>
          </a:xfrm>
          <a:prstGeom prst="rect">
            <a:avLst/>
          </a:prstGeom>
        </p:spPr>
        <p:txBody>
          <a:bodyPr wrap="square">
            <a:spAutoFit/>
          </a:bodyPr>
          <a:lstStyle/>
          <a:p>
            <a:pPr marL="571500" indent="-571500">
              <a:lnSpc>
                <a:spcPct val="150000"/>
              </a:lnSpc>
              <a:spcBef>
                <a:spcPts val="1200"/>
              </a:spcBef>
              <a:buFont typeface="Courier New" panose="02070309020205020404" pitchFamily="49" charset="0"/>
              <a:buChar char="o"/>
            </a:pPr>
            <a:r>
              <a:rPr lang="vi-VN" sz="4000" b="1" dirty="0">
                <a:solidFill>
                  <a:schemeClr val="accent3">
                    <a:lumMod val="50000"/>
                  </a:schemeClr>
                </a:solidFill>
                <a:ea typeface="Calibri" panose="020F0502020204030204" pitchFamily="34" charset="0"/>
                <a:cs typeface="Arial" panose="020B0604020202020204" pitchFamily="34" charset="0"/>
              </a:rPr>
              <a:t>Hành động: Ngủ trong lớp học </a:t>
            </a:r>
            <a:endParaRPr lang="vi-VN" sz="4000" b="1" dirty="0" smtClean="0">
              <a:solidFill>
                <a:schemeClr val="accent3">
                  <a:lumMod val="50000"/>
                </a:schemeClr>
              </a:solidFill>
              <a:ea typeface="Calibri" panose="020F0502020204030204" pitchFamily="34" charset="0"/>
              <a:cs typeface="Arial" panose="020B0604020202020204" pitchFamily="34" charset="0"/>
            </a:endParaRPr>
          </a:p>
          <a:p>
            <a:pPr>
              <a:lnSpc>
                <a:spcPct val="150000"/>
              </a:lnSpc>
              <a:spcBef>
                <a:spcPts val="1200"/>
              </a:spcBef>
            </a:pPr>
            <a:r>
              <a:rPr lang="en-US" sz="40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vi-VN" sz="4000" b="1" dirty="0" smtClean="0">
                <a:solidFill>
                  <a:schemeClr val="accent3">
                    <a:lumMod val="50000"/>
                  </a:schemeClr>
                </a:solidFill>
                <a:ea typeface="Calibri" panose="020F0502020204030204" pitchFamily="34" charset="0"/>
                <a:cs typeface="Arial" panose="020B0604020202020204" pitchFamily="34" charset="0"/>
              </a:rPr>
              <a:t> </a:t>
            </a:r>
            <a:r>
              <a:rPr lang="vi-VN" sz="4000" dirty="0">
                <a:ea typeface="Calibri" panose="020F0502020204030204" pitchFamily="34" charset="0"/>
                <a:cs typeface="Arial" panose="020B0604020202020204" pitchFamily="34" charset="0"/>
              </a:rPr>
              <a:t>Bị thầy/ cô giáo phạt, không nắm được kiến thức bài học, bị điểm kém</a:t>
            </a:r>
            <a:r>
              <a:rPr lang="vi-VN" sz="4000" dirty="0" smtClean="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l="19327" t="9888" r="17928" b="12661"/>
          <a:stretch/>
        </p:blipFill>
        <p:spPr>
          <a:xfrm>
            <a:off x="1524000" y="5219700"/>
            <a:ext cx="4904763" cy="4802870"/>
          </a:xfrm>
          <a:prstGeom prst="rect">
            <a:avLst/>
          </a:prstGeom>
        </p:spPr>
      </p:pic>
    </p:spTree>
    <p:extLst>
      <p:ext uri="{BB962C8B-B14F-4D97-AF65-F5344CB8AC3E}">
        <p14:creationId xmlns:p14="http://schemas.microsoft.com/office/powerpoint/2010/main" val="102733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1000" fill="hold"/>
                                        <p:tgtEl>
                                          <p:spTgt spid="24"/>
                                        </p:tgtEl>
                                        <p:attrNameLst>
                                          <p:attrName>ppt_w</p:attrName>
                                        </p:attrNameLst>
                                      </p:cBhvr>
                                      <p:tavLst>
                                        <p:tav tm="0">
                                          <p:val>
                                            <p:strVal val="#ppt_w*0.70"/>
                                          </p:val>
                                        </p:tav>
                                        <p:tav tm="100000">
                                          <p:val>
                                            <p:strVal val="#ppt_w"/>
                                          </p:val>
                                        </p:tav>
                                      </p:tavLst>
                                    </p:anim>
                                    <p:anim calcmode="lin" valueType="num">
                                      <p:cBhvr>
                                        <p:cTn id="13" dur="1000" fill="hold"/>
                                        <p:tgtEl>
                                          <p:spTgt spid="24"/>
                                        </p:tgtEl>
                                        <p:attrNameLst>
                                          <p:attrName>ppt_h</p:attrName>
                                        </p:attrNameLst>
                                      </p:cBhvr>
                                      <p:tavLst>
                                        <p:tav tm="0">
                                          <p:val>
                                            <p:strVal val="#ppt_h"/>
                                          </p:val>
                                        </p:tav>
                                        <p:tav tm="100000">
                                          <p:val>
                                            <p:strVal val="#ppt_h"/>
                                          </p:val>
                                        </p:tav>
                                      </p:tavLst>
                                    </p:anim>
                                    <p:animEffect transition="in" filter="fade">
                                      <p:cBhvr>
                                        <p:cTn id="14" dur="10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1000" fill="hold"/>
                                        <p:tgtEl>
                                          <p:spTgt spid="27"/>
                                        </p:tgtEl>
                                        <p:attrNameLst>
                                          <p:attrName>ppt_w</p:attrName>
                                        </p:attrNameLst>
                                      </p:cBhvr>
                                      <p:tavLst>
                                        <p:tav tm="0">
                                          <p:val>
                                            <p:strVal val="#ppt_w*0.70"/>
                                          </p:val>
                                        </p:tav>
                                        <p:tav tm="100000">
                                          <p:val>
                                            <p:strVal val="#ppt_w"/>
                                          </p:val>
                                        </p:tav>
                                      </p:tavLst>
                                    </p:anim>
                                    <p:anim calcmode="lin" valueType="num">
                                      <p:cBhvr>
                                        <p:cTn id="20" dur="1000" fill="hold"/>
                                        <p:tgtEl>
                                          <p:spTgt spid="27"/>
                                        </p:tgtEl>
                                        <p:attrNameLst>
                                          <p:attrName>ppt_h</p:attrName>
                                        </p:attrNameLst>
                                      </p:cBhvr>
                                      <p:tavLst>
                                        <p:tav tm="0">
                                          <p:val>
                                            <p:strVal val="#ppt_h"/>
                                          </p:val>
                                        </p:tav>
                                        <p:tav tm="100000">
                                          <p:val>
                                            <p:strVal val="#ppt_h"/>
                                          </p:val>
                                        </p:tav>
                                      </p:tavLst>
                                    </p:anim>
                                    <p:animEffect transition="in" filter="fade">
                                      <p:cBhvr>
                                        <p:cTn id="21" dur="1000"/>
                                        <p:tgtEl>
                                          <p:spTgt spid="27"/>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p:cTn id="24" dur="1000" fill="hold"/>
                                        <p:tgtEl>
                                          <p:spTgt spid="26"/>
                                        </p:tgtEl>
                                        <p:attrNameLst>
                                          <p:attrName>ppt_w</p:attrName>
                                        </p:attrNameLst>
                                      </p:cBhvr>
                                      <p:tavLst>
                                        <p:tav tm="0">
                                          <p:val>
                                            <p:strVal val="#ppt_w*0.70"/>
                                          </p:val>
                                        </p:tav>
                                        <p:tav tm="100000">
                                          <p:val>
                                            <p:strVal val="#ppt_w"/>
                                          </p:val>
                                        </p:tav>
                                      </p:tavLst>
                                    </p:anim>
                                    <p:anim calcmode="lin" valueType="num">
                                      <p:cBhvr>
                                        <p:cTn id="25" dur="1000" fill="hold"/>
                                        <p:tgtEl>
                                          <p:spTgt spid="26"/>
                                        </p:tgtEl>
                                        <p:attrNameLst>
                                          <p:attrName>ppt_h</p:attrName>
                                        </p:attrNameLst>
                                      </p:cBhvr>
                                      <p:tavLst>
                                        <p:tav tm="0">
                                          <p:val>
                                            <p:strVal val="#ppt_h"/>
                                          </p:val>
                                        </p:tav>
                                        <p:tav tm="100000">
                                          <p:val>
                                            <p:strVal val="#ppt_h"/>
                                          </p:val>
                                        </p:tav>
                                      </p:tavLst>
                                    </p:anim>
                                    <p:animEffect transition="in" filter="fade">
                                      <p:cBhvr>
                                        <p:cTn id="26"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FECE4"/>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1271" y="317874"/>
            <a:ext cx="500974" cy="1027272"/>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743885">
            <a:off x="17698441" y="525091"/>
            <a:ext cx="1027272" cy="671908"/>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743885">
            <a:off x="5481873" y="-431204"/>
            <a:ext cx="1027272" cy="671908"/>
          </a:xfrm>
          <a:prstGeom prst="rect">
            <a:avLst/>
          </a:prstGeom>
        </p:spPr>
      </p:pic>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164417" y="-437032"/>
            <a:ext cx="500974" cy="1027272"/>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799329" y="-258321"/>
            <a:ext cx="1027272" cy="799318"/>
          </a:xfrm>
          <a:prstGeom prst="rect">
            <a:avLst/>
          </a:prstGeom>
        </p:spPr>
      </p:pic>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743885">
            <a:off x="12904683" y="-402862"/>
            <a:ext cx="1027272" cy="671908"/>
          </a:xfrm>
          <a:prstGeom prst="rect">
            <a:avLst/>
          </a:prstGeom>
        </p:spPr>
      </p:pic>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587227" y="-579351"/>
            <a:ext cx="500974" cy="1027272"/>
          </a:xfrm>
          <a:prstGeom prst="rect">
            <a:avLst/>
          </a:prstGeom>
        </p:spPr>
      </p:pic>
      <p:pic>
        <p:nvPicPr>
          <p:cNvPr id="22"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222139" y="-323055"/>
            <a:ext cx="1027272" cy="799318"/>
          </a:xfrm>
          <a:prstGeom prst="rect">
            <a:avLst/>
          </a:prstGeom>
        </p:spPr>
      </p:pic>
      <p:sp>
        <p:nvSpPr>
          <p:cNvPr id="25" name="TextBox 25"/>
          <p:cNvSpPr txBox="1"/>
          <p:nvPr/>
        </p:nvSpPr>
        <p:spPr>
          <a:xfrm>
            <a:off x="5254563" y="599275"/>
            <a:ext cx="7490494" cy="1030410"/>
          </a:xfrm>
          <a:prstGeom prst="rect">
            <a:avLst/>
          </a:prstGeom>
        </p:spPr>
        <p:txBody>
          <a:bodyPr lIns="0" tIns="0" rIns="0" bIns="0" rtlCol="0" anchor="t">
            <a:spAutoFit/>
          </a:bodyPr>
          <a:lstStyle/>
          <a:p>
            <a:pPr algn="ctr">
              <a:lnSpc>
                <a:spcPts val="8759"/>
              </a:lnSpc>
            </a:pPr>
            <a:r>
              <a:rPr lang="vi-VN" sz="5600" b="1" dirty="0" smtClean="0">
                <a:solidFill>
                  <a:srgbClr val="FF0000"/>
                </a:solidFill>
              </a:rPr>
              <a:t>LUYỆN TẬP</a:t>
            </a:r>
            <a:endParaRPr lang="en-US" sz="5600" b="1" dirty="0">
              <a:solidFill>
                <a:srgbClr val="FF0000"/>
              </a:solidFill>
            </a:endParaRPr>
          </a:p>
        </p:txBody>
      </p:sp>
      <p:sp>
        <p:nvSpPr>
          <p:cNvPr id="30" name="Rectangle 29"/>
          <p:cNvSpPr/>
          <p:nvPr/>
        </p:nvSpPr>
        <p:spPr>
          <a:xfrm>
            <a:off x="1045099" y="1667935"/>
            <a:ext cx="15909421" cy="942053"/>
          </a:xfrm>
          <a:prstGeom prst="rect">
            <a:avLst/>
          </a:prstGeom>
        </p:spPr>
        <p:txBody>
          <a:bodyPr wrap="square">
            <a:spAutoFit/>
          </a:bodyPr>
          <a:lstStyle/>
          <a:p>
            <a:pPr algn="ctr">
              <a:lnSpc>
                <a:spcPct val="150000"/>
              </a:lnSpc>
              <a:spcBef>
                <a:spcPts val="300"/>
              </a:spcBef>
              <a:spcAft>
                <a:spcPts val="300"/>
              </a:spcAft>
            </a:pPr>
            <a:r>
              <a:rPr lang="vi-VN" sz="42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2. Em hãy đọc tình huống sau và trả lời câu hỏi</a:t>
            </a:r>
            <a:endParaRPr lang="en-US" sz="4200" b="1" dirty="0">
              <a:effectLst/>
              <a:latin typeface="Arial" panose="020B0604020202020204" pitchFamily="34" charset="0"/>
              <a:ea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3401" y="3118712"/>
            <a:ext cx="9000336" cy="6139588"/>
          </a:xfrm>
          <a:prstGeom prst="rect">
            <a:avLst/>
          </a:prstGeom>
        </p:spPr>
      </p:pic>
      <p:sp>
        <p:nvSpPr>
          <p:cNvPr id="5" name="Rectangle 4"/>
          <p:cNvSpPr/>
          <p:nvPr/>
        </p:nvSpPr>
        <p:spPr>
          <a:xfrm>
            <a:off x="9728510" y="3136678"/>
            <a:ext cx="7871406" cy="5986254"/>
          </a:xfrm>
          <a:prstGeom prst="rect">
            <a:avLst/>
          </a:prstGeom>
        </p:spPr>
        <p:txBody>
          <a:bodyPr wrap="square">
            <a:spAutoFit/>
          </a:bodyPr>
          <a:lstStyle/>
          <a:p>
            <a:pPr marL="457200" indent="-457200" algn="just">
              <a:lnSpc>
                <a:spcPct val="150000"/>
              </a:lnSpc>
              <a:spcBef>
                <a:spcPts val="600"/>
              </a:spcBef>
              <a:buFont typeface="Wingdings" panose="05000000000000000000" pitchFamily="2" charset="2"/>
              <a:buChar char="Ø"/>
            </a:pPr>
            <a:r>
              <a:rPr lang="en-US" sz="4200" dirty="0" err="1">
                <a:latin typeface="Arial" panose="020B0604020202020204" pitchFamily="34" charset="0"/>
                <a:ea typeface="Calibri" panose="020F0502020204030204" pitchFamily="34" charset="0"/>
                <a:cs typeface="Arial" panose="020B0604020202020204" pitchFamily="34" charset="0"/>
              </a:rPr>
              <a:t>Nếu</a:t>
            </a:r>
            <a:r>
              <a:rPr lang="en-US" sz="4200" dirty="0">
                <a:latin typeface="Arial" panose="020B0604020202020204" pitchFamily="34" charset="0"/>
                <a:ea typeface="Calibri" panose="020F0502020204030204" pitchFamily="34" charset="0"/>
                <a:cs typeface="Arial" panose="020B0604020202020204" pitchFamily="34" charset="0"/>
              </a:rPr>
              <a:t> là N, </a:t>
            </a:r>
            <a:r>
              <a:rPr lang="en-US" sz="4200" dirty="0" err="1">
                <a:latin typeface="Arial" panose="020B0604020202020204" pitchFamily="34" charset="0"/>
                <a:ea typeface="Calibri" panose="020F0502020204030204" pitchFamily="34" charset="0"/>
                <a:cs typeface="Arial" panose="020B0604020202020204" pitchFamily="34" charset="0"/>
              </a:rPr>
              <a:t>em</a:t>
            </a:r>
            <a:r>
              <a:rPr lang="en-US" sz="4200" dirty="0">
                <a:latin typeface="Arial" panose="020B0604020202020204" pitchFamily="34" charset="0"/>
                <a:ea typeface="Calibri" panose="020F0502020204030204" pitchFamily="34" charset="0"/>
                <a:cs typeface="Arial" panose="020B0604020202020204" pitchFamily="34" charset="0"/>
              </a:rPr>
              <a:t> sẽ </a:t>
            </a:r>
            <a:r>
              <a:rPr lang="en-US" sz="4200" dirty="0" err="1">
                <a:latin typeface="Arial" panose="020B0604020202020204" pitchFamily="34" charset="0"/>
                <a:ea typeface="Calibri" panose="020F0502020204030204" pitchFamily="34" charset="0"/>
                <a:cs typeface="Arial" panose="020B0604020202020204" pitchFamily="34" charset="0"/>
              </a:rPr>
              <a:t>ứng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xử</a:t>
            </a:r>
            <a:r>
              <a:rPr lang="en-US" sz="4200" dirty="0">
                <a:latin typeface="Arial" panose="020B0604020202020204" pitchFamily="34" charset="0"/>
                <a:ea typeface="Calibri" panose="020F0502020204030204" pitchFamily="34" charset="0"/>
                <a:cs typeface="Arial" panose="020B0604020202020204" pitchFamily="34" charset="0"/>
              </a:rPr>
              <a:t> như thế nào?</a:t>
            </a:r>
          </a:p>
          <a:p>
            <a:pPr marL="457200" indent="-457200" algn="just">
              <a:lnSpc>
                <a:spcPct val="150000"/>
              </a:lnSpc>
              <a:spcBef>
                <a:spcPts val="600"/>
              </a:spcBef>
              <a:buFont typeface="Wingdings" panose="05000000000000000000" pitchFamily="2" charset="2"/>
              <a:buChar char="Ø"/>
            </a:pPr>
            <a:r>
              <a:rPr lang="en-US" sz="4200" dirty="0" err="1" smtClean="0">
                <a:latin typeface="Arial" panose="020B0604020202020204" pitchFamily="34" charset="0"/>
                <a:ea typeface="Calibri" panose="020F0502020204030204" pitchFamily="34" charset="0"/>
                <a:cs typeface="Arial" panose="020B0604020202020204" pitchFamily="34" charset="0"/>
              </a:rPr>
              <a:t>Em</a:t>
            </a:r>
            <a:r>
              <a:rPr lang="en-US" sz="4200" dirty="0" smtClean="0">
                <a:latin typeface="Arial" panose="020B0604020202020204" pitchFamily="34" charset="0"/>
                <a:ea typeface="Calibri" panose="020F0502020204030204" pitchFamily="34" charset="0"/>
                <a:cs typeface="Arial" panose="020B0604020202020204" pitchFamily="34" charset="0"/>
              </a:rPr>
              <a:t> </a:t>
            </a:r>
            <a:r>
              <a:rPr lang="en-US" sz="4200" dirty="0">
                <a:latin typeface="Arial" panose="020B0604020202020204" pitchFamily="34" charset="0"/>
                <a:ea typeface="Calibri" panose="020F0502020204030204" pitchFamily="34" charset="0"/>
                <a:cs typeface="Arial" panose="020B0604020202020204" pitchFamily="34" charset="0"/>
              </a:rPr>
              <a:t>có </a:t>
            </a:r>
            <a:r>
              <a:rPr lang="en-US" sz="4200" dirty="0" err="1">
                <a:latin typeface="Arial" panose="020B0604020202020204" pitchFamily="34" charset="0"/>
                <a:ea typeface="Calibri" panose="020F0502020204030204" pitchFamily="34" charset="0"/>
                <a:cs typeface="Arial" panose="020B0604020202020204" pitchFamily="34" charset="0"/>
              </a:rPr>
              <a:t>nhận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xét</a:t>
            </a:r>
            <a:r>
              <a:rPr lang="en-US" sz="4200" dirty="0">
                <a:latin typeface="Arial" panose="020B0604020202020204" pitchFamily="34" charset="0"/>
                <a:ea typeface="Calibri" panose="020F0502020204030204" pitchFamily="34" charset="0"/>
                <a:cs typeface="Arial" panose="020B0604020202020204" pitchFamily="34" charset="0"/>
              </a:rPr>
              <a:t> gì về tính tự </a:t>
            </a:r>
            <a:r>
              <a:rPr lang="en-US" sz="4200" dirty="0" err="1">
                <a:latin typeface="Arial" panose="020B0604020202020204" pitchFamily="34" charset="0"/>
                <a:ea typeface="Calibri" panose="020F0502020204030204" pitchFamily="34" charset="0"/>
                <a:cs typeface="Arial" panose="020B0604020202020204" pitchFamily="34" charset="0"/>
              </a:rPr>
              <a:t>giác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tích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cực</a:t>
            </a:r>
            <a:r>
              <a:rPr lang="en-US" sz="4200" dirty="0">
                <a:latin typeface="Arial" panose="020B0604020202020204" pitchFamily="34" charset="0"/>
                <a:ea typeface="Calibri" panose="020F0502020204030204" pitchFamily="34" charset="0"/>
                <a:cs typeface="Arial" panose="020B0604020202020204" pitchFamily="34" charset="0"/>
              </a:rPr>
              <a:t> trong học </a:t>
            </a:r>
            <a:r>
              <a:rPr lang="en-US" sz="4200" dirty="0" err="1">
                <a:latin typeface="Arial" panose="020B0604020202020204" pitchFamily="34" charset="0"/>
                <a:ea typeface="Calibri" panose="020F0502020204030204" pitchFamily="34" charset="0"/>
                <a:cs typeface="Arial" panose="020B0604020202020204" pitchFamily="34" charset="0"/>
              </a:rPr>
              <a:t>tập</a:t>
            </a:r>
            <a:r>
              <a:rPr lang="en-US" sz="4200" dirty="0">
                <a:latin typeface="Arial" panose="020B0604020202020204" pitchFamily="34" charset="0"/>
                <a:ea typeface="Calibri" panose="020F0502020204030204" pitchFamily="34" charset="0"/>
                <a:cs typeface="Arial" panose="020B0604020202020204" pitchFamily="34" charset="0"/>
              </a:rPr>
              <a:t> của bản </a:t>
            </a:r>
            <a:r>
              <a:rPr lang="en-US" sz="4200" dirty="0" err="1">
                <a:latin typeface="Arial" panose="020B0604020202020204" pitchFamily="34" charset="0"/>
                <a:ea typeface="Calibri" panose="020F0502020204030204" pitchFamily="34" charset="0"/>
                <a:cs typeface="Arial" panose="020B0604020202020204" pitchFamily="34" charset="0"/>
              </a:rPr>
              <a:t>thân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thông</a:t>
            </a:r>
            <a:r>
              <a:rPr lang="en-US" sz="4200" dirty="0">
                <a:latin typeface="Arial" panose="020B0604020202020204" pitchFamily="34" charset="0"/>
                <a:ea typeface="Calibri" panose="020F0502020204030204" pitchFamily="34" charset="0"/>
                <a:cs typeface="Arial" panose="020B0604020202020204" pitchFamily="34" charset="0"/>
              </a:rPr>
              <a:t> qua </a:t>
            </a:r>
            <a:r>
              <a:rPr lang="en-US" sz="4200" dirty="0" err="1">
                <a:latin typeface="Arial" panose="020B0604020202020204" pitchFamily="34" charset="0"/>
                <a:ea typeface="Calibri" panose="020F0502020204030204" pitchFamily="34" charset="0"/>
                <a:cs typeface="Arial" panose="020B0604020202020204" pitchFamily="34" charset="0"/>
              </a:rPr>
              <a:t>tình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huống</a:t>
            </a:r>
            <a:r>
              <a:rPr lang="en-US" sz="4200" dirty="0">
                <a:latin typeface="Arial" panose="020B0604020202020204" pitchFamily="34" charset="0"/>
                <a:ea typeface="Calibri" panose="020F0502020204030204" pitchFamily="34" charset="0"/>
                <a:cs typeface="Arial" panose="020B0604020202020204" pitchFamily="34" charset="0"/>
              </a:rPr>
              <a:t> cụ thể?</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0709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FECE4"/>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1271" y="317874"/>
            <a:ext cx="500974" cy="1027272"/>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743885">
            <a:off x="17698441" y="525091"/>
            <a:ext cx="1027272" cy="671908"/>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743885">
            <a:off x="5481873" y="-431204"/>
            <a:ext cx="1027272" cy="671908"/>
          </a:xfrm>
          <a:prstGeom prst="rect">
            <a:avLst/>
          </a:prstGeom>
        </p:spPr>
      </p:pic>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164417" y="-437032"/>
            <a:ext cx="500974" cy="1027272"/>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799329" y="-258321"/>
            <a:ext cx="1027272" cy="799318"/>
          </a:xfrm>
          <a:prstGeom prst="rect">
            <a:avLst/>
          </a:prstGeom>
        </p:spPr>
      </p:pic>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743885">
            <a:off x="12904683" y="-402862"/>
            <a:ext cx="1027272" cy="671908"/>
          </a:xfrm>
          <a:prstGeom prst="rect">
            <a:avLst/>
          </a:prstGeom>
        </p:spPr>
      </p:pic>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587227" y="-579351"/>
            <a:ext cx="500974" cy="1027272"/>
          </a:xfrm>
          <a:prstGeom prst="rect">
            <a:avLst/>
          </a:prstGeom>
        </p:spPr>
      </p:pic>
      <p:pic>
        <p:nvPicPr>
          <p:cNvPr id="22"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222139" y="-323055"/>
            <a:ext cx="1027272" cy="799318"/>
          </a:xfrm>
          <a:prstGeom prst="rect">
            <a:avLst/>
          </a:prstGeom>
        </p:spPr>
      </p:pic>
      <p:sp>
        <p:nvSpPr>
          <p:cNvPr id="25" name="TextBox 25"/>
          <p:cNvSpPr txBox="1"/>
          <p:nvPr/>
        </p:nvSpPr>
        <p:spPr>
          <a:xfrm>
            <a:off x="5254563" y="599275"/>
            <a:ext cx="7490494" cy="1030410"/>
          </a:xfrm>
          <a:prstGeom prst="rect">
            <a:avLst/>
          </a:prstGeom>
        </p:spPr>
        <p:txBody>
          <a:bodyPr lIns="0" tIns="0" rIns="0" bIns="0" rtlCol="0" anchor="t">
            <a:spAutoFit/>
          </a:bodyPr>
          <a:lstStyle/>
          <a:p>
            <a:pPr algn="ctr">
              <a:lnSpc>
                <a:spcPts val="8759"/>
              </a:lnSpc>
            </a:pPr>
            <a:r>
              <a:rPr lang="vi-VN" sz="5600" b="1" dirty="0" smtClean="0">
                <a:solidFill>
                  <a:srgbClr val="FF0000"/>
                </a:solidFill>
              </a:rPr>
              <a:t>LUYỆN TẬP</a:t>
            </a:r>
            <a:endParaRPr lang="en-US" sz="5600" b="1" dirty="0">
              <a:solidFill>
                <a:srgbClr val="FF0000"/>
              </a:solidFill>
            </a:endParaRPr>
          </a:p>
        </p:txBody>
      </p:sp>
      <p:sp>
        <p:nvSpPr>
          <p:cNvPr id="30" name="Rectangle 29"/>
          <p:cNvSpPr/>
          <p:nvPr/>
        </p:nvSpPr>
        <p:spPr>
          <a:xfrm>
            <a:off x="399703" y="1998260"/>
            <a:ext cx="7144098" cy="7109639"/>
          </a:xfrm>
          <a:prstGeom prst="rect">
            <a:avLst/>
          </a:prstGeom>
        </p:spPr>
        <p:txBody>
          <a:bodyPr wrap="square">
            <a:spAutoFit/>
          </a:bodyPr>
          <a:lstStyle/>
          <a:p>
            <a:pPr algn="just">
              <a:lnSpc>
                <a:spcPct val="150000"/>
              </a:lnSpc>
              <a:spcBef>
                <a:spcPts val="300"/>
              </a:spcBef>
              <a:spcAft>
                <a:spcPts val="300"/>
              </a:spcAft>
            </a:pPr>
            <a:r>
              <a:rPr lang="vi-VN"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3. Dựa vào các bức tranh dưới đây, em hãy xây dựng dàn ý và thức hiện bài thuyết trình ngắn với chủ đề: </a:t>
            </a:r>
            <a:r>
              <a:rPr lang="vi-VN" sz="3800" b="1" i="1" dirty="0" smtClean="0">
                <a:solidFill>
                  <a:srgbClr val="000000"/>
                </a:solidFill>
                <a:latin typeface="Arial" panose="020B0604020202020204" pitchFamily="34" charset="0"/>
                <a:ea typeface="Calibri" panose="020F0502020204030204" pitchFamily="34" charset="0"/>
                <a:cs typeface="Arial" panose="020B0604020202020204" pitchFamily="34" charset="0"/>
              </a:rPr>
              <a:t>“Hành trình vươn đến ước mơ”</a:t>
            </a:r>
            <a:r>
              <a:rPr lang="vi-VN"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Từ đó, nêu lên ý nghĩa của tính tự giác, tích cực học tập để thực hiện ước mơ của mình.</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01000" y="2019300"/>
            <a:ext cx="9753600" cy="7772400"/>
          </a:xfrm>
          <a:prstGeom prst="rect">
            <a:avLst/>
          </a:prstGeom>
        </p:spPr>
      </p:pic>
    </p:spTree>
    <p:extLst>
      <p:ext uri="{BB962C8B-B14F-4D97-AF65-F5344CB8AC3E}">
        <p14:creationId xmlns:p14="http://schemas.microsoft.com/office/powerpoint/2010/main" val="176255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900" decel="100000" fill="hold"/>
                                        <p:tgtEl>
                                          <p:spTgt spid="3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900" decel="100000" fill="hold"/>
                                        <p:tgtEl>
                                          <p:spTgt spid="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FECE4"/>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1271" y="317874"/>
            <a:ext cx="500974" cy="1027272"/>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743885">
            <a:off x="17698441" y="525091"/>
            <a:ext cx="1027272" cy="671908"/>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743885">
            <a:off x="5481873" y="-431204"/>
            <a:ext cx="1027272" cy="671908"/>
          </a:xfrm>
          <a:prstGeom prst="rect">
            <a:avLst/>
          </a:prstGeom>
        </p:spPr>
      </p:pic>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164417" y="-437032"/>
            <a:ext cx="500974" cy="1027272"/>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799329" y="-258321"/>
            <a:ext cx="1027272" cy="799318"/>
          </a:xfrm>
          <a:prstGeom prst="rect">
            <a:avLst/>
          </a:prstGeom>
        </p:spPr>
      </p:pic>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743885">
            <a:off x="12904683" y="-402862"/>
            <a:ext cx="1027272" cy="671908"/>
          </a:xfrm>
          <a:prstGeom prst="rect">
            <a:avLst/>
          </a:prstGeom>
        </p:spPr>
      </p:pic>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587227" y="-579351"/>
            <a:ext cx="500974" cy="1027272"/>
          </a:xfrm>
          <a:prstGeom prst="rect">
            <a:avLst/>
          </a:prstGeom>
        </p:spPr>
      </p:pic>
      <p:pic>
        <p:nvPicPr>
          <p:cNvPr id="22"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222139" y="-323055"/>
            <a:ext cx="1027272" cy="799318"/>
          </a:xfrm>
          <a:prstGeom prst="rect">
            <a:avLst/>
          </a:prstGeom>
        </p:spPr>
      </p:pic>
      <p:sp>
        <p:nvSpPr>
          <p:cNvPr id="25" name="TextBox 25"/>
          <p:cNvSpPr txBox="1"/>
          <p:nvPr/>
        </p:nvSpPr>
        <p:spPr>
          <a:xfrm>
            <a:off x="5254563" y="599275"/>
            <a:ext cx="7490494" cy="1030410"/>
          </a:xfrm>
          <a:prstGeom prst="rect">
            <a:avLst/>
          </a:prstGeom>
        </p:spPr>
        <p:txBody>
          <a:bodyPr lIns="0" tIns="0" rIns="0" bIns="0" rtlCol="0" anchor="t">
            <a:spAutoFit/>
          </a:bodyPr>
          <a:lstStyle/>
          <a:p>
            <a:pPr algn="ctr">
              <a:lnSpc>
                <a:spcPts val="8759"/>
              </a:lnSpc>
            </a:pPr>
            <a:r>
              <a:rPr lang="vi-VN" sz="5600" b="1" dirty="0" smtClean="0">
                <a:solidFill>
                  <a:srgbClr val="FF0000"/>
                </a:solidFill>
              </a:rPr>
              <a:t>VẬN DỤNG</a:t>
            </a:r>
            <a:endParaRPr lang="en-US" sz="5600" b="1" dirty="0">
              <a:solidFill>
                <a:srgbClr val="FF0000"/>
              </a:solidFill>
            </a:endParaRPr>
          </a:p>
        </p:txBody>
      </p:sp>
      <p:sp>
        <p:nvSpPr>
          <p:cNvPr id="30" name="Rectangle 29"/>
          <p:cNvSpPr/>
          <p:nvPr/>
        </p:nvSpPr>
        <p:spPr>
          <a:xfrm>
            <a:off x="838200" y="2019300"/>
            <a:ext cx="8229600" cy="3970318"/>
          </a:xfrm>
          <a:prstGeom prst="rect">
            <a:avLst/>
          </a:prstGeom>
        </p:spPr>
        <p:txBody>
          <a:bodyPr wrap="square">
            <a:spAutoFit/>
          </a:bodyPr>
          <a:lstStyle/>
          <a:p>
            <a:pPr algn="just">
              <a:lnSpc>
                <a:spcPct val="150000"/>
              </a:lnSpc>
              <a:spcBef>
                <a:spcPts val="300"/>
              </a:spcBef>
              <a:spcAft>
                <a:spcPts val="300"/>
              </a:spcAft>
            </a:pPr>
            <a:r>
              <a:rPr lang="vi-VN" sz="42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1. Em hãy lập bảng kế hoạch học tập cho năm học này và những việc làm cụ thể về tính tự giác, tích cực trong học tập.</a:t>
            </a:r>
            <a:endParaRPr lang="en-US" sz="42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13" name="Rectangle 12"/>
          <p:cNvSpPr/>
          <p:nvPr/>
        </p:nvSpPr>
        <p:spPr>
          <a:xfrm>
            <a:off x="838200" y="6872207"/>
            <a:ext cx="16230600" cy="3000821"/>
          </a:xfrm>
          <a:prstGeom prst="rect">
            <a:avLst/>
          </a:prstGeom>
        </p:spPr>
        <p:txBody>
          <a:bodyPr wrap="square">
            <a:spAutoFit/>
          </a:bodyPr>
          <a:lstStyle/>
          <a:p>
            <a:pPr algn="just">
              <a:lnSpc>
                <a:spcPct val="150000"/>
              </a:lnSpc>
              <a:spcBef>
                <a:spcPts val="300"/>
              </a:spcBef>
              <a:spcAft>
                <a:spcPts val="300"/>
              </a:spcAft>
            </a:pPr>
            <a:r>
              <a:rPr lang="vi-VN" sz="4200" b="1" dirty="0">
                <a:solidFill>
                  <a:srgbClr val="000000"/>
                </a:solidFill>
                <a:latin typeface="Arial" panose="020B0604020202020204" pitchFamily="34" charset="0"/>
                <a:ea typeface="Calibri" panose="020F0502020204030204" pitchFamily="34" charset="0"/>
                <a:cs typeface="Arial" panose="020B0604020202020204" pitchFamily="34" charset="0"/>
              </a:rPr>
              <a:t>2</a:t>
            </a:r>
            <a:r>
              <a:rPr lang="vi-VN" sz="42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Em hãy chọn một người bạn trong lớp để cùng góp ý, nhắc nhở nhau trong học tập và chia sẻ trước lớp về kết quả đạt được sau 1 tháng.</a:t>
            </a:r>
            <a:endParaRPr lang="en-US" sz="4200" b="1"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98278" y="1745214"/>
            <a:ext cx="7426659" cy="5298676"/>
          </a:xfrm>
          <a:prstGeom prst="rect">
            <a:avLst/>
          </a:prstGeom>
        </p:spPr>
      </p:pic>
    </p:spTree>
    <p:extLst>
      <p:ext uri="{BB962C8B-B14F-4D97-AF65-F5344CB8AC3E}">
        <p14:creationId xmlns:p14="http://schemas.microsoft.com/office/powerpoint/2010/main" val="271572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strips(downLeft)">
                                      <p:cBhvr>
                                        <p:cTn id="7" dur="500"/>
                                        <p:tgtEl>
                                          <p:spTgt spid="30"/>
                                        </p:tgtEl>
                                      </p:cBhvr>
                                    </p:animEffect>
                                  </p:childTnLst>
                                </p:cTn>
                              </p:par>
                              <p:par>
                                <p:cTn id="8" presetID="18" presetClass="entr" presetSubtype="1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strips(down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FECE4"/>
        </a:solidFill>
        <a:effectLst/>
      </p:bgPr>
    </p:bg>
    <p:spTree>
      <p:nvGrpSpPr>
        <p:cNvPr id="1" name=""/>
        <p:cNvGrpSpPr/>
        <p:nvPr/>
      </p:nvGrpSpPr>
      <p:grpSpPr>
        <a:xfrm>
          <a:off x="0" y="0"/>
          <a:ext cx="0" cy="0"/>
          <a:chOff x="0" y="0"/>
          <a:chExt cx="0" cy="0"/>
        </a:xfrm>
      </p:grpSpPr>
      <p:sp>
        <p:nvSpPr>
          <p:cNvPr id="2" name="TextBox 2"/>
          <p:cNvSpPr txBox="1"/>
          <p:nvPr/>
        </p:nvSpPr>
        <p:spPr>
          <a:xfrm>
            <a:off x="2812540" y="1028700"/>
            <a:ext cx="12662921" cy="1030410"/>
          </a:xfrm>
          <a:prstGeom prst="rect">
            <a:avLst/>
          </a:prstGeom>
        </p:spPr>
        <p:txBody>
          <a:bodyPr lIns="0" tIns="0" rIns="0" bIns="0" rtlCol="0" anchor="t">
            <a:spAutoFit/>
          </a:bodyPr>
          <a:lstStyle/>
          <a:p>
            <a:pPr algn="ctr">
              <a:lnSpc>
                <a:spcPts val="8759"/>
              </a:lnSpc>
            </a:pPr>
            <a:r>
              <a:rPr lang="vi-VN" sz="5600" b="1" dirty="0" smtClean="0">
                <a:solidFill>
                  <a:srgbClr val="FF0000"/>
                </a:solidFill>
              </a:rPr>
              <a:t>HƯỚNG DẪN VỀ NHÀ</a:t>
            </a:r>
            <a:endParaRPr lang="en-US" sz="5600" b="1" dirty="0">
              <a:solidFill>
                <a:srgbClr val="FF0000"/>
              </a:solidFill>
            </a:endParaRPr>
          </a:p>
        </p:txBody>
      </p:sp>
      <p:grpSp>
        <p:nvGrpSpPr>
          <p:cNvPr id="3" name="Group 3"/>
          <p:cNvGrpSpPr/>
          <p:nvPr/>
        </p:nvGrpSpPr>
        <p:grpSpPr>
          <a:xfrm>
            <a:off x="1028700" y="2397704"/>
            <a:ext cx="16230600" cy="6885319"/>
            <a:chOff x="0" y="0"/>
            <a:chExt cx="3791234" cy="1608311"/>
          </a:xfrm>
          <a:solidFill>
            <a:schemeClr val="bg2">
              <a:lumMod val="90000"/>
            </a:schemeClr>
          </a:solidFill>
        </p:grpSpPr>
        <p:sp>
          <p:nvSpPr>
            <p:cNvPr id="4" name="Freeform 4"/>
            <p:cNvSpPr/>
            <p:nvPr/>
          </p:nvSpPr>
          <p:spPr>
            <a:xfrm>
              <a:off x="10160" y="16510"/>
              <a:ext cx="3768374" cy="1580371"/>
            </a:xfrm>
            <a:custGeom>
              <a:avLst/>
              <a:gdLst/>
              <a:ahLst/>
              <a:cxnLst/>
              <a:rect l="l" t="t" r="r" b="b"/>
              <a:pathLst>
                <a:path w="3768374" h="1580371">
                  <a:moveTo>
                    <a:pt x="3768374" y="1580371"/>
                  </a:moveTo>
                  <a:lnTo>
                    <a:pt x="0" y="1572751"/>
                  </a:lnTo>
                  <a:lnTo>
                    <a:pt x="0" y="561341"/>
                  </a:lnTo>
                  <a:lnTo>
                    <a:pt x="17780" y="19050"/>
                  </a:lnTo>
                  <a:lnTo>
                    <a:pt x="1877064" y="0"/>
                  </a:lnTo>
                  <a:lnTo>
                    <a:pt x="3749324" y="5080"/>
                  </a:lnTo>
                  <a:close/>
                </a:path>
              </a:pathLst>
            </a:custGeom>
            <a:grpFill/>
          </p:spPr>
        </p:sp>
        <p:sp>
          <p:nvSpPr>
            <p:cNvPr id="5" name="Freeform 5"/>
            <p:cNvSpPr/>
            <p:nvPr/>
          </p:nvSpPr>
          <p:spPr>
            <a:xfrm>
              <a:off x="-3810" y="0"/>
              <a:ext cx="3797584" cy="1607041"/>
            </a:xfrm>
            <a:custGeom>
              <a:avLst/>
              <a:gdLst/>
              <a:ahLst/>
              <a:cxnLst/>
              <a:rect l="l" t="t" r="r" b="b"/>
              <a:pathLst>
                <a:path w="3797584" h="1607041">
                  <a:moveTo>
                    <a:pt x="3763294" y="21590"/>
                  </a:moveTo>
                  <a:cubicBezTo>
                    <a:pt x="3764564" y="34290"/>
                    <a:pt x="3764564" y="44450"/>
                    <a:pt x="3765834" y="54610"/>
                  </a:cubicBezTo>
                  <a:cubicBezTo>
                    <a:pt x="3768374" y="87257"/>
                    <a:pt x="3769644" y="120437"/>
                    <a:pt x="3772184" y="152432"/>
                  </a:cubicBezTo>
                  <a:cubicBezTo>
                    <a:pt x="3772184" y="198648"/>
                    <a:pt x="3784884" y="1109920"/>
                    <a:pt x="3791234" y="1156136"/>
                  </a:cubicBezTo>
                  <a:cubicBezTo>
                    <a:pt x="3797584" y="1226051"/>
                    <a:pt x="3793774" y="1297152"/>
                    <a:pt x="3793774" y="1367067"/>
                  </a:cubicBezTo>
                  <a:cubicBezTo>
                    <a:pt x="3793774" y="1428688"/>
                    <a:pt x="3795044" y="1485568"/>
                    <a:pt x="3796314" y="1546081"/>
                  </a:cubicBezTo>
                  <a:cubicBezTo>
                    <a:pt x="3796314" y="1567671"/>
                    <a:pt x="3796314" y="1581641"/>
                    <a:pt x="3796314" y="1605771"/>
                  </a:cubicBezTo>
                  <a:cubicBezTo>
                    <a:pt x="3773454" y="1605771"/>
                    <a:pt x="3753134" y="1607041"/>
                    <a:pt x="3726057" y="1605771"/>
                  </a:cubicBezTo>
                  <a:cubicBezTo>
                    <a:pt x="3536127" y="1600691"/>
                    <a:pt x="3343274" y="1607041"/>
                    <a:pt x="3153343" y="1601961"/>
                  </a:cubicBezTo>
                  <a:cubicBezTo>
                    <a:pt x="3039384" y="1598151"/>
                    <a:pt x="2928348" y="1600691"/>
                    <a:pt x="2814390" y="1598151"/>
                  </a:cubicBezTo>
                  <a:cubicBezTo>
                    <a:pt x="2761793" y="1596881"/>
                    <a:pt x="2709197" y="1595611"/>
                    <a:pt x="2656601" y="1594341"/>
                  </a:cubicBezTo>
                  <a:cubicBezTo>
                    <a:pt x="2624459" y="1594341"/>
                    <a:pt x="2595239" y="1595611"/>
                    <a:pt x="2563096" y="1595611"/>
                  </a:cubicBezTo>
                  <a:cubicBezTo>
                    <a:pt x="2481280" y="1594341"/>
                    <a:pt x="2256285" y="1595611"/>
                    <a:pt x="2174469" y="1594341"/>
                  </a:cubicBezTo>
                  <a:cubicBezTo>
                    <a:pt x="2116029" y="1593071"/>
                    <a:pt x="947224" y="1601961"/>
                    <a:pt x="888784" y="1600691"/>
                  </a:cubicBezTo>
                  <a:cubicBezTo>
                    <a:pt x="874174" y="1600691"/>
                    <a:pt x="856641" y="1601961"/>
                    <a:pt x="842031" y="1601961"/>
                  </a:cubicBezTo>
                  <a:cubicBezTo>
                    <a:pt x="806967" y="1601961"/>
                    <a:pt x="774825" y="1603231"/>
                    <a:pt x="739761" y="1603231"/>
                  </a:cubicBezTo>
                  <a:cubicBezTo>
                    <a:pt x="652101" y="1603231"/>
                    <a:pt x="567362" y="1601961"/>
                    <a:pt x="479702" y="1600691"/>
                  </a:cubicBezTo>
                  <a:cubicBezTo>
                    <a:pt x="427106" y="1599421"/>
                    <a:pt x="374510" y="1598151"/>
                    <a:pt x="324835" y="1596881"/>
                  </a:cubicBezTo>
                  <a:cubicBezTo>
                    <a:pt x="231331" y="1595611"/>
                    <a:pt x="137827" y="1594341"/>
                    <a:pt x="48260" y="1594341"/>
                  </a:cubicBezTo>
                  <a:cubicBezTo>
                    <a:pt x="38100" y="1594341"/>
                    <a:pt x="29210" y="1594341"/>
                    <a:pt x="19050" y="1593071"/>
                  </a:cubicBezTo>
                  <a:cubicBezTo>
                    <a:pt x="10160" y="1591801"/>
                    <a:pt x="5080" y="1585451"/>
                    <a:pt x="7620" y="1576561"/>
                  </a:cubicBezTo>
                  <a:cubicBezTo>
                    <a:pt x="16510" y="1544819"/>
                    <a:pt x="12700" y="1515193"/>
                    <a:pt x="11430" y="1484383"/>
                  </a:cubicBezTo>
                  <a:cubicBezTo>
                    <a:pt x="10160" y="1421578"/>
                    <a:pt x="6350" y="1359957"/>
                    <a:pt x="7620" y="1297152"/>
                  </a:cubicBezTo>
                  <a:cubicBezTo>
                    <a:pt x="5080" y="1218941"/>
                    <a:pt x="0" y="250788"/>
                    <a:pt x="7620" y="171393"/>
                  </a:cubicBezTo>
                  <a:cubicBezTo>
                    <a:pt x="8890" y="155987"/>
                    <a:pt x="7620" y="139397"/>
                    <a:pt x="8890" y="123992"/>
                  </a:cubicBezTo>
                  <a:cubicBezTo>
                    <a:pt x="10160" y="99107"/>
                    <a:pt x="12700" y="71852"/>
                    <a:pt x="13970" y="44450"/>
                  </a:cubicBezTo>
                  <a:cubicBezTo>
                    <a:pt x="13970" y="41910"/>
                    <a:pt x="15240" y="39370"/>
                    <a:pt x="16510" y="38100"/>
                  </a:cubicBezTo>
                  <a:cubicBezTo>
                    <a:pt x="38100" y="35560"/>
                    <a:pt x="64776" y="30480"/>
                    <a:pt x="111528" y="29210"/>
                  </a:cubicBezTo>
                  <a:cubicBezTo>
                    <a:pt x="190423" y="25400"/>
                    <a:pt x="269317" y="22860"/>
                    <a:pt x="351133" y="20320"/>
                  </a:cubicBezTo>
                  <a:cubicBezTo>
                    <a:pt x="406652" y="17780"/>
                    <a:pt x="462170" y="16510"/>
                    <a:pt x="514766" y="13970"/>
                  </a:cubicBezTo>
                  <a:cubicBezTo>
                    <a:pt x="567362" y="11430"/>
                    <a:pt x="622881" y="8890"/>
                    <a:pt x="675477" y="8890"/>
                  </a:cubicBezTo>
                  <a:cubicBezTo>
                    <a:pt x="733917" y="7620"/>
                    <a:pt x="792357" y="10160"/>
                    <a:pt x="850798" y="8890"/>
                  </a:cubicBezTo>
                  <a:cubicBezTo>
                    <a:pt x="923848" y="8890"/>
                    <a:pt x="2247519" y="6350"/>
                    <a:pt x="2320570" y="5080"/>
                  </a:cubicBezTo>
                  <a:cubicBezTo>
                    <a:pt x="2390698" y="3810"/>
                    <a:pt x="2460826" y="2540"/>
                    <a:pt x="2533876" y="2540"/>
                  </a:cubicBezTo>
                  <a:cubicBezTo>
                    <a:pt x="2653679" y="1270"/>
                    <a:pt x="2770559" y="0"/>
                    <a:pt x="2890362" y="0"/>
                  </a:cubicBezTo>
                  <a:cubicBezTo>
                    <a:pt x="2940036" y="0"/>
                    <a:pt x="2992632" y="2540"/>
                    <a:pt x="3042307" y="2540"/>
                  </a:cubicBezTo>
                  <a:cubicBezTo>
                    <a:pt x="3179641" y="3810"/>
                    <a:pt x="3319898" y="5080"/>
                    <a:pt x="3457232" y="7620"/>
                  </a:cubicBezTo>
                  <a:cubicBezTo>
                    <a:pt x="3530282" y="8890"/>
                    <a:pt x="3603333" y="12700"/>
                    <a:pt x="3676383" y="16510"/>
                  </a:cubicBezTo>
                  <a:cubicBezTo>
                    <a:pt x="3693915" y="16510"/>
                    <a:pt x="3711447" y="16510"/>
                    <a:pt x="3726057" y="16510"/>
                  </a:cubicBezTo>
                  <a:cubicBezTo>
                    <a:pt x="3744244" y="17780"/>
                    <a:pt x="3753134" y="20320"/>
                    <a:pt x="3763294" y="21590"/>
                  </a:cubicBezTo>
                  <a:close/>
                  <a:moveTo>
                    <a:pt x="3773454" y="1589261"/>
                  </a:moveTo>
                  <a:cubicBezTo>
                    <a:pt x="3774724" y="1572751"/>
                    <a:pt x="3775994" y="1560051"/>
                    <a:pt x="3775994" y="1547351"/>
                  </a:cubicBezTo>
                  <a:cubicBezTo>
                    <a:pt x="3774724" y="1479643"/>
                    <a:pt x="3773454" y="1416838"/>
                    <a:pt x="3773454" y="1349292"/>
                  </a:cubicBezTo>
                  <a:cubicBezTo>
                    <a:pt x="3773454" y="1318482"/>
                    <a:pt x="3775994" y="1287672"/>
                    <a:pt x="3774724" y="1256861"/>
                  </a:cubicBezTo>
                  <a:cubicBezTo>
                    <a:pt x="3774724" y="1228421"/>
                    <a:pt x="3773454" y="1198796"/>
                    <a:pt x="3772184" y="1170356"/>
                  </a:cubicBezTo>
                  <a:cubicBezTo>
                    <a:pt x="3767104" y="1126510"/>
                    <a:pt x="3755674" y="218793"/>
                    <a:pt x="3755674" y="174948"/>
                  </a:cubicBezTo>
                  <a:cubicBezTo>
                    <a:pt x="3753134" y="138212"/>
                    <a:pt x="3750594" y="100292"/>
                    <a:pt x="3748054" y="63500"/>
                  </a:cubicBezTo>
                  <a:cubicBezTo>
                    <a:pt x="3746784" y="44450"/>
                    <a:pt x="3745514" y="43180"/>
                    <a:pt x="3717291" y="41910"/>
                  </a:cubicBezTo>
                  <a:cubicBezTo>
                    <a:pt x="3708525" y="41910"/>
                    <a:pt x="3702681" y="41910"/>
                    <a:pt x="3693915" y="40640"/>
                  </a:cubicBezTo>
                  <a:cubicBezTo>
                    <a:pt x="3620865" y="36830"/>
                    <a:pt x="3544893" y="31750"/>
                    <a:pt x="3471843" y="30480"/>
                  </a:cubicBezTo>
                  <a:cubicBezTo>
                    <a:pt x="3293600" y="26670"/>
                    <a:pt x="3112435" y="25400"/>
                    <a:pt x="2934192" y="22860"/>
                  </a:cubicBezTo>
                  <a:cubicBezTo>
                    <a:pt x="2907894" y="22860"/>
                    <a:pt x="2878674" y="22860"/>
                    <a:pt x="2852376" y="22860"/>
                  </a:cubicBezTo>
                  <a:cubicBezTo>
                    <a:pt x="2808546" y="22860"/>
                    <a:pt x="2764716" y="22860"/>
                    <a:pt x="2723807" y="22860"/>
                  </a:cubicBezTo>
                  <a:cubicBezTo>
                    <a:pt x="2630303" y="22860"/>
                    <a:pt x="2536799" y="22860"/>
                    <a:pt x="2446216" y="24130"/>
                  </a:cubicBezTo>
                  <a:cubicBezTo>
                    <a:pt x="2367322" y="25400"/>
                    <a:pt x="1037806" y="29210"/>
                    <a:pt x="958912" y="29210"/>
                  </a:cubicBezTo>
                  <a:cubicBezTo>
                    <a:pt x="830343" y="29210"/>
                    <a:pt x="701775" y="26670"/>
                    <a:pt x="573206" y="33020"/>
                  </a:cubicBezTo>
                  <a:cubicBezTo>
                    <a:pt x="506000" y="36830"/>
                    <a:pt x="441716" y="36830"/>
                    <a:pt x="377432" y="38100"/>
                  </a:cubicBezTo>
                  <a:cubicBezTo>
                    <a:pt x="266395" y="41910"/>
                    <a:pt x="155359" y="45720"/>
                    <a:pt x="49530" y="50800"/>
                  </a:cubicBezTo>
                  <a:cubicBezTo>
                    <a:pt x="36830" y="50800"/>
                    <a:pt x="34290" y="53340"/>
                    <a:pt x="33020" y="68297"/>
                  </a:cubicBezTo>
                  <a:cubicBezTo>
                    <a:pt x="31750" y="89627"/>
                    <a:pt x="31750" y="110957"/>
                    <a:pt x="30480" y="132287"/>
                  </a:cubicBezTo>
                  <a:cubicBezTo>
                    <a:pt x="29210" y="167838"/>
                    <a:pt x="26670" y="202203"/>
                    <a:pt x="25400" y="237753"/>
                  </a:cubicBezTo>
                  <a:cubicBezTo>
                    <a:pt x="20320" y="275673"/>
                    <a:pt x="26670" y="1202351"/>
                    <a:pt x="29210" y="1240271"/>
                  </a:cubicBezTo>
                  <a:cubicBezTo>
                    <a:pt x="29210" y="1280562"/>
                    <a:pt x="29210" y="1322037"/>
                    <a:pt x="30480" y="1362327"/>
                  </a:cubicBezTo>
                  <a:cubicBezTo>
                    <a:pt x="30480" y="1391952"/>
                    <a:pt x="33020" y="1421578"/>
                    <a:pt x="33020" y="1451203"/>
                  </a:cubicBezTo>
                  <a:cubicBezTo>
                    <a:pt x="33020" y="1483198"/>
                    <a:pt x="33020" y="1515193"/>
                    <a:pt x="31750" y="1547351"/>
                  </a:cubicBezTo>
                  <a:cubicBezTo>
                    <a:pt x="31750" y="1551161"/>
                    <a:pt x="31750" y="1553701"/>
                    <a:pt x="31750" y="1557511"/>
                  </a:cubicBezTo>
                  <a:cubicBezTo>
                    <a:pt x="31750" y="1567671"/>
                    <a:pt x="35560" y="1571481"/>
                    <a:pt x="44450" y="1571481"/>
                  </a:cubicBezTo>
                  <a:cubicBezTo>
                    <a:pt x="70620" y="1571481"/>
                    <a:pt x="111528" y="1572751"/>
                    <a:pt x="149515" y="1572751"/>
                  </a:cubicBezTo>
                  <a:cubicBezTo>
                    <a:pt x="205033" y="1572751"/>
                    <a:pt x="263473" y="1570211"/>
                    <a:pt x="318991" y="1572751"/>
                  </a:cubicBezTo>
                  <a:cubicBezTo>
                    <a:pt x="409574" y="1576561"/>
                    <a:pt x="500156" y="1579101"/>
                    <a:pt x="590738" y="1577831"/>
                  </a:cubicBezTo>
                  <a:cubicBezTo>
                    <a:pt x="649179" y="1576561"/>
                    <a:pt x="704697" y="1579101"/>
                    <a:pt x="763137" y="1579101"/>
                  </a:cubicBezTo>
                  <a:cubicBezTo>
                    <a:pt x="847876" y="1579101"/>
                    <a:pt x="932614" y="1577831"/>
                    <a:pt x="1017352" y="1579101"/>
                  </a:cubicBezTo>
                  <a:cubicBezTo>
                    <a:pt x="1142999" y="1580371"/>
                    <a:pt x="2522188" y="1570211"/>
                    <a:pt x="2650757" y="1572751"/>
                  </a:cubicBezTo>
                  <a:cubicBezTo>
                    <a:pt x="2706275" y="1574021"/>
                    <a:pt x="2761793" y="1575291"/>
                    <a:pt x="2814390" y="1575291"/>
                  </a:cubicBezTo>
                  <a:cubicBezTo>
                    <a:pt x="2910816" y="1577831"/>
                    <a:pt x="3004320" y="1574021"/>
                    <a:pt x="3100747" y="1577831"/>
                  </a:cubicBezTo>
                  <a:cubicBezTo>
                    <a:pt x="3179641" y="1580371"/>
                    <a:pt x="3258535" y="1580371"/>
                    <a:pt x="3337430" y="1582911"/>
                  </a:cubicBezTo>
                  <a:cubicBezTo>
                    <a:pt x="3454310" y="1586721"/>
                    <a:pt x="3571191" y="1589261"/>
                    <a:pt x="3688071" y="1590531"/>
                  </a:cubicBezTo>
                  <a:cubicBezTo>
                    <a:pt x="3731901" y="1590531"/>
                    <a:pt x="3753134" y="1589261"/>
                    <a:pt x="3773454" y="1589261"/>
                  </a:cubicBezTo>
                  <a:close/>
                </a:path>
              </a:pathLst>
            </a:custGeom>
            <a:grpFill/>
          </p:spPr>
        </p:sp>
      </p:grpSp>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410048">
            <a:off x="6917953" y="8433302"/>
            <a:ext cx="1420725" cy="1091006"/>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058893" y="5840363"/>
            <a:ext cx="2735007" cy="4433770"/>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283755">
            <a:off x="539831" y="6635267"/>
            <a:ext cx="1441889" cy="1263088"/>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776241">
            <a:off x="16333233" y="3563253"/>
            <a:ext cx="1361036" cy="717007"/>
          </a:xfrm>
          <a:prstGeom prst="rect">
            <a:avLst/>
          </a:prstGeom>
        </p:spPr>
      </p:pic>
      <p:grpSp>
        <p:nvGrpSpPr>
          <p:cNvPr id="11" name="Group 11"/>
          <p:cNvGrpSpPr/>
          <p:nvPr/>
        </p:nvGrpSpPr>
        <p:grpSpPr>
          <a:xfrm>
            <a:off x="14609522" y="9569699"/>
            <a:ext cx="199264" cy="199264"/>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CC2B2"/>
            </a:solidFill>
          </p:spPr>
        </p:sp>
      </p:grpSp>
      <p:grpSp>
        <p:nvGrpSpPr>
          <p:cNvPr id="13" name="Group 13"/>
          <p:cNvGrpSpPr/>
          <p:nvPr/>
        </p:nvGrpSpPr>
        <p:grpSpPr>
          <a:xfrm>
            <a:off x="4499229" y="9855449"/>
            <a:ext cx="199264" cy="199264"/>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5A05"/>
            </a:solidFill>
          </p:spPr>
        </p:sp>
      </p:grpSp>
      <p:grpSp>
        <p:nvGrpSpPr>
          <p:cNvPr id="15" name="Group 15"/>
          <p:cNvGrpSpPr/>
          <p:nvPr/>
        </p:nvGrpSpPr>
        <p:grpSpPr>
          <a:xfrm>
            <a:off x="10114230" y="9470067"/>
            <a:ext cx="199264" cy="199264"/>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7652E"/>
            </a:solidFill>
          </p:spPr>
        </p:sp>
      </p:grpSp>
      <p:grpSp>
        <p:nvGrpSpPr>
          <p:cNvPr id="17" name="Group 17"/>
          <p:cNvGrpSpPr/>
          <p:nvPr/>
        </p:nvGrpSpPr>
        <p:grpSpPr>
          <a:xfrm>
            <a:off x="426350" y="5489510"/>
            <a:ext cx="199264" cy="199264"/>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19000"/>
            </a:solidFill>
          </p:spPr>
        </p:sp>
      </p:grpSp>
      <p:grpSp>
        <p:nvGrpSpPr>
          <p:cNvPr id="19" name="Group 19"/>
          <p:cNvGrpSpPr/>
          <p:nvPr/>
        </p:nvGrpSpPr>
        <p:grpSpPr>
          <a:xfrm>
            <a:off x="1553471" y="9470067"/>
            <a:ext cx="199264" cy="199264"/>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5A05"/>
            </a:solidFill>
          </p:spPr>
        </p:sp>
      </p:grpSp>
      <p:grpSp>
        <p:nvGrpSpPr>
          <p:cNvPr id="21" name="Group 21"/>
          <p:cNvGrpSpPr/>
          <p:nvPr/>
        </p:nvGrpSpPr>
        <p:grpSpPr>
          <a:xfrm>
            <a:off x="17594637" y="5840363"/>
            <a:ext cx="199264" cy="199264"/>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5A05"/>
            </a:solidFill>
          </p:spPr>
        </p:sp>
      </p:grpSp>
      <p:grpSp>
        <p:nvGrpSpPr>
          <p:cNvPr id="23" name="Group 23"/>
          <p:cNvGrpSpPr/>
          <p:nvPr/>
        </p:nvGrpSpPr>
        <p:grpSpPr>
          <a:xfrm>
            <a:off x="2613276" y="929068"/>
            <a:ext cx="199264" cy="199264"/>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CC2B2"/>
            </a:solidFill>
          </p:spPr>
        </p:sp>
      </p:grpSp>
      <p:grpSp>
        <p:nvGrpSpPr>
          <p:cNvPr id="25" name="Group 25"/>
          <p:cNvGrpSpPr/>
          <p:nvPr/>
        </p:nvGrpSpPr>
        <p:grpSpPr>
          <a:xfrm>
            <a:off x="625614" y="1743836"/>
            <a:ext cx="199264" cy="199264"/>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5A05"/>
            </a:solidFill>
          </p:spPr>
        </p:sp>
      </p:grpSp>
      <p:grpSp>
        <p:nvGrpSpPr>
          <p:cNvPr id="27" name="Group 27"/>
          <p:cNvGrpSpPr/>
          <p:nvPr/>
        </p:nvGrpSpPr>
        <p:grpSpPr>
          <a:xfrm>
            <a:off x="17259300" y="630172"/>
            <a:ext cx="199264" cy="199264"/>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7652E"/>
            </a:solidFill>
          </p:spPr>
        </p:sp>
      </p:grpSp>
      <p:grpSp>
        <p:nvGrpSpPr>
          <p:cNvPr id="29" name="Group 29"/>
          <p:cNvGrpSpPr/>
          <p:nvPr/>
        </p:nvGrpSpPr>
        <p:grpSpPr>
          <a:xfrm>
            <a:off x="16133969" y="1286636"/>
            <a:ext cx="199264" cy="199264"/>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5A05"/>
            </a:solidFill>
          </p:spPr>
        </p:sp>
      </p:grpSp>
      <p:pic>
        <p:nvPicPr>
          <p:cNvPr id="31"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97226" y="1140274"/>
            <a:ext cx="1749940" cy="1891964"/>
          </a:xfrm>
          <a:prstGeom prst="rect">
            <a:avLst/>
          </a:prstGeom>
        </p:spPr>
      </p:pic>
      <p:sp>
        <p:nvSpPr>
          <p:cNvPr id="32" name="TextBox 31"/>
          <p:cNvSpPr txBox="1"/>
          <p:nvPr/>
        </p:nvSpPr>
        <p:spPr>
          <a:xfrm>
            <a:off x="3519492" y="3175507"/>
            <a:ext cx="11238141" cy="4312655"/>
          </a:xfrm>
          <a:prstGeom prst="rect">
            <a:avLst/>
          </a:prstGeom>
          <a:noFill/>
        </p:spPr>
        <p:txBody>
          <a:bodyPr wrap="none" rtlCol="0">
            <a:spAutoFit/>
          </a:bodyPr>
          <a:lstStyle/>
          <a:p>
            <a:pPr marL="571500" indent="-571500">
              <a:lnSpc>
                <a:spcPct val="200000"/>
              </a:lnSpc>
              <a:buFont typeface="Wingdings" panose="05000000000000000000" pitchFamily="2" charset="2"/>
              <a:buChar char="ü"/>
            </a:pPr>
            <a:r>
              <a:rPr lang="vi-VN" sz="4800" dirty="0" smtClean="0"/>
              <a:t>Ôn lại nội dung bài học ngày hôm nay.</a:t>
            </a:r>
          </a:p>
          <a:p>
            <a:pPr marL="571500" indent="-571500">
              <a:lnSpc>
                <a:spcPct val="200000"/>
              </a:lnSpc>
              <a:buFont typeface="Wingdings" panose="05000000000000000000" pitchFamily="2" charset="2"/>
              <a:buChar char="ü"/>
            </a:pPr>
            <a:r>
              <a:rPr lang="vi-VN" sz="4800" dirty="0" smtClean="0"/>
              <a:t>Hoàn thành bài tập phần vận dụng.</a:t>
            </a:r>
          </a:p>
          <a:p>
            <a:pPr marL="571500" indent="-571500">
              <a:lnSpc>
                <a:spcPct val="200000"/>
              </a:lnSpc>
              <a:buFont typeface="Wingdings" panose="05000000000000000000" pitchFamily="2" charset="2"/>
              <a:buChar char="ü"/>
            </a:pPr>
            <a:r>
              <a:rPr lang="vi-VN" sz="4800" dirty="0" smtClean="0"/>
              <a:t>Học và chuẩn bị </a:t>
            </a:r>
            <a:r>
              <a:rPr lang="vi-VN" sz="4800" b="1" i="1" dirty="0" smtClean="0"/>
              <a:t>bài 4</a:t>
            </a:r>
            <a:r>
              <a:rPr lang="vi-VN" sz="4800" dirty="0" smtClean="0"/>
              <a:t> </a:t>
            </a:r>
            <a:r>
              <a:rPr lang="vi-VN" sz="4800" i="1" dirty="0" smtClean="0"/>
              <a:t>– Giữ chữ tín.</a:t>
            </a:r>
            <a:endParaRPr lang="en-US" sz="4800" i="1"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xEl>
                                              <p:pRg st="1" end="1"/>
                                            </p:txEl>
                                          </p:spTgt>
                                        </p:tgtEl>
                                        <p:attrNameLst>
                                          <p:attrName>style.visibility</p:attrName>
                                        </p:attrNameLst>
                                      </p:cBhvr>
                                      <p:to>
                                        <p:strVal val="visible"/>
                                      </p:to>
                                    </p:set>
                                    <p:animEffect transition="in" filter="barn(inVertical)">
                                      <p:cBhvr>
                                        <p:cTn id="12" dur="500"/>
                                        <p:tgtEl>
                                          <p:spTgt spid="3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2">
                                            <p:txEl>
                                              <p:pRg st="2" end="2"/>
                                            </p:txEl>
                                          </p:spTgt>
                                        </p:tgtEl>
                                        <p:attrNameLst>
                                          <p:attrName>style.visibility</p:attrName>
                                        </p:attrNameLst>
                                      </p:cBhvr>
                                      <p:to>
                                        <p:strVal val="visible"/>
                                      </p:to>
                                    </p:set>
                                    <p:animEffect transition="in" filter="barn(inVertical)">
                                      <p:cBhvr>
                                        <p:cTn id="17"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764642" y="-282256"/>
            <a:ext cx="639856" cy="101023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859113" y="1695263"/>
            <a:ext cx="450913" cy="1010233"/>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764642" y="3672783"/>
            <a:ext cx="639856" cy="1010233"/>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859113" y="5650302"/>
            <a:ext cx="450913" cy="1010233"/>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1823" y="2189643"/>
            <a:ext cx="639856" cy="1010233"/>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648" y="4661542"/>
            <a:ext cx="450913" cy="1010233"/>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1823" y="7133441"/>
            <a:ext cx="639856" cy="1010233"/>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7120" y="9605340"/>
            <a:ext cx="450913" cy="1010233"/>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859113" y="9605340"/>
            <a:ext cx="450913" cy="1010233"/>
          </a:xfrm>
          <a:prstGeom prst="rect">
            <a:avLst/>
          </a:prstGeom>
        </p:spPr>
      </p:pic>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168567" y="9605340"/>
            <a:ext cx="639856" cy="1010233"/>
          </a:xfrm>
          <a:prstGeom prst="rect">
            <a:avLst/>
          </a:prstGeom>
        </p:spPr>
      </p:pic>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764642" y="7627821"/>
            <a:ext cx="639856" cy="1010233"/>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718184" y="-282256"/>
            <a:ext cx="450913" cy="1010233"/>
          </a:xfrm>
          <a:prstGeom prst="rect">
            <a:avLst/>
          </a:prstGeom>
        </p:spPr>
      </p:pic>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238727" y="-282256"/>
            <a:ext cx="639856" cy="1010233"/>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2948212" y="-282256"/>
            <a:ext cx="450913" cy="1010233"/>
          </a:xfrm>
          <a:prstGeom prst="rect">
            <a:avLst/>
          </a:prstGeom>
        </p:spPr>
      </p:pic>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468755" y="-282256"/>
            <a:ext cx="639856" cy="1010233"/>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178241" y="-282256"/>
            <a:ext cx="450913" cy="1010233"/>
          </a:xfrm>
          <a:prstGeom prst="rect">
            <a:avLst/>
          </a:prstGeom>
        </p:spPr>
      </p:pic>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624172" y="9605340"/>
            <a:ext cx="639856" cy="1010233"/>
          </a:xfrm>
          <a:prstGeom prst="rect">
            <a:avLst/>
          </a:prstGeom>
        </p:spPr>
      </p:pic>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809376" y="9605340"/>
            <a:ext cx="450913" cy="1010233"/>
          </a:xfrm>
          <a:prstGeom prst="rect">
            <a:avLst/>
          </a:prstGeom>
        </p:spPr>
      </p:pic>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05637" y="9605340"/>
            <a:ext cx="639856" cy="1010233"/>
          </a:xfrm>
          <a:prstGeom prst="rect">
            <a:avLst/>
          </a:prstGeom>
        </p:spPr>
      </p:pic>
      <p:pic>
        <p:nvPicPr>
          <p:cNvPr id="21"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990841" y="9605340"/>
            <a:ext cx="450913" cy="1010233"/>
          </a:xfrm>
          <a:prstGeom prst="rect">
            <a:avLst/>
          </a:prstGeom>
        </p:spPr>
      </p:pic>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987102" y="9605340"/>
            <a:ext cx="639856" cy="1010233"/>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172306" y="9605340"/>
            <a:ext cx="450913" cy="1010233"/>
          </a:xfrm>
          <a:prstGeom prst="rect">
            <a:avLst/>
          </a:prstGeom>
        </p:spPr>
      </p:pic>
      <p:pic>
        <p:nvPicPr>
          <p:cNvPr id="24"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51635" y="4962673"/>
            <a:ext cx="612817" cy="1372967"/>
          </a:xfrm>
          <a:prstGeom prst="rect">
            <a:avLst/>
          </a:prstGeom>
        </p:spPr>
      </p:pic>
      <p:sp>
        <p:nvSpPr>
          <p:cNvPr id="26" name="TextBox 26"/>
          <p:cNvSpPr txBox="1"/>
          <p:nvPr/>
        </p:nvSpPr>
        <p:spPr>
          <a:xfrm>
            <a:off x="1964452" y="3594144"/>
            <a:ext cx="14648599" cy="3145028"/>
          </a:xfrm>
          <a:prstGeom prst="rect">
            <a:avLst/>
          </a:prstGeom>
        </p:spPr>
        <p:txBody>
          <a:bodyPr wrap="square" lIns="0" tIns="0" rIns="0" bIns="0" rtlCol="0" anchor="t">
            <a:spAutoFit/>
          </a:bodyPr>
          <a:lstStyle/>
          <a:p>
            <a:pPr algn="ctr">
              <a:lnSpc>
                <a:spcPct val="150000"/>
              </a:lnSpc>
            </a:pPr>
            <a:r>
              <a:rPr lang="vi-VN" sz="7200" b="1" dirty="0" smtClean="0">
                <a:solidFill>
                  <a:srgbClr val="67652E"/>
                </a:solidFill>
              </a:rPr>
              <a:t>CẢM ƠN CÁC EM ĐÃ </a:t>
            </a:r>
          </a:p>
          <a:p>
            <a:pPr algn="ctr">
              <a:lnSpc>
                <a:spcPct val="150000"/>
              </a:lnSpc>
            </a:pPr>
            <a:r>
              <a:rPr lang="vi-VN" sz="7200" b="1" dirty="0" smtClean="0">
                <a:solidFill>
                  <a:srgbClr val="67652E"/>
                </a:solidFill>
              </a:rPr>
              <a:t>LẮNG NGHE BÀI GIẢNG!</a:t>
            </a:r>
            <a:endParaRPr lang="en-US" sz="7200" b="1" dirty="0">
              <a:solidFill>
                <a:srgbClr val="67652E"/>
              </a:solidFill>
            </a:endParaRPr>
          </a:p>
        </p:txBody>
      </p:sp>
      <p:pic>
        <p:nvPicPr>
          <p:cNvPr id="31" name="Picture 3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8098" y="-282256"/>
            <a:ext cx="450913" cy="1010233"/>
          </a:xfrm>
          <a:prstGeom prst="rect">
            <a:avLst/>
          </a:prstGeom>
        </p:spPr>
      </p:pic>
      <p:pic>
        <p:nvPicPr>
          <p:cNvPr id="32" name="Picture 3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48641" y="-282256"/>
            <a:ext cx="639856" cy="1010233"/>
          </a:xfrm>
          <a:prstGeom prst="rect">
            <a:avLst/>
          </a:prstGeom>
        </p:spPr>
      </p:pic>
      <p:pic>
        <p:nvPicPr>
          <p:cNvPr id="33" name="Picture 3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258127" y="-282256"/>
            <a:ext cx="450913" cy="1010233"/>
          </a:xfrm>
          <a:prstGeom prst="rect">
            <a:avLst/>
          </a:prstGeom>
        </p:spPr>
      </p:pic>
      <p:pic>
        <p:nvPicPr>
          <p:cNvPr id="34" name="Picture 3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778670" y="-282256"/>
            <a:ext cx="639856" cy="1010233"/>
          </a:xfrm>
          <a:prstGeom prst="rect">
            <a:avLst/>
          </a:prstGeom>
        </p:spPr>
      </p:pic>
      <p:pic>
        <p:nvPicPr>
          <p:cNvPr id="35" name="Picture 3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488155" y="-282256"/>
            <a:ext cx="450913" cy="1010233"/>
          </a:xfrm>
          <a:prstGeom prst="rect">
            <a:avLst/>
          </a:prstGeom>
        </p:spPr>
      </p:pic>
      <p:pic>
        <p:nvPicPr>
          <p:cNvPr id="36" name="Picture 3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008698" y="-282256"/>
            <a:ext cx="639856" cy="1010233"/>
          </a:xfrm>
          <a:prstGeom prst="rect">
            <a:avLst/>
          </a:prstGeom>
        </p:spPr>
      </p:pic>
    </p:spTree>
    <p:extLst>
      <p:ext uri="{BB962C8B-B14F-4D97-AF65-F5344CB8AC3E}">
        <p14:creationId xmlns:p14="http://schemas.microsoft.com/office/powerpoint/2010/main" val="172521487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t="-17000" b="-17000"/>
          </a:stretch>
        </a:blip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34660" y="4262756"/>
            <a:ext cx="1795343" cy="1390929"/>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2628901" y="495609"/>
            <a:ext cx="2491514" cy="4854156"/>
          </a:xfrm>
          <a:prstGeom prst="rect">
            <a:avLst/>
          </a:prstGeom>
        </p:spPr>
      </p:pic>
      <p:pic>
        <p:nvPicPr>
          <p:cNvPr id="5" name="Pictur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1428750" y="663261"/>
            <a:ext cx="3714750" cy="5715000"/>
          </a:xfrm>
          <a:prstGeom prst="rect">
            <a:avLst/>
          </a:prstGeom>
        </p:spPr>
      </p:pic>
      <p:pic>
        <p:nvPicPr>
          <p:cNvPr id="7" name="Picture 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420780" y="4952033"/>
            <a:ext cx="2524695" cy="2524695"/>
          </a:xfrm>
          <a:prstGeom prst="rect">
            <a:avLst/>
          </a:prstGeom>
        </p:spPr>
      </p:pic>
      <p:pic>
        <p:nvPicPr>
          <p:cNvPr id="8" name="Picture 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854509" y="3427352"/>
            <a:ext cx="2371725" cy="3049361"/>
          </a:xfrm>
          <a:prstGeom prst="rect">
            <a:avLst/>
          </a:prstGeom>
        </p:spPr>
      </p:pic>
      <p:sp>
        <p:nvSpPr>
          <p:cNvPr id="9" name="Rounded Rectangular Callout 8"/>
          <p:cNvSpPr/>
          <p:nvPr/>
        </p:nvSpPr>
        <p:spPr>
          <a:xfrm>
            <a:off x="8648130" y="4541819"/>
            <a:ext cx="5114925" cy="2018586"/>
          </a:xfrm>
          <a:prstGeom prst="wedgeRoundRectCallout">
            <a:avLst>
              <a:gd name="adj1" fmla="val -77817"/>
              <a:gd name="adj2" fmla="val -23801"/>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just"/>
            <a:r>
              <a:rPr lang="en-US" sz="3200" dirty="0" err="1">
                <a:solidFill>
                  <a:schemeClr val="bg1"/>
                </a:solidFill>
                <a:latin typeface="Arial" panose="020B0604020202020204" pitchFamily="34" charset="0"/>
                <a:cs typeface="Arial" panose="020B0604020202020204" pitchFamily="34" charset="0"/>
              </a:rPr>
              <a:t>Bác</a:t>
            </a:r>
            <a:r>
              <a:rPr lang="en-US" sz="3200" dirty="0">
                <a:solidFill>
                  <a:schemeClr val="bg1"/>
                </a:solidFill>
                <a:latin typeface="Arial" panose="020B0604020202020204" pitchFamily="34" charset="0"/>
                <a:cs typeface="Arial" panose="020B0604020202020204" pitchFamily="34" charset="0"/>
              </a:rPr>
              <a:t> ơi ! Cháu </a:t>
            </a:r>
            <a:r>
              <a:rPr lang="en-US" sz="3200" dirty="0" err="1">
                <a:solidFill>
                  <a:schemeClr val="bg1"/>
                </a:solidFill>
                <a:latin typeface="Arial" panose="020B0604020202020204" pitchFamily="34" charset="0"/>
                <a:cs typeface="Arial" panose="020B0604020202020204" pitchFamily="34" charset="0"/>
              </a:rPr>
              <a:t>đói</a:t>
            </a:r>
            <a:r>
              <a:rPr lang="en-US" sz="3200" dirty="0">
                <a:solidFill>
                  <a:schemeClr val="bg1"/>
                </a:solidFill>
                <a:latin typeface="Arial" panose="020B0604020202020204" pitchFamily="34" charset="0"/>
                <a:cs typeface="Arial" panose="020B0604020202020204" pitchFamily="34" charset="0"/>
              </a:rPr>
              <a:t> lắm </a:t>
            </a:r>
            <a:r>
              <a:rPr lang="en-US" sz="3200" dirty="0" err="1">
                <a:solidFill>
                  <a:schemeClr val="bg1"/>
                </a:solidFill>
                <a:latin typeface="Arial" panose="020B0604020202020204" pitchFamily="34" charset="0"/>
                <a:cs typeface="Arial" panose="020B0604020202020204" pitchFamily="34" charset="0"/>
              </a:rPr>
              <a:t>bác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cho</a:t>
            </a:r>
            <a:r>
              <a:rPr lang="en-US" sz="3200" dirty="0">
                <a:solidFill>
                  <a:schemeClr val="bg1"/>
                </a:solidFill>
                <a:latin typeface="Arial" panose="020B0604020202020204" pitchFamily="34" charset="0"/>
                <a:cs typeface="Arial" panose="020B0604020202020204" pitchFamily="34" charset="0"/>
              </a:rPr>
              <a:t> cháu </a:t>
            </a:r>
            <a:r>
              <a:rPr lang="en-US" sz="3200" dirty="0" err="1">
                <a:solidFill>
                  <a:schemeClr val="bg1"/>
                </a:solidFill>
                <a:latin typeface="Arial" panose="020B0604020202020204" pitchFamily="34" charset="0"/>
                <a:cs typeface="Arial" panose="020B0604020202020204" pitchFamily="34" charset="0"/>
              </a:rPr>
              <a:t>củ</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cà</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rốt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được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không</a:t>
            </a:r>
            <a:r>
              <a:rPr lang="en-US" sz="3200" dirty="0">
                <a:solidFill>
                  <a:schemeClr val="bg1"/>
                </a:solidFill>
                <a:latin typeface="Arial" panose="020B0604020202020204" pitchFamily="34" charset="0"/>
                <a:cs typeface="Arial" panose="020B0604020202020204" pitchFamily="34" charset="0"/>
              </a:rPr>
              <a:t> ạ ?</a:t>
            </a:r>
          </a:p>
        </p:txBody>
      </p:sp>
      <p:sp>
        <p:nvSpPr>
          <p:cNvPr id="10" name="Rounded Rectangular Callout 9"/>
          <p:cNvSpPr/>
          <p:nvPr/>
        </p:nvSpPr>
        <p:spPr>
          <a:xfrm>
            <a:off x="6143444" y="1914526"/>
            <a:ext cx="4534572" cy="2011817"/>
          </a:xfrm>
          <a:prstGeom prst="wedgeRoundRectCallout">
            <a:avLst>
              <a:gd name="adj1" fmla="val -103719"/>
              <a:gd name="adj2" fmla="val -56700"/>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just"/>
            <a:r>
              <a:rPr lang="en-US" sz="2800" dirty="0" err="1">
                <a:solidFill>
                  <a:schemeClr val="bg1"/>
                </a:solidFill>
                <a:latin typeface="Arial" panose="020B0604020202020204" pitchFamily="34" charset="0"/>
                <a:cs typeface="Arial" panose="020B0604020202020204" pitchFamily="34" charset="0"/>
              </a:rPr>
              <a:t>Được</a:t>
            </a:r>
            <a:r>
              <a:rPr lang="en-US" sz="2800" dirty="0">
                <a:solidFill>
                  <a:schemeClr val="bg1"/>
                </a:solidFill>
                <a:latin typeface="Arial" panose="020B0604020202020204" pitchFamily="34" charset="0"/>
                <a:cs typeface="Arial" panose="020B0604020202020204" pitchFamily="34" charset="0"/>
              </a:rPr>
              <a:t> chứ. Nhưng để ta xem con ở trường có học </a:t>
            </a:r>
            <a:r>
              <a:rPr lang="en-US" sz="2800" dirty="0" err="1">
                <a:solidFill>
                  <a:schemeClr val="bg1"/>
                </a:solidFill>
                <a:latin typeface="Arial" panose="020B0604020202020204" pitchFamily="34" charset="0"/>
                <a:cs typeface="Arial" panose="020B0604020202020204" pitchFamily="34" charset="0"/>
              </a:rPr>
              <a:t>hành</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đàng</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hoàng</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không</a:t>
            </a:r>
            <a:r>
              <a:rPr lang="en-US" sz="2800" dirty="0">
                <a:solidFill>
                  <a:schemeClr val="bg1"/>
                </a:solidFill>
                <a:latin typeface="Arial" panose="020B0604020202020204" pitchFamily="34" charset="0"/>
                <a:cs typeface="Arial" panose="020B0604020202020204" pitchFamily="34" charset="0"/>
              </a:rPr>
              <a:t> thì ta mới </a:t>
            </a:r>
            <a:r>
              <a:rPr lang="en-US" sz="2800" dirty="0" err="1">
                <a:solidFill>
                  <a:schemeClr val="bg1"/>
                </a:solidFill>
                <a:latin typeface="Arial" panose="020B0604020202020204" pitchFamily="34" charset="0"/>
                <a:cs typeface="Arial" panose="020B0604020202020204" pitchFamily="34" charset="0"/>
              </a:rPr>
              <a:t>cho</a:t>
            </a:r>
            <a:endParaRPr lang="en-US" sz="2800" dirty="0">
              <a:solidFill>
                <a:schemeClr val="bg1"/>
              </a:solidFill>
              <a:latin typeface="Arial" panose="020B0604020202020204" pitchFamily="34" charset="0"/>
              <a:cs typeface="Arial" panose="020B0604020202020204" pitchFamily="34" charset="0"/>
            </a:endParaRPr>
          </a:p>
        </p:txBody>
      </p:sp>
      <p:sp>
        <p:nvSpPr>
          <p:cNvPr id="11" name="Rounded Rectangular Callout 10"/>
          <p:cNvSpPr/>
          <p:nvPr/>
        </p:nvSpPr>
        <p:spPr>
          <a:xfrm>
            <a:off x="2573873" y="5886452"/>
            <a:ext cx="4686300" cy="1590276"/>
          </a:xfrm>
          <a:prstGeom prst="wedgeRoundRectCallout">
            <a:avLst>
              <a:gd name="adj1" fmla="val -25718"/>
              <a:gd name="adj2" fmla="val -29907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err="1">
                <a:solidFill>
                  <a:schemeClr val="bg1"/>
                </a:solidFill>
                <a:latin typeface="Arial" panose="020B0604020202020204" pitchFamily="34" charset="0"/>
                <a:cs typeface="Arial" panose="020B0604020202020204" pitchFamily="34" charset="0"/>
              </a:rPr>
              <a:t>Giờ</a:t>
            </a:r>
            <a:r>
              <a:rPr lang="en-US" sz="3200" dirty="0">
                <a:solidFill>
                  <a:schemeClr val="bg1"/>
                </a:solidFill>
                <a:latin typeface="Arial" panose="020B0604020202020204" pitchFamily="34" charset="0"/>
                <a:cs typeface="Arial" panose="020B0604020202020204" pitchFamily="34" charset="0"/>
              </a:rPr>
              <a:t> ta sẽ </a:t>
            </a:r>
            <a:r>
              <a:rPr lang="en-US" sz="3200" dirty="0" err="1">
                <a:solidFill>
                  <a:schemeClr val="bg1"/>
                </a:solidFill>
                <a:latin typeface="Arial" panose="020B0604020202020204" pitchFamily="34" charset="0"/>
                <a:cs typeface="Arial" panose="020B0604020202020204" pitchFamily="34" charset="0"/>
              </a:rPr>
              <a:t>cho</a:t>
            </a:r>
            <a:r>
              <a:rPr lang="en-US" sz="3200" dirty="0">
                <a:solidFill>
                  <a:schemeClr val="bg1"/>
                </a:solidFill>
                <a:latin typeface="Arial" panose="020B0604020202020204" pitchFamily="34" charset="0"/>
                <a:cs typeface="Arial" panose="020B0604020202020204" pitchFamily="34" charset="0"/>
              </a:rPr>
              <a:t> con tự </a:t>
            </a:r>
            <a:r>
              <a:rPr lang="en-US" sz="3200" dirty="0" err="1">
                <a:solidFill>
                  <a:schemeClr val="bg1"/>
                </a:solidFill>
                <a:latin typeface="Arial" panose="020B0604020202020204" pitchFamily="34" charset="0"/>
                <a:cs typeface="Arial" panose="020B0604020202020204" pitchFamily="34" charset="0"/>
              </a:rPr>
              <a:t>nhổ</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cà</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rốt</a:t>
            </a:r>
            <a:endParaRPr lang="en-US" sz="3200" dirty="0">
              <a:solidFill>
                <a:schemeClr val="bg1"/>
              </a:solidFill>
              <a:latin typeface="Arial" panose="020B0604020202020204" pitchFamily="34" charset="0"/>
              <a:cs typeface="Arial" panose="020B0604020202020204" pitchFamily="34" charset="0"/>
            </a:endParaRPr>
          </a:p>
        </p:txBody>
      </p:sp>
      <p:sp>
        <p:nvSpPr>
          <p:cNvPr id="12" name="Rounded Rectangular Callout 11"/>
          <p:cNvSpPr/>
          <p:nvPr/>
        </p:nvSpPr>
        <p:spPr>
          <a:xfrm>
            <a:off x="7394014" y="612983"/>
            <a:ext cx="7341653" cy="1090260"/>
          </a:xfrm>
          <a:prstGeom prst="wedgeRoundRectCallout">
            <a:avLst>
              <a:gd name="adj1" fmla="val -96880"/>
              <a:gd name="adj2" fmla="val 4725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dirty="0">
                <a:solidFill>
                  <a:schemeClr val="bg1"/>
                </a:solidFill>
                <a:latin typeface="Arial" panose="020B0604020202020204" pitchFamily="34" charset="0"/>
                <a:cs typeface="Arial" panose="020B0604020202020204" pitchFamily="34" charset="0"/>
              </a:rPr>
              <a:t>Con có </a:t>
            </a:r>
            <a:r>
              <a:rPr lang="en-US" sz="4000" dirty="0" err="1">
                <a:solidFill>
                  <a:schemeClr val="bg1"/>
                </a:solidFill>
                <a:latin typeface="Arial" panose="020B0604020202020204" pitchFamily="34" charset="0"/>
                <a:cs typeface="Arial" panose="020B0604020202020204" pitchFamily="34" charset="0"/>
              </a:rPr>
              <a:t>dám</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thử</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không</a:t>
            </a:r>
            <a:r>
              <a:rPr lang="en-US" sz="4000" dirty="0">
                <a:solidFill>
                  <a:schemeClr val="bg1"/>
                </a:solidFill>
                <a:latin typeface="Arial" panose="020B0604020202020204" pitchFamily="34" charset="0"/>
                <a:cs typeface="Arial" panose="020B0604020202020204" pitchFamily="34" charset="0"/>
              </a:rPr>
              <a:t>?</a:t>
            </a:r>
          </a:p>
        </p:txBody>
      </p:sp>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566637" y="4035710"/>
            <a:ext cx="2524695" cy="2524695"/>
          </a:xfrm>
          <a:prstGeom prst="rect">
            <a:avLst/>
          </a:prstGeom>
        </p:spPr>
      </p:pic>
      <p:pic>
        <p:nvPicPr>
          <p:cNvPr id="15" name="Picture 1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86000" y="3607813"/>
            <a:ext cx="1591401" cy="1900841"/>
          </a:xfrm>
          <a:prstGeom prst="rect">
            <a:avLst/>
          </a:prstGeom>
        </p:spPr>
      </p:pic>
      <p:sp>
        <p:nvSpPr>
          <p:cNvPr id="17" name="Rounded Rectangular Callout 16"/>
          <p:cNvSpPr/>
          <p:nvPr/>
        </p:nvSpPr>
        <p:spPr>
          <a:xfrm>
            <a:off x="2555404" y="5886452"/>
            <a:ext cx="5114925" cy="2018586"/>
          </a:xfrm>
          <a:prstGeom prst="wedgeRoundRectCallout">
            <a:avLst>
              <a:gd name="adj1" fmla="val -37594"/>
              <a:gd name="adj2" fmla="val -100244"/>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err="1">
                <a:solidFill>
                  <a:schemeClr val="bg1"/>
                </a:solidFill>
                <a:latin typeface="Arial" panose="020B0604020202020204" pitchFamily="34" charset="0"/>
                <a:cs typeface="Arial" panose="020B0604020202020204" pitchFamily="34" charset="0"/>
              </a:rPr>
              <a:t>Dạ</a:t>
            </a:r>
            <a:r>
              <a:rPr lang="en-US" sz="3200" dirty="0">
                <a:solidFill>
                  <a:schemeClr val="bg1"/>
                </a:solidFill>
                <a:latin typeface="Arial" panose="020B0604020202020204" pitchFamily="34" charset="0"/>
                <a:cs typeface="Arial" panose="020B0604020202020204" pitchFamily="34" charset="0"/>
              </a:rPr>
              <a:t>. Con </a:t>
            </a:r>
            <a:r>
              <a:rPr lang="en-US" sz="3200" dirty="0" err="1">
                <a:solidFill>
                  <a:schemeClr val="bg1"/>
                </a:solidFill>
                <a:latin typeface="Arial" panose="020B0604020202020204" pitchFamily="34" charset="0"/>
                <a:cs typeface="Arial" panose="020B0604020202020204" pitchFamily="34" charset="0"/>
              </a:rPr>
              <a:t>đồng</a:t>
            </a:r>
            <a:r>
              <a:rPr lang="en-US" sz="3200" dirty="0">
                <a:solidFill>
                  <a:schemeClr val="bg1"/>
                </a:solidFill>
                <a:latin typeface="Arial" panose="020B0604020202020204" pitchFamily="34" charset="0"/>
                <a:cs typeface="Arial" panose="020B0604020202020204" pitchFamily="34" charset="0"/>
              </a:rPr>
              <a:t> ý</a:t>
            </a:r>
          </a:p>
        </p:txBody>
      </p:sp>
      <p:pic>
        <p:nvPicPr>
          <p:cNvPr id="19" name="Picture 1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4611">
            <a:off x="13297460" y="8126762"/>
            <a:ext cx="1276352" cy="1909802"/>
          </a:xfrm>
          <a:prstGeom prst="rect">
            <a:avLst/>
          </a:prstGeom>
        </p:spPr>
      </p:pic>
      <p:pic>
        <p:nvPicPr>
          <p:cNvPr id="21" name="Picture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4611">
            <a:off x="9965047" y="8126762"/>
            <a:ext cx="1276352" cy="1909802"/>
          </a:xfrm>
          <a:prstGeom prst="rect">
            <a:avLst/>
          </a:prstGeom>
        </p:spPr>
      </p:pic>
      <p:pic>
        <p:nvPicPr>
          <p:cNvPr id="22" name="Picture 2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4611">
            <a:off x="6612247" y="8126762"/>
            <a:ext cx="1276352" cy="1909802"/>
          </a:xfrm>
          <a:prstGeom prst="rect">
            <a:avLst/>
          </a:prstGeom>
        </p:spPr>
      </p:pic>
      <p:pic>
        <p:nvPicPr>
          <p:cNvPr id="23" name="Picture 2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4611">
            <a:off x="3379054" y="8126762"/>
            <a:ext cx="1276352" cy="1909802"/>
          </a:xfrm>
          <a:prstGeom prst="rect">
            <a:avLst/>
          </a:prstGeom>
        </p:spPr>
      </p:pic>
      <p:sp>
        <p:nvSpPr>
          <p:cNvPr id="24" name="Rectangle 23"/>
          <p:cNvSpPr/>
          <p:nvPr/>
        </p:nvSpPr>
        <p:spPr>
          <a:xfrm>
            <a:off x="3328718" y="9075716"/>
            <a:ext cx="11518251"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solidFill>
                  <a:srgbClr val="002060"/>
                </a:solidFill>
                <a:latin typeface="Times New Roman" panose="02020603050405020304" pitchFamily="18" charset="0"/>
                <a:cs typeface="Times New Roman" panose="02020603050405020304" pitchFamily="18" charset="0"/>
              </a:rPr>
              <a:t>  </a:t>
            </a:r>
          </a:p>
        </p:txBody>
      </p:sp>
      <p:pic>
        <p:nvPicPr>
          <p:cNvPr id="29" name="voice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8768728" y="-135513"/>
            <a:ext cx="914400" cy="914400"/>
          </a:xfrm>
          <a:prstGeom prst="rect">
            <a:avLst/>
          </a:prstGeom>
        </p:spPr>
      </p:pic>
      <p:pic>
        <p:nvPicPr>
          <p:cNvPr id="30" name="voice1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8768728" y="1811790"/>
            <a:ext cx="914400" cy="914400"/>
          </a:xfrm>
          <a:prstGeom prst="rect">
            <a:avLst/>
          </a:prstGeom>
        </p:spPr>
      </p:pic>
      <p:pic>
        <p:nvPicPr>
          <p:cNvPr id="31" name="voice2b">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20031075" y="1811790"/>
            <a:ext cx="914400" cy="914400"/>
          </a:xfrm>
          <a:prstGeom prst="rect">
            <a:avLst/>
          </a:prstGeom>
        </p:spPr>
      </p:pic>
      <p:pic>
        <p:nvPicPr>
          <p:cNvPr id="32" name="voice3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21574125" y="1751631"/>
            <a:ext cx="914400" cy="914400"/>
          </a:xfrm>
          <a:prstGeom prst="rect">
            <a:avLst/>
          </a:prstGeom>
        </p:spPr>
      </p:pic>
      <p:pic>
        <p:nvPicPr>
          <p:cNvPr id="33" name="voice2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0"/>
          <a:stretch>
            <a:fillRect/>
          </a:stretch>
        </p:blipFill>
        <p:spPr>
          <a:xfrm>
            <a:off x="20031075" y="0"/>
            <a:ext cx="914400" cy="914400"/>
          </a:xfrm>
          <a:prstGeom prst="rect">
            <a:avLst/>
          </a:prstGeom>
        </p:spPr>
      </p:pic>
    </p:spTree>
    <p:extLst>
      <p:ext uri="{BB962C8B-B14F-4D97-AF65-F5344CB8AC3E}">
        <p14:creationId xmlns:p14="http://schemas.microsoft.com/office/powerpoint/2010/main" val="335054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11111E-6 L 0.21684 -0.05417 " pathEditMode="relative" rAng="0" ptsTypes="AA">
                                      <p:cBhvr>
                                        <p:cTn id="6" dur="2000" fill="hold"/>
                                        <p:tgtEl>
                                          <p:spTgt spid="5"/>
                                        </p:tgtEl>
                                        <p:attrNameLst>
                                          <p:attrName>ppt_x</p:attrName>
                                          <p:attrName>ppt_y</p:attrName>
                                        </p:attrNameLst>
                                      </p:cBhvr>
                                      <p:rCtr x="10851" y="-270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
                                        <p:tgtEl>
                                          <p:spTgt spid="5"/>
                                        </p:tgtEl>
                                      </p:cBhvr>
                                    </p:animEffect>
                                    <p:set>
                                      <p:cBhvr>
                                        <p:cTn id="10" dur="1" fill="hold">
                                          <p:stCondLst>
                                            <p:cond delay="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35" presetClass="path" presetSubtype="0" accel="50000" decel="50000" fill="hold" nodeType="withEffect">
                                  <p:stCondLst>
                                    <p:cond delay="0"/>
                                  </p:stCondLst>
                                  <p:childTnLst>
                                    <p:animMotion origin="layout" path="M 3.88889E-6 3.33333E-6 L -0.76302 -0.09584 " pathEditMode="relative" rAng="0" ptsTypes="AA">
                                      <p:cBhvr>
                                        <p:cTn id="15" dur="4000" fill="hold"/>
                                        <p:tgtEl>
                                          <p:spTgt spid="7"/>
                                        </p:tgtEl>
                                        <p:attrNameLst>
                                          <p:attrName>ppt_x</p:attrName>
                                          <p:attrName>ppt_y</p:attrName>
                                        </p:attrNameLst>
                                      </p:cBhvr>
                                      <p:rCtr x="-38160" y="-4792"/>
                                    </p:animMotion>
                                  </p:childTnLst>
                                </p:cTn>
                              </p:par>
                            </p:childTnLst>
                          </p:cTn>
                        </p:par>
                        <p:par>
                          <p:cTn id="16" fill="hold">
                            <p:stCondLst>
                              <p:cond delay="6000"/>
                            </p:stCondLst>
                            <p:childTnLst>
                              <p:par>
                                <p:cTn id="17" presetID="10" presetClass="exit" presetSubtype="0" fill="hold" nodeType="afterEffect">
                                  <p:stCondLst>
                                    <p:cond delay="0"/>
                                  </p:stCondLst>
                                  <p:childTnLst>
                                    <p:animEffect transition="out" filter="fade">
                                      <p:cBhvr>
                                        <p:cTn id="18" dur="10"/>
                                        <p:tgtEl>
                                          <p:spTgt spid="7"/>
                                        </p:tgtEl>
                                      </p:cBhvr>
                                    </p:animEffect>
                                    <p:set>
                                      <p:cBhvr>
                                        <p:cTn id="19" dur="1" fill="hold">
                                          <p:stCondLst>
                                            <p:cond delay="9"/>
                                          </p:stCondLst>
                                        </p:cTn>
                                        <p:tgtEl>
                                          <p:spTgt spid="7"/>
                                        </p:tgtEl>
                                        <p:attrNameLst>
                                          <p:attrName>style.visibility</p:attrName>
                                        </p:attrNameLst>
                                      </p:cBhvr>
                                      <p:to>
                                        <p:strVal val="hidden"/>
                                      </p:to>
                                    </p:set>
                                  </p:childTnLst>
                                </p:cTn>
                              </p:par>
                            </p:childTnLst>
                          </p:cTn>
                        </p:par>
                        <p:par>
                          <p:cTn id="20" fill="hold">
                            <p:stCondLst>
                              <p:cond delay="601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
                                        <p:tgtEl>
                                          <p:spTgt spid="8"/>
                                        </p:tgtEl>
                                      </p:cBhvr>
                                    </p:animEffect>
                                  </p:childTnLst>
                                </p:cTn>
                              </p:par>
                            </p:childTnLst>
                          </p:cTn>
                        </p:par>
                        <p:par>
                          <p:cTn id="24" fill="hold">
                            <p:stCondLst>
                              <p:cond delay="6020"/>
                            </p:stCondLst>
                            <p:childTnLst>
                              <p:par>
                                <p:cTn id="25" presetID="50" presetClass="entr" presetSubtype="0" decel="100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3"/>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par>
                                <p:cTn id="30" presetID="1" presetClass="mediacall" presetSubtype="0" fill="hold" nodeType="withEffect">
                                  <p:stCondLst>
                                    <p:cond delay="0"/>
                                  </p:stCondLst>
                                  <p:childTnLst>
                                    <p:cmd type="call" cmd="playFrom(0.0)">
                                      <p:cBhvr>
                                        <p:cTn id="31" dur="5976" fill="hold"/>
                                        <p:tgtEl>
                                          <p:spTgt spid="29"/>
                                        </p:tgtEl>
                                      </p:cBhvr>
                                    </p:cmd>
                                  </p:childTnLst>
                                </p:cTn>
                              </p:par>
                            </p:childTnLst>
                          </p:cTn>
                        </p:par>
                        <p:par>
                          <p:cTn id="32" fill="hold">
                            <p:stCondLst>
                              <p:cond delay="11996"/>
                            </p:stCondLst>
                            <p:childTnLst>
                              <p:par>
                                <p:cTn id="33" presetID="10" presetClass="exit" presetSubtype="0" fill="hold" grpId="1" nodeType="after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12496"/>
                            </p:stCondLst>
                            <p:childTnLst>
                              <p:par>
                                <p:cTn id="37" presetID="50" presetClass="entr" presetSubtype="0" decel="10000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250" fill="hold"/>
                                        <p:tgtEl>
                                          <p:spTgt spid="10"/>
                                        </p:tgtEl>
                                        <p:attrNameLst>
                                          <p:attrName>ppt_w</p:attrName>
                                        </p:attrNameLst>
                                      </p:cBhvr>
                                      <p:tavLst>
                                        <p:tav tm="0">
                                          <p:val>
                                            <p:strVal val="#ppt_w+.3"/>
                                          </p:val>
                                        </p:tav>
                                        <p:tav tm="100000">
                                          <p:val>
                                            <p:strVal val="#ppt_w"/>
                                          </p:val>
                                        </p:tav>
                                      </p:tavLst>
                                    </p:anim>
                                    <p:anim calcmode="lin" valueType="num">
                                      <p:cBhvr>
                                        <p:cTn id="40" dur="1250" fill="hold"/>
                                        <p:tgtEl>
                                          <p:spTgt spid="10"/>
                                        </p:tgtEl>
                                        <p:attrNameLst>
                                          <p:attrName>ppt_h</p:attrName>
                                        </p:attrNameLst>
                                      </p:cBhvr>
                                      <p:tavLst>
                                        <p:tav tm="0">
                                          <p:val>
                                            <p:strVal val="#ppt_h"/>
                                          </p:val>
                                        </p:tav>
                                        <p:tav tm="100000">
                                          <p:val>
                                            <p:strVal val="#ppt_h"/>
                                          </p:val>
                                        </p:tav>
                                      </p:tavLst>
                                    </p:anim>
                                    <p:animEffect transition="in" filter="fade">
                                      <p:cBhvr>
                                        <p:cTn id="41" dur="1250"/>
                                        <p:tgtEl>
                                          <p:spTgt spid="10"/>
                                        </p:tgtEl>
                                      </p:cBhvr>
                                    </p:animEffect>
                                  </p:childTnLst>
                                </p:cTn>
                              </p:par>
                              <p:par>
                                <p:cTn id="42" presetID="1" presetClass="mediacall" presetSubtype="0" fill="hold" nodeType="withEffect">
                                  <p:stCondLst>
                                    <p:cond delay="0"/>
                                  </p:stCondLst>
                                  <p:childTnLst>
                                    <p:cmd type="call" cmd="playFrom(0.0)">
                                      <p:cBhvr>
                                        <p:cTn id="43" dur="7176" fill="hold"/>
                                        <p:tgtEl>
                                          <p:spTgt spid="30"/>
                                        </p:tgtEl>
                                      </p:cBhvr>
                                    </p:cmd>
                                  </p:childTnLst>
                                </p:cTn>
                              </p:par>
                            </p:childTnLst>
                          </p:cTn>
                        </p:par>
                        <p:par>
                          <p:cTn id="44" fill="hold">
                            <p:stCondLst>
                              <p:cond delay="19672"/>
                            </p:stCondLst>
                            <p:childTnLst>
                              <p:par>
                                <p:cTn id="45" presetID="10" presetClass="exit" presetSubtype="0" fill="hold" grpId="1" nodeType="after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20172"/>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250" fill="hold"/>
                                        <p:tgtEl>
                                          <p:spTgt spid="11"/>
                                        </p:tgtEl>
                                        <p:attrNameLst>
                                          <p:attrName>ppt_w</p:attrName>
                                        </p:attrNameLst>
                                      </p:cBhvr>
                                      <p:tavLst>
                                        <p:tav tm="0">
                                          <p:val>
                                            <p:strVal val="#ppt_w+.3"/>
                                          </p:val>
                                        </p:tav>
                                        <p:tav tm="100000">
                                          <p:val>
                                            <p:strVal val="#ppt_w"/>
                                          </p:val>
                                        </p:tav>
                                      </p:tavLst>
                                    </p:anim>
                                    <p:anim calcmode="lin" valueType="num">
                                      <p:cBhvr>
                                        <p:cTn id="52" dur="1250" fill="hold"/>
                                        <p:tgtEl>
                                          <p:spTgt spid="11"/>
                                        </p:tgtEl>
                                        <p:attrNameLst>
                                          <p:attrName>ppt_h</p:attrName>
                                        </p:attrNameLst>
                                      </p:cBhvr>
                                      <p:tavLst>
                                        <p:tav tm="0">
                                          <p:val>
                                            <p:strVal val="#ppt_h"/>
                                          </p:val>
                                        </p:tav>
                                        <p:tav tm="100000">
                                          <p:val>
                                            <p:strVal val="#ppt_h"/>
                                          </p:val>
                                        </p:tav>
                                      </p:tavLst>
                                    </p:anim>
                                    <p:animEffect transition="in" filter="fade">
                                      <p:cBhvr>
                                        <p:cTn id="53" dur="1250"/>
                                        <p:tgtEl>
                                          <p:spTgt spid="11"/>
                                        </p:tgtEl>
                                      </p:cBhvr>
                                    </p:animEffect>
                                  </p:childTnLst>
                                </p:cTn>
                              </p:par>
                              <p:par>
                                <p:cTn id="54" presetID="1" presetClass="mediacall" presetSubtype="0" fill="hold" nodeType="withEffect">
                                  <p:stCondLst>
                                    <p:cond delay="0"/>
                                  </p:stCondLst>
                                  <p:childTnLst>
                                    <p:cmd type="call" cmd="playFrom(0.0)">
                                      <p:cBhvr>
                                        <p:cTn id="55" dur="3720" fill="hold"/>
                                        <p:tgtEl>
                                          <p:spTgt spid="31"/>
                                        </p:tgtEl>
                                      </p:cBhvr>
                                    </p:cmd>
                                  </p:childTnLst>
                                </p:cTn>
                              </p:par>
                            </p:childTnLst>
                          </p:cTn>
                        </p:par>
                        <p:par>
                          <p:cTn id="56" fill="hold">
                            <p:stCondLst>
                              <p:cond delay="23892"/>
                            </p:stCondLst>
                            <p:childTnLst>
                              <p:par>
                                <p:cTn id="57" presetID="10" presetClass="exit" presetSubtype="0" fill="hold" grpId="1" nodeType="after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par>
                          <p:cTn id="60" fill="hold">
                            <p:stCondLst>
                              <p:cond delay="24392"/>
                            </p:stCondLst>
                            <p:childTnLst>
                              <p:par>
                                <p:cTn id="61" presetID="50" presetClass="entr" presetSubtype="0" decel="10000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250" fill="hold"/>
                                        <p:tgtEl>
                                          <p:spTgt spid="12"/>
                                        </p:tgtEl>
                                        <p:attrNameLst>
                                          <p:attrName>ppt_w</p:attrName>
                                        </p:attrNameLst>
                                      </p:cBhvr>
                                      <p:tavLst>
                                        <p:tav tm="0">
                                          <p:val>
                                            <p:strVal val="#ppt_w+.3"/>
                                          </p:val>
                                        </p:tav>
                                        <p:tav tm="100000">
                                          <p:val>
                                            <p:strVal val="#ppt_w"/>
                                          </p:val>
                                        </p:tav>
                                      </p:tavLst>
                                    </p:anim>
                                    <p:anim calcmode="lin" valueType="num">
                                      <p:cBhvr>
                                        <p:cTn id="64" dur="1250" fill="hold"/>
                                        <p:tgtEl>
                                          <p:spTgt spid="12"/>
                                        </p:tgtEl>
                                        <p:attrNameLst>
                                          <p:attrName>ppt_h</p:attrName>
                                        </p:attrNameLst>
                                      </p:cBhvr>
                                      <p:tavLst>
                                        <p:tav tm="0">
                                          <p:val>
                                            <p:strVal val="#ppt_h"/>
                                          </p:val>
                                        </p:tav>
                                        <p:tav tm="100000">
                                          <p:val>
                                            <p:strVal val="#ppt_h"/>
                                          </p:val>
                                        </p:tav>
                                      </p:tavLst>
                                    </p:anim>
                                    <p:animEffect transition="in" filter="fade">
                                      <p:cBhvr>
                                        <p:cTn id="65" dur="1250"/>
                                        <p:tgtEl>
                                          <p:spTgt spid="12"/>
                                        </p:tgtEl>
                                      </p:cBhvr>
                                    </p:animEffect>
                                  </p:childTnLst>
                                </p:cTn>
                              </p:par>
                              <p:par>
                                <p:cTn id="66" presetID="1" presetClass="mediacall" presetSubtype="0" fill="hold" nodeType="withEffect">
                                  <p:stCondLst>
                                    <p:cond delay="0"/>
                                  </p:stCondLst>
                                  <p:childTnLst>
                                    <p:cmd type="call" cmd="playFrom(0.0)">
                                      <p:cBhvr>
                                        <p:cTn id="67" dur="1944" fill="hold"/>
                                        <p:tgtEl>
                                          <p:spTgt spid="32"/>
                                        </p:tgtEl>
                                      </p:cBhvr>
                                    </p:cmd>
                                  </p:childTnLst>
                                </p:cTn>
                              </p:par>
                            </p:childTnLst>
                          </p:cTn>
                        </p:par>
                        <p:par>
                          <p:cTn id="68" fill="hold">
                            <p:stCondLst>
                              <p:cond delay="26336"/>
                            </p:stCondLst>
                            <p:childTnLst>
                              <p:par>
                                <p:cTn id="69" presetID="10" presetClass="exit" presetSubtype="0" fill="hold" nodeType="afterEffect">
                                  <p:stCondLst>
                                    <p:cond delay="0"/>
                                  </p:stCondLst>
                                  <p:childTnLst>
                                    <p:animEffect transition="out" filter="fade">
                                      <p:cBhvr>
                                        <p:cTn id="70" dur="10"/>
                                        <p:tgtEl>
                                          <p:spTgt spid="8"/>
                                        </p:tgtEl>
                                      </p:cBhvr>
                                    </p:animEffect>
                                    <p:set>
                                      <p:cBhvr>
                                        <p:cTn id="71" dur="1" fill="hold">
                                          <p:stCondLst>
                                            <p:cond delay="9"/>
                                          </p:stCondLst>
                                        </p:cTn>
                                        <p:tgtEl>
                                          <p:spTgt spid="8"/>
                                        </p:tgtEl>
                                        <p:attrNameLst>
                                          <p:attrName>style.visibility</p:attrName>
                                        </p:attrNameLst>
                                      </p:cBhvr>
                                      <p:to>
                                        <p:strVal val="hidden"/>
                                      </p:to>
                                    </p:set>
                                  </p:childTnLst>
                                </p:cTn>
                              </p:par>
                            </p:childTnLst>
                          </p:cTn>
                        </p:par>
                        <p:par>
                          <p:cTn id="72" fill="hold">
                            <p:stCondLst>
                              <p:cond delay="26346"/>
                            </p:stCondLst>
                            <p:childTnLst>
                              <p:par>
                                <p:cTn id="73" presetID="10"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
                                        <p:tgtEl>
                                          <p:spTgt spid="13"/>
                                        </p:tgtEl>
                                      </p:cBhvr>
                                    </p:animEffect>
                                  </p:childTnLst>
                                </p:cTn>
                              </p:par>
                              <p:par>
                                <p:cTn id="76" presetID="35" presetClass="path" presetSubtype="0" accel="50000" decel="50000" fill="hold" nodeType="withEffect">
                                  <p:stCondLst>
                                    <p:cond delay="0"/>
                                  </p:stCondLst>
                                  <p:childTnLst>
                                    <p:animMotion origin="layout" path="M 5.55112E-17 3.7037E-6 L -0.26493 -0.07361 " pathEditMode="relative" rAng="0" ptsTypes="AA">
                                      <p:cBhvr>
                                        <p:cTn id="77" dur="1000" fill="hold"/>
                                        <p:tgtEl>
                                          <p:spTgt spid="13"/>
                                        </p:tgtEl>
                                        <p:attrNameLst>
                                          <p:attrName>ppt_x</p:attrName>
                                          <p:attrName>ppt_y</p:attrName>
                                        </p:attrNameLst>
                                      </p:cBhvr>
                                      <p:rCtr x="-13247" y="-3681"/>
                                    </p:animMotion>
                                  </p:childTnLst>
                                </p:cTn>
                              </p:par>
                            </p:childTnLst>
                          </p:cTn>
                        </p:par>
                        <p:par>
                          <p:cTn id="78" fill="hold">
                            <p:stCondLst>
                              <p:cond delay="27346"/>
                            </p:stCondLst>
                            <p:childTnLst>
                              <p:par>
                                <p:cTn id="79" presetID="10" presetClass="exit" presetSubtype="0" fill="hold" nodeType="afterEffect">
                                  <p:stCondLst>
                                    <p:cond delay="0"/>
                                  </p:stCondLst>
                                  <p:childTnLst>
                                    <p:animEffect transition="out" filter="fade">
                                      <p:cBhvr>
                                        <p:cTn id="80" dur="10"/>
                                        <p:tgtEl>
                                          <p:spTgt spid="13"/>
                                        </p:tgtEl>
                                      </p:cBhvr>
                                    </p:animEffect>
                                    <p:set>
                                      <p:cBhvr>
                                        <p:cTn id="81" dur="1" fill="hold">
                                          <p:stCondLst>
                                            <p:cond delay="9"/>
                                          </p:stCondLst>
                                        </p:cTn>
                                        <p:tgtEl>
                                          <p:spTgt spid="13"/>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
                                        <p:tgtEl>
                                          <p:spTgt spid="15"/>
                                        </p:tgtEl>
                                      </p:cBhvr>
                                    </p:animEffect>
                                  </p:childTnLst>
                                </p:cTn>
                              </p:par>
                            </p:childTnLst>
                          </p:cTn>
                        </p:par>
                        <p:par>
                          <p:cTn id="85" fill="hold">
                            <p:stCondLst>
                              <p:cond delay="27356"/>
                            </p:stCondLst>
                            <p:childTnLst>
                              <p:par>
                                <p:cTn id="86" presetID="50" presetClass="entr" presetSubtype="0" decel="10000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1000" fill="hold"/>
                                        <p:tgtEl>
                                          <p:spTgt spid="17"/>
                                        </p:tgtEl>
                                        <p:attrNameLst>
                                          <p:attrName>ppt_w</p:attrName>
                                        </p:attrNameLst>
                                      </p:cBhvr>
                                      <p:tavLst>
                                        <p:tav tm="0">
                                          <p:val>
                                            <p:strVal val="#ppt_w+.3"/>
                                          </p:val>
                                        </p:tav>
                                        <p:tav tm="100000">
                                          <p:val>
                                            <p:strVal val="#ppt_w"/>
                                          </p:val>
                                        </p:tav>
                                      </p:tavLst>
                                    </p:anim>
                                    <p:anim calcmode="lin" valueType="num">
                                      <p:cBhvr>
                                        <p:cTn id="89" dur="1000" fill="hold"/>
                                        <p:tgtEl>
                                          <p:spTgt spid="17"/>
                                        </p:tgtEl>
                                        <p:attrNameLst>
                                          <p:attrName>ppt_h</p:attrName>
                                        </p:attrNameLst>
                                      </p:cBhvr>
                                      <p:tavLst>
                                        <p:tav tm="0">
                                          <p:val>
                                            <p:strVal val="#ppt_h"/>
                                          </p:val>
                                        </p:tav>
                                        <p:tav tm="100000">
                                          <p:val>
                                            <p:strVal val="#ppt_h"/>
                                          </p:val>
                                        </p:tav>
                                      </p:tavLst>
                                    </p:anim>
                                    <p:animEffect transition="in" filter="fade">
                                      <p:cBhvr>
                                        <p:cTn id="90" dur="1000"/>
                                        <p:tgtEl>
                                          <p:spTgt spid="17"/>
                                        </p:tgtEl>
                                      </p:cBhvr>
                                    </p:animEffect>
                                  </p:childTnLst>
                                </p:cTn>
                              </p:par>
                            </p:childTnLst>
                          </p:cTn>
                        </p:par>
                        <p:par>
                          <p:cTn id="91" fill="hold">
                            <p:stCondLst>
                              <p:cond delay="28356"/>
                            </p:stCondLst>
                            <p:childTnLst>
                              <p:par>
                                <p:cTn id="92" presetID="1" presetClass="mediacall" presetSubtype="0" fill="hold" nodeType="afterEffect">
                                  <p:stCondLst>
                                    <p:cond delay="0"/>
                                  </p:stCondLst>
                                  <p:childTnLst>
                                    <p:cmd type="call" cmd="playFrom(0.0)">
                                      <p:cBhvr>
                                        <p:cTn id="93" dur="2136" fill="hold"/>
                                        <p:tgtEl>
                                          <p:spTgt spid="33"/>
                                        </p:tgtEl>
                                      </p:cBhvr>
                                    </p:cmd>
                                  </p:childTnLst>
                                </p:cTn>
                              </p:par>
                            </p:childTnLst>
                          </p:cTn>
                        </p:par>
                        <p:par>
                          <p:cTn id="94" fill="hold">
                            <p:stCondLst>
                              <p:cond delay="30492"/>
                            </p:stCondLst>
                            <p:childTnLst>
                              <p:par>
                                <p:cTn id="95" presetID="10" presetClass="exit" presetSubtype="0" fill="hold" grpId="1" nodeType="after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29"/>
                </p:tgtEl>
              </p:cMediaNode>
            </p:audio>
            <p:audio>
              <p:cMediaNode vol="80000">
                <p:cTn id="99" fill="hold" display="0">
                  <p:stCondLst>
                    <p:cond delay="indefinite"/>
                  </p:stCondLst>
                  <p:endCondLst>
                    <p:cond evt="onStopAudio" delay="0">
                      <p:tgtEl>
                        <p:sldTgt/>
                      </p:tgtEl>
                    </p:cond>
                  </p:endCondLst>
                </p:cTn>
                <p:tgtEl>
                  <p:spTgt spid="30"/>
                </p:tgtEl>
              </p:cMediaNode>
            </p:audio>
            <p:audio>
              <p:cMediaNode vol="80000">
                <p:cTn id="100" fill="hold" display="0">
                  <p:stCondLst>
                    <p:cond delay="indefinite"/>
                  </p:stCondLst>
                  <p:endCondLst>
                    <p:cond evt="onStopAudio" delay="0">
                      <p:tgtEl>
                        <p:sldTgt/>
                      </p:tgtEl>
                    </p:cond>
                  </p:endCondLst>
                </p:cTn>
                <p:tgtEl>
                  <p:spTgt spid="31"/>
                </p:tgtEl>
              </p:cMediaNode>
            </p:audio>
            <p:audio>
              <p:cMediaNode vol="80000">
                <p:cTn id="101" fill="hold" display="0">
                  <p:stCondLst>
                    <p:cond delay="indefinite"/>
                  </p:stCondLst>
                  <p:endCondLst>
                    <p:cond evt="onStopAudio" delay="0">
                      <p:tgtEl>
                        <p:sldTgt/>
                      </p:tgtEl>
                    </p:cond>
                  </p:endCondLst>
                </p:cTn>
                <p:tgtEl>
                  <p:spTgt spid="32"/>
                </p:tgtEl>
              </p:cMediaNode>
            </p:audio>
            <p:audio>
              <p:cMediaNode vol="80000">
                <p:cTn id="102" fill="hold" display="0">
                  <p:stCondLst>
                    <p:cond delay="indefinite"/>
                  </p:stCondLst>
                  <p:endCondLst>
                    <p:cond evt="onStopAudio" delay="0">
                      <p:tgtEl>
                        <p:sldTgt/>
                      </p:tgtEl>
                    </p:cond>
                  </p:endCondLst>
                </p:cTn>
                <p:tgtEl>
                  <p:spTgt spid="3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8622" y="6734325"/>
            <a:ext cx="1874999" cy="2004309"/>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5822" y="6791475"/>
            <a:ext cx="1874999" cy="2004309"/>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2629" y="6734325"/>
            <a:ext cx="1874999" cy="2004309"/>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97319" y="6642372"/>
            <a:ext cx="2371175" cy="2153412"/>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9701" y="6588456"/>
            <a:ext cx="2371173" cy="2153412"/>
          </a:xfrm>
          <a:prstGeom prst="rect">
            <a:avLst/>
          </a:prstGeom>
        </p:spPr>
      </p:pic>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36108" y="6577646"/>
            <a:ext cx="2372243" cy="2154384"/>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21035" y="6833223"/>
            <a:ext cx="1874999" cy="2004309"/>
          </a:xfrm>
          <a:prstGeom prst="rect">
            <a:avLst/>
          </a:prstGeom>
        </p:spPr>
      </p:pic>
      <p:pic>
        <p:nvPicPr>
          <p:cNvPr id="75" name="Picture 7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34660" y="4262756"/>
            <a:ext cx="1795343" cy="1390929"/>
          </a:xfrm>
          <a:prstGeom prst="rect">
            <a:avLst/>
          </a:prstGeom>
        </p:spPr>
      </p:pic>
      <p:sp>
        <p:nvSpPr>
          <p:cNvPr id="77" name="Sun 76"/>
          <p:cNvSpPr/>
          <p:nvPr/>
        </p:nvSpPr>
        <p:spPr>
          <a:xfrm>
            <a:off x="12434581" y="5918345"/>
            <a:ext cx="3243740"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628901" y="495609"/>
            <a:ext cx="2491514" cy="4854156"/>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767722" y="3314048"/>
            <a:ext cx="2938019" cy="2807441"/>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86000" y="3607813"/>
            <a:ext cx="1591401" cy="1900841"/>
          </a:xfrm>
          <a:prstGeom prst="rect">
            <a:avLst/>
          </a:prstGeom>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251590" y="6498127"/>
            <a:ext cx="1609719" cy="1965113"/>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3297460" y="8126762"/>
            <a:ext cx="1276352" cy="1909802"/>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9965047" y="8126762"/>
            <a:ext cx="1276352" cy="1909802"/>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6612247" y="8126762"/>
            <a:ext cx="1276352" cy="1909802"/>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3379054" y="8126762"/>
            <a:ext cx="1276352" cy="1909802"/>
          </a:xfrm>
          <a:prstGeom prst="rect">
            <a:avLst/>
          </a:prstGeom>
        </p:spPr>
      </p:pic>
      <p:sp>
        <p:nvSpPr>
          <p:cNvPr id="45" name="Rounded Rectangular Callout 44"/>
          <p:cNvSpPr/>
          <p:nvPr/>
        </p:nvSpPr>
        <p:spPr>
          <a:xfrm>
            <a:off x="4705741" y="13289"/>
            <a:ext cx="10582835" cy="2091873"/>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cs typeface="Times New Roman" panose="02020603050405020304" pitchFamily="18" charset="0"/>
              </a:rPr>
              <a:t>Quan tâm, cảm thông và chia sẻ được thể hiện qua :</a:t>
            </a:r>
            <a:endParaRPr lang="en-US" sz="3200" b="1" dirty="0">
              <a:solidFill>
                <a:srgbClr val="FF0000"/>
              </a:solidFill>
              <a:cs typeface="Times New Roman" panose="02020603050405020304" pitchFamily="18" charset="0"/>
            </a:endParaRPr>
          </a:p>
        </p:txBody>
      </p:sp>
      <p:sp>
        <p:nvSpPr>
          <p:cNvPr id="55" name="Rectangle 54"/>
          <p:cNvSpPr/>
          <p:nvPr/>
        </p:nvSpPr>
        <p:spPr>
          <a:xfrm>
            <a:off x="3328718" y="9075716"/>
            <a:ext cx="11518251"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4827982" y="8219603"/>
            <a:ext cx="1234547" cy="918795"/>
          </a:xfrm>
          <a:prstGeom prst="rect">
            <a:avLst/>
          </a:prstGeom>
        </p:spPr>
      </p:pic>
      <p:pic>
        <p:nvPicPr>
          <p:cNvPr id="21" name="Picture 20"/>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044771" y="8100537"/>
            <a:ext cx="1234547" cy="918795"/>
          </a:xfrm>
          <a:prstGeom prst="rect">
            <a:avLst/>
          </a:prstGeom>
        </p:spPr>
      </p:pic>
      <p:pic>
        <p:nvPicPr>
          <p:cNvPr id="14" name="Picture 13"/>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1354341" y="8160581"/>
            <a:ext cx="1234547" cy="918795"/>
          </a:xfrm>
          <a:prstGeom prst="rect">
            <a:avLst/>
          </a:prstGeom>
        </p:spPr>
      </p:pic>
      <p:sp>
        <p:nvSpPr>
          <p:cNvPr id="29" name="Rectangle 28"/>
          <p:cNvSpPr/>
          <p:nvPr/>
        </p:nvSpPr>
        <p:spPr>
          <a:xfrm>
            <a:off x="8216201" y="2117245"/>
            <a:ext cx="7870206" cy="584775"/>
          </a:xfrm>
          <a:prstGeom prst="rect">
            <a:avLst/>
          </a:prstGeom>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A : </a:t>
            </a:r>
            <a:r>
              <a:rPr lang="vi-VN" sz="3200" b="1" dirty="0" err="1">
                <a:solidFill>
                  <a:schemeClr val="bg1"/>
                </a:solidFill>
                <a:latin typeface="Arial" panose="020B0604020202020204" pitchFamily="34" charset="0"/>
                <a:cs typeface="Arial" panose="020B0604020202020204" pitchFamily="34" charset="0"/>
              </a:rPr>
              <a:t>L</a:t>
            </a:r>
            <a:r>
              <a:rPr lang="en-US" sz="3200" b="1" dirty="0" err="1" smtClean="0">
                <a:solidFill>
                  <a:schemeClr val="bg1"/>
                </a:solidFill>
                <a:latin typeface="Arial" panose="020B0604020202020204" pitchFamily="34" charset="0"/>
                <a:cs typeface="Arial" panose="020B0604020202020204" pitchFamily="34" charset="0"/>
              </a:rPr>
              <a:t>ời</a:t>
            </a:r>
            <a:r>
              <a:rPr lang="en-US" sz="3200" b="1" dirty="0" smtClean="0">
                <a:solidFill>
                  <a:schemeClr val="bg1"/>
                </a:solidFill>
                <a:latin typeface="Arial" panose="020B0604020202020204" pitchFamily="34" charset="0"/>
                <a:cs typeface="Arial" panose="020B0604020202020204" pitchFamily="34" charset="0"/>
              </a:rPr>
              <a:t> </a:t>
            </a:r>
            <a:r>
              <a:rPr lang="en-US" sz="3200" b="1" dirty="0">
                <a:solidFill>
                  <a:schemeClr val="bg1"/>
                </a:solidFill>
                <a:latin typeface="Arial" panose="020B0604020202020204" pitchFamily="34" charset="0"/>
                <a:cs typeface="Arial" panose="020B0604020202020204" pitchFamily="34" charset="0"/>
              </a:rPr>
              <a:t>nói </a:t>
            </a:r>
          </a:p>
        </p:txBody>
      </p:sp>
      <p:sp>
        <p:nvSpPr>
          <p:cNvPr id="31" name="Rectangle 30"/>
          <p:cNvSpPr/>
          <p:nvPr/>
        </p:nvSpPr>
        <p:spPr>
          <a:xfrm>
            <a:off x="8216201" y="2858461"/>
            <a:ext cx="7870206" cy="584775"/>
          </a:xfrm>
          <a:prstGeom prst="rect">
            <a:avLst/>
          </a:prstGeom>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B : </a:t>
            </a:r>
            <a:r>
              <a:rPr lang="vi-VN" sz="3200" b="1" dirty="0" err="1">
                <a:solidFill>
                  <a:schemeClr val="bg1"/>
                </a:solidFill>
                <a:latin typeface="Arial" panose="020B0604020202020204" pitchFamily="34" charset="0"/>
                <a:cs typeface="Arial" panose="020B0604020202020204" pitchFamily="34" charset="0"/>
              </a:rPr>
              <a:t>Á</a:t>
            </a:r>
            <a:r>
              <a:rPr lang="en-US" sz="3200" b="1" dirty="0" err="1" smtClean="0">
                <a:solidFill>
                  <a:schemeClr val="bg1"/>
                </a:solidFill>
                <a:latin typeface="Arial" panose="020B0604020202020204" pitchFamily="34" charset="0"/>
                <a:cs typeface="Arial" panose="020B0604020202020204" pitchFamily="34" charset="0"/>
              </a:rPr>
              <a:t>nh</a:t>
            </a:r>
            <a:r>
              <a:rPr lang="en-US" sz="3200" b="1" dirty="0" smtClean="0">
                <a:solidFill>
                  <a:schemeClr val="bg1"/>
                </a:solidFill>
                <a:latin typeface="Arial" panose="020B0604020202020204" pitchFamily="34" charset="0"/>
                <a:cs typeface="Arial" panose="020B0604020202020204" pitchFamily="34" charset="0"/>
              </a:rPr>
              <a:t> </a:t>
            </a:r>
            <a:r>
              <a:rPr lang="en-US" sz="3200" b="1" dirty="0">
                <a:solidFill>
                  <a:schemeClr val="bg1"/>
                </a:solidFill>
                <a:latin typeface="Arial" panose="020B0604020202020204" pitchFamily="34" charset="0"/>
                <a:cs typeface="Arial" panose="020B0604020202020204" pitchFamily="34" charset="0"/>
              </a:rPr>
              <a:t>mắt </a:t>
            </a:r>
          </a:p>
        </p:txBody>
      </p:sp>
      <p:sp>
        <p:nvSpPr>
          <p:cNvPr id="32" name="Rectangle 31"/>
          <p:cNvSpPr/>
          <p:nvPr/>
        </p:nvSpPr>
        <p:spPr>
          <a:xfrm>
            <a:off x="8216201" y="3599677"/>
            <a:ext cx="7870206" cy="584775"/>
          </a:xfrm>
          <a:prstGeom prst="rect">
            <a:avLst/>
          </a:prstGeom>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C : </a:t>
            </a:r>
            <a:r>
              <a:rPr lang="vi-VN" sz="3200" b="1" dirty="0">
                <a:solidFill>
                  <a:schemeClr val="bg1"/>
                </a:solidFill>
                <a:latin typeface="Arial" panose="020B0604020202020204" pitchFamily="34" charset="0"/>
                <a:cs typeface="Arial" panose="020B0604020202020204" pitchFamily="34" charset="0"/>
              </a:rPr>
              <a:t>Nụ cười </a:t>
            </a:r>
            <a:endParaRPr lang="en-US" sz="3200" b="1" dirty="0">
              <a:solidFill>
                <a:schemeClr val="bg1"/>
              </a:solidFill>
              <a:latin typeface="Arial" panose="020B0604020202020204" pitchFamily="34" charset="0"/>
              <a:cs typeface="Arial" panose="020B0604020202020204" pitchFamily="34" charset="0"/>
            </a:endParaRPr>
          </a:p>
        </p:txBody>
      </p:sp>
      <p:sp>
        <p:nvSpPr>
          <p:cNvPr id="34" name="Rectangle 33"/>
          <p:cNvSpPr/>
          <p:nvPr/>
        </p:nvSpPr>
        <p:spPr>
          <a:xfrm>
            <a:off x="8216201" y="4340894"/>
            <a:ext cx="7870206" cy="584775"/>
          </a:xfrm>
          <a:prstGeom prst="rect">
            <a:avLst/>
          </a:prstGeom>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D : Cả A, B, C</a:t>
            </a:r>
          </a:p>
        </p:txBody>
      </p:sp>
    </p:spTree>
    <p:extLst>
      <p:ext uri="{BB962C8B-B14F-4D97-AF65-F5344CB8AC3E}">
        <p14:creationId xmlns:p14="http://schemas.microsoft.com/office/powerpoint/2010/main" val="421480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4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9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4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9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congioilam.wav"/>
                                        </p:tgtEl>
                                      </p:cMediaNode>
                                    </p:audio>
                                  </p:subTnLst>
                                </p:cTn>
                              </p:par>
                              <p:par>
                                <p:cTn id="74" presetID="10" presetClass="exit" presetSubtype="0" fill="hold" nodeType="withEffect">
                                  <p:stCondLst>
                                    <p:cond delay="0"/>
                                  </p:stCondLst>
                                  <p:childTnLst>
                                    <p:animEffect transition="out" filter="fade">
                                      <p:cBhvr>
                                        <p:cTn id="75" dur="250"/>
                                        <p:tgtEl>
                                          <p:spTgt spid="6"/>
                                        </p:tgtEl>
                                      </p:cBhvr>
                                    </p:animEffect>
                                    <p:set>
                                      <p:cBhvr>
                                        <p:cTn id="76" dur="1" fill="hold">
                                          <p:stCondLst>
                                            <p:cond delay="249"/>
                                          </p:stCondLst>
                                        </p:cTn>
                                        <p:tgtEl>
                                          <p:spTgt spid="6"/>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fade">
                                      <p:cBhvr>
                                        <p:cTn id="79" dur="500"/>
                                        <p:tgtEl>
                                          <p:spTgt spid="77"/>
                                        </p:tgtEl>
                                      </p:cBhvr>
                                    </p:animEffect>
                                  </p:childTnLst>
                                </p:cTn>
                              </p:par>
                              <p:par>
                                <p:cTn id="80" presetID="8" presetClass="emph" presetSubtype="0" repeatCount="indefinite" fill="hold" grpId="1" nodeType="withEffect">
                                  <p:stCondLst>
                                    <p:cond delay="0"/>
                                  </p:stCondLst>
                                  <p:childTnLst>
                                    <p:animRot by="21600000">
                                      <p:cBhvr>
                                        <p:cTn id="81"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32" presetClass="emph" presetSubtype="0" fill="hold" nodeType="clickEffect">
                                  <p:stCondLst>
                                    <p:cond delay="0"/>
                                  </p:stCondLst>
                                  <p:childTnLst>
                                    <p:animRot by="120000">
                                      <p:cBhvr>
                                        <p:cTn id="86" dur="100" fill="hold">
                                          <p:stCondLst>
                                            <p:cond delay="0"/>
                                          </p:stCondLst>
                                        </p:cTn>
                                        <p:tgtEl>
                                          <p:spTgt spid="22"/>
                                        </p:tgtEl>
                                        <p:attrNameLst>
                                          <p:attrName>r</p:attrName>
                                        </p:attrNameLst>
                                      </p:cBhvr>
                                    </p:animRot>
                                    <p:animRot by="-240000">
                                      <p:cBhvr>
                                        <p:cTn id="87" dur="200" fill="hold">
                                          <p:stCondLst>
                                            <p:cond delay="200"/>
                                          </p:stCondLst>
                                        </p:cTn>
                                        <p:tgtEl>
                                          <p:spTgt spid="22"/>
                                        </p:tgtEl>
                                        <p:attrNameLst>
                                          <p:attrName>r</p:attrName>
                                        </p:attrNameLst>
                                      </p:cBhvr>
                                    </p:animRot>
                                    <p:animRot by="240000">
                                      <p:cBhvr>
                                        <p:cTn id="88" dur="200" fill="hold">
                                          <p:stCondLst>
                                            <p:cond delay="400"/>
                                          </p:stCondLst>
                                        </p:cTn>
                                        <p:tgtEl>
                                          <p:spTgt spid="22"/>
                                        </p:tgtEl>
                                        <p:attrNameLst>
                                          <p:attrName>r</p:attrName>
                                        </p:attrNameLst>
                                      </p:cBhvr>
                                    </p:animRot>
                                    <p:animRot by="-240000">
                                      <p:cBhvr>
                                        <p:cTn id="89" dur="200" fill="hold">
                                          <p:stCondLst>
                                            <p:cond delay="600"/>
                                          </p:stCondLst>
                                        </p:cTn>
                                        <p:tgtEl>
                                          <p:spTgt spid="22"/>
                                        </p:tgtEl>
                                        <p:attrNameLst>
                                          <p:attrName>r</p:attrName>
                                        </p:attrNameLst>
                                      </p:cBhvr>
                                    </p:animRot>
                                    <p:animRot by="120000">
                                      <p:cBhvr>
                                        <p:cTn id="90" dur="200" fill="hold">
                                          <p:stCondLst>
                                            <p:cond delay="800"/>
                                          </p:stCondLst>
                                        </p:cTn>
                                        <p:tgtEl>
                                          <p:spTgt spid="22"/>
                                        </p:tgtEl>
                                        <p:attrNameLst>
                                          <p:attrName>r</p:attrName>
                                        </p:attrNameLst>
                                      </p:cBhvr>
                                    </p:animRot>
                                  </p:childTnLst>
                                </p:cTn>
                              </p:par>
                            </p:childTnLst>
                          </p:cTn>
                        </p:par>
                        <p:par>
                          <p:cTn id="91" fill="hold">
                            <p:stCondLst>
                              <p:cond delay="1000"/>
                            </p:stCondLst>
                            <p:childTnLst>
                              <p:par>
                                <p:cTn id="92" presetID="10" presetClass="exit" presetSubtype="0" fill="hold" nodeType="afterEffect">
                                  <p:stCondLst>
                                    <p:cond delay="0"/>
                                  </p:stCondLst>
                                  <p:childTnLst>
                                    <p:animEffect transition="out" filter="fade">
                                      <p:cBhvr>
                                        <p:cTn id="93" dur="250"/>
                                        <p:tgtEl>
                                          <p:spTgt spid="16"/>
                                        </p:tgtEl>
                                      </p:cBhvr>
                                    </p:animEffect>
                                    <p:set>
                                      <p:cBhvr>
                                        <p:cTn id="94" dur="1" fill="hold">
                                          <p:stCondLst>
                                            <p:cond delay="249"/>
                                          </p:stCondLst>
                                        </p:cTn>
                                        <p:tgtEl>
                                          <p:spTgt spid="16"/>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250"/>
                                        <p:tgtEl>
                                          <p:spTgt spid="5"/>
                                        </p:tgtEl>
                                      </p:cBhvr>
                                    </p:animEffect>
                                  </p:childTnLst>
                                </p:cTn>
                              </p:par>
                            </p:childTnLst>
                          </p:cTn>
                        </p:par>
                        <p:par>
                          <p:cTn id="98" fill="hold">
                            <p:stCondLst>
                              <p:cond delay="1250"/>
                            </p:stCondLst>
                            <p:childTnLst>
                              <p:par>
                                <p:cTn id="99" presetID="63" presetClass="path" presetSubtype="0" accel="50000" decel="50000" fill="hold" nodeType="afterEffect">
                                  <p:stCondLst>
                                    <p:cond delay="0"/>
                                  </p:stCondLst>
                                  <p:childTnLst>
                                    <p:animMotion origin="layout" path="M -8.33333E-7 -4.81481E-6 L 0.54809 0.30024 " pathEditMode="relative" rAng="0" ptsTypes="AA">
                                      <p:cBhvr>
                                        <p:cTn id="100" dur="2000" fill="hold"/>
                                        <p:tgtEl>
                                          <p:spTgt spid="5"/>
                                        </p:tgtEl>
                                        <p:attrNameLst>
                                          <p:attrName>ppt_x</p:attrName>
                                          <p:attrName>ppt_y</p:attrName>
                                        </p:attrNameLst>
                                      </p:cBhvr>
                                      <p:rCtr x="27396" y="15000"/>
                                    </p:animMotion>
                                  </p:childTnLst>
                                </p:cTn>
                              </p:par>
                            </p:childTnLst>
                          </p:cTn>
                        </p:par>
                        <p:par>
                          <p:cTn id="101" fill="hold">
                            <p:stCondLst>
                              <p:cond delay="3250"/>
                            </p:stCondLst>
                            <p:childTnLst>
                              <p:par>
                                <p:cTn id="102" presetID="10" presetClass="exit" presetSubtype="0" fill="hold" nodeType="afterEffect">
                                  <p:stCondLst>
                                    <p:cond delay="0"/>
                                  </p:stCondLst>
                                  <p:childTnLst>
                                    <p:animEffect transition="out" filter="fade">
                                      <p:cBhvr>
                                        <p:cTn id="103" dur="250"/>
                                        <p:tgtEl>
                                          <p:spTgt spid="5"/>
                                        </p:tgtEl>
                                      </p:cBhvr>
                                    </p:animEffect>
                                    <p:set>
                                      <p:cBhvr>
                                        <p:cTn id="104" dur="1" fill="hold">
                                          <p:stCondLst>
                                            <p:cond delay="249"/>
                                          </p:stCondLst>
                                        </p:cTn>
                                        <p:tgtEl>
                                          <p:spTgt spid="5"/>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250"/>
                                        <p:tgtEl>
                                          <p:spTgt spid="19"/>
                                        </p:tgtEl>
                                      </p:cBhvr>
                                    </p:animEffect>
                                  </p:childTnLst>
                                </p:cTn>
                              </p:par>
                            </p:childTnLst>
                          </p:cTn>
                        </p:par>
                        <p:par>
                          <p:cTn id="108" fill="hold">
                            <p:stCondLst>
                              <p:cond delay="3500"/>
                            </p:stCondLst>
                            <p:childTnLst>
                              <p:par>
                                <p:cTn id="109" presetID="32" presetClass="emph" presetSubtype="0" fill="hold" nodeType="afterEffect">
                                  <p:stCondLst>
                                    <p:cond delay="0"/>
                                  </p:stCondLst>
                                  <p:childTnLst>
                                    <p:animRot by="120000">
                                      <p:cBhvr>
                                        <p:cTn id="110" dur="200" fill="hold">
                                          <p:stCondLst>
                                            <p:cond delay="0"/>
                                          </p:stCondLst>
                                        </p:cTn>
                                        <p:tgtEl>
                                          <p:spTgt spid="19"/>
                                        </p:tgtEl>
                                        <p:attrNameLst>
                                          <p:attrName>r</p:attrName>
                                        </p:attrNameLst>
                                      </p:cBhvr>
                                    </p:animRot>
                                    <p:animRot by="-240000">
                                      <p:cBhvr>
                                        <p:cTn id="111" dur="400" fill="hold">
                                          <p:stCondLst>
                                            <p:cond delay="400"/>
                                          </p:stCondLst>
                                        </p:cTn>
                                        <p:tgtEl>
                                          <p:spTgt spid="19"/>
                                        </p:tgtEl>
                                        <p:attrNameLst>
                                          <p:attrName>r</p:attrName>
                                        </p:attrNameLst>
                                      </p:cBhvr>
                                    </p:animRot>
                                    <p:animRot by="240000">
                                      <p:cBhvr>
                                        <p:cTn id="112" dur="400" fill="hold">
                                          <p:stCondLst>
                                            <p:cond delay="800"/>
                                          </p:stCondLst>
                                        </p:cTn>
                                        <p:tgtEl>
                                          <p:spTgt spid="19"/>
                                        </p:tgtEl>
                                        <p:attrNameLst>
                                          <p:attrName>r</p:attrName>
                                        </p:attrNameLst>
                                      </p:cBhvr>
                                    </p:animRot>
                                    <p:animRot by="-240000">
                                      <p:cBhvr>
                                        <p:cTn id="113" dur="400" fill="hold">
                                          <p:stCondLst>
                                            <p:cond delay="1200"/>
                                          </p:stCondLst>
                                        </p:cTn>
                                        <p:tgtEl>
                                          <p:spTgt spid="19"/>
                                        </p:tgtEl>
                                        <p:attrNameLst>
                                          <p:attrName>r</p:attrName>
                                        </p:attrNameLst>
                                      </p:cBhvr>
                                    </p:animRot>
                                    <p:animRot by="120000">
                                      <p:cBhvr>
                                        <p:cTn id="114" dur="400" fill="hold">
                                          <p:stCondLst>
                                            <p:cond delay="1600"/>
                                          </p:stCondLst>
                                        </p:cTn>
                                        <p:tgtEl>
                                          <p:spTgt spid="19"/>
                                        </p:tgtEl>
                                        <p:attrNameLst>
                                          <p:attrName>r</p:attrName>
                                        </p:attrNameLst>
                                      </p:cBhvr>
                                    </p:animRot>
                                  </p:childTnLst>
                                </p:cTn>
                              </p:par>
                              <p:par>
                                <p:cTn id="115" presetID="32" presetClass="emph" presetSubtype="0" fill="hold" nodeType="withEffect">
                                  <p:stCondLst>
                                    <p:cond delay="0"/>
                                  </p:stCondLst>
                                  <p:childTnLst>
                                    <p:animRot by="120000">
                                      <p:cBhvr>
                                        <p:cTn id="116" dur="200" fill="hold">
                                          <p:stCondLst>
                                            <p:cond delay="0"/>
                                          </p:stCondLst>
                                        </p:cTn>
                                        <p:tgtEl>
                                          <p:spTgt spid="22"/>
                                        </p:tgtEl>
                                        <p:attrNameLst>
                                          <p:attrName>r</p:attrName>
                                        </p:attrNameLst>
                                      </p:cBhvr>
                                    </p:animRot>
                                    <p:animRot by="-240000">
                                      <p:cBhvr>
                                        <p:cTn id="117" dur="400" fill="hold">
                                          <p:stCondLst>
                                            <p:cond delay="400"/>
                                          </p:stCondLst>
                                        </p:cTn>
                                        <p:tgtEl>
                                          <p:spTgt spid="22"/>
                                        </p:tgtEl>
                                        <p:attrNameLst>
                                          <p:attrName>r</p:attrName>
                                        </p:attrNameLst>
                                      </p:cBhvr>
                                    </p:animRot>
                                    <p:animRot by="240000">
                                      <p:cBhvr>
                                        <p:cTn id="118" dur="400" fill="hold">
                                          <p:stCondLst>
                                            <p:cond delay="800"/>
                                          </p:stCondLst>
                                        </p:cTn>
                                        <p:tgtEl>
                                          <p:spTgt spid="22"/>
                                        </p:tgtEl>
                                        <p:attrNameLst>
                                          <p:attrName>r</p:attrName>
                                        </p:attrNameLst>
                                      </p:cBhvr>
                                    </p:animRot>
                                    <p:animRot by="-240000">
                                      <p:cBhvr>
                                        <p:cTn id="119" dur="400" fill="hold">
                                          <p:stCondLst>
                                            <p:cond delay="1200"/>
                                          </p:stCondLst>
                                        </p:cTn>
                                        <p:tgtEl>
                                          <p:spTgt spid="22"/>
                                        </p:tgtEl>
                                        <p:attrNameLst>
                                          <p:attrName>r</p:attrName>
                                        </p:attrNameLst>
                                      </p:cBhvr>
                                    </p:animRot>
                                    <p:animRot by="120000">
                                      <p:cBhvr>
                                        <p:cTn id="120" dur="400" fill="hold">
                                          <p:stCondLst>
                                            <p:cond delay="1600"/>
                                          </p:stCondLst>
                                        </p:cTn>
                                        <p:tgtEl>
                                          <p:spTgt spid="22"/>
                                        </p:tgtEl>
                                        <p:attrNameLst>
                                          <p:attrName>r</p:attrName>
                                        </p:attrNameLst>
                                      </p:cBhvr>
                                    </p:animRot>
                                  </p:childTnLst>
                                </p:cTn>
                              </p:par>
                            </p:childTnLst>
                          </p:cTn>
                        </p:par>
                        <p:par>
                          <p:cTn id="121" fill="hold">
                            <p:stCondLst>
                              <p:cond delay="5500"/>
                            </p:stCondLst>
                            <p:childTnLst>
                              <p:par>
                                <p:cTn id="122" presetID="10" presetClass="exit" presetSubtype="0" fill="hold" nodeType="afterEffect">
                                  <p:stCondLst>
                                    <p:cond delay="0"/>
                                  </p:stCondLst>
                                  <p:childTnLst>
                                    <p:animEffect transition="out" filter="fade">
                                      <p:cBhvr>
                                        <p:cTn id="123" dur="250"/>
                                        <p:tgtEl>
                                          <p:spTgt spid="19"/>
                                        </p:tgtEl>
                                      </p:cBhvr>
                                    </p:animEffect>
                                    <p:set>
                                      <p:cBhvr>
                                        <p:cTn id="124" dur="1" fill="hold">
                                          <p:stCondLst>
                                            <p:cond delay="249"/>
                                          </p:stCondLst>
                                        </p:cTn>
                                        <p:tgtEl>
                                          <p:spTgt spid="19"/>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14"/>
                                        </p:tgtEl>
                                        <p:attrNameLst>
                                          <p:attrName>style.visibility</p:attrName>
                                        </p:attrNameLst>
                                      </p:cBhvr>
                                      <p:to>
                                        <p:strVal val="visible"/>
                                      </p:to>
                                    </p:set>
                                    <p:animEffect transition="in" filter="fade">
                                      <p:cBhvr>
                                        <p:cTn id="127" dur="250"/>
                                        <p:tgtEl>
                                          <p:spTgt spid="14"/>
                                        </p:tgtEl>
                                      </p:cBhvr>
                                    </p:animEffect>
                                  </p:childTnLst>
                                </p:cTn>
                              </p:par>
                              <p:par>
                                <p:cTn id="128" presetID="10" presetClass="entr" presetSubtype="0" fill="hold" nodeType="with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250"/>
                                        <p:tgtEl>
                                          <p:spTgt spid="17"/>
                                        </p:tgtEl>
                                      </p:cBhvr>
                                    </p:animEffect>
                                  </p:childTnLst>
                                  <p:subTnLst>
                                    <p:audio>
                                      <p:cMediaNode>
                                        <p:cTn display="0" masterRel="sameClick">
                                          <p:stCondLst>
                                            <p:cond evt="begin" delay="0">
                                              <p:tn val="128"/>
                                            </p:cond>
                                          </p:stCondLst>
                                          <p:endCondLst>
                                            <p:cond evt="onStopAudio" delay="0">
                                              <p:tgtEl>
                                                <p:sldTgt/>
                                              </p:tgtEl>
                                            </p:cond>
                                          </p:endCondLst>
                                        </p:cTn>
                                        <p:tgtEl>
                                          <p:sndTgt r:embed="rId3" name="oisairoi.wav"/>
                                        </p:tgtEl>
                                      </p:cMediaNode>
                                    </p:audio>
                                  </p:subTnLst>
                                </p:cTn>
                              </p:par>
                              <p:par>
                                <p:cTn id="131" presetID="10" presetClass="exit" presetSubtype="0" fill="hold" nodeType="withEffect">
                                  <p:stCondLst>
                                    <p:cond delay="0"/>
                                  </p:stCondLst>
                                  <p:childTnLst>
                                    <p:animEffect transition="out" filter="fade">
                                      <p:cBhvr>
                                        <p:cTn id="132" dur="250"/>
                                        <p:tgtEl>
                                          <p:spTgt spid="22"/>
                                        </p:tgtEl>
                                      </p:cBhvr>
                                    </p:animEffect>
                                    <p:set>
                                      <p:cBhvr>
                                        <p:cTn id="133"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3"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2">
                                            <p:txEl>
                                              <p:pRg st="0" end="0"/>
                                            </p:txEl>
                                          </p:spTgt>
                                        </p:tgtEl>
                                        <p:attrNameLst>
                                          <p:attrName>style.color</p:attrName>
                                        </p:attrNameLst>
                                      </p:cBhvr>
                                      <p:by>
                                        <p:hsl h="0" s="-12549" l="-25098"/>
                                      </p:by>
                                    </p:animClr>
                                    <p:animClr clrSpc="hsl" dir="cw">
                                      <p:cBhvr>
                                        <p:cTn id="254" dur="500" fill="hold"/>
                                        <p:tgtEl>
                                          <p:spTgt spid="32">
                                            <p:txEl>
                                              <p:pRg st="0" end="0"/>
                                            </p:txEl>
                                          </p:spTgt>
                                        </p:tgtEl>
                                        <p:attrNameLst>
                                          <p:attrName>fillcolor</p:attrName>
                                        </p:attrNameLst>
                                      </p:cBhvr>
                                      <p:by>
                                        <p:hsl h="0" s="-12549" l="-25098"/>
                                      </p:by>
                                    </p:animClr>
                                    <p:animClr clrSpc="hsl" dir="cw">
                                      <p:cBhvr>
                                        <p:cTn id="255" dur="500" fill="hold"/>
                                        <p:tgtEl>
                                          <p:spTgt spid="32">
                                            <p:txEl>
                                              <p:pRg st="0" end="0"/>
                                            </p:txEl>
                                          </p:spTgt>
                                        </p:tgtEl>
                                        <p:attrNameLst>
                                          <p:attrName>stroke.color</p:attrName>
                                        </p:attrNameLst>
                                      </p:cBhvr>
                                      <p:by>
                                        <p:hsl h="0" s="-12549" l="-25098"/>
                                      </p:by>
                                    </p:animClr>
                                    <p:set>
                                      <p:cBhvr>
                                        <p:cTn id="256" dur="500" fill="hold"/>
                                        <p:tgtEl>
                                          <p:spTgt spid="3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2"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221035" y="6833223"/>
            <a:ext cx="1874999" cy="2004309"/>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88622" y="6734325"/>
            <a:ext cx="1874999" cy="2004309"/>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34660" y="4262756"/>
            <a:ext cx="1795343" cy="1390929"/>
          </a:xfrm>
          <a:prstGeom prst="rect">
            <a:avLst/>
          </a:prstGeom>
        </p:spPr>
      </p:pic>
      <p:sp>
        <p:nvSpPr>
          <p:cNvPr id="77" name="Sun 76"/>
          <p:cNvSpPr/>
          <p:nvPr/>
        </p:nvSpPr>
        <p:spPr>
          <a:xfrm>
            <a:off x="2572124" y="5972813"/>
            <a:ext cx="3243740"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628901" y="495609"/>
            <a:ext cx="2491514" cy="4854156"/>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767722" y="3314048"/>
            <a:ext cx="2938019" cy="2807441"/>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86000" y="3607813"/>
            <a:ext cx="1591401" cy="1900841"/>
          </a:xfrm>
          <a:prstGeom prst="rect">
            <a:avLst/>
          </a:prstGeom>
        </p:spPr>
      </p:pic>
      <p:sp>
        <p:nvSpPr>
          <p:cNvPr id="35" name="Rectangle 34"/>
          <p:cNvSpPr/>
          <p:nvPr/>
        </p:nvSpPr>
        <p:spPr>
          <a:xfrm>
            <a:off x="8216201" y="2117245"/>
            <a:ext cx="7870206" cy="584775"/>
          </a:xfrm>
          <a:prstGeom prst="rect">
            <a:avLst/>
          </a:prstGeom>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A : </a:t>
            </a:r>
            <a:r>
              <a:rPr lang="vi-VN" sz="3200" b="1" dirty="0">
                <a:solidFill>
                  <a:schemeClr val="bg1"/>
                </a:solidFill>
                <a:latin typeface="Arial" panose="020B0604020202020204" pitchFamily="34" charset="0"/>
                <a:cs typeface="Arial" panose="020B0604020202020204" pitchFamily="34" charset="0"/>
              </a:rPr>
              <a:t>Thương hại lẫn nhau</a:t>
            </a:r>
            <a:endParaRPr lang="en-US" sz="3200" b="1" dirty="0">
              <a:solidFill>
                <a:schemeClr val="bg1"/>
              </a:solidFill>
              <a:latin typeface="Arial" panose="020B0604020202020204" pitchFamily="34" charset="0"/>
              <a:cs typeface="Arial" panose="020B0604020202020204" pitchFamily="34" charset="0"/>
            </a:endParaRPr>
          </a:p>
        </p:txBody>
      </p:sp>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2629" y="6734325"/>
            <a:ext cx="1874999" cy="2004309"/>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076617" y="6833224"/>
            <a:ext cx="2163833" cy="1965113"/>
          </a:xfrm>
          <a:prstGeom prst="rect">
            <a:avLst/>
          </a:prstGeom>
        </p:spPr>
      </p:pic>
      <p:pic>
        <p:nvPicPr>
          <p:cNvPr id="14" name="Picture 13"/>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4623175" y="8219604"/>
            <a:ext cx="1234547" cy="918795"/>
          </a:xfrm>
          <a:prstGeom prst="rect">
            <a:avLst/>
          </a:prstGeom>
        </p:spPr>
      </p:pic>
      <p:pic>
        <p:nvPicPr>
          <p:cNvPr id="6" name="Picture 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13297460" y="8126762"/>
            <a:ext cx="1276352" cy="1909802"/>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44203" y="6734326"/>
            <a:ext cx="2163833" cy="1965113"/>
          </a:xfrm>
          <a:prstGeom prst="rect">
            <a:avLst/>
          </a:prstGeom>
        </p:spPr>
      </p:pic>
      <p:pic>
        <p:nvPicPr>
          <p:cNvPr id="21" name="Picture 20"/>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1290762" y="8120706"/>
            <a:ext cx="1234547" cy="918795"/>
          </a:xfrm>
          <a:prstGeom prst="rect">
            <a:avLst/>
          </a:prstGeom>
        </p:spPr>
      </p:pic>
      <p:pic>
        <p:nvPicPr>
          <p:cNvPr id="22" name="Picture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9965047" y="8126762"/>
            <a:ext cx="1276352" cy="1909802"/>
          </a:xfrm>
          <a:prstGeom prst="rect">
            <a:avLst/>
          </a:prstGeom>
        </p:spPr>
      </p:pic>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91403" y="6791476"/>
            <a:ext cx="2163833" cy="1965113"/>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35822" y="6791475"/>
            <a:ext cx="1874999" cy="2004309"/>
          </a:xfrm>
          <a:prstGeom prst="rect">
            <a:avLst/>
          </a:prstGeom>
        </p:spPr>
      </p:pic>
      <p:pic>
        <p:nvPicPr>
          <p:cNvPr id="25" name="Picture 24"/>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937962" y="8177856"/>
            <a:ext cx="1234547" cy="918795"/>
          </a:xfrm>
          <a:prstGeom prst="rect">
            <a:avLst/>
          </a:prstGeom>
        </p:spPr>
      </p:pic>
      <p:pic>
        <p:nvPicPr>
          <p:cNvPr id="26" name="Picture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6612247" y="8126762"/>
            <a:ext cx="1276352" cy="1909802"/>
          </a:xfrm>
          <a:prstGeom prst="rect">
            <a:avLst/>
          </a:prstGeom>
        </p:spPr>
      </p:pic>
      <p:pic>
        <p:nvPicPr>
          <p:cNvPr id="27" name="Picture 2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67105" y="6514962"/>
            <a:ext cx="1653779" cy="2040375"/>
          </a:xfrm>
          <a:prstGeom prst="rect">
            <a:avLst/>
          </a:prstGeom>
        </p:spPr>
      </p:pic>
      <p:pic>
        <p:nvPicPr>
          <p:cNvPr id="30" name="Picture 2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3379054" y="8126762"/>
            <a:ext cx="1276352" cy="1909802"/>
          </a:xfrm>
          <a:prstGeom prst="rect">
            <a:avLst/>
          </a:prstGeom>
        </p:spPr>
      </p:pic>
      <p:sp>
        <p:nvSpPr>
          <p:cNvPr id="45" name="Rounded Rectangular Callout 44"/>
          <p:cNvSpPr/>
          <p:nvPr/>
        </p:nvSpPr>
        <p:spPr>
          <a:xfrm>
            <a:off x="4705741" y="13289"/>
            <a:ext cx="10582835" cy="2091873"/>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dirty="0" err="1">
                <a:solidFill>
                  <a:srgbClr val="FF0000"/>
                </a:solidFill>
                <a:latin typeface="Arial" panose="020B0604020202020204" pitchFamily="34" charset="0"/>
                <a:cs typeface="Arial" panose="020B0604020202020204" pitchFamily="34" charset="0"/>
              </a:rPr>
              <a:t>Quan</a:t>
            </a:r>
            <a:r>
              <a:rPr lang="en-US" sz="3600" b="1" dirty="0">
                <a:solidFill>
                  <a:srgbClr val="FF0000"/>
                </a:solidFill>
                <a:latin typeface="Arial" panose="020B0604020202020204" pitchFamily="34" charset="0"/>
                <a:cs typeface="Arial" panose="020B0604020202020204" pitchFamily="34" charset="0"/>
              </a:rPr>
              <a:t> tâm, cảm </a:t>
            </a:r>
            <a:r>
              <a:rPr lang="en-US" sz="3600" b="1" dirty="0" err="1">
                <a:solidFill>
                  <a:srgbClr val="FF0000"/>
                </a:solidFill>
                <a:latin typeface="Arial" panose="020B0604020202020204" pitchFamily="34" charset="0"/>
                <a:cs typeface="Arial" panose="020B0604020202020204" pitchFamily="34" charset="0"/>
              </a:rPr>
              <a:t>thông</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và</a:t>
            </a:r>
            <a:r>
              <a:rPr lang="en-US" sz="3600" b="1" dirty="0">
                <a:solidFill>
                  <a:srgbClr val="FF0000"/>
                </a:solidFill>
                <a:latin typeface="Arial" panose="020B0604020202020204" pitchFamily="34" charset="0"/>
                <a:cs typeface="Arial" panose="020B0604020202020204" pitchFamily="34" charset="0"/>
              </a:rPr>
              <a:t> chia </a:t>
            </a:r>
            <a:r>
              <a:rPr lang="en-US" sz="3600" b="1" dirty="0" err="1">
                <a:solidFill>
                  <a:srgbClr val="FF0000"/>
                </a:solidFill>
                <a:latin typeface="Arial" panose="020B0604020202020204" pitchFamily="34" charset="0"/>
                <a:cs typeface="Arial" panose="020B0604020202020204" pitchFamily="34" charset="0"/>
              </a:rPr>
              <a:t>sẻ</a:t>
            </a:r>
            <a:r>
              <a:rPr lang="en-US" sz="3600" b="1" dirty="0">
                <a:solidFill>
                  <a:srgbClr val="FF0000"/>
                </a:solidFill>
                <a:latin typeface="Arial" panose="020B0604020202020204" pitchFamily="34" charset="0"/>
                <a:cs typeface="Arial" panose="020B0604020202020204" pitchFamily="34" charset="0"/>
              </a:rPr>
              <a:t> để:</a:t>
            </a:r>
          </a:p>
          <a:p>
            <a:pPr algn="ctr">
              <a:lnSpc>
                <a:spcPct val="150000"/>
              </a:lnSpc>
            </a:pPr>
            <a:r>
              <a:rPr lang="en-US" sz="3600" b="1" dirty="0" err="1">
                <a:solidFill>
                  <a:srgbClr val="FF0000"/>
                </a:solidFill>
                <a:latin typeface="Arial" panose="020B0604020202020204" pitchFamily="34" charset="0"/>
                <a:cs typeface="Arial" panose="020B0604020202020204" pitchFamily="34" charset="0"/>
              </a:rPr>
              <a:t>Chọn</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đáp</a:t>
            </a:r>
            <a:r>
              <a:rPr lang="en-US" sz="3600" b="1" dirty="0">
                <a:solidFill>
                  <a:srgbClr val="FF0000"/>
                </a:solidFill>
                <a:latin typeface="Arial" panose="020B0604020202020204" pitchFamily="34" charset="0"/>
                <a:cs typeface="Arial" panose="020B0604020202020204" pitchFamily="34" charset="0"/>
              </a:rPr>
              <a:t> án </a:t>
            </a:r>
            <a:r>
              <a:rPr lang="en-US" sz="3600" b="1" dirty="0" err="1">
                <a:solidFill>
                  <a:srgbClr val="FF0000"/>
                </a:solidFill>
                <a:latin typeface="Arial" panose="020B0604020202020204" pitchFamily="34" charset="0"/>
                <a:cs typeface="Arial" panose="020B0604020202020204" pitchFamily="34" charset="0"/>
              </a:rPr>
              <a:t>sai</a:t>
            </a:r>
            <a:r>
              <a:rPr lang="en-US" sz="3600" b="1" dirty="0">
                <a:solidFill>
                  <a:srgbClr val="FF0000"/>
                </a:solidFill>
                <a:latin typeface="Arial" panose="020B0604020202020204" pitchFamily="34" charset="0"/>
                <a:cs typeface="Arial" panose="020B0604020202020204" pitchFamily="34" charset="0"/>
              </a:rPr>
              <a:t>:</a:t>
            </a:r>
          </a:p>
        </p:txBody>
      </p:sp>
      <p:sp>
        <p:nvSpPr>
          <p:cNvPr id="55" name="Rectangle 54"/>
          <p:cNvSpPr/>
          <p:nvPr/>
        </p:nvSpPr>
        <p:spPr>
          <a:xfrm>
            <a:off x="3328718" y="9075716"/>
            <a:ext cx="11518251"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solidFill>
                  <a:srgbClr val="002060"/>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8216201" y="2858461"/>
            <a:ext cx="7870206" cy="584775"/>
          </a:xfrm>
          <a:prstGeom prst="rect">
            <a:avLst/>
          </a:prstGeom>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B : </a:t>
            </a:r>
            <a:r>
              <a:rPr lang="vi-VN" sz="3200" b="1" dirty="0" err="1">
                <a:solidFill>
                  <a:schemeClr val="bg1"/>
                </a:solidFill>
                <a:latin typeface="Arial" panose="020B0604020202020204" pitchFamily="34" charset="0"/>
                <a:cs typeface="Arial" panose="020B0604020202020204" pitchFamily="34" charset="0"/>
              </a:rPr>
              <a:t>H</a:t>
            </a:r>
            <a:r>
              <a:rPr lang="en-US" sz="3200" b="1" dirty="0" smtClean="0">
                <a:solidFill>
                  <a:schemeClr val="bg1"/>
                </a:solidFill>
                <a:latin typeface="Arial" panose="020B0604020202020204" pitchFamily="34" charset="0"/>
                <a:cs typeface="Arial" panose="020B0604020202020204" pitchFamily="34" charset="0"/>
              </a:rPr>
              <a:t>ỗ </a:t>
            </a:r>
            <a:r>
              <a:rPr lang="en-US" sz="3200" b="1" dirty="0" err="1">
                <a:solidFill>
                  <a:schemeClr val="bg1"/>
                </a:solidFill>
                <a:latin typeface="Arial" panose="020B0604020202020204" pitchFamily="34" charset="0"/>
                <a:cs typeface="Arial" panose="020B0604020202020204" pitchFamily="34" charset="0"/>
              </a:rPr>
              <a:t>trợ</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lẫn</a:t>
            </a:r>
            <a:r>
              <a:rPr lang="en-US" sz="3200" b="1" dirty="0">
                <a:solidFill>
                  <a:schemeClr val="bg1"/>
                </a:solidFill>
                <a:latin typeface="Arial" panose="020B0604020202020204" pitchFamily="34" charset="0"/>
                <a:cs typeface="Arial" panose="020B0604020202020204" pitchFamily="34" charset="0"/>
              </a:rPr>
              <a:t> nhau </a:t>
            </a:r>
          </a:p>
        </p:txBody>
      </p:sp>
      <p:sp>
        <p:nvSpPr>
          <p:cNvPr id="82" name="Rectangle 81"/>
          <p:cNvSpPr/>
          <p:nvPr/>
        </p:nvSpPr>
        <p:spPr>
          <a:xfrm>
            <a:off x="8216201" y="3599677"/>
            <a:ext cx="7870206" cy="584775"/>
          </a:xfrm>
          <a:prstGeom prst="rect">
            <a:avLst/>
          </a:prstGeom>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C : </a:t>
            </a:r>
            <a:r>
              <a:rPr lang="en-US" sz="3200" b="1" dirty="0" err="1">
                <a:solidFill>
                  <a:schemeClr val="bg1"/>
                </a:solidFill>
                <a:latin typeface="Arial" panose="020B0604020202020204" pitchFamily="34" charset="0"/>
                <a:cs typeface="Arial" panose="020B0604020202020204" pitchFamily="34" charset="0"/>
              </a:rPr>
              <a:t>Thấu</a:t>
            </a:r>
            <a:r>
              <a:rPr lang="en-US" sz="3200" b="1" dirty="0">
                <a:solidFill>
                  <a:schemeClr val="bg1"/>
                </a:solidFill>
                <a:latin typeface="Arial" panose="020B0604020202020204" pitchFamily="34" charset="0"/>
                <a:cs typeface="Arial" panose="020B0604020202020204" pitchFamily="34" charset="0"/>
              </a:rPr>
              <a:t> hiểu </a:t>
            </a:r>
            <a:r>
              <a:rPr lang="en-US" sz="3200" b="1" dirty="0" err="1">
                <a:solidFill>
                  <a:schemeClr val="bg1"/>
                </a:solidFill>
                <a:latin typeface="Arial" panose="020B0604020202020204" pitchFamily="34" charset="0"/>
                <a:cs typeface="Arial" panose="020B0604020202020204" pitchFamily="34" charset="0"/>
              </a:rPr>
              <a:t>lẫn</a:t>
            </a:r>
            <a:r>
              <a:rPr lang="en-US" sz="3200" b="1" dirty="0">
                <a:solidFill>
                  <a:schemeClr val="bg1"/>
                </a:solidFill>
                <a:latin typeface="Arial" panose="020B0604020202020204" pitchFamily="34" charset="0"/>
                <a:cs typeface="Arial" panose="020B0604020202020204" pitchFamily="34" charset="0"/>
              </a:rPr>
              <a:t> nhau </a:t>
            </a:r>
          </a:p>
        </p:txBody>
      </p:sp>
      <p:sp>
        <p:nvSpPr>
          <p:cNvPr id="83" name="Rectangle 82"/>
          <p:cNvSpPr/>
          <p:nvPr/>
        </p:nvSpPr>
        <p:spPr>
          <a:xfrm>
            <a:off x="8216201" y="4340894"/>
            <a:ext cx="7870206" cy="584775"/>
          </a:xfrm>
          <a:prstGeom prst="rect">
            <a:avLst/>
          </a:prstGeom>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D : </a:t>
            </a:r>
            <a:r>
              <a:rPr lang="vi-VN" sz="3200" b="1" dirty="0">
                <a:solidFill>
                  <a:schemeClr val="bg1"/>
                </a:solidFill>
                <a:latin typeface="Arial" panose="020B0604020202020204" pitchFamily="34" charset="0"/>
                <a:cs typeface="Arial" panose="020B0604020202020204" pitchFamily="34" charset="0"/>
              </a:rPr>
              <a:t>G</a:t>
            </a:r>
            <a:r>
              <a:rPr lang="en-US" sz="3200" b="1" dirty="0" err="1" smtClean="0">
                <a:solidFill>
                  <a:schemeClr val="bg1"/>
                </a:solidFill>
                <a:latin typeface="Arial" panose="020B0604020202020204" pitchFamily="34" charset="0"/>
                <a:cs typeface="Arial" panose="020B0604020202020204" pitchFamily="34" charset="0"/>
              </a:rPr>
              <a:t>iúp</a:t>
            </a:r>
            <a:r>
              <a:rPr lang="en-US" sz="3200" b="1" dirty="0" smtClean="0">
                <a:solidFill>
                  <a:schemeClr val="bg1"/>
                </a:solidFill>
                <a:latin typeface="Arial" panose="020B0604020202020204" pitchFamily="34" charset="0"/>
                <a:cs typeface="Arial" panose="020B0604020202020204" pitchFamily="34" charset="0"/>
              </a:rPr>
              <a:t> </a:t>
            </a:r>
            <a:r>
              <a:rPr lang="en-US" sz="3200" b="1" dirty="0">
                <a:solidFill>
                  <a:schemeClr val="bg1"/>
                </a:solidFill>
                <a:latin typeface="Arial" panose="020B0604020202020204" pitchFamily="34" charset="0"/>
                <a:cs typeface="Arial" panose="020B0604020202020204" pitchFamily="34" charset="0"/>
              </a:rPr>
              <a:t>đỡ </a:t>
            </a:r>
            <a:r>
              <a:rPr lang="en-US" sz="3200" b="1" dirty="0" err="1">
                <a:solidFill>
                  <a:schemeClr val="bg1"/>
                </a:solidFill>
                <a:latin typeface="Arial" panose="020B0604020202020204" pitchFamily="34" charset="0"/>
                <a:cs typeface="Arial" panose="020B0604020202020204" pitchFamily="34" charset="0"/>
              </a:rPr>
              <a:t>lẫn</a:t>
            </a:r>
            <a:r>
              <a:rPr lang="en-US" sz="3200" b="1" dirty="0">
                <a:solidFill>
                  <a:schemeClr val="bg1"/>
                </a:solidFill>
                <a:latin typeface="Arial" panose="020B0604020202020204" pitchFamily="34" charset="0"/>
                <a:cs typeface="Arial" panose="020B0604020202020204" pitchFamily="34" charset="0"/>
              </a:rPr>
              <a:t> nhau</a:t>
            </a:r>
          </a:p>
        </p:txBody>
      </p:sp>
    </p:spTree>
    <p:extLst>
      <p:ext uri="{BB962C8B-B14F-4D97-AF65-F5344CB8AC3E}">
        <p14:creationId xmlns:p14="http://schemas.microsoft.com/office/powerpoint/2010/main" val="119419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45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295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345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395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21035" y="6833223"/>
            <a:ext cx="1874999" cy="2004309"/>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8622" y="6734325"/>
            <a:ext cx="1874999" cy="2004309"/>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5822" y="6791475"/>
            <a:ext cx="1874999" cy="2004309"/>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34660" y="4262756"/>
            <a:ext cx="1795343" cy="1390929"/>
          </a:xfrm>
          <a:prstGeom prst="rect">
            <a:avLst/>
          </a:prstGeom>
        </p:spPr>
      </p:pic>
      <p:sp>
        <p:nvSpPr>
          <p:cNvPr id="77" name="Sun 76"/>
          <p:cNvSpPr/>
          <p:nvPr/>
        </p:nvSpPr>
        <p:spPr>
          <a:xfrm>
            <a:off x="5819098" y="5940821"/>
            <a:ext cx="3243740"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628901" y="495609"/>
            <a:ext cx="2491514" cy="4854156"/>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767722" y="3314048"/>
            <a:ext cx="2938019" cy="2807441"/>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6000" y="3607813"/>
            <a:ext cx="1591401" cy="1900841"/>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2629" y="6734325"/>
            <a:ext cx="1874999" cy="2004309"/>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076617" y="6833224"/>
            <a:ext cx="2163833" cy="1965113"/>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4623175" y="8219604"/>
            <a:ext cx="1234547" cy="918795"/>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3297460" y="8126762"/>
            <a:ext cx="1276352" cy="1909802"/>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44203" y="6734326"/>
            <a:ext cx="2163833" cy="1965113"/>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1290762" y="8120706"/>
            <a:ext cx="1234547" cy="918795"/>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9965047" y="8126762"/>
            <a:ext cx="1276352" cy="1909802"/>
          </a:xfrm>
          <a:prstGeom prst="rect">
            <a:avLst/>
          </a:prstGeom>
        </p:spPr>
      </p:pic>
      <p:pic>
        <p:nvPicPr>
          <p:cNvPr id="23" name="Picture 2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44579" y="6520603"/>
            <a:ext cx="1592775" cy="1965113"/>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6612247" y="8126762"/>
            <a:ext cx="1276352" cy="1909802"/>
          </a:xfrm>
          <a:prstGeom prst="rect">
            <a:avLst/>
          </a:prstGeom>
        </p:spPr>
      </p:pic>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36108" y="6577646"/>
            <a:ext cx="2372243" cy="2154384"/>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3379054" y="8126762"/>
            <a:ext cx="1276352" cy="1909802"/>
          </a:xfrm>
          <a:prstGeom prst="rect">
            <a:avLst/>
          </a:prstGeom>
        </p:spPr>
      </p:pic>
      <p:sp>
        <p:nvSpPr>
          <p:cNvPr id="45" name="Rounded Rectangular Callout 44"/>
          <p:cNvSpPr/>
          <p:nvPr/>
        </p:nvSpPr>
        <p:spPr>
          <a:xfrm>
            <a:off x="4705741" y="13289"/>
            <a:ext cx="10582835" cy="2091873"/>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b="1" dirty="0">
                <a:solidFill>
                  <a:srgbClr val="FF0000"/>
                </a:solidFill>
                <a:cs typeface="Times New Roman" panose="02020603050405020304" pitchFamily="18" charset="0"/>
              </a:rPr>
              <a:t>Em sẽ làm gì khi bạn bè của em ích kỉ, thờ ơ trước khó khăn, mất mát của người khác?</a:t>
            </a:r>
            <a:endParaRPr lang="en-US" sz="3600" b="1" dirty="0">
              <a:solidFill>
                <a:srgbClr val="FF0000"/>
              </a:solidFill>
              <a:cs typeface="Times New Roman" panose="02020603050405020304" pitchFamily="18" charset="0"/>
            </a:endParaRPr>
          </a:p>
        </p:txBody>
      </p:sp>
      <p:sp>
        <p:nvSpPr>
          <p:cNvPr id="55" name="Rectangle 54"/>
          <p:cNvSpPr/>
          <p:nvPr/>
        </p:nvSpPr>
        <p:spPr>
          <a:xfrm>
            <a:off x="3328718" y="9075716"/>
            <a:ext cx="11518251"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4827982" y="8219603"/>
            <a:ext cx="1234547" cy="918795"/>
          </a:xfrm>
          <a:prstGeom prst="rect">
            <a:avLst/>
          </a:prstGeom>
        </p:spPr>
      </p:pic>
      <p:sp>
        <p:nvSpPr>
          <p:cNvPr id="29" name="Rectangle 28"/>
          <p:cNvSpPr/>
          <p:nvPr/>
        </p:nvSpPr>
        <p:spPr>
          <a:xfrm>
            <a:off x="8216200" y="2117245"/>
            <a:ext cx="8319199" cy="584775"/>
          </a:xfrm>
          <a:prstGeom prst="rect">
            <a:avLst/>
          </a:prstGeom>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A : </a:t>
            </a:r>
            <a:r>
              <a:rPr lang="en-US" sz="3200" b="1" dirty="0" err="1">
                <a:solidFill>
                  <a:schemeClr val="bg1"/>
                </a:solidFill>
                <a:latin typeface="Arial" panose="020B0604020202020204" pitchFamily="34" charset="0"/>
                <a:cs typeface="Arial" panose="020B0604020202020204" pitchFamily="34" charset="0"/>
              </a:rPr>
              <a:t>Năn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nỉ</a:t>
            </a:r>
            <a:r>
              <a:rPr lang="en-US" sz="3200" b="1" dirty="0">
                <a:solidFill>
                  <a:schemeClr val="bg1"/>
                </a:solidFill>
                <a:latin typeface="Arial" panose="020B0604020202020204" pitchFamily="34" charset="0"/>
                <a:cs typeface="Arial" panose="020B0604020202020204" pitchFamily="34" charset="0"/>
              </a:rPr>
              <a:t> bạn cảm </a:t>
            </a:r>
            <a:r>
              <a:rPr lang="en-US" sz="3200" b="1" dirty="0" err="1">
                <a:solidFill>
                  <a:schemeClr val="bg1"/>
                </a:solidFill>
                <a:latin typeface="Arial" panose="020B0604020202020204" pitchFamily="34" charset="0"/>
                <a:cs typeface="Arial" panose="020B0604020202020204" pitchFamily="34" charset="0"/>
              </a:rPr>
              <a:t>thông</a:t>
            </a:r>
            <a:r>
              <a:rPr lang="en-US" sz="3200" b="1" dirty="0">
                <a:solidFill>
                  <a:schemeClr val="bg1"/>
                </a:solidFill>
                <a:latin typeface="Arial" panose="020B0604020202020204" pitchFamily="34" charset="0"/>
                <a:cs typeface="Arial" panose="020B0604020202020204" pitchFamily="34" charset="0"/>
              </a:rPr>
              <a:t>, chia </a:t>
            </a:r>
            <a:r>
              <a:rPr lang="en-US" sz="3200" b="1" dirty="0" err="1">
                <a:solidFill>
                  <a:schemeClr val="bg1"/>
                </a:solidFill>
                <a:latin typeface="Arial" panose="020B0604020202020204" pitchFamily="34" charset="0"/>
                <a:cs typeface="Arial" panose="020B0604020202020204" pitchFamily="34" charset="0"/>
              </a:rPr>
              <a:t>sẻ</a:t>
            </a:r>
            <a:r>
              <a:rPr lang="en-US" sz="3200" b="1" dirty="0">
                <a:solidFill>
                  <a:schemeClr val="bg1"/>
                </a:solidFill>
                <a:latin typeface="Arial" panose="020B0604020202020204" pitchFamily="34" charset="0"/>
                <a:cs typeface="Arial" panose="020B0604020202020204" pitchFamily="34" charset="0"/>
              </a:rPr>
              <a:t> với </a:t>
            </a:r>
            <a:r>
              <a:rPr lang="en-US" sz="3200" b="1" dirty="0" err="1">
                <a:solidFill>
                  <a:schemeClr val="bg1"/>
                </a:solidFill>
                <a:latin typeface="Arial" panose="020B0604020202020204" pitchFamily="34" charset="0"/>
                <a:cs typeface="Arial" panose="020B0604020202020204" pitchFamily="34" charset="0"/>
              </a:rPr>
              <a:t>họ</a:t>
            </a:r>
            <a:endParaRPr lang="en-US" sz="3200" b="1" dirty="0">
              <a:solidFill>
                <a:schemeClr val="bg1"/>
              </a:solidFill>
              <a:latin typeface="Arial" panose="020B0604020202020204" pitchFamily="34" charset="0"/>
              <a:cs typeface="Arial" panose="020B0604020202020204" pitchFamily="34" charset="0"/>
            </a:endParaRPr>
          </a:p>
        </p:txBody>
      </p:sp>
      <p:sp>
        <p:nvSpPr>
          <p:cNvPr id="31" name="Rectangle 30"/>
          <p:cNvSpPr/>
          <p:nvPr/>
        </p:nvSpPr>
        <p:spPr>
          <a:xfrm>
            <a:off x="8216201" y="2858461"/>
            <a:ext cx="7870206" cy="584775"/>
          </a:xfrm>
          <a:prstGeom prst="rect">
            <a:avLst/>
          </a:prstGeom>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B : Góp ý với bạn</a:t>
            </a:r>
          </a:p>
        </p:txBody>
      </p:sp>
      <p:sp>
        <p:nvSpPr>
          <p:cNvPr id="32" name="Rectangle 31"/>
          <p:cNvSpPr/>
          <p:nvPr/>
        </p:nvSpPr>
        <p:spPr>
          <a:xfrm>
            <a:off x="8216201" y="3599677"/>
            <a:ext cx="7870206" cy="584775"/>
          </a:xfrm>
          <a:prstGeom prst="rect">
            <a:avLst/>
          </a:prstGeom>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C : Nói </a:t>
            </a:r>
            <a:r>
              <a:rPr lang="en-US" sz="3200" b="1" dirty="0" err="1">
                <a:solidFill>
                  <a:schemeClr val="bg1"/>
                </a:solidFill>
                <a:latin typeface="Arial" panose="020B0604020202020204" pitchFamily="34" charset="0"/>
                <a:cs typeface="Arial" panose="020B0604020202020204" pitchFamily="34" charset="0"/>
              </a:rPr>
              <a:t>xấu</a:t>
            </a:r>
            <a:r>
              <a:rPr lang="en-US" sz="3200" b="1" dirty="0">
                <a:solidFill>
                  <a:schemeClr val="bg1"/>
                </a:solidFill>
                <a:latin typeface="Arial" panose="020B0604020202020204" pitchFamily="34" charset="0"/>
                <a:cs typeface="Arial" panose="020B0604020202020204" pitchFamily="34" charset="0"/>
              </a:rPr>
              <a:t>, chê </a:t>
            </a:r>
            <a:r>
              <a:rPr lang="en-US" sz="3200" b="1" dirty="0" err="1">
                <a:solidFill>
                  <a:schemeClr val="bg1"/>
                </a:solidFill>
                <a:latin typeface="Arial" panose="020B0604020202020204" pitchFamily="34" charset="0"/>
                <a:cs typeface="Arial" panose="020B0604020202020204" pitchFamily="34" charset="0"/>
              </a:rPr>
              <a:t>bai</a:t>
            </a:r>
            <a:r>
              <a:rPr lang="en-US" sz="3200" b="1" dirty="0">
                <a:solidFill>
                  <a:schemeClr val="bg1"/>
                </a:solidFill>
                <a:latin typeface="Arial" panose="020B0604020202020204" pitchFamily="34" charset="0"/>
                <a:cs typeface="Arial" panose="020B0604020202020204" pitchFamily="34" charset="0"/>
              </a:rPr>
              <a:t> bạn</a:t>
            </a:r>
          </a:p>
        </p:txBody>
      </p:sp>
      <p:sp>
        <p:nvSpPr>
          <p:cNvPr id="34" name="Rectangle 33"/>
          <p:cNvSpPr/>
          <p:nvPr/>
        </p:nvSpPr>
        <p:spPr>
          <a:xfrm>
            <a:off x="8216201" y="4340894"/>
            <a:ext cx="7870206" cy="584775"/>
          </a:xfrm>
          <a:prstGeom prst="rect">
            <a:avLst/>
          </a:prstGeom>
        </p:spPr>
        <p:txBody>
          <a:bodyPr wrap="square">
            <a:spAutoFit/>
          </a:bodyPr>
          <a:lstStyle/>
          <a:p>
            <a:r>
              <a:rPr lang="vi-VN" sz="3200" b="1" dirty="0">
                <a:solidFill>
                  <a:schemeClr val="bg1"/>
                </a:solidFill>
                <a:cs typeface="Times New Roman" panose="02020603050405020304" pitchFamily="18" charset="0"/>
              </a:rPr>
              <a:t>D. Mách với người thân của bạn.</a:t>
            </a:r>
            <a:endParaRPr lang="en-US" sz="3200" b="1"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368052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6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41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46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51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5822" y="6791475"/>
            <a:ext cx="1874999" cy="2004309"/>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2629" y="6734325"/>
            <a:ext cx="1874999" cy="2004309"/>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9701" y="6588456"/>
            <a:ext cx="2371172" cy="2153412"/>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36108" y="6577646"/>
            <a:ext cx="2372243" cy="2154384"/>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21035" y="6833223"/>
            <a:ext cx="1874999" cy="2004309"/>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8622" y="6734325"/>
            <a:ext cx="1874999" cy="2004309"/>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34660" y="4262756"/>
            <a:ext cx="1795343" cy="1390929"/>
          </a:xfrm>
          <a:prstGeom prst="rect">
            <a:avLst/>
          </a:prstGeom>
        </p:spPr>
      </p:pic>
      <p:sp>
        <p:nvSpPr>
          <p:cNvPr id="77" name="Sun 76"/>
          <p:cNvSpPr/>
          <p:nvPr/>
        </p:nvSpPr>
        <p:spPr>
          <a:xfrm>
            <a:off x="9119452" y="5928303"/>
            <a:ext cx="3243740"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628901" y="495609"/>
            <a:ext cx="2491514" cy="4854156"/>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767722" y="3314048"/>
            <a:ext cx="2938019" cy="2807441"/>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86000" y="3607813"/>
            <a:ext cx="1591401" cy="1900841"/>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76617" y="6833224"/>
            <a:ext cx="2163833" cy="1965113"/>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4623175" y="8219604"/>
            <a:ext cx="1234547" cy="918795"/>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3297460" y="8126762"/>
            <a:ext cx="1276352" cy="1909802"/>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36461" y="6508085"/>
            <a:ext cx="1609719" cy="1965113"/>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9965047" y="8126762"/>
            <a:ext cx="1276352" cy="1909802"/>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6612247" y="8126762"/>
            <a:ext cx="1276352" cy="1909802"/>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3379054" y="8126762"/>
            <a:ext cx="1276352" cy="1909802"/>
          </a:xfrm>
          <a:prstGeom prst="rect">
            <a:avLst/>
          </a:prstGeom>
        </p:spPr>
      </p:pic>
      <p:sp>
        <p:nvSpPr>
          <p:cNvPr id="45" name="Rounded Rectangular Callout 44"/>
          <p:cNvSpPr/>
          <p:nvPr/>
        </p:nvSpPr>
        <p:spPr>
          <a:xfrm>
            <a:off x="4705741" y="13290"/>
            <a:ext cx="10582835" cy="1496334"/>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b="1" dirty="0">
                <a:solidFill>
                  <a:srgbClr val="FF0000"/>
                </a:solidFill>
                <a:latin typeface="Arial" panose="020B0604020202020204" pitchFamily="34" charset="0"/>
                <a:cs typeface="Arial" panose="020B0604020202020204" pitchFamily="34" charset="0"/>
              </a:rPr>
              <a:t>Để </a:t>
            </a:r>
            <a:r>
              <a:rPr lang="en-US" sz="3600" b="1" dirty="0" err="1">
                <a:solidFill>
                  <a:srgbClr val="FF0000"/>
                </a:solidFill>
                <a:latin typeface="Arial" panose="020B0604020202020204" pitchFamily="34" charset="0"/>
                <a:cs typeface="Arial" panose="020B0604020202020204" pitchFamily="34" charset="0"/>
              </a:rPr>
              <a:t>rèn</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luyện</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sự</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quan</a:t>
            </a:r>
            <a:r>
              <a:rPr lang="en-US" sz="3600" b="1" dirty="0">
                <a:solidFill>
                  <a:srgbClr val="FF0000"/>
                </a:solidFill>
                <a:latin typeface="Arial" panose="020B0604020202020204" pitchFamily="34" charset="0"/>
                <a:cs typeface="Arial" panose="020B0604020202020204" pitchFamily="34" charset="0"/>
              </a:rPr>
              <a:t> tâm, cảm </a:t>
            </a:r>
            <a:r>
              <a:rPr lang="en-US" sz="3600" b="1" dirty="0" err="1">
                <a:solidFill>
                  <a:srgbClr val="FF0000"/>
                </a:solidFill>
                <a:latin typeface="Arial" panose="020B0604020202020204" pitchFamily="34" charset="0"/>
                <a:cs typeface="Arial" panose="020B0604020202020204" pitchFamily="34" charset="0"/>
              </a:rPr>
              <a:t>thông</a:t>
            </a:r>
            <a:r>
              <a:rPr lang="en-US" sz="3600" b="1" dirty="0">
                <a:solidFill>
                  <a:srgbClr val="FF0000"/>
                </a:solidFill>
                <a:latin typeface="Arial" panose="020B0604020202020204" pitchFamily="34" charset="0"/>
                <a:cs typeface="Arial" panose="020B0604020202020204" pitchFamily="34" charset="0"/>
              </a:rPr>
              <a:t>, chia </a:t>
            </a:r>
            <a:r>
              <a:rPr lang="en-US" sz="3600" b="1" dirty="0" err="1">
                <a:solidFill>
                  <a:srgbClr val="FF0000"/>
                </a:solidFill>
                <a:latin typeface="Arial" panose="020B0604020202020204" pitchFamily="34" charset="0"/>
                <a:cs typeface="Arial" panose="020B0604020202020204" pitchFamily="34" charset="0"/>
              </a:rPr>
              <a:t>sẻ</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chúng</a:t>
            </a:r>
            <a:r>
              <a:rPr lang="en-US" sz="3600" b="1" dirty="0">
                <a:solidFill>
                  <a:srgbClr val="FF0000"/>
                </a:solidFill>
                <a:latin typeface="Arial" panose="020B0604020202020204" pitchFamily="34" charset="0"/>
                <a:cs typeface="Arial" panose="020B0604020202020204" pitchFamily="34" charset="0"/>
              </a:rPr>
              <a:t> ta cần:</a:t>
            </a:r>
          </a:p>
        </p:txBody>
      </p:sp>
      <p:sp>
        <p:nvSpPr>
          <p:cNvPr id="55" name="Rectangle 54"/>
          <p:cNvSpPr/>
          <p:nvPr/>
        </p:nvSpPr>
        <p:spPr>
          <a:xfrm>
            <a:off x="3328718" y="9075716"/>
            <a:ext cx="11518251"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4827982" y="8219603"/>
            <a:ext cx="1234547" cy="918795"/>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044771" y="8100537"/>
            <a:ext cx="1234547" cy="918795"/>
          </a:xfrm>
          <a:prstGeom prst="rect">
            <a:avLst/>
          </a:prstGeom>
        </p:spPr>
      </p:pic>
      <p:sp>
        <p:nvSpPr>
          <p:cNvPr id="29" name="Rectangle 28"/>
          <p:cNvSpPr/>
          <p:nvPr/>
        </p:nvSpPr>
        <p:spPr>
          <a:xfrm>
            <a:off x="8216201" y="1650191"/>
            <a:ext cx="7870206" cy="584775"/>
          </a:xfrm>
          <a:prstGeom prst="rect">
            <a:avLst/>
          </a:prstGeom>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A : </a:t>
            </a:r>
            <a:r>
              <a:rPr lang="en-US" sz="3200" b="1" dirty="0" err="1">
                <a:solidFill>
                  <a:schemeClr val="bg1"/>
                </a:solidFill>
                <a:latin typeface="Arial" panose="020B0604020202020204" pitchFamily="34" charset="0"/>
                <a:cs typeface="Arial" panose="020B0604020202020204" pitchFamily="34" charset="0"/>
              </a:rPr>
              <a:t>theo</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dõi</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quan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sát</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lắng</a:t>
            </a:r>
            <a:r>
              <a:rPr lang="en-US" sz="3200" b="1" dirty="0">
                <a:solidFill>
                  <a:schemeClr val="bg1"/>
                </a:solidFill>
                <a:latin typeface="Arial" panose="020B0604020202020204" pitchFamily="34" charset="0"/>
                <a:cs typeface="Arial" panose="020B0604020202020204" pitchFamily="34" charset="0"/>
              </a:rPr>
              <a:t> nghe</a:t>
            </a:r>
          </a:p>
        </p:txBody>
      </p:sp>
      <p:sp>
        <p:nvSpPr>
          <p:cNvPr id="31" name="Rectangle 30"/>
          <p:cNvSpPr/>
          <p:nvPr/>
        </p:nvSpPr>
        <p:spPr>
          <a:xfrm>
            <a:off x="8212571" y="2337491"/>
            <a:ext cx="7870206" cy="584775"/>
          </a:xfrm>
          <a:prstGeom prst="rect">
            <a:avLst/>
          </a:prstGeom>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B : </a:t>
            </a:r>
            <a:r>
              <a:rPr lang="en-US" sz="3200" b="1" dirty="0" err="1">
                <a:solidFill>
                  <a:schemeClr val="bg1"/>
                </a:solidFill>
                <a:latin typeface="Arial" panose="020B0604020202020204" pitchFamily="34" charset="0"/>
                <a:cs typeface="Arial" panose="020B0604020202020204" pitchFamily="34" charset="0"/>
              </a:rPr>
              <a:t>Điều</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tra</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lắng</a:t>
            </a:r>
            <a:r>
              <a:rPr lang="en-US" sz="3200" b="1" dirty="0">
                <a:solidFill>
                  <a:schemeClr val="bg1"/>
                </a:solidFill>
                <a:latin typeface="Arial" panose="020B0604020202020204" pitchFamily="34" charset="0"/>
                <a:cs typeface="Arial" panose="020B0604020202020204" pitchFamily="34" charset="0"/>
              </a:rPr>
              <a:t> nghe</a:t>
            </a:r>
          </a:p>
        </p:txBody>
      </p:sp>
      <p:sp>
        <p:nvSpPr>
          <p:cNvPr id="32" name="Rectangle 31"/>
          <p:cNvSpPr/>
          <p:nvPr/>
        </p:nvSpPr>
        <p:spPr>
          <a:xfrm>
            <a:off x="8234343" y="2936376"/>
            <a:ext cx="8529658" cy="1077218"/>
          </a:xfrm>
          <a:prstGeom prst="rect">
            <a:avLst/>
          </a:prstGeom>
        </p:spPr>
        <p:txBody>
          <a:bodyPr wrap="square">
            <a:spAutoFit/>
          </a:bodyPr>
          <a:lstStyle/>
          <a:p>
            <a:pPr algn="just"/>
            <a:r>
              <a:rPr lang="en-US" sz="3200" b="1" dirty="0">
                <a:solidFill>
                  <a:schemeClr val="bg1"/>
                </a:solidFill>
                <a:latin typeface="Arial" panose="020B0604020202020204" pitchFamily="34" charset="0"/>
                <a:cs typeface="Arial" panose="020B0604020202020204" pitchFamily="34" charset="0"/>
              </a:rPr>
              <a:t>C : </a:t>
            </a:r>
            <a:r>
              <a:rPr lang="vi-VN" sz="3200" b="1" dirty="0">
                <a:solidFill>
                  <a:schemeClr val="bg1"/>
                </a:solidFill>
                <a:latin typeface="Arial" panose="020B0604020202020204" pitchFamily="34" charset="0"/>
                <a:cs typeface="Arial" panose="020B0604020202020204" pitchFamily="34" charset="0"/>
              </a:rPr>
              <a:t>Quan sát, lắng nghe, đặt mình vào vị trí người khác, sẵn sàng giúp đỡ họ.</a:t>
            </a:r>
            <a:endParaRPr lang="en-US" sz="3200" b="1" dirty="0">
              <a:solidFill>
                <a:schemeClr val="bg1"/>
              </a:solidFill>
              <a:latin typeface="Arial" panose="020B0604020202020204" pitchFamily="34" charset="0"/>
              <a:cs typeface="Arial" panose="020B0604020202020204" pitchFamily="34" charset="0"/>
            </a:endParaRPr>
          </a:p>
        </p:txBody>
      </p:sp>
      <p:sp>
        <p:nvSpPr>
          <p:cNvPr id="34" name="Rectangle 33"/>
          <p:cNvSpPr/>
          <p:nvPr/>
        </p:nvSpPr>
        <p:spPr>
          <a:xfrm>
            <a:off x="8212571" y="4036333"/>
            <a:ext cx="7870206" cy="584775"/>
          </a:xfrm>
          <a:prstGeom prst="rect">
            <a:avLst/>
          </a:prstGeom>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D : </a:t>
            </a:r>
            <a:r>
              <a:rPr lang="vi-VN" sz="3200" b="1" dirty="0">
                <a:solidFill>
                  <a:schemeClr val="bg1"/>
                </a:solidFill>
                <a:latin typeface="Arial" panose="020B0604020202020204" pitchFamily="34" charset="0"/>
                <a:cs typeface="Arial" panose="020B0604020202020204" pitchFamily="34" charset="0"/>
              </a:rPr>
              <a:t>L</a:t>
            </a:r>
            <a:r>
              <a:rPr lang="vi-VN" sz="3200" b="1" dirty="0" smtClean="0">
                <a:solidFill>
                  <a:schemeClr val="bg1"/>
                </a:solidFill>
                <a:latin typeface="Arial" panose="020B0604020202020204" pitchFamily="34" charset="0"/>
                <a:cs typeface="Arial" panose="020B0604020202020204" pitchFamily="34" charset="0"/>
              </a:rPr>
              <a:t>ắng </a:t>
            </a:r>
            <a:r>
              <a:rPr lang="vi-VN" sz="3200" b="1" dirty="0">
                <a:solidFill>
                  <a:schemeClr val="bg1"/>
                </a:solidFill>
                <a:latin typeface="Arial" panose="020B0604020202020204" pitchFamily="34" charset="0"/>
                <a:cs typeface="Arial" panose="020B0604020202020204" pitchFamily="34" charset="0"/>
              </a:rPr>
              <a:t>nghe, tặng quà người khác.</a:t>
            </a:r>
            <a:endParaRPr lang="en-US"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905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8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3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8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3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2"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ECE4"/>
        </a:solidFill>
        <a:effectLst/>
      </p:bgPr>
    </p:bg>
    <p:spTree>
      <p:nvGrpSpPr>
        <p:cNvPr id="1" name=""/>
        <p:cNvGrpSpPr/>
        <p:nvPr/>
      </p:nvGrpSpPr>
      <p:grpSpPr>
        <a:xfrm>
          <a:off x="0" y="0"/>
          <a:ext cx="0" cy="0"/>
          <a:chOff x="0" y="0"/>
          <a:chExt cx="0" cy="0"/>
        </a:xfrm>
      </p:grpSpPr>
      <p:sp>
        <p:nvSpPr>
          <p:cNvPr id="3" name="TextBox 3"/>
          <p:cNvSpPr txBox="1"/>
          <p:nvPr/>
        </p:nvSpPr>
        <p:spPr>
          <a:xfrm>
            <a:off x="2146216" y="8191500"/>
            <a:ext cx="15062368" cy="1662699"/>
          </a:xfrm>
          <a:prstGeom prst="rect">
            <a:avLst/>
          </a:prstGeom>
          <a:solidFill>
            <a:schemeClr val="accent3">
              <a:lumMod val="40000"/>
              <a:lumOff val="60000"/>
            </a:schemeClr>
          </a:solidFill>
        </p:spPr>
        <p:txBody>
          <a:bodyPr wrap="square" lIns="0" tIns="0" rIns="0" bIns="0" rtlCol="0" anchor="t">
            <a:spAutoFit/>
          </a:bodyPr>
          <a:lstStyle/>
          <a:p>
            <a:pPr algn="just">
              <a:lnSpc>
                <a:spcPct val="125000"/>
              </a:lnSpc>
            </a:pPr>
            <a:r>
              <a:rPr lang="vi-VN" sz="4500" b="1" dirty="0" smtClean="0">
                <a:solidFill>
                  <a:srgbClr val="67652E"/>
                </a:solidFill>
              </a:rPr>
              <a:t>Em rút ra được thông điệp gì liên quan đến việc học tập thông qua bài hát?</a:t>
            </a:r>
            <a:endParaRPr lang="en-US" sz="4500" b="1" dirty="0">
              <a:solidFill>
                <a:srgbClr val="67652E"/>
              </a:solidFill>
            </a:endParaRPr>
          </a:p>
        </p:txBody>
      </p:sp>
      <p:grpSp>
        <p:nvGrpSpPr>
          <p:cNvPr id="8" name="Group 8"/>
          <p:cNvGrpSpPr/>
          <p:nvPr/>
        </p:nvGrpSpPr>
        <p:grpSpPr>
          <a:xfrm>
            <a:off x="236661" y="3277358"/>
            <a:ext cx="199264" cy="199264"/>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19000"/>
            </a:solidFill>
          </p:spPr>
        </p:sp>
      </p:grpSp>
      <p:grpSp>
        <p:nvGrpSpPr>
          <p:cNvPr id="10" name="Group 10"/>
          <p:cNvGrpSpPr/>
          <p:nvPr/>
        </p:nvGrpSpPr>
        <p:grpSpPr>
          <a:xfrm>
            <a:off x="592207" y="5634366"/>
            <a:ext cx="199264" cy="199264"/>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5A05"/>
            </a:solidFill>
          </p:spPr>
        </p:sp>
      </p:grpSp>
      <p:grpSp>
        <p:nvGrpSpPr>
          <p:cNvPr id="12" name="Group 12"/>
          <p:cNvGrpSpPr/>
          <p:nvPr/>
        </p:nvGrpSpPr>
        <p:grpSpPr>
          <a:xfrm>
            <a:off x="17640300" y="7326862"/>
            <a:ext cx="199264" cy="199264"/>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7652E"/>
            </a:solidFill>
          </p:spPr>
        </p:sp>
      </p:grpSp>
      <p:grpSp>
        <p:nvGrpSpPr>
          <p:cNvPr id="18" name="Group 18"/>
          <p:cNvGrpSpPr/>
          <p:nvPr/>
        </p:nvGrpSpPr>
        <p:grpSpPr>
          <a:xfrm>
            <a:off x="17739932" y="5143500"/>
            <a:ext cx="199264" cy="199264"/>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5A05"/>
            </a:solidFill>
          </p:spPr>
        </p:sp>
      </p:grpSp>
      <p:grpSp>
        <p:nvGrpSpPr>
          <p:cNvPr id="20" name="Group 20"/>
          <p:cNvGrpSpPr/>
          <p:nvPr/>
        </p:nvGrpSpPr>
        <p:grpSpPr>
          <a:xfrm>
            <a:off x="17839564" y="3476622"/>
            <a:ext cx="199264" cy="199264"/>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CC2B2"/>
            </a:solidFill>
          </p:spPr>
        </p:sp>
      </p:grpSp>
      <p:grpSp>
        <p:nvGrpSpPr>
          <p:cNvPr id="26" name="Group 26"/>
          <p:cNvGrpSpPr/>
          <p:nvPr/>
        </p:nvGrpSpPr>
        <p:grpSpPr>
          <a:xfrm>
            <a:off x="17604188" y="1275164"/>
            <a:ext cx="199264" cy="199264"/>
            <a:chOff x="0" y="0"/>
            <a:chExt cx="6350000" cy="6350000"/>
          </a:xfrm>
        </p:grpSpPr>
        <p:sp>
          <p:nvSpPr>
            <p:cNvPr id="27" name="Freeform 2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5A05"/>
            </a:solidFill>
          </p:spPr>
        </p:sp>
      </p:grpSp>
      <p:grpSp>
        <p:nvGrpSpPr>
          <p:cNvPr id="30" name="Group 30"/>
          <p:cNvGrpSpPr/>
          <p:nvPr/>
        </p:nvGrpSpPr>
        <p:grpSpPr>
          <a:xfrm>
            <a:off x="671920" y="727333"/>
            <a:ext cx="199264" cy="199264"/>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19000"/>
            </a:solidFill>
          </p:spPr>
        </p:sp>
      </p:grpSp>
      <p:grpSp>
        <p:nvGrpSpPr>
          <p:cNvPr id="36" name="Group 36"/>
          <p:cNvGrpSpPr/>
          <p:nvPr/>
        </p:nvGrpSpPr>
        <p:grpSpPr>
          <a:xfrm>
            <a:off x="336292" y="7790756"/>
            <a:ext cx="199264" cy="199264"/>
            <a:chOff x="0" y="0"/>
            <a:chExt cx="6350000" cy="6350000"/>
          </a:xfrm>
        </p:grpSpPr>
        <p:sp>
          <p:nvSpPr>
            <p:cNvPr id="37" name="Freeform 3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CC2B2"/>
            </a:solidFill>
          </p:spPr>
        </p:sp>
      </p:grpSp>
      <p:grpSp>
        <p:nvGrpSpPr>
          <p:cNvPr id="38" name="Group 38"/>
          <p:cNvGrpSpPr/>
          <p:nvPr/>
        </p:nvGrpSpPr>
        <p:grpSpPr>
          <a:xfrm>
            <a:off x="426026" y="9370345"/>
            <a:ext cx="199264" cy="199264"/>
            <a:chOff x="0" y="0"/>
            <a:chExt cx="6350000" cy="6350000"/>
          </a:xfrm>
        </p:grpSpPr>
        <p:sp>
          <p:nvSpPr>
            <p:cNvPr id="39" name="Freeform 3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5A05"/>
            </a:solidFill>
          </p:spPr>
        </p:sp>
      </p:grpSp>
      <p:pic>
        <p:nvPicPr>
          <p:cNvPr id="42" name="Picture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9494" y="8529603"/>
            <a:ext cx="1162050" cy="1162050"/>
          </a:xfrm>
          <a:prstGeom prst="rect">
            <a:avLst/>
          </a:prstGeom>
        </p:spPr>
      </p:pic>
      <p:pic>
        <p:nvPicPr>
          <p:cNvPr id="43" name="Picture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819" y="2552699"/>
            <a:ext cx="7197389" cy="5174367"/>
          </a:xfrm>
          <a:prstGeom prst="rect">
            <a:avLst/>
          </a:prstGeom>
        </p:spPr>
      </p:pic>
      <p:pic>
        <p:nvPicPr>
          <p:cNvPr id="45" name="Picture 4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0000" y="2552699"/>
            <a:ext cx="8263600" cy="5238057"/>
          </a:xfrm>
          <a:prstGeom prst="rect">
            <a:avLst/>
          </a:prstGeom>
        </p:spPr>
      </p:pic>
      <p:sp>
        <p:nvSpPr>
          <p:cNvPr id="46" name="TextBox 45"/>
          <p:cNvSpPr txBox="1"/>
          <p:nvPr/>
        </p:nvSpPr>
        <p:spPr>
          <a:xfrm>
            <a:off x="1355923" y="295655"/>
            <a:ext cx="16289090" cy="1927002"/>
          </a:xfrm>
          <a:prstGeom prst="rect">
            <a:avLst/>
          </a:prstGeom>
          <a:noFill/>
        </p:spPr>
        <p:txBody>
          <a:bodyPr wrap="square" rtlCol="0">
            <a:spAutoFit/>
          </a:bodyPr>
          <a:lstStyle/>
          <a:p>
            <a:pPr algn="just">
              <a:lnSpc>
                <a:spcPct val="150000"/>
              </a:lnSpc>
            </a:pPr>
            <a:r>
              <a:rPr lang="vi-VN" sz="4200" b="1" dirty="0" smtClean="0"/>
              <a:t>Em hãy cùng hát và vỗ tay theo nhạc bài hát “Hổng dám đâu” của nhạc sĩ Nguyễn Văn Hiên.</a:t>
            </a:r>
            <a:endParaRPr lang="en-US" sz="4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strVal val="#ppt_h"/>
                                          </p:val>
                                        </p:tav>
                                        <p:tav tm="100000">
                                          <p:val>
                                            <p:strVal val="#ppt_h"/>
                                          </p:val>
                                        </p:tav>
                                      </p:tavLst>
                                    </p:anim>
                                  </p:childTnLst>
                                </p:cTn>
                              </p:par>
                              <p:par>
                                <p:cTn id="15" presetID="17" presetClass="entr" presetSubtype="10"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p:cTn id="17" dur="500" fill="hold"/>
                                        <p:tgtEl>
                                          <p:spTgt spid="45"/>
                                        </p:tgtEl>
                                        <p:attrNameLst>
                                          <p:attrName>ppt_w</p:attrName>
                                        </p:attrNameLst>
                                      </p:cBhvr>
                                      <p:tavLst>
                                        <p:tav tm="0">
                                          <p:val>
                                            <p:fltVal val="0"/>
                                          </p:val>
                                        </p:tav>
                                        <p:tav tm="100000">
                                          <p:val>
                                            <p:strVal val="#ppt_w"/>
                                          </p:val>
                                        </p:tav>
                                      </p:tavLst>
                                    </p:anim>
                                    <p:anim calcmode="lin" valueType="num">
                                      <p:cBhvr>
                                        <p:cTn id="18" dur="500" fill="hold"/>
                                        <p:tgtEl>
                                          <p:spTgt spid="45"/>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p:cTn id="23" dur="500" fill="hold"/>
                                        <p:tgtEl>
                                          <p:spTgt spid="42"/>
                                        </p:tgtEl>
                                        <p:attrNameLst>
                                          <p:attrName>ppt_w</p:attrName>
                                        </p:attrNameLst>
                                      </p:cBhvr>
                                      <p:tavLst>
                                        <p:tav tm="0">
                                          <p:val>
                                            <p:fltVal val="0"/>
                                          </p:val>
                                        </p:tav>
                                        <p:tav tm="100000">
                                          <p:val>
                                            <p:strVal val="#ppt_w"/>
                                          </p:val>
                                        </p:tav>
                                      </p:tavLst>
                                    </p:anim>
                                    <p:anim calcmode="lin" valueType="num">
                                      <p:cBhvr>
                                        <p:cTn id="24" dur="500" fill="hold"/>
                                        <p:tgtEl>
                                          <p:spTgt spid="42"/>
                                        </p:tgtEl>
                                        <p:attrNameLst>
                                          <p:attrName>ppt_h</p:attrName>
                                        </p:attrNameLst>
                                      </p:cBhvr>
                                      <p:tavLst>
                                        <p:tav tm="0">
                                          <p:val>
                                            <p:fltVal val="0"/>
                                          </p:val>
                                        </p:tav>
                                        <p:tav tm="100000">
                                          <p:val>
                                            <p:strVal val="#ppt_h"/>
                                          </p:val>
                                        </p:tav>
                                      </p:tavLst>
                                    </p:anim>
                                    <p:animEffect transition="in" filter="fade">
                                      <p:cBhvr>
                                        <p:cTn id="25" dur="500"/>
                                        <p:tgtEl>
                                          <p:spTgt spid="4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CE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99456">
            <a:off x="14818188" y="-385440"/>
            <a:ext cx="3581599" cy="331873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631938">
            <a:off x="1158675" y="4337984"/>
            <a:ext cx="1221499" cy="864215"/>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256999">
            <a:off x="16779674" y="5040948"/>
            <a:ext cx="959252" cy="1186836"/>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769424" y="1028700"/>
            <a:ext cx="1627594" cy="1840905"/>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56797">
            <a:off x="15559811" y="8418978"/>
            <a:ext cx="994361" cy="1918154"/>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00258">
            <a:off x="87620" y="6897915"/>
            <a:ext cx="2684174" cy="3526718"/>
          </a:xfrm>
          <a:prstGeom prst="rect">
            <a:avLst/>
          </a:prstGeom>
        </p:spPr>
      </p:pic>
      <p:grpSp>
        <p:nvGrpSpPr>
          <p:cNvPr id="8" name="Group 8"/>
          <p:cNvGrpSpPr/>
          <p:nvPr/>
        </p:nvGrpSpPr>
        <p:grpSpPr>
          <a:xfrm>
            <a:off x="1570161" y="3277358"/>
            <a:ext cx="199264" cy="199264"/>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19000"/>
            </a:solidFill>
          </p:spPr>
        </p:sp>
      </p:grpSp>
      <p:grpSp>
        <p:nvGrpSpPr>
          <p:cNvPr id="10" name="Group 10"/>
          <p:cNvGrpSpPr/>
          <p:nvPr/>
        </p:nvGrpSpPr>
        <p:grpSpPr>
          <a:xfrm>
            <a:off x="2121560" y="2046398"/>
            <a:ext cx="14075561" cy="5674692"/>
            <a:chOff x="-2241089" y="166140"/>
            <a:chExt cx="18767415" cy="7566255"/>
          </a:xfrm>
        </p:grpSpPr>
        <p:sp>
          <p:nvSpPr>
            <p:cNvPr id="11" name="TextBox 11"/>
            <p:cNvSpPr txBox="1"/>
            <p:nvPr/>
          </p:nvSpPr>
          <p:spPr>
            <a:xfrm>
              <a:off x="-2241089" y="961312"/>
              <a:ext cx="18767415" cy="6771083"/>
            </a:xfrm>
            <a:prstGeom prst="rect">
              <a:avLst/>
            </a:prstGeom>
          </p:spPr>
          <p:txBody>
            <a:bodyPr wrap="square" lIns="0" tIns="0" rIns="0" bIns="0" rtlCol="0" anchor="t">
              <a:spAutoFit/>
            </a:bodyPr>
            <a:lstStyle/>
            <a:p>
              <a:pPr algn="ctr">
                <a:lnSpc>
                  <a:spcPct val="150000"/>
                </a:lnSpc>
              </a:pPr>
              <a:r>
                <a:rPr lang="vi-VN" sz="11000" b="1" dirty="0" smtClean="0">
                  <a:solidFill>
                    <a:srgbClr val="67652E"/>
                  </a:solidFill>
                </a:rPr>
                <a:t>HỌC TẬP </a:t>
              </a:r>
            </a:p>
            <a:p>
              <a:pPr algn="ctr">
                <a:lnSpc>
                  <a:spcPct val="150000"/>
                </a:lnSpc>
              </a:pPr>
              <a:r>
                <a:rPr lang="vi-VN" sz="11000" b="1" dirty="0" smtClean="0">
                  <a:solidFill>
                    <a:srgbClr val="67652E"/>
                  </a:solidFill>
                </a:rPr>
                <a:t>TỰ GIÁC, TÍCH CỰC</a:t>
              </a:r>
              <a:endParaRPr lang="en-US" sz="11000" b="1" dirty="0">
                <a:solidFill>
                  <a:srgbClr val="67652E"/>
                </a:solidFill>
              </a:endParaRPr>
            </a:p>
          </p:txBody>
        </p:sp>
        <p:sp>
          <p:nvSpPr>
            <p:cNvPr id="12" name="TextBox 12"/>
            <p:cNvSpPr txBox="1"/>
            <p:nvPr/>
          </p:nvSpPr>
          <p:spPr>
            <a:xfrm>
              <a:off x="2535558" y="166140"/>
              <a:ext cx="9214119" cy="853995"/>
            </a:xfrm>
            <a:prstGeom prst="rect">
              <a:avLst/>
            </a:prstGeom>
          </p:spPr>
          <p:txBody>
            <a:bodyPr lIns="0" tIns="0" rIns="0" bIns="0" rtlCol="0" anchor="t">
              <a:spAutoFit/>
            </a:bodyPr>
            <a:lstStyle/>
            <a:p>
              <a:pPr algn="ctr">
                <a:lnSpc>
                  <a:spcPts val="4200"/>
                </a:lnSpc>
              </a:pPr>
              <a:r>
                <a:rPr lang="vi-VN" sz="7200" dirty="0" smtClean="0">
                  <a:solidFill>
                    <a:srgbClr val="67652E"/>
                  </a:solidFill>
                </a:rPr>
                <a:t>Bài 3</a:t>
              </a:r>
              <a:endParaRPr lang="en-US" sz="7200" dirty="0">
                <a:solidFill>
                  <a:srgbClr val="67652E"/>
                </a:solidFill>
              </a:endParaRPr>
            </a:p>
          </p:txBody>
        </p:sp>
      </p:grpSp>
      <p:grpSp>
        <p:nvGrpSpPr>
          <p:cNvPr id="13" name="Group 13"/>
          <p:cNvGrpSpPr/>
          <p:nvPr/>
        </p:nvGrpSpPr>
        <p:grpSpPr>
          <a:xfrm>
            <a:off x="592207" y="5634366"/>
            <a:ext cx="199264" cy="199264"/>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5A05"/>
            </a:solidFill>
          </p:spPr>
        </p:sp>
      </p:grpSp>
      <p:grpSp>
        <p:nvGrpSpPr>
          <p:cNvPr id="15" name="Group 15"/>
          <p:cNvGrpSpPr/>
          <p:nvPr/>
        </p:nvGrpSpPr>
        <p:grpSpPr>
          <a:xfrm>
            <a:off x="16869054" y="7326862"/>
            <a:ext cx="199264" cy="199264"/>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7652E"/>
            </a:solidFill>
          </p:spPr>
        </p:sp>
      </p:grpSp>
      <p:grpSp>
        <p:nvGrpSpPr>
          <p:cNvPr id="17" name="Group 17"/>
          <p:cNvGrpSpPr/>
          <p:nvPr/>
        </p:nvGrpSpPr>
        <p:grpSpPr>
          <a:xfrm>
            <a:off x="12899900" y="9278424"/>
            <a:ext cx="199264" cy="199264"/>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CC2B2"/>
            </a:solidFill>
          </p:spPr>
        </p:sp>
      </p:grpSp>
      <p:grpSp>
        <p:nvGrpSpPr>
          <p:cNvPr id="19" name="Group 19"/>
          <p:cNvGrpSpPr/>
          <p:nvPr/>
        </p:nvGrpSpPr>
        <p:grpSpPr>
          <a:xfrm>
            <a:off x="14218416" y="829436"/>
            <a:ext cx="199264" cy="199264"/>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5A05"/>
            </a:solidFill>
          </p:spPr>
        </p:sp>
      </p:grpSp>
      <p:grpSp>
        <p:nvGrpSpPr>
          <p:cNvPr id="21" name="Group 21"/>
          <p:cNvGrpSpPr/>
          <p:nvPr/>
        </p:nvGrpSpPr>
        <p:grpSpPr>
          <a:xfrm>
            <a:off x="17605450" y="4006969"/>
            <a:ext cx="199264" cy="199264"/>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5A05"/>
            </a:solidFill>
          </p:spPr>
        </p:sp>
      </p:grpSp>
      <p:grpSp>
        <p:nvGrpSpPr>
          <p:cNvPr id="23" name="Group 23"/>
          <p:cNvGrpSpPr/>
          <p:nvPr/>
        </p:nvGrpSpPr>
        <p:grpSpPr>
          <a:xfrm>
            <a:off x="791471" y="829436"/>
            <a:ext cx="199264" cy="199264"/>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CC2B2"/>
            </a:solidFill>
          </p:spPr>
        </p:sp>
      </p:grpSp>
      <p:grpSp>
        <p:nvGrpSpPr>
          <p:cNvPr id="25" name="Group 25"/>
          <p:cNvGrpSpPr/>
          <p:nvPr/>
        </p:nvGrpSpPr>
        <p:grpSpPr>
          <a:xfrm>
            <a:off x="8112228" y="721087"/>
            <a:ext cx="199264" cy="199264"/>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CC2B2"/>
            </a:solidFill>
          </p:spPr>
        </p:sp>
      </p:grpSp>
      <p:grpSp>
        <p:nvGrpSpPr>
          <p:cNvPr id="27" name="Group 27"/>
          <p:cNvGrpSpPr/>
          <p:nvPr/>
        </p:nvGrpSpPr>
        <p:grpSpPr>
          <a:xfrm>
            <a:off x="4743096" y="521823"/>
            <a:ext cx="199264" cy="199264"/>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5A05"/>
            </a:solidFill>
          </p:spPr>
        </p:sp>
      </p:grpSp>
      <p:grpSp>
        <p:nvGrpSpPr>
          <p:cNvPr id="29" name="Group 29"/>
          <p:cNvGrpSpPr/>
          <p:nvPr/>
        </p:nvGrpSpPr>
        <p:grpSpPr>
          <a:xfrm>
            <a:off x="6941547" y="9659459"/>
            <a:ext cx="199264" cy="199264"/>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5A05"/>
            </a:solidFill>
          </p:spPr>
        </p:sp>
      </p:grpSp>
      <p:grpSp>
        <p:nvGrpSpPr>
          <p:cNvPr id="31" name="Group 31"/>
          <p:cNvGrpSpPr/>
          <p:nvPr/>
        </p:nvGrpSpPr>
        <p:grpSpPr>
          <a:xfrm>
            <a:off x="9772306" y="9258300"/>
            <a:ext cx="199264" cy="199264"/>
            <a:chOff x="0" y="0"/>
            <a:chExt cx="6350000" cy="6350000"/>
          </a:xfrm>
        </p:grpSpPr>
        <p:sp>
          <p:nvSpPr>
            <p:cNvPr id="32" name="Freeform 3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7652E"/>
            </a:solidFill>
          </p:spPr>
        </p:sp>
      </p:grpSp>
      <p:grpSp>
        <p:nvGrpSpPr>
          <p:cNvPr id="33" name="Group 33"/>
          <p:cNvGrpSpPr/>
          <p:nvPr/>
        </p:nvGrpSpPr>
        <p:grpSpPr>
          <a:xfrm>
            <a:off x="4358482" y="9158668"/>
            <a:ext cx="199264" cy="199264"/>
            <a:chOff x="0" y="0"/>
            <a:chExt cx="6350000" cy="6350000"/>
          </a:xfrm>
        </p:grpSpPr>
        <p:sp>
          <p:nvSpPr>
            <p:cNvPr id="34" name="Freeform 3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19000"/>
            </a:solidFill>
          </p:spPr>
        </p:sp>
      </p:grpSp>
      <p:grpSp>
        <p:nvGrpSpPr>
          <p:cNvPr id="35" name="Group 35"/>
          <p:cNvGrpSpPr/>
          <p:nvPr/>
        </p:nvGrpSpPr>
        <p:grpSpPr>
          <a:xfrm>
            <a:off x="11373803" y="630172"/>
            <a:ext cx="199264" cy="199264"/>
            <a:chOff x="0" y="0"/>
            <a:chExt cx="6350000" cy="6350000"/>
          </a:xfrm>
        </p:grpSpPr>
        <p:sp>
          <p:nvSpPr>
            <p:cNvPr id="36" name="Freeform 3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7652E"/>
            </a:solidFill>
          </p:spPr>
        </p:sp>
      </p:grpSp>
      <p:grpSp>
        <p:nvGrpSpPr>
          <p:cNvPr id="37" name="Group 37"/>
          <p:cNvGrpSpPr/>
          <p:nvPr/>
        </p:nvGrpSpPr>
        <p:grpSpPr>
          <a:xfrm>
            <a:off x="17060036" y="9278424"/>
            <a:ext cx="199264" cy="199264"/>
            <a:chOff x="0" y="0"/>
            <a:chExt cx="6350000" cy="6350000"/>
          </a:xfrm>
        </p:grpSpPr>
        <p:sp>
          <p:nvSpPr>
            <p:cNvPr id="38" name="Freeform 3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19000"/>
            </a:solidFill>
          </p:spPr>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TotalTime>
  <Words>1655</Words>
  <Application>Microsoft Office PowerPoint</Application>
  <PresentationFormat>Custom</PresentationFormat>
  <Paragraphs>111</Paragraphs>
  <Slides>29</Slides>
  <Notes>0</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Courier New</vt:lpstr>
      <vt:lpstr>Times New Roman</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Ha_PC</cp:lastModifiedBy>
  <cp:revision>19</cp:revision>
  <dcterms:created xsi:type="dcterms:W3CDTF">2006-08-16T00:00:00Z</dcterms:created>
  <dcterms:modified xsi:type="dcterms:W3CDTF">2022-02-24T08:06:35Z</dcterms:modified>
  <dc:identifier>DAEswOIwa4E</dc:identifier>
</cp:coreProperties>
</file>