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70" r:id="rId3"/>
    <p:sldId id="268" r:id="rId4"/>
    <p:sldId id="258" r:id="rId5"/>
    <p:sldId id="269" r:id="rId6"/>
    <p:sldId id="271" r:id="rId7"/>
    <p:sldId id="275" r:id="rId8"/>
    <p:sldId id="276" r:id="rId9"/>
    <p:sldId id="261" r:id="rId10"/>
    <p:sldId id="278" r:id="rId11"/>
    <p:sldId id="279" r:id="rId12"/>
    <p:sldId id="280" r:id="rId13"/>
    <p:sldId id="281" r:id="rId14"/>
    <p:sldId id="282" r:id="rId15"/>
    <p:sldId id="283" r:id="rId16"/>
    <p:sldId id="284" r:id="rId17"/>
    <p:sldId id="285" r:id="rId18"/>
    <p:sldId id="286" r:id="rId19"/>
    <p:sldId id="287" r:id="rId20"/>
    <p:sldId id="257" r:id="rId21"/>
    <p:sldId id="288" r:id="rId22"/>
    <p:sldId id="292" r:id="rId23"/>
    <p:sldId id="289" r:id="rId24"/>
    <p:sldId id="293" r:id="rId25"/>
    <p:sldId id="290" r:id="rId26"/>
    <p:sldId id="272" r:id="rId27"/>
    <p:sldId id="291" r:id="rId28"/>
    <p:sldId id="273" r:id="rId29"/>
    <p:sldId id="274" r:id="rId30"/>
  </p:sldIdLst>
  <p:sldSz cx="18288000" cy="10287000"/>
  <p:notesSz cx="6858000" cy="9144000"/>
  <p:embeddedFontLs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7.svg"/><Relationship Id="rId18" Type="http://schemas.openxmlformats.org/officeDocument/2006/relationships/image" Target="../media/image7.png"/><Relationship Id="rId21" Type="http://schemas.openxmlformats.org/officeDocument/2006/relationships/image" Target="../media/image45.svg"/><Relationship Id="rId12" Type="http://schemas.openxmlformats.org/officeDocument/2006/relationships/image" Target="../media/image5.png"/><Relationship Id="rId17" Type="http://schemas.openxmlformats.org/officeDocument/2006/relationships/image" Target="../media/image39.svg"/><Relationship Id="rId2" Type="http://schemas.openxmlformats.org/officeDocument/2006/relationships/image" Target="../media/image2.png"/><Relationship Id="rId16" Type="http://schemas.openxmlformats.org/officeDocument/2006/relationships/image" Target="../media/image6.png"/><Relationship Id="rId20"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4.png"/><Relationship Id="rId15" Type="http://schemas.openxmlformats.org/officeDocument/2006/relationships/image" Target="../media/image35.svg"/><Relationship Id="rId10" Type="http://schemas.openxmlformats.org/officeDocument/2006/relationships/image" Target="../media/image11.svg"/><Relationship Id="rId19" Type="http://schemas.openxmlformats.org/officeDocument/2006/relationships/image" Target="../media/image47.sv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 Id="rId11" Type="http://schemas.openxmlformats.org/officeDocument/2006/relationships/image" Target="../media/image27.png"/><Relationship Id="rId10" Type="http://schemas.openxmlformats.org/officeDocument/2006/relationships/image" Target="../media/image490.svg"/></Relationships>
</file>

<file path=ppt/slides/_rels/slide11.xml.rels><?xml version="1.0" encoding="UTF-8" standalone="yes"?>
<Relationships xmlns="http://schemas.openxmlformats.org/package/2006/relationships"><Relationship Id="rId13" Type="http://schemas.openxmlformats.org/officeDocument/2006/relationships/image" Target="../media/image7.png"/><Relationship Id="rId8" Type="http://schemas.openxmlformats.org/officeDocument/2006/relationships/image" Target="../media/image470.svg"/><Relationship Id="rId12" Type="http://schemas.openxmlformats.org/officeDocument/2006/relationships/image" Target="../media/image200.svg"/><Relationship Id="rId2" Type="http://schemas.openxmlformats.org/officeDocument/2006/relationships/image" Target="../media/image23.png"/><Relationship Id="rId1" Type="http://schemas.openxmlformats.org/officeDocument/2006/relationships/slideLayout" Target="../slideLayouts/slideLayout7.xml"/><Relationship Id="rId11" Type="http://schemas.openxmlformats.org/officeDocument/2006/relationships/image" Target="../media/image10.png"/><Relationship Id="rId10" Type="http://schemas.openxmlformats.org/officeDocument/2006/relationships/image" Target="../media/image490.sv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 Id="rId10" Type="http://schemas.openxmlformats.org/officeDocument/2006/relationships/image" Target="../media/image490.sv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 Id="rId10" Type="http://schemas.openxmlformats.org/officeDocument/2006/relationships/image" Target="../media/image490.sv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 Id="rId11" Type="http://schemas.openxmlformats.org/officeDocument/2006/relationships/image" Target="../media/image28.png"/><Relationship Id="rId10" Type="http://schemas.openxmlformats.org/officeDocument/2006/relationships/image" Target="../media/image490.sv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 Id="rId11" Type="http://schemas.openxmlformats.org/officeDocument/2006/relationships/image" Target="../media/image28.png"/><Relationship Id="rId10" Type="http://schemas.openxmlformats.org/officeDocument/2006/relationships/image" Target="../media/image490.sv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 Id="rId10" Type="http://schemas.openxmlformats.org/officeDocument/2006/relationships/image" Target="../media/image490.svg"/></Relationships>
</file>

<file path=ppt/slides/_rels/slide17.xml.rels><?xml version="1.0" encoding="UTF-8" standalone="yes"?>
<Relationships xmlns="http://schemas.openxmlformats.org/package/2006/relationships"><Relationship Id="rId12"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7.xml"/><Relationship Id="rId11" Type="http://schemas.openxmlformats.org/officeDocument/2006/relationships/image" Target="../media/image29.png"/><Relationship Id="rId10" Type="http://schemas.openxmlformats.org/officeDocument/2006/relationships/image" Target="../media/image490.sv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 Id="rId10" Type="http://schemas.openxmlformats.org/officeDocument/2006/relationships/image" Target="../media/image490.sv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49.svg"/><Relationship Id="rId5" Type="http://schemas.openxmlformats.org/officeDocument/2006/relationships/image" Target="../media/image35.svg"/><Relationship Id="rId10" Type="http://schemas.openxmlformats.org/officeDocument/2006/relationships/image" Target="../media/image23.png"/><Relationship Id="rId9" Type="http://schemas.openxmlformats.org/officeDocument/2006/relationships/image" Target="../media/image39.svg"/></Relationships>
</file>

<file path=ppt/slides/_rels/slide2.xml.rels><?xml version="1.0" encoding="UTF-8" standalone="yes"?>
<Relationships xmlns="http://schemas.openxmlformats.org/package/2006/relationships"><Relationship Id="rId13" Type="http://schemas.openxmlformats.org/officeDocument/2006/relationships/image" Target="../media/image22.svg"/><Relationship Id="rId12"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370.svg"/><Relationship Id="rId10" Type="http://schemas.openxmlformats.org/officeDocument/2006/relationships/image" Target="../media/image10.png"/><Relationship Id="rId9" Type="http://schemas.openxmlformats.org/officeDocument/2006/relationships/image" Target="../media/image18.sv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 Id="rId10" Type="http://schemas.openxmlformats.org/officeDocument/2006/relationships/image" Target="../media/image31.png"/><Relationship Id="rId9" Type="http://schemas.openxmlformats.org/officeDocument/2006/relationships/image" Target="../media/image180.sv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 Id="rId10" Type="http://schemas.openxmlformats.org/officeDocument/2006/relationships/image" Target="../media/image32.png"/><Relationship Id="rId9" Type="http://schemas.openxmlformats.org/officeDocument/2006/relationships/image" Target="../media/image180.svg"/></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 Id="rId9" Type="http://schemas.openxmlformats.org/officeDocument/2006/relationships/image" Target="../media/image180.svg"/></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 Id="rId10" Type="http://schemas.openxmlformats.org/officeDocument/2006/relationships/image" Target="../media/image32.png"/><Relationship Id="rId9" Type="http://schemas.openxmlformats.org/officeDocument/2006/relationships/image" Target="../media/image180.svg"/></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 Id="rId9" Type="http://schemas.openxmlformats.org/officeDocument/2006/relationships/image" Target="../media/image180.sv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49.svg"/><Relationship Id="rId5" Type="http://schemas.openxmlformats.org/officeDocument/2006/relationships/image" Target="../media/image35.svg"/><Relationship Id="rId10" Type="http://schemas.openxmlformats.org/officeDocument/2006/relationships/image" Target="../media/image23.png"/><Relationship Id="rId9" Type="http://schemas.openxmlformats.org/officeDocument/2006/relationships/image" Target="../media/image39.svg"/></Relationships>
</file>

<file path=ppt/slides/_rels/slide26.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71.svg"/><Relationship Id="rId12" Type="http://schemas.openxmlformats.org/officeDocument/2006/relationships/image" Target="../media/image57.svg"/><Relationship Id="rId17" Type="http://schemas.openxmlformats.org/officeDocument/2006/relationships/image" Target="../media/image38.png"/><Relationship Id="rId2" Type="http://schemas.openxmlformats.org/officeDocument/2006/relationships/image" Target="../media/image33.png"/><Relationship Id="rId16" Type="http://schemas.openxmlformats.org/officeDocument/2006/relationships/image" Target="../media/image61.svg"/><Relationship Id="rId1" Type="http://schemas.openxmlformats.org/officeDocument/2006/relationships/slideLayout" Target="../slideLayouts/slideLayout7.xml"/><Relationship Id="rId11" Type="http://schemas.openxmlformats.org/officeDocument/2006/relationships/image" Target="../media/image35.png"/><Relationship Id="rId5" Type="http://schemas.openxmlformats.org/officeDocument/2006/relationships/image" Target="../media/image34.png"/><Relationship Id="rId15" Type="http://schemas.openxmlformats.org/officeDocument/2006/relationships/image" Target="../media/image37.png"/><Relationship Id="rId10" Type="http://schemas.openxmlformats.org/officeDocument/2006/relationships/image" Target="../media/image55.svg"/><Relationship Id="rId4" Type="http://schemas.openxmlformats.org/officeDocument/2006/relationships/image" Target="../media/image7.svg"/><Relationship Id="rId14" Type="http://schemas.openxmlformats.org/officeDocument/2006/relationships/image" Target="../media/image59.svg"/></Relationships>
</file>

<file path=ppt/slides/_rels/slide27.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71.svg"/><Relationship Id="rId12" Type="http://schemas.openxmlformats.org/officeDocument/2006/relationships/image" Target="../media/image57.svg"/><Relationship Id="rId17" Type="http://schemas.openxmlformats.org/officeDocument/2006/relationships/image" Target="../media/image38.png"/><Relationship Id="rId2" Type="http://schemas.openxmlformats.org/officeDocument/2006/relationships/image" Target="../media/image33.png"/><Relationship Id="rId16" Type="http://schemas.openxmlformats.org/officeDocument/2006/relationships/image" Target="../media/image61.svg"/><Relationship Id="rId1" Type="http://schemas.openxmlformats.org/officeDocument/2006/relationships/slideLayout" Target="../slideLayouts/slideLayout7.xml"/><Relationship Id="rId11" Type="http://schemas.openxmlformats.org/officeDocument/2006/relationships/image" Target="../media/image35.png"/><Relationship Id="rId5" Type="http://schemas.openxmlformats.org/officeDocument/2006/relationships/image" Target="../media/image34.png"/><Relationship Id="rId15" Type="http://schemas.openxmlformats.org/officeDocument/2006/relationships/image" Target="../media/image37.png"/><Relationship Id="rId10" Type="http://schemas.openxmlformats.org/officeDocument/2006/relationships/image" Target="../media/image55.svg"/><Relationship Id="rId19" Type="http://schemas.openxmlformats.org/officeDocument/2006/relationships/image" Target="../media/image39.png"/><Relationship Id="rId4" Type="http://schemas.openxmlformats.org/officeDocument/2006/relationships/image" Target="../media/image7.svg"/><Relationship Id="rId14" Type="http://schemas.openxmlformats.org/officeDocument/2006/relationships/image" Target="../media/image59.svg"/><Relationship Id="rId9" Type="http://schemas.openxmlformats.org/officeDocument/2006/relationships/image" Target="../media/image157.sv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18" Type="http://schemas.openxmlformats.org/officeDocument/2006/relationships/image" Target="../media/image41.png"/><Relationship Id="rId3" Type="http://schemas.openxmlformats.org/officeDocument/2006/relationships/image" Target="../media/image14.png"/><Relationship Id="rId7" Type="http://schemas.openxmlformats.org/officeDocument/2006/relationships/image" Target="../media/image75.svg"/><Relationship Id="rId17" Type="http://schemas.openxmlformats.org/officeDocument/2006/relationships/image" Target="../media/image28.svg"/><Relationship Id="rId2" Type="http://schemas.openxmlformats.org/officeDocument/2006/relationships/image" Target="../media/image4.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svg"/><Relationship Id="rId15" Type="http://schemas.openxmlformats.org/officeDocument/2006/relationships/image" Target="../media/image35.svg"/><Relationship Id="rId19" Type="http://schemas.openxmlformats.org/officeDocument/2006/relationships/image" Target="../media/image43.svg"/></Relationships>
</file>

<file path=ppt/slides/_rels/slide29.xml.rels><?xml version="1.0" encoding="UTF-8" standalone="yes"?>
<Relationships xmlns="http://schemas.openxmlformats.org/package/2006/relationships"><Relationship Id="rId8" Type="http://schemas.openxmlformats.org/officeDocument/2006/relationships/image" Target="../media/image87.svg"/><Relationship Id="rId18" Type="http://schemas.openxmlformats.org/officeDocument/2006/relationships/image" Target="../media/image7.png"/><Relationship Id="rId21" Type="http://schemas.openxmlformats.org/officeDocument/2006/relationships/image" Target="../media/image45.svg"/><Relationship Id="rId12" Type="http://schemas.openxmlformats.org/officeDocument/2006/relationships/image" Target="../media/image5.png"/><Relationship Id="rId17" Type="http://schemas.openxmlformats.org/officeDocument/2006/relationships/image" Target="../media/image39.svg"/><Relationship Id="rId2" Type="http://schemas.openxmlformats.org/officeDocument/2006/relationships/image" Target="../media/image2.png"/><Relationship Id="rId16" Type="http://schemas.openxmlformats.org/officeDocument/2006/relationships/image" Target="../media/image6.png"/><Relationship Id="rId20"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4.png"/><Relationship Id="rId15" Type="http://schemas.openxmlformats.org/officeDocument/2006/relationships/image" Target="../media/image35.svg"/><Relationship Id="rId10" Type="http://schemas.openxmlformats.org/officeDocument/2006/relationships/image" Target="../media/image11.svg"/><Relationship Id="rId19" Type="http://schemas.openxmlformats.org/officeDocument/2006/relationships/image" Target="../media/image47.sv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13" Type="http://schemas.openxmlformats.org/officeDocument/2006/relationships/image" Target="../media/image8.png"/><Relationship Id="rId8" Type="http://schemas.openxmlformats.org/officeDocument/2006/relationships/image" Target="../media/image28.svg"/><Relationship Id="rId7" Type="http://schemas.openxmlformats.org/officeDocument/2006/relationships/image" Target="../media/image15.png"/><Relationship Id="rId12" Type="http://schemas.openxmlformats.org/officeDocument/2006/relationships/image" Target="../media/image11.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6.png"/><Relationship Id="rId5" Type="http://schemas.openxmlformats.org/officeDocument/2006/relationships/image" Target="../media/image14.png"/><Relationship Id="rId15" Type="http://schemas.openxmlformats.org/officeDocument/2006/relationships/image" Target="../media/image17.png"/><Relationship Id="rId10" Type="http://schemas.openxmlformats.org/officeDocument/2006/relationships/image" Target="../media/image9.svg"/><Relationship Id="rId4" Type="http://schemas.openxmlformats.org/officeDocument/2006/relationships/image" Target="../media/image3.svg"/><Relationship Id="rId14" Type="http://schemas.openxmlformats.org/officeDocument/2006/relationships/image" Target="../media/image45.svg"/></Relationships>
</file>

<file path=ppt/slides/_rels/slide4.xml.rels><?xml version="1.0" encoding="UTF-8" standalone="yes"?>
<Relationships xmlns="http://schemas.openxmlformats.org/package/2006/relationships"><Relationship Id="rId8" Type="http://schemas.openxmlformats.org/officeDocument/2006/relationships/image" Target="../media/image280.svg"/><Relationship Id="rId13" Type="http://schemas.openxmlformats.org/officeDocument/2006/relationships/image" Target="../media/image3.png"/><Relationship Id="rId7" Type="http://schemas.openxmlformats.org/officeDocument/2006/relationships/image" Target="../media/image17.png"/><Relationship Id="rId12" Type="http://schemas.openxmlformats.org/officeDocument/2006/relationships/image" Target="../media/image32.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21.png"/><Relationship Id="rId45" Type="http://schemas.openxmlformats.org/officeDocument/2006/relationships/image" Target="../media/image11.svg"/><Relationship Id="rId5" Type="http://schemas.openxmlformats.org/officeDocument/2006/relationships/image" Target="../media/image19.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49.svg"/><Relationship Id="rId5" Type="http://schemas.openxmlformats.org/officeDocument/2006/relationships/image" Target="../media/image35.svg"/><Relationship Id="rId10" Type="http://schemas.openxmlformats.org/officeDocument/2006/relationships/image" Target="../media/image23.png"/><Relationship Id="rId9" Type="http://schemas.openxmlformats.org/officeDocument/2006/relationships/image" Target="../media/image39.svg"/></Relationships>
</file>

<file path=ppt/slides/_rels/slide6.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73.svg"/><Relationship Id="rId7" Type="http://schemas.openxmlformats.org/officeDocument/2006/relationships/image" Target="../media/image8.png"/><Relationship Id="rId12" Type="http://schemas.openxmlformats.org/officeDocument/2006/relationships/image" Target="../media/image371.svg"/><Relationship Id="rId2" Type="http://schemas.openxmlformats.org/officeDocument/2006/relationships/image" Target="../media/image15.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22.png"/><Relationship Id="rId15" Type="http://schemas.openxmlformats.org/officeDocument/2006/relationships/image" Target="../media/image220.svg"/><Relationship Id="rId10" Type="http://schemas.openxmlformats.org/officeDocument/2006/relationships/image" Target="../media/image45.svg"/><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73.svg"/><Relationship Id="rId7" Type="http://schemas.openxmlformats.org/officeDocument/2006/relationships/image" Target="../media/image8.png"/><Relationship Id="rId12" Type="http://schemas.openxmlformats.org/officeDocument/2006/relationships/image" Target="../media/image371.svg"/><Relationship Id="rId2" Type="http://schemas.openxmlformats.org/officeDocument/2006/relationships/image" Target="../media/image15.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22.png"/><Relationship Id="rId15" Type="http://schemas.openxmlformats.org/officeDocument/2006/relationships/image" Target="../media/image220.svg"/><Relationship Id="rId10" Type="http://schemas.openxmlformats.org/officeDocument/2006/relationships/image" Target="../media/image45.svg"/><Relationship Id="rId1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49.svg"/><Relationship Id="rId5" Type="http://schemas.openxmlformats.org/officeDocument/2006/relationships/image" Target="../media/image35.svg"/><Relationship Id="rId10" Type="http://schemas.openxmlformats.org/officeDocument/2006/relationships/image" Target="../media/image23.png"/><Relationship Id="rId9" Type="http://schemas.openxmlformats.org/officeDocument/2006/relationships/image" Target="../media/image39.sv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 Id="rId11" Type="http://schemas.openxmlformats.org/officeDocument/2006/relationships/image" Target="../media/image26.png"/><Relationship Id="rId45" Type="http://schemas.openxmlformats.org/officeDocument/2006/relationships/image" Target="../media/image88.svg"/><Relationship Id="rId10" Type="http://schemas.openxmlformats.org/officeDocument/2006/relationships/image" Target="../media/image49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524000" y="3343486"/>
            <a:ext cx="15240000" cy="3145028"/>
          </a:xfrm>
          <a:prstGeom prst="rect">
            <a:avLst/>
          </a:prstGeom>
        </p:spPr>
        <p:txBody>
          <a:bodyPr wrap="square" lIns="0" tIns="0" rIns="0" bIns="0" rtlCol="0" anchor="t">
            <a:spAutoFit/>
          </a:bodyPr>
          <a:lstStyle/>
          <a:p>
            <a:pPr marL="0" lvl="0" indent="0" algn="ctr">
              <a:lnSpc>
                <a:spcPct val="150000"/>
              </a:lnSpc>
              <a:spcBef>
                <a:spcPct val="0"/>
              </a:spcBef>
            </a:pPr>
            <a:r>
              <a:rPr lang="vi-VN" sz="7200" b="1" dirty="0" smtClean="0">
                <a:solidFill>
                  <a:srgbClr val="C3113D"/>
                </a:solidFill>
              </a:rPr>
              <a:t>CHÀO MỪNG CÁC EM ĐẾN VỚI BÀI HỌC NGÀY HÔM NAY!</a:t>
            </a:r>
            <a:endParaRPr lang="en-US" sz="7200" b="1" u="none" dirty="0">
              <a:solidFill>
                <a:srgbClr val="C3113D"/>
              </a:solidFill>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03706">
            <a:off x="-1065371" y="4513212"/>
            <a:ext cx="2247300" cy="1969197"/>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367595" y="1445403"/>
            <a:ext cx="1552810" cy="1473757"/>
          </a:xfrm>
          <a:prstGeom prst="rect">
            <a:avLst/>
          </a:prstGeom>
        </p:spPr>
      </p:pic>
      <p:pic>
        <p:nvPicPr>
          <p:cNvPr id="14" name="Picture 5"/>
          <p:cNvPicPr>
            <a:picLocks noChangeAspect="1"/>
          </p:cNvPicPr>
          <p:nvPr/>
        </p:nvPicPr>
        <p:blipFill>
          <a:blip r:embed="rId11"/>
          <a:srcRect b="64907"/>
          <a:stretch>
            <a:fillRect/>
          </a:stretch>
        </p:blipFill>
        <p:spPr>
          <a:xfrm>
            <a:off x="0" y="7898217"/>
            <a:ext cx="18288000" cy="2388783"/>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644937" y="6730045"/>
            <a:ext cx="3643063" cy="3556955"/>
          </a:xfrm>
          <a:prstGeom prst="rect">
            <a:avLst/>
          </a:prstGeom>
        </p:spPr>
      </p:pic>
      <p:pic>
        <p:nvPicPr>
          <p:cNvPr id="16"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l="4307" t="5308"/>
          <a:stretch>
            <a:fillRect/>
          </a:stretch>
        </p:blipFill>
        <p:spPr>
          <a:xfrm>
            <a:off x="0" y="0"/>
            <a:ext cx="3673770" cy="2247293"/>
          </a:xfrm>
          <a:prstGeom prst="rect">
            <a:avLst/>
          </a:prstGeom>
        </p:spPr>
      </p:pic>
      <p:pic>
        <p:nvPicPr>
          <p:cNvPr id="17"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l="4307" t="5308"/>
          <a:stretch>
            <a:fillRect/>
          </a:stretch>
        </p:blipFill>
        <p:spPr>
          <a:xfrm flipH="1">
            <a:off x="14644937" y="-1"/>
            <a:ext cx="3673770" cy="2247293"/>
          </a:xfrm>
          <a:prstGeom prst="rect">
            <a:avLst/>
          </a:prstGeom>
        </p:spPr>
      </p:pic>
      <p:pic>
        <p:nvPicPr>
          <p:cNvPr id="18"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0" y="7091485"/>
            <a:ext cx="2819400" cy="3137024"/>
          </a:xfrm>
          <a:prstGeom prst="rect">
            <a:avLst/>
          </a:prstGeom>
        </p:spPr>
      </p:pic>
      <p:pic>
        <p:nvPicPr>
          <p:cNvPr id="19" name="Picture 24"/>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894192">
            <a:off x="16865878" y="3997233"/>
            <a:ext cx="2538400" cy="1398428"/>
          </a:xfrm>
          <a:prstGeom prst="rect">
            <a:avLst/>
          </a:prstGeom>
        </p:spPr>
      </p:pic>
    </p:spTree>
    <p:extLst>
      <p:ext uri="{BB962C8B-B14F-4D97-AF65-F5344CB8AC3E}">
        <p14:creationId xmlns:p14="http://schemas.microsoft.com/office/powerpoint/2010/main" val="23373882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876800" y="132884"/>
            <a:ext cx="990600" cy="1486829"/>
          </a:xfrm>
          <a:prstGeom prst="rect">
            <a:avLst/>
          </a:prstGeom>
        </p:spPr>
      </p:pic>
      <p:sp>
        <p:nvSpPr>
          <p:cNvPr id="14" name="TextBox 14"/>
          <p:cNvSpPr txBox="1"/>
          <p:nvPr/>
        </p:nvSpPr>
        <p:spPr>
          <a:xfrm>
            <a:off x="5638800" y="363338"/>
            <a:ext cx="6477000" cy="940322"/>
          </a:xfrm>
          <a:prstGeom prst="rect">
            <a:avLst/>
          </a:prstGeom>
        </p:spPr>
        <p:txBody>
          <a:bodyPr wrap="square" lIns="0" tIns="0" rIns="0" bIns="0" rtlCol="0" anchor="t">
            <a:spAutoFit/>
          </a:bodyPr>
          <a:lstStyle/>
          <a:p>
            <a:pPr marL="0" lvl="0" indent="0" algn="ctr">
              <a:lnSpc>
                <a:spcPts val="8000"/>
              </a:lnSpc>
              <a:spcBef>
                <a:spcPct val="0"/>
              </a:spcBef>
            </a:pPr>
            <a:r>
              <a:rPr lang="vi-VN" sz="5200" b="1" dirty="0" smtClean="0"/>
              <a:t>1. Đọc câu truyện</a:t>
            </a:r>
            <a:endParaRPr lang="en-US" sz="5200" b="1" dirty="0"/>
          </a:p>
        </p:txBody>
      </p:sp>
      <p:pic>
        <p:nvPicPr>
          <p:cNvPr id="16"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887200" y="132884"/>
            <a:ext cx="990600" cy="1486829"/>
          </a:xfrm>
          <a:prstGeom prst="rect">
            <a:avLst/>
          </a:prstGeom>
        </p:spPr>
      </p:pic>
      <p:sp>
        <p:nvSpPr>
          <p:cNvPr id="18" name="Rectangle 17"/>
          <p:cNvSpPr/>
          <p:nvPr/>
        </p:nvSpPr>
        <p:spPr>
          <a:xfrm>
            <a:off x="6553200" y="1517623"/>
            <a:ext cx="10896600" cy="7517443"/>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
            </a:pPr>
            <a:r>
              <a:rPr lang="vi-VN" sz="4500" dirty="0" smtClean="0">
                <a:solidFill>
                  <a:srgbClr val="000000"/>
                </a:solidFill>
                <a:ea typeface="Times New Roman" panose="02020603050405020304" pitchFamily="18" charset="0"/>
              </a:rPr>
              <a:t>Minh </a:t>
            </a:r>
            <a:r>
              <a:rPr lang="vi-VN" sz="4500" dirty="0">
                <a:solidFill>
                  <a:srgbClr val="000000"/>
                </a:solidFill>
                <a:ea typeface="Times New Roman" panose="02020603050405020304" pitchFamily="18" charset="0"/>
              </a:rPr>
              <a:t>bị dị tật bẩm sinh nên từ năm 8 tuổi, Hiếu luôn sang cổng Minh đến trường mỗi ngày.</a:t>
            </a:r>
          </a:p>
          <a:p>
            <a:pPr marL="571500" indent="-571500" algn="just">
              <a:lnSpc>
                <a:spcPct val="150000"/>
              </a:lnSpc>
              <a:spcBef>
                <a:spcPts val="300"/>
              </a:spcBef>
              <a:spcAft>
                <a:spcPts val="300"/>
              </a:spcAft>
              <a:buFont typeface="Wingdings" panose="05000000000000000000" pitchFamily="2" charset="2"/>
              <a:buChar char="§"/>
            </a:pPr>
            <a:r>
              <a:rPr lang="vi-VN" sz="4500" dirty="0" smtClean="0">
                <a:solidFill>
                  <a:srgbClr val="000000"/>
                </a:solidFill>
                <a:ea typeface="Times New Roman" panose="02020603050405020304" pitchFamily="18" charset="0"/>
              </a:rPr>
              <a:t>Khi </a:t>
            </a:r>
            <a:r>
              <a:rPr lang="vi-VN" sz="4500" dirty="0">
                <a:solidFill>
                  <a:srgbClr val="000000"/>
                </a:solidFill>
                <a:ea typeface="Times New Roman" panose="02020603050405020304" pitchFamily="18" charset="0"/>
              </a:rPr>
              <a:t>biết đi xe đạp, Hiếu vẫn tiếp tục chở Minh đi học. </a:t>
            </a:r>
          </a:p>
          <a:p>
            <a:pPr marL="571500" indent="-571500" algn="just">
              <a:lnSpc>
                <a:spcPct val="150000"/>
              </a:lnSpc>
              <a:spcBef>
                <a:spcPts val="300"/>
              </a:spcBef>
              <a:spcAft>
                <a:spcPts val="300"/>
              </a:spcAft>
              <a:buFont typeface="Wingdings" panose="05000000000000000000" pitchFamily="2" charset="2"/>
              <a:buChar char="§"/>
            </a:pPr>
            <a:r>
              <a:rPr lang="vi-VN" sz="4500" dirty="0" smtClean="0">
                <a:solidFill>
                  <a:srgbClr val="000000"/>
                </a:solidFill>
                <a:ea typeface="Times New Roman" panose="02020603050405020304" pitchFamily="18" charset="0"/>
              </a:rPr>
              <a:t>Khi </a:t>
            </a:r>
            <a:r>
              <a:rPr lang="vi-VN" sz="4500" dirty="0">
                <a:solidFill>
                  <a:srgbClr val="000000"/>
                </a:solidFill>
                <a:ea typeface="Times New Roman" panose="02020603050405020304" pitchFamily="18" charset="0"/>
              </a:rPr>
              <a:t>lên đại học dù khác trường, hai bạn vẫn động viên, quan tâm lẫn nhau.</a:t>
            </a: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3400" y="1850166"/>
            <a:ext cx="5777821" cy="5198333"/>
          </a:xfrm>
          <a:prstGeom prst="rect">
            <a:avLst/>
          </a:prstGeom>
        </p:spPr>
      </p:pic>
    </p:spTree>
    <p:extLst>
      <p:ext uri="{BB962C8B-B14F-4D97-AF65-F5344CB8AC3E}">
        <p14:creationId xmlns:p14="http://schemas.microsoft.com/office/powerpoint/2010/main" val="142216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 calcmode="lin" valueType="num">
                                      <p:cBhvr additive="base">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8">
                                            <p:txEl>
                                              <p:pRg st="1" end="1"/>
                                            </p:txEl>
                                          </p:spTgt>
                                        </p:tgtEl>
                                        <p:attrNameLst>
                                          <p:attrName>style.visibility</p:attrName>
                                        </p:attrNameLst>
                                      </p:cBhvr>
                                      <p:to>
                                        <p:strVal val="visible"/>
                                      </p:to>
                                    </p:set>
                                    <p:animEffect transition="in" filter="barn(inVertical)">
                                      <p:cBhvr>
                                        <p:cTn id="18" dur="500"/>
                                        <p:tgtEl>
                                          <p:spTgt spid="1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animEffect transition="in" filter="barn(outVertical)">
                                      <p:cBhvr>
                                        <p:cTn id="23"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876800" y="132884"/>
            <a:ext cx="990600" cy="1486829"/>
          </a:xfrm>
          <a:prstGeom prst="rect">
            <a:avLst/>
          </a:prstGeom>
        </p:spPr>
      </p:pic>
      <p:sp>
        <p:nvSpPr>
          <p:cNvPr id="14" name="TextBox 14"/>
          <p:cNvSpPr txBox="1"/>
          <p:nvPr/>
        </p:nvSpPr>
        <p:spPr>
          <a:xfrm>
            <a:off x="5638800" y="363338"/>
            <a:ext cx="6477000" cy="940322"/>
          </a:xfrm>
          <a:prstGeom prst="rect">
            <a:avLst/>
          </a:prstGeom>
        </p:spPr>
        <p:txBody>
          <a:bodyPr wrap="square" lIns="0" tIns="0" rIns="0" bIns="0" rtlCol="0" anchor="t">
            <a:spAutoFit/>
          </a:bodyPr>
          <a:lstStyle/>
          <a:p>
            <a:pPr marL="0" lvl="0" indent="0" algn="ctr">
              <a:lnSpc>
                <a:spcPts val="8000"/>
              </a:lnSpc>
              <a:spcBef>
                <a:spcPct val="0"/>
              </a:spcBef>
            </a:pPr>
            <a:r>
              <a:rPr lang="vi-VN" sz="5200" b="1" dirty="0" smtClean="0"/>
              <a:t>1. Đọc câu truyện</a:t>
            </a:r>
            <a:endParaRPr lang="en-US" sz="5200" b="1" dirty="0"/>
          </a:p>
        </p:txBody>
      </p:sp>
      <p:pic>
        <p:nvPicPr>
          <p:cNvPr id="16"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887200" y="132884"/>
            <a:ext cx="990600" cy="1486829"/>
          </a:xfrm>
          <a:prstGeom prst="rect">
            <a:avLst/>
          </a:prstGeom>
        </p:spPr>
      </p:pic>
      <p:sp>
        <p:nvSpPr>
          <p:cNvPr id="3" name="Rectangle 2"/>
          <p:cNvSpPr/>
          <p:nvPr/>
        </p:nvSpPr>
        <p:spPr>
          <a:xfrm>
            <a:off x="838200" y="1567665"/>
            <a:ext cx="16459200" cy="5286062"/>
          </a:xfrm>
          <a:prstGeom prst="rect">
            <a:avLst/>
          </a:prstGeom>
        </p:spPr>
        <p:txBody>
          <a:bodyPr wrap="square">
            <a:spAutoFit/>
          </a:bodyPr>
          <a:lstStyle/>
          <a:p>
            <a:pPr marL="685800" indent="-685800" algn="just">
              <a:lnSpc>
                <a:spcPct val="150000"/>
              </a:lnSpc>
              <a:buFont typeface="Wingdings" panose="05000000000000000000" pitchFamily="2" charset="2"/>
              <a:buChar char="§"/>
            </a:pPr>
            <a:r>
              <a:rPr lang="fr-FR" sz="4500" b="1"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Quan</a:t>
            </a:r>
            <a:r>
              <a:rPr lang="fr-FR" sz="4500" b="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tâm</a:t>
            </a:r>
            <a:r>
              <a:rPr lang="fr-FR" sz="4500" b="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là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thường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xuyên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chú</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ý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người</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vi-VN"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50000"/>
              </a:lnSpc>
              <a:buFont typeface="Wingdings" panose="05000000000000000000" pitchFamily="2" charset="2"/>
              <a:buChar char="§"/>
            </a:pPr>
            <a:r>
              <a:rPr lang="fr-FR" sz="4500" b="1" dirty="0" err="1" smtClean="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Cảm</a:t>
            </a:r>
            <a:r>
              <a:rPr lang="fr-FR" sz="4500" b="1" dirty="0" smtClean="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thông</a:t>
            </a:r>
            <a:r>
              <a:rPr lang="fr-FR" sz="4500" b="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là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đặt</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mình</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trí</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người</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nhận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biết</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hiểu</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cảm</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xúc</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họ</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vi-VN"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50000"/>
              </a:lnSpc>
              <a:buFont typeface="Wingdings" panose="05000000000000000000" pitchFamily="2" charset="2"/>
              <a:buChar char="§"/>
            </a:pPr>
            <a:r>
              <a:rPr lang="fr-FR" sz="4500" b="1" dirty="0" smtClean="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Chia </a:t>
            </a:r>
            <a:r>
              <a:rPr lang="fr-FR" sz="4500" b="1"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sẻ</a:t>
            </a:r>
            <a:r>
              <a:rPr lang="fr-FR" sz="4500" b="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là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cảm</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sẻ</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người</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khi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gặp</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khó</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khăn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hoạn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nạn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khả</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mình</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500" dirty="0">
              <a:latin typeface="Arial" panose="020B0604020202020204" pitchFamily="34" charset="0"/>
              <a:cs typeface="Arial" panose="020B0604020202020204" pitchFamily="34" charset="0"/>
            </a:endParaRPr>
          </a:p>
        </p:txBody>
      </p:sp>
      <p:pic>
        <p:nvPicPr>
          <p:cNvPr id="8"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r="16072" b="46388"/>
          <a:stretch>
            <a:fillRect/>
          </a:stretch>
        </p:blipFill>
        <p:spPr>
          <a:xfrm>
            <a:off x="14043352" y="7162360"/>
            <a:ext cx="4297761" cy="3139191"/>
          </a:xfrm>
          <a:prstGeom prst="rect">
            <a:avLst/>
          </a:prstGeom>
        </p:spPr>
      </p:pic>
      <p:pic>
        <p:nvPicPr>
          <p:cNvPr id="9"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533400" y="7162360"/>
            <a:ext cx="2515989" cy="2799432"/>
          </a:xfrm>
          <a:prstGeom prst="rect">
            <a:avLst/>
          </a:prstGeom>
        </p:spPr>
      </p:pic>
    </p:spTree>
    <p:extLst>
      <p:ext uri="{BB962C8B-B14F-4D97-AF65-F5344CB8AC3E}">
        <p14:creationId xmlns:p14="http://schemas.microsoft.com/office/powerpoint/2010/main" val="82924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876800" y="132884"/>
            <a:ext cx="990600" cy="1486829"/>
          </a:xfrm>
          <a:prstGeom prst="rect">
            <a:avLst/>
          </a:prstGeom>
        </p:spPr>
      </p:pic>
      <p:sp>
        <p:nvSpPr>
          <p:cNvPr id="14" name="TextBox 14"/>
          <p:cNvSpPr txBox="1"/>
          <p:nvPr/>
        </p:nvSpPr>
        <p:spPr>
          <a:xfrm>
            <a:off x="5638800" y="363338"/>
            <a:ext cx="6477000" cy="940322"/>
          </a:xfrm>
          <a:prstGeom prst="rect">
            <a:avLst/>
          </a:prstGeom>
        </p:spPr>
        <p:txBody>
          <a:bodyPr wrap="square" lIns="0" tIns="0" rIns="0" bIns="0" rtlCol="0" anchor="t">
            <a:spAutoFit/>
          </a:bodyPr>
          <a:lstStyle/>
          <a:p>
            <a:pPr marL="0" lvl="0" indent="0" algn="ctr">
              <a:lnSpc>
                <a:spcPts val="8000"/>
              </a:lnSpc>
              <a:spcBef>
                <a:spcPct val="0"/>
              </a:spcBef>
            </a:pPr>
            <a:r>
              <a:rPr lang="vi-VN" sz="5200" b="1" dirty="0" smtClean="0"/>
              <a:t>1. Đọc câu truyện</a:t>
            </a:r>
            <a:endParaRPr lang="en-US" sz="5200" b="1" dirty="0"/>
          </a:p>
        </p:txBody>
      </p:sp>
      <p:pic>
        <p:nvPicPr>
          <p:cNvPr id="16"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887200" y="132884"/>
            <a:ext cx="990600" cy="1486829"/>
          </a:xfrm>
          <a:prstGeom prst="rect">
            <a:avLst/>
          </a:prstGeom>
        </p:spPr>
      </p:pic>
      <p:sp>
        <p:nvSpPr>
          <p:cNvPr id="3" name="Rectangle 2"/>
          <p:cNvSpPr/>
          <p:nvPr/>
        </p:nvSpPr>
        <p:spPr>
          <a:xfrm>
            <a:off x="990600" y="1339545"/>
            <a:ext cx="3886200" cy="1002710"/>
          </a:xfrm>
          <a:prstGeom prst="rect">
            <a:avLst/>
          </a:prstGeom>
        </p:spPr>
        <p:txBody>
          <a:bodyPr wrap="square">
            <a:spAutoFit/>
          </a:bodyPr>
          <a:lstStyle/>
          <a:p>
            <a:pPr marL="685800" indent="-685800" algn="just">
              <a:lnSpc>
                <a:spcPct val="150000"/>
              </a:lnSpc>
              <a:buFont typeface="Wingdings" panose="05000000000000000000" pitchFamily="2" charset="2"/>
              <a:buChar char="§"/>
            </a:pPr>
            <a:r>
              <a:rPr lang="vi-VN" sz="4500" b="1" dirty="0" smtClean="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Biểu hiện:</a:t>
            </a:r>
            <a:endParaRPr lang="en-US" sz="4500" dirty="0">
              <a:solidFill>
                <a:schemeClr val="accent5">
                  <a:lumMod val="75000"/>
                </a:schemeClr>
              </a:solidFill>
              <a:latin typeface="Arial" panose="020B0604020202020204" pitchFamily="34" charset="0"/>
              <a:cs typeface="Arial" panose="020B0604020202020204" pitchFamily="34" charset="0"/>
            </a:endParaRPr>
          </a:p>
        </p:txBody>
      </p:sp>
      <p:grpSp>
        <p:nvGrpSpPr>
          <p:cNvPr id="10" name="Group 4"/>
          <p:cNvGrpSpPr/>
          <p:nvPr/>
        </p:nvGrpSpPr>
        <p:grpSpPr>
          <a:xfrm>
            <a:off x="1981200" y="2661457"/>
            <a:ext cx="14782800" cy="2031656"/>
            <a:chOff x="0" y="0"/>
            <a:chExt cx="6990895" cy="1169740"/>
          </a:xfrm>
        </p:grpSpPr>
        <p:sp>
          <p:nvSpPr>
            <p:cNvPr id="11" name="Freeform 5"/>
            <p:cNvSpPr/>
            <p:nvPr/>
          </p:nvSpPr>
          <p:spPr>
            <a:xfrm>
              <a:off x="10160" y="16510"/>
              <a:ext cx="6968035" cy="1141800"/>
            </a:xfrm>
            <a:custGeom>
              <a:avLst/>
              <a:gdLst/>
              <a:ahLst/>
              <a:cxnLst/>
              <a:rect l="l" t="t" r="r" b="b"/>
              <a:pathLst>
                <a:path w="6968035" h="1141800">
                  <a:moveTo>
                    <a:pt x="6968035" y="1141800"/>
                  </a:moveTo>
                  <a:lnTo>
                    <a:pt x="0" y="1134180"/>
                  </a:lnTo>
                  <a:lnTo>
                    <a:pt x="0" y="409233"/>
                  </a:lnTo>
                  <a:lnTo>
                    <a:pt x="17780" y="19050"/>
                  </a:lnTo>
                  <a:lnTo>
                    <a:pt x="3472781" y="0"/>
                  </a:lnTo>
                  <a:lnTo>
                    <a:pt x="6948985" y="5080"/>
                  </a:lnTo>
                  <a:close/>
                </a:path>
              </a:pathLst>
            </a:custGeom>
            <a:solidFill>
              <a:srgbClr val="FFFFFF"/>
            </a:solidFill>
          </p:spPr>
        </p:sp>
        <p:sp>
          <p:nvSpPr>
            <p:cNvPr id="12" name="Freeform 6"/>
            <p:cNvSpPr/>
            <p:nvPr/>
          </p:nvSpPr>
          <p:spPr>
            <a:xfrm>
              <a:off x="-3810" y="0"/>
              <a:ext cx="6997245" cy="1168470"/>
            </a:xfrm>
            <a:custGeom>
              <a:avLst/>
              <a:gdLst/>
              <a:ahLst/>
              <a:cxnLst/>
              <a:rect l="l" t="t" r="r" b="b"/>
              <a:pathLst>
                <a:path w="6997245" h="1168470">
                  <a:moveTo>
                    <a:pt x="6962955" y="21590"/>
                  </a:moveTo>
                  <a:cubicBezTo>
                    <a:pt x="6964225" y="34290"/>
                    <a:pt x="6964225" y="44450"/>
                    <a:pt x="6965495" y="54610"/>
                  </a:cubicBezTo>
                  <a:cubicBezTo>
                    <a:pt x="6968035" y="80471"/>
                    <a:pt x="6969305" y="103823"/>
                    <a:pt x="6971845" y="126340"/>
                  </a:cubicBezTo>
                  <a:cubicBezTo>
                    <a:pt x="6971845" y="158866"/>
                    <a:pt x="6984545" y="800205"/>
                    <a:pt x="6990895" y="832730"/>
                  </a:cubicBezTo>
                  <a:cubicBezTo>
                    <a:pt x="6997245" y="881936"/>
                    <a:pt x="6993435" y="931975"/>
                    <a:pt x="6993435" y="981181"/>
                  </a:cubicBezTo>
                  <a:cubicBezTo>
                    <a:pt x="6993435" y="1024548"/>
                    <a:pt x="6994705" y="1064580"/>
                    <a:pt x="6995975" y="1107510"/>
                  </a:cubicBezTo>
                  <a:cubicBezTo>
                    <a:pt x="6995975" y="1129100"/>
                    <a:pt x="6995975" y="1143070"/>
                    <a:pt x="6995975" y="1167200"/>
                  </a:cubicBezTo>
                  <a:cubicBezTo>
                    <a:pt x="6973115" y="1167200"/>
                    <a:pt x="6952795" y="1168470"/>
                    <a:pt x="6915340" y="1167200"/>
                  </a:cubicBezTo>
                  <a:cubicBezTo>
                    <a:pt x="6560470" y="1162120"/>
                    <a:pt x="6200141" y="1168470"/>
                    <a:pt x="5845271" y="1163390"/>
                  </a:cubicBezTo>
                  <a:cubicBezTo>
                    <a:pt x="5632349" y="1159580"/>
                    <a:pt x="5424886" y="1162120"/>
                    <a:pt x="5211965" y="1159580"/>
                  </a:cubicBezTo>
                  <a:cubicBezTo>
                    <a:pt x="5113693" y="1158310"/>
                    <a:pt x="5015421" y="1157040"/>
                    <a:pt x="4917150" y="1155770"/>
                  </a:cubicBezTo>
                  <a:cubicBezTo>
                    <a:pt x="4857094" y="1155770"/>
                    <a:pt x="4802499" y="1157040"/>
                    <a:pt x="4742444" y="1157040"/>
                  </a:cubicBezTo>
                  <a:cubicBezTo>
                    <a:pt x="4589577" y="1155770"/>
                    <a:pt x="4169193" y="1157040"/>
                    <a:pt x="4016326" y="1155770"/>
                  </a:cubicBezTo>
                  <a:cubicBezTo>
                    <a:pt x="3907135" y="1154500"/>
                    <a:pt x="1723320" y="1163390"/>
                    <a:pt x="1614129" y="1162120"/>
                  </a:cubicBezTo>
                  <a:cubicBezTo>
                    <a:pt x="1586831" y="1162120"/>
                    <a:pt x="1554074" y="1163390"/>
                    <a:pt x="1526777" y="1163390"/>
                  </a:cubicBezTo>
                  <a:cubicBezTo>
                    <a:pt x="1461262" y="1163390"/>
                    <a:pt x="1401207" y="1164660"/>
                    <a:pt x="1335693" y="1164660"/>
                  </a:cubicBezTo>
                  <a:cubicBezTo>
                    <a:pt x="1171907" y="1164660"/>
                    <a:pt x="1013580" y="1163390"/>
                    <a:pt x="849794" y="1162120"/>
                  </a:cubicBezTo>
                  <a:cubicBezTo>
                    <a:pt x="751522" y="1160850"/>
                    <a:pt x="653251" y="1159580"/>
                    <a:pt x="560438" y="1158310"/>
                  </a:cubicBezTo>
                  <a:cubicBezTo>
                    <a:pt x="385733" y="1157040"/>
                    <a:pt x="211028" y="1155770"/>
                    <a:pt x="48260" y="1155770"/>
                  </a:cubicBezTo>
                  <a:cubicBezTo>
                    <a:pt x="38100" y="1155770"/>
                    <a:pt x="29210" y="1155770"/>
                    <a:pt x="19050" y="1154500"/>
                  </a:cubicBezTo>
                  <a:cubicBezTo>
                    <a:pt x="10160" y="1153230"/>
                    <a:pt x="5080" y="1146880"/>
                    <a:pt x="7620" y="1137990"/>
                  </a:cubicBezTo>
                  <a:cubicBezTo>
                    <a:pt x="16510" y="1106279"/>
                    <a:pt x="12700" y="1085429"/>
                    <a:pt x="11430" y="1063746"/>
                  </a:cubicBezTo>
                  <a:cubicBezTo>
                    <a:pt x="10160" y="1019544"/>
                    <a:pt x="6350" y="976177"/>
                    <a:pt x="7620" y="931975"/>
                  </a:cubicBezTo>
                  <a:cubicBezTo>
                    <a:pt x="5080" y="876932"/>
                    <a:pt x="0" y="195562"/>
                    <a:pt x="7620" y="139684"/>
                  </a:cubicBezTo>
                  <a:cubicBezTo>
                    <a:pt x="8890" y="128842"/>
                    <a:pt x="7620" y="117167"/>
                    <a:pt x="8890" y="106325"/>
                  </a:cubicBezTo>
                  <a:cubicBezTo>
                    <a:pt x="10160" y="88811"/>
                    <a:pt x="12700" y="69629"/>
                    <a:pt x="13970" y="44450"/>
                  </a:cubicBezTo>
                  <a:cubicBezTo>
                    <a:pt x="13970" y="41910"/>
                    <a:pt x="15240" y="39370"/>
                    <a:pt x="16510" y="38100"/>
                  </a:cubicBezTo>
                  <a:cubicBezTo>
                    <a:pt x="38100" y="35560"/>
                    <a:pt x="74540" y="30480"/>
                    <a:pt x="161892" y="29210"/>
                  </a:cubicBezTo>
                  <a:cubicBezTo>
                    <a:pt x="309300" y="25400"/>
                    <a:pt x="456707" y="22860"/>
                    <a:pt x="609574" y="20320"/>
                  </a:cubicBezTo>
                  <a:cubicBezTo>
                    <a:pt x="713306" y="17780"/>
                    <a:pt x="817037" y="16510"/>
                    <a:pt x="915308" y="13970"/>
                  </a:cubicBezTo>
                  <a:cubicBezTo>
                    <a:pt x="1013580" y="11430"/>
                    <a:pt x="1117311" y="8890"/>
                    <a:pt x="1215583" y="8890"/>
                  </a:cubicBezTo>
                  <a:cubicBezTo>
                    <a:pt x="1324774" y="7620"/>
                    <a:pt x="1433965" y="10160"/>
                    <a:pt x="1543155" y="8890"/>
                  </a:cubicBezTo>
                  <a:cubicBezTo>
                    <a:pt x="1679644" y="8890"/>
                    <a:pt x="4152814" y="6350"/>
                    <a:pt x="4289303" y="5080"/>
                  </a:cubicBezTo>
                  <a:cubicBezTo>
                    <a:pt x="4420332" y="3810"/>
                    <a:pt x="4551360" y="2540"/>
                    <a:pt x="4687849" y="2540"/>
                  </a:cubicBezTo>
                  <a:cubicBezTo>
                    <a:pt x="4911690" y="1270"/>
                    <a:pt x="5130072" y="0"/>
                    <a:pt x="5353913" y="0"/>
                  </a:cubicBezTo>
                  <a:cubicBezTo>
                    <a:pt x="5446725" y="0"/>
                    <a:pt x="5544996" y="2540"/>
                    <a:pt x="5637808" y="2540"/>
                  </a:cubicBezTo>
                  <a:cubicBezTo>
                    <a:pt x="5894407" y="3810"/>
                    <a:pt x="6156465" y="5080"/>
                    <a:pt x="6413063" y="7620"/>
                  </a:cubicBezTo>
                  <a:cubicBezTo>
                    <a:pt x="6549552" y="8890"/>
                    <a:pt x="6686039" y="12700"/>
                    <a:pt x="6822528" y="16510"/>
                  </a:cubicBezTo>
                  <a:cubicBezTo>
                    <a:pt x="6855286" y="16510"/>
                    <a:pt x="6888043" y="16510"/>
                    <a:pt x="6915340" y="16510"/>
                  </a:cubicBezTo>
                  <a:cubicBezTo>
                    <a:pt x="6943905" y="17780"/>
                    <a:pt x="6952795" y="20320"/>
                    <a:pt x="6962955" y="21590"/>
                  </a:cubicBezTo>
                  <a:close/>
                  <a:moveTo>
                    <a:pt x="6973115" y="1150690"/>
                  </a:moveTo>
                  <a:cubicBezTo>
                    <a:pt x="6974385" y="1134180"/>
                    <a:pt x="6975655" y="1121480"/>
                    <a:pt x="6975655" y="1108780"/>
                  </a:cubicBezTo>
                  <a:cubicBezTo>
                    <a:pt x="6974385" y="1060410"/>
                    <a:pt x="6973115" y="1016208"/>
                    <a:pt x="6973115" y="968671"/>
                  </a:cubicBezTo>
                  <a:cubicBezTo>
                    <a:pt x="6973115" y="946987"/>
                    <a:pt x="6975655" y="925303"/>
                    <a:pt x="6974385" y="903620"/>
                  </a:cubicBezTo>
                  <a:cubicBezTo>
                    <a:pt x="6974385" y="883604"/>
                    <a:pt x="6973115" y="862754"/>
                    <a:pt x="6971845" y="842738"/>
                  </a:cubicBezTo>
                  <a:cubicBezTo>
                    <a:pt x="6966765" y="811881"/>
                    <a:pt x="6955335" y="173044"/>
                    <a:pt x="6955335" y="142186"/>
                  </a:cubicBezTo>
                  <a:cubicBezTo>
                    <a:pt x="6952795" y="116333"/>
                    <a:pt x="6950255" y="89645"/>
                    <a:pt x="6947715" y="63500"/>
                  </a:cubicBezTo>
                  <a:cubicBezTo>
                    <a:pt x="6946445" y="44450"/>
                    <a:pt x="6945175" y="43180"/>
                    <a:pt x="6898962" y="41910"/>
                  </a:cubicBezTo>
                  <a:cubicBezTo>
                    <a:pt x="6882583" y="41910"/>
                    <a:pt x="6871664" y="41910"/>
                    <a:pt x="6855286" y="40640"/>
                  </a:cubicBezTo>
                  <a:cubicBezTo>
                    <a:pt x="6718797" y="36830"/>
                    <a:pt x="6576849" y="31750"/>
                    <a:pt x="6440361" y="30480"/>
                  </a:cubicBezTo>
                  <a:cubicBezTo>
                    <a:pt x="6107329" y="26670"/>
                    <a:pt x="5768838" y="25400"/>
                    <a:pt x="5435806" y="22860"/>
                  </a:cubicBezTo>
                  <a:cubicBezTo>
                    <a:pt x="5386670" y="22860"/>
                    <a:pt x="5332075" y="22860"/>
                    <a:pt x="5282939" y="22860"/>
                  </a:cubicBezTo>
                  <a:cubicBezTo>
                    <a:pt x="5201045" y="22860"/>
                    <a:pt x="5119153" y="22860"/>
                    <a:pt x="5042719" y="22860"/>
                  </a:cubicBezTo>
                  <a:cubicBezTo>
                    <a:pt x="4868014" y="22860"/>
                    <a:pt x="4693309" y="22860"/>
                    <a:pt x="4524063" y="24130"/>
                  </a:cubicBezTo>
                  <a:cubicBezTo>
                    <a:pt x="4376655" y="25400"/>
                    <a:pt x="1892566" y="29210"/>
                    <a:pt x="1745158" y="29210"/>
                  </a:cubicBezTo>
                  <a:cubicBezTo>
                    <a:pt x="1504939" y="29210"/>
                    <a:pt x="1264719" y="26670"/>
                    <a:pt x="1024499" y="33020"/>
                  </a:cubicBezTo>
                  <a:cubicBezTo>
                    <a:pt x="898930" y="36830"/>
                    <a:pt x="778820" y="36830"/>
                    <a:pt x="658710" y="38100"/>
                  </a:cubicBezTo>
                  <a:cubicBezTo>
                    <a:pt x="451248" y="41910"/>
                    <a:pt x="243785" y="45720"/>
                    <a:pt x="49530" y="50800"/>
                  </a:cubicBezTo>
                  <a:cubicBezTo>
                    <a:pt x="36830" y="50800"/>
                    <a:pt x="34290" y="53340"/>
                    <a:pt x="33020" y="67127"/>
                  </a:cubicBezTo>
                  <a:cubicBezTo>
                    <a:pt x="31750" y="82139"/>
                    <a:pt x="31750" y="97151"/>
                    <a:pt x="30480" y="112163"/>
                  </a:cubicBezTo>
                  <a:cubicBezTo>
                    <a:pt x="29210" y="137182"/>
                    <a:pt x="26670" y="161368"/>
                    <a:pt x="25400" y="186388"/>
                  </a:cubicBezTo>
                  <a:cubicBezTo>
                    <a:pt x="20320" y="213075"/>
                    <a:pt x="26670" y="865256"/>
                    <a:pt x="29210" y="891944"/>
                  </a:cubicBezTo>
                  <a:cubicBezTo>
                    <a:pt x="29210" y="920299"/>
                    <a:pt x="29210" y="949489"/>
                    <a:pt x="30480" y="977845"/>
                  </a:cubicBezTo>
                  <a:cubicBezTo>
                    <a:pt x="30480" y="998694"/>
                    <a:pt x="33020" y="1019544"/>
                    <a:pt x="33020" y="1040394"/>
                  </a:cubicBezTo>
                  <a:cubicBezTo>
                    <a:pt x="33020" y="1062912"/>
                    <a:pt x="33020" y="1085429"/>
                    <a:pt x="31750" y="1108780"/>
                  </a:cubicBezTo>
                  <a:cubicBezTo>
                    <a:pt x="31750" y="1112590"/>
                    <a:pt x="31750" y="1115130"/>
                    <a:pt x="31750" y="1118940"/>
                  </a:cubicBezTo>
                  <a:cubicBezTo>
                    <a:pt x="31750" y="1129100"/>
                    <a:pt x="35560" y="1132910"/>
                    <a:pt x="44450" y="1132910"/>
                  </a:cubicBezTo>
                  <a:cubicBezTo>
                    <a:pt x="85459" y="1132910"/>
                    <a:pt x="161892" y="1134180"/>
                    <a:pt x="232866" y="1134180"/>
                  </a:cubicBezTo>
                  <a:cubicBezTo>
                    <a:pt x="336597" y="1134180"/>
                    <a:pt x="445788" y="1131640"/>
                    <a:pt x="549519" y="1134180"/>
                  </a:cubicBezTo>
                  <a:cubicBezTo>
                    <a:pt x="718765" y="1137990"/>
                    <a:pt x="888011" y="1140530"/>
                    <a:pt x="1057256" y="1139260"/>
                  </a:cubicBezTo>
                  <a:cubicBezTo>
                    <a:pt x="1166447" y="1137990"/>
                    <a:pt x="1270178" y="1140530"/>
                    <a:pt x="1379369" y="1140530"/>
                  </a:cubicBezTo>
                  <a:cubicBezTo>
                    <a:pt x="1537696" y="1140530"/>
                    <a:pt x="1696022" y="1139260"/>
                    <a:pt x="1854349" y="1140530"/>
                  </a:cubicBezTo>
                  <a:cubicBezTo>
                    <a:pt x="2089109" y="1141800"/>
                    <a:pt x="4666011" y="1131640"/>
                    <a:pt x="4906231" y="1134180"/>
                  </a:cubicBezTo>
                  <a:cubicBezTo>
                    <a:pt x="5009962" y="1135450"/>
                    <a:pt x="5113693" y="1136720"/>
                    <a:pt x="5211965" y="1136720"/>
                  </a:cubicBezTo>
                  <a:cubicBezTo>
                    <a:pt x="5392130" y="1139260"/>
                    <a:pt x="5566834" y="1135450"/>
                    <a:pt x="5746999" y="1139260"/>
                  </a:cubicBezTo>
                  <a:cubicBezTo>
                    <a:pt x="5894407" y="1141800"/>
                    <a:pt x="6041814" y="1141800"/>
                    <a:pt x="6189222" y="1144340"/>
                  </a:cubicBezTo>
                  <a:cubicBezTo>
                    <a:pt x="6407603" y="1148150"/>
                    <a:pt x="6625985" y="1150690"/>
                    <a:pt x="6844366" y="1151960"/>
                  </a:cubicBezTo>
                  <a:cubicBezTo>
                    <a:pt x="6926260" y="1151960"/>
                    <a:pt x="6952795" y="1150690"/>
                    <a:pt x="6973115" y="1150690"/>
                  </a:cubicBezTo>
                  <a:close/>
                </a:path>
              </a:pathLst>
            </a:custGeom>
            <a:solidFill>
              <a:srgbClr val="FFFFFF"/>
            </a:solidFill>
          </p:spPr>
        </p:sp>
      </p:grpSp>
      <p:sp>
        <p:nvSpPr>
          <p:cNvPr id="2" name="Rectangle 1"/>
          <p:cNvSpPr/>
          <p:nvPr/>
        </p:nvSpPr>
        <p:spPr>
          <a:xfrm>
            <a:off x="2583155" y="2591269"/>
            <a:ext cx="13677900" cy="2169825"/>
          </a:xfrm>
          <a:prstGeom prst="rect">
            <a:avLst/>
          </a:prstGeom>
        </p:spPr>
        <p:txBody>
          <a:bodyPr wrap="square">
            <a:spAutoFit/>
          </a:bodyPr>
          <a:lstStyle/>
          <a:p>
            <a:pPr algn="just">
              <a:lnSpc>
                <a:spcPct val="150000"/>
              </a:lnSpc>
            </a:pP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Luôn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quan</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tâm đến bạn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bè</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chia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sẻ</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cùng</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với bạn khi bạn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gặp</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khó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khăn</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grpSp>
        <p:nvGrpSpPr>
          <p:cNvPr id="15" name="Group 4"/>
          <p:cNvGrpSpPr/>
          <p:nvPr/>
        </p:nvGrpSpPr>
        <p:grpSpPr>
          <a:xfrm>
            <a:off x="1970267" y="5067752"/>
            <a:ext cx="14782800" cy="2026225"/>
            <a:chOff x="0" y="0"/>
            <a:chExt cx="6990895" cy="1169740"/>
          </a:xfrm>
        </p:grpSpPr>
        <p:sp>
          <p:nvSpPr>
            <p:cNvPr id="17" name="Freeform 5"/>
            <p:cNvSpPr/>
            <p:nvPr/>
          </p:nvSpPr>
          <p:spPr>
            <a:xfrm>
              <a:off x="10160" y="16510"/>
              <a:ext cx="6968035" cy="1141800"/>
            </a:xfrm>
            <a:custGeom>
              <a:avLst/>
              <a:gdLst/>
              <a:ahLst/>
              <a:cxnLst/>
              <a:rect l="l" t="t" r="r" b="b"/>
              <a:pathLst>
                <a:path w="6968035" h="1141800">
                  <a:moveTo>
                    <a:pt x="6968035" y="1141800"/>
                  </a:moveTo>
                  <a:lnTo>
                    <a:pt x="0" y="1134180"/>
                  </a:lnTo>
                  <a:lnTo>
                    <a:pt x="0" y="409233"/>
                  </a:lnTo>
                  <a:lnTo>
                    <a:pt x="17780" y="19050"/>
                  </a:lnTo>
                  <a:lnTo>
                    <a:pt x="3472781" y="0"/>
                  </a:lnTo>
                  <a:lnTo>
                    <a:pt x="6948985" y="5080"/>
                  </a:lnTo>
                  <a:close/>
                </a:path>
              </a:pathLst>
            </a:custGeom>
            <a:solidFill>
              <a:srgbClr val="FFFFFF"/>
            </a:solidFill>
          </p:spPr>
        </p:sp>
        <p:sp>
          <p:nvSpPr>
            <p:cNvPr id="18" name="Freeform 6"/>
            <p:cNvSpPr/>
            <p:nvPr/>
          </p:nvSpPr>
          <p:spPr>
            <a:xfrm>
              <a:off x="-3810" y="0"/>
              <a:ext cx="6997245" cy="1168470"/>
            </a:xfrm>
            <a:custGeom>
              <a:avLst/>
              <a:gdLst/>
              <a:ahLst/>
              <a:cxnLst/>
              <a:rect l="l" t="t" r="r" b="b"/>
              <a:pathLst>
                <a:path w="6997245" h="1168470">
                  <a:moveTo>
                    <a:pt x="6962955" y="21590"/>
                  </a:moveTo>
                  <a:cubicBezTo>
                    <a:pt x="6964225" y="34290"/>
                    <a:pt x="6964225" y="44450"/>
                    <a:pt x="6965495" y="54610"/>
                  </a:cubicBezTo>
                  <a:cubicBezTo>
                    <a:pt x="6968035" y="80471"/>
                    <a:pt x="6969305" y="103823"/>
                    <a:pt x="6971845" y="126340"/>
                  </a:cubicBezTo>
                  <a:cubicBezTo>
                    <a:pt x="6971845" y="158866"/>
                    <a:pt x="6984545" y="800205"/>
                    <a:pt x="6990895" y="832730"/>
                  </a:cubicBezTo>
                  <a:cubicBezTo>
                    <a:pt x="6997245" y="881936"/>
                    <a:pt x="6993435" y="931975"/>
                    <a:pt x="6993435" y="981181"/>
                  </a:cubicBezTo>
                  <a:cubicBezTo>
                    <a:pt x="6993435" y="1024548"/>
                    <a:pt x="6994705" y="1064580"/>
                    <a:pt x="6995975" y="1107510"/>
                  </a:cubicBezTo>
                  <a:cubicBezTo>
                    <a:pt x="6995975" y="1129100"/>
                    <a:pt x="6995975" y="1143070"/>
                    <a:pt x="6995975" y="1167200"/>
                  </a:cubicBezTo>
                  <a:cubicBezTo>
                    <a:pt x="6973115" y="1167200"/>
                    <a:pt x="6952795" y="1168470"/>
                    <a:pt x="6915340" y="1167200"/>
                  </a:cubicBezTo>
                  <a:cubicBezTo>
                    <a:pt x="6560470" y="1162120"/>
                    <a:pt x="6200141" y="1168470"/>
                    <a:pt x="5845271" y="1163390"/>
                  </a:cubicBezTo>
                  <a:cubicBezTo>
                    <a:pt x="5632349" y="1159580"/>
                    <a:pt x="5424886" y="1162120"/>
                    <a:pt x="5211965" y="1159580"/>
                  </a:cubicBezTo>
                  <a:cubicBezTo>
                    <a:pt x="5113693" y="1158310"/>
                    <a:pt x="5015421" y="1157040"/>
                    <a:pt x="4917150" y="1155770"/>
                  </a:cubicBezTo>
                  <a:cubicBezTo>
                    <a:pt x="4857094" y="1155770"/>
                    <a:pt x="4802499" y="1157040"/>
                    <a:pt x="4742444" y="1157040"/>
                  </a:cubicBezTo>
                  <a:cubicBezTo>
                    <a:pt x="4589577" y="1155770"/>
                    <a:pt x="4169193" y="1157040"/>
                    <a:pt x="4016326" y="1155770"/>
                  </a:cubicBezTo>
                  <a:cubicBezTo>
                    <a:pt x="3907135" y="1154500"/>
                    <a:pt x="1723320" y="1163390"/>
                    <a:pt x="1614129" y="1162120"/>
                  </a:cubicBezTo>
                  <a:cubicBezTo>
                    <a:pt x="1586831" y="1162120"/>
                    <a:pt x="1554074" y="1163390"/>
                    <a:pt x="1526777" y="1163390"/>
                  </a:cubicBezTo>
                  <a:cubicBezTo>
                    <a:pt x="1461262" y="1163390"/>
                    <a:pt x="1401207" y="1164660"/>
                    <a:pt x="1335693" y="1164660"/>
                  </a:cubicBezTo>
                  <a:cubicBezTo>
                    <a:pt x="1171907" y="1164660"/>
                    <a:pt x="1013580" y="1163390"/>
                    <a:pt x="849794" y="1162120"/>
                  </a:cubicBezTo>
                  <a:cubicBezTo>
                    <a:pt x="751522" y="1160850"/>
                    <a:pt x="653251" y="1159580"/>
                    <a:pt x="560438" y="1158310"/>
                  </a:cubicBezTo>
                  <a:cubicBezTo>
                    <a:pt x="385733" y="1157040"/>
                    <a:pt x="211028" y="1155770"/>
                    <a:pt x="48260" y="1155770"/>
                  </a:cubicBezTo>
                  <a:cubicBezTo>
                    <a:pt x="38100" y="1155770"/>
                    <a:pt x="29210" y="1155770"/>
                    <a:pt x="19050" y="1154500"/>
                  </a:cubicBezTo>
                  <a:cubicBezTo>
                    <a:pt x="10160" y="1153230"/>
                    <a:pt x="5080" y="1146880"/>
                    <a:pt x="7620" y="1137990"/>
                  </a:cubicBezTo>
                  <a:cubicBezTo>
                    <a:pt x="16510" y="1106279"/>
                    <a:pt x="12700" y="1085429"/>
                    <a:pt x="11430" y="1063746"/>
                  </a:cubicBezTo>
                  <a:cubicBezTo>
                    <a:pt x="10160" y="1019544"/>
                    <a:pt x="6350" y="976177"/>
                    <a:pt x="7620" y="931975"/>
                  </a:cubicBezTo>
                  <a:cubicBezTo>
                    <a:pt x="5080" y="876932"/>
                    <a:pt x="0" y="195562"/>
                    <a:pt x="7620" y="139684"/>
                  </a:cubicBezTo>
                  <a:cubicBezTo>
                    <a:pt x="8890" y="128842"/>
                    <a:pt x="7620" y="117167"/>
                    <a:pt x="8890" y="106325"/>
                  </a:cubicBezTo>
                  <a:cubicBezTo>
                    <a:pt x="10160" y="88811"/>
                    <a:pt x="12700" y="69629"/>
                    <a:pt x="13970" y="44450"/>
                  </a:cubicBezTo>
                  <a:cubicBezTo>
                    <a:pt x="13970" y="41910"/>
                    <a:pt x="15240" y="39370"/>
                    <a:pt x="16510" y="38100"/>
                  </a:cubicBezTo>
                  <a:cubicBezTo>
                    <a:pt x="38100" y="35560"/>
                    <a:pt x="74540" y="30480"/>
                    <a:pt x="161892" y="29210"/>
                  </a:cubicBezTo>
                  <a:cubicBezTo>
                    <a:pt x="309300" y="25400"/>
                    <a:pt x="456707" y="22860"/>
                    <a:pt x="609574" y="20320"/>
                  </a:cubicBezTo>
                  <a:cubicBezTo>
                    <a:pt x="713306" y="17780"/>
                    <a:pt x="817037" y="16510"/>
                    <a:pt x="915308" y="13970"/>
                  </a:cubicBezTo>
                  <a:cubicBezTo>
                    <a:pt x="1013580" y="11430"/>
                    <a:pt x="1117311" y="8890"/>
                    <a:pt x="1215583" y="8890"/>
                  </a:cubicBezTo>
                  <a:cubicBezTo>
                    <a:pt x="1324774" y="7620"/>
                    <a:pt x="1433965" y="10160"/>
                    <a:pt x="1543155" y="8890"/>
                  </a:cubicBezTo>
                  <a:cubicBezTo>
                    <a:pt x="1679644" y="8890"/>
                    <a:pt x="4152814" y="6350"/>
                    <a:pt x="4289303" y="5080"/>
                  </a:cubicBezTo>
                  <a:cubicBezTo>
                    <a:pt x="4420332" y="3810"/>
                    <a:pt x="4551360" y="2540"/>
                    <a:pt x="4687849" y="2540"/>
                  </a:cubicBezTo>
                  <a:cubicBezTo>
                    <a:pt x="4911690" y="1270"/>
                    <a:pt x="5130072" y="0"/>
                    <a:pt x="5353913" y="0"/>
                  </a:cubicBezTo>
                  <a:cubicBezTo>
                    <a:pt x="5446725" y="0"/>
                    <a:pt x="5544996" y="2540"/>
                    <a:pt x="5637808" y="2540"/>
                  </a:cubicBezTo>
                  <a:cubicBezTo>
                    <a:pt x="5894407" y="3810"/>
                    <a:pt x="6156465" y="5080"/>
                    <a:pt x="6413063" y="7620"/>
                  </a:cubicBezTo>
                  <a:cubicBezTo>
                    <a:pt x="6549552" y="8890"/>
                    <a:pt x="6686039" y="12700"/>
                    <a:pt x="6822528" y="16510"/>
                  </a:cubicBezTo>
                  <a:cubicBezTo>
                    <a:pt x="6855286" y="16510"/>
                    <a:pt x="6888043" y="16510"/>
                    <a:pt x="6915340" y="16510"/>
                  </a:cubicBezTo>
                  <a:cubicBezTo>
                    <a:pt x="6943905" y="17780"/>
                    <a:pt x="6952795" y="20320"/>
                    <a:pt x="6962955" y="21590"/>
                  </a:cubicBezTo>
                  <a:close/>
                  <a:moveTo>
                    <a:pt x="6973115" y="1150690"/>
                  </a:moveTo>
                  <a:cubicBezTo>
                    <a:pt x="6974385" y="1134180"/>
                    <a:pt x="6975655" y="1121480"/>
                    <a:pt x="6975655" y="1108780"/>
                  </a:cubicBezTo>
                  <a:cubicBezTo>
                    <a:pt x="6974385" y="1060410"/>
                    <a:pt x="6973115" y="1016208"/>
                    <a:pt x="6973115" y="968671"/>
                  </a:cubicBezTo>
                  <a:cubicBezTo>
                    <a:pt x="6973115" y="946987"/>
                    <a:pt x="6975655" y="925303"/>
                    <a:pt x="6974385" y="903620"/>
                  </a:cubicBezTo>
                  <a:cubicBezTo>
                    <a:pt x="6974385" y="883604"/>
                    <a:pt x="6973115" y="862754"/>
                    <a:pt x="6971845" y="842738"/>
                  </a:cubicBezTo>
                  <a:cubicBezTo>
                    <a:pt x="6966765" y="811881"/>
                    <a:pt x="6955335" y="173044"/>
                    <a:pt x="6955335" y="142186"/>
                  </a:cubicBezTo>
                  <a:cubicBezTo>
                    <a:pt x="6952795" y="116333"/>
                    <a:pt x="6950255" y="89645"/>
                    <a:pt x="6947715" y="63500"/>
                  </a:cubicBezTo>
                  <a:cubicBezTo>
                    <a:pt x="6946445" y="44450"/>
                    <a:pt x="6945175" y="43180"/>
                    <a:pt x="6898962" y="41910"/>
                  </a:cubicBezTo>
                  <a:cubicBezTo>
                    <a:pt x="6882583" y="41910"/>
                    <a:pt x="6871664" y="41910"/>
                    <a:pt x="6855286" y="40640"/>
                  </a:cubicBezTo>
                  <a:cubicBezTo>
                    <a:pt x="6718797" y="36830"/>
                    <a:pt x="6576849" y="31750"/>
                    <a:pt x="6440361" y="30480"/>
                  </a:cubicBezTo>
                  <a:cubicBezTo>
                    <a:pt x="6107329" y="26670"/>
                    <a:pt x="5768838" y="25400"/>
                    <a:pt x="5435806" y="22860"/>
                  </a:cubicBezTo>
                  <a:cubicBezTo>
                    <a:pt x="5386670" y="22860"/>
                    <a:pt x="5332075" y="22860"/>
                    <a:pt x="5282939" y="22860"/>
                  </a:cubicBezTo>
                  <a:cubicBezTo>
                    <a:pt x="5201045" y="22860"/>
                    <a:pt x="5119153" y="22860"/>
                    <a:pt x="5042719" y="22860"/>
                  </a:cubicBezTo>
                  <a:cubicBezTo>
                    <a:pt x="4868014" y="22860"/>
                    <a:pt x="4693309" y="22860"/>
                    <a:pt x="4524063" y="24130"/>
                  </a:cubicBezTo>
                  <a:cubicBezTo>
                    <a:pt x="4376655" y="25400"/>
                    <a:pt x="1892566" y="29210"/>
                    <a:pt x="1745158" y="29210"/>
                  </a:cubicBezTo>
                  <a:cubicBezTo>
                    <a:pt x="1504939" y="29210"/>
                    <a:pt x="1264719" y="26670"/>
                    <a:pt x="1024499" y="33020"/>
                  </a:cubicBezTo>
                  <a:cubicBezTo>
                    <a:pt x="898930" y="36830"/>
                    <a:pt x="778820" y="36830"/>
                    <a:pt x="658710" y="38100"/>
                  </a:cubicBezTo>
                  <a:cubicBezTo>
                    <a:pt x="451248" y="41910"/>
                    <a:pt x="243785" y="45720"/>
                    <a:pt x="49530" y="50800"/>
                  </a:cubicBezTo>
                  <a:cubicBezTo>
                    <a:pt x="36830" y="50800"/>
                    <a:pt x="34290" y="53340"/>
                    <a:pt x="33020" y="67127"/>
                  </a:cubicBezTo>
                  <a:cubicBezTo>
                    <a:pt x="31750" y="82139"/>
                    <a:pt x="31750" y="97151"/>
                    <a:pt x="30480" y="112163"/>
                  </a:cubicBezTo>
                  <a:cubicBezTo>
                    <a:pt x="29210" y="137182"/>
                    <a:pt x="26670" y="161368"/>
                    <a:pt x="25400" y="186388"/>
                  </a:cubicBezTo>
                  <a:cubicBezTo>
                    <a:pt x="20320" y="213075"/>
                    <a:pt x="26670" y="865256"/>
                    <a:pt x="29210" y="891944"/>
                  </a:cubicBezTo>
                  <a:cubicBezTo>
                    <a:pt x="29210" y="920299"/>
                    <a:pt x="29210" y="949489"/>
                    <a:pt x="30480" y="977845"/>
                  </a:cubicBezTo>
                  <a:cubicBezTo>
                    <a:pt x="30480" y="998694"/>
                    <a:pt x="33020" y="1019544"/>
                    <a:pt x="33020" y="1040394"/>
                  </a:cubicBezTo>
                  <a:cubicBezTo>
                    <a:pt x="33020" y="1062912"/>
                    <a:pt x="33020" y="1085429"/>
                    <a:pt x="31750" y="1108780"/>
                  </a:cubicBezTo>
                  <a:cubicBezTo>
                    <a:pt x="31750" y="1112590"/>
                    <a:pt x="31750" y="1115130"/>
                    <a:pt x="31750" y="1118940"/>
                  </a:cubicBezTo>
                  <a:cubicBezTo>
                    <a:pt x="31750" y="1129100"/>
                    <a:pt x="35560" y="1132910"/>
                    <a:pt x="44450" y="1132910"/>
                  </a:cubicBezTo>
                  <a:cubicBezTo>
                    <a:pt x="85459" y="1132910"/>
                    <a:pt x="161892" y="1134180"/>
                    <a:pt x="232866" y="1134180"/>
                  </a:cubicBezTo>
                  <a:cubicBezTo>
                    <a:pt x="336597" y="1134180"/>
                    <a:pt x="445788" y="1131640"/>
                    <a:pt x="549519" y="1134180"/>
                  </a:cubicBezTo>
                  <a:cubicBezTo>
                    <a:pt x="718765" y="1137990"/>
                    <a:pt x="888011" y="1140530"/>
                    <a:pt x="1057256" y="1139260"/>
                  </a:cubicBezTo>
                  <a:cubicBezTo>
                    <a:pt x="1166447" y="1137990"/>
                    <a:pt x="1270178" y="1140530"/>
                    <a:pt x="1379369" y="1140530"/>
                  </a:cubicBezTo>
                  <a:cubicBezTo>
                    <a:pt x="1537696" y="1140530"/>
                    <a:pt x="1696022" y="1139260"/>
                    <a:pt x="1854349" y="1140530"/>
                  </a:cubicBezTo>
                  <a:cubicBezTo>
                    <a:pt x="2089109" y="1141800"/>
                    <a:pt x="4666011" y="1131640"/>
                    <a:pt x="4906231" y="1134180"/>
                  </a:cubicBezTo>
                  <a:cubicBezTo>
                    <a:pt x="5009962" y="1135450"/>
                    <a:pt x="5113693" y="1136720"/>
                    <a:pt x="5211965" y="1136720"/>
                  </a:cubicBezTo>
                  <a:cubicBezTo>
                    <a:pt x="5392130" y="1139260"/>
                    <a:pt x="5566834" y="1135450"/>
                    <a:pt x="5746999" y="1139260"/>
                  </a:cubicBezTo>
                  <a:cubicBezTo>
                    <a:pt x="5894407" y="1141800"/>
                    <a:pt x="6041814" y="1141800"/>
                    <a:pt x="6189222" y="1144340"/>
                  </a:cubicBezTo>
                  <a:cubicBezTo>
                    <a:pt x="6407603" y="1148150"/>
                    <a:pt x="6625985" y="1150690"/>
                    <a:pt x="6844366" y="1151960"/>
                  </a:cubicBezTo>
                  <a:cubicBezTo>
                    <a:pt x="6926260" y="1151960"/>
                    <a:pt x="6952795" y="1150690"/>
                    <a:pt x="6973115" y="1150690"/>
                  </a:cubicBezTo>
                  <a:close/>
                </a:path>
              </a:pathLst>
            </a:custGeom>
            <a:solidFill>
              <a:srgbClr val="FFFFFF"/>
            </a:solidFill>
          </p:spPr>
        </p:sp>
      </p:grpSp>
      <p:sp>
        <p:nvSpPr>
          <p:cNvPr id="19" name="Rectangle 18"/>
          <p:cNvSpPr/>
          <p:nvPr/>
        </p:nvSpPr>
        <p:spPr>
          <a:xfrm>
            <a:off x="2467840" y="5009079"/>
            <a:ext cx="13677900" cy="2041456"/>
          </a:xfrm>
          <a:prstGeom prst="rect">
            <a:avLst/>
          </a:prstGeom>
        </p:spPr>
        <p:txBody>
          <a:bodyPr wrap="square">
            <a:spAutoFit/>
          </a:bodyPr>
          <a:lstStyle/>
          <a:p>
            <a:pPr algn="just">
              <a:lnSpc>
                <a:spcPct val="150000"/>
              </a:lnSpc>
            </a:pPr>
            <a:r>
              <a:rPr lang="vi-VN" sz="4500" dirty="0">
                <a:solidFill>
                  <a:srgbClr val="333333"/>
                </a:solidFill>
                <a:ea typeface="Times New Roman" panose="02020603050405020304" pitchFamily="18" charset="0"/>
                <a:cs typeface="Arial" panose="020B0604020202020204" pitchFamily="34" charset="0"/>
              </a:rPr>
              <a:t>Khích lệ, động viên bạn bè quan tâm đến bạn bè xung quanh nhiều hơn.</a:t>
            </a:r>
            <a:endParaRPr lang="en-US" sz="4500" dirty="0">
              <a:latin typeface="Arial" panose="020B0604020202020204" pitchFamily="34" charset="0"/>
              <a:cs typeface="Arial" panose="020B0604020202020204" pitchFamily="34" charset="0"/>
            </a:endParaRPr>
          </a:p>
        </p:txBody>
      </p:sp>
      <p:grpSp>
        <p:nvGrpSpPr>
          <p:cNvPr id="20" name="Group 4"/>
          <p:cNvGrpSpPr/>
          <p:nvPr/>
        </p:nvGrpSpPr>
        <p:grpSpPr>
          <a:xfrm>
            <a:off x="1998724" y="7478745"/>
            <a:ext cx="14782800" cy="2026225"/>
            <a:chOff x="0" y="0"/>
            <a:chExt cx="6990895" cy="1169740"/>
          </a:xfrm>
        </p:grpSpPr>
        <p:sp>
          <p:nvSpPr>
            <p:cNvPr id="21" name="Freeform 5"/>
            <p:cNvSpPr/>
            <p:nvPr/>
          </p:nvSpPr>
          <p:spPr>
            <a:xfrm>
              <a:off x="10160" y="16510"/>
              <a:ext cx="6968035" cy="1141800"/>
            </a:xfrm>
            <a:custGeom>
              <a:avLst/>
              <a:gdLst/>
              <a:ahLst/>
              <a:cxnLst/>
              <a:rect l="l" t="t" r="r" b="b"/>
              <a:pathLst>
                <a:path w="6968035" h="1141800">
                  <a:moveTo>
                    <a:pt x="6968035" y="1141800"/>
                  </a:moveTo>
                  <a:lnTo>
                    <a:pt x="0" y="1134180"/>
                  </a:lnTo>
                  <a:lnTo>
                    <a:pt x="0" y="409233"/>
                  </a:lnTo>
                  <a:lnTo>
                    <a:pt x="17780" y="19050"/>
                  </a:lnTo>
                  <a:lnTo>
                    <a:pt x="3472781" y="0"/>
                  </a:lnTo>
                  <a:lnTo>
                    <a:pt x="6948985" y="5080"/>
                  </a:lnTo>
                  <a:close/>
                </a:path>
              </a:pathLst>
            </a:custGeom>
            <a:solidFill>
              <a:srgbClr val="FFFFFF"/>
            </a:solidFill>
          </p:spPr>
        </p:sp>
        <p:sp>
          <p:nvSpPr>
            <p:cNvPr id="22" name="Freeform 6"/>
            <p:cNvSpPr/>
            <p:nvPr/>
          </p:nvSpPr>
          <p:spPr>
            <a:xfrm>
              <a:off x="-3810" y="0"/>
              <a:ext cx="6997245" cy="1168470"/>
            </a:xfrm>
            <a:custGeom>
              <a:avLst/>
              <a:gdLst/>
              <a:ahLst/>
              <a:cxnLst/>
              <a:rect l="l" t="t" r="r" b="b"/>
              <a:pathLst>
                <a:path w="6997245" h="1168470">
                  <a:moveTo>
                    <a:pt x="6962955" y="21590"/>
                  </a:moveTo>
                  <a:cubicBezTo>
                    <a:pt x="6964225" y="34290"/>
                    <a:pt x="6964225" y="44450"/>
                    <a:pt x="6965495" y="54610"/>
                  </a:cubicBezTo>
                  <a:cubicBezTo>
                    <a:pt x="6968035" y="80471"/>
                    <a:pt x="6969305" y="103823"/>
                    <a:pt x="6971845" y="126340"/>
                  </a:cubicBezTo>
                  <a:cubicBezTo>
                    <a:pt x="6971845" y="158866"/>
                    <a:pt x="6984545" y="800205"/>
                    <a:pt x="6990895" y="832730"/>
                  </a:cubicBezTo>
                  <a:cubicBezTo>
                    <a:pt x="6997245" y="881936"/>
                    <a:pt x="6993435" y="931975"/>
                    <a:pt x="6993435" y="981181"/>
                  </a:cubicBezTo>
                  <a:cubicBezTo>
                    <a:pt x="6993435" y="1024548"/>
                    <a:pt x="6994705" y="1064580"/>
                    <a:pt x="6995975" y="1107510"/>
                  </a:cubicBezTo>
                  <a:cubicBezTo>
                    <a:pt x="6995975" y="1129100"/>
                    <a:pt x="6995975" y="1143070"/>
                    <a:pt x="6995975" y="1167200"/>
                  </a:cubicBezTo>
                  <a:cubicBezTo>
                    <a:pt x="6973115" y="1167200"/>
                    <a:pt x="6952795" y="1168470"/>
                    <a:pt x="6915340" y="1167200"/>
                  </a:cubicBezTo>
                  <a:cubicBezTo>
                    <a:pt x="6560470" y="1162120"/>
                    <a:pt x="6200141" y="1168470"/>
                    <a:pt x="5845271" y="1163390"/>
                  </a:cubicBezTo>
                  <a:cubicBezTo>
                    <a:pt x="5632349" y="1159580"/>
                    <a:pt x="5424886" y="1162120"/>
                    <a:pt x="5211965" y="1159580"/>
                  </a:cubicBezTo>
                  <a:cubicBezTo>
                    <a:pt x="5113693" y="1158310"/>
                    <a:pt x="5015421" y="1157040"/>
                    <a:pt x="4917150" y="1155770"/>
                  </a:cubicBezTo>
                  <a:cubicBezTo>
                    <a:pt x="4857094" y="1155770"/>
                    <a:pt x="4802499" y="1157040"/>
                    <a:pt x="4742444" y="1157040"/>
                  </a:cubicBezTo>
                  <a:cubicBezTo>
                    <a:pt x="4589577" y="1155770"/>
                    <a:pt x="4169193" y="1157040"/>
                    <a:pt x="4016326" y="1155770"/>
                  </a:cubicBezTo>
                  <a:cubicBezTo>
                    <a:pt x="3907135" y="1154500"/>
                    <a:pt x="1723320" y="1163390"/>
                    <a:pt x="1614129" y="1162120"/>
                  </a:cubicBezTo>
                  <a:cubicBezTo>
                    <a:pt x="1586831" y="1162120"/>
                    <a:pt x="1554074" y="1163390"/>
                    <a:pt x="1526777" y="1163390"/>
                  </a:cubicBezTo>
                  <a:cubicBezTo>
                    <a:pt x="1461262" y="1163390"/>
                    <a:pt x="1401207" y="1164660"/>
                    <a:pt x="1335693" y="1164660"/>
                  </a:cubicBezTo>
                  <a:cubicBezTo>
                    <a:pt x="1171907" y="1164660"/>
                    <a:pt x="1013580" y="1163390"/>
                    <a:pt x="849794" y="1162120"/>
                  </a:cubicBezTo>
                  <a:cubicBezTo>
                    <a:pt x="751522" y="1160850"/>
                    <a:pt x="653251" y="1159580"/>
                    <a:pt x="560438" y="1158310"/>
                  </a:cubicBezTo>
                  <a:cubicBezTo>
                    <a:pt x="385733" y="1157040"/>
                    <a:pt x="211028" y="1155770"/>
                    <a:pt x="48260" y="1155770"/>
                  </a:cubicBezTo>
                  <a:cubicBezTo>
                    <a:pt x="38100" y="1155770"/>
                    <a:pt x="29210" y="1155770"/>
                    <a:pt x="19050" y="1154500"/>
                  </a:cubicBezTo>
                  <a:cubicBezTo>
                    <a:pt x="10160" y="1153230"/>
                    <a:pt x="5080" y="1146880"/>
                    <a:pt x="7620" y="1137990"/>
                  </a:cubicBezTo>
                  <a:cubicBezTo>
                    <a:pt x="16510" y="1106279"/>
                    <a:pt x="12700" y="1085429"/>
                    <a:pt x="11430" y="1063746"/>
                  </a:cubicBezTo>
                  <a:cubicBezTo>
                    <a:pt x="10160" y="1019544"/>
                    <a:pt x="6350" y="976177"/>
                    <a:pt x="7620" y="931975"/>
                  </a:cubicBezTo>
                  <a:cubicBezTo>
                    <a:pt x="5080" y="876932"/>
                    <a:pt x="0" y="195562"/>
                    <a:pt x="7620" y="139684"/>
                  </a:cubicBezTo>
                  <a:cubicBezTo>
                    <a:pt x="8890" y="128842"/>
                    <a:pt x="7620" y="117167"/>
                    <a:pt x="8890" y="106325"/>
                  </a:cubicBezTo>
                  <a:cubicBezTo>
                    <a:pt x="10160" y="88811"/>
                    <a:pt x="12700" y="69629"/>
                    <a:pt x="13970" y="44450"/>
                  </a:cubicBezTo>
                  <a:cubicBezTo>
                    <a:pt x="13970" y="41910"/>
                    <a:pt x="15240" y="39370"/>
                    <a:pt x="16510" y="38100"/>
                  </a:cubicBezTo>
                  <a:cubicBezTo>
                    <a:pt x="38100" y="35560"/>
                    <a:pt x="74540" y="30480"/>
                    <a:pt x="161892" y="29210"/>
                  </a:cubicBezTo>
                  <a:cubicBezTo>
                    <a:pt x="309300" y="25400"/>
                    <a:pt x="456707" y="22860"/>
                    <a:pt x="609574" y="20320"/>
                  </a:cubicBezTo>
                  <a:cubicBezTo>
                    <a:pt x="713306" y="17780"/>
                    <a:pt x="817037" y="16510"/>
                    <a:pt x="915308" y="13970"/>
                  </a:cubicBezTo>
                  <a:cubicBezTo>
                    <a:pt x="1013580" y="11430"/>
                    <a:pt x="1117311" y="8890"/>
                    <a:pt x="1215583" y="8890"/>
                  </a:cubicBezTo>
                  <a:cubicBezTo>
                    <a:pt x="1324774" y="7620"/>
                    <a:pt x="1433965" y="10160"/>
                    <a:pt x="1543155" y="8890"/>
                  </a:cubicBezTo>
                  <a:cubicBezTo>
                    <a:pt x="1679644" y="8890"/>
                    <a:pt x="4152814" y="6350"/>
                    <a:pt x="4289303" y="5080"/>
                  </a:cubicBezTo>
                  <a:cubicBezTo>
                    <a:pt x="4420332" y="3810"/>
                    <a:pt x="4551360" y="2540"/>
                    <a:pt x="4687849" y="2540"/>
                  </a:cubicBezTo>
                  <a:cubicBezTo>
                    <a:pt x="4911690" y="1270"/>
                    <a:pt x="5130072" y="0"/>
                    <a:pt x="5353913" y="0"/>
                  </a:cubicBezTo>
                  <a:cubicBezTo>
                    <a:pt x="5446725" y="0"/>
                    <a:pt x="5544996" y="2540"/>
                    <a:pt x="5637808" y="2540"/>
                  </a:cubicBezTo>
                  <a:cubicBezTo>
                    <a:pt x="5894407" y="3810"/>
                    <a:pt x="6156465" y="5080"/>
                    <a:pt x="6413063" y="7620"/>
                  </a:cubicBezTo>
                  <a:cubicBezTo>
                    <a:pt x="6549552" y="8890"/>
                    <a:pt x="6686039" y="12700"/>
                    <a:pt x="6822528" y="16510"/>
                  </a:cubicBezTo>
                  <a:cubicBezTo>
                    <a:pt x="6855286" y="16510"/>
                    <a:pt x="6888043" y="16510"/>
                    <a:pt x="6915340" y="16510"/>
                  </a:cubicBezTo>
                  <a:cubicBezTo>
                    <a:pt x="6943905" y="17780"/>
                    <a:pt x="6952795" y="20320"/>
                    <a:pt x="6962955" y="21590"/>
                  </a:cubicBezTo>
                  <a:close/>
                  <a:moveTo>
                    <a:pt x="6973115" y="1150690"/>
                  </a:moveTo>
                  <a:cubicBezTo>
                    <a:pt x="6974385" y="1134180"/>
                    <a:pt x="6975655" y="1121480"/>
                    <a:pt x="6975655" y="1108780"/>
                  </a:cubicBezTo>
                  <a:cubicBezTo>
                    <a:pt x="6974385" y="1060410"/>
                    <a:pt x="6973115" y="1016208"/>
                    <a:pt x="6973115" y="968671"/>
                  </a:cubicBezTo>
                  <a:cubicBezTo>
                    <a:pt x="6973115" y="946987"/>
                    <a:pt x="6975655" y="925303"/>
                    <a:pt x="6974385" y="903620"/>
                  </a:cubicBezTo>
                  <a:cubicBezTo>
                    <a:pt x="6974385" y="883604"/>
                    <a:pt x="6973115" y="862754"/>
                    <a:pt x="6971845" y="842738"/>
                  </a:cubicBezTo>
                  <a:cubicBezTo>
                    <a:pt x="6966765" y="811881"/>
                    <a:pt x="6955335" y="173044"/>
                    <a:pt x="6955335" y="142186"/>
                  </a:cubicBezTo>
                  <a:cubicBezTo>
                    <a:pt x="6952795" y="116333"/>
                    <a:pt x="6950255" y="89645"/>
                    <a:pt x="6947715" y="63500"/>
                  </a:cubicBezTo>
                  <a:cubicBezTo>
                    <a:pt x="6946445" y="44450"/>
                    <a:pt x="6945175" y="43180"/>
                    <a:pt x="6898962" y="41910"/>
                  </a:cubicBezTo>
                  <a:cubicBezTo>
                    <a:pt x="6882583" y="41910"/>
                    <a:pt x="6871664" y="41910"/>
                    <a:pt x="6855286" y="40640"/>
                  </a:cubicBezTo>
                  <a:cubicBezTo>
                    <a:pt x="6718797" y="36830"/>
                    <a:pt x="6576849" y="31750"/>
                    <a:pt x="6440361" y="30480"/>
                  </a:cubicBezTo>
                  <a:cubicBezTo>
                    <a:pt x="6107329" y="26670"/>
                    <a:pt x="5768838" y="25400"/>
                    <a:pt x="5435806" y="22860"/>
                  </a:cubicBezTo>
                  <a:cubicBezTo>
                    <a:pt x="5386670" y="22860"/>
                    <a:pt x="5332075" y="22860"/>
                    <a:pt x="5282939" y="22860"/>
                  </a:cubicBezTo>
                  <a:cubicBezTo>
                    <a:pt x="5201045" y="22860"/>
                    <a:pt x="5119153" y="22860"/>
                    <a:pt x="5042719" y="22860"/>
                  </a:cubicBezTo>
                  <a:cubicBezTo>
                    <a:pt x="4868014" y="22860"/>
                    <a:pt x="4693309" y="22860"/>
                    <a:pt x="4524063" y="24130"/>
                  </a:cubicBezTo>
                  <a:cubicBezTo>
                    <a:pt x="4376655" y="25400"/>
                    <a:pt x="1892566" y="29210"/>
                    <a:pt x="1745158" y="29210"/>
                  </a:cubicBezTo>
                  <a:cubicBezTo>
                    <a:pt x="1504939" y="29210"/>
                    <a:pt x="1264719" y="26670"/>
                    <a:pt x="1024499" y="33020"/>
                  </a:cubicBezTo>
                  <a:cubicBezTo>
                    <a:pt x="898930" y="36830"/>
                    <a:pt x="778820" y="36830"/>
                    <a:pt x="658710" y="38100"/>
                  </a:cubicBezTo>
                  <a:cubicBezTo>
                    <a:pt x="451248" y="41910"/>
                    <a:pt x="243785" y="45720"/>
                    <a:pt x="49530" y="50800"/>
                  </a:cubicBezTo>
                  <a:cubicBezTo>
                    <a:pt x="36830" y="50800"/>
                    <a:pt x="34290" y="53340"/>
                    <a:pt x="33020" y="67127"/>
                  </a:cubicBezTo>
                  <a:cubicBezTo>
                    <a:pt x="31750" y="82139"/>
                    <a:pt x="31750" y="97151"/>
                    <a:pt x="30480" y="112163"/>
                  </a:cubicBezTo>
                  <a:cubicBezTo>
                    <a:pt x="29210" y="137182"/>
                    <a:pt x="26670" y="161368"/>
                    <a:pt x="25400" y="186388"/>
                  </a:cubicBezTo>
                  <a:cubicBezTo>
                    <a:pt x="20320" y="213075"/>
                    <a:pt x="26670" y="865256"/>
                    <a:pt x="29210" y="891944"/>
                  </a:cubicBezTo>
                  <a:cubicBezTo>
                    <a:pt x="29210" y="920299"/>
                    <a:pt x="29210" y="949489"/>
                    <a:pt x="30480" y="977845"/>
                  </a:cubicBezTo>
                  <a:cubicBezTo>
                    <a:pt x="30480" y="998694"/>
                    <a:pt x="33020" y="1019544"/>
                    <a:pt x="33020" y="1040394"/>
                  </a:cubicBezTo>
                  <a:cubicBezTo>
                    <a:pt x="33020" y="1062912"/>
                    <a:pt x="33020" y="1085429"/>
                    <a:pt x="31750" y="1108780"/>
                  </a:cubicBezTo>
                  <a:cubicBezTo>
                    <a:pt x="31750" y="1112590"/>
                    <a:pt x="31750" y="1115130"/>
                    <a:pt x="31750" y="1118940"/>
                  </a:cubicBezTo>
                  <a:cubicBezTo>
                    <a:pt x="31750" y="1129100"/>
                    <a:pt x="35560" y="1132910"/>
                    <a:pt x="44450" y="1132910"/>
                  </a:cubicBezTo>
                  <a:cubicBezTo>
                    <a:pt x="85459" y="1132910"/>
                    <a:pt x="161892" y="1134180"/>
                    <a:pt x="232866" y="1134180"/>
                  </a:cubicBezTo>
                  <a:cubicBezTo>
                    <a:pt x="336597" y="1134180"/>
                    <a:pt x="445788" y="1131640"/>
                    <a:pt x="549519" y="1134180"/>
                  </a:cubicBezTo>
                  <a:cubicBezTo>
                    <a:pt x="718765" y="1137990"/>
                    <a:pt x="888011" y="1140530"/>
                    <a:pt x="1057256" y="1139260"/>
                  </a:cubicBezTo>
                  <a:cubicBezTo>
                    <a:pt x="1166447" y="1137990"/>
                    <a:pt x="1270178" y="1140530"/>
                    <a:pt x="1379369" y="1140530"/>
                  </a:cubicBezTo>
                  <a:cubicBezTo>
                    <a:pt x="1537696" y="1140530"/>
                    <a:pt x="1696022" y="1139260"/>
                    <a:pt x="1854349" y="1140530"/>
                  </a:cubicBezTo>
                  <a:cubicBezTo>
                    <a:pt x="2089109" y="1141800"/>
                    <a:pt x="4666011" y="1131640"/>
                    <a:pt x="4906231" y="1134180"/>
                  </a:cubicBezTo>
                  <a:cubicBezTo>
                    <a:pt x="5009962" y="1135450"/>
                    <a:pt x="5113693" y="1136720"/>
                    <a:pt x="5211965" y="1136720"/>
                  </a:cubicBezTo>
                  <a:cubicBezTo>
                    <a:pt x="5392130" y="1139260"/>
                    <a:pt x="5566834" y="1135450"/>
                    <a:pt x="5746999" y="1139260"/>
                  </a:cubicBezTo>
                  <a:cubicBezTo>
                    <a:pt x="5894407" y="1141800"/>
                    <a:pt x="6041814" y="1141800"/>
                    <a:pt x="6189222" y="1144340"/>
                  </a:cubicBezTo>
                  <a:cubicBezTo>
                    <a:pt x="6407603" y="1148150"/>
                    <a:pt x="6625985" y="1150690"/>
                    <a:pt x="6844366" y="1151960"/>
                  </a:cubicBezTo>
                  <a:cubicBezTo>
                    <a:pt x="6926260" y="1151960"/>
                    <a:pt x="6952795" y="1150690"/>
                    <a:pt x="6973115" y="1150690"/>
                  </a:cubicBezTo>
                  <a:close/>
                </a:path>
              </a:pathLst>
            </a:custGeom>
            <a:solidFill>
              <a:srgbClr val="FFFFFF"/>
            </a:solidFill>
          </p:spPr>
        </p:sp>
      </p:grpSp>
      <p:sp>
        <p:nvSpPr>
          <p:cNvPr id="23" name="Rectangle 22"/>
          <p:cNvSpPr/>
          <p:nvPr/>
        </p:nvSpPr>
        <p:spPr>
          <a:xfrm>
            <a:off x="2496297" y="7420072"/>
            <a:ext cx="13677900" cy="2041456"/>
          </a:xfrm>
          <a:prstGeom prst="rect">
            <a:avLst/>
          </a:prstGeom>
        </p:spPr>
        <p:txBody>
          <a:bodyPr wrap="square">
            <a:spAutoFit/>
          </a:bodyPr>
          <a:lstStyle/>
          <a:p>
            <a:pPr algn="just">
              <a:lnSpc>
                <a:spcPct val="150000"/>
              </a:lnSpc>
            </a:pPr>
            <a:r>
              <a:rPr lang="vi-VN" sz="4500" dirty="0">
                <a:solidFill>
                  <a:srgbClr val="333333"/>
                </a:solidFill>
                <a:ea typeface="Times New Roman" panose="02020603050405020304" pitchFamily="18" charset="0"/>
                <a:cs typeface="Arial" panose="020B0604020202020204" pitchFamily="34" charset="0"/>
              </a:rPr>
              <a:t>Chia sẻ những khó khăn về vật chất với những người gặp khó khăn.</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096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outVertical)">
                                      <p:cBhvr>
                                        <p:cTn id="22" dur="500"/>
                                        <p:tgtEl>
                                          <p:spTgt spid="15"/>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out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par>
                                <p:cTn id="31" presetID="16" presetClass="entr" presetSubtype="21"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9"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514600" y="112446"/>
            <a:ext cx="990600" cy="1486829"/>
          </a:xfrm>
          <a:prstGeom prst="rect">
            <a:avLst/>
          </a:prstGeom>
        </p:spPr>
      </p:pic>
      <p:sp>
        <p:nvSpPr>
          <p:cNvPr id="14" name="TextBox 14"/>
          <p:cNvSpPr txBox="1"/>
          <p:nvPr/>
        </p:nvSpPr>
        <p:spPr>
          <a:xfrm>
            <a:off x="3352800" y="342900"/>
            <a:ext cx="11887200" cy="1025922"/>
          </a:xfrm>
          <a:prstGeom prst="rect">
            <a:avLst/>
          </a:prstGeom>
        </p:spPr>
        <p:txBody>
          <a:bodyPr wrap="square" lIns="0" tIns="0" rIns="0" bIns="0" rtlCol="0" anchor="t">
            <a:spAutoFit/>
          </a:bodyPr>
          <a:lstStyle/>
          <a:p>
            <a:pPr marL="0" lvl="0" indent="0" algn="ctr">
              <a:lnSpc>
                <a:spcPts val="8000"/>
              </a:lnSpc>
              <a:spcBef>
                <a:spcPct val="0"/>
              </a:spcBef>
            </a:pPr>
            <a:r>
              <a:rPr lang="vi-VN" sz="5200" b="1" dirty="0" smtClean="0"/>
              <a:t>2. Quan sát tranh và trả lời câu hỏi</a:t>
            </a:r>
            <a:endParaRPr lang="en-US" sz="5200" b="1" dirty="0"/>
          </a:p>
        </p:txBody>
      </p:sp>
      <p:pic>
        <p:nvPicPr>
          <p:cNvPr id="16"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935200" y="94850"/>
            <a:ext cx="990600" cy="1486829"/>
          </a:xfrm>
          <a:prstGeom prst="rect">
            <a:avLst/>
          </a:prstGeom>
        </p:spPr>
      </p:pic>
      <p:sp>
        <p:nvSpPr>
          <p:cNvPr id="4" name="Rectangle 3"/>
          <p:cNvSpPr/>
          <p:nvPr/>
        </p:nvSpPr>
        <p:spPr>
          <a:xfrm>
            <a:off x="727291" y="1581679"/>
            <a:ext cx="17138218" cy="784830"/>
          </a:xfrm>
          <a:prstGeom prst="rect">
            <a:avLst/>
          </a:prstGeom>
        </p:spPr>
        <p:txBody>
          <a:bodyPr wrap="none">
            <a:spAutoFit/>
          </a:bodyPr>
          <a:lstStyle/>
          <a:p>
            <a:pPr algn="ctr"/>
            <a:r>
              <a:rPr lang="vi-VN" sz="45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Thảo luận cặp đôi: q</a:t>
            </a:r>
            <a:r>
              <a:rPr lang="fr-FR" sz="4500" b="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uan</a:t>
            </a:r>
            <a:r>
              <a:rPr lang="fr-FR" sz="45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sát</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tranh</a:t>
            </a:r>
            <a:r>
              <a:rPr lang="fr-FR" sz="45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SGK </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tr.12 </a:t>
            </a: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và</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trả</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lời</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câu</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hỏi</a:t>
            </a:r>
            <a:endParaRPr lang="en-US" sz="45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722528" y="2366509"/>
            <a:ext cx="16916400" cy="7517443"/>
          </a:xfrm>
          <a:prstGeom prst="rect">
            <a:avLst/>
          </a:prstGeom>
        </p:spPr>
        <p:txBody>
          <a:bodyPr wrap="square">
            <a:spAutoFit/>
          </a:bodyPr>
          <a:lstStyle/>
          <a:p>
            <a:pPr marL="685800" indent="-685800" algn="just">
              <a:lnSpc>
                <a:spcPct val="150000"/>
              </a:lnSpc>
              <a:spcBef>
                <a:spcPts val="300"/>
              </a:spcBef>
              <a:spcAft>
                <a:spcPts val="300"/>
              </a:spcAft>
              <a:buFont typeface="Wingdings" panose="05000000000000000000" pitchFamily="2" charset="2"/>
              <a:buChar char="v"/>
            </a:pPr>
            <a:r>
              <a:rPr lang="fr-FR" sz="45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Em</a:t>
            </a:r>
            <a:r>
              <a:rPr lang="fr-FR"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nhận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xét</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gì</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về</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lời</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nói</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hành</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nhân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bốn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bức</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tranh</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50000"/>
              </a:lnSpc>
              <a:spcBef>
                <a:spcPts val="300"/>
              </a:spcBef>
              <a:spcAft>
                <a:spcPts val="300"/>
              </a:spcAft>
              <a:buFont typeface="Wingdings" panose="05000000000000000000" pitchFamily="2" charset="2"/>
              <a:buChar char="v"/>
            </a:pPr>
            <a:r>
              <a:rPr lang="fr-FR"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Theo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em</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vì</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sao</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cuộc</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chúng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quan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tâm</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cảm</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thông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chia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sẻ</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50000"/>
              </a:lnSpc>
              <a:spcBef>
                <a:spcPts val="300"/>
              </a:spcBef>
              <a:spcAft>
                <a:spcPts val="300"/>
              </a:spcAft>
              <a:buFont typeface="Wingdings" panose="05000000000000000000" pitchFamily="2" charset="2"/>
              <a:buChar char="v"/>
            </a:pPr>
            <a:r>
              <a:rPr lang="fr-FR" sz="45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Chúng</a:t>
            </a:r>
            <a:r>
              <a:rPr lang="fr-FR"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ta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làm</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gì</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khích</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lệ</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viên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bạn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bè</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quan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tâm</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cảm</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thông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chia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sẻ</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người</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phê</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phán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thói</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ích</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kỉ</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thờ</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ơ</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trước</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khó</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khăn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mất</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mát</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người</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cách</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phù</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5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3691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edg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514600" y="112446"/>
            <a:ext cx="990600" cy="1486829"/>
          </a:xfrm>
          <a:prstGeom prst="rect">
            <a:avLst/>
          </a:prstGeom>
        </p:spPr>
      </p:pic>
      <p:sp>
        <p:nvSpPr>
          <p:cNvPr id="14" name="TextBox 14"/>
          <p:cNvSpPr txBox="1"/>
          <p:nvPr/>
        </p:nvSpPr>
        <p:spPr>
          <a:xfrm>
            <a:off x="3352800" y="342900"/>
            <a:ext cx="11887200" cy="1025922"/>
          </a:xfrm>
          <a:prstGeom prst="rect">
            <a:avLst/>
          </a:prstGeom>
        </p:spPr>
        <p:txBody>
          <a:bodyPr wrap="square" lIns="0" tIns="0" rIns="0" bIns="0" rtlCol="0" anchor="t">
            <a:spAutoFit/>
          </a:bodyPr>
          <a:lstStyle/>
          <a:p>
            <a:pPr marL="0" lvl="0" indent="0" algn="ctr">
              <a:lnSpc>
                <a:spcPts val="8000"/>
              </a:lnSpc>
              <a:spcBef>
                <a:spcPct val="0"/>
              </a:spcBef>
            </a:pPr>
            <a:r>
              <a:rPr lang="vi-VN" sz="5200" b="1" dirty="0" smtClean="0"/>
              <a:t>2. Quan sát tranh và trả lời câu hỏi</a:t>
            </a:r>
            <a:endParaRPr lang="en-US" sz="5200" b="1" dirty="0"/>
          </a:p>
        </p:txBody>
      </p:sp>
      <p:pic>
        <p:nvPicPr>
          <p:cNvPr id="16"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935200" y="94850"/>
            <a:ext cx="990600" cy="1486829"/>
          </a:xfrm>
          <a:prstGeom prst="rect">
            <a:avLst/>
          </a:prstGeom>
        </p:spPr>
      </p:pic>
      <p:pic>
        <p:nvPicPr>
          <p:cNvPr id="2" name="Picture 1"/>
          <p:cNvPicPr>
            <a:picLocks noChangeAspect="1"/>
          </p:cNvPicPr>
          <p:nvPr/>
        </p:nvPicPr>
        <p:blipFill rotWithShape="1">
          <a:blip r:embed="rId11">
            <a:extLst>
              <a:ext uri="{28A0092B-C50C-407E-A947-70E740481C1C}">
                <a14:useLocalDpi xmlns:a14="http://schemas.microsoft.com/office/drawing/2010/main" val="0"/>
              </a:ext>
            </a:extLst>
          </a:blip>
          <a:srcRect l="4282" r="49471" b="49796"/>
          <a:stretch/>
        </p:blipFill>
        <p:spPr>
          <a:xfrm>
            <a:off x="1238250" y="1829729"/>
            <a:ext cx="7010400" cy="5927872"/>
          </a:xfrm>
          <a:prstGeom prst="rect">
            <a:avLst/>
          </a:prstGeom>
        </p:spPr>
      </p:pic>
      <p:pic>
        <p:nvPicPr>
          <p:cNvPr id="8" name="Picture 7"/>
          <p:cNvPicPr>
            <a:picLocks noChangeAspect="1"/>
          </p:cNvPicPr>
          <p:nvPr/>
        </p:nvPicPr>
        <p:blipFill rotWithShape="1">
          <a:blip r:embed="rId11">
            <a:extLst>
              <a:ext uri="{28A0092B-C50C-407E-A947-70E740481C1C}">
                <a14:useLocalDpi xmlns:a14="http://schemas.microsoft.com/office/drawing/2010/main" val="0"/>
              </a:ext>
            </a:extLst>
          </a:blip>
          <a:srcRect l="49263" t="3557" r="4490" b="49017"/>
          <a:stretch/>
        </p:blipFill>
        <p:spPr>
          <a:xfrm>
            <a:off x="10058400" y="1829729"/>
            <a:ext cx="7010400" cy="5927872"/>
          </a:xfrm>
          <a:prstGeom prst="rect">
            <a:avLst/>
          </a:prstGeom>
        </p:spPr>
      </p:pic>
      <p:sp>
        <p:nvSpPr>
          <p:cNvPr id="3" name="Rectangle 2"/>
          <p:cNvSpPr/>
          <p:nvPr/>
        </p:nvSpPr>
        <p:spPr>
          <a:xfrm>
            <a:off x="476250" y="7771817"/>
            <a:ext cx="7905750" cy="2031325"/>
          </a:xfrm>
          <a:prstGeom prst="rect">
            <a:avLst/>
          </a:prstGeom>
        </p:spPr>
        <p:txBody>
          <a:bodyPr wrap="square">
            <a:spAutoFit/>
          </a:bodyPr>
          <a:lstStyle/>
          <a:p>
            <a:pPr algn="just">
              <a:lnSpc>
                <a:spcPct val="150000"/>
              </a:lnSpc>
            </a:pPr>
            <a:r>
              <a:rPr lang="en-US"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Các bạn biết </a:t>
            </a:r>
            <a:r>
              <a:rPr lang="en-US"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quan</a:t>
            </a:r>
            <a:r>
              <a:rPr lang="en-US"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tâm, </a:t>
            </a:r>
            <a:r>
              <a:rPr lang="en-US"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thăm</a:t>
            </a:r>
            <a:r>
              <a:rPr lang="en-US"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hỏi khi bạn mình bị </a:t>
            </a:r>
            <a:r>
              <a:rPr lang="en-US"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ốm</a:t>
            </a:r>
            <a:r>
              <a:rPr lang="en-US"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
        <p:nvSpPr>
          <p:cNvPr id="10" name="Rectangle 9"/>
          <p:cNvSpPr/>
          <p:nvPr/>
        </p:nvSpPr>
        <p:spPr>
          <a:xfrm>
            <a:off x="9220200" y="7757601"/>
            <a:ext cx="9144000" cy="2031325"/>
          </a:xfrm>
          <a:prstGeom prst="rect">
            <a:avLst/>
          </a:prstGeom>
        </p:spPr>
        <p:txBody>
          <a:bodyPr wrap="square">
            <a:spAutoFit/>
          </a:bodyPr>
          <a:lstStyle/>
          <a:p>
            <a:pPr>
              <a:lnSpc>
                <a:spcPct val="150000"/>
              </a:lnSpc>
            </a:pPr>
            <a:r>
              <a:rPr lang="vi-VN" sz="4200" dirty="0">
                <a:solidFill>
                  <a:srgbClr val="000000"/>
                </a:solidFill>
                <a:ea typeface="Times New Roman" panose="02020603050405020304" pitchFamily="18" charset="0"/>
                <a:cs typeface="Arial" panose="020B0604020202020204" pitchFamily="34" charset="0"/>
              </a:rPr>
              <a:t>Bạn </a:t>
            </a:r>
            <a:r>
              <a:rPr lang="vi-VN" sz="4200" dirty="0" smtClean="0">
                <a:solidFill>
                  <a:srgbClr val="000000"/>
                </a:solidFill>
                <a:ea typeface="Times New Roman" panose="02020603050405020304" pitchFamily="18" charset="0"/>
                <a:cs typeface="Arial" panose="020B0604020202020204" pitchFamily="34" charset="0"/>
              </a:rPr>
              <a:t>chỉ </a:t>
            </a:r>
            <a:r>
              <a:rPr lang="vi-VN" sz="4200" dirty="0">
                <a:solidFill>
                  <a:srgbClr val="000000"/>
                </a:solidFill>
                <a:ea typeface="Times New Roman" panose="02020603050405020304" pitchFamily="18" charset="0"/>
                <a:cs typeface="Arial" panose="020B0604020202020204" pitchFamily="34" charset="0"/>
              </a:rPr>
              <a:t>lo chơi game mà không biết </a:t>
            </a:r>
            <a:r>
              <a:rPr lang="vi-VN" sz="4200" dirty="0" smtClean="0">
                <a:solidFill>
                  <a:srgbClr val="000000"/>
                </a:solidFill>
                <a:ea typeface="Times New Roman" panose="02020603050405020304" pitchFamily="18" charset="0"/>
                <a:cs typeface="Arial" panose="020B0604020202020204" pitchFamily="34" charset="0"/>
              </a:rPr>
              <a:t>chia </a:t>
            </a:r>
            <a:r>
              <a:rPr lang="vi-VN" sz="4200" dirty="0">
                <a:solidFill>
                  <a:srgbClr val="000000"/>
                </a:solidFill>
                <a:ea typeface="Times New Roman" panose="02020603050405020304" pitchFamily="18" charset="0"/>
                <a:cs typeface="Arial" panose="020B0604020202020204" pitchFamily="34" charset="0"/>
              </a:rPr>
              <a:t>sẻ việc nhà với mẹ khi mẹ bị </a:t>
            </a:r>
            <a:r>
              <a:rPr lang="vi-VN" sz="4200" dirty="0" smtClean="0">
                <a:solidFill>
                  <a:srgbClr val="000000"/>
                </a:solidFill>
                <a:ea typeface="Times New Roman" panose="02020603050405020304" pitchFamily="18" charset="0"/>
                <a:cs typeface="Arial" panose="020B0604020202020204" pitchFamily="34" charset="0"/>
              </a:rPr>
              <a:t>ốm</a:t>
            </a:r>
            <a:r>
              <a:rPr lang="vi-VN" sz="4200" dirty="0">
                <a:solidFill>
                  <a:srgbClr val="000000"/>
                </a:solidFill>
                <a:ea typeface="Times New Roman" panose="02020603050405020304" pitchFamily="18"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561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514600" y="112446"/>
            <a:ext cx="990600" cy="1486829"/>
          </a:xfrm>
          <a:prstGeom prst="rect">
            <a:avLst/>
          </a:prstGeom>
        </p:spPr>
      </p:pic>
      <p:sp>
        <p:nvSpPr>
          <p:cNvPr id="14" name="TextBox 14"/>
          <p:cNvSpPr txBox="1"/>
          <p:nvPr/>
        </p:nvSpPr>
        <p:spPr>
          <a:xfrm>
            <a:off x="3352800" y="342900"/>
            <a:ext cx="11887200" cy="1025922"/>
          </a:xfrm>
          <a:prstGeom prst="rect">
            <a:avLst/>
          </a:prstGeom>
        </p:spPr>
        <p:txBody>
          <a:bodyPr wrap="square" lIns="0" tIns="0" rIns="0" bIns="0" rtlCol="0" anchor="t">
            <a:spAutoFit/>
          </a:bodyPr>
          <a:lstStyle/>
          <a:p>
            <a:pPr marL="0" lvl="0" indent="0" algn="ctr">
              <a:lnSpc>
                <a:spcPts val="8000"/>
              </a:lnSpc>
              <a:spcBef>
                <a:spcPct val="0"/>
              </a:spcBef>
            </a:pPr>
            <a:r>
              <a:rPr lang="vi-VN" sz="5200" b="1" dirty="0" smtClean="0"/>
              <a:t>2. Quan sát tranh và trả lời câu hỏi</a:t>
            </a:r>
            <a:endParaRPr lang="en-US" sz="5200" b="1" dirty="0"/>
          </a:p>
        </p:txBody>
      </p:sp>
      <p:pic>
        <p:nvPicPr>
          <p:cNvPr id="16"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935200" y="94850"/>
            <a:ext cx="990600" cy="1486829"/>
          </a:xfrm>
          <a:prstGeom prst="rect">
            <a:avLst/>
          </a:prstGeom>
        </p:spPr>
      </p:pic>
      <p:pic>
        <p:nvPicPr>
          <p:cNvPr id="2" name="Picture 1"/>
          <p:cNvPicPr>
            <a:picLocks noChangeAspect="1"/>
          </p:cNvPicPr>
          <p:nvPr/>
        </p:nvPicPr>
        <p:blipFill rotWithShape="1">
          <a:blip r:embed="rId11">
            <a:extLst>
              <a:ext uri="{28A0092B-C50C-407E-A947-70E740481C1C}">
                <a14:useLocalDpi xmlns:a14="http://schemas.microsoft.com/office/drawing/2010/main" val="0"/>
              </a:ext>
            </a:extLst>
          </a:blip>
          <a:srcRect l="2137" t="49376" r="49730" b="3844"/>
          <a:stretch/>
        </p:blipFill>
        <p:spPr>
          <a:xfrm>
            <a:off x="1238250" y="1829729"/>
            <a:ext cx="7296150" cy="5523571"/>
          </a:xfrm>
          <a:prstGeom prst="rect">
            <a:avLst/>
          </a:prstGeom>
        </p:spPr>
      </p:pic>
      <p:pic>
        <p:nvPicPr>
          <p:cNvPr id="8" name="Picture 7"/>
          <p:cNvPicPr>
            <a:picLocks noChangeAspect="1"/>
          </p:cNvPicPr>
          <p:nvPr/>
        </p:nvPicPr>
        <p:blipFill rotWithShape="1">
          <a:blip r:embed="rId11">
            <a:extLst>
              <a:ext uri="{28A0092B-C50C-407E-A947-70E740481C1C}">
                <a14:useLocalDpi xmlns:a14="http://schemas.microsoft.com/office/drawing/2010/main" val="0"/>
              </a:ext>
            </a:extLst>
          </a:blip>
          <a:srcRect l="49766" t="49693" r="4992" b="3677"/>
          <a:stretch/>
        </p:blipFill>
        <p:spPr>
          <a:xfrm>
            <a:off x="10058400" y="1829729"/>
            <a:ext cx="7239000" cy="5523571"/>
          </a:xfrm>
          <a:prstGeom prst="rect">
            <a:avLst/>
          </a:prstGeom>
        </p:spPr>
      </p:pic>
      <p:sp>
        <p:nvSpPr>
          <p:cNvPr id="3" name="Rectangle 2"/>
          <p:cNvSpPr/>
          <p:nvPr/>
        </p:nvSpPr>
        <p:spPr>
          <a:xfrm>
            <a:off x="1266825" y="7362967"/>
            <a:ext cx="7239000" cy="2031325"/>
          </a:xfrm>
          <a:prstGeom prst="rect">
            <a:avLst/>
          </a:prstGeom>
        </p:spPr>
        <p:txBody>
          <a:bodyPr wrap="square">
            <a:spAutoFit/>
          </a:bodyPr>
          <a:lstStyle/>
          <a:p>
            <a:pPr algn="just">
              <a:lnSpc>
                <a:spcPct val="150000"/>
              </a:lnSpc>
            </a:pPr>
            <a:r>
              <a:rPr lang="en-US"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Bạn đã biết </a:t>
            </a:r>
            <a:r>
              <a:rPr lang="en-US"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thăm</a:t>
            </a:r>
            <a:r>
              <a:rPr lang="en-US"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hỏi </a:t>
            </a:r>
            <a:r>
              <a:rPr lang="en-US"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sức</a:t>
            </a:r>
            <a:r>
              <a:rPr lang="en-US"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khỏe của bà khi bà bị </a:t>
            </a:r>
            <a:r>
              <a:rPr lang="en-US"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ốm</a:t>
            </a:r>
            <a:r>
              <a:rPr lang="en-US"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
        <p:nvSpPr>
          <p:cNvPr id="10" name="Rectangle 9"/>
          <p:cNvSpPr/>
          <p:nvPr/>
        </p:nvSpPr>
        <p:spPr>
          <a:xfrm>
            <a:off x="9639300" y="7362967"/>
            <a:ext cx="8077200" cy="2031325"/>
          </a:xfrm>
          <a:prstGeom prst="rect">
            <a:avLst/>
          </a:prstGeom>
        </p:spPr>
        <p:txBody>
          <a:bodyPr wrap="square">
            <a:spAutoFit/>
          </a:bodyPr>
          <a:lstStyle/>
          <a:p>
            <a:pPr>
              <a:lnSpc>
                <a:spcPct val="150000"/>
              </a:lnSpc>
            </a:pPr>
            <a:r>
              <a:rPr lang="vi-VN" sz="4200" dirty="0">
                <a:solidFill>
                  <a:srgbClr val="000000"/>
                </a:solidFill>
                <a:ea typeface="Times New Roman" panose="02020603050405020304" pitchFamily="18" charset="0"/>
                <a:cs typeface="Arial" panose="020B0604020202020204" pitchFamily="34" charset="0"/>
              </a:rPr>
              <a:t>Bạn biết giúp đỡ cô giáo khi thấy cô cầm nhiều đồ.</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68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514600" y="112446"/>
            <a:ext cx="990600" cy="1486829"/>
          </a:xfrm>
          <a:prstGeom prst="rect">
            <a:avLst/>
          </a:prstGeom>
        </p:spPr>
      </p:pic>
      <p:sp>
        <p:nvSpPr>
          <p:cNvPr id="14" name="TextBox 14"/>
          <p:cNvSpPr txBox="1"/>
          <p:nvPr/>
        </p:nvSpPr>
        <p:spPr>
          <a:xfrm>
            <a:off x="3352800" y="342900"/>
            <a:ext cx="11887200" cy="1025922"/>
          </a:xfrm>
          <a:prstGeom prst="rect">
            <a:avLst/>
          </a:prstGeom>
        </p:spPr>
        <p:txBody>
          <a:bodyPr wrap="square" lIns="0" tIns="0" rIns="0" bIns="0" rtlCol="0" anchor="t">
            <a:spAutoFit/>
          </a:bodyPr>
          <a:lstStyle/>
          <a:p>
            <a:pPr marL="0" lvl="0" indent="0" algn="ctr">
              <a:lnSpc>
                <a:spcPts val="8000"/>
              </a:lnSpc>
              <a:spcBef>
                <a:spcPct val="0"/>
              </a:spcBef>
            </a:pPr>
            <a:r>
              <a:rPr lang="vi-VN" sz="5200" b="1" dirty="0" smtClean="0"/>
              <a:t>2. Quan sát tranh và trả lời câu hỏi</a:t>
            </a:r>
            <a:endParaRPr lang="en-US" sz="5200" b="1" dirty="0"/>
          </a:p>
        </p:txBody>
      </p:sp>
      <p:pic>
        <p:nvPicPr>
          <p:cNvPr id="16"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935200" y="94850"/>
            <a:ext cx="990600" cy="1486829"/>
          </a:xfrm>
          <a:prstGeom prst="rect">
            <a:avLst/>
          </a:prstGeom>
        </p:spPr>
      </p:pic>
      <p:sp>
        <p:nvSpPr>
          <p:cNvPr id="9" name="Rectangle 8"/>
          <p:cNvSpPr/>
          <p:nvPr/>
        </p:nvSpPr>
        <p:spPr>
          <a:xfrm>
            <a:off x="1295400" y="1498527"/>
            <a:ext cx="16002000" cy="3208571"/>
          </a:xfrm>
          <a:prstGeom prst="rect">
            <a:avLst/>
          </a:prstGeom>
        </p:spPr>
        <p:txBody>
          <a:bodyPr wrap="square">
            <a:spAutoFit/>
          </a:bodyPr>
          <a:lstStyle/>
          <a:p>
            <a:pPr algn="just">
              <a:lnSpc>
                <a:spcPct val="150000"/>
              </a:lnSpc>
            </a:pPr>
            <a:r>
              <a:rPr lang="vi-VN" sz="4500" i="1" dirty="0" smtClean="0">
                <a:solidFill>
                  <a:srgbClr val="000000"/>
                </a:solidFill>
                <a:ea typeface="Times New Roman" panose="02020603050405020304" pitchFamily="18" charset="0"/>
                <a:cs typeface="Arial" panose="020B0604020202020204" pitchFamily="34" charset="0"/>
              </a:rPr>
              <a:t>	Để </a:t>
            </a:r>
            <a:r>
              <a:rPr lang="vi-VN" sz="4500" i="1" dirty="0">
                <a:solidFill>
                  <a:srgbClr val="000000"/>
                </a:solidFill>
                <a:ea typeface="Times New Roman" panose="02020603050405020304" pitchFamily="18" charset="0"/>
                <a:cs typeface="Arial" panose="020B0604020202020204" pitchFamily="34" charset="0"/>
              </a:rPr>
              <a:t>khích lệ, động viên bạn bè quan tâm, cảm thông, chia sẻ với người khác và phê phán thói ích kĩ, thờ ơ trước khó khăn, mất mát của người </a:t>
            </a:r>
            <a:r>
              <a:rPr lang="vi-VN" sz="4500" i="1" dirty="0" smtClean="0">
                <a:solidFill>
                  <a:srgbClr val="000000"/>
                </a:solidFill>
                <a:ea typeface="Times New Roman" panose="02020603050405020304" pitchFamily="18" charset="0"/>
                <a:cs typeface="Arial" panose="020B0604020202020204" pitchFamily="34" charset="0"/>
              </a:rPr>
              <a:t>khác, ta cần:</a:t>
            </a:r>
            <a:endParaRPr lang="en-US" sz="4500" i="1" dirty="0">
              <a:latin typeface="Arial" panose="020B0604020202020204" pitchFamily="34" charset="0"/>
              <a:cs typeface="Arial" panose="020B0604020202020204" pitchFamily="34" charset="0"/>
            </a:endParaRPr>
          </a:p>
        </p:txBody>
      </p:sp>
      <p:sp>
        <p:nvSpPr>
          <p:cNvPr id="4" name="Rectangle 3"/>
          <p:cNvSpPr/>
          <p:nvPr/>
        </p:nvSpPr>
        <p:spPr>
          <a:xfrm>
            <a:off x="1295400" y="4533900"/>
            <a:ext cx="15849600" cy="5286062"/>
          </a:xfrm>
          <a:prstGeom prst="rect">
            <a:avLst/>
          </a:prstGeom>
        </p:spPr>
        <p:txBody>
          <a:bodyPr wrap="square">
            <a:spAutoFit/>
          </a:bodyPr>
          <a:lstStyle/>
          <a:p>
            <a:pPr marL="685800" marR="0" lvl="0" indent="-685800" algn="just">
              <a:lnSpc>
                <a:spcPct val="150000"/>
              </a:lnSpc>
              <a:spcBef>
                <a:spcPts val="0"/>
              </a:spcBef>
              <a:spcAft>
                <a:spcPts val="0"/>
              </a:spcAft>
              <a:buSzPct val="100000"/>
              <a:buFont typeface="Wingdings" panose="05000000000000000000" pitchFamily="2" charset="2"/>
              <a:buChar char="§"/>
              <a:tabLst>
                <a:tab pos="457200" algn="l"/>
              </a:tabLst>
            </a:pP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Giúp</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đỡ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những</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hoàn</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cảnh</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khó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khăn</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xung</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quanh</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p>
          <a:p>
            <a:pPr marL="685800" marR="0" lvl="0" indent="-685800" algn="just">
              <a:lnSpc>
                <a:spcPct val="150000"/>
              </a:lnSpc>
              <a:spcBef>
                <a:spcPts val="0"/>
              </a:spcBef>
              <a:spcAft>
                <a:spcPts val="0"/>
              </a:spcAft>
              <a:buSzPct val="100000"/>
              <a:buFont typeface="Wingdings" panose="05000000000000000000" pitchFamily="2" charset="2"/>
              <a:buChar char="§"/>
              <a:tabLst>
                <a:tab pos="457200" algn="l"/>
              </a:tabLst>
            </a:pP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Chia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sẻ</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nhờ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sự</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trợ</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giúp</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của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mọi</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người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xung</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quanh</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để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giúp</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đỡ nhiều các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hoàn</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cảnh</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khó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khăn</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p>
          <a:p>
            <a:pPr marL="685800" marR="0" lvl="0" indent="-685800" algn="just">
              <a:lnSpc>
                <a:spcPct val="150000"/>
              </a:lnSpc>
              <a:spcBef>
                <a:spcPts val="0"/>
              </a:spcBef>
              <a:spcAft>
                <a:spcPts val="0"/>
              </a:spcAft>
              <a:buSzPct val="100000"/>
              <a:buFont typeface="Wingdings" panose="05000000000000000000" pitchFamily="2" charset="2"/>
              <a:buChar char="§"/>
              <a:tabLst>
                <a:tab pos="457200" algn="l"/>
              </a:tabLst>
            </a:pP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Phê</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phán</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lên án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những</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người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ích</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k</a:t>
            </a:r>
            <a:r>
              <a:rPr lang="vi-VN"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ỉ</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ơ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trước</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khó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khăn</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của người khác.</a:t>
            </a:r>
          </a:p>
        </p:txBody>
      </p:sp>
    </p:spTree>
    <p:extLst>
      <p:ext uri="{BB962C8B-B14F-4D97-AF65-F5344CB8AC3E}">
        <p14:creationId xmlns:p14="http://schemas.microsoft.com/office/powerpoint/2010/main" val="243231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209800" y="114300"/>
            <a:ext cx="990600" cy="1486829"/>
          </a:xfrm>
          <a:prstGeom prst="rect">
            <a:avLst/>
          </a:prstGeom>
        </p:spPr>
      </p:pic>
      <p:sp>
        <p:nvSpPr>
          <p:cNvPr id="14" name="TextBox 14"/>
          <p:cNvSpPr txBox="1"/>
          <p:nvPr/>
        </p:nvSpPr>
        <p:spPr>
          <a:xfrm>
            <a:off x="3333465" y="344753"/>
            <a:ext cx="12573000" cy="1025922"/>
          </a:xfrm>
          <a:prstGeom prst="rect">
            <a:avLst/>
          </a:prstGeom>
        </p:spPr>
        <p:txBody>
          <a:bodyPr wrap="square" lIns="0" tIns="0" rIns="0" bIns="0" rtlCol="0" anchor="t">
            <a:spAutoFit/>
          </a:bodyPr>
          <a:lstStyle/>
          <a:p>
            <a:pPr marL="0" lvl="0" indent="0" algn="ctr">
              <a:lnSpc>
                <a:spcPts val="8000"/>
              </a:lnSpc>
              <a:spcBef>
                <a:spcPct val="0"/>
              </a:spcBef>
            </a:pPr>
            <a:r>
              <a:rPr lang="vi-VN" sz="5200" b="1" dirty="0" smtClean="0"/>
              <a:t>3. Quan sát tranh và thực hiện yêu cầu</a:t>
            </a:r>
            <a:endParaRPr lang="en-US" sz="5200" b="1" dirty="0"/>
          </a:p>
        </p:txBody>
      </p:sp>
      <p:pic>
        <p:nvPicPr>
          <p:cNvPr id="16"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6039531" y="114300"/>
            <a:ext cx="990600" cy="1486829"/>
          </a:xfrm>
          <a:prstGeom prst="rect">
            <a:avLst/>
          </a:prstGeom>
        </p:spPr>
      </p:pic>
      <p:sp>
        <p:nvSpPr>
          <p:cNvPr id="2" name="Rectangle 1"/>
          <p:cNvSpPr/>
          <p:nvPr/>
        </p:nvSpPr>
        <p:spPr>
          <a:xfrm>
            <a:off x="1849721" y="1337358"/>
            <a:ext cx="14685110" cy="1200329"/>
          </a:xfrm>
          <a:prstGeom prst="rect">
            <a:avLst/>
          </a:prstGeom>
        </p:spPr>
        <p:txBody>
          <a:bodyPr wrap="none">
            <a:spAutoFit/>
          </a:bodyPr>
          <a:lstStyle/>
          <a:p>
            <a:pPr marL="685800" indent="-685800" algn="just">
              <a:lnSpc>
                <a:spcPct val="150000"/>
              </a:lnSpc>
              <a:spcBef>
                <a:spcPts val="300"/>
              </a:spcBef>
              <a:spcAft>
                <a:spcPts val="300"/>
              </a:spcAft>
              <a:buFont typeface="Wingdings" panose="05000000000000000000" pitchFamily="2" charset="2"/>
              <a:buChar char="Ø"/>
            </a:pPr>
            <a:r>
              <a:rPr lang="vi-VN" sz="4800" b="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Q</a:t>
            </a:r>
            <a:r>
              <a:rPr lang="fr-FR" sz="4800" b="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uan</a:t>
            </a:r>
            <a:r>
              <a:rPr lang="fr-FR" sz="48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sát</a:t>
            </a:r>
            <a:r>
              <a:rPr lang="fr-FR"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800" b="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tranh</a:t>
            </a:r>
            <a:r>
              <a:rPr lang="fr-FR" sz="48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SGK </a:t>
            </a:r>
            <a:r>
              <a:rPr lang="fr-FR"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tr.13 </a:t>
            </a:r>
            <a:r>
              <a:rPr lang="fr-FR" sz="4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và</a:t>
            </a:r>
            <a:r>
              <a:rPr lang="fr-FR"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thực</a:t>
            </a:r>
            <a:r>
              <a:rPr lang="fr-FR"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hiện</a:t>
            </a:r>
            <a:r>
              <a:rPr lang="fr-FR"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yêu</a:t>
            </a:r>
            <a:r>
              <a:rPr lang="fr-FR"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cầu</a:t>
            </a:r>
            <a:r>
              <a:rPr lang="vi-VN"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n-US" sz="48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8200" y="2664013"/>
            <a:ext cx="8305800" cy="7078677"/>
          </a:xfrm>
          <a:prstGeom prst="rect">
            <a:avLst/>
          </a:prstGeom>
        </p:spPr>
      </p:pic>
      <p:sp>
        <p:nvSpPr>
          <p:cNvPr id="5" name="Rectangle 4"/>
          <p:cNvSpPr/>
          <p:nvPr/>
        </p:nvSpPr>
        <p:spPr>
          <a:xfrm>
            <a:off x="9372600" y="2568161"/>
            <a:ext cx="8382000" cy="3285515"/>
          </a:xfrm>
          <a:prstGeom prst="rect">
            <a:avLst/>
          </a:prstGeom>
        </p:spPr>
        <p:txBody>
          <a:bodyPr wrap="square">
            <a:spAutoFit/>
          </a:bodyPr>
          <a:lstStyle/>
          <a:p>
            <a:pPr marL="685800" indent="-685800" algn="just">
              <a:lnSpc>
                <a:spcPct val="150000"/>
              </a:lnSpc>
              <a:spcBef>
                <a:spcPts val="300"/>
              </a:spcBef>
              <a:spcAft>
                <a:spcPts val="300"/>
              </a:spcAft>
              <a:buFont typeface="Wingdings" panose="05000000000000000000" pitchFamily="2" charset="2"/>
              <a:buChar char="v"/>
            </a:pPr>
            <a:r>
              <a:rPr lang="fr-FR" sz="45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Kể</a:t>
            </a:r>
            <a:r>
              <a:rPr lang="fr-FR"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lại</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câu</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chuyện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tranh</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50000"/>
              </a:lnSpc>
              <a:spcBef>
                <a:spcPts val="300"/>
              </a:spcBef>
              <a:spcAft>
                <a:spcPts val="300"/>
              </a:spcAft>
              <a:buFont typeface="Wingdings" panose="05000000000000000000" pitchFamily="2" charset="2"/>
              <a:buChar char="v"/>
            </a:pPr>
            <a:r>
              <a:rPr lang="fr-FR" sz="45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Đặt</a:t>
            </a:r>
            <a:r>
              <a:rPr lang="fr-FR"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tên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câu</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chuyện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rút</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ra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bài</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học</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latin typeface="Arial" panose="020B0604020202020204" pitchFamily="34" charset="0"/>
              <a:ea typeface="Times New Roman" panose="02020603050405020304" pitchFamily="18" charset="0"/>
              <a:cs typeface="Arial" panose="020B0604020202020204" pitchFamily="34" charset="0"/>
            </a:endParaRPr>
          </a:p>
        </p:txBody>
      </p:sp>
      <p:pic>
        <p:nvPicPr>
          <p:cNvPr id="10" name="Picture 26"/>
          <p:cNvPicPr>
            <a:picLocks noChangeAspect="1"/>
          </p:cNvPicPr>
          <p:nvPr/>
        </p:nvPicPr>
        <p:blipFill>
          <a:blip r:embed="rId12"/>
          <a:srcRect/>
          <a:stretch>
            <a:fillRect/>
          </a:stretch>
        </p:blipFill>
        <p:spPr>
          <a:xfrm>
            <a:off x="13639800" y="5524500"/>
            <a:ext cx="4648200" cy="4728949"/>
          </a:xfrm>
          <a:prstGeom prst="rect">
            <a:avLst/>
          </a:prstGeom>
        </p:spPr>
      </p:pic>
    </p:spTree>
    <p:extLst>
      <p:ext uri="{BB962C8B-B14F-4D97-AF65-F5344CB8AC3E}">
        <p14:creationId xmlns:p14="http://schemas.microsoft.com/office/powerpoint/2010/main" val="46860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209800" y="114300"/>
            <a:ext cx="990600" cy="1486829"/>
          </a:xfrm>
          <a:prstGeom prst="rect">
            <a:avLst/>
          </a:prstGeom>
        </p:spPr>
      </p:pic>
      <p:sp>
        <p:nvSpPr>
          <p:cNvPr id="14" name="TextBox 14"/>
          <p:cNvSpPr txBox="1"/>
          <p:nvPr/>
        </p:nvSpPr>
        <p:spPr>
          <a:xfrm>
            <a:off x="3333465" y="344753"/>
            <a:ext cx="12573000" cy="1025922"/>
          </a:xfrm>
          <a:prstGeom prst="rect">
            <a:avLst/>
          </a:prstGeom>
        </p:spPr>
        <p:txBody>
          <a:bodyPr wrap="square" lIns="0" tIns="0" rIns="0" bIns="0" rtlCol="0" anchor="t">
            <a:spAutoFit/>
          </a:bodyPr>
          <a:lstStyle/>
          <a:p>
            <a:pPr marL="0" lvl="0" indent="0" algn="ctr">
              <a:lnSpc>
                <a:spcPts val="8000"/>
              </a:lnSpc>
              <a:spcBef>
                <a:spcPct val="0"/>
              </a:spcBef>
            </a:pPr>
            <a:r>
              <a:rPr lang="vi-VN" sz="5200" b="1" dirty="0" smtClean="0"/>
              <a:t>3. Quan sát tranh và thực hiện yêu cầu</a:t>
            </a:r>
            <a:endParaRPr lang="en-US" sz="5200" b="1" dirty="0"/>
          </a:p>
        </p:txBody>
      </p:sp>
      <p:pic>
        <p:nvPicPr>
          <p:cNvPr id="16"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6039531" y="114300"/>
            <a:ext cx="990600" cy="1486829"/>
          </a:xfrm>
          <a:prstGeom prst="rect">
            <a:avLst/>
          </a:prstGeom>
        </p:spPr>
      </p:pic>
      <p:sp>
        <p:nvSpPr>
          <p:cNvPr id="4" name="Rectangle 3"/>
          <p:cNvSpPr/>
          <p:nvPr/>
        </p:nvSpPr>
        <p:spPr>
          <a:xfrm>
            <a:off x="838200" y="1601129"/>
            <a:ext cx="16992600" cy="2118400"/>
          </a:xfrm>
          <a:prstGeom prst="rect">
            <a:avLst/>
          </a:prstGeom>
        </p:spPr>
        <p:txBody>
          <a:bodyPr wrap="square">
            <a:spAutoFit/>
          </a:bodyPr>
          <a:lstStyle/>
          <a:p>
            <a:pPr marL="685800" indent="-685800" algn="just">
              <a:lnSpc>
                <a:spcPct val="150000"/>
              </a:lnSpc>
              <a:spcBef>
                <a:spcPts val="300"/>
              </a:spcBef>
              <a:spcAft>
                <a:spcPts val="300"/>
              </a:spcAft>
              <a:buFont typeface="Wingdings" panose="05000000000000000000" pitchFamily="2" charset="2"/>
              <a:buChar char="§"/>
            </a:pPr>
            <a:r>
              <a:rPr lang="vi-VN" sz="4500" b="1" dirty="0" smtClean="0">
                <a:solidFill>
                  <a:srgbClr val="FF0000"/>
                </a:solidFill>
                <a:ea typeface="Times New Roman" panose="02020603050405020304" pitchFamily="18" charset="0"/>
              </a:rPr>
              <a:t>Ý nghĩa:</a:t>
            </a:r>
            <a:r>
              <a:rPr lang="vi-VN"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chúng</a:t>
            </a:r>
            <a:r>
              <a:rPr lang="fr-FR"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ta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hỗ</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trợ</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giúp</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đỡ</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thấu</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hiểu</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lẫn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nhau</a:t>
            </a:r>
            <a:r>
              <a:rPr lang="fr-FR"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vi-VN"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50000"/>
              </a:lnSpc>
              <a:spcBef>
                <a:spcPts val="300"/>
              </a:spcBef>
              <a:spcAft>
                <a:spcPts val="300"/>
              </a:spcAft>
              <a:buFont typeface="Wingdings" panose="05000000000000000000" pitchFamily="2" charset="2"/>
              <a:buChar char="§"/>
            </a:pPr>
            <a:r>
              <a:rPr lang="vi-VN" sz="45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Cách rèn luyện:</a:t>
            </a:r>
            <a:endParaRPr lang="en-US" sz="45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1333500" y="3719529"/>
            <a:ext cx="16268700" cy="4939814"/>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Đặt </a:t>
            </a:r>
            <a:r>
              <a:rPr lang="fr-FR" sz="4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mình</a:t>
            </a:r>
            <a:r>
              <a:rPr lang="fr-FR"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trí</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người</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luôn</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sẵn</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sàng</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giúp</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đỡ</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họ</a:t>
            </a:r>
            <a:r>
              <a:rPr lang="fr-FR"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vi-VN"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 typeface="Wingdings" panose="05000000000000000000" pitchFamily="2" charset="2"/>
              <a:buChar char="Ø"/>
            </a:pPr>
            <a:r>
              <a:rPr lang="vi-VN"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fr-FR" sz="4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hủ</a:t>
            </a:r>
            <a:r>
              <a:rPr lang="fr-FR"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quan</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tâm</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cảm</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thông</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chia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sẻ</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người</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viên</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khích</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lệ</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bạn</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bè</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cùng</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thực</a:t>
            </a:r>
            <a:r>
              <a:rPr lang="fr-F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hiện</a:t>
            </a:r>
            <a:r>
              <a:rPr lang="vi-VN"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50000"/>
              </a:lnSpc>
              <a:buFont typeface="Wingdings" panose="05000000000000000000" pitchFamily="2" charset="2"/>
              <a:buChar char="Ø"/>
            </a:pPr>
            <a:r>
              <a:rPr lang="vi-VN" sz="4200" dirty="0" smtClean="0">
                <a:cs typeface="Arial" panose="020B0604020202020204" pitchFamily="34" charset="0"/>
              </a:rPr>
              <a:t>Cần </a:t>
            </a:r>
            <a:r>
              <a:rPr lang="vi-VN" sz="4200" dirty="0">
                <a:cs typeface="Arial" panose="020B0604020202020204" pitchFamily="34" charset="0"/>
              </a:rPr>
              <a:t>góp ý, phê phán thói ích kỉ, thờ ơ trước khó khăn, mất mát của người khác.</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797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p:cTn id="2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p:cTn id="3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b="64907"/>
          <a:stretch>
            <a:fillRect/>
          </a:stretch>
        </p:blipFill>
        <p:spPr>
          <a:xfrm>
            <a:off x="0" y="7898217"/>
            <a:ext cx="18288000" cy="2388783"/>
          </a:xfrm>
          <a:prstGeom prst="rect">
            <a:avLst/>
          </a:prstGeom>
        </p:spPr>
      </p:pic>
      <p:sp>
        <p:nvSpPr>
          <p:cNvPr id="4" name="TextBox 4"/>
          <p:cNvSpPr txBox="1"/>
          <p:nvPr/>
        </p:nvSpPr>
        <p:spPr>
          <a:xfrm>
            <a:off x="5868054" y="3467100"/>
            <a:ext cx="7085945" cy="1025922"/>
          </a:xfrm>
          <a:prstGeom prst="rect">
            <a:avLst/>
          </a:prstGeom>
        </p:spPr>
        <p:txBody>
          <a:bodyPr wrap="square" lIns="0" tIns="0" rIns="0" bIns="0" rtlCol="0" anchor="t">
            <a:spAutoFit/>
          </a:bodyPr>
          <a:lstStyle/>
          <a:p>
            <a:pPr marL="0" lvl="0" indent="0" algn="ctr">
              <a:lnSpc>
                <a:spcPts val="8000"/>
              </a:lnSpc>
              <a:spcBef>
                <a:spcPct val="0"/>
              </a:spcBef>
            </a:pPr>
            <a:r>
              <a:rPr lang="vi-VN" sz="8600" b="1" spc="400" dirty="0" smtClean="0">
                <a:solidFill>
                  <a:srgbClr val="C3113D"/>
                </a:solidFill>
              </a:rPr>
              <a:t>LUYỆN TẬP</a:t>
            </a:r>
            <a:endParaRPr lang="en-US" sz="8600" b="1" u="none" spc="400" dirty="0">
              <a:solidFill>
                <a:srgbClr val="C3113D"/>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196359" y="4976898"/>
            <a:ext cx="6295333" cy="6146534"/>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119243" y="6032232"/>
            <a:ext cx="1331872" cy="140331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36885" y="6032232"/>
            <a:ext cx="1331872" cy="140331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4307" t="5308"/>
          <a:stretch>
            <a:fillRect/>
          </a:stretch>
        </p:blipFill>
        <p:spPr>
          <a:xfrm>
            <a:off x="0" y="0"/>
            <a:ext cx="3673770" cy="224729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4307" t="5308"/>
          <a:stretch>
            <a:fillRect/>
          </a:stretch>
        </p:blipFill>
        <p:spPr>
          <a:xfrm flipH="1">
            <a:off x="14614230" y="0"/>
            <a:ext cx="3673770" cy="2247293"/>
          </a:xfrm>
          <a:prstGeom prst="rect">
            <a:avLst/>
          </a:prstGeom>
        </p:spPr>
      </p:pic>
      <p:pic>
        <p:nvPicPr>
          <p:cNvPr id="11"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534400" y="747800"/>
            <a:ext cx="1235232" cy="1854007"/>
          </a:xfrm>
          <a:prstGeom prst="rect">
            <a:avLst/>
          </a:prstGeom>
        </p:spPr>
      </p:pic>
    </p:spTree>
    <p:extLst>
      <p:ext uri="{BB962C8B-B14F-4D97-AF65-F5344CB8AC3E}">
        <p14:creationId xmlns:p14="http://schemas.microsoft.com/office/powerpoint/2010/main" val="9188919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76400" y="938123"/>
            <a:ext cx="5334000" cy="987450"/>
          </a:xfrm>
          <a:prstGeom prst="rect">
            <a:avLst/>
          </a:prstGeom>
        </p:spPr>
        <p:txBody>
          <a:bodyPr wrap="square" lIns="0" tIns="0" rIns="0" bIns="0" rtlCol="0" anchor="t">
            <a:spAutoFit/>
          </a:bodyPr>
          <a:lstStyle/>
          <a:p>
            <a:pPr>
              <a:lnSpc>
                <a:spcPts val="7679"/>
              </a:lnSpc>
            </a:pPr>
            <a:r>
              <a:rPr lang="vi-VN" sz="6399" b="1" dirty="0" smtClean="0">
                <a:solidFill>
                  <a:srgbClr val="06605A"/>
                </a:solidFill>
              </a:rPr>
              <a:t>KHỞI ĐỘNG</a:t>
            </a:r>
            <a:endParaRPr lang="en-US" sz="6399" b="1" dirty="0">
              <a:solidFill>
                <a:srgbClr val="06605A"/>
              </a:solidFill>
            </a:endParaRPr>
          </a:p>
        </p:txBody>
      </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1879" y="523906"/>
            <a:ext cx="1382550" cy="1456710"/>
          </a:xfrm>
          <a:prstGeom prst="rect">
            <a:avLst/>
          </a:prstGeom>
        </p:spPr>
      </p:pic>
      <p:pic>
        <p:nvPicPr>
          <p:cNvPr id="9" name="Picture 9"/>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47760" r="16072" b="46388"/>
          <a:stretch/>
        </p:blipFill>
        <p:spPr>
          <a:xfrm>
            <a:off x="16878072" y="7872149"/>
            <a:ext cx="1424713" cy="2414851"/>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4038955">
            <a:off x="-927306" y="3579416"/>
            <a:ext cx="1669447" cy="2186181"/>
          </a:xfrm>
          <a:prstGeom prst="rect">
            <a:avLst/>
          </a:prstGeom>
        </p:spPr>
      </p:pic>
      <p:pic>
        <p:nvPicPr>
          <p:cNvPr id="15" name="Picture 9"/>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2351" t="1692" r="53574" b="33178"/>
          <a:stretch/>
        </p:blipFill>
        <p:spPr>
          <a:xfrm>
            <a:off x="-92582" y="7372066"/>
            <a:ext cx="1921382" cy="2933700"/>
          </a:xfrm>
          <a:prstGeom prst="rect">
            <a:avLst/>
          </a:prstGeom>
        </p:spPr>
      </p:pic>
      <p:sp>
        <p:nvSpPr>
          <p:cNvPr id="2" name="Rectangle 1"/>
          <p:cNvSpPr/>
          <p:nvPr/>
        </p:nvSpPr>
        <p:spPr>
          <a:xfrm>
            <a:off x="1371600" y="1984880"/>
            <a:ext cx="16078200" cy="2215991"/>
          </a:xfrm>
          <a:prstGeom prst="rect">
            <a:avLst/>
          </a:prstGeom>
        </p:spPr>
        <p:txBody>
          <a:bodyPr wrap="square">
            <a:spAutoFit/>
          </a:bodyPr>
          <a:lstStyle/>
          <a:p>
            <a:pPr algn="just">
              <a:lnSpc>
                <a:spcPct val="150000"/>
              </a:lnSpc>
              <a:spcBef>
                <a:spcPts val="300"/>
              </a:spcBef>
              <a:spcAft>
                <a:spcPts val="300"/>
              </a:spcAft>
            </a:pPr>
            <a:r>
              <a:rPr lang="vi-VN" sz="4600" b="1" dirty="0" smtClean="0">
                <a:solidFill>
                  <a:srgbClr val="000000"/>
                </a:solidFill>
                <a:ea typeface="Times New Roman" panose="02020603050405020304" pitchFamily="18" charset="0"/>
              </a:rPr>
              <a:t>Em hãy kể những </a:t>
            </a:r>
            <a:r>
              <a:rPr lang="vi-VN" sz="4600" b="1" dirty="0">
                <a:solidFill>
                  <a:srgbClr val="000000"/>
                </a:solidFill>
                <a:ea typeface="Times New Roman" panose="02020603050405020304" pitchFamily="18" charset="0"/>
              </a:rPr>
              <a:t>biểu hiện của </a:t>
            </a:r>
            <a:r>
              <a:rPr lang="vi-VN" sz="4600" b="1" dirty="0" smtClean="0">
                <a:solidFill>
                  <a:srgbClr val="000000"/>
                </a:solidFill>
                <a:ea typeface="Times New Roman" panose="02020603050405020304" pitchFamily="18" charset="0"/>
              </a:rPr>
              <a:t>sự </a:t>
            </a:r>
            <a:r>
              <a:rPr lang="vi-VN" sz="4600" b="1" dirty="0">
                <a:solidFill>
                  <a:srgbClr val="000000"/>
                </a:solidFill>
                <a:ea typeface="Times New Roman" panose="02020603050405020304" pitchFamily="18" charset="0"/>
              </a:rPr>
              <a:t>quan tâm, cảm thông và chia sẻ, biểu hiện của sự vô cảm với người khác.</a:t>
            </a:r>
            <a:endParaRPr lang="en-US" sz="4600" b="1" dirty="0">
              <a:effectLst/>
              <a:ea typeface="Times New Roman" panose="02020603050405020304" pitchFamily="18" charset="0"/>
            </a:endParaRPr>
          </a:p>
        </p:txBody>
      </p:sp>
      <p:pic>
        <p:nvPicPr>
          <p:cNvPr id="11"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2590800" y="4142948"/>
            <a:ext cx="12884261" cy="6458235"/>
          </a:xfrm>
          <a:prstGeom prst="rect">
            <a:avLst/>
          </a:prstGeom>
        </p:spPr>
      </p:pic>
    </p:spTree>
    <p:extLst>
      <p:ext uri="{BB962C8B-B14F-4D97-AF65-F5344CB8AC3E}">
        <p14:creationId xmlns:p14="http://schemas.microsoft.com/office/powerpoint/2010/main" val="5019805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0748" y="114300"/>
            <a:ext cx="1371600" cy="1445172"/>
          </a:xfrm>
          <a:prstGeom prst="rect">
            <a:avLst/>
          </a:prstGeom>
        </p:spPr>
      </p:pic>
      <p:sp>
        <p:nvSpPr>
          <p:cNvPr id="12" name="TextBox 14"/>
          <p:cNvSpPr txBox="1"/>
          <p:nvPr/>
        </p:nvSpPr>
        <p:spPr>
          <a:xfrm>
            <a:off x="1290852" y="323925"/>
            <a:ext cx="15849600" cy="1025922"/>
          </a:xfrm>
          <a:prstGeom prst="rect">
            <a:avLst/>
          </a:prstGeom>
        </p:spPr>
        <p:txBody>
          <a:bodyPr wrap="square" lIns="0" tIns="0" rIns="0" bIns="0" rtlCol="0" anchor="t">
            <a:spAutoFit/>
          </a:bodyPr>
          <a:lstStyle/>
          <a:p>
            <a:pPr marL="0" lvl="0" indent="0" algn="ctr">
              <a:lnSpc>
                <a:spcPts val="8000"/>
              </a:lnSpc>
              <a:spcBef>
                <a:spcPct val="0"/>
              </a:spcBef>
            </a:pPr>
            <a:r>
              <a:rPr lang="vi-VN" sz="4800" b="1" dirty="0" smtClean="0"/>
              <a:t>Em hãy đọc tình huống sau và thực hiện theo yêu cầu</a:t>
            </a:r>
            <a:endParaRPr lang="en-US" sz="4800" b="1" dirty="0"/>
          </a:p>
        </p:txBody>
      </p:sp>
      <p:pic>
        <p:nvPicPr>
          <p:cNvPr id="13"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140452" y="114300"/>
            <a:ext cx="1371600" cy="1445172"/>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0255" y="1695607"/>
            <a:ext cx="6638899" cy="5225431"/>
          </a:xfrm>
          <a:prstGeom prst="rect">
            <a:avLst/>
          </a:prstGeom>
        </p:spPr>
      </p:pic>
      <p:sp>
        <p:nvSpPr>
          <p:cNvPr id="15" name="TextBox 14"/>
          <p:cNvSpPr txBox="1"/>
          <p:nvPr/>
        </p:nvSpPr>
        <p:spPr>
          <a:xfrm>
            <a:off x="8043077" y="1565727"/>
            <a:ext cx="9079178" cy="5355312"/>
          </a:xfrm>
          <a:prstGeom prst="rect">
            <a:avLst/>
          </a:prstGeom>
          <a:solidFill>
            <a:schemeClr val="accent1">
              <a:lumMod val="20000"/>
              <a:lumOff val="80000"/>
            </a:schemeClr>
          </a:solidFill>
        </p:spPr>
        <p:txBody>
          <a:bodyPr wrap="square" rtlCol="0">
            <a:spAutoFit/>
          </a:bodyPr>
          <a:lstStyle/>
          <a:p>
            <a:pPr algn="just">
              <a:lnSpc>
                <a:spcPct val="150000"/>
              </a:lnSpc>
            </a:pPr>
            <a:r>
              <a:rPr lang="vi-VN" sz="3800" dirty="0" smtClean="0"/>
              <a:t>	Chủ nhật, T ngủ nướng tới trưa, sau đó thức dậy ăn cơm và chơi điện tử. Buổi chiều, T sang nhà H, thấy bạn đang bận rộn lau nhà và chuẩn bị nấu ăn cho gia đình, T bảo: “Sao Chủ nhật mà bạn cũng bận? Cả tuần đã học hành vất vả rồi. </a:t>
            </a:r>
            <a:endParaRPr lang="en-US" sz="3800" dirty="0"/>
          </a:p>
        </p:txBody>
      </p:sp>
      <p:sp>
        <p:nvSpPr>
          <p:cNvPr id="16" name="TextBox 15"/>
          <p:cNvSpPr txBox="1"/>
          <p:nvPr/>
        </p:nvSpPr>
        <p:spPr>
          <a:xfrm>
            <a:off x="1120255" y="7070588"/>
            <a:ext cx="16002000" cy="2723823"/>
          </a:xfrm>
          <a:prstGeom prst="rect">
            <a:avLst/>
          </a:prstGeom>
          <a:solidFill>
            <a:schemeClr val="accent1">
              <a:lumMod val="20000"/>
              <a:lumOff val="80000"/>
            </a:schemeClr>
          </a:solidFill>
        </p:spPr>
        <p:txBody>
          <a:bodyPr wrap="square" rtlCol="0">
            <a:spAutoFit/>
          </a:bodyPr>
          <a:lstStyle/>
          <a:p>
            <a:pPr algn="just">
              <a:lnSpc>
                <a:spcPct val="150000"/>
              </a:lnSpc>
            </a:pPr>
            <a:r>
              <a:rPr lang="vi-VN" sz="3800" dirty="0" smtClean="0"/>
              <a:t>Bạn để người nhà làm, đi chơi với mình.”. H vẫn lau nhà đều tay và đáp: “T ơi, mình cũng muốn đi chơi cùng bạn nhưng hôm nay mẹ mình mệt nên mình phải ở nhà. Mẹ vất vả nhiều rồi, lại bị bệnh nên mình phải quan </a:t>
            </a:r>
            <a:endParaRPr lang="en-US"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0748" y="114300"/>
            <a:ext cx="1371600" cy="1445172"/>
          </a:xfrm>
          <a:prstGeom prst="rect">
            <a:avLst/>
          </a:prstGeom>
        </p:spPr>
      </p:pic>
      <p:sp>
        <p:nvSpPr>
          <p:cNvPr id="12" name="TextBox 14"/>
          <p:cNvSpPr txBox="1"/>
          <p:nvPr/>
        </p:nvSpPr>
        <p:spPr>
          <a:xfrm>
            <a:off x="1290852" y="323925"/>
            <a:ext cx="15849600" cy="1025922"/>
          </a:xfrm>
          <a:prstGeom prst="rect">
            <a:avLst/>
          </a:prstGeom>
        </p:spPr>
        <p:txBody>
          <a:bodyPr wrap="square" lIns="0" tIns="0" rIns="0" bIns="0" rtlCol="0" anchor="t">
            <a:spAutoFit/>
          </a:bodyPr>
          <a:lstStyle/>
          <a:p>
            <a:pPr marL="0" lvl="0" indent="0" algn="ctr">
              <a:lnSpc>
                <a:spcPts val="8000"/>
              </a:lnSpc>
              <a:spcBef>
                <a:spcPct val="0"/>
              </a:spcBef>
            </a:pPr>
            <a:r>
              <a:rPr lang="vi-VN" sz="4800" b="1" dirty="0" smtClean="0"/>
              <a:t>Em hãy đọc tình huống sau và thực hiện theo yêu cầu</a:t>
            </a:r>
            <a:endParaRPr lang="en-US" sz="4800" b="1" dirty="0"/>
          </a:p>
        </p:txBody>
      </p:sp>
      <p:pic>
        <p:nvPicPr>
          <p:cNvPr id="13"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140452" y="114300"/>
            <a:ext cx="1371600" cy="1445172"/>
          </a:xfrm>
          <a:prstGeom prst="rect">
            <a:avLst/>
          </a:prstGeom>
        </p:spPr>
      </p:pic>
      <p:sp>
        <p:nvSpPr>
          <p:cNvPr id="15" name="TextBox 14"/>
          <p:cNvSpPr txBox="1"/>
          <p:nvPr/>
        </p:nvSpPr>
        <p:spPr>
          <a:xfrm>
            <a:off x="990600" y="1771940"/>
            <a:ext cx="16378452" cy="4478149"/>
          </a:xfrm>
          <a:prstGeom prst="rect">
            <a:avLst/>
          </a:prstGeom>
          <a:solidFill>
            <a:schemeClr val="accent1">
              <a:lumMod val="20000"/>
              <a:lumOff val="80000"/>
            </a:schemeClr>
          </a:solidFill>
        </p:spPr>
        <p:txBody>
          <a:bodyPr wrap="square" rtlCol="0">
            <a:spAutoFit/>
          </a:bodyPr>
          <a:lstStyle/>
          <a:p>
            <a:pPr algn="just">
              <a:lnSpc>
                <a:spcPct val="150000"/>
              </a:lnSpc>
            </a:pPr>
            <a:r>
              <a:rPr lang="vi-VN" sz="3800" dirty="0" smtClean="0"/>
              <a:t>quan tâm, chia sẻ công việc giúp mẹ...”</a:t>
            </a:r>
          </a:p>
          <a:p>
            <a:pPr algn="just">
              <a:lnSpc>
                <a:spcPct val="150000"/>
              </a:lnSpc>
            </a:pPr>
            <a:r>
              <a:rPr lang="vi-VN" sz="3800" dirty="0" smtClean="0"/>
              <a:t>Nghe H nói, T chợt nhớ ra từ sáng đến giờ không biết bà của mình đã ăn cơm chưa, chỉ thấy bà nằm trên giường, đắp chăn vì bà ốm mấy ngày nay.</a:t>
            </a:r>
          </a:p>
          <a:p>
            <a:pPr algn="just">
              <a:lnSpc>
                <a:spcPct val="150000"/>
              </a:lnSpc>
            </a:pPr>
            <a:r>
              <a:rPr lang="vi-VN" sz="3800" dirty="0" smtClean="0"/>
              <a:t>T suy nghĩ và nói với H: “Ừ, bạn làm việc nhà đi, mình cũng phải về làm việc của nhà mình.”.</a:t>
            </a:r>
            <a:endParaRPr lang="en-US" sz="3800" dirty="0"/>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8600" y="6539458"/>
            <a:ext cx="1066800" cy="1066800"/>
          </a:xfrm>
          <a:prstGeom prst="rect">
            <a:avLst/>
          </a:prstGeom>
        </p:spPr>
      </p:pic>
      <p:sp>
        <p:nvSpPr>
          <p:cNvPr id="9" name="TextBox 8"/>
          <p:cNvSpPr txBox="1"/>
          <p:nvPr/>
        </p:nvSpPr>
        <p:spPr>
          <a:xfrm>
            <a:off x="990600" y="6544607"/>
            <a:ext cx="16687800" cy="2723823"/>
          </a:xfrm>
          <a:prstGeom prst="rect">
            <a:avLst/>
          </a:prstGeom>
          <a:noFill/>
        </p:spPr>
        <p:txBody>
          <a:bodyPr wrap="square" rtlCol="0">
            <a:spAutoFit/>
          </a:bodyPr>
          <a:lstStyle/>
          <a:p>
            <a:pPr marL="571500" indent="-571500" algn="just">
              <a:lnSpc>
                <a:spcPct val="150000"/>
              </a:lnSpc>
              <a:buFontTx/>
              <a:buChar char="-"/>
            </a:pPr>
            <a:r>
              <a:rPr lang="vi-VN" sz="3800" dirty="0" smtClean="0"/>
              <a:t>Nêu suy nghĩ của em về lời nói và việc làm của T, H trong tình huống trên.</a:t>
            </a:r>
          </a:p>
          <a:p>
            <a:pPr marL="571500" indent="-571500" algn="just">
              <a:lnSpc>
                <a:spcPct val="150000"/>
              </a:lnSpc>
              <a:buFontTx/>
              <a:buChar char="-"/>
            </a:pPr>
            <a:r>
              <a:rPr lang="vi-VN" sz="3800" dirty="0" smtClean="0"/>
              <a:t>Hãy kể lại những hành động, lời nói thể hiện sự quan tâm, cảm thông và chia sẻ của em với bố mẹ, người thân trong gia đình.</a:t>
            </a:r>
            <a:endParaRPr lang="en-US" sz="3800" dirty="0"/>
          </a:p>
        </p:txBody>
      </p:sp>
    </p:spTree>
    <p:extLst>
      <p:ext uri="{BB962C8B-B14F-4D97-AF65-F5344CB8AC3E}">
        <p14:creationId xmlns:p14="http://schemas.microsoft.com/office/powerpoint/2010/main" val="192376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0748" y="114300"/>
            <a:ext cx="1371600" cy="1445172"/>
          </a:xfrm>
          <a:prstGeom prst="rect">
            <a:avLst/>
          </a:prstGeom>
        </p:spPr>
      </p:pic>
      <p:sp>
        <p:nvSpPr>
          <p:cNvPr id="12" name="TextBox 14"/>
          <p:cNvSpPr txBox="1"/>
          <p:nvPr/>
        </p:nvSpPr>
        <p:spPr>
          <a:xfrm>
            <a:off x="1290852" y="323925"/>
            <a:ext cx="15849600" cy="1025922"/>
          </a:xfrm>
          <a:prstGeom prst="rect">
            <a:avLst/>
          </a:prstGeom>
        </p:spPr>
        <p:txBody>
          <a:bodyPr wrap="square" lIns="0" tIns="0" rIns="0" bIns="0" rtlCol="0" anchor="t">
            <a:spAutoFit/>
          </a:bodyPr>
          <a:lstStyle/>
          <a:p>
            <a:pPr marL="0" lvl="0" indent="0" algn="ctr">
              <a:lnSpc>
                <a:spcPts val="8000"/>
              </a:lnSpc>
              <a:spcBef>
                <a:spcPct val="0"/>
              </a:spcBef>
            </a:pPr>
            <a:r>
              <a:rPr lang="vi-VN" sz="4800" b="1" dirty="0" smtClean="0"/>
              <a:t>Em hãy đọc tình huống sau và thực hiện theo yêu cầu</a:t>
            </a:r>
            <a:endParaRPr lang="en-US" sz="4800" b="1" dirty="0"/>
          </a:p>
        </p:txBody>
      </p:sp>
      <p:pic>
        <p:nvPicPr>
          <p:cNvPr id="13"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140452" y="114300"/>
            <a:ext cx="1371600" cy="1445172"/>
          </a:xfrm>
          <a:prstGeom prst="rect">
            <a:avLst/>
          </a:prstGeom>
        </p:spPr>
      </p:pic>
      <p:sp>
        <p:nvSpPr>
          <p:cNvPr id="3" name="Rectangle 2"/>
          <p:cNvSpPr/>
          <p:nvPr/>
        </p:nvSpPr>
        <p:spPr>
          <a:xfrm>
            <a:off x="1212378" y="1349847"/>
            <a:ext cx="16006548" cy="2057999"/>
          </a:xfrm>
          <a:prstGeom prst="rect">
            <a:avLst/>
          </a:prstGeom>
        </p:spPr>
        <p:txBody>
          <a:bodyPr wrap="square">
            <a:spAutoFit/>
          </a:bodyPr>
          <a:lstStyle/>
          <a:p>
            <a:pPr algn="just">
              <a:lnSpc>
                <a:spcPct val="150000"/>
              </a:lnSpc>
            </a:pPr>
            <a:r>
              <a:rPr lang="vi-VN" sz="4500" i="1" dirty="0" smtClean="0">
                <a:solidFill>
                  <a:srgbClr val="333333"/>
                </a:solidFill>
              </a:rPr>
              <a:t>Một số hành </a:t>
            </a:r>
            <a:r>
              <a:rPr lang="vi-VN" sz="4500" i="1" dirty="0">
                <a:solidFill>
                  <a:srgbClr val="333333"/>
                </a:solidFill>
              </a:rPr>
              <a:t>hành động, lời nói thể hiện sự quan tâm, cảm thông và chia sẻ của em với bố mẹ, người thân trong gia đình:</a:t>
            </a:r>
            <a:endParaRPr lang="en-US" sz="4500" i="1" dirty="0"/>
          </a:p>
        </p:txBody>
      </p:sp>
      <p:sp>
        <p:nvSpPr>
          <p:cNvPr id="4" name="Rectangle 3"/>
          <p:cNvSpPr/>
          <p:nvPr/>
        </p:nvSpPr>
        <p:spPr>
          <a:xfrm>
            <a:off x="1212378" y="3425474"/>
            <a:ext cx="15849600" cy="5286062"/>
          </a:xfrm>
          <a:prstGeom prst="rect">
            <a:avLst/>
          </a:prstGeom>
        </p:spPr>
        <p:txBody>
          <a:bodyPr wrap="square">
            <a:spAutoFit/>
          </a:bodyPr>
          <a:lstStyle/>
          <a:p>
            <a:pPr marL="685800" indent="-685800" algn="just">
              <a:lnSpc>
                <a:spcPct val="150000"/>
              </a:lnSpc>
              <a:buFont typeface="Wingdings" panose="05000000000000000000" pitchFamily="2" charset="2"/>
              <a:buChar char="§"/>
            </a:pPr>
            <a:r>
              <a:rPr lang="vi-VN" sz="4500" dirty="0" smtClean="0">
                <a:solidFill>
                  <a:srgbClr val="333333"/>
                </a:solidFill>
              </a:rPr>
              <a:t>Trên </a:t>
            </a:r>
            <a:r>
              <a:rPr lang="vi-VN" sz="4500" dirty="0">
                <a:solidFill>
                  <a:srgbClr val="333333"/>
                </a:solidFill>
              </a:rPr>
              <a:t>đường đi học về, em đã thấy một bạn bị bắt nạt, vì vậy em đã báo với người lớn để giải quyết.</a:t>
            </a:r>
          </a:p>
          <a:p>
            <a:pPr marL="685800" indent="-685800" algn="just">
              <a:lnSpc>
                <a:spcPct val="150000"/>
              </a:lnSpc>
              <a:buFont typeface="Wingdings" panose="05000000000000000000" pitchFamily="2" charset="2"/>
              <a:buChar char="§"/>
            </a:pPr>
            <a:r>
              <a:rPr lang="vi-VN" sz="4500" dirty="0">
                <a:solidFill>
                  <a:srgbClr val="333333"/>
                </a:solidFill>
              </a:rPr>
              <a:t>Em ở xa ông bà nên em </a:t>
            </a:r>
            <a:r>
              <a:rPr lang="vi-VN" sz="4500" dirty="0" smtClean="0">
                <a:solidFill>
                  <a:srgbClr val="333333"/>
                </a:solidFill>
              </a:rPr>
              <a:t>luôn  </a:t>
            </a:r>
            <a:r>
              <a:rPr lang="vi-VN" sz="4500" dirty="0">
                <a:solidFill>
                  <a:srgbClr val="333333"/>
                </a:solidFill>
              </a:rPr>
              <a:t>gọi điện hỏi thăm ông bà.</a:t>
            </a:r>
          </a:p>
          <a:p>
            <a:pPr marL="685800" indent="-685800" algn="just">
              <a:lnSpc>
                <a:spcPct val="150000"/>
              </a:lnSpc>
              <a:buFont typeface="Wingdings" panose="05000000000000000000" pitchFamily="2" charset="2"/>
              <a:buChar char="§"/>
            </a:pPr>
            <a:r>
              <a:rPr lang="vi-VN" sz="4500" dirty="0">
                <a:solidFill>
                  <a:srgbClr val="333333"/>
                </a:solidFill>
              </a:rPr>
              <a:t>Cuối tuần, em phụ giúp mẹ dọn dẹp phòng, cùng mẹ làm nhặt rau, làm cơm.</a:t>
            </a:r>
            <a:endParaRPr lang="vi-VN" sz="4500" b="0" i="0" dirty="0">
              <a:solidFill>
                <a:srgbClr val="333333"/>
              </a:solidFill>
              <a:effectLst/>
            </a:endParaRPr>
          </a:p>
        </p:txBody>
      </p:sp>
    </p:spTree>
    <p:extLst>
      <p:ext uri="{BB962C8B-B14F-4D97-AF65-F5344CB8AC3E}">
        <p14:creationId xmlns:p14="http://schemas.microsoft.com/office/powerpoint/2010/main" val="111776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0748" y="114300"/>
            <a:ext cx="1371600" cy="1445172"/>
          </a:xfrm>
          <a:prstGeom prst="rect">
            <a:avLst/>
          </a:prstGeom>
        </p:spPr>
      </p:pic>
      <p:sp>
        <p:nvSpPr>
          <p:cNvPr id="12" name="TextBox 14"/>
          <p:cNvSpPr txBox="1"/>
          <p:nvPr/>
        </p:nvSpPr>
        <p:spPr>
          <a:xfrm>
            <a:off x="1290852" y="323925"/>
            <a:ext cx="15849600" cy="927113"/>
          </a:xfrm>
          <a:prstGeom prst="rect">
            <a:avLst/>
          </a:prstGeom>
        </p:spPr>
        <p:txBody>
          <a:bodyPr wrap="square" lIns="0" tIns="0" rIns="0" bIns="0" rtlCol="0" anchor="t">
            <a:spAutoFit/>
          </a:bodyPr>
          <a:lstStyle/>
          <a:p>
            <a:pPr marL="0" lvl="0" indent="0" algn="ctr">
              <a:lnSpc>
                <a:spcPts val="8000"/>
              </a:lnSpc>
              <a:spcBef>
                <a:spcPct val="0"/>
              </a:spcBef>
            </a:pPr>
            <a:r>
              <a:rPr lang="vi-VN" sz="4800" b="1" dirty="0" smtClean="0"/>
              <a:t>Em hãy sắm vai theo tình huống và thực hiện yêu cầu</a:t>
            </a:r>
            <a:endParaRPr lang="en-US" sz="4800" b="1" dirty="0"/>
          </a:p>
        </p:txBody>
      </p:sp>
      <p:pic>
        <p:nvPicPr>
          <p:cNvPr id="13"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140452" y="114300"/>
            <a:ext cx="1371600" cy="1445172"/>
          </a:xfrm>
          <a:prstGeom prst="rect">
            <a:avLst/>
          </a:prstGeom>
        </p:spPr>
      </p:pic>
      <p:sp>
        <p:nvSpPr>
          <p:cNvPr id="15" name="TextBox 14"/>
          <p:cNvSpPr txBox="1"/>
          <p:nvPr/>
        </p:nvSpPr>
        <p:spPr>
          <a:xfrm>
            <a:off x="762000" y="1639216"/>
            <a:ext cx="16378452" cy="3600986"/>
          </a:xfrm>
          <a:prstGeom prst="rect">
            <a:avLst/>
          </a:prstGeom>
          <a:solidFill>
            <a:schemeClr val="accent1">
              <a:lumMod val="20000"/>
              <a:lumOff val="80000"/>
            </a:schemeClr>
          </a:solidFill>
        </p:spPr>
        <p:txBody>
          <a:bodyPr wrap="square" rtlCol="0">
            <a:spAutoFit/>
          </a:bodyPr>
          <a:lstStyle/>
          <a:p>
            <a:pPr algn="just">
              <a:lnSpc>
                <a:spcPct val="150000"/>
              </a:lnSpc>
            </a:pPr>
            <a:r>
              <a:rPr lang="vi-VN" sz="3800" dirty="0" smtClean="0"/>
              <a:t>	Cuối giờ học, M để nguyên cốc nhựa đựng nước ngọt trên bàn mà không đem bỏ vào thùng rác. Khi P nhắc nhở, bạn ấy trả lời: “Tại sao mình phải dọn dẹp, đó là việc của cô lao công.”. P giải thích nhưng M cố tình không nghe và tỏ thái độ khó chịu.</a:t>
            </a:r>
            <a:endParaRPr lang="en-US" sz="3800" dirty="0"/>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36" y="5623231"/>
            <a:ext cx="1066800" cy="1066800"/>
          </a:xfrm>
          <a:prstGeom prst="rect">
            <a:avLst/>
          </a:prstGeom>
        </p:spPr>
      </p:pic>
      <p:sp>
        <p:nvSpPr>
          <p:cNvPr id="9" name="TextBox 8"/>
          <p:cNvSpPr txBox="1"/>
          <p:nvPr/>
        </p:nvSpPr>
        <p:spPr>
          <a:xfrm>
            <a:off x="772236" y="5628380"/>
            <a:ext cx="16687800" cy="3600986"/>
          </a:xfrm>
          <a:prstGeom prst="rect">
            <a:avLst/>
          </a:prstGeom>
          <a:noFill/>
        </p:spPr>
        <p:txBody>
          <a:bodyPr wrap="square" rtlCol="0">
            <a:spAutoFit/>
          </a:bodyPr>
          <a:lstStyle/>
          <a:p>
            <a:pPr marL="571500" indent="-571500" algn="just">
              <a:lnSpc>
                <a:spcPct val="150000"/>
              </a:lnSpc>
              <a:buFontTx/>
              <a:buChar char="-"/>
            </a:pPr>
            <a:r>
              <a:rPr lang="vi-VN" sz="3800" dirty="0" smtClean="0"/>
              <a:t>Em hãy nhận xét hành động của M; động viện bạn ấy quan tâm, cảm thông, chia sẻ với cô lao công và những người khác.</a:t>
            </a:r>
          </a:p>
          <a:p>
            <a:pPr marL="571500" indent="-571500" algn="just">
              <a:lnSpc>
                <a:spcPct val="150000"/>
              </a:lnSpc>
              <a:buFontTx/>
              <a:buChar char="-"/>
            </a:pPr>
            <a:r>
              <a:rPr lang="vi-VN" sz="3800" dirty="0" smtClean="0"/>
              <a:t>Hãy tự đáng giá sự quan tâm, cảm thông và chia sẻ của em với người khác trong những tháng gần đây.</a:t>
            </a:r>
            <a:endParaRPr lang="en-US" sz="3800" dirty="0"/>
          </a:p>
        </p:txBody>
      </p:sp>
    </p:spTree>
    <p:extLst>
      <p:ext uri="{BB962C8B-B14F-4D97-AF65-F5344CB8AC3E}">
        <p14:creationId xmlns:p14="http://schemas.microsoft.com/office/powerpoint/2010/main" val="9633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0748" y="114300"/>
            <a:ext cx="1371600" cy="1445172"/>
          </a:xfrm>
          <a:prstGeom prst="rect">
            <a:avLst/>
          </a:prstGeom>
        </p:spPr>
      </p:pic>
      <p:sp>
        <p:nvSpPr>
          <p:cNvPr id="12" name="TextBox 14"/>
          <p:cNvSpPr txBox="1"/>
          <p:nvPr/>
        </p:nvSpPr>
        <p:spPr>
          <a:xfrm>
            <a:off x="1290852" y="323925"/>
            <a:ext cx="15849600" cy="927113"/>
          </a:xfrm>
          <a:prstGeom prst="rect">
            <a:avLst/>
          </a:prstGeom>
        </p:spPr>
        <p:txBody>
          <a:bodyPr wrap="square" lIns="0" tIns="0" rIns="0" bIns="0" rtlCol="0" anchor="t">
            <a:spAutoFit/>
          </a:bodyPr>
          <a:lstStyle/>
          <a:p>
            <a:pPr marL="0" lvl="0" indent="0" algn="ctr">
              <a:lnSpc>
                <a:spcPts val="8000"/>
              </a:lnSpc>
              <a:spcBef>
                <a:spcPct val="0"/>
              </a:spcBef>
            </a:pPr>
            <a:r>
              <a:rPr lang="vi-VN" sz="4800" b="1" dirty="0" smtClean="0"/>
              <a:t>Em hãy sắm vai theo tình huống và thực hiện yêu cầu</a:t>
            </a:r>
            <a:endParaRPr lang="en-US" sz="4800" b="1" dirty="0"/>
          </a:p>
        </p:txBody>
      </p:sp>
      <p:pic>
        <p:nvPicPr>
          <p:cNvPr id="13"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140452" y="114300"/>
            <a:ext cx="1371600" cy="1445172"/>
          </a:xfrm>
          <a:prstGeom prst="rect">
            <a:avLst/>
          </a:prstGeom>
        </p:spPr>
      </p:pic>
      <p:sp>
        <p:nvSpPr>
          <p:cNvPr id="3" name="Rectangle 2"/>
          <p:cNvSpPr/>
          <p:nvPr/>
        </p:nvSpPr>
        <p:spPr>
          <a:xfrm>
            <a:off x="1143000" y="1281961"/>
            <a:ext cx="15849600" cy="8402300"/>
          </a:xfrm>
          <a:prstGeom prst="rect">
            <a:avLst/>
          </a:prstGeom>
        </p:spPr>
        <p:txBody>
          <a:bodyPr wrap="square">
            <a:spAutoFit/>
          </a:bodyPr>
          <a:lstStyle/>
          <a:p>
            <a:pPr algn="just">
              <a:lnSpc>
                <a:spcPct val="150000"/>
              </a:lnSpc>
            </a:pPr>
            <a:r>
              <a:rPr lang="vi-VN" sz="4500" b="1" i="1" u="sng" dirty="0">
                <a:solidFill>
                  <a:srgbClr val="FF0000"/>
                </a:solidFill>
              </a:rPr>
              <a:t>Gợi ý:</a:t>
            </a:r>
            <a:r>
              <a:rPr lang="vi-VN" sz="4500" dirty="0">
                <a:solidFill>
                  <a:srgbClr val="333333"/>
                </a:solidFill>
              </a:rPr>
              <a:t> </a:t>
            </a:r>
            <a:endParaRPr lang="vi-VN" sz="4500" dirty="0" smtClean="0">
              <a:solidFill>
                <a:srgbClr val="333333"/>
              </a:solidFill>
            </a:endParaRPr>
          </a:p>
          <a:p>
            <a:pPr algn="just">
              <a:lnSpc>
                <a:spcPct val="150000"/>
              </a:lnSpc>
            </a:pPr>
            <a:r>
              <a:rPr lang="vi-VN" sz="4500" b="1" dirty="0" smtClean="0">
                <a:solidFill>
                  <a:srgbClr val="333333"/>
                </a:solidFill>
              </a:rPr>
              <a:t>Giải </a:t>
            </a:r>
            <a:r>
              <a:rPr lang="vi-VN" sz="4500" b="1" dirty="0">
                <a:solidFill>
                  <a:srgbClr val="333333"/>
                </a:solidFill>
              </a:rPr>
              <a:t>thích cho M rằng: </a:t>
            </a:r>
            <a:endParaRPr lang="vi-VN" sz="4500" b="1" dirty="0" smtClean="0">
              <a:solidFill>
                <a:srgbClr val="333333"/>
              </a:solidFill>
            </a:endParaRPr>
          </a:p>
          <a:p>
            <a:pPr marL="1143000" lvl="1" indent="-685800" algn="just">
              <a:lnSpc>
                <a:spcPct val="150000"/>
              </a:lnSpc>
              <a:buFont typeface="Wingdings" panose="05000000000000000000" pitchFamily="2" charset="2"/>
              <a:buChar char="§"/>
            </a:pPr>
            <a:r>
              <a:rPr lang="vi-VN" sz="4500" dirty="0" smtClean="0">
                <a:solidFill>
                  <a:srgbClr val="333333"/>
                </a:solidFill>
              </a:rPr>
              <a:t>Bạn </a:t>
            </a:r>
            <a:r>
              <a:rPr lang="vi-VN" sz="4500" dirty="0">
                <a:solidFill>
                  <a:srgbClr val="333333"/>
                </a:solidFill>
              </a:rPr>
              <a:t>hãy biết cảm thông, chia sẻ với người khác đừng thờ ơ với những người xung quanh. </a:t>
            </a:r>
            <a:endParaRPr lang="vi-VN" sz="4500" dirty="0" smtClean="0">
              <a:solidFill>
                <a:srgbClr val="333333"/>
              </a:solidFill>
            </a:endParaRPr>
          </a:p>
          <a:p>
            <a:pPr marL="1143000" lvl="1" indent="-685800" algn="just">
              <a:lnSpc>
                <a:spcPct val="150000"/>
              </a:lnSpc>
              <a:buFont typeface="Wingdings" panose="05000000000000000000" pitchFamily="2" charset="2"/>
              <a:buChar char="§"/>
            </a:pPr>
            <a:r>
              <a:rPr lang="vi-VN" sz="4500" dirty="0" smtClean="0">
                <a:solidFill>
                  <a:srgbClr val="333333"/>
                </a:solidFill>
              </a:rPr>
              <a:t>Khi </a:t>
            </a:r>
            <a:r>
              <a:rPr lang="vi-VN" sz="4500" dirty="0">
                <a:solidFill>
                  <a:srgbClr val="333333"/>
                </a:solidFill>
              </a:rPr>
              <a:t>uống hết nước bạn phải mang bỏ vào thùng rác, như vậy bạn sẽ giúp được cô lao công đỡ lao dọn, giúp được cô đỡ vất vả hơn trong công việc của mình. Hãy tôn trọng và cảm thông cho những người xung quanh ta.</a:t>
            </a:r>
            <a:endParaRPr lang="vi-VN" sz="4500" b="0" i="0" dirty="0">
              <a:solidFill>
                <a:srgbClr val="333333"/>
              </a:solidFill>
              <a:effectLst/>
            </a:endParaRPr>
          </a:p>
        </p:txBody>
      </p:sp>
    </p:spTree>
    <p:extLst>
      <p:ext uri="{BB962C8B-B14F-4D97-AF65-F5344CB8AC3E}">
        <p14:creationId xmlns:p14="http://schemas.microsoft.com/office/powerpoint/2010/main" val="320923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b="64907"/>
          <a:stretch>
            <a:fillRect/>
          </a:stretch>
        </p:blipFill>
        <p:spPr>
          <a:xfrm>
            <a:off x="0" y="7898217"/>
            <a:ext cx="18288000" cy="2388783"/>
          </a:xfrm>
          <a:prstGeom prst="rect">
            <a:avLst/>
          </a:prstGeom>
        </p:spPr>
      </p:pic>
      <p:sp>
        <p:nvSpPr>
          <p:cNvPr id="4" name="TextBox 4"/>
          <p:cNvSpPr txBox="1"/>
          <p:nvPr/>
        </p:nvSpPr>
        <p:spPr>
          <a:xfrm>
            <a:off x="5868054" y="3467100"/>
            <a:ext cx="7085945" cy="1052019"/>
          </a:xfrm>
          <a:prstGeom prst="rect">
            <a:avLst/>
          </a:prstGeom>
        </p:spPr>
        <p:txBody>
          <a:bodyPr wrap="square" lIns="0" tIns="0" rIns="0" bIns="0" rtlCol="0" anchor="t">
            <a:spAutoFit/>
          </a:bodyPr>
          <a:lstStyle/>
          <a:p>
            <a:pPr marL="0" lvl="0" indent="0" algn="ctr">
              <a:lnSpc>
                <a:spcPts val="8000"/>
              </a:lnSpc>
              <a:spcBef>
                <a:spcPct val="0"/>
              </a:spcBef>
            </a:pPr>
            <a:r>
              <a:rPr lang="vi-VN" sz="8600" b="1" spc="400" dirty="0" smtClean="0">
                <a:solidFill>
                  <a:srgbClr val="C3113D"/>
                </a:solidFill>
              </a:rPr>
              <a:t>VẬN DỤNG</a:t>
            </a:r>
            <a:endParaRPr lang="en-US" sz="8600" b="1" u="none" spc="400" dirty="0">
              <a:solidFill>
                <a:srgbClr val="C3113D"/>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196359" y="4976898"/>
            <a:ext cx="6295333" cy="6146534"/>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119243" y="6032232"/>
            <a:ext cx="1331872" cy="140331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36885" y="6032232"/>
            <a:ext cx="1331872" cy="140331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4307" t="5308"/>
          <a:stretch>
            <a:fillRect/>
          </a:stretch>
        </p:blipFill>
        <p:spPr>
          <a:xfrm>
            <a:off x="0" y="0"/>
            <a:ext cx="3673770" cy="224729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4307" t="5308"/>
          <a:stretch>
            <a:fillRect/>
          </a:stretch>
        </p:blipFill>
        <p:spPr>
          <a:xfrm flipH="1">
            <a:off x="14614230" y="0"/>
            <a:ext cx="3673770" cy="2247293"/>
          </a:xfrm>
          <a:prstGeom prst="rect">
            <a:avLst/>
          </a:prstGeom>
        </p:spPr>
      </p:pic>
      <p:pic>
        <p:nvPicPr>
          <p:cNvPr id="11"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534400" y="747800"/>
            <a:ext cx="1235232" cy="1854007"/>
          </a:xfrm>
          <a:prstGeom prst="rect">
            <a:avLst/>
          </a:prstGeom>
        </p:spPr>
      </p:pic>
    </p:spTree>
    <p:extLst>
      <p:ext uri="{BB962C8B-B14F-4D97-AF65-F5344CB8AC3E}">
        <p14:creationId xmlns:p14="http://schemas.microsoft.com/office/powerpoint/2010/main" val="9908513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t="26790" r="2168"/>
          <a:stretch>
            <a:fillRect/>
          </a:stretch>
        </p:blipFill>
        <p:spPr>
          <a:xfrm>
            <a:off x="325682" y="0"/>
            <a:ext cx="5283925" cy="4125878"/>
          </a:xfrm>
          <a:prstGeom prst="rect">
            <a:avLst/>
          </a:prstGeom>
        </p:spPr>
      </p:pic>
      <p:sp>
        <p:nvSpPr>
          <p:cNvPr id="4" name="TextBox 4"/>
          <p:cNvSpPr txBox="1"/>
          <p:nvPr/>
        </p:nvSpPr>
        <p:spPr>
          <a:xfrm>
            <a:off x="728000" y="312903"/>
            <a:ext cx="4479288" cy="2954655"/>
          </a:xfrm>
          <a:prstGeom prst="rect">
            <a:avLst/>
          </a:prstGeom>
        </p:spPr>
        <p:txBody>
          <a:bodyPr wrap="square" lIns="0" tIns="0" rIns="0" bIns="0" rtlCol="0" anchor="t">
            <a:spAutoFit/>
          </a:bodyPr>
          <a:lstStyle/>
          <a:p>
            <a:pPr marL="0" lvl="0" indent="0" algn="ctr">
              <a:lnSpc>
                <a:spcPct val="150000"/>
              </a:lnSpc>
              <a:spcBef>
                <a:spcPct val="0"/>
              </a:spcBef>
            </a:pPr>
            <a:r>
              <a:rPr lang="vi-VN" sz="6400" b="1" dirty="0" smtClean="0">
                <a:solidFill>
                  <a:srgbClr val="FFFFFF"/>
                </a:solidFill>
              </a:rPr>
              <a:t>BÀI TẬP </a:t>
            </a:r>
          </a:p>
          <a:p>
            <a:pPr marL="0" lvl="0" indent="0" algn="ctr">
              <a:lnSpc>
                <a:spcPct val="150000"/>
              </a:lnSpc>
              <a:spcBef>
                <a:spcPct val="0"/>
              </a:spcBef>
            </a:pPr>
            <a:r>
              <a:rPr lang="vi-VN" sz="6400" b="1" dirty="0" smtClean="0">
                <a:solidFill>
                  <a:srgbClr val="FFFFFF"/>
                </a:solidFill>
              </a:rPr>
              <a:t>VẬN DỤNG</a:t>
            </a:r>
            <a:endParaRPr lang="en-US" sz="6400" b="1" u="none" dirty="0">
              <a:solidFill>
                <a:srgbClr val="FFFFFF"/>
              </a:solidFill>
            </a:endParaRPr>
          </a:p>
        </p:txBody>
      </p:sp>
      <p:grpSp>
        <p:nvGrpSpPr>
          <p:cNvPr id="6" name="Group 6"/>
          <p:cNvGrpSpPr/>
          <p:nvPr/>
        </p:nvGrpSpPr>
        <p:grpSpPr>
          <a:xfrm>
            <a:off x="6011925" y="1028700"/>
            <a:ext cx="11590275" cy="7975894"/>
            <a:chOff x="0" y="0"/>
            <a:chExt cx="4063114" cy="1675757"/>
          </a:xfrm>
        </p:grpSpPr>
        <p:sp>
          <p:nvSpPr>
            <p:cNvPr id="7" name="Freeform 7"/>
            <p:cNvSpPr/>
            <p:nvPr/>
          </p:nvSpPr>
          <p:spPr>
            <a:xfrm>
              <a:off x="10160" y="16510"/>
              <a:ext cx="4040254" cy="1647817"/>
            </a:xfrm>
            <a:custGeom>
              <a:avLst/>
              <a:gdLst/>
              <a:ahLst/>
              <a:cxnLst/>
              <a:rect l="l" t="t" r="r" b="b"/>
              <a:pathLst>
                <a:path w="4040254" h="1647817">
                  <a:moveTo>
                    <a:pt x="4040254" y="1647817"/>
                  </a:moveTo>
                  <a:lnTo>
                    <a:pt x="0" y="1640197"/>
                  </a:lnTo>
                  <a:lnTo>
                    <a:pt x="0" y="584733"/>
                  </a:lnTo>
                  <a:lnTo>
                    <a:pt x="17780" y="19050"/>
                  </a:lnTo>
                  <a:lnTo>
                    <a:pt x="2012655" y="0"/>
                  </a:lnTo>
                  <a:lnTo>
                    <a:pt x="4021204" y="5080"/>
                  </a:lnTo>
                  <a:close/>
                </a:path>
              </a:pathLst>
            </a:custGeom>
            <a:solidFill>
              <a:srgbClr val="FFFFFF"/>
            </a:solidFill>
          </p:spPr>
        </p:sp>
        <p:sp>
          <p:nvSpPr>
            <p:cNvPr id="8" name="Freeform 8"/>
            <p:cNvSpPr/>
            <p:nvPr/>
          </p:nvSpPr>
          <p:spPr>
            <a:xfrm>
              <a:off x="-3810" y="0"/>
              <a:ext cx="4069464" cy="1674487"/>
            </a:xfrm>
            <a:custGeom>
              <a:avLst/>
              <a:gdLst/>
              <a:ahLst/>
              <a:cxnLst/>
              <a:rect l="l" t="t" r="r" b="b"/>
              <a:pathLst>
                <a:path w="4069464" h="1674487">
                  <a:moveTo>
                    <a:pt x="4035174" y="21590"/>
                  </a:moveTo>
                  <a:cubicBezTo>
                    <a:pt x="4036444" y="34290"/>
                    <a:pt x="4036444" y="44450"/>
                    <a:pt x="4037714" y="54610"/>
                  </a:cubicBezTo>
                  <a:cubicBezTo>
                    <a:pt x="4040254" y="88301"/>
                    <a:pt x="4041524" y="122992"/>
                    <a:pt x="4044064" y="156445"/>
                  </a:cubicBezTo>
                  <a:cubicBezTo>
                    <a:pt x="4044064" y="204766"/>
                    <a:pt x="4056764" y="1157550"/>
                    <a:pt x="4063114" y="1205871"/>
                  </a:cubicBezTo>
                  <a:cubicBezTo>
                    <a:pt x="4069464" y="1278971"/>
                    <a:pt x="4065654" y="1353311"/>
                    <a:pt x="4065654" y="1426411"/>
                  </a:cubicBezTo>
                  <a:cubicBezTo>
                    <a:pt x="4065654" y="1490839"/>
                    <a:pt x="4066924" y="1550311"/>
                    <a:pt x="4068194" y="1613527"/>
                  </a:cubicBezTo>
                  <a:cubicBezTo>
                    <a:pt x="4068194" y="1635117"/>
                    <a:pt x="4068194" y="1649087"/>
                    <a:pt x="4068194" y="1673217"/>
                  </a:cubicBezTo>
                  <a:cubicBezTo>
                    <a:pt x="4045334" y="1673217"/>
                    <a:pt x="4025014" y="1674487"/>
                    <a:pt x="3997056" y="1673217"/>
                  </a:cubicBezTo>
                  <a:cubicBezTo>
                    <a:pt x="3793110" y="1668137"/>
                    <a:pt x="3586026" y="1674487"/>
                    <a:pt x="3382081" y="1669407"/>
                  </a:cubicBezTo>
                  <a:cubicBezTo>
                    <a:pt x="3259713" y="1665597"/>
                    <a:pt x="3140483" y="1668137"/>
                    <a:pt x="3018115" y="1665597"/>
                  </a:cubicBezTo>
                  <a:cubicBezTo>
                    <a:pt x="2961638" y="1664327"/>
                    <a:pt x="2905161" y="1663057"/>
                    <a:pt x="2848683" y="1661787"/>
                  </a:cubicBezTo>
                  <a:cubicBezTo>
                    <a:pt x="2814169" y="1661787"/>
                    <a:pt x="2782793" y="1663057"/>
                    <a:pt x="2748279" y="1663057"/>
                  </a:cubicBezTo>
                  <a:cubicBezTo>
                    <a:pt x="2660426" y="1661787"/>
                    <a:pt x="2418828" y="1663057"/>
                    <a:pt x="2330975" y="1661787"/>
                  </a:cubicBezTo>
                  <a:cubicBezTo>
                    <a:pt x="2268222" y="1660517"/>
                    <a:pt x="1013170" y="1669407"/>
                    <a:pt x="950417" y="1668137"/>
                  </a:cubicBezTo>
                  <a:cubicBezTo>
                    <a:pt x="934729" y="1668137"/>
                    <a:pt x="915903" y="1669407"/>
                    <a:pt x="900215" y="1669407"/>
                  </a:cubicBezTo>
                  <a:cubicBezTo>
                    <a:pt x="862564" y="1669407"/>
                    <a:pt x="828050" y="1670677"/>
                    <a:pt x="790398" y="1670677"/>
                  </a:cubicBezTo>
                  <a:cubicBezTo>
                    <a:pt x="696269" y="1670677"/>
                    <a:pt x="605278" y="1669407"/>
                    <a:pt x="511149" y="1668137"/>
                  </a:cubicBezTo>
                  <a:cubicBezTo>
                    <a:pt x="454672" y="1666867"/>
                    <a:pt x="398195" y="1665597"/>
                    <a:pt x="344855" y="1664327"/>
                  </a:cubicBezTo>
                  <a:cubicBezTo>
                    <a:pt x="244451" y="1663057"/>
                    <a:pt x="144047" y="1661787"/>
                    <a:pt x="48260" y="1661787"/>
                  </a:cubicBezTo>
                  <a:cubicBezTo>
                    <a:pt x="38100" y="1661787"/>
                    <a:pt x="29210" y="1661787"/>
                    <a:pt x="19050" y="1660517"/>
                  </a:cubicBezTo>
                  <a:cubicBezTo>
                    <a:pt x="10160" y="1659247"/>
                    <a:pt x="5080" y="1652897"/>
                    <a:pt x="7620" y="1644007"/>
                  </a:cubicBezTo>
                  <a:cubicBezTo>
                    <a:pt x="16510" y="1612260"/>
                    <a:pt x="12700" y="1581285"/>
                    <a:pt x="11430" y="1549072"/>
                  </a:cubicBezTo>
                  <a:cubicBezTo>
                    <a:pt x="10160" y="1483405"/>
                    <a:pt x="6350" y="1418977"/>
                    <a:pt x="7620" y="1353311"/>
                  </a:cubicBezTo>
                  <a:cubicBezTo>
                    <a:pt x="5080" y="1271538"/>
                    <a:pt x="0" y="259281"/>
                    <a:pt x="7620" y="176269"/>
                  </a:cubicBezTo>
                  <a:cubicBezTo>
                    <a:pt x="8890" y="160162"/>
                    <a:pt x="7620" y="142816"/>
                    <a:pt x="8890" y="126709"/>
                  </a:cubicBezTo>
                  <a:cubicBezTo>
                    <a:pt x="10160" y="100690"/>
                    <a:pt x="12700" y="72194"/>
                    <a:pt x="13970" y="44450"/>
                  </a:cubicBezTo>
                  <a:cubicBezTo>
                    <a:pt x="13970" y="41910"/>
                    <a:pt x="15240" y="39370"/>
                    <a:pt x="16510" y="38100"/>
                  </a:cubicBezTo>
                  <a:cubicBezTo>
                    <a:pt x="38100" y="35560"/>
                    <a:pt x="65606" y="30480"/>
                    <a:pt x="115808" y="29210"/>
                  </a:cubicBezTo>
                  <a:cubicBezTo>
                    <a:pt x="200524" y="25400"/>
                    <a:pt x="285240" y="22860"/>
                    <a:pt x="373094" y="20320"/>
                  </a:cubicBezTo>
                  <a:cubicBezTo>
                    <a:pt x="432709" y="17780"/>
                    <a:pt x="492324" y="16510"/>
                    <a:pt x="548801" y="13970"/>
                  </a:cubicBezTo>
                  <a:cubicBezTo>
                    <a:pt x="605278" y="11430"/>
                    <a:pt x="664893" y="8890"/>
                    <a:pt x="721370" y="8890"/>
                  </a:cubicBezTo>
                  <a:cubicBezTo>
                    <a:pt x="784123" y="7620"/>
                    <a:pt x="846876" y="10160"/>
                    <a:pt x="909628" y="8890"/>
                  </a:cubicBezTo>
                  <a:cubicBezTo>
                    <a:pt x="988069" y="8890"/>
                    <a:pt x="2409415" y="6350"/>
                    <a:pt x="2487856" y="5080"/>
                  </a:cubicBezTo>
                  <a:cubicBezTo>
                    <a:pt x="2563159" y="3810"/>
                    <a:pt x="2638462" y="2540"/>
                    <a:pt x="2716903" y="2540"/>
                  </a:cubicBezTo>
                  <a:cubicBezTo>
                    <a:pt x="2845546" y="1270"/>
                    <a:pt x="2971051" y="0"/>
                    <a:pt x="3099694" y="0"/>
                  </a:cubicBezTo>
                  <a:cubicBezTo>
                    <a:pt x="3153033" y="0"/>
                    <a:pt x="3209511" y="2540"/>
                    <a:pt x="3262851" y="2540"/>
                  </a:cubicBezTo>
                  <a:cubicBezTo>
                    <a:pt x="3410319" y="3810"/>
                    <a:pt x="3560925" y="5080"/>
                    <a:pt x="3708394" y="7620"/>
                  </a:cubicBezTo>
                  <a:cubicBezTo>
                    <a:pt x="3786835" y="8890"/>
                    <a:pt x="3865275" y="12700"/>
                    <a:pt x="3943716" y="16510"/>
                  </a:cubicBezTo>
                  <a:cubicBezTo>
                    <a:pt x="3962542" y="16510"/>
                    <a:pt x="3981368" y="16510"/>
                    <a:pt x="3997056" y="16510"/>
                  </a:cubicBezTo>
                  <a:cubicBezTo>
                    <a:pt x="4016124" y="17780"/>
                    <a:pt x="4025014" y="20320"/>
                    <a:pt x="4035174" y="21590"/>
                  </a:cubicBezTo>
                  <a:close/>
                  <a:moveTo>
                    <a:pt x="4045334" y="1656707"/>
                  </a:moveTo>
                  <a:cubicBezTo>
                    <a:pt x="4046604" y="1640197"/>
                    <a:pt x="4047874" y="1627497"/>
                    <a:pt x="4047874" y="1614797"/>
                  </a:cubicBezTo>
                  <a:cubicBezTo>
                    <a:pt x="4046604" y="1544116"/>
                    <a:pt x="4045334" y="1478449"/>
                    <a:pt x="4045334" y="1407827"/>
                  </a:cubicBezTo>
                  <a:cubicBezTo>
                    <a:pt x="4045334" y="1375613"/>
                    <a:pt x="4047874" y="1343399"/>
                    <a:pt x="4046604" y="1311185"/>
                  </a:cubicBezTo>
                  <a:cubicBezTo>
                    <a:pt x="4046604" y="1281449"/>
                    <a:pt x="4045334" y="1250475"/>
                    <a:pt x="4044064" y="1220739"/>
                  </a:cubicBezTo>
                  <a:cubicBezTo>
                    <a:pt x="4038984" y="1174896"/>
                    <a:pt x="4027554" y="225829"/>
                    <a:pt x="4027554" y="179986"/>
                  </a:cubicBezTo>
                  <a:cubicBezTo>
                    <a:pt x="4025014" y="141577"/>
                    <a:pt x="4022474" y="101929"/>
                    <a:pt x="4019934" y="63500"/>
                  </a:cubicBezTo>
                  <a:cubicBezTo>
                    <a:pt x="4018664" y="44450"/>
                    <a:pt x="4017394" y="43180"/>
                    <a:pt x="3987643" y="41910"/>
                  </a:cubicBezTo>
                  <a:cubicBezTo>
                    <a:pt x="3978230" y="41910"/>
                    <a:pt x="3971955" y="41910"/>
                    <a:pt x="3962542" y="40640"/>
                  </a:cubicBezTo>
                  <a:cubicBezTo>
                    <a:pt x="3884101" y="36830"/>
                    <a:pt x="3802523" y="31750"/>
                    <a:pt x="3724082" y="30480"/>
                  </a:cubicBezTo>
                  <a:cubicBezTo>
                    <a:pt x="3532687" y="26670"/>
                    <a:pt x="3338154" y="25400"/>
                    <a:pt x="3146758" y="22860"/>
                  </a:cubicBezTo>
                  <a:cubicBezTo>
                    <a:pt x="3118520" y="22860"/>
                    <a:pt x="3087143" y="22860"/>
                    <a:pt x="3058905" y="22860"/>
                  </a:cubicBezTo>
                  <a:cubicBezTo>
                    <a:pt x="3011840" y="22860"/>
                    <a:pt x="2964776" y="22860"/>
                    <a:pt x="2920849" y="22860"/>
                  </a:cubicBezTo>
                  <a:cubicBezTo>
                    <a:pt x="2820445" y="22860"/>
                    <a:pt x="2720041" y="22860"/>
                    <a:pt x="2622774" y="24130"/>
                  </a:cubicBezTo>
                  <a:cubicBezTo>
                    <a:pt x="2538058" y="25400"/>
                    <a:pt x="1110437" y="29210"/>
                    <a:pt x="1025721" y="29210"/>
                  </a:cubicBezTo>
                  <a:cubicBezTo>
                    <a:pt x="887665" y="29210"/>
                    <a:pt x="749609" y="26670"/>
                    <a:pt x="611554" y="33020"/>
                  </a:cubicBezTo>
                  <a:cubicBezTo>
                    <a:pt x="539388" y="36830"/>
                    <a:pt x="470360" y="36830"/>
                    <a:pt x="401332" y="38100"/>
                  </a:cubicBezTo>
                  <a:cubicBezTo>
                    <a:pt x="282102" y="41910"/>
                    <a:pt x="162872" y="45720"/>
                    <a:pt x="49530" y="50800"/>
                  </a:cubicBezTo>
                  <a:cubicBezTo>
                    <a:pt x="36830" y="50800"/>
                    <a:pt x="34290" y="53340"/>
                    <a:pt x="33020" y="68477"/>
                  </a:cubicBezTo>
                  <a:cubicBezTo>
                    <a:pt x="31750" y="90779"/>
                    <a:pt x="31750" y="113080"/>
                    <a:pt x="30480" y="135382"/>
                  </a:cubicBezTo>
                  <a:cubicBezTo>
                    <a:pt x="29210" y="172552"/>
                    <a:pt x="26670" y="208483"/>
                    <a:pt x="25400" y="245652"/>
                  </a:cubicBezTo>
                  <a:cubicBezTo>
                    <a:pt x="20320" y="285300"/>
                    <a:pt x="26670" y="1254192"/>
                    <a:pt x="29210" y="1293839"/>
                  </a:cubicBezTo>
                  <a:cubicBezTo>
                    <a:pt x="29210" y="1335965"/>
                    <a:pt x="29210" y="1379330"/>
                    <a:pt x="30480" y="1421455"/>
                  </a:cubicBezTo>
                  <a:cubicBezTo>
                    <a:pt x="30480" y="1452430"/>
                    <a:pt x="33020" y="1483405"/>
                    <a:pt x="33020" y="1514380"/>
                  </a:cubicBezTo>
                  <a:cubicBezTo>
                    <a:pt x="33020" y="1547833"/>
                    <a:pt x="33020" y="1581285"/>
                    <a:pt x="31750" y="1614797"/>
                  </a:cubicBezTo>
                  <a:cubicBezTo>
                    <a:pt x="31750" y="1618607"/>
                    <a:pt x="31750" y="1621147"/>
                    <a:pt x="31750" y="1624957"/>
                  </a:cubicBezTo>
                  <a:cubicBezTo>
                    <a:pt x="31750" y="1635117"/>
                    <a:pt x="35560" y="1638927"/>
                    <a:pt x="44450" y="1638927"/>
                  </a:cubicBezTo>
                  <a:cubicBezTo>
                    <a:pt x="71881" y="1638927"/>
                    <a:pt x="115808" y="1640197"/>
                    <a:pt x="156597" y="1640197"/>
                  </a:cubicBezTo>
                  <a:cubicBezTo>
                    <a:pt x="216212" y="1640197"/>
                    <a:pt x="278965" y="1637657"/>
                    <a:pt x="338580" y="1640197"/>
                  </a:cubicBezTo>
                  <a:cubicBezTo>
                    <a:pt x="435846" y="1644007"/>
                    <a:pt x="533113" y="1646547"/>
                    <a:pt x="630379" y="1645277"/>
                  </a:cubicBezTo>
                  <a:cubicBezTo>
                    <a:pt x="693132" y="1644007"/>
                    <a:pt x="752747" y="1646547"/>
                    <a:pt x="815499" y="1646547"/>
                  </a:cubicBezTo>
                  <a:cubicBezTo>
                    <a:pt x="906491" y="1646547"/>
                    <a:pt x="997482" y="1645277"/>
                    <a:pt x="1088473" y="1646547"/>
                  </a:cubicBezTo>
                  <a:cubicBezTo>
                    <a:pt x="1223391" y="1647817"/>
                    <a:pt x="2704353" y="1637657"/>
                    <a:pt x="2842408" y="1640197"/>
                  </a:cubicBezTo>
                  <a:cubicBezTo>
                    <a:pt x="2902023" y="1641467"/>
                    <a:pt x="2961638" y="1642737"/>
                    <a:pt x="3018116" y="1642737"/>
                  </a:cubicBezTo>
                  <a:cubicBezTo>
                    <a:pt x="3121657" y="1645277"/>
                    <a:pt x="3222061" y="1641467"/>
                    <a:pt x="3325603" y="1645277"/>
                  </a:cubicBezTo>
                  <a:cubicBezTo>
                    <a:pt x="3410319" y="1647817"/>
                    <a:pt x="3495035" y="1647817"/>
                    <a:pt x="3579751" y="1650357"/>
                  </a:cubicBezTo>
                  <a:cubicBezTo>
                    <a:pt x="3705257" y="1654167"/>
                    <a:pt x="3830762" y="1656707"/>
                    <a:pt x="3956267" y="1657977"/>
                  </a:cubicBezTo>
                  <a:cubicBezTo>
                    <a:pt x="4003331" y="1657977"/>
                    <a:pt x="4025014" y="1656707"/>
                    <a:pt x="4045334" y="1656707"/>
                  </a:cubicBezTo>
                  <a:close/>
                </a:path>
              </a:pathLst>
            </a:custGeom>
            <a:solidFill>
              <a:srgbClr val="FFFFFF"/>
            </a:solidFill>
          </p:spPr>
        </p:sp>
      </p:grpSp>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787627" y="664068"/>
            <a:ext cx="2031623" cy="967986"/>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569253" y="234980"/>
            <a:ext cx="1736280" cy="1647887"/>
          </a:xfrm>
          <a:prstGeom prst="rect">
            <a:avLst/>
          </a:prstGeom>
        </p:spPr>
      </p:pic>
      <p:pic>
        <p:nvPicPr>
          <p:cNvPr id="22" name="Picture 2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450890" y="4438781"/>
            <a:ext cx="4766634" cy="6637085"/>
          </a:xfrm>
          <a:prstGeom prst="rect">
            <a:avLst/>
          </a:prstGeom>
        </p:spPr>
      </p:pic>
      <p:pic>
        <p:nvPicPr>
          <p:cNvPr id="23" name="Picture 23"/>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4038955">
            <a:off x="5337836" y="8172735"/>
            <a:ext cx="1888658" cy="2473243"/>
          </a:xfrm>
          <a:prstGeom prst="rect">
            <a:avLst/>
          </a:prstGeom>
        </p:spPr>
      </p:pic>
      <p:sp>
        <p:nvSpPr>
          <p:cNvPr id="24" name="TextBox 23"/>
          <p:cNvSpPr txBox="1"/>
          <p:nvPr/>
        </p:nvSpPr>
        <p:spPr>
          <a:xfrm>
            <a:off x="6282165" y="2126242"/>
            <a:ext cx="10523259" cy="5804987"/>
          </a:xfrm>
          <a:prstGeom prst="rect">
            <a:avLst/>
          </a:prstGeom>
          <a:noFill/>
        </p:spPr>
        <p:txBody>
          <a:bodyPr wrap="square" rtlCol="0">
            <a:spAutoFit/>
          </a:bodyPr>
          <a:lstStyle/>
          <a:p>
            <a:pPr marL="742950" indent="-742950" algn="just">
              <a:lnSpc>
                <a:spcPct val="150000"/>
              </a:lnSpc>
              <a:buAutoNum type="arabicPeriod"/>
            </a:pPr>
            <a:r>
              <a:rPr lang="vi-VN" sz="4200" dirty="0"/>
              <a:t>Em hãy làm một sản phẩm cụ thể (như tầm thiệp, bài thơ,...) để thể hiện sự quan tâm, cảm thông, chia sẻ và gửi đến người mà em yêu quý trong gia đình, dòng họ, hàng xóm hay một nhân vật em cảm kích trong cuộc sống.</a:t>
            </a:r>
            <a:endParaRPr lang="en-US" sz="4200" dirty="0"/>
          </a:p>
        </p:txBody>
      </p:sp>
      <p:pic>
        <p:nvPicPr>
          <p:cNvPr id="25" name="Picture 22"/>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12737042">
            <a:off x="16456530" y="6416572"/>
            <a:ext cx="845856" cy="3909416"/>
          </a:xfrm>
          <a:prstGeom prst="rect">
            <a:avLst/>
          </a:prstGeom>
        </p:spPr>
      </p:pic>
    </p:spTree>
    <p:extLst>
      <p:ext uri="{BB962C8B-B14F-4D97-AF65-F5344CB8AC3E}">
        <p14:creationId xmlns:p14="http://schemas.microsoft.com/office/powerpoint/2010/main" val="281350952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t="26790" r="2168"/>
          <a:stretch>
            <a:fillRect/>
          </a:stretch>
        </p:blipFill>
        <p:spPr>
          <a:xfrm>
            <a:off x="325682" y="0"/>
            <a:ext cx="5283925" cy="4125878"/>
          </a:xfrm>
          <a:prstGeom prst="rect">
            <a:avLst/>
          </a:prstGeom>
        </p:spPr>
      </p:pic>
      <p:sp>
        <p:nvSpPr>
          <p:cNvPr id="4" name="TextBox 4"/>
          <p:cNvSpPr txBox="1"/>
          <p:nvPr/>
        </p:nvSpPr>
        <p:spPr>
          <a:xfrm>
            <a:off x="728000" y="312903"/>
            <a:ext cx="4479288" cy="2954655"/>
          </a:xfrm>
          <a:prstGeom prst="rect">
            <a:avLst/>
          </a:prstGeom>
        </p:spPr>
        <p:txBody>
          <a:bodyPr wrap="square" lIns="0" tIns="0" rIns="0" bIns="0" rtlCol="0" anchor="t">
            <a:spAutoFit/>
          </a:bodyPr>
          <a:lstStyle/>
          <a:p>
            <a:pPr marL="0" lvl="0" indent="0" algn="ctr">
              <a:lnSpc>
                <a:spcPct val="150000"/>
              </a:lnSpc>
              <a:spcBef>
                <a:spcPct val="0"/>
              </a:spcBef>
            </a:pPr>
            <a:r>
              <a:rPr lang="vi-VN" sz="6400" b="1" dirty="0" smtClean="0">
                <a:solidFill>
                  <a:srgbClr val="FFFFFF"/>
                </a:solidFill>
              </a:rPr>
              <a:t>BÀI TẬP </a:t>
            </a:r>
          </a:p>
          <a:p>
            <a:pPr marL="0" lvl="0" indent="0" algn="ctr">
              <a:lnSpc>
                <a:spcPct val="150000"/>
              </a:lnSpc>
              <a:spcBef>
                <a:spcPct val="0"/>
              </a:spcBef>
            </a:pPr>
            <a:r>
              <a:rPr lang="vi-VN" sz="6400" b="1" dirty="0" smtClean="0">
                <a:solidFill>
                  <a:srgbClr val="FFFFFF"/>
                </a:solidFill>
              </a:rPr>
              <a:t>VẬN DỤNG</a:t>
            </a:r>
            <a:endParaRPr lang="en-US" sz="6400" b="1" u="none" dirty="0">
              <a:solidFill>
                <a:srgbClr val="FFFFFF"/>
              </a:solidFill>
            </a:endParaRPr>
          </a:p>
        </p:txBody>
      </p:sp>
      <p:grpSp>
        <p:nvGrpSpPr>
          <p:cNvPr id="6" name="Group 6"/>
          <p:cNvGrpSpPr/>
          <p:nvPr/>
        </p:nvGrpSpPr>
        <p:grpSpPr>
          <a:xfrm>
            <a:off x="6011925" y="1028700"/>
            <a:ext cx="11590275" cy="7975894"/>
            <a:chOff x="0" y="0"/>
            <a:chExt cx="4063114" cy="1675757"/>
          </a:xfrm>
        </p:grpSpPr>
        <p:sp>
          <p:nvSpPr>
            <p:cNvPr id="7" name="Freeform 7"/>
            <p:cNvSpPr/>
            <p:nvPr/>
          </p:nvSpPr>
          <p:spPr>
            <a:xfrm>
              <a:off x="10160" y="16510"/>
              <a:ext cx="4040254" cy="1647817"/>
            </a:xfrm>
            <a:custGeom>
              <a:avLst/>
              <a:gdLst/>
              <a:ahLst/>
              <a:cxnLst/>
              <a:rect l="l" t="t" r="r" b="b"/>
              <a:pathLst>
                <a:path w="4040254" h="1647817">
                  <a:moveTo>
                    <a:pt x="4040254" y="1647817"/>
                  </a:moveTo>
                  <a:lnTo>
                    <a:pt x="0" y="1640197"/>
                  </a:lnTo>
                  <a:lnTo>
                    <a:pt x="0" y="584733"/>
                  </a:lnTo>
                  <a:lnTo>
                    <a:pt x="17780" y="19050"/>
                  </a:lnTo>
                  <a:lnTo>
                    <a:pt x="2012655" y="0"/>
                  </a:lnTo>
                  <a:lnTo>
                    <a:pt x="4021204" y="5080"/>
                  </a:lnTo>
                  <a:close/>
                </a:path>
              </a:pathLst>
            </a:custGeom>
            <a:solidFill>
              <a:srgbClr val="FFFFFF"/>
            </a:solidFill>
          </p:spPr>
        </p:sp>
        <p:sp>
          <p:nvSpPr>
            <p:cNvPr id="8" name="Freeform 8"/>
            <p:cNvSpPr/>
            <p:nvPr/>
          </p:nvSpPr>
          <p:spPr>
            <a:xfrm>
              <a:off x="-3810" y="0"/>
              <a:ext cx="4069464" cy="1674487"/>
            </a:xfrm>
            <a:custGeom>
              <a:avLst/>
              <a:gdLst/>
              <a:ahLst/>
              <a:cxnLst/>
              <a:rect l="l" t="t" r="r" b="b"/>
              <a:pathLst>
                <a:path w="4069464" h="1674487">
                  <a:moveTo>
                    <a:pt x="4035174" y="21590"/>
                  </a:moveTo>
                  <a:cubicBezTo>
                    <a:pt x="4036444" y="34290"/>
                    <a:pt x="4036444" y="44450"/>
                    <a:pt x="4037714" y="54610"/>
                  </a:cubicBezTo>
                  <a:cubicBezTo>
                    <a:pt x="4040254" y="88301"/>
                    <a:pt x="4041524" y="122992"/>
                    <a:pt x="4044064" y="156445"/>
                  </a:cubicBezTo>
                  <a:cubicBezTo>
                    <a:pt x="4044064" y="204766"/>
                    <a:pt x="4056764" y="1157550"/>
                    <a:pt x="4063114" y="1205871"/>
                  </a:cubicBezTo>
                  <a:cubicBezTo>
                    <a:pt x="4069464" y="1278971"/>
                    <a:pt x="4065654" y="1353311"/>
                    <a:pt x="4065654" y="1426411"/>
                  </a:cubicBezTo>
                  <a:cubicBezTo>
                    <a:pt x="4065654" y="1490839"/>
                    <a:pt x="4066924" y="1550311"/>
                    <a:pt x="4068194" y="1613527"/>
                  </a:cubicBezTo>
                  <a:cubicBezTo>
                    <a:pt x="4068194" y="1635117"/>
                    <a:pt x="4068194" y="1649087"/>
                    <a:pt x="4068194" y="1673217"/>
                  </a:cubicBezTo>
                  <a:cubicBezTo>
                    <a:pt x="4045334" y="1673217"/>
                    <a:pt x="4025014" y="1674487"/>
                    <a:pt x="3997056" y="1673217"/>
                  </a:cubicBezTo>
                  <a:cubicBezTo>
                    <a:pt x="3793110" y="1668137"/>
                    <a:pt x="3586026" y="1674487"/>
                    <a:pt x="3382081" y="1669407"/>
                  </a:cubicBezTo>
                  <a:cubicBezTo>
                    <a:pt x="3259713" y="1665597"/>
                    <a:pt x="3140483" y="1668137"/>
                    <a:pt x="3018115" y="1665597"/>
                  </a:cubicBezTo>
                  <a:cubicBezTo>
                    <a:pt x="2961638" y="1664327"/>
                    <a:pt x="2905161" y="1663057"/>
                    <a:pt x="2848683" y="1661787"/>
                  </a:cubicBezTo>
                  <a:cubicBezTo>
                    <a:pt x="2814169" y="1661787"/>
                    <a:pt x="2782793" y="1663057"/>
                    <a:pt x="2748279" y="1663057"/>
                  </a:cubicBezTo>
                  <a:cubicBezTo>
                    <a:pt x="2660426" y="1661787"/>
                    <a:pt x="2418828" y="1663057"/>
                    <a:pt x="2330975" y="1661787"/>
                  </a:cubicBezTo>
                  <a:cubicBezTo>
                    <a:pt x="2268222" y="1660517"/>
                    <a:pt x="1013170" y="1669407"/>
                    <a:pt x="950417" y="1668137"/>
                  </a:cubicBezTo>
                  <a:cubicBezTo>
                    <a:pt x="934729" y="1668137"/>
                    <a:pt x="915903" y="1669407"/>
                    <a:pt x="900215" y="1669407"/>
                  </a:cubicBezTo>
                  <a:cubicBezTo>
                    <a:pt x="862564" y="1669407"/>
                    <a:pt x="828050" y="1670677"/>
                    <a:pt x="790398" y="1670677"/>
                  </a:cubicBezTo>
                  <a:cubicBezTo>
                    <a:pt x="696269" y="1670677"/>
                    <a:pt x="605278" y="1669407"/>
                    <a:pt x="511149" y="1668137"/>
                  </a:cubicBezTo>
                  <a:cubicBezTo>
                    <a:pt x="454672" y="1666867"/>
                    <a:pt x="398195" y="1665597"/>
                    <a:pt x="344855" y="1664327"/>
                  </a:cubicBezTo>
                  <a:cubicBezTo>
                    <a:pt x="244451" y="1663057"/>
                    <a:pt x="144047" y="1661787"/>
                    <a:pt x="48260" y="1661787"/>
                  </a:cubicBezTo>
                  <a:cubicBezTo>
                    <a:pt x="38100" y="1661787"/>
                    <a:pt x="29210" y="1661787"/>
                    <a:pt x="19050" y="1660517"/>
                  </a:cubicBezTo>
                  <a:cubicBezTo>
                    <a:pt x="10160" y="1659247"/>
                    <a:pt x="5080" y="1652897"/>
                    <a:pt x="7620" y="1644007"/>
                  </a:cubicBezTo>
                  <a:cubicBezTo>
                    <a:pt x="16510" y="1612260"/>
                    <a:pt x="12700" y="1581285"/>
                    <a:pt x="11430" y="1549072"/>
                  </a:cubicBezTo>
                  <a:cubicBezTo>
                    <a:pt x="10160" y="1483405"/>
                    <a:pt x="6350" y="1418977"/>
                    <a:pt x="7620" y="1353311"/>
                  </a:cubicBezTo>
                  <a:cubicBezTo>
                    <a:pt x="5080" y="1271538"/>
                    <a:pt x="0" y="259281"/>
                    <a:pt x="7620" y="176269"/>
                  </a:cubicBezTo>
                  <a:cubicBezTo>
                    <a:pt x="8890" y="160162"/>
                    <a:pt x="7620" y="142816"/>
                    <a:pt x="8890" y="126709"/>
                  </a:cubicBezTo>
                  <a:cubicBezTo>
                    <a:pt x="10160" y="100690"/>
                    <a:pt x="12700" y="72194"/>
                    <a:pt x="13970" y="44450"/>
                  </a:cubicBezTo>
                  <a:cubicBezTo>
                    <a:pt x="13970" y="41910"/>
                    <a:pt x="15240" y="39370"/>
                    <a:pt x="16510" y="38100"/>
                  </a:cubicBezTo>
                  <a:cubicBezTo>
                    <a:pt x="38100" y="35560"/>
                    <a:pt x="65606" y="30480"/>
                    <a:pt x="115808" y="29210"/>
                  </a:cubicBezTo>
                  <a:cubicBezTo>
                    <a:pt x="200524" y="25400"/>
                    <a:pt x="285240" y="22860"/>
                    <a:pt x="373094" y="20320"/>
                  </a:cubicBezTo>
                  <a:cubicBezTo>
                    <a:pt x="432709" y="17780"/>
                    <a:pt x="492324" y="16510"/>
                    <a:pt x="548801" y="13970"/>
                  </a:cubicBezTo>
                  <a:cubicBezTo>
                    <a:pt x="605278" y="11430"/>
                    <a:pt x="664893" y="8890"/>
                    <a:pt x="721370" y="8890"/>
                  </a:cubicBezTo>
                  <a:cubicBezTo>
                    <a:pt x="784123" y="7620"/>
                    <a:pt x="846876" y="10160"/>
                    <a:pt x="909628" y="8890"/>
                  </a:cubicBezTo>
                  <a:cubicBezTo>
                    <a:pt x="988069" y="8890"/>
                    <a:pt x="2409415" y="6350"/>
                    <a:pt x="2487856" y="5080"/>
                  </a:cubicBezTo>
                  <a:cubicBezTo>
                    <a:pt x="2563159" y="3810"/>
                    <a:pt x="2638462" y="2540"/>
                    <a:pt x="2716903" y="2540"/>
                  </a:cubicBezTo>
                  <a:cubicBezTo>
                    <a:pt x="2845546" y="1270"/>
                    <a:pt x="2971051" y="0"/>
                    <a:pt x="3099694" y="0"/>
                  </a:cubicBezTo>
                  <a:cubicBezTo>
                    <a:pt x="3153033" y="0"/>
                    <a:pt x="3209511" y="2540"/>
                    <a:pt x="3262851" y="2540"/>
                  </a:cubicBezTo>
                  <a:cubicBezTo>
                    <a:pt x="3410319" y="3810"/>
                    <a:pt x="3560925" y="5080"/>
                    <a:pt x="3708394" y="7620"/>
                  </a:cubicBezTo>
                  <a:cubicBezTo>
                    <a:pt x="3786835" y="8890"/>
                    <a:pt x="3865275" y="12700"/>
                    <a:pt x="3943716" y="16510"/>
                  </a:cubicBezTo>
                  <a:cubicBezTo>
                    <a:pt x="3962542" y="16510"/>
                    <a:pt x="3981368" y="16510"/>
                    <a:pt x="3997056" y="16510"/>
                  </a:cubicBezTo>
                  <a:cubicBezTo>
                    <a:pt x="4016124" y="17780"/>
                    <a:pt x="4025014" y="20320"/>
                    <a:pt x="4035174" y="21590"/>
                  </a:cubicBezTo>
                  <a:close/>
                  <a:moveTo>
                    <a:pt x="4045334" y="1656707"/>
                  </a:moveTo>
                  <a:cubicBezTo>
                    <a:pt x="4046604" y="1640197"/>
                    <a:pt x="4047874" y="1627497"/>
                    <a:pt x="4047874" y="1614797"/>
                  </a:cubicBezTo>
                  <a:cubicBezTo>
                    <a:pt x="4046604" y="1544116"/>
                    <a:pt x="4045334" y="1478449"/>
                    <a:pt x="4045334" y="1407827"/>
                  </a:cubicBezTo>
                  <a:cubicBezTo>
                    <a:pt x="4045334" y="1375613"/>
                    <a:pt x="4047874" y="1343399"/>
                    <a:pt x="4046604" y="1311185"/>
                  </a:cubicBezTo>
                  <a:cubicBezTo>
                    <a:pt x="4046604" y="1281449"/>
                    <a:pt x="4045334" y="1250475"/>
                    <a:pt x="4044064" y="1220739"/>
                  </a:cubicBezTo>
                  <a:cubicBezTo>
                    <a:pt x="4038984" y="1174896"/>
                    <a:pt x="4027554" y="225829"/>
                    <a:pt x="4027554" y="179986"/>
                  </a:cubicBezTo>
                  <a:cubicBezTo>
                    <a:pt x="4025014" y="141577"/>
                    <a:pt x="4022474" y="101929"/>
                    <a:pt x="4019934" y="63500"/>
                  </a:cubicBezTo>
                  <a:cubicBezTo>
                    <a:pt x="4018664" y="44450"/>
                    <a:pt x="4017394" y="43180"/>
                    <a:pt x="3987643" y="41910"/>
                  </a:cubicBezTo>
                  <a:cubicBezTo>
                    <a:pt x="3978230" y="41910"/>
                    <a:pt x="3971955" y="41910"/>
                    <a:pt x="3962542" y="40640"/>
                  </a:cubicBezTo>
                  <a:cubicBezTo>
                    <a:pt x="3884101" y="36830"/>
                    <a:pt x="3802523" y="31750"/>
                    <a:pt x="3724082" y="30480"/>
                  </a:cubicBezTo>
                  <a:cubicBezTo>
                    <a:pt x="3532687" y="26670"/>
                    <a:pt x="3338154" y="25400"/>
                    <a:pt x="3146758" y="22860"/>
                  </a:cubicBezTo>
                  <a:cubicBezTo>
                    <a:pt x="3118520" y="22860"/>
                    <a:pt x="3087143" y="22860"/>
                    <a:pt x="3058905" y="22860"/>
                  </a:cubicBezTo>
                  <a:cubicBezTo>
                    <a:pt x="3011840" y="22860"/>
                    <a:pt x="2964776" y="22860"/>
                    <a:pt x="2920849" y="22860"/>
                  </a:cubicBezTo>
                  <a:cubicBezTo>
                    <a:pt x="2820445" y="22860"/>
                    <a:pt x="2720041" y="22860"/>
                    <a:pt x="2622774" y="24130"/>
                  </a:cubicBezTo>
                  <a:cubicBezTo>
                    <a:pt x="2538058" y="25400"/>
                    <a:pt x="1110437" y="29210"/>
                    <a:pt x="1025721" y="29210"/>
                  </a:cubicBezTo>
                  <a:cubicBezTo>
                    <a:pt x="887665" y="29210"/>
                    <a:pt x="749609" y="26670"/>
                    <a:pt x="611554" y="33020"/>
                  </a:cubicBezTo>
                  <a:cubicBezTo>
                    <a:pt x="539388" y="36830"/>
                    <a:pt x="470360" y="36830"/>
                    <a:pt x="401332" y="38100"/>
                  </a:cubicBezTo>
                  <a:cubicBezTo>
                    <a:pt x="282102" y="41910"/>
                    <a:pt x="162872" y="45720"/>
                    <a:pt x="49530" y="50800"/>
                  </a:cubicBezTo>
                  <a:cubicBezTo>
                    <a:pt x="36830" y="50800"/>
                    <a:pt x="34290" y="53340"/>
                    <a:pt x="33020" y="68477"/>
                  </a:cubicBezTo>
                  <a:cubicBezTo>
                    <a:pt x="31750" y="90779"/>
                    <a:pt x="31750" y="113080"/>
                    <a:pt x="30480" y="135382"/>
                  </a:cubicBezTo>
                  <a:cubicBezTo>
                    <a:pt x="29210" y="172552"/>
                    <a:pt x="26670" y="208483"/>
                    <a:pt x="25400" y="245652"/>
                  </a:cubicBezTo>
                  <a:cubicBezTo>
                    <a:pt x="20320" y="285300"/>
                    <a:pt x="26670" y="1254192"/>
                    <a:pt x="29210" y="1293839"/>
                  </a:cubicBezTo>
                  <a:cubicBezTo>
                    <a:pt x="29210" y="1335965"/>
                    <a:pt x="29210" y="1379330"/>
                    <a:pt x="30480" y="1421455"/>
                  </a:cubicBezTo>
                  <a:cubicBezTo>
                    <a:pt x="30480" y="1452430"/>
                    <a:pt x="33020" y="1483405"/>
                    <a:pt x="33020" y="1514380"/>
                  </a:cubicBezTo>
                  <a:cubicBezTo>
                    <a:pt x="33020" y="1547833"/>
                    <a:pt x="33020" y="1581285"/>
                    <a:pt x="31750" y="1614797"/>
                  </a:cubicBezTo>
                  <a:cubicBezTo>
                    <a:pt x="31750" y="1618607"/>
                    <a:pt x="31750" y="1621147"/>
                    <a:pt x="31750" y="1624957"/>
                  </a:cubicBezTo>
                  <a:cubicBezTo>
                    <a:pt x="31750" y="1635117"/>
                    <a:pt x="35560" y="1638927"/>
                    <a:pt x="44450" y="1638927"/>
                  </a:cubicBezTo>
                  <a:cubicBezTo>
                    <a:pt x="71881" y="1638927"/>
                    <a:pt x="115808" y="1640197"/>
                    <a:pt x="156597" y="1640197"/>
                  </a:cubicBezTo>
                  <a:cubicBezTo>
                    <a:pt x="216212" y="1640197"/>
                    <a:pt x="278965" y="1637657"/>
                    <a:pt x="338580" y="1640197"/>
                  </a:cubicBezTo>
                  <a:cubicBezTo>
                    <a:pt x="435846" y="1644007"/>
                    <a:pt x="533113" y="1646547"/>
                    <a:pt x="630379" y="1645277"/>
                  </a:cubicBezTo>
                  <a:cubicBezTo>
                    <a:pt x="693132" y="1644007"/>
                    <a:pt x="752747" y="1646547"/>
                    <a:pt x="815499" y="1646547"/>
                  </a:cubicBezTo>
                  <a:cubicBezTo>
                    <a:pt x="906491" y="1646547"/>
                    <a:pt x="997482" y="1645277"/>
                    <a:pt x="1088473" y="1646547"/>
                  </a:cubicBezTo>
                  <a:cubicBezTo>
                    <a:pt x="1223391" y="1647817"/>
                    <a:pt x="2704353" y="1637657"/>
                    <a:pt x="2842408" y="1640197"/>
                  </a:cubicBezTo>
                  <a:cubicBezTo>
                    <a:pt x="2902023" y="1641467"/>
                    <a:pt x="2961638" y="1642737"/>
                    <a:pt x="3018116" y="1642737"/>
                  </a:cubicBezTo>
                  <a:cubicBezTo>
                    <a:pt x="3121657" y="1645277"/>
                    <a:pt x="3222061" y="1641467"/>
                    <a:pt x="3325603" y="1645277"/>
                  </a:cubicBezTo>
                  <a:cubicBezTo>
                    <a:pt x="3410319" y="1647817"/>
                    <a:pt x="3495035" y="1647817"/>
                    <a:pt x="3579751" y="1650357"/>
                  </a:cubicBezTo>
                  <a:cubicBezTo>
                    <a:pt x="3705257" y="1654167"/>
                    <a:pt x="3830762" y="1656707"/>
                    <a:pt x="3956267" y="1657977"/>
                  </a:cubicBezTo>
                  <a:cubicBezTo>
                    <a:pt x="4003331" y="1657977"/>
                    <a:pt x="4025014" y="1656707"/>
                    <a:pt x="4045334" y="1656707"/>
                  </a:cubicBezTo>
                  <a:close/>
                </a:path>
              </a:pathLst>
            </a:custGeom>
            <a:solidFill>
              <a:srgbClr val="FFFFFF"/>
            </a:solidFill>
          </p:spPr>
        </p:sp>
      </p:grpSp>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787627" y="664068"/>
            <a:ext cx="2031623" cy="967986"/>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569253" y="234980"/>
            <a:ext cx="1736280" cy="1647887"/>
          </a:xfrm>
          <a:prstGeom prst="rect">
            <a:avLst/>
          </a:prstGeom>
        </p:spPr>
      </p:pic>
      <p:pic>
        <p:nvPicPr>
          <p:cNvPr id="22" name="Picture 2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450890" y="4438781"/>
            <a:ext cx="4766634" cy="6637085"/>
          </a:xfrm>
          <a:prstGeom prst="rect">
            <a:avLst/>
          </a:prstGeom>
        </p:spPr>
      </p:pic>
      <p:pic>
        <p:nvPicPr>
          <p:cNvPr id="23" name="Picture 23"/>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4038955">
            <a:off x="5337836" y="8172735"/>
            <a:ext cx="1888658" cy="2473243"/>
          </a:xfrm>
          <a:prstGeom prst="rect">
            <a:avLst/>
          </a:prstGeom>
        </p:spPr>
      </p:pic>
      <p:sp>
        <p:nvSpPr>
          <p:cNvPr id="24" name="TextBox 23"/>
          <p:cNvSpPr txBox="1"/>
          <p:nvPr/>
        </p:nvSpPr>
        <p:spPr>
          <a:xfrm>
            <a:off x="6347234" y="1855669"/>
            <a:ext cx="10523259" cy="3000821"/>
          </a:xfrm>
          <a:prstGeom prst="rect">
            <a:avLst/>
          </a:prstGeom>
          <a:noFill/>
        </p:spPr>
        <p:txBody>
          <a:bodyPr wrap="square" rtlCol="0">
            <a:spAutoFit/>
          </a:bodyPr>
          <a:lstStyle/>
          <a:p>
            <a:pPr algn="just">
              <a:lnSpc>
                <a:spcPct val="150000"/>
              </a:lnSpc>
            </a:pPr>
            <a:r>
              <a:rPr lang="vi-VN" sz="4200" dirty="0" smtClean="0"/>
              <a:t>2. Em </a:t>
            </a:r>
            <a:r>
              <a:rPr lang="vi-VN" sz="4200" dirty="0"/>
              <a:t>hãy viết một đoạn văn và thuyết trình trước lớp về giá trị của sự quan tâm, cảm thông và chia sẻ với người khác.</a:t>
            </a:r>
            <a:endParaRPr lang="en-US" sz="4200" dirty="0"/>
          </a:p>
        </p:txBody>
      </p:sp>
      <p:pic>
        <p:nvPicPr>
          <p:cNvPr id="25" name="Picture 22"/>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12737042">
            <a:off x="16456530" y="6416572"/>
            <a:ext cx="845856" cy="3909416"/>
          </a:xfrm>
          <a:prstGeom prst="rect">
            <a:avLst/>
          </a:prstGeom>
        </p:spPr>
      </p:pic>
      <p:pic>
        <p:nvPicPr>
          <p:cNvPr id="13" name="Picture 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372600" y="5025114"/>
            <a:ext cx="4227677" cy="4365674"/>
          </a:xfrm>
          <a:prstGeom prst="rect">
            <a:avLst/>
          </a:prstGeom>
        </p:spPr>
      </p:pic>
    </p:spTree>
    <p:extLst>
      <p:ext uri="{BB962C8B-B14F-4D97-AF65-F5344CB8AC3E}">
        <p14:creationId xmlns:p14="http://schemas.microsoft.com/office/powerpoint/2010/main" val="103307257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b="64907"/>
          <a:stretch>
            <a:fillRect/>
          </a:stretch>
        </p:blipFill>
        <p:spPr>
          <a:xfrm>
            <a:off x="0" y="7898217"/>
            <a:ext cx="18288000" cy="2388783"/>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7297" b="26380"/>
          <a:stretch>
            <a:fillRect/>
          </a:stretch>
        </p:blipFill>
        <p:spPr>
          <a:xfrm>
            <a:off x="13944600" y="6233249"/>
            <a:ext cx="4844636" cy="4053751"/>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16675"/>
          <a:stretch>
            <a:fillRect/>
          </a:stretch>
        </p:blipFill>
        <p:spPr>
          <a:xfrm>
            <a:off x="-31845" y="-10236"/>
            <a:ext cx="4058573" cy="7744536"/>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278890" y="7124700"/>
            <a:ext cx="3437102" cy="3355862"/>
          </a:xfrm>
          <a:prstGeom prst="rect">
            <a:avLst/>
          </a:prstGeom>
        </p:spPr>
      </p:pic>
      <p:sp>
        <p:nvSpPr>
          <p:cNvPr id="15" name="TextBox 4"/>
          <p:cNvSpPr txBox="1"/>
          <p:nvPr/>
        </p:nvSpPr>
        <p:spPr>
          <a:xfrm>
            <a:off x="5453550" y="1005184"/>
            <a:ext cx="10624650" cy="979755"/>
          </a:xfrm>
          <a:prstGeom prst="rect">
            <a:avLst/>
          </a:prstGeom>
        </p:spPr>
        <p:txBody>
          <a:bodyPr lIns="0" tIns="0" rIns="0" bIns="0" rtlCol="0" anchor="t">
            <a:spAutoFit/>
          </a:bodyPr>
          <a:lstStyle/>
          <a:p>
            <a:pPr marL="0" lvl="0" indent="0" algn="ctr">
              <a:lnSpc>
                <a:spcPts val="8000"/>
              </a:lnSpc>
              <a:spcBef>
                <a:spcPct val="0"/>
              </a:spcBef>
            </a:pPr>
            <a:r>
              <a:rPr lang="vi-VN" sz="6400" b="1" u="none" spc="400" dirty="0" smtClean="0">
                <a:solidFill>
                  <a:srgbClr val="C3113D"/>
                </a:solidFill>
              </a:rPr>
              <a:t>HƯỚNG DẪN VỀ NHÀ</a:t>
            </a:r>
            <a:endParaRPr lang="en-US" sz="6400" b="1" u="none" spc="400" dirty="0">
              <a:solidFill>
                <a:srgbClr val="C3113D"/>
              </a:solidFill>
            </a:endParaRPr>
          </a:p>
        </p:txBody>
      </p:sp>
      <p:pic>
        <p:nvPicPr>
          <p:cNvPr id="16"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078200" y="58674"/>
            <a:ext cx="2209800" cy="1635252"/>
          </a:xfrm>
          <a:prstGeom prst="rect">
            <a:avLst/>
          </a:prstGeom>
        </p:spPr>
      </p:pic>
      <p:sp>
        <p:nvSpPr>
          <p:cNvPr id="17" name="Rectangle 16"/>
          <p:cNvSpPr/>
          <p:nvPr/>
        </p:nvSpPr>
        <p:spPr>
          <a:xfrm>
            <a:off x="5263051" y="2065222"/>
            <a:ext cx="11920049" cy="5047536"/>
          </a:xfrm>
          <a:prstGeom prst="rect">
            <a:avLst/>
          </a:prstGeom>
        </p:spPr>
        <p:txBody>
          <a:bodyPr wrap="square">
            <a:spAutoFit/>
          </a:bodyPr>
          <a:lstStyle/>
          <a:p>
            <a:pPr algn="just">
              <a:lnSpc>
                <a:spcPct val="150000"/>
              </a:lnSpc>
              <a:spcBef>
                <a:spcPts val="300"/>
              </a:spcBef>
              <a:spcAft>
                <a:spcPts val="300"/>
              </a:spcAft>
            </a:pPr>
            <a:r>
              <a:rPr lang="vi-VN" sz="5200" dirty="0" smtClean="0">
                <a:solidFill>
                  <a:srgbClr val="000000"/>
                </a:solidFill>
                <a:latin typeface="Arial" panose="020B0604020202020204" pitchFamily="34" charset="0"/>
                <a:ea typeface="Calibri" panose="020F0502020204030204" pitchFamily="34" charset="0"/>
                <a:cs typeface="Arial" panose="020B0604020202020204" pitchFamily="34" charset="0"/>
              </a:rPr>
              <a:t>Ô</a:t>
            </a:r>
            <a:r>
              <a:rPr lang="en-US" sz="5200" dirty="0" smtClean="0">
                <a:solidFill>
                  <a:srgbClr val="000000"/>
                </a:solidFill>
                <a:latin typeface="Arial" panose="020B0604020202020204" pitchFamily="34" charset="0"/>
                <a:ea typeface="Calibri" panose="020F0502020204030204" pitchFamily="34" charset="0"/>
                <a:cs typeface="Arial" panose="020B0604020202020204" pitchFamily="34" charset="0"/>
              </a:rPr>
              <a:t>n </a:t>
            </a:r>
            <a:r>
              <a:rPr lang="en-US" sz="5200" dirty="0">
                <a:solidFill>
                  <a:srgbClr val="000000"/>
                </a:solidFill>
                <a:latin typeface="Arial" panose="020B0604020202020204" pitchFamily="34" charset="0"/>
                <a:ea typeface="Calibri" panose="020F0502020204030204" pitchFamily="34" charset="0"/>
                <a:cs typeface="Arial" panose="020B0604020202020204" pitchFamily="34" charset="0"/>
              </a:rPr>
              <a:t>lại </a:t>
            </a:r>
            <a:r>
              <a:rPr lang="en-US" sz="5200" dirty="0" err="1">
                <a:solidFill>
                  <a:srgbClr val="000000"/>
                </a:solidFill>
                <a:latin typeface="Arial" panose="020B0604020202020204" pitchFamily="34" charset="0"/>
                <a:ea typeface="Calibri" panose="020F0502020204030204" pitchFamily="34" charset="0"/>
                <a:cs typeface="Arial" panose="020B0604020202020204" pitchFamily="34" charset="0"/>
              </a:rPr>
              <a:t>kiến</a:t>
            </a:r>
            <a:r>
              <a:rPr lang="en-US" sz="5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5200" dirty="0" err="1">
                <a:solidFill>
                  <a:srgbClr val="000000"/>
                </a:solidFill>
                <a:latin typeface="Arial" panose="020B0604020202020204" pitchFamily="34" charset="0"/>
                <a:ea typeface="Calibri" panose="020F0502020204030204" pitchFamily="34" charset="0"/>
                <a:cs typeface="Arial" panose="020B0604020202020204" pitchFamily="34" charset="0"/>
              </a:rPr>
              <a:t>thức</a:t>
            </a:r>
            <a:r>
              <a:rPr lang="en-US" sz="5200" dirty="0">
                <a:solidFill>
                  <a:srgbClr val="000000"/>
                </a:solidFill>
                <a:latin typeface="Arial" panose="020B0604020202020204" pitchFamily="34" charset="0"/>
                <a:ea typeface="Calibri" panose="020F0502020204030204" pitchFamily="34" charset="0"/>
                <a:cs typeface="Arial" panose="020B0604020202020204" pitchFamily="34" charset="0"/>
              </a:rPr>
              <a:t> đã học. </a:t>
            </a:r>
            <a:endParaRPr lang="en-US" sz="5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5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Hoàn</a:t>
            </a:r>
            <a:r>
              <a:rPr lang="en-US" sz="5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5200" dirty="0">
                <a:solidFill>
                  <a:srgbClr val="000000"/>
                </a:solidFill>
                <a:latin typeface="Arial" panose="020B0604020202020204" pitchFamily="34" charset="0"/>
                <a:ea typeface="Calibri" panose="020F0502020204030204" pitchFamily="34" charset="0"/>
                <a:cs typeface="Arial" panose="020B0604020202020204" pitchFamily="34" charset="0"/>
              </a:rPr>
              <a:t>thành các bài </a:t>
            </a:r>
            <a:r>
              <a:rPr lang="en-US" sz="5200" dirty="0" err="1">
                <a:solidFill>
                  <a:srgbClr val="000000"/>
                </a:solidFill>
                <a:latin typeface="Arial" panose="020B0604020202020204" pitchFamily="34" charset="0"/>
                <a:ea typeface="Calibri" panose="020F0502020204030204" pitchFamily="34" charset="0"/>
                <a:cs typeface="Arial" panose="020B0604020202020204" pitchFamily="34" charset="0"/>
              </a:rPr>
              <a:t>tập</a:t>
            </a:r>
            <a:r>
              <a:rPr lang="en-US" sz="5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5200" dirty="0" smtClean="0">
                <a:solidFill>
                  <a:srgbClr val="000000"/>
                </a:solidFill>
                <a:latin typeface="Arial" panose="020B0604020202020204" pitchFamily="34" charset="0"/>
                <a:ea typeface="Calibri" panose="020F0502020204030204" pitchFamily="34" charset="0"/>
                <a:cs typeface="Arial" panose="020B0604020202020204" pitchFamily="34" charset="0"/>
              </a:rPr>
              <a:t>trong SBT.</a:t>
            </a:r>
          </a:p>
          <a:p>
            <a:pPr algn="just">
              <a:lnSpc>
                <a:spcPct val="150000"/>
              </a:lnSpc>
              <a:spcBef>
                <a:spcPts val="300"/>
              </a:spcBef>
              <a:spcAft>
                <a:spcPts val="300"/>
              </a:spcAft>
            </a:pPr>
            <a:r>
              <a:rPr lang="vi-VN" sz="5200" dirty="0">
                <a:solidFill>
                  <a:srgbClr val="000000"/>
                </a:solidFill>
                <a:ea typeface="Calibri" panose="020F0502020204030204" pitchFamily="34" charset="0"/>
                <a:cs typeface="Arial" panose="020B0604020202020204" pitchFamily="34" charset="0"/>
              </a:rPr>
              <a:t>Đọc và tìm hiểu trước </a:t>
            </a:r>
            <a:r>
              <a:rPr lang="vi-VN" sz="5200" b="1" dirty="0">
                <a:solidFill>
                  <a:srgbClr val="000000"/>
                </a:solidFill>
                <a:ea typeface="Calibri" panose="020F0502020204030204" pitchFamily="34" charset="0"/>
                <a:cs typeface="Arial" panose="020B0604020202020204" pitchFamily="34" charset="0"/>
              </a:rPr>
              <a:t>Bài 3: </a:t>
            </a:r>
            <a:r>
              <a:rPr lang="vi-VN" sz="5200" b="1" i="1" dirty="0">
                <a:solidFill>
                  <a:srgbClr val="000000"/>
                </a:solidFill>
                <a:ea typeface="Calibri" panose="020F0502020204030204" pitchFamily="34" charset="0"/>
                <a:cs typeface="Arial" panose="020B0604020202020204" pitchFamily="34" charset="0"/>
              </a:rPr>
              <a:t>Học tập tự giác, tích cực.</a:t>
            </a:r>
            <a:endParaRPr lang="en-US" sz="5200" b="1" i="1" dirty="0">
              <a:effectLst/>
              <a:latin typeface="Arial" panose="020B0604020202020204" pitchFamily="34" charset="0"/>
              <a:ea typeface="Calibri" panose="020F0502020204030204" pitchFamily="34" charset="0"/>
              <a:cs typeface="Arial" panose="020B0604020202020204" pitchFamily="34" charset="0"/>
            </a:endParaRPr>
          </a:p>
        </p:txBody>
      </p:sp>
      <p:pic>
        <p:nvPicPr>
          <p:cNvPr id="19"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4320086" y="2162966"/>
            <a:ext cx="854057" cy="854057"/>
          </a:xfrm>
          <a:prstGeom prst="rect">
            <a:avLst/>
          </a:prstGeom>
        </p:spPr>
      </p:pic>
      <p:pic>
        <p:nvPicPr>
          <p:cNvPr id="22"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4280128" y="3615956"/>
            <a:ext cx="854057" cy="854057"/>
          </a:xfrm>
          <a:prstGeom prst="rect">
            <a:avLst/>
          </a:prstGeom>
        </p:spPr>
      </p:pic>
      <p:pic>
        <p:nvPicPr>
          <p:cNvPr id="23"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4217861" y="4896937"/>
            <a:ext cx="854057" cy="854057"/>
          </a:xfrm>
          <a:prstGeom prst="rect">
            <a:avLst/>
          </a:prstGeom>
        </p:spPr>
      </p:pic>
    </p:spTree>
    <p:extLst>
      <p:ext uri="{BB962C8B-B14F-4D97-AF65-F5344CB8AC3E}">
        <p14:creationId xmlns:p14="http://schemas.microsoft.com/office/powerpoint/2010/main" val="3448649699"/>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524000" y="3343486"/>
            <a:ext cx="15240000" cy="3145028"/>
          </a:xfrm>
          <a:prstGeom prst="rect">
            <a:avLst/>
          </a:prstGeom>
        </p:spPr>
        <p:txBody>
          <a:bodyPr wrap="square" lIns="0" tIns="0" rIns="0" bIns="0" rtlCol="0" anchor="t">
            <a:spAutoFit/>
          </a:bodyPr>
          <a:lstStyle/>
          <a:p>
            <a:pPr marL="0" lvl="0" indent="0" algn="ctr">
              <a:lnSpc>
                <a:spcPct val="150000"/>
              </a:lnSpc>
              <a:spcBef>
                <a:spcPct val="0"/>
              </a:spcBef>
            </a:pPr>
            <a:r>
              <a:rPr lang="vi-VN" sz="7200" b="1" dirty="0" smtClean="0">
                <a:solidFill>
                  <a:srgbClr val="C3113D"/>
                </a:solidFill>
              </a:rPr>
              <a:t>CẢM ƠN CÁC EM ĐÃ </a:t>
            </a:r>
          </a:p>
          <a:p>
            <a:pPr marL="0" lvl="0" indent="0" algn="ctr">
              <a:lnSpc>
                <a:spcPct val="150000"/>
              </a:lnSpc>
              <a:spcBef>
                <a:spcPct val="0"/>
              </a:spcBef>
            </a:pPr>
            <a:r>
              <a:rPr lang="vi-VN" sz="7200" b="1" dirty="0" smtClean="0">
                <a:solidFill>
                  <a:srgbClr val="C3113D"/>
                </a:solidFill>
              </a:rPr>
              <a:t>LẮNG NGHE BÀI GIẢNG!</a:t>
            </a:r>
            <a:endParaRPr lang="en-US" sz="7200" b="1" u="none" dirty="0">
              <a:solidFill>
                <a:srgbClr val="C3113D"/>
              </a:solidFill>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03706">
            <a:off x="-1065371" y="4513212"/>
            <a:ext cx="2247300" cy="1969197"/>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367595" y="1445403"/>
            <a:ext cx="1552810" cy="1473757"/>
          </a:xfrm>
          <a:prstGeom prst="rect">
            <a:avLst/>
          </a:prstGeom>
        </p:spPr>
      </p:pic>
      <p:pic>
        <p:nvPicPr>
          <p:cNvPr id="14" name="Picture 5"/>
          <p:cNvPicPr>
            <a:picLocks noChangeAspect="1"/>
          </p:cNvPicPr>
          <p:nvPr/>
        </p:nvPicPr>
        <p:blipFill>
          <a:blip r:embed="rId11"/>
          <a:srcRect b="64907"/>
          <a:stretch>
            <a:fillRect/>
          </a:stretch>
        </p:blipFill>
        <p:spPr>
          <a:xfrm>
            <a:off x="0" y="7898217"/>
            <a:ext cx="18288000" cy="2388783"/>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644937" y="6730045"/>
            <a:ext cx="3643063" cy="3556955"/>
          </a:xfrm>
          <a:prstGeom prst="rect">
            <a:avLst/>
          </a:prstGeom>
        </p:spPr>
      </p:pic>
      <p:pic>
        <p:nvPicPr>
          <p:cNvPr id="16"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l="4307" t="5308"/>
          <a:stretch>
            <a:fillRect/>
          </a:stretch>
        </p:blipFill>
        <p:spPr>
          <a:xfrm>
            <a:off x="0" y="0"/>
            <a:ext cx="3673770" cy="2247293"/>
          </a:xfrm>
          <a:prstGeom prst="rect">
            <a:avLst/>
          </a:prstGeom>
        </p:spPr>
      </p:pic>
      <p:pic>
        <p:nvPicPr>
          <p:cNvPr id="17"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l="4307" t="5308"/>
          <a:stretch>
            <a:fillRect/>
          </a:stretch>
        </p:blipFill>
        <p:spPr>
          <a:xfrm flipH="1">
            <a:off x="14644937" y="-1"/>
            <a:ext cx="3673770" cy="2247293"/>
          </a:xfrm>
          <a:prstGeom prst="rect">
            <a:avLst/>
          </a:prstGeom>
        </p:spPr>
      </p:pic>
      <p:pic>
        <p:nvPicPr>
          <p:cNvPr id="18"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0" y="7091485"/>
            <a:ext cx="2819400" cy="3137024"/>
          </a:xfrm>
          <a:prstGeom prst="rect">
            <a:avLst/>
          </a:prstGeom>
        </p:spPr>
      </p:pic>
      <p:pic>
        <p:nvPicPr>
          <p:cNvPr id="19" name="Picture 24"/>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894192">
            <a:off x="16865878" y="3997233"/>
            <a:ext cx="2538400" cy="1398428"/>
          </a:xfrm>
          <a:prstGeom prst="rect">
            <a:avLst/>
          </a:prstGeom>
        </p:spPr>
      </p:pic>
    </p:spTree>
    <p:extLst>
      <p:ext uri="{BB962C8B-B14F-4D97-AF65-F5344CB8AC3E}">
        <p14:creationId xmlns:p14="http://schemas.microsoft.com/office/powerpoint/2010/main" val="33992797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t="2729" r="16048" b="1106"/>
          <a:stretch>
            <a:fillRect/>
          </a:stretch>
        </p:blipFill>
        <p:spPr>
          <a:xfrm rot="-5400000">
            <a:off x="7447986" y="-1583385"/>
            <a:ext cx="8001976" cy="1375311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l="7297" b="26380"/>
          <a:stretch>
            <a:fillRect/>
          </a:stretch>
        </p:blipFill>
        <p:spPr>
          <a:xfrm>
            <a:off x="-406356" y="4407111"/>
            <a:ext cx="6472391" cy="5904341"/>
          </a:xfrm>
          <a:prstGeom prst="rect">
            <a:avLst/>
          </a:prstGeom>
        </p:spPr>
      </p:pic>
      <p:sp>
        <p:nvSpPr>
          <p:cNvPr id="5" name="TextBox 5"/>
          <p:cNvSpPr txBox="1"/>
          <p:nvPr/>
        </p:nvSpPr>
        <p:spPr>
          <a:xfrm>
            <a:off x="5801233" y="3765554"/>
            <a:ext cx="11849100" cy="3684470"/>
          </a:xfrm>
          <a:prstGeom prst="rect">
            <a:avLst/>
          </a:prstGeom>
        </p:spPr>
        <p:txBody>
          <a:bodyPr wrap="square" lIns="0" tIns="0" rIns="0" bIns="0" rtlCol="0" anchor="t">
            <a:spAutoFit/>
          </a:bodyPr>
          <a:lstStyle/>
          <a:p>
            <a:pPr algn="ctr">
              <a:lnSpc>
                <a:spcPts val="15112"/>
              </a:lnSpc>
            </a:pPr>
            <a:r>
              <a:rPr lang="vi-VN" sz="9000" b="1" dirty="0" smtClean="0">
                <a:solidFill>
                  <a:srgbClr val="C3113D"/>
                </a:solidFill>
              </a:rPr>
              <a:t>QUAN TÂM, CẢM THÔNG, CHIA SẺ</a:t>
            </a:r>
            <a:endParaRPr lang="en-US" sz="9000" b="1" dirty="0">
              <a:solidFill>
                <a:srgbClr val="C3113D"/>
              </a:solidFill>
            </a:endParaRPr>
          </a:p>
        </p:txBody>
      </p:sp>
      <p:grpSp>
        <p:nvGrpSpPr>
          <p:cNvPr id="7" name="Group 7"/>
          <p:cNvGrpSpPr/>
          <p:nvPr/>
        </p:nvGrpSpPr>
        <p:grpSpPr>
          <a:xfrm>
            <a:off x="6800299" y="1747080"/>
            <a:ext cx="9390153" cy="1260694"/>
            <a:chOff x="0" y="0"/>
            <a:chExt cx="2845501" cy="317500"/>
          </a:xfrm>
        </p:grpSpPr>
        <p:sp>
          <p:nvSpPr>
            <p:cNvPr id="8" name="Freeform 8"/>
            <p:cNvSpPr/>
            <p:nvPr/>
          </p:nvSpPr>
          <p:spPr>
            <a:xfrm>
              <a:off x="10160" y="16510"/>
              <a:ext cx="2822641" cy="289560"/>
            </a:xfrm>
            <a:custGeom>
              <a:avLst/>
              <a:gdLst/>
              <a:ahLst/>
              <a:cxnLst/>
              <a:rect l="l" t="t" r="r" b="b"/>
              <a:pathLst>
                <a:path w="2822641" h="289560">
                  <a:moveTo>
                    <a:pt x="2822641" y="289560"/>
                  </a:moveTo>
                  <a:lnTo>
                    <a:pt x="0" y="281940"/>
                  </a:lnTo>
                  <a:lnTo>
                    <a:pt x="0" y="113654"/>
                  </a:lnTo>
                  <a:lnTo>
                    <a:pt x="17780" y="19050"/>
                  </a:lnTo>
                  <a:lnTo>
                    <a:pt x="1405413" y="0"/>
                  </a:lnTo>
                  <a:lnTo>
                    <a:pt x="2803591" y="5080"/>
                  </a:lnTo>
                  <a:close/>
                </a:path>
              </a:pathLst>
            </a:custGeom>
            <a:solidFill>
              <a:srgbClr val="06605A"/>
            </a:solidFill>
          </p:spPr>
        </p:sp>
        <p:sp>
          <p:nvSpPr>
            <p:cNvPr id="9" name="Freeform 9"/>
            <p:cNvSpPr/>
            <p:nvPr/>
          </p:nvSpPr>
          <p:spPr>
            <a:xfrm>
              <a:off x="-3810" y="0"/>
              <a:ext cx="2851851" cy="316230"/>
            </a:xfrm>
            <a:custGeom>
              <a:avLst/>
              <a:gdLst/>
              <a:ahLst/>
              <a:cxnLst/>
              <a:rect l="l" t="t" r="r" b="b"/>
              <a:pathLst>
                <a:path w="2851851" h="316230">
                  <a:moveTo>
                    <a:pt x="2817561" y="21590"/>
                  </a:moveTo>
                  <a:cubicBezTo>
                    <a:pt x="2818831" y="34290"/>
                    <a:pt x="2818831" y="44450"/>
                    <a:pt x="2820101" y="54610"/>
                  </a:cubicBezTo>
                  <a:cubicBezTo>
                    <a:pt x="2822641" y="67284"/>
                    <a:pt x="2823911" y="71537"/>
                    <a:pt x="2826451" y="75638"/>
                  </a:cubicBezTo>
                  <a:cubicBezTo>
                    <a:pt x="2826451" y="81561"/>
                    <a:pt x="2839151" y="198359"/>
                    <a:pt x="2845501" y="204283"/>
                  </a:cubicBezTo>
                  <a:cubicBezTo>
                    <a:pt x="2851851" y="213244"/>
                    <a:pt x="2848041" y="222357"/>
                    <a:pt x="2848041" y="231318"/>
                  </a:cubicBezTo>
                  <a:cubicBezTo>
                    <a:pt x="2848041" y="239216"/>
                    <a:pt x="2849311" y="246506"/>
                    <a:pt x="2850581" y="255270"/>
                  </a:cubicBezTo>
                  <a:cubicBezTo>
                    <a:pt x="2850581" y="276860"/>
                    <a:pt x="2850581" y="290830"/>
                    <a:pt x="2850581" y="314960"/>
                  </a:cubicBezTo>
                  <a:cubicBezTo>
                    <a:pt x="2827721" y="314960"/>
                    <a:pt x="2807401" y="316230"/>
                    <a:pt x="2783392" y="314960"/>
                  </a:cubicBezTo>
                  <a:cubicBezTo>
                    <a:pt x="2642213" y="309880"/>
                    <a:pt x="2498861" y="316230"/>
                    <a:pt x="2357682" y="311150"/>
                  </a:cubicBezTo>
                  <a:cubicBezTo>
                    <a:pt x="2272975" y="307340"/>
                    <a:pt x="2190439" y="309880"/>
                    <a:pt x="2105732" y="307340"/>
                  </a:cubicBezTo>
                  <a:cubicBezTo>
                    <a:pt x="2066636" y="306070"/>
                    <a:pt x="2027540" y="304800"/>
                    <a:pt x="1988444" y="303530"/>
                  </a:cubicBezTo>
                  <a:cubicBezTo>
                    <a:pt x="1964552" y="303530"/>
                    <a:pt x="1942832" y="304800"/>
                    <a:pt x="1918940" y="304800"/>
                  </a:cubicBezTo>
                  <a:cubicBezTo>
                    <a:pt x="1858125" y="303530"/>
                    <a:pt x="1690882" y="304800"/>
                    <a:pt x="1630066" y="303530"/>
                  </a:cubicBezTo>
                  <a:cubicBezTo>
                    <a:pt x="1586626" y="302260"/>
                    <a:pt x="717831" y="311150"/>
                    <a:pt x="674391" y="309880"/>
                  </a:cubicBezTo>
                  <a:cubicBezTo>
                    <a:pt x="663531" y="309880"/>
                    <a:pt x="650499" y="311150"/>
                    <a:pt x="639639" y="311150"/>
                  </a:cubicBezTo>
                  <a:cubicBezTo>
                    <a:pt x="613575" y="311150"/>
                    <a:pt x="589684" y="312420"/>
                    <a:pt x="563620" y="312420"/>
                  </a:cubicBezTo>
                  <a:cubicBezTo>
                    <a:pt x="498460" y="312420"/>
                    <a:pt x="435472" y="311150"/>
                    <a:pt x="370313" y="309880"/>
                  </a:cubicBezTo>
                  <a:cubicBezTo>
                    <a:pt x="331217" y="308610"/>
                    <a:pt x="292121" y="307340"/>
                    <a:pt x="255197" y="306070"/>
                  </a:cubicBezTo>
                  <a:cubicBezTo>
                    <a:pt x="185694" y="304800"/>
                    <a:pt x="116190" y="303530"/>
                    <a:pt x="48260" y="303530"/>
                  </a:cubicBezTo>
                  <a:cubicBezTo>
                    <a:pt x="38100" y="303530"/>
                    <a:pt x="29210" y="303530"/>
                    <a:pt x="19050" y="302260"/>
                  </a:cubicBezTo>
                  <a:cubicBezTo>
                    <a:pt x="10160" y="300990"/>
                    <a:pt x="5080" y="294640"/>
                    <a:pt x="7620" y="285750"/>
                  </a:cubicBezTo>
                  <a:cubicBezTo>
                    <a:pt x="16510" y="254101"/>
                    <a:pt x="12700" y="250303"/>
                    <a:pt x="11430" y="246354"/>
                  </a:cubicBezTo>
                  <a:cubicBezTo>
                    <a:pt x="10160" y="238305"/>
                    <a:pt x="6350" y="230407"/>
                    <a:pt x="7620" y="222357"/>
                  </a:cubicBezTo>
                  <a:cubicBezTo>
                    <a:pt x="5080" y="212333"/>
                    <a:pt x="0" y="88244"/>
                    <a:pt x="7620" y="78068"/>
                  </a:cubicBezTo>
                  <a:cubicBezTo>
                    <a:pt x="8890" y="76094"/>
                    <a:pt x="7620" y="73967"/>
                    <a:pt x="8890" y="71993"/>
                  </a:cubicBezTo>
                  <a:cubicBezTo>
                    <a:pt x="10160" y="68803"/>
                    <a:pt x="12700" y="65310"/>
                    <a:pt x="13970" y="44450"/>
                  </a:cubicBezTo>
                  <a:cubicBezTo>
                    <a:pt x="13970" y="41910"/>
                    <a:pt x="15240" y="39370"/>
                    <a:pt x="16510" y="38100"/>
                  </a:cubicBezTo>
                  <a:cubicBezTo>
                    <a:pt x="38100" y="35560"/>
                    <a:pt x="61890" y="30480"/>
                    <a:pt x="96642" y="29210"/>
                  </a:cubicBezTo>
                  <a:cubicBezTo>
                    <a:pt x="155286" y="25400"/>
                    <a:pt x="213930" y="22860"/>
                    <a:pt x="274745" y="20320"/>
                  </a:cubicBezTo>
                  <a:cubicBezTo>
                    <a:pt x="316013" y="17780"/>
                    <a:pt x="357281" y="16510"/>
                    <a:pt x="396377" y="13970"/>
                  </a:cubicBezTo>
                  <a:cubicBezTo>
                    <a:pt x="435472" y="11430"/>
                    <a:pt x="476740" y="8890"/>
                    <a:pt x="515836" y="8890"/>
                  </a:cubicBezTo>
                  <a:cubicBezTo>
                    <a:pt x="559276" y="7620"/>
                    <a:pt x="602716" y="10160"/>
                    <a:pt x="646155" y="8890"/>
                  </a:cubicBezTo>
                  <a:cubicBezTo>
                    <a:pt x="700455" y="8890"/>
                    <a:pt x="1684366" y="6350"/>
                    <a:pt x="1738665" y="5080"/>
                  </a:cubicBezTo>
                  <a:cubicBezTo>
                    <a:pt x="1790793" y="3810"/>
                    <a:pt x="1842921" y="2540"/>
                    <a:pt x="1897221" y="2540"/>
                  </a:cubicBezTo>
                  <a:cubicBezTo>
                    <a:pt x="1986272" y="1270"/>
                    <a:pt x="2073152" y="0"/>
                    <a:pt x="2162203" y="0"/>
                  </a:cubicBezTo>
                  <a:cubicBezTo>
                    <a:pt x="2199127" y="0"/>
                    <a:pt x="2238223" y="2540"/>
                    <a:pt x="2275147" y="2540"/>
                  </a:cubicBezTo>
                  <a:cubicBezTo>
                    <a:pt x="2377230" y="3810"/>
                    <a:pt x="2481485" y="5080"/>
                    <a:pt x="2583569" y="7620"/>
                  </a:cubicBezTo>
                  <a:cubicBezTo>
                    <a:pt x="2637869" y="8890"/>
                    <a:pt x="2692168" y="12700"/>
                    <a:pt x="2746468" y="16510"/>
                  </a:cubicBezTo>
                  <a:cubicBezTo>
                    <a:pt x="2759500" y="16510"/>
                    <a:pt x="2772532" y="16510"/>
                    <a:pt x="2783392" y="16510"/>
                  </a:cubicBezTo>
                  <a:cubicBezTo>
                    <a:pt x="2798511" y="17780"/>
                    <a:pt x="2807401" y="20320"/>
                    <a:pt x="2817561" y="21590"/>
                  </a:cubicBezTo>
                  <a:close/>
                  <a:moveTo>
                    <a:pt x="2827721" y="298450"/>
                  </a:moveTo>
                  <a:cubicBezTo>
                    <a:pt x="2828991" y="281940"/>
                    <a:pt x="2830261" y="269240"/>
                    <a:pt x="2830261" y="256540"/>
                  </a:cubicBezTo>
                  <a:cubicBezTo>
                    <a:pt x="2828991" y="245747"/>
                    <a:pt x="2827721" y="237697"/>
                    <a:pt x="2827721" y="229040"/>
                  </a:cubicBezTo>
                  <a:cubicBezTo>
                    <a:pt x="2827721" y="225091"/>
                    <a:pt x="2830261" y="221142"/>
                    <a:pt x="2828991" y="217193"/>
                  </a:cubicBezTo>
                  <a:cubicBezTo>
                    <a:pt x="2828991" y="213548"/>
                    <a:pt x="2827721" y="209751"/>
                    <a:pt x="2826451" y="206105"/>
                  </a:cubicBezTo>
                  <a:cubicBezTo>
                    <a:pt x="2821371" y="200486"/>
                    <a:pt x="2809941" y="84143"/>
                    <a:pt x="2809941" y="78524"/>
                  </a:cubicBezTo>
                  <a:cubicBezTo>
                    <a:pt x="2807401" y="73815"/>
                    <a:pt x="2804861" y="68955"/>
                    <a:pt x="2802321" y="63500"/>
                  </a:cubicBezTo>
                  <a:cubicBezTo>
                    <a:pt x="2801051" y="44450"/>
                    <a:pt x="2799781" y="43180"/>
                    <a:pt x="2776876" y="41910"/>
                  </a:cubicBezTo>
                  <a:cubicBezTo>
                    <a:pt x="2770360" y="41910"/>
                    <a:pt x="2766016" y="41910"/>
                    <a:pt x="2759500" y="40640"/>
                  </a:cubicBezTo>
                  <a:cubicBezTo>
                    <a:pt x="2705200" y="36830"/>
                    <a:pt x="2648729" y="31750"/>
                    <a:pt x="2594429" y="30480"/>
                  </a:cubicBezTo>
                  <a:cubicBezTo>
                    <a:pt x="2461938" y="26670"/>
                    <a:pt x="2327274" y="25400"/>
                    <a:pt x="2194783" y="22860"/>
                  </a:cubicBezTo>
                  <a:cubicBezTo>
                    <a:pt x="2175235" y="22860"/>
                    <a:pt x="2153515" y="22860"/>
                    <a:pt x="2133967" y="22860"/>
                  </a:cubicBezTo>
                  <a:cubicBezTo>
                    <a:pt x="2101388" y="22860"/>
                    <a:pt x="2068808" y="22860"/>
                    <a:pt x="2038400" y="22860"/>
                  </a:cubicBezTo>
                  <a:cubicBezTo>
                    <a:pt x="1968896" y="22860"/>
                    <a:pt x="1899393" y="22860"/>
                    <a:pt x="1832061" y="24130"/>
                  </a:cubicBezTo>
                  <a:cubicBezTo>
                    <a:pt x="1773417" y="25400"/>
                    <a:pt x="785163" y="29210"/>
                    <a:pt x="726519" y="29210"/>
                  </a:cubicBezTo>
                  <a:cubicBezTo>
                    <a:pt x="630951" y="29210"/>
                    <a:pt x="535384" y="26670"/>
                    <a:pt x="439816" y="33020"/>
                  </a:cubicBezTo>
                  <a:cubicBezTo>
                    <a:pt x="389861" y="36830"/>
                    <a:pt x="342077" y="36830"/>
                    <a:pt x="294293" y="38100"/>
                  </a:cubicBezTo>
                  <a:cubicBezTo>
                    <a:pt x="211758" y="41910"/>
                    <a:pt x="129222" y="45720"/>
                    <a:pt x="49530" y="50800"/>
                  </a:cubicBezTo>
                  <a:cubicBezTo>
                    <a:pt x="36830" y="50800"/>
                    <a:pt x="34290" y="53340"/>
                    <a:pt x="33020" y="64854"/>
                  </a:cubicBezTo>
                  <a:cubicBezTo>
                    <a:pt x="31750" y="67588"/>
                    <a:pt x="31750" y="70322"/>
                    <a:pt x="30480" y="73056"/>
                  </a:cubicBezTo>
                  <a:cubicBezTo>
                    <a:pt x="29210" y="77612"/>
                    <a:pt x="26670" y="82017"/>
                    <a:pt x="25400" y="86573"/>
                  </a:cubicBezTo>
                  <a:cubicBezTo>
                    <a:pt x="20320" y="91434"/>
                    <a:pt x="26670" y="210206"/>
                    <a:pt x="29210" y="215067"/>
                  </a:cubicBezTo>
                  <a:cubicBezTo>
                    <a:pt x="29210" y="220231"/>
                    <a:pt x="29210" y="225547"/>
                    <a:pt x="30480" y="230711"/>
                  </a:cubicBezTo>
                  <a:cubicBezTo>
                    <a:pt x="30480" y="234508"/>
                    <a:pt x="33020" y="238305"/>
                    <a:pt x="33020" y="242102"/>
                  </a:cubicBezTo>
                  <a:cubicBezTo>
                    <a:pt x="33020" y="246203"/>
                    <a:pt x="33020" y="250303"/>
                    <a:pt x="31750" y="256540"/>
                  </a:cubicBezTo>
                  <a:cubicBezTo>
                    <a:pt x="31750" y="260350"/>
                    <a:pt x="31750" y="262890"/>
                    <a:pt x="31750" y="266700"/>
                  </a:cubicBezTo>
                  <a:cubicBezTo>
                    <a:pt x="31750" y="276860"/>
                    <a:pt x="35560" y="280670"/>
                    <a:pt x="44450" y="280670"/>
                  </a:cubicBezTo>
                  <a:cubicBezTo>
                    <a:pt x="66234" y="280670"/>
                    <a:pt x="96642" y="281940"/>
                    <a:pt x="124878" y="281940"/>
                  </a:cubicBezTo>
                  <a:cubicBezTo>
                    <a:pt x="166146" y="281940"/>
                    <a:pt x="209586" y="279400"/>
                    <a:pt x="250853" y="281940"/>
                  </a:cubicBezTo>
                  <a:cubicBezTo>
                    <a:pt x="318185" y="285750"/>
                    <a:pt x="385517" y="288290"/>
                    <a:pt x="452848" y="287020"/>
                  </a:cubicBezTo>
                  <a:cubicBezTo>
                    <a:pt x="496288" y="285750"/>
                    <a:pt x="537556" y="288290"/>
                    <a:pt x="580996" y="288290"/>
                  </a:cubicBezTo>
                  <a:cubicBezTo>
                    <a:pt x="643983" y="288290"/>
                    <a:pt x="706971" y="287020"/>
                    <a:pt x="769959" y="288290"/>
                  </a:cubicBezTo>
                  <a:cubicBezTo>
                    <a:pt x="863354" y="289560"/>
                    <a:pt x="1888533" y="279400"/>
                    <a:pt x="1984100" y="281940"/>
                  </a:cubicBezTo>
                  <a:cubicBezTo>
                    <a:pt x="2025368" y="283210"/>
                    <a:pt x="2066636" y="284480"/>
                    <a:pt x="2105732" y="284480"/>
                  </a:cubicBezTo>
                  <a:cubicBezTo>
                    <a:pt x="2177407" y="287020"/>
                    <a:pt x="2246911" y="283210"/>
                    <a:pt x="2318586" y="287020"/>
                  </a:cubicBezTo>
                  <a:cubicBezTo>
                    <a:pt x="2377230" y="289560"/>
                    <a:pt x="2435874" y="289560"/>
                    <a:pt x="2494517" y="292100"/>
                  </a:cubicBezTo>
                  <a:cubicBezTo>
                    <a:pt x="2581397" y="295910"/>
                    <a:pt x="2668276" y="298450"/>
                    <a:pt x="2755156" y="299720"/>
                  </a:cubicBezTo>
                  <a:cubicBezTo>
                    <a:pt x="2787736" y="299720"/>
                    <a:pt x="2807401" y="298450"/>
                    <a:pt x="2827721" y="298450"/>
                  </a:cubicBezTo>
                  <a:close/>
                </a:path>
              </a:pathLst>
            </a:custGeom>
            <a:solidFill>
              <a:srgbClr val="06605A"/>
            </a:solidFill>
          </p:spPr>
        </p:sp>
      </p:grpSp>
      <p:sp>
        <p:nvSpPr>
          <p:cNvPr id="10" name="TextBox 10"/>
          <p:cNvSpPr txBox="1"/>
          <p:nvPr/>
        </p:nvSpPr>
        <p:spPr>
          <a:xfrm>
            <a:off x="10433465" y="1924571"/>
            <a:ext cx="2574573" cy="984885"/>
          </a:xfrm>
          <a:prstGeom prst="rect">
            <a:avLst/>
          </a:prstGeom>
        </p:spPr>
        <p:txBody>
          <a:bodyPr wrap="square" lIns="0" tIns="0" rIns="0" bIns="0" rtlCol="0" anchor="t">
            <a:spAutoFit/>
          </a:bodyPr>
          <a:lstStyle/>
          <a:p>
            <a:pPr marL="0" lvl="0" indent="0" algn="ctr">
              <a:spcBef>
                <a:spcPct val="0"/>
              </a:spcBef>
            </a:pPr>
            <a:r>
              <a:rPr lang="vi-VN" sz="6400" b="1" u="none" spc="188" dirty="0" smtClean="0">
                <a:solidFill>
                  <a:srgbClr val="FFFFFF"/>
                </a:solidFill>
              </a:rPr>
              <a:t>BÀI 2</a:t>
            </a:r>
            <a:endParaRPr lang="en-US" sz="6400" b="1" u="none" spc="188" dirty="0">
              <a:solidFill>
                <a:srgbClr val="FFFFFF"/>
              </a:solidFill>
            </a:endParaRPr>
          </a:p>
        </p:txBody>
      </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6699515" y="569260"/>
            <a:ext cx="1378911" cy="2544970"/>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136537">
            <a:off x="5640645" y="2544385"/>
            <a:ext cx="1466160" cy="1391519"/>
          </a:xfrm>
          <a:prstGeom prst="rect">
            <a:avLst/>
          </a:prstGeom>
        </p:spPr>
      </p:pic>
      <p:pic>
        <p:nvPicPr>
          <p:cNvPr id="14"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894192">
            <a:off x="-702009" y="3113153"/>
            <a:ext cx="1707041" cy="940425"/>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478234" y="313949"/>
            <a:ext cx="3507441" cy="2595506"/>
          </a:xfrm>
          <a:prstGeom prst="rect">
            <a:avLst/>
          </a:prstGeom>
        </p:spPr>
      </p:pic>
    </p:spTree>
    <p:extLst>
      <p:ext uri="{BB962C8B-B14F-4D97-AF65-F5344CB8AC3E}">
        <p14:creationId xmlns:p14="http://schemas.microsoft.com/office/powerpoint/2010/main" val="1302539163"/>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3872" b="1313"/>
          <a:stretch>
            <a:fillRect/>
          </a:stretch>
        </p:blipFill>
        <p:spPr>
          <a:xfrm>
            <a:off x="-457200" y="0"/>
            <a:ext cx="4973699" cy="10287000"/>
          </a:xfrm>
          <a:prstGeom prst="rect">
            <a:avLst/>
          </a:prstGeom>
        </p:spPr>
      </p:pic>
      <p:sp>
        <p:nvSpPr>
          <p:cNvPr id="4" name="TextBox 4"/>
          <p:cNvSpPr txBox="1"/>
          <p:nvPr/>
        </p:nvSpPr>
        <p:spPr>
          <a:xfrm>
            <a:off x="5458340" y="1157579"/>
            <a:ext cx="8866189" cy="1025922"/>
          </a:xfrm>
          <a:prstGeom prst="rect">
            <a:avLst/>
          </a:prstGeom>
        </p:spPr>
        <p:txBody>
          <a:bodyPr wrap="square" lIns="0" tIns="0" rIns="0" bIns="0" rtlCol="0" anchor="t">
            <a:spAutoFit/>
          </a:bodyPr>
          <a:lstStyle/>
          <a:p>
            <a:pPr marL="0" lvl="0" indent="0" algn="ctr">
              <a:lnSpc>
                <a:spcPts val="8000"/>
              </a:lnSpc>
              <a:spcBef>
                <a:spcPct val="0"/>
              </a:spcBef>
            </a:pPr>
            <a:r>
              <a:rPr lang="vi-VN" sz="6400" b="1" spc="400" dirty="0" smtClean="0">
                <a:solidFill>
                  <a:srgbClr val="C3113D"/>
                </a:solidFill>
                <a:latin typeface="Arial" panose="020B0604020202020204" pitchFamily="34" charset="0"/>
                <a:cs typeface="Arial" panose="020B0604020202020204" pitchFamily="34" charset="0"/>
              </a:rPr>
              <a:t>NỘI DUNG BÀI HỌC</a:t>
            </a:r>
            <a:endParaRPr lang="en-US" sz="6400" b="1" u="none" spc="400" dirty="0">
              <a:solidFill>
                <a:srgbClr val="C3113D"/>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t="25168"/>
          <a:stretch/>
        </p:blipFill>
        <p:spPr>
          <a:xfrm>
            <a:off x="4427312" y="2793882"/>
            <a:ext cx="5410200" cy="2209800"/>
          </a:xfrm>
          <a:prstGeom prst="rect">
            <a:avLst/>
          </a:prstGeom>
        </p:spPr>
      </p:pic>
      <p:sp>
        <p:nvSpPr>
          <p:cNvPr id="6" name="TextBox 6"/>
          <p:cNvSpPr txBox="1"/>
          <p:nvPr/>
        </p:nvSpPr>
        <p:spPr>
          <a:xfrm>
            <a:off x="4897697" y="3467895"/>
            <a:ext cx="4240829" cy="861774"/>
          </a:xfrm>
          <a:prstGeom prst="rect">
            <a:avLst/>
          </a:prstGeom>
        </p:spPr>
        <p:txBody>
          <a:bodyPr wrap="square" lIns="0" tIns="0" rIns="0" bIns="0" rtlCol="0" anchor="t">
            <a:spAutoFit/>
          </a:bodyPr>
          <a:lstStyle/>
          <a:p>
            <a:pPr marL="0" lvl="0" indent="0" algn="ctr"/>
            <a:r>
              <a:rPr lang="vi-VN" sz="5600" b="1" u="none" spc="139" dirty="0" smtClean="0">
                <a:solidFill>
                  <a:srgbClr val="06605A"/>
                </a:solidFill>
                <a:latin typeface="Arial" panose="020B0604020202020204" pitchFamily="34" charset="0"/>
                <a:cs typeface="Arial" panose="020B0604020202020204" pitchFamily="34" charset="0"/>
              </a:rPr>
              <a:t>1. MỞ ĐẦU</a:t>
            </a:r>
            <a:endParaRPr lang="en-US" sz="5600" b="1" u="none" spc="139" dirty="0">
              <a:solidFill>
                <a:srgbClr val="06605A"/>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4722024" y="159836"/>
            <a:ext cx="3599315" cy="266349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23785">
            <a:off x="9737947" y="8329293"/>
            <a:ext cx="1415731" cy="1227825"/>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669706">
            <a:off x="4449667" y="8684666"/>
            <a:ext cx="1358743" cy="1361218"/>
          </a:xfrm>
          <a:prstGeom prst="rect">
            <a:avLst/>
          </a:prstGeom>
        </p:spPr>
      </p:pic>
      <p:pic>
        <p:nvPicPr>
          <p:cNvPr id="17" name="Picture 5"/>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t="25168"/>
          <a:stretch/>
        </p:blipFill>
        <p:spPr>
          <a:xfrm>
            <a:off x="10504990" y="2843356"/>
            <a:ext cx="5428522" cy="2209800"/>
          </a:xfrm>
          <a:prstGeom prst="rect">
            <a:avLst/>
          </a:prstGeom>
        </p:spPr>
      </p:pic>
      <p:sp>
        <p:nvSpPr>
          <p:cNvPr id="18" name="TextBox 6"/>
          <p:cNvSpPr txBox="1"/>
          <p:nvPr/>
        </p:nvSpPr>
        <p:spPr>
          <a:xfrm>
            <a:off x="10762529" y="3517369"/>
            <a:ext cx="4913444" cy="861774"/>
          </a:xfrm>
          <a:prstGeom prst="rect">
            <a:avLst/>
          </a:prstGeom>
        </p:spPr>
        <p:txBody>
          <a:bodyPr wrap="square" lIns="0" tIns="0" rIns="0" bIns="0" rtlCol="0" anchor="t">
            <a:spAutoFit/>
          </a:bodyPr>
          <a:lstStyle/>
          <a:p>
            <a:pPr marL="0" lvl="0" indent="0" algn="ctr"/>
            <a:r>
              <a:rPr lang="vi-VN" sz="5600" b="1" u="none" spc="139" dirty="0" smtClean="0">
                <a:solidFill>
                  <a:srgbClr val="06605A"/>
                </a:solidFill>
                <a:latin typeface="Arial" panose="020B0604020202020204" pitchFamily="34" charset="0"/>
                <a:cs typeface="Arial" panose="020B0604020202020204" pitchFamily="34" charset="0"/>
              </a:rPr>
              <a:t>2. KHÁM PHÁ</a:t>
            </a:r>
            <a:endParaRPr lang="en-US" sz="5600" b="1" u="none" spc="139" dirty="0">
              <a:solidFill>
                <a:srgbClr val="06605A"/>
              </a:solidFill>
              <a:latin typeface="Arial" panose="020B0604020202020204" pitchFamily="34" charset="0"/>
              <a:cs typeface="Arial" panose="020B0604020202020204" pitchFamily="34" charset="0"/>
            </a:endParaRPr>
          </a:p>
        </p:txBody>
      </p:sp>
      <p:pic>
        <p:nvPicPr>
          <p:cNvPr id="19" name="Picture 5"/>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t="25168"/>
          <a:stretch/>
        </p:blipFill>
        <p:spPr>
          <a:xfrm>
            <a:off x="4330765" y="5835448"/>
            <a:ext cx="5486400" cy="2209800"/>
          </a:xfrm>
          <a:prstGeom prst="rect">
            <a:avLst/>
          </a:prstGeom>
        </p:spPr>
      </p:pic>
      <p:sp>
        <p:nvSpPr>
          <p:cNvPr id="20" name="TextBox 6"/>
          <p:cNvSpPr txBox="1"/>
          <p:nvPr/>
        </p:nvSpPr>
        <p:spPr>
          <a:xfrm>
            <a:off x="4548684" y="6509461"/>
            <a:ext cx="5092215" cy="861774"/>
          </a:xfrm>
          <a:prstGeom prst="rect">
            <a:avLst/>
          </a:prstGeom>
        </p:spPr>
        <p:txBody>
          <a:bodyPr wrap="square" lIns="0" tIns="0" rIns="0" bIns="0" rtlCol="0" anchor="t">
            <a:spAutoFit/>
          </a:bodyPr>
          <a:lstStyle/>
          <a:p>
            <a:pPr marL="0" lvl="0" indent="0" algn="ctr"/>
            <a:r>
              <a:rPr lang="vi-VN" sz="5600" b="1" u="none" spc="139" dirty="0" smtClean="0">
                <a:solidFill>
                  <a:srgbClr val="06605A"/>
                </a:solidFill>
                <a:latin typeface="Arial" panose="020B0604020202020204" pitchFamily="34" charset="0"/>
                <a:cs typeface="Arial" panose="020B0604020202020204" pitchFamily="34" charset="0"/>
              </a:rPr>
              <a:t>3. </a:t>
            </a:r>
            <a:r>
              <a:rPr lang="vi-VN" sz="5600" b="1" spc="139" dirty="0" smtClean="0">
                <a:solidFill>
                  <a:srgbClr val="06605A"/>
                </a:solidFill>
                <a:latin typeface="Arial" panose="020B0604020202020204" pitchFamily="34" charset="0"/>
                <a:cs typeface="Arial" panose="020B0604020202020204" pitchFamily="34" charset="0"/>
              </a:rPr>
              <a:t>LUYỆN TẬP</a:t>
            </a:r>
            <a:endParaRPr lang="en-US" sz="5600" b="1" u="none" spc="139" dirty="0">
              <a:solidFill>
                <a:srgbClr val="06605A"/>
              </a:solidFill>
              <a:latin typeface="Arial" panose="020B0604020202020204" pitchFamily="34" charset="0"/>
              <a:cs typeface="Arial" panose="020B0604020202020204" pitchFamily="34" charset="0"/>
            </a:endParaRPr>
          </a:p>
        </p:txBody>
      </p:sp>
      <p:pic>
        <p:nvPicPr>
          <p:cNvPr id="21" name="Picture 5"/>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t="25168"/>
          <a:stretch/>
        </p:blipFill>
        <p:spPr>
          <a:xfrm>
            <a:off x="10484643" y="5819901"/>
            <a:ext cx="5486400" cy="2209800"/>
          </a:xfrm>
          <a:prstGeom prst="rect">
            <a:avLst/>
          </a:prstGeom>
        </p:spPr>
      </p:pic>
      <p:sp>
        <p:nvSpPr>
          <p:cNvPr id="22" name="TextBox 6"/>
          <p:cNvSpPr txBox="1"/>
          <p:nvPr/>
        </p:nvSpPr>
        <p:spPr>
          <a:xfrm>
            <a:off x="10702562" y="6493914"/>
            <a:ext cx="5092215" cy="861774"/>
          </a:xfrm>
          <a:prstGeom prst="rect">
            <a:avLst/>
          </a:prstGeom>
        </p:spPr>
        <p:txBody>
          <a:bodyPr wrap="square" lIns="0" tIns="0" rIns="0" bIns="0" rtlCol="0" anchor="t">
            <a:spAutoFit/>
          </a:bodyPr>
          <a:lstStyle/>
          <a:p>
            <a:pPr marL="0" lvl="0" indent="0" algn="ctr"/>
            <a:r>
              <a:rPr lang="vi-VN" sz="5600" b="1" u="none" spc="139" dirty="0" smtClean="0">
                <a:solidFill>
                  <a:srgbClr val="06605A"/>
                </a:solidFill>
                <a:latin typeface="Arial" panose="020B0604020202020204" pitchFamily="34" charset="0"/>
                <a:cs typeface="Arial" panose="020B0604020202020204" pitchFamily="34" charset="0"/>
              </a:rPr>
              <a:t>4. VẬN DỤNG</a:t>
            </a:r>
            <a:endParaRPr lang="en-US" sz="5600" b="1" u="none" spc="139" dirty="0">
              <a:solidFill>
                <a:srgbClr val="06605A"/>
              </a:solidFill>
              <a:latin typeface="Arial" panose="020B0604020202020204" pitchFamily="34" charset="0"/>
              <a:cs typeface="Arial" panose="020B0604020202020204" pitchFamily="34" charset="0"/>
            </a:endParaRPr>
          </a:p>
        </p:txBody>
      </p:sp>
      <p:pic>
        <p:nvPicPr>
          <p:cNvPr id="25"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45"/>
              </a:ext>
            </a:extLst>
          </a:blip>
          <a:srcRect/>
          <a:stretch>
            <a:fillRect/>
          </a:stretch>
        </p:blipFill>
        <p:spPr>
          <a:xfrm>
            <a:off x="15468600" y="8379154"/>
            <a:ext cx="1552810" cy="14737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b="64907"/>
          <a:stretch>
            <a:fillRect/>
          </a:stretch>
        </p:blipFill>
        <p:spPr>
          <a:xfrm>
            <a:off x="0" y="7898217"/>
            <a:ext cx="18288000" cy="2388783"/>
          </a:xfrm>
          <a:prstGeom prst="rect">
            <a:avLst/>
          </a:prstGeom>
        </p:spPr>
      </p:pic>
      <p:sp>
        <p:nvSpPr>
          <p:cNvPr id="4" name="TextBox 4"/>
          <p:cNvSpPr txBox="1"/>
          <p:nvPr/>
        </p:nvSpPr>
        <p:spPr>
          <a:xfrm>
            <a:off x="6554510" y="3256235"/>
            <a:ext cx="5178980" cy="1052019"/>
          </a:xfrm>
          <a:prstGeom prst="rect">
            <a:avLst/>
          </a:prstGeom>
        </p:spPr>
        <p:txBody>
          <a:bodyPr wrap="square" lIns="0" tIns="0" rIns="0" bIns="0" rtlCol="0" anchor="t">
            <a:spAutoFit/>
          </a:bodyPr>
          <a:lstStyle/>
          <a:p>
            <a:pPr marL="0" lvl="0" indent="0" algn="ctr">
              <a:lnSpc>
                <a:spcPts val="8000"/>
              </a:lnSpc>
              <a:spcBef>
                <a:spcPct val="0"/>
              </a:spcBef>
            </a:pPr>
            <a:r>
              <a:rPr lang="vi-VN" sz="8600" b="1" u="none" spc="400" dirty="0" smtClean="0">
                <a:solidFill>
                  <a:srgbClr val="C3113D"/>
                </a:solidFill>
              </a:rPr>
              <a:t>MỞ ĐẦU</a:t>
            </a:r>
            <a:endParaRPr lang="en-US" sz="8600" b="1" u="none" spc="400" dirty="0">
              <a:solidFill>
                <a:srgbClr val="C3113D"/>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196359" y="4976898"/>
            <a:ext cx="6295333" cy="6146534"/>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119243" y="6032232"/>
            <a:ext cx="1331872" cy="140331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36885" y="6032232"/>
            <a:ext cx="1331872" cy="140331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4307" t="5308"/>
          <a:stretch>
            <a:fillRect/>
          </a:stretch>
        </p:blipFill>
        <p:spPr>
          <a:xfrm>
            <a:off x="0" y="0"/>
            <a:ext cx="3673770" cy="224729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4307" t="5308"/>
          <a:stretch>
            <a:fillRect/>
          </a:stretch>
        </p:blipFill>
        <p:spPr>
          <a:xfrm flipH="1">
            <a:off x="14614230" y="0"/>
            <a:ext cx="3673770" cy="2247293"/>
          </a:xfrm>
          <a:prstGeom prst="rect">
            <a:avLst/>
          </a:prstGeom>
        </p:spPr>
      </p:pic>
      <p:pic>
        <p:nvPicPr>
          <p:cNvPr id="11"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534400" y="747800"/>
            <a:ext cx="1235232" cy="1854007"/>
          </a:xfrm>
          <a:prstGeom prst="rect">
            <a:avLst/>
          </a:prstGeom>
        </p:spPr>
      </p:pic>
    </p:spTree>
    <p:extLst>
      <p:ext uri="{BB962C8B-B14F-4D97-AF65-F5344CB8AC3E}">
        <p14:creationId xmlns:p14="http://schemas.microsoft.com/office/powerpoint/2010/main" val="25610088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txBox="1"/>
          <p:nvPr/>
        </p:nvSpPr>
        <p:spPr>
          <a:xfrm>
            <a:off x="1020451" y="1636146"/>
            <a:ext cx="16386656" cy="2215991"/>
          </a:xfrm>
          <a:prstGeom prst="rect">
            <a:avLst/>
          </a:prstGeom>
        </p:spPr>
        <p:txBody>
          <a:bodyPr wrap="square" lIns="0" tIns="0" rIns="0" bIns="0" rtlCol="0" anchor="t">
            <a:spAutoFit/>
          </a:bodyPr>
          <a:lstStyle/>
          <a:p>
            <a:pPr marL="0" lvl="0" indent="0" algn="ctr">
              <a:lnSpc>
                <a:spcPct val="150000"/>
              </a:lnSpc>
              <a:spcBef>
                <a:spcPct val="0"/>
              </a:spcBef>
            </a:pPr>
            <a:r>
              <a:rPr lang="vi-VN" sz="4800" b="1" u="none" dirty="0" smtClean="0">
                <a:solidFill>
                  <a:srgbClr val="06605A"/>
                </a:solidFill>
                <a:latin typeface="Arial" panose="020B0604020202020204" pitchFamily="34" charset="0"/>
                <a:cs typeface="Arial" panose="020B0604020202020204" pitchFamily="34" charset="0"/>
              </a:rPr>
              <a:t>Em hãy tìm những câu ca dao, tục ngữ thể hiện sự quan tâm, cảm thông, chia sẻ qua những bức tranh sau:</a:t>
            </a:r>
            <a:endParaRPr lang="en-US" sz="4800" b="1" u="none" dirty="0">
              <a:solidFill>
                <a:srgbClr val="06605A"/>
              </a:solidFill>
              <a:latin typeface="Arial" panose="020B0604020202020204" pitchFamily="34" charset="0"/>
              <a:cs typeface="Arial" panose="020B0604020202020204" pitchFamily="34" charset="0"/>
            </a:endParaRPr>
          </a:p>
        </p:txBody>
      </p:sp>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904540" y="-303276"/>
            <a:ext cx="1378911" cy="254497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94192">
            <a:off x="-269221" y="140415"/>
            <a:ext cx="2538400" cy="1398428"/>
          </a:xfrm>
          <a:prstGeom prst="rect">
            <a:avLst/>
          </a:prstGeom>
        </p:spPr>
      </p:pic>
      <p:pic>
        <p:nvPicPr>
          <p:cNvPr id="13"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5614051" y="335507"/>
            <a:ext cx="1331872" cy="1403313"/>
          </a:xfrm>
          <a:prstGeom prst="rect">
            <a:avLst/>
          </a:prstGeom>
        </p:spPr>
      </p:pic>
      <p:sp>
        <p:nvSpPr>
          <p:cNvPr id="17" name="TextBox 5"/>
          <p:cNvSpPr txBox="1"/>
          <p:nvPr/>
        </p:nvSpPr>
        <p:spPr>
          <a:xfrm>
            <a:off x="7270752" y="668599"/>
            <a:ext cx="3448699" cy="987450"/>
          </a:xfrm>
          <a:prstGeom prst="rect">
            <a:avLst/>
          </a:prstGeom>
        </p:spPr>
        <p:txBody>
          <a:bodyPr wrap="square" lIns="0" tIns="0" rIns="0" bIns="0" rtlCol="0" anchor="t">
            <a:spAutoFit/>
          </a:bodyPr>
          <a:lstStyle/>
          <a:p>
            <a:pPr>
              <a:lnSpc>
                <a:spcPts val="7679"/>
              </a:lnSpc>
            </a:pPr>
            <a:r>
              <a:rPr lang="vi-VN" sz="6399" b="1" dirty="0" smtClean="0">
                <a:solidFill>
                  <a:srgbClr val="FF0000"/>
                </a:solidFill>
              </a:rPr>
              <a:t>MỞ ĐẦU</a:t>
            </a:r>
            <a:endParaRPr lang="en-US" sz="6399" b="1" dirty="0">
              <a:solidFill>
                <a:srgbClr val="FF0000"/>
              </a:solidFill>
            </a:endParaRPr>
          </a:p>
        </p:txBody>
      </p:sp>
      <p:pic>
        <p:nvPicPr>
          <p:cNvPr id="1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0963145" y="308914"/>
            <a:ext cx="1331872" cy="1403313"/>
          </a:xfrm>
          <a:prstGeom prst="rect">
            <a:avLst/>
          </a:prstGeom>
        </p:spPr>
      </p:pic>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b="2667"/>
          <a:stretch/>
        </p:blipFill>
        <p:spPr>
          <a:xfrm>
            <a:off x="2202975" y="4076700"/>
            <a:ext cx="13584252" cy="5562600"/>
          </a:xfrm>
          <a:prstGeom prst="rect">
            <a:avLst/>
          </a:prstGeom>
        </p:spPr>
      </p:pic>
      <p:pic>
        <p:nvPicPr>
          <p:cNvPr id="19"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4038955">
            <a:off x="-494878" y="8002206"/>
            <a:ext cx="1669447" cy="2186181"/>
          </a:xfrm>
          <a:prstGeom prst="rect">
            <a:avLst/>
          </a:prstGeom>
        </p:spPr>
      </p:pic>
      <p:pic>
        <p:nvPicPr>
          <p:cNvPr id="20" name="Picture 2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6923874" y="7465998"/>
            <a:ext cx="1723296" cy="1629298"/>
          </a:xfrm>
          <a:prstGeom prst="rect">
            <a:avLst/>
          </a:prstGeom>
        </p:spPr>
      </p:pic>
    </p:spTree>
    <p:extLst>
      <p:ext uri="{BB962C8B-B14F-4D97-AF65-F5344CB8AC3E}">
        <p14:creationId xmlns:p14="http://schemas.microsoft.com/office/powerpoint/2010/main" val="273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500"/>
                                        <p:tgtEl>
                                          <p:spTgt spid="16"/>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904540" y="-303276"/>
            <a:ext cx="1378911" cy="254497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94192">
            <a:off x="-269221" y="140415"/>
            <a:ext cx="2538400" cy="1398428"/>
          </a:xfrm>
          <a:prstGeom prst="rect">
            <a:avLst/>
          </a:prstGeom>
        </p:spPr>
      </p:pic>
      <p:pic>
        <p:nvPicPr>
          <p:cNvPr id="13"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5614051" y="335507"/>
            <a:ext cx="1331872" cy="1403313"/>
          </a:xfrm>
          <a:prstGeom prst="rect">
            <a:avLst/>
          </a:prstGeom>
        </p:spPr>
      </p:pic>
      <p:sp>
        <p:nvSpPr>
          <p:cNvPr id="17" name="TextBox 5"/>
          <p:cNvSpPr txBox="1"/>
          <p:nvPr/>
        </p:nvSpPr>
        <p:spPr>
          <a:xfrm>
            <a:off x="7270752" y="668599"/>
            <a:ext cx="3448699" cy="987450"/>
          </a:xfrm>
          <a:prstGeom prst="rect">
            <a:avLst/>
          </a:prstGeom>
        </p:spPr>
        <p:txBody>
          <a:bodyPr wrap="square" lIns="0" tIns="0" rIns="0" bIns="0" rtlCol="0" anchor="t">
            <a:spAutoFit/>
          </a:bodyPr>
          <a:lstStyle/>
          <a:p>
            <a:pPr>
              <a:lnSpc>
                <a:spcPts val="7679"/>
              </a:lnSpc>
            </a:pPr>
            <a:r>
              <a:rPr lang="vi-VN" sz="6399" b="1" dirty="0" smtClean="0">
                <a:solidFill>
                  <a:srgbClr val="FF0000"/>
                </a:solidFill>
              </a:rPr>
              <a:t>MỞ ĐẦU</a:t>
            </a:r>
            <a:endParaRPr lang="en-US" sz="6399" b="1" dirty="0">
              <a:solidFill>
                <a:srgbClr val="FF0000"/>
              </a:solidFill>
            </a:endParaRPr>
          </a:p>
        </p:txBody>
      </p:sp>
      <p:pic>
        <p:nvPicPr>
          <p:cNvPr id="1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0963145" y="308914"/>
            <a:ext cx="1331872" cy="1403313"/>
          </a:xfrm>
          <a:prstGeom prst="rect">
            <a:avLst/>
          </a:prstGeom>
        </p:spPr>
      </p:pic>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49840" b="2667"/>
          <a:stretch/>
        </p:blipFill>
        <p:spPr>
          <a:xfrm>
            <a:off x="1981200" y="2050792"/>
            <a:ext cx="6813886" cy="5562600"/>
          </a:xfrm>
          <a:prstGeom prst="rect">
            <a:avLst/>
          </a:prstGeom>
        </p:spPr>
      </p:pic>
      <p:pic>
        <p:nvPicPr>
          <p:cNvPr id="19"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4038955">
            <a:off x="-494878" y="8002206"/>
            <a:ext cx="1669447" cy="2186181"/>
          </a:xfrm>
          <a:prstGeom prst="rect">
            <a:avLst/>
          </a:prstGeom>
        </p:spPr>
      </p:pic>
      <p:pic>
        <p:nvPicPr>
          <p:cNvPr id="20" name="Picture 2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6923874" y="7465998"/>
            <a:ext cx="1723296" cy="1629298"/>
          </a:xfrm>
          <a:prstGeom prst="rect">
            <a:avLst/>
          </a:prstGeom>
        </p:spPr>
      </p:pic>
      <p:sp>
        <p:nvSpPr>
          <p:cNvPr id="2" name="Rectangle 1"/>
          <p:cNvSpPr/>
          <p:nvPr/>
        </p:nvSpPr>
        <p:spPr>
          <a:xfrm>
            <a:off x="2165519" y="7635146"/>
            <a:ext cx="6445248" cy="2031325"/>
          </a:xfrm>
          <a:prstGeom prst="rect">
            <a:avLst/>
          </a:prstGeom>
        </p:spPr>
        <p:txBody>
          <a:bodyPr wrap="square">
            <a:spAutoFit/>
          </a:bodyPr>
          <a:lstStyle/>
          <a:p>
            <a:pPr algn="ctr">
              <a:lnSpc>
                <a:spcPct val="150000"/>
              </a:lnSpc>
              <a:spcBef>
                <a:spcPts val="300"/>
              </a:spcBef>
              <a:spcAft>
                <a:spcPts val="300"/>
              </a:spcAft>
            </a:pP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fr-FR"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fr-FR"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miếng</a:t>
            </a:r>
            <a:r>
              <a:rPr lang="fr-FR"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khi </a:t>
            </a:r>
            <a:r>
              <a:rPr lang="fr-FR"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đói</a:t>
            </a:r>
            <a:r>
              <a:rPr lang="fr-FR"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fr-FR"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fr-FR"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gói</a:t>
            </a:r>
            <a:r>
              <a:rPr lang="fr-FR"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khi no</a:t>
            </a:r>
            <a:r>
              <a:rPr lang="vi-VN"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fr-FR" sz="45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49363" t="551" r="152" b="2116"/>
          <a:stretch/>
        </p:blipFill>
        <p:spPr>
          <a:xfrm>
            <a:off x="10081796" y="2072546"/>
            <a:ext cx="6858000" cy="5562600"/>
          </a:xfrm>
          <a:prstGeom prst="rect">
            <a:avLst/>
          </a:prstGeom>
        </p:spPr>
      </p:pic>
      <p:sp>
        <p:nvSpPr>
          <p:cNvPr id="4" name="Rectangle 3"/>
          <p:cNvSpPr/>
          <p:nvPr/>
        </p:nvSpPr>
        <p:spPr>
          <a:xfrm>
            <a:off x="11201400" y="7613392"/>
            <a:ext cx="5186742" cy="2169825"/>
          </a:xfrm>
          <a:prstGeom prst="rect">
            <a:avLst/>
          </a:prstGeom>
        </p:spPr>
        <p:txBody>
          <a:bodyPr wrap="square">
            <a:spAutoFit/>
          </a:bodyPr>
          <a:lstStyle/>
          <a:p>
            <a:pPr algn="ctr">
              <a:lnSpc>
                <a:spcPct val="150000"/>
              </a:lnSpc>
              <a:spcBef>
                <a:spcPts val="300"/>
              </a:spcBef>
              <a:spcAft>
                <a:spcPts val="300"/>
              </a:spcAft>
            </a:pPr>
            <a:r>
              <a:rPr lang="fr-FR"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fr-FR"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fr-FR"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con </a:t>
            </a:r>
            <a:r>
              <a:rPr lang="fr-FR"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ngựa</a:t>
            </a:r>
            <a:r>
              <a:rPr lang="fr-FR"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đau</a:t>
            </a:r>
            <a:r>
              <a:rPr lang="fr-FR"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fr-FR"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tàu</a:t>
            </a:r>
            <a:r>
              <a:rPr lang="fr-FR"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bỏ</a:t>
            </a:r>
            <a:r>
              <a:rPr lang="fr-FR"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cỏ</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7460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out)">
                                      <p:cBhvr>
                                        <p:cTn id="15" dur="500"/>
                                        <p:tgtEl>
                                          <p:spTgt spid="12"/>
                                        </p:tgtEl>
                                      </p:cBhvr>
                                    </p:animEffect>
                                  </p:childTnLst>
                                </p:cTn>
                              </p:par>
                              <p:par>
                                <p:cTn id="16" presetID="6" presetClass="entr" presetSubtype="32"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b="64907"/>
          <a:stretch>
            <a:fillRect/>
          </a:stretch>
        </p:blipFill>
        <p:spPr>
          <a:xfrm>
            <a:off x="0" y="7898217"/>
            <a:ext cx="18288000" cy="2388783"/>
          </a:xfrm>
          <a:prstGeom prst="rect">
            <a:avLst/>
          </a:prstGeom>
        </p:spPr>
      </p:pic>
      <p:sp>
        <p:nvSpPr>
          <p:cNvPr id="4" name="TextBox 4"/>
          <p:cNvSpPr txBox="1"/>
          <p:nvPr/>
        </p:nvSpPr>
        <p:spPr>
          <a:xfrm>
            <a:off x="5868055" y="3467100"/>
            <a:ext cx="6551890" cy="1025922"/>
          </a:xfrm>
          <a:prstGeom prst="rect">
            <a:avLst/>
          </a:prstGeom>
        </p:spPr>
        <p:txBody>
          <a:bodyPr wrap="square" lIns="0" tIns="0" rIns="0" bIns="0" rtlCol="0" anchor="t">
            <a:spAutoFit/>
          </a:bodyPr>
          <a:lstStyle/>
          <a:p>
            <a:pPr marL="0" lvl="0" indent="0" algn="ctr">
              <a:lnSpc>
                <a:spcPts val="8000"/>
              </a:lnSpc>
              <a:spcBef>
                <a:spcPct val="0"/>
              </a:spcBef>
            </a:pPr>
            <a:r>
              <a:rPr lang="vi-VN" sz="8600" b="1" spc="400" dirty="0" smtClean="0">
                <a:solidFill>
                  <a:srgbClr val="C3113D"/>
                </a:solidFill>
              </a:rPr>
              <a:t>KHÁM PHÁ</a:t>
            </a:r>
            <a:endParaRPr lang="en-US" sz="8600" b="1" u="none" spc="400" dirty="0">
              <a:solidFill>
                <a:srgbClr val="C3113D"/>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196359" y="4976898"/>
            <a:ext cx="6295333" cy="6146534"/>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119243" y="6032232"/>
            <a:ext cx="1331872" cy="140331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36885" y="6032232"/>
            <a:ext cx="1331872" cy="140331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4307" t="5308"/>
          <a:stretch>
            <a:fillRect/>
          </a:stretch>
        </p:blipFill>
        <p:spPr>
          <a:xfrm>
            <a:off x="0" y="0"/>
            <a:ext cx="3673770" cy="224729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4307" t="5308"/>
          <a:stretch>
            <a:fillRect/>
          </a:stretch>
        </p:blipFill>
        <p:spPr>
          <a:xfrm flipH="1">
            <a:off x="14614230" y="0"/>
            <a:ext cx="3673770" cy="2247293"/>
          </a:xfrm>
          <a:prstGeom prst="rect">
            <a:avLst/>
          </a:prstGeom>
        </p:spPr>
      </p:pic>
      <p:pic>
        <p:nvPicPr>
          <p:cNvPr id="11"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534400" y="747800"/>
            <a:ext cx="1235232" cy="1854007"/>
          </a:xfrm>
          <a:prstGeom prst="rect">
            <a:avLst/>
          </a:prstGeom>
        </p:spPr>
      </p:pic>
    </p:spTree>
    <p:extLst>
      <p:ext uri="{BB962C8B-B14F-4D97-AF65-F5344CB8AC3E}">
        <p14:creationId xmlns:p14="http://schemas.microsoft.com/office/powerpoint/2010/main" val="38623731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876800" y="132884"/>
            <a:ext cx="990600" cy="1486829"/>
          </a:xfrm>
          <a:prstGeom prst="rect">
            <a:avLst/>
          </a:prstGeom>
        </p:spPr>
      </p:pic>
      <p:sp>
        <p:nvSpPr>
          <p:cNvPr id="14" name="TextBox 14"/>
          <p:cNvSpPr txBox="1"/>
          <p:nvPr/>
        </p:nvSpPr>
        <p:spPr>
          <a:xfrm>
            <a:off x="5638800" y="363338"/>
            <a:ext cx="6477000" cy="940322"/>
          </a:xfrm>
          <a:prstGeom prst="rect">
            <a:avLst/>
          </a:prstGeom>
        </p:spPr>
        <p:txBody>
          <a:bodyPr wrap="square" lIns="0" tIns="0" rIns="0" bIns="0" rtlCol="0" anchor="t">
            <a:spAutoFit/>
          </a:bodyPr>
          <a:lstStyle/>
          <a:p>
            <a:pPr marL="0" lvl="0" indent="0" algn="ctr">
              <a:lnSpc>
                <a:spcPts val="8000"/>
              </a:lnSpc>
              <a:spcBef>
                <a:spcPct val="0"/>
              </a:spcBef>
            </a:pPr>
            <a:r>
              <a:rPr lang="vi-VN" sz="5200" b="1" dirty="0" smtClean="0"/>
              <a:t>1. Đọc câu truyện</a:t>
            </a:r>
            <a:endParaRPr lang="en-US" sz="5200" b="1" dirty="0"/>
          </a:p>
        </p:txBody>
      </p:sp>
      <p:pic>
        <p:nvPicPr>
          <p:cNvPr id="16"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887200" y="132884"/>
            <a:ext cx="990600" cy="1486829"/>
          </a:xfrm>
          <a:prstGeom prst="rect">
            <a:avLst/>
          </a:prstGeom>
        </p:spPr>
      </p:pic>
      <p:sp>
        <p:nvSpPr>
          <p:cNvPr id="17" name="Rectangle 16"/>
          <p:cNvSpPr/>
          <p:nvPr/>
        </p:nvSpPr>
        <p:spPr>
          <a:xfrm>
            <a:off x="1066800" y="1529351"/>
            <a:ext cx="15621000" cy="2169825"/>
          </a:xfrm>
          <a:prstGeom prst="rect">
            <a:avLst/>
          </a:prstGeom>
        </p:spPr>
        <p:txBody>
          <a:bodyPr wrap="square">
            <a:spAutoFit/>
          </a:bodyPr>
          <a:lstStyle/>
          <a:p>
            <a:pPr marL="685800" indent="-685800" algn="just">
              <a:lnSpc>
                <a:spcPct val="150000"/>
              </a:lnSpc>
              <a:spcBef>
                <a:spcPts val="300"/>
              </a:spcBef>
              <a:spcAft>
                <a:spcPts val="300"/>
              </a:spcAft>
              <a:buFont typeface="Wingdings" panose="05000000000000000000" pitchFamily="2" charset="2"/>
              <a:buChar char="Ø"/>
            </a:pPr>
            <a:r>
              <a:rPr lang="vi-VN" sz="4800" b="1" dirty="0">
                <a:solidFill>
                  <a:srgbClr val="FF0000"/>
                </a:solidFill>
                <a:ea typeface="Times New Roman" panose="02020603050405020304" pitchFamily="18" charset="0"/>
              </a:rPr>
              <a:t>Đ</a:t>
            </a:r>
            <a:r>
              <a:rPr lang="vi-VN" sz="4800" b="1" dirty="0" smtClean="0">
                <a:solidFill>
                  <a:srgbClr val="FF0000"/>
                </a:solidFill>
                <a:ea typeface="Times New Roman" panose="02020603050405020304" pitchFamily="18" charset="0"/>
              </a:rPr>
              <a:t>ọc </a:t>
            </a:r>
            <a:r>
              <a:rPr lang="vi-VN" sz="4800" b="1" dirty="0">
                <a:solidFill>
                  <a:srgbClr val="FF0000"/>
                </a:solidFill>
                <a:ea typeface="Times New Roman" panose="02020603050405020304" pitchFamily="18" charset="0"/>
              </a:rPr>
              <a:t>câu chuyện </a:t>
            </a:r>
            <a:r>
              <a:rPr lang="vi-VN" sz="4800" b="1" i="1" dirty="0">
                <a:solidFill>
                  <a:srgbClr val="FF0000"/>
                </a:solidFill>
                <a:ea typeface="Times New Roman" panose="02020603050405020304" pitchFamily="18" charset="0"/>
              </a:rPr>
              <a:t>“Mười năm cõng bạn đến trường”</a:t>
            </a:r>
            <a:r>
              <a:rPr lang="vi-VN" sz="4800" b="1" dirty="0">
                <a:solidFill>
                  <a:srgbClr val="FF0000"/>
                </a:solidFill>
                <a:ea typeface="Times New Roman" panose="02020603050405020304" pitchFamily="18" charset="0"/>
              </a:rPr>
              <a:t> </a:t>
            </a:r>
            <a:r>
              <a:rPr lang="vi-VN" sz="4800" b="1" dirty="0" smtClean="0">
                <a:solidFill>
                  <a:srgbClr val="FF0000"/>
                </a:solidFill>
                <a:ea typeface="Times New Roman" panose="02020603050405020304" pitchFamily="18" charset="0"/>
              </a:rPr>
              <a:t>SGK/tr </a:t>
            </a:r>
            <a:r>
              <a:rPr lang="vi-VN" sz="4800" b="1" dirty="0">
                <a:solidFill>
                  <a:srgbClr val="FF0000"/>
                </a:solidFill>
                <a:ea typeface="Times New Roman" panose="02020603050405020304" pitchFamily="18" charset="0"/>
              </a:rPr>
              <a:t>11-12 và trả lời câu hỏi:</a:t>
            </a:r>
            <a:endParaRPr lang="en-US" sz="4800" b="1" dirty="0">
              <a:solidFill>
                <a:srgbClr val="FF0000"/>
              </a:solidFill>
              <a:ea typeface="Times New Roman" panose="02020603050405020304" pitchFamily="18" charset="0"/>
            </a:endParaRPr>
          </a:p>
        </p:txBody>
      </p:sp>
      <p:sp>
        <p:nvSpPr>
          <p:cNvPr id="18" name="Rectangle 17"/>
          <p:cNvSpPr/>
          <p:nvPr/>
        </p:nvSpPr>
        <p:spPr>
          <a:xfrm>
            <a:off x="455846" y="3732512"/>
            <a:ext cx="13626959" cy="5439951"/>
          </a:xfrm>
          <a:prstGeom prst="rect">
            <a:avLst/>
          </a:prstGeom>
        </p:spPr>
        <p:txBody>
          <a:bodyPr wrap="square">
            <a:spAutoFit/>
          </a:bodyPr>
          <a:lstStyle/>
          <a:p>
            <a:pPr marL="685800" indent="-685800" algn="just">
              <a:lnSpc>
                <a:spcPct val="150000"/>
              </a:lnSpc>
              <a:spcBef>
                <a:spcPts val="300"/>
              </a:spcBef>
              <a:spcAft>
                <a:spcPts val="300"/>
              </a:spcAft>
              <a:buFont typeface="Wingdings" panose="05000000000000000000" pitchFamily="2" charset="2"/>
              <a:buChar char="v"/>
            </a:pPr>
            <a:r>
              <a:rPr lang="vi-VN" sz="4500" dirty="0" smtClean="0">
                <a:solidFill>
                  <a:srgbClr val="000000"/>
                </a:solidFill>
                <a:ea typeface="Times New Roman" panose="02020603050405020304" pitchFamily="18" charset="0"/>
              </a:rPr>
              <a:t>Những </a:t>
            </a:r>
            <a:r>
              <a:rPr lang="vi-VN" sz="4500" dirty="0">
                <a:solidFill>
                  <a:srgbClr val="000000"/>
                </a:solidFill>
                <a:ea typeface="Times New Roman" panose="02020603050405020304" pitchFamily="18" charset="0"/>
              </a:rPr>
              <a:t>chi tiết nào trong câu chuyện thể hiện sự quan tâm, cảm thông, chia sẻ của Hiếu và Minh? </a:t>
            </a:r>
            <a:endParaRPr lang="en-US" sz="4500" dirty="0">
              <a:ea typeface="Times New Roman" panose="02020603050405020304" pitchFamily="18" charset="0"/>
            </a:endParaRPr>
          </a:p>
          <a:p>
            <a:pPr marL="685800" indent="-685800" algn="just">
              <a:lnSpc>
                <a:spcPct val="150000"/>
              </a:lnSpc>
              <a:spcBef>
                <a:spcPts val="300"/>
              </a:spcBef>
              <a:spcAft>
                <a:spcPts val="300"/>
              </a:spcAft>
              <a:buFont typeface="Wingdings" panose="05000000000000000000" pitchFamily="2" charset="2"/>
              <a:buChar char="v"/>
            </a:pPr>
            <a:r>
              <a:rPr lang="vi-VN" sz="4500" dirty="0" smtClean="0">
                <a:solidFill>
                  <a:srgbClr val="000000"/>
                </a:solidFill>
                <a:ea typeface="Times New Roman" panose="02020603050405020304" pitchFamily="18" charset="0"/>
              </a:rPr>
              <a:t>Em </a:t>
            </a:r>
            <a:r>
              <a:rPr lang="vi-VN" sz="4500" dirty="0">
                <a:solidFill>
                  <a:srgbClr val="000000"/>
                </a:solidFill>
                <a:ea typeface="Times New Roman" panose="02020603050405020304" pitchFamily="18" charset="0"/>
              </a:rPr>
              <a:t>cảm nhận gì sau khi đọc câu chuyện trên?</a:t>
            </a:r>
            <a:endParaRPr lang="en-US" sz="4500" dirty="0">
              <a:ea typeface="Times New Roman" panose="02020603050405020304" pitchFamily="18" charset="0"/>
            </a:endParaRPr>
          </a:p>
          <a:p>
            <a:pPr marL="685800" indent="-685800" algn="just">
              <a:lnSpc>
                <a:spcPct val="150000"/>
              </a:lnSpc>
              <a:spcBef>
                <a:spcPts val="300"/>
              </a:spcBef>
              <a:spcAft>
                <a:spcPts val="300"/>
              </a:spcAft>
              <a:buFont typeface="Wingdings" panose="05000000000000000000" pitchFamily="2" charset="2"/>
              <a:buChar char="v"/>
            </a:pPr>
            <a:r>
              <a:rPr lang="vi-VN" sz="4500" dirty="0" smtClean="0">
                <a:solidFill>
                  <a:srgbClr val="000000"/>
                </a:solidFill>
                <a:ea typeface="Times New Roman" panose="02020603050405020304" pitchFamily="18" charset="0"/>
              </a:rPr>
              <a:t>Theo </a:t>
            </a:r>
            <a:r>
              <a:rPr lang="vi-VN" sz="4500" dirty="0">
                <a:solidFill>
                  <a:srgbClr val="000000"/>
                </a:solidFill>
                <a:ea typeface="Times New Roman" panose="02020603050405020304" pitchFamily="18" charset="0"/>
              </a:rPr>
              <a:t>em, trong cuộc sống, sự quan tâm, cảm thông và chia sẻ được biểu hiện như thế nào?</a:t>
            </a:r>
            <a:endParaRPr lang="en-US" sz="4500" dirty="0">
              <a:ea typeface="Times New Roman" panose="02020603050405020304" pitchFamily="18" charset="0"/>
            </a:endParaRPr>
          </a:p>
        </p:txBody>
      </p:sp>
      <p:pic>
        <p:nvPicPr>
          <p:cNvPr id="19" name="Picture 2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45"/>
              </a:ext>
            </a:extLst>
          </a:blip>
          <a:srcRect/>
          <a:stretch>
            <a:fillRect/>
          </a:stretch>
        </p:blipFill>
        <p:spPr>
          <a:xfrm>
            <a:off x="14082805" y="3429402"/>
            <a:ext cx="4171857" cy="604617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par>
                                <p:cTn id="13" presetID="5"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heckerboard(across)">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1323</Words>
  <Application>Microsoft Office PowerPoint</Application>
  <PresentationFormat>Custom</PresentationFormat>
  <Paragraphs>98</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Times New Roman</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Nguyễn</dc:creator>
  <cp:lastModifiedBy>Ha_PC</cp:lastModifiedBy>
  <cp:revision>16</cp:revision>
  <dcterms:created xsi:type="dcterms:W3CDTF">2006-08-16T00:00:00Z</dcterms:created>
  <dcterms:modified xsi:type="dcterms:W3CDTF">2022-06-21T09:16:43Z</dcterms:modified>
  <dc:identifier>DAEswOIwa4E</dc:identifier>
</cp:coreProperties>
</file>