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3" r:id="rId2"/>
    <p:sldId id="274" r:id="rId3"/>
    <p:sldId id="275" r:id="rId4"/>
    <p:sldId id="278" r:id="rId5"/>
    <p:sldId id="260" r:id="rId6"/>
    <p:sldId id="279" r:id="rId7"/>
    <p:sldId id="280" r:id="rId8"/>
    <p:sldId id="282" r:id="rId9"/>
    <p:sldId id="259" r:id="rId10"/>
    <p:sldId id="283" r:id="rId11"/>
    <p:sldId id="284" r:id="rId12"/>
    <p:sldId id="285" r:id="rId13"/>
    <p:sldId id="286" r:id="rId14"/>
    <p:sldId id="287" r:id="rId15"/>
    <p:sldId id="288" r:id="rId16"/>
    <p:sldId id="289" r:id="rId17"/>
    <p:sldId id="290" r:id="rId18"/>
    <p:sldId id="291" r:id="rId19"/>
    <p:sldId id="292" r:id="rId20"/>
    <p:sldId id="293" r:id="rId21"/>
    <p:sldId id="262" r:id="rId22"/>
    <p:sldId id="300" r:id="rId23"/>
    <p:sldId id="295" r:id="rId24"/>
    <p:sldId id="301" r:id="rId25"/>
    <p:sldId id="296" r:id="rId26"/>
    <p:sldId id="297" r:id="rId27"/>
    <p:sldId id="298" r:id="rId28"/>
    <p:sldId id="268" r:id="rId29"/>
    <p:sldId id="299" r:id="rId30"/>
    <p:sldId id="276" r:id="rId31"/>
    <p:sldId id="277" r:id="rId32"/>
  </p:sldIdLst>
  <p:sldSz cx="18288000" cy="10287000"/>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24" y="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1.svg"/><Relationship Id="rId3" Type="http://schemas.openxmlformats.org/officeDocument/2006/relationships/image" Target="../media/image132.svg"/><Relationship Id="rId7" Type="http://schemas.openxmlformats.org/officeDocument/2006/relationships/image" Target="../media/image136.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svg"/><Relationship Id="rId5" Type="http://schemas.openxmlformats.org/officeDocument/2006/relationships/image" Target="../media/image134.svg"/><Relationship Id="rId15" Type="http://schemas.openxmlformats.org/officeDocument/2006/relationships/image" Target="../media/image18.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8.sv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7" Type="http://schemas.openxmlformats.org/officeDocument/2006/relationships/image" Target="../media/image67.svg"/><Relationship Id="rId2"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33.png"/><Relationship Id="rId10" Type="http://schemas.openxmlformats.org/officeDocument/2006/relationships/image" Target="../media/image47.svg"/></Relationships>
</file>

<file path=ppt/slides/_rels/slide11.xml.rels><?xml version="1.0" encoding="UTF-8" standalone="yes"?>
<Relationships xmlns="http://schemas.openxmlformats.org/package/2006/relationships"><Relationship Id="rId7" Type="http://schemas.openxmlformats.org/officeDocument/2006/relationships/image" Target="../media/image67.svg"/><Relationship Id="rId12"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33.png"/><Relationship Id="rId10" Type="http://schemas.openxmlformats.org/officeDocument/2006/relationships/image" Target="../media/image47.svg"/></Relationships>
</file>

<file path=ppt/slides/_rels/slide12.xml.rels><?xml version="1.0" encoding="UTF-8" standalone="yes"?>
<Relationships xmlns="http://schemas.openxmlformats.org/package/2006/relationships"><Relationship Id="rId7" Type="http://schemas.openxmlformats.org/officeDocument/2006/relationships/image" Target="../media/image67.svg"/><Relationship Id="rId12"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33.png"/><Relationship Id="rId10" Type="http://schemas.openxmlformats.org/officeDocument/2006/relationships/image" Target="../media/image47.svg"/></Relationships>
</file>

<file path=ppt/slides/_rels/slide13.xml.rels><?xml version="1.0" encoding="UTF-8" standalone="yes"?>
<Relationships xmlns="http://schemas.openxmlformats.org/package/2006/relationships"><Relationship Id="rId7" Type="http://schemas.openxmlformats.org/officeDocument/2006/relationships/image" Target="../media/image67.svg"/><Relationship Id="rId12"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33.png"/><Relationship Id="rId10" Type="http://schemas.openxmlformats.org/officeDocument/2006/relationships/image" Target="../media/image47.svg"/></Relationships>
</file>

<file path=ppt/slides/_rels/slide14.xml.rels><?xml version="1.0" encoding="UTF-8" standalone="yes"?>
<Relationships xmlns="http://schemas.openxmlformats.org/package/2006/relationships"><Relationship Id="rId13" Type="http://schemas.openxmlformats.org/officeDocument/2006/relationships/image" Target="../media/image39.png"/><Relationship Id="rId3" Type="http://schemas.openxmlformats.org/officeDocument/2006/relationships/image" Target="../media/image44.svg"/><Relationship Id="rId7" Type="http://schemas.openxmlformats.org/officeDocument/2006/relationships/image" Target="../media/image67.svg"/><Relationship Id="rId12" Type="http://schemas.openxmlformats.org/officeDocument/2006/relationships/image" Target="../media/image38.png"/><Relationship Id="rId33" Type="http://schemas.openxmlformats.org/officeDocument/2006/relationships/image" Target="../media/image261.svg"/><Relationship Id="rId2" Type="http://schemas.openxmlformats.org/officeDocument/2006/relationships/image" Target="../media/image32.png"/><Relationship Id="rId16" Type="http://schemas.openxmlformats.org/officeDocument/2006/relationships/image" Target="../media/image41.png"/><Relationship Id="rId1" Type="http://schemas.openxmlformats.org/officeDocument/2006/relationships/slideLayout" Target="../slideLayouts/slideLayout7.xml"/><Relationship Id="rId11" Type="http://schemas.openxmlformats.org/officeDocument/2006/relationships/image" Target="../media/image33.png"/><Relationship Id="rId5" Type="http://schemas.openxmlformats.org/officeDocument/2006/relationships/image" Target="../media/image126.svg"/><Relationship Id="rId15" Type="http://schemas.openxmlformats.org/officeDocument/2006/relationships/image" Target="../media/image128.svg"/><Relationship Id="rId10" Type="http://schemas.openxmlformats.org/officeDocument/2006/relationships/image" Target="../media/image47.svg"/><Relationship Id="rId14" Type="http://schemas.openxmlformats.org/officeDocument/2006/relationships/image" Target="../media/image40.png"/></Relationships>
</file>

<file path=ppt/slides/_rels/slide15.xml.rels><?xml version="1.0" encoding="UTF-8" standalone="yes"?>
<Relationships xmlns="http://schemas.openxmlformats.org/package/2006/relationships"><Relationship Id="rId42" Type="http://schemas.openxmlformats.org/officeDocument/2006/relationships/image" Target="../media/image179.svg"/><Relationship Id="rId7" Type="http://schemas.openxmlformats.org/officeDocument/2006/relationships/image" Target="../media/image67.sv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33.png"/><Relationship Id="rId10" Type="http://schemas.openxmlformats.org/officeDocument/2006/relationships/image" Target="../media/image47.svg"/></Relationships>
</file>

<file path=ppt/slides/_rels/slide16.xml.rels><?xml version="1.0" encoding="UTF-8" standalone="yes"?>
<Relationships xmlns="http://schemas.openxmlformats.org/package/2006/relationships"><Relationship Id="rId7" Type="http://schemas.openxmlformats.org/officeDocument/2006/relationships/image" Target="../media/image67.svg"/><Relationship Id="rId2"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33.png"/><Relationship Id="rId10" Type="http://schemas.openxmlformats.org/officeDocument/2006/relationships/image" Target="../media/image47.svg"/></Relationships>
</file>

<file path=ppt/slides/_rels/slide17.xml.rels><?xml version="1.0" encoding="UTF-8" standalone="yes"?>
<Relationships xmlns="http://schemas.openxmlformats.org/package/2006/relationships"><Relationship Id="rId13" Type="http://schemas.openxmlformats.org/officeDocument/2006/relationships/image" Target="../media/image310.svg"/><Relationship Id="rId7" Type="http://schemas.openxmlformats.org/officeDocument/2006/relationships/image" Target="../media/image67.svg"/><Relationship Id="rId12"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33.png"/><Relationship Id="rId10" Type="http://schemas.openxmlformats.org/officeDocument/2006/relationships/image" Target="../media/image47.svg"/></Relationships>
</file>

<file path=ppt/slides/_rels/slide18.xml.rels><?xml version="1.0" encoding="UTF-8" standalone="yes"?>
<Relationships xmlns="http://schemas.openxmlformats.org/package/2006/relationships"><Relationship Id="rId13" Type="http://schemas.openxmlformats.org/officeDocument/2006/relationships/image" Target="../media/image45.png"/><Relationship Id="rId7" Type="http://schemas.openxmlformats.org/officeDocument/2006/relationships/image" Target="../media/image67.svg"/><Relationship Id="rId12" Type="http://schemas.openxmlformats.org/officeDocument/2006/relationships/image" Target="../media/image44.png"/><Relationship Id="rId2"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33.png"/><Relationship Id="rId10" Type="http://schemas.openxmlformats.org/officeDocument/2006/relationships/image" Target="../media/image47.svg"/></Relationships>
</file>

<file path=ppt/slides/_rels/slide19.xml.rels><?xml version="1.0" encoding="UTF-8" standalone="yes"?>
<Relationships xmlns="http://schemas.openxmlformats.org/package/2006/relationships"><Relationship Id="rId13" Type="http://schemas.openxmlformats.org/officeDocument/2006/relationships/image" Target="../media/image30.svg"/><Relationship Id="rId7" Type="http://schemas.openxmlformats.org/officeDocument/2006/relationships/image" Target="../media/image67.svg"/><Relationship Id="rId12" Type="http://schemas.openxmlformats.org/officeDocument/2006/relationships/image" Target="../media/image46.png"/><Relationship Id="rId2"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33.png"/><Relationship Id="rId10" Type="http://schemas.openxmlformats.org/officeDocument/2006/relationships/image" Target="../media/image47.svg"/></Relationships>
</file>

<file path=ppt/slides/_rels/slide2.xml.rels><?xml version="1.0" encoding="UTF-8" standalone="yes"?>
<Relationships xmlns="http://schemas.openxmlformats.org/package/2006/relationships"><Relationship Id="rId13" Type="http://schemas.openxmlformats.org/officeDocument/2006/relationships/image" Target="../media/image22.svg"/><Relationship Id="rId3" Type="http://schemas.openxmlformats.org/officeDocument/2006/relationships/image" Target="../media/image194.svg"/><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9.svg"/><Relationship Id="rId5" Type="http://schemas.openxmlformats.org/officeDocument/2006/relationships/image" Target="../media/image3.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26.png"/><Relationship Id="rId17" Type="http://schemas.openxmlformats.org/officeDocument/2006/relationships/image" Target="../media/image306.svg"/><Relationship Id="rId2" Type="http://schemas.openxmlformats.org/officeDocument/2006/relationships/image" Target="../media/image21.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0.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55.svg"/><Relationship Id="rId14" Type="http://schemas.openxmlformats.org/officeDocument/2006/relationships/image" Target="../media/image27.png"/></Relationships>
</file>

<file path=ppt/slides/_rels/slide21.xml.rels><?xml version="1.0" encoding="UTF-8" standalone="yes"?>
<Relationships xmlns="http://schemas.openxmlformats.org/package/2006/relationships"><Relationship Id="rId13" Type="http://schemas.openxmlformats.org/officeDocument/2006/relationships/image" Target="../media/image57.svg"/><Relationship Id="rId12" Type="http://schemas.openxmlformats.org/officeDocument/2006/relationships/image" Target="../media/image25.png"/><Relationship Id="rId2" Type="http://schemas.openxmlformats.org/officeDocument/2006/relationships/image" Target="../media/image47.png"/><Relationship Id="rId16" Type="http://schemas.openxmlformats.org/officeDocument/2006/relationships/image" Target="../media/image49.png"/><Relationship Id="rId1" Type="http://schemas.openxmlformats.org/officeDocument/2006/relationships/slideLayout" Target="../slideLayouts/slideLayout7.xml"/><Relationship Id="rId11" Type="http://schemas.openxmlformats.org/officeDocument/2006/relationships/image" Target="../media/image77.svg"/><Relationship Id="rId15" Type="http://schemas.openxmlformats.org/officeDocument/2006/relationships/image" Target="../media/image67.svg"/><Relationship Id="rId10" Type="http://schemas.openxmlformats.org/officeDocument/2006/relationships/image" Target="../media/image48.png"/><Relationship Id="rId9" Type="http://schemas.openxmlformats.org/officeDocument/2006/relationships/image" Target="../media/image75.svg"/><Relationship Id="rId14" Type="http://schemas.openxmlformats.org/officeDocument/2006/relationships/image" Target="../media/image33.png"/></Relationships>
</file>

<file path=ppt/slides/_rels/slide22.xml.rels><?xml version="1.0" encoding="UTF-8" standalone="yes"?>
<Relationships xmlns="http://schemas.openxmlformats.org/package/2006/relationships"><Relationship Id="rId13" Type="http://schemas.openxmlformats.org/officeDocument/2006/relationships/image" Target="../media/image57.svg"/><Relationship Id="rId12" Type="http://schemas.openxmlformats.org/officeDocument/2006/relationships/image" Target="../media/image25.png"/><Relationship Id="rId17" Type="http://schemas.openxmlformats.org/officeDocument/2006/relationships/image" Target="../media/image398.svg"/><Relationship Id="rId2" Type="http://schemas.openxmlformats.org/officeDocument/2006/relationships/image" Target="../media/image47.png"/><Relationship Id="rId16" Type="http://schemas.openxmlformats.org/officeDocument/2006/relationships/image" Target="../media/image50.png"/><Relationship Id="rId1" Type="http://schemas.openxmlformats.org/officeDocument/2006/relationships/slideLayout" Target="../slideLayouts/slideLayout7.xml"/><Relationship Id="rId11" Type="http://schemas.openxmlformats.org/officeDocument/2006/relationships/image" Target="../media/image77.svg"/><Relationship Id="rId15" Type="http://schemas.openxmlformats.org/officeDocument/2006/relationships/image" Target="../media/image67.svg"/><Relationship Id="rId10" Type="http://schemas.openxmlformats.org/officeDocument/2006/relationships/image" Target="../media/image48.png"/><Relationship Id="rId9" Type="http://schemas.openxmlformats.org/officeDocument/2006/relationships/image" Target="../media/image75.svg"/><Relationship Id="rId14" Type="http://schemas.openxmlformats.org/officeDocument/2006/relationships/image" Target="../media/image33.png"/></Relationships>
</file>

<file path=ppt/slides/_rels/slide23.xml.rels><?xml version="1.0" encoding="UTF-8" standalone="yes"?>
<Relationships xmlns="http://schemas.openxmlformats.org/package/2006/relationships"><Relationship Id="rId13" Type="http://schemas.openxmlformats.org/officeDocument/2006/relationships/image" Target="../media/image57.svg"/><Relationship Id="rId12" Type="http://schemas.openxmlformats.org/officeDocument/2006/relationships/image" Target="../media/image25.png"/><Relationship Id="rId2" Type="http://schemas.openxmlformats.org/officeDocument/2006/relationships/image" Target="../media/image47.png"/><Relationship Id="rId16" Type="http://schemas.openxmlformats.org/officeDocument/2006/relationships/image" Target="../media/image49.png"/><Relationship Id="rId1" Type="http://schemas.openxmlformats.org/officeDocument/2006/relationships/slideLayout" Target="../slideLayouts/slideLayout7.xml"/><Relationship Id="rId11" Type="http://schemas.openxmlformats.org/officeDocument/2006/relationships/image" Target="../media/image77.svg"/><Relationship Id="rId15" Type="http://schemas.openxmlformats.org/officeDocument/2006/relationships/image" Target="../media/image67.svg"/><Relationship Id="rId10" Type="http://schemas.openxmlformats.org/officeDocument/2006/relationships/image" Target="../media/image48.png"/><Relationship Id="rId9" Type="http://schemas.openxmlformats.org/officeDocument/2006/relationships/image" Target="../media/image75.svg"/><Relationship Id="rId14" Type="http://schemas.openxmlformats.org/officeDocument/2006/relationships/image" Target="../media/image33.png"/></Relationships>
</file>

<file path=ppt/slides/_rels/slide24.xml.rels><?xml version="1.0" encoding="UTF-8" standalone="yes"?>
<Relationships xmlns="http://schemas.openxmlformats.org/package/2006/relationships"><Relationship Id="rId13" Type="http://schemas.openxmlformats.org/officeDocument/2006/relationships/image" Target="../media/image57.svg"/><Relationship Id="rId12" Type="http://schemas.openxmlformats.org/officeDocument/2006/relationships/image" Target="../media/image25.png"/><Relationship Id="rId17" Type="http://schemas.openxmlformats.org/officeDocument/2006/relationships/image" Target="../media/image400.svg"/><Relationship Id="rId2" Type="http://schemas.openxmlformats.org/officeDocument/2006/relationships/image" Target="../media/image47.png"/><Relationship Id="rId16" Type="http://schemas.openxmlformats.org/officeDocument/2006/relationships/image" Target="../media/image51.png"/><Relationship Id="rId1" Type="http://schemas.openxmlformats.org/officeDocument/2006/relationships/slideLayout" Target="../slideLayouts/slideLayout7.xml"/><Relationship Id="rId11" Type="http://schemas.openxmlformats.org/officeDocument/2006/relationships/image" Target="../media/image77.svg"/><Relationship Id="rId15" Type="http://schemas.openxmlformats.org/officeDocument/2006/relationships/image" Target="../media/image67.svg"/><Relationship Id="rId10" Type="http://schemas.openxmlformats.org/officeDocument/2006/relationships/image" Target="../media/image48.png"/><Relationship Id="rId9" Type="http://schemas.openxmlformats.org/officeDocument/2006/relationships/image" Target="../media/image75.svg"/><Relationship Id="rId14" Type="http://schemas.openxmlformats.org/officeDocument/2006/relationships/image" Target="../media/image33.png"/></Relationships>
</file>

<file path=ppt/slides/_rels/slide25.xml.rels><?xml version="1.0" encoding="UTF-8" standalone="yes"?>
<Relationships xmlns="http://schemas.openxmlformats.org/package/2006/relationships"><Relationship Id="rId13" Type="http://schemas.openxmlformats.org/officeDocument/2006/relationships/image" Target="../media/image57.svg"/><Relationship Id="rId12" Type="http://schemas.openxmlformats.org/officeDocument/2006/relationships/image" Target="../media/image25.png"/><Relationship Id="rId2" Type="http://schemas.openxmlformats.org/officeDocument/2006/relationships/image" Target="../media/image47.png"/><Relationship Id="rId16" Type="http://schemas.openxmlformats.org/officeDocument/2006/relationships/image" Target="../media/image52.png"/><Relationship Id="rId1" Type="http://schemas.openxmlformats.org/officeDocument/2006/relationships/slideLayout" Target="../slideLayouts/slideLayout7.xml"/><Relationship Id="rId11" Type="http://schemas.openxmlformats.org/officeDocument/2006/relationships/image" Target="../media/image77.svg"/><Relationship Id="rId15" Type="http://schemas.openxmlformats.org/officeDocument/2006/relationships/image" Target="../media/image67.svg"/><Relationship Id="rId10" Type="http://schemas.openxmlformats.org/officeDocument/2006/relationships/image" Target="../media/image48.png"/><Relationship Id="rId9" Type="http://schemas.openxmlformats.org/officeDocument/2006/relationships/image" Target="../media/image75.svg"/><Relationship Id="rId14" Type="http://schemas.openxmlformats.org/officeDocument/2006/relationships/image" Target="../media/image33.png"/></Relationships>
</file>

<file path=ppt/slides/_rels/slide26.xml.rels><?xml version="1.0" encoding="UTF-8" standalone="yes"?>
<Relationships xmlns="http://schemas.openxmlformats.org/package/2006/relationships"><Relationship Id="rId13" Type="http://schemas.openxmlformats.org/officeDocument/2006/relationships/image" Target="../media/image57.svg"/><Relationship Id="rId12" Type="http://schemas.openxmlformats.org/officeDocument/2006/relationships/image" Target="../media/image25.png"/><Relationship Id="rId2" Type="http://schemas.openxmlformats.org/officeDocument/2006/relationships/image" Target="../media/image47.png"/><Relationship Id="rId16" Type="http://schemas.openxmlformats.org/officeDocument/2006/relationships/image" Target="../media/image53.png"/><Relationship Id="rId1" Type="http://schemas.openxmlformats.org/officeDocument/2006/relationships/slideLayout" Target="../slideLayouts/slideLayout7.xml"/><Relationship Id="rId11" Type="http://schemas.openxmlformats.org/officeDocument/2006/relationships/image" Target="../media/image77.svg"/><Relationship Id="rId15" Type="http://schemas.openxmlformats.org/officeDocument/2006/relationships/image" Target="../media/image67.svg"/><Relationship Id="rId10" Type="http://schemas.openxmlformats.org/officeDocument/2006/relationships/image" Target="../media/image48.png"/><Relationship Id="rId9" Type="http://schemas.openxmlformats.org/officeDocument/2006/relationships/image" Target="../media/image75.svg"/><Relationship Id="rId14"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26.png"/><Relationship Id="rId17" Type="http://schemas.openxmlformats.org/officeDocument/2006/relationships/image" Target="../media/image306.svg"/><Relationship Id="rId2" Type="http://schemas.openxmlformats.org/officeDocument/2006/relationships/image" Target="../media/image21.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0.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55.svg"/><Relationship Id="rId14" Type="http://schemas.openxmlformats.org/officeDocument/2006/relationships/image" Target="../media/image27.png"/></Relationships>
</file>

<file path=ppt/slides/_rels/slide28.xml.rels><?xml version="1.0" encoding="UTF-8" standalone="yes"?>
<Relationships xmlns="http://schemas.openxmlformats.org/package/2006/relationships"><Relationship Id="rId13" Type="http://schemas.openxmlformats.org/officeDocument/2006/relationships/image" Target="../media/image115.svg"/><Relationship Id="rId12" Type="http://schemas.openxmlformats.org/officeDocument/2006/relationships/image" Target="../media/image54.pn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360.svg"/><Relationship Id="rId15" Type="http://schemas.openxmlformats.org/officeDocument/2006/relationships/image" Target="../media/image204.svg"/><Relationship Id="rId14" Type="http://schemas.openxmlformats.org/officeDocument/2006/relationships/image" Target="../media/image55.png"/></Relationships>
</file>

<file path=ppt/slides/_rels/slide29.xml.rels><?xml version="1.0" encoding="UTF-8" standalone="yes"?>
<Relationships xmlns="http://schemas.openxmlformats.org/package/2006/relationships"><Relationship Id="rId13" Type="http://schemas.openxmlformats.org/officeDocument/2006/relationships/image" Target="../media/image115.svg"/><Relationship Id="rId12" Type="http://schemas.openxmlformats.org/officeDocument/2006/relationships/image" Target="../media/image54.png"/><Relationship Id="rId2" Type="http://schemas.openxmlformats.org/officeDocument/2006/relationships/image" Target="../media/image17.png"/><Relationship Id="rId41" Type="http://schemas.openxmlformats.org/officeDocument/2006/relationships/image" Target="../media/image266.svg"/><Relationship Id="rId1" Type="http://schemas.openxmlformats.org/officeDocument/2006/relationships/slideLayout" Target="../slideLayouts/slideLayout7.xml"/><Relationship Id="rId11" Type="http://schemas.openxmlformats.org/officeDocument/2006/relationships/image" Target="../media/image360.svg"/><Relationship Id="rId1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5.png"/><Relationship Id="rId7" Type="http://schemas.openxmlformats.org/officeDocument/2006/relationships/image" Target="../media/image13.png"/><Relationship Id="rId12" Type="http://schemas.openxmlformats.org/officeDocument/2006/relationships/image" Target="../media/image11.svg"/><Relationship Id="rId2" Type="http://schemas.openxmlformats.org/officeDocument/2006/relationships/image" Target="../media/image6.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4.png"/><Relationship Id="rId5" Type="http://schemas.openxmlformats.org/officeDocument/2006/relationships/image" Target="../media/image12.png"/><Relationship Id="rId15" Type="http://schemas.openxmlformats.org/officeDocument/2006/relationships/image" Target="../media/image16.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9.png"/><Relationship Id="rId14" Type="http://schemas.openxmlformats.org/officeDocument/2006/relationships/image" Target="../media/image13.svg"/></Relationships>
</file>

<file path=ppt/slides/_rels/slide30.xml.rels><?xml version="1.0" encoding="UTF-8" standalone="yes"?>
<Relationships xmlns="http://schemas.openxmlformats.org/package/2006/relationships"><Relationship Id="rId13" Type="http://schemas.openxmlformats.org/officeDocument/2006/relationships/image" Target="../media/image1150.svg"/><Relationship Id="rId21" Type="http://schemas.openxmlformats.org/officeDocument/2006/relationships/image" Target="../media/image25.png"/><Relationship Id="rId12" Type="http://schemas.openxmlformats.org/officeDocument/2006/relationships/image" Target="../media/image54.png"/><Relationship Id="rId7" Type="http://schemas.openxmlformats.org/officeDocument/2006/relationships/image" Target="../media/image530.svg"/><Relationship Id="rId2" Type="http://schemas.openxmlformats.org/officeDocument/2006/relationships/image" Target="../media/image17.png"/><Relationship Id="rId16" Type="http://schemas.openxmlformats.org/officeDocument/2006/relationships/image" Target="../media/image58.png"/><Relationship Id="rId20"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36.svg"/><Relationship Id="rId24" Type="http://schemas.openxmlformats.org/officeDocument/2006/relationships/image" Target="../media/image590.svg"/><Relationship Id="rId15" Type="http://schemas.openxmlformats.org/officeDocument/2006/relationships/image" Target="../media/image32.svg"/><Relationship Id="rId23" Type="http://schemas.openxmlformats.org/officeDocument/2006/relationships/image" Target="../media/image26.png"/><Relationship Id="rId19" Type="http://schemas.openxmlformats.org/officeDocument/2006/relationships/image" Target="../media/image38.svg"/><Relationship Id="rId14" Type="http://schemas.openxmlformats.org/officeDocument/2006/relationships/image" Target="../media/image57.png"/><Relationship Id="rId22" Type="http://schemas.openxmlformats.org/officeDocument/2006/relationships/image" Target="../media/image570.sv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1.svg"/><Relationship Id="rId3" Type="http://schemas.openxmlformats.org/officeDocument/2006/relationships/image" Target="../media/image132.svg"/><Relationship Id="rId7" Type="http://schemas.openxmlformats.org/officeDocument/2006/relationships/image" Target="../media/image136.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svg"/><Relationship Id="rId5" Type="http://schemas.openxmlformats.org/officeDocument/2006/relationships/image" Target="../media/image13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8.svg"/></Relationships>
</file>

<file path=ppt/slides/_rels/slide4.xml.rels><?xml version="1.0" encoding="UTF-8" standalone="yes"?>
<Relationships xmlns="http://schemas.openxmlformats.org/package/2006/relationships"><Relationship Id="rId18" Type="http://schemas.openxmlformats.org/officeDocument/2006/relationships/image" Target="../media/image18.png"/><Relationship Id="rId3" Type="http://schemas.openxmlformats.org/officeDocument/2006/relationships/image" Target="../media/image13.svg"/><Relationship Id="rId17" Type="http://schemas.openxmlformats.org/officeDocument/2006/relationships/image" Target="../media/image36.svg"/><Relationship Id="rId2" Type="http://schemas.openxmlformats.org/officeDocument/2006/relationships/image" Target="../media/image15.png"/><Relationship Id="rId20" Type="http://schemas.openxmlformats.org/officeDocument/2006/relationships/image" Target="../media/image19.png"/><Relationship Id="rId16" Type="http://schemas.openxmlformats.org/officeDocument/2006/relationships/image" Target="../media/image150.svg"/><Relationship Id="rId1" Type="http://schemas.openxmlformats.org/officeDocument/2006/relationships/slideLayout" Target="../slideLayouts/slideLayout7.xml"/><Relationship Id="rId23" Type="http://schemas.openxmlformats.org/officeDocument/2006/relationships/image" Target="../media/image20.png"/><Relationship Id="rId19" Type="http://schemas.openxmlformats.org/officeDocument/2006/relationships/image" Target="../media/image38.svg"/><Relationship Id="rId4" Type="http://schemas.openxmlformats.org/officeDocument/2006/relationships/image" Target="../media/image17.png"/><Relationship Id="rId22" Type="http://schemas.openxmlformats.org/officeDocument/2006/relationships/image" Target="../media/image209.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26.png"/><Relationship Id="rId17" Type="http://schemas.openxmlformats.org/officeDocument/2006/relationships/image" Target="../media/image306.svg"/><Relationship Id="rId2" Type="http://schemas.openxmlformats.org/officeDocument/2006/relationships/image" Target="../media/image21.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0.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55.sv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13" Type="http://schemas.openxmlformats.org/officeDocument/2006/relationships/image" Target="../media/image22.svg"/><Relationship Id="rId12" Type="http://schemas.openxmlformats.org/officeDocument/2006/relationships/image" Target="../media/image10.png"/><Relationship Id="rId2" Type="http://schemas.openxmlformats.org/officeDocument/2006/relationships/image" Target="../media/image6.png"/><Relationship Id="rId29" Type="http://schemas.openxmlformats.org/officeDocument/2006/relationships/image" Target="../media/image254.sv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9.svg"/><Relationship Id="rId5" Type="http://schemas.openxmlformats.org/officeDocument/2006/relationships/image" Target="../media/image3.svg"/><Relationship Id="rId31" Type="http://schemas.openxmlformats.org/officeDocument/2006/relationships/image" Target="../media/image256.svg"/><Relationship Id="rId14" Type="http://schemas.openxmlformats.org/officeDocument/2006/relationships/image" Target="../media/image29.png"/><Relationship Id="rId30" Type="http://schemas.openxmlformats.org/officeDocument/2006/relationships/image" Target="../media/image30.png"/></Relationships>
</file>

<file path=ppt/slides/_rels/slide7.xml.rels><?xml version="1.0" encoding="UTF-8" standalone="yes"?>
<Relationships xmlns="http://schemas.openxmlformats.org/package/2006/relationships"><Relationship Id="rId12"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9.svg"/><Relationship Id="rId5" Type="http://schemas.openxmlformats.org/officeDocument/2006/relationships/image" Target="../media/image3.svg"/><Relationship Id="rId28" Type="http://schemas.openxmlformats.org/officeDocument/2006/relationships/image" Target="../media/image215.sv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26.png"/><Relationship Id="rId17" Type="http://schemas.openxmlformats.org/officeDocument/2006/relationships/image" Target="../media/image306.svg"/><Relationship Id="rId2" Type="http://schemas.openxmlformats.org/officeDocument/2006/relationships/image" Target="../media/image21.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0.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55.sv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13" Type="http://schemas.openxmlformats.org/officeDocument/2006/relationships/image" Target="../media/image35.png"/><Relationship Id="rId7" Type="http://schemas.openxmlformats.org/officeDocument/2006/relationships/image" Target="../media/image67.svg"/><Relationship Id="rId12"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33.png"/><Relationship Id="rId10" Type="http://schemas.openxmlformats.org/officeDocument/2006/relationships/image" Target="../media/image47.sv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0964" y="3116868"/>
            <a:ext cx="14554204" cy="4947678"/>
            <a:chOff x="0" y="0"/>
            <a:chExt cx="3907097" cy="3386337"/>
          </a:xfrm>
        </p:grpSpPr>
        <p:sp>
          <p:nvSpPr>
            <p:cNvPr id="3" name="Freeform 3"/>
            <p:cNvSpPr/>
            <p:nvPr/>
          </p:nvSpPr>
          <p:spPr>
            <a:xfrm>
              <a:off x="-1" y="0"/>
              <a:ext cx="3914756" cy="3386337"/>
            </a:xfrm>
            <a:custGeom>
              <a:avLst/>
              <a:gdLst/>
              <a:ahLst/>
              <a:cxnLst/>
              <a:rect l="l" t="t" r="r" b="b"/>
              <a:pathLst>
                <a:path w="3914756" h="3386337">
                  <a:moveTo>
                    <a:pt x="3408317" y="3369418"/>
                  </a:moveTo>
                  <a:cubicBezTo>
                    <a:pt x="3408317" y="3369418"/>
                    <a:pt x="3171321" y="3359449"/>
                    <a:pt x="2809181" y="3372893"/>
                  </a:cubicBezTo>
                  <a:cubicBezTo>
                    <a:pt x="2447043" y="3386337"/>
                    <a:pt x="490924" y="3386337"/>
                    <a:pt x="490924" y="3386337"/>
                  </a:cubicBezTo>
                  <a:cubicBezTo>
                    <a:pt x="245502" y="3386337"/>
                    <a:pt x="32509" y="3289069"/>
                    <a:pt x="31032" y="3128955"/>
                  </a:cubicBezTo>
                  <a:cubicBezTo>
                    <a:pt x="31032" y="3128955"/>
                    <a:pt x="0" y="185437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361768" y="0"/>
                    <a:pt x="3361768" y="0"/>
                  </a:cubicBezTo>
                  <a:cubicBezTo>
                    <a:pt x="3673669" y="0"/>
                    <a:pt x="3907097" y="101069"/>
                    <a:pt x="3899240" y="303616"/>
                  </a:cubicBezTo>
                  <a:cubicBezTo>
                    <a:pt x="3899240" y="303616"/>
                    <a:pt x="3897245" y="1743450"/>
                    <a:pt x="3906000" y="2429368"/>
                  </a:cubicBezTo>
                  <a:cubicBezTo>
                    <a:pt x="3914755" y="2722670"/>
                    <a:pt x="3868208" y="3055741"/>
                    <a:pt x="3868208" y="3055741"/>
                  </a:cubicBezTo>
                  <a:cubicBezTo>
                    <a:pt x="3865242" y="3235766"/>
                    <a:pt x="3653739" y="3369418"/>
                    <a:pt x="3408317" y="3369418"/>
                  </a:cubicBezTo>
                  <a:close/>
                </a:path>
              </a:pathLst>
            </a:custGeom>
            <a:solidFill>
              <a:srgbClr val="F47C7D"/>
            </a:solidFill>
          </p:spPr>
        </p:sp>
      </p:grpSp>
      <p:grpSp>
        <p:nvGrpSpPr>
          <p:cNvPr id="4" name="Group 4"/>
          <p:cNvGrpSpPr/>
          <p:nvPr/>
        </p:nvGrpSpPr>
        <p:grpSpPr>
          <a:xfrm>
            <a:off x="2130968" y="2985959"/>
            <a:ext cx="14401800" cy="4849986"/>
            <a:chOff x="0" y="0"/>
            <a:chExt cx="3907097" cy="3329034"/>
          </a:xfrm>
        </p:grpSpPr>
        <p:sp>
          <p:nvSpPr>
            <p:cNvPr id="5" name="Freeform 5"/>
            <p:cNvSpPr/>
            <p:nvPr/>
          </p:nvSpPr>
          <p:spPr>
            <a:xfrm>
              <a:off x="-1" y="0"/>
              <a:ext cx="3914756" cy="3329034"/>
            </a:xfrm>
            <a:custGeom>
              <a:avLst/>
              <a:gdLst/>
              <a:ahLst/>
              <a:cxnLst/>
              <a:rect l="l" t="t" r="r" b="b"/>
              <a:pathLst>
                <a:path w="3914756" h="3329034">
                  <a:moveTo>
                    <a:pt x="3408317" y="3312115"/>
                  </a:moveTo>
                  <a:cubicBezTo>
                    <a:pt x="3408317" y="3312115"/>
                    <a:pt x="3171321" y="3302145"/>
                    <a:pt x="2809181" y="3315589"/>
                  </a:cubicBezTo>
                  <a:cubicBezTo>
                    <a:pt x="2447043" y="3329034"/>
                    <a:pt x="490924" y="3329034"/>
                    <a:pt x="490924" y="3329034"/>
                  </a:cubicBezTo>
                  <a:cubicBezTo>
                    <a:pt x="245502" y="3329034"/>
                    <a:pt x="32509" y="3231766"/>
                    <a:pt x="31032" y="3071652"/>
                  </a:cubicBezTo>
                  <a:cubicBezTo>
                    <a:pt x="31032" y="3071652"/>
                    <a:pt x="0" y="1809992"/>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361768" y="0"/>
                    <a:pt x="3361768" y="0"/>
                  </a:cubicBezTo>
                  <a:cubicBezTo>
                    <a:pt x="3673669" y="0"/>
                    <a:pt x="3907097" y="101069"/>
                    <a:pt x="3899240" y="303616"/>
                  </a:cubicBezTo>
                  <a:cubicBezTo>
                    <a:pt x="3899240" y="303616"/>
                    <a:pt x="3897245" y="1703013"/>
                    <a:pt x="3906000" y="2372065"/>
                  </a:cubicBezTo>
                  <a:cubicBezTo>
                    <a:pt x="3914755" y="2665366"/>
                    <a:pt x="3868208" y="2998438"/>
                    <a:pt x="3868208" y="2998438"/>
                  </a:cubicBezTo>
                  <a:cubicBezTo>
                    <a:pt x="3865242" y="3178463"/>
                    <a:pt x="3653739" y="3312115"/>
                    <a:pt x="3408317" y="3312115"/>
                  </a:cubicBezTo>
                  <a:close/>
                </a:path>
              </a:pathLst>
            </a:custGeom>
            <a:solidFill>
              <a:srgbClr val="FCE4E2"/>
            </a:solidFill>
          </p:spPr>
        </p:sp>
      </p:grpSp>
      <p:sp>
        <p:nvSpPr>
          <p:cNvPr id="7" name="TextBox 7"/>
          <p:cNvSpPr txBox="1"/>
          <p:nvPr/>
        </p:nvSpPr>
        <p:spPr>
          <a:xfrm>
            <a:off x="2345454" y="3754525"/>
            <a:ext cx="14215542" cy="3323987"/>
          </a:xfrm>
          <a:prstGeom prst="rect">
            <a:avLst/>
          </a:prstGeom>
        </p:spPr>
        <p:txBody>
          <a:bodyPr wrap="square" lIns="0" tIns="0" rIns="0" bIns="0" rtlCol="0" anchor="t">
            <a:spAutoFit/>
          </a:bodyPr>
          <a:lstStyle/>
          <a:p>
            <a:pPr algn="ctr">
              <a:lnSpc>
                <a:spcPct val="150000"/>
              </a:lnSpc>
            </a:pPr>
            <a:r>
              <a:rPr lang="vi-VN" sz="7200" b="1" dirty="0" smtClean="0">
                <a:solidFill>
                  <a:srgbClr val="000000"/>
                </a:solidFill>
                <a:cs typeface="Arial" panose="020B0604020202020204" pitchFamily="34" charset="0"/>
              </a:rPr>
              <a:t>VUI MỪNG CHÀO ĐÓN CÁC EM TỚI BUỔI HỌC NGÀY HÔM NAY!</a:t>
            </a:r>
            <a:endParaRPr lang="en-US" sz="7200" b="1" dirty="0">
              <a:solidFill>
                <a:srgbClr val="00000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2078">
            <a:off x="12226025" y="8576614"/>
            <a:ext cx="7091192" cy="483973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3745">
            <a:off x="-1506619" y="-1384741"/>
            <a:ext cx="5361002" cy="5569872"/>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301415" y="2333171"/>
            <a:ext cx="1593702" cy="1669593"/>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4781" y="8398791"/>
            <a:ext cx="2108560" cy="356538"/>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971091" y="5156546"/>
            <a:ext cx="818503" cy="913138"/>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81432" y="6899042"/>
            <a:ext cx="1499055" cy="1463622"/>
          </a:xfrm>
          <a:prstGeom prst="rect">
            <a:avLst/>
          </a:prstGeom>
        </p:spPr>
      </p:pic>
      <p:pic>
        <p:nvPicPr>
          <p:cNvPr id="15"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705478" y="2098576"/>
            <a:ext cx="1593241" cy="408074"/>
          </a:xfrm>
          <a:prstGeom prst="rect">
            <a:avLst/>
          </a:prstGeom>
        </p:spPr>
      </p:pic>
    </p:spTree>
    <p:extLst>
      <p:ext uri="{BB962C8B-B14F-4D97-AF65-F5344CB8AC3E}">
        <p14:creationId xmlns:p14="http://schemas.microsoft.com/office/powerpoint/2010/main" val="42129193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517203" y="623324"/>
            <a:ext cx="2750436" cy="465074"/>
          </a:xfrm>
          <a:prstGeom prst="rect">
            <a:avLst/>
          </a:prstGeom>
        </p:spPr>
      </p:pic>
      <p:pic>
        <p:nvPicPr>
          <p:cNvPr id="23"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90564" y="365078"/>
            <a:ext cx="899233" cy="863264"/>
          </a:xfrm>
          <a:prstGeom prst="rect">
            <a:avLst/>
          </a:prstGeom>
        </p:spPr>
      </p:pic>
      <p:sp>
        <p:nvSpPr>
          <p:cNvPr id="24" name="TextBox 14"/>
          <p:cNvSpPr txBox="1"/>
          <p:nvPr/>
        </p:nvSpPr>
        <p:spPr>
          <a:xfrm>
            <a:off x="3581400" y="342900"/>
            <a:ext cx="10744200" cy="1025922"/>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1. </a:t>
            </a:r>
            <a:r>
              <a:rPr lang="en-US" sz="5200" b="1" dirty="0" smtClean="0">
                <a:solidFill>
                  <a:srgbClr val="000000"/>
                </a:solidFill>
                <a:latin typeface="Arial" panose="020B0604020202020204" pitchFamily="34" charset="0"/>
                <a:cs typeface="Arial" panose="020B0604020202020204" pitchFamily="34" charset="0"/>
              </a:rPr>
              <a:t>Đọc </a:t>
            </a:r>
            <a:r>
              <a:rPr lang="en-US" sz="5200" b="1" dirty="0" err="1" smtClean="0">
                <a:solidFill>
                  <a:srgbClr val="000000"/>
                </a:solidFill>
                <a:latin typeface="Arial" panose="020B0604020202020204" pitchFamily="34" charset="0"/>
                <a:cs typeface="Arial" panose="020B0604020202020204" pitchFamily="34" charset="0"/>
              </a:rPr>
              <a:t>thông</a:t>
            </a:r>
            <a:r>
              <a:rPr lang="en-US" sz="5200" b="1" dirty="0" smtClean="0">
                <a:solidFill>
                  <a:srgbClr val="000000"/>
                </a:solidFill>
                <a:latin typeface="Arial" panose="020B0604020202020204" pitchFamily="34" charset="0"/>
                <a:cs typeface="Arial" panose="020B0604020202020204" pitchFamily="34" charset="0"/>
              </a:rPr>
              <a:t> tin </a:t>
            </a:r>
            <a:r>
              <a:rPr lang="en-US" sz="5200" b="1" dirty="0" err="1" smtClean="0">
                <a:solidFill>
                  <a:srgbClr val="000000"/>
                </a:solidFill>
                <a:latin typeface="Arial" panose="020B0604020202020204" pitchFamily="34" charset="0"/>
                <a:cs typeface="Arial" panose="020B0604020202020204" pitchFamily="34" charset="0"/>
              </a:rPr>
              <a:t>và</a:t>
            </a:r>
            <a:r>
              <a:rPr lang="en-US" sz="5200" b="1" dirty="0" smtClean="0">
                <a:solidFill>
                  <a:srgbClr val="000000"/>
                </a:solidFill>
                <a:latin typeface="Arial" panose="020B0604020202020204" pitchFamily="34" charset="0"/>
                <a:cs typeface="Arial" panose="020B0604020202020204" pitchFamily="34" charset="0"/>
              </a:rPr>
              <a:t> trả </a:t>
            </a:r>
            <a:r>
              <a:rPr lang="en-US" sz="5200" b="1" dirty="0" err="1" smtClean="0">
                <a:solidFill>
                  <a:srgbClr val="000000"/>
                </a:solidFill>
                <a:latin typeface="Arial" panose="020B0604020202020204" pitchFamily="34" charset="0"/>
                <a:cs typeface="Arial" panose="020B0604020202020204" pitchFamily="34" charset="0"/>
              </a:rPr>
              <a:t>lời</a:t>
            </a:r>
            <a:r>
              <a:rPr lang="en-US" sz="5200" b="1" dirty="0" smtClean="0">
                <a:solidFill>
                  <a:srgbClr val="000000"/>
                </a:solidFill>
                <a:latin typeface="Arial" panose="020B0604020202020204" pitchFamily="34" charset="0"/>
                <a:cs typeface="Arial" panose="020B0604020202020204" pitchFamily="34" charset="0"/>
              </a:rPr>
              <a:t> câu hỏi</a:t>
            </a:r>
            <a:endParaRPr lang="en-US" sz="5200" b="1" dirty="0">
              <a:solidFill>
                <a:srgbClr val="000000"/>
              </a:solidFill>
              <a:latin typeface="Arial" panose="020B0604020202020204" pitchFamily="34" charset="0"/>
              <a:cs typeface="Arial" panose="020B0604020202020204" pitchFamily="34" charset="0"/>
            </a:endParaRPr>
          </a:p>
        </p:txBody>
      </p:sp>
      <p:grpSp>
        <p:nvGrpSpPr>
          <p:cNvPr id="10" name="Group 2"/>
          <p:cNvGrpSpPr/>
          <p:nvPr/>
        </p:nvGrpSpPr>
        <p:grpSpPr>
          <a:xfrm>
            <a:off x="1370463" y="1714499"/>
            <a:ext cx="16136203" cy="3317477"/>
            <a:chOff x="0" y="0"/>
            <a:chExt cx="21812627" cy="11098023"/>
          </a:xfrm>
        </p:grpSpPr>
        <p:sp>
          <p:nvSpPr>
            <p:cNvPr id="11" name="Freeform 3"/>
            <p:cNvSpPr/>
            <p:nvPr/>
          </p:nvSpPr>
          <p:spPr>
            <a:xfrm>
              <a:off x="-1" y="0"/>
              <a:ext cx="21820286" cy="11098023"/>
            </a:xfrm>
            <a:custGeom>
              <a:avLst/>
              <a:gdLst/>
              <a:ahLst/>
              <a:cxnLst/>
              <a:rect l="l" t="t" r="r" b="b"/>
              <a:pathLst>
                <a:path w="21820286" h="11098023">
                  <a:moveTo>
                    <a:pt x="21313847" y="11081104"/>
                  </a:moveTo>
                  <a:cubicBezTo>
                    <a:pt x="21313847" y="11081104"/>
                    <a:pt x="21076851" y="11071134"/>
                    <a:pt x="20714712" y="11084578"/>
                  </a:cubicBezTo>
                  <a:cubicBezTo>
                    <a:pt x="20352574" y="11098023"/>
                    <a:pt x="490924" y="11098023"/>
                    <a:pt x="490924" y="11098023"/>
                  </a:cubicBezTo>
                  <a:cubicBezTo>
                    <a:pt x="245502" y="11098023"/>
                    <a:pt x="32509" y="11000755"/>
                    <a:pt x="31032" y="10840641"/>
                  </a:cubicBezTo>
                  <a:cubicBezTo>
                    <a:pt x="31032" y="10840641"/>
                    <a:pt x="0" y="7827825"/>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21267298" y="0"/>
                    <a:pt x="21267298" y="0"/>
                  </a:cubicBezTo>
                  <a:cubicBezTo>
                    <a:pt x="21579199" y="0"/>
                    <a:pt x="21812628" y="101069"/>
                    <a:pt x="21804769" y="303616"/>
                  </a:cubicBezTo>
                  <a:cubicBezTo>
                    <a:pt x="21804769" y="303616"/>
                    <a:pt x="21802774" y="7185314"/>
                    <a:pt x="21811530" y="10141054"/>
                  </a:cubicBezTo>
                  <a:cubicBezTo>
                    <a:pt x="21820286" y="10434355"/>
                    <a:pt x="21773737" y="10767426"/>
                    <a:pt x="21773737" y="10767426"/>
                  </a:cubicBezTo>
                  <a:cubicBezTo>
                    <a:pt x="21770773" y="10947452"/>
                    <a:pt x="21559270" y="11081104"/>
                    <a:pt x="21313847" y="11081104"/>
                  </a:cubicBezTo>
                  <a:close/>
                </a:path>
              </a:pathLst>
            </a:custGeom>
            <a:solidFill>
              <a:srgbClr val="FFF8E2"/>
            </a:solidFill>
          </p:spPr>
        </p:sp>
      </p:grpSp>
      <p:sp>
        <p:nvSpPr>
          <p:cNvPr id="2" name="Rectangle 1"/>
          <p:cNvSpPr/>
          <p:nvPr/>
        </p:nvSpPr>
        <p:spPr>
          <a:xfrm>
            <a:off x="1821396" y="1714499"/>
            <a:ext cx="15240000" cy="3208571"/>
          </a:xfrm>
          <a:prstGeom prst="rect">
            <a:avLst/>
          </a:prstGeom>
        </p:spPr>
        <p:txBody>
          <a:bodyPr wrap="square">
            <a:spAutoFit/>
          </a:bodyPr>
          <a:lstStyle/>
          <a:p>
            <a:pPr algn="just">
              <a:lnSpc>
                <a:spcPct val="150000"/>
              </a:lnSpc>
            </a:pP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Truyền</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thống</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quê</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hương</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là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tinh</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thần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người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vùng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đất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cụ</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tạo</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ra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lưu</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hệ</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này</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sang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thế</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hệ</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500" dirty="0">
              <a:latin typeface="Arial" panose="020B0604020202020204" pitchFamily="34" charset="0"/>
              <a:cs typeface="Arial" panose="020B0604020202020204" pitchFamily="34" charset="0"/>
            </a:endParaRPr>
          </a:p>
        </p:txBody>
      </p:sp>
      <p:sp>
        <p:nvSpPr>
          <p:cNvPr id="14" name="Rectangle 13"/>
          <p:cNvSpPr/>
          <p:nvPr/>
        </p:nvSpPr>
        <p:spPr>
          <a:xfrm>
            <a:off x="678573" y="5031976"/>
            <a:ext cx="8458200" cy="3970318"/>
          </a:xfrm>
          <a:prstGeom prst="rect">
            <a:avLst/>
          </a:prstGeom>
        </p:spPr>
        <p:txBody>
          <a:bodyPr wrap="square">
            <a:spAutoFit/>
          </a:bodyPr>
          <a:lstStyle/>
          <a:p>
            <a:pPr marL="1143000" lvl="1" indent="-685800">
              <a:lnSpc>
                <a:spcPct val="150000"/>
              </a:lnSpc>
              <a:buFont typeface="Wingdings" panose="05000000000000000000" pitchFamily="2" charset="2"/>
              <a:buChar char="§"/>
            </a:pPr>
            <a:r>
              <a:rPr lang="en-US" sz="4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en-US"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thống</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làm </a:t>
            </a:r>
            <a:r>
              <a:rPr lang="en-US" sz="4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gốm</a:t>
            </a:r>
            <a:r>
              <a:rPr lang="vi-VN"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1143000" lvl="1" indent="-685800">
              <a:lnSpc>
                <a:spcPct val="150000"/>
              </a:lnSpc>
              <a:buFont typeface="Wingdings" panose="05000000000000000000" pitchFamily="2" charset="2"/>
              <a:buChar char="§"/>
            </a:pPr>
            <a:r>
              <a:rPr lang="en-US" sz="4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en-US"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thống</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thờ</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cúng</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tổ</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tiến</a:t>
            </a:r>
            <a:r>
              <a:rPr lang="vi-VN"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1143000" lvl="1" indent="-685800">
              <a:lnSpc>
                <a:spcPct val="150000"/>
              </a:lnSpc>
              <a:buFont typeface="Wingdings" panose="05000000000000000000" pitchFamily="2" charset="2"/>
              <a:buChar char="§"/>
            </a:pPr>
            <a:r>
              <a:rPr lang="en-US" sz="4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en-US"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thống</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vi-VN"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1143000" lvl="1" indent="-685800">
              <a:lnSpc>
                <a:spcPct val="150000"/>
              </a:lnSpc>
              <a:buFont typeface="Wingdings" panose="05000000000000000000" pitchFamily="2" charset="2"/>
              <a:buChar char="§"/>
            </a:pPr>
            <a:r>
              <a:rPr lang="vi-VN" sz="4200" dirty="0">
                <a:ea typeface="Times New Roman" panose="02020603050405020304" pitchFamily="18" charset="0"/>
                <a:cs typeface="Arial" panose="020B0604020202020204" pitchFamily="34" charset="0"/>
              </a:rPr>
              <a:t>Truyền thống thượng </a:t>
            </a:r>
            <a:r>
              <a:rPr lang="vi-VN" sz="4200" dirty="0" smtClean="0">
                <a:ea typeface="Times New Roman" panose="02020603050405020304" pitchFamily="18" charset="0"/>
                <a:cs typeface="Arial" panose="020B0604020202020204" pitchFamily="34" charset="0"/>
              </a:rPr>
              <a:t>võ.</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
        <p:nvSpPr>
          <p:cNvPr id="15" name="Rectangle 14"/>
          <p:cNvSpPr/>
          <p:nvPr/>
        </p:nvSpPr>
        <p:spPr>
          <a:xfrm>
            <a:off x="9017737" y="5031976"/>
            <a:ext cx="8458200" cy="4939814"/>
          </a:xfrm>
          <a:prstGeom prst="rect">
            <a:avLst/>
          </a:prstGeom>
        </p:spPr>
        <p:txBody>
          <a:bodyPr wrap="square">
            <a:spAutoFit/>
          </a:bodyPr>
          <a:lstStyle/>
          <a:p>
            <a:pPr marL="1143000" lvl="1" indent="-685800" algn="just">
              <a:lnSpc>
                <a:spcPct val="150000"/>
              </a:lnSpc>
              <a:buFont typeface="Wingdings" panose="05000000000000000000" pitchFamily="2" charset="2"/>
              <a:buChar char="§"/>
            </a:pPr>
            <a:r>
              <a:rPr lang="vi-VN" sz="4200" dirty="0">
                <a:solidFill>
                  <a:srgbClr val="000000"/>
                </a:solidFill>
                <a:ea typeface="Times New Roman" panose="02020603050405020304" pitchFamily="18" charset="0"/>
                <a:cs typeface="Arial" panose="020B0604020202020204" pitchFamily="34" charset="0"/>
              </a:rPr>
              <a:t>Truyền thống hiếu học và tôn sư trọng </a:t>
            </a:r>
            <a:r>
              <a:rPr lang="vi-VN" sz="4200" dirty="0" smtClean="0">
                <a:solidFill>
                  <a:srgbClr val="000000"/>
                </a:solidFill>
                <a:ea typeface="Times New Roman" panose="02020603050405020304" pitchFamily="18" charset="0"/>
                <a:cs typeface="Arial" panose="020B0604020202020204" pitchFamily="34" charset="0"/>
              </a:rPr>
              <a:t>đạo.</a:t>
            </a:r>
          </a:p>
          <a:p>
            <a:pPr marL="1143000" lvl="1" indent="-685800" algn="just">
              <a:lnSpc>
                <a:spcPct val="150000"/>
              </a:lnSpc>
              <a:buFont typeface="Wingdings" panose="05000000000000000000" pitchFamily="2" charset="2"/>
              <a:buChar char="§"/>
            </a:pPr>
            <a:r>
              <a:rPr lang="vi-VN" sz="4200" dirty="0">
                <a:ea typeface="Times New Roman" panose="02020603050405020304" pitchFamily="18" charset="0"/>
                <a:cs typeface="Arial" panose="020B0604020202020204" pitchFamily="34" charset="0"/>
              </a:rPr>
              <a:t>Truyền thống đoàn kết, gắn bó, tương thân tương </a:t>
            </a:r>
            <a:r>
              <a:rPr lang="vi-VN" sz="4200" dirty="0" smtClean="0">
                <a:ea typeface="Times New Roman" panose="02020603050405020304" pitchFamily="18" charset="0"/>
                <a:cs typeface="Arial" panose="020B0604020202020204" pitchFamily="34" charset="0"/>
              </a:rPr>
              <a:t>ái.</a:t>
            </a:r>
          </a:p>
          <a:p>
            <a:pPr marL="1143000" lvl="1" indent="-685800" algn="just">
              <a:lnSpc>
                <a:spcPct val="150000"/>
              </a:lnSpc>
              <a:buFont typeface="Wingdings" panose="05000000000000000000" pitchFamily="2" charset="2"/>
              <a:buChar char="§"/>
            </a:pPr>
            <a:r>
              <a:rPr lang="en-US" sz="4200" dirty="0" err="1">
                <a:latin typeface="Arial" panose="020B0604020202020204" pitchFamily="34" charset="0"/>
                <a:ea typeface="Times New Roman" panose="02020603050405020304" pitchFamily="18" charset="0"/>
                <a:cs typeface="Arial" panose="020B0604020202020204" pitchFamily="34" charset="0"/>
              </a:rPr>
              <a:t>Truyền</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thống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hiếu</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smtClean="0">
                <a:latin typeface="Arial" panose="020B0604020202020204" pitchFamily="34" charset="0"/>
                <a:ea typeface="Times New Roman" panose="02020603050405020304" pitchFamily="18" charset="0"/>
                <a:cs typeface="Arial" panose="020B0604020202020204" pitchFamily="34" charset="0"/>
              </a:rPr>
              <a:t>thảo</a:t>
            </a:r>
            <a:r>
              <a:rPr lang="vi-VN" sz="4200" dirty="0" smtClean="0">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9776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900" decel="100000" fill="hold"/>
                                        <p:tgtEl>
                                          <p:spTgt spid="1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900" decel="100000" fill="hold"/>
                                        <p:tgtEl>
                                          <p:spTgt spid="1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517203" y="623324"/>
            <a:ext cx="2750436" cy="465074"/>
          </a:xfrm>
          <a:prstGeom prst="rect">
            <a:avLst/>
          </a:prstGeom>
        </p:spPr>
      </p:pic>
      <p:pic>
        <p:nvPicPr>
          <p:cNvPr id="23"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90564" y="365078"/>
            <a:ext cx="899233" cy="863264"/>
          </a:xfrm>
          <a:prstGeom prst="rect">
            <a:avLst/>
          </a:prstGeom>
        </p:spPr>
      </p:pic>
      <p:sp>
        <p:nvSpPr>
          <p:cNvPr id="24" name="TextBox 14"/>
          <p:cNvSpPr txBox="1"/>
          <p:nvPr/>
        </p:nvSpPr>
        <p:spPr>
          <a:xfrm>
            <a:off x="3581400" y="342900"/>
            <a:ext cx="10744200" cy="921214"/>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2. Quan sát tranh</a:t>
            </a:r>
            <a:endParaRPr lang="en-US" sz="5200" b="1" dirty="0">
              <a:solidFill>
                <a:srgbClr val="000000"/>
              </a:solidFill>
              <a:latin typeface="Arial" panose="020B0604020202020204" pitchFamily="34" charset="0"/>
              <a:cs typeface="Arial" panose="020B0604020202020204" pitchFamily="34" charset="0"/>
            </a:endParaRPr>
          </a:p>
        </p:txBody>
      </p:sp>
      <p:sp>
        <p:nvSpPr>
          <p:cNvPr id="4" name="Rectangle 3"/>
          <p:cNvSpPr/>
          <p:nvPr/>
        </p:nvSpPr>
        <p:spPr>
          <a:xfrm>
            <a:off x="2535717" y="1485900"/>
            <a:ext cx="13027925" cy="784830"/>
          </a:xfrm>
          <a:prstGeom prst="rect">
            <a:avLst/>
          </a:prstGeom>
        </p:spPr>
        <p:txBody>
          <a:bodyPr wrap="none">
            <a:spAutoFit/>
          </a:bodyPr>
          <a:lstStyle/>
          <a:p>
            <a:pPr marL="685800" indent="-685800">
              <a:buFont typeface="Wingdings" panose="05000000000000000000" pitchFamily="2" charset="2"/>
              <a:buChar char="Ø"/>
            </a:pPr>
            <a:r>
              <a:rPr lang="vi-VN" sz="45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Q</a:t>
            </a:r>
            <a:r>
              <a:rPr lang="fr-FR" sz="45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uan</a:t>
            </a:r>
            <a:r>
              <a:rPr lang="fr-FR" sz="45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sát</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hình</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ảnh</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vi-VN" sz="45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SGK/tr7, </a:t>
            </a:r>
            <a:r>
              <a:rPr lang="vi-VN"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thảo luận </a:t>
            </a:r>
            <a:r>
              <a:rPr lang="vi-VN" sz="45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nhóm:</a:t>
            </a:r>
            <a:endParaRPr lang="en-US" sz="4500" b="1"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490564" y="2270730"/>
            <a:ext cx="10101236" cy="7848302"/>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vi-VN" sz="4200" dirty="0" smtClean="0"/>
              <a:t>Các bạn </a:t>
            </a:r>
            <a:r>
              <a:rPr lang="vi-VN" sz="4200" dirty="0"/>
              <a:t>trong những bức tranh </a:t>
            </a:r>
            <a:r>
              <a:rPr lang="vi-VN" sz="4200" dirty="0" smtClean="0"/>
              <a:t>đã </a:t>
            </a:r>
            <a:r>
              <a:rPr lang="vi-VN" sz="4200" dirty="0"/>
              <a:t>làm gì để giữ gìn, phát huy truyền thống quê </a:t>
            </a:r>
            <a:r>
              <a:rPr lang="vi-VN" sz="4200" dirty="0" smtClean="0"/>
              <a:t>hương?</a:t>
            </a:r>
            <a:endParaRPr lang="vi-VN" sz="4200" dirty="0"/>
          </a:p>
          <a:p>
            <a:pPr marL="571500" indent="-571500" algn="just">
              <a:lnSpc>
                <a:spcPct val="150000"/>
              </a:lnSpc>
              <a:buFont typeface="Wingdings" panose="05000000000000000000" pitchFamily="2" charset="2"/>
              <a:buChar char="v"/>
            </a:pPr>
            <a:r>
              <a:rPr lang="vi-VN" sz="4200" dirty="0" smtClean="0"/>
              <a:t>Chia </a:t>
            </a:r>
            <a:r>
              <a:rPr lang="vi-VN" sz="4200" dirty="0"/>
              <a:t>sẻ suy nghĩ của em về truyền thống văn hoá, truyền thống yêu nước, chống giặc ngoại xâm ở địa phương.</a:t>
            </a:r>
          </a:p>
          <a:p>
            <a:pPr marL="571500" indent="-571500" algn="just">
              <a:lnSpc>
                <a:spcPct val="150000"/>
              </a:lnSpc>
              <a:buFont typeface="Wingdings" panose="05000000000000000000" pitchFamily="2" charset="2"/>
              <a:buChar char="v"/>
            </a:pPr>
            <a:r>
              <a:rPr lang="vi-VN" sz="4200" dirty="0" smtClean="0"/>
              <a:t>Nêu </a:t>
            </a:r>
            <a:r>
              <a:rPr lang="vi-VN" sz="4200" dirty="0"/>
              <a:t>những việc em đã làm để giữ gìn, phát huy truyền thống quê </a:t>
            </a:r>
            <a:r>
              <a:rPr lang="vi-VN" sz="4200" dirty="0" smtClean="0"/>
              <a:t>hương</a:t>
            </a:r>
            <a:r>
              <a:rPr lang="vi-VN" sz="4200" dirty="0"/>
              <a:t>.</a:t>
            </a:r>
          </a:p>
        </p:txBody>
      </p:sp>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82300" y="2628900"/>
            <a:ext cx="7086600" cy="6705600"/>
          </a:xfrm>
          <a:prstGeom prst="rect">
            <a:avLst/>
          </a:prstGeom>
        </p:spPr>
      </p:pic>
    </p:spTree>
    <p:extLst>
      <p:ext uri="{BB962C8B-B14F-4D97-AF65-F5344CB8AC3E}">
        <p14:creationId xmlns:p14="http://schemas.microsoft.com/office/powerpoint/2010/main" val="16701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Scale>
                                      <p:cBhvr>
                                        <p:cTn id="1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
                                        </p:tgtEl>
                                        <p:attrNameLst>
                                          <p:attrName>ppt_x</p:attrName>
                                          <p:attrName>ppt_y</p:attrName>
                                        </p:attrNameLst>
                                      </p:cBhvr>
                                    </p:animMotion>
                                    <p:animEffect transition="in" filter="fade">
                                      <p:cBhvr>
                                        <p:cTn id="14" dur="1000"/>
                                        <p:tgtEl>
                                          <p:spTgt spid="7"/>
                                        </p:tgtEl>
                                      </p:cBhvr>
                                    </p:animEffect>
                                  </p:childTnLst>
                                </p:cTn>
                              </p:par>
                              <p:par>
                                <p:cTn id="15" presetID="5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Scale>
                                      <p:cBhvr>
                                        <p:cTn id="1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
                                        </p:tgtEl>
                                        <p:attrNameLst>
                                          <p:attrName>ppt_x</p:attrName>
                                          <p:attrName>ppt_y</p:attrName>
                                        </p:attrNameLst>
                                      </p:cBhvr>
                                    </p:animMotion>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517203" y="623324"/>
            <a:ext cx="2750436" cy="465074"/>
          </a:xfrm>
          <a:prstGeom prst="rect">
            <a:avLst/>
          </a:prstGeom>
        </p:spPr>
      </p:pic>
      <p:pic>
        <p:nvPicPr>
          <p:cNvPr id="23"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90564" y="365078"/>
            <a:ext cx="899233" cy="863264"/>
          </a:xfrm>
          <a:prstGeom prst="rect">
            <a:avLst/>
          </a:prstGeom>
        </p:spPr>
      </p:pic>
      <p:sp>
        <p:nvSpPr>
          <p:cNvPr id="24" name="TextBox 14"/>
          <p:cNvSpPr txBox="1"/>
          <p:nvPr/>
        </p:nvSpPr>
        <p:spPr>
          <a:xfrm>
            <a:off x="3581400" y="342900"/>
            <a:ext cx="10744200" cy="921214"/>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2. Quan sát tranh</a:t>
            </a:r>
            <a:endParaRPr lang="en-US" sz="5200" b="1" dirty="0">
              <a:solidFill>
                <a:srgbClr val="0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12">
            <a:extLst>
              <a:ext uri="{28A0092B-C50C-407E-A947-70E740481C1C}">
                <a14:useLocalDpi xmlns:a14="http://schemas.microsoft.com/office/drawing/2010/main" val="0"/>
              </a:ext>
            </a:extLst>
          </a:blip>
          <a:srcRect r="49955" b="50000"/>
          <a:stretch/>
        </p:blipFill>
        <p:spPr>
          <a:xfrm>
            <a:off x="1752600" y="1828800"/>
            <a:ext cx="6943230" cy="4419600"/>
          </a:xfrm>
          <a:prstGeom prst="rect">
            <a:avLst/>
          </a:prstGeom>
        </p:spPr>
      </p:pic>
      <p:pic>
        <p:nvPicPr>
          <p:cNvPr id="10" name="Picture 9"/>
          <p:cNvPicPr>
            <a:picLocks noChangeAspect="1"/>
          </p:cNvPicPr>
          <p:nvPr/>
        </p:nvPicPr>
        <p:blipFill rotWithShape="1">
          <a:blip r:embed="rId12">
            <a:extLst>
              <a:ext uri="{28A0092B-C50C-407E-A947-70E740481C1C}">
                <a14:useLocalDpi xmlns:a14="http://schemas.microsoft.com/office/drawing/2010/main" val="0"/>
              </a:ext>
            </a:extLst>
          </a:blip>
          <a:srcRect l="49430" t="1" r="41" b="49137"/>
          <a:stretch/>
        </p:blipFill>
        <p:spPr>
          <a:xfrm>
            <a:off x="9829800" y="1790700"/>
            <a:ext cx="7010400" cy="4495800"/>
          </a:xfrm>
          <a:prstGeom prst="rect">
            <a:avLst/>
          </a:prstGeom>
        </p:spPr>
      </p:pic>
      <p:sp>
        <p:nvSpPr>
          <p:cNvPr id="2" name="Rectangle 1"/>
          <p:cNvSpPr/>
          <p:nvPr/>
        </p:nvSpPr>
        <p:spPr>
          <a:xfrm>
            <a:off x="1450678" y="6239870"/>
            <a:ext cx="7434015" cy="3000821"/>
          </a:xfrm>
          <a:prstGeom prst="rect">
            <a:avLst/>
          </a:prstGeom>
        </p:spPr>
        <p:txBody>
          <a:bodyPr wrap="square">
            <a:spAutoFit/>
          </a:bodyPr>
          <a:lstStyle/>
          <a:p>
            <a:pPr marR="0" lvl="0" algn="just">
              <a:lnSpc>
                <a:spcPct val="150000"/>
              </a:lnSpc>
              <a:spcBef>
                <a:spcPts val="0"/>
              </a:spcBef>
              <a:spcAft>
                <a:spcPts val="0"/>
              </a:spcAft>
            </a:pPr>
            <a:r>
              <a:rPr lang="en-US"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Tổ</a:t>
            </a: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chức </a:t>
            </a:r>
            <a:r>
              <a:rPr lang="en-US"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cuộc</a:t>
            </a: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thi giao </a:t>
            </a:r>
            <a:r>
              <a:rPr lang="en-US"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lưu</a:t>
            </a: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đờn</a:t>
            </a: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ca </a:t>
            </a:r>
            <a:r>
              <a:rPr lang="en-US"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tài</a:t>
            </a: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tử</a:t>
            </a: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một </a:t>
            </a:r>
            <a:r>
              <a:rPr lang="en-US"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nét</a:t>
            </a: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văn hóa của người Nam Bộ.</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p:cNvSpPr/>
          <p:nvPr/>
        </p:nvSpPr>
        <p:spPr>
          <a:xfrm>
            <a:off x="9543231" y="6248400"/>
            <a:ext cx="7583538" cy="2169825"/>
          </a:xfrm>
          <a:prstGeom prst="rect">
            <a:avLst/>
          </a:prstGeom>
        </p:spPr>
        <p:txBody>
          <a:bodyPr wrap="square">
            <a:spAutoFit/>
          </a:bodyPr>
          <a:lstStyle/>
          <a:p>
            <a:pPr marR="0" lvl="0" algn="just">
              <a:lnSpc>
                <a:spcPct val="150000"/>
              </a:lnSpc>
              <a:spcBef>
                <a:spcPts val="0"/>
              </a:spcBef>
              <a:spcAft>
                <a:spcPts val="0"/>
              </a:spcAft>
            </a:pPr>
            <a:r>
              <a:rPr lang="en-US" sz="45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Giữ</a:t>
            </a:r>
            <a:r>
              <a:rPr lang="en-US" sz="45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gìn</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truyền</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thống</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đan</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lát</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đan</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giỏ</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tre</a:t>
            </a:r>
            <a:r>
              <a:rPr lang="en-US" sz="45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241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517203" y="623324"/>
            <a:ext cx="2750436" cy="465074"/>
          </a:xfrm>
          <a:prstGeom prst="rect">
            <a:avLst/>
          </a:prstGeom>
        </p:spPr>
      </p:pic>
      <p:pic>
        <p:nvPicPr>
          <p:cNvPr id="23"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90564" y="365078"/>
            <a:ext cx="899233" cy="863264"/>
          </a:xfrm>
          <a:prstGeom prst="rect">
            <a:avLst/>
          </a:prstGeom>
        </p:spPr>
      </p:pic>
      <p:sp>
        <p:nvSpPr>
          <p:cNvPr id="24" name="TextBox 14"/>
          <p:cNvSpPr txBox="1"/>
          <p:nvPr/>
        </p:nvSpPr>
        <p:spPr>
          <a:xfrm>
            <a:off x="3581400" y="342900"/>
            <a:ext cx="10744200" cy="921214"/>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2. Quan sát tranh</a:t>
            </a:r>
            <a:endParaRPr lang="en-US" sz="5200" b="1" dirty="0">
              <a:solidFill>
                <a:srgbClr val="0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12">
            <a:extLst>
              <a:ext uri="{28A0092B-C50C-407E-A947-70E740481C1C}">
                <a14:useLocalDpi xmlns:a14="http://schemas.microsoft.com/office/drawing/2010/main" val="0"/>
              </a:ext>
            </a:extLst>
          </a:blip>
          <a:srcRect t="49569" r="49955" b="431"/>
          <a:stretch/>
        </p:blipFill>
        <p:spPr>
          <a:xfrm>
            <a:off x="1752600" y="1828800"/>
            <a:ext cx="6943230" cy="4419600"/>
          </a:xfrm>
          <a:prstGeom prst="rect">
            <a:avLst/>
          </a:prstGeom>
        </p:spPr>
      </p:pic>
      <p:pic>
        <p:nvPicPr>
          <p:cNvPr id="10" name="Picture 9"/>
          <p:cNvPicPr>
            <a:picLocks noChangeAspect="1"/>
          </p:cNvPicPr>
          <p:nvPr/>
        </p:nvPicPr>
        <p:blipFill rotWithShape="1">
          <a:blip r:embed="rId12">
            <a:extLst>
              <a:ext uri="{28A0092B-C50C-407E-A947-70E740481C1C}">
                <a14:useLocalDpi xmlns:a14="http://schemas.microsoft.com/office/drawing/2010/main" val="0"/>
              </a:ext>
            </a:extLst>
          </a:blip>
          <a:srcRect l="49431" t="49138" r="40"/>
          <a:stretch/>
        </p:blipFill>
        <p:spPr>
          <a:xfrm>
            <a:off x="9829800" y="1790700"/>
            <a:ext cx="7010400" cy="4495800"/>
          </a:xfrm>
          <a:prstGeom prst="rect">
            <a:avLst/>
          </a:prstGeom>
        </p:spPr>
      </p:pic>
      <p:sp>
        <p:nvSpPr>
          <p:cNvPr id="2" name="Rectangle 1"/>
          <p:cNvSpPr/>
          <p:nvPr/>
        </p:nvSpPr>
        <p:spPr>
          <a:xfrm>
            <a:off x="1450678" y="6239870"/>
            <a:ext cx="7434015" cy="2881045"/>
          </a:xfrm>
          <a:prstGeom prst="rect">
            <a:avLst/>
          </a:prstGeom>
        </p:spPr>
        <p:txBody>
          <a:bodyPr wrap="square">
            <a:spAutoFit/>
          </a:bodyPr>
          <a:lstStyle/>
          <a:p>
            <a:pPr marR="0" lvl="0" algn="just">
              <a:lnSpc>
                <a:spcPct val="150000"/>
              </a:lnSpc>
              <a:spcBef>
                <a:spcPts val="0"/>
              </a:spcBef>
              <a:spcAft>
                <a:spcPts val="0"/>
              </a:spcAft>
            </a:pPr>
            <a:r>
              <a:rPr lang="vi-VN" sz="4200" dirty="0" smtClean="0">
                <a:solidFill>
                  <a:srgbClr val="333333"/>
                </a:solidFill>
                <a:ea typeface="Times New Roman" panose="02020603050405020304" pitchFamily="18" charset="0"/>
                <a:cs typeface="Arial" panose="020B0604020202020204" pitchFamily="34" charset="0"/>
              </a:rPr>
              <a:t>Tổ </a:t>
            </a:r>
            <a:r>
              <a:rPr lang="vi-VN" sz="4200" dirty="0">
                <a:solidFill>
                  <a:srgbClr val="333333"/>
                </a:solidFill>
                <a:ea typeface="Times New Roman" panose="02020603050405020304" pitchFamily="18" charset="0"/>
                <a:cs typeface="Arial" panose="020B0604020202020204" pitchFamily="34" charset="0"/>
              </a:rPr>
              <a:t>chức các buổi tuyên truyền và họp mặt để tìm hiểu về truyền thống quê hương.</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10"/>
          <p:cNvSpPr/>
          <p:nvPr/>
        </p:nvSpPr>
        <p:spPr>
          <a:xfrm>
            <a:off x="9686515" y="6239870"/>
            <a:ext cx="7296969" cy="3208571"/>
          </a:xfrm>
          <a:prstGeom prst="rect">
            <a:avLst/>
          </a:prstGeom>
        </p:spPr>
        <p:txBody>
          <a:bodyPr wrap="square">
            <a:spAutoFit/>
          </a:bodyPr>
          <a:lstStyle/>
          <a:p>
            <a:pPr marR="0" lvl="0" algn="just">
              <a:lnSpc>
                <a:spcPct val="150000"/>
              </a:lnSpc>
              <a:spcBef>
                <a:spcPts val="0"/>
              </a:spcBef>
              <a:spcAft>
                <a:spcPts val="0"/>
              </a:spcAft>
            </a:pPr>
            <a:r>
              <a:rPr lang="vi-VN" sz="4500" dirty="0" smtClean="0">
                <a:solidFill>
                  <a:srgbClr val="333333"/>
                </a:solidFill>
                <a:ea typeface="Times New Roman" panose="02020603050405020304" pitchFamily="18" charset="0"/>
                <a:cs typeface="Arial" panose="020B0604020202020204" pitchFamily="34" charset="0"/>
              </a:rPr>
              <a:t>Tổ </a:t>
            </a:r>
            <a:r>
              <a:rPr lang="vi-VN" sz="4500" dirty="0">
                <a:solidFill>
                  <a:srgbClr val="333333"/>
                </a:solidFill>
                <a:ea typeface="Times New Roman" panose="02020603050405020304" pitchFamily="18" charset="0"/>
                <a:cs typeface="Arial" panose="020B0604020202020204" pitchFamily="34" charset="0"/>
              </a:rPr>
              <a:t>chức các cuộc thi quảng bá văn hóa quê hương trên internet.</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2449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517203" y="623324"/>
            <a:ext cx="2750436" cy="465074"/>
          </a:xfrm>
          <a:prstGeom prst="rect">
            <a:avLst/>
          </a:prstGeom>
        </p:spPr>
      </p:pic>
      <p:pic>
        <p:nvPicPr>
          <p:cNvPr id="23"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90564" y="365078"/>
            <a:ext cx="899233" cy="863264"/>
          </a:xfrm>
          <a:prstGeom prst="rect">
            <a:avLst/>
          </a:prstGeom>
        </p:spPr>
      </p:pic>
      <p:sp>
        <p:nvSpPr>
          <p:cNvPr id="24" name="TextBox 14"/>
          <p:cNvSpPr txBox="1"/>
          <p:nvPr/>
        </p:nvSpPr>
        <p:spPr>
          <a:xfrm>
            <a:off x="2743200" y="365078"/>
            <a:ext cx="12801600" cy="1025922"/>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3. Đọc các trường hợp và trả lời câu hỏi</a:t>
            </a:r>
            <a:endParaRPr lang="en-US" sz="5200" b="1" dirty="0">
              <a:solidFill>
                <a:srgbClr val="000000"/>
              </a:solidFill>
              <a:latin typeface="Arial" panose="020B0604020202020204" pitchFamily="34" charset="0"/>
              <a:cs typeface="Arial" panose="020B0604020202020204" pitchFamily="34" charset="0"/>
            </a:endParaRPr>
          </a:p>
        </p:txBody>
      </p:sp>
      <p:grpSp>
        <p:nvGrpSpPr>
          <p:cNvPr id="12" name="Group 3"/>
          <p:cNvGrpSpPr/>
          <p:nvPr/>
        </p:nvGrpSpPr>
        <p:grpSpPr>
          <a:xfrm>
            <a:off x="867030" y="2904692"/>
            <a:ext cx="7989122" cy="3768987"/>
            <a:chOff x="0" y="0"/>
            <a:chExt cx="5078243" cy="1884184"/>
          </a:xfrm>
        </p:grpSpPr>
        <p:sp>
          <p:nvSpPr>
            <p:cNvPr id="13" name="Freeform 4"/>
            <p:cNvSpPr/>
            <p:nvPr/>
          </p:nvSpPr>
          <p:spPr>
            <a:xfrm>
              <a:off x="-4213" y="0"/>
              <a:ext cx="5082455" cy="1884183"/>
            </a:xfrm>
            <a:custGeom>
              <a:avLst/>
              <a:gdLst/>
              <a:ahLst/>
              <a:cxnLst/>
              <a:rect l="l" t="t" r="r" b="b"/>
              <a:pathLst>
                <a:path w="5082455" h="1884183">
                  <a:moveTo>
                    <a:pt x="278431" y="16918"/>
                  </a:moveTo>
                  <a:cubicBezTo>
                    <a:pt x="278431" y="16918"/>
                    <a:pt x="604014" y="12258"/>
                    <a:pt x="960586" y="12454"/>
                  </a:cubicBezTo>
                  <a:cubicBezTo>
                    <a:pt x="3801218" y="12671"/>
                    <a:pt x="4808387" y="0"/>
                    <a:pt x="4808387" y="0"/>
                  </a:cubicBezTo>
                  <a:cubicBezTo>
                    <a:pt x="4875851" y="0"/>
                    <a:pt x="4951788" y="0"/>
                    <a:pt x="5030561" y="85073"/>
                  </a:cubicBezTo>
                  <a:cubicBezTo>
                    <a:pt x="5073539" y="131488"/>
                    <a:pt x="5074607" y="240224"/>
                    <a:pt x="5075012" y="320281"/>
                  </a:cubicBezTo>
                  <a:cubicBezTo>
                    <a:pt x="5075012" y="320281"/>
                    <a:pt x="5073308" y="936483"/>
                    <a:pt x="5073308" y="1121599"/>
                  </a:cubicBezTo>
                  <a:cubicBezTo>
                    <a:pt x="5073308" y="1335758"/>
                    <a:pt x="5082456" y="1634937"/>
                    <a:pt x="5082456" y="1634937"/>
                  </a:cubicBezTo>
                  <a:cubicBezTo>
                    <a:pt x="5082456" y="1763606"/>
                    <a:pt x="5078286" y="1884183"/>
                    <a:pt x="4825448" y="1876049"/>
                  </a:cubicBezTo>
                  <a:cubicBezTo>
                    <a:pt x="4825448" y="1876049"/>
                    <a:pt x="4448976" y="1855751"/>
                    <a:pt x="3902950" y="1863349"/>
                  </a:cubicBezTo>
                  <a:cubicBezTo>
                    <a:pt x="1504539" y="1871483"/>
                    <a:pt x="304023" y="1884183"/>
                    <a:pt x="304023" y="1884183"/>
                  </a:cubicBezTo>
                  <a:cubicBezTo>
                    <a:pt x="132548" y="1884183"/>
                    <a:pt x="4213" y="1783114"/>
                    <a:pt x="8532" y="1580567"/>
                  </a:cubicBezTo>
                  <a:cubicBezTo>
                    <a:pt x="8532" y="1580567"/>
                    <a:pt x="9630" y="1082026"/>
                    <a:pt x="4815" y="933265"/>
                  </a:cubicBezTo>
                  <a:cubicBezTo>
                    <a:pt x="0" y="663668"/>
                    <a:pt x="25592" y="330596"/>
                    <a:pt x="25592" y="330596"/>
                  </a:cubicBezTo>
                  <a:cubicBezTo>
                    <a:pt x="27224" y="150571"/>
                    <a:pt x="143504" y="16918"/>
                    <a:pt x="278431" y="16918"/>
                  </a:cubicBezTo>
                  <a:close/>
                </a:path>
              </a:pathLst>
            </a:custGeom>
            <a:solidFill>
              <a:srgbClr val="9AC6AF"/>
            </a:solidFill>
          </p:spPr>
        </p:sp>
      </p:grpSp>
      <p:grpSp>
        <p:nvGrpSpPr>
          <p:cNvPr id="14" name="Group 5"/>
          <p:cNvGrpSpPr/>
          <p:nvPr/>
        </p:nvGrpSpPr>
        <p:grpSpPr>
          <a:xfrm>
            <a:off x="1095875" y="3115339"/>
            <a:ext cx="7531431" cy="3335587"/>
            <a:chOff x="0" y="0"/>
            <a:chExt cx="6356331" cy="2115014"/>
          </a:xfrm>
        </p:grpSpPr>
        <p:sp>
          <p:nvSpPr>
            <p:cNvPr id="15" name="Freeform 6"/>
            <p:cNvSpPr/>
            <p:nvPr/>
          </p:nvSpPr>
          <p:spPr>
            <a:xfrm>
              <a:off x="-4213" y="0"/>
              <a:ext cx="6360543" cy="2115014"/>
            </a:xfrm>
            <a:custGeom>
              <a:avLst/>
              <a:gdLst/>
              <a:ahLst/>
              <a:cxnLst/>
              <a:rect l="l" t="t" r="r" b="b"/>
              <a:pathLst>
                <a:path w="6360543" h="2115014">
                  <a:moveTo>
                    <a:pt x="278431" y="16918"/>
                  </a:moveTo>
                  <a:cubicBezTo>
                    <a:pt x="278431" y="16918"/>
                    <a:pt x="604014" y="12258"/>
                    <a:pt x="983341" y="12454"/>
                  </a:cubicBezTo>
                  <a:cubicBezTo>
                    <a:pt x="4917651" y="12671"/>
                    <a:pt x="6086475" y="0"/>
                    <a:pt x="6086475" y="0"/>
                  </a:cubicBezTo>
                  <a:cubicBezTo>
                    <a:pt x="6153939" y="0"/>
                    <a:pt x="6229876" y="0"/>
                    <a:pt x="6308649" y="85073"/>
                  </a:cubicBezTo>
                  <a:cubicBezTo>
                    <a:pt x="6351627" y="131488"/>
                    <a:pt x="6352695" y="240224"/>
                    <a:pt x="6353100" y="320281"/>
                  </a:cubicBezTo>
                  <a:cubicBezTo>
                    <a:pt x="6353100" y="320281"/>
                    <a:pt x="6351396" y="1127467"/>
                    <a:pt x="6351396" y="1352430"/>
                  </a:cubicBezTo>
                  <a:cubicBezTo>
                    <a:pt x="6351396" y="1566589"/>
                    <a:pt x="6360544" y="1865768"/>
                    <a:pt x="6360544" y="1865768"/>
                  </a:cubicBezTo>
                  <a:cubicBezTo>
                    <a:pt x="6360544" y="1994436"/>
                    <a:pt x="6356374" y="2115014"/>
                    <a:pt x="6103536" y="2106880"/>
                  </a:cubicBezTo>
                  <a:cubicBezTo>
                    <a:pt x="6103536" y="2106880"/>
                    <a:pt x="5727064" y="2086581"/>
                    <a:pt x="5058550" y="2094180"/>
                  </a:cubicBezTo>
                  <a:cubicBezTo>
                    <a:pt x="1736723" y="2102314"/>
                    <a:pt x="304023" y="2115014"/>
                    <a:pt x="304023" y="2115014"/>
                  </a:cubicBezTo>
                  <a:cubicBezTo>
                    <a:pt x="132548" y="2115014"/>
                    <a:pt x="4213" y="2013945"/>
                    <a:pt x="8532" y="1811398"/>
                  </a:cubicBezTo>
                  <a:cubicBezTo>
                    <a:pt x="8532" y="1811398"/>
                    <a:pt x="9630" y="1312857"/>
                    <a:pt x="4815" y="965787"/>
                  </a:cubicBezTo>
                  <a:cubicBezTo>
                    <a:pt x="0" y="663668"/>
                    <a:pt x="25592" y="330596"/>
                    <a:pt x="25592" y="330596"/>
                  </a:cubicBezTo>
                  <a:cubicBezTo>
                    <a:pt x="27224" y="150571"/>
                    <a:pt x="143504" y="16918"/>
                    <a:pt x="278431" y="16918"/>
                  </a:cubicBezTo>
                  <a:close/>
                </a:path>
              </a:pathLst>
            </a:custGeom>
            <a:solidFill>
              <a:srgbClr val="FFF8E2"/>
            </a:solidFill>
          </p:spPr>
        </p:sp>
      </p:grpSp>
      <p:pic>
        <p:nvPicPr>
          <p:cNvPr id="1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48138" y="2681762"/>
            <a:ext cx="1626905" cy="545013"/>
          </a:xfrm>
          <a:prstGeom prst="rect">
            <a:avLst/>
          </a:prstGeom>
        </p:spPr>
      </p:pic>
      <p:sp>
        <p:nvSpPr>
          <p:cNvPr id="4" name="Rectangle 3"/>
          <p:cNvSpPr/>
          <p:nvPr/>
        </p:nvSpPr>
        <p:spPr>
          <a:xfrm>
            <a:off x="981659" y="1546999"/>
            <a:ext cx="17306341" cy="784830"/>
          </a:xfrm>
          <a:prstGeom prst="rect">
            <a:avLst/>
          </a:prstGeom>
        </p:spPr>
        <p:txBody>
          <a:bodyPr wrap="none">
            <a:spAutoFit/>
          </a:bodyPr>
          <a:lstStyle/>
          <a:p>
            <a:pPr marL="685800" indent="-685800">
              <a:buFont typeface="Wingdings" panose="05000000000000000000" pitchFamily="2" charset="2"/>
              <a:buChar char="Ø"/>
            </a:pPr>
            <a:r>
              <a:rPr lang="vi-VN" sz="45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Đ</a:t>
            </a:r>
            <a:r>
              <a:rPr lang="fr-FR" sz="45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ọc</a:t>
            </a:r>
            <a:r>
              <a:rPr lang="fr-FR" sz="45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các</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trường</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hợp</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SGK</a:t>
            </a:r>
            <a:r>
              <a:rPr lang="vi-VN"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tr </a:t>
            </a:r>
            <a:r>
              <a:rPr lang="vi-VN" sz="45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7-8, thảo luận </a:t>
            </a:r>
            <a:r>
              <a:rPr lang="fr-FR" sz="45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và</a:t>
            </a:r>
            <a:r>
              <a:rPr lang="fr-FR" sz="45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trả</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lời</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câu</a:t>
            </a:r>
            <a:r>
              <a:rPr lang="fr-FR" sz="45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5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hỏi</a:t>
            </a:r>
            <a:r>
              <a:rPr lang="vi-VN" sz="45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45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1404156" y="3437422"/>
            <a:ext cx="6908239" cy="1708160"/>
          </a:xfrm>
          <a:prstGeom prst="rect">
            <a:avLst/>
          </a:prstGeom>
        </p:spPr>
        <p:txBody>
          <a:bodyPr wrap="square">
            <a:spAutoFit/>
          </a:bodyPr>
          <a:lstStyle/>
          <a:p>
            <a:pPr algn="just">
              <a:lnSpc>
                <a:spcPct val="150000"/>
              </a:lnSpc>
              <a:spcBef>
                <a:spcPts val="300"/>
              </a:spcBef>
              <a:spcAft>
                <a:spcPts val="300"/>
              </a:spcAft>
            </a:pPr>
            <a:r>
              <a:rPr lang="fr-FR" sz="35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r>
              <a:rPr lang="fr-FR" sz="35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5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fr-FR" sz="35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5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1</a:t>
            </a:r>
            <a:r>
              <a:rPr lang="fr-FR" sz="3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3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fr-FR" sz="3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fr-FR" sz="3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fr-FR" sz="3500" dirty="0">
                <a:solidFill>
                  <a:srgbClr val="000000"/>
                </a:solidFill>
                <a:latin typeface="Arial" panose="020B0604020202020204" pitchFamily="34" charset="0"/>
                <a:ea typeface="Times New Roman" panose="02020603050405020304" pitchFamily="18" charset="0"/>
                <a:cs typeface="Arial" panose="020B0604020202020204" pitchFamily="34" charset="0"/>
              </a:rPr>
              <a:t> ý </a:t>
            </a:r>
            <a:r>
              <a:rPr lang="fr-FR" sz="3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fr-FR" sz="3500" dirty="0">
                <a:solidFill>
                  <a:srgbClr val="000000"/>
                </a:solidFill>
                <a:latin typeface="Arial" panose="020B0604020202020204" pitchFamily="34" charset="0"/>
                <a:ea typeface="Times New Roman" panose="02020603050405020304" pitchFamily="18" charset="0"/>
                <a:cs typeface="Arial" panose="020B0604020202020204" pitchFamily="34" charset="0"/>
              </a:rPr>
              <a:t> ý </a:t>
            </a:r>
            <a:r>
              <a:rPr lang="fr-FR" sz="3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kiến</a:t>
            </a:r>
            <a:r>
              <a:rPr lang="fr-FR" sz="3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fr-FR" sz="3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fr-FR" sz="3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fr-FR" sz="3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sao</a:t>
            </a:r>
            <a:r>
              <a:rPr lang="fr-FR" sz="3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5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18" name="Group 11"/>
          <p:cNvGrpSpPr/>
          <p:nvPr/>
        </p:nvGrpSpPr>
        <p:grpSpPr>
          <a:xfrm>
            <a:off x="9401430" y="2910947"/>
            <a:ext cx="7989122" cy="3762734"/>
            <a:chOff x="0" y="0"/>
            <a:chExt cx="5078243" cy="1884184"/>
          </a:xfrm>
        </p:grpSpPr>
        <p:sp>
          <p:nvSpPr>
            <p:cNvPr id="19" name="Freeform 12"/>
            <p:cNvSpPr/>
            <p:nvPr/>
          </p:nvSpPr>
          <p:spPr>
            <a:xfrm>
              <a:off x="-4213" y="0"/>
              <a:ext cx="5082455" cy="1884183"/>
            </a:xfrm>
            <a:custGeom>
              <a:avLst/>
              <a:gdLst/>
              <a:ahLst/>
              <a:cxnLst/>
              <a:rect l="l" t="t" r="r" b="b"/>
              <a:pathLst>
                <a:path w="5082455" h="1884183">
                  <a:moveTo>
                    <a:pt x="278431" y="16918"/>
                  </a:moveTo>
                  <a:cubicBezTo>
                    <a:pt x="278431" y="16918"/>
                    <a:pt x="604014" y="12258"/>
                    <a:pt x="960586" y="12454"/>
                  </a:cubicBezTo>
                  <a:cubicBezTo>
                    <a:pt x="3801218" y="12671"/>
                    <a:pt x="4808387" y="0"/>
                    <a:pt x="4808387" y="0"/>
                  </a:cubicBezTo>
                  <a:cubicBezTo>
                    <a:pt x="4875851" y="0"/>
                    <a:pt x="4951788" y="0"/>
                    <a:pt x="5030561" y="85073"/>
                  </a:cubicBezTo>
                  <a:cubicBezTo>
                    <a:pt x="5073539" y="131488"/>
                    <a:pt x="5074607" y="240224"/>
                    <a:pt x="5075012" y="320281"/>
                  </a:cubicBezTo>
                  <a:cubicBezTo>
                    <a:pt x="5075012" y="320281"/>
                    <a:pt x="5073308" y="936483"/>
                    <a:pt x="5073308" y="1121599"/>
                  </a:cubicBezTo>
                  <a:cubicBezTo>
                    <a:pt x="5073308" y="1335758"/>
                    <a:pt x="5082456" y="1634937"/>
                    <a:pt x="5082456" y="1634937"/>
                  </a:cubicBezTo>
                  <a:cubicBezTo>
                    <a:pt x="5082456" y="1763606"/>
                    <a:pt x="5078286" y="1884183"/>
                    <a:pt x="4825448" y="1876049"/>
                  </a:cubicBezTo>
                  <a:cubicBezTo>
                    <a:pt x="4825448" y="1876049"/>
                    <a:pt x="4448976" y="1855751"/>
                    <a:pt x="3902950" y="1863349"/>
                  </a:cubicBezTo>
                  <a:cubicBezTo>
                    <a:pt x="1504539" y="1871483"/>
                    <a:pt x="304023" y="1884183"/>
                    <a:pt x="304023" y="1884183"/>
                  </a:cubicBezTo>
                  <a:cubicBezTo>
                    <a:pt x="132548" y="1884183"/>
                    <a:pt x="4213" y="1783114"/>
                    <a:pt x="8532" y="1580567"/>
                  </a:cubicBezTo>
                  <a:cubicBezTo>
                    <a:pt x="8532" y="1580567"/>
                    <a:pt x="9630" y="1082026"/>
                    <a:pt x="4815" y="933265"/>
                  </a:cubicBezTo>
                  <a:cubicBezTo>
                    <a:pt x="0" y="663668"/>
                    <a:pt x="25592" y="330596"/>
                    <a:pt x="25592" y="330596"/>
                  </a:cubicBezTo>
                  <a:cubicBezTo>
                    <a:pt x="27224" y="150571"/>
                    <a:pt x="143504" y="16918"/>
                    <a:pt x="278431" y="16918"/>
                  </a:cubicBezTo>
                  <a:close/>
                </a:path>
              </a:pathLst>
            </a:custGeom>
            <a:solidFill>
              <a:srgbClr val="F9DB5F"/>
            </a:solidFill>
          </p:spPr>
        </p:sp>
      </p:grpSp>
      <p:grpSp>
        <p:nvGrpSpPr>
          <p:cNvPr id="20" name="Group 13"/>
          <p:cNvGrpSpPr/>
          <p:nvPr/>
        </p:nvGrpSpPr>
        <p:grpSpPr>
          <a:xfrm>
            <a:off x="9630276" y="3121595"/>
            <a:ext cx="7531431" cy="3329332"/>
            <a:chOff x="0" y="0"/>
            <a:chExt cx="6356331" cy="2115014"/>
          </a:xfrm>
        </p:grpSpPr>
        <p:sp>
          <p:nvSpPr>
            <p:cNvPr id="21" name="Freeform 14"/>
            <p:cNvSpPr/>
            <p:nvPr/>
          </p:nvSpPr>
          <p:spPr>
            <a:xfrm>
              <a:off x="-4213" y="0"/>
              <a:ext cx="6360543" cy="2115014"/>
            </a:xfrm>
            <a:custGeom>
              <a:avLst/>
              <a:gdLst/>
              <a:ahLst/>
              <a:cxnLst/>
              <a:rect l="l" t="t" r="r" b="b"/>
              <a:pathLst>
                <a:path w="6360543" h="2115014">
                  <a:moveTo>
                    <a:pt x="278431" y="16918"/>
                  </a:moveTo>
                  <a:cubicBezTo>
                    <a:pt x="278431" y="16918"/>
                    <a:pt x="604014" y="12258"/>
                    <a:pt x="983341" y="12454"/>
                  </a:cubicBezTo>
                  <a:cubicBezTo>
                    <a:pt x="4917651" y="12671"/>
                    <a:pt x="6086475" y="0"/>
                    <a:pt x="6086475" y="0"/>
                  </a:cubicBezTo>
                  <a:cubicBezTo>
                    <a:pt x="6153939" y="0"/>
                    <a:pt x="6229876" y="0"/>
                    <a:pt x="6308649" y="85073"/>
                  </a:cubicBezTo>
                  <a:cubicBezTo>
                    <a:pt x="6351627" y="131488"/>
                    <a:pt x="6352695" y="240224"/>
                    <a:pt x="6353100" y="320281"/>
                  </a:cubicBezTo>
                  <a:cubicBezTo>
                    <a:pt x="6353100" y="320281"/>
                    <a:pt x="6351396" y="1127467"/>
                    <a:pt x="6351396" y="1352430"/>
                  </a:cubicBezTo>
                  <a:cubicBezTo>
                    <a:pt x="6351396" y="1566589"/>
                    <a:pt x="6360544" y="1865768"/>
                    <a:pt x="6360544" y="1865768"/>
                  </a:cubicBezTo>
                  <a:cubicBezTo>
                    <a:pt x="6360544" y="1994436"/>
                    <a:pt x="6356374" y="2115014"/>
                    <a:pt x="6103536" y="2106880"/>
                  </a:cubicBezTo>
                  <a:cubicBezTo>
                    <a:pt x="6103536" y="2106880"/>
                    <a:pt x="5727064" y="2086581"/>
                    <a:pt x="5058550" y="2094180"/>
                  </a:cubicBezTo>
                  <a:cubicBezTo>
                    <a:pt x="1736723" y="2102314"/>
                    <a:pt x="304023" y="2115014"/>
                    <a:pt x="304023" y="2115014"/>
                  </a:cubicBezTo>
                  <a:cubicBezTo>
                    <a:pt x="132548" y="2115014"/>
                    <a:pt x="4213" y="2013945"/>
                    <a:pt x="8532" y="1811398"/>
                  </a:cubicBezTo>
                  <a:cubicBezTo>
                    <a:pt x="8532" y="1811398"/>
                    <a:pt x="9630" y="1312857"/>
                    <a:pt x="4815" y="965787"/>
                  </a:cubicBezTo>
                  <a:cubicBezTo>
                    <a:pt x="0" y="663668"/>
                    <a:pt x="25592" y="330596"/>
                    <a:pt x="25592" y="330596"/>
                  </a:cubicBezTo>
                  <a:cubicBezTo>
                    <a:pt x="27224" y="150571"/>
                    <a:pt x="143504" y="16918"/>
                    <a:pt x="278431" y="16918"/>
                  </a:cubicBezTo>
                  <a:close/>
                </a:path>
              </a:pathLst>
            </a:custGeom>
            <a:solidFill>
              <a:srgbClr val="FFF8E2"/>
            </a:solidFill>
          </p:spPr>
        </p:sp>
      </p:grpSp>
      <p:pic>
        <p:nvPicPr>
          <p:cNvPr id="22"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582539" y="2688017"/>
            <a:ext cx="1626905" cy="545013"/>
          </a:xfrm>
          <a:prstGeom prst="rect">
            <a:avLst/>
          </a:prstGeom>
        </p:spPr>
      </p:pic>
      <p:sp>
        <p:nvSpPr>
          <p:cNvPr id="25" name="Rectangle 24"/>
          <p:cNvSpPr/>
          <p:nvPr/>
        </p:nvSpPr>
        <p:spPr>
          <a:xfrm>
            <a:off x="9753354" y="3174185"/>
            <a:ext cx="7344276" cy="3323987"/>
          </a:xfrm>
          <a:prstGeom prst="rect">
            <a:avLst/>
          </a:prstGeom>
        </p:spPr>
        <p:txBody>
          <a:bodyPr wrap="square">
            <a:spAutoFit/>
          </a:bodyPr>
          <a:lstStyle/>
          <a:p>
            <a:pPr algn="just">
              <a:lnSpc>
                <a:spcPct val="150000"/>
              </a:lnSpc>
              <a:spcBef>
                <a:spcPts val="300"/>
              </a:spcBef>
              <a:spcAft>
                <a:spcPts val="300"/>
              </a:spcAft>
            </a:pPr>
            <a:r>
              <a:rPr lang="fr-FR" sz="35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r>
              <a:rPr lang="fr-FR" sz="35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3500" b="1"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fr-FR" sz="35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5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fr-FR" sz="3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3500" dirty="0">
                <a:solidFill>
                  <a:srgbClr val="000000"/>
                </a:solidFill>
                <a:ea typeface="Times New Roman" panose="02020603050405020304" pitchFamily="18" charset="0"/>
                <a:cs typeface="Arial" panose="020B0604020202020204" pitchFamily="34" charset="0"/>
              </a:rPr>
              <a:t> Em có nhận xét gì về những suy nghĩ của bạn B? </a:t>
            </a:r>
            <a:r>
              <a:rPr lang="vi-VN" sz="3500" dirty="0" smtClean="0">
                <a:solidFill>
                  <a:srgbClr val="000000"/>
                </a:solidFill>
                <a:ea typeface="Times New Roman" panose="02020603050405020304" pitchFamily="18" charset="0"/>
                <a:cs typeface="Arial" panose="020B0604020202020204" pitchFamily="34" charset="0"/>
              </a:rPr>
              <a:t>Em </a:t>
            </a:r>
            <a:r>
              <a:rPr lang="vi-VN" sz="3500" dirty="0">
                <a:solidFill>
                  <a:srgbClr val="000000"/>
                </a:solidFill>
                <a:ea typeface="Times New Roman" panose="02020603050405020304" pitchFamily="18" charset="0"/>
                <a:cs typeface="Arial" panose="020B0604020202020204" pitchFamily="34" charset="0"/>
              </a:rPr>
              <a:t>sẽ làm gì để giữ gìn, phát huy truyền thống của quê hương?</a:t>
            </a:r>
            <a:endParaRPr lang="en-US" sz="35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19"/>
          <p:cNvGrpSpPr/>
          <p:nvPr/>
        </p:nvGrpSpPr>
        <p:grpSpPr>
          <a:xfrm>
            <a:off x="3581154" y="6969076"/>
            <a:ext cx="11125200" cy="2964209"/>
            <a:chOff x="0" y="0"/>
            <a:chExt cx="5078243" cy="1884184"/>
          </a:xfrm>
        </p:grpSpPr>
        <p:sp>
          <p:nvSpPr>
            <p:cNvPr id="27" name="Freeform 20"/>
            <p:cNvSpPr/>
            <p:nvPr/>
          </p:nvSpPr>
          <p:spPr>
            <a:xfrm>
              <a:off x="-4213" y="0"/>
              <a:ext cx="5082455" cy="1884183"/>
            </a:xfrm>
            <a:custGeom>
              <a:avLst/>
              <a:gdLst/>
              <a:ahLst/>
              <a:cxnLst/>
              <a:rect l="l" t="t" r="r" b="b"/>
              <a:pathLst>
                <a:path w="5082455" h="1884183">
                  <a:moveTo>
                    <a:pt x="278431" y="16918"/>
                  </a:moveTo>
                  <a:cubicBezTo>
                    <a:pt x="278431" y="16918"/>
                    <a:pt x="604014" y="12258"/>
                    <a:pt x="960586" y="12454"/>
                  </a:cubicBezTo>
                  <a:cubicBezTo>
                    <a:pt x="3801218" y="12671"/>
                    <a:pt x="4808387" y="0"/>
                    <a:pt x="4808387" y="0"/>
                  </a:cubicBezTo>
                  <a:cubicBezTo>
                    <a:pt x="4875851" y="0"/>
                    <a:pt x="4951788" y="0"/>
                    <a:pt x="5030561" y="85073"/>
                  </a:cubicBezTo>
                  <a:cubicBezTo>
                    <a:pt x="5073539" y="131488"/>
                    <a:pt x="5074607" y="240224"/>
                    <a:pt x="5075012" y="320281"/>
                  </a:cubicBezTo>
                  <a:cubicBezTo>
                    <a:pt x="5075012" y="320281"/>
                    <a:pt x="5073308" y="936483"/>
                    <a:pt x="5073308" y="1121599"/>
                  </a:cubicBezTo>
                  <a:cubicBezTo>
                    <a:pt x="5073308" y="1335758"/>
                    <a:pt x="5082456" y="1634937"/>
                    <a:pt x="5082456" y="1634937"/>
                  </a:cubicBezTo>
                  <a:cubicBezTo>
                    <a:pt x="5082456" y="1763606"/>
                    <a:pt x="5078286" y="1884183"/>
                    <a:pt x="4825448" y="1876049"/>
                  </a:cubicBezTo>
                  <a:cubicBezTo>
                    <a:pt x="4825448" y="1876049"/>
                    <a:pt x="4448976" y="1855751"/>
                    <a:pt x="3902950" y="1863349"/>
                  </a:cubicBezTo>
                  <a:cubicBezTo>
                    <a:pt x="1504539" y="1871483"/>
                    <a:pt x="304023" y="1884183"/>
                    <a:pt x="304023" y="1884183"/>
                  </a:cubicBezTo>
                  <a:cubicBezTo>
                    <a:pt x="132548" y="1884183"/>
                    <a:pt x="4213" y="1783114"/>
                    <a:pt x="8532" y="1580567"/>
                  </a:cubicBezTo>
                  <a:cubicBezTo>
                    <a:pt x="8532" y="1580567"/>
                    <a:pt x="9630" y="1082026"/>
                    <a:pt x="4815" y="933265"/>
                  </a:cubicBezTo>
                  <a:cubicBezTo>
                    <a:pt x="0" y="663668"/>
                    <a:pt x="25592" y="330596"/>
                    <a:pt x="25592" y="330596"/>
                  </a:cubicBezTo>
                  <a:cubicBezTo>
                    <a:pt x="27224" y="150571"/>
                    <a:pt x="143504" y="16918"/>
                    <a:pt x="278431" y="16918"/>
                  </a:cubicBezTo>
                  <a:close/>
                </a:path>
              </a:pathLst>
            </a:custGeom>
            <a:solidFill>
              <a:srgbClr val="F47C7D"/>
            </a:solidFill>
          </p:spPr>
        </p:sp>
      </p:grpSp>
      <p:grpSp>
        <p:nvGrpSpPr>
          <p:cNvPr id="28" name="Group 21"/>
          <p:cNvGrpSpPr/>
          <p:nvPr/>
        </p:nvGrpSpPr>
        <p:grpSpPr>
          <a:xfrm>
            <a:off x="3810000" y="7179724"/>
            <a:ext cx="10667754" cy="2506018"/>
            <a:chOff x="0" y="0"/>
            <a:chExt cx="6356331" cy="2115014"/>
          </a:xfrm>
        </p:grpSpPr>
        <p:sp>
          <p:nvSpPr>
            <p:cNvPr id="29" name="Freeform 22"/>
            <p:cNvSpPr/>
            <p:nvPr/>
          </p:nvSpPr>
          <p:spPr>
            <a:xfrm>
              <a:off x="-4213" y="0"/>
              <a:ext cx="6360543" cy="2115014"/>
            </a:xfrm>
            <a:custGeom>
              <a:avLst/>
              <a:gdLst/>
              <a:ahLst/>
              <a:cxnLst/>
              <a:rect l="l" t="t" r="r" b="b"/>
              <a:pathLst>
                <a:path w="6360543" h="2115014">
                  <a:moveTo>
                    <a:pt x="278431" y="16918"/>
                  </a:moveTo>
                  <a:cubicBezTo>
                    <a:pt x="278431" y="16918"/>
                    <a:pt x="604014" y="12258"/>
                    <a:pt x="983341" y="12454"/>
                  </a:cubicBezTo>
                  <a:cubicBezTo>
                    <a:pt x="4917651" y="12671"/>
                    <a:pt x="6086475" y="0"/>
                    <a:pt x="6086475" y="0"/>
                  </a:cubicBezTo>
                  <a:cubicBezTo>
                    <a:pt x="6153939" y="0"/>
                    <a:pt x="6229876" y="0"/>
                    <a:pt x="6308649" y="85073"/>
                  </a:cubicBezTo>
                  <a:cubicBezTo>
                    <a:pt x="6351627" y="131488"/>
                    <a:pt x="6352695" y="240224"/>
                    <a:pt x="6353100" y="320281"/>
                  </a:cubicBezTo>
                  <a:cubicBezTo>
                    <a:pt x="6353100" y="320281"/>
                    <a:pt x="6351396" y="1127467"/>
                    <a:pt x="6351396" y="1352430"/>
                  </a:cubicBezTo>
                  <a:cubicBezTo>
                    <a:pt x="6351396" y="1566589"/>
                    <a:pt x="6360544" y="1865768"/>
                    <a:pt x="6360544" y="1865768"/>
                  </a:cubicBezTo>
                  <a:cubicBezTo>
                    <a:pt x="6360544" y="1994436"/>
                    <a:pt x="6356374" y="2115014"/>
                    <a:pt x="6103536" y="2106880"/>
                  </a:cubicBezTo>
                  <a:cubicBezTo>
                    <a:pt x="6103536" y="2106880"/>
                    <a:pt x="5727064" y="2086581"/>
                    <a:pt x="5058550" y="2094180"/>
                  </a:cubicBezTo>
                  <a:cubicBezTo>
                    <a:pt x="1736723" y="2102314"/>
                    <a:pt x="304023" y="2115014"/>
                    <a:pt x="304023" y="2115014"/>
                  </a:cubicBezTo>
                  <a:cubicBezTo>
                    <a:pt x="132548" y="2115014"/>
                    <a:pt x="4213" y="2013945"/>
                    <a:pt x="8532" y="1811398"/>
                  </a:cubicBezTo>
                  <a:cubicBezTo>
                    <a:pt x="8532" y="1811398"/>
                    <a:pt x="9630" y="1312857"/>
                    <a:pt x="4815" y="965787"/>
                  </a:cubicBezTo>
                  <a:cubicBezTo>
                    <a:pt x="0" y="663668"/>
                    <a:pt x="25592" y="330596"/>
                    <a:pt x="25592" y="330596"/>
                  </a:cubicBezTo>
                  <a:cubicBezTo>
                    <a:pt x="27224" y="150571"/>
                    <a:pt x="143504" y="16918"/>
                    <a:pt x="278431" y="16918"/>
                  </a:cubicBezTo>
                  <a:close/>
                </a:path>
              </a:pathLst>
            </a:custGeom>
            <a:solidFill>
              <a:srgbClr val="FFF8E2"/>
            </a:solidFill>
          </p:spPr>
        </p:sp>
      </p:grpSp>
      <p:pic>
        <p:nvPicPr>
          <p:cNvPr id="30" name="Picture 2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325684" y="6881253"/>
            <a:ext cx="1626905" cy="545013"/>
          </a:xfrm>
          <a:prstGeom prst="rect">
            <a:avLst/>
          </a:prstGeom>
        </p:spPr>
      </p:pic>
      <p:sp>
        <p:nvSpPr>
          <p:cNvPr id="31" name="Rectangle 30"/>
          <p:cNvSpPr/>
          <p:nvPr/>
        </p:nvSpPr>
        <p:spPr>
          <a:xfrm>
            <a:off x="4062331" y="7269503"/>
            <a:ext cx="10153610" cy="2416239"/>
          </a:xfrm>
          <a:prstGeom prst="rect">
            <a:avLst/>
          </a:prstGeom>
        </p:spPr>
        <p:txBody>
          <a:bodyPr wrap="square">
            <a:spAutoFit/>
          </a:bodyPr>
          <a:lstStyle/>
          <a:p>
            <a:pPr algn="just">
              <a:lnSpc>
                <a:spcPct val="150000"/>
              </a:lnSpc>
              <a:spcBef>
                <a:spcPts val="300"/>
              </a:spcBef>
              <a:spcAft>
                <a:spcPts val="300"/>
              </a:spcAft>
            </a:pPr>
            <a:r>
              <a:rPr lang="vi-VN" sz="3500" b="1" i="1" dirty="0">
                <a:solidFill>
                  <a:srgbClr val="000000"/>
                </a:solidFill>
                <a:ea typeface="Times New Roman" panose="02020603050405020304" pitchFamily="18" charset="0"/>
                <a:cs typeface="Arial" panose="020B0604020202020204" pitchFamily="34" charset="0"/>
              </a:rPr>
              <a:t>Trường hợp 3: </a:t>
            </a:r>
            <a:r>
              <a:rPr lang="vi-VN" sz="3500" dirty="0" smtClean="0">
                <a:solidFill>
                  <a:srgbClr val="000000"/>
                </a:solidFill>
                <a:ea typeface="Times New Roman" panose="02020603050405020304" pitchFamily="18" charset="0"/>
                <a:cs typeface="Arial" panose="020B0604020202020204" pitchFamily="34" charset="0"/>
              </a:rPr>
              <a:t>Em </a:t>
            </a:r>
            <a:r>
              <a:rPr lang="vi-VN" sz="3500" dirty="0">
                <a:solidFill>
                  <a:srgbClr val="000000"/>
                </a:solidFill>
                <a:ea typeface="Times New Roman" panose="02020603050405020304" pitchFamily="18" charset="0"/>
                <a:cs typeface="Arial" panose="020B0604020202020204" pitchFamily="34" charset="0"/>
              </a:rPr>
              <a:t>đồng tình với ý kiến của bạn H không? Vì sao? </a:t>
            </a:r>
            <a:r>
              <a:rPr lang="vi-VN" sz="3500" dirty="0" smtClean="0">
                <a:solidFill>
                  <a:srgbClr val="000000"/>
                </a:solidFill>
                <a:ea typeface="Times New Roman" panose="02020603050405020304" pitchFamily="18" charset="0"/>
                <a:cs typeface="Arial" panose="020B0604020202020204" pitchFamily="34" charset="0"/>
              </a:rPr>
              <a:t>Em </a:t>
            </a:r>
            <a:r>
              <a:rPr lang="vi-VN" sz="3500" dirty="0">
                <a:solidFill>
                  <a:srgbClr val="000000"/>
                </a:solidFill>
                <a:ea typeface="Times New Roman" panose="02020603050405020304" pitchFamily="18" charset="0"/>
                <a:cs typeface="Arial" panose="020B0604020202020204" pitchFamily="34" charset="0"/>
              </a:rPr>
              <a:t>sẽ ứng xử thế nào nếu bạn bè, người thân có những biểu hiện như trên? </a:t>
            </a:r>
          </a:p>
        </p:txBody>
      </p:sp>
      <p:pic>
        <p:nvPicPr>
          <p:cNvPr id="32"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01982" y="7004290"/>
            <a:ext cx="3469940" cy="4076389"/>
          </a:xfrm>
          <a:prstGeom prst="rect">
            <a:avLst/>
          </a:prstGeom>
        </p:spPr>
      </p:pic>
    </p:spTree>
    <p:extLst>
      <p:ext uri="{BB962C8B-B14F-4D97-AF65-F5344CB8AC3E}">
        <p14:creationId xmlns:p14="http://schemas.microsoft.com/office/powerpoint/2010/main" val="414896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900" decel="100000" fill="hold"/>
                                        <p:tgtEl>
                                          <p:spTgt spid="1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900" decel="100000" fill="hold"/>
                                        <p:tgtEl>
                                          <p:spTgt spid="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900" decel="100000" fill="hold"/>
                                        <p:tgtEl>
                                          <p:spTgt spid="1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900" decel="100000" fill="hold"/>
                                        <p:tgtEl>
                                          <p:spTgt spid="2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900" decel="100000" fill="hold"/>
                                        <p:tgtEl>
                                          <p:spTgt spid="2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900" decel="100000" fill="hold"/>
                                        <p:tgtEl>
                                          <p:spTgt spid="2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900" decel="100000" fill="hold"/>
                                        <p:tgtEl>
                                          <p:spTgt spid="30"/>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900" decel="100000" fill="hold"/>
                                        <p:tgtEl>
                                          <p:spTgt spid="31"/>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900" decel="100000" fill="hold"/>
                                        <p:tgtEl>
                                          <p:spTgt spid="32"/>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5"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517203" y="623324"/>
            <a:ext cx="2750436" cy="465074"/>
          </a:xfrm>
          <a:prstGeom prst="rect">
            <a:avLst/>
          </a:prstGeom>
        </p:spPr>
      </p:pic>
      <p:pic>
        <p:nvPicPr>
          <p:cNvPr id="23"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90564" y="365078"/>
            <a:ext cx="899233" cy="863264"/>
          </a:xfrm>
          <a:prstGeom prst="rect">
            <a:avLst/>
          </a:prstGeom>
        </p:spPr>
      </p:pic>
      <p:sp>
        <p:nvSpPr>
          <p:cNvPr id="24" name="TextBox 14"/>
          <p:cNvSpPr txBox="1"/>
          <p:nvPr/>
        </p:nvSpPr>
        <p:spPr>
          <a:xfrm>
            <a:off x="2743200" y="365078"/>
            <a:ext cx="12801600" cy="1025922"/>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3. Đọc các trường hợp và trả lời câu hỏi</a:t>
            </a:r>
            <a:endParaRPr lang="en-US" sz="5200" b="1" dirty="0">
              <a:solidFill>
                <a:srgbClr val="000000"/>
              </a:solidFill>
              <a:latin typeface="Arial" panose="020B0604020202020204" pitchFamily="34" charset="0"/>
              <a:cs typeface="Arial" panose="020B0604020202020204" pitchFamily="34" charset="0"/>
            </a:endParaRPr>
          </a:p>
        </p:txBody>
      </p:sp>
      <p:sp>
        <p:nvSpPr>
          <p:cNvPr id="34" name="Rectangle 33"/>
          <p:cNvSpPr/>
          <p:nvPr/>
        </p:nvSpPr>
        <p:spPr>
          <a:xfrm>
            <a:off x="975437" y="1627422"/>
            <a:ext cx="4280018" cy="830997"/>
          </a:xfrm>
          <a:prstGeom prst="rect">
            <a:avLst/>
          </a:prstGeom>
          <a:noFill/>
        </p:spPr>
        <p:txBody>
          <a:bodyPr wrap="none" lIns="91440" tIns="45720" rIns="91440" bIns="45720">
            <a:spAutoFit/>
          </a:bodyPr>
          <a:lstStyle/>
          <a:p>
            <a:pPr algn="ctr"/>
            <a:r>
              <a:rPr lang="vi-VN" sz="4800" b="1" dirty="0" smtClean="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rPr>
              <a:t>Trường hợp 1</a:t>
            </a:r>
            <a:endParaRPr lang="en-US" sz="4800" b="1" dirty="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endParaRPr>
          </a:p>
        </p:txBody>
      </p:sp>
      <p:sp>
        <p:nvSpPr>
          <p:cNvPr id="2" name="Rectangle 1"/>
          <p:cNvSpPr/>
          <p:nvPr/>
        </p:nvSpPr>
        <p:spPr>
          <a:xfrm>
            <a:off x="975437" y="2552700"/>
            <a:ext cx="15697200" cy="4135491"/>
          </a:xfrm>
          <a:prstGeom prst="rect">
            <a:avLst/>
          </a:prstGeom>
        </p:spPr>
        <p:txBody>
          <a:bodyPr wrap="square">
            <a:spAutoFit/>
          </a:bodyPr>
          <a:lstStyle/>
          <a:p>
            <a:pPr algn="just">
              <a:lnSpc>
                <a:spcPct val="150000"/>
              </a:lnSpc>
            </a:pPr>
            <a:r>
              <a:rPr lang="vi-VN" sz="4500" b="1" dirty="0">
                <a:solidFill>
                  <a:srgbClr val="FF0000"/>
                </a:solidFill>
              </a:rPr>
              <a:t>Đồng ý: </a:t>
            </a:r>
            <a:r>
              <a:rPr lang="vi-VN" sz="4500" dirty="0"/>
              <a:t>không chỉ hát hay mà H phải có niềm say mê đối với một thứ gì thì mới có thể làm tốt được nó. Đối với H thì đó chính là trân trọng, tình yêu và cả niềm tự hào của H đối với dòng nhạc dân ca.</a:t>
            </a:r>
            <a:endParaRPr lang="en-US" sz="4500" dirty="0"/>
          </a:p>
        </p:txBody>
      </p:sp>
      <p:pic>
        <p:nvPicPr>
          <p:cNvPr id="35"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42"/>
              </a:ext>
            </a:extLst>
          </a:blip>
          <a:srcRect/>
          <a:stretch>
            <a:fillRect/>
          </a:stretch>
        </p:blipFill>
        <p:spPr>
          <a:xfrm>
            <a:off x="13145362" y="6362700"/>
            <a:ext cx="5142638" cy="3773410"/>
          </a:xfrm>
          <a:prstGeom prst="rect">
            <a:avLst/>
          </a:prstGeom>
        </p:spPr>
      </p:pic>
    </p:spTree>
    <p:extLst>
      <p:ext uri="{BB962C8B-B14F-4D97-AF65-F5344CB8AC3E}">
        <p14:creationId xmlns:p14="http://schemas.microsoft.com/office/powerpoint/2010/main" val="237067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517203" y="623324"/>
            <a:ext cx="2750436" cy="465074"/>
          </a:xfrm>
          <a:prstGeom prst="rect">
            <a:avLst/>
          </a:prstGeom>
        </p:spPr>
      </p:pic>
      <p:pic>
        <p:nvPicPr>
          <p:cNvPr id="23"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90564" y="365078"/>
            <a:ext cx="899233" cy="863264"/>
          </a:xfrm>
          <a:prstGeom prst="rect">
            <a:avLst/>
          </a:prstGeom>
        </p:spPr>
      </p:pic>
      <p:sp>
        <p:nvSpPr>
          <p:cNvPr id="24" name="TextBox 14"/>
          <p:cNvSpPr txBox="1"/>
          <p:nvPr/>
        </p:nvSpPr>
        <p:spPr>
          <a:xfrm>
            <a:off x="2743200" y="365078"/>
            <a:ext cx="12801600" cy="1025922"/>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3. Đọc các trường hợp và trả lời câu hỏi</a:t>
            </a:r>
            <a:endParaRPr lang="en-US" sz="5200" b="1" dirty="0">
              <a:solidFill>
                <a:srgbClr val="000000"/>
              </a:solidFill>
              <a:latin typeface="Arial" panose="020B0604020202020204" pitchFamily="34" charset="0"/>
              <a:cs typeface="Arial" panose="020B0604020202020204" pitchFamily="34" charset="0"/>
            </a:endParaRPr>
          </a:p>
        </p:txBody>
      </p:sp>
      <p:sp>
        <p:nvSpPr>
          <p:cNvPr id="34" name="Rectangle 33"/>
          <p:cNvSpPr/>
          <p:nvPr/>
        </p:nvSpPr>
        <p:spPr>
          <a:xfrm>
            <a:off x="1143000" y="1647325"/>
            <a:ext cx="4280018" cy="830997"/>
          </a:xfrm>
          <a:prstGeom prst="rect">
            <a:avLst/>
          </a:prstGeom>
          <a:noFill/>
        </p:spPr>
        <p:txBody>
          <a:bodyPr wrap="none" lIns="91440" tIns="45720" rIns="91440" bIns="45720">
            <a:spAutoFit/>
          </a:bodyPr>
          <a:lstStyle/>
          <a:p>
            <a:pPr algn="ctr"/>
            <a:r>
              <a:rPr lang="vi-VN" sz="4800" b="1" dirty="0" smtClean="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rPr>
              <a:t>Trường hợp 2</a:t>
            </a:r>
            <a:endParaRPr lang="en-US" sz="4800" b="1" dirty="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endParaRPr>
          </a:p>
        </p:txBody>
      </p:sp>
      <p:sp>
        <p:nvSpPr>
          <p:cNvPr id="3" name="TextBox 2"/>
          <p:cNvSpPr txBox="1"/>
          <p:nvPr/>
        </p:nvSpPr>
        <p:spPr>
          <a:xfrm>
            <a:off x="1143000" y="2478322"/>
            <a:ext cx="15925800" cy="632480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vi-VN" sz="4500" dirty="0" smtClean="0"/>
              <a:t> Suy </a:t>
            </a:r>
            <a:r>
              <a:rPr lang="vi-VN" sz="4500" dirty="0"/>
              <a:t>nghĩ của B là hoàn toàn đúng đắn</a:t>
            </a:r>
            <a:r>
              <a:rPr lang="vi-VN" sz="4500" dirty="0" smtClean="0"/>
              <a:t>.</a:t>
            </a:r>
          </a:p>
          <a:p>
            <a:pPr marL="285750" indent="-285750" algn="just">
              <a:lnSpc>
                <a:spcPct val="150000"/>
              </a:lnSpc>
              <a:buFont typeface="Wingdings" panose="05000000000000000000" pitchFamily="2" charset="2"/>
              <a:buChar char="§"/>
            </a:pPr>
            <a:r>
              <a:rPr lang="vi-VN" sz="4500" dirty="0" smtClean="0"/>
              <a:t> Để giữ </a:t>
            </a:r>
            <a:r>
              <a:rPr lang="vi-VN" sz="4500" dirty="0"/>
              <a:t>gìn phát huy truyền thống của quê hương </a:t>
            </a:r>
            <a:r>
              <a:rPr lang="vi-VN" sz="4500" dirty="0" smtClean="0"/>
              <a:t>được thể hiện qua </a:t>
            </a:r>
            <a:r>
              <a:rPr lang="vi-VN" sz="4500" dirty="0"/>
              <a:t>những việc làm</a:t>
            </a:r>
            <a:r>
              <a:rPr lang="vi-VN" sz="4500" dirty="0" smtClean="0"/>
              <a:t>:</a:t>
            </a:r>
          </a:p>
          <a:p>
            <a:pPr marL="1143000" lvl="1" indent="-685800" algn="just">
              <a:lnSpc>
                <a:spcPct val="150000"/>
              </a:lnSpc>
              <a:buFont typeface="Wingdings" panose="05000000000000000000" pitchFamily="2" charset="2"/>
              <a:buChar char="Ø"/>
            </a:pPr>
            <a:r>
              <a:rPr lang="vi-VN" sz="4500" dirty="0" smtClean="0"/>
              <a:t>Cố gắng học tập thật tốt.</a:t>
            </a:r>
          </a:p>
          <a:p>
            <a:pPr marL="1143000" lvl="1" indent="-685800" algn="just">
              <a:lnSpc>
                <a:spcPct val="150000"/>
              </a:lnSpc>
              <a:buFont typeface="Wingdings" panose="05000000000000000000" pitchFamily="2" charset="2"/>
              <a:buChar char="Ø"/>
            </a:pPr>
            <a:r>
              <a:rPr lang="vi-VN" sz="4500" dirty="0" smtClean="0"/>
              <a:t>Luôn </a:t>
            </a:r>
            <a:r>
              <a:rPr lang="vi-VN" sz="4500" dirty="0"/>
              <a:t>luôn tự hào và phấn đầu phát </a:t>
            </a:r>
            <a:r>
              <a:rPr lang="vi-VN" sz="4500" dirty="0" smtClean="0"/>
              <a:t>huy, tuyên truyền </a:t>
            </a:r>
            <a:r>
              <a:rPr lang="vi-VN" sz="4500" dirty="0"/>
              <a:t>những truyền thống của quê hương.</a:t>
            </a:r>
            <a:endParaRPr lang="en-US" sz="4500" dirty="0"/>
          </a:p>
        </p:txBody>
      </p:sp>
    </p:spTree>
    <p:extLst>
      <p:ext uri="{BB962C8B-B14F-4D97-AF65-F5344CB8AC3E}">
        <p14:creationId xmlns:p14="http://schemas.microsoft.com/office/powerpoint/2010/main" val="162711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out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517203" y="623324"/>
            <a:ext cx="2750436" cy="465074"/>
          </a:xfrm>
          <a:prstGeom prst="rect">
            <a:avLst/>
          </a:prstGeom>
        </p:spPr>
      </p:pic>
      <p:pic>
        <p:nvPicPr>
          <p:cNvPr id="23"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90564" y="365078"/>
            <a:ext cx="899233" cy="863264"/>
          </a:xfrm>
          <a:prstGeom prst="rect">
            <a:avLst/>
          </a:prstGeom>
        </p:spPr>
      </p:pic>
      <p:sp>
        <p:nvSpPr>
          <p:cNvPr id="24" name="TextBox 14"/>
          <p:cNvSpPr txBox="1"/>
          <p:nvPr/>
        </p:nvSpPr>
        <p:spPr>
          <a:xfrm>
            <a:off x="2743200" y="365078"/>
            <a:ext cx="12801600" cy="1025922"/>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3. Đọc các trường hợp và trả lời câu hỏi</a:t>
            </a:r>
            <a:endParaRPr lang="en-US" sz="5200" b="1" dirty="0">
              <a:solidFill>
                <a:srgbClr val="000000"/>
              </a:solidFill>
              <a:latin typeface="Arial" panose="020B0604020202020204" pitchFamily="34" charset="0"/>
              <a:cs typeface="Arial" panose="020B0604020202020204" pitchFamily="34" charset="0"/>
            </a:endParaRPr>
          </a:p>
        </p:txBody>
      </p:sp>
      <p:sp>
        <p:nvSpPr>
          <p:cNvPr id="34" name="Rectangle 33"/>
          <p:cNvSpPr/>
          <p:nvPr/>
        </p:nvSpPr>
        <p:spPr>
          <a:xfrm>
            <a:off x="1142999" y="1647325"/>
            <a:ext cx="4280019" cy="830997"/>
          </a:xfrm>
          <a:prstGeom prst="rect">
            <a:avLst/>
          </a:prstGeom>
          <a:noFill/>
        </p:spPr>
        <p:txBody>
          <a:bodyPr wrap="none" lIns="91440" tIns="45720" rIns="91440" bIns="45720">
            <a:spAutoFit/>
          </a:bodyPr>
          <a:lstStyle/>
          <a:p>
            <a:pPr algn="ctr"/>
            <a:r>
              <a:rPr lang="vi-VN" sz="4800" b="1" dirty="0" smtClean="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rPr>
              <a:t>Trường hợp </a:t>
            </a:r>
            <a:r>
              <a:rPr lang="vi-VN" sz="4800" b="1" dirty="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rPr>
              <a:t>3</a:t>
            </a:r>
            <a:endParaRPr lang="en-US" sz="4800" b="1" dirty="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endParaRPr>
          </a:p>
        </p:txBody>
      </p:sp>
      <p:sp>
        <p:nvSpPr>
          <p:cNvPr id="7" name="Rectangle 6"/>
          <p:cNvSpPr/>
          <p:nvPr/>
        </p:nvSpPr>
        <p:spPr>
          <a:xfrm>
            <a:off x="975437" y="2552700"/>
            <a:ext cx="15697200" cy="3208571"/>
          </a:xfrm>
          <a:prstGeom prst="rect">
            <a:avLst/>
          </a:prstGeom>
        </p:spPr>
        <p:txBody>
          <a:bodyPr wrap="square">
            <a:spAutoFit/>
          </a:bodyPr>
          <a:lstStyle/>
          <a:p>
            <a:pPr algn="just">
              <a:lnSpc>
                <a:spcPct val="150000"/>
              </a:lnSpc>
            </a:pPr>
            <a:r>
              <a:rPr lang="vi-VN" sz="4500" b="1" dirty="0" smtClean="0">
                <a:solidFill>
                  <a:srgbClr val="FF0000"/>
                </a:solidFill>
              </a:rPr>
              <a:t>Không đồng tình: </a:t>
            </a:r>
            <a:r>
              <a:rPr lang="vi-VN" sz="4500" dirty="0"/>
              <a:t>múa là bản sắc văn hóa của dân tộc ta, kể cả bây giờ hay trước đây thì môn nghệ thuật này vẫn luôn luôn được giữ gìn và phát huy.</a:t>
            </a:r>
            <a:endParaRPr lang="en-US" sz="4500" dirty="0"/>
          </a:p>
        </p:txBody>
      </p:sp>
      <p:pic>
        <p:nvPicPr>
          <p:cNvPr id="8"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439400" y="5372100"/>
            <a:ext cx="7405106" cy="4646704"/>
          </a:xfrm>
          <a:prstGeom prst="rect">
            <a:avLst/>
          </a:prstGeom>
        </p:spPr>
      </p:pic>
    </p:spTree>
    <p:extLst>
      <p:ext uri="{BB962C8B-B14F-4D97-AF65-F5344CB8AC3E}">
        <p14:creationId xmlns:p14="http://schemas.microsoft.com/office/powerpoint/2010/main" val="398548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517203" y="623324"/>
            <a:ext cx="2750436" cy="465074"/>
          </a:xfrm>
          <a:prstGeom prst="rect">
            <a:avLst/>
          </a:prstGeom>
        </p:spPr>
      </p:pic>
      <p:pic>
        <p:nvPicPr>
          <p:cNvPr id="23"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90564" y="365078"/>
            <a:ext cx="899233" cy="863264"/>
          </a:xfrm>
          <a:prstGeom prst="rect">
            <a:avLst/>
          </a:prstGeom>
        </p:spPr>
      </p:pic>
      <p:sp>
        <p:nvSpPr>
          <p:cNvPr id="24" name="TextBox 14"/>
          <p:cNvSpPr txBox="1"/>
          <p:nvPr/>
        </p:nvSpPr>
        <p:spPr>
          <a:xfrm>
            <a:off x="2743200" y="365078"/>
            <a:ext cx="12801600" cy="1025922"/>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3. Đọc các trường hợp và trả lời câu hỏi</a:t>
            </a:r>
            <a:endParaRPr lang="en-US" sz="5200" b="1" dirty="0">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1600200" y="1398393"/>
            <a:ext cx="15316200" cy="3080202"/>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thống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quê</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hương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thống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văn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hoá</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chống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giặc</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ngoại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xâm</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đoàn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cần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cù</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lao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3000" y="4647430"/>
            <a:ext cx="7464188" cy="487245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10800" y="4152900"/>
            <a:ext cx="6858000" cy="5588000"/>
          </a:xfrm>
          <a:prstGeom prst="rect">
            <a:avLst/>
          </a:prstGeom>
        </p:spPr>
      </p:pic>
    </p:spTree>
    <p:extLst>
      <p:ext uri="{BB962C8B-B14F-4D97-AF65-F5344CB8AC3E}">
        <p14:creationId xmlns:p14="http://schemas.microsoft.com/office/powerpoint/2010/main" val="270618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517203" y="623324"/>
            <a:ext cx="2750436" cy="465074"/>
          </a:xfrm>
          <a:prstGeom prst="rect">
            <a:avLst/>
          </a:prstGeom>
        </p:spPr>
      </p:pic>
      <p:pic>
        <p:nvPicPr>
          <p:cNvPr id="23"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90564" y="365078"/>
            <a:ext cx="899233" cy="863264"/>
          </a:xfrm>
          <a:prstGeom prst="rect">
            <a:avLst/>
          </a:prstGeom>
        </p:spPr>
      </p:pic>
      <p:sp>
        <p:nvSpPr>
          <p:cNvPr id="24" name="TextBox 14"/>
          <p:cNvSpPr txBox="1"/>
          <p:nvPr/>
        </p:nvSpPr>
        <p:spPr>
          <a:xfrm>
            <a:off x="2743200" y="365078"/>
            <a:ext cx="12801600" cy="1025922"/>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3. Đọc các trường hợp và trả lời câu hỏi</a:t>
            </a:r>
            <a:endParaRPr lang="en-US" sz="5200" b="1" dirty="0">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1389797" y="1391000"/>
            <a:ext cx="16154400" cy="1131079"/>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vi-VN" sz="4500" dirty="0">
                <a:solidFill>
                  <a:srgbClr val="000000"/>
                </a:solidFill>
                <a:ea typeface="Times New Roman" panose="02020603050405020304" pitchFamily="18" charset="0"/>
                <a:cs typeface="Arial" panose="020B0604020202020204" pitchFamily="34" charset="0"/>
              </a:rPr>
              <a:t>Để giữ gìn, phát huy truyền thống quê hương, chúng ta cần: </a:t>
            </a:r>
            <a:endPar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32585" y="3179795"/>
            <a:ext cx="1091272" cy="1061728"/>
          </a:xfrm>
          <a:prstGeom prst="rect">
            <a:avLst/>
          </a:prstGeom>
        </p:spPr>
      </p:pic>
      <p:sp>
        <p:nvSpPr>
          <p:cNvPr id="3" name="Rectangle 2"/>
          <p:cNvSpPr/>
          <p:nvPr/>
        </p:nvSpPr>
        <p:spPr>
          <a:xfrm>
            <a:off x="2209800" y="2684737"/>
            <a:ext cx="14935200" cy="2169825"/>
          </a:xfrm>
          <a:prstGeom prst="rect">
            <a:avLst/>
          </a:prstGeom>
          <a:solidFill>
            <a:schemeClr val="accent6">
              <a:lumMod val="20000"/>
              <a:lumOff val="80000"/>
            </a:schemeClr>
          </a:solidFill>
        </p:spPr>
        <p:txBody>
          <a:bodyPr wrap="square">
            <a:spAutoFit/>
          </a:bodyPr>
          <a:lstStyle/>
          <a:p>
            <a:pPr marR="0" lvl="0" algn="just">
              <a:lnSpc>
                <a:spcPct val="150000"/>
              </a:lnSpc>
              <a:spcBef>
                <a:spcPts val="300"/>
              </a:spcBef>
              <a:spcAft>
                <a:spcPts val="300"/>
              </a:spcAft>
            </a:pPr>
            <a:r>
              <a:rPr lang="vi-VN"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fr-FR"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ìm</a:t>
            </a:r>
            <a:r>
              <a:rPr lang="fr-FR"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hiểu</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về</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thống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bảo</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vệ</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huy</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tốt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đẹp</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thống</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99247" y="5790958"/>
            <a:ext cx="1091272" cy="1061728"/>
          </a:xfrm>
          <a:prstGeom prst="rect">
            <a:avLst/>
          </a:prstGeom>
        </p:spPr>
      </p:pic>
      <p:sp>
        <p:nvSpPr>
          <p:cNvPr id="14" name="Rectangle 13"/>
          <p:cNvSpPr/>
          <p:nvPr/>
        </p:nvSpPr>
        <p:spPr>
          <a:xfrm>
            <a:off x="2176462" y="5295900"/>
            <a:ext cx="14935200" cy="2041456"/>
          </a:xfrm>
          <a:prstGeom prst="rect">
            <a:avLst/>
          </a:prstGeom>
          <a:solidFill>
            <a:schemeClr val="accent6">
              <a:lumMod val="20000"/>
              <a:lumOff val="80000"/>
            </a:schemeClr>
          </a:solidFill>
        </p:spPr>
        <p:txBody>
          <a:bodyPr wrap="square">
            <a:spAutoFit/>
          </a:bodyPr>
          <a:lstStyle/>
          <a:p>
            <a:pPr marR="0" lvl="0" algn="just">
              <a:lnSpc>
                <a:spcPct val="150000"/>
              </a:lnSpc>
              <a:spcBef>
                <a:spcPts val="300"/>
              </a:spcBef>
              <a:spcAft>
                <a:spcPts val="300"/>
              </a:spcAft>
            </a:pPr>
            <a:r>
              <a:rPr lang="vi-VN" sz="4500" dirty="0">
                <a:solidFill>
                  <a:srgbClr val="000000"/>
                </a:solidFill>
                <a:ea typeface="Times New Roman" panose="02020603050405020304" pitchFamily="18" charset="0"/>
                <a:cs typeface="Arial" panose="020B0604020202020204" pitchFamily="34" charset="0"/>
              </a:rPr>
              <a:t>T</a:t>
            </a:r>
            <a:r>
              <a:rPr lang="vi-VN" sz="4500" dirty="0" smtClean="0">
                <a:solidFill>
                  <a:srgbClr val="000000"/>
                </a:solidFill>
                <a:ea typeface="Times New Roman" panose="02020603050405020304" pitchFamily="18" charset="0"/>
                <a:cs typeface="Arial" panose="020B0604020202020204" pitchFamily="34" charset="0"/>
              </a:rPr>
              <a:t>ích </a:t>
            </a:r>
            <a:r>
              <a:rPr lang="vi-VN" sz="4500" dirty="0">
                <a:solidFill>
                  <a:srgbClr val="000000"/>
                </a:solidFill>
                <a:ea typeface="Times New Roman" panose="02020603050405020304" pitchFamily="18" charset="0"/>
                <a:cs typeface="Arial" panose="020B0604020202020204" pitchFamily="34" charset="0"/>
              </a:rPr>
              <a:t>cực quảng bá, giới thiệu </a:t>
            </a:r>
            <a:r>
              <a:rPr lang="vi-VN" sz="4500" dirty="0" smtClean="0">
                <a:solidFill>
                  <a:srgbClr val="000000"/>
                </a:solidFill>
                <a:ea typeface="Times New Roman" panose="02020603050405020304" pitchFamily="18" charset="0"/>
                <a:cs typeface="Arial" panose="020B0604020202020204" pitchFamily="34" charset="0"/>
              </a:rPr>
              <a:t>đến với những bạn </a:t>
            </a:r>
            <a:r>
              <a:rPr lang="vi-VN" sz="4500" dirty="0">
                <a:solidFill>
                  <a:srgbClr val="000000"/>
                </a:solidFill>
                <a:ea typeface="Times New Roman" panose="02020603050405020304" pitchFamily="18" charset="0"/>
                <a:cs typeface="Arial" panose="020B0604020202020204" pitchFamily="34" charset="0"/>
              </a:rPr>
              <a:t>bè trong và ngoài nước,... </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99247" y="8273752"/>
            <a:ext cx="1091272" cy="1061728"/>
          </a:xfrm>
          <a:prstGeom prst="rect">
            <a:avLst/>
          </a:prstGeom>
        </p:spPr>
      </p:pic>
      <p:sp>
        <p:nvSpPr>
          <p:cNvPr id="17" name="Rectangle 16"/>
          <p:cNvSpPr/>
          <p:nvPr/>
        </p:nvSpPr>
        <p:spPr>
          <a:xfrm>
            <a:off x="2176462" y="7778694"/>
            <a:ext cx="14935200" cy="2169825"/>
          </a:xfrm>
          <a:prstGeom prst="rect">
            <a:avLst/>
          </a:prstGeom>
          <a:solidFill>
            <a:schemeClr val="accent6">
              <a:lumMod val="20000"/>
              <a:lumOff val="80000"/>
            </a:schemeClr>
          </a:solidFill>
        </p:spPr>
        <p:txBody>
          <a:bodyPr wrap="square">
            <a:spAutoFit/>
          </a:bodyPr>
          <a:lstStyle/>
          <a:p>
            <a:pPr marR="0" lvl="0" algn="just">
              <a:lnSpc>
                <a:spcPct val="150000"/>
              </a:lnSpc>
              <a:spcBef>
                <a:spcPts val="300"/>
              </a:spcBef>
              <a:spcAft>
                <a:spcPts val="300"/>
              </a:spcAft>
            </a:pPr>
            <a:r>
              <a:rPr lang="vi-VN" sz="4500" dirty="0" smtClean="0">
                <a:solidFill>
                  <a:srgbClr val="000000"/>
                </a:solidFill>
                <a:ea typeface="Times New Roman" panose="02020603050405020304" pitchFamily="18" charset="0"/>
                <a:cs typeface="Arial" panose="020B0604020202020204" pitchFamily="34" charset="0"/>
              </a:rPr>
              <a:t>Cần </a:t>
            </a:r>
            <a:r>
              <a:rPr lang="vi-VN" sz="4500" dirty="0">
                <a:solidFill>
                  <a:srgbClr val="000000"/>
                </a:solidFill>
                <a:ea typeface="Times New Roman" panose="02020603050405020304" pitchFamily="18" charset="0"/>
                <a:cs typeface="Arial" panose="020B0604020202020204" pitchFamily="34" charset="0"/>
              </a:rPr>
              <a:t>phê phán </a:t>
            </a:r>
            <a:r>
              <a:rPr lang="vi-VN" sz="4500" dirty="0" smtClean="0">
                <a:solidFill>
                  <a:srgbClr val="000000"/>
                </a:solidFill>
                <a:ea typeface="Times New Roman" panose="02020603050405020304" pitchFamily="18" charset="0"/>
                <a:cs typeface="Arial" panose="020B0604020202020204" pitchFamily="34" charset="0"/>
              </a:rPr>
              <a:t>những hành </a:t>
            </a:r>
            <a:r>
              <a:rPr lang="vi-VN" sz="4500" dirty="0">
                <a:solidFill>
                  <a:srgbClr val="000000"/>
                </a:solidFill>
                <a:ea typeface="Times New Roman" panose="02020603050405020304" pitchFamily="18" charset="0"/>
                <a:cs typeface="Arial" panose="020B0604020202020204" pitchFamily="34" charset="0"/>
              </a:rPr>
              <a:t>động thiếu ý thức trách nhiệm với quê hương, đi ngược lại những truyền thống tốt </a:t>
            </a:r>
            <a:r>
              <a:rPr lang="vi-VN" sz="4500" dirty="0" smtClean="0">
                <a:solidFill>
                  <a:srgbClr val="000000"/>
                </a:solidFill>
                <a:ea typeface="Times New Roman" panose="02020603050405020304" pitchFamily="18" charset="0"/>
                <a:cs typeface="Arial" panose="020B0604020202020204" pitchFamily="34" charset="0"/>
              </a:rPr>
              <a:t>đẹp.</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476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outVertical)">
                                      <p:cBhvr>
                                        <p:cTn id="22" dur="500"/>
                                        <p:tgtEl>
                                          <p:spTgt spid="13"/>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out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outVertical)">
                                      <p:cBhvr>
                                        <p:cTn id="30" dur="500"/>
                                        <p:tgtEl>
                                          <p:spTgt spid="15"/>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outVertical)">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4"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24353">
            <a:off x="657606" y="427845"/>
            <a:ext cx="818503" cy="91313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5240000" y="-1104900"/>
            <a:ext cx="4083675" cy="4242779"/>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280002" y="8931809"/>
            <a:ext cx="11414864" cy="3196162"/>
          </a:xfrm>
          <a:prstGeom prst="rect">
            <a:avLst/>
          </a:prstGeom>
        </p:spPr>
      </p:pic>
      <p:sp>
        <p:nvSpPr>
          <p:cNvPr id="14" name="TextBox 14"/>
          <p:cNvSpPr txBox="1"/>
          <p:nvPr/>
        </p:nvSpPr>
        <p:spPr>
          <a:xfrm>
            <a:off x="1600200" y="439644"/>
            <a:ext cx="5105400" cy="1025922"/>
          </a:xfrm>
          <a:prstGeom prst="rect">
            <a:avLst/>
          </a:prstGeom>
        </p:spPr>
        <p:txBody>
          <a:bodyPr wrap="square" lIns="0" tIns="0" rIns="0" bIns="0" rtlCol="0" anchor="t">
            <a:spAutoFit/>
          </a:bodyPr>
          <a:lstStyle/>
          <a:p>
            <a:pPr>
              <a:lnSpc>
                <a:spcPts val="7999"/>
              </a:lnSpc>
            </a:pPr>
            <a:r>
              <a:rPr lang="vi-VN" sz="6400" b="1" dirty="0" smtClean="0">
                <a:solidFill>
                  <a:srgbClr val="FF0000"/>
                </a:solidFill>
              </a:rPr>
              <a:t>KHỞI ĐỘNG</a:t>
            </a:r>
            <a:endParaRPr lang="en-US" sz="6400" b="1" dirty="0">
              <a:solidFill>
                <a:srgbClr val="FF0000"/>
              </a:solidFill>
            </a:endParaRPr>
          </a:p>
        </p:txBody>
      </p:sp>
      <p:sp>
        <p:nvSpPr>
          <p:cNvPr id="16" name="Rectangle 15"/>
          <p:cNvSpPr/>
          <p:nvPr/>
        </p:nvSpPr>
        <p:spPr>
          <a:xfrm>
            <a:off x="1660766" y="1465566"/>
            <a:ext cx="14341234" cy="2086725"/>
          </a:xfrm>
          <a:prstGeom prst="rect">
            <a:avLst/>
          </a:prstGeom>
        </p:spPr>
        <p:txBody>
          <a:bodyPr wrap="square">
            <a:spAutoFit/>
          </a:bodyPr>
          <a:lstStyle/>
          <a:p>
            <a:pPr algn="just">
              <a:lnSpc>
                <a:spcPct val="135000"/>
              </a:lnSpc>
              <a:spcBef>
                <a:spcPts val="300"/>
              </a:spcBef>
              <a:spcAft>
                <a:spcPts val="300"/>
              </a:spcAft>
            </a:pPr>
            <a:r>
              <a:rPr lang="vi-VN" sz="4800" b="1" dirty="0" smtClean="0">
                <a:solidFill>
                  <a:srgbClr val="000000"/>
                </a:solidFill>
                <a:ea typeface="Calibri" panose="020F0502020204030204" pitchFamily="34" charset="0"/>
                <a:cs typeface="Arial" panose="020B0604020202020204" pitchFamily="34" charset="0"/>
              </a:rPr>
              <a:t>Em hãy kể </a:t>
            </a:r>
            <a:r>
              <a:rPr lang="vi-VN" sz="4800" b="1" dirty="0">
                <a:solidFill>
                  <a:srgbClr val="000000"/>
                </a:solidFill>
                <a:ea typeface="Calibri" panose="020F0502020204030204" pitchFamily="34" charset="0"/>
                <a:cs typeface="Arial" panose="020B0604020202020204" pitchFamily="34" charset="0"/>
              </a:rPr>
              <a:t>tên một số truyền thống tốt đẹp của quê </a:t>
            </a:r>
            <a:r>
              <a:rPr lang="vi-VN" sz="4800" b="1" dirty="0" smtClean="0">
                <a:solidFill>
                  <a:srgbClr val="000000"/>
                </a:solidFill>
                <a:ea typeface="Calibri" panose="020F0502020204030204" pitchFamily="34" charset="0"/>
                <a:cs typeface="Arial" panose="020B0604020202020204" pitchFamily="34" charset="0"/>
              </a:rPr>
              <a:t>hương</a:t>
            </a:r>
            <a:r>
              <a:rPr lang="en-US" sz="4800" b="1" dirty="0" smtClean="0">
                <a:solidFill>
                  <a:srgbClr val="000000"/>
                </a:solidFill>
                <a:ea typeface="Calibri" panose="020F0502020204030204" pitchFamily="34" charset="0"/>
                <a:cs typeface="Arial" panose="020B0604020202020204" pitchFamily="34" charset="0"/>
              </a:rPr>
              <a:t> </a:t>
            </a:r>
            <a:r>
              <a:rPr lang="vi-VN" sz="4800" b="1" dirty="0" smtClean="0">
                <a:solidFill>
                  <a:srgbClr val="000000"/>
                </a:solidFill>
                <a:ea typeface="Calibri" panose="020F0502020204030204" pitchFamily="34" charset="0"/>
                <a:cs typeface="Arial" panose="020B0604020202020204" pitchFamily="34" charset="0"/>
              </a:rPr>
              <a:t>mình.</a:t>
            </a:r>
            <a:endParaRPr lang="en-US" sz="48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43000" y="3701906"/>
            <a:ext cx="14554200" cy="6286355"/>
          </a:xfrm>
          <a:prstGeom prst="rect">
            <a:avLst/>
          </a:prstGeom>
        </p:spPr>
      </p:pic>
    </p:spTree>
    <p:extLst>
      <p:ext uri="{BB962C8B-B14F-4D97-AF65-F5344CB8AC3E}">
        <p14:creationId xmlns:p14="http://schemas.microsoft.com/office/powerpoint/2010/main" val="107391960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50888" y="1538586"/>
            <a:ext cx="11238366" cy="5602361"/>
            <a:chOff x="0" y="0"/>
            <a:chExt cx="2938191" cy="1853610"/>
          </a:xfrm>
        </p:grpSpPr>
        <p:sp>
          <p:nvSpPr>
            <p:cNvPr id="3" name="Freeform 3"/>
            <p:cNvSpPr/>
            <p:nvPr/>
          </p:nvSpPr>
          <p:spPr>
            <a:xfrm>
              <a:off x="0" y="-3810"/>
              <a:ext cx="2942001" cy="1858690"/>
            </a:xfrm>
            <a:custGeom>
              <a:avLst/>
              <a:gdLst/>
              <a:ahLst/>
              <a:cxnLst/>
              <a:rect l="l" t="t" r="r" b="b"/>
              <a:pathLst>
                <a:path w="2942001" h="1858690">
                  <a:moveTo>
                    <a:pt x="2929301" y="38100"/>
                  </a:moveTo>
                  <a:cubicBezTo>
                    <a:pt x="2928031" y="34290"/>
                    <a:pt x="2928031" y="30480"/>
                    <a:pt x="2928031" y="25400"/>
                  </a:cubicBezTo>
                  <a:cubicBezTo>
                    <a:pt x="2928031" y="11430"/>
                    <a:pt x="2924221" y="6350"/>
                    <a:pt x="2910251" y="5080"/>
                  </a:cubicBezTo>
                  <a:cubicBezTo>
                    <a:pt x="2871571" y="3810"/>
                    <a:pt x="2816203" y="0"/>
                    <a:pt x="2763142" y="5080"/>
                  </a:cubicBezTo>
                  <a:cubicBezTo>
                    <a:pt x="2663941" y="12700"/>
                    <a:pt x="2567047" y="13970"/>
                    <a:pt x="2467845" y="13970"/>
                  </a:cubicBezTo>
                  <a:cubicBezTo>
                    <a:pt x="2317890" y="13970"/>
                    <a:pt x="2170242" y="10160"/>
                    <a:pt x="2020287" y="8890"/>
                  </a:cubicBezTo>
                  <a:cubicBezTo>
                    <a:pt x="1946463" y="7620"/>
                    <a:pt x="1874946" y="7620"/>
                    <a:pt x="1801122" y="8890"/>
                  </a:cubicBezTo>
                  <a:cubicBezTo>
                    <a:pt x="1720377" y="8890"/>
                    <a:pt x="1641939" y="11430"/>
                    <a:pt x="1561193" y="12700"/>
                  </a:cubicBezTo>
                  <a:cubicBezTo>
                    <a:pt x="1501211" y="13970"/>
                    <a:pt x="1443536" y="12700"/>
                    <a:pt x="1383554" y="16510"/>
                  </a:cubicBezTo>
                  <a:cubicBezTo>
                    <a:pt x="1323572" y="20320"/>
                    <a:pt x="1062881" y="20320"/>
                    <a:pt x="1002899" y="19050"/>
                  </a:cubicBezTo>
                  <a:cubicBezTo>
                    <a:pt x="965987" y="17780"/>
                    <a:pt x="846023" y="21590"/>
                    <a:pt x="809111" y="21590"/>
                  </a:cubicBezTo>
                  <a:cubicBezTo>
                    <a:pt x="760664" y="21590"/>
                    <a:pt x="709910" y="22860"/>
                    <a:pt x="661462" y="21590"/>
                  </a:cubicBezTo>
                  <a:cubicBezTo>
                    <a:pt x="603787" y="20320"/>
                    <a:pt x="546112" y="19050"/>
                    <a:pt x="488437" y="25400"/>
                  </a:cubicBezTo>
                  <a:cubicBezTo>
                    <a:pt x="430762" y="31750"/>
                    <a:pt x="373087" y="31750"/>
                    <a:pt x="315412" y="29210"/>
                  </a:cubicBezTo>
                  <a:cubicBezTo>
                    <a:pt x="255430" y="26670"/>
                    <a:pt x="197755" y="25400"/>
                    <a:pt x="137773" y="24130"/>
                  </a:cubicBezTo>
                  <a:cubicBezTo>
                    <a:pt x="100861" y="21590"/>
                    <a:pt x="61642" y="20320"/>
                    <a:pt x="39370" y="20320"/>
                  </a:cubicBezTo>
                  <a:cubicBezTo>
                    <a:pt x="26670" y="19050"/>
                    <a:pt x="13970" y="17780"/>
                    <a:pt x="0" y="16510"/>
                  </a:cubicBezTo>
                  <a:cubicBezTo>
                    <a:pt x="0" y="24130"/>
                    <a:pt x="0" y="29210"/>
                    <a:pt x="0" y="33020"/>
                  </a:cubicBezTo>
                  <a:cubicBezTo>
                    <a:pt x="7620" y="96586"/>
                    <a:pt x="3810" y="181805"/>
                    <a:pt x="2540" y="248863"/>
                  </a:cubicBezTo>
                  <a:cubicBezTo>
                    <a:pt x="1270" y="296362"/>
                    <a:pt x="2540" y="342464"/>
                    <a:pt x="2540" y="389963"/>
                  </a:cubicBezTo>
                  <a:cubicBezTo>
                    <a:pt x="3810" y="433271"/>
                    <a:pt x="5080" y="476579"/>
                    <a:pt x="6350" y="519888"/>
                  </a:cubicBezTo>
                  <a:cubicBezTo>
                    <a:pt x="7620" y="561799"/>
                    <a:pt x="6350" y="603710"/>
                    <a:pt x="7620" y="645621"/>
                  </a:cubicBezTo>
                  <a:cubicBezTo>
                    <a:pt x="8890" y="709884"/>
                    <a:pt x="10160" y="774148"/>
                    <a:pt x="11430" y="838412"/>
                  </a:cubicBezTo>
                  <a:cubicBezTo>
                    <a:pt x="11430" y="862161"/>
                    <a:pt x="11430" y="1781411"/>
                    <a:pt x="11430" y="1805160"/>
                  </a:cubicBezTo>
                  <a:cubicBezTo>
                    <a:pt x="11430" y="1823130"/>
                    <a:pt x="15240" y="1826940"/>
                    <a:pt x="31750" y="1830750"/>
                  </a:cubicBezTo>
                  <a:cubicBezTo>
                    <a:pt x="43180" y="1833290"/>
                    <a:pt x="54610" y="1835830"/>
                    <a:pt x="70870" y="1837100"/>
                  </a:cubicBezTo>
                  <a:cubicBezTo>
                    <a:pt x="165457" y="1838370"/>
                    <a:pt x="260044" y="1839640"/>
                    <a:pt x="354631" y="1839640"/>
                  </a:cubicBezTo>
                  <a:cubicBezTo>
                    <a:pt x="375394" y="1839640"/>
                    <a:pt x="396157" y="1839640"/>
                    <a:pt x="416920" y="1839640"/>
                  </a:cubicBezTo>
                  <a:cubicBezTo>
                    <a:pt x="483823" y="1840910"/>
                    <a:pt x="548419" y="1844720"/>
                    <a:pt x="615323" y="1842180"/>
                  </a:cubicBezTo>
                  <a:cubicBezTo>
                    <a:pt x="686840" y="1839640"/>
                    <a:pt x="760664" y="1840910"/>
                    <a:pt x="832181" y="1842180"/>
                  </a:cubicBezTo>
                  <a:cubicBezTo>
                    <a:pt x="917540" y="1843450"/>
                    <a:pt x="1288967" y="1843450"/>
                    <a:pt x="1374326" y="1843450"/>
                  </a:cubicBezTo>
                  <a:cubicBezTo>
                    <a:pt x="1445843" y="1844720"/>
                    <a:pt x="1517360" y="1843450"/>
                    <a:pt x="1588878" y="1844720"/>
                  </a:cubicBezTo>
                  <a:cubicBezTo>
                    <a:pt x="1641939" y="1844720"/>
                    <a:pt x="1695000" y="1847260"/>
                    <a:pt x="1748061" y="1845990"/>
                  </a:cubicBezTo>
                  <a:cubicBezTo>
                    <a:pt x="1858797" y="1845990"/>
                    <a:pt x="1969533" y="1843450"/>
                    <a:pt x="2080269" y="1844720"/>
                  </a:cubicBezTo>
                  <a:cubicBezTo>
                    <a:pt x="2248680" y="1845990"/>
                    <a:pt x="2417092" y="1849800"/>
                    <a:pt x="2585503" y="1852340"/>
                  </a:cubicBezTo>
                  <a:cubicBezTo>
                    <a:pt x="2640871" y="1853610"/>
                    <a:pt x="2696239" y="1852340"/>
                    <a:pt x="2751607" y="1851070"/>
                  </a:cubicBezTo>
                  <a:cubicBezTo>
                    <a:pt x="2800054" y="1849800"/>
                    <a:pt x="2848501" y="1849800"/>
                    <a:pt x="2893741" y="1856150"/>
                  </a:cubicBezTo>
                  <a:cubicBezTo>
                    <a:pt x="2906441" y="1858690"/>
                    <a:pt x="2915331" y="1852340"/>
                    <a:pt x="2916601" y="1838370"/>
                  </a:cubicBezTo>
                  <a:cubicBezTo>
                    <a:pt x="2917871" y="1823130"/>
                    <a:pt x="2919141" y="1807890"/>
                    <a:pt x="2919141" y="1789793"/>
                  </a:cubicBezTo>
                  <a:cubicBezTo>
                    <a:pt x="2921681" y="1742294"/>
                    <a:pt x="2924221" y="799295"/>
                    <a:pt x="2926761" y="751795"/>
                  </a:cubicBezTo>
                  <a:cubicBezTo>
                    <a:pt x="2928031" y="733634"/>
                    <a:pt x="2928031" y="715472"/>
                    <a:pt x="2928031" y="698708"/>
                  </a:cubicBezTo>
                  <a:cubicBezTo>
                    <a:pt x="2929301" y="651209"/>
                    <a:pt x="2930571" y="603710"/>
                    <a:pt x="2931841" y="554813"/>
                  </a:cubicBezTo>
                  <a:cubicBezTo>
                    <a:pt x="2933111" y="498932"/>
                    <a:pt x="2933111" y="444447"/>
                    <a:pt x="2933111" y="388566"/>
                  </a:cubicBezTo>
                  <a:cubicBezTo>
                    <a:pt x="2933111" y="370405"/>
                    <a:pt x="2934381" y="352243"/>
                    <a:pt x="2934381" y="335479"/>
                  </a:cubicBezTo>
                  <a:cubicBezTo>
                    <a:pt x="2934381" y="289377"/>
                    <a:pt x="2933111" y="244671"/>
                    <a:pt x="2934381" y="198569"/>
                  </a:cubicBezTo>
                  <a:cubicBezTo>
                    <a:pt x="2938191" y="151070"/>
                    <a:pt x="2942001" y="84012"/>
                    <a:pt x="2929301" y="38100"/>
                  </a:cubicBezTo>
                  <a:close/>
                </a:path>
              </a:pathLst>
            </a:custGeom>
            <a:solidFill>
              <a:srgbClr val="FCE4E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1845" y="856235"/>
            <a:ext cx="2063228" cy="1309212"/>
          </a:xfrm>
          <a:prstGeom prst="rect">
            <a:avLst/>
          </a:prstGeom>
        </p:spPr>
      </p:pic>
      <p:sp>
        <p:nvSpPr>
          <p:cNvPr id="5" name="TextBox 5"/>
          <p:cNvSpPr txBox="1"/>
          <p:nvPr/>
        </p:nvSpPr>
        <p:spPr>
          <a:xfrm>
            <a:off x="4876800" y="3807613"/>
            <a:ext cx="9677400" cy="1410643"/>
          </a:xfrm>
          <a:prstGeom prst="rect">
            <a:avLst/>
          </a:prstGeom>
        </p:spPr>
        <p:txBody>
          <a:bodyPr wrap="square" lIns="0" tIns="0" rIns="0" bIns="0" rtlCol="0" anchor="t">
            <a:spAutoFit/>
          </a:bodyPr>
          <a:lstStyle/>
          <a:p>
            <a:pPr algn="ctr">
              <a:lnSpc>
                <a:spcPts val="11000"/>
              </a:lnSpc>
            </a:pPr>
            <a:r>
              <a:rPr lang="vi-VN" sz="11000" b="1" dirty="0" smtClean="0">
                <a:solidFill>
                  <a:srgbClr val="000000"/>
                </a:solidFill>
              </a:rPr>
              <a:t>3. LUYỆN TẬP</a:t>
            </a:r>
            <a:endParaRPr lang="en-US" sz="11000" b="1" dirty="0">
              <a:solidFill>
                <a:srgbClr val="000000"/>
              </a:solidFill>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761588" y="1033218"/>
            <a:ext cx="674598" cy="68964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982063">
            <a:off x="2876132" y="1726322"/>
            <a:ext cx="3119557" cy="705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51801" y="-1247383"/>
            <a:ext cx="5361002" cy="5569872"/>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179440" y="9155466"/>
            <a:ext cx="2750436" cy="465074"/>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400615">
            <a:off x="16116210" y="3737326"/>
            <a:ext cx="1242821" cy="2756258"/>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28700" y="5715888"/>
            <a:ext cx="1130739" cy="1104012"/>
          </a:xfrm>
          <a:prstGeom prst="rect">
            <a:avLst/>
          </a:prstGeom>
        </p:spPr>
      </p:pic>
      <p:pic>
        <p:nvPicPr>
          <p:cNvPr id="14"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65853" y="6114023"/>
            <a:ext cx="14867962" cy="4051519"/>
          </a:xfrm>
          <a:prstGeom prst="rect">
            <a:avLst/>
          </a:prstGeom>
        </p:spPr>
      </p:pic>
    </p:spTree>
    <p:extLst>
      <p:ext uri="{BB962C8B-B14F-4D97-AF65-F5344CB8AC3E}">
        <p14:creationId xmlns:p14="http://schemas.microsoft.com/office/powerpoint/2010/main" val="24605298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4876800" y="9603702"/>
            <a:ext cx="8965578" cy="2510362"/>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90600" y="-1140538"/>
            <a:ext cx="3124200" cy="3245922"/>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46742" y="9661443"/>
            <a:ext cx="2791525" cy="472021"/>
          </a:xfrm>
          <a:prstGeom prst="rect">
            <a:avLst/>
          </a:prstGeom>
        </p:spPr>
      </p:pic>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391835" y="1807752"/>
            <a:ext cx="1032586" cy="991283"/>
          </a:xfrm>
          <a:prstGeom prst="rect">
            <a:avLst/>
          </a:prstGeom>
        </p:spPr>
      </p:pic>
      <p:sp>
        <p:nvSpPr>
          <p:cNvPr id="21" name="TextBox 14"/>
          <p:cNvSpPr txBox="1"/>
          <p:nvPr/>
        </p:nvSpPr>
        <p:spPr>
          <a:xfrm>
            <a:off x="1295400" y="233700"/>
            <a:ext cx="16535400" cy="1025922"/>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1. Em hãy đọc các tình huống sau và trả lời câu hỏi</a:t>
            </a:r>
            <a:endParaRPr lang="en-US" sz="5200" b="1" dirty="0">
              <a:solidFill>
                <a:srgbClr val="000000"/>
              </a:solidFill>
              <a:latin typeface="Arial" panose="020B0604020202020204" pitchFamily="34" charset="0"/>
              <a:cs typeface="Arial" panose="020B0604020202020204" pitchFamily="34" charset="0"/>
            </a:endParaRPr>
          </a:p>
        </p:txBody>
      </p:sp>
      <p:sp>
        <p:nvSpPr>
          <p:cNvPr id="22" name="Rectangle 21"/>
          <p:cNvSpPr/>
          <p:nvPr/>
        </p:nvSpPr>
        <p:spPr>
          <a:xfrm>
            <a:off x="835923" y="1392254"/>
            <a:ext cx="4261103" cy="830997"/>
          </a:xfrm>
          <a:prstGeom prst="rect">
            <a:avLst/>
          </a:prstGeom>
          <a:noFill/>
        </p:spPr>
        <p:txBody>
          <a:bodyPr wrap="none" lIns="91440" tIns="45720" rIns="91440" bIns="45720">
            <a:spAutoFit/>
          </a:bodyPr>
          <a:lstStyle/>
          <a:p>
            <a:pPr algn="ctr"/>
            <a:r>
              <a:rPr lang="vi-VN" sz="4800" b="1" dirty="0" smtClean="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rPr>
              <a:t>Tình huống 1:</a:t>
            </a:r>
            <a:endParaRPr lang="en-US" sz="4800" b="1" dirty="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endParaRPr>
          </a:p>
        </p:txBody>
      </p:sp>
      <p:sp>
        <p:nvSpPr>
          <p:cNvPr id="23" name="TextBox 22"/>
          <p:cNvSpPr txBox="1"/>
          <p:nvPr/>
        </p:nvSpPr>
        <p:spPr>
          <a:xfrm>
            <a:off x="1276673" y="2345864"/>
            <a:ext cx="16154400" cy="4755148"/>
          </a:xfrm>
          <a:prstGeom prst="rect">
            <a:avLst/>
          </a:prstGeom>
          <a:solidFill>
            <a:schemeClr val="accent1">
              <a:lumMod val="20000"/>
              <a:lumOff val="80000"/>
            </a:schemeClr>
          </a:solidFill>
        </p:spPr>
        <p:txBody>
          <a:bodyPr wrap="square" rtlCol="0">
            <a:spAutoFit/>
          </a:bodyPr>
          <a:lstStyle/>
          <a:p>
            <a:pPr algn="just">
              <a:lnSpc>
                <a:spcPct val="150000"/>
              </a:lnSpc>
            </a:pPr>
            <a:r>
              <a:rPr lang="vi-VN" sz="4200" dirty="0" smtClean="0"/>
              <a:t>	</a:t>
            </a:r>
            <a:r>
              <a:rPr lang="vi-VN" sz="4000" dirty="0" smtClean="0"/>
              <a:t>M sinh ra và lớn lên ở một vùng đất có truyền thống yêu nước với môn võ truyền thống độc đáo, được nhiều người biết đến. Tại đậy, các câu lạc bộ võ thuật cổ truyền hoạt động sôi nổi với nhiều bạn trẻ tham gia. Khi bạn bè mời gia nhập câu lạc bộ, M cho rằng: </a:t>
            </a:r>
            <a:r>
              <a:rPr lang="vi-VN" sz="4000" i="1" dirty="0" smtClean="0"/>
              <a:t>“Học võ làm gì cho phí thời gian, ngày nay người ta đã có nhiều vũ khí hiện đại rồi”.</a:t>
            </a:r>
            <a:endParaRPr lang="en-US" sz="4000" i="1" dirty="0"/>
          </a:p>
        </p:txBody>
      </p:sp>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401" y="7734300"/>
            <a:ext cx="1228999" cy="1228999"/>
          </a:xfrm>
          <a:prstGeom prst="rect">
            <a:avLst/>
          </a:prstGeom>
        </p:spPr>
      </p:pic>
      <p:sp>
        <p:nvSpPr>
          <p:cNvPr id="25" name="TextBox 24"/>
          <p:cNvSpPr txBox="1"/>
          <p:nvPr/>
        </p:nvSpPr>
        <p:spPr>
          <a:xfrm>
            <a:off x="1276673" y="7468766"/>
            <a:ext cx="16154400" cy="1824923"/>
          </a:xfrm>
          <a:prstGeom prst="rect">
            <a:avLst/>
          </a:prstGeom>
          <a:solidFill>
            <a:schemeClr val="accent6">
              <a:lumMod val="20000"/>
              <a:lumOff val="80000"/>
            </a:schemeClr>
          </a:solidFill>
        </p:spPr>
        <p:txBody>
          <a:bodyPr wrap="square" rtlCol="0">
            <a:spAutoFit/>
          </a:bodyPr>
          <a:lstStyle/>
          <a:p>
            <a:pPr algn="just">
              <a:lnSpc>
                <a:spcPct val="150000"/>
              </a:lnSpc>
            </a:pPr>
            <a:r>
              <a:rPr lang="vi-VN" sz="4000" dirty="0"/>
              <a:t>Nếu là bạn của M, em sẽ nói gì với </a:t>
            </a:r>
            <a:r>
              <a:rPr lang="vi-VN" sz="4000" dirty="0" smtClean="0"/>
              <a:t>M? Em </a:t>
            </a:r>
            <a:r>
              <a:rPr lang="vi-VN" sz="4000" dirty="0"/>
              <a:t>cần làm gì để tránh các biểu hiện đi ngược lại hay thiếu tôn trọng truyền thống quê hương</a:t>
            </a:r>
            <a:r>
              <a:rPr lang="vi-VN" sz="4000" dirty="0" smtClean="0"/>
              <a:t>?</a:t>
            </a:r>
            <a:endParaRPr lang="vi-VN" sz="40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circle(in)">
                                      <p:cBhvr>
                                        <p:cTn id="19" dur="2000"/>
                                        <p:tgtEl>
                                          <p:spTgt spid="2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4876800" y="9603702"/>
            <a:ext cx="8965578" cy="2510362"/>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90600" y="-1140538"/>
            <a:ext cx="3124200" cy="3245922"/>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46742" y="9661443"/>
            <a:ext cx="2791525" cy="472021"/>
          </a:xfrm>
          <a:prstGeom prst="rect">
            <a:avLst/>
          </a:prstGeom>
        </p:spPr>
      </p:pic>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391835" y="1807752"/>
            <a:ext cx="1032586" cy="991283"/>
          </a:xfrm>
          <a:prstGeom prst="rect">
            <a:avLst/>
          </a:prstGeom>
        </p:spPr>
      </p:pic>
      <p:sp>
        <p:nvSpPr>
          <p:cNvPr id="21" name="TextBox 14"/>
          <p:cNvSpPr txBox="1"/>
          <p:nvPr/>
        </p:nvSpPr>
        <p:spPr>
          <a:xfrm>
            <a:off x="1295400" y="233700"/>
            <a:ext cx="16535400" cy="1025922"/>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1. Em hãy đọc các tình huống sau và trả lời câu hỏi</a:t>
            </a:r>
            <a:endParaRPr lang="en-US" sz="5200" b="1" dirty="0">
              <a:solidFill>
                <a:srgbClr val="000000"/>
              </a:solidFill>
              <a:latin typeface="Arial" panose="020B0604020202020204" pitchFamily="34" charset="0"/>
              <a:cs typeface="Arial" panose="020B0604020202020204" pitchFamily="34" charset="0"/>
            </a:endParaRPr>
          </a:p>
        </p:txBody>
      </p:sp>
      <p:sp>
        <p:nvSpPr>
          <p:cNvPr id="22" name="Rectangle 21"/>
          <p:cNvSpPr/>
          <p:nvPr/>
        </p:nvSpPr>
        <p:spPr>
          <a:xfrm>
            <a:off x="841914" y="1560504"/>
            <a:ext cx="4261103" cy="830997"/>
          </a:xfrm>
          <a:prstGeom prst="rect">
            <a:avLst/>
          </a:prstGeom>
          <a:noFill/>
        </p:spPr>
        <p:txBody>
          <a:bodyPr wrap="none" lIns="91440" tIns="45720" rIns="91440" bIns="45720">
            <a:spAutoFit/>
          </a:bodyPr>
          <a:lstStyle/>
          <a:p>
            <a:pPr algn="ctr"/>
            <a:r>
              <a:rPr lang="vi-VN" sz="4800" b="1" dirty="0" smtClean="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rPr>
              <a:t>Tình huống 1:</a:t>
            </a:r>
            <a:endParaRPr lang="en-US" sz="4800" b="1" dirty="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endParaRPr>
          </a:p>
        </p:txBody>
      </p:sp>
      <p:pic>
        <p:nvPicPr>
          <p:cNvPr id="11" name="Picture 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838966" y="2327014"/>
            <a:ext cx="3345454" cy="7334429"/>
          </a:xfrm>
          <a:prstGeom prst="rect">
            <a:avLst/>
          </a:prstGeom>
        </p:spPr>
      </p:pic>
      <p:sp>
        <p:nvSpPr>
          <p:cNvPr id="2" name="Rectangle 1"/>
          <p:cNvSpPr/>
          <p:nvPr/>
        </p:nvSpPr>
        <p:spPr>
          <a:xfrm>
            <a:off x="856397" y="2380932"/>
            <a:ext cx="12504761" cy="6759030"/>
          </a:xfrm>
          <a:prstGeom prst="rect">
            <a:avLst/>
          </a:prstGeom>
        </p:spPr>
        <p:txBody>
          <a:bodyPr wrap="square">
            <a:spAutoFit/>
          </a:bodyPr>
          <a:lstStyle/>
          <a:p>
            <a:pPr algn="just">
              <a:lnSpc>
                <a:spcPct val="150000"/>
              </a:lnSpc>
            </a:pPr>
            <a:r>
              <a:rPr lang="vi-VN" sz="4200" dirty="0">
                <a:solidFill>
                  <a:srgbClr val="333333"/>
                </a:solidFill>
              </a:rPr>
              <a:t>Để tránh các biểu hiện đi ngược lại hay thiếu tôn trọng truyền thống quê hương, em cần:</a:t>
            </a:r>
          </a:p>
          <a:p>
            <a:pPr marL="1143000" lvl="1" indent="-685800" algn="just">
              <a:lnSpc>
                <a:spcPct val="150000"/>
              </a:lnSpc>
              <a:buFont typeface="Wingdings" panose="05000000000000000000" pitchFamily="2" charset="2"/>
              <a:buChar char="§"/>
            </a:pPr>
            <a:r>
              <a:rPr lang="vi-VN" sz="4200" dirty="0">
                <a:solidFill>
                  <a:srgbClr val="333333"/>
                </a:solidFill>
              </a:rPr>
              <a:t>Phê phán, lên án những hành vi làm mai một các giá trị của truyền thống. </a:t>
            </a:r>
          </a:p>
          <a:p>
            <a:pPr marL="1143000" lvl="1" indent="-685800" algn="just">
              <a:lnSpc>
                <a:spcPct val="150000"/>
              </a:lnSpc>
              <a:buFont typeface="Wingdings" panose="05000000000000000000" pitchFamily="2" charset="2"/>
              <a:buChar char="§"/>
            </a:pPr>
            <a:r>
              <a:rPr lang="vi-VN" sz="4200" dirty="0">
                <a:solidFill>
                  <a:srgbClr val="333333"/>
                </a:solidFill>
              </a:rPr>
              <a:t>Phê phán những người làm điều xấu ảnh hưởng đến thanh danh của gia đình và dòng họ và địa phương.</a:t>
            </a:r>
            <a:endParaRPr lang="vi-VN" sz="4200" b="0" i="0" dirty="0">
              <a:solidFill>
                <a:srgbClr val="333333"/>
              </a:solidFill>
              <a:effectLst/>
            </a:endParaRPr>
          </a:p>
        </p:txBody>
      </p:sp>
    </p:spTree>
    <p:extLst>
      <p:ext uri="{BB962C8B-B14F-4D97-AF65-F5344CB8AC3E}">
        <p14:creationId xmlns:p14="http://schemas.microsoft.com/office/powerpoint/2010/main" val="41895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4876800" y="9603702"/>
            <a:ext cx="8965578" cy="2510362"/>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90600" y="-1140538"/>
            <a:ext cx="3124200" cy="3245922"/>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46742" y="9661443"/>
            <a:ext cx="2791525" cy="472021"/>
          </a:xfrm>
          <a:prstGeom prst="rect">
            <a:avLst/>
          </a:prstGeom>
        </p:spPr>
      </p:pic>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391835" y="1807752"/>
            <a:ext cx="1032586" cy="991283"/>
          </a:xfrm>
          <a:prstGeom prst="rect">
            <a:avLst/>
          </a:prstGeom>
        </p:spPr>
      </p:pic>
      <p:sp>
        <p:nvSpPr>
          <p:cNvPr id="21" name="TextBox 14"/>
          <p:cNvSpPr txBox="1"/>
          <p:nvPr/>
        </p:nvSpPr>
        <p:spPr>
          <a:xfrm>
            <a:off x="1295400" y="233700"/>
            <a:ext cx="16535400" cy="1025922"/>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1. Em hãy đọc các tình huống sau và trả lời câu hỏi</a:t>
            </a:r>
            <a:endParaRPr lang="en-US" sz="5200" b="1" dirty="0">
              <a:solidFill>
                <a:srgbClr val="000000"/>
              </a:solidFill>
              <a:latin typeface="Arial" panose="020B0604020202020204" pitchFamily="34" charset="0"/>
              <a:cs typeface="Arial" panose="020B0604020202020204" pitchFamily="34" charset="0"/>
            </a:endParaRPr>
          </a:p>
        </p:txBody>
      </p:sp>
      <p:sp>
        <p:nvSpPr>
          <p:cNvPr id="22" name="Rectangle 21"/>
          <p:cNvSpPr/>
          <p:nvPr/>
        </p:nvSpPr>
        <p:spPr>
          <a:xfrm>
            <a:off x="835923" y="1392254"/>
            <a:ext cx="4261103" cy="830997"/>
          </a:xfrm>
          <a:prstGeom prst="rect">
            <a:avLst/>
          </a:prstGeom>
          <a:noFill/>
        </p:spPr>
        <p:txBody>
          <a:bodyPr wrap="none" lIns="91440" tIns="45720" rIns="91440" bIns="45720">
            <a:spAutoFit/>
          </a:bodyPr>
          <a:lstStyle/>
          <a:p>
            <a:pPr algn="ctr"/>
            <a:r>
              <a:rPr lang="vi-VN" sz="4800" b="1" dirty="0" smtClean="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rPr>
              <a:t>Tình huống 2:</a:t>
            </a:r>
            <a:endParaRPr lang="en-US" sz="4800" b="1" dirty="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endParaRPr>
          </a:p>
        </p:txBody>
      </p:sp>
      <p:sp>
        <p:nvSpPr>
          <p:cNvPr id="23" name="TextBox 22"/>
          <p:cNvSpPr txBox="1"/>
          <p:nvPr/>
        </p:nvSpPr>
        <p:spPr>
          <a:xfrm>
            <a:off x="1276673" y="2345864"/>
            <a:ext cx="16154400" cy="5353197"/>
          </a:xfrm>
          <a:prstGeom prst="rect">
            <a:avLst/>
          </a:prstGeom>
          <a:solidFill>
            <a:schemeClr val="accent1">
              <a:lumMod val="20000"/>
              <a:lumOff val="80000"/>
            </a:schemeClr>
          </a:solidFill>
        </p:spPr>
        <p:txBody>
          <a:bodyPr wrap="square" rtlCol="0">
            <a:spAutoFit/>
          </a:bodyPr>
          <a:lstStyle/>
          <a:p>
            <a:pPr algn="just">
              <a:lnSpc>
                <a:spcPct val="150000"/>
              </a:lnSpc>
            </a:pPr>
            <a:r>
              <a:rPr lang="vi-VN" sz="4200" dirty="0" smtClean="0"/>
              <a:t>	</a:t>
            </a:r>
            <a:r>
              <a:rPr lang="vi-VN" sz="3800" dirty="0" smtClean="0"/>
              <a:t>Lan là học sinh lớp 7A, rất yêu thích công nghệ và khám phá thế giới. Lan đã lập một kênh Youtube riêng để đăng tải các đoạn phim về lịch sử và giới thiệu làng nghề nặn tò he của quê hương mình. Những đoạn phim của Lan nhận được rất nhiều lượt xem, lời khen ngợi từ bạn bè trong nước và trên thế giới. Lan bảo em: </a:t>
            </a:r>
            <a:r>
              <a:rPr lang="vi-VN" sz="3800" i="1" dirty="0" smtClean="0"/>
              <a:t>“Bạn tham gia cùng với mình để làm thêm nhiều đoạn phim giới thiệu về truyền thống quê hương nữa nhé.”.</a:t>
            </a:r>
            <a:endParaRPr lang="en-US" sz="3800" i="1" dirty="0"/>
          </a:p>
        </p:txBody>
      </p:sp>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674" y="8174451"/>
            <a:ext cx="1228999" cy="1228999"/>
          </a:xfrm>
          <a:prstGeom prst="rect">
            <a:avLst/>
          </a:prstGeom>
        </p:spPr>
      </p:pic>
      <p:sp>
        <p:nvSpPr>
          <p:cNvPr id="25" name="TextBox 24"/>
          <p:cNvSpPr txBox="1"/>
          <p:nvPr/>
        </p:nvSpPr>
        <p:spPr>
          <a:xfrm>
            <a:off x="1237435" y="8015397"/>
            <a:ext cx="16154400" cy="1824923"/>
          </a:xfrm>
          <a:prstGeom prst="rect">
            <a:avLst/>
          </a:prstGeom>
          <a:solidFill>
            <a:schemeClr val="accent6">
              <a:lumMod val="20000"/>
              <a:lumOff val="80000"/>
            </a:schemeClr>
          </a:solidFill>
        </p:spPr>
        <p:txBody>
          <a:bodyPr wrap="square" rtlCol="0">
            <a:spAutoFit/>
          </a:bodyPr>
          <a:lstStyle/>
          <a:p>
            <a:pPr algn="just">
              <a:lnSpc>
                <a:spcPct val="150000"/>
              </a:lnSpc>
            </a:pPr>
            <a:r>
              <a:rPr lang="vi-VN" sz="4000" dirty="0"/>
              <a:t>Em sẽ nói gì với </a:t>
            </a:r>
            <a:r>
              <a:rPr lang="vi-VN" sz="4000" dirty="0" smtClean="0"/>
              <a:t>Lan? Em </a:t>
            </a:r>
            <a:r>
              <a:rPr lang="vi-VN" sz="4000" dirty="0"/>
              <a:t>sẽ quảng bá truyền thống quê hương em như thế nào? </a:t>
            </a:r>
          </a:p>
        </p:txBody>
      </p:sp>
    </p:spTree>
    <p:extLst>
      <p:ext uri="{BB962C8B-B14F-4D97-AF65-F5344CB8AC3E}">
        <p14:creationId xmlns:p14="http://schemas.microsoft.com/office/powerpoint/2010/main" val="97626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4876800" y="9603702"/>
            <a:ext cx="8965578" cy="2510362"/>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90600" y="-1140538"/>
            <a:ext cx="3124200" cy="3245922"/>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46742" y="9661443"/>
            <a:ext cx="2791525" cy="472021"/>
          </a:xfrm>
          <a:prstGeom prst="rect">
            <a:avLst/>
          </a:prstGeom>
        </p:spPr>
      </p:pic>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391835" y="1807752"/>
            <a:ext cx="1032586" cy="991283"/>
          </a:xfrm>
          <a:prstGeom prst="rect">
            <a:avLst/>
          </a:prstGeom>
        </p:spPr>
      </p:pic>
      <p:sp>
        <p:nvSpPr>
          <p:cNvPr id="21" name="TextBox 14"/>
          <p:cNvSpPr txBox="1"/>
          <p:nvPr/>
        </p:nvSpPr>
        <p:spPr>
          <a:xfrm>
            <a:off x="1295400" y="233700"/>
            <a:ext cx="16535400" cy="1025922"/>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1. Em hãy đọc các tình huống sau và trả lời câu hỏi</a:t>
            </a:r>
            <a:endParaRPr lang="en-US" sz="5200" b="1" dirty="0">
              <a:solidFill>
                <a:srgbClr val="000000"/>
              </a:solidFill>
              <a:latin typeface="Arial" panose="020B0604020202020204" pitchFamily="34" charset="0"/>
              <a:cs typeface="Arial" panose="020B0604020202020204" pitchFamily="34" charset="0"/>
            </a:endParaRPr>
          </a:p>
        </p:txBody>
      </p:sp>
      <p:sp>
        <p:nvSpPr>
          <p:cNvPr id="22" name="Rectangle 21"/>
          <p:cNvSpPr/>
          <p:nvPr/>
        </p:nvSpPr>
        <p:spPr>
          <a:xfrm>
            <a:off x="841914" y="1560504"/>
            <a:ext cx="4261103" cy="830997"/>
          </a:xfrm>
          <a:prstGeom prst="rect">
            <a:avLst/>
          </a:prstGeom>
          <a:noFill/>
        </p:spPr>
        <p:txBody>
          <a:bodyPr wrap="none" lIns="91440" tIns="45720" rIns="91440" bIns="45720">
            <a:spAutoFit/>
          </a:bodyPr>
          <a:lstStyle/>
          <a:p>
            <a:pPr algn="ctr"/>
            <a:r>
              <a:rPr lang="vi-VN" sz="4800" b="1" dirty="0" smtClean="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rPr>
              <a:t>Tình huống 2:</a:t>
            </a:r>
            <a:endParaRPr lang="en-US" sz="4800" b="1" dirty="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endParaRPr>
          </a:p>
        </p:txBody>
      </p:sp>
      <p:sp>
        <p:nvSpPr>
          <p:cNvPr id="2" name="Rectangle 1"/>
          <p:cNvSpPr/>
          <p:nvPr/>
        </p:nvSpPr>
        <p:spPr>
          <a:xfrm>
            <a:off x="856397" y="2380932"/>
            <a:ext cx="13393003" cy="6878806"/>
          </a:xfrm>
          <a:prstGeom prst="rect">
            <a:avLst/>
          </a:prstGeom>
        </p:spPr>
        <p:txBody>
          <a:bodyPr wrap="square">
            <a:spAutoFit/>
          </a:bodyPr>
          <a:lstStyle/>
          <a:p>
            <a:pPr algn="just">
              <a:lnSpc>
                <a:spcPct val="150000"/>
              </a:lnSpc>
            </a:pPr>
            <a:r>
              <a:rPr lang="vi-VN" sz="4200" dirty="0" smtClean="0">
                <a:solidFill>
                  <a:srgbClr val="333333"/>
                </a:solidFill>
              </a:rPr>
              <a:t>Ta có thể quảng </a:t>
            </a:r>
            <a:r>
              <a:rPr lang="vi-VN" sz="4200" dirty="0">
                <a:solidFill>
                  <a:srgbClr val="333333"/>
                </a:solidFill>
              </a:rPr>
              <a:t>bá truyền thống bằng cách:</a:t>
            </a:r>
          </a:p>
          <a:p>
            <a:pPr marL="1028700" lvl="1" indent="-571500" algn="just">
              <a:lnSpc>
                <a:spcPct val="150000"/>
              </a:lnSpc>
              <a:buFont typeface="Wingdings" panose="05000000000000000000" pitchFamily="2" charset="2"/>
              <a:buChar char="§"/>
            </a:pPr>
            <a:r>
              <a:rPr lang="vi-VN" sz="4200" dirty="0">
                <a:solidFill>
                  <a:srgbClr val="333333"/>
                </a:solidFill>
              </a:rPr>
              <a:t>Cùng Lan đi đến các nơi có người nặn tò he để quay các đoạn phim về họ.</a:t>
            </a:r>
          </a:p>
          <a:p>
            <a:pPr marL="1028700" lvl="1" indent="-571500" algn="just">
              <a:lnSpc>
                <a:spcPct val="150000"/>
              </a:lnSpc>
              <a:buFont typeface="Wingdings" panose="05000000000000000000" pitchFamily="2" charset="2"/>
              <a:buChar char="§"/>
            </a:pPr>
            <a:r>
              <a:rPr lang="vi-VN" sz="4200" dirty="0">
                <a:solidFill>
                  <a:srgbClr val="333333"/>
                </a:solidFill>
              </a:rPr>
              <a:t>Học cách làm tò he để có thể giới thiệu với bạn bè.</a:t>
            </a:r>
          </a:p>
          <a:p>
            <a:pPr marL="1028700" lvl="1" indent="-571500" algn="just">
              <a:lnSpc>
                <a:spcPct val="150000"/>
              </a:lnSpc>
              <a:buFont typeface="Wingdings" panose="05000000000000000000" pitchFamily="2" charset="2"/>
              <a:buChar char="§"/>
            </a:pPr>
            <a:r>
              <a:rPr lang="vi-VN" sz="4200" dirty="0" smtClean="0">
                <a:solidFill>
                  <a:srgbClr val="333333"/>
                </a:solidFill>
              </a:rPr>
              <a:t>Cùng </a:t>
            </a:r>
            <a:r>
              <a:rPr lang="vi-VN" sz="4200" dirty="0">
                <a:solidFill>
                  <a:srgbClr val="333333"/>
                </a:solidFill>
              </a:rPr>
              <a:t>Lan phỏng vấn nhiều người ở quê hương ta để cho mọi người hiểu rõ hơn về con người, cuộc sống ở quê hương mình.</a:t>
            </a:r>
            <a:endParaRPr lang="vi-VN" sz="4200" b="0" i="0" dirty="0">
              <a:solidFill>
                <a:srgbClr val="333333"/>
              </a:solidFill>
              <a:effectLst/>
            </a:endParaRPr>
          </a:p>
        </p:txBody>
      </p:sp>
      <p:pic>
        <p:nvPicPr>
          <p:cNvPr id="10" name="Picture 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267295" y="3475460"/>
            <a:ext cx="4024117" cy="5458378"/>
          </a:xfrm>
          <a:prstGeom prst="rect">
            <a:avLst/>
          </a:prstGeom>
        </p:spPr>
      </p:pic>
    </p:spTree>
    <p:extLst>
      <p:ext uri="{BB962C8B-B14F-4D97-AF65-F5344CB8AC3E}">
        <p14:creationId xmlns:p14="http://schemas.microsoft.com/office/powerpoint/2010/main" val="110732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4876800" y="9603702"/>
            <a:ext cx="8965578" cy="2510362"/>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90600" y="-1140538"/>
            <a:ext cx="3124200" cy="3245922"/>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46742" y="9661443"/>
            <a:ext cx="2791525" cy="472021"/>
          </a:xfrm>
          <a:prstGeom prst="rect">
            <a:avLst/>
          </a:prstGeom>
        </p:spPr>
      </p:pic>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391835" y="1807752"/>
            <a:ext cx="1032586" cy="991283"/>
          </a:xfrm>
          <a:prstGeom prst="rect">
            <a:avLst/>
          </a:prstGeom>
        </p:spPr>
      </p:pic>
      <p:sp>
        <p:nvSpPr>
          <p:cNvPr id="21" name="TextBox 14"/>
          <p:cNvSpPr txBox="1"/>
          <p:nvPr/>
        </p:nvSpPr>
        <p:spPr>
          <a:xfrm>
            <a:off x="1295400" y="233700"/>
            <a:ext cx="16535400" cy="921214"/>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2. Em hãy sắm vai và xử lí các tình huống sau</a:t>
            </a:r>
            <a:endParaRPr lang="en-US" sz="5200" b="1" dirty="0">
              <a:solidFill>
                <a:srgbClr val="0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16">
            <a:extLst>
              <a:ext uri="{28A0092B-C50C-407E-A947-70E740481C1C}">
                <a14:useLocalDpi xmlns:a14="http://schemas.microsoft.com/office/drawing/2010/main" val="0"/>
              </a:ext>
            </a:extLst>
          </a:blip>
          <a:srcRect t="1751"/>
          <a:stretch/>
        </p:blipFill>
        <p:spPr>
          <a:xfrm>
            <a:off x="571500" y="2237109"/>
            <a:ext cx="5219699" cy="3632338"/>
          </a:xfrm>
          <a:prstGeom prst="rect">
            <a:avLst/>
          </a:prstGeom>
        </p:spPr>
      </p:pic>
      <p:sp>
        <p:nvSpPr>
          <p:cNvPr id="12" name="Rectangle 11"/>
          <p:cNvSpPr/>
          <p:nvPr/>
        </p:nvSpPr>
        <p:spPr>
          <a:xfrm>
            <a:off x="6553200" y="1392253"/>
            <a:ext cx="4261103" cy="830997"/>
          </a:xfrm>
          <a:prstGeom prst="rect">
            <a:avLst/>
          </a:prstGeom>
          <a:noFill/>
        </p:spPr>
        <p:txBody>
          <a:bodyPr wrap="none" lIns="91440" tIns="45720" rIns="91440" bIns="45720">
            <a:spAutoFit/>
          </a:bodyPr>
          <a:lstStyle/>
          <a:p>
            <a:pPr algn="ctr"/>
            <a:r>
              <a:rPr lang="vi-VN" sz="4800" b="1" dirty="0" smtClean="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rPr>
              <a:t>Tình huống 1:</a:t>
            </a:r>
            <a:endParaRPr lang="en-US" sz="4800" b="1" dirty="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endParaRPr>
          </a:p>
        </p:txBody>
      </p:sp>
      <p:sp>
        <p:nvSpPr>
          <p:cNvPr id="3" name="TextBox 2"/>
          <p:cNvSpPr txBox="1"/>
          <p:nvPr/>
        </p:nvSpPr>
        <p:spPr>
          <a:xfrm>
            <a:off x="6003308" y="2085481"/>
            <a:ext cx="11372034" cy="3600986"/>
          </a:xfrm>
          <a:prstGeom prst="rect">
            <a:avLst/>
          </a:prstGeom>
          <a:noFill/>
        </p:spPr>
        <p:txBody>
          <a:bodyPr wrap="square" rtlCol="0">
            <a:spAutoFit/>
          </a:bodyPr>
          <a:lstStyle/>
          <a:p>
            <a:pPr algn="just">
              <a:lnSpc>
                <a:spcPct val="150000"/>
              </a:lnSpc>
            </a:pPr>
            <a:r>
              <a:rPr lang="vi-VN" sz="3800" dirty="0" smtClean="0"/>
              <a:t>N ước mơ sau này trở thành một nữ chiến sĩ Quân đội Nhân dân Việt Nam để phát huy truyền thống anh hùng của quê hương. N  luôn chịu khó học tập và rèn cho mình thói quen đúng giờ, dậy sớm.</a:t>
            </a:r>
            <a:endParaRPr lang="en-US" sz="3800" dirty="0"/>
          </a:p>
        </p:txBody>
      </p:sp>
      <p:sp>
        <p:nvSpPr>
          <p:cNvPr id="14" name="TextBox 13"/>
          <p:cNvSpPr txBox="1"/>
          <p:nvPr/>
        </p:nvSpPr>
        <p:spPr>
          <a:xfrm>
            <a:off x="571500" y="5900798"/>
            <a:ext cx="16820334" cy="3600986"/>
          </a:xfrm>
          <a:prstGeom prst="rect">
            <a:avLst/>
          </a:prstGeom>
          <a:noFill/>
        </p:spPr>
        <p:txBody>
          <a:bodyPr wrap="square" rtlCol="0">
            <a:spAutoFit/>
          </a:bodyPr>
          <a:lstStyle/>
          <a:p>
            <a:pPr algn="just">
              <a:lnSpc>
                <a:spcPct val="150000"/>
              </a:lnSpc>
            </a:pPr>
            <a:r>
              <a:rPr lang="vi-VN" sz="3800" dirty="0" smtClean="0"/>
              <a:t>Năm học nào, M cũng đạt danh hiệu Học sinh giỏi. N bảo B sau này cùng thi vào trường quân đội để tiếp bước truyền thống của cha ông đi trước nhưng B lại có ước mơ khác. B cho rằng: “Mỗi người có một cách thể hiện tình yêu quê hương khác nhau.”</a:t>
            </a:r>
            <a:endParaRPr lang="en-US" sz="3800" dirty="0"/>
          </a:p>
        </p:txBody>
      </p:sp>
    </p:spTree>
    <p:extLst>
      <p:ext uri="{BB962C8B-B14F-4D97-AF65-F5344CB8AC3E}">
        <p14:creationId xmlns:p14="http://schemas.microsoft.com/office/powerpoint/2010/main" val="142122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500"/>
                                        <p:tgtEl>
                                          <p:spTgt spid="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500"/>
                                        <p:tgtEl>
                                          <p:spTgt spid="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4876800" y="9603702"/>
            <a:ext cx="8965578" cy="2510362"/>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90600" y="-1140538"/>
            <a:ext cx="3124200" cy="3245922"/>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46742" y="9661443"/>
            <a:ext cx="2791525" cy="472021"/>
          </a:xfrm>
          <a:prstGeom prst="rect">
            <a:avLst/>
          </a:prstGeom>
        </p:spPr>
      </p:pic>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391835" y="1807752"/>
            <a:ext cx="1032586" cy="991283"/>
          </a:xfrm>
          <a:prstGeom prst="rect">
            <a:avLst/>
          </a:prstGeom>
        </p:spPr>
      </p:pic>
      <p:sp>
        <p:nvSpPr>
          <p:cNvPr id="21" name="TextBox 14"/>
          <p:cNvSpPr txBox="1"/>
          <p:nvPr/>
        </p:nvSpPr>
        <p:spPr>
          <a:xfrm>
            <a:off x="1295400" y="233700"/>
            <a:ext cx="16535400" cy="921214"/>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2. Em hãy sắm vai và xử lí các tình huống sau</a:t>
            </a:r>
            <a:endParaRPr lang="en-US" sz="5200" b="1" dirty="0">
              <a:solidFill>
                <a:srgbClr val="000000"/>
              </a:solidFill>
              <a:latin typeface="Arial" panose="020B0604020202020204" pitchFamily="34" charset="0"/>
              <a:cs typeface="Arial" panose="020B0604020202020204" pitchFamily="34" charset="0"/>
            </a:endParaRPr>
          </a:p>
        </p:txBody>
      </p:sp>
      <p:sp>
        <p:nvSpPr>
          <p:cNvPr id="12" name="Rectangle 11"/>
          <p:cNvSpPr/>
          <p:nvPr/>
        </p:nvSpPr>
        <p:spPr>
          <a:xfrm>
            <a:off x="6553200" y="1392253"/>
            <a:ext cx="4261103" cy="830997"/>
          </a:xfrm>
          <a:prstGeom prst="rect">
            <a:avLst/>
          </a:prstGeom>
          <a:noFill/>
        </p:spPr>
        <p:txBody>
          <a:bodyPr wrap="none" lIns="91440" tIns="45720" rIns="91440" bIns="45720">
            <a:spAutoFit/>
          </a:bodyPr>
          <a:lstStyle/>
          <a:p>
            <a:pPr algn="ctr"/>
            <a:r>
              <a:rPr lang="vi-VN" sz="4800" b="1" dirty="0" smtClean="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rPr>
              <a:t>Tình huống 2:</a:t>
            </a:r>
            <a:endParaRPr lang="en-US" sz="4800" b="1" dirty="0">
              <a:ln w="22225">
                <a:solidFill>
                  <a:schemeClr val="accent2"/>
                </a:solidFill>
                <a:prstDash val="solid"/>
              </a:ln>
              <a:solidFill>
                <a:schemeClr val="accent2">
                  <a:lumMod val="60000"/>
                  <a:lumOff val="40000"/>
                </a:schemeClr>
              </a:solidFill>
              <a:effectLst>
                <a:innerShdw blurRad="63500" dist="50800" dir="5400000">
                  <a:prstClr val="black">
                    <a:alpha val="50000"/>
                  </a:prstClr>
                </a:innerShdw>
              </a:effectLst>
            </a:endParaRPr>
          </a:p>
        </p:txBody>
      </p:sp>
      <p:sp>
        <p:nvSpPr>
          <p:cNvPr id="3" name="TextBox 2"/>
          <p:cNvSpPr txBox="1"/>
          <p:nvPr/>
        </p:nvSpPr>
        <p:spPr>
          <a:xfrm>
            <a:off x="571500" y="2106431"/>
            <a:ext cx="10477500" cy="6232475"/>
          </a:xfrm>
          <a:prstGeom prst="rect">
            <a:avLst/>
          </a:prstGeom>
          <a:noFill/>
        </p:spPr>
        <p:txBody>
          <a:bodyPr wrap="square" rtlCol="0">
            <a:spAutoFit/>
          </a:bodyPr>
          <a:lstStyle/>
          <a:p>
            <a:pPr algn="just">
              <a:lnSpc>
                <a:spcPct val="150000"/>
              </a:lnSpc>
            </a:pPr>
            <a:r>
              <a:rPr lang="vi-VN" sz="3800" dirty="0" smtClean="0"/>
              <a:t>	Lớp H chuẩn bị tổ chức cuộc thi làm báo tường về chủ đề: “Tự hào về truyền thống quê hương.” H và bạn thân trong lớp cùng nhau lập một nhóm dự thi. H đề xuất với bạn: “Chúng ta chọn chủ đề Văn hóa cồng chiêng Tây Nguyên để dự thi nhé!”. Bạn của H nói: “Mình không nên chọn một chủ đề cũ như thế.”.</a:t>
            </a:r>
            <a:endParaRPr lang="en-US" sz="3800" dirty="0"/>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242764" y="2419710"/>
            <a:ext cx="5810349" cy="5597612"/>
          </a:xfrm>
          <a:prstGeom prst="rect">
            <a:avLst/>
          </a:prstGeom>
        </p:spPr>
      </p:pic>
    </p:spTree>
    <p:extLst>
      <p:ext uri="{BB962C8B-B14F-4D97-AF65-F5344CB8AC3E}">
        <p14:creationId xmlns:p14="http://schemas.microsoft.com/office/powerpoint/2010/main" val="370982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5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50888" y="1538586"/>
            <a:ext cx="11238366" cy="5602361"/>
            <a:chOff x="0" y="0"/>
            <a:chExt cx="2938191" cy="1853610"/>
          </a:xfrm>
        </p:grpSpPr>
        <p:sp>
          <p:nvSpPr>
            <p:cNvPr id="3" name="Freeform 3"/>
            <p:cNvSpPr/>
            <p:nvPr/>
          </p:nvSpPr>
          <p:spPr>
            <a:xfrm>
              <a:off x="0" y="-3810"/>
              <a:ext cx="2942001" cy="1858690"/>
            </a:xfrm>
            <a:custGeom>
              <a:avLst/>
              <a:gdLst/>
              <a:ahLst/>
              <a:cxnLst/>
              <a:rect l="l" t="t" r="r" b="b"/>
              <a:pathLst>
                <a:path w="2942001" h="1858690">
                  <a:moveTo>
                    <a:pt x="2929301" y="38100"/>
                  </a:moveTo>
                  <a:cubicBezTo>
                    <a:pt x="2928031" y="34290"/>
                    <a:pt x="2928031" y="30480"/>
                    <a:pt x="2928031" y="25400"/>
                  </a:cubicBezTo>
                  <a:cubicBezTo>
                    <a:pt x="2928031" y="11430"/>
                    <a:pt x="2924221" y="6350"/>
                    <a:pt x="2910251" y="5080"/>
                  </a:cubicBezTo>
                  <a:cubicBezTo>
                    <a:pt x="2871571" y="3810"/>
                    <a:pt x="2816203" y="0"/>
                    <a:pt x="2763142" y="5080"/>
                  </a:cubicBezTo>
                  <a:cubicBezTo>
                    <a:pt x="2663941" y="12700"/>
                    <a:pt x="2567047" y="13970"/>
                    <a:pt x="2467845" y="13970"/>
                  </a:cubicBezTo>
                  <a:cubicBezTo>
                    <a:pt x="2317890" y="13970"/>
                    <a:pt x="2170242" y="10160"/>
                    <a:pt x="2020287" y="8890"/>
                  </a:cubicBezTo>
                  <a:cubicBezTo>
                    <a:pt x="1946463" y="7620"/>
                    <a:pt x="1874946" y="7620"/>
                    <a:pt x="1801122" y="8890"/>
                  </a:cubicBezTo>
                  <a:cubicBezTo>
                    <a:pt x="1720377" y="8890"/>
                    <a:pt x="1641939" y="11430"/>
                    <a:pt x="1561193" y="12700"/>
                  </a:cubicBezTo>
                  <a:cubicBezTo>
                    <a:pt x="1501211" y="13970"/>
                    <a:pt x="1443536" y="12700"/>
                    <a:pt x="1383554" y="16510"/>
                  </a:cubicBezTo>
                  <a:cubicBezTo>
                    <a:pt x="1323572" y="20320"/>
                    <a:pt x="1062881" y="20320"/>
                    <a:pt x="1002899" y="19050"/>
                  </a:cubicBezTo>
                  <a:cubicBezTo>
                    <a:pt x="965987" y="17780"/>
                    <a:pt x="846023" y="21590"/>
                    <a:pt x="809111" y="21590"/>
                  </a:cubicBezTo>
                  <a:cubicBezTo>
                    <a:pt x="760664" y="21590"/>
                    <a:pt x="709910" y="22860"/>
                    <a:pt x="661462" y="21590"/>
                  </a:cubicBezTo>
                  <a:cubicBezTo>
                    <a:pt x="603787" y="20320"/>
                    <a:pt x="546112" y="19050"/>
                    <a:pt x="488437" y="25400"/>
                  </a:cubicBezTo>
                  <a:cubicBezTo>
                    <a:pt x="430762" y="31750"/>
                    <a:pt x="373087" y="31750"/>
                    <a:pt x="315412" y="29210"/>
                  </a:cubicBezTo>
                  <a:cubicBezTo>
                    <a:pt x="255430" y="26670"/>
                    <a:pt x="197755" y="25400"/>
                    <a:pt x="137773" y="24130"/>
                  </a:cubicBezTo>
                  <a:cubicBezTo>
                    <a:pt x="100861" y="21590"/>
                    <a:pt x="61642" y="20320"/>
                    <a:pt x="39370" y="20320"/>
                  </a:cubicBezTo>
                  <a:cubicBezTo>
                    <a:pt x="26670" y="19050"/>
                    <a:pt x="13970" y="17780"/>
                    <a:pt x="0" y="16510"/>
                  </a:cubicBezTo>
                  <a:cubicBezTo>
                    <a:pt x="0" y="24130"/>
                    <a:pt x="0" y="29210"/>
                    <a:pt x="0" y="33020"/>
                  </a:cubicBezTo>
                  <a:cubicBezTo>
                    <a:pt x="7620" y="96586"/>
                    <a:pt x="3810" y="181805"/>
                    <a:pt x="2540" y="248863"/>
                  </a:cubicBezTo>
                  <a:cubicBezTo>
                    <a:pt x="1270" y="296362"/>
                    <a:pt x="2540" y="342464"/>
                    <a:pt x="2540" y="389963"/>
                  </a:cubicBezTo>
                  <a:cubicBezTo>
                    <a:pt x="3810" y="433271"/>
                    <a:pt x="5080" y="476579"/>
                    <a:pt x="6350" y="519888"/>
                  </a:cubicBezTo>
                  <a:cubicBezTo>
                    <a:pt x="7620" y="561799"/>
                    <a:pt x="6350" y="603710"/>
                    <a:pt x="7620" y="645621"/>
                  </a:cubicBezTo>
                  <a:cubicBezTo>
                    <a:pt x="8890" y="709884"/>
                    <a:pt x="10160" y="774148"/>
                    <a:pt x="11430" y="838412"/>
                  </a:cubicBezTo>
                  <a:cubicBezTo>
                    <a:pt x="11430" y="862161"/>
                    <a:pt x="11430" y="1781411"/>
                    <a:pt x="11430" y="1805160"/>
                  </a:cubicBezTo>
                  <a:cubicBezTo>
                    <a:pt x="11430" y="1823130"/>
                    <a:pt x="15240" y="1826940"/>
                    <a:pt x="31750" y="1830750"/>
                  </a:cubicBezTo>
                  <a:cubicBezTo>
                    <a:pt x="43180" y="1833290"/>
                    <a:pt x="54610" y="1835830"/>
                    <a:pt x="70870" y="1837100"/>
                  </a:cubicBezTo>
                  <a:cubicBezTo>
                    <a:pt x="165457" y="1838370"/>
                    <a:pt x="260044" y="1839640"/>
                    <a:pt x="354631" y="1839640"/>
                  </a:cubicBezTo>
                  <a:cubicBezTo>
                    <a:pt x="375394" y="1839640"/>
                    <a:pt x="396157" y="1839640"/>
                    <a:pt x="416920" y="1839640"/>
                  </a:cubicBezTo>
                  <a:cubicBezTo>
                    <a:pt x="483823" y="1840910"/>
                    <a:pt x="548419" y="1844720"/>
                    <a:pt x="615323" y="1842180"/>
                  </a:cubicBezTo>
                  <a:cubicBezTo>
                    <a:pt x="686840" y="1839640"/>
                    <a:pt x="760664" y="1840910"/>
                    <a:pt x="832181" y="1842180"/>
                  </a:cubicBezTo>
                  <a:cubicBezTo>
                    <a:pt x="917540" y="1843450"/>
                    <a:pt x="1288967" y="1843450"/>
                    <a:pt x="1374326" y="1843450"/>
                  </a:cubicBezTo>
                  <a:cubicBezTo>
                    <a:pt x="1445843" y="1844720"/>
                    <a:pt x="1517360" y="1843450"/>
                    <a:pt x="1588878" y="1844720"/>
                  </a:cubicBezTo>
                  <a:cubicBezTo>
                    <a:pt x="1641939" y="1844720"/>
                    <a:pt x="1695000" y="1847260"/>
                    <a:pt x="1748061" y="1845990"/>
                  </a:cubicBezTo>
                  <a:cubicBezTo>
                    <a:pt x="1858797" y="1845990"/>
                    <a:pt x="1969533" y="1843450"/>
                    <a:pt x="2080269" y="1844720"/>
                  </a:cubicBezTo>
                  <a:cubicBezTo>
                    <a:pt x="2248680" y="1845990"/>
                    <a:pt x="2417092" y="1849800"/>
                    <a:pt x="2585503" y="1852340"/>
                  </a:cubicBezTo>
                  <a:cubicBezTo>
                    <a:pt x="2640871" y="1853610"/>
                    <a:pt x="2696239" y="1852340"/>
                    <a:pt x="2751607" y="1851070"/>
                  </a:cubicBezTo>
                  <a:cubicBezTo>
                    <a:pt x="2800054" y="1849800"/>
                    <a:pt x="2848501" y="1849800"/>
                    <a:pt x="2893741" y="1856150"/>
                  </a:cubicBezTo>
                  <a:cubicBezTo>
                    <a:pt x="2906441" y="1858690"/>
                    <a:pt x="2915331" y="1852340"/>
                    <a:pt x="2916601" y="1838370"/>
                  </a:cubicBezTo>
                  <a:cubicBezTo>
                    <a:pt x="2917871" y="1823130"/>
                    <a:pt x="2919141" y="1807890"/>
                    <a:pt x="2919141" y="1789793"/>
                  </a:cubicBezTo>
                  <a:cubicBezTo>
                    <a:pt x="2921681" y="1742294"/>
                    <a:pt x="2924221" y="799295"/>
                    <a:pt x="2926761" y="751795"/>
                  </a:cubicBezTo>
                  <a:cubicBezTo>
                    <a:pt x="2928031" y="733634"/>
                    <a:pt x="2928031" y="715472"/>
                    <a:pt x="2928031" y="698708"/>
                  </a:cubicBezTo>
                  <a:cubicBezTo>
                    <a:pt x="2929301" y="651209"/>
                    <a:pt x="2930571" y="603710"/>
                    <a:pt x="2931841" y="554813"/>
                  </a:cubicBezTo>
                  <a:cubicBezTo>
                    <a:pt x="2933111" y="498932"/>
                    <a:pt x="2933111" y="444447"/>
                    <a:pt x="2933111" y="388566"/>
                  </a:cubicBezTo>
                  <a:cubicBezTo>
                    <a:pt x="2933111" y="370405"/>
                    <a:pt x="2934381" y="352243"/>
                    <a:pt x="2934381" y="335479"/>
                  </a:cubicBezTo>
                  <a:cubicBezTo>
                    <a:pt x="2934381" y="289377"/>
                    <a:pt x="2933111" y="244671"/>
                    <a:pt x="2934381" y="198569"/>
                  </a:cubicBezTo>
                  <a:cubicBezTo>
                    <a:pt x="2938191" y="151070"/>
                    <a:pt x="2942001" y="84012"/>
                    <a:pt x="2929301" y="38100"/>
                  </a:cubicBezTo>
                  <a:close/>
                </a:path>
              </a:pathLst>
            </a:custGeom>
            <a:solidFill>
              <a:srgbClr val="FCE4E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1845" y="856235"/>
            <a:ext cx="2063228" cy="1309212"/>
          </a:xfrm>
          <a:prstGeom prst="rect">
            <a:avLst/>
          </a:prstGeom>
        </p:spPr>
      </p:pic>
      <p:sp>
        <p:nvSpPr>
          <p:cNvPr id="5" name="TextBox 5"/>
          <p:cNvSpPr txBox="1"/>
          <p:nvPr/>
        </p:nvSpPr>
        <p:spPr>
          <a:xfrm>
            <a:off x="4648200" y="3778136"/>
            <a:ext cx="9677400" cy="1410643"/>
          </a:xfrm>
          <a:prstGeom prst="rect">
            <a:avLst/>
          </a:prstGeom>
        </p:spPr>
        <p:txBody>
          <a:bodyPr wrap="square" lIns="0" tIns="0" rIns="0" bIns="0" rtlCol="0" anchor="t">
            <a:spAutoFit/>
          </a:bodyPr>
          <a:lstStyle/>
          <a:p>
            <a:pPr algn="ctr">
              <a:lnSpc>
                <a:spcPts val="11000"/>
              </a:lnSpc>
            </a:pPr>
            <a:r>
              <a:rPr lang="vi-VN" sz="11000" b="1" dirty="0" smtClean="0">
                <a:solidFill>
                  <a:srgbClr val="000000"/>
                </a:solidFill>
              </a:rPr>
              <a:t>4. VẬN DỤNG</a:t>
            </a:r>
            <a:endParaRPr lang="en-US" sz="11000" b="1" dirty="0">
              <a:solidFill>
                <a:srgbClr val="000000"/>
              </a:solidFill>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761588" y="1033218"/>
            <a:ext cx="674598" cy="68964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982063">
            <a:off x="2876132" y="1726322"/>
            <a:ext cx="3119557" cy="705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51801" y="-1247383"/>
            <a:ext cx="5361002" cy="5569872"/>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179440" y="9155466"/>
            <a:ext cx="2750436" cy="465074"/>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400615">
            <a:off x="16116210" y="3737326"/>
            <a:ext cx="1242821" cy="2756258"/>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28700" y="5715888"/>
            <a:ext cx="1130739" cy="1104012"/>
          </a:xfrm>
          <a:prstGeom prst="rect">
            <a:avLst/>
          </a:prstGeom>
        </p:spPr>
      </p:pic>
      <p:pic>
        <p:nvPicPr>
          <p:cNvPr id="14"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65853" y="6114023"/>
            <a:ext cx="14867962" cy="4051519"/>
          </a:xfrm>
          <a:prstGeom prst="rect">
            <a:avLst/>
          </a:prstGeom>
        </p:spPr>
      </p:pic>
    </p:spTree>
    <p:extLst>
      <p:ext uri="{BB962C8B-B14F-4D97-AF65-F5344CB8AC3E}">
        <p14:creationId xmlns:p14="http://schemas.microsoft.com/office/powerpoint/2010/main" val="8644411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393909" y="-134666"/>
            <a:ext cx="1256270" cy="10796070"/>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462613" y="-374405"/>
            <a:ext cx="1256270" cy="10796070"/>
          </a:xfrm>
          <a:prstGeom prst="rect">
            <a:avLst/>
          </a:prstGeom>
        </p:spPr>
      </p:pic>
      <p:sp>
        <p:nvSpPr>
          <p:cNvPr id="33" name="TextBox 14"/>
          <p:cNvSpPr txBox="1"/>
          <p:nvPr/>
        </p:nvSpPr>
        <p:spPr>
          <a:xfrm>
            <a:off x="1141037" y="419100"/>
            <a:ext cx="15699163" cy="4103688"/>
          </a:xfrm>
          <a:prstGeom prst="rect">
            <a:avLst/>
          </a:prstGeom>
        </p:spPr>
        <p:txBody>
          <a:bodyPr wrap="square" lIns="0" tIns="0" rIns="0" bIns="0" rtlCol="0" anchor="t">
            <a:spAutoFit/>
          </a:bodyPr>
          <a:lstStyle/>
          <a:p>
            <a:pPr algn="just">
              <a:lnSpc>
                <a:spcPts val="7999"/>
              </a:lnSpc>
            </a:pPr>
            <a:r>
              <a:rPr lang="vi-VN" sz="4800" b="1" dirty="0" smtClean="0">
                <a:solidFill>
                  <a:srgbClr val="000000"/>
                </a:solidFill>
                <a:latin typeface="Arial" panose="020B0604020202020204" pitchFamily="34" charset="0"/>
                <a:cs typeface="Arial" panose="020B0604020202020204" pitchFamily="34" charset="0"/>
              </a:rPr>
              <a:t>1. Em hãy cùng các bạn trong nhóm/ tổ làm một tập san, gồm: các hình ảnh, nhân vật, câu chuyện về truyền thống văn hóa, yêu nước, chống giặc ngoại xâm của quê hương.</a:t>
            </a:r>
            <a:endParaRPr lang="en-US" sz="4800" b="1" dirty="0">
              <a:solidFill>
                <a:srgbClr val="000000"/>
              </a:solidFill>
              <a:latin typeface="Arial" panose="020B0604020202020204" pitchFamily="34" charset="0"/>
              <a:cs typeface="Arial" panose="020B0604020202020204" pitchFamily="34" charset="0"/>
            </a:endParaRPr>
          </a:p>
        </p:txBody>
      </p:sp>
      <p:pic>
        <p:nvPicPr>
          <p:cNvPr id="34"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811628" y="4522788"/>
            <a:ext cx="12621974" cy="5632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393909" y="-134666"/>
            <a:ext cx="1256270" cy="10796070"/>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462613" y="-374405"/>
            <a:ext cx="1256270" cy="10796070"/>
          </a:xfrm>
          <a:prstGeom prst="rect">
            <a:avLst/>
          </a:prstGeom>
        </p:spPr>
      </p:pic>
      <p:sp>
        <p:nvSpPr>
          <p:cNvPr id="33" name="TextBox 14"/>
          <p:cNvSpPr txBox="1"/>
          <p:nvPr/>
        </p:nvSpPr>
        <p:spPr>
          <a:xfrm>
            <a:off x="932746" y="571500"/>
            <a:ext cx="16461163" cy="2051844"/>
          </a:xfrm>
          <a:prstGeom prst="rect">
            <a:avLst/>
          </a:prstGeom>
        </p:spPr>
        <p:txBody>
          <a:bodyPr wrap="square" lIns="0" tIns="0" rIns="0" bIns="0" rtlCol="0" anchor="t">
            <a:spAutoFit/>
          </a:bodyPr>
          <a:lstStyle/>
          <a:p>
            <a:pPr algn="just">
              <a:lnSpc>
                <a:spcPts val="7999"/>
              </a:lnSpc>
            </a:pPr>
            <a:r>
              <a:rPr lang="vi-VN" sz="4800" b="1" dirty="0" smtClean="0">
                <a:solidFill>
                  <a:srgbClr val="000000"/>
                </a:solidFill>
                <a:latin typeface="Arial" panose="020B0604020202020204" pitchFamily="34" charset="0"/>
                <a:cs typeface="Arial" panose="020B0604020202020204" pitchFamily="34" charset="0"/>
              </a:rPr>
              <a:t>2. Em hãy làm việc theo nhóm để lập dự án tuyên truyền về những truyền thống tốt đẹp của quê hương em.</a:t>
            </a:r>
            <a:endParaRPr lang="en-US" sz="4800" b="1" dirty="0">
              <a:solidFill>
                <a:srgbClr val="000000"/>
              </a:solidFill>
              <a:latin typeface="Arial" panose="020B0604020202020204" pitchFamily="34" charset="0"/>
              <a:cs typeface="Arial" panose="020B0604020202020204" pitchFamily="34" charset="0"/>
            </a:endParaRPr>
          </a:p>
        </p:txBody>
      </p:sp>
      <p:sp>
        <p:nvSpPr>
          <p:cNvPr id="2" name="TextBox 1"/>
          <p:cNvSpPr txBox="1"/>
          <p:nvPr/>
        </p:nvSpPr>
        <p:spPr>
          <a:xfrm>
            <a:off x="1219200" y="2937095"/>
            <a:ext cx="1877437" cy="784830"/>
          </a:xfrm>
          <a:prstGeom prst="rect">
            <a:avLst/>
          </a:prstGeom>
          <a:noFill/>
        </p:spPr>
        <p:txBody>
          <a:bodyPr wrap="none" rtlCol="0">
            <a:spAutoFit/>
          </a:bodyPr>
          <a:lstStyle/>
          <a:p>
            <a:r>
              <a:rPr lang="vi-VN" sz="4500" b="1" i="1" u="sng" dirty="0" smtClean="0">
                <a:solidFill>
                  <a:srgbClr val="FF0000"/>
                </a:solidFill>
              </a:rPr>
              <a:t>Gợi ý:</a:t>
            </a:r>
            <a:endParaRPr lang="en-US" sz="4500" b="1" i="1" u="sng" dirty="0">
              <a:solidFill>
                <a:srgbClr val="FF0000"/>
              </a:solidFill>
            </a:endParaRPr>
          </a:p>
        </p:txBody>
      </p:sp>
      <p:sp>
        <p:nvSpPr>
          <p:cNvPr id="3" name="TextBox 2"/>
          <p:cNvSpPr txBox="1"/>
          <p:nvPr/>
        </p:nvSpPr>
        <p:spPr>
          <a:xfrm>
            <a:off x="1969083" y="3753847"/>
            <a:ext cx="14249400" cy="2057999"/>
          </a:xfrm>
          <a:prstGeom prst="rect">
            <a:avLst/>
          </a:prstGeom>
          <a:noFill/>
        </p:spPr>
        <p:txBody>
          <a:bodyPr wrap="square" rtlCol="0">
            <a:spAutoFit/>
          </a:bodyPr>
          <a:lstStyle/>
          <a:p>
            <a:pPr algn="just">
              <a:lnSpc>
                <a:spcPct val="150000"/>
              </a:lnSpc>
            </a:pPr>
            <a:r>
              <a:rPr lang="vi-VN" sz="4500" i="1" dirty="0" smtClean="0"/>
              <a:t>Hình thức thể hiện như: vẽ tranh, viết báo, xây dựng trang web,...</a:t>
            </a:r>
            <a:endParaRPr lang="en-US" sz="4500" i="1" dirty="0"/>
          </a:p>
        </p:txBody>
      </p:sp>
      <p:pic>
        <p:nvPicPr>
          <p:cNvPr id="8" name="Picture 2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a:off x="5778324" y="5448300"/>
            <a:ext cx="6630917" cy="4525600"/>
          </a:xfrm>
          <a:prstGeom prst="rect">
            <a:avLst/>
          </a:prstGeom>
        </p:spPr>
      </p:pic>
    </p:spTree>
    <p:extLst>
      <p:ext uri="{BB962C8B-B14F-4D97-AF65-F5344CB8AC3E}">
        <p14:creationId xmlns:p14="http://schemas.microsoft.com/office/powerpoint/2010/main" val="193803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828801" y="2250763"/>
            <a:ext cx="14630400" cy="6498684"/>
            <a:chOff x="0" y="0"/>
            <a:chExt cx="2966615" cy="1893848"/>
          </a:xfrm>
        </p:grpSpPr>
        <p:sp>
          <p:nvSpPr>
            <p:cNvPr id="4" name="Freeform 4"/>
            <p:cNvSpPr/>
            <p:nvPr/>
          </p:nvSpPr>
          <p:spPr>
            <a:xfrm>
              <a:off x="-4213" y="0"/>
              <a:ext cx="2970828" cy="1893848"/>
            </a:xfrm>
            <a:custGeom>
              <a:avLst/>
              <a:gdLst/>
              <a:ahLst/>
              <a:cxnLst/>
              <a:rect l="l" t="t" r="r" b="b"/>
              <a:pathLst>
                <a:path w="2970828" h="1893848">
                  <a:moveTo>
                    <a:pt x="278431" y="16918"/>
                  </a:moveTo>
                  <a:cubicBezTo>
                    <a:pt x="278431" y="16918"/>
                    <a:pt x="604014" y="12258"/>
                    <a:pt x="922990" y="12454"/>
                  </a:cubicBezTo>
                  <a:cubicBezTo>
                    <a:pt x="1956674" y="12671"/>
                    <a:pt x="2696760" y="0"/>
                    <a:pt x="2696760" y="0"/>
                  </a:cubicBezTo>
                  <a:cubicBezTo>
                    <a:pt x="2764223" y="0"/>
                    <a:pt x="2840160" y="0"/>
                    <a:pt x="2918934" y="85073"/>
                  </a:cubicBezTo>
                  <a:cubicBezTo>
                    <a:pt x="2961912" y="131488"/>
                    <a:pt x="2962980" y="240224"/>
                    <a:pt x="2963385" y="320281"/>
                  </a:cubicBezTo>
                  <a:cubicBezTo>
                    <a:pt x="2963385" y="320281"/>
                    <a:pt x="2961681" y="944479"/>
                    <a:pt x="2961681" y="1131264"/>
                  </a:cubicBezTo>
                  <a:cubicBezTo>
                    <a:pt x="2961681" y="1345423"/>
                    <a:pt x="2970828" y="1644602"/>
                    <a:pt x="2970828" y="1644602"/>
                  </a:cubicBezTo>
                  <a:cubicBezTo>
                    <a:pt x="2970828" y="1773270"/>
                    <a:pt x="2966659" y="1893848"/>
                    <a:pt x="2713821" y="1885714"/>
                  </a:cubicBezTo>
                  <a:cubicBezTo>
                    <a:pt x="2713821" y="1885714"/>
                    <a:pt x="2337348" y="1865415"/>
                    <a:pt x="1993693" y="1873014"/>
                  </a:cubicBezTo>
                  <a:cubicBezTo>
                    <a:pt x="1120930" y="1881148"/>
                    <a:pt x="304023" y="1893848"/>
                    <a:pt x="304023" y="1893848"/>
                  </a:cubicBezTo>
                  <a:cubicBezTo>
                    <a:pt x="132548" y="1893848"/>
                    <a:pt x="4213" y="1792779"/>
                    <a:pt x="8532" y="1590232"/>
                  </a:cubicBezTo>
                  <a:cubicBezTo>
                    <a:pt x="8532" y="1590232"/>
                    <a:pt x="9630" y="1091691"/>
                    <a:pt x="4815" y="934627"/>
                  </a:cubicBezTo>
                  <a:cubicBezTo>
                    <a:pt x="0" y="663668"/>
                    <a:pt x="25592" y="330596"/>
                    <a:pt x="25592" y="330596"/>
                  </a:cubicBezTo>
                  <a:cubicBezTo>
                    <a:pt x="27224" y="150571"/>
                    <a:pt x="143504" y="16918"/>
                    <a:pt x="278431" y="16918"/>
                  </a:cubicBezTo>
                  <a:close/>
                </a:path>
              </a:pathLst>
            </a:custGeom>
            <a:solidFill>
              <a:srgbClr val="FAB951"/>
            </a:solidFill>
          </p:spPr>
        </p:sp>
      </p:grpSp>
      <p:grpSp>
        <p:nvGrpSpPr>
          <p:cNvPr id="5" name="Group 5"/>
          <p:cNvGrpSpPr/>
          <p:nvPr/>
        </p:nvGrpSpPr>
        <p:grpSpPr>
          <a:xfrm>
            <a:off x="1808024" y="2123937"/>
            <a:ext cx="14498776" cy="6469433"/>
            <a:chOff x="0" y="0"/>
            <a:chExt cx="3067268" cy="1879496"/>
          </a:xfrm>
        </p:grpSpPr>
        <p:sp>
          <p:nvSpPr>
            <p:cNvPr id="6" name="Freeform 6"/>
            <p:cNvSpPr/>
            <p:nvPr/>
          </p:nvSpPr>
          <p:spPr>
            <a:xfrm>
              <a:off x="-4213" y="0"/>
              <a:ext cx="3071480" cy="1879496"/>
            </a:xfrm>
            <a:custGeom>
              <a:avLst/>
              <a:gdLst/>
              <a:ahLst/>
              <a:cxnLst/>
              <a:rect l="l" t="t" r="r" b="b"/>
              <a:pathLst>
                <a:path w="3071480" h="1879496">
                  <a:moveTo>
                    <a:pt x="278431" y="16918"/>
                  </a:moveTo>
                  <a:cubicBezTo>
                    <a:pt x="278431" y="16918"/>
                    <a:pt x="604014" y="12258"/>
                    <a:pt x="924782" y="12454"/>
                  </a:cubicBezTo>
                  <a:cubicBezTo>
                    <a:pt x="2044596" y="12671"/>
                    <a:pt x="2797412" y="0"/>
                    <a:pt x="2797412" y="0"/>
                  </a:cubicBezTo>
                  <a:cubicBezTo>
                    <a:pt x="2864876" y="0"/>
                    <a:pt x="2940813" y="0"/>
                    <a:pt x="3019586" y="85073"/>
                  </a:cubicBezTo>
                  <a:cubicBezTo>
                    <a:pt x="3062564" y="131488"/>
                    <a:pt x="3063632" y="240224"/>
                    <a:pt x="3064037" y="320281"/>
                  </a:cubicBezTo>
                  <a:cubicBezTo>
                    <a:pt x="3064037" y="320281"/>
                    <a:pt x="3062333" y="932605"/>
                    <a:pt x="3062333" y="1116912"/>
                  </a:cubicBezTo>
                  <a:cubicBezTo>
                    <a:pt x="3062333" y="1331071"/>
                    <a:pt x="3071481" y="1630250"/>
                    <a:pt x="3071481" y="1630250"/>
                  </a:cubicBezTo>
                  <a:cubicBezTo>
                    <a:pt x="3071481" y="1758918"/>
                    <a:pt x="3067311" y="1879496"/>
                    <a:pt x="2814473" y="1871362"/>
                  </a:cubicBezTo>
                  <a:cubicBezTo>
                    <a:pt x="2814473" y="1871362"/>
                    <a:pt x="2438001" y="1851063"/>
                    <a:pt x="2084699" y="1858662"/>
                  </a:cubicBezTo>
                  <a:cubicBezTo>
                    <a:pt x="1139215"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CE4E2"/>
            </a:solidFill>
          </p:spPr>
        </p:sp>
      </p:grpSp>
      <p:grpSp>
        <p:nvGrpSpPr>
          <p:cNvPr id="7" name="Group 7"/>
          <p:cNvGrpSpPr/>
          <p:nvPr/>
        </p:nvGrpSpPr>
        <p:grpSpPr>
          <a:xfrm>
            <a:off x="6874587" y="1714806"/>
            <a:ext cx="4907591" cy="1172767"/>
            <a:chOff x="0" y="0"/>
            <a:chExt cx="3435356" cy="1468694"/>
          </a:xfrm>
        </p:grpSpPr>
        <p:sp>
          <p:nvSpPr>
            <p:cNvPr id="8" name="Freeform 8"/>
            <p:cNvSpPr/>
            <p:nvPr/>
          </p:nvSpPr>
          <p:spPr>
            <a:xfrm>
              <a:off x="0" y="-4262"/>
              <a:ext cx="3443102" cy="1475180"/>
            </a:xfrm>
            <a:custGeom>
              <a:avLst/>
              <a:gdLst/>
              <a:ahLst/>
              <a:cxnLst/>
              <a:rect l="l" t="t" r="r" b="b"/>
              <a:pathLst>
                <a:path w="3443102" h="1475180">
                  <a:moveTo>
                    <a:pt x="2504203" y="1463992"/>
                  </a:moveTo>
                  <a:cubicBezTo>
                    <a:pt x="2504203" y="1463992"/>
                    <a:pt x="2084450" y="1475180"/>
                    <a:pt x="1621865" y="1472559"/>
                  </a:cubicBezTo>
                  <a:cubicBezTo>
                    <a:pt x="1584822" y="1470396"/>
                    <a:pt x="1057073" y="1462571"/>
                    <a:pt x="1057073" y="1462571"/>
                  </a:cubicBezTo>
                  <a:cubicBezTo>
                    <a:pt x="812931" y="1453737"/>
                    <a:pt x="565145" y="1436756"/>
                    <a:pt x="398404" y="1378579"/>
                  </a:cubicBezTo>
                  <a:cubicBezTo>
                    <a:pt x="120505" y="1281617"/>
                    <a:pt x="0" y="1104088"/>
                    <a:pt x="0" y="671492"/>
                  </a:cubicBezTo>
                  <a:lnTo>
                    <a:pt x="0" y="671488"/>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671492"/>
                  </a:cubicBezTo>
                  <a:lnTo>
                    <a:pt x="3433962" y="671495"/>
                  </a:lnTo>
                  <a:cubicBezTo>
                    <a:pt x="3433962" y="1222054"/>
                    <a:pt x="3150965" y="1436151"/>
                    <a:pt x="2504203" y="1463992"/>
                  </a:cubicBezTo>
                  <a:close/>
                </a:path>
              </a:pathLst>
            </a:custGeom>
            <a:solidFill>
              <a:srgbClr val="F47C7D"/>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61214" y="6895239"/>
            <a:ext cx="1522142" cy="1698131"/>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811681" y="6524424"/>
            <a:ext cx="1400094" cy="1431323"/>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769814" y="899881"/>
            <a:ext cx="579506" cy="592432"/>
          </a:xfrm>
          <a:prstGeom prst="rect">
            <a:avLst/>
          </a:prstGeom>
        </p:spPr>
      </p:pic>
      <p:sp>
        <p:nvSpPr>
          <p:cNvPr id="13" name="TextBox 13"/>
          <p:cNvSpPr txBox="1"/>
          <p:nvPr/>
        </p:nvSpPr>
        <p:spPr>
          <a:xfrm>
            <a:off x="2549358" y="3228933"/>
            <a:ext cx="12996187" cy="4154984"/>
          </a:xfrm>
          <a:prstGeom prst="rect">
            <a:avLst/>
          </a:prstGeom>
        </p:spPr>
        <p:txBody>
          <a:bodyPr wrap="square" lIns="0" tIns="0" rIns="0" bIns="0" rtlCol="0" anchor="t">
            <a:spAutoFit/>
          </a:bodyPr>
          <a:lstStyle/>
          <a:p>
            <a:pPr algn="ctr">
              <a:lnSpc>
                <a:spcPct val="150000"/>
              </a:lnSpc>
            </a:pPr>
            <a:r>
              <a:rPr lang="vi-VN" sz="9600" b="1" dirty="0" smtClean="0">
                <a:solidFill>
                  <a:srgbClr val="000000"/>
                </a:solidFill>
              </a:rPr>
              <a:t>TỰ HÀO VỀ TRUYỀN THỐNG QUÊ HƯƠNG</a:t>
            </a:r>
            <a:endParaRPr lang="en-US" sz="9600" b="1" dirty="0">
              <a:solidFill>
                <a:srgbClr val="000000"/>
              </a:solidFill>
            </a:endParaRPr>
          </a:p>
        </p:txBody>
      </p:sp>
      <p:sp>
        <p:nvSpPr>
          <p:cNvPr id="15" name="TextBox 15"/>
          <p:cNvSpPr txBox="1"/>
          <p:nvPr/>
        </p:nvSpPr>
        <p:spPr>
          <a:xfrm>
            <a:off x="7708003" y="1766377"/>
            <a:ext cx="3251824" cy="1107996"/>
          </a:xfrm>
          <a:prstGeom prst="rect">
            <a:avLst/>
          </a:prstGeom>
        </p:spPr>
        <p:txBody>
          <a:bodyPr wrap="square" lIns="0" tIns="0" rIns="0" bIns="0" rtlCol="0" anchor="t">
            <a:spAutoFit/>
          </a:bodyPr>
          <a:lstStyle/>
          <a:p>
            <a:pPr algn="ctr"/>
            <a:r>
              <a:rPr lang="vi-VN" sz="7200" b="1" dirty="0" smtClean="0">
                <a:solidFill>
                  <a:srgbClr val="FFFFFF"/>
                </a:solidFill>
              </a:rPr>
              <a:t>BÀI 1</a:t>
            </a:r>
            <a:endParaRPr lang="en-US" sz="7200" b="1" dirty="0">
              <a:solidFill>
                <a:srgbClr val="FFFFFF"/>
              </a:solidFill>
            </a:endParaRPr>
          </a:p>
        </p:txBody>
      </p:sp>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51801" y="-1247383"/>
            <a:ext cx="5361002" cy="5569872"/>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822078">
            <a:off x="12226025" y="8576614"/>
            <a:ext cx="7091192" cy="483973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57818" y="8947500"/>
            <a:ext cx="1838065" cy="310800"/>
          </a:xfrm>
          <a:prstGeom prst="rect">
            <a:avLst/>
          </a:prstGeom>
        </p:spPr>
      </p:pic>
      <p:sp>
        <p:nvSpPr>
          <p:cNvPr id="19" name="TextBox 19"/>
          <p:cNvSpPr txBox="1"/>
          <p:nvPr/>
        </p:nvSpPr>
        <p:spPr>
          <a:xfrm>
            <a:off x="9727246" y="5016890"/>
            <a:ext cx="10429" cy="224644"/>
          </a:xfrm>
          <a:prstGeom prst="rect">
            <a:avLst/>
          </a:prstGeom>
        </p:spPr>
        <p:txBody>
          <a:bodyPr lIns="0" tIns="0" rIns="0" bIns="0" rtlCol="0" anchor="t">
            <a:spAutoFit/>
          </a:bodyPr>
          <a:lstStyle/>
          <a:p>
            <a:pPr algn="ctr">
              <a:lnSpc>
                <a:spcPts val="1839"/>
              </a:lnSpc>
            </a:pPr>
            <a:endParaRPr/>
          </a:p>
        </p:txBody>
      </p:sp>
      <p:pic>
        <p:nvPicPr>
          <p:cNvPr id="20" name="Picture 2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947565" y="963456"/>
            <a:ext cx="2345052" cy="2456721"/>
          </a:xfrm>
          <a:prstGeom prst="rect">
            <a:avLst/>
          </a:prstGeom>
        </p:spPr>
      </p:pic>
    </p:spTree>
    <p:extLst>
      <p:ext uri="{BB962C8B-B14F-4D97-AF65-F5344CB8AC3E}">
        <p14:creationId xmlns:p14="http://schemas.microsoft.com/office/powerpoint/2010/main" val="364210755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393909" y="-134666"/>
            <a:ext cx="1256270" cy="10796070"/>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462613" y="-374405"/>
            <a:ext cx="1256270" cy="10796070"/>
          </a:xfrm>
          <a:prstGeom prst="rect">
            <a:avLst/>
          </a:prstGeom>
        </p:spPr>
      </p:pic>
      <p:grpSp>
        <p:nvGrpSpPr>
          <p:cNvPr id="33" name="Group 2"/>
          <p:cNvGrpSpPr/>
          <p:nvPr/>
        </p:nvGrpSpPr>
        <p:grpSpPr>
          <a:xfrm>
            <a:off x="2726108" y="2729875"/>
            <a:ext cx="12735350" cy="6536299"/>
            <a:chOff x="0" y="0"/>
            <a:chExt cx="6806020" cy="3268266"/>
          </a:xfrm>
        </p:grpSpPr>
        <p:sp>
          <p:nvSpPr>
            <p:cNvPr id="34" name="Freeform 3"/>
            <p:cNvSpPr/>
            <p:nvPr/>
          </p:nvSpPr>
          <p:spPr>
            <a:xfrm>
              <a:off x="0" y="-3810"/>
              <a:ext cx="6809830" cy="3273346"/>
            </a:xfrm>
            <a:custGeom>
              <a:avLst/>
              <a:gdLst/>
              <a:ahLst/>
              <a:cxnLst/>
              <a:rect l="l" t="t" r="r" b="b"/>
              <a:pathLst>
                <a:path w="6809830" h="3273346">
                  <a:moveTo>
                    <a:pt x="6797130" y="38100"/>
                  </a:moveTo>
                  <a:cubicBezTo>
                    <a:pt x="6795860" y="34290"/>
                    <a:pt x="6795860" y="30480"/>
                    <a:pt x="6795860" y="25400"/>
                  </a:cubicBezTo>
                  <a:cubicBezTo>
                    <a:pt x="6795860" y="11430"/>
                    <a:pt x="6792051" y="6350"/>
                    <a:pt x="6778080" y="5080"/>
                  </a:cubicBezTo>
                  <a:cubicBezTo>
                    <a:pt x="6710631" y="3810"/>
                    <a:pt x="6579657" y="0"/>
                    <a:pt x="6454141" y="5080"/>
                  </a:cubicBezTo>
                  <a:cubicBezTo>
                    <a:pt x="6219480" y="12700"/>
                    <a:pt x="5990275" y="13970"/>
                    <a:pt x="5755614" y="13970"/>
                  </a:cubicBezTo>
                  <a:cubicBezTo>
                    <a:pt x="5400894" y="13970"/>
                    <a:pt x="5051630" y="10160"/>
                    <a:pt x="4696910" y="8890"/>
                  </a:cubicBezTo>
                  <a:cubicBezTo>
                    <a:pt x="4522278" y="7620"/>
                    <a:pt x="4353104" y="7620"/>
                    <a:pt x="4178472" y="8890"/>
                  </a:cubicBezTo>
                  <a:cubicBezTo>
                    <a:pt x="3987469" y="8890"/>
                    <a:pt x="3801923" y="11430"/>
                    <a:pt x="3610919" y="12700"/>
                  </a:cubicBezTo>
                  <a:cubicBezTo>
                    <a:pt x="3469031" y="13970"/>
                    <a:pt x="3332600" y="12700"/>
                    <a:pt x="3190712" y="16510"/>
                  </a:cubicBezTo>
                  <a:cubicBezTo>
                    <a:pt x="3048823" y="20320"/>
                    <a:pt x="2432155" y="20320"/>
                    <a:pt x="2290267" y="19050"/>
                  </a:cubicBezTo>
                  <a:cubicBezTo>
                    <a:pt x="2202951" y="17780"/>
                    <a:pt x="1919175" y="21590"/>
                    <a:pt x="1831859" y="21590"/>
                  </a:cubicBezTo>
                  <a:cubicBezTo>
                    <a:pt x="1717257" y="21590"/>
                    <a:pt x="1597198" y="22860"/>
                    <a:pt x="1482596" y="21590"/>
                  </a:cubicBezTo>
                  <a:cubicBezTo>
                    <a:pt x="1346165" y="20320"/>
                    <a:pt x="1209734" y="19050"/>
                    <a:pt x="1073303" y="25400"/>
                  </a:cubicBezTo>
                  <a:cubicBezTo>
                    <a:pt x="936872" y="31750"/>
                    <a:pt x="800441" y="31750"/>
                    <a:pt x="664010" y="29210"/>
                  </a:cubicBezTo>
                  <a:cubicBezTo>
                    <a:pt x="522121" y="26670"/>
                    <a:pt x="385690" y="25400"/>
                    <a:pt x="243802" y="24130"/>
                  </a:cubicBezTo>
                  <a:cubicBezTo>
                    <a:pt x="156486" y="21590"/>
                    <a:pt x="63713" y="20320"/>
                    <a:pt x="39370" y="20320"/>
                  </a:cubicBezTo>
                  <a:cubicBezTo>
                    <a:pt x="26670" y="19050"/>
                    <a:pt x="13970" y="17780"/>
                    <a:pt x="0" y="16510"/>
                  </a:cubicBezTo>
                  <a:cubicBezTo>
                    <a:pt x="0" y="24130"/>
                    <a:pt x="0" y="29210"/>
                    <a:pt x="0" y="33020"/>
                  </a:cubicBezTo>
                  <a:cubicBezTo>
                    <a:pt x="7620" y="119892"/>
                    <a:pt x="3810" y="274424"/>
                    <a:pt x="2540" y="396022"/>
                  </a:cubicBezTo>
                  <a:cubicBezTo>
                    <a:pt x="1270" y="482155"/>
                    <a:pt x="2540" y="565754"/>
                    <a:pt x="2540" y="651886"/>
                  </a:cubicBezTo>
                  <a:cubicBezTo>
                    <a:pt x="3810" y="730419"/>
                    <a:pt x="5080" y="808951"/>
                    <a:pt x="6350" y="887483"/>
                  </a:cubicBezTo>
                  <a:cubicBezTo>
                    <a:pt x="7620" y="963482"/>
                    <a:pt x="6350" y="1039482"/>
                    <a:pt x="7620" y="1115481"/>
                  </a:cubicBezTo>
                  <a:cubicBezTo>
                    <a:pt x="8890" y="1232013"/>
                    <a:pt x="10160" y="1348545"/>
                    <a:pt x="11430" y="1465077"/>
                  </a:cubicBezTo>
                  <a:cubicBezTo>
                    <a:pt x="11430" y="1508143"/>
                    <a:pt x="11430" y="3175057"/>
                    <a:pt x="11430" y="3218123"/>
                  </a:cubicBezTo>
                  <a:cubicBezTo>
                    <a:pt x="11430" y="3237786"/>
                    <a:pt x="15240" y="3241596"/>
                    <a:pt x="31750" y="3245406"/>
                  </a:cubicBezTo>
                  <a:cubicBezTo>
                    <a:pt x="43180" y="3247946"/>
                    <a:pt x="54610" y="3250486"/>
                    <a:pt x="85542" y="3251756"/>
                  </a:cubicBezTo>
                  <a:cubicBezTo>
                    <a:pt x="309289" y="3253026"/>
                    <a:pt x="533036" y="3254296"/>
                    <a:pt x="756783" y="3254296"/>
                  </a:cubicBezTo>
                  <a:cubicBezTo>
                    <a:pt x="805898" y="3254296"/>
                    <a:pt x="855013" y="3254296"/>
                    <a:pt x="904128" y="3254296"/>
                  </a:cubicBezTo>
                  <a:cubicBezTo>
                    <a:pt x="1062388" y="3255566"/>
                    <a:pt x="1215191" y="3259376"/>
                    <a:pt x="1373451" y="3256836"/>
                  </a:cubicBezTo>
                  <a:cubicBezTo>
                    <a:pt x="1542626" y="3254296"/>
                    <a:pt x="1717257" y="3255566"/>
                    <a:pt x="1886432" y="3256836"/>
                  </a:cubicBezTo>
                  <a:cubicBezTo>
                    <a:pt x="2088349" y="3258106"/>
                    <a:pt x="2966965" y="3258106"/>
                    <a:pt x="3168883" y="3258106"/>
                  </a:cubicBezTo>
                  <a:cubicBezTo>
                    <a:pt x="3338057" y="3259376"/>
                    <a:pt x="3507232" y="3258106"/>
                    <a:pt x="3676406" y="3259376"/>
                  </a:cubicBezTo>
                  <a:cubicBezTo>
                    <a:pt x="3801923" y="3259376"/>
                    <a:pt x="3927439" y="3261916"/>
                    <a:pt x="4052956" y="3260646"/>
                  </a:cubicBezTo>
                  <a:cubicBezTo>
                    <a:pt x="4314903" y="3260646"/>
                    <a:pt x="4576851" y="3258106"/>
                    <a:pt x="4838798" y="3259376"/>
                  </a:cubicBezTo>
                  <a:cubicBezTo>
                    <a:pt x="5237177" y="3260646"/>
                    <a:pt x="5635555" y="3264456"/>
                    <a:pt x="6033934" y="3266996"/>
                  </a:cubicBezTo>
                  <a:cubicBezTo>
                    <a:pt x="6164907" y="3268266"/>
                    <a:pt x="6295881" y="3266996"/>
                    <a:pt x="6426855" y="3265726"/>
                  </a:cubicBezTo>
                  <a:cubicBezTo>
                    <a:pt x="6541457" y="3264456"/>
                    <a:pt x="6656059" y="3264456"/>
                    <a:pt x="6761570" y="3270806"/>
                  </a:cubicBezTo>
                  <a:cubicBezTo>
                    <a:pt x="6774270" y="3273346"/>
                    <a:pt x="6783160" y="3266996"/>
                    <a:pt x="6784431" y="3253026"/>
                  </a:cubicBezTo>
                  <a:cubicBezTo>
                    <a:pt x="6785701" y="3237786"/>
                    <a:pt x="6786970" y="3222546"/>
                    <a:pt x="6786970" y="3190257"/>
                  </a:cubicBezTo>
                  <a:cubicBezTo>
                    <a:pt x="6789510" y="3104124"/>
                    <a:pt x="6792051" y="1394144"/>
                    <a:pt x="6794591" y="1308012"/>
                  </a:cubicBezTo>
                  <a:cubicBezTo>
                    <a:pt x="6795860" y="1275079"/>
                    <a:pt x="6795860" y="1242146"/>
                    <a:pt x="6795860" y="1211746"/>
                  </a:cubicBezTo>
                  <a:cubicBezTo>
                    <a:pt x="6797131" y="1125614"/>
                    <a:pt x="6798401" y="1039481"/>
                    <a:pt x="6799670" y="950816"/>
                  </a:cubicBezTo>
                  <a:cubicBezTo>
                    <a:pt x="6800941" y="849484"/>
                    <a:pt x="6800941" y="750685"/>
                    <a:pt x="6800941" y="649353"/>
                  </a:cubicBezTo>
                  <a:cubicBezTo>
                    <a:pt x="6800941" y="616420"/>
                    <a:pt x="6802210" y="583487"/>
                    <a:pt x="6802210" y="553087"/>
                  </a:cubicBezTo>
                  <a:cubicBezTo>
                    <a:pt x="6802210" y="469488"/>
                    <a:pt x="6800941" y="388422"/>
                    <a:pt x="6802210" y="304823"/>
                  </a:cubicBezTo>
                  <a:cubicBezTo>
                    <a:pt x="6806020" y="218691"/>
                    <a:pt x="6809830" y="97092"/>
                    <a:pt x="6797130" y="38100"/>
                  </a:cubicBezTo>
                  <a:close/>
                </a:path>
              </a:pathLst>
            </a:custGeom>
            <a:solidFill>
              <a:srgbClr val="FCE4E2"/>
            </a:solidFill>
          </p:spPr>
        </p:sp>
      </p:grpSp>
      <p:pic>
        <p:nvPicPr>
          <p:cNvPr id="35"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722344" y="3335935"/>
            <a:ext cx="1162313" cy="1103141"/>
          </a:xfrm>
          <a:prstGeom prst="rect">
            <a:avLst/>
          </a:prstGeom>
        </p:spPr>
      </p:pic>
      <p:pic>
        <p:nvPicPr>
          <p:cNvPr id="36"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8280330" y="2457368"/>
            <a:ext cx="1626905" cy="545013"/>
          </a:xfrm>
          <a:prstGeom prst="rect">
            <a:avLst/>
          </a:prstGeom>
        </p:spPr>
      </p:pic>
      <p:pic>
        <p:nvPicPr>
          <p:cNvPr id="37" name="Picture 7"/>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33813">
            <a:off x="1897310" y="8381614"/>
            <a:ext cx="3119557" cy="705800"/>
          </a:xfrm>
          <a:prstGeom prst="rect">
            <a:avLst/>
          </a:prstGeom>
        </p:spPr>
      </p:pic>
      <p:pic>
        <p:nvPicPr>
          <p:cNvPr id="38" name="Picture 9"/>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6093774" y="8801100"/>
            <a:ext cx="2750436" cy="465074"/>
          </a:xfrm>
          <a:prstGeom prst="rect">
            <a:avLst/>
          </a:prstGeom>
        </p:spPr>
      </p:pic>
      <p:pic>
        <p:nvPicPr>
          <p:cNvPr id="39" name="Picture 10"/>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400615">
            <a:off x="16437376" y="4451507"/>
            <a:ext cx="688095" cy="1526018"/>
          </a:xfrm>
          <a:prstGeom prst="rect">
            <a:avLst/>
          </a:prstGeom>
        </p:spPr>
      </p:pic>
      <p:sp>
        <p:nvSpPr>
          <p:cNvPr id="42" name="TextBox 41"/>
          <p:cNvSpPr txBox="1"/>
          <p:nvPr/>
        </p:nvSpPr>
        <p:spPr>
          <a:xfrm>
            <a:off x="5216189" y="909466"/>
            <a:ext cx="8661345" cy="1077218"/>
          </a:xfrm>
          <a:prstGeom prst="rect">
            <a:avLst/>
          </a:prstGeom>
          <a:noFill/>
        </p:spPr>
        <p:txBody>
          <a:bodyPr wrap="none" rtlCol="0">
            <a:spAutoFit/>
          </a:bodyPr>
          <a:lstStyle/>
          <a:p>
            <a:r>
              <a:rPr lang="vi-VN" sz="6400" b="1" dirty="0" smtClean="0">
                <a:solidFill>
                  <a:srgbClr val="FF0000"/>
                </a:solidFill>
              </a:rPr>
              <a:t>HƯỚNG DẪN VỀ NHÀ</a:t>
            </a:r>
            <a:endParaRPr lang="en-US" sz="6400" b="1" dirty="0">
              <a:solidFill>
                <a:srgbClr val="FF0000"/>
              </a:solidFill>
            </a:endParaRPr>
          </a:p>
        </p:txBody>
      </p:sp>
      <p:sp>
        <p:nvSpPr>
          <p:cNvPr id="43" name="TextBox 42"/>
          <p:cNvSpPr txBox="1"/>
          <p:nvPr/>
        </p:nvSpPr>
        <p:spPr>
          <a:xfrm>
            <a:off x="5164817" y="3384586"/>
            <a:ext cx="7911268" cy="784830"/>
          </a:xfrm>
          <a:prstGeom prst="rect">
            <a:avLst/>
          </a:prstGeom>
          <a:noFill/>
        </p:spPr>
        <p:txBody>
          <a:bodyPr wrap="none" rtlCol="0">
            <a:spAutoFit/>
          </a:bodyPr>
          <a:lstStyle/>
          <a:p>
            <a:r>
              <a:rPr lang="vi-VN" sz="4500" dirty="0" smtClean="0"/>
              <a:t>Hoàn thành bài tập trong SBT.</a:t>
            </a:r>
            <a:endParaRPr lang="en-US" sz="4500" dirty="0"/>
          </a:p>
        </p:txBody>
      </p:sp>
      <p:pic>
        <p:nvPicPr>
          <p:cNvPr id="44"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722344" y="4950674"/>
            <a:ext cx="1162313" cy="1103141"/>
          </a:xfrm>
          <a:prstGeom prst="rect">
            <a:avLst/>
          </a:prstGeom>
        </p:spPr>
      </p:pic>
      <p:sp>
        <p:nvSpPr>
          <p:cNvPr id="45" name="TextBox 44"/>
          <p:cNvSpPr txBox="1"/>
          <p:nvPr/>
        </p:nvSpPr>
        <p:spPr>
          <a:xfrm>
            <a:off x="5157680" y="5132912"/>
            <a:ext cx="8778365" cy="784830"/>
          </a:xfrm>
          <a:prstGeom prst="rect">
            <a:avLst/>
          </a:prstGeom>
          <a:noFill/>
        </p:spPr>
        <p:txBody>
          <a:bodyPr wrap="none" rtlCol="0">
            <a:spAutoFit/>
          </a:bodyPr>
          <a:lstStyle/>
          <a:p>
            <a:r>
              <a:rPr lang="vi-VN" sz="4500" dirty="0" smtClean="0"/>
              <a:t>Ôn lại nội dung kiến thức bài học.</a:t>
            </a:r>
            <a:endParaRPr lang="en-US" sz="4500" dirty="0"/>
          </a:p>
        </p:txBody>
      </p:sp>
      <p:pic>
        <p:nvPicPr>
          <p:cNvPr id="46"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722344" y="6699841"/>
            <a:ext cx="1162313" cy="1103141"/>
          </a:xfrm>
          <a:prstGeom prst="rect">
            <a:avLst/>
          </a:prstGeom>
        </p:spPr>
      </p:pic>
      <p:sp>
        <p:nvSpPr>
          <p:cNvPr id="47" name="TextBox 46"/>
          <p:cNvSpPr txBox="1"/>
          <p:nvPr/>
        </p:nvSpPr>
        <p:spPr>
          <a:xfrm>
            <a:off x="5164816" y="6579522"/>
            <a:ext cx="9245813" cy="2169825"/>
          </a:xfrm>
          <a:prstGeom prst="rect">
            <a:avLst/>
          </a:prstGeom>
          <a:noFill/>
        </p:spPr>
        <p:txBody>
          <a:bodyPr wrap="square" rtlCol="0">
            <a:spAutoFit/>
          </a:bodyPr>
          <a:lstStyle/>
          <a:p>
            <a:pPr algn="just">
              <a:lnSpc>
                <a:spcPct val="150000"/>
              </a:lnSpc>
            </a:pPr>
            <a:r>
              <a:rPr lang="vi-VN" sz="4500" dirty="0" smtClean="0"/>
              <a:t>Đọc và tìm hiểu trước </a:t>
            </a:r>
            <a:r>
              <a:rPr lang="vi-VN" sz="4500" b="1" dirty="0" smtClean="0"/>
              <a:t>bài 2:</a:t>
            </a:r>
            <a:r>
              <a:rPr lang="vi-VN" sz="4500" dirty="0" smtClean="0"/>
              <a:t> </a:t>
            </a:r>
            <a:r>
              <a:rPr lang="vi-VN" sz="4500" b="1" i="1" dirty="0" smtClean="0"/>
              <a:t>Quan tâm, cảm thông và chia sẻ. </a:t>
            </a:r>
            <a:endParaRPr lang="en-US" sz="4500" b="1" i="1" dirty="0"/>
          </a:p>
        </p:txBody>
      </p:sp>
    </p:spTree>
    <p:extLst>
      <p:ext uri="{BB962C8B-B14F-4D97-AF65-F5344CB8AC3E}">
        <p14:creationId xmlns:p14="http://schemas.microsoft.com/office/powerpoint/2010/main" val="167523858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0964" y="3116868"/>
            <a:ext cx="14554204" cy="4947678"/>
            <a:chOff x="0" y="0"/>
            <a:chExt cx="3907097" cy="3386337"/>
          </a:xfrm>
        </p:grpSpPr>
        <p:sp>
          <p:nvSpPr>
            <p:cNvPr id="3" name="Freeform 3"/>
            <p:cNvSpPr/>
            <p:nvPr/>
          </p:nvSpPr>
          <p:spPr>
            <a:xfrm>
              <a:off x="-1" y="0"/>
              <a:ext cx="3914756" cy="3386337"/>
            </a:xfrm>
            <a:custGeom>
              <a:avLst/>
              <a:gdLst/>
              <a:ahLst/>
              <a:cxnLst/>
              <a:rect l="l" t="t" r="r" b="b"/>
              <a:pathLst>
                <a:path w="3914756" h="3386337">
                  <a:moveTo>
                    <a:pt x="3408317" y="3369418"/>
                  </a:moveTo>
                  <a:cubicBezTo>
                    <a:pt x="3408317" y="3369418"/>
                    <a:pt x="3171321" y="3359449"/>
                    <a:pt x="2809181" y="3372893"/>
                  </a:cubicBezTo>
                  <a:cubicBezTo>
                    <a:pt x="2447043" y="3386337"/>
                    <a:pt x="490924" y="3386337"/>
                    <a:pt x="490924" y="3386337"/>
                  </a:cubicBezTo>
                  <a:cubicBezTo>
                    <a:pt x="245502" y="3386337"/>
                    <a:pt x="32509" y="3289069"/>
                    <a:pt x="31032" y="3128955"/>
                  </a:cubicBezTo>
                  <a:cubicBezTo>
                    <a:pt x="31032" y="3128955"/>
                    <a:pt x="0" y="185437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361768" y="0"/>
                    <a:pt x="3361768" y="0"/>
                  </a:cubicBezTo>
                  <a:cubicBezTo>
                    <a:pt x="3673669" y="0"/>
                    <a:pt x="3907097" y="101069"/>
                    <a:pt x="3899240" y="303616"/>
                  </a:cubicBezTo>
                  <a:cubicBezTo>
                    <a:pt x="3899240" y="303616"/>
                    <a:pt x="3897245" y="1743450"/>
                    <a:pt x="3906000" y="2429368"/>
                  </a:cubicBezTo>
                  <a:cubicBezTo>
                    <a:pt x="3914755" y="2722670"/>
                    <a:pt x="3868208" y="3055741"/>
                    <a:pt x="3868208" y="3055741"/>
                  </a:cubicBezTo>
                  <a:cubicBezTo>
                    <a:pt x="3865242" y="3235766"/>
                    <a:pt x="3653739" y="3369418"/>
                    <a:pt x="3408317" y="3369418"/>
                  </a:cubicBezTo>
                  <a:close/>
                </a:path>
              </a:pathLst>
            </a:custGeom>
            <a:solidFill>
              <a:srgbClr val="F47C7D"/>
            </a:solidFill>
          </p:spPr>
        </p:sp>
      </p:grpSp>
      <p:grpSp>
        <p:nvGrpSpPr>
          <p:cNvPr id="4" name="Group 4"/>
          <p:cNvGrpSpPr/>
          <p:nvPr/>
        </p:nvGrpSpPr>
        <p:grpSpPr>
          <a:xfrm>
            <a:off x="2130968" y="2985959"/>
            <a:ext cx="14401800" cy="4849986"/>
            <a:chOff x="0" y="0"/>
            <a:chExt cx="3907097" cy="3329034"/>
          </a:xfrm>
        </p:grpSpPr>
        <p:sp>
          <p:nvSpPr>
            <p:cNvPr id="5" name="Freeform 5"/>
            <p:cNvSpPr/>
            <p:nvPr/>
          </p:nvSpPr>
          <p:spPr>
            <a:xfrm>
              <a:off x="-1" y="0"/>
              <a:ext cx="3914756" cy="3329034"/>
            </a:xfrm>
            <a:custGeom>
              <a:avLst/>
              <a:gdLst/>
              <a:ahLst/>
              <a:cxnLst/>
              <a:rect l="l" t="t" r="r" b="b"/>
              <a:pathLst>
                <a:path w="3914756" h="3329034">
                  <a:moveTo>
                    <a:pt x="3408317" y="3312115"/>
                  </a:moveTo>
                  <a:cubicBezTo>
                    <a:pt x="3408317" y="3312115"/>
                    <a:pt x="3171321" y="3302145"/>
                    <a:pt x="2809181" y="3315589"/>
                  </a:cubicBezTo>
                  <a:cubicBezTo>
                    <a:pt x="2447043" y="3329034"/>
                    <a:pt x="490924" y="3329034"/>
                    <a:pt x="490924" y="3329034"/>
                  </a:cubicBezTo>
                  <a:cubicBezTo>
                    <a:pt x="245502" y="3329034"/>
                    <a:pt x="32509" y="3231766"/>
                    <a:pt x="31032" y="3071652"/>
                  </a:cubicBezTo>
                  <a:cubicBezTo>
                    <a:pt x="31032" y="3071652"/>
                    <a:pt x="0" y="1809992"/>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361768" y="0"/>
                    <a:pt x="3361768" y="0"/>
                  </a:cubicBezTo>
                  <a:cubicBezTo>
                    <a:pt x="3673669" y="0"/>
                    <a:pt x="3907097" y="101069"/>
                    <a:pt x="3899240" y="303616"/>
                  </a:cubicBezTo>
                  <a:cubicBezTo>
                    <a:pt x="3899240" y="303616"/>
                    <a:pt x="3897245" y="1703013"/>
                    <a:pt x="3906000" y="2372065"/>
                  </a:cubicBezTo>
                  <a:cubicBezTo>
                    <a:pt x="3914755" y="2665366"/>
                    <a:pt x="3868208" y="2998438"/>
                    <a:pt x="3868208" y="2998438"/>
                  </a:cubicBezTo>
                  <a:cubicBezTo>
                    <a:pt x="3865242" y="3178463"/>
                    <a:pt x="3653739" y="3312115"/>
                    <a:pt x="3408317" y="3312115"/>
                  </a:cubicBezTo>
                  <a:close/>
                </a:path>
              </a:pathLst>
            </a:custGeom>
            <a:solidFill>
              <a:srgbClr val="FCE4E2"/>
            </a:solidFill>
          </p:spPr>
        </p:sp>
      </p:grpSp>
      <p:sp>
        <p:nvSpPr>
          <p:cNvPr id="7" name="TextBox 7"/>
          <p:cNvSpPr txBox="1"/>
          <p:nvPr/>
        </p:nvSpPr>
        <p:spPr>
          <a:xfrm>
            <a:off x="2798593" y="3719052"/>
            <a:ext cx="13094773" cy="3118674"/>
          </a:xfrm>
          <a:prstGeom prst="rect">
            <a:avLst/>
          </a:prstGeom>
        </p:spPr>
        <p:txBody>
          <a:bodyPr wrap="square" lIns="0" tIns="0" rIns="0" bIns="0" rtlCol="0" anchor="t">
            <a:spAutoFit/>
          </a:bodyPr>
          <a:lstStyle/>
          <a:p>
            <a:pPr algn="ctr">
              <a:lnSpc>
                <a:spcPct val="150000"/>
              </a:lnSpc>
            </a:pPr>
            <a:r>
              <a:rPr lang="vi-VN" sz="7200" b="1" dirty="0" smtClean="0">
                <a:solidFill>
                  <a:srgbClr val="000000"/>
                </a:solidFill>
                <a:cs typeface="Arial" panose="020B0604020202020204" pitchFamily="34" charset="0"/>
              </a:rPr>
              <a:t>CẢM ƠN CÁC EM ĐÃ </a:t>
            </a:r>
          </a:p>
          <a:p>
            <a:pPr algn="ctr">
              <a:lnSpc>
                <a:spcPct val="150000"/>
              </a:lnSpc>
            </a:pPr>
            <a:r>
              <a:rPr lang="vi-VN" sz="7200" b="1" dirty="0" smtClean="0">
                <a:solidFill>
                  <a:srgbClr val="000000"/>
                </a:solidFill>
                <a:cs typeface="Arial" panose="020B0604020202020204" pitchFamily="34" charset="0"/>
              </a:rPr>
              <a:t>LẮNG NGHE, HẸN GẶP LẠI!</a:t>
            </a:r>
            <a:endParaRPr lang="en-US" sz="7200" b="1" dirty="0">
              <a:solidFill>
                <a:srgbClr val="00000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822078">
            <a:off x="12226025" y="8576614"/>
            <a:ext cx="7091192" cy="483973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3745">
            <a:off x="-1506619" y="-1384741"/>
            <a:ext cx="5361002" cy="5569872"/>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301415" y="2333171"/>
            <a:ext cx="1593702" cy="1669593"/>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4781" y="8398791"/>
            <a:ext cx="2108560" cy="356538"/>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971091" y="5156546"/>
            <a:ext cx="818503" cy="913138"/>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81432" y="6899042"/>
            <a:ext cx="1499055" cy="1463622"/>
          </a:xfrm>
          <a:prstGeom prst="rect">
            <a:avLst/>
          </a:prstGeom>
        </p:spPr>
      </p:pic>
    </p:spTree>
    <p:extLst>
      <p:ext uri="{BB962C8B-B14F-4D97-AF65-F5344CB8AC3E}">
        <p14:creationId xmlns:p14="http://schemas.microsoft.com/office/powerpoint/2010/main" val="1570673778"/>
      </p:ext>
    </p:extLst>
  </p:cSld>
  <p:clrMapOvr>
    <a:masterClrMapping/>
  </p:clrMapOvr>
  <mc:AlternateContent xmlns:mc="http://schemas.openxmlformats.org/markup-compatibility/2006">
    <mc:Choice xmlns:p14="http://schemas.microsoft.com/office/powerpoint/2010/main" Requires="p14">
      <p:transition spd="slow" p14:dur="800">
        <p14:flythrough dir="ou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98134" y="2476500"/>
            <a:ext cx="6539333" cy="1905000"/>
            <a:chOff x="0" y="0"/>
            <a:chExt cx="6806020" cy="3268266"/>
          </a:xfrm>
        </p:grpSpPr>
        <p:sp>
          <p:nvSpPr>
            <p:cNvPr id="3" name="Freeform 3"/>
            <p:cNvSpPr/>
            <p:nvPr/>
          </p:nvSpPr>
          <p:spPr>
            <a:xfrm>
              <a:off x="0" y="-3810"/>
              <a:ext cx="6809830" cy="3273346"/>
            </a:xfrm>
            <a:custGeom>
              <a:avLst/>
              <a:gdLst/>
              <a:ahLst/>
              <a:cxnLst/>
              <a:rect l="l" t="t" r="r" b="b"/>
              <a:pathLst>
                <a:path w="6809830" h="3273346">
                  <a:moveTo>
                    <a:pt x="6797130" y="38100"/>
                  </a:moveTo>
                  <a:cubicBezTo>
                    <a:pt x="6795860" y="34290"/>
                    <a:pt x="6795860" y="30480"/>
                    <a:pt x="6795860" y="25400"/>
                  </a:cubicBezTo>
                  <a:cubicBezTo>
                    <a:pt x="6795860" y="11430"/>
                    <a:pt x="6792051" y="6350"/>
                    <a:pt x="6778080" y="5080"/>
                  </a:cubicBezTo>
                  <a:cubicBezTo>
                    <a:pt x="6710631" y="3810"/>
                    <a:pt x="6579657" y="0"/>
                    <a:pt x="6454141" y="5080"/>
                  </a:cubicBezTo>
                  <a:cubicBezTo>
                    <a:pt x="6219480" y="12700"/>
                    <a:pt x="5990275" y="13970"/>
                    <a:pt x="5755614" y="13970"/>
                  </a:cubicBezTo>
                  <a:cubicBezTo>
                    <a:pt x="5400894" y="13970"/>
                    <a:pt x="5051630" y="10160"/>
                    <a:pt x="4696910" y="8890"/>
                  </a:cubicBezTo>
                  <a:cubicBezTo>
                    <a:pt x="4522278" y="7620"/>
                    <a:pt x="4353104" y="7620"/>
                    <a:pt x="4178472" y="8890"/>
                  </a:cubicBezTo>
                  <a:cubicBezTo>
                    <a:pt x="3987469" y="8890"/>
                    <a:pt x="3801923" y="11430"/>
                    <a:pt x="3610919" y="12700"/>
                  </a:cubicBezTo>
                  <a:cubicBezTo>
                    <a:pt x="3469031" y="13970"/>
                    <a:pt x="3332600" y="12700"/>
                    <a:pt x="3190712" y="16510"/>
                  </a:cubicBezTo>
                  <a:cubicBezTo>
                    <a:pt x="3048823" y="20320"/>
                    <a:pt x="2432155" y="20320"/>
                    <a:pt x="2290267" y="19050"/>
                  </a:cubicBezTo>
                  <a:cubicBezTo>
                    <a:pt x="2202951" y="17780"/>
                    <a:pt x="1919175" y="21590"/>
                    <a:pt x="1831859" y="21590"/>
                  </a:cubicBezTo>
                  <a:cubicBezTo>
                    <a:pt x="1717257" y="21590"/>
                    <a:pt x="1597198" y="22860"/>
                    <a:pt x="1482596" y="21590"/>
                  </a:cubicBezTo>
                  <a:cubicBezTo>
                    <a:pt x="1346165" y="20320"/>
                    <a:pt x="1209734" y="19050"/>
                    <a:pt x="1073303" y="25400"/>
                  </a:cubicBezTo>
                  <a:cubicBezTo>
                    <a:pt x="936872" y="31750"/>
                    <a:pt x="800441" y="31750"/>
                    <a:pt x="664010" y="29210"/>
                  </a:cubicBezTo>
                  <a:cubicBezTo>
                    <a:pt x="522121" y="26670"/>
                    <a:pt x="385690" y="25400"/>
                    <a:pt x="243802" y="24130"/>
                  </a:cubicBezTo>
                  <a:cubicBezTo>
                    <a:pt x="156486" y="21590"/>
                    <a:pt x="63713" y="20320"/>
                    <a:pt x="39370" y="20320"/>
                  </a:cubicBezTo>
                  <a:cubicBezTo>
                    <a:pt x="26670" y="19050"/>
                    <a:pt x="13970" y="17780"/>
                    <a:pt x="0" y="16510"/>
                  </a:cubicBezTo>
                  <a:cubicBezTo>
                    <a:pt x="0" y="24130"/>
                    <a:pt x="0" y="29210"/>
                    <a:pt x="0" y="33020"/>
                  </a:cubicBezTo>
                  <a:cubicBezTo>
                    <a:pt x="7620" y="119892"/>
                    <a:pt x="3810" y="274424"/>
                    <a:pt x="2540" y="396022"/>
                  </a:cubicBezTo>
                  <a:cubicBezTo>
                    <a:pt x="1270" y="482155"/>
                    <a:pt x="2540" y="565754"/>
                    <a:pt x="2540" y="651886"/>
                  </a:cubicBezTo>
                  <a:cubicBezTo>
                    <a:pt x="3810" y="730419"/>
                    <a:pt x="5080" y="808951"/>
                    <a:pt x="6350" y="887483"/>
                  </a:cubicBezTo>
                  <a:cubicBezTo>
                    <a:pt x="7620" y="963482"/>
                    <a:pt x="6350" y="1039482"/>
                    <a:pt x="7620" y="1115481"/>
                  </a:cubicBezTo>
                  <a:cubicBezTo>
                    <a:pt x="8890" y="1232013"/>
                    <a:pt x="10160" y="1348545"/>
                    <a:pt x="11430" y="1465077"/>
                  </a:cubicBezTo>
                  <a:cubicBezTo>
                    <a:pt x="11430" y="1508143"/>
                    <a:pt x="11430" y="3175057"/>
                    <a:pt x="11430" y="3218123"/>
                  </a:cubicBezTo>
                  <a:cubicBezTo>
                    <a:pt x="11430" y="3237786"/>
                    <a:pt x="15240" y="3241596"/>
                    <a:pt x="31750" y="3245406"/>
                  </a:cubicBezTo>
                  <a:cubicBezTo>
                    <a:pt x="43180" y="3247946"/>
                    <a:pt x="54610" y="3250486"/>
                    <a:pt x="85542" y="3251756"/>
                  </a:cubicBezTo>
                  <a:cubicBezTo>
                    <a:pt x="309289" y="3253026"/>
                    <a:pt x="533036" y="3254296"/>
                    <a:pt x="756783" y="3254296"/>
                  </a:cubicBezTo>
                  <a:cubicBezTo>
                    <a:pt x="805898" y="3254296"/>
                    <a:pt x="855013" y="3254296"/>
                    <a:pt x="904128" y="3254296"/>
                  </a:cubicBezTo>
                  <a:cubicBezTo>
                    <a:pt x="1062388" y="3255566"/>
                    <a:pt x="1215191" y="3259376"/>
                    <a:pt x="1373451" y="3256836"/>
                  </a:cubicBezTo>
                  <a:cubicBezTo>
                    <a:pt x="1542626" y="3254296"/>
                    <a:pt x="1717257" y="3255566"/>
                    <a:pt x="1886432" y="3256836"/>
                  </a:cubicBezTo>
                  <a:cubicBezTo>
                    <a:pt x="2088349" y="3258106"/>
                    <a:pt x="2966965" y="3258106"/>
                    <a:pt x="3168883" y="3258106"/>
                  </a:cubicBezTo>
                  <a:cubicBezTo>
                    <a:pt x="3338057" y="3259376"/>
                    <a:pt x="3507232" y="3258106"/>
                    <a:pt x="3676406" y="3259376"/>
                  </a:cubicBezTo>
                  <a:cubicBezTo>
                    <a:pt x="3801923" y="3259376"/>
                    <a:pt x="3927439" y="3261916"/>
                    <a:pt x="4052956" y="3260646"/>
                  </a:cubicBezTo>
                  <a:cubicBezTo>
                    <a:pt x="4314903" y="3260646"/>
                    <a:pt x="4576851" y="3258106"/>
                    <a:pt x="4838798" y="3259376"/>
                  </a:cubicBezTo>
                  <a:cubicBezTo>
                    <a:pt x="5237177" y="3260646"/>
                    <a:pt x="5635555" y="3264456"/>
                    <a:pt x="6033934" y="3266996"/>
                  </a:cubicBezTo>
                  <a:cubicBezTo>
                    <a:pt x="6164907" y="3268266"/>
                    <a:pt x="6295881" y="3266996"/>
                    <a:pt x="6426855" y="3265726"/>
                  </a:cubicBezTo>
                  <a:cubicBezTo>
                    <a:pt x="6541457" y="3264456"/>
                    <a:pt x="6656059" y="3264456"/>
                    <a:pt x="6761570" y="3270806"/>
                  </a:cubicBezTo>
                  <a:cubicBezTo>
                    <a:pt x="6774270" y="3273346"/>
                    <a:pt x="6783160" y="3266996"/>
                    <a:pt x="6784431" y="3253026"/>
                  </a:cubicBezTo>
                  <a:cubicBezTo>
                    <a:pt x="6785701" y="3237786"/>
                    <a:pt x="6786970" y="3222546"/>
                    <a:pt x="6786970" y="3190257"/>
                  </a:cubicBezTo>
                  <a:cubicBezTo>
                    <a:pt x="6789510" y="3104124"/>
                    <a:pt x="6792051" y="1394144"/>
                    <a:pt x="6794591" y="1308012"/>
                  </a:cubicBezTo>
                  <a:cubicBezTo>
                    <a:pt x="6795860" y="1275079"/>
                    <a:pt x="6795860" y="1242146"/>
                    <a:pt x="6795860" y="1211746"/>
                  </a:cubicBezTo>
                  <a:cubicBezTo>
                    <a:pt x="6797131" y="1125614"/>
                    <a:pt x="6798401" y="1039481"/>
                    <a:pt x="6799670" y="950816"/>
                  </a:cubicBezTo>
                  <a:cubicBezTo>
                    <a:pt x="6800941" y="849484"/>
                    <a:pt x="6800941" y="750685"/>
                    <a:pt x="6800941" y="649353"/>
                  </a:cubicBezTo>
                  <a:cubicBezTo>
                    <a:pt x="6800941" y="616420"/>
                    <a:pt x="6802210" y="583487"/>
                    <a:pt x="6802210" y="553087"/>
                  </a:cubicBezTo>
                  <a:cubicBezTo>
                    <a:pt x="6802210" y="469488"/>
                    <a:pt x="6800941" y="388422"/>
                    <a:pt x="6802210" y="304823"/>
                  </a:cubicBezTo>
                  <a:cubicBezTo>
                    <a:pt x="6806020" y="218691"/>
                    <a:pt x="6809830" y="97092"/>
                    <a:pt x="6797130" y="38100"/>
                  </a:cubicBezTo>
                  <a:close/>
                </a:path>
              </a:pathLst>
            </a:custGeom>
            <a:solidFill>
              <a:srgbClr val="FCE4E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881278" y="4708809"/>
            <a:ext cx="1838065" cy="31080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393909" y="-134666"/>
            <a:ext cx="1256270" cy="1079607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flipH="1">
            <a:off x="-462613" y="-374405"/>
            <a:ext cx="1256270" cy="10796070"/>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2492" y="9024479"/>
            <a:ext cx="1838065" cy="310800"/>
          </a:xfrm>
          <a:prstGeom prst="rect">
            <a:avLst/>
          </a:prstGeom>
        </p:spPr>
      </p:pic>
      <p:sp>
        <p:nvSpPr>
          <p:cNvPr id="14" name="TextBox 14"/>
          <p:cNvSpPr txBox="1"/>
          <p:nvPr/>
        </p:nvSpPr>
        <p:spPr>
          <a:xfrm>
            <a:off x="4950820" y="647700"/>
            <a:ext cx="8283647" cy="1025922"/>
          </a:xfrm>
          <a:prstGeom prst="rect">
            <a:avLst/>
          </a:prstGeom>
        </p:spPr>
        <p:txBody>
          <a:bodyPr wrap="square" lIns="0" tIns="0" rIns="0" bIns="0" rtlCol="0" anchor="t">
            <a:spAutoFit/>
          </a:bodyPr>
          <a:lstStyle/>
          <a:p>
            <a:pPr algn="ctr">
              <a:lnSpc>
                <a:spcPts val="7999"/>
              </a:lnSpc>
            </a:pPr>
            <a:r>
              <a:rPr lang="vi-VN" sz="6400" b="1" dirty="0" smtClean="0">
                <a:solidFill>
                  <a:srgbClr val="FF0000"/>
                </a:solidFill>
              </a:rPr>
              <a:t>NỘI DUNG BÀI HỌC</a:t>
            </a:r>
            <a:endParaRPr lang="en-US" sz="6400" b="1" dirty="0">
              <a:solidFill>
                <a:srgbClr val="FF0000"/>
              </a:solidFill>
            </a:endParaRPr>
          </a:p>
        </p:txBody>
      </p:sp>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9170388">
            <a:off x="1289456" y="2514641"/>
            <a:ext cx="1849271" cy="641739"/>
          </a:xfrm>
          <a:prstGeom prst="rect">
            <a:avLst/>
          </a:prstGeom>
        </p:spPr>
      </p:pic>
      <p:sp>
        <p:nvSpPr>
          <p:cNvPr id="5" name="TextBox 4"/>
          <p:cNvSpPr txBox="1"/>
          <p:nvPr/>
        </p:nvSpPr>
        <p:spPr>
          <a:xfrm>
            <a:off x="3228085" y="3062299"/>
            <a:ext cx="3680816" cy="892552"/>
          </a:xfrm>
          <a:prstGeom prst="rect">
            <a:avLst/>
          </a:prstGeom>
          <a:noFill/>
        </p:spPr>
        <p:txBody>
          <a:bodyPr wrap="none" rtlCol="0">
            <a:spAutoFit/>
          </a:bodyPr>
          <a:lstStyle/>
          <a:p>
            <a:r>
              <a:rPr lang="vi-VN" sz="5200" b="1" dirty="0" smtClean="0"/>
              <a:t>1. MỞ ĐẦU</a:t>
            </a:r>
            <a:endParaRPr lang="en-US" sz="5200" b="1" dirty="0"/>
          </a:p>
        </p:txBody>
      </p:sp>
      <p:grpSp>
        <p:nvGrpSpPr>
          <p:cNvPr id="16" name="Group 2"/>
          <p:cNvGrpSpPr/>
          <p:nvPr/>
        </p:nvGrpSpPr>
        <p:grpSpPr>
          <a:xfrm>
            <a:off x="9926631" y="2474279"/>
            <a:ext cx="6539333" cy="1905000"/>
            <a:chOff x="0" y="0"/>
            <a:chExt cx="6806020" cy="3268266"/>
          </a:xfrm>
        </p:grpSpPr>
        <p:sp>
          <p:nvSpPr>
            <p:cNvPr id="17" name="Freeform 3"/>
            <p:cNvSpPr/>
            <p:nvPr/>
          </p:nvSpPr>
          <p:spPr>
            <a:xfrm>
              <a:off x="0" y="-3810"/>
              <a:ext cx="6809830" cy="3273346"/>
            </a:xfrm>
            <a:custGeom>
              <a:avLst/>
              <a:gdLst/>
              <a:ahLst/>
              <a:cxnLst/>
              <a:rect l="l" t="t" r="r" b="b"/>
              <a:pathLst>
                <a:path w="6809830" h="3273346">
                  <a:moveTo>
                    <a:pt x="6797130" y="38100"/>
                  </a:moveTo>
                  <a:cubicBezTo>
                    <a:pt x="6795860" y="34290"/>
                    <a:pt x="6795860" y="30480"/>
                    <a:pt x="6795860" y="25400"/>
                  </a:cubicBezTo>
                  <a:cubicBezTo>
                    <a:pt x="6795860" y="11430"/>
                    <a:pt x="6792051" y="6350"/>
                    <a:pt x="6778080" y="5080"/>
                  </a:cubicBezTo>
                  <a:cubicBezTo>
                    <a:pt x="6710631" y="3810"/>
                    <a:pt x="6579657" y="0"/>
                    <a:pt x="6454141" y="5080"/>
                  </a:cubicBezTo>
                  <a:cubicBezTo>
                    <a:pt x="6219480" y="12700"/>
                    <a:pt x="5990275" y="13970"/>
                    <a:pt x="5755614" y="13970"/>
                  </a:cubicBezTo>
                  <a:cubicBezTo>
                    <a:pt x="5400894" y="13970"/>
                    <a:pt x="5051630" y="10160"/>
                    <a:pt x="4696910" y="8890"/>
                  </a:cubicBezTo>
                  <a:cubicBezTo>
                    <a:pt x="4522278" y="7620"/>
                    <a:pt x="4353104" y="7620"/>
                    <a:pt x="4178472" y="8890"/>
                  </a:cubicBezTo>
                  <a:cubicBezTo>
                    <a:pt x="3987469" y="8890"/>
                    <a:pt x="3801923" y="11430"/>
                    <a:pt x="3610919" y="12700"/>
                  </a:cubicBezTo>
                  <a:cubicBezTo>
                    <a:pt x="3469031" y="13970"/>
                    <a:pt x="3332600" y="12700"/>
                    <a:pt x="3190712" y="16510"/>
                  </a:cubicBezTo>
                  <a:cubicBezTo>
                    <a:pt x="3048823" y="20320"/>
                    <a:pt x="2432155" y="20320"/>
                    <a:pt x="2290267" y="19050"/>
                  </a:cubicBezTo>
                  <a:cubicBezTo>
                    <a:pt x="2202951" y="17780"/>
                    <a:pt x="1919175" y="21590"/>
                    <a:pt x="1831859" y="21590"/>
                  </a:cubicBezTo>
                  <a:cubicBezTo>
                    <a:pt x="1717257" y="21590"/>
                    <a:pt x="1597198" y="22860"/>
                    <a:pt x="1482596" y="21590"/>
                  </a:cubicBezTo>
                  <a:cubicBezTo>
                    <a:pt x="1346165" y="20320"/>
                    <a:pt x="1209734" y="19050"/>
                    <a:pt x="1073303" y="25400"/>
                  </a:cubicBezTo>
                  <a:cubicBezTo>
                    <a:pt x="936872" y="31750"/>
                    <a:pt x="800441" y="31750"/>
                    <a:pt x="664010" y="29210"/>
                  </a:cubicBezTo>
                  <a:cubicBezTo>
                    <a:pt x="522121" y="26670"/>
                    <a:pt x="385690" y="25400"/>
                    <a:pt x="243802" y="24130"/>
                  </a:cubicBezTo>
                  <a:cubicBezTo>
                    <a:pt x="156486" y="21590"/>
                    <a:pt x="63713" y="20320"/>
                    <a:pt x="39370" y="20320"/>
                  </a:cubicBezTo>
                  <a:cubicBezTo>
                    <a:pt x="26670" y="19050"/>
                    <a:pt x="13970" y="17780"/>
                    <a:pt x="0" y="16510"/>
                  </a:cubicBezTo>
                  <a:cubicBezTo>
                    <a:pt x="0" y="24130"/>
                    <a:pt x="0" y="29210"/>
                    <a:pt x="0" y="33020"/>
                  </a:cubicBezTo>
                  <a:cubicBezTo>
                    <a:pt x="7620" y="119892"/>
                    <a:pt x="3810" y="274424"/>
                    <a:pt x="2540" y="396022"/>
                  </a:cubicBezTo>
                  <a:cubicBezTo>
                    <a:pt x="1270" y="482155"/>
                    <a:pt x="2540" y="565754"/>
                    <a:pt x="2540" y="651886"/>
                  </a:cubicBezTo>
                  <a:cubicBezTo>
                    <a:pt x="3810" y="730419"/>
                    <a:pt x="5080" y="808951"/>
                    <a:pt x="6350" y="887483"/>
                  </a:cubicBezTo>
                  <a:cubicBezTo>
                    <a:pt x="7620" y="963482"/>
                    <a:pt x="6350" y="1039482"/>
                    <a:pt x="7620" y="1115481"/>
                  </a:cubicBezTo>
                  <a:cubicBezTo>
                    <a:pt x="8890" y="1232013"/>
                    <a:pt x="10160" y="1348545"/>
                    <a:pt x="11430" y="1465077"/>
                  </a:cubicBezTo>
                  <a:cubicBezTo>
                    <a:pt x="11430" y="1508143"/>
                    <a:pt x="11430" y="3175057"/>
                    <a:pt x="11430" y="3218123"/>
                  </a:cubicBezTo>
                  <a:cubicBezTo>
                    <a:pt x="11430" y="3237786"/>
                    <a:pt x="15240" y="3241596"/>
                    <a:pt x="31750" y="3245406"/>
                  </a:cubicBezTo>
                  <a:cubicBezTo>
                    <a:pt x="43180" y="3247946"/>
                    <a:pt x="54610" y="3250486"/>
                    <a:pt x="85542" y="3251756"/>
                  </a:cubicBezTo>
                  <a:cubicBezTo>
                    <a:pt x="309289" y="3253026"/>
                    <a:pt x="533036" y="3254296"/>
                    <a:pt x="756783" y="3254296"/>
                  </a:cubicBezTo>
                  <a:cubicBezTo>
                    <a:pt x="805898" y="3254296"/>
                    <a:pt x="855013" y="3254296"/>
                    <a:pt x="904128" y="3254296"/>
                  </a:cubicBezTo>
                  <a:cubicBezTo>
                    <a:pt x="1062388" y="3255566"/>
                    <a:pt x="1215191" y="3259376"/>
                    <a:pt x="1373451" y="3256836"/>
                  </a:cubicBezTo>
                  <a:cubicBezTo>
                    <a:pt x="1542626" y="3254296"/>
                    <a:pt x="1717257" y="3255566"/>
                    <a:pt x="1886432" y="3256836"/>
                  </a:cubicBezTo>
                  <a:cubicBezTo>
                    <a:pt x="2088349" y="3258106"/>
                    <a:pt x="2966965" y="3258106"/>
                    <a:pt x="3168883" y="3258106"/>
                  </a:cubicBezTo>
                  <a:cubicBezTo>
                    <a:pt x="3338057" y="3259376"/>
                    <a:pt x="3507232" y="3258106"/>
                    <a:pt x="3676406" y="3259376"/>
                  </a:cubicBezTo>
                  <a:cubicBezTo>
                    <a:pt x="3801923" y="3259376"/>
                    <a:pt x="3927439" y="3261916"/>
                    <a:pt x="4052956" y="3260646"/>
                  </a:cubicBezTo>
                  <a:cubicBezTo>
                    <a:pt x="4314903" y="3260646"/>
                    <a:pt x="4576851" y="3258106"/>
                    <a:pt x="4838798" y="3259376"/>
                  </a:cubicBezTo>
                  <a:cubicBezTo>
                    <a:pt x="5237177" y="3260646"/>
                    <a:pt x="5635555" y="3264456"/>
                    <a:pt x="6033934" y="3266996"/>
                  </a:cubicBezTo>
                  <a:cubicBezTo>
                    <a:pt x="6164907" y="3268266"/>
                    <a:pt x="6295881" y="3266996"/>
                    <a:pt x="6426855" y="3265726"/>
                  </a:cubicBezTo>
                  <a:cubicBezTo>
                    <a:pt x="6541457" y="3264456"/>
                    <a:pt x="6656059" y="3264456"/>
                    <a:pt x="6761570" y="3270806"/>
                  </a:cubicBezTo>
                  <a:cubicBezTo>
                    <a:pt x="6774270" y="3273346"/>
                    <a:pt x="6783160" y="3266996"/>
                    <a:pt x="6784431" y="3253026"/>
                  </a:cubicBezTo>
                  <a:cubicBezTo>
                    <a:pt x="6785701" y="3237786"/>
                    <a:pt x="6786970" y="3222546"/>
                    <a:pt x="6786970" y="3190257"/>
                  </a:cubicBezTo>
                  <a:cubicBezTo>
                    <a:pt x="6789510" y="3104124"/>
                    <a:pt x="6792051" y="1394144"/>
                    <a:pt x="6794591" y="1308012"/>
                  </a:cubicBezTo>
                  <a:cubicBezTo>
                    <a:pt x="6795860" y="1275079"/>
                    <a:pt x="6795860" y="1242146"/>
                    <a:pt x="6795860" y="1211746"/>
                  </a:cubicBezTo>
                  <a:cubicBezTo>
                    <a:pt x="6797131" y="1125614"/>
                    <a:pt x="6798401" y="1039481"/>
                    <a:pt x="6799670" y="950816"/>
                  </a:cubicBezTo>
                  <a:cubicBezTo>
                    <a:pt x="6800941" y="849484"/>
                    <a:pt x="6800941" y="750685"/>
                    <a:pt x="6800941" y="649353"/>
                  </a:cubicBezTo>
                  <a:cubicBezTo>
                    <a:pt x="6800941" y="616420"/>
                    <a:pt x="6802210" y="583487"/>
                    <a:pt x="6802210" y="553087"/>
                  </a:cubicBezTo>
                  <a:cubicBezTo>
                    <a:pt x="6802210" y="469488"/>
                    <a:pt x="6800941" y="388422"/>
                    <a:pt x="6802210" y="304823"/>
                  </a:cubicBezTo>
                  <a:cubicBezTo>
                    <a:pt x="6806020" y="218691"/>
                    <a:pt x="6809830" y="97092"/>
                    <a:pt x="6797130" y="38100"/>
                  </a:cubicBezTo>
                  <a:close/>
                </a:path>
              </a:pathLst>
            </a:custGeom>
            <a:solidFill>
              <a:srgbClr val="FCE4E2"/>
            </a:solidFill>
          </p:spPr>
        </p:sp>
      </p:grpSp>
      <p:pic>
        <p:nvPicPr>
          <p:cNvPr id="18"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9170388">
            <a:off x="9417953" y="2512420"/>
            <a:ext cx="1849271" cy="641739"/>
          </a:xfrm>
          <a:prstGeom prst="rect">
            <a:avLst/>
          </a:prstGeom>
        </p:spPr>
      </p:pic>
      <p:sp>
        <p:nvSpPr>
          <p:cNvPr id="19" name="TextBox 18"/>
          <p:cNvSpPr txBox="1"/>
          <p:nvPr/>
        </p:nvSpPr>
        <p:spPr>
          <a:xfrm>
            <a:off x="11024097" y="3070623"/>
            <a:ext cx="4517583" cy="892552"/>
          </a:xfrm>
          <a:prstGeom prst="rect">
            <a:avLst/>
          </a:prstGeom>
          <a:noFill/>
        </p:spPr>
        <p:txBody>
          <a:bodyPr wrap="none" rtlCol="0">
            <a:spAutoFit/>
          </a:bodyPr>
          <a:lstStyle/>
          <a:p>
            <a:r>
              <a:rPr lang="vi-VN" sz="5200" b="1" dirty="0" smtClean="0"/>
              <a:t>2. KHÁM PHÁ</a:t>
            </a:r>
            <a:endParaRPr lang="en-US" sz="5200" b="1" dirty="0"/>
          </a:p>
        </p:txBody>
      </p:sp>
      <p:grpSp>
        <p:nvGrpSpPr>
          <p:cNvPr id="20" name="Group 2"/>
          <p:cNvGrpSpPr/>
          <p:nvPr/>
        </p:nvGrpSpPr>
        <p:grpSpPr>
          <a:xfrm>
            <a:off x="1872026" y="5287950"/>
            <a:ext cx="6539333" cy="1905000"/>
            <a:chOff x="0" y="0"/>
            <a:chExt cx="6806020" cy="3268266"/>
          </a:xfrm>
        </p:grpSpPr>
        <p:sp>
          <p:nvSpPr>
            <p:cNvPr id="21" name="Freeform 3"/>
            <p:cNvSpPr/>
            <p:nvPr/>
          </p:nvSpPr>
          <p:spPr>
            <a:xfrm>
              <a:off x="0" y="-3810"/>
              <a:ext cx="6809830" cy="3273346"/>
            </a:xfrm>
            <a:custGeom>
              <a:avLst/>
              <a:gdLst/>
              <a:ahLst/>
              <a:cxnLst/>
              <a:rect l="l" t="t" r="r" b="b"/>
              <a:pathLst>
                <a:path w="6809830" h="3273346">
                  <a:moveTo>
                    <a:pt x="6797130" y="38100"/>
                  </a:moveTo>
                  <a:cubicBezTo>
                    <a:pt x="6795860" y="34290"/>
                    <a:pt x="6795860" y="30480"/>
                    <a:pt x="6795860" y="25400"/>
                  </a:cubicBezTo>
                  <a:cubicBezTo>
                    <a:pt x="6795860" y="11430"/>
                    <a:pt x="6792051" y="6350"/>
                    <a:pt x="6778080" y="5080"/>
                  </a:cubicBezTo>
                  <a:cubicBezTo>
                    <a:pt x="6710631" y="3810"/>
                    <a:pt x="6579657" y="0"/>
                    <a:pt x="6454141" y="5080"/>
                  </a:cubicBezTo>
                  <a:cubicBezTo>
                    <a:pt x="6219480" y="12700"/>
                    <a:pt x="5990275" y="13970"/>
                    <a:pt x="5755614" y="13970"/>
                  </a:cubicBezTo>
                  <a:cubicBezTo>
                    <a:pt x="5400894" y="13970"/>
                    <a:pt x="5051630" y="10160"/>
                    <a:pt x="4696910" y="8890"/>
                  </a:cubicBezTo>
                  <a:cubicBezTo>
                    <a:pt x="4522278" y="7620"/>
                    <a:pt x="4353104" y="7620"/>
                    <a:pt x="4178472" y="8890"/>
                  </a:cubicBezTo>
                  <a:cubicBezTo>
                    <a:pt x="3987469" y="8890"/>
                    <a:pt x="3801923" y="11430"/>
                    <a:pt x="3610919" y="12700"/>
                  </a:cubicBezTo>
                  <a:cubicBezTo>
                    <a:pt x="3469031" y="13970"/>
                    <a:pt x="3332600" y="12700"/>
                    <a:pt x="3190712" y="16510"/>
                  </a:cubicBezTo>
                  <a:cubicBezTo>
                    <a:pt x="3048823" y="20320"/>
                    <a:pt x="2432155" y="20320"/>
                    <a:pt x="2290267" y="19050"/>
                  </a:cubicBezTo>
                  <a:cubicBezTo>
                    <a:pt x="2202951" y="17780"/>
                    <a:pt x="1919175" y="21590"/>
                    <a:pt x="1831859" y="21590"/>
                  </a:cubicBezTo>
                  <a:cubicBezTo>
                    <a:pt x="1717257" y="21590"/>
                    <a:pt x="1597198" y="22860"/>
                    <a:pt x="1482596" y="21590"/>
                  </a:cubicBezTo>
                  <a:cubicBezTo>
                    <a:pt x="1346165" y="20320"/>
                    <a:pt x="1209734" y="19050"/>
                    <a:pt x="1073303" y="25400"/>
                  </a:cubicBezTo>
                  <a:cubicBezTo>
                    <a:pt x="936872" y="31750"/>
                    <a:pt x="800441" y="31750"/>
                    <a:pt x="664010" y="29210"/>
                  </a:cubicBezTo>
                  <a:cubicBezTo>
                    <a:pt x="522121" y="26670"/>
                    <a:pt x="385690" y="25400"/>
                    <a:pt x="243802" y="24130"/>
                  </a:cubicBezTo>
                  <a:cubicBezTo>
                    <a:pt x="156486" y="21590"/>
                    <a:pt x="63713" y="20320"/>
                    <a:pt x="39370" y="20320"/>
                  </a:cubicBezTo>
                  <a:cubicBezTo>
                    <a:pt x="26670" y="19050"/>
                    <a:pt x="13970" y="17780"/>
                    <a:pt x="0" y="16510"/>
                  </a:cubicBezTo>
                  <a:cubicBezTo>
                    <a:pt x="0" y="24130"/>
                    <a:pt x="0" y="29210"/>
                    <a:pt x="0" y="33020"/>
                  </a:cubicBezTo>
                  <a:cubicBezTo>
                    <a:pt x="7620" y="119892"/>
                    <a:pt x="3810" y="274424"/>
                    <a:pt x="2540" y="396022"/>
                  </a:cubicBezTo>
                  <a:cubicBezTo>
                    <a:pt x="1270" y="482155"/>
                    <a:pt x="2540" y="565754"/>
                    <a:pt x="2540" y="651886"/>
                  </a:cubicBezTo>
                  <a:cubicBezTo>
                    <a:pt x="3810" y="730419"/>
                    <a:pt x="5080" y="808951"/>
                    <a:pt x="6350" y="887483"/>
                  </a:cubicBezTo>
                  <a:cubicBezTo>
                    <a:pt x="7620" y="963482"/>
                    <a:pt x="6350" y="1039482"/>
                    <a:pt x="7620" y="1115481"/>
                  </a:cubicBezTo>
                  <a:cubicBezTo>
                    <a:pt x="8890" y="1232013"/>
                    <a:pt x="10160" y="1348545"/>
                    <a:pt x="11430" y="1465077"/>
                  </a:cubicBezTo>
                  <a:cubicBezTo>
                    <a:pt x="11430" y="1508143"/>
                    <a:pt x="11430" y="3175057"/>
                    <a:pt x="11430" y="3218123"/>
                  </a:cubicBezTo>
                  <a:cubicBezTo>
                    <a:pt x="11430" y="3237786"/>
                    <a:pt x="15240" y="3241596"/>
                    <a:pt x="31750" y="3245406"/>
                  </a:cubicBezTo>
                  <a:cubicBezTo>
                    <a:pt x="43180" y="3247946"/>
                    <a:pt x="54610" y="3250486"/>
                    <a:pt x="85542" y="3251756"/>
                  </a:cubicBezTo>
                  <a:cubicBezTo>
                    <a:pt x="309289" y="3253026"/>
                    <a:pt x="533036" y="3254296"/>
                    <a:pt x="756783" y="3254296"/>
                  </a:cubicBezTo>
                  <a:cubicBezTo>
                    <a:pt x="805898" y="3254296"/>
                    <a:pt x="855013" y="3254296"/>
                    <a:pt x="904128" y="3254296"/>
                  </a:cubicBezTo>
                  <a:cubicBezTo>
                    <a:pt x="1062388" y="3255566"/>
                    <a:pt x="1215191" y="3259376"/>
                    <a:pt x="1373451" y="3256836"/>
                  </a:cubicBezTo>
                  <a:cubicBezTo>
                    <a:pt x="1542626" y="3254296"/>
                    <a:pt x="1717257" y="3255566"/>
                    <a:pt x="1886432" y="3256836"/>
                  </a:cubicBezTo>
                  <a:cubicBezTo>
                    <a:pt x="2088349" y="3258106"/>
                    <a:pt x="2966965" y="3258106"/>
                    <a:pt x="3168883" y="3258106"/>
                  </a:cubicBezTo>
                  <a:cubicBezTo>
                    <a:pt x="3338057" y="3259376"/>
                    <a:pt x="3507232" y="3258106"/>
                    <a:pt x="3676406" y="3259376"/>
                  </a:cubicBezTo>
                  <a:cubicBezTo>
                    <a:pt x="3801923" y="3259376"/>
                    <a:pt x="3927439" y="3261916"/>
                    <a:pt x="4052956" y="3260646"/>
                  </a:cubicBezTo>
                  <a:cubicBezTo>
                    <a:pt x="4314903" y="3260646"/>
                    <a:pt x="4576851" y="3258106"/>
                    <a:pt x="4838798" y="3259376"/>
                  </a:cubicBezTo>
                  <a:cubicBezTo>
                    <a:pt x="5237177" y="3260646"/>
                    <a:pt x="5635555" y="3264456"/>
                    <a:pt x="6033934" y="3266996"/>
                  </a:cubicBezTo>
                  <a:cubicBezTo>
                    <a:pt x="6164907" y="3268266"/>
                    <a:pt x="6295881" y="3266996"/>
                    <a:pt x="6426855" y="3265726"/>
                  </a:cubicBezTo>
                  <a:cubicBezTo>
                    <a:pt x="6541457" y="3264456"/>
                    <a:pt x="6656059" y="3264456"/>
                    <a:pt x="6761570" y="3270806"/>
                  </a:cubicBezTo>
                  <a:cubicBezTo>
                    <a:pt x="6774270" y="3273346"/>
                    <a:pt x="6783160" y="3266996"/>
                    <a:pt x="6784431" y="3253026"/>
                  </a:cubicBezTo>
                  <a:cubicBezTo>
                    <a:pt x="6785701" y="3237786"/>
                    <a:pt x="6786970" y="3222546"/>
                    <a:pt x="6786970" y="3190257"/>
                  </a:cubicBezTo>
                  <a:cubicBezTo>
                    <a:pt x="6789510" y="3104124"/>
                    <a:pt x="6792051" y="1394144"/>
                    <a:pt x="6794591" y="1308012"/>
                  </a:cubicBezTo>
                  <a:cubicBezTo>
                    <a:pt x="6795860" y="1275079"/>
                    <a:pt x="6795860" y="1242146"/>
                    <a:pt x="6795860" y="1211746"/>
                  </a:cubicBezTo>
                  <a:cubicBezTo>
                    <a:pt x="6797131" y="1125614"/>
                    <a:pt x="6798401" y="1039481"/>
                    <a:pt x="6799670" y="950816"/>
                  </a:cubicBezTo>
                  <a:cubicBezTo>
                    <a:pt x="6800941" y="849484"/>
                    <a:pt x="6800941" y="750685"/>
                    <a:pt x="6800941" y="649353"/>
                  </a:cubicBezTo>
                  <a:cubicBezTo>
                    <a:pt x="6800941" y="616420"/>
                    <a:pt x="6802210" y="583487"/>
                    <a:pt x="6802210" y="553087"/>
                  </a:cubicBezTo>
                  <a:cubicBezTo>
                    <a:pt x="6802210" y="469488"/>
                    <a:pt x="6800941" y="388422"/>
                    <a:pt x="6802210" y="304823"/>
                  </a:cubicBezTo>
                  <a:cubicBezTo>
                    <a:pt x="6806020" y="218691"/>
                    <a:pt x="6809830" y="97092"/>
                    <a:pt x="6797130" y="38100"/>
                  </a:cubicBezTo>
                  <a:close/>
                </a:path>
              </a:pathLst>
            </a:custGeom>
            <a:solidFill>
              <a:srgbClr val="FCE4E2"/>
            </a:solidFill>
          </p:spPr>
        </p:sp>
      </p:grpSp>
      <p:pic>
        <p:nvPicPr>
          <p:cNvPr id="23"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9170388">
            <a:off x="1363348" y="5326091"/>
            <a:ext cx="1849271" cy="641739"/>
          </a:xfrm>
          <a:prstGeom prst="rect">
            <a:avLst/>
          </a:prstGeom>
        </p:spPr>
      </p:pic>
      <p:sp>
        <p:nvSpPr>
          <p:cNvPr id="24" name="TextBox 23"/>
          <p:cNvSpPr txBox="1"/>
          <p:nvPr/>
        </p:nvSpPr>
        <p:spPr>
          <a:xfrm>
            <a:off x="2865254" y="5884294"/>
            <a:ext cx="4701928" cy="892552"/>
          </a:xfrm>
          <a:prstGeom prst="rect">
            <a:avLst/>
          </a:prstGeom>
          <a:noFill/>
        </p:spPr>
        <p:txBody>
          <a:bodyPr wrap="none" rtlCol="0">
            <a:spAutoFit/>
          </a:bodyPr>
          <a:lstStyle/>
          <a:p>
            <a:r>
              <a:rPr lang="vi-VN" sz="5200" b="1" dirty="0" smtClean="0"/>
              <a:t>3. LUYỆN TẬP</a:t>
            </a:r>
            <a:endParaRPr lang="en-US" sz="5200" b="1" dirty="0"/>
          </a:p>
        </p:txBody>
      </p:sp>
      <p:grpSp>
        <p:nvGrpSpPr>
          <p:cNvPr id="25" name="Group 2"/>
          <p:cNvGrpSpPr/>
          <p:nvPr/>
        </p:nvGrpSpPr>
        <p:grpSpPr>
          <a:xfrm>
            <a:off x="9948488" y="5288690"/>
            <a:ext cx="6539333" cy="1905000"/>
            <a:chOff x="0" y="0"/>
            <a:chExt cx="6806020" cy="3268266"/>
          </a:xfrm>
        </p:grpSpPr>
        <p:sp>
          <p:nvSpPr>
            <p:cNvPr id="26" name="Freeform 3"/>
            <p:cNvSpPr/>
            <p:nvPr/>
          </p:nvSpPr>
          <p:spPr>
            <a:xfrm>
              <a:off x="0" y="-3810"/>
              <a:ext cx="6809830" cy="3273346"/>
            </a:xfrm>
            <a:custGeom>
              <a:avLst/>
              <a:gdLst/>
              <a:ahLst/>
              <a:cxnLst/>
              <a:rect l="l" t="t" r="r" b="b"/>
              <a:pathLst>
                <a:path w="6809830" h="3273346">
                  <a:moveTo>
                    <a:pt x="6797130" y="38100"/>
                  </a:moveTo>
                  <a:cubicBezTo>
                    <a:pt x="6795860" y="34290"/>
                    <a:pt x="6795860" y="30480"/>
                    <a:pt x="6795860" y="25400"/>
                  </a:cubicBezTo>
                  <a:cubicBezTo>
                    <a:pt x="6795860" y="11430"/>
                    <a:pt x="6792051" y="6350"/>
                    <a:pt x="6778080" y="5080"/>
                  </a:cubicBezTo>
                  <a:cubicBezTo>
                    <a:pt x="6710631" y="3810"/>
                    <a:pt x="6579657" y="0"/>
                    <a:pt x="6454141" y="5080"/>
                  </a:cubicBezTo>
                  <a:cubicBezTo>
                    <a:pt x="6219480" y="12700"/>
                    <a:pt x="5990275" y="13970"/>
                    <a:pt x="5755614" y="13970"/>
                  </a:cubicBezTo>
                  <a:cubicBezTo>
                    <a:pt x="5400894" y="13970"/>
                    <a:pt x="5051630" y="10160"/>
                    <a:pt x="4696910" y="8890"/>
                  </a:cubicBezTo>
                  <a:cubicBezTo>
                    <a:pt x="4522278" y="7620"/>
                    <a:pt x="4353104" y="7620"/>
                    <a:pt x="4178472" y="8890"/>
                  </a:cubicBezTo>
                  <a:cubicBezTo>
                    <a:pt x="3987469" y="8890"/>
                    <a:pt x="3801923" y="11430"/>
                    <a:pt x="3610919" y="12700"/>
                  </a:cubicBezTo>
                  <a:cubicBezTo>
                    <a:pt x="3469031" y="13970"/>
                    <a:pt x="3332600" y="12700"/>
                    <a:pt x="3190712" y="16510"/>
                  </a:cubicBezTo>
                  <a:cubicBezTo>
                    <a:pt x="3048823" y="20320"/>
                    <a:pt x="2432155" y="20320"/>
                    <a:pt x="2290267" y="19050"/>
                  </a:cubicBezTo>
                  <a:cubicBezTo>
                    <a:pt x="2202951" y="17780"/>
                    <a:pt x="1919175" y="21590"/>
                    <a:pt x="1831859" y="21590"/>
                  </a:cubicBezTo>
                  <a:cubicBezTo>
                    <a:pt x="1717257" y="21590"/>
                    <a:pt x="1597198" y="22860"/>
                    <a:pt x="1482596" y="21590"/>
                  </a:cubicBezTo>
                  <a:cubicBezTo>
                    <a:pt x="1346165" y="20320"/>
                    <a:pt x="1209734" y="19050"/>
                    <a:pt x="1073303" y="25400"/>
                  </a:cubicBezTo>
                  <a:cubicBezTo>
                    <a:pt x="936872" y="31750"/>
                    <a:pt x="800441" y="31750"/>
                    <a:pt x="664010" y="29210"/>
                  </a:cubicBezTo>
                  <a:cubicBezTo>
                    <a:pt x="522121" y="26670"/>
                    <a:pt x="385690" y="25400"/>
                    <a:pt x="243802" y="24130"/>
                  </a:cubicBezTo>
                  <a:cubicBezTo>
                    <a:pt x="156486" y="21590"/>
                    <a:pt x="63713" y="20320"/>
                    <a:pt x="39370" y="20320"/>
                  </a:cubicBezTo>
                  <a:cubicBezTo>
                    <a:pt x="26670" y="19050"/>
                    <a:pt x="13970" y="17780"/>
                    <a:pt x="0" y="16510"/>
                  </a:cubicBezTo>
                  <a:cubicBezTo>
                    <a:pt x="0" y="24130"/>
                    <a:pt x="0" y="29210"/>
                    <a:pt x="0" y="33020"/>
                  </a:cubicBezTo>
                  <a:cubicBezTo>
                    <a:pt x="7620" y="119892"/>
                    <a:pt x="3810" y="274424"/>
                    <a:pt x="2540" y="396022"/>
                  </a:cubicBezTo>
                  <a:cubicBezTo>
                    <a:pt x="1270" y="482155"/>
                    <a:pt x="2540" y="565754"/>
                    <a:pt x="2540" y="651886"/>
                  </a:cubicBezTo>
                  <a:cubicBezTo>
                    <a:pt x="3810" y="730419"/>
                    <a:pt x="5080" y="808951"/>
                    <a:pt x="6350" y="887483"/>
                  </a:cubicBezTo>
                  <a:cubicBezTo>
                    <a:pt x="7620" y="963482"/>
                    <a:pt x="6350" y="1039482"/>
                    <a:pt x="7620" y="1115481"/>
                  </a:cubicBezTo>
                  <a:cubicBezTo>
                    <a:pt x="8890" y="1232013"/>
                    <a:pt x="10160" y="1348545"/>
                    <a:pt x="11430" y="1465077"/>
                  </a:cubicBezTo>
                  <a:cubicBezTo>
                    <a:pt x="11430" y="1508143"/>
                    <a:pt x="11430" y="3175057"/>
                    <a:pt x="11430" y="3218123"/>
                  </a:cubicBezTo>
                  <a:cubicBezTo>
                    <a:pt x="11430" y="3237786"/>
                    <a:pt x="15240" y="3241596"/>
                    <a:pt x="31750" y="3245406"/>
                  </a:cubicBezTo>
                  <a:cubicBezTo>
                    <a:pt x="43180" y="3247946"/>
                    <a:pt x="54610" y="3250486"/>
                    <a:pt x="85542" y="3251756"/>
                  </a:cubicBezTo>
                  <a:cubicBezTo>
                    <a:pt x="309289" y="3253026"/>
                    <a:pt x="533036" y="3254296"/>
                    <a:pt x="756783" y="3254296"/>
                  </a:cubicBezTo>
                  <a:cubicBezTo>
                    <a:pt x="805898" y="3254296"/>
                    <a:pt x="855013" y="3254296"/>
                    <a:pt x="904128" y="3254296"/>
                  </a:cubicBezTo>
                  <a:cubicBezTo>
                    <a:pt x="1062388" y="3255566"/>
                    <a:pt x="1215191" y="3259376"/>
                    <a:pt x="1373451" y="3256836"/>
                  </a:cubicBezTo>
                  <a:cubicBezTo>
                    <a:pt x="1542626" y="3254296"/>
                    <a:pt x="1717257" y="3255566"/>
                    <a:pt x="1886432" y="3256836"/>
                  </a:cubicBezTo>
                  <a:cubicBezTo>
                    <a:pt x="2088349" y="3258106"/>
                    <a:pt x="2966965" y="3258106"/>
                    <a:pt x="3168883" y="3258106"/>
                  </a:cubicBezTo>
                  <a:cubicBezTo>
                    <a:pt x="3338057" y="3259376"/>
                    <a:pt x="3507232" y="3258106"/>
                    <a:pt x="3676406" y="3259376"/>
                  </a:cubicBezTo>
                  <a:cubicBezTo>
                    <a:pt x="3801923" y="3259376"/>
                    <a:pt x="3927439" y="3261916"/>
                    <a:pt x="4052956" y="3260646"/>
                  </a:cubicBezTo>
                  <a:cubicBezTo>
                    <a:pt x="4314903" y="3260646"/>
                    <a:pt x="4576851" y="3258106"/>
                    <a:pt x="4838798" y="3259376"/>
                  </a:cubicBezTo>
                  <a:cubicBezTo>
                    <a:pt x="5237177" y="3260646"/>
                    <a:pt x="5635555" y="3264456"/>
                    <a:pt x="6033934" y="3266996"/>
                  </a:cubicBezTo>
                  <a:cubicBezTo>
                    <a:pt x="6164907" y="3268266"/>
                    <a:pt x="6295881" y="3266996"/>
                    <a:pt x="6426855" y="3265726"/>
                  </a:cubicBezTo>
                  <a:cubicBezTo>
                    <a:pt x="6541457" y="3264456"/>
                    <a:pt x="6656059" y="3264456"/>
                    <a:pt x="6761570" y="3270806"/>
                  </a:cubicBezTo>
                  <a:cubicBezTo>
                    <a:pt x="6774270" y="3273346"/>
                    <a:pt x="6783160" y="3266996"/>
                    <a:pt x="6784431" y="3253026"/>
                  </a:cubicBezTo>
                  <a:cubicBezTo>
                    <a:pt x="6785701" y="3237786"/>
                    <a:pt x="6786970" y="3222546"/>
                    <a:pt x="6786970" y="3190257"/>
                  </a:cubicBezTo>
                  <a:cubicBezTo>
                    <a:pt x="6789510" y="3104124"/>
                    <a:pt x="6792051" y="1394144"/>
                    <a:pt x="6794591" y="1308012"/>
                  </a:cubicBezTo>
                  <a:cubicBezTo>
                    <a:pt x="6795860" y="1275079"/>
                    <a:pt x="6795860" y="1242146"/>
                    <a:pt x="6795860" y="1211746"/>
                  </a:cubicBezTo>
                  <a:cubicBezTo>
                    <a:pt x="6797131" y="1125614"/>
                    <a:pt x="6798401" y="1039481"/>
                    <a:pt x="6799670" y="950816"/>
                  </a:cubicBezTo>
                  <a:cubicBezTo>
                    <a:pt x="6800941" y="849484"/>
                    <a:pt x="6800941" y="750685"/>
                    <a:pt x="6800941" y="649353"/>
                  </a:cubicBezTo>
                  <a:cubicBezTo>
                    <a:pt x="6800941" y="616420"/>
                    <a:pt x="6802210" y="583487"/>
                    <a:pt x="6802210" y="553087"/>
                  </a:cubicBezTo>
                  <a:cubicBezTo>
                    <a:pt x="6802210" y="469488"/>
                    <a:pt x="6800941" y="388422"/>
                    <a:pt x="6802210" y="304823"/>
                  </a:cubicBezTo>
                  <a:cubicBezTo>
                    <a:pt x="6806020" y="218691"/>
                    <a:pt x="6809830" y="97092"/>
                    <a:pt x="6797130" y="38100"/>
                  </a:cubicBezTo>
                  <a:close/>
                </a:path>
              </a:pathLst>
            </a:custGeom>
            <a:solidFill>
              <a:srgbClr val="FCE4E2"/>
            </a:solidFill>
          </p:spPr>
        </p:sp>
      </p:grpSp>
      <p:pic>
        <p:nvPicPr>
          <p:cNvPr id="27"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9170388">
            <a:off x="9439810" y="5326831"/>
            <a:ext cx="1849271" cy="641739"/>
          </a:xfrm>
          <a:prstGeom prst="rect">
            <a:avLst/>
          </a:prstGeom>
        </p:spPr>
      </p:pic>
      <p:sp>
        <p:nvSpPr>
          <p:cNvPr id="28" name="TextBox 27"/>
          <p:cNvSpPr txBox="1"/>
          <p:nvPr/>
        </p:nvSpPr>
        <p:spPr>
          <a:xfrm>
            <a:off x="11117561" y="5884294"/>
            <a:ext cx="4480714" cy="892552"/>
          </a:xfrm>
          <a:prstGeom prst="rect">
            <a:avLst/>
          </a:prstGeom>
          <a:noFill/>
        </p:spPr>
        <p:txBody>
          <a:bodyPr wrap="none" rtlCol="0">
            <a:spAutoFit/>
          </a:bodyPr>
          <a:lstStyle/>
          <a:p>
            <a:r>
              <a:rPr lang="vi-VN" sz="5200" b="1" dirty="0" smtClean="0"/>
              <a:t>4. VẬN DỤNG</a:t>
            </a:r>
            <a:endParaRPr lang="en-US" sz="5200" b="1" dirty="0"/>
          </a:p>
        </p:txBody>
      </p:sp>
      <p:pic>
        <p:nvPicPr>
          <p:cNvPr id="29"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4191000" y="7566391"/>
            <a:ext cx="9449689" cy="2693161"/>
          </a:xfrm>
          <a:prstGeom prst="rect">
            <a:avLst/>
          </a:prstGeom>
        </p:spPr>
      </p:pic>
      <p:pic>
        <p:nvPicPr>
          <p:cNvPr id="30" name="Picture 20"/>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909238" y="541068"/>
            <a:ext cx="1041582" cy="1091181"/>
          </a:xfrm>
          <a:prstGeom prst="rect">
            <a:avLst/>
          </a:prstGeom>
        </p:spPr>
      </p:pic>
      <p:pic>
        <p:nvPicPr>
          <p:cNvPr id="31" name="Picture 20"/>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363838" y="582441"/>
            <a:ext cx="1041582" cy="1091181"/>
          </a:xfrm>
          <a:prstGeom prst="rect">
            <a:avLst/>
          </a:prstGeom>
        </p:spPr>
      </p:pic>
    </p:spTree>
    <p:extLst>
      <p:ext uri="{BB962C8B-B14F-4D97-AF65-F5344CB8AC3E}">
        <p14:creationId xmlns:p14="http://schemas.microsoft.com/office/powerpoint/2010/main" val="46070844"/>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50888" y="1538586"/>
            <a:ext cx="11238366" cy="5602361"/>
            <a:chOff x="0" y="0"/>
            <a:chExt cx="2938191" cy="1853610"/>
          </a:xfrm>
        </p:grpSpPr>
        <p:sp>
          <p:nvSpPr>
            <p:cNvPr id="3" name="Freeform 3"/>
            <p:cNvSpPr/>
            <p:nvPr/>
          </p:nvSpPr>
          <p:spPr>
            <a:xfrm>
              <a:off x="0" y="-3810"/>
              <a:ext cx="2942001" cy="1858690"/>
            </a:xfrm>
            <a:custGeom>
              <a:avLst/>
              <a:gdLst/>
              <a:ahLst/>
              <a:cxnLst/>
              <a:rect l="l" t="t" r="r" b="b"/>
              <a:pathLst>
                <a:path w="2942001" h="1858690">
                  <a:moveTo>
                    <a:pt x="2929301" y="38100"/>
                  </a:moveTo>
                  <a:cubicBezTo>
                    <a:pt x="2928031" y="34290"/>
                    <a:pt x="2928031" y="30480"/>
                    <a:pt x="2928031" y="25400"/>
                  </a:cubicBezTo>
                  <a:cubicBezTo>
                    <a:pt x="2928031" y="11430"/>
                    <a:pt x="2924221" y="6350"/>
                    <a:pt x="2910251" y="5080"/>
                  </a:cubicBezTo>
                  <a:cubicBezTo>
                    <a:pt x="2871571" y="3810"/>
                    <a:pt x="2816203" y="0"/>
                    <a:pt x="2763142" y="5080"/>
                  </a:cubicBezTo>
                  <a:cubicBezTo>
                    <a:pt x="2663941" y="12700"/>
                    <a:pt x="2567047" y="13970"/>
                    <a:pt x="2467845" y="13970"/>
                  </a:cubicBezTo>
                  <a:cubicBezTo>
                    <a:pt x="2317890" y="13970"/>
                    <a:pt x="2170242" y="10160"/>
                    <a:pt x="2020287" y="8890"/>
                  </a:cubicBezTo>
                  <a:cubicBezTo>
                    <a:pt x="1946463" y="7620"/>
                    <a:pt x="1874946" y="7620"/>
                    <a:pt x="1801122" y="8890"/>
                  </a:cubicBezTo>
                  <a:cubicBezTo>
                    <a:pt x="1720377" y="8890"/>
                    <a:pt x="1641939" y="11430"/>
                    <a:pt x="1561193" y="12700"/>
                  </a:cubicBezTo>
                  <a:cubicBezTo>
                    <a:pt x="1501211" y="13970"/>
                    <a:pt x="1443536" y="12700"/>
                    <a:pt x="1383554" y="16510"/>
                  </a:cubicBezTo>
                  <a:cubicBezTo>
                    <a:pt x="1323572" y="20320"/>
                    <a:pt x="1062881" y="20320"/>
                    <a:pt x="1002899" y="19050"/>
                  </a:cubicBezTo>
                  <a:cubicBezTo>
                    <a:pt x="965987" y="17780"/>
                    <a:pt x="846023" y="21590"/>
                    <a:pt x="809111" y="21590"/>
                  </a:cubicBezTo>
                  <a:cubicBezTo>
                    <a:pt x="760664" y="21590"/>
                    <a:pt x="709910" y="22860"/>
                    <a:pt x="661462" y="21590"/>
                  </a:cubicBezTo>
                  <a:cubicBezTo>
                    <a:pt x="603787" y="20320"/>
                    <a:pt x="546112" y="19050"/>
                    <a:pt x="488437" y="25400"/>
                  </a:cubicBezTo>
                  <a:cubicBezTo>
                    <a:pt x="430762" y="31750"/>
                    <a:pt x="373087" y="31750"/>
                    <a:pt x="315412" y="29210"/>
                  </a:cubicBezTo>
                  <a:cubicBezTo>
                    <a:pt x="255430" y="26670"/>
                    <a:pt x="197755" y="25400"/>
                    <a:pt x="137773" y="24130"/>
                  </a:cubicBezTo>
                  <a:cubicBezTo>
                    <a:pt x="100861" y="21590"/>
                    <a:pt x="61642" y="20320"/>
                    <a:pt x="39370" y="20320"/>
                  </a:cubicBezTo>
                  <a:cubicBezTo>
                    <a:pt x="26670" y="19050"/>
                    <a:pt x="13970" y="17780"/>
                    <a:pt x="0" y="16510"/>
                  </a:cubicBezTo>
                  <a:cubicBezTo>
                    <a:pt x="0" y="24130"/>
                    <a:pt x="0" y="29210"/>
                    <a:pt x="0" y="33020"/>
                  </a:cubicBezTo>
                  <a:cubicBezTo>
                    <a:pt x="7620" y="96586"/>
                    <a:pt x="3810" y="181805"/>
                    <a:pt x="2540" y="248863"/>
                  </a:cubicBezTo>
                  <a:cubicBezTo>
                    <a:pt x="1270" y="296362"/>
                    <a:pt x="2540" y="342464"/>
                    <a:pt x="2540" y="389963"/>
                  </a:cubicBezTo>
                  <a:cubicBezTo>
                    <a:pt x="3810" y="433271"/>
                    <a:pt x="5080" y="476579"/>
                    <a:pt x="6350" y="519888"/>
                  </a:cubicBezTo>
                  <a:cubicBezTo>
                    <a:pt x="7620" y="561799"/>
                    <a:pt x="6350" y="603710"/>
                    <a:pt x="7620" y="645621"/>
                  </a:cubicBezTo>
                  <a:cubicBezTo>
                    <a:pt x="8890" y="709884"/>
                    <a:pt x="10160" y="774148"/>
                    <a:pt x="11430" y="838412"/>
                  </a:cubicBezTo>
                  <a:cubicBezTo>
                    <a:pt x="11430" y="862161"/>
                    <a:pt x="11430" y="1781411"/>
                    <a:pt x="11430" y="1805160"/>
                  </a:cubicBezTo>
                  <a:cubicBezTo>
                    <a:pt x="11430" y="1823130"/>
                    <a:pt x="15240" y="1826940"/>
                    <a:pt x="31750" y="1830750"/>
                  </a:cubicBezTo>
                  <a:cubicBezTo>
                    <a:pt x="43180" y="1833290"/>
                    <a:pt x="54610" y="1835830"/>
                    <a:pt x="70870" y="1837100"/>
                  </a:cubicBezTo>
                  <a:cubicBezTo>
                    <a:pt x="165457" y="1838370"/>
                    <a:pt x="260044" y="1839640"/>
                    <a:pt x="354631" y="1839640"/>
                  </a:cubicBezTo>
                  <a:cubicBezTo>
                    <a:pt x="375394" y="1839640"/>
                    <a:pt x="396157" y="1839640"/>
                    <a:pt x="416920" y="1839640"/>
                  </a:cubicBezTo>
                  <a:cubicBezTo>
                    <a:pt x="483823" y="1840910"/>
                    <a:pt x="548419" y="1844720"/>
                    <a:pt x="615323" y="1842180"/>
                  </a:cubicBezTo>
                  <a:cubicBezTo>
                    <a:pt x="686840" y="1839640"/>
                    <a:pt x="760664" y="1840910"/>
                    <a:pt x="832181" y="1842180"/>
                  </a:cubicBezTo>
                  <a:cubicBezTo>
                    <a:pt x="917540" y="1843450"/>
                    <a:pt x="1288967" y="1843450"/>
                    <a:pt x="1374326" y="1843450"/>
                  </a:cubicBezTo>
                  <a:cubicBezTo>
                    <a:pt x="1445843" y="1844720"/>
                    <a:pt x="1517360" y="1843450"/>
                    <a:pt x="1588878" y="1844720"/>
                  </a:cubicBezTo>
                  <a:cubicBezTo>
                    <a:pt x="1641939" y="1844720"/>
                    <a:pt x="1695000" y="1847260"/>
                    <a:pt x="1748061" y="1845990"/>
                  </a:cubicBezTo>
                  <a:cubicBezTo>
                    <a:pt x="1858797" y="1845990"/>
                    <a:pt x="1969533" y="1843450"/>
                    <a:pt x="2080269" y="1844720"/>
                  </a:cubicBezTo>
                  <a:cubicBezTo>
                    <a:pt x="2248680" y="1845990"/>
                    <a:pt x="2417092" y="1849800"/>
                    <a:pt x="2585503" y="1852340"/>
                  </a:cubicBezTo>
                  <a:cubicBezTo>
                    <a:pt x="2640871" y="1853610"/>
                    <a:pt x="2696239" y="1852340"/>
                    <a:pt x="2751607" y="1851070"/>
                  </a:cubicBezTo>
                  <a:cubicBezTo>
                    <a:pt x="2800054" y="1849800"/>
                    <a:pt x="2848501" y="1849800"/>
                    <a:pt x="2893741" y="1856150"/>
                  </a:cubicBezTo>
                  <a:cubicBezTo>
                    <a:pt x="2906441" y="1858690"/>
                    <a:pt x="2915331" y="1852340"/>
                    <a:pt x="2916601" y="1838370"/>
                  </a:cubicBezTo>
                  <a:cubicBezTo>
                    <a:pt x="2917871" y="1823130"/>
                    <a:pt x="2919141" y="1807890"/>
                    <a:pt x="2919141" y="1789793"/>
                  </a:cubicBezTo>
                  <a:cubicBezTo>
                    <a:pt x="2921681" y="1742294"/>
                    <a:pt x="2924221" y="799295"/>
                    <a:pt x="2926761" y="751795"/>
                  </a:cubicBezTo>
                  <a:cubicBezTo>
                    <a:pt x="2928031" y="733634"/>
                    <a:pt x="2928031" y="715472"/>
                    <a:pt x="2928031" y="698708"/>
                  </a:cubicBezTo>
                  <a:cubicBezTo>
                    <a:pt x="2929301" y="651209"/>
                    <a:pt x="2930571" y="603710"/>
                    <a:pt x="2931841" y="554813"/>
                  </a:cubicBezTo>
                  <a:cubicBezTo>
                    <a:pt x="2933111" y="498932"/>
                    <a:pt x="2933111" y="444447"/>
                    <a:pt x="2933111" y="388566"/>
                  </a:cubicBezTo>
                  <a:cubicBezTo>
                    <a:pt x="2933111" y="370405"/>
                    <a:pt x="2934381" y="352243"/>
                    <a:pt x="2934381" y="335479"/>
                  </a:cubicBezTo>
                  <a:cubicBezTo>
                    <a:pt x="2934381" y="289377"/>
                    <a:pt x="2933111" y="244671"/>
                    <a:pt x="2934381" y="198569"/>
                  </a:cubicBezTo>
                  <a:cubicBezTo>
                    <a:pt x="2938191" y="151070"/>
                    <a:pt x="2942001" y="84012"/>
                    <a:pt x="2929301" y="38100"/>
                  </a:cubicBezTo>
                  <a:close/>
                </a:path>
              </a:pathLst>
            </a:custGeom>
            <a:solidFill>
              <a:srgbClr val="FCE4E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1845" y="856235"/>
            <a:ext cx="2063228" cy="1309212"/>
          </a:xfrm>
          <a:prstGeom prst="rect">
            <a:avLst/>
          </a:prstGeom>
        </p:spPr>
      </p:pic>
      <p:sp>
        <p:nvSpPr>
          <p:cNvPr id="5" name="TextBox 5"/>
          <p:cNvSpPr txBox="1"/>
          <p:nvPr/>
        </p:nvSpPr>
        <p:spPr>
          <a:xfrm>
            <a:off x="4969540" y="3630605"/>
            <a:ext cx="8460588" cy="1410643"/>
          </a:xfrm>
          <a:prstGeom prst="rect">
            <a:avLst/>
          </a:prstGeom>
        </p:spPr>
        <p:txBody>
          <a:bodyPr lIns="0" tIns="0" rIns="0" bIns="0" rtlCol="0" anchor="t">
            <a:spAutoFit/>
          </a:bodyPr>
          <a:lstStyle/>
          <a:p>
            <a:pPr algn="ctr">
              <a:lnSpc>
                <a:spcPts val="11000"/>
              </a:lnSpc>
            </a:pPr>
            <a:r>
              <a:rPr lang="vi-VN" sz="11000" b="1" dirty="0" smtClean="0">
                <a:solidFill>
                  <a:srgbClr val="000000"/>
                </a:solidFill>
              </a:rPr>
              <a:t>1. MỞ ĐẦU</a:t>
            </a:r>
            <a:endParaRPr lang="en-US" sz="11000" b="1" dirty="0">
              <a:solidFill>
                <a:srgbClr val="000000"/>
              </a:solidFill>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761588" y="1033218"/>
            <a:ext cx="674598" cy="68964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982063">
            <a:off x="2876132" y="1726322"/>
            <a:ext cx="3119557" cy="705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51801" y="-1247383"/>
            <a:ext cx="5361002" cy="5569872"/>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179440" y="9155466"/>
            <a:ext cx="2750436" cy="465074"/>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400615">
            <a:off x="16116210" y="3737326"/>
            <a:ext cx="1242821" cy="2756258"/>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28700" y="5715888"/>
            <a:ext cx="1130739" cy="1104012"/>
          </a:xfrm>
          <a:prstGeom prst="rect">
            <a:avLst/>
          </a:prstGeom>
        </p:spPr>
      </p:pic>
      <p:pic>
        <p:nvPicPr>
          <p:cNvPr id="14"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65853" y="6114023"/>
            <a:ext cx="14867962" cy="405151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24353">
            <a:off x="657606" y="427845"/>
            <a:ext cx="818503" cy="91313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5240000" y="-1104900"/>
            <a:ext cx="4083675" cy="4242779"/>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280002" y="8931809"/>
            <a:ext cx="11414864" cy="3196162"/>
          </a:xfrm>
          <a:prstGeom prst="rect">
            <a:avLst/>
          </a:prstGeom>
        </p:spPr>
      </p:pic>
      <p:sp>
        <p:nvSpPr>
          <p:cNvPr id="14" name="TextBox 14"/>
          <p:cNvSpPr txBox="1"/>
          <p:nvPr/>
        </p:nvSpPr>
        <p:spPr>
          <a:xfrm>
            <a:off x="1600200" y="439644"/>
            <a:ext cx="5105400" cy="979755"/>
          </a:xfrm>
          <a:prstGeom prst="rect">
            <a:avLst/>
          </a:prstGeom>
        </p:spPr>
        <p:txBody>
          <a:bodyPr wrap="square" lIns="0" tIns="0" rIns="0" bIns="0" rtlCol="0" anchor="t">
            <a:spAutoFit/>
          </a:bodyPr>
          <a:lstStyle/>
          <a:p>
            <a:pPr>
              <a:lnSpc>
                <a:spcPts val="7999"/>
              </a:lnSpc>
            </a:pPr>
            <a:r>
              <a:rPr lang="vi-VN" sz="6400" b="1" dirty="0" smtClean="0">
                <a:solidFill>
                  <a:srgbClr val="FF0000"/>
                </a:solidFill>
              </a:rPr>
              <a:t>MỞ ĐẦU</a:t>
            </a:r>
            <a:endParaRPr lang="en-US" sz="6400" b="1" dirty="0">
              <a:solidFill>
                <a:srgbClr val="FF0000"/>
              </a:solidFill>
            </a:endParaRPr>
          </a:p>
        </p:txBody>
      </p:sp>
      <p:sp>
        <p:nvSpPr>
          <p:cNvPr id="16" name="Rectangle 15"/>
          <p:cNvSpPr/>
          <p:nvPr/>
        </p:nvSpPr>
        <p:spPr>
          <a:xfrm>
            <a:off x="762000" y="1491389"/>
            <a:ext cx="15789034" cy="2086725"/>
          </a:xfrm>
          <a:prstGeom prst="rect">
            <a:avLst/>
          </a:prstGeom>
        </p:spPr>
        <p:txBody>
          <a:bodyPr wrap="square">
            <a:spAutoFit/>
          </a:bodyPr>
          <a:lstStyle/>
          <a:p>
            <a:pPr algn="just">
              <a:lnSpc>
                <a:spcPct val="135000"/>
              </a:lnSpc>
              <a:spcBef>
                <a:spcPts val="300"/>
              </a:spcBef>
              <a:spcAft>
                <a:spcPts val="300"/>
              </a:spcAft>
            </a:pPr>
            <a:r>
              <a:rPr lang="vi-VN" sz="4800" b="1" dirty="0">
                <a:solidFill>
                  <a:srgbClr val="000000"/>
                </a:solidFill>
                <a:ea typeface="Calibri" panose="020F0502020204030204" pitchFamily="34" charset="0"/>
                <a:cs typeface="Arial" panose="020B0604020202020204" pitchFamily="34" charset="0"/>
              </a:rPr>
              <a:t>Em hãy cho biết những câu ca dao dưới đây thể hiện truyền thống nào của dân tộc Việt Nam?</a:t>
            </a:r>
            <a:endParaRPr lang="en-US" sz="4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827217" y="3603937"/>
            <a:ext cx="11658600" cy="4478149"/>
          </a:xfrm>
          <a:prstGeom prst="rect">
            <a:avLst/>
          </a:prstGeom>
        </p:spPr>
        <p:txBody>
          <a:bodyPr wrap="square">
            <a:spAutoFit/>
          </a:bodyPr>
          <a:lstStyle/>
          <a:p>
            <a:pPr algn="ctr">
              <a:lnSpc>
                <a:spcPct val="150000"/>
              </a:lnSpc>
              <a:spcBef>
                <a:spcPts val="300"/>
              </a:spcBef>
              <a:spcAft>
                <a:spcPts val="300"/>
              </a:spcAft>
            </a:pPr>
            <a:r>
              <a:rPr lang="vi-VN" sz="4500" i="1" dirty="0">
                <a:solidFill>
                  <a:srgbClr val="000000"/>
                </a:solidFill>
                <a:ea typeface="Times New Roman" panose="02020603050405020304" pitchFamily="18" charset="0"/>
              </a:rPr>
              <a:t>1. Chẳng thơm cũng thể hoa nhài</a:t>
            </a:r>
            <a:endParaRPr lang="en-US" sz="4500" i="1" dirty="0">
              <a:ea typeface="Times New Roman" panose="02020603050405020304" pitchFamily="18" charset="0"/>
            </a:endParaRPr>
          </a:p>
          <a:p>
            <a:pPr algn="ctr">
              <a:lnSpc>
                <a:spcPct val="150000"/>
              </a:lnSpc>
              <a:spcBef>
                <a:spcPts val="300"/>
              </a:spcBef>
              <a:spcAft>
                <a:spcPts val="300"/>
              </a:spcAft>
            </a:pPr>
            <a:r>
              <a:rPr lang="vi-VN" sz="4500" i="1" dirty="0">
                <a:solidFill>
                  <a:srgbClr val="000000"/>
                </a:solidFill>
                <a:ea typeface="Times New Roman" panose="02020603050405020304" pitchFamily="18" charset="0"/>
              </a:rPr>
              <a:t>Dẫu không thanh lịch cũng người Tràng </a:t>
            </a:r>
            <a:r>
              <a:rPr lang="vi-VN" sz="4500" i="1" dirty="0" smtClean="0">
                <a:solidFill>
                  <a:srgbClr val="000000"/>
                </a:solidFill>
                <a:ea typeface="Times New Roman" panose="02020603050405020304" pitchFamily="18" charset="0"/>
              </a:rPr>
              <a:t>An.</a:t>
            </a:r>
            <a:endParaRPr lang="en-US" sz="4500" i="1" dirty="0">
              <a:ea typeface="Times New Roman" panose="02020603050405020304" pitchFamily="18" charset="0"/>
            </a:endParaRPr>
          </a:p>
          <a:p>
            <a:pPr algn="ctr">
              <a:lnSpc>
                <a:spcPct val="150000"/>
              </a:lnSpc>
              <a:spcBef>
                <a:spcPts val="300"/>
              </a:spcBef>
              <a:spcAft>
                <a:spcPts val="300"/>
              </a:spcAft>
            </a:pPr>
            <a:r>
              <a:rPr lang="vi-VN" sz="4500" i="1" dirty="0">
                <a:solidFill>
                  <a:srgbClr val="000000"/>
                </a:solidFill>
                <a:ea typeface="Times New Roman" panose="02020603050405020304" pitchFamily="18" charset="0"/>
              </a:rPr>
              <a:t>2. Ai về Bình Định mà coi</a:t>
            </a:r>
            <a:endParaRPr lang="en-US" sz="4500" i="1" dirty="0">
              <a:ea typeface="Times New Roman" panose="02020603050405020304" pitchFamily="18" charset="0"/>
            </a:endParaRPr>
          </a:p>
          <a:p>
            <a:pPr algn="ctr">
              <a:lnSpc>
                <a:spcPct val="150000"/>
              </a:lnSpc>
              <a:spcBef>
                <a:spcPts val="300"/>
              </a:spcBef>
              <a:spcAft>
                <a:spcPts val="300"/>
              </a:spcAft>
            </a:pPr>
            <a:r>
              <a:rPr lang="vi-VN" sz="4500" i="1" dirty="0">
                <a:solidFill>
                  <a:srgbClr val="000000"/>
                </a:solidFill>
                <a:ea typeface="Times New Roman" panose="02020603050405020304" pitchFamily="18" charset="0"/>
              </a:rPr>
              <a:t>Con gái Bình Định cầm roi đi quyền.</a:t>
            </a:r>
            <a:endParaRPr lang="en-US" sz="4500" i="1" dirty="0">
              <a:effectLst/>
              <a:ea typeface="Times New Roman" panose="02020603050405020304" pitchFamily="18" charset="0"/>
            </a:endParaRPr>
          </a:p>
        </p:txBody>
      </p:sp>
      <p:pic>
        <p:nvPicPr>
          <p:cNvPr id="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20956365">
            <a:off x="287513" y="7310968"/>
            <a:ext cx="2746506" cy="2391958"/>
          </a:xfrm>
          <a:prstGeom prst="rect">
            <a:avLst/>
          </a:prstGeom>
        </p:spPr>
      </p:pic>
      <p:pic>
        <p:nvPicPr>
          <p:cNvPr id="13" name="Picture 17"/>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5110631" y="6362700"/>
            <a:ext cx="2880805" cy="3260170"/>
          </a:xfrm>
          <a:prstGeom prst="rect">
            <a:avLst/>
          </a:prstGeom>
        </p:spPr>
      </p:pic>
    </p:spTree>
    <p:extLst>
      <p:ext uri="{BB962C8B-B14F-4D97-AF65-F5344CB8AC3E}">
        <p14:creationId xmlns:p14="http://schemas.microsoft.com/office/powerpoint/2010/main" val="3000562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24353">
            <a:off x="657606" y="407301"/>
            <a:ext cx="818503" cy="91313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5240000" y="-1104900"/>
            <a:ext cx="4083675" cy="4242779"/>
          </a:xfrm>
          <a:prstGeom prst="rect">
            <a:avLst/>
          </a:prstGeom>
        </p:spPr>
      </p:pic>
      <p:sp>
        <p:nvSpPr>
          <p:cNvPr id="14" name="TextBox 14"/>
          <p:cNvSpPr txBox="1"/>
          <p:nvPr/>
        </p:nvSpPr>
        <p:spPr>
          <a:xfrm>
            <a:off x="1600200" y="419100"/>
            <a:ext cx="5105400" cy="979755"/>
          </a:xfrm>
          <a:prstGeom prst="rect">
            <a:avLst/>
          </a:prstGeom>
        </p:spPr>
        <p:txBody>
          <a:bodyPr wrap="square" lIns="0" tIns="0" rIns="0" bIns="0" rtlCol="0" anchor="t">
            <a:spAutoFit/>
          </a:bodyPr>
          <a:lstStyle/>
          <a:p>
            <a:pPr>
              <a:lnSpc>
                <a:spcPts val="7999"/>
              </a:lnSpc>
            </a:pPr>
            <a:r>
              <a:rPr lang="vi-VN" sz="6400" b="1" dirty="0" smtClean="0">
                <a:solidFill>
                  <a:srgbClr val="FF0000"/>
                </a:solidFill>
              </a:rPr>
              <a:t>MỞ ĐẦU</a:t>
            </a:r>
            <a:endParaRPr lang="en-US" sz="6400" b="1" dirty="0">
              <a:solidFill>
                <a:srgbClr val="FF0000"/>
              </a:solidFill>
            </a:endParaRPr>
          </a:p>
        </p:txBody>
      </p:sp>
      <p:sp>
        <p:nvSpPr>
          <p:cNvPr id="3" name="Rectangle 2"/>
          <p:cNvSpPr/>
          <p:nvPr/>
        </p:nvSpPr>
        <p:spPr>
          <a:xfrm>
            <a:off x="1042973" y="1435052"/>
            <a:ext cx="15697143" cy="5286062"/>
          </a:xfrm>
          <a:prstGeom prst="rect">
            <a:avLst/>
          </a:prstGeom>
        </p:spPr>
        <p:txBody>
          <a:bodyPr wrap="square">
            <a:spAutoFit/>
          </a:bodyPr>
          <a:lstStyle/>
          <a:p>
            <a:pPr marL="914400" indent="-914400" algn="just">
              <a:lnSpc>
                <a:spcPct val="150000"/>
              </a:lnSpc>
              <a:buFont typeface="+mj-lt"/>
              <a:buAutoNum type="arabicPeriod"/>
            </a:pPr>
            <a:r>
              <a:rPr lang="en-US"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thống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về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nếp</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sống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lịch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của người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Tràng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họ</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có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nét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văn minh,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lịch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mà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nơi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khác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có hoặc có mà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đậm</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nét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bằng.</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914400" indent="-914400" algn="just">
              <a:lnSpc>
                <a:spcPct val="150000"/>
              </a:lnSpc>
              <a:buFont typeface="+mj-lt"/>
              <a:buAutoNum type="arabicPeriod"/>
            </a:pPr>
            <a:r>
              <a:rPr lang="en-US"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thống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Võ</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cổ</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Định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trơ</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nét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đẹp</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riêng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làm</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nên tinh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thần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thượng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vo</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của</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người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nơi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đây.</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8"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3810000" y="6902847"/>
            <a:ext cx="10160001" cy="3314700"/>
          </a:xfrm>
          <a:prstGeom prst="rect">
            <a:avLst/>
          </a:prstGeom>
        </p:spPr>
      </p:pic>
    </p:spTree>
    <p:extLst>
      <p:ext uri="{BB962C8B-B14F-4D97-AF65-F5344CB8AC3E}">
        <p14:creationId xmlns:p14="http://schemas.microsoft.com/office/powerpoint/2010/main" val="3136182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50888" y="1538586"/>
            <a:ext cx="11238366" cy="5602361"/>
            <a:chOff x="0" y="0"/>
            <a:chExt cx="2938191" cy="1853610"/>
          </a:xfrm>
        </p:grpSpPr>
        <p:sp>
          <p:nvSpPr>
            <p:cNvPr id="3" name="Freeform 3"/>
            <p:cNvSpPr/>
            <p:nvPr/>
          </p:nvSpPr>
          <p:spPr>
            <a:xfrm>
              <a:off x="0" y="-3810"/>
              <a:ext cx="2942001" cy="1858690"/>
            </a:xfrm>
            <a:custGeom>
              <a:avLst/>
              <a:gdLst/>
              <a:ahLst/>
              <a:cxnLst/>
              <a:rect l="l" t="t" r="r" b="b"/>
              <a:pathLst>
                <a:path w="2942001" h="1858690">
                  <a:moveTo>
                    <a:pt x="2929301" y="38100"/>
                  </a:moveTo>
                  <a:cubicBezTo>
                    <a:pt x="2928031" y="34290"/>
                    <a:pt x="2928031" y="30480"/>
                    <a:pt x="2928031" y="25400"/>
                  </a:cubicBezTo>
                  <a:cubicBezTo>
                    <a:pt x="2928031" y="11430"/>
                    <a:pt x="2924221" y="6350"/>
                    <a:pt x="2910251" y="5080"/>
                  </a:cubicBezTo>
                  <a:cubicBezTo>
                    <a:pt x="2871571" y="3810"/>
                    <a:pt x="2816203" y="0"/>
                    <a:pt x="2763142" y="5080"/>
                  </a:cubicBezTo>
                  <a:cubicBezTo>
                    <a:pt x="2663941" y="12700"/>
                    <a:pt x="2567047" y="13970"/>
                    <a:pt x="2467845" y="13970"/>
                  </a:cubicBezTo>
                  <a:cubicBezTo>
                    <a:pt x="2317890" y="13970"/>
                    <a:pt x="2170242" y="10160"/>
                    <a:pt x="2020287" y="8890"/>
                  </a:cubicBezTo>
                  <a:cubicBezTo>
                    <a:pt x="1946463" y="7620"/>
                    <a:pt x="1874946" y="7620"/>
                    <a:pt x="1801122" y="8890"/>
                  </a:cubicBezTo>
                  <a:cubicBezTo>
                    <a:pt x="1720377" y="8890"/>
                    <a:pt x="1641939" y="11430"/>
                    <a:pt x="1561193" y="12700"/>
                  </a:cubicBezTo>
                  <a:cubicBezTo>
                    <a:pt x="1501211" y="13970"/>
                    <a:pt x="1443536" y="12700"/>
                    <a:pt x="1383554" y="16510"/>
                  </a:cubicBezTo>
                  <a:cubicBezTo>
                    <a:pt x="1323572" y="20320"/>
                    <a:pt x="1062881" y="20320"/>
                    <a:pt x="1002899" y="19050"/>
                  </a:cubicBezTo>
                  <a:cubicBezTo>
                    <a:pt x="965987" y="17780"/>
                    <a:pt x="846023" y="21590"/>
                    <a:pt x="809111" y="21590"/>
                  </a:cubicBezTo>
                  <a:cubicBezTo>
                    <a:pt x="760664" y="21590"/>
                    <a:pt x="709910" y="22860"/>
                    <a:pt x="661462" y="21590"/>
                  </a:cubicBezTo>
                  <a:cubicBezTo>
                    <a:pt x="603787" y="20320"/>
                    <a:pt x="546112" y="19050"/>
                    <a:pt x="488437" y="25400"/>
                  </a:cubicBezTo>
                  <a:cubicBezTo>
                    <a:pt x="430762" y="31750"/>
                    <a:pt x="373087" y="31750"/>
                    <a:pt x="315412" y="29210"/>
                  </a:cubicBezTo>
                  <a:cubicBezTo>
                    <a:pt x="255430" y="26670"/>
                    <a:pt x="197755" y="25400"/>
                    <a:pt x="137773" y="24130"/>
                  </a:cubicBezTo>
                  <a:cubicBezTo>
                    <a:pt x="100861" y="21590"/>
                    <a:pt x="61642" y="20320"/>
                    <a:pt x="39370" y="20320"/>
                  </a:cubicBezTo>
                  <a:cubicBezTo>
                    <a:pt x="26670" y="19050"/>
                    <a:pt x="13970" y="17780"/>
                    <a:pt x="0" y="16510"/>
                  </a:cubicBezTo>
                  <a:cubicBezTo>
                    <a:pt x="0" y="24130"/>
                    <a:pt x="0" y="29210"/>
                    <a:pt x="0" y="33020"/>
                  </a:cubicBezTo>
                  <a:cubicBezTo>
                    <a:pt x="7620" y="96586"/>
                    <a:pt x="3810" y="181805"/>
                    <a:pt x="2540" y="248863"/>
                  </a:cubicBezTo>
                  <a:cubicBezTo>
                    <a:pt x="1270" y="296362"/>
                    <a:pt x="2540" y="342464"/>
                    <a:pt x="2540" y="389963"/>
                  </a:cubicBezTo>
                  <a:cubicBezTo>
                    <a:pt x="3810" y="433271"/>
                    <a:pt x="5080" y="476579"/>
                    <a:pt x="6350" y="519888"/>
                  </a:cubicBezTo>
                  <a:cubicBezTo>
                    <a:pt x="7620" y="561799"/>
                    <a:pt x="6350" y="603710"/>
                    <a:pt x="7620" y="645621"/>
                  </a:cubicBezTo>
                  <a:cubicBezTo>
                    <a:pt x="8890" y="709884"/>
                    <a:pt x="10160" y="774148"/>
                    <a:pt x="11430" y="838412"/>
                  </a:cubicBezTo>
                  <a:cubicBezTo>
                    <a:pt x="11430" y="862161"/>
                    <a:pt x="11430" y="1781411"/>
                    <a:pt x="11430" y="1805160"/>
                  </a:cubicBezTo>
                  <a:cubicBezTo>
                    <a:pt x="11430" y="1823130"/>
                    <a:pt x="15240" y="1826940"/>
                    <a:pt x="31750" y="1830750"/>
                  </a:cubicBezTo>
                  <a:cubicBezTo>
                    <a:pt x="43180" y="1833290"/>
                    <a:pt x="54610" y="1835830"/>
                    <a:pt x="70870" y="1837100"/>
                  </a:cubicBezTo>
                  <a:cubicBezTo>
                    <a:pt x="165457" y="1838370"/>
                    <a:pt x="260044" y="1839640"/>
                    <a:pt x="354631" y="1839640"/>
                  </a:cubicBezTo>
                  <a:cubicBezTo>
                    <a:pt x="375394" y="1839640"/>
                    <a:pt x="396157" y="1839640"/>
                    <a:pt x="416920" y="1839640"/>
                  </a:cubicBezTo>
                  <a:cubicBezTo>
                    <a:pt x="483823" y="1840910"/>
                    <a:pt x="548419" y="1844720"/>
                    <a:pt x="615323" y="1842180"/>
                  </a:cubicBezTo>
                  <a:cubicBezTo>
                    <a:pt x="686840" y="1839640"/>
                    <a:pt x="760664" y="1840910"/>
                    <a:pt x="832181" y="1842180"/>
                  </a:cubicBezTo>
                  <a:cubicBezTo>
                    <a:pt x="917540" y="1843450"/>
                    <a:pt x="1288967" y="1843450"/>
                    <a:pt x="1374326" y="1843450"/>
                  </a:cubicBezTo>
                  <a:cubicBezTo>
                    <a:pt x="1445843" y="1844720"/>
                    <a:pt x="1517360" y="1843450"/>
                    <a:pt x="1588878" y="1844720"/>
                  </a:cubicBezTo>
                  <a:cubicBezTo>
                    <a:pt x="1641939" y="1844720"/>
                    <a:pt x="1695000" y="1847260"/>
                    <a:pt x="1748061" y="1845990"/>
                  </a:cubicBezTo>
                  <a:cubicBezTo>
                    <a:pt x="1858797" y="1845990"/>
                    <a:pt x="1969533" y="1843450"/>
                    <a:pt x="2080269" y="1844720"/>
                  </a:cubicBezTo>
                  <a:cubicBezTo>
                    <a:pt x="2248680" y="1845990"/>
                    <a:pt x="2417092" y="1849800"/>
                    <a:pt x="2585503" y="1852340"/>
                  </a:cubicBezTo>
                  <a:cubicBezTo>
                    <a:pt x="2640871" y="1853610"/>
                    <a:pt x="2696239" y="1852340"/>
                    <a:pt x="2751607" y="1851070"/>
                  </a:cubicBezTo>
                  <a:cubicBezTo>
                    <a:pt x="2800054" y="1849800"/>
                    <a:pt x="2848501" y="1849800"/>
                    <a:pt x="2893741" y="1856150"/>
                  </a:cubicBezTo>
                  <a:cubicBezTo>
                    <a:pt x="2906441" y="1858690"/>
                    <a:pt x="2915331" y="1852340"/>
                    <a:pt x="2916601" y="1838370"/>
                  </a:cubicBezTo>
                  <a:cubicBezTo>
                    <a:pt x="2917871" y="1823130"/>
                    <a:pt x="2919141" y="1807890"/>
                    <a:pt x="2919141" y="1789793"/>
                  </a:cubicBezTo>
                  <a:cubicBezTo>
                    <a:pt x="2921681" y="1742294"/>
                    <a:pt x="2924221" y="799295"/>
                    <a:pt x="2926761" y="751795"/>
                  </a:cubicBezTo>
                  <a:cubicBezTo>
                    <a:pt x="2928031" y="733634"/>
                    <a:pt x="2928031" y="715472"/>
                    <a:pt x="2928031" y="698708"/>
                  </a:cubicBezTo>
                  <a:cubicBezTo>
                    <a:pt x="2929301" y="651209"/>
                    <a:pt x="2930571" y="603710"/>
                    <a:pt x="2931841" y="554813"/>
                  </a:cubicBezTo>
                  <a:cubicBezTo>
                    <a:pt x="2933111" y="498932"/>
                    <a:pt x="2933111" y="444447"/>
                    <a:pt x="2933111" y="388566"/>
                  </a:cubicBezTo>
                  <a:cubicBezTo>
                    <a:pt x="2933111" y="370405"/>
                    <a:pt x="2934381" y="352243"/>
                    <a:pt x="2934381" y="335479"/>
                  </a:cubicBezTo>
                  <a:cubicBezTo>
                    <a:pt x="2934381" y="289377"/>
                    <a:pt x="2933111" y="244671"/>
                    <a:pt x="2934381" y="198569"/>
                  </a:cubicBezTo>
                  <a:cubicBezTo>
                    <a:pt x="2938191" y="151070"/>
                    <a:pt x="2942001" y="84012"/>
                    <a:pt x="2929301" y="38100"/>
                  </a:cubicBezTo>
                  <a:close/>
                </a:path>
              </a:pathLst>
            </a:custGeom>
            <a:solidFill>
              <a:srgbClr val="FCE4E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1845" y="856235"/>
            <a:ext cx="2063228" cy="1309212"/>
          </a:xfrm>
          <a:prstGeom prst="rect">
            <a:avLst/>
          </a:prstGeom>
        </p:spPr>
      </p:pic>
      <p:sp>
        <p:nvSpPr>
          <p:cNvPr id="5" name="TextBox 5"/>
          <p:cNvSpPr txBox="1"/>
          <p:nvPr/>
        </p:nvSpPr>
        <p:spPr>
          <a:xfrm>
            <a:off x="4876800" y="3807613"/>
            <a:ext cx="9175533" cy="1410643"/>
          </a:xfrm>
          <a:prstGeom prst="rect">
            <a:avLst/>
          </a:prstGeom>
        </p:spPr>
        <p:txBody>
          <a:bodyPr wrap="square" lIns="0" tIns="0" rIns="0" bIns="0" rtlCol="0" anchor="t">
            <a:spAutoFit/>
          </a:bodyPr>
          <a:lstStyle/>
          <a:p>
            <a:pPr algn="ctr">
              <a:lnSpc>
                <a:spcPts val="11000"/>
              </a:lnSpc>
            </a:pPr>
            <a:r>
              <a:rPr lang="vi-VN" sz="11000" b="1" dirty="0" smtClean="0">
                <a:solidFill>
                  <a:srgbClr val="000000"/>
                </a:solidFill>
              </a:rPr>
              <a:t>2. KHÁM PHÁ</a:t>
            </a:r>
            <a:endParaRPr lang="en-US" sz="11000" b="1" dirty="0">
              <a:solidFill>
                <a:srgbClr val="000000"/>
              </a:solidFill>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761588" y="1033218"/>
            <a:ext cx="674598" cy="68964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982063">
            <a:off x="2876132" y="1726322"/>
            <a:ext cx="3119557" cy="705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51801" y="-1247383"/>
            <a:ext cx="5361002" cy="5569872"/>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179440" y="9155466"/>
            <a:ext cx="2750436" cy="465074"/>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400615">
            <a:off x="16116210" y="3737326"/>
            <a:ext cx="1242821" cy="2756258"/>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28700" y="5715888"/>
            <a:ext cx="1130739" cy="1104012"/>
          </a:xfrm>
          <a:prstGeom prst="rect">
            <a:avLst/>
          </a:prstGeom>
        </p:spPr>
      </p:pic>
      <p:pic>
        <p:nvPicPr>
          <p:cNvPr id="14"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65853" y="6114023"/>
            <a:ext cx="14867962" cy="4051519"/>
          </a:xfrm>
          <a:prstGeom prst="rect">
            <a:avLst/>
          </a:prstGeom>
        </p:spPr>
      </p:pic>
    </p:spTree>
    <p:extLst>
      <p:ext uri="{BB962C8B-B14F-4D97-AF65-F5344CB8AC3E}">
        <p14:creationId xmlns:p14="http://schemas.microsoft.com/office/powerpoint/2010/main" val="29924184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517203" y="623324"/>
            <a:ext cx="2750436" cy="465074"/>
          </a:xfrm>
          <a:prstGeom prst="rect">
            <a:avLst/>
          </a:prstGeom>
        </p:spPr>
      </p:pic>
      <p:pic>
        <p:nvPicPr>
          <p:cNvPr id="23"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90564" y="365078"/>
            <a:ext cx="899233" cy="863264"/>
          </a:xfrm>
          <a:prstGeom prst="rect">
            <a:avLst/>
          </a:prstGeom>
        </p:spPr>
      </p:pic>
      <p:sp>
        <p:nvSpPr>
          <p:cNvPr id="24" name="TextBox 14"/>
          <p:cNvSpPr txBox="1"/>
          <p:nvPr/>
        </p:nvSpPr>
        <p:spPr>
          <a:xfrm>
            <a:off x="3581400" y="342900"/>
            <a:ext cx="10744200" cy="1025922"/>
          </a:xfrm>
          <a:prstGeom prst="rect">
            <a:avLst/>
          </a:prstGeom>
        </p:spPr>
        <p:txBody>
          <a:bodyPr wrap="square" lIns="0" tIns="0" rIns="0" bIns="0" rtlCol="0" anchor="t">
            <a:spAutoFit/>
          </a:bodyPr>
          <a:lstStyle/>
          <a:p>
            <a:pPr algn="ctr">
              <a:lnSpc>
                <a:spcPts val="7999"/>
              </a:lnSpc>
            </a:pPr>
            <a:r>
              <a:rPr lang="vi-VN" sz="5200" b="1" dirty="0" smtClean="0">
                <a:solidFill>
                  <a:srgbClr val="000000"/>
                </a:solidFill>
                <a:latin typeface="Arial" panose="020B0604020202020204" pitchFamily="34" charset="0"/>
                <a:cs typeface="Arial" panose="020B0604020202020204" pitchFamily="34" charset="0"/>
              </a:rPr>
              <a:t>1. </a:t>
            </a:r>
            <a:r>
              <a:rPr lang="en-US" sz="5200" b="1" dirty="0" smtClean="0">
                <a:solidFill>
                  <a:srgbClr val="000000"/>
                </a:solidFill>
                <a:latin typeface="Arial" panose="020B0604020202020204" pitchFamily="34" charset="0"/>
                <a:cs typeface="Arial" panose="020B0604020202020204" pitchFamily="34" charset="0"/>
              </a:rPr>
              <a:t>Đọc </a:t>
            </a:r>
            <a:r>
              <a:rPr lang="en-US" sz="5200" b="1" dirty="0" err="1" smtClean="0">
                <a:solidFill>
                  <a:srgbClr val="000000"/>
                </a:solidFill>
                <a:latin typeface="Arial" panose="020B0604020202020204" pitchFamily="34" charset="0"/>
                <a:cs typeface="Arial" panose="020B0604020202020204" pitchFamily="34" charset="0"/>
              </a:rPr>
              <a:t>thông</a:t>
            </a:r>
            <a:r>
              <a:rPr lang="en-US" sz="5200" b="1" dirty="0" smtClean="0">
                <a:solidFill>
                  <a:srgbClr val="000000"/>
                </a:solidFill>
                <a:latin typeface="Arial" panose="020B0604020202020204" pitchFamily="34" charset="0"/>
                <a:cs typeface="Arial" panose="020B0604020202020204" pitchFamily="34" charset="0"/>
              </a:rPr>
              <a:t> tin </a:t>
            </a:r>
            <a:r>
              <a:rPr lang="en-US" sz="5200" b="1" dirty="0" err="1" smtClean="0">
                <a:solidFill>
                  <a:srgbClr val="000000"/>
                </a:solidFill>
                <a:latin typeface="Arial" panose="020B0604020202020204" pitchFamily="34" charset="0"/>
                <a:cs typeface="Arial" panose="020B0604020202020204" pitchFamily="34" charset="0"/>
              </a:rPr>
              <a:t>và</a:t>
            </a:r>
            <a:r>
              <a:rPr lang="en-US" sz="5200" b="1" dirty="0" smtClean="0">
                <a:solidFill>
                  <a:srgbClr val="000000"/>
                </a:solidFill>
                <a:latin typeface="Arial" panose="020B0604020202020204" pitchFamily="34" charset="0"/>
                <a:cs typeface="Arial" panose="020B0604020202020204" pitchFamily="34" charset="0"/>
              </a:rPr>
              <a:t> trả </a:t>
            </a:r>
            <a:r>
              <a:rPr lang="en-US" sz="5200" b="1" dirty="0" err="1" smtClean="0">
                <a:solidFill>
                  <a:srgbClr val="000000"/>
                </a:solidFill>
                <a:latin typeface="Arial" panose="020B0604020202020204" pitchFamily="34" charset="0"/>
                <a:cs typeface="Arial" panose="020B0604020202020204" pitchFamily="34" charset="0"/>
              </a:rPr>
              <a:t>lời</a:t>
            </a:r>
            <a:r>
              <a:rPr lang="en-US" sz="5200" b="1" dirty="0" smtClean="0">
                <a:solidFill>
                  <a:srgbClr val="000000"/>
                </a:solidFill>
                <a:latin typeface="Arial" panose="020B0604020202020204" pitchFamily="34" charset="0"/>
                <a:cs typeface="Arial" panose="020B0604020202020204" pitchFamily="34" charset="0"/>
              </a:rPr>
              <a:t> câu hỏi</a:t>
            </a:r>
            <a:endParaRPr lang="en-US" sz="5200" b="1" dirty="0">
              <a:solidFill>
                <a:srgbClr val="000000"/>
              </a:solidFill>
              <a:latin typeface="Arial" panose="020B0604020202020204" pitchFamily="34" charset="0"/>
              <a:cs typeface="Arial" panose="020B0604020202020204" pitchFamily="34" charset="0"/>
            </a:endParaRPr>
          </a:p>
        </p:txBody>
      </p:sp>
      <p:sp>
        <p:nvSpPr>
          <p:cNvPr id="25" name="Rectangle 24"/>
          <p:cNvSpPr/>
          <p:nvPr/>
        </p:nvSpPr>
        <p:spPr>
          <a:xfrm>
            <a:off x="1389797" y="1228342"/>
            <a:ext cx="15052519" cy="1200329"/>
          </a:xfrm>
          <a:prstGeom prst="rect">
            <a:avLst/>
          </a:prstGeom>
        </p:spPr>
        <p:txBody>
          <a:bodyPr wrap="none">
            <a:spAutoFit/>
          </a:bodyPr>
          <a:lstStyle/>
          <a:p>
            <a:pPr marL="685800" indent="-685800" algn="just">
              <a:lnSpc>
                <a:spcPct val="150000"/>
              </a:lnSpc>
              <a:spcBef>
                <a:spcPts val="300"/>
              </a:spcBef>
              <a:spcAft>
                <a:spcPts val="300"/>
              </a:spcAft>
              <a:buFont typeface="Wingdings" panose="05000000000000000000" pitchFamily="2" charset="2"/>
              <a:buChar char="Ø"/>
            </a:pPr>
            <a:r>
              <a:rPr lang="vi-VN"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a:t>
            </a:r>
            <a:r>
              <a:rPr lang="fr-FR" sz="48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ọc</a:t>
            </a:r>
            <a:r>
              <a:rPr lang="fr-FR" sz="4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3 </a:t>
            </a:r>
            <a:r>
              <a:rPr lang="fr-FR"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thông</a:t>
            </a:r>
            <a:r>
              <a:rPr lang="fr-FR"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tin </a:t>
            </a:r>
            <a:r>
              <a:rPr lang="fr-FR"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trong</a:t>
            </a:r>
            <a:r>
              <a:rPr lang="fr-FR"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SGK </a:t>
            </a:r>
            <a:r>
              <a:rPr lang="fr-FR"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và</a:t>
            </a:r>
            <a:r>
              <a:rPr lang="fr-FR"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trả</a:t>
            </a:r>
            <a:r>
              <a:rPr lang="fr-FR"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lời</a:t>
            </a:r>
            <a:r>
              <a:rPr lang="fr-FR"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các</a:t>
            </a:r>
            <a:r>
              <a:rPr lang="fr-FR"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câu</a:t>
            </a:r>
            <a:r>
              <a:rPr lang="fr-FR"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fr-FR"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hỏi</a:t>
            </a:r>
            <a:r>
              <a:rPr lang="fr-FR"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48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9" name="Pictur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89082" y="2552700"/>
            <a:ext cx="4783455" cy="3733800"/>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09709" y="2554406"/>
            <a:ext cx="4783455" cy="3733800"/>
          </a:xfrm>
          <a:prstGeom prst="rect">
            <a:avLst/>
          </a:prstGeom>
        </p:spPr>
      </p:pic>
      <p:pic>
        <p:nvPicPr>
          <p:cNvPr id="31" name="Picture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730336" y="2576015"/>
            <a:ext cx="4782318" cy="3733800"/>
          </a:xfrm>
          <a:prstGeom prst="rect">
            <a:avLst/>
          </a:prstGeom>
        </p:spPr>
      </p:pic>
      <p:sp>
        <p:nvSpPr>
          <p:cNvPr id="32" name="Rectangle 31"/>
          <p:cNvSpPr/>
          <p:nvPr/>
        </p:nvSpPr>
        <p:spPr>
          <a:xfrm>
            <a:off x="758716" y="6474787"/>
            <a:ext cx="16685440" cy="3285515"/>
          </a:xfrm>
          <a:prstGeom prst="rect">
            <a:avLst/>
          </a:prstGeom>
        </p:spPr>
        <p:txBody>
          <a:bodyPr wrap="square">
            <a:spAutoFit/>
          </a:bodyPr>
          <a:lstStyle/>
          <a:p>
            <a:pPr marL="685800" indent="-685800" algn="just">
              <a:lnSpc>
                <a:spcPct val="150000"/>
              </a:lnSpc>
              <a:spcBef>
                <a:spcPts val="300"/>
              </a:spcBef>
              <a:spcAft>
                <a:spcPts val="300"/>
              </a:spcAft>
              <a:buFont typeface="Wingdings" panose="05000000000000000000" pitchFamily="2" charset="2"/>
              <a:buChar char="v"/>
            </a:pPr>
            <a:r>
              <a:rPr lang="fr-FR"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fr-FR"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hãy</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địa</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danh</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gắn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thống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g</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ì</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spcBef>
                <a:spcPts val="300"/>
              </a:spcBef>
              <a:spcAft>
                <a:spcPts val="300"/>
              </a:spcAft>
              <a:buFont typeface="Wingdings" panose="05000000000000000000" pitchFamily="2" charset="2"/>
              <a:buChar char="v"/>
            </a:pPr>
            <a:r>
              <a:rPr lang="fr-FR"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Ngoài</a:t>
            </a:r>
            <a:r>
              <a:rPr lang="fr-FR"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thống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còn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truyền</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thống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nào</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quê</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hương</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mà</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fr-FR"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0" dur="1000" fill="hold"/>
                                        <p:tgtEl>
                                          <p:spTgt spid="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gtEl>
                                      </p:cBhvr>
                                    </p:animEffect>
                                  </p:childTnLst>
                                </p:cTn>
                              </p:par>
                              <p:par>
                                <p:cTn id="15" presetID="25"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20" dur="1000" fill="hold"/>
                                        <p:tgtEl>
                                          <p:spTgt spid="2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9"/>
                                        </p:tgtEl>
                                      </p:cBhvr>
                                    </p:animEffect>
                                  </p:childTnLst>
                                </p:cTn>
                              </p:par>
                              <p:par>
                                <p:cTn id="25" presetID="25"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30" dur="1000" fill="hold"/>
                                        <p:tgtEl>
                                          <p:spTgt spid="3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0"/>
                                        </p:tgtEl>
                                      </p:cBhvr>
                                    </p:animEffect>
                                  </p:childTnLst>
                                </p:cTn>
                              </p:par>
                              <p:par>
                                <p:cTn id="35" presetID="25"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40" dur="1000" fill="hold"/>
                                        <p:tgtEl>
                                          <p:spTgt spid="31"/>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1"/>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50" dur="1000" fill="hold"/>
                                        <p:tgtEl>
                                          <p:spTgt spid="32"/>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1429</Words>
  <Application>Microsoft Office PowerPoint</Application>
  <PresentationFormat>Custom</PresentationFormat>
  <Paragraphs>107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Times New Roman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Nguyễn</dc:creator>
  <cp:lastModifiedBy>Ha_PC</cp:lastModifiedBy>
  <cp:revision>19</cp:revision>
  <dcterms:created xsi:type="dcterms:W3CDTF">2006-08-16T00:00:00Z</dcterms:created>
  <dcterms:modified xsi:type="dcterms:W3CDTF">2022-06-21T09:23:38Z</dcterms:modified>
  <dc:identifier>DAEswOIwa4E</dc:identifier>
</cp:coreProperties>
</file>