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74" r:id="rId3"/>
    <p:sldId id="257" r:id="rId4"/>
    <p:sldId id="346" r:id="rId5"/>
    <p:sldId id="543" r:id="rId6"/>
    <p:sldId id="349" r:id="rId7"/>
    <p:sldId id="544" r:id="rId8"/>
    <p:sldId id="350" r:id="rId9"/>
    <p:sldId id="545" r:id="rId10"/>
    <p:sldId id="351" r:id="rId11"/>
    <p:sldId id="289" r:id="rId12"/>
    <p:sldId id="293" r:id="rId13"/>
    <p:sldId id="385" r:id="rId14"/>
    <p:sldId id="292" r:id="rId15"/>
    <p:sldId id="294" r:id="rId16"/>
    <p:sldId id="386" r:id="rId17"/>
    <p:sldId id="297" r:id="rId18"/>
    <p:sldId id="298" r:id="rId19"/>
    <p:sldId id="299" r:id="rId20"/>
    <p:sldId id="283" r:id="rId21"/>
    <p:sldId id="387" r:id="rId22"/>
    <p:sldId id="300" r:id="rId23"/>
    <p:sldId id="536" r:id="rId24"/>
    <p:sldId id="542" r:id="rId25"/>
    <p:sldId id="290" r:id="rId26"/>
    <p:sldId id="305" r:id="rId27"/>
    <p:sldId id="303" r:id="rId28"/>
    <p:sldId id="302" r:id="rId29"/>
    <p:sldId id="301" r:id="rId30"/>
    <p:sldId id="34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98" autoAdjust="0"/>
  </p:normalViewPr>
  <p:slideViewPr>
    <p:cSldViewPr>
      <p:cViewPr varScale="1">
        <p:scale>
          <a:sx n="60" d="100"/>
          <a:sy n="60" d="100"/>
        </p:scale>
        <p:origin x="16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1F2FD-B41A-486D-A191-AB2A5F29783D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B33CF-8B92-473C-90F1-BD7D4C85EA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59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1E8AB-E808-2470-F8BA-B6BE3CB70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B8B2A6-B438-538F-75EB-2E4AE97432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B365E-7003-5B29-C8BE-11A74832C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ABB95-7E8B-CCB9-1774-C5B56DBE27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80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D8227-903E-B87C-D8C1-350BE60B6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B87484-72AA-1B13-88A3-6EACC108A3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F7DFAA-B1EA-27A5-AAC1-9115ACFD5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D3281E-499E-A5DC-37EB-B71FD730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1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E12B9-33B8-FB7D-BCB5-5E66F5B91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9F75E-27B8-12B0-4F2F-7C4184D5C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C5E610-1438-B38B-C180-C74D8DE39D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64886-C724-95B9-FD2C-C01FD28B7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9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57097-4C01-B4BC-F2FF-A87425B8C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9CE1910-57C9-2E8E-59E5-6EDB652CA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4D31A2-B067-708D-716E-96C923184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2385A-2EE3-A966-90C8-CB06DFFF95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0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2362-C5BB-57CD-0746-3A5C8E1A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C5C8D-253B-FAA3-7E61-6A6375037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56CDCB-EFC2-D688-75DD-CCAAAAE4B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FAD73-D433-8681-FA52-28AE63555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98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5EB18-0EEE-540B-0176-9C2FA71C7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5E52F-1761-3F27-02C5-612DA1ED7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E97AD6-82B0-C9C0-D75D-CA787A4C3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E65B8-2CA7-FFDF-BE88-96EB503984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89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31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1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5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62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08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07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6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94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05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22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9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2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14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66675" y="6161648"/>
            <a:ext cx="9210676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777">
                <a:defRPr/>
              </a:pPr>
              <a:endParaRPr lang="zh-CN" altLang="en-US" sz="135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729615" y="6858000"/>
            <a:ext cx="1003935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7">
              <a:defRPr/>
            </a:pPr>
            <a:endParaRPr lang="zh-CN" altLang="en-US" sz="1350">
              <a:solidFill>
                <a:srgbClr val="E6E6E6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1784027" y="23"/>
            <a:ext cx="10928028" cy="1409891"/>
          </a:xfrm>
          <a:prstGeom prst="rect">
            <a:avLst/>
          </a:prstGeom>
          <a:effectLst/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F7B19E78-F9CA-499C-99C9-42FAA0D58A2B}"/>
              </a:ext>
            </a:extLst>
          </p:cNvPr>
          <p:cNvSpPr/>
          <p:nvPr userDrawn="1"/>
        </p:nvSpPr>
        <p:spPr>
          <a:xfrm>
            <a:off x="108153" y="114959"/>
            <a:ext cx="428099" cy="570799"/>
          </a:xfrm>
          <a:prstGeom prst="ellipse">
            <a:avLst/>
          </a:prstGeom>
          <a:solidFill>
            <a:srgbClr val="F9B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7">
              <a:defRPr/>
            </a:pPr>
            <a:endParaRPr lang="zh-CN" altLang="en-US" sz="135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160538" y="6319791"/>
            <a:ext cx="527439" cy="367715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77"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0984" y="6417367"/>
            <a:ext cx="530886" cy="372311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77"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3830" y="6434703"/>
            <a:ext cx="527439" cy="367715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77"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68025" y="6413516"/>
            <a:ext cx="420572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77"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4241242" y="6517799"/>
            <a:ext cx="424019" cy="289575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777">
              <a:defRPr/>
            </a:pPr>
            <a:endParaRPr lang="zh-CN" altLang="en-US" sz="135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32079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8191 2.22222E-6 " pathEditMode="relative" rAng="0" ptsTypes="AA">
                                      <p:cBhvr>
                                        <p:cTn id="2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8EE58-F50F-4212-93AE-EFBBC62A3E53}" type="datetimeFigureOut">
              <a:rPr lang="en-US" smtClean="0"/>
              <a:pPr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363B-AB8E-460D-B3C1-0D18862312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455E-C519-43B6-A2B0-D7F061352D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FAF34-398B-4D7E-AF73-BDA9E97A54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4101" y="1447800"/>
            <a:ext cx="73913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KÍNH 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QUÝ THẦY CÔ, </a:t>
            </a:r>
            <a:r>
              <a:rPr lang="en-US" sz="5400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all" spc="0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endParaRPr lang="en-US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8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146677"/>
            <a:ext cx="19812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953000"/>
            <a:ext cx="182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131445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BLUME000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1295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914400" y="1688307"/>
            <a:ext cx="10058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                          LỚP: 5</a:t>
            </a:r>
          </a:p>
          <a:p>
            <a:pPr algn="ctr"/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5:</a:t>
            </a:r>
            <a:r>
              <a:rPr lang="en-US" sz="4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ĐẠI DƯƠNG XANH</a:t>
            </a:r>
            <a:endParaRPr lang="en-US" sz="4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Bài </a:t>
            </a:r>
            <a:r>
              <a:rPr lang="nl-NL"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học stem</a:t>
            </a:r>
            <a:r>
              <a:rPr lang="nl-NL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SINH VẬT BIỂN</a:t>
            </a:r>
            <a:endParaRPr lang="en-US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(2 </a:t>
            </a:r>
            <a:r>
              <a:rPr lang="nl-NL"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4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iết )</a:t>
            </a:r>
          </a:p>
          <a:p>
            <a:pPr algn="ctr"/>
            <a:r>
              <a:rPr lang="nl-NL"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endParaRPr lang="nl-NL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nl-NL" sz="4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GV: Dương Thị cẩm Thuý</a:t>
            </a:r>
            <a:endParaRPr lang="en-US" sz="4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endParaRPr lang="en-US" sz="4800" b="1" i="1" dirty="0">
              <a:solidFill>
                <a:srgbClr val="FF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32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7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002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WordArt 11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5029200" cy="1219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1394"/>
              </a:avLst>
            </a:prstTxWarp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4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latin typeface=".VnBahamasBH"/>
            </a:endParaRPr>
          </a:p>
        </p:txBody>
      </p:sp>
      <p:pic>
        <p:nvPicPr>
          <p:cNvPr id="206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0"/>
            <a:ext cx="198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6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A8423-6DCD-3531-59DA-5D4CC789D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28774034-2BB9-6AFF-2193-C9D70F90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13A51208-64D6-B080-1FF6-D032CD7261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E7B81-DE2F-63A3-521A-61D2CDF0CD4B}"/>
              </a:ext>
            </a:extLst>
          </p:cNvPr>
          <p:cNvSpPr txBox="1"/>
          <p:nvPr/>
        </p:nvSpPr>
        <p:spPr>
          <a:xfrm>
            <a:off x="381000" y="-28074"/>
            <a:ext cx="86868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  <a:p>
            <a:pPr indent="457200" algn="ctr">
              <a:lnSpc>
                <a:spcPct val="150000"/>
              </a:lnSpc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 TRA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ĐỒ DÙNG </a:t>
            </a:r>
            <a:endParaRPr lang="vi-VN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thiết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sản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phẩm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cần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trí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vv..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toàn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/>
          </a:p>
          <a:p>
            <a:pPr marL="342900" lvl="0" indent="-342900" algn="just">
              <a:buFont typeface="+mj-lt"/>
              <a:buAutoNum type="arabicPeriod"/>
            </a:pPr>
            <a:endParaRPr lang="vi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117D30D1-C4F0-BACD-461E-CFF9A83C0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479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09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Drawing Mouse Background Frame Border Stock Vector (Royalty Free)  1774269287 | Shutterstock">
            <a:extLst>
              <a:ext uri="{FF2B5EF4-FFF2-40B4-BE49-F238E27FC236}">
                <a16:creationId xmlns:a16="http://schemas.microsoft.com/office/drawing/2014/main" id="{481C18AC-93F3-477E-64E6-6ABBE6C9E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 bwMode="auto">
          <a:xfrm>
            <a:off x="20053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7365" y="1655015"/>
            <a:ext cx="6169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FECD4-2F53-4FF0-4D9F-CEFAB4B5FC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61017" r="5613" b="5047"/>
          <a:stretch/>
        </p:blipFill>
        <p:spPr>
          <a:xfrm>
            <a:off x="961464" y="2580762"/>
            <a:ext cx="7329146" cy="11598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1A8DAD-3B67-82C0-6056-F3604BC22D19}"/>
              </a:ext>
            </a:extLst>
          </p:cNvPr>
          <p:cNvSpPr txBox="1"/>
          <p:nvPr/>
        </p:nvSpPr>
        <p:spPr>
          <a:xfrm>
            <a:off x="2283890" y="535508"/>
            <a:ext cx="4684294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34999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095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457200" y="4684295"/>
            <a:ext cx="84582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Trong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814097" y="1231617"/>
            <a:ext cx="2395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Merriweather Black" panose="00000A00000000000000" pitchFamily="2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00888-2C98-6A30-FDE4-522AD5D846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t="29716" r="7198" b="7297"/>
          <a:stretch/>
        </p:blipFill>
        <p:spPr>
          <a:xfrm>
            <a:off x="1447800" y="1760984"/>
            <a:ext cx="6172200" cy="2923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ADBB2B-DA79-1C3C-7D1D-D15FF5F0CAF2}"/>
              </a:ext>
            </a:extLst>
          </p:cNvPr>
          <p:cNvSpPr txBox="1"/>
          <p:nvPr/>
        </p:nvSpPr>
        <p:spPr>
          <a:xfrm>
            <a:off x="2229853" y="-49390"/>
            <a:ext cx="4684294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D45BA1-6498-E955-56BD-A66A7138A27F}"/>
              </a:ext>
            </a:extLst>
          </p:cNvPr>
          <p:cNvSpPr txBox="1"/>
          <p:nvPr/>
        </p:nvSpPr>
        <p:spPr>
          <a:xfrm>
            <a:off x="485274" y="845688"/>
            <a:ext cx="4684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 Hình thành kiến thức mới 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2255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006A2-9F3E-4B58-09C7-8D1D0121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343F31E7-83DC-1425-E484-0066758A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126EBBE2-877D-1FDA-CCE4-1A127CD45D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BD5A2-2BEC-34EC-1C69-D7E657AE3773}"/>
              </a:ext>
            </a:extLst>
          </p:cNvPr>
          <p:cNvSpPr txBox="1"/>
          <p:nvPr/>
        </p:nvSpPr>
        <p:spPr>
          <a:xfrm>
            <a:off x="285750" y="1958444"/>
            <a:ext cx="857250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None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Ngoài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36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trên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còn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vật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nữa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00206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?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AEC38-C9AA-C288-6DB0-E9E94BDF54ED}"/>
              </a:ext>
            </a:extLst>
          </p:cNvPr>
          <p:cNvSpPr txBox="1"/>
          <p:nvPr/>
        </p:nvSpPr>
        <p:spPr>
          <a:xfrm>
            <a:off x="1295400" y="414245"/>
            <a:ext cx="54102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10215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" y="1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420095" y="1051131"/>
            <a:ext cx="8303809" cy="64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 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4479634" y="347353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000" dirty="0">
              <a:solidFill>
                <a:srgbClr val="C00000"/>
              </a:solidFill>
              <a:latin typeface="Merriweather Black" panose="00000A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78C236-0840-C97D-D505-3DE3EAE07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31167" r="9560" b="5221"/>
          <a:stretch/>
        </p:blipFill>
        <p:spPr>
          <a:xfrm>
            <a:off x="428116" y="1922715"/>
            <a:ext cx="8303809" cy="388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E4EDD-410F-8CE5-EE9C-2154F5BF5C23}"/>
              </a:ext>
            </a:extLst>
          </p:cNvPr>
          <p:cNvSpPr txBox="1"/>
          <p:nvPr/>
        </p:nvSpPr>
        <p:spPr>
          <a:xfrm>
            <a:off x="428116" y="5885734"/>
            <a:ext cx="83038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C59EA-2401-D058-9067-2F435F65A1A2}"/>
              </a:ext>
            </a:extLst>
          </p:cNvPr>
          <p:cNvSpPr txBox="1"/>
          <p:nvPr/>
        </p:nvSpPr>
        <p:spPr>
          <a:xfrm>
            <a:off x="1927058" y="4011"/>
            <a:ext cx="5159542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23257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8F42F-3060-93DA-FBCC-8B2A12704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585E89F4-09FB-2102-8D72-23EB1DFE6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692D9F8B-F2F3-3E66-B3DD-0287980087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5F2B1E-8E96-B49B-A3F9-3D445BD22BBB}"/>
              </a:ext>
            </a:extLst>
          </p:cNvPr>
          <p:cNvSpPr txBox="1"/>
          <p:nvPr/>
        </p:nvSpPr>
        <p:spPr>
          <a:xfrm>
            <a:off x="419100" y="382012"/>
            <a:ext cx="84201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  <a:p>
            <a:pPr marL="173355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và vận dụng </a:t>
            </a:r>
            <a:endParaRPr lang="vi-V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algn="ctr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73355" algn="just"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</a:p>
          <a:p>
            <a:pPr marL="173355" algn="just">
              <a:buNone/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buNone/>
            </a:pP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+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kết luận: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vv..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lẻ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0737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416B-4B2D-33FF-865B-C04C31E45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D9DE2753-0DC5-325E-33C5-A3D1C480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7912913C-28AD-C69C-62AF-818FF19850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69F53-F8F8-2E9C-4E9E-C4DEF5F63BE3}"/>
              </a:ext>
            </a:extLst>
          </p:cNvPr>
          <p:cNvSpPr txBox="1"/>
          <p:nvPr/>
        </p:nvSpPr>
        <p:spPr>
          <a:xfrm>
            <a:off x="304800" y="228600"/>
            <a:ext cx="8534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buNone/>
            </a:pP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Luyện tập và vận dụng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Đề xuất và lựa chọn giải pháp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Thảo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luận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nhóm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̀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những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vật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liệu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cần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thiết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̉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tạo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sản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phẩm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ý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tưởng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của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nhóm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buNone/>
            </a:pP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tưởng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sản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phẩm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Giáo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góp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ý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81B3BEC-2B65-D4FF-7D0E-A348C9CD1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81543"/>
              </p:ext>
            </p:extLst>
          </p:nvPr>
        </p:nvGraphicFramePr>
        <p:xfrm>
          <a:off x="1557972" y="3534325"/>
          <a:ext cx="6028055" cy="1690500"/>
        </p:xfrm>
        <a:graphic>
          <a:graphicData uri="http://schemas.openxmlformats.org/drawingml/2006/table">
            <a:tbl>
              <a:tblPr firstRow="1" firstCol="1" bandRow="1"/>
              <a:tblGrid>
                <a:gridCol w="897255">
                  <a:extLst>
                    <a:ext uri="{9D8B030D-6E8A-4147-A177-3AD203B41FA5}">
                      <a16:colId xmlns:a16="http://schemas.microsoft.com/office/drawing/2014/main" val="213047022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775551297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985259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584319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Thứ tự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 vật liệu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Sử dụng để làm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Số lượng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11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7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73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3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483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79119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7763E14-DA45-A8A5-D4A8-DB6B906D0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972" y="2509256"/>
            <a:ext cx="51667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PHIẾU HỌC TẬP SỐ 02</a:t>
            </a:r>
            <a:endParaRPr kumimoji="0" lang="vi-VN" altLang="vi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NHÓM………………………….…..</a:t>
            </a:r>
            <a:endParaRPr kumimoji="0" lang="vi-VN" altLang="vi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Vật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Sinh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vi-V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kumimoji="0" lang="vi-VN" altLang="vi-V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04A16-7074-D206-9BA7-C8249919E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C0AF8328-60AD-2AE9-7934-EF6D9C30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E60DCF29-C4CB-4B26-30DB-651548BCD2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1EE08-D22A-5587-D11C-9389CEA3F3EE}"/>
              </a:ext>
            </a:extLst>
          </p:cNvPr>
          <p:cNvSpPr txBox="1"/>
          <p:nvPr/>
        </p:nvSpPr>
        <p:spPr>
          <a:xfrm>
            <a:off x="597568" y="1745350"/>
            <a:ext cx="82416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vi-VN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Chế tạo mẫu, thử nghiệm và đánh giá</a:t>
            </a:r>
            <a:r>
              <a:rPr lang="en-US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Các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Các nhóm HS đối chiếu thêm các tiêu chí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Ý tưởng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 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ên nhóm trên sản phẩm mô hình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hướng dẫn, hỗ trợ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cần thiết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B3C42-950E-599D-11CC-5C5E5E74FE59}"/>
              </a:ext>
            </a:extLst>
          </p:cNvPr>
          <p:cNvSpPr txBox="1"/>
          <p:nvPr/>
        </p:nvSpPr>
        <p:spPr>
          <a:xfrm>
            <a:off x="1295400" y="228933"/>
            <a:ext cx="647700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5767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4491666" y="1585408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8ECCB-DFDD-59FB-9459-44C2C3860DA8}"/>
              </a:ext>
            </a:extLst>
          </p:cNvPr>
          <p:cNvSpPr txBox="1"/>
          <p:nvPr/>
        </p:nvSpPr>
        <p:spPr>
          <a:xfrm>
            <a:off x="1752600" y="139208"/>
            <a:ext cx="54864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E940A7-705F-7759-2856-E34555177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12382"/>
            <a:ext cx="8458200" cy="47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Drawing Mouse Background Frame Border Stock Vector (Royalty Free)  1774269287 | Shutterstock">
            <a:extLst>
              <a:ext uri="{FF2B5EF4-FFF2-40B4-BE49-F238E27FC236}">
                <a16:creationId xmlns:a16="http://schemas.microsoft.com/office/drawing/2014/main" id="{481C18AC-93F3-477E-64E6-6ABBE6C9E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EEFF6-AC38-9796-C440-24F6F845CC19}"/>
              </a:ext>
            </a:extLst>
          </p:cNvPr>
          <p:cNvSpPr txBox="1"/>
          <p:nvPr/>
        </p:nvSpPr>
        <p:spPr>
          <a:xfrm>
            <a:off x="762000" y="1345627"/>
            <a:ext cx="7239000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Nhanh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Nền Công Viên, Công Viên Vector Nền Và Tập Tin Tải về Miễn Phí |  Pngtree">
            <a:extLst>
              <a:ext uri="{FF2B5EF4-FFF2-40B4-BE49-F238E27FC236}">
                <a16:creationId xmlns:a16="http://schemas.microsoft.com/office/drawing/2014/main" id="{D05D0579-64A2-3671-DD3C-FD0B4242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564722"/>
            <a:ext cx="7467600" cy="588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CE202-7BF3-FE75-04A0-88A87705F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t="30388" r="7310" b="10524"/>
          <a:stretch/>
        </p:blipFill>
        <p:spPr>
          <a:xfrm>
            <a:off x="838201" y="2675892"/>
            <a:ext cx="7467600" cy="2143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F420BC-F7D3-3028-3EB3-958F278FBA08}"/>
              </a:ext>
            </a:extLst>
          </p:cNvPr>
          <p:cNvSpPr txBox="1"/>
          <p:nvPr/>
        </p:nvSpPr>
        <p:spPr>
          <a:xfrm>
            <a:off x="1143000" y="88324"/>
            <a:ext cx="7162800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4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5B0C-CF1A-AEEC-F3BF-3465217A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0745F6A2-8EBF-20C4-4D3D-6D640F08B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599540CC-9047-FAD7-6608-F17527BA74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2682B-EFDC-73E8-A208-746475A57F7F}"/>
              </a:ext>
            </a:extLst>
          </p:cNvPr>
          <p:cNvSpPr txBox="1"/>
          <p:nvPr/>
        </p:nvSpPr>
        <p:spPr>
          <a:xfrm>
            <a:off x="190500" y="940275"/>
            <a:ext cx="85344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Giáo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tổng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hợp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kết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quả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đánh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nhận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xét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hoạt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động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iáo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tuyên dương, khen ngợi nhóm tích cực tham gia hoạt động, và động viên các nhóm học sinh làm chưa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vi-V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tố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t.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êu vấn đề, liên hệ vận dụng vào thực tiễn: 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Nhóm gặp khó khăn gì trong quá trình thực hiện? Cách khắc phục khó khăn như thế nào?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Em có ý tưởng gì để sản phẩm nhóm mình tốt hơn hay không?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Sau khi thực hiện tạo “Mô hình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Sinh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vi-V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vi-VN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sẽ sử dụng những mô hình này như thế nào?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 algn="just">
              <a:buNone/>
            </a:pP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Liên hệ thực tế giáo dục HS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thức bảo vệ và giữ gìn môi trường, tìm và tái chế lại những vật liệu đã qua sử dụng như vỏ hộp, chai nhựa,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nhựa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 báo cũ…để dùng vào mục đích sử dụng mới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vi-VN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hiệu quả hơn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vi-VN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D9F0-72DD-4F80-B3B9-7B035F82D179}"/>
              </a:ext>
            </a:extLst>
          </p:cNvPr>
          <p:cNvSpPr txBox="1"/>
          <p:nvPr/>
        </p:nvSpPr>
        <p:spPr>
          <a:xfrm>
            <a:off x="1981200" y="217968"/>
            <a:ext cx="55626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26559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5">
            <a:extLst>
              <a:ext uri="{FF2B5EF4-FFF2-40B4-BE49-F238E27FC236}">
                <a16:creationId xmlns:a16="http://schemas.microsoft.com/office/drawing/2014/main" id="{B08CE4C9-11FD-1973-4F06-583D81DA2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13" y="2531004"/>
            <a:ext cx="5341877" cy="3469747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55D9D6CB-853E-087D-DA2E-F7F31767F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" y="2958318"/>
            <a:ext cx="6951455" cy="3042433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9386EDCF-A80B-8FC5-CDC8-DDE084175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28" y="1941257"/>
            <a:ext cx="9127373" cy="3258364"/>
          </a:xfrm>
          <a:prstGeom prst="rect">
            <a:avLst/>
          </a:prstGeom>
        </p:spPr>
      </p:pic>
      <p:sp>
        <p:nvSpPr>
          <p:cNvPr id="7" name="Google Shape;1142;p45">
            <a:extLst>
              <a:ext uri="{FF2B5EF4-FFF2-40B4-BE49-F238E27FC236}">
                <a16:creationId xmlns:a16="http://schemas.microsoft.com/office/drawing/2014/main" id="{741615D1-9D3B-869F-D701-8340CFD51E59}"/>
              </a:ext>
            </a:extLst>
          </p:cNvPr>
          <p:cNvSpPr txBox="1">
            <a:spLocks/>
          </p:cNvSpPr>
          <p:nvPr/>
        </p:nvSpPr>
        <p:spPr>
          <a:xfrm>
            <a:off x="-125492" y="3487622"/>
            <a:ext cx="9292218" cy="65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 defTabSz="684942">
              <a:buClr>
                <a:prstClr val="black"/>
              </a:buClr>
              <a:buSzPts val="3000"/>
            </a:pPr>
            <a:r>
              <a:rPr lang="en-US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ĐÁNH GIÁ </a:t>
            </a:r>
            <a:r>
              <a:rPr lang="en-US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SẢN PHẨM YÊU THÍCH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D82B3D7-4C27-01D5-A93A-E8E1239A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" y="467660"/>
            <a:ext cx="8041005" cy="86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173355" algn="ctr">
              <a:lnSpc>
                <a:spcPct val="150000"/>
              </a:lnSpc>
            </a:pPr>
            <a:r>
              <a:rPr lang="en-US" altLang="vi-V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3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  <p:pic>
        <p:nvPicPr>
          <p:cNvPr id="9" name="Google Shape;340;g243a70804e6_0_218">
            <a:extLst>
              <a:ext uri="{FF2B5EF4-FFF2-40B4-BE49-F238E27FC236}">
                <a16:creationId xmlns:a16="http://schemas.microsoft.com/office/drawing/2014/main" id="{1BEE64F9-877B-DCB2-DD41-F61FE893BB1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68914" y="891063"/>
            <a:ext cx="1036680" cy="114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C170F-9E31-30DF-7437-7AFE49D63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79E6B-377F-1425-2E52-AD392E6A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86" y="4532850"/>
            <a:ext cx="5680854" cy="1646606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Rác thải nhựa - tử thần của các loài sinh vật biển">
            <a:extLst>
              <a:ext uri="{FF2B5EF4-FFF2-40B4-BE49-F238E27FC236}">
                <a16:creationId xmlns:a16="http://schemas.microsoft.com/office/drawing/2014/main" id="{E5B5DC60-2746-BCC8-A59D-1A62D745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" y="1688927"/>
            <a:ext cx="2590391" cy="21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Ám ảnh” những động vật ngắc ngoải chờ chết bởi rác thải của ...">
            <a:extLst>
              <a:ext uri="{FF2B5EF4-FFF2-40B4-BE49-F238E27FC236}">
                <a16:creationId xmlns:a16="http://schemas.microsoft.com/office/drawing/2014/main" id="{2D28290C-4591-7571-8014-E5E1A0A1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59" y="1738370"/>
            <a:ext cx="2812964" cy="21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ột con động vật hoang dã ở Côn Đảo bị mắc kẹt trong lưới ...">
            <a:extLst>
              <a:ext uri="{FF2B5EF4-FFF2-40B4-BE49-F238E27FC236}">
                <a16:creationId xmlns:a16="http://schemas.microsoft.com/office/drawing/2014/main" id="{D1F46184-F0F2-23D6-B2C1-D695C99A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38" y="4277379"/>
            <a:ext cx="2812964" cy="20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ác loài sinh vật đang chết dần vì rác thải nhựa">
            <a:extLst>
              <a:ext uri="{FF2B5EF4-FFF2-40B4-BE49-F238E27FC236}">
                <a16:creationId xmlns:a16="http://schemas.microsoft.com/office/drawing/2014/main" id="{2F7B6A8A-AA87-1B65-C482-649B91C7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76" y="4307505"/>
            <a:ext cx="2677248" cy="20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TÁC HẠI CỦA RÁC THẢI NHỰA ĐẾN CÁC SINH VẬT SỐNG">
            <a:extLst>
              <a:ext uri="{FF2B5EF4-FFF2-40B4-BE49-F238E27FC236}">
                <a16:creationId xmlns:a16="http://schemas.microsoft.com/office/drawing/2014/main" id="{BF1F0662-1177-BEC0-7234-1BF6A7502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76" y="1737762"/>
            <a:ext cx="2677247" cy="21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Nhìn những loài vật chết thảm thương vì rác thải của con người, ai cũng  nghẹn ngào và quan ngại về ô nhiễm môi trường">
            <a:extLst>
              <a:ext uri="{FF2B5EF4-FFF2-40B4-BE49-F238E27FC236}">
                <a16:creationId xmlns:a16="http://schemas.microsoft.com/office/drawing/2014/main" id="{455D9076-9CC5-3D98-E3B6-5EBA5542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1" y="4311075"/>
            <a:ext cx="2590391" cy="20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CF4B51-CEB7-0867-DF63-5684C0C7B00C}"/>
              </a:ext>
            </a:extLst>
          </p:cNvPr>
          <p:cNvSpPr txBox="1"/>
          <p:nvPr/>
        </p:nvSpPr>
        <p:spPr>
          <a:xfrm>
            <a:off x="-467737" y="1031553"/>
            <a:ext cx="67966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04E3A-ED63-4CD6-E2AD-AAAE0173ED18}"/>
              </a:ext>
            </a:extLst>
          </p:cNvPr>
          <p:cNvSpPr txBox="1"/>
          <p:nvPr/>
        </p:nvSpPr>
        <p:spPr>
          <a:xfrm>
            <a:off x="1606265" y="-50365"/>
            <a:ext cx="5397861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algn="ctr">
              <a:lnSpc>
                <a:spcPct val="150000"/>
              </a:lnSpc>
            </a:pP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altLang="vi-VN" sz="2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vi-VN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học</a:t>
            </a:r>
            <a:r>
              <a:rPr lang="en-US" altLang="vi-VN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STEM: SINH VẬT BIỂN</a:t>
            </a:r>
          </a:p>
        </p:txBody>
      </p:sp>
    </p:spTree>
    <p:extLst>
      <p:ext uri="{BB962C8B-B14F-4D97-AF65-F5344CB8AC3E}">
        <p14:creationId xmlns:p14="http://schemas.microsoft.com/office/powerpoint/2010/main" val="12408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remium Vector | Ocean Underwater Life Sea Beach Abstract Water Background">
            <a:extLst>
              <a:ext uri="{FF2B5EF4-FFF2-40B4-BE49-F238E27FC236}">
                <a16:creationId xmlns:a16="http://schemas.microsoft.com/office/drawing/2014/main" id="{9E9CBC30-1D41-4B0B-CC99-CFA526D4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12192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4641-3458-B76A-95A0-83F151175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392B0925-992C-DE74-01C3-F4F6D2EAD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4665DF31-A183-EDBE-9BBE-31B6206808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6ED69-786A-1D61-1BC5-2D20CD2B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8420099" cy="4953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65F83-E085-350B-26B7-9B550B294FA1}"/>
              </a:ext>
            </a:extLst>
          </p:cNvPr>
          <p:cNvSpPr txBox="1"/>
          <p:nvPr/>
        </p:nvSpPr>
        <p:spPr>
          <a:xfrm>
            <a:off x="304800" y="234434"/>
            <a:ext cx="466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.</a:t>
            </a:r>
            <a:r>
              <a:rPr lang="en-US" dirty="0"/>
              <a:t>  1. </a:t>
            </a:r>
            <a:r>
              <a:rPr lang="vi-VN" dirty="0">
                <a:latin typeface="+mj-lt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9444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94A1B-55D6-BD98-0B28-F451A026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2FA2D37D-692F-AAA7-7704-C58BC390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1A489545-CD56-DEAA-13EC-D0F8A57893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F24749-1A26-E598-0BB5-41E68F246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79471"/>
              </p:ext>
            </p:extLst>
          </p:nvPr>
        </p:nvGraphicFramePr>
        <p:xfrm>
          <a:off x="762000" y="2221988"/>
          <a:ext cx="7924800" cy="2535750"/>
        </p:xfrm>
        <a:graphic>
          <a:graphicData uri="http://schemas.openxmlformats.org/drawingml/2006/table">
            <a:tbl>
              <a:tblPr firstRow="1" firstCol="1" bandRow="1"/>
              <a:tblGrid>
                <a:gridCol w="1179579">
                  <a:extLst>
                    <a:ext uri="{9D8B030D-6E8A-4147-A177-3AD203B41FA5}">
                      <a16:colId xmlns:a16="http://schemas.microsoft.com/office/drawing/2014/main" val="83996038"/>
                    </a:ext>
                  </a:extLst>
                </a:gridCol>
                <a:gridCol w="2721463">
                  <a:extLst>
                    <a:ext uri="{9D8B030D-6E8A-4147-A177-3AD203B41FA5}">
                      <a16:colId xmlns:a16="http://schemas.microsoft.com/office/drawing/2014/main" val="2031483483"/>
                    </a:ext>
                  </a:extLst>
                </a:gridCol>
                <a:gridCol w="2721463">
                  <a:extLst>
                    <a:ext uri="{9D8B030D-6E8A-4147-A177-3AD203B41FA5}">
                      <a16:colId xmlns:a16="http://schemas.microsoft.com/office/drawing/2014/main" val="1969187075"/>
                    </a:ext>
                  </a:extLst>
                </a:gridCol>
                <a:gridCol w="1302295">
                  <a:extLst>
                    <a:ext uri="{9D8B030D-6E8A-4147-A177-3AD203B41FA5}">
                      <a16:colId xmlns:a16="http://schemas.microsoft.com/office/drawing/2014/main" val="3369810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Thứ tự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Tên vật liệu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Sử dụng để làm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Số lượng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6541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27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547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5868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323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173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5531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31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3623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98036E-C2A6-8CB9-028B-1F2B18E56641}"/>
              </a:ext>
            </a:extLst>
          </p:cNvPr>
          <p:cNvSpPr txBox="1"/>
          <p:nvPr/>
        </p:nvSpPr>
        <p:spPr>
          <a:xfrm>
            <a:off x="495300" y="410430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PHIẾU HỌC TẬP SỐ 02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NHÓM………………………….…..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ctr">
              <a:buFont typeface="+mj-lt"/>
              <a:buAutoNum type="arabicPeriod"/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Vật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liệu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cần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dụng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BDC31-4B77-2B81-4ED5-FF3517A53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65611B1F-1E73-7E0F-33CD-33196636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8F21F512-CB0F-A854-03F0-969043D6F4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C90319-DC7D-87BD-2F27-E46C6AC10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23999"/>
              </p:ext>
            </p:extLst>
          </p:nvPr>
        </p:nvGraphicFramePr>
        <p:xfrm>
          <a:off x="723900" y="304800"/>
          <a:ext cx="8001000" cy="6073648"/>
        </p:xfrm>
        <a:graphic>
          <a:graphicData uri="http://schemas.openxmlformats.org/drawingml/2006/table">
            <a:tbl>
              <a:tblPr firstRow="1" firstCol="1" bandRow="1"/>
              <a:tblGrid>
                <a:gridCol w="8001000">
                  <a:extLst>
                    <a:ext uri="{9D8B030D-6E8A-4147-A177-3AD203B41FA5}">
                      <a16:colId xmlns:a16="http://schemas.microsoft.com/office/drawing/2014/main" val="2312994094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tưởng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về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Sinh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biển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lnSpc>
                          <a:spcPct val="150000"/>
                        </a:lnSpc>
                        <a:buNone/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696219"/>
                  </a:ext>
                </a:extLst>
              </a:tr>
              <a:tr h="48296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tưởng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(Lưu ý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̉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hiện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̃ ý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tưởng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mà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nhóm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muốn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thiết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kê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́).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…………………………………………………………………………………………. 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……………………………………………………………………………..…………..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……………………………………………………………………………………………………………………………………………………………………………………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…………………………………………………………………………………………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5705" marR="657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98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1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4286-2E06-5E81-F011-33E7C4A6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>
            <a:extLst>
              <a:ext uri="{FF2B5EF4-FFF2-40B4-BE49-F238E27FC236}">
                <a16:creationId xmlns:a16="http://schemas.microsoft.com/office/drawing/2014/main" id="{B5E1A20C-7AAE-5E4B-050C-BE75CB6FD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4" y="-25400"/>
            <a:ext cx="9358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4">
            <a:extLst>
              <a:ext uri="{FF2B5EF4-FFF2-40B4-BE49-F238E27FC236}">
                <a16:creationId xmlns:a16="http://schemas.microsoft.com/office/drawing/2014/main" id="{8F18D4D6-26A2-9314-BB2D-000DBA4119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557338"/>
            <a:ext cx="7543800" cy="6400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.VnCooperH"/>
            </a:endParaRPr>
          </a:p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.VnCooperH"/>
              </a:rPr>
              <a:t> </a:t>
            </a:r>
            <a:endParaRPr lang="en-US" sz="3600" dirty="0"/>
          </a:p>
          <a:p>
            <a:pPr algn="ctr"/>
            <a:endParaRPr lang="en-US" sz="3600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5CE5EA-70AC-8B9F-71C1-395CBC745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69376"/>
              </p:ext>
            </p:extLst>
          </p:nvPr>
        </p:nvGraphicFramePr>
        <p:xfrm>
          <a:off x="322262" y="1166810"/>
          <a:ext cx="8740773" cy="5653090"/>
        </p:xfrm>
        <a:graphic>
          <a:graphicData uri="http://schemas.openxmlformats.org/drawingml/2006/table">
            <a:tbl>
              <a:tblPr firstRow="1" firstCol="1" bandRow="1"/>
              <a:tblGrid>
                <a:gridCol w="5284787">
                  <a:extLst>
                    <a:ext uri="{9D8B030D-6E8A-4147-A177-3AD203B41FA5}">
                      <a16:colId xmlns:a16="http://schemas.microsoft.com/office/drawing/2014/main" val="2475866750"/>
                    </a:ext>
                  </a:extLst>
                </a:gridCol>
                <a:gridCol w="1174751">
                  <a:extLst>
                    <a:ext uri="{9D8B030D-6E8A-4147-A177-3AD203B41FA5}">
                      <a16:colId xmlns:a16="http://schemas.microsoft.com/office/drawing/2014/main" val="199374988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2681571"/>
                    </a:ext>
                  </a:extLst>
                </a:gridCol>
                <a:gridCol w="1290635">
                  <a:extLst>
                    <a:ext uri="{9D8B030D-6E8A-4147-A177-3AD203B41FA5}">
                      <a16:colId xmlns:a16="http://schemas.microsoft.com/office/drawing/2014/main" val="427387428"/>
                    </a:ext>
                  </a:extLst>
                </a:gridCol>
              </a:tblGrid>
              <a:tr h="121674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dấu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mà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TÊN NHÓM BẠN……………………………………..…………….….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701608"/>
                  </a:ext>
                </a:extLst>
              </a:tr>
              <a:tr h="2677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299036"/>
                  </a:ext>
                </a:extLst>
              </a:tr>
              <a:tr h="4318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1/ 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 hình Sinh Vật Biển” đúng với ý tưởng phát thảo của nhóm không?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956358"/>
                  </a:ext>
                </a:extLst>
              </a:tr>
              <a:tr h="6615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2/ 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 hình Sinh Vật Biển” được tạo ra và trang trí, sắp xếp đẹp mắt hay sinh động chưa?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128879"/>
                  </a:ext>
                </a:extLst>
              </a:tr>
              <a:tr h="4318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3/ </a:t>
                      </a:r>
                      <a:r>
                        <a:rPr lang="vi-VN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 hình Sinh Vật Biển” màu sắc như thế nào?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vi-VN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vi-VN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36" marR="6836" marT="6836" marB="683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414648"/>
                  </a:ext>
                </a:extLst>
              </a:tr>
              <a:tr h="17443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4/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thích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sản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phẩm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mô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nhóm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sao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trả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lời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</a:p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……………………………………………………………….....................................................................................................................................................................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9218" marR="492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615043"/>
                  </a:ext>
                </a:extLst>
              </a:tr>
            </a:tbl>
          </a:graphicData>
        </a:graphic>
      </p:graphicFrame>
      <p:sp>
        <p:nvSpPr>
          <p:cNvPr id="6" name="Rectangle 7">
            <a:extLst>
              <a:ext uri="{FF2B5EF4-FFF2-40B4-BE49-F238E27FC236}">
                <a16:creationId xmlns:a16="http://schemas.microsoft.com/office/drawing/2014/main" id="{64109ABA-C9AF-401B-EC54-7DEE8055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8522" y="1557338"/>
            <a:ext cx="162381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BC144-44F8-7A51-D8C5-21E82A321768}"/>
              </a:ext>
            </a:extLst>
          </p:cNvPr>
          <p:cNvSpPr txBox="1"/>
          <p:nvPr/>
        </p:nvSpPr>
        <p:spPr>
          <a:xfrm>
            <a:off x="858837" y="247650"/>
            <a:ext cx="8121650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PHIẾU ĐÁNH GIÁ SẢN PHẨM MÔ HÌNH</a:t>
            </a:r>
            <a:b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NHÓM ……………………………………………....</a:t>
            </a:r>
            <a:endParaRPr lang="vi-VN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2432B-643E-50F0-AD52-BE5B96FF472F}"/>
              </a:ext>
            </a:extLst>
          </p:cNvPr>
          <p:cNvSpPr txBox="1"/>
          <p:nvPr/>
        </p:nvSpPr>
        <p:spPr>
          <a:xfrm>
            <a:off x="847147" y="84693"/>
            <a:ext cx="8121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endParaRPr lang="vi-VN" dirty="0"/>
          </a:p>
        </p:txBody>
      </p:sp>
      <p:pic>
        <p:nvPicPr>
          <p:cNvPr id="6147" name="Picture 13" descr="Smiling Face with Hearts Emoji - Emoji khuôn mặt tươi cười với trái tim - ?  Tải Emoji Tất cả Emojis chỉ ✂️ Copy và ? Paste ?">
            <a:extLst>
              <a:ext uri="{FF2B5EF4-FFF2-40B4-BE49-F238E27FC236}">
                <a16:creationId xmlns:a16="http://schemas.microsoft.com/office/drawing/2014/main" id="{BEC014C0-BA5B-88F1-242B-8D9DF4F6B9D5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14" descr="Giáo viên dùng biểu tượng mặt cười giúp học trực tuyến tốt hơn">
            <a:extLst>
              <a:ext uri="{FF2B5EF4-FFF2-40B4-BE49-F238E27FC236}">
                <a16:creationId xmlns:a16="http://schemas.microsoft.com/office/drawing/2014/main" id="{372AA1F7-86A2-DB4C-8737-96B8BE79D41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Mặt cười với nước mắt Biểu tượng cảm xúc 🥲">
            <a:extLst>
              <a:ext uri="{FF2B5EF4-FFF2-40B4-BE49-F238E27FC236}">
                <a16:creationId xmlns:a16="http://schemas.microsoft.com/office/drawing/2014/main" id="{D44BA33A-B099-2DCD-61A8-2403C92AA94D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3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5300" y="5334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Tôi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	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chị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dồi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khỏe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huấn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đẹp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2294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2951"/>
            <a:ext cx="9221372" cy="5200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077400"/>
            <a:ext cx="827024" cy="1022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7350" y="2228851"/>
            <a:ext cx="611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52972-5762-98B6-9A36-50145CFDF6F7}"/>
              </a:ext>
            </a:extLst>
          </p:cNvPr>
          <p:cNvSpPr txBox="1"/>
          <p:nvPr/>
        </p:nvSpPr>
        <p:spPr>
          <a:xfrm>
            <a:off x="1371600" y="2598183"/>
            <a:ext cx="6781799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gì bên ngoài thì trắng phau phau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bụng lại có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mực đen thui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371600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vi-VN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con gì?”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78A65-908A-137F-1FF7-691E023D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Những sự thật thú vị về loài mực có thể bạn chưa biết">
            <a:extLst>
              <a:ext uri="{FF2B5EF4-FFF2-40B4-BE49-F238E27FC236}">
                <a16:creationId xmlns:a16="http://schemas.microsoft.com/office/drawing/2014/main" id="{855565C5-D2C0-17CF-C8DC-5312BF9A9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95" y="12032"/>
            <a:ext cx="9142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72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05ECC-86A1-034F-7F72-70E72290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30EA8B92-BEFD-5E5F-FEC9-C721C3F98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42951"/>
            <a:ext cx="9221372" cy="5200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16535A-9BB0-E03D-857F-EDC8A20599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077400"/>
            <a:ext cx="827024" cy="1022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93622F-11A4-5167-86C3-C25716BA6B91}"/>
              </a:ext>
            </a:extLst>
          </p:cNvPr>
          <p:cNvSpPr txBox="1"/>
          <p:nvPr/>
        </p:nvSpPr>
        <p:spPr>
          <a:xfrm>
            <a:off x="1657350" y="2228851"/>
            <a:ext cx="611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9CDF4-3156-F72C-0037-2CF1611DE19A}"/>
              </a:ext>
            </a:extLst>
          </p:cNvPr>
          <p:cNvSpPr txBox="1"/>
          <p:nvPr/>
        </p:nvSpPr>
        <p:spPr>
          <a:xfrm>
            <a:off x="990600" y="2703245"/>
            <a:ext cx="634365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gì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rên lợp ngói dưới có hoa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thằng ló cổ  bốn thằng rung rinh chạy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con gì?”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4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4B590-509A-2E5B-5687-D52987FB8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ải miễn phí Một Con Rùa Biển đang Bơi Dưới Nước Nhiếp Ảnh ...">
            <a:extLst>
              <a:ext uri="{FF2B5EF4-FFF2-40B4-BE49-F238E27FC236}">
                <a16:creationId xmlns:a16="http://schemas.microsoft.com/office/drawing/2014/main" id="{70886262-1715-466F-4E63-E46D35BE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9A974-08CB-09A1-C660-1CC777C9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0F36A26A-36A2-5899-3635-D45F5B37C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72" y="367190"/>
            <a:ext cx="9221372" cy="52006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2545D3-2430-5163-6F16-DDD4A5B84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077400"/>
            <a:ext cx="827024" cy="10221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FE9300-4F6B-FB6A-8159-438AEB9BEED5}"/>
              </a:ext>
            </a:extLst>
          </p:cNvPr>
          <p:cNvSpPr txBox="1"/>
          <p:nvPr/>
        </p:nvSpPr>
        <p:spPr>
          <a:xfrm>
            <a:off x="1657350" y="2228851"/>
            <a:ext cx="6115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DDFF5-B5A0-9381-2AA5-739718DFE227}"/>
              </a:ext>
            </a:extLst>
          </p:cNvPr>
          <p:cNvSpPr txBox="1"/>
          <p:nvPr/>
        </p:nvSpPr>
        <p:spPr>
          <a:xfrm>
            <a:off x="1657350" y="2212809"/>
            <a:ext cx="6115050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gì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dưới nước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hài hước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Hay t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hích làm trò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 người hoạn nạn 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 tới giúp ngay.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3355" indent="457200" algn="just">
              <a:lnSpc>
                <a:spcPct val="15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			  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con gì?”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FB646-19D4-4A26-9DA7-1DF47247B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 heo Ảnh, Hình ảnh để Tải xuống Miễn phí - photoAC">
            <a:extLst>
              <a:ext uri="{FF2B5EF4-FFF2-40B4-BE49-F238E27FC236}">
                <a16:creationId xmlns:a16="http://schemas.microsoft.com/office/drawing/2014/main" id="{42DF371C-7288-24BC-F57F-907A057E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5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F0037-27B5-A807-DD2C-3B653F7A9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ector Drawing Mouse Background Frame Border Stock Vector (Royalty Free)  1774269287 | Shutterstock">
            <a:extLst>
              <a:ext uri="{FF2B5EF4-FFF2-40B4-BE49-F238E27FC236}">
                <a16:creationId xmlns:a16="http://schemas.microsoft.com/office/drawing/2014/main" id="{1331A593-F950-8829-0448-D6FAF4CF3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"/>
          <a:stretch/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72C618-0CCB-C2B1-2F96-AE164C569AE3}"/>
              </a:ext>
            </a:extLst>
          </p:cNvPr>
          <p:cNvSpPr txBox="1"/>
          <p:nvPr/>
        </p:nvSpPr>
        <p:spPr>
          <a:xfrm>
            <a:off x="952500" y="1143000"/>
            <a:ext cx="7239000" cy="1654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869</TotalTime>
  <Words>1795</Words>
  <Application>Microsoft Office PowerPoint</Application>
  <PresentationFormat>On-screen Show (4:3)</PresentationFormat>
  <Paragraphs>269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等线</vt:lpstr>
      <vt:lpstr>.VnBahamasBH</vt:lpstr>
      <vt:lpstr>.VnCooperH</vt:lpstr>
      <vt:lpstr>Aachen</vt:lpstr>
      <vt:lpstr>Arial</vt:lpstr>
      <vt:lpstr>Calibri</vt:lpstr>
      <vt:lpstr>Cambria</vt:lpstr>
      <vt:lpstr>Merriweather Black</vt:lpstr>
      <vt:lpstr>Source Sans Pro Black</vt:lpstr>
      <vt:lpstr>Times New Roman</vt:lpstr>
      <vt:lpstr>UVN Bai Sau Nang</vt:lpstr>
      <vt:lpstr>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Windows</cp:lastModifiedBy>
  <cp:revision>90</cp:revision>
  <dcterms:created xsi:type="dcterms:W3CDTF">2019-03-19T03:42:37Z</dcterms:created>
  <dcterms:modified xsi:type="dcterms:W3CDTF">2025-11-02T04:32:35Z</dcterms:modified>
</cp:coreProperties>
</file>