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4" r:id="rId2"/>
    <p:sldMasterId id="2147483696" r:id="rId3"/>
    <p:sldMasterId id="2147483708" r:id="rId4"/>
    <p:sldMasterId id="2147483720" r:id="rId5"/>
    <p:sldMasterId id="2147483732" r:id="rId6"/>
    <p:sldMasterId id="2147483756" r:id="rId7"/>
    <p:sldMasterId id="2147483768" r:id="rId8"/>
    <p:sldMasterId id="2147483780" r:id="rId9"/>
    <p:sldMasterId id="2147483804" r:id="rId10"/>
  </p:sldMasterIdLst>
  <p:notesMasterIdLst>
    <p:notesMasterId r:id="rId30"/>
  </p:notesMasterIdLst>
  <p:sldIdLst>
    <p:sldId id="266" r:id="rId11"/>
    <p:sldId id="336" r:id="rId12"/>
    <p:sldId id="340" r:id="rId13"/>
    <p:sldId id="344" r:id="rId14"/>
    <p:sldId id="276" r:id="rId15"/>
    <p:sldId id="364" r:id="rId16"/>
    <p:sldId id="350" r:id="rId17"/>
    <p:sldId id="352" r:id="rId18"/>
    <p:sldId id="354" r:id="rId19"/>
    <p:sldId id="285" r:id="rId20"/>
    <p:sldId id="366" r:id="rId21"/>
    <p:sldId id="355" r:id="rId22"/>
    <p:sldId id="356" r:id="rId23"/>
    <p:sldId id="358" r:id="rId24"/>
    <p:sldId id="359" r:id="rId25"/>
    <p:sldId id="360" r:id="rId26"/>
    <p:sldId id="368" r:id="rId27"/>
    <p:sldId id="362" r:id="rId28"/>
    <p:sldId id="315" r:id="rId29"/>
  </p:sldIdLst>
  <p:sldSz cx="18288000" cy="10287000"/>
  <p:notesSz cx="6858000" cy="9144000"/>
  <p:embeddedFontLst>
    <p:embeddedFont>
      <p:font typeface="Times" panose="02020603050405020304" pitchFamily="18" charset="0"/>
      <p:regular r:id="rId31"/>
      <p:bold r:id="rId32"/>
      <p:italic r:id="rId33"/>
      <p:boldItalic r:id="rId34"/>
    </p:embeddedFont>
    <p:embeddedFont>
      <p:font typeface="SimSun" panose="02010600030101010101" pitchFamily="2" charset="-122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2249"/>
    <a:srgbClr val="00FF00"/>
    <a:srgbClr val="7F35B7"/>
    <a:srgbClr val="0000FF"/>
    <a:srgbClr val="474747"/>
    <a:srgbClr val="FFFDED"/>
    <a:srgbClr val="C70001"/>
    <a:srgbClr val="FFFFE7"/>
    <a:srgbClr val="FFFDF7"/>
    <a:srgbClr val="FFB8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93353" autoAdjust="0"/>
  </p:normalViewPr>
  <p:slideViewPr>
    <p:cSldViewPr>
      <p:cViewPr varScale="1">
        <p:scale>
          <a:sx n="55" d="100"/>
          <a:sy n="55" d="100"/>
        </p:scale>
        <p:origin x="64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9.fntdata"/><Relationship Id="rId21" Type="http://schemas.openxmlformats.org/officeDocument/2006/relationships/slide" Target="slides/slide11.xml"/><Relationship Id="rId34" Type="http://schemas.openxmlformats.org/officeDocument/2006/relationships/font" Target="fonts/font4.fntdata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font" Target="fonts/font6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font" Target="fonts/font3.fntdata"/><Relationship Id="rId38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A9BD66-F2F3-440F-8F63-64AEF48F59AC}" type="datetimeFigureOut">
              <a:rPr lang="en-US" smtClean="0"/>
              <a:t>11/25/2025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E7211-8DA8-4D56-980D-D5D90D863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918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Mời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thầm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1 </a:t>
            </a:r>
            <a:r>
              <a:rPr lang="en-US" dirty="0" err="1"/>
              <a:t>phút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E7211-8DA8-4D56-980D-D5D90D863B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357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0E7211-8DA8-4D56-980D-D5D90D863B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280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423971"/>
      </p:ext>
    </p:extLst>
  </p:cSld>
  <p:clrMapOvr>
    <a:masterClrMapping/>
  </p:clrMapOvr>
  <p:transition spd="med">
    <p:wip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9303711"/>
      </p:ext>
    </p:extLst>
  </p:cSld>
  <p:clrMapOvr>
    <a:masterClrMapping/>
  </p:clrMapOvr>
  <p:transition spd="med">
    <p:wip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7554243"/>
      </p:ext>
    </p:extLst>
  </p:cSld>
  <p:clrMapOvr>
    <a:masterClrMapping/>
  </p:clrMapOvr>
  <p:transition spd="med">
    <p:wip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370010"/>
      </p:ext>
    </p:extLst>
  </p:cSld>
  <p:clrMapOvr>
    <a:masterClrMapping/>
  </p:clrMapOvr>
  <p:transition spd="med">
    <p:wip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7268200"/>
      </p:ext>
    </p:extLst>
  </p:cSld>
  <p:clrMapOvr>
    <a:masterClrMapping/>
  </p:clrMapOvr>
  <p:transition spd="med">
    <p:wip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239855"/>
      </p:ext>
    </p:extLst>
  </p:cSld>
  <p:clrMapOvr>
    <a:masterClrMapping/>
  </p:clrMapOvr>
  <p:transition spd="med">
    <p:wip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359738"/>
      </p:ext>
    </p:extLst>
  </p:cSld>
  <p:clrMapOvr>
    <a:masterClrMapping/>
  </p:clrMapOvr>
  <p:transition spd="med">
    <p:wip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9623671"/>
      </p:ext>
    </p:extLst>
  </p:cSld>
  <p:clrMapOvr>
    <a:masterClrMapping/>
  </p:clrMapOvr>
  <p:transition spd="med">
    <p:wip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19908"/>
      </p:ext>
    </p:extLst>
  </p:cSld>
  <p:clrMapOvr>
    <a:masterClrMapping/>
  </p:clrMapOvr>
  <p:transition spd="med">
    <p:wip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593168"/>
      </p:ext>
    </p:extLst>
  </p:cSld>
  <p:clrMapOvr>
    <a:masterClrMapping/>
  </p:clrMapOvr>
  <p:transition spd="med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8318754"/>
      </p:ext>
    </p:extLst>
  </p:cSld>
  <p:clrMapOvr>
    <a:masterClrMapping/>
  </p:clrMapOvr>
  <p:transition spd="med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2654860"/>
      </p:ext>
    </p:extLst>
  </p:cSld>
  <p:clrMapOvr>
    <a:masterClrMapping/>
  </p:clrMapOvr>
  <p:transition spd="med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7173354"/>
      </p:ext>
    </p:extLst>
  </p:cSld>
  <p:clrMapOvr>
    <a:masterClrMapping/>
  </p:clrMapOvr>
  <p:transition spd="med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0637713"/>
      </p:ext>
    </p:extLst>
  </p:cSld>
  <p:clrMapOvr>
    <a:masterClrMapping/>
  </p:clrMapOvr>
  <p:transition spd="med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320825"/>
      </p:ext>
    </p:extLst>
  </p:cSld>
  <p:clrMapOvr>
    <a:masterClrMapping/>
  </p:clrMapOvr>
  <p:transition spd="med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404500"/>
      </p:ext>
    </p:extLst>
  </p:cSld>
  <p:clrMapOvr>
    <a:masterClrMapping/>
  </p:clrMapOvr>
  <p:transition spd="med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713703"/>
      </p:ext>
    </p:extLst>
  </p:cSld>
  <p:clrMapOvr>
    <a:masterClrMapping/>
  </p:clrMapOvr>
  <p:transition spd="med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9140644"/>
      </p:ext>
    </p:extLst>
  </p:cSld>
  <p:clrMapOvr>
    <a:masterClrMapping/>
  </p:clrMapOvr>
  <p:transition spd="med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394257"/>
      </p:ext>
    </p:extLst>
  </p:cSld>
  <p:clrMapOvr>
    <a:masterClrMapping/>
  </p:clrMapOvr>
  <p:transition spd="med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641403"/>
      </p:ext>
    </p:extLst>
  </p:cSld>
  <p:clrMapOvr>
    <a:masterClrMapping/>
  </p:clrMapOvr>
  <p:transition spd="med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584608"/>
      </p:ext>
    </p:extLst>
  </p:cSld>
  <p:clrMapOvr>
    <a:masterClrMapping/>
  </p:clrMapOvr>
  <p:transition spd="med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585819"/>
      </p:ext>
    </p:extLst>
  </p:cSld>
  <p:clrMapOvr>
    <a:masterClrMapping/>
  </p:clrMapOvr>
  <p:transition spd="med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3428039"/>
      </p:ext>
    </p:extLst>
  </p:cSld>
  <p:clrMapOvr>
    <a:masterClrMapping/>
  </p:clrMapOvr>
  <p:transition spd="med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314496"/>
      </p:ext>
    </p:extLst>
  </p:cSld>
  <p:clrMapOvr>
    <a:masterClrMapping/>
  </p:clrMapOvr>
  <p:transition spd="med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533995"/>
      </p:ext>
    </p:extLst>
  </p:cSld>
  <p:clrMapOvr>
    <a:masterClrMapping/>
  </p:clrMapOvr>
  <p:transition spd="med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452455"/>
      </p:ext>
    </p:extLst>
  </p:cSld>
  <p:clrMapOvr>
    <a:masterClrMapping/>
  </p:clrMapOvr>
  <p:transition spd="med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59384"/>
      </p:ext>
    </p:extLst>
  </p:cSld>
  <p:clrMapOvr>
    <a:masterClrMapping/>
  </p:clrMapOvr>
  <p:transition spd="med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4024227"/>
      </p:ext>
    </p:extLst>
  </p:cSld>
  <p:clrMapOvr>
    <a:masterClrMapping/>
  </p:clrMapOvr>
  <p:transition spd="med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51245"/>
      </p:ext>
    </p:extLst>
  </p:cSld>
  <p:clrMapOvr>
    <a:masterClrMapping/>
  </p:clrMapOvr>
  <p:transition spd="med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125420"/>
      </p:ext>
    </p:extLst>
  </p:cSld>
  <p:clrMapOvr>
    <a:masterClrMapping/>
  </p:clrMapOvr>
  <p:transition spd="med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4091362"/>
      </p:ext>
    </p:extLst>
  </p:cSld>
  <p:clrMapOvr>
    <a:masterClrMapping/>
  </p:clrMapOvr>
  <p:transition spd="med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234238"/>
      </p:ext>
    </p:extLst>
  </p:cSld>
  <p:clrMapOvr>
    <a:masterClrMapping/>
  </p:clrMapOvr>
  <p:transition spd="med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7776876"/>
      </p:ext>
    </p:extLst>
  </p:cSld>
  <p:clrMapOvr>
    <a:masterClrMapping/>
  </p:clrMapOvr>
  <p:transition spd="med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151759"/>
      </p:ext>
    </p:extLst>
  </p:cSld>
  <p:clrMapOvr>
    <a:masterClrMapping/>
  </p:clrMapOvr>
  <p:transition spd="med">
    <p:wip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883762"/>
      </p:ext>
    </p:extLst>
  </p:cSld>
  <p:clrMapOvr>
    <a:masterClrMapping/>
  </p:clrMapOvr>
  <p:transition spd="med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9882879"/>
      </p:ext>
    </p:extLst>
  </p:cSld>
  <p:clrMapOvr>
    <a:masterClrMapping/>
  </p:clrMapOvr>
  <p:transition spd="med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801902"/>
      </p:ext>
    </p:extLst>
  </p:cSld>
  <p:clrMapOvr>
    <a:masterClrMapping/>
  </p:clrMapOvr>
  <p:transition spd="med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690797"/>
      </p:ext>
    </p:extLst>
  </p:cSld>
  <p:clrMapOvr>
    <a:masterClrMapping/>
  </p:clrMapOvr>
  <p:transition spd="med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2160436"/>
      </p:ext>
    </p:extLst>
  </p:cSld>
  <p:clrMapOvr>
    <a:masterClrMapping/>
  </p:clrMapOvr>
  <p:transition spd="med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020800"/>
      </p:ext>
    </p:extLst>
  </p:cSld>
  <p:clrMapOvr>
    <a:masterClrMapping/>
  </p:clrMapOvr>
  <p:transition spd="med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444328"/>
      </p:ext>
    </p:extLst>
  </p:cSld>
  <p:clrMapOvr>
    <a:masterClrMapping/>
  </p:clrMapOvr>
  <p:transition spd="med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919533"/>
      </p:ext>
    </p:extLst>
  </p:cSld>
  <p:clrMapOvr>
    <a:masterClrMapping/>
  </p:clrMapOvr>
  <p:transition spd="med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51813"/>
      </p:ext>
    </p:extLst>
  </p:cSld>
  <p:clrMapOvr>
    <a:masterClrMapping/>
  </p:clrMapOvr>
  <p:transition spd="med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452328"/>
      </p:ext>
    </p:extLst>
  </p:cSld>
  <p:clrMapOvr>
    <a:masterClrMapping/>
  </p:clrMapOvr>
  <p:transition spd="med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535259"/>
      </p:ext>
    </p:extLst>
  </p:cSld>
  <p:clrMapOvr>
    <a:masterClrMapping/>
  </p:clrMapOvr>
  <p:transition spd="med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5663972"/>
      </p:ext>
    </p:extLst>
  </p:cSld>
  <p:clrMapOvr>
    <a:masterClrMapping/>
  </p:clrMapOvr>
  <p:transition spd="med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225708"/>
      </p:ext>
    </p:extLst>
  </p:cSld>
  <p:clrMapOvr>
    <a:masterClrMapping/>
  </p:clrMapOvr>
  <p:transition spd="med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6782004"/>
      </p:ext>
    </p:extLst>
  </p:cSld>
  <p:clrMapOvr>
    <a:masterClrMapping/>
  </p:clrMapOvr>
  <p:transition spd="med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672546"/>
      </p:ext>
    </p:extLst>
  </p:cSld>
  <p:clrMapOvr>
    <a:masterClrMapping/>
  </p:clrMapOvr>
  <p:transition spd="med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547960"/>
      </p:ext>
    </p:extLst>
  </p:cSld>
  <p:clrMapOvr>
    <a:masterClrMapping/>
  </p:clrMapOvr>
  <p:transition spd="med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541860"/>
      </p:ext>
    </p:extLst>
  </p:cSld>
  <p:clrMapOvr>
    <a:masterClrMapping/>
  </p:clrMapOvr>
  <p:transition spd="med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922041"/>
      </p:ext>
    </p:extLst>
  </p:cSld>
  <p:clrMapOvr>
    <a:masterClrMapping/>
  </p:clrMapOvr>
  <p:transition spd="med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217529"/>
      </p:ext>
    </p:extLst>
  </p:cSld>
  <p:clrMapOvr>
    <a:masterClrMapping/>
  </p:clrMapOvr>
  <p:transition spd="med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975572"/>
      </p:ext>
    </p:extLst>
  </p:cSld>
  <p:clrMapOvr>
    <a:masterClrMapping/>
  </p:clrMapOvr>
  <p:transition spd="med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7396611"/>
      </p:ext>
    </p:extLst>
  </p:cSld>
  <p:clrMapOvr>
    <a:masterClrMapping/>
  </p:clrMapOvr>
  <p:transition spd="med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629863"/>
      </p:ext>
    </p:extLst>
  </p:cSld>
  <p:clrMapOvr>
    <a:masterClrMapping/>
  </p:clrMapOvr>
  <p:transition spd="med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54599"/>
      </p:ext>
    </p:extLst>
  </p:cSld>
  <p:clrMapOvr>
    <a:masterClrMapping/>
  </p:clrMapOvr>
  <p:transition spd="med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670977"/>
      </p:ext>
    </p:extLst>
  </p:cSld>
  <p:clrMapOvr>
    <a:masterClrMapping/>
  </p:clrMapOvr>
  <p:transition spd="med">
    <p:wip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5354579"/>
      </p:ext>
    </p:extLst>
  </p:cSld>
  <p:clrMapOvr>
    <a:masterClrMapping/>
  </p:clrMapOvr>
  <p:transition spd="med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756232"/>
      </p:ext>
    </p:extLst>
  </p:cSld>
  <p:clrMapOvr>
    <a:masterClrMapping/>
  </p:clrMapOvr>
  <p:transition spd="med">
    <p:wip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399955"/>
      </p:ext>
    </p:extLst>
  </p:cSld>
  <p:clrMapOvr>
    <a:masterClrMapping/>
  </p:clrMapOvr>
  <p:transition spd="med">
    <p:wip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08228"/>
      </p:ext>
    </p:extLst>
  </p:cSld>
  <p:clrMapOvr>
    <a:masterClrMapping/>
  </p:clrMapOvr>
  <p:transition spd="med">
    <p:wip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572387"/>
      </p:ext>
    </p:extLst>
  </p:cSld>
  <p:clrMapOvr>
    <a:masterClrMapping/>
  </p:clrMapOvr>
  <p:transition spd="med">
    <p:wip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080555"/>
      </p:ext>
    </p:extLst>
  </p:cSld>
  <p:clrMapOvr>
    <a:masterClrMapping/>
  </p:clrMapOvr>
  <p:transition spd="med">
    <p:wip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925136"/>
      </p:ext>
    </p:extLst>
  </p:cSld>
  <p:clrMapOvr>
    <a:masterClrMapping/>
  </p:clrMapOvr>
  <p:transition spd="med">
    <p:wip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339169"/>
      </p:ext>
    </p:extLst>
  </p:cSld>
  <p:clrMapOvr>
    <a:masterClrMapping/>
  </p:clrMapOvr>
  <p:transition spd="med">
    <p:wip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452838"/>
      </p:ext>
    </p:extLst>
  </p:cSld>
  <p:clrMapOvr>
    <a:masterClrMapping/>
  </p:clrMapOvr>
  <p:transition spd="med">
    <p:wip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637257"/>
      </p:ext>
    </p:extLst>
  </p:cSld>
  <p:clrMapOvr>
    <a:masterClrMapping/>
  </p:clrMapOvr>
  <p:transition spd="med">
    <p:wip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2321926"/>
      </p:ext>
    </p:extLst>
  </p:cSld>
  <p:clrMapOvr>
    <a:masterClrMapping/>
  </p:clrMapOvr>
  <p:transition spd="med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40959"/>
      </p:ext>
    </p:extLst>
  </p:cSld>
  <p:clrMapOvr>
    <a:masterClrMapping/>
  </p:clrMapOvr>
  <p:transition spd="med">
    <p:wip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33892"/>
      </p:ext>
    </p:extLst>
  </p:cSld>
  <p:clrMapOvr>
    <a:masterClrMapping/>
  </p:clrMapOvr>
  <p:transition spd="med">
    <p:wip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02380"/>
      </p:ext>
    </p:extLst>
  </p:cSld>
  <p:clrMapOvr>
    <a:masterClrMapping/>
  </p:clrMapOvr>
  <p:transition spd="med">
    <p:wip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933529"/>
      </p:ext>
    </p:extLst>
  </p:cSld>
  <p:clrMapOvr>
    <a:masterClrMapping/>
  </p:clrMapOvr>
  <p:transition spd="med">
    <p:wip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7308640"/>
      </p:ext>
    </p:extLst>
  </p:cSld>
  <p:clrMapOvr>
    <a:masterClrMapping/>
  </p:clrMapOvr>
  <p:transition spd="med">
    <p:wip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064293"/>
      </p:ext>
    </p:extLst>
  </p:cSld>
  <p:clrMapOvr>
    <a:masterClrMapping/>
  </p:clrMapOvr>
  <p:transition spd="med">
    <p:wip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803925"/>
      </p:ext>
    </p:extLst>
  </p:cSld>
  <p:clrMapOvr>
    <a:masterClrMapping/>
  </p:clrMapOvr>
  <p:transition spd="med">
    <p:wip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47515"/>
      </p:ext>
    </p:extLst>
  </p:cSld>
  <p:clrMapOvr>
    <a:masterClrMapping/>
  </p:clrMapOvr>
  <p:transition spd="med">
    <p:wip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619853"/>
      </p:ext>
    </p:extLst>
  </p:cSld>
  <p:clrMapOvr>
    <a:masterClrMapping/>
  </p:clrMapOvr>
  <p:transition spd="med">
    <p:wip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3434450"/>
      </p:ext>
    </p:extLst>
  </p:cSld>
  <p:clrMapOvr>
    <a:masterClrMapping/>
  </p:clrMapOvr>
  <p:transition spd="med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196556"/>
      </p:ext>
    </p:extLst>
  </p:cSld>
  <p:clrMapOvr>
    <a:masterClrMapping/>
  </p:clrMapOvr>
  <p:transition spd="med">
    <p:wip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554817"/>
      </p:ext>
    </p:extLst>
  </p:cSld>
  <p:clrMapOvr>
    <a:masterClrMapping/>
  </p:clrMapOvr>
  <p:transition spd="med">
    <p:wip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7185967"/>
      </p:ext>
    </p:extLst>
  </p:cSld>
  <p:clrMapOvr>
    <a:masterClrMapping/>
  </p:clrMapOvr>
  <p:transition spd="med">
    <p:wip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83744"/>
      </p:ext>
    </p:extLst>
  </p:cSld>
  <p:clrMapOvr>
    <a:masterClrMapping/>
  </p:clrMapOvr>
  <p:transition spd="med">
    <p:wip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487731"/>
      </p:ext>
    </p:extLst>
  </p:cSld>
  <p:clrMapOvr>
    <a:masterClrMapping/>
  </p:clrMapOvr>
  <p:transition spd="med">
    <p:wip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951016"/>
      </p:ext>
    </p:extLst>
  </p:cSld>
  <p:clrMapOvr>
    <a:masterClrMapping/>
  </p:clrMapOvr>
  <p:transition spd="med">
    <p:wip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9444984"/>
      </p:ext>
    </p:extLst>
  </p:cSld>
  <p:clrMapOvr>
    <a:masterClrMapping/>
  </p:clrMapOvr>
  <p:transition spd="med">
    <p:wip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725751"/>
      </p:ext>
    </p:extLst>
  </p:cSld>
  <p:clrMapOvr>
    <a:masterClrMapping/>
  </p:clrMapOvr>
  <p:transition spd="med">
    <p:wip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616575"/>
      </p:ext>
    </p:extLst>
  </p:cSld>
  <p:clrMapOvr>
    <a:masterClrMapping/>
  </p:clrMapOvr>
  <p:transition spd="med">
    <p:wip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2927970"/>
      </p:ext>
    </p:extLst>
  </p:cSld>
  <p:clrMapOvr>
    <a:masterClrMapping/>
  </p:clrMapOvr>
  <p:transition spd="med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wip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39101"/>
      </p:ext>
    </p:extLst>
  </p:cSld>
  <p:clrMapOvr>
    <a:masterClrMapping/>
  </p:clrMapOvr>
  <p:transition spd="med">
    <p:wip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809903"/>
      </p:ext>
    </p:extLst>
  </p:cSld>
  <p:clrMapOvr>
    <a:masterClrMapping/>
  </p:clrMapOvr>
  <p:transition spd="med">
    <p:wip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909202"/>
      </p:ext>
    </p:extLst>
  </p:cSld>
  <p:clrMapOvr>
    <a:masterClrMapping/>
  </p:clrMapOvr>
  <p:transition spd="med">
    <p:wip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338620"/>
      </p:ext>
    </p:extLst>
  </p:cSld>
  <p:clrMapOvr>
    <a:masterClrMapping/>
  </p:clrMapOvr>
  <p:transition spd="med">
    <p:wip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056186"/>
      </p:ext>
    </p:extLst>
  </p:cSld>
  <p:clrMapOvr>
    <a:masterClrMapping/>
  </p:clrMapOvr>
  <p:transition spd="med">
    <p:wip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644804"/>
      </p:ext>
    </p:extLst>
  </p:cSld>
  <p:clrMapOvr>
    <a:masterClrMapping/>
  </p:clrMapOvr>
  <p:transition spd="med">
    <p:wip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615876"/>
      </p:ext>
    </p:extLst>
  </p:cSld>
  <p:clrMapOvr>
    <a:masterClrMapping/>
  </p:clrMapOvr>
  <p:transition spd="med">
    <p:wip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000969"/>
      </p:ext>
    </p:extLst>
  </p:cSld>
  <p:clrMapOvr>
    <a:masterClrMapping/>
  </p:clrMapOvr>
  <p:transition spd="med">
    <p:wip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210614"/>
      </p:ext>
    </p:extLst>
  </p:cSld>
  <p:clrMapOvr>
    <a:masterClrMapping/>
  </p:clrMapOvr>
  <p:transition spd="med">
    <p:wip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1808488"/>
      </p:ext>
    </p:extLst>
  </p:cSld>
  <p:clrMapOvr>
    <a:masterClrMapping/>
  </p:clrMapOvr>
  <p:transition spd="med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762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 spd="med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371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med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836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91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618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205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10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 spd="med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1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med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518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med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4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4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0" Type="http://schemas.openxmlformats.org/officeDocument/2006/relationships/image" Target="../media/image26.png"/><Relationship Id="rId4" Type="http://schemas.openxmlformats.org/officeDocument/2006/relationships/image" Target="../media/image23.png"/><Relationship Id="rId9" Type="http://schemas.openxmlformats.org/officeDocument/2006/relationships/image" Target="../media/image2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0.svg"/><Relationship Id="rId7" Type="http://schemas.openxmlformats.org/officeDocument/2006/relationships/image" Target="../media/image8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6.xml"/><Relationship Id="rId6" Type="http://schemas.openxmlformats.org/officeDocument/2006/relationships/image" Target="../media/image30.png"/><Relationship Id="rId11" Type="http://schemas.openxmlformats.org/officeDocument/2006/relationships/image" Target="../media/image40.svg"/><Relationship Id="rId5" Type="http://schemas.openxmlformats.org/officeDocument/2006/relationships/image" Target="../media/image6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3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19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9.png"/><Relationship Id="rId5" Type="http://schemas.openxmlformats.org/officeDocument/2006/relationships/image" Target="../media/image15.svg"/><Relationship Id="rId10" Type="http://schemas.openxmlformats.org/officeDocument/2006/relationships/image" Target="../media/image8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1824" y="463732"/>
            <a:ext cx="17464352" cy="8484163"/>
            <a:chOff x="0" y="0"/>
            <a:chExt cx="4599665" cy="22345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9665" cy="2234512"/>
            </a:xfrm>
            <a:custGeom>
              <a:avLst/>
              <a:gdLst/>
              <a:ahLst/>
              <a:cxnLst/>
              <a:rect l="l" t="t" r="r" b="b"/>
              <a:pathLst>
                <a:path w="4599665" h="2234512">
                  <a:moveTo>
                    <a:pt x="35464" y="0"/>
                  </a:moveTo>
                  <a:lnTo>
                    <a:pt x="4564201" y="0"/>
                  </a:lnTo>
                  <a:cubicBezTo>
                    <a:pt x="4583787" y="0"/>
                    <a:pt x="4599665" y="15878"/>
                    <a:pt x="4599665" y="35464"/>
                  </a:cubicBezTo>
                  <a:lnTo>
                    <a:pt x="4599665" y="2199048"/>
                  </a:lnTo>
                  <a:cubicBezTo>
                    <a:pt x="4599665" y="2218634"/>
                    <a:pt x="4583787" y="2234512"/>
                    <a:pt x="4564201" y="2234512"/>
                  </a:cubicBezTo>
                  <a:lnTo>
                    <a:pt x="35464" y="2234512"/>
                  </a:lnTo>
                  <a:cubicBezTo>
                    <a:pt x="15878" y="2234512"/>
                    <a:pt x="0" y="2218634"/>
                    <a:pt x="0" y="2199048"/>
                  </a:cubicBezTo>
                  <a:lnTo>
                    <a:pt x="0" y="35464"/>
                  </a:lnTo>
                  <a:cubicBezTo>
                    <a:pt x="0" y="15878"/>
                    <a:pt x="15878" y="0"/>
                    <a:pt x="3546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99665" cy="2282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64301" y="894393"/>
            <a:ext cx="16076729" cy="16254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8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</a:t>
            </a:r>
            <a:r>
              <a:rPr lang="vi-VN" sz="80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endParaRPr lang="en-US" sz="8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9399631"/>
            <a:ext cx="18288000" cy="887369"/>
            <a:chOff x="0" y="0"/>
            <a:chExt cx="4595146" cy="2229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95146" cy="222965"/>
            </a:xfrm>
            <a:custGeom>
              <a:avLst/>
              <a:gdLst/>
              <a:ahLst/>
              <a:cxnLst/>
              <a:rect l="l" t="t" r="r" b="b"/>
              <a:pathLst>
                <a:path w="4595146" h="222965">
                  <a:moveTo>
                    <a:pt x="16933" y="0"/>
                  </a:moveTo>
                  <a:lnTo>
                    <a:pt x="4578213" y="0"/>
                  </a:lnTo>
                  <a:cubicBezTo>
                    <a:pt x="4582704" y="0"/>
                    <a:pt x="4587011" y="1784"/>
                    <a:pt x="4590186" y="4960"/>
                  </a:cubicBezTo>
                  <a:cubicBezTo>
                    <a:pt x="4593362" y="8135"/>
                    <a:pt x="4595146" y="12442"/>
                    <a:pt x="4595146" y="16933"/>
                  </a:cubicBezTo>
                  <a:lnTo>
                    <a:pt x="4595146" y="206032"/>
                  </a:lnTo>
                  <a:cubicBezTo>
                    <a:pt x="4595146" y="210523"/>
                    <a:pt x="4593362" y="214830"/>
                    <a:pt x="4590186" y="218006"/>
                  </a:cubicBezTo>
                  <a:cubicBezTo>
                    <a:pt x="4587011" y="221181"/>
                    <a:pt x="4582704" y="222965"/>
                    <a:pt x="4578213" y="222965"/>
                  </a:cubicBezTo>
                  <a:lnTo>
                    <a:pt x="16933" y="222965"/>
                  </a:lnTo>
                  <a:cubicBezTo>
                    <a:pt x="12442" y="222965"/>
                    <a:pt x="8135" y="221181"/>
                    <a:pt x="4960" y="218006"/>
                  </a:cubicBezTo>
                  <a:cubicBezTo>
                    <a:pt x="1784" y="214830"/>
                    <a:pt x="0" y="210523"/>
                    <a:pt x="0" y="206032"/>
                  </a:cubicBezTo>
                  <a:lnTo>
                    <a:pt x="0" y="16933"/>
                  </a:lnTo>
                  <a:cubicBezTo>
                    <a:pt x="0" y="12442"/>
                    <a:pt x="1784" y="8135"/>
                    <a:pt x="4960" y="4960"/>
                  </a:cubicBezTo>
                  <a:cubicBezTo>
                    <a:pt x="8135" y="1784"/>
                    <a:pt x="12442" y="0"/>
                    <a:pt x="16933" y="0"/>
                  </a:cubicBezTo>
                  <a:close/>
                </a:path>
              </a:pathLst>
            </a:custGeom>
            <a:solidFill>
              <a:srgbClr val="CDA6C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595146" cy="270590"/>
            </a:xfrm>
            <a:prstGeom prst="rect">
              <a:avLst/>
            </a:prstGeom>
          </p:spPr>
          <p:txBody>
            <a:bodyPr lIns="53248" tIns="53248" rIns="53248" bIns="5324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8270" y="9599279"/>
            <a:ext cx="2786298" cy="488073"/>
            <a:chOff x="0" y="0"/>
            <a:chExt cx="700101" cy="122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00101" cy="122636"/>
            </a:xfrm>
            <a:custGeom>
              <a:avLst/>
              <a:gdLst/>
              <a:ahLst/>
              <a:cxnLst/>
              <a:rect l="l" t="t" r="r" b="b"/>
              <a:pathLst>
                <a:path w="700101" h="122636">
                  <a:moveTo>
                    <a:pt x="61318" y="0"/>
                  </a:moveTo>
                  <a:lnTo>
                    <a:pt x="638783" y="0"/>
                  </a:lnTo>
                  <a:cubicBezTo>
                    <a:pt x="655045" y="0"/>
                    <a:pt x="670642" y="6460"/>
                    <a:pt x="682141" y="17960"/>
                  </a:cubicBezTo>
                  <a:cubicBezTo>
                    <a:pt x="693641" y="29459"/>
                    <a:pt x="700101" y="45055"/>
                    <a:pt x="700101" y="61318"/>
                  </a:cubicBezTo>
                  <a:lnTo>
                    <a:pt x="700101" y="61318"/>
                  </a:lnTo>
                  <a:cubicBezTo>
                    <a:pt x="700101" y="95183"/>
                    <a:pt x="672648" y="122636"/>
                    <a:pt x="638783" y="122636"/>
                  </a:cubicBezTo>
                  <a:lnTo>
                    <a:pt x="61318" y="122636"/>
                  </a:lnTo>
                  <a:cubicBezTo>
                    <a:pt x="45055" y="122636"/>
                    <a:pt x="29459" y="116176"/>
                    <a:pt x="17960" y="104676"/>
                  </a:cubicBezTo>
                  <a:cubicBezTo>
                    <a:pt x="6460" y="93177"/>
                    <a:pt x="0" y="77581"/>
                    <a:pt x="0" y="61318"/>
                  </a:cubicBezTo>
                  <a:lnTo>
                    <a:pt x="0" y="61318"/>
                  </a:lnTo>
                  <a:cubicBezTo>
                    <a:pt x="0" y="45055"/>
                    <a:pt x="6460" y="29459"/>
                    <a:pt x="17960" y="17960"/>
                  </a:cubicBezTo>
                  <a:cubicBezTo>
                    <a:pt x="29459" y="6460"/>
                    <a:pt x="45055" y="0"/>
                    <a:pt x="61318" y="0"/>
                  </a:cubicBezTo>
                  <a:close/>
                </a:path>
              </a:pathLst>
            </a:custGeom>
            <a:solidFill>
              <a:srgbClr val="F1D8E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700101" cy="170261"/>
            </a:xfrm>
            <a:prstGeom prst="rect">
              <a:avLst/>
            </a:prstGeom>
          </p:spPr>
          <p:txBody>
            <a:bodyPr lIns="53248" tIns="53248" rIns="53248" bIns="5324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flipH="1" flipV="1">
            <a:off x="206258" y="9526222"/>
            <a:ext cx="634188" cy="634188"/>
          </a:xfrm>
          <a:custGeom>
            <a:avLst/>
            <a:gdLst/>
            <a:ahLst/>
            <a:cxnLst/>
            <a:rect l="l" t="t" r="r" b="b"/>
            <a:pathLst>
              <a:path w="634188" h="634188">
                <a:moveTo>
                  <a:pt x="634187" y="634187"/>
                </a:moveTo>
                <a:lnTo>
                  <a:pt x="0" y="634187"/>
                </a:lnTo>
                <a:lnTo>
                  <a:pt x="0" y="0"/>
                </a:lnTo>
                <a:lnTo>
                  <a:pt x="634187" y="0"/>
                </a:lnTo>
                <a:lnTo>
                  <a:pt x="634187" y="63418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V="1">
            <a:off x="17454748" y="9526222"/>
            <a:ext cx="634188" cy="634188"/>
          </a:xfrm>
          <a:custGeom>
            <a:avLst/>
            <a:gdLst/>
            <a:ahLst/>
            <a:cxnLst/>
            <a:rect l="l" t="t" r="r" b="b"/>
            <a:pathLst>
              <a:path w="634188" h="634188">
                <a:moveTo>
                  <a:pt x="0" y="634187"/>
                </a:moveTo>
                <a:lnTo>
                  <a:pt x="634188" y="634187"/>
                </a:lnTo>
                <a:lnTo>
                  <a:pt x="634188" y="0"/>
                </a:lnTo>
                <a:lnTo>
                  <a:pt x="0" y="0"/>
                </a:lnTo>
                <a:lnTo>
                  <a:pt x="0" y="63418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742604" y="745127"/>
            <a:ext cx="10802791" cy="488073"/>
            <a:chOff x="0" y="0"/>
            <a:chExt cx="2714370" cy="122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14370" cy="122636"/>
            </a:xfrm>
            <a:custGeom>
              <a:avLst/>
              <a:gdLst/>
              <a:ahLst/>
              <a:cxnLst/>
              <a:rect l="l" t="t" r="r" b="b"/>
              <a:pathLst>
                <a:path w="2714370" h="122636">
                  <a:moveTo>
                    <a:pt x="36550" y="0"/>
                  </a:moveTo>
                  <a:lnTo>
                    <a:pt x="2677821" y="0"/>
                  </a:lnTo>
                  <a:cubicBezTo>
                    <a:pt x="2698007" y="0"/>
                    <a:pt x="2714370" y="16364"/>
                    <a:pt x="2714370" y="36550"/>
                  </a:cubicBezTo>
                  <a:lnTo>
                    <a:pt x="2714370" y="86086"/>
                  </a:lnTo>
                  <a:cubicBezTo>
                    <a:pt x="2714370" y="106272"/>
                    <a:pt x="2698007" y="122636"/>
                    <a:pt x="2677821" y="122636"/>
                  </a:cubicBezTo>
                  <a:lnTo>
                    <a:pt x="36550" y="122636"/>
                  </a:lnTo>
                  <a:cubicBezTo>
                    <a:pt x="26856" y="122636"/>
                    <a:pt x="17560" y="118785"/>
                    <a:pt x="10705" y="111931"/>
                  </a:cubicBezTo>
                  <a:cubicBezTo>
                    <a:pt x="3851" y="105076"/>
                    <a:pt x="0" y="95780"/>
                    <a:pt x="0" y="86086"/>
                  </a:cubicBezTo>
                  <a:lnTo>
                    <a:pt x="0" y="36550"/>
                  </a:lnTo>
                  <a:cubicBezTo>
                    <a:pt x="0" y="16364"/>
                    <a:pt x="16364" y="0"/>
                    <a:pt x="36550" y="0"/>
                  </a:cubicBezTo>
                  <a:close/>
                </a:path>
              </a:pathLst>
            </a:custGeom>
            <a:solidFill>
              <a:srgbClr val="F1D8E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2714370" cy="170261"/>
            </a:xfrm>
            <a:prstGeom prst="rect">
              <a:avLst/>
            </a:prstGeom>
          </p:spPr>
          <p:txBody>
            <a:bodyPr lIns="53248" tIns="53248" rIns="53248" bIns="53248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40472" y="745127"/>
            <a:ext cx="488073" cy="48807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D8E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17383" y="745127"/>
            <a:ext cx="488073" cy="48807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D8E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794294" y="745127"/>
            <a:ext cx="488073" cy="488073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D8E2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212146" y="745127"/>
            <a:ext cx="488073" cy="488073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D8E2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789056" y="745127"/>
            <a:ext cx="488073" cy="488073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D8E2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6365967" y="745127"/>
            <a:ext cx="488073" cy="488073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D8E2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0" name="Text Box 5"/>
          <p:cNvSpPr txBox="1">
            <a:spLocks noChangeArrowheads="1"/>
          </p:cNvSpPr>
          <p:nvPr/>
        </p:nvSpPr>
        <p:spPr bwMode="auto">
          <a:xfrm>
            <a:off x="1686229" y="3410533"/>
            <a:ext cx="14679738" cy="304698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VỀ DỰ GIỜ THĂM LỚP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5A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Freeform 2"/>
          <p:cNvSpPr/>
          <p:nvPr/>
        </p:nvSpPr>
        <p:spPr>
          <a:xfrm>
            <a:off x="13076828" y="5904661"/>
            <a:ext cx="4649029" cy="2963756"/>
          </a:xfrm>
          <a:custGeom>
            <a:avLst/>
            <a:gdLst/>
            <a:ahLst/>
            <a:cxnLst/>
            <a:rect l="l" t="t" r="r" b="b"/>
            <a:pathLst>
              <a:path w="12909176" h="8229600">
                <a:moveTo>
                  <a:pt x="0" y="0"/>
                </a:moveTo>
                <a:lnTo>
                  <a:pt x="12909177" y="0"/>
                </a:lnTo>
                <a:lnTo>
                  <a:pt x="129091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39" name="Freeform 3"/>
          <p:cNvSpPr/>
          <p:nvPr/>
        </p:nvSpPr>
        <p:spPr>
          <a:xfrm>
            <a:off x="335856" y="5216214"/>
            <a:ext cx="3854568" cy="3652203"/>
          </a:xfrm>
          <a:custGeom>
            <a:avLst/>
            <a:gdLst/>
            <a:ahLst/>
            <a:cxnLst/>
            <a:rect l="l" t="t" r="r" b="b"/>
            <a:pathLst>
              <a:path w="8685594" h="8229600">
                <a:moveTo>
                  <a:pt x="0" y="0"/>
                </a:moveTo>
                <a:lnTo>
                  <a:pt x="8685594" y="0"/>
                </a:lnTo>
                <a:lnTo>
                  <a:pt x="868559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76F280C-1404-4936-84AE-9333B74C5681}"/>
              </a:ext>
            </a:extLst>
          </p:cNvPr>
          <p:cNvSpPr/>
          <p:nvPr/>
        </p:nvSpPr>
        <p:spPr>
          <a:xfrm>
            <a:off x="152400" y="4377320"/>
            <a:ext cx="2590800" cy="990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rgbClr val="C70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DC2003-2CB3-BCD2-8797-8DDDF27115AC}"/>
              </a:ext>
            </a:extLst>
          </p:cNvPr>
          <p:cNvSpPr txBox="1"/>
          <p:nvPr/>
        </p:nvSpPr>
        <p:spPr>
          <a:xfrm>
            <a:off x="2966567" y="4626853"/>
            <a:ext cx="132588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Kích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mềm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Word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tệp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VN" sz="3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F26FFC-2468-4475-9D79-F3802E9202E0}"/>
              </a:ext>
            </a:extLst>
          </p:cNvPr>
          <p:cNvSpPr/>
          <p:nvPr/>
        </p:nvSpPr>
        <p:spPr>
          <a:xfrm>
            <a:off x="152400" y="5539012"/>
            <a:ext cx="2590800" cy="990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rgbClr val="C70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C9ECD0-2B78-61D8-DCA2-4EF231646115}"/>
              </a:ext>
            </a:extLst>
          </p:cNvPr>
          <p:cNvSpPr txBox="1"/>
          <p:nvPr/>
        </p:nvSpPr>
        <p:spPr>
          <a:xfrm>
            <a:off x="2895599" y="5160213"/>
            <a:ext cx="15150943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600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F63035C-D0E9-0F62-8A2F-9F245CF19C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5483391"/>
            <a:ext cx="1527546" cy="71498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4DCF05-659C-A47F-D481-E2A301CDB2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5454187"/>
            <a:ext cx="903882" cy="1066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97448BE-E6B8-924E-DB7C-60AB43D8DDA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624" b="89671" l="2157" r="969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77"/>
          <a:stretch/>
        </p:blipFill>
        <p:spPr>
          <a:xfrm>
            <a:off x="13258800" y="2095500"/>
            <a:ext cx="3990091" cy="29223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7473" y="3417238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CC2DBF-E462-0CD6-F941-1FB2A6FA65C7}"/>
              </a:ext>
            </a:extLst>
          </p:cNvPr>
          <p:cNvSpPr/>
          <p:nvPr/>
        </p:nvSpPr>
        <p:spPr>
          <a:xfrm>
            <a:off x="234400" y="7011115"/>
            <a:ext cx="2590800" cy="990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rgbClr val="C70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78BB89-764C-9802-CEFD-0BAEF0B7B1C1}"/>
              </a:ext>
            </a:extLst>
          </p:cNvPr>
          <p:cNvSpPr txBox="1"/>
          <p:nvPr/>
        </p:nvSpPr>
        <p:spPr>
          <a:xfrm>
            <a:off x="2895600" y="6690466"/>
            <a:ext cx="15150943" cy="24857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“…”,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lệnh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lang="en-US" sz="36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chép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chỗ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“…”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lang="en-US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F63035C-D0E9-0F62-8A2F-9F245CF19C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619515"/>
            <a:ext cx="1527546" cy="7149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E4DCF05-659C-A47F-D481-E2A301CDB2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8443607"/>
            <a:ext cx="903882" cy="10668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EE69824-B6FB-A6D7-E090-4C9E8179BE54}"/>
              </a:ext>
            </a:extLst>
          </p:cNvPr>
          <p:cNvSpPr/>
          <p:nvPr/>
        </p:nvSpPr>
        <p:spPr>
          <a:xfrm>
            <a:off x="173182" y="9220200"/>
            <a:ext cx="2590800" cy="99060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solidFill>
                  <a:srgbClr val="C700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D788A3-7472-6A12-EF20-57A0DB25F7D8}"/>
              </a:ext>
            </a:extLst>
          </p:cNvPr>
          <p:cNvSpPr txBox="1"/>
          <p:nvPr/>
        </p:nvSpPr>
        <p:spPr>
          <a:xfrm>
            <a:off x="2825200" y="9526369"/>
            <a:ext cx="15730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Thực</a:t>
            </a:r>
            <a:r>
              <a:rPr lang="en-US" sz="36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hiện</a:t>
            </a:r>
            <a:r>
              <a:rPr lang="en-US" sz="36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lệnh</a:t>
            </a:r>
            <a:r>
              <a:rPr lang="en-US" sz="36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600" b="1" i="1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Save</a:t>
            </a:r>
            <a:r>
              <a:rPr lang="en-US" sz="36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để</a:t>
            </a:r>
            <a:r>
              <a:rPr lang="en-US" sz="36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lưu</a:t>
            </a:r>
            <a:r>
              <a:rPr lang="en-US" sz="36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văn</a:t>
            </a:r>
            <a:r>
              <a:rPr lang="en-US" sz="36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bản</a:t>
            </a:r>
            <a:r>
              <a:rPr lang="en-US" sz="36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sau</a:t>
            </a:r>
            <a:r>
              <a:rPr lang="en-US" sz="36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khi</a:t>
            </a:r>
            <a:r>
              <a:rPr lang="en-US" sz="36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cập</a:t>
            </a:r>
            <a:r>
              <a:rPr lang="en-US" sz="36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nhận</a:t>
            </a:r>
            <a:r>
              <a:rPr lang="en-US" sz="36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nội</a:t>
            </a:r>
            <a:r>
              <a:rPr lang="en-US" sz="36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dung </a:t>
            </a:r>
            <a:r>
              <a:rPr lang="en-US" sz="36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mới</a:t>
            </a:r>
            <a:r>
              <a:rPr lang="en-US" sz="36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.</a:t>
            </a:r>
            <a:endParaRPr lang="en-VN" sz="36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641764" y="154041"/>
            <a:ext cx="1415789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0"/>
          <p:cNvSpPr txBox="1"/>
          <p:nvPr/>
        </p:nvSpPr>
        <p:spPr>
          <a:xfrm>
            <a:off x="1676399" y="642263"/>
            <a:ext cx="142768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F35B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E: ỨNG DỤNG TIN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F35B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30938" y="1127132"/>
            <a:ext cx="17830800" cy="11079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THỰC HÀNH CHỌN VÀ SAO CHÉP KHỐI VĂN BẢN</a:t>
            </a:r>
          </a:p>
        </p:txBody>
      </p:sp>
      <p:sp>
        <p:nvSpPr>
          <p:cNvPr id="29" name="Rectangle 2"/>
          <p:cNvSpPr>
            <a:spLocks noChangeArrowheads="1"/>
          </p:cNvSpPr>
          <p:nvPr/>
        </p:nvSpPr>
        <p:spPr bwMode="auto">
          <a:xfrm>
            <a:off x="424973" y="160190"/>
            <a:ext cx="15884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</a:t>
            </a:r>
            <a:r>
              <a:rPr kumimoji="0" lang="en-US" alt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en-US" sz="3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552992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41764" y="154041"/>
            <a:ext cx="1415789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1676400" y="863998"/>
            <a:ext cx="142768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F35B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E: ỨNG DỤNG TIN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F35B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57036" y="519988"/>
            <a:ext cx="15884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</a:t>
            </a:r>
            <a:r>
              <a:rPr kumimoji="0" lang="en-US" alt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en-US" sz="3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TextBox 28"/>
          <p:cNvSpPr txBox="1"/>
          <p:nvPr/>
        </p:nvSpPr>
        <p:spPr>
          <a:xfrm>
            <a:off x="152400" y="1382798"/>
            <a:ext cx="17830800" cy="11079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THỰC HÀNH CHỌN VÀ SAO CHÉP KHỐI VĂN BẢN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6366" y="4221659"/>
            <a:ext cx="15528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000" y="4991100"/>
            <a:ext cx="12556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SGK tr. </a:t>
            </a:r>
            <a:r>
              <a:rPr lang="en-US" sz="4400" noProof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452218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40311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ực hành soạn thảo văn bản có nhiều cụm từ trùng lặp - Tin học 5 - Hoc10">
            <a:hlinkClick r:id="" action="ppaction://media"/>
            <a:extLst>
              <a:ext uri="{FF2B5EF4-FFF2-40B4-BE49-F238E27FC236}">
                <a16:creationId xmlns:a16="http://schemas.microsoft.com/office/drawing/2014/main" id="{5C8FAB94-5DC5-F682-C9A8-10B39D80B89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76" end="782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63075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46E1AA-3AA8-7053-B558-970672189B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A87C5C1-4EAA-9670-CFE9-8177D88FDC46}"/>
              </a:ext>
            </a:extLst>
          </p:cNvPr>
          <p:cNvSpPr/>
          <p:nvPr/>
        </p:nvSpPr>
        <p:spPr>
          <a:xfrm>
            <a:off x="381000" y="4495800"/>
            <a:ext cx="16840200" cy="5143500"/>
          </a:xfrm>
          <a:prstGeom prst="roundRect">
            <a:avLst/>
          </a:prstGeom>
          <a:ln w="57150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indent="798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LỜI NHẮC BÀI </a:t>
            </a:r>
            <a:r>
              <a:rPr kumimoji="0" lang="vi-VN" sz="4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HÁT</a:t>
            </a:r>
            <a:endParaRPr lang="en-US" sz="4600" dirty="0">
              <a:solidFill>
                <a:prstClr val="black"/>
              </a:solidFill>
              <a:latin typeface="+mj-lt"/>
            </a:endParaRPr>
          </a:p>
          <a:p>
            <a:pPr marR="0" lvl="0" indent="798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  <a:p>
            <a:pPr marR="0" lvl="0" indent="798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Hạt gạo làng ta, có vị phù sa, của sông Kinh Thầy...</a:t>
            </a:r>
          </a:p>
          <a:p>
            <a:pPr marR="0" lvl="0" indent="798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Hạt gạo làng ta, có bão tháng bảy, có mưa tháng ba...</a:t>
            </a:r>
          </a:p>
          <a:p>
            <a:pPr marR="0" lvl="0" indent="798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Hạt gạo làng ta, những năm bom Mỹ, trút lên mái nhà...</a:t>
            </a:r>
          </a:p>
          <a:p>
            <a:pPr marR="0" lvl="0" indent="798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Hạt gạo làng ta, có công các bạn, sớm nào chống hạn...</a:t>
            </a:r>
          </a:p>
          <a:p>
            <a:pPr marR="0" lvl="0" indent="7985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Hạt gạo làng ta, gửi ra tiền tuyến, gửi về phương xa...</a:t>
            </a:r>
            <a:endParaRPr kumimoji="0" lang="en-GB" sz="4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1ADDD0-F34D-7399-36DA-73A99988C2B6}"/>
              </a:ext>
            </a:extLst>
          </p:cNvPr>
          <p:cNvSpPr txBox="1"/>
          <p:nvPr/>
        </p:nvSpPr>
        <p:spPr>
          <a:xfrm>
            <a:off x="447675" y="9541014"/>
            <a:ext cx="1716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- Lưu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bản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với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tệp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Lời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nhắc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bài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hát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Hạt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gạo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làng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ta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1485D5-D064-1306-1833-22EFA33C60C6}"/>
              </a:ext>
            </a:extLst>
          </p:cNvPr>
          <p:cNvSpPr txBox="1"/>
          <p:nvPr/>
        </p:nvSpPr>
        <p:spPr>
          <a:xfrm>
            <a:off x="1000125" y="3749814"/>
            <a:ext cx="1661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-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Soạn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thảo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nội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dung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dưới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" panose="02020603050405020304" pitchFamily="18" charset="0"/>
                <a:cs typeface="Times" panose="02020603050405020304" pitchFamily="18" charset="0"/>
              </a:rPr>
              <a:t>đây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pic>
        <p:nvPicPr>
          <p:cNvPr id="2" name="8 Minute Timer Bluey for Kids - Calm and Relaxing Musi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97345" y="3749814"/>
            <a:ext cx="4876800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1764" y="154041"/>
            <a:ext cx="1415789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1676400" y="863998"/>
            <a:ext cx="142768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F35B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E: ỨNG DỤNG TIN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F35B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52400" y="1382798"/>
            <a:ext cx="17830800" cy="11079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THỰC HÀNH CHỌN VÀ SAO CHÉP KHỐI VĂN BẢN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7036" y="519988"/>
            <a:ext cx="15884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</a:t>
            </a:r>
            <a:r>
              <a:rPr kumimoji="0" lang="en-US" alt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en-US" sz="3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2854" y="2342927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6800" y="3002459"/>
            <a:ext cx="15528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1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726" y="1982934"/>
            <a:ext cx="16466344" cy="7603564"/>
            <a:chOff x="0" y="0"/>
            <a:chExt cx="21955125" cy="101380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38085" cy="10138085"/>
            </a:xfrm>
            <a:custGeom>
              <a:avLst/>
              <a:gdLst/>
              <a:ahLst/>
              <a:cxnLst/>
              <a:rect l="l" t="t" r="r" b="b"/>
              <a:pathLst>
                <a:path w="10138085" h="10138085">
                  <a:moveTo>
                    <a:pt x="0" y="0"/>
                  </a:moveTo>
                  <a:lnTo>
                    <a:pt x="10138085" y="0"/>
                  </a:lnTo>
                  <a:lnTo>
                    <a:pt x="10138085" y="10138085"/>
                  </a:lnTo>
                  <a:lnTo>
                    <a:pt x="0" y="1013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0099985" y="0"/>
              <a:ext cx="10138085" cy="10138085"/>
            </a:xfrm>
            <a:custGeom>
              <a:avLst/>
              <a:gdLst/>
              <a:ahLst/>
              <a:cxnLst/>
              <a:rect l="l" t="t" r="r" b="b"/>
              <a:pathLst>
                <a:path w="10138085" h="10138085">
                  <a:moveTo>
                    <a:pt x="0" y="0"/>
                  </a:moveTo>
                  <a:lnTo>
                    <a:pt x="10138085" y="0"/>
                  </a:lnTo>
                  <a:lnTo>
                    <a:pt x="10138085" y="10138085"/>
                  </a:lnTo>
                  <a:lnTo>
                    <a:pt x="0" y="1013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0199970" y="0"/>
              <a:ext cx="1755155" cy="10138085"/>
            </a:xfrm>
            <a:custGeom>
              <a:avLst/>
              <a:gdLst/>
              <a:ahLst/>
              <a:cxnLst/>
              <a:rect l="l" t="t" r="r" b="b"/>
              <a:pathLst>
                <a:path w="1755155" h="10138085">
                  <a:moveTo>
                    <a:pt x="0" y="0"/>
                  </a:moveTo>
                  <a:lnTo>
                    <a:pt x="1755155" y="0"/>
                  </a:lnTo>
                  <a:lnTo>
                    <a:pt x="1755155" y="10138085"/>
                  </a:lnTo>
                  <a:lnTo>
                    <a:pt x="0" y="1013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l="-412169" r="-6544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6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0482229"/>
              </p:ext>
            </p:extLst>
          </p:nvPr>
        </p:nvGraphicFramePr>
        <p:xfrm>
          <a:off x="853101" y="4848179"/>
          <a:ext cx="16581798" cy="4738320"/>
        </p:xfrm>
        <a:graphic>
          <a:graphicData uri="http://schemas.openxmlformats.org/drawingml/2006/table">
            <a:tbl>
              <a:tblPr/>
              <a:tblGrid>
                <a:gridCol w="552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7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2588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0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0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0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88616">
                <a:tc rowSpan="3" gridSpan="3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5602">
                <a:tc gridSpan="3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75602">
                <a:tc gridSpan="3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Freeform 7"/>
          <p:cNvSpPr/>
          <p:nvPr/>
        </p:nvSpPr>
        <p:spPr>
          <a:xfrm rot="654677">
            <a:off x="15272908" y="7368831"/>
            <a:ext cx="2854686" cy="2894485"/>
          </a:xfrm>
          <a:custGeom>
            <a:avLst/>
            <a:gdLst/>
            <a:ahLst/>
            <a:cxnLst/>
            <a:rect l="l" t="t" r="r" b="b"/>
            <a:pathLst>
              <a:path w="2854686" h="2894485">
                <a:moveTo>
                  <a:pt x="0" y="0"/>
                </a:moveTo>
                <a:lnTo>
                  <a:pt x="2854686" y="0"/>
                </a:lnTo>
                <a:lnTo>
                  <a:pt x="2854686" y="2894485"/>
                </a:lnTo>
                <a:lnTo>
                  <a:pt x="0" y="28944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2623361" y="5434392"/>
            <a:ext cx="13041278" cy="4167082"/>
            <a:chOff x="0" y="0"/>
            <a:chExt cx="4854021" cy="1678639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854021" cy="1678639"/>
            </a:xfrm>
            <a:custGeom>
              <a:avLst/>
              <a:gdLst/>
              <a:ahLst/>
              <a:cxnLst/>
              <a:rect l="l" t="t" r="r" b="b"/>
              <a:pathLst>
                <a:path w="4854021" h="1678639">
                  <a:moveTo>
                    <a:pt x="0" y="0"/>
                  </a:moveTo>
                  <a:lnTo>
                    <a:pt x="4854021" y="0"/>
                  </a:lnTo>
                  <a:lnTo>
                    <a:pt x="4854021" y="1678639"/>
                  </a:lnTo>
                  <a:lnTo>
                    <a:pt x="0" y="1678639"/>
                  </a:lnTo>
                  <a:close/>
                </a:path>
              </a:pathLst>
            </a:custGeom>
            <a:solidFill>
              <a:srgbClr val="4A5049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104775"/>
              <a:ext cx="4854021" cy="17834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29900" y="5440672"/>
            <a:ext cx="13041278" cy="2323624"/>
            <a:chOff x="0" y="0"/>
            <a:chExt cx="4854021" cy="167863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854021" cy="1678639"/>
            </a:xfrm>
            <a:custGeom>
              <a:avLst/>
              <a:gdLst/>
              <a:ahLst/>
              <a:cxnLst/>
              <a:rect l="l" t="t" r="r" b="b"/>
              <a:pathLst>
                <a:path w="4854021" h="1678639">
                  <a:moveTo>
                    <a:pt x="0" y="0"/>
                  </a:moveTo>
                  <a:lnTo>
                    <a:pt x="4854021" y="0"/>
                  </a:lnTo>
                  <a:lnTo>
                    <a:pt x="4854021" y="1678639"/>
                  </a:lnTo>
                  <a:lnTo>
                    <a:pt x="0" y="1678639"/>
                  </a:lnTo>
                  <a:close/>
                </a:path>
              </a:pathLst>
            </a:custGeom>
            <a:solidFill>
              <a:srgbClr val="F7838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104775"/>
              <a:ext cx="4854021" cy="17834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125726" y="7657709"/>
            <a:ext cx="1988799" cy="3138144"/>
          </a:xfrm>
          <a:custGeom>
            <a:avLst/>
            <a:gdLst/>
            <a:ahLst/>
            <a:cxnLst/>
            <a:rect l="l" t="t" r="r" b="b"/>
            <a:pathLst>
              <a:path w="1988799" h="3138144">
                <a:moveTo>
                  <a:pt x="0" y="0"/>
                </a:moveTo>
                <a:lnTo>
                  <a:pt x="1988799" y="0"/>
                </a:lnTo>
                <a:lnTo>
                  <a:pt x="1988799" y="3138145"/>
                </a:lnTo>
                <a:lnTo>
                  <a:pt x="0" y="31381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2171618" y="7384327"/>
            <a:ext cx="858761" cy="1279346"/>
          </a:xfrm>
          <a:custGeom>
            <a:avLst/>
            <a:gdLst/>
            <a:ahLst/>
            <a:cxnLst/>
            <a:rect l="l" t="t" r="r" b="b"/>
            <a:pathLst>
              <a:path w="858761" h="1279346">
                <a:moveTo>
                  <a:pt x="0" y="0"/>
                </a:moveTo>
                <a:lnTo>
                  <a:pt x="858761" y="0"/>
                </a:lnTo>
                <a:lnTo>
                  <a:pt x="858761" y="1279346"/>
                </a:lnTo>
                <a:lnTo>
                  <a:pt x="0" y="12793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>
            <a:off x="15024766" y="3830165"/>
            <a:ext cx="1002010" cy="1845606"/>
          </a:xfrm>
          <a:custGeom>
            <a:avLst/>
            <a:gdLst/>
            <a:ahLst/>
            <a:cxnLst/>
            <a:rect l="l" t="t" r="r" b="b"/>
            <a:pathLst>
              <a:path w="1002010" h="1845606">
                <a:moveTo>
                  <a:pt x="0" y="0"/>
                </a:moveTo>
                <a:lnTo>
                  <a:pt x="1002010" y="0"/>
                </a:lnTo>
                <a:lnTo>
                  <a:pt x="1002010" y="1845606"/>
                </a:lnTo>
                <a:lnTo>
                  <a:pt x="0" y="18456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449580" y="5202882"/>
            <a:ext cx="1108773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Wayground.com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41764" y="154041"/>
            <a:ext cx="1415789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0"/>
          <p:cNvSpPr txBox="1"/>
          <p:nvPr/>
        </p:nvSpPr>
        <p:spPr>
          <a:xfrm>
            <a:off x="1676400" y="863998"/>
            <a:ext cx="142768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F35B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E: ỨNG DỤNG TIN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F35B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2400" y="1382798"/>
            <a:ext cx="17830800" cy="11079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THỰC HÀNH CHỌN VÀ SAO CHÉP KHỐI VĂN BẢN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219200" y="2430507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219200" y="3002459"/>
            <a:ext cx="15528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Text Box 5">
            <a:extLst>
              <a:ext uri="{FF2B5EF4-FFF2-40B4-BE49-F238E27FC236}">
                <a16:creationId xmlns:a16="http://schemas.microsoft.com/office/drawing/2014/main" id="{0DD945A3-E33E-637F-640E-7B9F0245039C}"/>
              </a:ext>
            </a:extLst>
          </p:cNvPr>
          <p:cNvSpPr txBox="1"/>
          <p:nvPr/>
        </p:nvSpPr>
        <p:spPr>
          <a:xfrm>
            <a:off x="6216376" y="3648720"/>
            <a:ext cx="318276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300" noProof="1">
                <a:ln w="22225">
                  <a:solidFill>
                    <a:srgbClr val="99CC00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TRÒ CHƠI:</a:t>
            </a:r>
            <a:endParaRPr lang="en-US" sz="3300" noProof="1">
              <a:ln w="22225">
                <a:solidFill>
                  <a:srgbClr val="99CC00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Text Box 5">
            <a:extLst>
              <a:ext uri="{FF2B5EF4-FFF2-40B4-BE49-F238E27FC236}">
                <a16:creationId xmlns:a16="http://schemas.microsoft.com/office/drawing/2014/main" id="{0DD945A3-E33E-637F-640E-7B9F0245039C}"/>
              </a:ext>
            </a:extLst>
          </p:cNvPr>
          <p:cNvSpPr txBox="1"/>
          <p:nvPr/>
        </p:nvSpPr>
        <p:spPr>
          <a:xfrm>
            <a:off x="5714996" y="4171663"/>
            <a:ext cx="6155856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300" noProof="1" smtClean="0">
                <a:ln w="22225">
                  <a:solidFill>
                    <a:srgbClr val="99CC00"/>
                  </a:solidFill>
                  <a:prstDash val="solid"/>
                </a:ln>
                <a:solidFill>
                  <a:schemeClr val="tx1"/>
                </a:solidFill>
                <a:latin typeface="Times New Roman" panose="02020603050405020304" pitchFamily="18" charset="0"/>
                <a:ea typeface="SimSun"/>
                <a:cs typeface="Times New Roman" panose="02020603050405020304" pitchFamily="18" charset="0"/>
              </a:rPr>
              <a:t>AI NHANH NHẤT</a:t>
            </a:r>
            <a:endParaRPr lang="en-US" sz="3300" noProof="1">
              <a:ln w="22225">
                <a:solidFill>
                  <a:srgbClr val="99CC00"/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Rectangle 2"/>
          <p:cNvSpPr>
            <a:spLocks noChangeArrowheads="1"/>
          </p:cNvSpPr>
          <p:nvPr/>
        </p:nvSpPr>
        <p:spPr bwMode="auto">
          <a:xfrm>
            <a:off x="157036" y="519988"/>
            <a:ext cx="15884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</a:t>
            </a:r>
            <a:r>
              <a:rPr kumimoji="0" lang="en-US" alt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en-US" sz="3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26D727-33D4-927D-A8D8-3797F2B23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4838700"/>
            <a:ext cx="7239000" cy="4671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07830E-8EE6-BDC6-7514-9C3F9691214B}"/>
              </a:ext>
            </a:extLst>
          </p:cNvPr>
          <p:cNvSpPr txBox="1"/>
          <p:nvPr/>
        </p:nvSpPr>
        <p:spPr>
          <a:xfrm>
            <a:off x="8991600" y="3865418"/>
            <a:ext cx="8382000" cy="4729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Hãy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soạn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thảo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nội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dung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sau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l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ưu tệp văn bản với tên phù hợp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phút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1764" y="154041"/>
            <a:ext cx="1415789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20"/>
          <p:cNvSpPr txBox="1"/>
          <p:nvPr/>
        </p:nvSpPr>
        <p:spPr>
          <a:xfrm>
            <a:off x="1676400" y="863998"/>
            <a:ext cx="142768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F35B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E: ỨNG DỤNG TIN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F35B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382798"/>
            <a:ext cx="17830800" cy="11079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THỰC HÀNH CHỌN VÀ SAO CHÉP KHỐI VĂN BẢN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19200" y="2430507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200" y="3002459"/>
            <a:ext cx="15528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 Box 14">
            <a:extLst/>
          </p:cNvPr>
          <p:cNvSpPr txBox="1">
            <a:spLocks noChangeArrowheads="1"/>
          </p:cNvSpPr>
          <p:nvPr/>
        </p:nvSpPr>
        <p:spPr bwMode="auto">
          <a:xfrm>
            <a:off x="1346234" y="4268318"/>
            <a:ext cx="7111966" cy="570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1350"/>
              </a:spcBef>
              <a:defRPr/>
            </a:pPr>
            <a:r>
              <a:rPr lang="en-US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3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30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0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424973" y="563973"/>
            <a:ext cx="15884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</a:t>
            </a:r>
            <a:r>
              <a:rPr kumimoji="0" lang="en-US" alt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en-US" sz="3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91490" y="3604595"/>
            <a:ext cx="15528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27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9243E0-4A31-9F71-D110-C71F1FAA7A87}"/>
              </a:ext>
            </a:extLst>
          </p:cNvPr>
          <p:cNvSpPr/>
          <p:nvPr/>
        </p:nvSpPr>
        <p:spPr>
          <a:xfrm>
            <a:off x="914400" y="4991100"/>
            <a:ext cx="16154400" cy="52336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E7CDA0-9FCC-F515-3B70-AA8C9EB51019}"/>
              </a:ext>
            </a:extLst>
          </p:cNvPr>
          <p:cNvSpPr txBox="1"/>
          <p:nvPr/>
        </p:nvSpPr>
        <p:spPr>
          <a:xfrm>
            <a:off x="1441043" y="5311319"/>
            <a:ext cx="1525351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Để thể hiện tình cảm đối với anh hùng dân tộc Trương Định, nhân dân ta đã: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Ghi lại những chiến công của anh hùng Trương Định.</a:t>
            </a:r>
            <a:endParaRPr kumimoji="0" lang="en-VN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Lập đền thờ anh hùng Trương Định.</a:t>
            </a:r>
            <a:endParaRPr kumimoji="0" lang="en-VN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Lấy tên anh hùng Trương Định đặt tên cho đường phố, trường học.</a:t>
            </a:r>
            <a:endParaRPr kumimoji="0" lang="en-VN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1764" y="154041"/>
            <a:ext cx="1415789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20"/>
          <p:cNvSpPr txBox="1"/>
          <p:nvPr/>
        </p:nvSpPr>
        <p:spPr>
          <a:xfrm>
            <a:off x="1676400" y="863998"/>
            <a:ext cx="142768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F35B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E: ỨNG DỤNG TIN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F35B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382798"/>
            <a:ext cx="17830800" cy="11079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THỰC HÀNH CHỌN VÀ SAO CHÉP KHỐI VĂN BẢN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9200" y="2430507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3002459"/>
            <a:ext cx="15528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7036" y="519988"/>
            <a:ext cx="15884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</a:t>
            </a:r>
            <a:r>
              <a:rPr kumimoji="0" lang="en-US" alt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en-US" sz="3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35966" y="3695700"/>
            <a:ext cx="15528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10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99243E0-4A31-9F71-D110-C71F1FAA7A87}"/>
              </a:ext>
            </a:extLst>
          </p:cNvPr>
          <p:cNvSpPr/>
          <p:nvPr/>
        </p:nvSpPr>
        <p:spPr>
          <a:xfrm>
            <a:off x="914400" y="4991100"/>
            <a:ext cx="16154400" cy="52336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3E7CDA0-9FCC-F515-3B70-AA8C9EB51019}"/>
              </a:ext>
            </a:extLst>
          </p:cNvPr>
          <p:cNvSpPr txBox="1"/>
          <p:nvPr/>
        </p:nvSpPr>
        <p:spPr>
          <a:xfrm>
            <a:off x="1434287" y="5311319"/>
            <a:ext cx="15253513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Để thể hiện tình cảm đối với anh hùng dân tộc Trương Định, nhân dân ta đã: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Ghi lại những chiến công của anh hùng Trương Định.</a:t>
            </a:r>
            <a:endParaRPr kumimoji="0" lang="en-VN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Lập đền thờ anh hùng Trương Định.</a:t>
            </a:r>
            <a:endParaRPr kumimoji="0" lang="en-VN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vi-VN" sz="5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Lấy tên anh hùng Trương Định đặt tên cho đường phố, trường học.</a:t>
            </a:r>
            <a:endParaRPr kumimoji="0" lang="en-VN" sz="5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1764" y="154041"/>
            <a:ext cx="1415789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20"/>
          <p:cNvSpPr txBox="1"/>
          <p:nvPr/>
        </p:nvSpPr>
        <p:spPr>
          <a:xfrm>
            <a:off x="1676400" y="863998"/>
            <a:ext cx="142768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F35B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E: ỨNG DỤNG TIN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F35B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2400" y="1382798"/>
            <a:ext cx="17830800" cy="11079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THỰC HÀNH CHỌN VÀ SAO CHÉP KHỐI VĂN BẢN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9200" y="2430507"/>
            <a:ext cx="1203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19200" y="3002459"/>
            <a:ext cx="15528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cụm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trùng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lặp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7036" y="519988"/>
            <a:ext cx="15884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</a:t>
            </a:r>
            <a:r>
              <a:rPr kumimoji="0" lang="en-US" alt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en-US" sz="3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2" name="Đồng hồ đếm ngược 5 phút có nhạc nền">
            <a:hlinkClick r:id="" action="ppaction://media"/>
            <a:extLst>
              <a:ext uri="{FF2B5EF4-FFF2-40B4-BE49-F238E27FC236}">
                <a16:creationId xmlns:a16="http://schemas.microsoft.com/office/drawing/2014/main" id="{DEC47648-6E39-A664-D044-30FF287F2D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59128" y="150496"/>
            <a:ext cx="4528872" cy="132298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35966" y="3695700"/>
            <a:ext cx="155280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45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726" y="1982934"/>
            <a:ext cx="16466344" cy="7603564"/>
            <a:chOff x="0" y="0"/>
            <a:chExt cx="21955125" cy="101380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138085" cy="10138085"/>
            </a:xfrm>
            <a:custGeom>
              <a:avLst/>
              <a:gdLst/>
              <a:ahLst/>
              <a:cxnLst/>
              <a:rect l="l" t="t" r="r" b="b"/>
              <a:pathLst>
                <a:path w="10138085" h="10138085">
                  <a:moveTo>
                    <a:pt x="0" y="0"/>
                  </a:moveTo>
                  <a:lnTo>
                    <a:pt x="10138085" y="0"/>
                  </a:lnTo>
                  <a:lnTo>
                    <a:pt x="10138085" y="10138085"/>
                  </a:lnTo>
                  <a:lnTo>
                    <a:pt x="0" y="1013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0099985" y="0"/>
              <a:ext cx="10138085" cy="10138085"/>
            </a:xfrm>
            <a:custGeom>
              <a:avLst/>
              <a:gdLst/>
              <a:ahLst/>
              <a:cxnLst/>
              <a:rect l="l" t="t" r="r" b="b"/>
              <a:pathLst>
                <a:path w="10138085" h="10138085">
                  <a:moveTo>
                    <a:pt x="0" y="0"/>
                  </a:moveTo>
                  <a:lnTo>
                    <a:pt x="10138085" y="0"/>
                  </a:lnTo>
                  <a:lnTo>
                    <a:pt x="10138085" y="10138085"/>
                  </a:lnTo>
                  <a:lnTo>
                    <a:pt x="0" y="1013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20199970" y="0"/>
              <a:ext cx="1755155" cy="10138085"/>
            </a:xfrm>
            <a:custGeom>
              <a:avLst/>
              <a:gdLst/>
              <a:ahLst/>
              <a:cxnLst/>
              <a:rect l="l" t="t" r="r" b="b"/>
              <a:pathLst>
                <a:path w="1755155" h="10138085">
                  <a:moveTo>
                    <a:pt x="0" y="0"/>
                  </a:moveTo>
                  <a:lnTo>
                    <a:pt x="1755155" y="0"/>
                  </a:lnTo>
                  <a:lnTo>
                    <a:pt x="1755155" y="10138085"/>
                  </a:lnTo>
                  <a:lnTo>
                    <a:pt x="0" y="10138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 l="-412169" r="-65448"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6" name="Table 6"/>
          <p:cNvGraphicFramePr>
            <a:graphicFrameLocks noGrp="1"/>
          </p:cNvGraphicFramePr>
          <p:nvPr>
            <p:extLst/>
          </p:nvPr>
        </p:nvGraphicFramePr>
        <p:xfrm>
          <a:off x="853101" y="700503"/>
          <a:ext cx="16520499" cy="8862597"/>
        </p:xfrm>
        <a:graphic>
          <a:graphicData uri="http://schemas.openxmlformats.org/drawingml/2006/table">
            <a:tbl>
              <a:tblPr/>
              <a:tblGrid>
                <a:gridCol w="55272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7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659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71197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0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0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0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90926">
                <a:tc rowSpan="3" gridSpan="3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21499">
                <a:tc gridSpan="3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78975">
                <a:tc gridSpan="3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7" name="Group 7"/>
          <p:cNvGrpSpPr/>
          <p:nvPr/>
        </p:nvGrpSpPr>
        <p:grpSpPr>
          <a:xfrm>
            <a:off x="1326826" y="904188"/>
            <a:ext cx="787699" cy="750775"/>
            <a:chOff x="0" y="0"/>
            <a:chExt cx="812800" cy="7747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7838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28600" y="161925"/>
              <a:ext cx="355600" cy="447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114525" y="904188"/>
            <a:ext cx="787699" cy="750775"/>
            <a:chOff x="0" y="0"/>
            <a:chExt cx="812800" cy="7747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7838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228600" y="161925"/>
              <a:ext cx="355600" cy="447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902223" y="904188"/>
            <a:ext cx="787699" cy="750775"/>
            <a:chOff x="0" y="0"/>
            <a:chExt cx="812800" cy="774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7838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28600" y="161925"/>
              <a:ext cx="355600" cy="447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16255870" y="8753912"/>
            <a:ext cx="2006859" cy="1317001"/>
          </a:xfrm>
          <a:custGeom>
            <a:avLst/>
            <a:gdLst/>
            <a:ahLst/>
            <a:cxnLst/>
            <a:rect l="l" t="t" r="r" b="b"/>
            <a:pathLst>
              <a:path w="2006859" h="1317001">
                <a:moveTo>
                  <a:pt x="0" y="0"/>
                </a:moveTo>
                <a:lnTo>
                  <a:pt x="2006860" y="0"/>
                </a:lnTo>
                <a:lnTo>
                  <a:pt x="2006860" y="1317002"/>
                </a:lnTo>
                <a:lnTo>
                  <a:pt x="0" y="13170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613201">
            <a:off x="-228534" y="8474760"/>
            <a:ext cx="2591097" cy="1875307"/>
          </a:xfrm>
          <a:custGeom>
            <a:avLst/>
            <a:gdLst/>
            <a:ahLst/>
            <a:cxnLst/>
            <a:rect l="l" t="t" r="r" b="b"/>
            <a:pathLst>
              <a:path w="2591097" h="1875307">
                <a:moveTo>
                  <a:pt x="0" y="0"/>
                </a:moveTo>
                <a:lnTo>
                  <a:pt x="2591097" y="0"/>
                </a:lnTo>
                <a:lnTo>
                  <a:pt x="2591097" y="1875307"/>
                </a:lnTo>
                <a:lnTo>
                  <a:pt x="0" y="1875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TextBox 36"/>
          <p:cNvSpPr txBox="1"/>
          <p:nvPr/>
        </p:nvSpPr>
        <p:spPr>
          <a:xfrm>
            <a:off x="3497689" y="981633"/>
            <a:ext cx="11452529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CỦNG CỐ, DẶN DÒ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2157257" y="2980179"/>
            <a:ext cx="6294612" cy="5115605"/>
            <a:chOff x="2190093" y="3578559"/>
            <a:chExt cx="6294612" cy="5115605"/>
          </a:xfrm>
        </p:grpSpPr>
        <p:grpSp>
          <p:nvGrpSpPr>
            <p:cNvPr id="25" name="Group 24"/>
            <p:cNvGrpSpPr/>
            <p:nvPr/>
          </p:nvGrpSpPr>
          <p:grpSpPr>
            <a:xfrm>
              <a:off x="2190093" y="3578559"/>
              <a:ext cx="6294612" cy="5115605"/>
              <a:chOff x="2190093" y="3578559"/>
              <a:chExt cx="6294612" cy="5115605"/>
            </a:xfrm>
          </p:grpSpPr>
          <p:grpSp>
            <p:nvGrpSpPr>
              <p:cNvPr id="26" name="Group 18"/>
              <p:cNvGrpSpPr/>
              <p:nvPr/>
            </p:nvGrpSpPr>
            <p:grpSpPr>
              <a:xfrm>
                <a:off x="2342493" y="4130370"/>
                <a:ext cx="5974657" cy="4563794"/>
                <a:chOff x="0" y="0"/>
                <a:chExt cx="2608581" cy="1992587"/>
              </a:xfrm>
            </p:grpSpPr>
            <p:sp>
              <p:nvSpPr>
                <p:cNvPr id="31" name="Freeform 19"/>
                <p:cNvSpPr/>
                <p:nvPr/>
              </p:nvSpPr>
              <p:spPr>
                <a:xfrm>
                  <a:off x="0" y="0"/>
                  <a:ext cx="2608581" cy="1992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8581" h="1992587">
                      <a:moveTo>
                        <a:pt x="0" y="0"/>
                      </a:moveTo>
                      <a:lnTo>
                        <a:pt x="2608581" y="0"/>
                      </a:lnTo>
                      <a:lnTo>
                        <a:pt x="2608581" y="1992587"/>
                      </a:lnTo>
                      <a:lnTo>
                        <a:pt x="0" y="1992587"/>
                      </a:lnTo>
                      <a:close/>
                    </a:path>
                  </a:pathLst>
                </a:custGeom>
                <a:solidFill>
                  <a:srgbClr val="4A5049"/>
                </a:solidFill>
                <a:ln w="38100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TextBox 20"/>
                <p:cNvSpPr txBox="1"/>
                <p:nvPr/>
              </p:nvSpPr>
              <p:spPr>
                <a:xfrm>
                  <a:off x="0" y="-104775"/>
                  <a:ext cx="2608581" cy="2097362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oup 21"/>
              <p:cNvGrpSpPr/>
              <p:nvPr/>
            </p:nvGrpSpPr>
            <p:grpSpPr>
              <a:xfrm>
                <a:off x="2190093" y="3578559"/>
                <a:ext cx="5974657" cy="4963204"/>
                <a:chOff x="0" y="-104775"/>
                <a:chExt cx="2608581" cy="2166973"/>
              </a:xfrm>
            </p:grpSpPr>
            <p:sp>
              <p:nvSpPr>
                <p:cNvPr id="29" name="Freeform 22"/>
                <p:cNvSpPr/>
                <p:nvPr/>
              </p:nvSpPr>
              <p:spPr>
                <a:xfrm>
                  <a:off x="0" y="0"/>
                  <a:ext cx="2608581" cy="2062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8581" h="2062198">
                      <a:moveTo>
                        <a:pt x="0" y="0"/>
                      </a:moveTo>
                      <a:lnTo>
                        <a:pt x="2608581" y="0"/>
                      </a:lnTo>
                      <a:lnTo>
                        <a:pt x="2608581" y="2062198"/>
                      </a:lnTo>
                      <a:lnTo>
                        <a:pt x="0" y="2062198"/>
                      </a:lnTo>
                      <a:close/>
                    </a:path>
                  </a:pathLst>
                </a:custGeom>
                <a:solidFill>
                  <a:srgbClr val="FFB8BE"/>
                </a:solidFill>
                <a:ln w="38100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TextBox 23"/>
                <p:cNvSpPr txBox="1"/>
                <p:nvPr/>
              </p:nvSpPr>
              <p:spPr>
                <a:xfrm>
                  <a:off x="0" y="-104775"/>
                  <a:ext cx="2608581" cy="216697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8" name="Freeform 30"/>
              <p:cNvSpPr/>
              <p:nvPr/>
            </p:nvSpPr>
            <p:spPr>
              <a:xfrm>
                <a:off x="7462770" y="4421705"/>
                <a:ext cx="1021935" cy="1581331"/>
              </a:xfrm>
              <a:custGeom>
                <a:avLst/>
                <a:gdLst/>
                <a:ahLst/>
                <a:cxnLst/>
                <a:rect l="l" t="t" r="r" b="b"/>
                <a:pathLst>
                  <a:path w="1021935" h="1581331">
                    <a:moveTo>
                      <a:pt x="0" y="0"/>
                    </a:moveTo>
                    <a:lnTo>
                      <a:pt x="1021935" y="0"/>
                    </a:lnTo>
                    <a:lnTo>
                      <a:pt x="1021935" y="1581330"/>
                    </a:lnTo>
                    <a:lnTo>
                      <a:pt x="0" y="158133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8">
                  <a:extLst>
                    <a:ext uri="{96DAC541-7B7A-43D3-8B79-37D633B846F1}">
                      <asvg:svgBlip xmlns="" xmlns:asvg="http://schemas.microsoft.com/office/drawing/2016/SVG/main" r:embed="rId9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9" name="TextBox 37"/>
            <p:cNvSpPr txBox="1"/>
            <p:nvPr/>
          </p:nvSpPr>
          <p:spPr>
            <a:xfrm>
              <a:off x="2613794" y="3848027"/>
              <a:ext cx="3858089" cy="1258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09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01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TextBox 39"/>
            <p:cNvSpPr txBox="1"/>
            <p:nvPr/>
          </p:nvSpPr>
          <p:spPr>
            <a:xfrm>
              <a:off x="2613794" y="5106577"/>
              <a:ext cx="5034237" cy="17325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Ôn lại các kiến thức đã học.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238837" y="3211010"/>
            <a:ext cx="6611830" cy="4884774"/>
            <a:chOff x="9271673" y="3809390"/>
            <a:chExt cx="6611830" cy="4884774"/>
          </a:xfrm>
        </p:grpSpPr>
        <p:grpSp>
          <p:nvGrpSpPr>
            <p:cNvPr id="18" name="Group 17"/>
            <p:cNvGrpSpPr/>
            <p:nvPr/>
          </p:nvGrpSpPr>
          <p:grpSpPr>
            <a:xfrm>
              <a:off x="9756446" y="3818534"/>
              <a:ext cx="6127057" cy="4875630"/>
              <a:chOff x="9756446" y="3818534"/>
              <a:chExt cx="6127057" cy="4875630"/>
            </a:xfrm>
          </p:grpSpPr>
          <p:grpSp>
            <p:nvGrpSpPr>
              <p:cNvPr id="19" name="Group 24"/>
              <p:cNvGrpSpPr/>
              <p:nvPr/>
            </p:nvGrpSpPr>
            <p:grpSpPr>
              <a:xfrm>
                <a:off x="9908846" y="4130370"/>
                <a:ext cx="5974657" cy="4563794"/>
                <a:chOff x="0" y="0"/>
                <a:chExt cx="2608581" cy="1992587"/>
              </a:xfrm>
            </p:grpSpPr>
            <p:sp>
              <p:nvSpPr>
                <p:cNvPr id="23" name="Freeform 25"/>
                <p:cNvSpPr/>
                <p:nvPr/>
              </p:nvSpPr>
              <p:spPr>
                <a:xfrm>
                  <a:off x="0" y="0"/>
                  <a:ext cx="2608581" cy="19925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8581" h="1992587">
                      <a:moveTo>
                        <a:pt x="0" y="0"/>
                      </a:moveTo>
                      <a:lnTo>
                        <a:pt x="2608581" y="0"/>
                      </a:lnTo>
                      <a:lnTo>
                        <a:pt x="2608581" y="1992587"/>
                      </a:lnTo>
                      <a:lnTo>
                        <a:pt x="0" y="1992587"/>
                      </a:lnTo>
                      <a:close/>
                    </a:path>
                  </a:pathLst>
                </a:custGeom>
                <a:solidFill>
                  <a:srgbClr val="4A5049"/>
                </a:solidFill>
                <a:ln w="38100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TextBox 26"/>
                <p:cNvSpPr txBox="1"/>
                <p:nvPr/>
              </p:nvSpPr>
              <p:spPr>
                <a:xfrm>
                  <a:off x="0" y="-104775"/>
                  <a:ext cx="2608581" cy="2097362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" name="Group 27"/>
              <p:cNvGrpSpPr/>
              <p:nvPr/>
            </p:nvGrpSpPr>
            <p:grpSpPr>
              <a:xfrm>
                <a:off x="9756446" y="3818534"/>
                <a:ext cx="5974657" cy="4723229"/>
                <a:chOff x="0" y="0"/>
                <a:chExt cx="2608581" cy="2062198"/>
              </a:xfrm>
            </p:grpSpPr>
            <p:sp>
              <p:nvSpPr>
                <p:cNvPr id="21" name="Freeform 28"/>
                <p:cNvSpPr/>
                <p:nvPr/>
              </p:nvSpPr>
              <p:spPr>
                <a:xfrm>
                  <a:off x="0" y="0"/>
                  <a:ext cx="2608581" cy="20621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8581" h="2062198">
                      <a:moveTo>
                        <a:pt x="0" y="0"/>
                      </a:moveTo>
                      <a:lnTo>
                        <a:pt x="2608581" y="0"/>
                      </a:lnTo>
                      <a:lnTo>
                        <a:pt x="2608581" y="2062198"/>
                      </a:lnTo>
                      <a:lnTo>
                        <a:pt x="0" y="2062198"/>
                      </a:lnTo>
                      <a:close/>
                    </a:path>
                  </a:pathLst>
                </a:custGeom>
                <a:solidFill>
                  <a:srgbClr val="FFB8BE"/>
                </a:solidFill>
                <a:ln w="38100" cap="sq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TextBox 29"/>
                <p:cNvSpPr txBox="1"/>
                <p:nvPr/>
              </p:nvSpPr>
              <p:spPr>
                <a:xfrm>
                  <a:off x="0" y="-104775"/>
                  <a:ext cx="2608581" cy="216697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2659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33" name="Freeform 31"/>
            <p:cNvSpPr/>
            <p:nvPr/>
          </p:nvSpPr>
          <p:spPr>
            <a:xfrm rot="-474852">
              <a:off x="9271673" y="6934782"/>
              <a:ext cx="969545" cy="1606981"/>
            </a:xfrm>
            <a:custGeom>
              <a:avLst/>
              <a:gdLst/>
              <a:ahLst/>
              <a:cxnLst/>
              <a:rect l="l" t="t" r="r" b="b"/>
              <a:pathLst>
                <a:path w="969545" h="1606981">
                  <a:moveTo>
                    <a:pt x="0" y="0"/>
                  </a:moveTo>
                  <a:lnTo>
                    <a:pt x="969546" y="0"/>
                  </a:lnTo>
                  <a:lnTo>
                    <a:pt x="969546" y="1606982"/>
                  </a:lnTo>
                  <a:lnTo>
                    <a:pt x="0" y="16069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=""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8"/>
            <p:cNvSpPr txBox="1"/>
            <p:nvPr/>
          </p:nvSpPr>
          <p:spPr>
            <a:xfrm>
              <a:off x="10318050" y="3809390"/>
              <a:ext cx="3858089" cy="12585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093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02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TextBox 39"/>
            <p:cNvSpPr txBox="1"/>
            <p:nvPr/>
          </p:nvSpPr>
          <p:spPr>
            <a:xfrm>
              <a:off x="10347234" y="4930143"/>
              <a:ext cx="5034237" cy="35792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Đọc và chuẩn bị trước </a:t>
              </a:r>
              <a:r>
                <a:rPr kumimoji="0" lang="vi-VN" sz="4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Bài 2: Thực hành xoá và di chuyển khối văn bản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293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D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7144" y="555587"/>
            <a:ext cx="17464352" cy="8484163"/>
            <a:chOff x="0" y="0"/>
            <a:chExt cx="4599665" cy="223451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99665" cy="2234512"/>
            </a:xfrm>
            <a:custGeom>
              <a:avLst/>
              <a:gdLst/>
              <a:ahLst/>
              <a:cxnLst/>
              <a:rect l="l" t="t" r="r" b="b"/>
              <a:pathLst>
                <a:path w="4599665" h="2234512">
                  <a:moveTo>
                    <a:pt x="35464" y="0"/>
                  </a:moveTo>
                  <a:lnTo>
                    <a:pt x="4564201" y="0"/>
                  </a:lnTo>
                  <a:cubicBezTo>
                    <a:pt x="4583787" y="0"/>
                    <a:pt x="4599665" y="15878"/>
                    <a:pt x="4599665" y="35464"/>
                  </a:cubicBezTo>
                  <a:lnTo>
                    <a:pt x="4599665" y="2199048"/>
                  </a:lnTo>
                  <a:cubicBezTo>
                    <a:pt x="4599665" y="2218634"/>
                    <a:pt x="4583787" y="2234512"/>
                    <a:pt x="4564201" y="2234512"/>
                  </a:cubicBezTo>
                  <a:lnTo>
                    <a:pt x="35464" y="2234512"/>
                  </a:lnTo>
                  <a:cubicBezTo>
                    <a:pt x="15878" y="2234512"/>
                    <a:pt x="0" y="2218634"/>
                    <a:pt x="0" y="2199048"/>
                  </a:cubicBezTo>
                  <a:lnTo>
                    <a:pt x="0" y="35464"/>
                  </a:lnTo>
                  <a:cubicBezTo>
                    <a:pt x="0" y="15878"/>
                    <a:pt x="15878" y="0"/>
                    <a:pt x="35464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99665" cy="228213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05634" y="3146507"/>
            <a:ext cx="16076729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72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QUÝ THẦY CÔ VÀ CÁC EM HỌC SINH</a:t>
            </a:r>
            <a:endParaRPr lang="en-US" sz="7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0" y="9399631"/>
            <a:ext cx="18288000" cy="887369"/>
            <a:chOff x="0" y="0"/>
            <a:chExt cx="4595146" cy="22296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95146" cy="222965"/>
            </a:xfrm>
            <a:custGeom>
              <a:avLst/>
              <a:gdLst/>
              <a:ahLst/>
              <a:cxnLst/>
              <a:rect l="l" t="t" r="r" b="b"/>
              <a:pathLst>
                <a:path w="4595146" h="222965">
                  <a:moveTo>
                    <a:pt x="16933" y="0"/>
                  </a:moveTo>
                  <a:lnTo>
                    <a:pt x="4578213" y="0"/>
                  </a:lnTo>
                  <a:cubicBezTo>
                    <a:pt x="4582704" y="0"/>
                    <a:pt x="4587011" y="1784"/>
                    <a:pt x="4590186" y="4960"/>
                  </a:cubicBezTo>
                  <a:cubicBezTo>
                    <a:pt x="4593362" y="8135"/>
                    <a:pt x="4595146" y="12442"/>
                    <a:pt x="4595146" y="16933"/>
                  </a:cubicBezTo>
                  <a:lnTo>
                    <a:pt x="4595146" y="206032"/>
                  </a:lnTo>
                  <a:cubicBezTo>
                    <a:pt x="4595146" y="210523"/>
                    <a:pt x="4593362" y="214830"/>
                    <a:pt x="4590186" y="218006"/>
                  </a:cubicBezTo>
                  <a:cubicBezTo>
                    <a:pt x="4587011" y="221181"/>
                    <a:pt x="4582704" y="222965"/>
                    <a:pt x="4578213" y="222965"/>
                  </a:cubicBezTo>
                  <a:lnTo>
                    <a:pt x="16933" y="222965"/>
                  </a:lnTo>
                  <a:cubicBezTo>
                    <a:pt x="12442" y="222965"/>
                    <a:pt x="8135" y="221181"/>
                    <a:pt x="4960" y="218006"/>
                  </a:cubicBezTo>
                  <a:cubicBezTo>
                    <a:pt x="1784" y="214830"/>
                    <a:pt x="0" y="210523"/>
                    <a:pt x="0" y="206032"/>
                  </a:cubicBezTo>
                  <a:lnTo>
                    <a:pt x="0" y="16933"/>
                  </a:lnTo>
                  <a:cubicBezTo>
                    <a:pt x="0" y="12442"/>
                    <a:pt x="1784" y="8135"/>
                    <a:pt x="4960" y="4960"/>
                  </a:cubicBezTo>
                  <a:cubicBezTo>
                    <a:pt x="8135" y="1784"/>
                    <a:pt x="12442" y="0"/>
                    <a:pt x="16933" y="0"/>
                  </a:cubicBezTo>
                  <a:close/>
                </a:path>
              </a:pathLst>
            </a:custGeom>
            <a:solidFill>
              <a:srgbClr val="CDA6C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4595146" cy="270590"/>
            </a:xfrm>
            <a:prstGeom prst="rect">
              <a:avLst/>
            </a:prstGeom>
          </p:spPr>
          <p:txBody>
            <a:bodyPr lIns="53248" tIns="53248" rIns="53248" bIns="53248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8270" y="9599279"/>
            <a:ext cx="2786298" cy="488073"/>
            <a:chOff x="0" y="0"/>
            <a:chExt cx="700101" cy="122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00101" cy="122636"/>
            </a:xfrm>
            <a:custGeom>
              <a:avLst/>
              <a:gdLst/>
              <a:ahLst/>
              <a:cxnLst/>
              <a:rect l="l" t="t" r="r" b="b"/>
              <a:pathLst>
                <a:path w="700101" h="122636">
                  <a:moveTo>
                    <a:pt x="61318" y="0"/>
                  </a:moveTo>
                  <a:lnTo>
                    <a:pt x="638783" y="0"/>
                  </a:lnTo>
                  <a:cubicBezTo>
                    <a:pt x="655045" y="0"/>
                    <a:pt x="670642" y="6460"/>
                    <a:pt x="682141" y="17960"/>
                  </a:cubicBezTo>
                  <a:cubicBezTo>
                    <a:pt x="693641" y="29459"/>
                    <a:pt x="700101" y="45055"/>
                    <a:pt x="700101" y="61318"/>
                  </a:cubicBezTo>
                  <a:lnTo>
                    <a:pt x="700101" y="61318"/>
                  </a:lnTo>
                  <a:cubicBezTo>
                    <a:pt x="700101" y="95183"/>
                    <a:pt x="672648" y="122636"/>
                    <a:pt x="638783" y="122636"/>
                  </a:cubicBezTo>
                  <a:lnTo>
                    <a:pt x="61318" y="122636"/>
                  </a:lnTo>
                  <a:cubicBezTo>
                    <a:pt x="45055" y="122636"/>
                    <a:pt x="29459" y="116176"/>
                    <a:pt x="17960" y="104676"/>
                  </a:cubicBezTo>
                  <a:cubicBezTo>
                    <a:pt x="6460" y="93177"/>
                    <a:pt x="0" y="77581"/>
                    <a:pt x="0" y="61318"/>
                  </a:cubicBezTo>
                  <a:lnTo>
                    <a:pt x="0" y="61318"/>
                  </a:lnTo>
                  <a:cubicBezTo>
                    <a:pt x="0" y="45055"/>
                    <a:pt x="6460" y="29459"/>
                    <a:pt x="17960" y="17960"/>
                  </a:cubicBezTo>
                  <a:cubicBezTo>
                    <a:pt x="29459" y="6460"/>
                    <a:pt x="45055" y="0"/>
                    <a:pt x="61318" y="0"/>
                  </a:cubicBezTo>
                  <a:close/>
                </a:path>
              </a:pathLst>
            </a:custGeom>
            <a:solidFill>
              <a:srgbClr val="F1D8E2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700101" cy="170261"/>
            </a:xfrm>
            <a:prstGeom prst="rect">
              <a:avLst/>
            </a:prstGeom>
          </p:spPr>
          <p:txBody>
            <a:bodyPr lIns="53248" tIns="53248" rIns="53248" bIns="53248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2" name="Freeform 12"/>
          <p:cNvSpPr/>
          <p:nvPr/>
        </p:nvSpPr>
        <p:spPr>
          <a:xfrm flipH="1" flipV="1">
            <a:off x="206258" y="9526222"/>
            <a:ext cx="634188" cy="634188"/>
          </a:xfrm>
          <a:custGeom>
            <a:avLst/>
            <a:gdLst/>
            <a:ahLst/>
            <a:cxnLst/>
            <a:rect l="l" t="t" r="r" b="b"/>
            <a:pathLst>
              <a:path w="634188" h="634188">
                <a:moveTo>
                  <a:pt x="634187" y="634187"/>
                </a:moveTo>
                <a:lnTo>
                  <a:pt x="0" y="634187"/>
                </a:lnTo>
                <a:lnTo>
                  <a:pt x="0" y="0"/>
                </a:lnTo>
                <a:lnTo>
                  <a:pt x="634187" y="0"/>
                </a:lnTo>
                <a:lnTo>
                  <a:pt x="634187" y="63418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V="1">
            <a:off x="17454748" y="9526222"/>
            <a:ext cx="634188" cy="634188"/>
          </a:xfrm>
          <a:custGeom>
            <a:avLst/>
            <a:gdLst/>
            <a:ahLst/>
            <a:cxnLst/>
            <a:rect l="l" t="t" r="r" b="b"/>
            <a:pathLst>
              <a:path w="634188" h="634188">
                <a:moveTo>
                  <a:pt x="0" y="634187"/>
                </a:moveTo>
                <a:lnTo>
                  <a:pt x="634188" y="634187"/>
                </a:lnTo>
                <a:lnTo>
                  <a:pt x="634188" y="0"/>
                </a:lnTo>
                <a:lnTo>
                  <a:pt x="0" y="0"/>
                </a:lnTo>
                <a:lnTo>
                  <a:pt x="0" y="63418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3742604" y="745127"/>
            <a:ext cx="10802791" cy="488073"/>
            <a:chOff x="0" y="0"/>
            <a:chExt cx="2714370" cy="122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714370" cy="122636"/>
            </a:xfrm>
            <a:custGeom>
              <a:avLst/>
              <a:gdLst/>
              <a:ahLst/>
              <a:cxnLst/>
              <a:rect l="l" t="t" r="r" b="b"/>
              <a:pathLst>
                <a:path w="2714370" h="122636">
                  <a:moveTo>
                    <a:pt x="36550" y="0"/>
                  </a:moveTo>
                  <a:lnTo>
                    <a:pt x="2677821" y="0"/>
                  </a:lnTo>
                  <a:cubicBezTo>
                    <a:pt x="2698007" y="0"/>
                    <a:pt x="2714370" y="16364"/>
                    <a:pt x="2714370" y="36550"/>
                  </a:cubicBezTo>
                  <a:lnTo>
                    <a:pt x="2714370" y="86086"/>
                  </a:lnTo>
                  <a:cubicBezTo>
                    <a:pt x="2714370" y="106272"/>
                    <a:pt x="2698007" y="122636"/>
                    <a:pt x="2677821" y="122636"/>
                  </a:cubicBezTo>
                  <a:lnTo>
                    <a:pt x="36550" y="122636"/>
                  </a:lnTo>
                  <a:cubicBezTo>
                    <a:pt x="26856" y="122636"/>
                    <a:pt x="17560" y="118785"/>
                    <a:pt x="10705" y="111931"/>
                  </a:cubicBezTo>
                  <a:cubicBezTo>
                    <a:pt x="3851" y="105076"/>
                    <a:pt x="0" y="95780"/>
                    <a:pt x="0" y="86086"/>
                  </a:cubicBezTo>
                  <a:lnTo>
                    <a:pt x="0" y="36550"/>
                  </a:lnTo>
                  <a:cubicBezTo>
                    <a:pt x="0" y="16364"/>
                    <a:pt x="16364" y="0"/>
                    <a:pt x="36550" y="0"/>
                  </a:cubicBezTo>
                  <a:close/>
                </a:path>
              </a:pathLst>
            </a:custGeom>
            <a:solidFill>
              <a:srgbClr val="F1D8E2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2714370" cy="170261"/>
            </a:xfrm>
            <a:prstGeom prst="rect">
              <a:avLst/>
            </a:prstGeom>
          </p:spPr>
          <p:txBody>
            <a:bodyPr lIns="53248" tIns="53248" rIns="53248" bIns="53248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40472" y="745127"/>
            <a:ext cx="488073" cy="488073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D8E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2217383" y="745127"/>
            <a:ext cx="488073" cy="488073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D8E2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2794294" y="745127"/>
            <a:ext cx="488073" cy="488073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D8E2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5212146" y="745127"/>
            <a:ext cx="488073" cy="488073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D8E2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5789056" y="745127"/>
            <a:ext cx="488073" cy="488073"/>
            <a:chOff x="0" y="0"/>
            <a:chExt cx="812800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D8E2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6365967" y="745127"/>
            <a:ext cx="488073" cy="488073"/>
            <a:chOff x="0" y="0"/>
            <a:chExt cx="812800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1D8E2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4555321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6" name="Group 2"/>
          <p:cNvGrpSpPr/>
          <p:nvPr/>
        </p:nvGrpSpPr>
        <p:grpSpPr>
          <a:xfrm>
            <a:off x="900726" y="1982934"/>
            <a:ext cx="16466344" cy="7603564"/>
            <a:chOff x="0" y="0"/>
            <a:chExt cx="21955125" cy="10138085"/>
          </a:xfrm>
        </p:grpSpPr>
        <p:sp>
          <p:nvSpPr>
            <p:cNvPr id="167" name="Freeform 3"/>
            <p:cNvSpPr/>
            <p:nvPr/>
          </p:nvSpPr>
          <p:spPr>
            <a:xfrm>
              <a:off x="0" y="0"/>
              <a:ext cx="10138085" cy="10138085"/>
            </a:xfrm>
            <a:custGeom>
              <a:avLst/>
              <a:gdLst/>
              <a:ahLst/>
              <a:cxnLst/>
              <a:rect l="l" t="t" r="r" b="b"/>
              <a:pathLst>
                <a:path w="10138085" h="10138085">
                  <a:moveTo>
                    <a:pt x="0" y="0"/>
                  </a:moveTo>
                  <a:lnTo>
                    <a:pt x="10138085" y="0"/>
                  </a:lnTo>
                  <a:lnTo>
                    <a:pt x="10138085" y="10138085"/>
                  </a:lnTo>
                  <a:lnTo>
                    <a:pt x="0" y="101380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68" name="Freeform 4"/>
            <p:cNvSpPr/>
            <p:nvPr/>
          </p:nvSpPr>
          <p:spPr>
            <a:xfrm>
              <a:off x="10099985" y="0"/>
              <a:ext cx="10138085" cy="10138085"/>
            </a:xfrm>
            <a:custGeom>
              <a:avLst/>
              <a:gdLst/>
              <a:ahLst/>
              <a:cxnLst/>
              <a:rect l="l" t="t" r="r" b="b"/>
              <a:pathLst>
                <a:path w="10138085" h="10138085">
                  <a:moveTo>
                    <a:pt x="0" y="0"/>
                  </a:moveTo>
                  <a:lnTo>
                    <a:pt x="10138085" y="0"/>
                  </a:lnTo>
                  <a:lnTo>
                    <a:pt x="10138085" y="10138085"/>
                  </a:lnTo>
                  <a:lnTo>
                    <a:pt x="0" y="101380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</p:sp>
        <p:sp>
          <p:nvSpPr>
            <p:cNvPr id="169" name="Freeform 5"/>
            <p:cNvSpPr/>
            <p:nvPr/>
          </p:nvSpPr>
          <p:spPr>
            <a:xfrm>
              <a:off x="20199970" y="0"/>
              <a:ext cx="1755155" cy="10138085"/>
            </a:xfrm>
            <a:custGeom>
              <a:avLst/>
              <a:gdLst/>
              <a:ahLst/>
              <a:cxnLst/>
              <a:rect l="l" t="t" r="r" b="b"/>
              <a:pathLst>
                <a:path w="1755155" h="10138085">
                  <a:moveTo>
                    <a:pt x="0" y="0"/>
                  </a:moveTo>
                  <a:lnTo>
                    <a:pt x="1755155" y="0"/>
                  </a:lnTo>
                  <a:lnTo>
                    <a:pt x="1755155" y="10138085"/>
                  </a:lnTo>
                  <a:lnTo>
                    <a:pt x="0" y="101380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</p:spPr>
        </p:sp>
      </p:grpSp>
      <p:graphicFrame>
        <p:nvGraphicFramePr>
          <p:cNvPr id="170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4576593"/>
              </p:ext>
            </p:extLst>
          </p:nvPr>
        </p:nvGraphicFramePr>
        <p:xfrm>
          <a:off x="-153634" y="31171"/>
          <a:ext cx="18262728" cy="10287002"/>
        </p:xfrm>
        <a:graphic>
          <a:graphicData uri="http://schemas.openxmlformats.org/drawingml/2006/table">
            <a:tbl>
              <a:tblPr/>
              <a:tblGrid>
                <a:gridCol w="6087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87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875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49479"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0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04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A504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4021">
                <a:tc rowSpan="3" gridSpan="3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h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71751">
                <a:tc gridSpan="3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71751">
                <a:tc gridSpan="3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pPr algn="ctr">
                        <a:lnSpc>
                          <a:spcPts val="2520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4A504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71" name="Group 7"/>
          <p:cNvGrpSpPr/>
          <p:nvPr/>
        </p:nvGrpSpPr>
        <p:grpSpPr>
          <a:xfrm>
            <a:off x="1326826" y="904188"/>
            <a:ext cx="787699" cy="750775"/>
            <a:chOff x="0" y="0"/>
            <a:chExt cx="812800" cy="774700"/>
          </a:xfrm>
        </p:grpSpPr>
        <p:sp>
          <p:nvSpPr>
            <p:cNvPr id="172" name="Freeform 8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7838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3" name="TextBox 9"/>
            <p:cNvSpPr txBox="1"/>
            <p:nvPr/>
          </p:nvSpPr>
          <p:spPr>
            <a:xfrm>
              <a:off x="228600" y="161925"/>
              <a:ext cx="355600" cy="447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4" name="Group 10"/>
          <p:cNvGrpSpPr/>
          <p:nvPr/>
        </p:nvGrpSpPr>
        <p:grpSpPr>
          <a:xfrm>
            <a:off x="2114525" y="904188"/>
            <a:ext cx="787699" cy="750775"/>
            <a:chOff x="0" y="0"/>
            <a:chExt cx="812800" cy="774700"/>
          </a:xfrm>
        </p:grpSpPr>
        <p:sp>
          <p:nvSpPr>
            <p:cNvPr id="175" name="Freeform 11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7838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6" name="TextBox 12"/>
            <p:cNvSpPr txBox="1"/>
            <p:nvPr/>
          </p:nvSpPr>
          <p:spPr>
            <a:xfrm>
              <a:off x="228600" y="161925"/>
              <a:ext cx="355600" cy="447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7" name="Group 13"/>
          <p:cNvGrpSpPr/>
          <p:nvPr/>
        </p:nvGrpSpPr>
        <p:grpSpPr>
          <a:xfrm>
            <a:off x="2902223" y="904188"/>
            <a:ext cx="787699" cy="750775"/>
            <a:chOff x="0" y="0"/>
            <a:chExt cx="812800" cy="774700"/>
          </a:xfrm>
        </p:grpSpPr>
        <p:sp>
          <p:nvSpPr>
            <p:cNvPr id="178" name="Freeform 14"/>
            <p:cNvSpPr/>
            <p:nvPr/>
          </p:nvSpPr>
          <p:spPr>
            <a:xfrm>
              <a:off x="0" y="0"/>
              <a:ext cx="812800" cy="774700"/>
            </a:xfrm>
            <a:custGeom>
              <a:avLst/>
              <a:gdLst/>
              <a:ahLst/>
              <a:cxnLst/>
              <a:rect l="l" t="t" r="r" b="b"/>
              <a:pathLst>
                <a:path w="812800" h="774700">
                  <a:moveTo>
                    <a:pt x="406400" y="0"/>
                  </a:moveTo>
                  <a:lnTo>
                    <a:pt x="502338" y="295909"/>
                  </a:lnTo>
                  <a:lnTo>
                    <a:pt x="812800" y="295909"/>
                  </a:lnTo>
                  <a:lnTo>
                    <a:pt x="561631" y="478791"/>
                  </a:lnTo>
                  <a:lnTo>
                    <a:pt x="657569" y="774700"/>
                  </a:lnTo>
                  <a:lnTo>
                    <a:pt x="406400" y="591819"/>
                  </a:lnTo>
                  <a:lnTo>
                    <a:pt x="155231" y="774700"/>
                  </a:lnTo>
                  <a:lnTo>
                    <a:pt x="251169" y="478791"/>
                  </a:lnTo>
                  <a:lnTo>
                    <a:pt x="0" y="295909"/>
                  </a:lnTo>
                  <a:lnTo>
                    <a:pt x="310462" y="295909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F7838D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79" name="TextBox 15"/>
            <p:cNvSpPr txBox="1"/>
            <p:nvPr/>
          </p:nvSpPr>
          <p:spPr>
            <a:xfrm>
              <a:off x="228600" y="161925"/>
              <a:ext cx="355600" cy="447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82" name="Freeform 18"/>
          <p:cNvSpPr/>
          <p:nvPr/>
        </p:nvSpPr>
        <p:spPr>
          <a:xfrm rot="584399">
            <a:off x="15741099" y="1010665"/>
            <a:ext cx="1622779" cy="1503099"/>
          </a:xfrm>
          <a:custGeom>
            <a:avLst/>
            <a:gdLst/>
            <a:ahLst/>
            <a:cxnLst/>
            <a:rect l="l" t="t" r="r" b="b"/>
            <a:pathLst>
              <a:path w="1622779" h="1503099">
                <a:moveTo>
                  <a:pt x="0" y="0"/>
                </a:moveTo>
                <a:lnTo>
                  <a:pt x="1622779" y="0"/>
                </a:lnTo>
                <a:lnTo>
                  <a:pt x="1622779" y="1503099"/>
                </a:lnTo>
                <a:lnTo>
                  <a:pt x="0" y="15030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53634" y="2619327"/>
            <a:ext cx="18262728" cy="7769457"/>
          </a:xfrm>
          <a:prstGeom prst="rect">
            <a:avLst/>
          </a:prstGeom>
        </p:spPr>
      </p:pic>
      <p:sp>
        <p:nvSpPr>
          <p:cNvPr id="180" name="Freeform 16"/>
          <p:cNvSpPr/>
          <p:nvPr/>
        </p:nvSpPr>
        <p:spPr>
          <a:xfrm>
            <a:off x="16255870" y="8753912"/>
            <a:ext cx="2006859" cy="1317001"/>
          </a:xfrm>
          <a:custGeom>
            <a:avLst/>
            <a:gdLst/>
            <a:ahLst/>
            <a:cxnLst/>
            <a:rect l="l" t="t" r="r" b="b"/>
            <a:pathLst>
              <a:path w="2006859" h="1317001">
                <a:moveTo>
                  <a:pt x="0" y="0"/>
                </a:moveTo>
                <a:lnTo>
                  <a:pt x="2006860" y="0"/>
                </a:lnTo>
                <a:lnTo>
                  <a:pt x="2006860" y="1317002"/>
                </a:lnTo>
                <a:lnTo>
                  <a:pt x="0" y="131700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1" name="Freeform 17"/>
          <p:cNvSpPr/>
          <p:nvPr/>
        </p:nvSpPr>
        <p:spPr>
          <a:xfrm rot="613201">
            <a:off x="-228534" y="8474760"/>
            <a:ext cx="2591097" cy="1875307"/>
          </a:xfrm>
          <a:custGeom>
            <a:avLst/>
            <a:gdLst/>
            <a:ahLst/>
            <a:cxnLst/>
            <a:rect l="l" t="t" r="r" b="b"/>
            <a:pathLst>
              <a:path w="2591097" h="1875307">
                <a:moveTo>
                  <a:pt x="0" y="0"/>
                </a:moveTo>
                <a:lnTo>
                  <a:pt x="2591097" y="0"/>
                </a:lnTo>
                <a:lnTo>
                  <a:pt x="2591097" y="1875307"/>
                </a:lnTo>
                <a:lnTo>
                  <a:pt x="0" y="1875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3" name="Freeform 19"/>
          <p:cNvSpPr/>
          <p:nvPr/>
        </p:nvSpPr>
        <p:spPr>
          <a:xfrm>
            <a:off x="334490" y="4914900"/>
            <a:ext cx="1406782" cy="1266104"/>
          </a:xfrm>
          <a:custGeom>
            <a:avLst/>
            <a:gdLst/>
            <a:ahLst/>
            <a:cxnLst/>
            <a:rect l="l" t="t" r="r" b="b"/>
            <a:pathLst>
              <a:path w="1406782" h="1266104">
                <a:moveTo>
                  <a:pt x="0" y="0"/>
                </a:moveTo>
                <a:lnTo>
                  <a:pt x="1406782" y="0"/>
                </a:lnTo>
                <a:lnTo>
                  <a:pt x="1406782" y="1266104"/>
                </a:lnTo>
                <a:lnTo>
                  <a:pt x="0" y="126610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0"/>
          <p:cNvSpPr txBox="1"/>
          <p:nvPr/>
        </p:nvSpPr>
        <p:spPr>
          <a:xfrm>
            <a:off x="2184990" y="1645025"/>
            <a:ext cx="1415789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1548366" y="2395800"/>
            <a:ext cx="16767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vi-VN" altLang="en-US" sz="3600" b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en-US" sz="3600" b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altLang="en-US" sz="3600" b="1" u="sng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altLang="en-US" sz="3600" u="sng" dirty="0"/>
          </a:p>
        </p:txBody>
      </p:sp>
    </p:spTree>
    <p:extLst>
      <p:ext uri="{BB962C8B-B14F-4D97-AF65-F5344CB8AC3E}">
        <p14:creationId xmlns:p14="http://schemas.microsoft.com/office/powerpoint/2010/main" val="4236115476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nchua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516600" cy="10287000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13770BD5-3EC0-90B4-B4B9-5285368FD907}"/>
              </a:ext>
            </a:extLst>
          </p:cNvPr>
          <p:cNvSpPr txBox="1"/>
          <p:nvPr/>
        </p:nvSpPr>
        <p:spPr>
          <a:xfrm>
            <a:off x="3352800" y="190500"/>
            <a:ext cx="1103910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video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nhắc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800" b="1" dirty="0">
              <a:solidFill>
                <a:schemeClr val="bg1"/>
              </a:solidFill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41841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9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0ADC9-3C64-EE4C-0926-686B50D70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8A3BD8F-C21B-B112-A1E2-72CEE53EFCE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Alternate Process 16">
            <a:extLst>
              <a:ext uri="{FF2B5EF4-FFF2-40B4-BE49-F238E27FC236}">
                <a16:creationId xmlns:a16="http://schemas.microsoft.com/office/drawing/2014/main" id="{1D40433A-176A-931C-5498-A4FFFFE20942}"/>
              </a:ext>
            </a:extLst>
          </p:cNvPr>
          <p:cNvSpPr/>
          <p:nvPr/>
        </p:nvSpPr>
        <p:spPr>
          <a:xfrm>
            <a:off x="1371600" y="406835"/>
            <a:ext cx="15544800" cy="5033955"/>
          </a:xfrm>
          <a:prstGeom prst="flowChartAlternate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C7BB19-4445-6C29-9BC5-0BC94D62BAFF}"/>
              </a:ext>
            </a:extLst>
          </p:cNvPr>
          <p:cNvSpPr txBox="1"/>
          <p:nvPr/>
        </p:nvSpPr>
        <p:spPr>
          <a:xfrm>
            <a:off x="1752600" y="484326"/>
            <a:ext cx="14478000" cy="4811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6000" dirty="0" err="1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Bạn</a:t>
            </a:r>
            <a:r>
              <a:rPr lang="en-US" sz="60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Hồng</a:t>
            </a:r>
            <a:r>
              <a:rPr lang="en-US" sz="60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nói</a:t>
            </a:r>
            <a:r>
              <a:rPr lang="en-US" sz="60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: </a:t>
            </a:r>
            <a:endParaRPr lang="en-US" sz="6000" dirty="0" smtClean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en-US" sz="6000" dirty="0" smtClean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“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Muốn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sao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chép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một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khối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văn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bản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thì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phải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biết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cách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thực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hiện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thao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tác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chọn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khối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văn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bản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đó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”.</a:t>
            </a:r>
            <a:r>
              <a:rPr lang="en-US" sz="60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Em </a:t>
            </a:r>
            <a:r>
              <a:rPr lang="en-US" sz="6000" dirty="0" err="1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có</a:t>
            </a:r>
            <a:r>
              <a:rPr lang="en-US" sz="60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đồng</a:t>
            </a:r>
            <a:r>
              <a:rPr lang="en-US" sz="60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ý </a:t>
            </a:r>
            <a:r>
              <a:rPr lang="en-US" sz="6000" dirty="0" err="1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với</a:t>
            </a:r>
            <a:r>
              <a:rPr lang="en-US" sz="60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bạn</a:t>
            </a:r>
            <a:r>
              <a:rPr lang="en-US" sz="60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Hồng </a:t>
            </a:r>
            <a:r>
              <a:rPr lang="en-US" sz="6000" dirty="0" err="1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không</a:t>
            </a:r>
            <a:r>
              <a:rPr lang="en-US" sz="60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? </a:t>
            </a:r>
            <a:r>
              <a:rPr lang="en-US" sz="6000" dirty="0" err="1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Vì</a:t>
            </a:r>
            <a:r>
              <a:rPr lang="en-US" sz="60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sao</a:t>
            </a:r>
            <a:r>
              <a:rPr lang="en-US" sz="6000" dirty="0"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?</a:t>
            </a:r>
            <a:r>
              <a:rPr lang="en-US" sz="6000" dirty="0">
                <a:effectLst/>
                <a:latin typeface="Times" panose="02020603050405020304" pitchFamily="18" charset="0"/>
                <a:ea typeface="Calibri" panose="020F0502020204030204" pitchFamily="34" charset="0"/>
                <a:cs typeface="Times" panose="02020603050405020304" pitchFamily="18" charset="0"/>
              </a:rPr>
              <a:t> </a:t>
            </a:r>
            <a:endParaRPr lang="en-VN" sz="600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</p:txBody>
      </p:sp>
      <p:sp>
        <p:nvSpPr>
          <p:cNvPr id="20" name="Alternate Process 19">
            <a:extLst>
              <a:ext uri="{FF2B5EF4-FFF2-40B4-BE49-F238E27FC236}">
                <a16:creationId xmlns:a16="http://schemas.microsoft.com/office/drawing/2014/main" id="{F6B5D085-FC10-B42C-E061-06D0CF7BADE4}"/>
              </a:ext>
            </a:extLst>
          </p:cNvPr>
          <p:cNvSpPr/>
          <p:nvPr/>
        </p:nvSpPr>
        <p:spPr>
          <a:xfrm>
            <a:off x="1447800" y="6896100"/>
            <a:ext cx="2952750" cy="1447800"/>
          </a:xfrm>
          <a:prstGeom prst="flowChartAlternateProcess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b="1" dirty="0">
                <a:latin typeface="Arial" panose="020B0604020202020204" pitchFamily="34" charset="0"/>
                <a:cs typeface="Arial" panose="020B0604020202020204" pitchFamily="34" charset="0"/>
              </a:rPr>
              <a:t>ĐỒNG Ý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C6EBF5-DEA3-755D-D418-057CF097536A}"/>
              </a:ext>
            </a:extLst>
          </p:cNvPr>
          <p:cNvSpPr txBox="1"/>
          <p:nvPr/>
        </p:nvSpPr>
        <p:spPr>
          <a:xfrm>
            <a:off x="5334000" y="6243578"/>
            <a:ext cx="11849100" cy="286232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6000" b="1" dirty="0" err="1">
                <a:latin typeface="Times" panose="02020603050405020304" pitchFamily="18" charset="0"/>
                <a:cs typeface="Times" panose="02020603050405020304" pitchFamily="18" charset="0"/>
              </a:rPr>
              <a:t>Chọn</a:t>
            </a:r>
            <a:r>
              <a:rPr lang="en-US" sz="60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>
                <a:latin typeface="Times" panose="02020603050405020304" pitchFamily="18" charset="0"/>
                <a:cs typeface="Times" panose="02020603050405020304" pitchFamily="18" charset="0"/>
              </a:rPr>
              <a:t>khối</a:t>
            </a:r>
            <a:r>
              <a:rPr lang="en-US" sz="60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>
                <a:latin typeface="Times" panose="02020603050405020304" pitchFamily="18" charset="0"/>
                <a:cs typeface="Times" panose="02020603050405020304" pitchFamily="18" charset="0"/>
              </a:rPr>
              <a:t>văn</a:t>
            </a:r>
            <a:r>
              <a:rPr lang="en-US" sz="60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b="1" dirty="0" err="1">
                <a:latin typeface="Times" panose="02020603050405020304" pitchFamily="18" charset="0"/>
                <a:cs typeface="Times" panose="02020603050405020304" pitchFamily="18" charset="0"/>
              </a:rPr>
              <a:t>bản</a:t>
            </a:r>
            <a:r>
              <a:rPr lang="en-US" sz="6000" b="1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6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latin typeface="Times" panose="02020603050405020304" pitchFamily="18" charset="0"/>
                <a:cs typeface="Times" panose="02020603050405020304" pitchFamily="18" charset="0"/>
              </a:rPr>
              <a:t>để</a:t>
            </a:r>
            <a:r>
              <a:rPr lang="en-US" sz="6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latin typeface="Times" panose="02020603050405020304" pitchFamily="18" charset="0"/>
                <a:cs typeface="Times" panose="02020603050405020304" pitchFamily="18" charset="0"/>
              </a:rPr>
              <a:t>máy</a:t>
            </a:r>
            <a:r>
              <a:rPr lang="en-US" sz="6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latin typeface="Times" panose="02020603050405020304" pitchFamily="18" charset="0"/>
                <a:cs typeface="Times" panose="02020603050405020304" pitchFamily="18" charset="0"/>
              </a:rPr>
              <a:t>tính</a:t>
            </a:r>
            <a:r>
              <a:rPr lang="en-US" sz="6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vi-VN" sz="6000" dirty="0">
                <a:latin typeface="Times" panose="02020603050405020304" pitchFamily="18" charset="0"/>
                <a:cs typeface="Times" panose="02020603050405020304" pitchFamily="18" charset="0"/>
              </a:rPr>
              <a:t>xác định </a:t>
            </a:r>
            <a:r>
              <a:rPr lang="en-US" sz="6000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6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latin typeface="Times" panose="02020603050405020304" pitchFamily="18" charset="0"/>
                <a:cs typeface="Times" panose="02020603050405020304" pitchFamily="18" charset="0"/>
              </a:rPr>
              <a:t>khối</a:t>
            </a:r>
            <a:r>
              <a:rPr lang="en-US" sz="6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latin typeface="Times" panose="02020603050405020304" pitchFamily="18" charset="0"/>
                <a:cs typeface="Times" panose="02020603050405020304" pitchFamily="18" charset="0"/>
              </a:rPr>
              <a:t>văn</a:t>
            </a:r>
            <a:r>
              <a:rPr lang="en-US" sz="6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latin typeface="Times" panose="02020603050405020304" pitchFamily="18" charset="0"/>
                <a:cs typeface="Times" panose="02020603050405020304" pitchFamily="18" charset="0"/>
              </a:rPr>
              <a:t>bản</a:t>
            </a:r>
            <a:r>
              <a:rPr lang="en-US" sz="6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latin typeface="Times" panose="02020603050405020304" pitchFamily="18" charset="0"/>
                <a:cs typeface="Times" panose="02020603050405020304" pitchFamily="18" charset="0"/>
              </a:rPr>
              <a:t>nào</a:t>
            </a:r>
            <a:r>
              <a:rPr lang="en-US" sz="6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latin typeface="Times" panose="02020603050405020304" pitchFamily="18" charset="0"/>
                <a:cs typeface="Times" panose="02020603050405020304" pitchFamily="18" charset="0"/>
              </a:rPr>
              <a:t>cần</a:t>
            </a:r>
            <a:r>
              <a:rPr lang="en-US" sz="6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latin typeface="Times" panose="02020603050405020304" pitchFamily="18" charset="0"/>
                <a:cs typeface="Times" panose="02020603050405020304" pitchFamily="18" charset="0"/>
              </a:rPr>
              <a:t>được</a:t>
            </a:r>
            <a:r>
              <a:rPr lang="en-US" sz="6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latin typeface="Times" panose="02020603050405020304" pitchFamily="18" charset="0"/>
                <a:cs typeface="Times" panose="02020603050405020304" pitchFamily="18" charset="0"/>
              </a:rPr>
              <a:t>sao</a:t>
            </a:r>
            <a:r>
              <a:rPr lang="en-US" sz="6000" dirty="0"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6000" dirty="0" err="1">
                <a:latin typeface="Times" panose="02020603050405020304" pitchFamily="18" charset="0"/>
                <a:cs typeface="Times" panose="02020603050405020304" pitchFamily="18" charset="0"/>
              </a:rPr>
              <a:t>chép</a:t>
            </a:r>
            <a:r>
              <a:rPr lang="en-US" sz="6000" dirty="0"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lang="en-VN" sz="6000" dirty="0">
              <a:effectLst/>
              <a:latin typeface="Times" panose="02020603050405020304" pitchFamily="18" charset="0"/>
              <a:ea typeface="Calibri" panose="020F0502020204030204" pitchFamily="34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6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4199484" y="2912423"/>
            <a:ext cx="860211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 BÀI HỌC</a:t>
            </a:r>
            <a:endParaRPr lang="en-US" sz="6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Freeform 7"/>
          <p:cNvSpPr/>
          <p:nvPr/>
        </p:nvSpPr>
        <p:spPr>
          <a:xfrm>
            <a:off x="0" y="2497286"/>
            <a:ext cx="6993829" cy="7789714"/>
          </a:xfrm>
          <a:custGeom>
            <a:avLst/>
            <a:gdLst/>
            <a:ahLst/>
            <a:cxnLst/>
            <a:rect l="l" t="t" r="r" b="b"/>
            <a:pathLst>
              <a:path w="13993669" h="10110426">
                <a:moveTo>
                  <a:pt x="0" y="0"/>
                </a:moveTo>
                <a:lnTo>
                  <a:pt x="13993669" y="0"/>
                </a:lnTo>
                <a:lnTo>
                  <a:pt x="13993669" y="10110426"/>
                </a:lnTo>
                <a:lnTo>
                  <a:pt x="0" y="101104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 l="-84380" b="-19604"/>
            </a:stretch>
          </a:blipFill>
        </p:spPr>
      </p:sp>
      <p:sp>
        <p:nvSpPr>
          <p:cNvPr id="17" name="Alternate Process 16">
            <a:extLst>
              <a:ext uri="{FF2B5EF4-FFF2-40B4-BE49-F238E27FC236}">
                <a16:creationId xmlns:a16="http://schemas.microsoft.com/office/drawing/2014/main" id="{37EBC08D-D696-68AB-F453-602A2053EF46}"/>
              </a:ext>
            </a:extLst>
          </p:cNvPr>
          <p:cNvSpPr/>
          <p:nvPr/>
        </p:nvSpPr>
        <p:spPr>
          <a:xfrm>
            <a:off x="1247677" y="4698599"/>
            <a:ext cx="15057120" cy="1373087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032921-5D9F-E0CB-508D-4DC1743B97FD}"/>
              </a:ext>
            </a:extLst>
          </p:cNvPr>
          <p:cNvSpPr/>
          <p:nvPr/>
        </p:nvSpPr>
        <p:spPr>
          <a:xfrm>
            <a:off x="1676400" y="5082128"/>
            <a:ext cx="77286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Graphic 29" descr="Magnifying glass">
            <a:extLst>
              <a:ext uri="{FF2B5EF4-FFF2-40B4-BE49-F238E27FC236}">
                <a16:creationId xmlns:a16="http://schemas.microsoft.com/office/drawing/2014/main" id="{9A421C7B-1AC9-E61E-7D87-3D5BB94DB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288289" y="5071737"/>
            <a:ext cx="914400" cy="914400"/>
          </a:xfrm>
          <a:prstGeom prst="rect">
            <a:avLst/>
          </a:prstGeom>
        </p:spPr>
      </p:pic>
      <p:sp>
        <p:nvSpPr>
          <p:cNvPr id="43" name="Alternate Process 42">
            <a:extLst>
              <a:ext uri="{FF2B5EF4-FFF2-40B4-BE49-F238E27FC236}">
                <a16:creationId xmlns:a16="http://schemas.microsoft.com/office/drawing/2014/main" id="{54DC7690-5678-7A40-DD76-09856DFB10DA}"/>
              </a:ext>
            </a:extLst>
          </p:cNvPr>
          <p:cNvSpPr/>
          <p:nvPr/>
        </p:nvSpPr>
        <p:spPr>
          <a:xfrm>
            <a:off x="1261802" y="6350043"/>
            <a:ext cx="15057120" cy="1373087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6C9E84F0-225F-207E-0F83-9A4E91610AA9}"/>
              </a:ext>
            </a:extLst>
          </p:cNvPr>
          <p:cNvSpPr/>
          <p:nvPr/>
        </p:nvSpPr>
        <p:spPr>
          <a:xfrm>
            <a:off x="1406366" y="6709282"/>
            <a:ext cx="136702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Graphic 44" descr="Magnifying glass">
            <a:extLst>
              <a:ext uri="{FF2B5EF4-FFF2-40B4-BE49-F238E27FC236}">
                <a16:creationId xmlns:a16="http://schemas.microsoft.com/office/drawing/2014/main" id="{955CAFBE-7112-7D14-E628-4B9E8FC504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25796" y="6670054"/>
            <a:ext cx="914400" cy="914400"/>
          </a:xfrm>
          <a:prstGeom prst="rect">
            <a:avLst/>
          </a:prstGeom>
        </p:spPr>
      </p:pic>
      <p:sp>
        <p:nvSpPr>
          <p:cNvPr id="46" name="Alternate Process 45">
            <a:extLst>
              <a:ext uri="{FF2B5EF4-FFF2-40B4-BE49-F238E27FC236}">
                <a16:creationId xmlns:a16="http://schemas.microsoft.com/office/drawing/2014/main" id="{F1D7C168-5F53-CF6E-89A4-A1FE5B70E99D}"/>
              </a:ext>
            </a:extLst>
          </p:cNvPr>
          <p:cNvSpPr/>
          <p:nvPr/>
        </p:nvSpPr>
        <p:spPr>
          <a:xfrm>
            <a:off x="1261802" y="8414931"/>
            <a:ext cx="15042995" cy="1373087"/>
          </a:xfrm>
          <a:prstGeom prst="flowChartAlternateProcess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</a:t>
            </a:r>
            <a:endParaRPr lang="en-VN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7FEB8F1-A4AF-550B-01D5-922F2E465ADF}"/>
              </a:ext>
            </a:extLst>
          </p:cNvPr>
          <p:cNvSpPr/>
          <p:nvPr/>
        </p:nvSpPr>
        <p:spPr>
          <a:xfrm>
            <a:off x="2270760" y="8787888"/>
            <a:ext cx="77286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3.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Graphic 47" descr="Magnifying glass">
            <a:extLst>
              <a:ext uri="{FF2B5EF4-FFF2-40B4-BE49-F238E27FC236}">
                <a16:creationId xmlns:a16="http://schemas.microsoft.com/office/drawing/2014/main" id="{4AE13721-B5CD-D3E2-2023-33FC5F6202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88012" y="8665909"/>
            <a:ext cx="914400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41764" y="154041"/>
            <a:ext cx="1415789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19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6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en-US" sz="3600" b="1" i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1676400" y="863998"/>
            <a:ext cx="142768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800" b="1" dirty="0">
                <a:solidFill>
                  <a:srgbClr val="7F35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E: ỨNG DỤNG TIN HỌC</a:t>
            </a:r>
            <a:endParaRPr lang="en-US" sz="4800" b="1" dirty="0">
              <a:solidFill>
                <a:srgbClr val="7F35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57036" y="519988"/>
            <a:ext cx="15884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3000" b="1" u="sng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000" b="1" u="sng" dirty="0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en-US" sz="3000" b="1" u="sng" dirty="0" err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u="sng" dirty="0">
              <a:latin typeface="Calibri" panose="020F0502020204030204" pitchFamily="34" charset="0"/>
            </a:endParaRPr>
          </a:p>
        </p:txBody>
      </p:sp>
      <p:sp>
        <p:nvSpPr>
          <p:cNvPr id="19" name="TextBox 28"/>
          <p:cNvSpPr txBox="1"/>
          <p:nvPr/>
        </p:nvSpPr>
        <p:spPr>
          <a:xfrm>
            <a:off x="152400" y="1382798"/>
            <a:ext cx="17830800" cy="11079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 smtClean="0">
                <a:solidFill>
                  <a:srgbClr val="D322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D322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D322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THỰC HÀNH CHỌN VÀ SAO CHÉP KHỐI VĂN BẢN</a:t>
            </a: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641764" y="154041"/>
            <a:ext cx="1415789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20"/>
          <p:cNvSpPr txBox="1"/>
          <p:nvPr/>
        </p:nvSpPr>
        <p:spPr>
          <a:xfrm>
            <a:off x="1676400" y="863998"/>
            <a:ext cx="142768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F35B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E: ỨNG DỤNG TIN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F35B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157036" y="519988"/>
            <a:ext cx="15884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</a:t>
            </a:r>
            <a:r>
              <a:rPr kumimoji="0" lang="en-US" alt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en-US" sz="3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9" name="TextBox 28"/>
          <p:cNvSpPr txBox="1"/>
          <p:nvPr/>
        </p:nvSpPr>
        <p:spPr>
          <a:xfrm>
            <a:off x="152400" y="1382798"/>
            <a:ext cx="17830800" cy="11079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THỰC HÀNH CHỌN VÀ SAO CHÉP KHỐI VĂN BẢN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26366" y="4221659"/>
            <a:ext cx="12556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43000" y="4991100"/>
            <a:ext cx="12556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 tr. 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093298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8200" y="3328762"/>
            <a:ext cx="162844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Trong thư mục 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Thực hành soạn thảo văn bản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có tệp văn bản 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 tập điền từ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với nội dung dưới đây.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75C1E3-E69A-717D-D728-04A993294C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0" t="33535" r="9422" b="17603"/>
          <a:stretch/>
        </p:blipFill>
        <p:spPr>
          <a:xfrm>
            <a:off x="831273" y="4652201"/>
            <a:ext cx="17024105" cy="35392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5A4E6E-C3FC-C9E6-8F23-611B5510FAD7}"/>
              </a:ext>
            </a:extLst>
          </p:cNvPr>
          <p:cNvSpPr txBox="1"/>
          <p:nvPr/>
        </p:nvSpPr>
        <p:spPr>
          <a:xfrm>
            <a:off x="796637" y="8348008"/>
            <a:ext cx="1615474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Em hãy mở tệp và sao chép khối văn bản 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màu tím </a:t>
            </a:r>
            <a:r>
              <a:rPr kumimoji="0" lang="vi-VN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xuống dưới dòng “Bài làm” rồi làm bài tập điền từ trên đoạn văn đó. Lưu văn bản sau khi hoàn thành.</a:t>
            </a:r>
            <a:endParaRPr kumimoji="0" lang="en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 descr="Computer Mouse PNG Transparent Images Free Download | Vector Files | Pngtree">
            <a:extLst>
              <a:ext uri="{FF2B5EF4-FFF2-40B4-BE49-F238E27FC236}">
                <a16:creationId xmlns:a16="http://schemas.microsoft.com/office/drawing/2014/main" id="{B66ED51C-6C31-9B89-2CC7-370B638F1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056" b="94444" l="7778" r="90000">
                        <a14:foregroundMark x1="65833" y1="94722" x2="65833" y2="94722"/>
                        <a14:foregroundMark x1="37778" y1="13333" x2="37778" y2="13333"/>
                        <a14:foregroundMark x1="39167" y1="15278" x2="30833" y2="8333"/>
                        <a14:foregroundMark x1="30833" y1="8333" x2="20278" y2="8333"/>
                        <a14:foregroundMark x1="20278" y1="8333" x2="9444" y2="4444"/>
                        <a14:foregroundMark x1="9444" y1="4444" x2="7778" y2="3056"/>
                        <a14:foregroundMark x1="28056" y1="8333" x2="28056" y2="8333"/>
                        <a14:foregroundMark x1="28611" y1="8611" x2="22222" y2="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524" y="8965311"/>
            <a:ext cx="1321689" cy="132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38200" y="2569465"/>
            <a:ext cx="12556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41764" y="154041"/>
            <a:ext cx="1415789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20"/>
          <p:cNvSpPr txBox="1"/>
          <p:nvPr/>
        </p:nvSpPr>
        <p:spPr>
          <a:xfrm>
            <a:off x="1676400" y="863998"/>
            <a:ext cx="142768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4800" b="1" dirty="0">
                <a:solidFill>
                  <a:srgbClr val="7F35B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E: ỨNG DỤNG TIN HỌC</a:t>
            </a:r>
            <a:endParaRPr lang="en-US" sz="4800" b="1" dirty="0">
              <a:solidFill>
                <a:srgbClr val="7F35B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28"/>
          <p:cNvSpPr txBox="1"/>
          <p:nvPr/>
        </p:nvSpPr>
        <p:spPr>
          <a:xfrm>
            <a:off x="152400" y="1382798"/>
            <a:ext cx="17830800" cy="11079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err="1" smtClean="0">
                <a:solidFill>
                  <a:srgbClr val="D322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D322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D322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THỰC HÀNH CHỌN VÀ SAO CHÉP KHỐI VĂN BẢN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57036" y="519988"/>
            <a:ext cx="15884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</a:t>
            </a:r>
            <a:r>
              <a:rPr kumimoji="0" lang="en-US" alt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en-US" sz="3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07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ực hành làm bài tập điền từ - Tin học 5 - Hoc10">
            <a:hlinkClick r:id="" action="ppaction://media"/>
            <a:extLst>
              <a:ext uri="{FF2B5EF4-FFF2-40B4-BE49-F238E27FC236}">
                <a16:creationId xmlns:a16="http://schemas.microsoft.com/office/drawing/2014/main" id="{EDC3B609-D826-A2E0-EE91-5C430E18F53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107" end="799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93256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2D9C9A-6789-6C77-7F50-A2426BCEA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76CD202-69D7-E98A-E3B6-D2CB89A6638D}"/>
              </a:ext>
            </a:extLst>
          </p:cNvPr>
          <p:cNvSpPr/>
          <p:nvPr/>
        </p:nvSpPr>
        <p:spPr>
          <a:xfrm>
            <a:off x="1219200" y="3087348"/>
            <a:ext cx="1280783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Trong thư mục </a:t>
            </a: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Thực hành soạn thảo văn bản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có tệp văn bản </a:t>
            </a: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Bài tập điền từ </a:t>
            </a:r>
            <a:r>
              <a: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với nội dung dưới đây.</a:t>
            </a:r>
            <a:endParaRPr kumimoji="0" lang="en-VN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35D572-F44E-310A-ACA0-B706CF5E91D7}"/>
              </a:ext>
            </a:extLst>
          </p:cNvPr>
          <p:cNvSpPr txBox="1"/>
          <p:nvPr/>
        </p:nvSpPr>
        <p:spPr>
          <a:xfrm>
            <a:off x="1066620" y="9086671"/>
            <a:ext cx="161547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Em hãy mở tệp và sao chép khối văn bản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màu tím </a:t>
            </a:r>
            <a:r>
              <a:rPr kumimoji="0" lang="vi-VN" sz="3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xuống dưới dòng “Bài làm” rồi làm bài tập điền từ trên đoạn văn đó. Lưu văn bản sau khi hoàn thành.</a:t>
            </a:r>
            <a:endParaRPr kumimoji="0" lang="en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0FA4F6-D5CE-7CCF-5663-887A81873A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0" t="33535" r="9422" b="17603"/>
          <a:stretch/>
        </p:blipFill>
        <p:spPr>
          <a:xfrm>
            <a:off x="1066620" y="4533899"/>
            <a:ext cx="17024105" cy="4552771"/>
          </a:xfrm>
          <a:prstGeom prst="rect">
            <a:avLst/>
          </a:prstGeom>
        </p:spPr>
      </p:pic>
      <p:pic>
        <p:nvPicPr>
          <p:cNvPr id="4" name="Đồng hồ đếm ngược 3 phút có âm thanh - 3 minute countdown timer with sound">
            <a:hlinkClick r:id="" action="ppaction://media"/>
            <a:extLst>
              <a:ext uri="{FF2B5EF4-FFF2-40B4-BE49-F238E27FC236}">
                <a16:creationId xmlns:a16="http://schemas.microsoft.com/office/drawing/2014/main" id="{007822A1-A251-88A0-D950-FFCA0D92E3D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12262" t="10207" b="12513"/>
          <a:stretch>
            <a:fillRect/>
          </a:stretch>
        </p:blipFill>
        <p:spPr>
          <a:xfrm>
            <a:off x="14000269" y="2112772"/>
            <a:ext cx="3961469" cy="19626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-81254"/>
            <a:ext cx="1415789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11 </a:t>
            </a: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20"/>
          <p:cNvSpPr txBox="1"/>
          <p:nvPr/>
        </p:nvSpPr>
        <p:spPr>
          <a:xfrm>
            <a:off x="1676399" y="642263"/>
            <a:ext cx="14276895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7F35B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E: ỨNG DỤNG TIN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7F35B7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28"/>
          <p:cNvSpPr txBox="1"/>
          <p:nvPr/>
        </p:nvSpPr>
        <p:spPr>
          <a:xfrm>
            <a:off x="130938" y="1127132"/>
            <a:ext cx="17830800" cy="1107996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D322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THỰC HÀNH CHỌN VÀ SAO CHÉP KHỐI VĂN BẢN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8200" y="2569465"/>
            <a:ext cx="125562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4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24973" y="160190"/>
            <a:ext cx="158845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altLang="en-US" sz="3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 </a:t>
            </a:r>
            <a:r>
              <a:rPr kumimoji="0" lang="en-US" altLang="en-US" sz="3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altLang="en-US" sz="30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55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6" Type="http://schemas.openxmlformats.org/officeDocument/2006/relationships/image" Target="../media/image31.sv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>
            <a:extLst>
              <a:ext uri="{96DAC541-7B7A-43D3-8B79-37D633B846F1}">
                <asvg:svgBlip xmlns:p="http://schemas.openxmlformats.org/presentationml/2006/main" xmlns:asvg="http://schemas.microsoft.com/office/drawing/2016/SVG/main" xmlns="" r:embed="rId6"/>
              </a:ext>
            </a:extLst>
          </a:blip>
          <a:stretch>
            <a:fillRect/>
          </a:stretch>
        </a:blipFill>
      </a:spPr>
      <a:bodyPr/>
      <a:lstStyle/>
    </a:spDef>
  </a:objectDefaults>
  <a:extraClrSchemeLst/>
</a:theme>
</file>

<file path=ppt/theme/theme10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2707</TotalTime>
  <Words>1260</Words>
  <Application>Microsoft Office PowerPoint</Application>
  <PresentationFormat>Custom</PresentationFormat>
  <Paragraphs>125</Paragraphs>
  <Slides>19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Times</vt:lpstr>
      <vt:lpstr>Times New Roman</vt:lpstr>
      <vt:lpstr>Arial</vt:lpstr>
      <vt:lpstr>SimSun</vt:lpstr>
      <vt:lpstr>Calibri</vt:lpstr>
      <vt:lpstr>Office Theme</vt:lpstr>
      <vt:lpstr>3_Office Theme</vt:lpstr>
      <vt:lpstr>4_Office Theme</vt:lpstr>
      <vt:lpstr>5_Office Theme</vt:lpstr>
      <vt:lpstr>6_Office Theme</vt:lpstr>
      <vt:lpstr>7_Office Theme</vt:lpstr>
      <vt:lpstr>9_Office Theme</vt:lpstr>
      <vt:lpstr>10_Office Theme</vt:lpstr>
      <vt:lpstr>11_Office Theme</vt:lpstr>
      <vt:lpstr>13_Office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demo tin 5</dc:title>
  <dc:creator>Xinh Đẹp Dịu Hiền Huế Thị</dc:creator>
  <cp:lastModifiedBy>Administrator</cp:lastModifiedBy>
  <cp:revision>146</cp:revision>
  <dcterms:created xsi:type="dcterms:W3CDTF">2006-08-16T00:00:00Z</dcterms:created>
  <dcterms:modified xsi:type="dcterms:W3CDTF">2025-11-25T02:41:58Z</dcterms:modified>
  <dc:identifier>DAFn2dd0_sY</dc:identifier>
</cp:coreProperties>
</file>