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73" r:id="rId3"/>
    <p:sldId id="383" r:id="rId4"/>
    <p:sldId id="387" r:id="rId5"/>
    <p:sldId id="388" r:id="rId6"/>
    <p:sldId id="384" r:id="rId7"/>
    <p:sldId id="390" r:id="rId8"/>
    <p:sldId id="391" r:id="rId9"/>
    <p:sldId id="392" r:id="rId10"/>
    <p:sldId id="280" r:id="rId11"/>
    <p:sldId id="393" r:id="rId12"/>
    <p:sldId id="394" r:id="rId13"/>
    <p:sldId id="395" r:id="rId14"/>
    <p:sldId id="396" r:id="rId15"/>
    <p:sldId id="397" r:id="rId16"/>
    <p:sldId id="289" r:id="rId17"/>
    <p:sldId id="379" r:id="rId18"/>
    <p:sldId id="380" r:id="rId19"/>
    <p:sldId id="39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99FF"/>
    <a:srgbClr val="482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46" autoAdjust="0"/>
    <p:restoredTop sz="91862" autoAdjust="0"/>
  </p:normalViewPr>
  <p:slideViewPr>
    <p:cSldViewPr snapToGrid="0">
      <p:cViewPr varScale="1">
        <p:scale>
          <a:sx n="86" d="100"/>
          <a:sy n="86" d="100"/>
        </p:scale>
        <p:origin x="3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9235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2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5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6EDCE0B-0FD1-4AC3-9F10-6FDF7632819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21/03/2025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C58BE2F-F881-4D95-AA8B-48DE4B8DB50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8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22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10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ieng-viet-3-tap-2/1/135/1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hyperlink" Target="https://hoc10.vn/doc-sach/tieng-viet-3-tap-2/1/135/10/" TargetMode="Externa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53354" y="191479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5200" b="1" kern="0">
                <a:solidFill>
                  <a:srgbClr val="002060"/>
                </a:solidFill>
                <a:latin typeface="UTM Avo" panose="02040603050506020204" pitchFamily="18" charset="0"/>
              </a:rPr>
              <a:t>20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5200" b="1" ker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3: Chợ nổi Cà Mau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B62F38-78F2-4870-BD16-C65B61F9C00A}"/>
              </a:ext>
            </a:extLst>
          </p:cNvPr>
          <p:cNvSpPr txBox="1"/>
          <p:nvPr/>
        </p:nvSpPr>
        <p:spPr>
          <a:xfrm>
            <a:off x="665996" y="2640831"/>
            <a:ext cx="1979553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Luyện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9388A-0B67-478C-88E5-ABBF6C6E33EF}"/>
              </a:ext>
            </a:extLst>
          </p:cNvPr>
          <p:cNvSpPr/>
          <p:nvPr/>
        </p:nvSpPr>
        <p:spPr>
          <a:xfrm>
            <a:off x="532971" y="3036296"/>
            <a:ext cx="5468332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Chủ ghe  tất bật bày biện hàng hóa gọn ghẽ,  tươi tắn  và tinh tươm.</a:t>
            </a:r>
          </a:p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Giữa chợ nổi Cà Mau  ngập tràn hồn tôi cái cảm giác như gặp được những khu vườn,  rẫy khóm,  rẫy mía miên man dọc triền s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ô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 Trẹm quê mình.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5ED20-A672-441C-96CE-4B4AB9EA5377}"/>
              </a:ext>
            </a:extLst>
          </p:cNvPr>
          <p:cNvCxnSpPr/>
          <p:nvPr/>
        </p:nvCxnSpPr>
        <p:spPr>
          <a:xfrm flipH="1">
            <a:off x="1819922" y="313757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7A2701-6ADB-4263-9413-B8DC571131E4}"/>
              </a:ext>
            </a:extLst>
          </p:cNvPr>
          <p:cNvCxnSpPr/>
          <p:nvPr/>
        </p:nvCxnSpPr>
        <p:spPr>
          <a:xfrm flipH="1">
            <a:off x="5905141" y="313904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EDEB3E-A518-4FBB-A821-8B045A853577}"/>
              </a:ext>
            </a:extLst>
          </p:cNvPr>
          <p:cNvCxnSpPr/>
          <p:nvPr/>
        </p:nvCxnSpPr>
        <p:spPr>
          <a:xfrm flipH="1">
            <a:off x="3534790" y="366282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DFC79-D502-468C-9665-5FDA731D66B8}"/>
              </a:ext>
            </a:extLst>
          </p:cNvPr>
          <p:cNvCxnSpPr/>
          <p:nvPr/>
        </p:nvCxnSpPr>
        <p:spPr>
          <a:xfrm flipH="1">
            <a:off x="3474127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F89F77-700A-4C32-8B96-B8BE3818C2D5}"/>
              </a:ext>
            </a:extLst>
          </p:cNvPr>
          <p:cNvCxnSpPr/>
          <p:nvPr/>
        </p:nvCxnSpPr>
        <p:spPr>
          <a:xfrm flipH="1">
            <a:off x="3401629" y="412446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EF8FB-B55E-4BD3-8C5B-CBBE6B9CA0C8}"/>
              </a:ext>
            </a:extLst>
          </p:cNvPr>
          <p:cNvCxnSpPr/>
          <p:nvPr/>
        </p:nvCxnSpPr>
        <p:spPr>
          <a:xfrm flipH="1">
            <a:off x="5896264" y="468376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EFD9D-776D-4359-B55A-27A93C107BCE}"/>
              </a:ext>
            </a:extLst>
          </p:cNvPr>
          <p:cNvCxnSpPr/>
          <p:nvPr/>
        </p:nvCxnSpPr>
        <p:spPr>
          <a:xfrm flipH="1">
            <a:off x="2034468" y="519867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529D1-F785-4416-B472-36F0F2E18524}"/>
              </a:ext>
            </a:extLst>
          </p:cNvPr>
          <p:cNvCxnSpPr/>
          <p:nvPr/>
        </p:nvCxnSpPr>
        <p:spPr>
          <a:xfrm flipH="1">
            <a:off x="2709169" y="567806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D4633-EBC9-43C2-8EF2-F796C7A8BD05}"/>
              </a:ext>
            </a:extLst>
          </p:cNvPr>
          <p:cNvCxnSpPr/>
          <p:nvPr/>
        </p:nvCxnSpPr>
        <p:spPr>
          <a:xfrm flipH="1">
            <a:off x="2648511" y="5670682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72D7CB-43BB-4CDE-BA36-2A3D1F9C9DB2}"/>
              </a:ext>
            </a:extLst>
          </p:cNvPr>
          <p:cNvCxnSpPr/>
          <p:nvPr/>
        </p:nvCxnSpPr>
        <p:spPr>
          <a:xfrm flipH="1">
            <a:off x="1821397" y="369835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A0776-2AA7-4897-8C1D-EDCE0AC84654}"/>
              </a:ext>
            </a:extLst>
          </p:cNvPr>
          <p:cNvSpPr/>
          <p:nvPr/>
        </p:nvSpPr>
        <p:spPr>
          <a:xfrm>
            <a:off x="6177281" y="2745828"/>
            <a:ext cx="602063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u="sng" dirty="0">
                <a:latin typeface="UTM Avo" panose="02040603050506020204" pitchFamily="18" charset="0"/>
                <a:cs typeface="Arial" pitchFamily="34" charset="0"/>
              </a:rPr>
              <a:t> 1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Cà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Mau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họp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ở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8C0312-6BAC-4619-8D33-B3377FD05A63}"/>
              </a:ext>
            </a:extLst>
          </p:cNvPr>
          <p:cNvSpPr/>
          <p:nvPr/>
        </p:nvSpPr>
        <p:spPr>
          <a:xfrm>
            <a:off x="6178916" y="3218482"/>
            <a:ext cx="594206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Cà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Mau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họp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lúc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bình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minh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lên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;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họp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trên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  <a:cs typeface="Arial" pitchFamily="34" charset="0"/>
              </a:rPr>
              <a:t>sông</a:t>
            </a:r>
            <a:r>
              <a:rPr lang="en-US" sz="2400" i="1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6239E3-9D00-4A8A-B502-36041F10A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88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446">
        <p:fade/>
      </p:transition>
    </mc:Choice>
    <mc:Fallback>
      <p:transition spd="med" advTm="1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B62F38-78F2-4870-BD16-C65B61F9C00A}"/>
              </a:ext>
            </a:extLst>
          </p:cNvPr>
          <p:cNvSpPr txBox="1"/>
          <p:nvPr/>
        </p:nvSpPr>
        <p:spPr>
          <a:xfrm>
            <a:off x="665996" y="2640831"/>
            <a:ext cx="1979553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Luyện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9388A-0B67-478C-88E5-ABBF6C6E33EF}"/>
              </a:ext>
            </a:extLst>
          </p:cNvPr>
          <p:cNvSpPr/>
          <p:nvPr/>
        </p:nvSpPr>
        <p:spPr>
          <a:xfrm>
            <a:off x="532971" y="3036296"/>
            <a:ext cx="5468332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Chủ ghe  tất bật bày biện hàng hóa gọn ghẽ,  tươi tắn  và tinh tươm.</a:t>
            </a:r>
          </a:p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Giữa chợ nổi Cà Mau  ngập tràn hồn tôi cái cảm giác như gặp được những khu vườn,  rẫy khóm,  rẫy mía miên man dọc triền s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ô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 Trẹm quê mình.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5ED20-A672-441C-96CE-4B4AB9EA5377}"/>
              </a:ext>
            </a:extLst>
          </p:cNvPr>
          <p:cNvCxnSpPr/>
          <p:nvPr/>
        </p:nvCxnSpPr>
        <p:spPr>
          <a:xfrm flipH="1">
            <a:off x="1819922" y="313757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7A2701-6ADB-4263-9413-B8DC571131E4}"/>
              </a:ext>
            </a:extLst>
          </p:cNvPr>
          <p:cNvCxnSpPr/>
          <p:nvPr/>
        </p:nvCxnSpPr>
        <p:spPr>
          <a:xfrm flipH="1">
            <a:off x="5905141" y="313904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EDEB3E-A518-4FBB-A821-8B045A853577}"/>
              </a:ext>
            </a:extLst>
          </p:cNvPr>
          <p:cNvCxnSpPr/>
          <p:nvPr/>
        </p:nvCxnSpPr>
        <p:spPr>
          <a:xfrm flipH="1">
            <a:off x="3534790" y="366282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DFC79-D502-468C-9665-5FDA731D66B8}"/>
              </a:ext>
            </a:extLst>
          </p:cNvPr>
          <p:cNvCxnSpPr/>
          <p:nvPr/>
        </p:nvCxnSpPr>
        <p:spPr>
          <a:xfrm flipH="1">
            <a:off x="3474127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F89F77-700A-4C32-8B96-B8BE3818C2D5}"/>
              </a:ext>
            </a:extLst>
          </p:cNvPr>
          <p:cNvCxnSpPr/>
          <p:nvPr/>
        </p:nvCxnSpPr>
        <p:spPr>
          <a:xfrm flipH="1">
            <a:off x="3401629" y="412446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EF8FB-B55E-4BD3-8C5B-CBBE6B9CA0C8}"/>
              </a:ext>
            </a:extLst>
          </p:cNvPr>
          <p:cNvCxnSpPr/>
          <p:nvPr/>
        </p:nvCxnSpPr>
        <p:spPr>
          <a:xfrm flipH="1">
            <a:off x="5896264" y="468376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EFD9D-776D-4359-B55A-27A93C107BCE}"/>
              </a:ext>
            </a:extLst>
          </p:cNvPr>
          <p:cNvCxnSpPr/>
          <p:nvPr/>
        </p:nvCxnSpPr>
        <p:spPr>
          <a:xfrm flipH="1">
            <a:off x="2034468" y="519867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529D1-F785-4416-B472-36F0F2E18524}"/>
              </a:ext>
            </a:extLst>
          </p:cNvPr>
          <p:cNvCxnSpPr/>
          <p:nvPr/>
        </p:nvCxnSpPr>
        <p:spPr>
          <a:xfrm flipH="1">
            <a:off x="2709169" y="567806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D4633-EBC9-43C2-8EF2-F796C7A8BD05}"/>
              </a:ext>
            </a:extLst>
          </p:cNvPr>
          <p:cNvCxnSpPr/>
          <p:nvPr/>
        </p:nvCxnSpPr>
        <p:spPr>
          <a:xfrm flipH="1">
            <a:off x="2648511" y="5670682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72D7CB-43BB-4CDE-BA36-2A3D1F9C9DB2}"/>
              </a:ext>
            </a:extLst>
          </p:cNvPr>
          <p:cNvCxnSpPr/>
          <p:nvPr/>
        </p:nvCxnSpPr>
        <p:spPr>
          <a:xfrm flipH="1">
            <a:off x="1821397" y="369835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9C28D9E-64AE-4240-89F1-D3BD5560746E}"/>
              </a:ext>
            </a:extLst>
          </p:cNvPr>
          <p:cNvSpPr/>
          <p:nvPr/>
        </p:nvSpPr>
        <p:spPr>
          <a:xfrm>
            <a:off x="6171669" y="2640724"/>
            <a:ext cx="5974145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2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vi-VN" sz="2200" b="1" u="sng" dirty="0">
                <a:latin typeface="UTM Avo" panose="02040603050506020204" pitchFamily="18" charset="0"/>
                <a:cs typeface="Arial" pitchFamily="34" charset="0"/>
              </a:rPr>
              <a:t>2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gì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khác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lạ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so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với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trên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đất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liền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77318-B053-4EF5-96EE-F59CEE12C9D1}"/>
              </a:ext>
            </a:extLst>
          </p:cNvPr>
          <p:cNvSpPr/>
          <p:nvPr/>
        </p:nvSpPr>
        <p:spPr>
          <a:xfrm>
            <a:off x="6190107" y="3593545"/>
            <a:ext cx="5929071" cy="257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200" i="1" dirty="0">
                <a:latin typeface="UTM Avo" panose="02040603050506020204" pitchFamily="18" charset="0"/>
                <a:cs typeface="Arial" pitchFamily="34" charset="0"/>
              </a:rPr>
              <a:t>Chợ họp trên mặt sông; hàng trăm chiếc ghe to nhỏ đậu sát với nhau thành chợ; chợ chỉ tập trung bán buôn rau, trái miệt vườn; người bán treo hàng hoá vào nhánh cây, buộc ở đầu ghe để mọi người biết ghe mình bán gì.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09AE21-CBAC-4A46-AFC0-F97C45DC50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8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38">
        <p:fade/>
      </p:transition>
    </mc:Choice>
    <mc:Fallback>
      <p:transition spd="med" advTm="3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B62F38-78F2-4870-BD16-C65B61F9C00A}"/>
              </a:ext>
            </a:extLst>
          </p:cNvPr>
          <p:cNvSpPr txBox="1"/>
          <p:nvPr/>
        </p:nvSpPr>
        <p:spPr>
          <a:xfrm>
            <a:off x="665996" y="2640831"/>
            <a:ext cx="1979553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Luyện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9388A-0B67-478C-88E5-ABBF6C6E33EF}"/>
              </a:ext>
            </a:extLst>
          </p:cNvPr>
          <p:cNvSpPr/>
          <p:nvPr/>
        </p:nvSpPr>
        <p:spPr>
          <a:xfrm>
            <a:off x="532971" y="3036296"/>
            <a:ext cx="5468332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Chủ ghe  tất bật bày biện hàng hóa gọn ghẽ,  tươi tắn  và tinh tươm.</a:t>
            </a:r>
          </a:p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Giữa chợ nổi Cà Mau  ngập tràn hồn tôi cái cảm giác như gặp được những khu vườn,  rẫy khóm,  rẫy mía miên man dọc triền s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ô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 Trẹm quê mình.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5ED20-A672-441C-96CE-4B4AB9EA5377}"/>
              </a:ext>
            </a:extLst>
          </p:cNvPr>
          <p:cNvCxnSpPr/>
          <p:nvPr/>
        </p:nvCxnSpPr>
        <p:spPr>
          <a:xfrm flipH="1">
            <a:off x="1819922" y="313757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7A2701-6ADB-4263-9413-B8DC571131E4}"/>
              </a:ext>
            </a:extLst>
          </p:cNvPr>
          <p:cNvCxnSpPr/>
          <p:nvPr/>
        </p:nvCxnSpPr>
        <p:spPr>
          <a:xfrm flipH="1">
            <a:off x="5905141" y="313904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EDEB3E-A518-4FBB-A821-8B045A853577}"/>
              </a:ext>
            </a:extLst>
          </p:cNvPr>
          <p:cNvCxnSpPr/>
          <p:nvPr/>
        </p:nvCxnSpPr>
        <p:spPr>
          <a:xfrm flipH="1">
            <a:off x="3534790" y="366282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DFC79-D502-468C-9665-5FDA731D66B8}"/>
              </a:ext>
            </a:extLst>
          </p:cNvPr>
          <p:cNvCxnSpPr/>
          <p:nvPr/>
        </p:nvCxnSpPr>
        <p:spPr>
          <a:xfrm flipH="1">
            <a:off x="3474127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F89F77-700A-4C32-8B96-B8BE3818C2D5}"/>
              </a:ext>
            </a:extLst>
          </p:cNvPr>
          <p:cNvCxnSpPr/>
          <p:nvPr/>
        </p:nvCxnSpPr>
        <p:spPr>
          <a:xfrm flipH="1">
            <a:off x="3401629" y="412446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EF8FB-B55E-4BD3-8C5B-CBBE6B9CA0C8}"/>
              </a:ext>
            </a:extLst>
          </p:cNvPr>
          <p:cNvCxnSpPr/>
          <p:nvPr/>
        </p:nvCxnSpPr>
        <p:spPr>
          <a:xfrm flipH="1">
            <a:off x="5896264" y="468376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EFD9D-776D-4359-B55A-27A93C107BCE}"/>
              </a:ext>
            </a:extLst>
          </p:cNvPr>
          <p:cNvCxnSpPr/>
          <p:nvPr/>
        </p:nvCxnSpPr>
        <p:spPr>
          <a:xfrm flipH="1">
            <a:off x="2034468" y="519867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529D1-F785-4416-B472-36F0F2E18524}"/>
              </a:ext>
            </a:extLst>
          </p:cNvPr>
          <p:cNvCxnSpPr/>
          <p:nvPr/>
        </p:nvCxnSpPr>
        <p:spPr>
          <a:xfrm flipH="1">
            <a:off x="2709169" y="567806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D4633-EBC9-43C2-8EF2-F796C7A8BD05}"/>
              </a:ext>
            </a:extLst>
          </p:cNvPr>
          <p:cNvCxnSpPr/>
          <p:nvPr/>
        </p:nvCxnSpPr>
        <p:spPr>
          <a:xfrm flipH="1">
            <a:off x="2648511" y="5670682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72D7CB-43BB-4CDE-BA36-2A3D1F9C9DB2}"/>
              </a:ext>
            </a:extLst>
          </p:cNvPr>
          <p:cNvCxnSpPr/>
          <p:nvPr/>
        </p:nvCxnSpPr>
        <p:spPr>
          <a:xfrm flipH="1">
            <a:off x="1821397" y="369835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D694F39-AA29-4084-9406-DB6AD31EE650}"/>
              </a:ext>
            </a:extLst>
          </p:cNvPr>
          <p:cNvSpPr/>
          <p:nvPr/>
        </p:nvSpPr>
        <p:spPr>
          <a:xfrm>
            <a:off x="6171155" y="2657568"/>
            <a:ext cx="5974664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2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vi-VN" sz="2200" b="1" u="sng" dirty="0">
                <a:latin typeface="UTM Avo" panose="02040603050506020204" pitchFamily="18" charset="0"/>
                <a:cs typeface="Arial" pitchFamily="34" charset="0"/>
              </a:rPr>
              <a:t>3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Tìm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ảnh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diễn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tả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cảnh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sinh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hoạt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tấp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nập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ở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.</a:t>
            </a:r>
            <a:endParaRPr lang="en-US" sz="2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8FFD60-D6D5-4BD6-9949-93735EFB2D70}"/>
              </a:ext>
            </a:extLst>
          </p:cNvPr>
          <p:cNvSpPr/>
          <p:nvPr/>
        </p:nvSpPr>
        <p:spPr>
          <a:xfrm>
            <a:off x="6152237" y="3675727"/>
            <a:ext cx="6039763" cy="207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200" i="1" dirty="0">
                <a:latin typeface="UTM Avo" panose="02040603050506020204" pitchFamily="18" charset="0"/>
                <a:cs typeface="Arial" pitchFamily="34" charset="0"/>
              </a:rPr>
              <a:t>Hàng trăm chiếc ghe to, nhỏ đậu sát vào nhau thành một dãy dài; người bán người mua </a:t>
            </a:r>
            <a:r>
              <a:rPr lang="en-US" sz="2200" i="1" dirty="0">
                <a:latin typeface="UTM Avo" panose="02040603050506020204" pitchFamily="18" charset="0"/>
                <a:cs typeface="Arial" pitchFamily="34" charset="0"/>
              </a:rPr>
              <a:t>tr</a:t>
            </a:r>
            <a:r>
              <a:rPr lang="vi-VN" sz="2200" i="1" dirty="0">
                <a:latin typeface="UTM Avo" panose="02040603050506020204" pitchFamily="18" charset="0"/>
                <a:cs typeface="Arial" pitchFamily="34" charset="0"/>
              </a:rPr>
              <a:t>ùng </a:t>
            </a:r>
            <a:r>
              <a:rPr lang="en-US" sz="2200" i="1" dirty="0">
                <a:latin typeface="UTM Avo" panose="02040603050506020204" pitchFamily="18" charset="0"/>
                <a:cs typeface="Arial" pitchFamily="34" charset="0"/>
              </a:rPr>
              <a:t>tr</a:t>
            </a:r>
            <a:r>
              <a:rPr lang="vi-VN" sz="2200" i="1" dirty="0">
                <a:latin typeface="UTM Avo" panose="02040603050506020204" pitchFamily="18" charset="0"/>
                <a:cs typeface="Arial" pitchFamily="34" charset="0"/>
              </a:rPr>
              <a:t>ình trên sóng nước; chủ ghe tất bật bày biện hàng hoá…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D618B7-67BD-400D-8B7C-A89049FBAF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30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265">
        <p:fade/>
      </p:transition>
    </mc:Choice>
    <mc:Fallback>
      <p:transition spd="med" advTm="30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B62F38-78F2-4870-BD16-C65B61F9C00A}"/>
              </a:ext>
            </a:extLst>
          </p:cNvPr>
          <p:cNvSpPr txBox="1"/>
          <p:nvPr/>
        </p:nvSpPr>
        <p:spPr>
          <a:xfrm>
            <a:off x="665996" y="2640831"/>
            <a:ext cx="1979553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Luyện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9388A-0B67-478C-88E5-ABBF6C6E33EF}"/>
              </a:ext>
            </a:extLst>
          </p:cNvPr>
          <p:cNvSpPr/>
          <p:nvPr/>
        </p:nvSpPr>
        <p:spPr>
          <a:xfrm>
            <a:off x="532971" y="3036296"/>
            <a:ext cx="5468332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Chủ ghe  tất bật bày biện hàng hóa gọn ghẽ,  tươi tắn  và tinh tươm.</a:t>
            </a:r>
          </a:p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Giữa chợ nổi Cà Mau  ngập tràn hồn tôi cái cảm giác như gặp được những khu vườn,  rẫy khóm,  rẫy mía miên man dọc triền s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ô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 Trẹm quê mình.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5ED20-A672-441C-96CE-4B4AB9EA5377}"/>
              </a:ext>
            </a:extLst>
          </p:cNvPr>
          <p:cNvCxnSpPr/>
          <p:nvPr/>
        </p:nvCxnSpPr>
        <p:spPr>
          <a:xfrm flipH="1">
            <a:off x="1819922" y="313757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7A2701-6ADB-4263-9413-B8DC571131E4}"/>
              </a:ext>
            </a:extLst>
          </p:cNvPr>
          <p:cNvCxnSpPr/>
          <p:nvPr/>
        </p:nvCxnSpPr>
        <p:spPr>
          <a:xfrm flipH="1">
            <a:off x="5905141" y="313904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EDEB3E-A518-4FBB-A821-8B045A853577}"/>
              </a:ext>
            </a:extLst>
          </p:cNvPr>
          <p:cNvCxnSpPr/>
          <p:nvPr/>
        </p:nvCxnSpPr>
        <p:spPr>
          <a:xfrm flipH="1">
            <a:off x="3534790" y="366282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DFC79-D502-468C-9665-5FDA731D66B8}"/>
              </a:ext>
            </a:extLst>
          </p:cNvPr>
          <p:cNvCxnSpPr/>
          <p:nvPr/>
        </p:nvCxnSpPr>
        <p:spPr>
          <a:xfrm flipH="1">
            <a:off x="3474127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F89F77-700A-4C32-8B96-B8BE3818C2D5}"/>
              </a:ext>
            </a:extLst>
          </p:cNvPr>
          <p:cNvCxnSpPr/>
          <p:nvPr/>
        </p:nvCxnSpPr>
        <p:spPr>
          <a:xfrm flipH="1">
            <a:off x="3401629" y="412446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EF8FB-B55E-4BD3-8C5B-CBBE6B9CA0C8}"/>
              </a:ext>
            </a:extLst>
          </p:cNvPr>
          <p:cNvCxnSpPr/>
          <p:nvPr/>
        </p:nvCxnSpPr>
        <p:spPr>
          <a:xfrm flipH="1">
            <a:off x="5896264" y="468376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EFD9D-776D-4359-B55A-27A93C107BCE}"/>
              </a:ext>
            </a:extLst>
          </p:cNvPr>
          <p:cNvCxnSpPr/>
          <p:nvPr/>
        </p:nvCxnSpPr>
        <p:spPr>
          <a:xfrm flipH="1">
            <a:off x="2034468" y="519867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529D1-F785-4416-B472-36F0F2E18524}"/>
              </a:ext>
            </a:extLst>
          </p:cNvPr>
          <p:cNvCxnSpPr/>
          <p:nvPr/>
        </p:nvCxnSpPr>
        <p:spPr>
          <a:xfrm flipH="1">
            <a:off x="2709169" y="567806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D4633-EBC9-43C2-8EF2-F796C7A8BD05}"/>
              </a:ext>
            </a:extLst>
          </p:cNvPr>
          <p:cNvCxnSpPr/>
          <p:nvPr/>
        </p:nvCxnSpPr>
        <p:spPr>
          <a:xfrm flipH="1">
            <a:off x="2648511" y="5670682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72D7CB-43BB-4CDE-BA36-2A3D1F9C9DB2}"/>
              </a:ext>
            </a:extLst>
          </p:cNvPr>
          <p:cNvCxnSpPr/>
          <p:nvPr/>
        </p:nvCxnSpPr>
        <p:spPr>
          <a:xfrm flipH="1">
            <a:off x="1821397" y="369835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B1F5E3B-329B-4935-973B-CE9B637F600C}"/>
              </a:ext>
            </a:extLst>
          </p:cNvPr>
          <p:cNvSpPr/>
          <p:nvPr/>
        </p:nvSpPr>
        <p:spPr>
          <a:xfrm>
            <a:off x="6154275" y="2737462"/>
            <a:ext cx="599154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vi-VN" sz="2400" b="1" u="sng" dirty="0">
                <a:latin typeface="UTM Avo" panose="02040603050506020204" pitchFamily="18" charset="0"/>
                <a:cs typeface="Arial" pitchFamily="34" charset="0"/>
              </a:rPr>
              <a:t>4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gợi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tác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giả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giác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gì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E4DA79-5951-43D1-A112-0AC14902F92C}"/>
              </a:ext>
            </a:extLst>
          </p:cNvPr>
          <p:cNvSpPr/>
          <p:nvPr/>
        </p:nvSpPr>
        <p:spPr>
          <a:xfrm>
            <a:off x="6203642" y="3227357"/>
            <a:ext cx="5942171" cy="156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200" i="1" dirty="0">
                <a:latin typeface="UTM Avo" panose="02040603050506020204" pitchFamily="18" charset="0"/>
                <a:cs typeface="Arial" pitchFamily="34" charset="0"/>
              </a:rPr>
              <a:t>Cảm giác như đang đứng giữa những khu vườn, những rẫy khóm, rẫy mía miên man dọc triền sông Trẹm quê mình.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39613E-E7A8-4172-A18C-4E6C00FB2A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08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601">
        <p:fade/>
      </p:transition>
    </mc:Choice>
    <mc:Fallback>
      <p:transition spd="med" advTm="23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B62F38-78F2-4870-BD16-C65B61F9C00A}"/>
              </a:ext>
            </a:extLst>
          </p:cNvPr>
          <p:cNvSpPr txBox="1"/>
          <p:nvPr/>
        </p:nvSpPr>
        <p:spPr>
          <a:xfrm>
            <a:off x="665996" y="2640831"/>
            <a:ext cx="1979553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Luyện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9388A-0B67-478C-88E5-ABBF6C6E33EF}"/>
              </a:ext>
            </a:extLst>
          </p:cNvPr>
          <p:cNvSpPr/>
          <p:nvPr/>
        </p:nvSpPr>
        <p:spPr>
          <a:xfrm>
            <a:off x="532971" y="3036296"/>
            <a:ext cx="5468332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Chủ ghe  tất bật bày biện hàng hóa gọn ghẽ,  tươi tắn  và tinh tươm.</a:t>
            </a:r>
          </a:p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Giữa chợ nổi Cà Mau  ngập tràn hồn tôi cái cảm giác như gặp được những khu vườn,  rẫy khóm,  rẫy mía miên man dọc triền s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ô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 Trẹm quê mình.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5ED20-A672-441C-96CE-4B4AB9EA5377}"/>
              </a:ext>
            </a:extLst>
          </p:cNvPr>
          <p:cNvCxnSpPr/>
          <p:nvPr/>
        </p:nvCxnSpPr>
        <p:spPr>
          <a:xfrm flipH="1">
            <a:off x="1819922" y="313757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7A2701-6ADB-4263-9413-B8DC571131E4}"/>
              </a:ext>
            </a:extLst>
          </p:cNvPr>
          <p:cNvCxnSpPr/>
          <p:nvPr/>
        </p:nvCxnSpPr>
        <p:spPr>
          <a:xfrm flipH="1">
            <a:off x="5905141" y="313904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EDEB3E-A518-4FBB-A821-8B045A853577}"/>
              </a:ext>
            </a:extLst>
          </p:cNvPr>
          <p:cNvCxnSpPr/>
          <p:nvPr/>
        </p:nvCxnSpPr>
        <p:spPr>
          <a:xfrm flipH="1">
            <a:off x="3534790" y="366282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DFC79-D502-468C-9665-5FDA731D66B8}"/>
              </a:ext>
            </a:extLst>
          </p:cNvPr>
          <p:cNvCxnSpPr/>
          <p:nvPr/>
        </p:nvCxnSpPr>
        <p:spPr>
          <a:xfrm flipH="1">
            <a:off x="3474127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F89F77-700A-4C32-8B96-B8BE3818C2D5}"/>
              </a:ext>
            </a:extLst>
          </p:cNvPr>
          <p:cNvCxnSpPr/>
          <p:nvPr/>
        </p:nvCxnSpPr>
        <p:spPr>
          <a:xfrm flipH="1">
            <a:off x="3401629" y="412446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EF8FB-B55E-4BD3-8C5B-CBBE6B9CA0C8}"/>
              </a:ext>
            </a:extLst>
          </p:cNvPr>
          <p:cNvCxnSpPr/>
          <p:nvPr/>
        </p:nvCxnSpPr>
        <p:spPr>
          <a:xfrm flipH="1">
            <a:off x="5896264" y="468376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EFD9D-776D-4359-B55A-27A93C107BCE}"/>
              </a:ext>
            </a:extLst>
          </p:cNvPr>
          <p:cNvCxnSpPr/>
          <p:nvPr/>
        </p:nvCxnSpPr>
        <p:spPr>
          <a:xfrm flipH="1">
            <a:off x="2034468" y="519867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529D1-F785-4416-B472-36F0F2E18524}"/>
              </a:ext>
            </a:extLst>
          </p:cNvPr>
          <p:cNvCxnSpPr/>
          <p:nvPr/>
        </p:nvCxnSpPr>
        <p:spPr>
          <a:xfrm flipH="1">
            <a:off x="2709169" y="567806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D4633-EBC9-43C2-8EF2-F796C7A8BD05}"/>
              </a:ext>
            </a:extLst>
          </p:cNvPr>
          <p:cNvCxnSpPr/>
          <p:nvPr/>
        </p:nvCxnSpPr>
        <p:spPr>
          <a:xfrm flipH="1">
            <a:off x="2648511" y="5670682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72D7CB-43BB-4CDE-BA36-2A3D1F9C9DB2}"/>
              </a:ext>
            </a:extLst>
          </p:cNvPr>
          <p:cNvCxnSpPr/>
          <p:nvPr/>
        </p:nvCxnSpPr>
        <p:spPr>
          <a:xfrm flipH="1">
            <a:off x="1821397" y="369835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14">
            <a:extLst>
              <a:ext uri="{FF2B5EF4-FFF2-40B4-BE49-F238E27FC236}">
                <a16:creationId xmlns:a16="http://schemas.microsoft.com/office/drawing/2014/main" id="{87629E0A-A725-4D95-B971-53440F094588}"/>
              </a:ext>
            </a:extLst>
          </p:cNvPr>
          <p:cNvSpPr txBox="1"/>
          <p:nvPr/>
        </p:nvSpPr>
        <p:spPr>
          <a:xfrm>
            <a:off x="6284835" y="2720926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Theo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em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nội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dung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ý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nghĩa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học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này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gì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05F227-CA35-42B3-917C-6C13F68D41FA}"/>
              </a:ext>
            </a:extLst>
          </p:cNvPr>
          <p:cNvSpPr/>
          <p:nvPr/>
        </p:nvSpPr>
        <p:spPr>
          <a:xfrm>
            <a:off x="6187744" y="3122902"/>
            <a:ext cx="6004253" cy="156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viết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tả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nét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sinh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động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độc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đáo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Cà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Mau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tình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tác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giả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đối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với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vùng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quê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 Nam </a:t>
            </a:r>
            <a:r>
              <a:rPr lang="en-US" sz="2200" i="1" spc="-50" dirty="0" err="1">
                <a:latin typeface="UTM Avo" panose="02040603050506020204" pitchFamily="18" charset="0"/>
                <a:cs typeface="Arial" pitchFamily="34" charset="0"/>
              </a:rPr>
              <a:t>Bộ</a:t>
            </a:r>
            <a:r>
              <a:rPr lang="en-US" sz="2200" i="1" spc="-5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6760D91-41AA-4F95-85AC-8A0FFB24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19" y="4215912"/>
            <a:ext cx="4685486" cy="2419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39F027-7F2F-44E5-9692-98870F93DA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66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232">
        <p:fade/>
      </p:transition>
    </mc:Choice>
    <mc:Fallback>
      <p:transition spd="med" advTm="25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706168"/>
            <a:ext cx="723899" cy="5653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774845"/>
            <a:ext cx="8901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Tìm các sự vật được so sánh với nhau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B6FE0D-C79B-4911-8B26-06873E7AB39B}"/>
              </a:ext>
            </a:extLst>
          </p:cNvPr>
          <p:cNvSpPr/>
          <p:nvPr/>
        </p:nvSpPr>
        <p:spPr>
          <a:xfrm>
            <a:off x="617424" y="2240901"/>
            <a:ext cx="7657552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“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cứ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nhìn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cái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nhánh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cây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thon,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dài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buộc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ở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đầu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ghe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kia,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trên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cây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treo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gì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thì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ghe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bán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thức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ấy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Đó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tiếng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chào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mời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không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spc="-50" dirty="0" err="1"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2400" spc="-50" dirty="0">
                <a:latin typeface="UTM Avo" panose="02040603050506020204" pitchFamily="18" charset="0"/>
                <a:cs typeface="Arial" pitchFamily="34" charset="0"/>
              </a:rPr>
              <a:t>.”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E7819F-7FA9-4855-9F2B-186972CF2526}"/>
              </a:ext>
            </a:extLst>
          </p:cNvPr>
          <p:cNvGrpSpPr/>
          <p:nvPr/>
        </p:nvGrpSpPr>
        <p:grpSpPr>
          <a:xfrm>
            <a:off x="299828" y="5262059"/>
            <a:ext cx="7975147" cy="591976"/>
            <a:chOff x="-220183" y="5407777"/>
            <a:chExt cx="8962814" cy="591976"/>
          </a:xfrm>
        </p:grpSpPr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981272DE-93FE-47C3-9DBB-D80E69440BE5}"/>
                </a:ext>
              </a:extLst>
            </p:cNvPr>
            <p:cNvSpPr/>
            <p:nvPr/>
          </p:nvSpPr>
          <p:spPr>
            <a:xfrm>
              <a:off x="-91728" y="5431904"/>
              <a:ext cx="8670731" cy="567849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F1EA93-33C1-4D2C-B519-EEB943090E75}"/>
                </a:ext>
              </a:extLst>
            </p:cNvPr>
            <p:cNvSpPr/>
            <p:nvPr/>
          </p:nvSpPr>
          <p:spPr>
            <a:xfrm>
              <a:off x="-220183" y="5407777"/>
              <a:ext cx="8962814" cy="534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Từ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“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đó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”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chỉ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những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nhánh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cây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treo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rau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trái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trên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200" b="1" spc="-5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thuyền</a:t>
              </a:r>
              <a:r>
                <a:rPr lang="en-US" sz="2200" b="1" spc="-5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15" name="Snip Single Corner Rectangle 36">
            <a:extLst>
              <a:ext uri="{FF2B5EF4-FFF2-40B4-BE49-F238E27FC236}">
                <a16:creationId xmlns:a16="http://schemas.microsoft.com/office/drawing/2014/main" id="{34E79575-F5EA-45A7-B8DF-D1533F798915}"/>
              </a:ext>
            </a:extLst>
          </p:cNvPr>
          <p:cNvSpPr/>
          <p:nvPr/>
        </p:nvSpPr>
        <p:spPr>
          <a:xfrm>
            <a:off x="681990" y="4114233"/>
            <a:ext cx="6093804" cy="950337"/>
          </a:xfrm>
          <a:prstGeom prst="snip1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200" spc="-5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Đó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tiếng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chào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mời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không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.”,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từ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đó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”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chỉ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sự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vật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spc="-5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nào</a:t>
            </a:r>
            <a:r>
              <a:rPr lang="en-US" sz="2200" spc="-5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? </a:t>
            </a:r>
            <a:endParaRPr lang="vi-VN" sz="2200" spc="-5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979FA48-61C2-856D-3A50-85FCF69659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82466" y="2407456"/>
            <a:ext cx="2927544" cy="2546009"/>
          </a:xfrm>
          <a:prstGeom prst="rect">
            <a:avLst/>
          </a:prstGeom>
        </p:spPr>
      </p:pic>
      <p:sp>
        <p:nvSpPr>
          <p:cNvPr id="6" name="Rounded Rectangle 39">
            <a:extLst>
              <a:ext uri="{FF2B5EF4-FFF2-40B4-BE49-F238E27FC236}">
                <a16:creationId xmlns:a16="http://schemas.microsoft.com/office/drawing/2014/main" id="{AEEABA84-B512-450D-5D9D-592D4B85EDD4}"/>
              </a:ext>
            </a:extLst>
          </p:cNvPr>
          <p:cNvSpPr/>
          <p:nvPr/>
        </p:nvSpPr>
        <p:spPr>
          <a:xfrm>
            <a:off x="8274975" y="5064570"/>
            <a:ext cx="3516629" cy="6701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CẶP ĐÔI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96B3D3D-B9A2-4D41-B266-B7A7E66507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67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522">
        <p:fade/>
      </p:transition>
    </mc:Choice>
    <mc:Fallback>
      <p:transition spd="med" advTm="59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  <p:bldP spid="1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78014" y="1785860"/>
            <a:ext cx="688835" cy="5343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834686"/>
            <a:ext cx="8901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Tìm các sự vật được so sánh với nhau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A53A16F2-C0E0-493A-A91F-99A5F7E7FB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82466" y="2407456"/>
            <a:ext cx="2927544" cy="2546009"/>
          </a:xfrm>
          <a:prstGeom prst="rect">
            <a:avLst/>
          </a:prstGeom>
        </p:spPr>
      </p:pic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FDEB8988-C829-41A3-83B2-6BE59F25F1D3}"/>
              </a:ext>
            </a:extLst>
          </p:cNvPr>
          <p:cNvSpPr/>
          <p:nvPr/>
        </p:nvSpPr>
        <p:spPr>
          <a:xfrm>
            <a:off x="8274975" y="5064570"/>
            <a:ext cx="3516629" cy="6701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 ĐỘNG CẶP ĐÔI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AE0D2E-B9BF-4F27-8994-4ABE0F5D41CD}"/>
              </a:ext>
            </a:extLst>
          </p:cNvPr>
          <p:cNvSpPr/>
          <p:nvPr/>
        </p:nvSpPr>
        <p:spPr>
          <a:xfrm>
            <a:off x="778014" y="2393236"/>
            <a:ext cx="727574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Tác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giả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so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sánh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nhánh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treo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rau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trái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thuyền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sự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27422AF-23CA-488B-9E72-6311DB6B4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71451"/>
              </p:ext>
            </p:extLst>
          </p:nvPr>
        </p:nvGraphicFramePr>
        <p:xfrm>
          <a:off x="778014" y="3611968"/>
          <a:ext cx="6204839" cy="1599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5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 err="1">
                          <a:latin typeface="UTM Avo" panose="02040603050506020204" pitchFamily="18" charset="0"/>
                          <a:cs typeface="Arial" pitchFamily="34" charset="0"/>
                        </a:rPr>
                        <a:t>Sự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UTM Avo" panose="02040603050506020204" pitchFamily="18" charset="0"/>
                          <a:cs typeface="Arial" pitchFamily="34" charset="0"/>
                        </a:rPr>
                        <a:t>vật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 1</a:t>
                      </a:r>
                      <a:endParaRPr lang="en-US" sz="2200" dirty="0">
                        <a:latin typeface="UTM Avo" panose="02040603050506020204" pitchFamily="18" charset="0"/>
                        <a:cs typeface="Arial" pitchFamily="34" charset="0"/>
                      </a:endParaRPr>
                    </a:p>
                  </a:txBody>
                  <a:tcPr marL="53999" marR="53999" marT="26999" marB="2699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>
                          <a:latin typeface="UTM Avo" panose="02040603050506020204" pitchFamily="18" charset="0"/>
                          <a:cs typeface="Arial" pitchFamily="34" charset="0"/>
                        </a:rPr>
                        <a:t>Từ</a:t>
                      </a:r>
                      <a:r>
                        <a:rPr lang="en-US" sz="2200" baseline="0">
                          <a:latin typeface="UTM Avo" panose="02040603050506020204" pitchFamily="18" charset="0"/>
                          <a:cs typeface="Arial" pitchFamily="34" charset="0"/>
                        </a:rPr>
                        <a:t> so sánh</a:t>
                      </a:r>
                      <a:endParaRPr lang="en-US" sz="2200">
                        <a:latin typeface="UTM Avo" panose="02040603050506020204" pitchFamily="18" charset="0"/>
                        <a:cs typeface="Arial" pitchFamily="34" charset="0"/>
                      </a:endParaRPr>
                    </a:p>
                  </a:txBody>
                  <a:tcPr marL="53999" marR="53999" marT="26999" marB="2699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>
                          <a:latin typeface="UTM Avo" panose="02040603050506020204" pitchFamily="18" charset="0"/>
                          <a:cs typeface="Arial" pitchFamily="34" charset="0"/>
                        </a:rPr>
                        <a:t>Sự</a:t>
                      </a:r>
                      <a:r>
                        <a:rPr lang="en-US" sz="2200" baseline="0">
                          <a:latin typeface="UTM Avo" panose="02040603050506020204" pitchFamily="18" charset="0"/>
                          <a:cs typeface="Arial" pitchFamily="34" charset="0"/>
                        </a:rPr>
                        <a:t> vật 2</a:t>
                      </a:r>
                      <a:endParaRPr lang="en-US" sz="2200">
                        <a:latin typeface="UTM Avo" panose="02040603050506020204" pitchFamily="18" charset="0"/>
                        <a:cs typeface="Arial" pitchFamily="34" charset="0"/>
                      </a:endParaRPr>
                    </a:p>
                  </a:txBody>
                  <a:tcPr marL="53999" marR="53999" marT="26999" marB="26999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 dirty="0" err="1">
                          <a:latin typeface="UTM Avo" panose="02040603050506020204" pitchFamily="18" charset="0"/>
                          <a:cs typeface="Arial" pitchFamily="34" charset="0"/>
                        </a:rPr>
                        <a:t>Những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UTM Avo" panose="02040603050506020204" pitchFamily="18" charset="0"/>
                          <a:cs typeface="Arial" pitchFamily="34" charset="0"/>
                        </a:rPr>
                        <a:t>nhánh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UTM Avo" panose="02040603050506020204" pitchFamily="18" charset="0"/>
                          <a:cs typeface="Arial" pitchFamily="34" charset="0"/>
                        </a:rPr>
                        <a:t>cây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UTM Avo" panose="02040603050506020204" pitchFamily="18" charset="0"/>
                          <a:cs typeface="Arial" pitchFamily="34" charset="0"/>
                        </a:rPr>
                        <a:t>treo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baseline="0" dirty="0" err="1">
                          <a:latin typeface="UTM Avo" panose="02040603050506020204" pitchFamily="18" charset="0"/>
                          <a:cs typeface="Arial" pitchFamily="34" charset="0"/>
                        </a:rPr>
                        <a:t>rau</a:t>
                      </a:r>
                      <a:r>
                        <a:rPr lang="en-US" sz="2200" baseline="0" dirty="0">
                          <a:latin typeface="UTM Avo" panose="02040603050506020204" pitchFamily="18" charset="0"/>
                          <a:cs typeface="Arial" pitchFamily="34" charset="0"/>
                        </a:rPr>
                        <a:t>, </a:t>
                      </a:r>
                      <a:r>
                        <a:rPr lang="en-US" sz="2200" baseline="0" dirty="0" err="1">
                          <a:latin typeface="UTM Avo" panose="02040603050506020204" pitchFamily="18" charset="0"/>
                          <a:cs typeface="Arial" pitchFamily="34" charset="0"/>
                        </a:rPr>
                        <a:t>trái</a:t>
                      </a:r>
                      <a:endParaRPr lang="en-US" sz="2200" dirty="0">
                        <a:latin typeface="UTM Avo" panose="02040603050506020204" pitchFamily="18" charset="0"/>
                        <a:cs typeface="Arial" pitchFamily="34" charset="0"/>
                      </a:endParaRPr>
                    </a:p>
                  </a:txBody>
                  <a:tcPr marL="53999" marR="53999" marT="26999" marB="2699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53999" marR="53999" marT="26999" marB="2699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53999" marR="53999" marT="26999" marB="2699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9DF5DB1-A91F-42D9-ACEC-5227BAED3602}"/>
              </a:ext>
            </a:extLst>
          </p:cNvPr>
          <p:cNvSpPr txBox="1"/>
          <p:nvPr/>
        </p:nvSpPr>
        <p:spPr>
          <a:xfrm>
            <a:off x="3878887" y="4452242"/>
            <a:ext cx="4331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là</a:t>
            </a:r>
            <a:endParaRPr lang="en-US" sz="2200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90A3E5-7800-48AA-A1D1-A8831A6FAB76}"/>
              </a:ext>
            </a:extLst>
          </p:cNvPr>
          <p:cNvSpPr txBox="1"/>
          <p:nvPr/>
        </p:nvSpPr>
        <p:spPr>
          <a:xfrm>
            <a:off x="4895259" y="4149628"/>
            <a:ext cx="2125568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tiếng</a:t>
            </a:r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chào</a:t>
            </a:r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mời</a:t>
            </a:r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không</a:t>
            </a:r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lời</a:t>
            </a:r>
            <a:endParaRPr lang="en-US" sz="2200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4B88F6-1884-4B7E-AC5B-3534E33E6A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54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711">
        <p:fade/>
      </p:transition>
    </mc:Choice>
    <mc:Fallback>
      <p:transition spd="med" advTm="27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5771" y="1726470"/>
            <a:ext cx="765810" cy="6091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0</a:t>
            </a: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589941" y="1624674"/>
            <a:ext cx="9716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Tìm từ ngữ diễn tả sự phong phú, hấp dẫn của rau, trái được bày bán ở chợ nổi 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9B33A5-B31F-42A7-9CD3-48396620A48F}"/>
              </a:ext>
            </a:extLst>
          </p:cNvPr>
          <p:cNvSpPr/>
          <p:nvPr/>
        </p:nvSpPr>
        <p:spPr>
          <a:xfrm>
            <a:off x="617913" y="2416155"/>
            <a:ext cx="1042522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Arial" pitchFamily="34" charset="0"/>
              </a:rPr>
              <a:t>Tác giả đã sử dụng những từ ngữ nào để diễn tả sự phong phú, hấp dẫn của rau, trái được bày bán ở chợ nổi?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D2888D-E9FC-4EA5-918B-311E802BAE3F}"/>
              </a:ext>
            </a:extLst>
          </p:cNvPr>
          <p:cNvSpPr/>
          <p:nvPr/>
        </p:nvSpPr>
        <p:spPr>
          <a:xfrm>
            <a:off x="1568640" y="5279046"/>
            <a:ext cx="6035627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90">
                <a:solidFill>
                  <a:schemeClr val="bg1"/>
                </a:solidFill>
              </a:rPr>
              <a:t>Từ “đó” chỉ những nhánh cây treo rau, trái trên thuyền</a:t>
            </a:r>
            <a:r>
              <a:rPr lang="nl-NL" sz="1890">
                <a:solidFill>
                  <a:schemeClr val="bg1"/>
                </a:solidFill>
              </a:rPr>
              <a:t>.</a:t>
            </a:r>
            <a:endParaRPr lang="en-US" sz="1890">
              <a:solidFill>
                <a:schemeClr val="bg1"/>
              </a:solidFill>
            </a:endParaRPr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7A580903-53DF-4C84-A2E8-881D9AF13F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47750" y="3718952"/>
            <a:ext cx="1969412" cy="2466920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ABC2CE8E-ED79-4622-B9C7-D5A58C223A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11095" y="3710384"/>
            <a:ext cx="1879293" cy="2431284"/>
          </a:xfrm>
          <a:prstGeom prst="rect">
            <a:avLst/>
          </a:prstGeom>
        </p:spPr>
      </p:pic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F3E3416E-0AC2-40DB-BC37-01CE37B95A4E}"/>
              </a:ext>
            </a:extLst>
          </p:cNvPr>
          <p:cNvSpPr/>
          <p:nvPr/>
        </p:nvSpPr>
        <p:spPr>
          <a:xfrm>
            <a:off x="984753" y="4623945"/>
            <a:ext cx="3028594" cy="792294"/>
          </a:xfrm>
          <a:prstGeom prst="roundRect">
            <a:avLst>
              <a:gd name="adj" fmla="val 94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đỏ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au </a:t>
            </a:r>
          </a:p>
          <a:p>
            <a:pPr algn="ctr">
              <a:lnSpc>
                <a:spcPct val="114000"/>
              </a:lnSpc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chôm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chôm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)</a:t>
            </a:r>
          </a:p>
        </p:txBody>
      </p:sp>
      <p:sp>
        <p:nvSpPr>
          <p:cNvPr id="38" name="Rounded Rectangle 36">
            <a:extLst>
              <a:ext uri="{FF2B5EF4-FFF2-40B4-BE49-F238E27FC236}">
                <a16:creationId xmlns:a16="http://schemas.microsoft.com/office/drawing/2014/main" id="{AD6CCCE9-AF5D-429C-86C7-3EB3F165EE6D}"/>
              </a:ext>
            </a:extLst>
          </p:cNvPr>
          <p:cNvSpPr/>
          <p:nvPr/>
        </p:nvSpPr>
        <p:spPr>
          <a:xfrm>
            <a:off x="984755" y="3710384"/>
            <a:ext cx="3028595" cy="792294"/>
          </a:xfrm>
          <a:prstGeom prst="roundRect">
            <a:avLst>
              <a:gd name="adj" fmla="val 94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rau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tươi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tắn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</a:t>
            </a:r>
            <a:endParaRPr lang="vi-VN" sz="22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gọn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ghẽ</a:t>
            </a:r>
            <a:endParaRPr lang="en-US" sz="22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39" name="Rounded Rectangle 37">
            <a:extLst>
              <a:ext uri="{FF2B5EF4-FFF2-40B4-BE49-F238E27FC236}">
                <a16:creationId xmlns:a16="http://schemas.microsoft.com/office/drawing/2014/main" id="{B7738E2C-8158-47A7-8232-3F2D7B50DF1E}"/>
              </a:ext>
            </a:extLst>
          </p:cNvPr>
          <p:cNvSpPr/>
          <p:nvPr/>
        </p:nvSpPr>
        <p:spPr>
          <a:xfrm>
            <a:off x="4203416" y="3710384"/>
            <a:ext cx="2907120" cy="7922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Xanh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riết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ổi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)</a:t>
            </a:r>
          </a:p>
        </p:txBody>
      </p:sp>
      <p:sp>
        <p:nvSpPr>
          <p:cNvPr id="40" name="Rounded Rectangle 40">
            <a:extLst>
              <a:ext uri="{FF2B5EF4-FFF2-40B4-BE49-F238E27FC236}">
                <a16:creationId xmlns:a16="http://schemas.microsoft.com/office/drawing/2014/main" id="{3AD756C0-C9A7-4BE4-814C-A5373E551D04}"/>
              </a:ext>
            </a:extLst>
          </p:cNvPr>
          <p:cNvSpPr/>
          <p:nvPr/>
        </p:nvSpPr>
        <p:spPr>
          <a:xfrm>
            <a:off x="4203416" y="4635777"/>
            <a:ext cx="2907121" cy="1694023"/>
          </a:xfrm>
          <a:prstGeom prst="roundRect">
            <a:avLst>
              <a:gd name="adj" fmla="val 963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Những khu vườn, những rẫy mía, rẫy khóm miên man dọc bờ sông</a:t>
            </a:r>
          </a:p>
        </p:txBody>
      </p:sp>
      <p:sp>
        <p:nvSpPr>
          <p:cNvPr id="41" name="Rounded Rectangle 43">
            <a:extLst>
              <a:ext uri="{FF2B5EF4-FFF2-40B4-BE49-F238E27FC236}">
                <a16:creationId xmlns:a16="http://schemas.microsoft.com/office/drawing/2014/main" id="{0E0FC6E0-216C-40B5-A595-AD34BDDB7C07}"/>
              </a:ext>
            </a:extLst>
          </p:cNvPr>
          <p:cNvSpPr/>
          <p:nvPr/>
        </p:nvSpPr>
        <p:spPr>
          <a:xfrm>
            <a:off x="984753" y="5537506"/>
            <a:ext cx="3028595" cy="792294"/>
          </a:xfrm>
          <a:prstGeom prst="roundRect">
            <a:avLst>
              <a:gd name="adj" fmla="val 512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ươm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(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khóm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xoài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3980BF-4885-4F05-A5DF-A9649FC07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59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507">
        <p:fade/>
      </p:transition>
    </mc:Choice>
    <mc:Fallback>
      <p:transition spd="med" advTm="62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33" grpId="0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05F227-CA35-42B3-917C-6C13F68D41FA}"/>
              </a:ext>
            </a:extLst>
          </p:cNvPr>
          <p:cNvSpPr/>
          <p:nvPr/>
        </p:nvSpPr>
        <p:spPr>
          <a:xfrm>
            <a:off x="6187744" y="2235128"/>
            <a:ext cx="6004253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u="sng" spc="-50" dirty="0" err="1">
                <a:latin typeface="UTM Avo" panose="02040603050506020204" pitchFamily="18" charset="0"/>
                <a:cs typeface="Arial" pitchFamily="34" charset="0"/>
              </a:rPr>
              <a:t>Nội</a:t>
            </a:r>
            <a:r>
              <a:rPr lang="en-US" sz="2400" b="1" i="1" u="sng" spc="-50" dirty="0">
                <a:latin typeface="UTM Avo" panose="02040603050506020204" pitchFamily="18" charset="0"/>
                <a:cs typeface="Arial" pitchFamily="34" charset="0"/>
              </a:rPr>
              <a:t> dung </a:t>
            </a:r>
            <a:r>
              <a:rPr lang="en-US" sz="2400" b="1" i="1" u="sng" spc="-50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viết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tả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nét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sinh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động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độc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đáo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Cà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Mau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tình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tác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giả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đối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với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vùng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quê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 Nam </a:t>
            </a:r>
            <a:r>
              <a:rPr lang="en-US" sz="2400" i="1" spc="-50" dirty="0" err="1">
                <a:latin typeface="UTM Avo" panose="02040603050506020204" pitchFamily="18" charset="0"/>
                <a:cs typeface="Arial" pitchFamily="34" charset="0"/>
              </a:rPr>
              <a:t>Bộ</a:t>
            </a:r>
            <a:r>
              <a:rPr lang="en-US" sz="2400" i="1" spc="-5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31BEB411-38C1-4383-A72B-245BE55E8D17}"/>
              </a:ext>
            </a:extLst>
          </p:cNvPr>
          <p:cNvSpPr txBox="1"/>
          <p:nvPr/>
        </p:nvSpPr>
        <p:spPr>
          <a:xfrm>
            <a:off x="1038856" y="2765118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*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Củng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cố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dặn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dò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908593-2F1E-4ABE-AE0C-A19B0E5CDC59}"/>
              </a:ext>
            </a:extLst>
          </p:cNvPr>
          <p:cNvSpPr txBox="1"/>
          <p:nvPr/>
        </p:nvSpPr>
        <p:spPr>
          <a:xfrm>
            <a:off x="1030689" y="3131076"/>
            <a:ext cx="482074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Ôn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nội</a:t>
            </a:r>
            <a:r>
              <a:rPr lang="en-US" sz="2400" dirty="0"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38663B-A65A-49D7-98AA-98D37B4D52A7}"/>
              </a:ext>
            </a:extLst>
          </p:cNvPr>
          <p:cNvSpPr txBox="1"/>
          <p:nvPr/>
        </p:nvSpPr>
        <p:spPr>
          <a:xfrm>
            <a:off x="1040070" y="3557207"/>
            <a:ext cx="371835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Luyện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chuyện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8739A-4AB0-45DF-9F3D-925E1B189CF5}"/>
              </a:ext>
            </a:extLst>
          </p:cNvPr>
          <p:cNvSpPr txBox="1"/>
          <p:nvPr/>
        </p:nvSpPr>
        <p:spPr>
          <a:xfrm>
            <a:off x="1046575" y="3985772"/>
            <a:ext cx="481712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Chuẩn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3: </a:t>
            </a:r>
            <a:r>
              <a:rPr lang="en-US" sz="2400" b="1" dirty="0" err="1">
                <a:latin typeface="UTM Avo" panose="020406030505060202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tả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89ADD4-7C11-4B37-B39C-677D1AC89C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23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406">
        <p:fade/>
      </p:transition>
    </mc:Choice>
    <mc:Fallback>
      <p:transition spd="med" advTm="74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225117" y="1470908"/>
            <a:ext cx="977431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52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20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3: Chợ nổi Cà Mau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VĨNH HẢO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5157927" y="854938"/>
            <a:ext cx="1873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3B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96F93-9A8D-4670-8429-1FEF8E954FF7}"/>
              </a:ext>
            </a:extLst>
          </p:cNvPr>
          <p:cNvSpPr txBox="1"/>
          <p:nvPr/>
        </p:nvSpPr>
        <p:spPr>
          <a:xfrm>
            <a:off x="2416194" y="4075810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 PHAN THANH TÙNG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A8115D-CC48-4C49-8B6A-59E18B0BC6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56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97">
        <p:fade/>
      </p:transition>
    </mc:Choice>
    <mc:Fallback>
      <p:transition spd="med" advTm="14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E0B4E44-81BF-459E-BCFF-57B40ACCB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13" b="89972" l="9992" r="89928">
                        <a14:foregroundMark x1="43805" y1="10748" x2="51079" y2="12521"/>
                        <a14:foregroundMark x1="39888" y1="10139" x2="52278" y2="7313"/>
                        <a14:foregroundMark x1="52278" y1="7313" x2="55875" y2="1368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47557" y="868826"/>
            <a:ext cx="4184908" cy="5989174"/>
          </a:xfrm>
          <a:prstGeom prst="rect">
            <a:avLst/>
          </a:prstGeom>
        </p:spPr>
      </p:pic>
      <p:pic>
        <p:nvPicPr>
          <p:cNvPr id="44" name="Picture 25">
            <a:extLst>
              <a:ext uri="{FF2B5EF4-FFF2-40B4-BE49-F238E27FC236}">
                <a16:creationId xmlns:a16="http://schemas.microsoft.com/office/drawing/2014/main" id="{E9B601A7-EAF3-4A5A-924C-54AA9804A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36081" y="1123558"/>
            <a:ext cx="534676" cy="672548"/>
          </a:xfrm>
          <a:prstGeom prst="rect">
            <a:avLst/>
          </a:prstGeom>
        </p:spPr>
      </p:pic>
      <p:pic>
        <p:nvPicPr>
          <p:cNvPr id="45" name="Picture 29">
            <a:extLst>
              <a:ext uri="{FF2B5EF4-FFF2-40B4-BE49-F238E27FC236}">
                <a16:creationId xmlns:a16="http://schemas.microsoft.com/office/drawing/2014/main" id="{BEC5C647-01F9-440E-9986-7F367BE46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07031" y="3098713"/>
            <a:ext cx="534676" cy="672548"/>
          </a:xfrm>
          <a:prstGeom prst="rect">
            <a:avLst/>
          </a:prstGeom>
        </p:spPr>
      </p:pic>
      <p:pic>
        <p:nvPicPr>
          <p:cNvPr id="46" name="Picture 30">
            <a:extLst>
              <a:ext uri="{FF2B5EF4-FFF2-40B4-BE49-F238E27FC236}">
                <a16:creationId xmlns:a16="http://schemas.microsoft.com/office/drawing/2014/main" id="{A9956BBA-1686-4D0D-BA35-7E7DDEB58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72888" y="5121558"/>
            <a:ext cx="534676" cy="67254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F20C5EA-E775-4254-8919-F62ECD028824}"/>
              </a:ext>
            </a:extLst>
          </p:cNvPr>
          <p:cNvCxnSpPr/>
          <p:nvPr/>
        </p:nvCxnSpPr>
        <p:spPr>
          <a:xfrm>
            <a:off x="5907563" y="1677428"/>
            <a:ext cx="1664911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504233A-1CB3-4DBC-B037-4F19D43492EA}"/>
              </a:ext>
            </a:extLst>
          </p:cNvPr>
          <p:cNvCxnSpPr/>
          <p:nvPr/>
        </p:nvCxnSpPr>
        <p:spPr>
          <a:xfrm>
            <a:off x="6574368" y="3568981"/>
            <a:ext cx="1664911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AF62CD-364A-4F77-AB05-9740A5A31EC3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5640225" y="5199064"/>
            <a:ext cx="2271786" cy="417576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A918167-389D-4BE2-B5DF-024B1AAD727E}"/>
              </a:ext>
            </a:extLst>
          </p:cNvPr>
          <p:cNvSpPr/>
          <p:nvPr/>
        </p:nvSpPr>
        <p:spPr>
          <a:xfrm>
            <a:off x="7572473" y="1419540"/>
            <a:ext cx="3318132" cy="51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Bắc</a:t>
            </a:r>
            <a:r>
              <a:rPr lang="en-US" sz="189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Cạn</a:t>
            </a:r>
            <a:r>
              <a:rPr lang="en-US" sz="189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– </a:t>
            </a:r>
            <a:r>
              <a:rPr lang="en-US" sz="1890" i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Trên</a:t>
            </a:r>
            <a:r>
              <a:rPr lang="en-US" sz="1890" i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i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hồ</a:t>
            </a:r>
            <a:r>
              <a:rPr lang="en-US" sz="1890" i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Ba </a:t>
            </a:r>
            <a:r>
              <a:rPr lang="en-US" sz="1890" i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Bể</a:t>
            </a:r>
            <a:endParaRPr lang="en-US" sz="1890" i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C29BE3-CBA8-4B4A-9420-D7A8D5E3E753}"/>
              </a:ext>
            </a:extLst>
          </p:cNvPr>
          <p:cNvCxnSpPr/>
          <p:nvPr/>
        </p:nvCxnSpPr>
        <p:spPr>
          <a:xfrm>
            <a:off x="5840011" y="2051514"/>
            <a:ext cx="1732462" cy="28408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A18FC925-5AEE-4F9B-BA0D-99890A16C7D1}"/>
              </a:ext>
            </a:extLst>
          </p:cNvPr>
          <p:cNvSpPr/>
          <p:nvPr/>
        </p:nvSpPr>
        <p:spPr>
          <a:xfrm>
            <a:off x="7572473" y="2077713"/>
            <a:ext cx="1659066" cy="515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Miền</a:t>
            </a:r>
            <a:r>
              <a:rPr lang="en-US" sz="189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Bắc</a:t>
            </a:r>
            <a:endParaRPr lang="en-US" sz="189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37B0AA3-0F02-4BC7-9AE6-9BA688868F33}"/>
              </a:ext>
            </a:extLst>
          </p:cNvPr>
          <p:cNvSpPr/>
          <p:nvPr/>
        </p:nvSpPr>
        <p:spPr>
          <a:xfrm>
            <a:off x="7778088" y="3310381"/>
            <a:ext cx="3824103" cy="51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Thừa Thiên Huế </a:t>
            </a:r>
            <a:r>
              <a:rPr lang="en-US" sz="189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en-US" sz="1890" i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Sông Hương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F274D06-A73B-41B8-982E-69CAD5C22151}"/>
              </a:ext>
            </a:extLst>
          </p:cNvPr>
          <p:cNvSpPr/>
          <p:nvPr/>
        </p:nvSpPr>
        <p:spPr>
          <a:xfrm>
            <a:off x="7932465" y="4005811"/>
            <a:ext cx="1659066" cy="515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Miền Trung</a:t>
            </a:r>
            <a:endParaRPr lang="en-US" sz="189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0B17E6-C209-4F6D-A547-D16A1F302EDD}"/>
              </a:ext>
            </a:extLst>
          </p:cNvPr>
          <p:cNvCxnSpPr>
            <a:endCxn id="54" idx="1"/>
          </p:cNvCxnSpPr>
          <p:nvPr/>
        </p:nvCxnSpPr>
        <p:spPr>
          <a:xfrm>
            <a:off x="6740017" y="3975323"/>
            <a:ext cx="1192448" cy="288374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C1EE38A-0262-4A6D-9A28-A60298D79F82}"/>
              </a:ext>
            </a:extLst>
          </p:cNvPr>
          <p:cNvSpPr/>
          <p:nvPr/>
        </p:nvSpPr>
        <p:spPr>
          <a:xfrm>
            <a:off x="7102932" y="5596780"/>
            <a:ext cx="1659066" cy="515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Miền Nam</a:t>
            </a:r>
            <a:endParaRPr lang="en-US" sz="189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848669-03FC-4D08-8697-9CDC2DD64A40}"/>
              </a:ext>
            </a:extLst>
          </p:cNvPr>
          <p:cNvCxnSpPr>
            <a:endCxn id="56" idx="1"/>
          </p:cNvCxnSpPr>
          <p:nvPr/>
        </p:nvCxnSpPr>
        <p:spPr>
          <a:xfrm>
            <a:off x="5910484" y="5566292"/>
            <a:ext cx="1192448" cy="288374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6864CC6-9E1F-499B-A86B-919F35953634}"/>
              </a:ext>
            </a:extLst>
          </p:cNvPr>
          <p:cNvSpPr/>
          <p:nvPr/>
        </p:nvSpPr>
        <p:spPr>
          <a:xfrm>
            <a:off x="7912011" y="4941176"/>
            <a:ext cx="3846629" cy="51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???</a:t>
            </a:r>
            <a:endParaRPr lang="en-US" sz="189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F016698-D9D0-414B-B859-EB76F58DB0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0" y="1839802"/>
            <a:ext cx="2945109" cy="1963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9C8642D-BB4A-4EB5-A78B-520167401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62" y="4066654"/>
            <a:ext cx="2997633" cy="2248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4CCF76C-70B5-4F69-A325-3472951DC64C}"/>
              </a:ext>
            </a:extLst>
          </p:cNvPr>
          <p:cNvSpPr/>
          <p:nvPr/>
        </p:nvSpPr>
        <p:spPr>
          <a:xfrm>
            <a:off x="7932464" y="4941176"/>
            <a:ext cx="3824107" cy="516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Cà</a:t>
            </a:r>
            <a:r>
              <a:rPr lang="en-US" sz="189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Mau - </a:t>
            </a:r>
            <a:r>
              <a:rPr lang="en-US" sz="1890" i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Chợ</a:t>
            </a:r>
            <a:r>
              <a:rPr lang="en-US" sz="1890" i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i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nổi</a:t>
            </a:r>
            <a:r>
              <a:rPr lang="en-US" sz="1890" i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1890" i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Cà</a:t>
            </a:r>
            <a:r>
              <a:rPr lang="en-US" sz="1890" i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Mau</a:t>
            </a:r>
          </a:p>
        </p:txBody>
      </p:sp>
      <p:sp>
        <p:nvSpPr>
          <p:cNvPr id="21" name="Google Shape;54;p1">
            <a:extLst>
              <a:ext uri="{FF2B5EF4-FFF2-40B4-BE49-F238E27FC236}">
                <a16:creationId xmlns:a16="http://schemas.microsoft.com/office/drawing/2014/main" id="{FD382E40-49CA-423F-945E-2BF6BB3BEEE2}"/>
              </a:ext>
            </a:extLst>
          </p:cNvPr>
          <p:cNvSpPr txBox="1">
            <a:spLocks/>
          </p:cNvSpPr>
          <p:nvPr/>
        </p:nvSpPr>
        <p:spPr>
          <a:xfrm>
            <a:off x="1225118" y="255280"/>
            <a:ext cx="3111890" cy="90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u="sng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E23776-7DB1-4019-8CE0-AAD16ED2BA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88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019">
        <p:fade/>
      </p:transition>
    </mc:Choice>
    <mc:Fallback>
      <p:transition spd="med" advTm="55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animBg="1"/>
      <p:bldP spid="52" grpId="0" animBg="1"/>
      <p:bldP spid="53" grpId="0" animBg="1"/>
      <p:bldP spid="54" grpId="0" animBg="1"/>
      <p:bldP spid="56" grpId="0" animBg="1"/>
      <p:bldP spid="58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77B9EF41-76A1-4C20-A4B7-548273049756}"/>
              </a:ext>
            </a:extLst>
          </p:cNvPr>
          <p:cNvSpPr txBox="1"/>
          <p:nvPr/>
        </p:nvSpPr>
        <p:spPr>
          <a:xfrm>
            <a:off x="2115432" y="1485098"/>
            <a:ext cx="7961135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 SỐ HÌNH ẢNH VỀ CHỢ NỔI CÀ MAU</a:t>
            </a:r>
            <a:endParaRPr lang="en-US" sz="2400" b="1" dirty="0" err="1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17A9E-0CE1-4F1C-B3D9-ECF323C90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3" y="2273583"/>
            <a:ext cx="4543050" cy="301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ED173E-E8B8-4BCD-9DC2-789E0BE0E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68" y="2273583"/>
            <a:ext cx="4775226" cy="301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6FC33-E4A4-4FEE-8942-B9C48231E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51" y="3779279"/>
            <a:ext cx="4565354" cy="284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7CE0D876-B3E4-4CD9-9D57-3CEE38814E53}"/>
              </a:ext>
            </a:extLst>
          </p:cNvPr>
          <p:cNvSpPr txBox="1">
            <a:spLocks/>
          </p:cNvSpPr>
          <p:nvPr/>
        </p:nvSpPr>
        <p:spPr>
          <a:xfrm>
            <a:off x="1225118" y="255280"/>
            <a:ext cx="3111890" cy="90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u="sng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F9424B-ADA8-4AE4-BD62-100AAE8F3C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04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70">
        <p:fade/>
      </p:transition>
    </mc:Choice>
    <mc:Fallback>
      <p:transition spd="med" advTm="33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097F4-503B-40FB-9253-44F7D5C5F83F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B9EB4-8840-4FE3-B3E0-300D2386B07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70EA02-1F3E-4391-8514-F1532128C76D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61ACE4-84BD-47FE-8857-A122F0784010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7A33D7-0053-4856-8346-AC7BB0C24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7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88">
        <p:fade/>
      </p:transition>
    </mc:Choice>
    <mc:Fallback>
      <p:transition spd="med" advTm="9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766CD5-CF75-46FE-B0BF-B950F4396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7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420">
        <p:fade/>
      </p:transition>
    </mc:Choice>
    <mc:Fallback>
      <p:transition spd="med" advTm="15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4143AE-0145-440E-B9DE-F40A98E670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57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048">
        <p:fade/>
      </p:transition>
    </mc:Choice>
    <mc:Fallback>
      <p:transition spd="med" advTm="35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B8DF2427-CE3A-4EF9-9697-1500C3409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219" y="582461"/>
            <a:ext cx="1344600" cy="1542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71B8C-075C-47AB-A12C-CE0158B74E90}"/>
              </a:ext>
            </a:extLst>
          </p:cNvPr>
          <p:cNvSpPr txBox="1"/>
          <p:nvPr/>
        </p:nvSpPr>
        <p:spPr>
          <a:xfrm>
            <a:off x="2556766" y="141514"/>
            <a:ext cx="74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03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02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72EEC-6B19-4C3A-9391-A8849A96CBA7}"/>
              </a:ext>
            </a:extLst>
          </p:cNvPr>
          <p:cNvSpPr/>
          <p:nvPr/>
        </p:nvSpPr>
        <p:spPr>
          <a:xfrm>
            <a:off x="4589755" y="624110"/>
            <a:ext cx="270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6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54;p1">
            <a:extLst>
              <a:ext uri="{FF2B5EF4-FFF2-40B4-BE49-F238E27FC236}">
                <a16:creationId xmlns:a16="http://schemas.microsoft.com/office/drawing/2014/main" id="{DFF2A9DB-AB44-43C4-B92C-7176AD74767E}"/>
              </a:ext>
            </a:extLst>
          </p:cNvPr>
          <p:cNvSpPr txBox="1">
            <a:spLocks/>
          </p:cNvSpPr>
          <p:nvPr/>
        </p:nvSpPr>
        <p:spPr>
          <a:xfrm>
            <a:off x="3373515" y="1248959"/>
            <a:ext cx="5717219" cy="6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u="sng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đọc 3</a:t>
            </a:r>
            <a:r>
              <a:rPr lang="vi-VN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Chợ nổi Cà Mau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4A55F-C35D-44F8-A251-2F798750B7E0}"/>
              </a:ext>
            </a:extLst>
          </p:cNvPr>
          <p:cNvSpPr/>
          <p:nvPr/>
        </p:nvSpPr>
        <p:spPr>
          <a:xfrm>
            <a:off x="2089206" y="1674637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212F2-AEC2-495C-945C-0EF5CC5D9CAD}"/>
              </a:ext>
            </a:extLst>
          </p:cNvPr>
          <p:cNvSpPr/>
          <p:nvPr/>
        </p:nvSpPr>
        <p:spPr>
          <a:xfrm>
            <a:off x="7636281" y="1690913"/>
            <a:ext cx="270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ECDDF-FB65-4269-88CB-58E7A4B12B03}"/>
              </a:ext>
            </a:extLst>
          </p:cNvPr>
          <p:cNvCxnSpPr/>
          <p:nvPr/>
        </p:nvCxnSpPr>
        <p:spPr>
          <a:xfrm>
            <a:off x="4305670" y="2050742"/>
            <a:ext cx="36931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553609-5882-4E8B-8438-4E6EE6D1C8DB}"/>
              </a:ext>
            </a:extLst>
          </p:cNvPr>
          <p:cNvCxnSpPr/>
          <p:nvPr/>
        </p:nvCxnSpPr>
        <p:spPr>
          <a:xfrm>
            <a:off x="6096000" y="2050742"/>
            <a:ext cx="0" cy="46075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48824528-3399-4097-9CB6-0E8FC43692BB}"/>
              </a:ext>
            </a:extLst>
          </p:cNvPr>
          <p:cNvSpPr txBox="1"/>
          <p:nvPr/>
        </p:nvSpPr>
        <p:spPr>
          <a:xfrm>
            <a:off x="1090642" y="2266484"/>
            <a:ext cx="4842601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-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Truyền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tươi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3D356-BA86-4F45-804D-63A4338D1FF7}"/>
              </a:ext>
            </a:extLst>
          </p:cNvPr>
          <p:cNvSpPr txBox="1"/>
          <p:nvPr/>
        </p:nvSpPr>
        <p:spPr>
          <a:xfrm>
            <a:off x="6258756" y="2294834"/>
            <a:ext cx="563732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Chợ nổi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g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he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m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iệt vườn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k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x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anh riết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B62F38-78F2-4870-BD16-C65B61F9C00A}"/>
              </a:ext>
            </a:extLst>
          </p:cNvPr>
          <p:cNvSpPr txBox="1"/>
          <p:nvPr/>
        </p:nvSpPr>
        <p:spPr>
          <a:xfrm>
            <a:off x="665996" y="2640831"/>
            <a:ext cx="1979553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Luyện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9388A-0B67-478C-88E5-ABBF6C6E33EF}"/>
              </a:ext>
            </a:extLst>
          </p:cNvPr>
          <p:cNvSpPr/>
          <p:nvPr/>
        </p:nvSpPr>
        <p:spPr>
          <a:xfrm>
            <a:off x="532971" y="3036296"/>
            <a:ext cx="5468332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Chủ ghe  tất bật bày biện hàng hóa gọn ghẽ,  tươi tắn  và tinh tươm.</a:t>
            </a:r>
          </a:p>
          <a:p>
            <a:pPr marL="269977" indent="-269977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Giữa chợ nổi Cà Mau  ngập tràn hồn tôi cái cảm giác như gặp được những khu vườn,  rẫy khóm,  rẫy mía miên man dọc triền s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ô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n</a:t>
            </a:r>
            <a:r>
              <a:rPr lang="en-US" sz="2200" dirty="0"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200" dirty="0">
                <a:latin typeface="UTM Avo" panose="02040603050506020204" pitchFamily="18" charset="0"/>
                <a:cs typeface="Arial" pitchFamily="34" charset="0"/>
              </a:rPr>
              <a:t> Trẹm quê mình.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75ED20-A672-441C-96CE-4B4AB9EA5377}"/>
              </a:ext>
            </a:extLst>
          </p:cNvPr>
          <p:cNvCxnSpPr/>
          <p:nvPr/>
        </p:nvCxnSpPr>
        <p:spPr>
          <a:xfrm flipH="1">
            <a:off x="1819922" y="313757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7A2701-6ADB-4263-9413-B8DC571131E4}"/>
              </a:ext>
            </a:extLst>
          </p:cNvPr>
          <p:cNvCxnSpPr/>
          <p:nvPr/>
        </p:nvCxnSpPr>
        <p:spPr>
          <a:xfrm flipH="1">
            <a:off x="5905141" y="313904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EDEB3E-A518-4FBB-A821-8B045A853577}"/>
              </a:ext>
            </a:extLst>
          </p:cNvPr>
          <p:cNvCxnSpPr/>
          <p:nvPr/>
        </p:nvCxnSpPr>
        <p:spPr>
          <a:xfrm flipH="1">
            <a:off x="3525917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DFC79-D502-468C-9665-5FDA731D66B8}"/>
              </a:ext>
            </a:extLst>
          </p:cNvPr>
          <p:cNvCxnSpPr/>
          <p:nvPr/>
        </p:nvCxnSpPr>
        <p:spPr>
          <a:xfrm flipH="1">
            <a:off x="3442228" y="3655437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F89F77-700A-4C32-8B96-B8BE3818C2D5}"/>
              </a:ext>
            </a:extLst>
          </p:cNvPr>
          <p:cNvCxnSpPr/>
          <p:nvPr/>
        </p:nvCxnSpPr>
        <p:spPr>
          <a:xfrm flipH="1">
            <a:off x="3401629" y="4124468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EF8FB-B55E-4BD3-8C5B-CBBE6B9CA0C8}"/>
              </a:ext>
            </a:extLst>
          </p:cNvPr>
          <p:cNvCxnSpPr/>
          <p:nvPr/>
        </p:nvCxnSpPr>
        <p:spPr>
          <a:xfrm flipH="1">
            <a:off x="5896264" y="468376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EFD9D-776D-4359-B55A-27A93C107BCE}"/>
              </a:ext>
            </a:extLst>
          </p:cNvPr>
          <p:cNvCxnSpPr/>
          <p:nvPr/>
        </p:nvCxnSpPr>
        <p:spPr>
          <a:xfrm flipH="1">
            <a:off x="2034468" y="519867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529D1-F785-4416-B472-36F0F2E18524}"/>
              </a:ext>
            </a:extLst>
          </p:cNvPr>
          <p:cNvCxnSpPr/>
          <p:nvPr/>
        </p:nvCxnSpPr>
        <p:spPr>
          <a:xfrm flipH="1">
            <a:off x="2709169" y="5678064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D4633-EBC9-43C2-8EF2-F796C7A8BD05}"/>
              </a:ext>
            </a:extLst>
          </p:cNvPr>
          <p:cNvCxnSpPr/>
          <p:nvPr/>
        </p:nvCxnSpPr>
        <p:spPr>
          <a:xfrm flipH="1">
            <a:off x="2648511" y="5670682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72D7CB-43BB-4CDE-BA36-2A3D1F9C9DB2}"/>
              </a:ext>
            </a:extLst>
          </p:cNvPr>
          <p:cNvCxnSpPr/>
          <p:nvPr/>
        </p:nvCxnSpPr>
        <p:spPr>
          <a:xfrm flipH="1">
            <a:off x="1821397" y="3698350"/>
            <a:ext cx="124288" cy="4223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E71966-BBA6-4658-94E6-4A5BE2019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29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762">
        <p:fade/>
      </p:transition>
    </mc:Choice>
    <mc:Fallback>
      <p:transition spd="med" advTm="84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6;p11">
            <a:extLst>
              <a:ext uri="{FF2B5EF4-FFF2-40B4-BE49-F238E27FC236}">
                <a16:creationId xmlns:a16="http://schemas.microsoft.com/office/drawing/2014/main" id="{33573AA7-39D1-5B30-EFEC-8E10862DA2B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471" y="2242919"/>
            <a:ext cx="11192554" cy="340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7;p11">
            <a:extLst>
              <a:ext uri="{FF2B5EF4-FFF2-40B4-BE49-F238E27FC236}">
                <a16:creationId xmlns:a16="http://schemas.microsoft.com/office/drawing/2014/main" id="{BA4B34F6-52F8-C148-6575-02A2FEEB18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65662" y="1972716"/>
            <a:ext cx="699716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9;p11">
            <a:extLst>
              <a:ext uri="{FF2B5EF4-FFF2-40B4-BE49-F238E27FC236}">
                <a16:creationId xmlns:a16="http://schemas.microsoft.com/office/drawing/2014/main" id="{39BDA450-93E9-439D-8E6E-183279D182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86289" y="2022582"/>
            <a:ext cx="768240" cy="84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2;p11">
            <a:extLst>
              <a:ext uri="{FF2B5EF4-FFF2-40B4-BE49-F238E27FC236}">
                <a16:creationId xmlns:a16="http://schemas.microsoft.com/office/drawing/2014/main" id="{C61DE644-7B1C-858F-5FFE-39A48BA8EB34}"/>
              </a:ext>
            </a:extLst>
          </p:cNvPr>
          <p:cNvSpPr txBox="1"/>
          <p:nvPr/>
        </p:nvSpPr>
        <p:spPr>
          <a:xfrm>
            <a:off x="2418217" y="2429798"/>
            <a:ext cx="75869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Trò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chơi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2600" b="1" dirty="0" err="1">
                <a:solidFill>
                  <a:schemeClr val="accent2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Phỏng</a:t>
            </a:r>
            <a:r>
              <a:rPr lang="en-US" sz="2600" b="1" dirty="0">
                <a:solidFill>
                  <a:schemeClr val="accent2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vấn</a:t>
            </a:r>
            <a:endParaRPr sz="2600" b="1" dirty="0">
              <a:solidFill>
                <a:schemeClr val="accent2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5;p11">
            <a:extLst>
              <a:ext uri="{FF2B5EF4-FFF2-40B4-BE49-F238E27FC236}">
                <a16:creationId xmlns:a16="http://schemas.microsoft.com/office/drawing/2014/main" id="{A235FA80-626F-8D43-DCAD-38B87D930455}"/>
              </a:ext>
            </a:extLst>
          </p:cNvPr>
          <p:cNvSpPr txBox="1"/>
          <p:nvPr/>
        </p:nvSpPr>
        <p:spPr>
          <a:xfrm>
            <a:off x="3836690" y="3109079"/>
            <a:ext cx="7180841" cy="233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❑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❑"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đóng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phóng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phỏng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. 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EBB127C-E6FC-4FBC-B2B6-E6FFE5682C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368" y="2941143"/>
            <a:ext cx="2651699" cy="2081583"/>
          </a:xfrm>
          <a:prstGeom prst="rect">
            <a:avLst/>
          </a:prstGeom>
        </p:spPr>
      </p:pic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5629951-77A9-4D35-9EA5-45444EFEDFFD}"/>
              </a:ext>
            </a:extLst>
          </p:cNvPr>
          <p:cNvSpPr/>
          <p:nvPr/>
        </p:nvSpPr>
        <p:spPr>
          <a:xfrm>
            <a:off x="4767761" y="982004"/>
            <a:ext cx="3181473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Đọc </a:t>
            </a:r>
            <a:r>
              <a:rPr lang="vi-VN" sz="2800" b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800" b="1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ABCB7F-6FC7-4F59-8A26-424C1F2EE7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32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748">
        <p:fade/>
      </p:transition>
    </mc:Choice>
    <mc:Fallback>
      <p:transition spd="med" advTm="42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1.4|3.3|1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7.9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|9.1|5.1|4.2|3.6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4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2.3|1.3|5.1|2.5|1.7|1.1|4.7|1.4|1.4|2.8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4|3.9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0.3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.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467</TotalTime>
  <Words>1460</Words>
  <Application>Microsoft Office PowerPoint</Application>
  <PresentationFormat>Widescreen</PresentationFormat>
  <Paragraphs>150</Paragraphs>
  <Slides>18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Wingdings</vt:lpstr>
      <vt:lpstr>Noto Sans Symbols</vt:lpstr>
      <vt:lpstr>UTM Avo</vt:lpstr>
      <vt:lpstr>Times New Roman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Administrator</cp:lastModifiedBy>
  <cp:revision>40</cp:revision>
  <dcterms:created xsi:type="dcterms:W3CDTF">2023-10-19T01:35:13Z</dcterms:created>
  <dcterms:modified xsi:type="dcterms:W3CDTF">2025-03-21T04:39:07Z</dcterms:modified>
  <cp:category>9Slide.vn</cp:category>
</cp:coreProperties>
</file>