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15"/>
  </p:notesMasterIdLst>
  <p:sldIdLst>
    <p:sldId id="318" r:id="rId4"/>
    <p:sldId id="285" r:id="rId5"/>
    <p:sldId id="288" r:id="rId6"/>
    <p:sldId id="289" r:id="rId7"/>
    <p:sldId id="325" r:id="rId8"/>
    <p:sldId id="303" r:id="rId9"/>
    <p:sldId id="275" r:id="rId10"/>
    <p:sldId id="315" r:id="rId11"/>
    <p:sldId id="322" r:id="rId12"/>
    <p:sldId id="323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Cuc" initials="NC" lastIdx="1" clrIdx="0">
    <p:extLst>
      <p:ext uri="{19B8F6BF-5375-455C-9EA6-DF929625EA0E}">
        <p15:presenceInfo xmlns:p15="http://schemas.microsoft.com/office/powerpoint/2012/main" userId="59f9dbcccbae72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22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3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67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25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43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7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audio" Target="../media/audio1.wav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microsoft.com/office/2007/relationships/media" Target="../media/media2.mp4"/><Relationship Id="rId7" Type="http://schemas.openxmlformats.org/officeDocument/2006/relationships/image" Target="../media/image9.GIF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1.png"/><Relationship Id="rId4" Type="http://schemas.openxmlformats.org/officeDocument/2006/relationships/video" Target="../media/media2.mp4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GIF"/><Relationship Id="rId12" Type="http://schemas.microsoft.com/office/2007/relationships/hdphoto" Target="../media/hdphoto2.wd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8.wdp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6.wdp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8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" y="-74309"/>
            <a:ext cx="129702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8" y="143365"/>
            <a:ext cx="1282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251" y="74308"/>
            <a:ext cx="1282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3122" y="1171408"/>
            <a:ext cx="94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0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5128409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0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57" y="5596144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2610068" y="4482307"/>
            <a:ext cx="8606221" cy="10888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endParaRPr lang="vi-VN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973223" y="2314408"/>
            <a:ext cx="6943287" cy="149559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931"/>
              </a:avLst>
            </a:prstTxWarp>
            <a:scene3d>
              <a:camera prst="legacyPerspectiveTop"/>
              <a:lightRig rig="legacyFlat3" dir="t"/>
            </a:scene3d>
            <a:sp3d extrusionH="36306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sz="2400" kern="10" dirty="0">
                <a:ln w="9525">
                  <a:round/>
                  <a:headEnd/>
                  <a:tailEnd/>
                </a:ln>
                <a:solidFill>
                  <a:srgbClr val="0000FF">
                    <a:alpha val="98038"/>
                  </a:srgbClr>
                </a:solidFill>
                <a:latin typeface="Times New Roman"/>
                <a:cs typeface="Times New Roman"/>
              </a:rPr>
              <a:t>Môn:</a:t>
            </a:r>
            <a:r>
              <a:rPr lang="en-US" sz="2400" kern="10" dirty="0" err="1">
                <a:ln w="9525">
                  <a:round/>
                  <a:headEnd/>
                  <a:tailEnd/>
                </a:ln>
                <a:solidFill>
                  <a:srgbClr val="0000FF">
                    <a:alpha val="98038"/>
                  </a:srgbClr>
                </a:solidFill>
                <a:latin typeface="Times New Roman"/>
                <a:cs typeface="Times New Roman"/>
              </a:rPr>
              <a:t>Toán</a:t>
            </a:r>
            <a:endParaRPr lang="vi-VN" sz="2400" kern="10" dirty="0">
              <a:ln w="9525">
                <a:round/>
                <a:headEnd/>
                <a:tailEnd/>
              </a:ln>
              <a:solidFill>
                <a:srgbClr val="0000FF">
                  <a:alpha val="98038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1543" y="535826"/>
            <a:ext cx="8270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TRƯỜNG TIỂU HỌC VĨNH HẢO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2197100" y="652707"/>
            <a:ext cx="7924362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931"/>
              </a:avLst>
            </a:prstTxWarp>
            <a:scene3d>
              <a:camera prst="legacyPerspectiveTop"/>
              <a:lightRig rig="legacyFlat3" dir="t"/>
            </a:scene3d>
            <a:sp3d extrusionH="3630600" prstMaterial="legacyMatte">
              <a:extrusionClr>
                <a:srgbClr val="FFFF00"/>
              </a:extrusionClr>
            </a:sp3d>
          </a:bodyPr>
          <a:lstStyle/>
          <a:p>
            <a:pPr algn="ctr"/>
            <a:endParaRPr lang="vi-VN" sz="2400" b="1" kern="10" dirty="0">
              <a:ln w="9525">
                <a:round/>
                <a:headEnd/>
                <a:tailEnd/>
              </a:ln>
              <a:solidFill>
                <a:srgbClr val="FF0000">
                  <a:alpha val="98038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3223" y="5367770"/>
            <a:ext cx="6170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4" name="Picture 12" descr="3d 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62" y="1968632"/>
            <a:ext cx="18360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3d 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7" y="2509345"/>
            <a:ext cx="18360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02" y="3109857"/>
            <a:ext cx="1334814" cy="188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ED4C27-099C-4045-ABF5-FC556724D131}"/>
              </a:ext>
            </a:extLst>
          </p:cNvPr>
          <p:cNvSpPr txBox="1"/>
          <p:nvPr/>
        </p:nvSpPr>
        <p:spPr>
          <a:xfrm>
            <a:off x="3055446" y="4214569"/>
            <a:ext cx="632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0935B-E073-4E1D-93F9-71BC22A649BC}"/>
              </a:ext>
            </a:extLst>
          </p:cNvPr>
          <p:cNvSpPr txBox="1"/>
          <p:nvPr/>
        </p:nvSpPr>
        <p:spPr>
          <a:xfrm>
            <a:off x="1569548" y="4022814"/>
            <a:ext cx="8987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SỐ CÓ HAI    CHỮ SỐ VỚI SỐ CÓ MỘT CHỮ SỐ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5738" y="232553"/>
            <a:ext cx="7630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2400" y="808748"/>
            <a:ext cx="90038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SỐ CÓ HAI CHỮ SỐ VỚI SỐ CÓ MỘT CHỮ SỐ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5738" y="2239744"/>
            <a:ext cx="507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205" y="2763613"/>
            <a:ext cx="449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 +  6  =  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1311" y="3389584"/>
            <a:ext cx="297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 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565" y="3389584"/>
            <a:ext cx="252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B.   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3787" y="4202235"/>
            <a:ext cx="134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 89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1515" y="4246629"/>
            <a:ext cx="151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62 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flipH="1">
            <a:off x="5992037" y="3250056"/>
            <a:ext cx="1258956" cy="1119725"/>
          </a:xfrm>
          <a:prstGeom prst="ellipse">
            <a:avLst/>
          </a:prstGeom>
          <a:solidFill>
            <a:srgbClr val="D1634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latin typeface="Calibri" pitchFamily="34" charset="0"/>
              </a:rPr>
              <a:t>B</a:t>
            </a:r>
          </a:p>
        </p:txBody>
      </p:sp>
      <p:pic>
        <p:nvPicPr>
          <p:cNvPr id="14" name="Picture 13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347" y="725934"/>
            <a:ext cx="1334814" cy="188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8" y="138605"/>
            <a:ext cx="1282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97" y="291005"/>
            <a:ext cx="1282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1404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" descr="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82" y="4741442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65" y="5083028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1" grpId="0"/>
      <p:bldP spid="11" grpId="1"/>
      <p:bldP spid="12" grpId="0"/>
      <p:bldP spid="12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9944" y="351322"/>
            <a:ext cx="8387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943" y="954428"/>
            <a:ext cx="92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SỐ CÓ HAI CHỮ SỐ VỚI SỐ CÓ MỘT CHỮ SỐ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157" y="3092564"/>
            <a:ext cx="9736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944" y="4046431"/>
            <a:ext cx="960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2:</a:t>
            </a:r>
            <a:r>
              <a:rPr lang="en-US" b="1" i="1" dirty="0"/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sang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3483" y="2216842"/>
            <a:ext cx="102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8013" y="4749242"/>
            <a:ext cx="923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40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6" y="5027517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0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06" y="272345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1" y="53102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0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992" y="4948346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66" y="4948346"/>
            <a:ext cx="18360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39" y="4928510"/>
            <a:ext cx="18360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95" y="5149352"/>
            <a:ext cx="18360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8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738664"/>
            <a:ext cx="4591548" cy="2120652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92" y="97196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37" y="1224213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3821" y="0"/>
            <a:ext cx="6848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endParaRPr lang="en-US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B4AEDD69-A98D-4C06-84DC-6166E726FE5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1670934"/>
            <a:ext cx="9144000" cy="43691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120641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 42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4" y="171268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4" y="171268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03" y="31466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52248" y="314665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+ 8  =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7" grpId="1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484" y="2313511"/>
            <a:ext cx="9144000" cy="513183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932297" y="4910587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35</a:t>
            </a:r>
          </a:p>
        </p:txBody>
      </p:sp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25</a:t>
            </a:r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5939582" y="724705"/>
            <a:ext cx="4117362" cy="1732282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+ 7  =  ?</a:t>
            </a:r>
          </a:p>
        </p:txBody>
      </p:sp>
      <p:sp>
        <p:nvSpPr>
          <p:cNvPr id="18" name="Cloud Callout 17"/>
          <p:cNvSpPr/>
          <p:nvPr/>
        </p:nvSpPr>
        <p:spPr>
          <a:xfrm flipH="1">
            <a:off x="1936683" y="280420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98</a:t>
            </a:r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6616487" y="2804210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89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 flipH="1">
            <a:off x="7317756" y="5358608"/>
            <a:ext cx="1258956" cy="1119725"/>
          </a:xfrm>
          <a:prstGeom prst="ellipse">
            <a:avLst/>
          </a:prstGeom>
          <a:solidFill>
            <a:srgbClr val="D1634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latin typeface="Calibri" pitchFamily="34" charset="0"/>
              </a:rPr>
              <a:t>D</a:t>
            </a:r>
          </a:p>
        </p:txBody>
      </p:sp>
      <p:pic>
        <p:nvPicPr>
          <p:cNvPr id="21" name="Picture 13" descr="Entertainment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152" y="2262194"/>
            <a:ext cx="1334814" cy="188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Entertainment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2" y="2916391"/>
            <a:ext cx="1334814" cy="188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0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6" y="-1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0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59" y="0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0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7" y="5379636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0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65" y="5358608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9707" y="729456"/>
            <a:ext cx="460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TRÒ CHƠI: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673881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061" y="2160104"/>
            <a:ext cx="10788864" cy="16035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111202" y="1472880"/>
            <a:ext cx="1697535" cy="486009"/>
            <a:chOff x="1561294" y="1440653"/>
            <a:chExt cx="1425536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561294" y="1464997"/>
              <a:ext cx="40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</p:cNvCxnSpPr>
          <p:nvPr/>
        </p:nvCxnSpPr>
        <p:spPr>
          <a:xfrm flipV="1">
            <a:off x="4141623" y="1581247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090589" y="1695831"/>
            <a:ext cx="1275701" cy="10181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808737" y="760559"/>
            <a:ext cx="4563704" cy="9352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có gì đặc biệt?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</p:cNvCxnSpPr>
          <p:nvPr/>
        </p:nvCxnSpPr>
        <p:spPr>
          <a:xfrm flipH="1" flipV="1">
            <a:off x="5143352" y="1702479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/>
          <p:nvPr/>
        </p:nvCxnSpPr>
        <p:spPr>
          <a:xfrm flipH="1" flipV="1">
            <a:off x="5024658" y="1631731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648444" y="382476"/>
            <a:ext cx="3643331" cy="1367018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 là các số tròn chục có hai chữ số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0" y="237437"/>
            <a:ext cx="12192000" cy="4247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575" y="568221"/>
            <a:ext cx="1120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411" y="6326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1"/>
            <a:ext cx="12192000" cy="41546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855528" y="2314711"/>
            <a:ext cx="2062483" cy="1831520"/>
            <a:chOff x="1855528" y="2314711"/>
            <a:chExt cx="2062483" cy="1831520"/>
          </a:xfrm>
        </p:grpSpPr>
        <p:sp>
          <p:nvSpPr>
            <p:cNvPr id="31" name="Rounded Rectangle 30"/>
            <p:cNvSpPr/>
            <p:nvPr/>
          </p:nvSpPr>
          <p:spPr>
            <a:xfrm>
              <a:off x="1914524" y="3499896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19 + 7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052535" y="2117704"/>
              <a:ext cx="1668469" cy="206248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937314" y="5042765"/>
            <a:ext cx="1866671" cy="1544062"/>
            <a:chOff x="1937314" y="5042765"/>
            <a:chExt cx="1866671" cy="1544062"/>
          </a:xfrm>
        </p:grpSpPr>
        <p:sp>
          <p:nvSpPr>
            <p:cNvPr id="33" name="Rounded Rectangle 32"/>
            <p:cNvSpPr/>
            <p:nvPr/>
          </p:nvSpPr>
          <p:spPr>
            <a:xfrm>
              <a:off x="1969552" y="5940492"/>
              <a:ext cx="1834433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69 + 1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9596" flipH="1">
              <a:off x="1937314" y="5042765"/>
              <a:ext cx="1634979" cy="126146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722380" y="787820"/>
            <a:ext cx="1982274" cy="1716459"/>
            <a:chOff x="1884504" y="787820"/>
            <a:chExt cx="1820149" cy="1699153"/>
          </a:xfrm>
        </p:grpSpPr>
        <p:sp>
          <p:nvSpPr>
            <p:cNvPr id="30" name="Rounded Rectangle 29"/>
            <p:cNvSpPr/>
            <p:nvPr/>
          </p:nvSpPr>
          <p:spPr>
            <a:xfrm>
              <a:off x="1884504" y="1790548"/>
              <a:ext cx="1820149" cy="69642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49 + 8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9" b="100000" l="1667" r="99667">
                          <a14:backgroundMark x1="32333" y1="59470" x2="61333" y2="9848"/>
                          <a14:backgroundMark x1="48333" y1="51894" x2="66667" y2="9091"/>
                          <a14:backgroundMark x1="68667" y1="3788" x2="79333" y2="30303"/>
                          <a14:backgroundMark x1="74333" y1="28409" x2="62000" y2="17803"/>
                          <a14:backgroundMark x1="14667" y1="96212" x2="90333" y2="94697"/>
                          <a14:backgroundMark x1="10667" y1="93182" x2="9000" y2="93939"/>
                          <a14:backgroundMark x1="7667" y1="94318" x2="19333" y2="87500"/>
                          <a14:backgroundMark x1="43667" y1="90530" x2="70667" y2="93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57" y="787820"/>
              <a:ext cx="1376860" cy="12119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042499" y="1110604"/>
            <a:ext cx="4079018" cy="1393675"/>
            <a:chOff x="7042499" y="1110604"/>
            <a:chExt cx="4079018" cy="1393675"/>
          </a:xfrm>
        </p:grpSpPr>
        <p:sp>
          <p:nvSpPr>
            <p:cNvPr id="19" name="Rectangle 18"/>
            <p:cNvSpPr/>
            <p:nvPr/>
          </p:nvSpPr>
          <p:spPr>
            <a:xfrm>
              <a:off x="7042499" y="1158678"/>
              <a:ext cx="3576339" cy="134560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3241" b="33796" l="55052" r="67240">
                          <a14:backgroundMark x1="58490" y1="27407" x2="58490" y2="27407"/>
                          <a14:backgroundMark x1="63802" y1="29259" x2="63802" y2="29259"/>
                          <a14:backgroundMark x1="61510" y1="27778" x2="61510" y2="27778"/>
                          <a14:backgroundMark x1="61406" y1="30741" x2="61406" y2="30741"/>
                        </a14:backgroundRemoval>
                      </a14:imgEffect>
                    </a14:imgLayer>
                  </a14:imgProps>
                </a:ext>
              </a:extLst>
            </a:blip>
            <a:srcRect l="53856" t="22861" r="31232" b="64983"/>
            <a:stretch/>
          </p:blipFill>
          <p:spPr>
            <a:xfrm>
              <a:off x="7836024" y="1110604"/>
              <a:ext cx="3285493" cy="1345601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419427" y="1543050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42497" y="2614416"/>
            <a:ext cx="3576339" cy="1357108"/>
            <a:chOff x="7042497" y="2614416"/>
            <a:chExt cx="3576339" cy="1357108"/>
          </a:xfrm>
        </p:grpSpPr>
        <p:sp>
          <p:nvSpPr>
            <p:cNvPr id="20" name="Rectangle 19"/>
            <p:cNvSpPr/>
            <p:nvPr/>
          </p:nvSpPr>
          <p:spPr>
            <a:xfrm>
              <a:off x="7042497" y="2614416"/>
              <a:ext cx="3576339" cy="129588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315" b="46852" l="55156" r="66667"/>
                      </a14:imgEffect>
                    </a14:imgLayer>
                  </a14:imgProps>
                </a:ext>
              </a:extLst>
            </a:blip>
            <a:srcRect l="53856" t="37061" r="32731" b="52054"/>
            <a:stretch/>
          </p:blipFill>
          <p:spPr>
            <a:xfrm>
              <a:off x="7622107" y="2660082"/>
              <a:ext cx="2873227" cy="131144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7355575" y="2910356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70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96308" y="4015700"/>
            <a:ext cx="3824934" cy="1322513"/>
            <a:chOff x="6996308" y="4015700"/>
            <a:chExt cx="3824934" cy="1322513"/>
          </a:xfrm>
        </p:grpSpPr>
        <p:sp>
          <p:nvSpPr>
            <p:cNvPr id="22" name="Rectangle 21"/>
            <p:cNvSpPr/>
            <p:nvPr/>
          </p:nvSpPr>
          <p:spPr>
            <a:xfrm>
              <a:off x="6996308" y="4015700"/>
              <a:ext cx="3576339" cy="132251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71B958"/>
                </a:clrFrom>
                <a:clrTo>
                  <a:srgbClr val="71B95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19" b="59815" l="58333" r="67604">
                          <a14:foregroundMark x1="59740" y1="51481" x2="60521" y2="50370"/>
                          <a14:foregroundMark x1="60521" y1="50370" x2="61563" y2="50000"/>
                          <a14:foregroundMark x1="59740" y1="51759" x2="59010" y2="54167"/>
                          <a14:foregroundMark x1="60313" y1="52222" x2="59531" y2="55093"/>
                          <a14:foregroundMark x1="60990" y1="51389" x2="62292" y2="50648"/>
                          <a14:foregroundMark x1="61250" y1="52593" x2="63125" y2="51944"/>
                          <a14:foregroundMark x1="61406" y1="54167" x2="60625" y2="56852"/>
                          <a14:foregroundMark x1="60000" y1="55556" x2="59948" y2="56111"/>
                          <a14:foregroundMark x1="61771" y1="53519" x2="63646" y2="54537"/>
                          <a14:foregroundMark x1="62083" y1="54537" x2="63698" y2="56296"/>
                          <a14:foregroundMark x1="62135" y1="55648" x2="63438" y2="57870"/>
                          <a14:backgroundMark x1="60625" y1="52500" x2="60625" y2="52500"/>
                          <a14:backgroundMark x1="60313" y1="53333" x2="60313" y2="53333"/>
                          <a14:backgroundMark x1="60156" y1="53981" x2="60156" y2="53981"/>
                          <a14:backgroundMark x1="59427" y1="54537" x2="59427" y2="54537"/>
                          <a14:backgroundMark x1="59688" y1="55278" x2="59688" y2="55278"/>
                          <a14:backgroundMark x1="59635" y1="53333" x2="59635" y2="53333"/>
                          <a14:backgroundMark x1="59896" y1="51944" x2="59896" y2="51944"/>
                          <a14:backgroundMark x1="59740" y1="53056" x2="59740" y2="53056"/>
                          <a14:backgroundMark x1="60469" y1="50926" x2="60469" y2="50926"/>
                          <a14:backgroundMark x1="60260" y1="51759" x2="60260" y2="51759"/>
                          <a14:backgroundMark x1="60104" y1="51481" x2="60104" y2="51481"/>
                          <a14:backgroundMark x1="60781" y1="50926" x2="60781" y2="50926"/>
                          <a14:backgroundMark x1="61354" y1="50463" x2="61354" y2="50463"/>
                          <a14:backgroundMark x1="61094" y1="52037" x2="61094" y2="52037"/>
                          <a14:backgroundMark x1="61563" y1="51667" x2="61563" y2="51667"/>
                          <a14:backgroundMark x1="62187" y1="51296" x2="62187" y2="51296"/>
                          <a14:backgroundMark x1="61667" y1="52778" x2="61667" y2="52778"/>
                          <a14:backgroundMark x1="62031" y1="53704" x2="62031" y2="53704"/>
                          <a14:backgroundMark x1="62292" y1="54444" x2="62292" y2="54444"/>
                          <a14:backgroundMark x1="61094" y1="53426" x2="61094" y2="53426"/>
                          <a14:backgroundMark x1="60781" y1="54352" x2="60781" y2="54352"/>
                          <a14:backgroundMark x1="61406" y1="55000" x2="61406" y2="55000"/>
                          <a14:backgroundMark x1="62187" y1="55648" x2="62187" y2="55648"/>
                          <a14:backgroundMark x1="61875" y1="55648" x2="61875" y2="55648"/>
                          <a14:backgroundMark x1="60729" y1="53333" x2="60729" y2="53333"/>
                        </a14:backgroundRemoval>
                      </a14:imgEffect>
                    </a14:imgLayer>
                  </a14:imgProps>
                </a:ext>
              </a:extLst>
            </a:blip>
            <a:srcRect l="53856" t="48995" r="32155" b="41219"/>
            <a:stretch/>
          </p:blipFill>
          <p:spPr>
            <a:xfrm>
              <a:off x="7824513" y="4060524"/>
              <a:ext cx="2996729" cy="1179095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419426" y="4335798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57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82801" y="5421725"/>
            <a:ext cx="3963973" cy="1247010"/>
            <a:chOff x="6982801" y="5421725"/>
            <a:chExt cx="3963973" cy="1247010"/>
          </a:xfrm>
        </p:grpSpPr>
        <p:sp>
          <p:nvSpPr>
            <p:cNvPr id="24" name="Rectangle 23"/>
            <p:cNvSpPr/>
            <p:nvPr/>
          </p:nvSpPr>
          <p:spPr>
            <a:xfrm>
              <a:off x="6982801" y="5421725"/>
              <a:ext cx="3576339" cy="12470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956" b="70450" l="54547" r="66447"/>
                      </a14:imgEffect>
                    </a14:imgLayer>
                  </a14:imgProps>
                </a:ext>
              </a:extLst>
            </a:blip>
            <a:srcRect l="53060" t="62019" r="32066" b="28613"/>
            <a:stretch/>
          </p:blipFill>
          <p:spPr>
            <a:xfrm>
              <a:off x="7760662" y="5421725"/>
              <a:ext cx="3186112" cy="112871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430937" y="5622134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92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4524" y="4069842"/>
            <a:ext cx="1820149" cy="1365936"/>
            <a:chOff x="1914524" y="4069842"/>
            <a:chExt cx="1820149" cy="1365936"/>
          </a:xfrm>
        </p:grpSpPr>
        <p:sp>
          <p:nvSpPr>
            <p:cNvPr id="32" name="Rounded Rectangle 31"/>
            <p:cNvSpPr/>
            <p:nvPr/>
          </p:nvSpPr>
          <p:spPr>
            <a:xfrm>
              <a:off x="1914524" y="4789443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89 + 3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15000" y1="61341" x2="25444" y2="81707"/>
                          <a14:backgroundMark x1="28889" y1="70976" x2="20000" y2="72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085" y="4069842"/>
              <a:ext cx="1113578" cy="1014593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/>
        </p:nvSpPr>
        <p:spPr>
          <a:xfrm>
            <a:off x="3746810" y="2141034"/>
            <a:ext cx="3679902" cy="2734119"/>
          </a:xfrm>
          <a:custGeom>
            <a:avLst/>
            <a:gdLst>
              <a:gd name="connsiteX0" fmla="*/ 0 w 3679902"/>
              <a:gd name="connsiteY0" fmla="*/ 0 h 2734119"/>
              <a:gd name="connsiteX1" fmla="*/ 2074127 w 3679902"/>
              <a:gd name="connsiteY1" fmla="*/ 691376 h 2734119"/>
              <a:gd name="connsiteX2" fmla="*/ 2319453 w 3679902"/>
              <a:gd name="connsiteY2" fmla="*/ 2509025 h 2734119"/>
              <a:gd name="connsiteX3" fmla="*/ 3679902 w 3679902"/>
              <a:gd name="connsiteY3" fmla="*/ 2642839 h 27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734119">
                <a:moveTo>
                  <a:pt x="0" y="0"/>
                </a:moveTo>
                <a:cubicBezTo>
                  <a:pt x="843776" y="136602"/>
                  <a:pt x="1687552" y="273205"/>
                  <a:pt x="2074127" y="691376"/>
                </a:cubicBezTo>
                <a:cubicBezTo>
                  <a:pt x="2460702" y="1109547"/>
                  <a:pt x="2051824" y="2183781"/>
                  <a:pt x="2319453" y="2509025"/>
                </a:cubicBezTo>
                <a:cubicBezTo>
                  <a:pt x="2587082" y="2834269"/>
                  <a:pt x="3133492" y="2738554"/>
                  <a:pt x="3679902" y="2642839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57961" y="1761893"/>
            <a:ext cx="3679902" cy="2060156"/>
          </a:xfrm>
          <a:custGeom>
            <a:avLst/>
            <a:gdLst>
              <a:gd name="connsiteX0" fmla="*/ 0 w 3679902"/>
              <a:gd name="connsiteY0" fmla="*/ 2040673 h 2060156"/>
              <a:gd name="connsiteX1" fmla="*/ 1260088 w 3679902"/>
              <a:gd name="connsiteY1" fmla="*/ 1828800 h 2060156"/>
              <a:gd name="connsiteX2" fmla="*/ 2129883 w 3679902"/>
              <a:gd name="connsiteY2" fmla="*/ 401444 h 2060156"/>
              <a:gd name="connsiteX3" fmla="*/ 3679902 w 3679902"/>
              <a:gd name="connsiteY3" fmla="*/ 0 h 20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060156">
                <a:moveTo>
                  <a:pt x="0" y="2040673"/>
                </a:moveTo>
                <a:cubicBezTo>
                  <a:pt x="452554" y="2071339"/>
                  <a:pt x="905108" y="2102005"/>
                  <a:pt x="1260088" y="1828800"/>
                </a:cubicBezTo>
                <a:cubicBezTo>
                  <a:pt x="1615068" y="1555595"/>
                  <a:pt x="1726581" y="706244"/>
                  <a:pt x="2129883" y="401444"/>
                </a:cubicBezTo>
                <a:cubicBezTo>
                  <a:pt x="2533185" y="96644"/>
                  <a:pt x="3106543" y="48322"/>
                  <a:pt x="367990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57961" y="5073805"/>
            <a:ext cx="3757961" cy="1103971"/>
          </a:xfrm>
          <a:custGeom>
            <a:avLst/>
            <a:gdLst>
              <a:gd name="connsiteX0" fmla="*/ 0 w 3757961"/>
              <a:gd name="connsiteY0" fmla="*/ 0 h 1103971"/>
              <a:gd name="connsiteX1" fmla="*/ 1393902 w 3757961"/>
              <a:gd name="connsiteY1" fmla="*/ 602166 h 1103971"/>
              <a:gd name="connsiteX2" fmla="*/ 2598234 w 3757961"/>
              <a:gd name="connsiteY2" fmla="*/ 1003610 h 1103971"/>
              <a:gd name="connsiteX3" fmla="*/ 3757961 w 3757961"/>
              <a:gd name="connsiteY3" fmla="*/ 1103971 h 11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1" h="1103971">
                <a:moveTo>
                  <a:pt x="0" y="0"/>
                </a:moveTo>
                <a:cubicBezTo>
                  <a:pt x="480431" y="217449"/>
                  <a:pt x="960863" y="434898"/>
                  <a:pt x="1393902" y="602166"/>
                </a:cubicBezTo>
                <a:cubicBezTo>
                  <a:pt x="1826941" y="769434"/>
                  <a:pt x="2204224" y="919976"/>
                  <a:pt x="2598234" y="1003610"/>
                </a:cubicBezTo>
                <a:cubicBezTo>
                  <a:pt x="2992244" y="1087244"/>
                  <a:pt x="3375102" y="1095607"/>
                  <a:pt x="3757961" y="11039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91415" y="3323063"/>
            <a:ext cx="3579541" cy="2977376"/>
          </a:xfrm>
          <a:custGeom>
            <a:avLst/>
            <a:gdLst>
              <a:gd name="connsiteX0" fmla="*/ 0 w 3579541"/>
              <a:gd name="connsiteY0" fmla="*/ 2977376 h 2977376"/>
              <a:gd name="connsiteX1" fmla="*/ 1527717 w 3579541"/>
              <a:gd name="connsiteY1" fmla="*/ 1014761 h 2977376"/>
              <a:gd name="connsiteX2" fmla="*/ 3579541 w 3579541"/>
              <a:gd name="connsiteY2" fmla="*/ 0 h 29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9541" h="2977376">
                <a:moveTo>
                  <a:pt x="0" y="2977376"/>
                </a:moveTo>
                <a:cubicBezTo>
                  <a:pt x="465563" y="2244183"/>
                  <a:pt x="931127" y="1510990"/>
                  <a:pt x="1527717" y="1014761"/>
                </a:cubicBezTo>
                <a:cubicBezTo>
                  <a:pt x="2124307" y="518532"/>
                  <a:pt x="2851924" y="259266"/>
                  <a:pt x="3579541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 animBg="1"/>
      <p:bldP spid="36" grpId="0" animBg="1"/>
      <p:bldP spid="38" grpId="0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2282" y="0"/>
            <a:ext cx="8715667" cy="40439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68912" y="4335517"/>
            <a:ext cx="7769037" cy="23357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+ 5  =  23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23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138" y="2286000"/>
            <a:ext cx="2474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( 6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730152" y="1464997"/>
            <a:ext cx="524088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304873" y="1452825"/>
            <a:ext cx="2198566" cy="461666"/>
            <a:chOff x="1870517" y="1440653"/>
            <a:chExt cx="1116313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7" y="1440654"/>
              <a:ext cx="1116313" cy="461665"/>
              <a:chOff x="1870517" y="1440654"/>
              <a:chExt cx="1116313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7" y="1480409"/>
                <a:ext cx="1116313" cy="421910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975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vi-V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93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vi-VN" sz="2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7938" y="1108963"/>
            <a:ext cx="7798424" cy="312359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473690" y="3332668"/>
            <a:ext cx="1443838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492716" cy="661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493172" y="3332668"/>
            <a:ext cx="1545021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61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 + 7 = 12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435701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34803" y="3707331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0" y="4232554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271202" y="5158483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92040" y="468142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714315" y="4718528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516" y="121953"/>
            <a:ext cx="767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3603" y="469992"/>
            <a:ext cx="67293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PHÉP CỘNG 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CÓ HAI CHỮ SỐ VỚI SỐ CÓ MỘT CHỮ SỐ 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6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220" y="394137"/>
            <a:ext cx="7930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7233" y="1132800"/>
            <a:ext cx="89464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PHÉP CỘNG 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SỐ CÓ HAI CHỮ SỐ VỚI SỐ CÓ MỘT CHỮ SỐ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6420" y="2232821"/>
            <a:ext cx="4398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384" y="2967335"/>
            <a:ext cx="249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42   +   8   =    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6552" y="3610303"/>
            <a:ext cx="214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  88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659" y="4374205"/>
            <a:ext cx="190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   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7247" y="3575242"/>
            <a:ext cx="335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 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999" y="4358438"/>
            <a:ext cx="215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  40</a:t>
            </a:r>
          </a:p>
        </p:txBody>
      </p:sp>
      <p:pic>
        <p:nvPicPr>
          <p:cNvPr id="11" name="Picture 40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55" y="5220029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93" y="5210147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0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828" y="5168735"/>
            <a:ext cx="1422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8" y="138605"/>
            <a:ext cx="1282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75" y="243708"/>
            <a:ext cx="1282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>
            <a:spLocks noChangeArrowheads="1"/>
          </p:cNvSpPr>
          <p:nvPr/>
        </p:nvSpPr>
        <p:spPr bwMode="auto">
          <a:xfrm flipH="1">
            <a:off x="1159902" y="4195078"/>
            <a:ext cx="1258956" cy="1119725"/>
          </a:xfrm>
          <a:prstGeom prst="ellipse">
            <a:avLst/>
          </a:prstGeom>
          <a:solidFill>
            <a:srgbClr val="D1634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latin typeface="Calibri" pitchFamily="34" charset="0"/>
              </a:rPr>
              <a:t>C</a:t>
            </a:r>
          </a:p>
        </p:txBody>
      </p:sp>
      <p:pic>
        <p:nvPicPr>
          <p:cNvPr id="19" name="Picture 18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21" y="1132800"/>
            <a:ext cx="1334814" cy="188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822" y="3500473"/>
            <a:ext cx="1334814" cy="188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2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|0|0.4|0|0|0.3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4.9|1.5|1|0.2|1.7|4.1|4.6|5.8|0.3|3.3|2|0.3|1.1|0.9|0.1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1|0.9|0|0.3|0.8|0.1|1.5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0.5|0.8|0|0.2|0.6|0|0.1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|2.3|0|0|0|0.3|0|0|0.4|0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567</Words>
  <Application>Microsoft Office PowerPoint</Application>
  <PresentationFormat>Widescreen</PresentationFormat>
  <Paragraphs>104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微软雅黑</vt:lpstr>
      <vt:lpstr>宋体</vt:lpstr>
      <vt:lpstr>宋体</vt:lpstr>
      <vt:lpstr>Arial</vt:lpstr>
      <vt:lpstr>Bahnschrift Condensed</vt:lpstr>
      <vt:lpstr>Calibri</vt:lpstr>
      <vt:lpstr>Calibri Light</vt:lpstr>
      <vt:lpstr>ITC Avant Garde Std Bk</vt:lpstr>
      <vt:lpstr>Times New Roman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Nguyen Cuc</cp:lastModifiedBy>
  <cp:revision>245</cp:revision>
  <dcterms:created xsi:type="dcterms:W3CDTF">2021-05-14T04:27:00Z</dcterms:created>
  <dcterms:modified xsi:type="dcterms:W3CDTF">2025-03-25T09:18:39Z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