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300" r:id="rId3"/>
    <p:sldId id="283" r:id="rId4"/>
    <p:sldId id="267" r:id="rId5"/>
    <p:sldId id="257" r:id="rId6"/>
    <p:sldId id="256" r:id="rId7"/>
    <p:sldId id="258" r:id="rId8"/>
    <p:sldId id="259" r:id="rId9"/>
    <p:sldId id="260" r:id="rId10"/>
    <p:sldId id="261" r:id="rId11"/>
    <p:sldId id="269" r:id="rId12"/>
    <p:sldId id="273" r:id="rId13"/>
    <p:sldId id="272" r:id="rId14"/>
    <p:sldId id="270" r:id="rId15"/>
    <p:sldId id="271" r:id="rId16"/>
    <p:sldId id="274" r:id="rId17"/>
    <p:sldId id="275" r:id="rId18"/>
    <p:sldId id="276" r:id="rId19"/>
    <p:sldId id="279" r:id="rId20"/>
    <p:sldId id="277" r:id="rId21"/>
    <p:sldId id="281" r:id="rId22"/>
    <p:sldId id="284" r:id="rId23"/>
    <p:sldId id="285" r:id="rId24"/>
    <p:sldId id="282" r:id="rId25"/>
    <p:sldId id="287" r:id="rId26"/>
    <p:sldId id="288" r:id="rId27"/>
    <p:sldId id="289" r:id="rId28"/>
    <p:sldId id="290" r:id="rId29"/>
    <p:sldId id="291" r:id="rId30"/>
    <p:sldId id="292" r:id="rId31"/>
    <p:sldId id="293" r:id="rId32"/>
    <p:sldId id="297" r:id="rId33"/>
    <p:sldId id="286" r:id="rId34"/>
    <p:sldId id="294" r:id="rId35"/>
    <p:sldId id="295" r:id="rId36"/>
    <p:sldId id="298" r:id="rId37"/>
    <p:sldId id="296" r:id="rId38"/>
    <p:sldId id="265" r:id="rId39"/>
  </p:sldIdLst>
  <p:sldSz cx="12192000" cy="6858000"/>
  <p:notesSz cx="9144000" cy="6858000"/>
  <p:embeddedFontLst>
    <p:embeddedFont>
      <p:font typeface="Cambria" panose="02040503050406030204" pitchFamily="18" charset="0"/>
      <p:regular r:id="rId40"/>
      <p:bold r:id="rId41"/>
      <p:italic r:id="rId42"/>
      <p:boldItalic r:id="rId43"/>
    </p:embeddedFont>
    <p:embeddedFont>
      <p:font typeface="Cambria Math" panose="02040503050406030204" pitchFamily="18" charset="0"/>
      <p:regular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9DCFF"/>
    <a:srgbClr val="005A9E"/>
    <a:srgbClr val="050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6" d="100"/>
          <a:sy n="66" d="100"/>
        </p:scale>
        <p:origin x="8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dirty="0" err="1">
                <a:solidFill>
                  <a:schemeClr val="tx1"/>
                </a:solidFill>
              </a:rPr>
              <a:t>Nhiệt</a:t>
            </a:r>
            <a:r>
              <a:rPr lang="en-US" sz="1800" dirty="0">
                <a:solidFill>
                  <a:schemeClr val="tx1"/>
                </a:solidFill>
              </a:rPr>
              <a:t> </a:t>
            </a:r>
            <a:r>
              <a:rPr lang="en-US" sz="1800" dirty="0" err="1">
                <a:solidFill>
                  <a:schemeClr val="tx1"/>
                </a:solidFill>
              </a:rPr>
              <a:t>độ</a:t>
            </a:r>
            <a:r>
              <a:rPr lang="en-US" sz="1800" dirty="0">
                <a:solidFill>
                  <a:schemeClr val="tx1"/>
                </a:solidFill>
              </a:rPr>
              <a:t> (</a:t>
            </a:r>
            <a:r>
              <a:rPr lang="en-US" sz="1800" baseline="30000" dirty="0" err="1">
                <a:solidFill>
                  <a:schemeClr val="tx1"/>
                </a:solidFill>
              </a:rPr>
              <a:t>0</a:t>
            </a:r>
            <a:r>
              <a:rPr lang="en-US" sz="1800" dirty="0" err="1">
                <a:solidFill>
                  <a:schemeClr val="tx1"/>
                </a:solidFill>
              </a:rPr>
              <a:t>C</a:t>
            </a:r>
            <a:r>
              <a:rPr lang="en-US" sz="1800" dirty="0">
                <a:solidFill>
                  <a:schemeClr val="tx1"/>
                </a:solidFill>
              </a:rPr>
              <a:t>)</a:t>
            </a:r>
          </a:p>
        </c:rich>
      </c:tx>
      <c:layout>
        <c:manualLayout>
          <c:xMode val="edge"/>
          <c:yMode val="edge"/>
          <c:x val="2.8253813976377981E-2"/>
          <c:y val="1.406249913493484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5.6114788385826772E-2"/>
          <c:y val="0.11258211659804893"/>
          <c:w val="0.92503371062992124"/>
          <c:h val="0.86795294857572902"/>
        </c:manualLayout>
      </c:layout>
      <c:scatterChart>
        <c:scatterStyle val="lineMarker"/>
        <c:varyColors val="0"/>
        <c:ser>
          <c:idx val="0"/>
          <c:order val="0"/>
          <c:tx>
            <c:strRef>
              <c:f>Sheet1!$B$1</c:f>
              <c:strCache>
                <c:ptCount val="1"/>
                <c:pt idx="0">
                  <c:v>Y-Values</c:v>
                </c:pt>
              </c:strCache>
            </c:strRef>
          </c:tx>
          <c:spPr>
            <a:ln w="19050" cap="rnd">
              <a:solidFill>
                <a:schemeClr val="accent2">
                  <a:lumMod val="75000"/>
                </a:schemeClr>
              </a:solidFill>
              <a:round/>
            </a:ln>
            <a:effectLst>
              <a:outerShdw blurRad="57150" dist="19050" dir="5400000" algn="ctr" rotWithShape="0">
                <a:srgbClr val="000000">
                  <a:alpha val="63000"/>
                </a:srgbClr>
              </a:outerShdw>
            </a:effectLst>
          </c:spPr>
          <c:marker>
            <c:symbol val="none"/>
          </c:marker>
          <c:xVal>
            <c:numRef>
              <c:f>Sheet1!$A$2:$A$9</c:f>
              <c:numCache>
                <c:formatCode>General</c:formatCode>
                <c:ptCount val="8"/>
                <c:pt idx="0">
                  <c:v>0</c:v>
                </c:pt>
                <c:pt idx="1">
                  <c:v>3</c:v>
                </c:pt>
                <c:pt idx="2">
                  <c:v>6</c:v>
                </c:pt>
                <c:pt idx="3">
                  <c:v>8</c:v>
                </c:pt>
                <c:pt idx="4">
                  <c:v>10</c:v>
                </c:pt>
                <c:pt idx="5">
                  <c:v>12</c:v>
                </c:pt>
                <c:pt idx="6">
                  <c:v>14</c:v>
                </c:pt>
                <c:pt idx="7">
                  <c:v>16</c:v>
                </c:pt>
              </c:numCache>
            </c:numRef>
          </c:xVal>
          <c:yVal>
            <c:numRef>
              <c:f>Sheet1!$B$2:$B$9</c:f>
              <c:numCache>
                <c:formatCode>General</c:formatCode>
                <c:ptCount val="8"/>
                <c:pt idx="0">
                  <c:v>-6</c:v>
                </c:pt>
                <c:pt idx="1">
                  <c:v>-3</c:v>
                </c:pt>
                <c:pt idx="2">
                  <c:v>0</c:v>
                </c:pt>
                <c:pt idx="3">
                  <c:v>0</c:v>
                </c:pt>
                <c:pt idx="4">
                  <c:v>0</c:v>
                </c:pt>
                <c:pt idx="5">
                  <c:v>3</c:v>
                </c:pt>
                <c:pt idx="6">
                  <c:v>6</c:v>
                </c:pt>
                <c:pt idx="7">
                  <c:v>9</c:v>
                </c:pt>
              </c:numCache>
            </c:numRef>
          </c:yVal>
          <c:smooth val="0"/>
          <c:extLst>
            <c:ext xmlns:c16="http://schemas.microsoft.com/office/drawing/2014/chart" uri="{C3380CC4-5D6E-409C-BE32-E72D297353CC}">
              <c16:uniqueId val="{00000000-6869-4A70-AB6C-DAA3BD2EA6FA}"/>
            </c:ext>
          </c:extLst>
        </c:ser>
        <c:dLbls>
          <c:showLegendKey val="0"/>
          <c:showVal val="0"/>
          <c:showCatName val="0"/>
          <c:showSerName val="0"/>
          <c:showPercent val="0"/>
          <c:showBubbleSize val="0"/>
        </c:dLbls>
        <c:axId val="1046016143"/>
        <c:axId val="1046017583"/>
      </c:scatterChart>
      <c:valAx>
        <c:axId val="1046016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017583"/>
        <c:crosses val="autoZero"/>
        <c:crossBetween val="midCat"/>
      </c:valAx>
      <c:valAx>
        <c:axId val="1046017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01614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50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299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11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92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17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40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488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40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31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220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172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2/8/2024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2/8/2024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63229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6.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0.png"/><Relationship Id="rId5" Type="http://schemas.openxmlformats.org/officeDocument/2006/relationships/audio" Target="../media/audio5.wav"/><Relationship Id="rId10" Type="http://schemas.openxmlformats.org/officeDocument/2006/relationships/image" Target="../media/image42.png"/><Relationship Id="rId4" Type="http://schemas.openxmlformats.org/officeDocument/2006/relationships/audio" Target="../media/audio6.wav"/><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4.gif"/></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65.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image" Target="../media/image73.svg"/><Relationship Id="rId21" Type="http://schemas.openxmlformats.org/officeDocument/2006/relationships/image" Target="../media/image91.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8.xml"/><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25.jpeg"/><Relationship Id="rId7" Type="http://schemas.openxmlformats.org/officeDocument/2006/relationships/slide" Target="slide6.xml"/><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2.jpg"/><Relationship Id="rId16" Type="http://schemas.openxmlformats.org/officeDocument/2006/relationships/slide" Target="slide9.xml"/><Relationship Id="rId20"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slide" Target="slide7.xml"/><Relationship Id="rId19" Type="http://schemas.openxmlformats.org/officeDocument/2006/relationships/image" Target="../media/image24.gif"/><Relationship Id="rId4" Type="http://schemas.openxmlformats.org/officeDocument/2006/relationships/slide" Target="slide5.xml"/><Relationship Id="rId9" Type="http://schemas.openxmlformats.org/officeDocument/2006/relationships/image" Target="../media/image17.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8 SP Ly k27"/>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 b="-777"/>
            </a:stretch>
          </a:blipFill>
        </p:spPr>
        <p:txBody>
          <a:bodyPr/>
          <a:lstStyle/>
          <a:p>
            <a:endParaRPr lang="en-US"/>
          </a:p>
        </p:txBody>
      </p:sp>
      <p:grpSp>
        <p:nvGrpSpPr>
          <p:cNvPr id="3" name="Group 3" descr="n28 SP Ly k27"/>
          <p:cNvGrpSpPr/>
          <p:nvPr/>
        </p:nvGrpSpPr>
        <p:grpSpPr>
          <a:xfrm>
            <a:off x="1969950" y="608061"/>
            <a:ext cx="8698149" cy="1242416"/>
            <a:chOff x="0" y="0"/>
            <a:chExt cx="2990696" cy="427182"/>
          </a:xfrm>
        </p:grpSpPr>
        <p:sp>
          <p:nvSpPr>
            <p:cNvPr id="4"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p:spPr>
          <p:txBody>
            <a:bodyPr/>
            <a:lstStyle/>
            <a:p>
              <a:endParaRPr lang="en-US"/>
            </a:p>
          </p:txBody>
        </p:sp>
        <p:sp>
          <p:nvSpPr>
            <p:cNvPr id="5" name="TextBox 5"/>
            <p:cNvSpPr txBox="1"/>
            <p:nvPr/>
          </p:nvSpPr>
          <p:spPr>
            <a:xfrm>
              <a:off x="0" y="-38100"/>
              <a:ext cx="2990696" cy="46528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descr="n28 SP Ly k27"/>
          <p:cNvSpPr txBox="1"/>
          <p:nvPr/>
        </p:nvSpPr>
        <p:spPr>
          <a:xfrm>
            <a:off x="2519397" y="716308"/>
            <a:ext cx="7702653" cy="1025922"/>
          </a:xfrm>
          <a:prstGeom prst="rect">
            <a:avLst/>
          </a:prstGeom>
        </p:spPr>
        <p:txBody>
          <a:bodyPr lIns="0" tIns="0" rIns="0" bIns="0" rtlCol="0" anchor="t">
            <a:spAutoFit/>
          </a:bodyPr>
          <a:lstStyle/>
          <a:p>
            <a:pPr algn="ctr" defTabSz="609630">
              <a:lnSpc>
                <a:spcPts val="7985"/>
              </a:lnSpc>
            </a:pPr>
            <a:r>
              <a:rPr lang="en-US" sz="7200" b="1" dirty="0">
                <a:solidFill>
                  <a:srgbClr val="FFFFFF"/>
                </a:solidFill>
                <a:latin typeface="Cambria" panose="02040503050406030204" pitchFamily="18" charset="0"/>
                <a:ea typeface="Cambria" panose="02040503050406030204" pitchFamily="18" charset="0"/>
              </a:rPr>
              <a:t>Welcome</a:t>
            </a:r>
          </a:p>
        </p:txBody>
      </p:sp>
      <p:pic>
        <p:nvPicPr>
          <p:cNvPr id="6146" name="Picture 2" descr="n28 SP Ly k27">
            <a:extLst>
              <a:ext uri="{FF2B5EF4-FFF2-40B4-BE49-F238E27FC236}">
                <a16:creationId xmlns:a16="http://schemas.microsoft.com/office/drawing/2014/main" id="{FCA0D1AD-A6CF-06F2-EBD9-AC201A82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949" y="2181548"/>
            <a:ext cx="8328611" cy="35193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n28 SP Ly k27">
            <a:extLst>
              <a:ext uri="{FF2B5EF4-FFF2-40B4-BE49-F238E27FC236}">
                <a16:creationId xmlns:a16="http://schemas.microsoft.com/office/drawing/2014/main" id="{9A778060-D6A3-320F-F9E0-F5260A9F50F0}"/>
              </a:ext>
            </a:extLst>
          </p:cNvPr>
          <p:cNvSpPr txBox="1"/>
          <p:nvPr/>
        </p:nvSpPr>
        <p:spPr>
          <a:xfrm>
            <a:off x="0" y="4160353"/>
            <a:ext cx="3241964"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Nhung Cute</a:t>
            </a:r>
          </a:p>
          <a:p>
            <a:r>
              <a:rPr lang="en-US" sz="2800" b="1" dirty="0">
                <a:latin typeface="Cambria" panose="02040503050406030204" pitchFamily="18" charset="0"/>
                <a:ea typeface="Cambria" panose="02040503050406030204" pitchFamily="18" charset="0"/>
              </a:rPr>
              <a:t>0972464852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B90B8DEA-2D35-0CE8-9C4D-07085305D931}"/>
              </a:ext>
            </a:extLst>
          </p:cNvPr>
          <p:cNvSpPr/>
          <p:nvPr/>
        </p:nvSpPr>
        <p:spPr>
          <a:xfrm>
            <a:off x="2358578" y="1545310"/>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6" name="Rectangle: Rounded Corners 5" descr="n28 SP Ly k27">
            <a:extLst>
              <a:ext uri="{FF2B5EF4-FFF2-40B4-BE49-F238E27FC236}">
                <a16:creationId xmlns:a16="http://schemas.microsoft.com/office/drawing/2014/main" id="{31C0FC48-D44C-F8C1-53C3-147AF4CF92B1}"/>
              </a:ext>
            </a:extLst>
          </p:cNvPr>
          <p:cNvSpPr/>
          <p:nvPr/>
        </p:nvSpPr>
        <p:spPr>
          <a:xfrm>
            <a:off x="6589576" y="2360343"/>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1: </a:t>
            </a:r>
          </a:p>
          <a:p>
            <a:pPr algn="ct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4050839" y="502505"/>
            <a:ext cx="4746812" cy="640977"/>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tính</a:t>
            </a:r>
            <a:endParaRPr lang="vi-VN" sz="2800" b="1" dirty="0"/>
          </a:p>
        </p:txBody>
      </p:sp>
      <p:pic>
        <p:nvPicPr>
          <p:cNvPr id="7170" name="Picture 2" descr="n28 SP Ly k27">
            <a:extLst>
              <a:ext uri="{FF2B5EF4-FFF2-40B4-BE49-F238E27FC236}">
                <a16:creationId xmlns:a16="http://schemas.microsoft.com/office/drawing/2014/main" id="{41754870-D0F8-495D-19F7-9DC1E64351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5848" y="3725937"/>
            <a:ext cx="6453304" cy="324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4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additive="base">
                                        <p:cTn id="24" dur="500" fill="hold"/>
                                        <p:tgtEl>
                                          <p:spTgt spid="7170"/>
                                        </p:tgtEl>
                                        <p:attrNameLst>
                                          <p:attrName>ppt_x</p:attrName>
                                        </p:attrNameLst>
                                      </p:cBhvr>
                                      <p:tavLst>
                                        <p:tav tm="0">
                                          <p:val>
                                            <p:strVal val="#ppt_x"/>
                                          </p:val>
                                        </p:tav>
                                        <p:tav tm="100000">
                                          <p:val>
                                            <p:strVal val="#ppt_x"/>
                                          </p:val>
                                        </p:tav>
                                      </p:tavLst>
                                    </p:anim>
                                    <p:anim calcmode="lin" valueType="num">
                                      <p:cBhvr additive="base">
                                        <p:cTn id="2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28 SP Ly k27">
            <a:extLst>
              <a:ext uri="{FF2B5EF4-FFF2-40B4-BE49-F238E27FC236}">
                <a16:creationId xmlns:a16="http://schemas.microsoft.com/office/drawing/2014/main" id="{C680CFAB-18B1-5D7E-AEC8-20C514C89E26}"/>
              </a:ext>
            </a:extLst>
          </p:cNvPr>
          <p:cNvSpPr/>
          <p:nvPr/>
        </p:nvSpPr>
        <p:spPr>
          <a:xfrm>
            <a:off x="809451" y="412589"/>
            <a:ext cx="10522857" cy="15416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Arial" panose="020B0604020202020204" pitchFamily="34" charset="0"/>
                <a:cs typeface="Arial" panose="020B0604020202020204" pitchFamily="34" charset="0"/>
              </a:rPr>
              <a:t>Câu 1: Tại sao hòa tan đường trong nước nóng nhanh hơn trong nước lạnh?</a:t>
            </a:r>
            <a:endParaRPr lang="en-US" sz="3200" b="1" dirty="0">
              <a:solidFill>
                <a:schemeClr val="bg1"/>
              </a:solidFill>
              <a:latin typeface="Arial" panose="020B0604020202020204" pitchFamily="34" charset="0"/>
              <a:cs typeface="Arial" panose="020B0604020202020204" pitchFamily="34" charset="0"/>
            </a:endParaRPr>
          </a:p>
        </p:txBody>
      </p:sp>
      <p:sp>
        <p:nvSpPr>
          <p:cNvPr id="5" name="Rectangle 4" descr="n28 SP Ly k27">
            <a:extLst>
              <a:ext uri="{FF2B5EF4-FFF2-40B4-BE49-F238E27FC236}">
                <a16:creationId xmlns:a16="http://schemas.microsoft.com/office/drawing/2014/main" id="{EA993A56-E5DA-C04D-3E47-59F28531B2CC}"/>
              </a:ext>
            </a:extLst>
          </p:cNvPr>
          <p:cNvSpPr/>
          <p:nvPr/>
        </p:nvSpPr>
        <p:spPr>
          <a:xfrm>
            <a:off x="982862" y="2224309"/>
            <a:ext cx="10226275"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làm cho các phân tử đường và nước chuyển động nhanh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28 SP Ly k27">
            <a:extLst>
              <a:ext uri="{FF2B5EF4-FFF2-40B4-BE49-F238E27FC236}">
                <a16:creationId xmlns:a16="http://schemas.microsoft.com/office/drawing/2014/main" id="{24A3BE2B-0020-D38C-352C-697E8181A3D6}"/>
              </a:ext>
            </a:extLst>
          </p:cNvPr>
          <p:cNvSpPr/>
          <p:nvPr/>
        </p:nvSpPr>
        <p:spPr>
          <a:xfrm>
            <a:off x="982862" y="3263066"/>
            <a:ext cx="10226274"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đường dễ hòa tan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28 SP Ly k27">
            <a:extLst>
              <a:ext uri="{FF2B5EF4-FFF2-40B4-BE49-F238E27FC236}">
                <a16:creationId xmlns:a16="http://schemas.microsoft.com/office/drawing/2014/main" id="{3B44FEB4-5DCE-6141-5F1D-7251EE13B685}"/>
              </a:ext>
            </a:extLst>
          </p:cNvPr>
          <p:cNvSpPr/>
          <p:nvPr/>
        </p:nvSpPr>
        <p:spPr>
          <a:xfrm>
            <a:off x="982862" y="4375019"/>
            <a:ext cx="10226274"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làm cho các phân tử nước hút các phân tử đường mạnh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28 SP Ly k27">
            <a:extLst>
              <a:ext uri="{FF2B5EF4-FFF2-40B4-BE49-F238E27FC236}">
                <a16:creationId xmlns:a16="http://schemas.microsoft.com/office/drawing/2014/main" id="{F99826B1-4378-D36D-8E2F-77ED3AF35A12}"/>
              </a:ext>
            </a:extLst>
          </p:cNvPr>
          <p:cNvSpPr/>
          <p:nvPr/>
        </p:nvSpPr>
        <p:spPr>
          <a:xfrm>
            <a:off x="982862" y="5486972"/>
            <a:ext cx="10271516"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pt-BR" sz="2800" dirty="0">
                <a:solidFill>
                  <a:prstClr val="black"/>
                </a:solidFill>
                <a:latin typeface="Arial" panose="020B0604020202020204" pitchFamily="34" charset="0"/>
                <a:cs typeface="Arial" panose="020B0604020202020204" pitchFamily="34" charset="0"/>
              </a:rPr>
              <a:t>Cả A, B đều đúng.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28 SP Ly k27">
            <a:extLst>
              <a:ext uri="{FF2B5EF4-FFF2-40B4-BE49-F238E27FC236}">
                <a16:creationId xmlns:a16="http://schemas.microsoft.com/office/drawing/2014/main" id="{8BB8B4D0-31B6-FA0A-F460-B67EAB25CB7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842292" y="2369811"/>
            <a:ext cx="885137" cy="708059"/>
          </a:xfrm>
          <a:prstGeom prst="rect">
            <a:avLst/>
          </a:prstGeom>
        </p:spPr>
      </p:pic>
      <p:pic>
        <p:nvPicPr>
          <p:cNvPr id="10" name="Picture 9" descr="n28 SP Ly k27">
            <a:extLst>
              <a:ext uri="{FF2B5EF4-FFF2-40B4-BE49-F238E27FC236}">
                <a16:creationId xmlns:a16="http://schemas.microsoft.com/office/drawing/2014/main" id="{C9332138-4B05-4FAE-7164-BABE7BD5C56A}"/>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921463" y="4564128"/>
            <a:ext cx="804536" cy="704088"/>
          </a:xfrm>
          <a:prstGeom prst="rect">
            <a:avLst/>
          </a:prstGeom>
        </p:spPr>
      </p:pic>
      <p:pic>
        <p:nvPicPr>
          <p:cNvPr id="11" name="Picture 10" descr="n28 SP Ly k27">
            <a:extLst>
              <a:ext uri="{FF2B5EF4-FFF2-40B4-BE49-F238E27FC236}">
                <a16:creationId xmlns:a16="http://schemas.microsoft.com/office/drawing/2014/main" id="{A5599D99-2156-C032-21A0-17FB91BD72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1463" y="5638607"/>
            <a:ext cx="804742" cy="707197"/>
          </a:xfrm>
          <a:prstGeom prst="rect">
            <a:avLst/>
          </a:prstGeom>
        </p:spPr>
      </p:pic>
      <p:pic>
        <p:nvPicPr>
          <p:cNvPr id="12" name="Picture 11" descr="n28 SP Ly k27">
            <a:extLst>
              <a:ext uri="{FF2B5EF4-FFF2-40B4-BE49-F238E27FC236}">
                <a16:creationId xmlns:a16="http://schemas.microsoft.com/office/drawing/2014/main" id="{0DBE4C20-3FE7-BABD-C78B-AB60E8B8D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1257" y="3414704"/>
            <a:ext cx="804742" cy="707197"/>
          </a:xfrm>
          <a:prstGeom prst="rect">
            <a:avLst/>
          </a:prstGeom>
        </p:spPr>
      </p:pic>
      <p:pic>
        <p:nvPicPr>
          <p:cNvPr id="3" name="Picture 2" descr="n28 SP Ly k27">
            <a:extLst>
              <a:ext uri="{FF2B5EF4-FFF2-40B4-BE49-F238E27FC236}">
                <a16:creationId xmlns:a16="http://schemas.microsoft.com/office/drawing/2014/main" id="{70DCA7C9-05A4-C30F-7843-B9D3B17FB2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5016845"/>
            <a:ext cx="1107632" cy="975360"/>
          </a:xfrm>
          <a:prstGeom prst="rect">
            <a:avLst/>
          </a:prstGeom>
        </p:spPr>
      </p:pic>
    </p:spTree>
    <p:extLst>
      <p:ext uri="{BB962C8B-B14F-4D97-AF65-F5344CB8AC3E}">
        <p14:creationId xmlns:p14="http://schemas.microsoft.com/office/powerpoint/2010/main" val="327613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2.70833E-6 -2.96296E-6 C 0.01498 -0.00486 0.0681 -0.00902 0.08737 -0.00902 C 0.20534 -0.00902 0.32722 0.05348 0.32722 0.11621 C 0.32722 0.08449 0.38828 0.05348 0.44545 0.05348 C 0.50625 0.05348 0.56328 0.08449 0.56328 0.11621 C 0.56328 0.10185 0.59349 0.08449 0.62435 0.08449 C 0.65443 0.08449 0.68542 0.10185 0.68542 0.11621 C 0.68542 0.10949 0.70052 0.10185 0.7155 0.10185 C 0.73073 0.10185 0.74571 0.10949 0.74571 0.11621 C 0.74571 0.11273 0.75313 0.10949 0.76107 0.10949 C 0.76498 0.10949 0.7763 0.11273 0.7763 0.11621 C 0.7763 0.11435 0.78047 0.11273 0.78399 0.11273 C 0.78399 0.11135 0.79128 0.11435 0.79128 0.11621 C 0.79128 0.11435 0.79128 0.11273 0.79519 0.11435 C 0.79519 0.11621 0.79935 0.11621 0.79935 0.11435 C 0.79935 0.11621 0.79935 0.11435 0.79935 0.11621 C 0.80313 0.11621 0.80313 0.11435 0.80313 0.11621 C 0.80703 0.11621 0.80703 0.11435 0.80703 0.11621 C 0.81146 0.11621 0.81146 0.11435 0.81146 0.11621 " pathEditMode="relative" rAng="0" ptsTypes="AAAAAAAAAAAAAAAAAAA">
                                      <p:cBhvr>
                                        <p:cTn id="17" dur="6000" fill="hold"/>
                                        <p:tgtEl>
                                          <p:spTgt spid="3"/>
                                        </p:tgtEl>
                                        <p:attrNameLst>
                                          <p:attrName>ppt_x</p:attrName>
                                          <p:attrName>ppt_y</p:attrName>
                                        </p:attrNameLst>
                                      </p:cBhvr>
                                      <p:rCtr x="40573" y="5347"/>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00B05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FFFF0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28 SP Ly k27">
            <a:extLst>
              <a:ext uri="{FF2B5EF4-FFF2-40B4-BE49-F238E27FC236}">
                <a16:creationId xmlns:a16="http://schemas.microsoft.com/office/drawing/2014/main" id="{F0982826-5C2B-2C91-E239-520A8D2FDD15}"/>
              </a:ext>
            </a:extLst>
          </p:cNvPr>
          <p:cNvSpPr/>
          <p:nvPr/>
        </p:nvSpPr>
        <p:spPr>
          <a:xfrm>
            <a:off x="834572" y="410935"/>
            <a:ext cx="10875723" cy="11511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Arial" panose="020B0604020202020204" pitchFamily="34" charset="0"/>
                <a:cs typeface="Arial" panose="020B0604020202020204" pitchFamily="34" charset="0"/>
              </a:rPr>
              <a:t>Câu 2: Khi đúc đồng, gang, thép… người ta đã ứng dụng các hiện tượng vật lí nào? Chọn câu trả lời đúng:</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descr="n28 SP Ly k27">
            <a:extLst>
              <a:ext uri="{FF2B5EF4-FFF2-40B4-BE49-F238E27FC236}">
                <a16:creationId xmlns:a16="http://schemas.microsoft.com/office/drawing/2014/main" id="{93A41F5D-C785-2F55-2D7B-E34E2D8D3F7A}"/>
              </a:ext>
            </a:extLst>
          </p:cNvPr>
          <p:cNvSpPr/>
          <p:nvPr/>
        </p:nvSpPr>
        <p:spPr>
          <a:xfrm>
            <a:off x="833059" y="1985819"/>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err="1">
                <a:solidFill>
                  <a:prstClr val="black"/>
                </a:solidFill>
                <a:latin typeface="Arial" panose="020B0604020202020204" pitchFamily="34" charset="0"/>
                <a:cs typeface="Arial" panose="020B0604020202020204" pitchFamily="34" charset="0"/>
              </a:rPr>
              <a:t>Hoá</a:t>
            </a:r>
            <a:r>
              <a:rPr lang="vi-VN" sz="2800" dirty="0">
                <a:solidFill>
                  <a:prstClr val="black"/>
                </a:solidFill>
                <a:latin typeface="Arial" panose="020B0604020202020204" pitchFamily="34" charset="0"/>
                <a:cs typeface="Arial" panose="020B0604020202020204" pitchFamily="34" charset="0"/>
              </a:rPr>
              <a:t> hơi và ngưng tụ</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28 SP Ly k27">
            <a:extLst>
              <a:ext uri="{FF2B5EF4-FFF2-40B4-BE49-F238E27FC236}">
                <a16:creationId xmlns:a16="http://schemas.microsoft.com/office/drawing/2014/main" id="{74D50949-A115-7404-E08E-7F62812ADE65}"/>
              </a:ext>
            </a:extLst>
          </p:cNvPr>
          <p:cNvSpPr/>
          <p:nvPr/>
        </p:nvSpPr>
        <p:spPr>
          <a:xfrm>
            <a:off x="833059" y="2882788"/>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Nóng chảy và đông đặc.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28 SP Ly k27">
            <a:extLst>
              <a:ext uri="{FF2B5EF4-FFF2-40B4-BE49-F238E27FC236}">
                <a16:creationId xmlns:a16="http://schemas.microsoft.com/office/drawing/2014/main" id="{4A5B74CE-883C-2E1C-FB10-BC86D4CA4F91}"/>
              </a:ext>
            </a:extLst>
          </p:cNvPr>
          <p:cNvSpPr/>
          <p:nvPr/>
        </p:nvSpPr>
        <p:spPr>
          <a:xfrm>
            <a:off x="833059" y="3887437"/>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Arial" panose="020B0604020202020204" pitchFamily="34" charset="0"/>
                <a:cs typeface="Arial" panose="020B0604020202020204" pitchFamily="34" charset="0"/>
              </a:rPr>
              <a:t>C. Nung nóng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28 SP Ly k27">
            <a:extLst>
              <a:ext uri="{FF2B5EF4-FFF2-40B4-BE49-F238E27FC236}">
                <a16:creationId xmlns:a16="http://schemas.microsoft.com/office/drawing/2014/main" id="{5AC92A61-97CF-0B38-06F9-AB56E49B92D4}"/>
              </a:ext>
            </a:extLst>
          </p:cNvPr>
          <p:cNvSpPr/>
          <p:nvPr/>
        </p:nvSpPr>
        <p:spPr>
          <a:xfrm>
            <a:off x="833060" y="4813124"/>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solidFill>
                  <a:prstClr val="black"/>
                </a:solidFill>
                <a:latin typeface="Arial" panose="020B0604020202020204" pitchFamily="34" charset="0"/>
                <a:cs typeface="Arial" panose="020B0604020202020204" pitchFamily="34" charset="0"/>
              </a:rPr>
              <a:t>Tất cả các câu trên đều sai.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28 SP Ly k27">
            <a:extLst>
              <a:ext uri="{FF2B5EF4-FFF2-40B4-BE49-F238E27FC236}">
                <a16:creationId xmlns:a16="http://schemas.microsoft.com/office/drawing/2014/main" id="{7644F1B6-D986-3F5E-1520-D84F83E90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1260" y="1994850"/>
            <a:ext cx="805722" cy="708059"/>
          </a:xfrm>
          <a:prstGeom prst="rect">
            <a:avLst/>
          </a:prstGeom>
        </p:spPr>
      </p:pic>
      <p:pic>
        <p:nvPicPr>
          <p:cNvPr id="10" name="Picture 9" descr="n28 SP Ly k27">
            <a:extLst>
              <a:ext uri="{FF2B5EF4-FFF2-40B4-BE49-F238E27FC236}">
                <a16:creationId xmlns:a16="http://schemas.microsoft.com/office/drawing/2014/main" id="{CD4B8270-EF07-B425-0D15-4E37047B571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93629" y="3856910"/>
            <a:ext cx="804536" cy="704088"/>
          </a:xfrm>
          <a:prstGeom prst="rect">
            <a:avLst/>
          </a:prstGeom>
        </p:spPr>
      </p:pic>
      <p:pic>
        <p:nvPicPr>
          <p:cNvPr id="11" name="Picture 10" descr="n28 SP Ly k27">
            <a:extLst>
              <a:ext uri="{FF2B5EF4-FFF2-40B4-BE49-F238E27FC236}">
                <a16:creationId xmlns:a16="http://schemas.microsoft.com/office/drawing/2014/main" id="{52DB99CA-C6B3-AE62-94AF-2CDAB2F0F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29" y="4794831"/>
            <a:ext cx="804742" cy="707197"/>
          </a:xfrm>
          <a:prstGeom prst="rect">
            <a:avLst/>
          </a:prstGeom>
        </p:spPr>
      </p:pic>
      <p:pic>
        <p:nvPicPr>
          <p:cNvPr id="12" name="Picture 11" descr="n28 SP Ly k27">
            <a:extLst>
              <a:ext uri="{FF2B5EF4-FFF2-40B4-BE49-F238E27FC236}">
                <a16:creationId xmlns:a16="http://schemas.microsoft.com/office/drawing/2014/main" id="{7AEF7AFD-5CAF-571F-8415-3D25A0078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9858" y="2917795"/>
            <a:ext cx="804742" cy="643793"/>
          </a:xfrm>
          <a:prstGeom prst="rect">
            <a:avLst/>
          </a:prstGeom>
        </p:spPr>
      </p:pic>
      <p:pic>
        <p:nvPicPr>
          <p:cNvPr id="13" name="Picture 12" descr="n28 SP Ly k27">
            <a:extLst>
              <a:ext uri="{FF2B5EF4-FFF2-40B4-BE49-F238E27FC236}">
                <a16:creationId xmlns:a16="http://schemas.microsoft.com/office/drawing/2014/main" id="{9952B54C-0B79-60AA-2373-F8AB88EE36D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91703" y="1974821"/>
            <a:ext cx="5118592" cy="3639916"/>
          </a:xfrm>
          <a:prstGeom prst="rect">
            <a:avLst/>
          </a:prstGeom>
          <a:noFill/>
        </p:spPr>
      </p:pic>
      <p:pic>
        <p:nvPicPr>
          <p:cNvPr id="4" name="Picture 3" descr="n28 SP Ly k27">
            <a:extLst>
              <a:ext uri="{FF2B5EF4-FFF2-40B4-BE49-F238E27FC236}">
                <a16:creationId xmlns:a16="http://schemas.microsoft.com/office/drawing/2014/main" id="{A75050A3-F7E5-FD34-9810-3149FC78AD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3967044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20" dur="7000" fill="hold"/>
                                        <p:tgtEl>
                                          <p:spTgt spid="4"/>
                                        </p:tgtEl>
                                        <p:attrNameLst>
                                          <p:attrName>ppt_x</p:attrName>
                                          <p:attrName>ppt_y</p:attrName>
                                        </p:attrNameLst>
                                      </p:cBhvr>
                                      <p:rCtr x="39948" y="3981"/>
                                    </p:animMotion>
                                  </p:childTnLst>
                                </p:cTn>
                              </p:par>
                              <p:par>
                                <p:cTn id="21" presetID="42" presetClass="entr" presetSubtype="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5"/>
                                        </p:tgtEl>
                                        <p:attrNameLst>
                                          <p:attrName>fillcolor</p:attrName>
                                        </p:attrNameLst>
                                      </p:cBhvr>
                                      <p:to>
                                        <a:srgbClr val="FFF2CC"/>
                                      </p:to>
                                    </p:animClr>
                                    <p:set>
                                      <p:cBhvr>
                                        <p:cTn id="41" dur="250" fill="hold"/>
                                        <p:tgtEl>
                                          <p:spTgt spid="5"/>
                                        </p:tgtEl>
                                        <p:attrNameLst>
                                          <p:attrName>fill.type</p:attrName>
                                        </p:attrNameLst>
                                      </p:cBhvr>
                                      <p:to>
                                        <p:strVal val="solid"/>
                                      </p:to>
                                    </p:set>
                                    <p:set>
                                      <p:cBhvr>
                                        <p:cTn id="42" dur="250" fill="hold"/>
                                        <p:tgtEl>
                                          <p:spTgt spid="5"/>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9"/>
                                        </p:tgtEl>
                                        <p:attrNameLst>
                                          <p:attrName>style.visibility</p:attrName>
                                        </p:attrNameLst>
                                      </p:cBhvr>
                                      <p:to>
                                        <p:strVal val="visible"/>
                                      </p:to>
                                    </p:set>
                                    <p:anim calcmode="lin" valueType="num">
                                      <p:cBhvr>
                                        <p:cTn id="45" dur="250" fill="hold"/>
                                        <p:tgtEl>
                                          <p:spTgt spid="9"/>
                                        </p:tgtEl>
                                        <p:attrNameLst>
                                          <p:attrName>ppt_w</p:attrName>
                                        </p:attrNameLst>
                                      </p:cBhvr>
                                      <p:tavLst>
                                        <p:tav tm="0">
                                          <p:val>
                                            <p:strVal val="4*#ppt_w"/>
                                          </p:val>
                                        </p:tav>
                                        <p:tav tm="100000">
                                          <p:val>
                                            <p:strVal val="#ppt_w"/>
                                          </p:val>
                                        </p:tav>
                                      </p:tavLst>
                                    </p:anim>
                                    <p:anim calcmode="lin" valueType="num">
                                      <p:cBhvr>
                                        <p:cTn id="46"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5"/>
                                        </p:tgtEl>
                                        <p:attrNameLst>
                                          <p:attrName>fillcolor</p:attrName>
                                        </p:attrNameLst>
                                      </p:cBhvr>
                                      <p:to>
                                        <a:srgbClr val="FFFF00"/>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6"/>
                                        </p:tgtEl>
                                        <p:attrNameLst>
                                          <p:attrName>fillcolor</p:attrName>
                                        </p:attrNameLst>
                                      </p:cBhvr>
                                      <p:to>
                                        <a:srgbClr val="FFF2CC"/>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2"/>
                                        </p:tgtEl>
                                        <p:attrNameLst>
                                          <p:attrName>style.visibility</p:attrName>
                                        </p:attrNameLst>
                                      </p:cBhvr>
                                      <p:to>
                                        <p:strVal val="visible"/>
                                      </p:to>
                                    </p:set>
                                    <p:anim calcmode="lin" valueType="num">
                                      <p:cBhvr>
                                        <p:cTn id="60" dur="250" fill="hold"/>
                                        <p:tgtEl>
                                          <p:spTgt spid="12"/>
                                        </p:tgtEl>
                                        <p:attrNameLst>
                                          <p:attrName>ppt_w</p:attrName>
                                        </p:attrNameLst>
                                      </p:cBhvr>
                                      <p:tavLst>
                                        <p:tav tm="0">
                                          <p:val>
                                            <p:strVal val="4*#ppt_w"/>
                                          </p:val>
                                        </p:tav>
                                        <p:tav tm="100000">
                                          <p:val>
                                            <p:strVal val="#ppt_w"/>
                                          </p:val>
                                        </p:tav>
                                      </p:tavLst>
                                    </p:anim>
                                    <p:anim calcmode="lin" valueType="num">
                                      <p:cBhvr>
                                        <p:cTn id="6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6"/>
                                        </p:tgtEl>
                                        <p:attrNameLst>
                                          <p:attrName>fillcolor</p:attrName>
                                        </p:attrNameLst>
                                      </p:cBhvr>
                                      <p:to>
                                        <a:srgbClr val="00B050"/>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7"/>
                                        </p:tgtEl>
                                        <p:attrNameLst>
                                          <p:attrName>fillcolor</p:attrName>
                                        </p:attrNameLst>
                                      </p:cBhvr>
                                      <p:to>
                                        <a:srgbClr val="FFF2CC"/>
                                      </p:to>
                                    </p:animClr>
                                    <p:set>
                                      <p:cBhvr>
                                        <p:cTn id="71" dur="250" fill="hold"/>
                                        <p:tgtEl>
                                          <p:spTgt spid="7"/>
                                        </p:tgtEl>
                                        <p:attrNameLst>
                                          <p:attrName>fill.type</p:attrName>
                                        </p:attrNameLst>
                                      </p:cBhvr>
                                      <p:to>
                                        <p:strVal val="solid"/>
                                      </p:to>
                                    </p:set>
                                    <p:set>
                                      <p:cBhvr>
                                        <p:cTn id="72" dur="250" fill="hold"/>
                                        <p:tgtEl>
                                          <p:spTgt spid="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0"/>
                                        </p:tgtEl>
                                        <p:attrNameLst>
                                          <p:attrName>style.visibility</p:attrName>
                                        </p:attrNameLst>
                                      </p:cBhvr>
                                      <p:to>
                                        <p:strVal val="visible"/>
                                      </p:to>
                                    </p:set>
                                    <p:anim calcmode="lin" valueType="num">
                                      <p:cBhvr>
                                        <p:cTn id="75" dur="250" fill="hold"/>
                                        <p:tgtEl>
                                          <p:spTgt spid="10"/>
                                        </p:tgtEl>
                                        <p:attrNameLst>
                                          <p:attrName>ppt_w</p:attrName>
                                        </p:attrNameLst>
                                      </p:cBhvr>
                                      <p:tavLst>
                                        <p:tav tm="0">
                                          <p:val>
                                            <p:strVal val="4*#ppt_w"/>
                                          </p:val>
                                        </p:tav>
                                        <p:tav tm="100000">
                                          <p:val>
                                            <p:strVal val="#ppt_w"/>
                                          </p:val>
                                        </p:tav>
                                      </p:tavLst>
                                    </p:anim>
                                    <p:anim calcmode="lin" valueType="num">
                                      <p:cBhvr>
                                        <p:cTn id="76"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7"/>
                                        </p:tgtEl>
                                        <p:attrNameLst>
                                          <p:attrName>fillcolor</p:attrName>
                                        </p:attrNameLst>
                                      </p:cBhvr>
                                      <p:to>
                                        <a:srgbClr val="FFFF00"/>
                                      </p:to>
                                    </p:animClr>
                                    <p:set>
                                      <p:cBhvr>
                                        <p:cTn id="79" dur="250" fill="hold"/>
                                        <p:tgtEl>
                                          <p:spTgt spid="7"/>
                                        </p:tgtEl>
                                        <p:attrNameLst>
                                          <p:attrName>fill.type</p:attrName>
                                        </p:attrNameLst>
                                      </p:cBhvr>
                                      <p:to>
                                        <p:strVal val="solid"/>
                                      </p:to>
                                    </p:set>
                                    <p:set>
                                      <p:cBhvr>
                                        <p:cTn id="80"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1" restart="whenNotActive" fill="hold" evtFilter="cancelBubble" nodeType="interactiveSeq">
                <p:stCondLst>
                  <p:cond evt="onClick" delay="0">
                    <p:tgtEl>
                      <p:spTgt spid="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8"/>
                                        </p:tgtEl>
                                        <p:attrNameLst>
                                          <p:attrName>fillcolor</p:attrName>
                                        </p:attrNameLst>
                                      </p:cBhvr>
                                      <p:to>
                                        <a:srgbClr val="FFF2CC"/>
                                      </p:to>
                                    </p:animClr>
                                    <p:set>
                                      <p:cBhvr>
                                        <p:cTn id="86" dur="250" fill="hold"/>
                                        <p:tgtEl>
                                          <p:spTgt spid="8"/>
                                        </p:tgtEl>
                                        <p:attrNameLst>
                                          <p:attrName>fill.type</p:attrName>
                                        </p:attrNameLst>
                                      </p:cBhvr>
                                      <p:to>
                                        <p:strVal val="solid"/>
                                      </p:to>
                                    </p:set>
                                    <p:set>
                                      <p:cBhvr>
                                        <p:cTn id="87" dur="250" fill="hold"/>
                                        <p:tgtEl>
                                          <p:spTgt spid="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1"/>
                                        </p:tgtEl>
                                        <p:attrNameLst>
                                          <p:attrName>style.visibility</p:attrName>
                                        </p:attrNameLst>
                                      </p:cBhvr>
                                      <p:to>
                                        <p:strVal val="visible"/>
                                      </p:to>
                                    </p:set>
                                    <p:anim calcmode="lin" valueType="num">
                                      <p:cBhvr>
                                        <p:cTn id="90" dur="250" fill="hold"/>
                                        <p:tgtEl>
                                          <p:spTgt spid="11"/>
                                        </p:tgtEl>
                                        <p:attrNameLst>
                                          <p:attrName>ppt_w</p:attrName>
                                        </p:attrNameLst>
                                      </p:cBhvr>
                                      <p:tavLst>
                                        <p:tav tm="0">
                                          <p:val>
                                            <p:strVal val="4*#ppt_w"/>
                                          </p:val>
                                        </p:tav>
                                        <p:tav tm="100000">
                                          <p:val>
                                            <p:strVal val="#ppt_w"/>
                                          </p:val>
                                        </p:tav>
                                      </p:tavLst>
                                    </p:anim>
                                    <p:anim calcmode="lin" valueType="num">
                                      <p:cBhvr>
                                        <p:cTn id="91"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8"/>
                                        </p:tgtEl>
                                        <p:attrNameLst>
                                          <p:attrName>fillcolor</p:attrName>
                                        </p:attrNameLst>
                                      </p:cBhvr>
                                      <p:to>
                                        <a:srgbClr val="FFFF00"/>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28 SP Ly k27">
            <a:extLst>
              <a:ext uri="{FF2B5EF4-FFF2-40B4-BE49-F238E27FC236}">
                <a16:creationId xmlns:a16="http://schemas.microsoft.com/office/drawing/2014/main" id="{BBFCD2C3-6DE1-B787-1B2B-196EDE5A753A}"/>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cs typeface="Arial" panose="020B0604020202020204" pitchFamily="34" charset="0"/>
              </a:rPr>
              <a:t>Câu 3: Trong các hiện tượng sau hiện tượng nào không liên quan đến sự nóng chảy?</a:t>
            </a:r>
          </a:p>
        </p:txBody>
      </p:sp>
      <p:sp>
        <p:nvSpPr>
          <p:cNvPr id="5" name="Rectangle 4" descr="n28 SP Ly k27">
            <a:extLst>
              <a:ext uri="{FF2B5EF4-FFF2-40B4-BE49-F238E27FC236}">
                <a16:creationId xmlns:a16="http://schemas.microsoft.com/office/drawing/2014/main" id="{55581574-C788-531D-D975-B09E28345933}"/>
              </a:ext>
            </a:extLst>
          </p:cNvPr>
          <p:cNvSpPr/>
          <p:nvPr/>
        </p:nvSpPr>
        <p:spPr>
          <a:xfrm>
            <a:off x="959641" y="3079805"/>
            <a:ext cx="554915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400" dirty="0">
                <a:solidFill>
                  <a:prstClr val="black"/>
                </a:solidFill>
                <a:latin typeface="Arial" panose="020B0604020202020204" pitchFamily="34" charset="0"/>
                <a:cs typeface="Arial" panose="020B0604020202020204" pitchFamily="34" charset="0"/>
              </a:rPr>
              <a:t>Băng ở Nam Cực tan ra vào mùa hè</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28 SP Ly k27">
            <a:extLst>
              <a:ext uri="{FF2B5EF4-FFF2-40B4-BE49-F238E27FC236}">
                <a16:creationId xmlns:a16="http://schemas.microsoft.com/office/drawing/2014/main" id="{81A7D327-10C9-B2E1-E03B-A900BB6DF1F0}"/>
              </a:ext>
            </a:extLst>
          </p:cNvPr>
          <p:cNvSpPr/>
          <p:nvPr/>
        </p:nvSpPr>
        <p:spPr>
          <a:xfrm>
            <a:off x="7219694" y="3071731"/>
            <a:ext cx="44579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r>
              <a:rPr lang="vi-VN" sz="2400" dirty="0">
                <a:solidFill>
                  <a:prstClr val="black"/>
                </a:solidFill>
                <a:latin typeface="Arial" panose="020B0604020202020204" pitchFamily="34" charset="0"/>
                <a:cs typeface="Arial" panose="020B0604020202020204" pitchFamily="34" charset="0"/>
              </a:rPr>
              <a:t> Đốt một ngọn nến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7" name="Rectangle 6" descr="n28 SP Ly k27">
            <a:extLst>
              <a:ext uri="{FF2B5EF4-FFF2-40B4-BE49-F238E27FC236}">
                <a16:creationId xmlns:a16="http://schemas.microsoft.com/office/drawing/2014/main" id="{284AD538-DA77-B69A-16FA-47A90A3D6690}"/>
              </a:ext>
            </a:extLst>
          </p:cNvPr>
          <p:cNvSpPr/>
          <p:nvPr/>
        </p:nvSpPr>
        <p:spPr>
          <a:xfrm>
            <a:off x="1007870" y="3952829"/>
            <a:ext cx="550092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400" dirty="0">
                <a:solidFill>
                  <a:prstClr val="black"/>
                </a:solidFill>
                <a:latin typeface="Arial" panose="020B0604020202020204" pitchFamily="34" charset="0"/>
                <a:cs typeface="Arial" panose="020B0604020202020204" pitchFamily="34" charset="0"/>
              </a:rPr>
              <a:t>Đúc một cái chuông đồng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28 SP Ly k27">
            <a:extLst>
              <a:ext uri="{FF2B5EF4-FFF2-40B4-BE49-F238E27FC236}">
                <a16:creationId xmlns:a16="http://schemas.microsoft.com/office/drawing/2014/main" id="{BC100AA9-1482-1760-28FB-D824F4C55788}"/>
              </a:ext>
            </a:extLst>
          </p:cNvPr>
          <p:cNvSpPr/>
          <p:nvPr/>
        </p:nvSpPr>
        <p:spPr>
          <a:xfrm>
            <a:off x="7219694" y="3960903"/>
            <a:ext cx="44579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400" dirty="0">
                <a:solidFill>
                  <a:prstClr val="black"/>
                </a:solidFill>
                <a:latin typeface="Arial" panose="020B0604020202020204" pitchFamily="34" charset="0"/>
                <a:cs typeface="Arial" panose="020B0604020202020204" pitchFamily="34" charset="0"/>
              </a:rPr>
              <a:t>Đốt một ngọn đèn dầu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28 SP Ly k27">
            <a:extLst>
              <a:ext uri="{FF2B5EF4-FFF2-40B4-BE49-F238E27FC236}">
                <a16:creationId xmlns:a16="http://schemas.microsoft.com/office/drawing/2014/main" id="{08A7DAB1-9DB0-4440-F762-A35743A8D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46" y="3082891"/>
            <a:ext cx="805722" cy="708059"/>
          </a:xfrm>
          <a:prstGeom prst="rect">
            <a:avLst/>
          </a:prstGeom>
        </p:spPr>
      </p:pic>
      <p:pic>
        <p:nvPicPr>
          <p:cNvPr id="10" name="Picture 9" descr="n28 SP Ly k27">
            <a:extLst>
              <a:ext uri="{FF2B5EF4-FFF2-40B4-BE49-F238E27FC236}">
                <a16:creationId xmlns:a16="http://schemas.microsoft.com/office/drawing/2014/main" id="{11FE34EC-AB38-4CE7-06EC-E8BF02E95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05" y="4080017"/>
            <a:ext cx="732404" cy="643628"/>
          </a:xfrm>
          <a:prstGeom prst="rect">
            <a:avLst/>
          </a:prstGeom>
        </p:spPr>
      </p:pic>
      <p:pic>
        <p:nvPicPr>
          <p:cNvPr id="11" name="Picture 10" descr="n28 SP Ly k27">
            <a:extLst>
              <a:ext uri="{FF2B5EF4-FFF2-40B4-BE49-F238E27FC236}">
                <a16:creationId xmlns:a16="http://schemas.microsoft.com/office/drawing/2014/main" id="{8DD63E54-390C-B460-FE97-FC67C3EB2E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4076" y="3986455"/>
            <a:ext cx="804742" cy="643793"/>
          </a:xfrm>
          <a:prstGeom prst="rect">
            <a:avLst/>
          </a:prstGeom>
        </p:spPr>
      </p:pic>
      <p:pic>
        <p:nvPicPr>
          <p:cNvPr id="12" name="Picture 11" descr="n28 SP Ly k27">
            <a:extLst>
              <a:ext uri="{FF2B5EF4-FFF2-40B4-BE49-F238E27FC236}">
                <a16:creationId xmlns:a16="http://schemas.microsoft.com/office/drawing/2014/main" id="{6898B85D-C19E-F443-4A72-DE5A41A2D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226" y="3097767"/>
            <a:ext cx="732592" cy="643793"/>
          </a:xfrm>
          <a:prstGeom prst="rect">
            <a:avLst/>
          </a:prstGeom>
        </p:spPr>
      </p:pic>
      <p:pic>
        <p:nvPicPr>
          <p:cNvPr id="3" name="Picture 2" descr="n28 SP Ly k27">
            <a:extLst>
              <a:ext uri="{FF2B5EF4-FFF2-40B4-BE49-F238E27FC236}">
                <a16:creationId xmlns:a16="http://schemas.microsoft.com/office/drawing/2014/main" id="{6C2634F3-09E1-7317-F8FB-CDD0AE465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3225553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FFFF0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Check mark.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00B05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28 SP Ly k27">
            <a:extLst>
              <a:ext uri="{FF2B5EF4-FFF2-40B4-BE49-F238E27FC236}">
                <a16:creationId xmlns:a16="http://schemas.microsoft.com/office/drawing/2014/main" id="{7C398F85-17C3-BDB9-45B9-BF92938990AC}"/>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ea typeface="Calibri" panose="020F0502020204030204" pitchFamily="34" charset="0"/>
                <a:cs typeface="Arial" panose="020B0604020202020204" pitchFamily="34" charset="0"/>
              </a:rPr>
              <a:t>Câu 4. Trường hợp nào dưới đây liên quan đến sự đông đặc?</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descr="n28 SP Ly k27">
            <a:extLst>
              <a:ext uri="{FF2B5EF4-FFF2-40B4-BE49-F238E27FC236}">
                <a16:creationId xmlns:a16="http://schemas.microsoft.com/office/drawing/2014/main" id="{AF1E520C-D986-10AD-CE37-D190EF5E4C86}"/>
              </a:ext>
            </a:extLst>
          </p:cNvPr>
          <p:cNvSpPr/>
          <p:nvPr/>
        </p:nvSpPr>
        <p:spPr>
          <a:xfrm>
            <a:off x="784401" y="29263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a:solidFill>
                  <a:prstClr val="black"/>
                </a:solidFill>
                <a:latin typeface="Arial" panose="020B0604020202020204" pitchFamily="34" charset="0"/>
                <a:cs typeface="Arial" panose="020B0604020202020204" pitchFamily="34" charset="0"/>
              </a:rPr>
              <a:t>Ngọn nến đang cháy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28 SP Ly k27">
            <a:extLst>
              <a:ext uri="{FF2B5EF4-FFF2-40B4-BE49-F238E27FC236}">
                <a16:creationId xmlns:a16="http://schemas.microsoft.com/office/drawing/2014/main" id="{92D91E3B-A7A7-CD5B-F8E0-E69F075CAB6D}"/>
              </a:ext>
            </a:extLst>
          </p:cNvPr>
          <p:cNvSpPr/>
          <p:nvPr/>
        </p:nvSpPr>
        <p:spPr>
          <a:xfrm>
            <a:off x="5804796" y="2926373"/>
            <a:ext cx="59681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Cục nước đá để ngoài nắng.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28 SP Ly k27">
            <a:extLst>
              <a:ext uri="{FF2B5EF4-FFF2-40B4-BE49-F238E27FC236}">
                <a16:creationId xmlns:a16="http://schemas.microsoft.com/office/drawing/2014/main" id="{164D3FD1-5A7E-2C60-77FE-80DA3EAE74E9}"/>
              </a:ext>
            </a:extLst>
          </p:cNvPr>
          <p:cNvSpPr/>
          <p:nvPr/>
        </p:nvSpPr>
        <p:spPr>
          <a:xfrm>
            <a:off x="784401" y="381554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solidFill>
                  <a:prstClr val="black"/>
                </a:solidFill>
                <a:latin typeface="Arial" panose="020B0604020202020204" pitchFamily="34" charset="0"/>
                <a:cs typeface="Arial" panose="020B0604020202020204" pitchFamily="34" charset="0"/>
              </a:rPr>
              <a:t>Ngọn nến vừa tắt.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28 SP Ly k27">
            <a:extLst>
              <a:ext uri="{FF2B5EF4-FFF2-40B4-BE49-F238E27FC236}">
                <a16:creationId xmlns:a16="http://schemas.microsoft.com/office/drawing/2014/main" id="{7090CF39-0AB4-01C6-7DF3-6FFF1F7CD3D5}"/>
              </a:ext>
            </a:extLst>
          </p:cNvPr>
          <p:cNvSpPr/>
          <p:nvPr/>
        </p:nvSpPr>
        <p:spPr>
          <a:xfrm>
            <a:off x="5804796" y="3819734"/>
            <a:ext cx="59681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solidFill>
                  <a:prstClr val="black"/>
                </a:solidFill>
                <a:latin typeface="Arial" panose="020B0604020202020204" pitchFamily="34" charset="0"/>
                <a:cs typeface="Arial" panose="020B0604020202020204" pitchFamily="34" charset="0"/>
              </a:rPr>
              <a:t>Đun nước sôi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28 SP Ly k27">
            <a:extLst>
              <a:ext uri="{FF2B5EF4-FFF2-40B4-BE49-F238E27FC236}">
                <a16:creationId xmlns:a16="http://schemas.microsoft.com/office/drawing/2014/main" id="{544831D1-5E22-6D68-288A-998A81EA3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625" y="2926373"/>
            <a:ext cx="805722" cy="708059"/>
          </a:xfrm>
          <a:prstGeom prst="rect">
            <a:avLst/>
          </a:prstGeom>
        </p:spPr>
      </p:pic>
      <p:pic>
        <p:nvPicPr>
          <p:cNvPr id="10" name="Picture 9" descr="n28 SP Ly k27">
            <a:extLst>
              <a:ext uri="{FF2B5EF4-FFF2-40B4-BE49-F238E27FC236}">
                <a16:creationId xmlns:a16="http://schemas.microsoft.com/office/drawing/2014/main" id="{1C38EF50-1618-18B3-88A6-040D74665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9811" y="3879139"/>
            <a:ext cx="804536" cy="643628"/>
          </a:xfrm>
          <a:prstGeom prst="rect">
            <a:avLst/>
          </a:prstGeom>
        </p:spPr>
      </p:pic>
      <p:pic>
        <p:nvPicPr>
          <p:cNvPr id="11" name="Picture 10" descr="n28 SP Ly k27">
            <a:extLst>
              <a:ext uri="{FF2B5EF4-FFF2-40B4-BE49-F238E27FC236}">
                <a16:creationId xmlns:a16="http://schemas.microsoft.com/office/drawing/2014/main" id="{60E53E21-10E4-00BE-737C-E365C7577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594" y="3815570"/>
            <a:ext cx="804742" cy="707197"/>
          </a:xfrm>
          <a:prstGeom prst="rect">
            <a:avLst/>
          </a:prstGeom>
        </p:spPr>
      </p:pic>
      <p:pic>
        <p:nvPicPr>
          <p:cNvPr id="12" name="Picture 11" descr="n28 SP Ly k27">
            <a:extLst>
              <a:ext uri="{FF2B5EF4-FFF2-40B4-BE49-F238E27FC236}">
                <a16:creationId xmlns:a16="http://schemas.microsoft.com/office/drawing/2014/main" id="{8E5B3182-5CF3-DFEF-576A-7B2BB5A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594" y="2958505"/>
            <a:ext cx="732592" cy="643793"/>
          </a:xfrm>
          <a:prstGeom prst="rect">
            <a:avLst/>
          </a:prstGeom>
        </p:spPr>
      </p:pic>
      <p:pic>
        <p:nvPicPr>
          <p:cNvPr id="3" name="Picture 2" descr="n28 SP Ly k27">
            <a:extLst>
              <a:ext uri="{FF2B5EF4-FFF2-40B4-BE49-F238E27FC236}">
                <a16:creationId xmlns:a16="http://schemas.microsoft.com/office/drawing/2014/main" id="{B019934A-5158-CECE-0ABD-02B7E53984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630359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00B05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28 SP Ly k27">
            <a:extLst>
              <a:ext uri="{FF2B5EF4-FFF2-40B4-BE49-F238E27FC236}">
                <a16:creationId xmlns:a16="http://schemas.microsoft.com/office/drawing/2014/main" id="{7C398F85-17C3-BDB9-45B9-BF92938990AC}"/>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cs typeface="Arial" panose="020B0604020202020204" pitchFamily="34" charset="0"/>
              </a:rPr>
              <a:t>Câu 5: Nung nóng một cục sắt thả vào chậu nước lạnh, nước nóng lên, cục sắt nguội đi. Trong quá trình này có sự chuyển hóa năng lượng:</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descr="n28 SP Ly k27">
            <a:extLst>
              <a:ext uri="{FF2B5EF4-FFF2-40B4-BE49-F238E27FC236}">
                <a16:creationId xmlns:a16="http://schemas.microsoft.com/office/drawing/2014/main" id="{AF1E520C-D986-10AD-CE37-D190EF5E4C86}"/>
              </a:ext>
            </a:extLst>
          </p:cNvPr>
          <p:cNvSpPr/>
          <p:nvPr/>
        </p:nvSpPr>
        <p:spPr>
          <a:xfrm>
            <a:off x="784401" y="29263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400" dirty="0">
                <a:solidFill>
                  <a:prstClr val="black"/>
                </a:solidFill>
                <a:latin typeface="Arial" panose="020B0604020202020204" pitchFamily="34" charset="0"/>
                <a:cs typeface="Arial" panose="020B0604020202020204" pitchFamily="34" charset="0"/>
              </a:rPr>
              <a:t>Từ cơ năng sang nhiệt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28 SP Ly k27">
            <a:extLst>
              <a:ext uri="{FF2B5EF4-FFF2-40B4-BE49-F238E27FC236}">
                <a16:creationId xmlns:a16="http://schemas.microsoft.com/office/drawing/2014/main" id="{92D91E3B-A7A7-CD5B-F8E0-E69F075CAB6D}"/>
              </a:ext>
            </a:extLst>
          </p:cNvPr>
          <p:cNvSpPr/>
          <p:nvPr/>
        </p:nvSpPr>
        <p:spPr>
          <a:xfrm>
            <a:off x="5981366" y="294389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da-DK" sz="2400" dirty="0">
                <a:solidFill>
                  <a:prstClr val="black"/>
                </a:solidFill>
                <a:latin typeface="Arial" panose="020B0604020202020204" pitchFamily="34" charset="0"/>
                <a:cs typeface="Arial" panose="020B0604020202020204" pitchFamily="34" charset="0"/>
              </a:rPr>
              <a:t>Từ cơ năng sang cơ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28 SP Ly k27">
            <a:extLst>
              <a:ext uri="{FF2B5EF4-FFF2-40B4-BE49-F238E27FC236}">
                <a16:creationId xmlns:a16="http://schemas.microsoft.com/office/drawing/2014/main" id="{164D3FD1-5A7E-2C60-77FE-80DA3EAE74E9}"/>
              </a:ext>
            </a:extLst>
          </p:cNvPr>
          <p:cNvSpPr/>
          <p:nvPr/>
        </p:nvSpPr>
        <p:spPr>
          <a:xfrm>
            <a:off x="784401" y="381554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400" dirty="0">
                <a:solidFill>
                  <a:prstClr val="black"/>
                </a:solidFill>
                <a:latin typeface="Arial" panose="020B0604020202020204" pitchFamily="34" charset="0"/>
                <a:cs typeface="Arial" panose="020B0604020202020204" pitchFamily="34" charset="0"/>
              </a:rPr>
              <a:t>Từ nhiệt năng sang nhiệt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28 SP Ly k27">
            <a:extLst>
              <a:ext uri="{FF2B5EF4-FFF2-40B4-BE49-F238E27FC236}">
                <a16:creationId xmlns:a16="http://schemas.microsoft.com/office/drawing/2014/main" id="{7090CF39-0AB4-01C6-7DF3-6FFF1F7CD3D5}"/>
              </a:ext>
            </a:extLst>
          </p:cNvPr>
          <p:cNvSpPr/>
          <p:nvPr/>
        </p:nvSpPr>
        <p:spPr>
          <a:xfrm>
            <a:off x="6096000" y="38902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400" dirty="0">
                <a:solidFill>
                  <a:prstClr val="black"/>
                </a:solidFill>
                <a:latin typeface="Arial" panose="020B0604020202020204" pitchFamily="34" charset="0"/>
                <a:cs typeface="Arial" panose="020B0604020202020204" pitchFamily="34" charset="0"/>
              </a:rPr>
              <a:t>Từ nhiệt năng sang cơ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28 SP Ly k27">
            <a:extLst>
              <a:ext uri="{FF2B5EF4-FFF2-40B4-BE49-F238E27FC236}">
                <a16:creationId xmlns:a16="http://schemas.microsoft.com/office/drawing/2014/main" id="{544831D1-5E22-6D68-288A-998A81EA3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6830" y="3020927"/>
            <a:ext cx="805722" cy="708059"/>
          </a:xfrm>
          <a:prstGeom prst="rect">
            <a:avLst/>
          </a:prstGeom>
        </p:spPr>
      </p:pic>
      <p:pic>
        <p:nvPicPr>
          <p:cNvPr id="10" name="Picture 9" descr="n28 SP Ly k27">
            <a:extLst>
              <a:ext uri="{FF2B5EF4-FFF2-40B4-BE49-F238E27FC236}">
                <a16:creationId xmlns:a16="http://schemas.microsoft.com/office/drawing/2014/main" id="{1C38EF50-1618-18B3-88A6-040D74665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4" y="3942733"/>
            <a:ext cx="804536" cy="643628"/>
          </a:xfrm>
          <a:prstGeom prst="rect">
            <a:avLst/>
          </a:prstGeom>
        </p:spPr>
      </p:pic>
      <p:pic>
        <p:nvPicPr>
          <p:cNvPr id="11" name="Picture 10" descr="n28 SP Ly k27">
            <a:extLst>
              <a:ext uri="{FF2B5EF4-FFF2-40B4-BE49-F238E27FC236}">
                <a16:creationId xmlns:a16="http://schemas.microsoft.com/office/drawing/2014/main" id="{60E53E21-10E4-00BE-737C-E365C7577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2857" y="3900245"/>
            <a:ext cx="804742" cy="707197"/>
          </a:xfrm>
          <a:prstGeom prst="rect">
            <a:avLst/>
          </a:prstGeom>
        </p:spPr>
      </p:pic>
      <p:pic>
        <p:nvPicPr>
          <p:cNvPr id="12" name="Picture 11" descr="n28 SP Ly k27">
            <a:extLst>
              <a:ext uri="{FF2B5EF4-FFF2-40B4-BE49-F238E27FC236}">
                <a16:creationId xmlns:a16="http://schemas.microsoft.com/office/drawing/2014/main" id="{8E5B3182-5CF3-DFEF-576A-7B2BB5A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4608" y="3063994"/>
            <a:ext cx="732592" cy="643793"/>
          </a:xfrm>
          <a:prstGeom prst="rect">
            <a:avLst/>
          </a:prstGeom>
        </p:spPr>
      </p:pic>
      <p:pic>
        <p:nvPicPr>
          <p:cNvPr id="3" name="Picture 2" descr="n28 SP Ly k27">
            <a:extLst>
              <a:ext uri="{FF2B5EF4-FFF2-40B4-BE49-F238E27FC236}">
                <a16:creationId xmlns:a16="http://schemas.microsoft.com/office/drawing/2014/main" id="{768E6C04-D55A-B629-AD8A-A7B0D6CAB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954358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00B05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n28 SP Ly k27">
            <a:extLst>
              <a:ext uri="{FF2B5EF4-FFF2-40B4-BE49-F238E27FC236}">
                <a16:creationId xmlns:a16="http://schemas.microsoft.com/office/drawing/2014/main" id="{18153EFD-2ECC-4166-BFF7-DF094EE4B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8" y="2804225"/>
            <a:ext cx="5453511" cy="4053775"/>
          </a:xfrm>
          <a:prstGeom prst="rect">
            <a:avLst/>
          </a:prstGeom>
        </p:spPr>
      </p:pic>
      <p:sp>
        <p:nvSpPr>
          <p:cNvPr id="4" name="Rectangle: Rounded Corners 3" descr="n28 SP Ly k27">
            <a:extLst>
              <a:ext uri="{FF2B5EF4-FFF2-40B4-BE49-F238E27FC236}">
                <a16:creationId xmlns:a16="http://schemas.microsoft.com/office/drawing/2014/main" id="{B90B8DEA-2D35-0CE8-9C4D-07085305D931}"/>
              </a:ext>
            </a:extLst>
          </p:cNvPr>
          <p:cNvSpPr/>
          <p:nvPr/>
        </p:nvSpPr>
        <p:spPr>
          <a:xfrm>
            <a:off x="2106705" y="1392288"/>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6" name="Rectangle: Rounded Corners 5" descr="n28 SP Ly k27">
            <a:extLst>
              <a:ext uri="{FF2B5EF4-FFF2-40B4-BE49-F238E27FC236}">
                <a16:creationId xmlns:a16="http://schemas.microsoft.com/office/drawing/2014/main" id="{31C0FC48-D44C-F8C1-53C3-147AF4CF92B1}"/>
              </a:ext>
            </a:extLst>
          </p:cNvPr>
          <p:cNvSpPr/>
          <p:nvPr/>
        </p:nvSpPr>
        <p:spPr>
          <a:xfrm>
            <a:off x="6556329" y="2025335"/>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2: </a:t>
            </a:r>
          </a:p>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6,7.</a:t>
            </a:r>
            <a:endParaRPr lang="vi-VN" sz="2800" dirty="0">
              <a:latin typeface="Times New Roman" panose="02020603050405020304" pitchFamily="18" charset="0"/>
              <a:cs typeface="Times New Roman" panose="02020603050405020304" pitchFamily="18" charset="0"/>
            </a:endParaRPr>
          </a:p>
        </p:txBody>
      </p:sp>
      <p:sp>
        <p:nvSpPr>
          <p:cNvPr id="2" name="Rectangle: Rounded Corners 1" descr="n28 SP Ly k27">
            <a:extLst>
              <a:ext uri="{FF2B5EF4-FFF2-40B4-BE49-F238E27FC236}">
                <a16:creationId xmlns:a16="http://schemas.microsoft.com/office/drawing/2014/main" id="{9DA35F0B-0949-E466-EBA8-546E1E259E60}"/>
              </a:ext>
            </a:extLst>
          </p:cNvPr>
          <p:cNvSpPr/>
          <p:nvPr/>
        </p:nvSpPr>
        <p:spPr>
          <a:xfrm>
            <a:off x="4072403" y="493922"/>
            <a:ext cx="4746812" cy="640977"/>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025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70BED5CC-7EDE-7067-D039-CF72FDD00C1D}"/>
              </a:ext>
            </a:extLst>
          </p:cNvPr>
          <p:cNvPicPr>
            <a:picLocks noChangeAspect="1"/>
          </p:cNvPicPr>
          <p:nvPr/>
        </p:nvPicPr>
        <p:blipFill>
          <a:blip r:embed="rId3"/>
          <a:stretch>
            <a:fillRect/>
          </a:stretch>
        </p:blipFill>
        <p:spPr>
          <a:xfrm>
            <a:off x="1134435" y="2470456"/>
            <a:ext cx="10310513" cy="1174687"/>
          </a:xfrm>
          <a:prstGeom prst="rect">
            <a:avLst/>
          </a:prstGeom>
        </p:spPr>
      </p:pic>
      <p:sp>
        <p:nvSpPr>
          <p:cNvPr id="6" name="TextBox 5" descr="n28 SP Ly k27">
            <a:extLst>
              <a:ext uri="{FF2B5EF4-FFF2-40B4-BE49-F238E27FC236}">
                <a16:creationId xmlns:a16="http://schemas.microsoft.com/office/drawing/2014/main" id="{3727F19D-5E71-58BE-B699-FC4FCB7FDB4B}"/>
              </a:ext>
            </a:extLst>
          </p:cNvPr>
          <p:cNvSpPr txBox="1"/>
          <p:nvPr/>
        </p:nvSpPr>
        <p:spPr>
          <a:xfrm>
            <a:off x="1134436" y="1276881"/>
            <a:ext cx="10310512" cy="1077218"/>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effectLst/>
              <a:latin typeface="Times New Roman" panose="02020603050405020304" pitchFamily="18" charset="0"/>
              <a:ea typeface="Times New Roman" panose="02020603050405020304" pitchFamily="18" charset="0"/>
            </a:endParaRPr>
          </a:p>
        </p:txBody>
      </p:sp>
      <p:sp>
        <p:nvSpPr>
          <p:cNvPr id="10" name="TextBox 9" descr="n28 SP Ly k27">
            <a:extLst>
              <a:ext uri="{FF2B5EF4-FFF2-40B4-BE49-F238E27FC236}">
                <a16:creationId xmlns:a16="http://schemas.microsoft.com/office/drawing/2014/main" id="{6B9D969F-1EFA-B62F-2D45-29EE4D4A40A5}"/>
              </a:ext>
            </a:extLst>
          </p:cNvPr>
          <p:cNvSpPr txBox="1"/>
          <p:nvPr/>
        </p:nvSpPr>
        <p:spPr>
          <a:xfrm>
            <a:off x="1134434" y="3761500"/>
            <a:ext cx="10310511" cy="1077218"/>
          </a:xfrm>
          <a:prstGeom prst="rect">
            <a:avLst/>
          </a:prstGeom>
          <a:noFill/>
          <a:ln>
            <a:noFill/>
          </a:ln>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effectLst/>
              <a:latin typeface="Times New Roman" panose="02020603050405020304" pitchFamily="18" charset="0"/>
              <a:ea typeface="Times New Roman" panose="02020603050405020304" pitchFamily="18" charset="0"/>
            </a:endParaRPr>
          </a:p>
        </p:txBody>
      </p:sp>
      <p:pic>
        <p:nvPicPr>
          <p:cNvPr id="8194" name="Picture 2" descr="n28 SP Ly k27">
            <a:extLst>
              <a:ext uri="{FF2B5EF4-FFF2-40B4-BE49-F238E27FC236}">
                <a16:creationId xmlns:a16="http://schemas.microsoft.com/office/drawing/2014/main" id="{28413364-14B5-9BAE-951C-445FD005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67" y="4622914"/>
            <a:ext cx="2250107" cy="225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59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 calcmode="lin" valueType="num">
                                      <p:cBhvr additive="base">
                                        <p:cTn id="18" dur="500" fill="hold"/>
                                        <p:tgtEl>
                                          <p:spTgt spid="8194"/>
                                        </p:tgtEl>
                                        <p:attrNameLst>
                                          <p:attrName>ppt_x</p:attrName>
                                        </p:attrNameLst>
                                      </p:cBhvr>
                                      <p:tavLst>
                                        <p:tav tm="0">
                                          <p:val>
                                            <p:strVal val="#ppt_x"/>
                                          </p:val>
                                        </p:tav>
                                        <p:tav tm="100000">
                                          <p:val>
                                            <p:strVal val="#ppt_x"/>
                                          </p:val>
                                        </p:tav>
                                      </p:tavLst>
                                    </p:anim>
                                    <p:anim calcmode="lin" valueType="num">
                                      <p:cBhvr additive="base">
                                        <p:cTn id="19"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3452E128-6B31-26FF-02CB-B3869EEC8450}"/>
              </a:ext>
            </a:extLst>
          </p:cNvPr>
          <p:cNvPicPr>
            <a:picLocks noChangeAspect="1"/>
          </p:cNvPicPr>
          <p:nvPr/>
        </p:nvPicPr>
        <p:blipFill>
          <a:blip r:embed="rId3"/>
          <a:stretch>
            <a:fillRect/>
          </a:stretch>
        </p:blipFill>
        <p:spPr>
          <a:xfrm>
            <a:off x="1100860" y="1059098"/>
            <a:ext cx="3554853" cy="4739803"/>
          </a:xfrm>
          <a:prstGeom prst="rect">
            <a:avLst/>
          </a:prstGeom>
        </p:spPr>
      </p:pic>
      <p:sp>
        <p:nvSpPr>
          <p:cNvPr id="4" name="Speech Bubble: Rectangle with Corners Rounded 3" descr="n28 SP Ly k27">
            <a:extLst>
              <a:ext uri="{FF2B5EF4-FFF2-40B4-BE49-F238E27FC236}">
                <a16:creationId xmlns:a16="http://schemas.microsoft.com/office/drawing/2014/main" id="{3C919239-8558-6F11-A873-F84D5E1914BA}"/>
              </a:ext>
            </a:extLst>
          </p:cNvPr>
          <p:cNvSpPr/>
          <p:nvPr/>
        </p:nvSpPr>
        <p:spPr>
          <a:xfrm>
            <a:off x="4138665" y="946698"/>
            <a:ext cx="6795247" cy="2169458"/>
          </a:xfrm>
          <a:prstGeom prst="wedgeRoundRectCallout">
            <a:avLst>
              <a:gd name="adj1" fmla="val -47989"/>
              <a:gd name="adj2" fmla="val 45721"/>
              <a:gd name="adj3" fmla="val 16667"/>
            </a:avLst>
          </a:prstGeom>
          <a:solidFill>
            <a:srgbClr val="005A9E"/>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Times New Roman" panose="02020603050405020304" pitchFamily="18" charset="0"/>
              <a:ea typeface="Times New Roman" panose="02020603050405020304" pitchFamily="18" charset="0"/>
            </a:endParaRPr>
          </a:p>
        </p:txBody>
      </p:sp>
      <p:sp>
        <p:nvSpPr>
          <p:cNvPr id="5" name="Speech Bubble: Rectangle with Corners Rounded 4" descr="n28 SP Ly k27">
            <a:extLst>
              <a:ext uri="{FF2B5EF4-FFF2-40B4-BE49-F238E27FC236}">
                <a16:creationId xmlns:a16="http://schemas.microsoft.com/office/drawing/2014/main" id="{7ED4BEC5-0D8D-5603-0E08-72833EEF71AC}"/>
              </a:ext>
            </a:extLst>
          </p:cNvPr>
          <p:cNvSpPr/>
          <p:nvPr/>
        </p:nvSpPr>
        <p:spPr>
          <a:xfrm>
            <a:off x="4138665" y="3741845"/>
            <a:ext cx="6795247" cy="2099983"/>
          </a:xfrm>
          <a:prstGeom prst="wedgeRoundRectCallout">
            <a:avLst>
              <a:gd name="adj1" fmla="val -49308"/>
              <a:gd name="adj2" fmla="val -15008"/>
              <a:gd name="adj3" fmla="val 16667"/>
            </a:avLst>
          </a:prstGeom>
          <a:solidFill>
            <a:srgbClr val="005A9E"/>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33446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n28 SP Ly k27">
            <a:extLst>
              <a:ext uri="{FF2B5EF4-FFF2-40B4-BE49-F238E27FC236}">
                <a16:creationId xmlns:a16="http://schemas.microsoft.com/office/drawing/2014/main" id="{A3B07A7A-7FE5-3F4C-36F9-AB07D51E47F2}"/>
              </a:ext>
            </a:extLst>
          </p:cNvPr>
          <p:cNvPicPr>
            <a:picLocks noChangeAspect="1"/>
          </p:cNvPicPr>
          <p:nvPr/>
        </p:nvPicPr>
        <p:blipFill>
          <a:blip r:embed="rId3"/>
          <a:stretch>
            <a:fillRect/>
          </a:stretch>
        </p:blipFill>
        <p:spPr>
          <a:xfrm>
            <a:off x="7485639" y="3429000"/>
            <a:ext cx="4706361" cy="3312358"/>
          </a:xfrm>
          <a:prstGeom prst="rect">
            <a:avLst/>
          </a:prstGeom>
        </p:spPr>
      </p:pic>
      <p:sp>
        <p:nvSpPr>
          <p:cNvPr id="9" name="Rectangle 2" descr="n28 SP Ly k27">
            <a:extLst>
              <a:ext uri="{FF2B5EF4-FFF2-40B4-BE49-F238E27FC236}">
                <a16:creationId xmlns:a16="http://schemas.microsoft.com/office/drawing/2014/main" id="{D0BF977C-336A-C877-573F-A3DA9279EB40}"/>
              </a:ext>
            </a:extLst>
          </p:cNvPr>
          <p:cNvSpPr>
            <a:spLocks noChangeArrowheads="1"/>
          </p:cNvSpPr>
          <p:nvPr/>
        </p:nvSpPr>
        <p:spPr bwMode="auto">
          <a:xfrm>
            <a:off x="755625" y="895350"/>
            <a:ext cx="107918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vi-VN"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7:</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tủ</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lạnh</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thuỷ</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dõi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nhiệt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pic>
        <p:nvPicPr>
          <p:cNvPr id="1025" name="Picture 1" descr="n28 SP Ly k27">
            <a:extLst>
              <a:ext uri="{FF2B5EF4-FFF2-40B4-BE49-F238E27FC236}">
                <a16:creationId xmlns:a16="http://schemas.microsoft.com/office/drawing/2014/main" id="{96361B1A-9C59-5E0F-480E-F9AEDBF5B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75" y="2024396"/>
            <a:ext cx="10680750" cy="13040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descr="n28 SP Ly k27">
            <a:extLst>
              <a:ext uri="{FF2B5EF4-FFF2-40B4-BE49-F238E27FC236}">
                <a16:creationId xmlns:a16="http://schemas.microsoft.com/office/drawing/2014/main" id="{8986DAFD-034B-A54B-5FAA-89B4EA086431}"/>
              </a:ext>
            </a:extLst>
          </p:cNvPr>
          <p:cNvSpPr>
            <a:spLocks noChangeArrowheads="1"/>
          </p:cNvSpPr>
          <p:nvPr/>
        </p:nvSpPr>
        <p:spPr bwMode="auto">
          <a:xfrm rot="10800000" flipV="1">
            <a:off x="755625" y="3407931"/>
            <a:ext cx="65778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nhiệt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xảy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10.</a:t>
            </a:r>
            <a:endParaRPr kumimoji="0" lang="en-US"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42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5"/>
                                        </p:tgtEl>
                                        <p:attrNameLst>
                                          <p:attrName>style.visibility</p:attrName>
                                        </p:attrNameLst>
                                      </p:cBhvr>
                                      <p:to>
                                        <p:strVal val="visible"/>
                                      </p:to>
                                    </p:set>
                                    <p:animEffect transition="in" filter="wipe(down)">
                                      <p:cBhvr>
                                        <p:cTn id="11" dur="500"/>
                                        <p:tgtEl>
                                          <p:spTgt spid="102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28 SP Ly k27">
            <a:extLst>
              <a:ext uri="{FF2B5EF4-FFF2-40B4-BE49-F238E27FC236}">
                <a16:creationId xmlns:a16="http://schemas.microsoft.com/office/drawing/2014/main" id="{6868463E-2D61-99D1-1EBD-42F1ED746CFF}"/>
              </a:ext>
            </a:extLst>
          </p:cNvPr>
          <p:cNvSpPr/>
          <p:nvPr/>
        </p:nvSpPr>
        <p:spPr>
          <a:xfrm>
            <a:off x="362901" y="2082800"/>
            <a:ext cx="5175969" cy="2308324"/>
          </a:xfrm>
          <a:prstGeom prst="rect">
            <a:avLst/>
          </a:prstGeom>
          <a:noFill/>
        </p:spPr>
        <p:txBody>
          <a:bodyPr wrap="none" lIns="91440" tIns="45720" rIns="91440" bIns="45720">
            <a:spAutoFit/>
          </a:bodyPr>
          <a:lstStyle/>
          <a:p>
            <a:pPr algn="ct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BÀI</a:t>
            </a:r>
            <a:r>
              <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rPr>
              <a:t> </a:t>
            </a: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TẬP</a:t>
            </a:r>
            <a:endParaRPr lang="en-US" sz="7200" b="1" dirty="0">
              <a:ln w="9525">
                <a:solidFill>
                  <a:schemeClr val="bg1"/>
                </a:solidFill>
                <a:prstDash val="solid"/>
              </a:ln>
              <a:solidFill>
                <a:schemeClr val="accent1"/>
              </a:solidFill>
              <a:effectLst>
                <a:outerShdw blurRad="12700" dist="38100" dir="2700000" algn="tl" rotWithShape="0">
                  <a:schemeClr val="bg1">
                    <a:lumMod val="50000"/>
                  </a:schemeClr>
                </a:outerShdw>
              </a:effectLst>
            </a:endParaRPr>
          </a:p>
          <a:p>
            <a:pPr algn="ct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VẬT</a:t>
            </a:r>
            <a:r>
              <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rPr>
              <a:t> L</a:t>
            </a:r>
            <a:r>
              <a:rPr lang="en-US" sz="7200" b="1" dirty="0">
                <a:ln w="9525">
                  <a:solidFill>
                    <a:schemeClr val="bg1"/>
                  </a:solidFill>
                  <a:prstDash val="solid"/>
                </a:ln>
                <a:solidFill>
                  <a:schemeClr val="accent1"/>
                </a:solidFill>
                <a:effectLst>
                  <a:outerShdw blurRad="12700" dist="38100" dir="2700000" algn="tl" rotWithShape="0">
                    <a:schemeClr val="bg1">
                      <a:lumMod val="50000"/>
                    </a:schemeClr>
                  </a:outerShdw>
                </a:effectLst>
              </a:rPr>
              <a:t>Ý </a:t>
            </a:r>
            <a:r>
              <a:rPr lang="en-US" sz="7200" b="1"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NHIỆT</a:t>
            </a:r>
            <a:endPar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endParaRPr>
          </a:p>
        </p:txBody>
      </p:sp>
      <p:sp>
        <p:nvSpPr>
          <p:cNvPr id="4" name="Hexagon 3" descr="n28 SP Ly k27">
            <a:extLst>
              <a:ext uri="{FF2B5EF4-FFF2-40B4-BE49-F238E27FC236}">
                <a16:creationId xmlns:a16="http://schemas.microsoft.com/office/drawing/2014/main" id="{095C4780-40C3-229B-51E2-FC350BB61AD9}"/>
              </a:ext>
            </a:extLst>
          </p:cNvPr>
          <p:cNvSpPr/>
          <p:nvPr/>
        </p:nvSpPr>
        <p:spPr>
          <a:xfrm>
            <a:off x="5449970" y="2098675"/>
            <a:ext cx="2957430" cy="2416432"/>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exagon 4" descr="n28 SP Ly k27">
            <a:extLst>
              <a:ext uri="{FF2B5EF4-FFF2-40B4-BE49-F238E27FC236}">
                <a16:creationId xmlns:a16="http://schemas.microsoft.com/office/drawing/2014/main" id="{03B46E8C-A03D-1985-2AD5-7981A155E119}"/>
              </a:ext>
            </a:extLst>
          </p:cNvPr>
          <p:cNvSpPr/>
          <p:nvPr/>
        </p:nvSpPr>
        <p:spPr>
          <a:xfrm>
            <a:off x="5449970" y="-333632"/>
            <a:ext cx="2957430" cy="2416432"/>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exagon 5" descr="n28 SP Ly k27">
            <a:extLst>
              <a:ext uri="{FF2B5EF4-FFF2-40B4-BE49-F238E27FC236}">
                <a16:creationId xmlns:a16="http://schemas.microsoft.com/office/drawing/2014/main" id="{62A0DBA7-0E13-DBA1-77D8-E698A067E396}"/>
              </a:ext>
            </a:extLst>
          </p:cNvPr>
          <p:cNvSpPr/>
          <p:nvPr/>
        </p:nvSpPr>
        <p:spPr>
          <a:xfrm>
            <a:off x="7812170" y="893634"/>
            <a:ext cx="2957430" cy="2416432"/>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descr="n28 SP Ly k27">
            <a:extLst>
              <a:ext uri="{FF2B5EF4-FFF2-40B4-BE49-F238E27FC236}">
                <a16:creationId xmlns:a16="http://schemas.microsoft.com/office/drawing/2014/main" id="{245FA3AD-41A4-48D9-835A-EC3137B6F8BF}"/>
              </a:ext>
            </a:extLst>
          </p:cNvPr>
          <p:cNvSpPr/>
          <p:nvPr/>
        </p:nvSpPr>
        <p:spPr>
          <a:xfrm>
            <a:off x="5449970" y="4530982"/>
            <a:ext cx="2957430" cy="2416432"/>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exagon 10" descr="n28 SP Ly k27">
            <a:extLst>
              <a:ext uri="{FF2B5EF4-FFF2-40B4-BE49-F238E27FC236}">
                <a16:creationId xmlns:a16="http://schemas.microsoft.com/office/drawing/2014/main" id="{426372E9-618E-B4C7-A380-0AD2A96F08D5}"/>
              </a:ext>
            </a:extLst>
          </p:cNvPr>
          <p:cNvSpPr/>
          <p:nvPr/>
        </p:nvSpPr>
        <p:spPr>
          <a:xfrm>
            <a:off x="10174370" y="2120900"/>
            <a:ext cx="2957430" cy="2416432"/>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exagon 13" descr="n28 SP Ly k27">
            <a:extLst>
              <a:ext uri="{FF2B5EF4-FFF2-40B4-BE49-F238E27FC236}">
                <a16:creationId xmlns:a16="http://schemas.microsoft.com/office/drawing/2014/main" id="{D6E5564F-E22E-B80D-9490-5CE3109E069B}"/>
              </a:ext>
            </a:extLst>
          </p:cNvPr>
          <p:cNvSpPr/>
          <p:nvPr/>
        </p:nvSpPr>
        <p:spPr>
          <a:xfrm>
            <a:off x="7812170" y="3303716"/>
            <a:ext cx="2957430" cy="2416432"/>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descr="n28 SP Ly k27">
            <a:extLst>
              <a:ext uri="{FF2B5EF4-FFF2-40B4-BE49-F238E27FC236}">
                <a16:creationId xmlns:a16="http://schemas.microsoft.com/office/drawing/2014/main" id="{D71A31CB-4A38-8729-95D9-786142F02EE7}"/>
              </a:ext>
            </a:extLst>
          </p:cNvPr>
          <p:cNvSpPr txBox="1"/>
          <p:nvPr/>
        </p:nvSpPr>
        <p:spPr>
          <a:xfrm>
            <a:off x="348967" y="5836753"/>
            <a:ext cx="3241964"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Nhung Cute</a:t>
            </a:r>
          </a:p>
          <a:p>
            <a:r>
              <a:rPr lang="en-US" sz="2800" b="1" dirty="0">
                <a:latin typeface="Cambria" panose="02040503050406030204" pitchFamily="18" charset="0"/>
                <a:ea typeface="Cambria" panose="02040503050406030204" pitchFamily="18" charset="0"/>
              </a:rPr>
              <a:t>0972464852</a:t>
            </a:r>
          </a:p>
        </p:txBody>
      </p:sp>
    </p:spTree>
    <p:extLst>
      <p:ext uri="{BB962C8B-B14F-4D97-AF65-F5344CB8AC3E}">
        <p14:creationId xmlns:p14="http://schemas.microsoft.com/office/powerpoint/2010/main" val="1635361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2"/>
                                        </p:tgtEl>
                                        <p:attrNameLst>
                                          <p:attrName>style.color</p:attrName>
                                        </p:attrNameLst>
                                      </p:cBhvr>
                                      <p:to>
                                        <p:clrVal>
                                          <a:schemeClr val="accent2"/>
                                        </p:clrVal>
                                      </p:to>
                                    </p:set>
                                    <p:set>
                                      <p:cBhvr>
                                        <p:cTn id="7" dur="3000" fill="hold"/>
                                        <p:tgtEl>
                                          <p:spTgt spid="2"/>
                                        </p:tgtEl>
                                        <p:attrNameLst>
                                          <p:attrName>fillcolor</p:attrName>
                                        </p:attrNameLst>
                                      </p:cBhvr>
                                      <p:to>
                                        <p:clrVal>
                                          <a:schemeClr val="accent2"/>
                                        </p:clrVal>
                                      </p:to>
                                    </p:set>
                                    <p:set>
                                      <p:cBhvr>
                                        <p:cTn id="8"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r="-18000"/>
          </a:stretch>
        </a:blipFill>
        <a:effectLst/>
      </p:bgPr>
    </p:bg>
    <p:spTree>
      <p:nvGrpSpPr>
        <p:cNvPr id="1" name=""/>
        <p:cNvGrpSpPr/>
        <p:nvPr/>
      </p:nvGrpSpPr>
      <p:grpSpPr>
        <a:xfrm>
          <a:off x="0" y="0"/>
          <a:ext cx="0" cy="0"/>
          <a:chOff x="0" y="0"/>
          <a:chExt cx="0" cy="0"/>
        </a:xfrm>
      </p:grpSpPr>
      <p:grpSp>
        <p:nvGrpSpPr>
          <p:cNvPr id="9" name="Group 8" descr="n28 SP Ly k27">
            <a:extLst>
              <a:ext uri="{FF2B5EF4-FFF2-40B4-BE49-F238E27FC236}">
                <a16:creationId xmlns:a16="http://schemas.microsoft.com/office/drawing/2014/main" id="{A7BF0157-47A1-7E78-DD8F-1382717A1656}"/>
              </a:ext>
            </a:extLst>
          </p:cNvPr>
          <p:cNvGrpSpPr/>
          <p:nvPr/>
        </p:nvGrpSpPr>
        <p:grpSpPr>
          <a:xfrm>
            <a:off x="593558" y="784952"/>
            <a:ext cx="8305800" cy="4376208"/>
            <a:chOff x="593558" y="717154"/>
            <a:chExt cx="8305800" cy="4376208"/>
          </a:xfrm>
        </p:grpSpPr>
        <p:graphicFrame>
          <p:nvGraphicFramePr>
            <p:cNvPr id="5" name="Chart 4">
              <a:extLst>
                <a:ext uri="{FF2B5EF4-FFF2-40B4-BE49-F238E27FC236}">
                  <a16:creationId xmlns:a16="http://schemas.microsoft.com/office/drawing/2014/main" id="{93DFE285-A95D-763E-3AC7-74EE1C63F807}"/>
                </a:ext>
              </a:extLst>
            </p:cNvPr>
            <p:cNvGraphicFramePr/>
            <p:nvPr>
              <p:extLst>
                <p:ext uri="{D42A27DB-BD31-4B8C-83A1-F6EECF244321}">
                  <p14:modId xmlns:p14="http://schemas.microsoft.com/office/powerpoint/2010/main" val="4106897991"/>
                </p:ext>
              </p:extLst>
            </p:nvPr>
          </p:nvGraphicFramePr>
          <p:xfrm>
            <a:off x="593558" y="717154"/>
            <a:ext cx="6207125" cy="437620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E849B38-5F5F-F58D-C71E-022F9B32177F}"/>
                </a:ext>
              </a:extLst>
            </p:cNvPr>
            <p:cNvSpPr txBox="1"/>
            <p:nvPr/>
          </p:nvSpPr>
          <p:spPr>
            <a:xfrm>
              <a:off x="6800683" y="3324225"/>
              <a:ext cx="2098675" cy="369332"/>
            </a:xfrm>
            <a:prstGeom prst="rect">
              <a:avLst/>
            </a:prstGeom>
            <a:noFill/>
          </p:spPr>
          <p:txBody>
            <a:bodyPr wrap="square" rtlCol="0">
              <a:spAutoFit/>
            </a:bodyPr>
            <a:lstStyle/>
            <a:p>
              <a:r>
                <a:rPr lang="en-US" b="1" dirty="0" err="1"/>
                <a:t>Thời</a:t>
              </a:r>
              <a:r>
                <a:rPr lang="en-US" b="1" dirty="0"/>
                <a:t> </a:t>
              </a:r>
              <a:r>
                <a:rPr lang="en-US" b="1" dirty="0" err="1"/>
                <a:t>gian</a:t>
              </a:r>
              <a:r>
                <a:rPr lang="en-US" b="1" dirty="0"/>
                <a:t> (</a:t>
              </a:r>
              <a:r>
                <a:rPr lang="en-US" b="1" dirty="0" err="1"/>
                <a:t>phút</a:t>
              </a:r>
              <a:r>
                <a:rPr lang="en-US" b="1" dirty="0"/>
                <a:t> )</a:t>
              </a:r>
              <a:endParaRPr lang="vi-VN" b="1" dirty="0"/>
            </a:p>
          </p:txBody>
        </p:sp>
      </p:grpSp>
      <p:sp>
        <p:nvSpPr>
          <p:cNvPr id="6" name="TextBox 5" descr="n28 SP Ly k27">
            <a:extLst>
              <a:ext uri="{FF2B5EF4-FFF2-40B4-BE49-F238E27FC236}">
                <a16:creationId xmlns:a16="http://schemas.microsoft.com/office/drawing/2014/main" id="{ADC846F1-3DE3-B00A-C726-B4C1C4612DA9}"/>
              </a:ext>
            </a:extLst>
          </p:cNvPr>
          <p:cNvSpPr txBox="1"/>
          <p:nvPr/>
        </p:nvSpPr>
        <p:spPr>
          <a:xfrm>
            <a:off x="593558" y="255489"/>
            <a:ext cx="6096000" cy="461665"/>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p:txBody>
      </p:sp>
      <p:sp>
        <p:nvSpPr>
          <p:cNvPr id="8" name="Speech Bubble: Rectangle with Corners Rounded 7" descr="n28 SP Ly k27">
            <a:extLst>
              <a:ext uri="{FF2B5EF4-FFF2-40B4-BE49-F238E27FC236}">
                <a16:creationId xmlns:a16="http://schemas.microsoft.com/office/drawing/2014/main" id="{46C276AC-7487-5F4A-DD07-FD9E6BA01760}"/>
              </a:ext>
            </a:extLst>
          </p:cNvPr>
          <p:cNvSpPr/>
          <p:nvPr/>
        </p:nvSpPr>
        <p:spPr>
          <a:xfrm>
            <a:off x="7267575" y="3832523"/>
            <a:ext cx="4514849" cy="2657275"/>
          </a:xfrm>
          <a:prstGeom prst="wedgeRoundRectCallout">
            <a:avLst>
              <a:gd name="adj1" fmla="val -134180"/>
              <a:gd name="adj2" fmla="val -34568"/>
              <a:gd name="adj3" fmla="val 16667"/>
            </a:avLst>
          </a:prstGeom>
          <a:solidFill>
            <a:srgbClr val="005A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 ta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0°C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sp>
        <p:nvSpPr>
          <p:cNvPr id="10" name="Left Brace 9" descr="n28 SP Ly k27">
            <a:extLst>
              <a:ext uri="{FF2B5EF4-FFF2-40B4-BE49-F238E27FC236}">
                <a16:creationId xmlns:a16="http://schemas.microsoft.com/office/drawing/2014/main" id="{238DC3A9-F293-FA2E-A951-22A1FBC28DD6}"/>
              </a:ext>
            </a:extLst>
          </p:cNvPr>
          <p:cNvSpPr/>
          <p:nvPr/>
        </p:nvSpPr>
        <p:spPr>
          <a:xfrm rot="16200000">
            <a:off x="3052765" y="3205160"/>
            <a:ext cx="819150" cy="1266829"/>
          </a:xfrm>
          <a:prstGeom prst="leftBrace">
            <a:avLst>
              <a:gd name="adj1" fmla="val 8333"/>
              <a:gd name="adj2" fmla="val 50758"/>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dirty="0"/>
          </a:p>
        </p:txBody>
      </p:sp>
    </p:spTree>
    <p:extLst>
      <p:ext uri="{BB962C8B-B14F-4D97-AF65-F5344CB8AC3E}">
        <p14:creationId xmlns:p14="http://schemas.microsoft.com/office/powerpoint/2010/main" val="3493629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descr="n28 SP Ly k27">
            <a:extLst>
              <a:ext uri="{FF2B5EF4-FFF2-40B4-BE49-F238E27FC236}">
                <a16:creationId xmlns:a16="http://schemas.microsoft.com/office/drawing/2014/main" id="{B90B8DEA-2D35-0CE8-9C4D-07085305D931}"/>
              </a:ext>
            </a:extLst>
          </p:cNvPr>
          <p:cNvSpPr/>
          <p:nvPr/>
        </p:nvSpPr>
        <p:spPr>
          <a:xfrm>
            <a:off x="3141309" y="2221305"/>
            <a:ext cx="3050511" cy="334993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n-US" sz="2800" b="1" dirty="0"/>
              <a:t>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p>
          <a:p>
            <a:pPr lvl="0" algn="ctr"/>
            <a:r>
              <a:rPr lang="en-US" sz="2800" b="1" dirty="0"/>
              <a:t>∆U = Q</a:t>
            </a:r>
            <a:endParaRPr lang="vi-VN" sz="2800" dirty="0"/>
          </a:p>
        </p:txBody>
      </p:sp>
      <p:sp>
        <p:nvSpPr>
          <p:cNvPr id="6" name="Rectangle: Rounded Corners 5" descr="n28 SP Ly k27">
            <a:extLst>
              <a:ext uri="{FF2B5EF4-FFF2-40B4-BE49-F238E27FC236}">
                <a16:creationId xmlns:a16="http://schemas.microsoft.com/office/drawing/2014/main" id="{31C0FC48-D44C-F8C1-53C3-147AF4CF92B1}"/>
              </a:ext>
            </a:extLst>
          </p:cNvPr>
          <p:cNvSpPr/>
          <p:nvPr/>
        </p:nvSpPr>
        <p:spPr>
          <a:xfrm>
            <a:off x="7833039" y="2221305"/>
            <a:ext cx="3050511" cy="334993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n-US" sz="2800" b="1" dirty="0"/>
              <a:t>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a:t>
            </a:r>
          </a:p>
          <a:p>
            <a:pPr lvl="0" algn="ctr"/>
            <a:r>
              <a:rPr lang="en-US" sz="2800" b="1" dirty="0"/>
              <a:t>∆U = Q + A</a:t>
            </a:r>
            <a:endParaRPr lang="vi-VN" sz="2800" dirty="0"/>
          </a:p>
        </p:txBody>
      </p:sp>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4611481" y="231607"/>
            <a:ext cx="4746812" cy="640977"/>
          </a:xfrm>
          <a:prstGeom prst="roundRect">
            <a:avLst/>
          </a:prstGeom>
          <a:solidFill>
            <a:srgbClr val="005A9E"/>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bg1"/>
                </a:solidFill>
              </a:rPr>
              <a:t>II. </a:t>
            </a:r>
            <a:r>
              <a:rPr lang="en-US" sz="3200" b="1" dirty="0" err="1">
                <a:solidFill>
                  <a:schemeClr val="bg1"/>
                </a:solidFill>
              </a:rPr>
              <a:t>Bài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định</a:t>
            </a:r>
            <a:r>
              <a:rPr lang="en-US" sz="3200" b="1" dirty="0">
                <a:solidFill>
                  <a:schemeClr val="bg1"/>
                </a:solidFill>
              </a:rPr>
              <a:t> </a:t>
            </a:r>
            <a:r>
              <a:rPr lang="en-US" sz="3200" b="1" dirty="0" err="1">
                <a:solidFill>
                  <a:schemeClr val="bg1"/>
                </a:solidFill>
              </a:rPr>
              <a:t>lượng</a:t>
            </a:r>
            <a:endParaRPr lang="vi-VN" sz="3200" b="1" dirty="0">
              <a:solidFill>
                <a:schemeClr val="bg1"/>
              </a:solidFill>
            </a:endParaRPr>
          </a:p>
        </p:txBody>
      </p:sp>
      <p:sp>
        <p:nvSpPr>
          <p:cNvPr id="8" name="Arrow: Pentagon 7" descr="n28 SP Ly k27">
            <a:extLst>
              <a:ext uri="{FF2B5EF4-FFF2-40B4-BE49-F238E27FC236}">
                <a16:creationId xmlns:a16="http://schemas.microsoft.com/office/drawing/2014/main" id="{B23B331F-03A2-30A6-25E7-2730C378144C}"/>
              </a:ext>
            </a:extLst>
          </p:cNvPr>
          <p:cNvSpPr/>
          <p:nvPr/>
        </p:nvSpPr>
        <p:spPr>
          <a:xfrm rot="16200000">
            <a:off x="3892282" y="464491"/>
            <a:ext cx="1548565" cy="3050511"/>
          </a:xfrm>
          <a:prstGeom prst="homePlate">
            <a:avLst>
              <a:gd name="adj" fmla="val 50585"/>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nchorCtr="0"/>
          <a:lstStyle/>
          <a:p>
            <a:pPr algn="ctr"/>
            <a:r>
              <a:rPr lang="en-US" sz="4800" b="1" dirty="0"/>
              <a:t>1</a:t>
            </a:r>
            <a:endParaRPr lang="vi-VN" sz="4800" b="1" dirty="0"/>
          </a:p>
        </p:txBody>
      </p:sp>
      <p:sp>
        <p:nvSpPr>
          <p:cNvPr id="9" name="Arrow: Pentagon 8" descr="n28 SP Ly k27">
            <a:extLst>
              <a:ext uri="{FF2B5EF4-FFF2-40B4-BE49-F238E27FC236}">
                <a16:creationId xmlns:a16="http://schemas.microsoft.com/office/drawing/2014/main" id="{985EDA25-B754-654A-94AD-88202BD51F9C}"/>
              </a:ext>
            </a:extLst>
          </p:cNvPr>
          <p:cNvSpPr/>
          <p:nvPr/>
        </p:nvSpPr>
        <p:spPr>
          <a:xfrm rot="16200000">
            <a:off x="8584011" y="363909"/>
            <a:ext cx="1548565" cy="3050511"/>
          </a:xfrm>
          <a:prstGeom prst="homePlate">
            <a:avLst>
              <a:gd name="adj" fmla="val 50585"/>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4800" b="1" dirty="0"/>
              <a:t>2</a:t>
            </a:r>
            <a:endParaRPr lang="vi-VN" sz="4800" b="1" dirty="0"/>
          </a:p>
        </p:txBody>
      </p:sp>
      <p:pic>
        <p:nvPicPr>
          <p:cNvPr id="9220" name="Picture 4" descr="n28 SP Ly k27">
            <a:extLst>
              <a:ext uri="{FF2B5EF4-FFF2-40B4-BE49-F238E27FC236}">
                <a16:creationId xmlns:a16="http://schemas.microsoft.com/office/drawing/2014/main" id="{CD0ABB14-BF91-616A-2B82-572419CB0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74" y="2198932"/>
            <a:ext cx="4659068" cy="465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9655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28 SP Ly k27">
            <a:extLst>
              <a:ext uri="{FF2B5EF4-FFF2-40B4-BE49-F238E27FC236}">
                <a16:creationId xmlns:a16="http://schemas.microsoft.com/office/drawing/2014/main" id="{18153EFD-2ECC-4166-BFF7-DF094EE4B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11" y="4896220"/>
            <a:ext cx="2374844" cy="1765300"/>
          </a:xfrm>
          <a:prstGeom prst="rect">
            <a:avLst/>
          </a:prstGeom>
        </p:spPr>
      </p:pic>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884704" y="2247899"/>
            <a:ext cx="10243297" cy="2946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30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40 °C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10 °C?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 kg/</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4" name="Picture 2" descr="n28 SP Ly k27">
            <a:extLst>
              <a:ext uri="{FF2B5EF4-FFF2-40B4-BE49-F238E27FC236}">
                <a16:creationId xmlns:a16="http://schemas.microsoft.com/office/drawing/2014/main" id="{9FE40C12-8315-5938-DEAE-1DC5238F4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633" y="4474921"/>
            <a:ext cx="2227661" cy="238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261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descr="n28 SP Ly k27">
            <a:extLst>
              <a:ext uri="{FF2B5EF4-FFF2-40B4-BE49-F238E27FC236}">
                <a16:creationId xmlns:a16="http://schemas.microsoft.com/office/drawing/2014/main" id="{C88C095B-94BB-B96D-E3D5-48EBAFEB1AF2}"/>
              </a:ext>
            </a:extLst>
          </p:cNvPr>
          <p:cNvGrpSpPr/>
          <p:nvPr/>
        </p:nvGrpSpPr>
        <p:grpSpPr>
          <a:xfrm>
            <a:off x="421971" y="343549"/>
            <a:ext cx="10893235" cy="6170901"/>
            <a:chOff x="778810" y="314413"/>
            <a:chExt cx="10893235" cy="6170901"/>
          </a:xfrm>
        </p:grpSpPr>
        <p:sp>
          <p:nvSpPr>
            <p:cNvPr id="5" name="TextBox 4">
              <a:extLst>
                <a:ext uri="{FF2B5EF4-FFF2-40B4-BE49-F238E27FC236}">
                  <a16:creationId xmlns:a16="http://schemas.microsoft.com/office/drawing/2014/main" id="{784D6C3D-E2F8-611B-F2CB-761A412BD66C}"/>
                </a:ext>
              </a:extLst>
            </p:cNvPr>
            <p:cNvSpPr txBox="1"/>
            <p:nvPr/>
          </p:nvSpPr>
          <p:spPr>
            <a:xfrm>
              <a:off x="2832846" y="314413"/>
              <a:ext cx="6096000" cy="461665"/>
            </a:xfrm>
            <a:prstGeom prst="rect">
              <a:avLst/>
            </a:prstGeom>
            <a:noFill/>
          </p:spPr>
          <p:txBody>
            <a:bodyPr wrap="square">
              <a:spAutoFit/>
            </a:bodyPr>
            <a:lstStyle/>
            <a:p>
              <a:pPr algn="ctr"/>
              <a:r>
                <a:rPr lang="vi-VN" sz="2400" b="1" dirty="0">
                  <a:effectLst/>
                  <a:latin typeface="Times New Roman" panose="02020603050405020304" pitchFamily="18" charset="0"/>
                  <a:ea typeface="Times New Roman" panose="02020603050405020304" pitchFamily="18" charset="0"/>
                </a:rPr>
                <a:t>Giải:</a:t>
              </a:r>
            </a:p>
          </p:txBody>
        </p:sp>
        <p:sp>
          <p:nvSpPr>
            <p:cNvPr id="7" name="TextBox 6">
              <a:extLst>
                <a:ext uri="{FF2B5EF4-FFF2-40B4-BE49-F238E27FC236}">
                  <a16:creationId xmlns:a16="http://schemas.microsoft.com/office/drawing/2014/main" id="{92771B5A-0A0A-83DF-DD80-752BD7EF6478}"/>
                </a:ext>
              </a:extLst>
            </p:cNvPr>
            <p:cNvSpPr txBox="1"/>
            <p:nvPr/>
          </p:nvSpPr>
          <p:spPr>
            <a:xfrm>
              <a:off x="818028" y="853542"/>
              <a:ext cx="1029148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Gọi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là khối lượng của nước đang sôi ở </a:t>
              </a:r>
              <a:r>
                <a:rPr lang="vi-VN" sz="2400" dirty="0" err="1">
                  <a:effectLst/>
                  <a:latin typeface="Times New Roman" panose="02020603050405020304" pitchFamily="18" charset="0"/>
                  <a:ea typeface="Times New Roman" panose="02020603050405020304" pitchFamily="18" charset="0"/>
                </a:rPr>
                <a:t>100°C</a:t>
              </a:r>
              <a:r>
                <a:rPr lang="vi-VN" sz="2400" dirty="0">
                  <a:effectLst/>
                  <a:latin typeface="Times New Roman" panose="02020603050405020304" pitchFamily="18" charset="0"/>
                  <a:ea typeface="Times New Roman" panose="02020603050405020304" pitchFamily="18" charset="0"/>
                </a:rPr>
                <a:t>; </a:t>
              </a:r>
            </a:p>
          </p:txBody>
        </p:sp>
        <p:sp>
          <p:nvSpPr>
            <p:cNvPr id="9" name="TextBox 8">
              <a:extLst>
                <a:ext uri="{FF2B5EF4-FFF2-40B4-BE49-F238E27FC236}">
                  <a16:creationId xmlns:a16="http://schemas.microsoft.com/office/drawing/2014/main" id="{7B5EBC43-689C-723F-609E-06EED9F9470C}"/>
                </a:ext>
              </a:extLst>
            </p:cNvPr>
            <p:cNvSpPr txBox="1"/>
            <p:nvPr/>
          </p:nvSpPr>
          <p:spPr>
            <a:xfrm>
              <a:off x="818028" y="1359787"/>
              <a:ext cx="6096000"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m là khối lượng của nước ở </a:t>
              </a:r>
              <a:r>
                <a:rPr lang="vi-VN" sz="2400" dirty="0" err="1">
                  <a:effectLst/>
                  <a:latin typeface="Times New Roman" panose="02020603050405020304" pitchFamily="18" charset="0"/>
                  <a:ea typeface="Times New Roman" panose="02020603050405020304" pitchFamily="18" charset="0"/>
                </a:rPr>
                <a:t>10°C</a:t>
              </a:r>
              <a:r>
                <a:rPr lang="vi-VN" sz="2400" dirty="0">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38ED102B-1D5E-FBD9-C808-D3797FCC95E6}"/>
                </a:ext>
              </a:extLst>
            </p:cNvPr>
            <p:cNvSpPr txBox="1"/>
            <p:nvPr/>
          </p:nvSpPr>
          <p:spPr>
            <a:xfrm>
              <a:off x="809064" y="1809548"/>
              <a:ext cx="6096000"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Nhiệt lượng nước sôi </a:t>
              </a:r>
              <a:r>
                <a:rPr lang="vi-VN" sz="2400" dirty="0" err="1">
                  <a:effectLst/>
                  <a:latin typeface="Times New Roman" panose="02020603050405020304" pitchFamily="18" charset="0"/>
                  <a:ea typeface="Times New Roman" panose="02020603050405020304" pitchFamily="18" charset="0"/>
                </a:rPr>
                <a:t>toả</a:t>
              </a:r>
              <a:r>
                <a:rPr lang="vi-VN" sz="2400" dirty="0">
                  <a:effectLst/>
                  <a:latin typeface="Times New Roman" panose="02020603050405020304" pitchFamily="18" charset="0"/>
                  <a:ea typeface="Times New Roman" panose="02020603050405020304" pitchFamily="18" charset="0"/>
                </a:rPr>
                <a:t> ra:</a:t>
              </a:r>
            </a:p>
          </p:txBody>
        </p:sp>
        <p:sp>
          <p:nvSpPr>
            <p:cNvPr id="14" name="TextBox 13">
              <a:extLst>
                <a:ext uri="{FF2B5EF4-FFF2-40B4-BE49-F238E27FC236}">
                  <a16:creationId xmlns:a16="http://schemas.microsoft.com/office/drawing/2014/main" id="{CF17D321-A36E-C1FD-617E-DE4B561A1888}"/>
                </a:ext>
              </a:extLst>
            </p:cNvPr>
            <p:cNvSpPr txBox="1"/>
            <p:nvPr/>
          </p:nvSpPr>
          <p:spPr>
            <a:xfrm>
              <a:off x="1972235" y="2255452"/>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Q</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m</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c∆t</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a:t>
              </a:r>
              <a:r>
                <a:rPr lang="en-US" sz="2400" baseline="-25000" dirty="0" err="1">
                  <a:effectLst/>
                  <a:latin typeface="Times New Roman" panose="02020603050405020304" pitchFamily="18" charset="0"/>
                  <a:ea typeface="Times New Roman" panose="02020603050405020304" pitchFamily="18" charset="0"/>
                </a:rPr>
                <a:t>1</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(100 – 40) = </a:t>
              </a:r>
              <a:r>
                <a:rPr lang="en-US" sz="2400" dirty="0" err="1">
                  <a:effectLst/>
                  <a:latin typeface="Times New Roman" panose="02020603050405020304" pitchFamily="18" charset="0"/>
                  <a:ea typeface="Times New Roman" panose="02020603050405020304" pitchFamily="18" charset="0"/>
                </a:rPr>
                <a:t>60m</a:t>
              </a:r>
              <a:r>
                <a:rPr lang="en-US" sz="2400" baseline="-25000" dirty="0" err="1">
                  <a:effectLst/>
                  <a:latin typeface="Times New Roman" panose="02020603050405020304" pitchFamily="18" charset="0"/>
                  <a:ea typeface="Times New Roman" panose="02020603050405020304" pitchFamily="18" charset="0"/>
                </a:rPr>
                <a:t>1</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FBA23C8A-7A57-192E-727C-8BE9C323E317}"/>
                </a:ext>
              </a:extLst>
            </p:cNvPr>
            <p:cNvSpPr txBox="1"/>
            <p:nvPr/>
          </p:nvSpPr>
          <p:spPr>
            <a:xfrm>
              <a:off x="809064" y="2648292"/>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Nhiệt lượng nước ở 10°C thu vào: </a:t>
              </a:r>
            </a:p>
          </p:txBody>
        </p:sp>
        <p:sp>
          <p:nvSpPr>
            <p:cNvPr id="18" name="TextBox 17">
              <a:extLst>
                <a:ext uri="{FF2B5EF4-FFF2-40B4-BE49-F238E27FC236}">
                  <a16:creationId xmlns:a16="http://schemas.microsoft.com/office/drawing/2014/main" id="{0AF64D5F-505B-38CC-5226-F2F2879781DA}"/>
                </a:ext>
              </a:extLst>
            </p:cNvPr>
            <p:cNvSpPr txBox="1"/>
            <p:nvPr/>
          </p:nvSpPr>
          <p:spPr>
            <a:xfrm>
              <a:off x="1972235" y="3009611"/>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Q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err="1">
                  <a:effectLst/>
                  <a:latin typeface="Times New Roman" panose="02020603050405020304" pitchFamily="18" charset="0"/>
                  <a:ea typeface="Times New Roman" panose="02020603050405020304" pitchFamily="18" charset="0"/>
                </a:rPr>
                <a:t>c∆t</a:t>
              </a:r>
              <a:r>
                <a:rPr lang="vi-VN" sz="2400" baseline="-25000" dirty="0" err="1">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m</a:t>
              </a:r>
              <a:r>
                <a:rPr lang="en-US" sz="2400" baseline="-25000" dirty="0" err="1">
                  <a:effectLst/>
                  <a:latin typeface="Times New Roman" panose="02020603050405020304" pitchFamily="18" charset="0"/>
                  <a:ea typeface="Times New Roman" panose="02020603050405020304" pitchFamily="18" charset="0"/>
                </a:rPr>
                <a:t>2</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 (40 – 10) = </a:t>
              </a:r>
              <a:r>
                <a:rPr lang="en-US" sz="2400" dirty="0" err="1">
                  <a:effectLst/>
                  <a:latin typeface="Times New Roman" panose="02020603050405020304" pitchFamily="18" charset="0"/>
                  <a:ea typeface="Times New Roman" panose="02020603050405020304" pitchFamily="18" charset="0"/>
                </a:rPr>
                <a:t>30m</a:t>
              </a:r>
              <a:r>
                <a:rPr lang="en-US" sz="2400" baseline="-25000" dirty="0" err="1">
                  <a:effectLst/>
                  <a:latin typeface="Times New Roman" panose="02020603050405020304" pitchFamily="18" charset="0"/>
                  <a:ea typeface="Times New Roman" panose="02020603050405020304" pitchFamily="18" charset="0"/>
                </a:rPr>
                <a:t>2</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F6AF4A2F-E550-4122-9BF4-22E593D9BEC6}"/>
                </a:ext>
              </a:extLst>
            </p:cNvPr>
            <p:cNvSpPr txBox="1"/>
            <p:nvPr/>
          </p:nvSpPr>
          <p:spPr>
            <a:xfrm>
              <a:off x="778810" y="3474444"/>
              <a:ext cx="1086298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Vì không có sự trao đổi nhiệt với bên ngoài nên: </a:t>
              </a:r>
              <a:r>
                <a:rPr lang="vi-VN" sz="2400" dirty="0" err="1">
                  <a:effectLst/>
                  <a:latin typeface="Times New Roman" panose="02020603050405020304" pitchFamily="18" charset="0"/>
                  <a:ea typeface="Times New Roman" panose="02020603050405020304" pitchFamily="18" charset="0"/>
                </a:rPr>
                <a:t>Q</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Q</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suy ra: </a:t>
              </a:r>
            </a:p>
          </p:txBody>
        </p:sp>
        <p:sp>
          <p:nvSpPr>
            <p:cNvPr id="22" name="TextBox 21">
              <a:extLst>
                <a:ext uri="{FF2B5EF4-FFF2-40B4-BE49-F238E27FC236}">
                  <a16:creationId xmlns:a16="http://schemas.microsoft.com/office/drawing/2014/main" id="{5F249D9E-6AE3-3E4D-84B5-4B5210C99450}"/>
                </a:ext>
              </a:extLst>
            </p:cNvPr>
            <p:cNvSpPr txBox="1"/>
            <p:nvPr/>
          </p:nvSpPr>
          <p:spPr>
            <a:xfrm>
              <a:off x="977153" y="3912301"/>
              <a:ext cx="6270812" cy="461665"/>
            </a:xfrm>
            <a:prstGeom prst="rect">
              <a:avLst/>
            </a:prstGeom>
            <a:noFill/>
          </p:spPr>
          <p:txBody>
            <a:bodyPr wrap="square">
              <a:spAutoFit/>
            </a:bodyPr>
            <a:lstStyle/>
            <a:p>
              <a:pPr algn="ctr"/>
              <a:r>
                <a:rPr lang="vi-VN" sz="2400" dirty="0">
                  <a:latin typeface="Times New Roman" panose="02020603050405020304" pitchFamily="18" charset="0"/>
                  <a:ea typeface="Times New Roman" panose="02020603050405020304" pitchFamily="18" charset="0"/>
                </a:rPr>
                <a:t>2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(1)</a:t>
              </a:r>
            </a:p>
          </p:txBody>
        </p:sp>
        <p:sp>
          <p:nvSpPr>
            <p:cNvPr id="24" name="TextBox 23">
              <a:extLst>
                <a:ext uri="{FF2B5EF4-FFF2-40B4-BE49-F238E27FC236}">
                  <a16:creationId xmlns:a16="http://schemas.microsoft.com/office/drawing/2014/main" id="{844250E5-BAB2-CB1A-634C-DBF591398992}"/>
                </a:ext>
              </a:extLst>
            </p:cNvPr>
            <p:cNvSpPr txBox="1"/>
            <p:nvPr/>
          </p:nvSpPr>
          <p:spPr>
            <a:xfrm>
              <a:off x="778810" y="4328949"/>
              <a:ext cx="10862982"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Vì lượng nước muốn có là 30 lít, khối lượng riêng của nước được coi là không đổi và bằng 1 kg/lít nên ta có: </a:t>
              </a:r>
            </a:p>
          </p:txBody>
        </p:sp>
        <p:sp>
          <p:nvSpPr>
            <p:cNvPr id="26" name="TextBox 25">
              <a:extLst>
                <a:ext uri="{FF2B5EF4-FFF2-40B4-BE49-F238E27FC236}">
                  <a16:creationId xmlns:a16="http://schemas.microsoft.com/office/drawing/2014/main" id="{00CF366C-A156-894B-9F97-7944FF9D050C}"/>
                </a:ext>
              </a:extLst>
            </p:cNvPr>
            <p:cNvSpPr txBox="1"/>
            <p:nvPr/>
          </p:nvSpPr>
          <p:spPr>
            <a:xfrm>
              <a:off x="809064" y="5073682"/>
              <a:ext cx="6270812" cy="461665"/>
            </a:xfrm>
            <a:prstGeom prst="rect">
              <a:avLst/>
            </a:prstGeom>
            <a:noFill/>
          </p:spPr>
          <p:txBody>
            <a:bodyPr wrap="square">
              <a:spAutoFit/>
            </a:bodyPr>
            <a:lstStyle/>
            <a:p>
              <a:pPr algn="ct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30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   (2)</a:t>
              </a:r>
            </a:p>
          </p:txBody>
        </p:sp>
        <p:sp>
          <p:nvSpPr>
            <p:cNvPr id="28" name="TextBox 27">
              <a:extLst>
                <a:ext uri="{FF2B5EF4-FFF2-40B4-BE49-F238E27FC236}">
                  <a16:creationId xmlns:a16="http://schemas.microsoft.com/office/drawing/2014/main" id="{99F85A1C-C6DB-4FB3-B6A7-75D7B9E7B923}"/>
                </a:ext>
              </a:extLst>
            </p:cNvPr>
            <p:cNvSpPr txBox="1"/>
            <p:nvPr/>
          </p:nvSpPr>
          <p:spPr>
            <a:xfrm>
              <a:off x="809064" y="5536088"/>
              <a:ext cx="10862981"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Giải hệ hai phương trình (1) và (2) sẽ được: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10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 và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20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a:t>
              </a:r>
            </a:p>
          </p:txBody>
        </p:sp>
        <p:sp>
          <p:nvSpPr>
            <p:cNvPr id="29" name="TextBox 28">
              <a:extLst>
                <a:ext uri="{FF2B5EF4-FFF2-40B4-BE49-F238E27FC236}">
                  <a16:creationId xmlns:a16="http://schemas.microsoft.com/office/drawing/2014/main" id="{B33ED586-1DEF-68BE-6F1D-33B8FBE16F93}"/>
                </a:ext>
              </a:extLst>
            </p:cNvPr>
            <p:cNvSpPr txBox="1"/>
            <p:nvPr/>
          </p:nvSpPr>
          <p:spPr>
            <a:xfrm>
              <a:off x="809064" y="6023649"/>
              <a:ext cx="10712824"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Vậy phải đổ  10  lít nước đang sôi vào  20  lít nước 10 °C để có 30 lít nước 40 °C.</a:t>
              </a:r>
            </a:p>
          </p:txBody>
        </p:sp>
        <p:sp>
          <p:nvSpPr>
            <p:cNvPr id="2" name="Rectangle 1">
              <a:extLst>
                <a:ext uri="{FF2B5EF4-FFF2-40B4-BE49-F238E27FC236}">
                  <a16:creationId xmlns:a16="http://schemas.microsoft.com/office/drawing/2014/main" id="{A992CFC7-ED4D-F1FB-D1B3-D2EDA99E4F21}"/>
                </a:ext>
              </a:extLst>
            </p:cNvPr>
            <p:cNvSpPr/>
            <p:nvPr/>
          </p:nvSpPr>
          <p:spPr>
            <a:xfrm>
              <a:off x="3861547" y="2283805"/>
              <a:ext cx="3121958"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p>
          </p:txBody>
        </p:sp>
        <p:sp>
          <p:nvSpPr>
            <p:cNvPr id="3" name="Rectangle 2">
              <a:extLst>
                <a:ext uri="{FF2B5EF4-FFF2-40B4-BE49-F238E27FC236}">
                  <a16:creationId xmlns:a16="http://schemas.microsoft.com/office/drawing/2014/main" id="{BFBBC185-26B5-AD41-1400-701BC3E6DF9F}"/>
                </a:ext>
              </a:extLst>
            </p:cNvPr>
            <p:cNvSpPr/>
            <p:nvPr/>
          </p:nvSpPr>
          <p:spPr>
            <a:xfrm>
              <a:off x="3783106" y="3009611"/>
              <a:ext cx="3121958"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4" name="Rectangle 3">
              <a:extLst>
                <a:ext uri="{FF2B5EF4-FFF2-40B4-BE49-F238E27FC236}">
                  <a16:creationId xmlns:a16="http://schemas.microsoft.com/office/drawing/2014/main" id="{8BFB12DE-2E5B-D25F-70E1-7606B65686F2}"/>
                </a:ext>
              </a:extLst>
            </p:cNvPr>
            <p:cNvSpPr/>
            <p:nvPr/>
          </p:nvSpPr>
          <p:spPr>
            <a:xfrm>
              <a:off x="3251346" y="3898929"/>
              <a:ext cx="600636"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p>
          </p:txBody>
        </p:sp>
        <p:sp>
          <p:nvSpPr>
            <p:cNvPr id="6" name="Rectangle 5">
              <a:extLst>
                <a:ext uri="{FF2B5EF4-FFF2-40B4-BE49-F238E27FC236}">
                  <a16:creationId xmlns:a16="http://schemas.microsoft.com/office/drawing/2014/main" id="{AE4D96E1-A2DA-72DA-FBCA-FD24533E7647}"/>
                </a:ext>
              </a:extLst>
            </p:cNvPr>
            <p:cNvSpPr/>
            <p:nvPr/>
          </p:nvSpPr>
          <p:spPr>
            <a:xfrm>
              <a:off x="6983505" y="5489872"/>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8" name="Rectangle 7">
              <a:extLst>
                <a:ext uri="{FF2B5EF4-FFF2-40B4-BE49-F238E27FC236}">
                  <a16:creationId xmlns:a16="http://schemas.microsoft.com/office/drawing/2014/main" id="{3171E26A-27B4-7C90-D33F-08B6FF8DEEAF}"/>
                </a:ext>
              </a:extLst>
            </p:cNvPr>
            <p:cNvSpPr/>
            <p:nvPr/>
          </p:nvSpPr>
          <p:spPr>
            <a:xfrm>
              <a:off x="8928846" y="5497972"/>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10" name="Rectangle 9">
              <a:extLst>
                <a:ext uri="{FF2B5EF4-FFF2-40B4-BE49-F238E27FC236}">
                  <a16:creationId xmlns:a16="http://schemas.microsoft.com/office/drawing/2014/main" id="{6603C3FC-9558-4CA5-5750-F0E2E6E8FD69}"/>
                </a:ext>
              </a:extLst>
            </p:cNvPr>
            <p:cNvSpPr/>
            <p:nvPr/>
          </p:nvSpPr>
          <p:spPr>
            <a:xfrm>
              <a:off x="2456330" y="5997753"/>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11" name="Rectangle 10">
              <a:extLst>
                <a:ext uri="{FF2B5EF4-FFF2-40B4-BE49-F238E27FC236}">
                  <a16:creationId xmlns:a16="http://schemas.microsoft.com/office/drawing/2014/main" id="{EFBAD28F-8233-ECDC-3A28-8ECE38BF51C9}"/>
                </a:ext>
              </a:extLst>
            </p:cNvPr>
            <p:cNvSpPr/>
            <p:nvPr/>
          </p:nvSpPr>
          <p:spPr>
            <a:xfrm>
              <a:off x="5616386" y="5972103"/>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grpSp>
      <p:pic>
        <p:nvPicPr>
          <p:cNvPr id="2050" name="Picture 2" descr="n28 SP Ly k27">
            <a:extLst>
              <a:ext uri="{FF2B5EF4-FFF2-40B4-BE49-F238E27FC236}">
                <a16:creationId xmlns:a16="http://schemas.microsoft.com/office/drawing/2014/main" id="{651AA141-D51C-B8E9-832F-5A00C372D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340" y="532464"/>
            <a:ext cx="3121957" cy="333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4705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931576" y="2115952"/>
            <a:ext cx="4390232"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rPr>
              <a:t>Vận dụng </a:t>
            </a:r>
            <a:r>
              <a:rPr lang="vi-VN" sz="2800" b="1" dirty="0">
                <a:solidFill>
                  <a:srgbClr val="003300"/>
                </a:solidFill>
                <a:effectLst/>
                <a:latin typeface="Times New Roman" panose="02020603050405020304" pitchFamily="18" charset="0"/>
                <a:ea typeface="Times New Roman" panose="02020603050405020304" pitchFamily="18" charset="0"/>
              </a:rPr>
              <a:t>1: </a:t>
            </a:r>
            <a:r>
              <a:rPr lang="vi-VN" sz="2800" dirty="0">
                <a:solidFill>
                  <a:srgbClr val="003300"/>
                </a:solidFill>
                <a:effectLst/>
                <a:latin typeface="Times New Roman" panose="02020603050405020304" pitchFamily="18" charset="0"/>
                <a:ea typeface="Times New Roman" panose="02020603050405020304" pitchFamily="18" charset="0"/>
              </a:rPr>
              <a:t>Nhiệt lượng cần cung cấp cho 0,5 </a:t>
            </a:r>
            <a:r>
              <a:rPr lang="vi-VN" sz="2800" dirty="0" err="1">
                <a:solidFill>
                  <a:srgbClr val="003300"/>
                </a:solidFill>
                <a:effectLst/>
                <a:latin typeface="Times New Roman" panose="02020603050405020304" pitchFamily="18" charset="0"/>
                <a:ea typeface="Times New Roman" panose="02020603050405020304" pitchFamily="18" charset="0"/>
              </a:rPr>
              <a:t>kg</a:t>
            </a:r>
            <a:r>
              <a:rPr lang="vi-VN" sz="2800" dirty="0">
                <a:solidFill>
                  <a:srgbClr val="003300"/>
                </a:solidFill>
                <a:effectLst/>
                <a:latin typeface="Times New Roman" panose="02020603050405020304" pitchFamily="18" charset="0"/>
                <a:ea typeface="Times New Roman" panose="02020603050405020304" pitchFamily="18" charset="0"/>
              </a:rPr>
              <a:t> nước ở </a:t>
            </a:r>
            <a:r>
              <a:rPr lang="vi-VN" sz="2800" dirty="0" err="1">
                <a:solidFill>
                  <a:srgbClr val="003300"/>
                </a:solidFill>
                <a:effectLst/>
                <a:latin typeface="Times New Roman" panose="02020603050405020304" pitchFamily="18" charset="0"/>
                <a:ea typeface="Times New Roman" panose="02020603050405020304" pitchFamily="18" charset="0"/>
              </a:rPr>
              <a:t>0</a:t>
            </a:r>
            <a:r>
              <a:rPr lang="vi-VN" sz="2800" baseline="30000" dirty="0" err="1">
                <a:solidFill>
                  <a:srgbClr val="003300"/>
                </a:solidFill>
                <a:effectLst/>
                <a:latin typeface="Times New Roman" panose="02020603050405020304" pitchFamily="18" charset="0"/>
                <a:ea typeface="Times New Roman" panose="02020603050405020304" pitchFamily="18" charset="0"/>
              </a:rPr>
              <a:t>0</a:t>
            </a:r>
            <a:r>
              <a:rPr lang="vi-VN" sz="2800" dirty="0" err="1">
                <a:solidFill>
                  <a:srgbClr val="003300"/>
                </a:solidFill>
                <a:effectLst/>
                <a:latin typeface="Times New Roman" panose="02020603050405020304" pitchFamily="18" charset="0"/>
                <a:ea typeface="Times New Roman" panose="02020603050405020304" pitchFamily="18" charset="0"/>
              </a:rPr>
              <a:t>C</a:t>
            </a:r>
            <a:r>
              <a:rPr lang="vi-VN" sz="2800" dirty="0">
                <a:solidFill>
                  <a:srgbClr val="003300"/>
                </a:solidFill>
                <a:effectLst/>
                <a:latin typeface="Times New Roman" panose="02020603050405020304" pitchFamily="18" charset="0"/>
                <a:ea typeface="Times New Roman" panose="02020603050405020304" pitchFamily="18" charset="0"/>
              </a:rPr>
              <a:t> đến khi nó sôi là bao nhiêu? Nếu biết nhiệt dung của nước là xấp xỉ </a:t>
            </a:r>
            <a:r>
              <a:rPr lang="vi-VN" sz="2800" dirty="0" err="1">
                <a:solidFill>
                  <a:srgbClr val="003300"/>
                </a:solidFill>
                <a:effectLst/>
                <a:latin typeface="Times New Roman" panose="02020603050405020304" pitchFamily="18" charset="0"/>
                <a:ea typeface="Times New Roman" panose="02020603050405020304" pitchFamily="18" charset="0"/>
              </a:rPr>
              <a:t>4,18.10</a:t>
            </a:r>
            <a:r>
              <a:rPr lang="vi-VN" sz="2800" baseline="30000" dirty="0" err="1">
                <a:solidFill>
                  <a:srgbClr val="003300"/>
                </a:solidFill>
                <a:effectLst/>
                <a:latin typeface="Times New Roman" panose="02020603050405020304" pitchFamily="18" charset="0"/>
                <a:ea typeface="Times New Roman" panose="02020603050405020304" pitchFamily="18" charset="0"/>
              </a:rPr>
              <a:t>3</a:t>
            </a:r>
            <a:r>
              <a:rPr lang="vi-VN" sz="2800" dirty="0" err="1">
                <a:solidFill>
                  <a:srgbClr val="003300"/>
                </a:solidFill>
                <a:effectLst/>
                <a:latin typeface="Times New Roman" panose="02020603050405020304" pitchFamily="18" charset="0"/>
                <a:ea typeface="Times New Roman" panose="02020603050405020304" pitchFamily="18" charset="0"/>
              </a:rPr>
              <a:t>J</a:t>
            </a:r>
            <a:r>
              <a:rPr lang="vi-VN" sz="2800" dirty="0">
                <a:solidFill>
                  <a:srgbClr val="003300"/>
                </a:solidFill>
                <a:effectLst/>
                <a:latin typeface="Times New Roman" panose="02020603050405020304" pitchFamily="18" charset="0"/>
                <a:ea typeface="Times New Roman" panose="02020603050405020304" pitchFamily="18" charset="0"/>
              </a:rPr>
              <a:t>/(</a:t>
            </a:r>
            <a:r>
              <a:rPr lang="vi-VN" sz="2800" dirty="0" err="1">
                <a:solidFill>
                  <a:srgbClr val="003300"/>
                </a:solidFill>
                <a:effectLst/>
                <a:latin typeface="Times New Roman" panose="02020603050405020304" pitchFamily="18" charset="0"/>
                <a:ea typeface="Times New Roman" panose="02020603050405020304" pitchFamily="18" charset="0"/>
              </a:rPr>
              <a:t>kg.K</a:t>
            </a:r>
            <a:r>
              <a:rPr lang="vi-VN" sz="2800" dirty="0">
                <a:solidFill>
                  <a:srgbClr val="003300"/>
                </a:solidFill>
                <a:effectLst/>
                <a:latin typeface="Times New Roman" panose="02020603050405020304" pitchFamily="18" charset="0"/>
                <a:ea typeface="Times New Roman" panose="02020603050405020304" pitchFamily="18" charset="0"/>
              </a:rPr>
              <a:t>). </a:t>
            </a:r>
          </a:p>
        </p:txBody>
      </p:sp>
      <p:sp>
        <p:nvSpPr>
          <p:cNvPr id="4" name="Rectangle: Rounded Corners 3" descr="n28 SP Ly k27">
            <a:extLst>
              <a:ext uri="{FF2B5EF4-FFF2-40B4-BE49-F238E27FC236}">
                <a16:creationId xmlns:a16="http://schemas.microsoft.com/office/drawing/2014/main" id="{97DAEE06-7AF9-75F2-2215-55B74E698756}"/>
              </a:ext>
            </a:extLst>
          </p:cNvPr>
          <p:cNvSpPr/>
          <p:nvPr/>
        </p:nvSpPr>
        <p:spPr>
          <a:xfrm>
            <a:off x="5660136" y="2578608"/>
            <a:ext cx="5961888"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3300"/>
                </a:solidFill>
                <a:effectLst/>
                <a:latin typeface="Times New Roman" panose="02020603050405020304" pitchFamily="18" charset="0"/>
                <a:ea typeface="Times New Roman" panose="02020603050405020304" pitchFamily="18" charset="0"/>
              </a:rPr>
              <a:t>Giải:</a:t>
            </a:r>
          </a:p>
          <a:p>
            <a:pPr algn="just"/>
            <a:r>
              <a:rPr lang="vi-VN" sz="2800" dirty="0">
                <a:solidFill>
                  <a:srgbClr val="003300"/>
                </a:solidFill>
                <a:effectLst/>
                <a:latin typeface="Times New Roman" panose="02020603050405020304" pitchFamily="18" charset="0"/>
                <a:ea typeface="Times New Roman" panose="02020603050405020304" pitchFamily="18" charset="0"/>
              </a:rPr>
              <a:t>Nhiệt lượng cần cung cấp cho 0,5 </a:t>
            </a:r>
            <a:r>
              <a:rPr lang="vi-VN" sz="2800" dirty="0" err="1">
                <a:solidFill>
                  <a:srgbClr val="003300"/>
                </a:solidFill>
                <a:effectLst/>
                <a:latin typeface="Times New Roman" panose="02020603050405020304" pitchFamily="18" charset="0"/>
                <a:ea typeface="Times New Roman" panose="02020603050405020304" pitchFamily="18" charset="0"/>
              </a:rPr>
              <a:t>kg</a:t>
            </a:r>
            <a:r>
              <a:rPr lang="vi-VN" sz="2800" dirty="0">
                <a:solidFill>
                  <a:srgbClr val="003300"/>
                </a:solidFill>
                <a:effectLst/>
                <a:latin typeface="Times New Roman" panose="02020603050405020304" pitchFamily="18" charset="0"/>
                <a:ea typeface="Times New Roman" panose="02020603050405020304" pitchFamily="18" charset="0"/>
              </a:rPr>
              <a:t> nước ở </a:t>
            </a:r>
            <a:r>
              <a:rPr lang="vi-VN" sz="2800" dirty="0" err="1">
                <a:solidFill>
                  <a:srgbClr val="003300"/>
                </a:solidFill>
                <a:effectLst/>
                <a:latin typeface="Times New Roman" panose="02020603050405020304" pitchFamily="18" charset="0"/>
                <a:ea typeface="Times New Roman" panose="02020603050405020304" pitchFamily="18" charset="0"/>
              </a:rPr>
              <a:t>0</a:t>
            </a:r>
            <a:r>
              <a:rPr lang="vi-VN" sz="2800" baseline="30000" dirty="0" err="1">
                <a:solidFill>
                  <a:srgbClr val="003300"/>
                </a:solidFill>
                <a:effectLst/>
                <a:latin typeface="Times New Roman" panose="02020603050405020304" pitchFamily="18" charset="0"/>
                <a:ea typeface="Times New Roman" panose="02020603050405020304" pitchFamily="18" charset="0"/>
              </a:rPr>
              <a:t>0</a:t>
            </a:r>
            <a:r>
              <a:rPr lang="vi-VN" sz="2800" dirty="0" err="1">
                <a:solidFill>
                  <a:srgbClr val="003300"/>
                </a:solidFill>
                <a:effectLst/>
                <a:latin typeface="Times New Roman" panose="02020603050405020304" pitchFamily="18" charset="0"/>
                <a:ea typeface="Times New Roman" panose="02020603050405020304" pitchFamily="18" charset="0"/>
              </a:rPr>
              <a:t>C</a:t>
            </a:r>
            <a:r>
              <a:rPr lang="vi-VN" sz="2800" dirty="0">
                <a:solidFill>
                  <a:srgbClr val="003300"/>
                </a:solidFill>
                <a:effectLst/>
                <a:latin typeface="Times New Roman" panose="02020603050405020304" pitchFamily="18" charset="0"/>
                <a:ea typeface="Times New Roman" panose="02020603050405020304" pitchFamily="18" charset="0"/>
              </a:rPr>
              <a:t> đến khi nó sôi là:</a:t>
            </a:r>
          </a:p>
          <a:p>
            <a:pPr algn="ctr"/>
            <a:r>
              <a:rPr lang="vi-VN" sz="2800" dirty="0">
                <a:solidFill>
                  <a:srgbClr val="003300"/>
                </a:solidFill>
                <a:effectLst/>
                <a:latin typeface="Times New Roman" panose="02020603050405020304" pitchFamily="18" charset="0"/>
                <a:ea typeface="Times New Roman" panose="02020603050405020304" pitchFamily="18" charset="0"/>
              </a:rPr>
              <a:t>Q</a:t>
            </a:r>
            <a:r>
              <a:rPr lang="en-US" sz="2800" dirty="0">
                <a:solidFill>
                  <a:srgbClr val="003300"/>
                </a:solidFill>
                <a:effectLst/>
                <a:latin typeface="Times New Roman" panose="02020603050405020304" pitchFamily="18" charset="0"/>
                <a:ea typeface="Times New Roman" panose="02020603050405020304" pitchFamily="18" charset="0"/>
              </a:rPr>
              <a:t> </a:t>
            </a:r>
            <a:r>
              <a:rPr lang="vi-VN" sz="2800" dirty="0">
                <a:solidFill>
                  <a:srgbClr val="003300"/>
                </a:solidFill>
                <a:effectLst/>
                <a:latin typeface="Times New Roman" panose="02020603050405020304" pitchFamily="18" charset="0"/>
                <a:ea typeface="Times New Roman" panose="02020603050405020304" pitchFamily="18" charset="0"/>
              </a:rPr>
              <a:t>=</a:t>
            </a:r>
            <a:r>
              <a:rPr lang="en-US" sz="2800" dirty="0">
                <a:solidFill>
                  <a:srgbClr val="003300"/>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mc∆t</a:t>
            </a:r>
            <a:r>
              <a:rPr lang="en-US" sz="2800" dirty="0">
                <a:solidFill>
                  <a:schemeClr val="tx1"/>
                </a:solidFill>
                <a:effectLst/>
                <a:latin typeface="Times New Roman" panose="02020603050405020304" pitchFamily="18" charset="0"/>
                <a:ea typeface="Times New Roman" panose="02020603050405020304" pitchFamily="18" charset="0"/>
              </a:rPr>
              <a:t> = 0,5.</a:t>
            </a:r>
            <a:r>
              <a:rPr lang="vi-VN" sz="2800" dirty="0">
                <a:solidFill>
                  <a:schemeClr val="tx1"/>
                </a:solidFill>
                <a:effectLst/>
                <a:latin typeface="Times New Roman" panose="02020603050405020304" pitchFamily="18" charset="0"/>
                <a:ea typeface="Times New Roman" panose="02020603050405020304" pitchFamily="18" charset="0"/>
              </a:rPr>
              <a:t> 4,</a:t>
            </a:r>
            <a:r>
              <a:rPr lang="vi-VN" sz="2800" dirty="0">
                <a:solidFill>
                  <a:srgbClr val="003300"/>
                </a:solidFill>
                <a:effectLst/>
                <a:latin typeface="Times New Roman" panose="02020603050405020304" pitchFamily="18" charset="0"/>
                <a:ea typeface="Times New Roman" panose="02020603050405020304" pitchFamily="18" charset="0"/>
              </a:rPr>
              <a:t>18.10</a:t>
            </a:r>
            <a:r>
              <a:rPr lang="vi-VN" sz="2800" baseline="30000" dirty="0">
                <a:solidFill>
                  <a:srgbClr val="003300"/>
                </a:solidFill>
                <a:effectLst/>
                <a:latin typeface="Times New Roman" panose="02020603050405020304" pitchFamily="18" charset="0"/>
                <a:ea typeface="Times New Roman" panose="02020603050405020304" pitchFamily="18" charset="0"/>
              </a:rPr>
              <a:t>3</a:t>
            </a:r>
            <a:r>
              <a:rPr lang="en-US" sz="2800" dirty="0">
                <a:solidFill>
                  <a:schemeClr val="tx1"/>
                </a:solidFill>
                <a:effectLst/>
                <a:latin typeface="Times New Roman" panose="02020603050405020304" pitchFamily="18" charset="0"/>
                <a:ea typeface="Times New Roman" panose="02020603050405020304" pitchFamily="18" charset="0"/>
              </a:rPr>
              <a:t>(100 – 0)</a:t>
            </a:r>
          </a:p>
          <a:p>
            <a:pPr algn="ctr"/>
            <a:r>
              <a:rPr lang="en-US" sz="2800" dirty="0">
                <a:solidFill>
                  <a:schemeClr val="tx1"/>
                </a:solidFill>
                <a:latin typeface="Times New Roman" panose="02020603050405020304" pitchFamily="18" charset="0"/>
                <a:ea typeface="Times New Roman" panose="02020603050405020304" pitchFamily="18" charset="0"/>
              </a:rPr>
              <a:t>Q </a:t>
            </a:r>
            <a:r>
              <a:rPr lang="en-US" sz="2800" dirty="0">
                <a:solidFill>
                  <a:schemeClr val="tx1"/>
                </a:solidFill>
                <a:effectLst/>
                <a:latin typeface="Times New Roman" panose="02020603050405020304" pitchFamily="18" charset="0"/>
                <a:ea typeface="Times New Roman" panose="02020603050405020304" pitchFamily="18" charset="0"/>
              </a:rPr>
              <a:t>= 2,09.10</a:t>
            </a:r>
            <a:r>
              <a:rPr lang="en-US" sz="2800" baseline="30000" dirty="0">
                <a:solidFill>
                  <a:schemeClr val="tx1"/>
                </a:solidFill>
                <a:effectLst/>
                <a:latin typeface="Times New Roman" panose="02020603050405020304" pitchFamily="18" charset="0"/>
                <a:ea typeface="Times New Roman" panose="02020603050405020304" pitchFamily="18" charset="0"/>
              </a:rPr>
              <a:t>5</a:t>
            </a:r>
            <a:r>
              <a:rPr lang="en-US" sz="2800" dirty="0">
                <a:solidFill>
                  <a:schemeClr val="tx1"/>
                </a:solidFill>
                <a:effectLst/>
                <a:latin typeface="Times New Roman" panose="02020603050405020304" pitchFamily="18" charset="0"/>
                <a:ea typeface="Times New Roman" panose="02020603050405020304" pitchFamily="18" charset="0"/>
              </a:rPr>
              <a:t>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3074" name="Picture 2" descr="n28 SP Ly k27">
            <a:extLst>
              <a:ext uri="{FF2B5EF4-FFF2-40B4-BE49-F238E27FC236}">
                <a16:creationId xmlns:a16="http://schemas.microsoft.com/office/drawing/2014/main" id="{F00C44DA-C470-D183-4210-C14752545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334" y="4238625"/>
            <a:ext cx="318135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18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∆U=Q</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550605" y="2277420"/>
            <a:ext cx="10243296"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3300"/>
                </a:solidFill>
                <a:latin typeface="Times New Roman" panose="02020603050405020304" pitchFamily="18" charset="0"/>
                <a:ea typeface="Times New Roman" panose="02020603050405020304" pitchFamily="18" charset="0"/>
              </a:rPr>
              <a:t>Vận dụng 2.</a:t>
            </a:r>
          </a:p>
          <a:p>
            <a:pPr algn="just"/>
            <a:r>
              <a:rPr lang="vi-VN" sz="2800" dirty="0">
                <a:solidFill>
                  <a:srgbClr val="003300"/>
                </a:solidFill>
                <a:latin typeface="Times New Roman" panose="02020603050405020304" pitchFamily="18" charset="0"/>
                <a:ea typeface="Times New Roman" panose="02020603050405020304" pitchFamily="18" charset="0"/>
              </a:rPr>
              <a:t>a) Một ấm điện công suất 1 000 W. Tính thời gian cần thiết để đun 300 g nước có nhiệt độ ban đầu là 20 °C đến khi sôi ở áp suất tiêu chuẩn. Tại sao kết quả chỉ được coi là gần đúng?</a:t>
            </a:r>
          </a:p>
          <a:p>
            <a:pPr algn="just"/>
            <a:r>
              <a:rPr lang="vi-VN" sz="2800" dirty="0">
                <a:solidFill>
                  <a:srgbClr val="003300"/>
                </a:solidFill>
                <a:latin typeface="Times New Roman" panose="02020603050405020304" pitchFamily="18" charset="0"/>
                <a:ea typeface="Times New Roman" panose="02020603050405020304" pitchFamily="18" charset="0"/>
              </a:rPr>
              <a:t>b) Nếu để nước trong ấm sôi thêm 2 phút thì lượng nước còn lại trong ấm là bao nhiêu? Lấy nhiệt dung riêng và nhiệt hóa hơi riêng của nước là c = 4,2.10</a:t>
            </a:r>
            <a:r>
              <a:rPr lang="vi-VN" sz="2800" baseline="30000" dirty="0">
                <a:solidFill>
                  <a:srgbClr val="003300"/>
                </a:solidFill>
                <a:latin typeface="Times New Roman" panose="02020603050405020304" pitchFamily="18" charset="0"/>
                <a:ea typeface="Times New Roman" panose="02020603050405020304" pitchFamily="18" charset="0"/>
              </a:rPr>
              <a:t>3</a:t>
            </a:r>
            <a:r>
              <a:rPr lang="vi-VN" sz="2800" dirty="0">
                <a:solidFill>
                  <a:srgbClr val="003300"/>
                </a:solidFill>
                <a:latin typeface="Times New Roman" panose="02020603050405020304" pitchFamily="18" charset="0"/>
                <a:ea typeface="Times New Roman" panose="02020603050405020304" pitchFamily="18" charset="0"/>
              </a:rPr>
              <a:t> J/</a:t>
            </a:r>
            <a:r>
              <a:rPr lang="vi-VN" sz="2800" dirty="0" err="1">
                <a:solidFill>
                  <a:srgbClr val="003300"/>
                </a:solidFill>
                <a:latin typeface="Times New Roman" panose="02020603050405020304" pitchFamily="18" charset="0"/>
                <a:ea typeface="Times New Roman" panose="02020603050405020304" pitchFamily="18" charset="0"/>
              </a:rPr>
              <a:t>kg.K</a:t>
            </a:r>
            <a:r>
              <a:rPr lang="vi-VN" sz="2800" dirty="0">
                <a:solidFill>
                  <a:srgbClr val="003300"/>
                </a:solidFill>
                <a:latin typeface="Times New Roman" panose="02020603050405020304" pitchFamily="18" charset="0"/>
                <a:ea typeface="Times New Roman" panose="02020603050405020304" pitchFamily="18" charset="0"/>
              </a:rPr>
              <a:t> và L = 2,26.10</a:t>
            </a:r>
            <a:r>
              <a:rPr lang="vi-VN" sz="2800" baseline="30000" dirty="0">
                <a:solidFill>
                  <a:srgbClr val="003300"/>
                </a:solidFill>
                <a:latin typeface="Times New Roman" panose="02020603050405020304" pitchFamily="18" charset="0"/>
                <a:ea typeface="Times New Roman" panose="02020603050405020304" pitchFamily="18" charset="0"/>
              </a:rPr>
              <a:t>6</a:t>
            </a:r>
            <a:r>
              <a:rPr lang="vi-VN" sz="2800" dirty="0">
                <a:solidFill>
                  <a:srgbClr val="003300"/>
                </a:solidFill>
                <a:latin typeface="Times New Roman" panose="02020603050405020304" pitchFamily="18" charset="0"/>
                <a:ea typeface="Times New Roman" panose="02020603050405020304" pitchFamily="18" charset="0"/>
              </a:rPr>
              <a:t> J/</a:t>
            </a:r>
            <a:r>
              <a:rPr lang="vi-VN" sz="2800" dirty="0" err="1">
                <a:solidFill>
                  <a:srgbClr val="003300"/>
                </a:solidFill>
                <a:latin typeface="Times New Roman" panose="02020603050405020304" pitchFamily="18" charset="0"/>
                <a:ea typeface="Times New Roman" panose="02020603050405020304" pitchFamily="18" charset="0"/>
              </a:rPr>
              <a:t>kg</a:t>
            </a:r>
            <a:r>
              <a:rPr lang="vi-VN" sz="2800" dirty="0">
                <a:solidFill>
                  <a:srgbClr val="003300"/>
                </a:solidFill>
                <a:latin typeface="Times New Roman" panose="02020603050405020304" pitchFamily="18" charset="0"/>
                <a:ea typeface="Times New Roman" panose="02020603050405020304" pitchFamily="18" charset="0"/>
              </a:rPr>
              <a:t>.</a:t>
            </a:r>
          </a:p>
        </p:txBody>
      </p:sp>
      <p:pic>
        <p:nvPicPr>
          <p:cNvPr id="4098" name="Picture 2" descr="n28 SP Ly k27">
            <a:extLst>
              <a:ext uri="{FF2B5EF4-FFF2-40B4-BE49-F238E27FC236}">
                <a16:creationId xmlns:a16="http://schemas.microsoft.com/office/drawing/2014/main" id="{1D4A64DD-21C9-3B01-B2E8-40A32229B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551" y="4464420"/>
            <a:ext cx="26289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6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additive="base">
                                        <p:cTn id="20" dur="500" fill="hold"/>
                                        <p:tgtEl>
                                          <p:spTgt spid="4098"/>
                                        </p:tgtEl>
                                        <p:attrNameLst>
                                          <p:attrName>ppt_x</p:attrName>
                                        </p:attrNameLst>
                                      </p:cBhvr>
                                      <p:tavLst>
                                        <p:tav tm="0">
                                          <p:val>
                                            <p:strVal val="#ppt_x"/>
                                          </p:val>
                                        </p:tav>
                                        <p:tav tm="100000">
                                          <p:val>
                                            <p:strVal val="#ppt_x"/>
                                          </p:val>
                                        </p:tav>
                                      </p:tavLst>
                                    </p:anim>
                                    <p:anim calcmode="lin" valueType="num">
                                      <p:cBhvr additive="base">
                                        <p:cTn id="2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346360" y="2115952"/>
            <a:ext cx="4042760"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Times New Roman" panose="02020603050405020304" pitchFamily="18" charset="0"/>
                <a:ea typeface="Times New Roman" panose="02020603050405020304" pitchFamily="18" charset="0"/>
              </a:rPr>
              <a:t>Vận dụng 2.</a:t>
            </a:r>
          </a:p>
          <a:p>
            <a:pPr algn="just"/>
            <a:r>
              <a:rPr lang="vi-VN" sz="2400" dirty="0">
                <a:solidFill>
                  <a:srgbClr val="003300"/>
                </a:solidFill>
                <a:latin typeface="Times New Roman" panose="02020603050405020304" pitchFamily="18" charset="0"/>
                <a:ea typeface="Times New Roman" panose="02020603050405020304" pitchFamily="18" charset="0"/>
              </a:rPr>
              <a:t>a) Một ấm điện công suất 1000 W. Tính thời gian cần thiết để đun </a:t>
            </a:r>
            <a:r>
              <a:rPr lang="vi-VN" sz="2400" dirty="0" err="1">
                <a:solidFill>
                  <a:srgbClr val="003300"/>
                </a:solidFill>
                <a:latin typeface="Times New Roman" panose="02020603050405020304" pitchFamily="18" charset="0"/>
                <a:ea typeface="Times New Roman" panose="02020603050405020304" pitchFamily="18" charset="0"/>
              </a:rPr>
              <a:t>300g</a:t>
            </a:r>
            <a:r>
              <a:rPr lang="vi-VN" sz="2400" dirty="0">
                <a:solidFill>
                  <a:srgbClr val="003300"/>
                </a:solidFill>
                <a:latin typeface="Times New Roman" panose="02020603050405020304" pitchFamily="18" charset="0"/>
                <a:ea typeface="Times New Roman" panose="02020603050405020304" pitchFamily="18" charset="0"/>
              </a:rPr>
              <a:t> nước có nhiệt độ ban đầu là </a:t>
            </a:r>
            <a:r>
              <a:rPr lang="vi-VN" sz="2400" dirty="0" err="1">
                <a:solidFill>
                  <a:srgbClr val="003300"/>
                </a:solidFill>
                <a:latin typeface="Times New Roman" panose="02020603050405020304" pitchFamily="18" charset="0"/>
                <a:ea typeface="Times New Roman" panose="02020603050405020304" pitchFamily="18" charset="0"/>
              </a:rPr>
              <a:t>20°C</a:t>
            </a:r>
            <a:r>
              <a:rPr lang="vi-VN" sz="2400" dirty="0">
                <a:solidFill>
                  <a:srgbClr val="003300"/>
                </a:solidFill>
                <a:latin typeface="Times New Roman" panose="02020603050405020304" pitchFamily="18" charset="0"/>
                <a:ea typeface="Times New Roman" panose="02020603050405020304" pitchFamily="18" charset="0"/>
              </a:rPr>
              <a:t> đến khi sôi ở áp suất tiêu chuẩn. Tại sao kết quả chỉ được coi là gần đúng?</a:t>
            </a:r>
          </a:p>
        </p:txBody>
      </p:sp>
      <mc:AlternateContent xmlns:mc="http://schemas.openxmlformats.org/markup-compatibility/2006">
        <mc:Choice xmlns:a14="http://schemas.microsoft.com/office/drawing/2010/main" Requires="a14">
          <p:sp>
            <p:nvSpPr>
              <p:cNvPr id="4" name="Rectangle: Rounded Corners 3" descr="n28 SP Ly k27">
                <a:extLst>
                  <a:ext uri="{FF2B5EF4-FFF2-40B4-BE49-F238E27FC236}">
                    <a16:creationId xmlns:a16="http://schemas.microsoft.com/office/drawing/2014/main" id="{27480AB2-B1EA-BE21-9A34-0C947C631EF0}"/>
                  </a:ext>
                </a:extLst>
              </p:cNvPr>
              <p:cNvSpPr/>
              <p:nvPr/>
            </p:nvSpPr>
            <p:spPr>
              <a:xfrm>
                <a:off x="5193792" y="2478129"/>
                <a:ext cx="6583680" cy="360263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mj-lt"/>
                    <a:ea typeface="Times New Roman" panose="02020603050405020304" pitchFamily="18" charset="0"/>
                  </a:rPr>
                  <a:t>Giải:</a:t>
                </a:r>
              </a:p>
              <a:p>
                <a:pPr algn="just"/>
                <a:r>
                  <a:rPr lang="vi-VN" sz="2400" dirty="0">
                    <a:solidFill>
                      <a:srgbClr val="003300"/>
                    </a:solidFill>
                    <a:latin typeface="+mj-lt"/>
                    <a:ea typeface="Times New Roman" panose="02020603050405020304" pitchFamily="18" charset="0"/>
                  </a:rPr>
                  <a:t>a) Q = </a:t>
                </a:r>
                <a:r>
                  <a:rPr lang="vi-VN" sz="2400" dirty="0" err="1">
                    <a:solidFill>
                      <a:srgbClr val="003300"/>
                    </a:solidFill>
                    <a:latin typeface="+mj-lt"/>
                    <a:ea typeface="Times New Roman" panose="02020603050405020304" pitchFamily="18" charset="0"/>
                  </a:rPr>
                  <a:t>m.c.∆T</a:t>
                </a:r>
                <a:r>
                  <a:rPr lang="vi-VN" sz="2400" dirty="0">
                    <a:solidFill>
                      <a:srgbClr val="003300"/>
                    </a:solidFill>
                    <a:latin typeface="+mj-lt"/>
                    <a:ea typeface="Times New Roman" panose="02020603050405020304" pitchFamily="18" charset="0"/>
                  </a:rPr>
                  <a:t> = 0,3.4,2.10</a:t>
                </a:r>
                <a:r>
                  <a:rPr lang="vi-VN" sz="2400" baseline="30000" dirty="0">
                    <a:solidFill>
                      <a:srgbClr val="003300"/>
                    </a:solidFill>
                    <a:latin typeface="+mj-lt"/>
                    <a:ea typeface="Times New Roman" panose="02020603050405020304" pitchFamily="18" charset="0"/>
                  </a:rPr>
                  <a:t>3</a:t>
                </a:r>
                <a:r>
                  <a:rPr lang="vi-VN" sz="2400" dirty="0">
                    <a:solidFill>
                      <a:srgbClr val="003300"/>
                    </a:solidFill>
                    <a:latin typeface="+mj-lt"/>
                    <a:ea typeface="Times New Roman" panose="02020603050405020304" pitchFamily="18" charset="0"/>
                  </a:rPr>
                  <a:t>.(100-20) = 100800 J</a:t>
                </a:r>
              </a:p>
              <a:p>
                <a:pPr fontAlgn="base"/>
                <a14:m>
                  <m:oMathPara xmlns:m="http://schemas.openxmlformats.org/officeDocument/2006/math">
                    <m:oMathParaPr>
                      <m:jc m:val="centerGroup"/>
                    </m:oMathParaPr>
                    <m:oMath xmlns:m="http://schemas.openxmlformats.org/officeDocument/2006/math">
                      <m:r>
                        <a:rPr lang="vi-VN" sz="2400" i="1" smtClean="0">
                          <a:solidFill>
                            <a:schemeClr val="tx1"/>
                          </a:solidFill>
                          <a:latin typeface="Cambria Math" panose="02040503050406030204" pitchFamily="18" charset="0"/>
                        </a:rPr>
                        <m:t>𝑡</m:t>
                      </m:r>
                      <m:r>
                        <a:rPr lang="vi-VN" sz="2400" i="1" smtClean="0">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𝑄</m:t>
                          </m:r>
                        </m:num>
                        <m:den>
                          <m:r>
                            <a:rPr lang="vi-VN" sz="2400" i="1">
                              <a:solidFill>
                                <a:schemeClr val="tx1"/>
                              </a:solidFill>
                              <a:latin typeface="Cambria Math" panose="02040503050406030204" pitchFamily="18" charset="0"/>
                            </a:rPr>
                            <m:t>𝑃</m:t>
                          </m:r>
                        </m:den>
                      </m:f>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00800</m:t>
                          </m:r>
                        </m:num>
                        <m:den>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000</m:t>
                          </m:r>
                        </m:den>
                      </m:f>
                      <m:r>
                        <a:rPr lang="vi-VN"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100,8</m:t>
                      </m:r>
                      <m:r>
                        <a:rPr lang="en-US" sz="2400" i="1">
                          <a:solidFill>
                            <a:schemeClr val="tx1"/>
                          </a:solidFill>
                          <a:latin typeface="Cambria Math" panose="02040503050406030204" pitchFamily="18" charset="0"/>
                        </a:rPr>
                        <m:t>𝑠</m:t>
                      </m:r>
                      <m:r>
                        <a:rPr lang="en-US" sz="2400" i="1">
                          <a:solidFill>
                            <a:schemeClr val="tx1"/>
                          </a:solidFill>
                          <a:latin typeface="Cambria Math" panose="02040503050406030204" pitchFamily="18" charset="0"/>
                        </a:rPr>
                        <m:t>=1,68</m:t>
                      </m:r>
                      <m:r>
                        <a:rPr lang="en-US" sz="2400" i="1">
                          <a:solidFill>
                            <a:schemeClr val="tx1"/>
                          </a:solidFill>
                          <a:latin typeface="Cambria Math" panose="02040503050406030204" pitchFamily="18" charset="0"/>
                        </a:rPr>
                        <m:t>𝑝</m:t>
                      </m:r>
                    </m:oMath>
                  </m:oMathPara>
                </a14:m>
                <a:endParaRPr lang="vi-VN" sz="2400" dirty="0">
                  <a:solidFill>
                    <a:schemeClr val="tx1"/>
                  </a:solidFill>
                  <a:latin typeface="+mj-lt"/>
                </a:endParaRPr>
              </a:p>
              <a:p>
                <a:pPr algn="just"/>
                <a:r>
                  <a:rPr lang="vi-VN" sz="2400" dirty="0">
                    <a:solidFill>
                      <a:srgbClr val="003300"/>
                    </a:solidFill>
                    <a:latin typeface="+mj-lt"/>
                    <a:ea typeface="Times New Roman" panose="02020603050405020304" pitchFamily="18" charset="0"/>
                  </a:rPr>
                  <a:t>Kết quả này chỉ được coi là gần đúng vì không xét đến các mất mát nhiệt lượng do tỏa ra môi trường xung quanh, và áp suất không phải lúc nào cũng đạt đến áp suất tiêu chuẩn.</a:t>
                </a:r>
              </a:p>
              <a:p>
                <a:pPr algn="just"/>
                <a:endParaRPr lang="vi-VN" sz="2400" dirty="0">
                  <a:solidFill>
                    <a:srgbClr val="003300"/>
                  </a:solidFill>
                  <a:latin typeface="+mj-lt"/>
                  <a:ea typeface="Times New Roman" panose="02020603050405020304" pitchFamily="18" charset="0"/>
                </a:endParaRPr>
              </a:p>
            </p:txBody>
          </p:sp>
        </mc:Choice>
        <mc:Fallback>
          <p:sp>
            <p:nvSpPr>
              <p:cNvPr id="4" name="Rectangle: Rounded Corners 3" descr="n28 SP Ly k27">
                <a:extLst>
                  <a:ext uri="{FF2B5EF4-FFF2-40B4-BE49-F238E27FC236}">
                    <a16:creationId xmlns:a16="http://schemas.microsoft.com/office/drawing/2014/main" id="{27480AB2-B1EA-BE21-9A34-0C947C631EF0}"/>
                  </a:ext>
                </a:extLst>
              </p:cNvPr>
              <p:cNvSpPr>
                <a:spLocks noRot="1" noChangeAspect="1" noMove="1" noResize="1" noEditPoints="1" noAdjustHandles="1" noChangeArrowheads="1" noChangeShapeType="1" noTextEdit="1"/>
              </p:cNvSpPr>
              <p:nvPr/>
            </p:nvSpPr>
            <p:spPr>
              <a:xfrm>
                <a:off x="5193792" y="2478129"/>
                <a:ext cx="6583680" cy="3602631"/>
              </a:xfrm>
              <a:prstGeom prst="roundRect">
                <a:avLst/>
              </a:prstGeom>
              <a:blipFill>
                <a:blip r:embed="rId2"/>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3426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629824" y="2115952"/>
            <a:ext cx="4042760"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rPr>
              <a:t>Vận dụng 2.</a:t>
            </a:r>
          </a:p>
          <a:p>
            <a:pPr algn="just"/>
            <a:r>
              <a:rPr lang="vi-VN" sz="2400" dirty="0">
                <a:solidFill>
                  <a:schemeClr val="tx1"/>
                </a:solidFill>
                <a:latin typeface="Times New Roman" panose="02020603050405020304" pitchFamily="18" charset="0"/>
                <a:ea typeface="Times New Roman" panose="02020603050405020304" pitchFamily="18" charset="0"/>
              </a:rPr>
              <a:t>b) Nếu để nước trong ấm sôi thêm 2 phút thì lượng nước còn lại trong ấm là bao nhiêu? Lấy nhiệt dung riêng và nhiệt hóa hơi riêng của nước là c = 4,2.10</a:t>
            </a:r>
            <a:r>
              <a:rPr lang="vi-VN" sz="2400" baseline="30000" dirty="0">
                <a:solidFill>
                  <a:schemeClr val="tx1"/>
                </a:solidFill>
                <a:latin typeface="Times New Roman" panose="02020603050405020304" pitchFamily="18" charset="0"/>
                <a:ea typeface="Times New Roman" panose="02020603050405020304" pitchFamily="18" charset="0"/>
              </a:rPr>
              <a:t>3</a:t>
            </a:r>
            <a:r>
              <a:rPr lang="vi-VN" sz="2400" dirty="0">
                <a:solidFill>
                  <a:schemeClr val="tx1"/>
                </a:solidFill>
                <a:latin typeface="Times New Roman" panose="02020603050405020304" pitchFamily="18" charset="0"/>
                <a:ea typeface="Times New Roman" panose="02020603050405020304" pitchFamily="18" charset="0"/>
              </a:rPr>
              <a:t> J/</a:t>
            </a:r>
            <a:r>
              <a:rPr lang="vi-VN" sz="2400" dirty="0" err="1">
                <a:solidFill>
                  <a:schemeClr val="tx1"/>
                </a:solidFill>
                <a:latin typeface="Times New Roman" panose="02020603050405020304" pitchFamily="18" charset="0"/>
                <a:ea typeface="Times New Roman" panose="02020603050405020304" pitchFamily="18" charset="0"/>
              </a:rPr>
              <a:t>kg.K</a:t>
            </a:r>
            <a:r>
              <a:rPr lang="vi-VN" sz="2400" dirty="0">
                <a:solidFill>
                  <a:schemeClr val="tx1"/>
                </a:solidFill>
                <a:latin typeface="Times New Roman" panose="02020603050405020304" pitchFamily="18" charset="0"/>
                <a:ea typeface="Times New Roman" panose="02020603050405020304" pitchFamily="18" charset="0"/>
              </a:rPr>
              <a:t> và L = 2,26.10</a:t>
            </a:r>
            <a:r>
              <a:rPr lang="vi-VN" sz="2400" baseline="30000" dirty="0">
                <a:solidFill>
                  <a:schemeClr val="tx1"/>
                </a:solidFill>
                <a:latin typeface="Times New Roman" panose="02020603050405020304" pitchFamily="18" charset="0"/>
                <a:ea typeface="Times New Roman" panose="02020603050405020304" pitchFamily="18" charset="0"/>
              </a:rPr>
              <a:t>6</a:t>
            </a:r>
            <a:r>
              <a:rPr lang="vi-VN" sz="2400" dirty="0">
                <a:solidFill>
                  <a:schemeClr val="tx1"/>
                </a:solidFill>
                <a:latin typeface="Times New Roman" panose="02020603050405020304" pitchFamily="18" charset="0"/>
                <a:ea typeface="Times New Roman" panose="02020603050405020304" pitchFamily="18" charset="0"/>
              </a:rPr>
              <a:t> J/</a:t>
            </a:r>
            <a:r>
              <a:rPr lang="vi-VN" sz="2400" dirty="0" err="1">
                <a:solidFill>
                  <a:schemeClr val="tx1"/>
                </a:solidFill>
                <a:latin typeface="Times New Roman" panose="02020603050405020304" pitchFamily="18" charset="0"/>
                <a:ea typeface="Times New Roman" panose="02020603050405020304" pitchFamily="18" charset="0"/>
              </a:rPr>
              <a:t>kg</a:t>
            </a:r>
            <a:r>
              <a:rPr lang="vi-VN" sz="2400" dirty="0">
                <a:solidFill>
                  <a:schemeClr val="tx1"/>
                </a:solidFill>
                <a:latin typeface="Times New Roman" panose="02020603050405020304" pitchFamily="18" charset="0"/>
                <a:ea typeface="Times New Roman" panose="02020603050405020304" pitchFamily="18" charset="0"/>
              </a:rPr>
              <a:t>.</a:t>
            </a:r>
          </a:p>
        </p:txBody>
      </p:sp>
      <mc:AlternateContent xmlns:mc="http://schemas.openxmlformats.org/markup-compatibility/2006">
        <mc:Choice xmlns:a14="http://schemas.microsoft.com/office/drawing/2010/main" Requires="a14">
          <p:sp>
            <p:nvSpPr>
              <p:cNvPr id="4" name="Rectangle: Rounded Corners 3" descr="n28 SP Ly k27">
                <a:extLst>
                  <a:ext uri="{FF2B5EF4-FFF2-40B4-BE49-F238E27FC236}">
                    <a16:creationId xmlns:a16="http://schemas.microsoft.com/office/drawing/2014/main" id="{27480AB2-B1EA-BE21-9A34-0C947C631EF0}"/>
                  </a:ext>
                </a:extLst>
              </p:cNvPr>
              <p:cNvSpPr/>
              <p:nvPr/>
            </p:nvSpPr>
            <p:spPr>
              <a:xfrm>
                <a:off x="5305305" y="2611943"/>
                <a:ext cx="6583680" cy="360263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ea typeface="Times New Roman" panose="02020603050405020304" pitchFamily="18" charset="0"/>
                  </a:rPr>
                  <a:t>Giải:</a:t>
                </a:r>
              </a:p>
              <a:p>
                <a:pPr fontAlgn="base"/>
                <a:r>
                  <a:rPr lang="vi-VN" sz="2400" dirty="0">
                    <a:solidFill>
                      <a:schemeClr val="tx1"/>
                    </a:solidFill>
                    <a:latin typeface="+mj-lt"/>
                  </a:rPr>
                  <a:t>b) Q = </a:t>
                </a:r>
                <a:r>
                  <a:rPr lang="vi-VN" sz="2400" dirty="0" err="1">
                    <a:solidFill>
                      <a:schemeClr val="tx1"/>
                    </a:solidFill>
                    <a:latin typeface="+mj-lt"/>
                  </a:rPr>
                  <a:t>P.t</a:t>
                </a:r>
                <a:r>
                  <a:rPr lang="vi-VN" sz="2400" dirty="0">
                    <a:solidFill>
                      <a:schemeClr val="tx1"/>
                    </a:solidFill>
                    <a:latin typeface="+mj-lt"/>
                  </a:rPr>
                  <a:t> = 1000.120 = </a:t>
                </a:r>
                <a:r>
                  <a:rPr lang="vi-VN" sz="2400" dirty="0" err="1">
                    <a:solidFill>
                      <a:schemeClr val="tx1"/>
                    </a:solidFill>
                    <a:latin typeface="+mj-lt"/>
                  </a:rPr>
                  <a:t>120000J</a:t>
                </a:r>
                <a:endParaRPr lang="vi-VN" sz="2400" dirty="0">
                  <a:solidFill>
                    <a:schemeClr val="tx1"/>
                  </a:solidFill>
                  <a:latin typeface="+mj-lt"/>
                </a:endParaRPr>
              </a:p>
              <a:p>
                <a:pPr fontAlgn="base"/>
                <a:r>
                  <a:rPr lang="vi-VN" sz="2400" dirty="0">
                    <a:solidFill>
                      <a:schemeClr val="tx1"/>
                    </a:solidFill>
                    <a:latin typeface="+mj-lt"/>
                  </a:rPr>
                  <a:t>Q = m.c.∆T &lt;=&gt; 120000 = m.4200.(100</a:t>
                </a:r>
                <a:r>
                  <a:rPr lang="en-US" sz="2400" dirty="0">
                    <a:solidFill>
                      <a:schemeClr val="tx1"/>
                    </a:solidFill>
                    <a:latin typeface="+mj-lt"/>
                  </a:rPr>
                  <a:t> </a:t>
                </a:r>
                <a:r>
                  <a:rPr lang="vi-VN" sz="2400" dirty="0">
                    <a:solidFill>
                      <a:schemeClr val="tx1"/>
                    </a:solidFill>
                    <a:latin typeface="+mj-lt"/>
                  </a:rPr>
                  <a:t>-</a:t>
                </a:r>
                <a:r>
                  <a:rPr lang="en-US" sz="2400" dirty="0">
                    <a:solidFill>
                      <a:schemeClr val="tx1"/>
                    </a:solidFill>
                    <a:latin typeface="+mj-lt"/>
                  </a:rPr>
                  <a:t> </a:t>
                </a:r>
                <a:r>
                  <a:rPr lang="vi-VN" sz="2400" dirty="0">
                    <a:solidFill>
                      <a:schemeClr val="tx1"/>
                    </a:solidFill>
                    <a:latin typeface="+mj-lt"/>
                  </a:rPr>
                  <a:t>20)</a:t>
                </a:r>
              </a:p>
              <a:p>
                <a:pPr fontAlgn="base"/>
                <a14:m>
                  <m:oMathPara xmlns:m="http://schemas.openxmlformats.org/officeDocument/2006/math">
                    <m:oMathParaPr>
                      <m:jc m:val="centerGroup"/>
                    </m:oMathParaPr>
                    <m:oMath xmlns:m="http://schemas.openxmlformats.org/officeDocument/2006/math">
                      <m:r>
                        <a:rPr lang="vi-VN"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&gt;</m:t>
                      </m:r>
                      <m:r>
                        <a:rPr lang="en-US" sz="2400" i="1">
                          <a:solidFill>
                            <a:schemeClr val="tx1"/>
                          </a:solidFill>
                          <a:latin typeface="Cambria Math" panose="02040503050406030204" pitchFamily="18" charset="0"/>
                        </a:rPr>
                        <m:t>𝑚</m:t>
                      </m:r>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𝑄</m:t>
                          </m:r>
                        </m:num>
                        <m:den>
                          <m:r>
                            <a:rPr lang="vi-VN" sz="2400" i="1">
                              <a:solidFill>
                                <a:schemeClr val="tx1"/>
                              </a:solidFill>
                              <a:latin typeface="Cambria Math" panose="02040503050406030204" pitchFamily="18" charset="0"/>
                            </a:rPr>
                            <m:t>𝑐</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𝑇</m:t>
                          </m:r>
                        </m:den>
                      </m:f>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12</m:t>
                          </m:r>
                          <m:r>
                            <a:rPr lang="en-US" sz="2400" i="1">
                              <a:solidFill>
                                <a:schemeClr val="tx1"/>
                              </a:solidFill>
                              <a:latin typeface="Cambria Math" panose="02040503050406030204" pitchFamily="18" charset="0"/>
                            </a:rPr>
                            <m:t>0000</m:t>
                          </m:r>
                        </m:num>
                        <m:den>
                          <m:r>
                            <a:rPr lang="vi-VN" sz="2400" i="1">
                              <a:solidFill>
                                <a:schemeClr val="tx1"/>
                              </a:solidFill>
                              <a:latin typeface="Cambria Math" panose="02040503050406030204" pitchFamily="18" charset="0"/>
                            </a:rPr>
                            <m:t>4</m:t>
                          </m:r>
                          <m:r>
                            <a:rPr lang="en-US" sz="2400" i="1">
                              <a:solidFill>
                                <a:schemeClr val="tx1"/>
                              </a:solidFill>
                              <a:latin typeface="Cambria Math" panose="02040503050406030204" pitchFamily="18" charset="0"/>
                            </a:rPr>
                            <m:t>200(</m:t>
                          </m:r>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00−20)</m:t>
                          </m:r>
                        </m:den>
                      </m:f>
                      <m:r>
                        <a:rPr lang="vi-VN" sz="2400" i="1">
                          <a:solidFill>
                            <a:schemeClr val="tx1"/>
                          </a:solidFill>
                          <a:latin typeface="Cambria Math" panose="02040503050406030204" pitchFamily="18" charset="0"/>
                        </a:rPr>
                        <m:t>=0,</m:t>
                      </m:r>
                      <m:r>
                        <a:rPr lang="en-US" sz="2400" i="1">
                          <a:solidFill>
                            <a:schemeClr val="tx1"/>
                          </a:solidFill>
                          <a:latin typeface="Cambria Math" panose="02040503050406030204" pitchFamily="18" charset="0"/>
                        </a:rPr>
                        <m:t>36</m:t>
                      </m:r>
                      <m:r>
                        <a:rPr lang="en-US" sz="2400" i="1">
                          <a:solidFill>
                            <a:schemeClr val="tx1"/>
                          </a:solidFill>
                          <a:latin typeface="Cambria Math" panose="02040503050406030204" pitchFamily="18" charset="0"/>
                        </a:rPr>
                        <m:t>𝑘𝑔</m:t>
                      </m:r>
                    </m:oMath>
                  </m:oMathPara>
                </a14:m>
                <a:endParaRPr lang="vi-VN" sz="2400" dirty="0">
                  <a:solidFill>
                    <a:schemeClr val="tx1"/>
                  </a:solidFill>
                  <a:latin typeface="+mj-lt"/>
                </a:endParaRPr>
              </a:p>
              <a:p>
                <a:pPr algn="just"/>
                <a:endParaRPr lang="vi-VN" sz="2400" dirty="0">
                  <a:solidFill>
                    <a:schemeClr val="tx1"/>
                  </a:solidFill>
                  <a:latin typeface="+mj-lt"/>
                  <a:ea typeface="Times New Roman" panose="02020603050405020304" pitchFamily="18" charset="0"/>
                </a:endParaRPr>
              </a:p>
            </p:txBody>
          </p:sp>
        </mc:Choice>
        <mc:Fallback>
          <p:sp>
            <p:nvSpPr>
              <p:cNvPr id="4" name="Rectangle: Rounded Corners 3" descr="n28 SP Ly k27">
                <a:extLst>
                  <a:ext uri="{FF2B5EF4-FFF2-40B4-BE49-F238E27FC236}">
                    <a16:creationId xmlns:a16="http://schemas.microsoft.com/office/drawing/2014/main" id="{27480AB2-B1EA-BE21-9A34-0C947C631EF0}"/>
                  </a:ext>
                </a:extLst>
              </p:cNvPr>
              <p:cNvSpPr>
                <a:spLocks noRot="1" noChangeAspect="1" noMove="1" noResize="1" noEditPoints="1" noAdjustHandles="1" noChangeArrowheads="1" noChangeShapeType="1" noTextEdit="1"/>
              </p:cNvSpPr>
              <p:nvPr/>
            </p:nvSpPr>
            <p:spPr>
              <a:xfrm>
                <a:off x="5305305" y="2611943"/>
                <a:ext cx="6583680" cy="3602631"/>
              </a:xfrm>
              <a:prstGeom prst="roundRect">
                <a:avLst/>
              </a:prstGeom>
              <a:blipFill>
                <a:blip r:embed="rId2"/>
                <a:stretch>
                  <a:fillRect/>
                </a:stretch>
              </a:blipFill>
              <a:ln>
                <a:solidFill>
                  <a:schemeClr val="accent4">
                    <a:lumMod val="75000"/>
                  </a:schemeClr>
                </a:solidFill>
              </a:ln>
            </p:spPr>
            <p:txBody>
              <a:bodyPr/>
              <a:lstStyle/>
              <a:p>
                <a:r>
                  <a:rPr lang="en-US">
                    <a:noFill/>
                  </a:rPr>
                  <a:t> </a:t>
                </a:r>
              </a:p>
            </p:txBody>
          </p:sp>
        </mc:Fallback>
      </mc:AlternateContent>
      <p:pic>
        <p:nvPicPr>
          <p:cNvPr id="10242" name="Picture 2" descr="n28 SP Ly k27">
            <a:extLst>
              <a:ext uri="{FF2B5EF4-FFF2-40B4-BE49-F238E27FC236}">
                <a16:creationId xmlns:a16="http://schemas.microsoft.com/office/drawing/2014/main" id="{50B6880C-45C4-2DEF-E452-81230EF79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929" y="4319982"/>
            <a:ext cx="3107907" cy="261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6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 calcmode="lin" valueType="num">
                                      <p:cBhvr additive="base">
                                        <p:cTn id="20" dur="500" fill="hold"/>
                                        <p:tgtEl>
                                          <p:spTgt spid="10242"/>
                                        </p:tgtEl>
                                        <p:attrNameLst>
                                          <p:attrName>ppt_x</p:attrName>
                                        </p:attrNameLst>
                                      </p:cBhvr>
                                      <p:tavLst>
                                        <p:tav tm="0">
                                          <p:val>
                                            <p:strVal val="#ppt_x"/>
                                          </p:val>
                                        </p:tav>
                                        <p:tav tm="100000">
                                          <p:val>
                                            <p:strVal val="#ppt_x"/>
                                          </p:val>
                                        </p:tav>
                                      </p:tavLst>
                                    </p:anim>
                                    <p:anim calcmode="lin" valueType="num">
                                      <p:cBhvr additive="base">
                                        <p:cTn id="21"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758849" y="2159172"/>
            <a:ext cx="10369152" cy="154686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Một lượng khí được truyền 10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nhiệt năng để nóng lên đồng thời bị nén bởi một công có độ lớn 100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Tính độ biến thiên nội năng của lượng khí này.</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4" name="Rectangle: Rounded Corners 3" descr="n28 SP Ly k27">
            <a:extLst>
              <a:ext uri="{FF2B5EF4-FFF2-40B4-BE49-F238E27FC236}">
                <a16:creationId xmlns:a16="http://schemas.microsoft.com/office/drawing/2014/main" id="{D2286387-7383-9FE6-0C8C-F17C52716DF7}"/>
              </a:ext>
            </a:extLst>
          </p:cNvPr>
          <p:cNvSpPr/>
          <p:nvPr/>
        </p:nvSpPr>
        <p:spPr>
          <a:xfrm>
            <a:off x="2383364" y="4001905"/>
            <a:ext cx="9497957" cy="1787515"/>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Giải:</a:t>
            </a: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descr="n28 SP Ly k27">
            <a:extLst>
              <a:ext uri="{FF2B5EF4-FFF2-40B4-BE49-F238E27FC236}">
                <a16:creationId xmlns:a16="http://schemas.microsoft.com/office/drawing/2014/main" id="{BBD71D20-0743-9DEC-3B30-6B481B6F2A42}"/>
              </a:ext>
            </a:extLst>
          </p:cNvPr>
          <p:cNvSpPr txBox="1"/>
          <p:nvPr/>
        </p:nvSpPr>
        <p:spPr>
          <a:xfrm>
            <a:off x="2383365" y="5292476"/>
            <a:ext cx="9894456"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Độ biến thiên nội năng của lượng khí là: ∆U =   110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descr="n28 SP Ly k27">
            <a:extLst>
              <a:ext uri="{FF2B5EF4-FFF2-40B4-BE49-F238E27FC236}">
                <a16:creationId xmlns:a16="http://schemas.microsoft.com/office/drawing/2014/main" id="{4D369CDA-D4E2-BAAC-7940-3F81B4FBA3FF}"/>
              </a:ext>
            </a:extLst>
          </p:cNvPr>
          <p:cNvSpPr txBox="1"/>
          <p:nvPr/>
        </p:nvSpPr>
        <p:spPr>
          <a:xfrm>
            <a:off x="2383367" y="4381323"/>
            <a:ext cx="10476345"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Vì khí nhận được năng lượng và công nên: Q =  +  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và A =  + 100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TextBox 13" descr="n28 SP Ly k27">
            <a:extLst>
              <a:ext uri="{FF2B5EF4-FFF2-40B4-BE49-F238E27FC236}">
                <a16:creationId xmlns:a16="http://schemas.microsoft.com/office/drawing/2014/main" id="{6939777D-6EA8-99B8-C5CE-896B158D9AD7}"/>
              </a:ext>
            </a:extLst>
          </p:cNvPr>
          <p:cNvSpPr txBox="1"/>
          <p:nvPr/>
        </p:nvSpPr>
        <p:spPr>
          <a:xfrm>
            <a:off x="2383366" y="4842988"/>
            <a:ext cx="10476345"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Theo định luật I của nhiệt động lực học : ∆U = A+ Q = 100 + 10 =  110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Rounded Corners 14" descr="n28 SP Ly k27">
            <a:extLst>
              <a:ext uri="{FF2B5EF4-FFF2-40B4-BE49-F238E27FC236}">
                <a16:creationId xmlns:a16="http://schemas.microsoft.com/office/drawing/2014/main" id="{1C148723-513C-23A9-D938-B33310A44594}"/>
              </a:ext>
            </a:extLst>
          </p:cNvPr>
          <p:cNvSpPr/>
          <p:nvPr/>
        </p:nvSpPr>
        <p:spPr>
          <a:xfrm>
            <a:off x="8352367" y="4381323"/>
            <a:ext cx="323273"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6" name="Rectangle: Rounded Corners 15" descr="n28 SP Ly k27">
            <a:extLst>
              <a:ext uri="{FF2B5EF4-FFF2-40B4-BE49-F238E27FC236}">
                <a16:creationId xmlns:a16="http://schemas.microsoft.com/office/drawing/2014/main" id="{E81E5C2E-2996-974C-BF71-87C952470B3F}"/>
              </a:ext>
            </a:extLst>
          </p:cNvPr>
          <p:cNvSpPr/>
          <p:nvPr/>
        </p:nvSpPr>
        <p:spPr>
          <a:xfrm>
            <a:off x="10282766" y="4356594"/>
            <a:ext cx="323273"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7" name="Rectangle: Rounded Corners 16" descr="n28 SP Ly k27">
            <a:extLst>
              <a:ext uri="{FF2B5EF4-FFF2-40B4-BE49-F238E27FC236}">
                <a16:creationId xmlns:a16="http://schemas.microsoft.com/office/drawing/2014/main" id="{B456FFD8-52DE-0AB7-C581-F91288C9215A}"/>
              </a:ext>
            </a:extLst>
          </p:cNvPr>
          <p:cNvSpPr/>
          <p:nvPr/>
        </p:nvSpPr>
        <p:spPr>
          <a:xfrm>
            <a:off x="9173795" y="4818259"/>
            <a:ext cx="1192100"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8" name="Rectangle: Rounded Corners 17" descr="n28 SP Ly k27">
            <a:extLst>
              <a:ext uri="{FF2B5EF4-FFF2-40B4-BE49-F238E27FC236}">
                <a16:creationId xmlns:a16="http://schemas.microsoft.com/office/drawing/2014/main" id="{F884C935-675F-2B37-00E3-327E19D6D08A}"/>
              </a:ext>
            </a:extLst>
          </p:cNvPr>
          <p:cNvSpPr/>
          <p:nvPr/>
        </p:nvSpPr>
        <p:spPr>
          <a:xfrm>
            <a:off x="10633747" y="4830811"/>
            <a:ext cx="553576"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9" name="Rectangle: Rounded Corners 18" descr="n28 SP Ly k27">
            <a:extLst>
              <a:ext uri="{FF2B5EF4-FFF2-40B4-BE49-F238E27FC236}">
                <a16:creationId xmlns:a16="http://schemas.microsoft.com/office/drawing/2014/main" id="{118B63AA-9D7B-942D-13E4-3BB9B9D3E6AF}"/>
              </a:ext>
            </a:extLst>
          </p:cNvPr>
          <p:cNvSpPr/>
          <p:nvPr/>
        </p:nvSpPr>
        <p:spPr>
          <a:xfrm>
            <a:off x="8213820" y="5292476"/>
            <a:ext cx="655784" cy="3813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9" name="Picture 8" descr="n28 SP Ly k27">
            <a:extLst>
              <a:ext uri="{FF2B5EF4-FFF2-40B4-BE49-F238E27FC236}">
                <a16:creationId xmlns:a16="http://schemas.microsoft.com/office/drawing/2014/main" id="{1780CF69-8B32-E958-E9E5-E4297EB42D5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0979"/>
          <a:stretch/>
        </p:blipFill>
        <p:spPr bwMode="auto">
          <a:xfrm>
            <a:off x="877047" y="3763958"/>
            <a:ext cx="1037849" cy="30940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1322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7"/>
                                        </p:tgtEl>
                                      </p:cBhvr>
                                    </p:animEffect>
                                    <p:anim calcmode="lin" valueType="num">
                                      <p:cBhvr>
                                        <p:cTn id="80" dur="1000"/>
                                        <p:tgtEl>
                                          <p:spTgt spid="17"/>
                                        </p:tgtEl>
                                        <p:attrNameLst>
                                          <p:attrName>ppt_x</p:attrName>
                                        </p:attrNameLst>
                                      </p:cBhvr>
                                      <p:tavLst>
                                        <p:tav tm="0">
                                          <p:val>
                                            <p:strVal val="ppt_x"/>
                                          </p:val>
                                        </p:tav>
                                        <p:tav tm="100000">
                                          <p:val>
                                            <p:strVal val="ppt_x"/>
                                          </p:val>
                                        </p:tav>
                                      </p:tavLst>
                                    </p:anim>
                                    <p:anim calcmode="lin" valueType="num">
                                      <p:cBhvr>
                                        <p:cTn id="81" dur="1000"/>
                                        <p:tgtEl>
                                          <p:spTgt spid="17"/>
                                        </p:tgtEl>
                                        <p:attrNameLst>
                                          <p:attrName>ppt_y</p:attrName>
                                        </p:attrNameLst>
                                      </p:cBhvr>
                                      <p:tavLst>
                                        <p:tav tm="0">
                                          <p:val>
                                            <p:strVal val="ppt_y"/>
                                          </p:val>
                                        </p:tav>
                                        <p:tav tm="100000">
                                          <p:val>
                                            <p:strVal val="ppt_y+.1"/>
                                          </p:val>
                                        </p:tav>
                                      </p:tavLst>
                                    </p:anim>
                                    <p:set>
                                      <p:cBhvr>
                                        <p:cTn id="8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3" restart="whenNotActive" fill="hold" evtFilter="cancelBubble" nodeType="interactiveSeq">
                <p:stCondLst>
                  <p:cond evt="onClick" delay="0">
                    <p:tgtEl>
                      <p:spTgt spid="18"/>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8"/>
                                        </p:tgtEl>
                                      </p:cBhvr>
                                    </p:animEffect>
                                    <p:anim calcmode="lin" valueType="num">
                                      <p:cBhvr>
                                        <p:cTn id="88" dur="1000"/>
                                        <p:tgtEl>
                                          <p:spTgt spid="18"/>
                                        </p:tgtEl>
                                        <p:attrNameLst>
                                          <p:attrName>ppt_x</p:attrName>
                                        </p:attrNameLst>
                                      </p:cBhvr>
                                      <p:tavLst>
                                        <p:tav tm="0">
                                          <p:val>
                                            <p:strVal val="ppt_x"/>
                                          </p:val>
                                        </p:tav>
                                        <p:tav tm="100000">
                                          <p:val>
                                            <p:strVal val="ppt_x"/>
                                          </p:val>
                                        </p:tav>
                                      </p:tavLst>
                                    </p:anim>
                                    <p:anim calcmode="lin" valueType="num">
                                      <p:cBhvr>
                                        <p:cTn id="89" dur="1000"/>
                                        <p:tgtEl>
                                          <p:spTgt spid="18"/>
                                        </p:tgtEl>
                                        <p:attrNameLst>
                                          <p:attrName>ppt_y</p:attrName>
                                        </p:attrNameLst>
                                      </p:cBhvr>
                                      <p:tavLst>
                                        <p:tav tm="0">
                                          <p:val>
                                            <p:strVal val="ppt_y"/>
                                          </p:val>
                                        </p:tav>
                                        <p:tav tm="100000">
                                          <p:val>
                                            <p:strVal val="ppt_y+.1"/>
                                          </p:val>
                                        </p:tav>
                                      </p:tavLst>
                                    </p:anim>
                                    <p:set>
                                      <p:cBhvr>
                                        <p:cTn id="9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19"/>
                                        </p:tgtEl>
                                      </p:cBhvr>
                                    </p:animEffect>
                                    <p:anim calcmode="lin" valueType="num">
                                      <p:cBhvr>
                                        <p:cTn id="96" dur="1000"/>
                                        <p:tgtEl>
                                          <p:spTgt spid="19"/>
                                        </p:tgtEl>
                                        <p:attrNameLst>
                                          <p:attrName>ppt_x</p:attrName>
                                        </p:attrNameLst>
                                      </p:cBhvr>
                                      <p:tavLst>
                                        <p:tav tm="0">
                                          <p:val>
                                            <p:strVal val="ppt_x"/>
                                          </p:val>
                                        </p:tav>
                                        <p:tav tm="100000">
                                          <p:val>
                                            <p:strVal val="ppt_x"/>
                                          </p:val>
                                        </p:tav>
                                      </p:tavLst>
                                    </p:anim>
                                    <p:anim calcmode="lin" valueType="num">
                                      <p:cBhvr>
                                        <p:cTn id="97" dur="1000"/>
                                        <p:tgtEl>
                                          <p:spTgt spid="19"/>
                                        </p:tgtEl>
                                        <p:attrNameLst>
                                          <p:attrName>ppt_y</p:attrName>
                                        </p:attrNameLst>
                                      </p:cBhvr>
                                      <p:tavLst>
                                        <p:tav tm="0">
                                          <p:val>
                                            <p:strVal val="ppt_y"/>
                                          </p:val>
                                        </p:tav>
                                        <p:tav tm="100000">
                                          <p:val>
                                            <p:strVal val="ppt_y+.1"/>
                                          </p:val>
                                        </p:tav>
                                      </p:tavLst>
                                    </p:anim>
                                    <p:set>
                                      <p:cBhvr>
                                        <p:cTn id="9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7" grpId="0" animBg="1"/>
      <p:bldP spid="8" grpId="0" animBg="1"/>
      <p:bldP spid="4" grpId="0" animBg="1"/>
      <p:bldP spid="10" grpId="0"/>
      <p:bldP spid="12" grpId="0"/>
      <p:bldP spid="14"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525308" y="2365459"/>
            <a:ext cx="7198335" cy="3936829"/>
          </a:xfrm>
          <a:prstGeom prst="roundRect">
            <a:avLst>
              <a:gd name="adj" fmla="val 11155"/>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Người ta cung cấp nhiệt lượng 25 J cho một lượng khí trong một xi-lanh đặt nằm ngang. Lượng khí nở ra đẩy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chuyển động trong xi-lanh được 10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cm</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Tính độ biến thiên nội năng của lượng khí. Biết lực ma sát giữa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và xi-lanh có độ lớn là 20 N và coi chuyển động của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trong xi lanh là đều.</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5" name="Picture 4" descr="n28 SP Ly k27">
            <a:extLst>
              <a:ext uri="{FF2B5EF4-FFF2-40B4-BE49-F238E27FC236}">
                <a16:creationId xmlns:a16="http://schemas.microsoft.com/office/drawing/2014/main" id="{B83A243B-B607-EF52-F191-5C4AE325DE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67525" y="3429000"/>
            <a:ext cx="3916050" cy="2176351"/>
          </a:xfrm>
          <a:prstGeom prst="rect">
            <a:avLst/>
          </a:prstGeom>
          <a:noFill/>
        </p:spPr>
      </p:pic>
    </p:spTree>
    <p:extLst>
      <p:ext uri="{BB962C8B-B14F-4D97-AF65-F5344CB8AC3E}">
        <p14:creationId xmlns:p14="http://schemas.microsoft.com/office/powerpoint/2010/main" val="4021653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n28 SP Ly k27">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2" y="0"/>
            <a:ext cx="7772396" cy="4301328"/>
          </a:xfrm>
          <a:prstGeom prst="rect">
            <a:avLst/>
          </a:prstGeom>
        </p:spPr>
      </p:pic>
      <p:sp>
        <p:nvSpPr>
          <p:cNvPr id="6" name="Rectangle 5" descr="n28 SP Ly k27">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descr="n28 SP Ly k27">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28 SP Ly k27">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28 SP Ly k27">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28 SP Ly k27">
            <a:extLst>
              <a:ext uri="{FF2B5EF4-FFF2-40B4-BE49-F238E27FC236}">
                <a16:creationId xmlns:a16="http://schemas.microsoft.com/office/drawing/2014/main" id="{1446C2D4-8B4C-91DF-E219-F5D9E1B5421E}"/>
              </a:ext>
            </a:extLst>
          </p:cNvPr>
          <p:cNvSpPr/>
          <p:nvPr/>
        </p:nvSpPr>
        <p:spPr>
          <a:xfrm>
            <a:off x="585216" y="2271610"/>
            <a:ext cx="11144965" cy="3883556"/>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descr="n28 SP Ly k27">
            <a:extLst>
              <a:ext uri="{FF2B5EF4-FFF2-40B4-BE49-F238E27FC236}">
                <a16:creationId xmlns:a16="http://schemas.microsoft.com/office/drawing/2014/main" id="{C8B6B628-1AF0-2F06-600B-4A837338D771}"/>
              </a:ext>
            </a:extLst>
          </p:cNvPr>
          <p:cNvSpPr txBox="1"/>
          <p:nvPr/>
        </p:nvSpPr>
        <p:spPr>
          <a:xfrm>
            <a:off x="1093088" y="2719377"/>
            <a:ext cx="10291191" cy="483017"/>
          </a:xfrm>
          <a:prstGeom prst="rect">
            <a:avLst/>
          </a:prstGeom>
          <a:noFill/>
        </p:spPr>
        <p:txBody>
          <a:bodyPr wrap="square">
            <a:spAutoFit/>
          </a:bodyPr>
          <a:lstStyle/>
          <a:p>
            <a:pPr algn="just">
              <a:lnSpc>
                <a:spcPct val="115000"/>
              </a:lnSpc>
            </a:pP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1" name="TextBox 10" descr="n28 SP Ly k27">
            <a:extLst>
              <a:ext uri="{FF2B5EF4-FFF2-40B4-BE49-F238E27FC236}">
                <a16:creationId xmlns:a16="http://schemas.microsoft.com/office/drawing/2014/main" id="{F34829C3-DFDD-480E-F4E6-676A72B82EB6}"/>
              </a:ext>
            </a:extLst>
          </p:cNvPr>
          <p:cNvSpPr txBox="1"/>
          <p:nvPr/>
        </p:nvSpPr>
        <p:spPr>
          <a:xfrm>
            <a:off x="1093088" y="3241989"/>
            <a:ext cx="6213348" cy="461665"/>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rPr>
              <a:t>A =  </a:t>
            </a:r>
            <a:r>
              <a:rPr lang="en-US" sz="2400" spc="10" dirty="0">
                <a:solidFill>
                  <a:srgbClr val="202124"/>
                </a:solidFill>
                <a:effectLst/>
                <a:latin typeface="Times New Roman" panose="02020603050405020304" pitchFamily="18" charset="0"/>
                <a:ea typeface="Times New Roman" panose="02020603050405020304" pitchFamily="18" charset="0"/>
              </a:rPr>
              <a:t>Fs  =  20.0,1 = 2 J.</a:t>
            </a:r>
            <a:endParaRPr lang="vi-VN" sz="2400" dirty="0"/>
          </a:p>
        </p:txBody>
      </p:sp>
      <p:sp>
        <p:nvSpPr>
          <p:cNvPr id="15" name="TextBox 14" descr="n28 SP Ly k27">
            <a:extLst>
              <a:ext uri="{FF2B5EF4-FFF2-40B4-BE49-F238E27FC236}">
                <a16:creationId xmlns:a16="http://schemas.microsoft.com/office/drawing/2014/main" id="{4FEEA780-FE06-0E8F-BA3F-6B274401F900}"/>
              </a:ext>
            </a:extLst>
          </p:cNvPr>
          <p:cNvSpPr txBox="1"/>
          <p:nvPr/>
        </p:nvSpPr>
        <p:spPr>
          <a:xfrm>
            <a:off x="1038222" y="3638768"/>
            <a:ext cx="10400920" cy="483017"/>
          </a:xfrm>
          <a:prstGeom prst="rect">
            <a:avLst/>
          </a:prstGeom>
          <a:noFill/>
        </p:spPr>
        <p:txBody>
          <a:bodyPr wrap="square">
            <a:spAutoFit/>
          </a:bodyPr>
          <a:lstStyle/>
          <a:p>
            <a:pPr algn="just">
              <a:lnSpc>
                <a:spcPct val="115000"/>
              </a:lnSpc>
            </a:pP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∆U = A + Q. </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8" name="TextBox 17" descr="n28 SP Ly k27">
            <a:extLst>
              <a:ext uri="{FF2B5EF4-FFF2-40B4-BE49-F238E27FC236}">
                <a16:creationId xmlns:a16="http://schemas.microsoft.com/office/drawing/2014/main" id="{496ABF17-AAE2-1E64-D644-60F064809EB4}"/>
              </a:ext>
            </a:extLst>
          </p:cNvPr>
          <p:cNvSpPr txBox="1"/>
          <p:nvPr/>
        </p:nvSpPr>
        <p:spPr>
          <a:xfrm>
            <a:off x="1038222" y="4206999"/>
            <a:ext cx="6213348" cy="483017"/>
          </a:xfrm>
          <a:prstGeom prst="rect">
            <a:avLst/>
          </a:prstGeom>
          <a:noFill/>
        </p:spPr>
        <p:txBody>
          <a:bodyPr wrap="square">
            <a:spAutoFit/>
          </a:bodyPr>
          <a:lstStyle/>
          <a:p>
            <a:pPr algn="just">
              <a:lnSpc>
                <a:spcPct val="115000"/>
              </a:lnSpc>
            </a:pPr>
            <a:r>
              <a:rPr lang="en-US" sz="2400" spc="10" dirty="0" err="1">
                <a:solidFill>
                  <a:srgbClr val="202124"/>
                </a:solidFill>
                <a:effectLst/>
                <a:latin typeface="Times New Roman" panose="02020603050405020304" pitchFamily="18" charset="0"/>
                <a:ea typeface="Times New Roman" panose="02020603050405020304" pitchFamily="18" charset="0"/>
              </a:rPr>
              <a:t>Vì</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khí</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thực</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hiện</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công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nên</a:t>
            </a:r>
            <a:r>
              <a:rPr lang="en-US" sz="2400" spc="10" dirty="0">
                <a:solidFill>
                  <a:srgbClr val="202124"/>
                </a:solidFill>
                <a:effectLst/>
                <a:latin typeface="Times New Roman" panose="02020603050405020304" pitchFamily="18" charset="0"/>
                <a:ea typeface="Times New Roman" panose="02020603050405020304" pitchFamily="18" charset="0"/>
              </a:rPr>
              <a:t> A = −2 J; </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2" name="TextBox 21" descr="n28 SP Ly k27">
            <a:extLst>
              <a:ext uri="{FF2B5EF4-FFF2-40B4-BE49-F238E27FC236}">
                <a16:creationId xmlns:a16="http://schemas.microsoft.com/office/drawing/2014/main" id="{3C4DF59B-0CE3-296B-D981-B0591DFACA68}"/>
              </a:ext>
            </a:extLst>
          </p:cNvPr>
          <p:cNvSpPr txBox="1"/>
          <p:nvPr/>
        </p:nvSpPr>
        <p:spPr>
          <a:xfrm>
            <a:off x="1038222" y="4700884"/>
            <a:ext cx="6213348" cy="483017"/>
          </a:xfrm>
          <a:prstGeom prst="rect">
            <a:avLst/>
          </a:prstGeom>
          <a:noFill/>
        </p:spPr>
        <p:txBody>
          <a:bodyPr wrap="square">
            <a:spAutoFit/>
          </a:bodyPr>
          <a:lstStyle/>
          <a:p>
            <a:pPr algn="just">
              <a:lnSpc>
                <a:spcPct val="115000"/>
              </a:lnSpc>
            </a:pPr>
            <a:r>
              <a:rPr lang="en-US" sz="2400" spc="10" dirty="0" err="1">
                <a:solidFill>
                  <a:srgbClr val="202124"/>
                </a:solidFill>
                <a:effectLst/>
                <a:latin typeface="Times New Roman" panose="02020603050405020304" pitchFamily="18" charset="0"/>
                <a:ea typeface="Times New Roman" panose="02020603050405020304" pitchFamily="18" charset="0"/>
              </a:rPr>
              <a:t>Vì</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khí</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nhận</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nhiệt</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nên</a:t>
            </a:r>
            <a:r>
              <a:rPr lang="en-US" sz="2400" spc="10" dirty="0">
                <a:solidFill>
                  <a:srgbClr val="202124"/>
                </a:solidFill>
                <a:effectLst/>
                <a:latin typeface="Times New Roman" panose="02020603050405020304" pitchFamily="18" charset="0"/>
                <a:ea typeface="Times New Roman" panose="02020603050405020304" pitchFamily="18" charset="0"/>
              </a:rPr>
              <a:t> Q = +25 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5" name="TextBox 24" descr="n28 SP Ly k27">
            <a:extLst>
              <a:ext uri="{FF2B5EF4-FFF2-40B4-BE49-F238E27FC236}">
                <a16:creationId xmlns:a16="http://schemas.microsoft.com/office/drawing/2014/main" id="{8BE6F4A9-BC82-8BCE-992D-EAAE7D2FDC09}"/>
              </a:ext>
            </a:extLst>
          </p:cNvPr>
          <p:cNvSpPr txBox="1"/>
          <p:nvPr/>
        </p:nvSpPr>
        <p:spPr>
          <a:xfrm>
            <a:off x="1038222" y="5175804"/>
            <a:ext cx="10115556" cy="483017"/>
          </a:xfrm>
          <a:prstGeom prst="rect">
            <a:avLst/>
          </a:prstGeom>
          <a:noFill/>
        </p:spPr>
        <p:txBody>
          <a:bodyPr wrap="square">
            <a:spAutoFit/>
          </a:bodyPr>
          <a:lstStyle/>
          <a:p>
            <a:pPr algn="just">
              <a:lnSpc>
                <a:spcPct val="115000"/>
              </a:lnSpc>
            </a:pP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∆U = A + Q = </a:t>
            </a:r>
            <a:r>
              <a:rPr lang="en-US" sz="2400" spc="10" dirty="0">
                <a:solidFill>
                  <a:srgbClr val="202124"/>
                </a:solidFill>
                <a:effectLst/>
                <a:latin typeface="Times New Roman" panose="02020603050405020304" pitchFamily="18" charset="0"/>
                <a:ea typeface="Times New Roman" panose="02020603050405020304" pitchFamily="18" charset="0"/>
              </a:rPr>
              <a:t>−2 + 25 = 23 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6" name="Rectangle: Rounded Corners 25" descr="n28 SP Ly k27">
            <a:extLst>
              <a:ext uri="{FF2B5EF4-FFF2-40B4-BE49-F238E27FC236}">
                <a16:creationId xmlns:a16="http://schemas.microsoft.com/office/drawing/2014/main" id="{72C44A25-BDD5-F012-D77B-408E53F26D11}"/>
              </a:ext>
            </a:extLst>
          </p:cNvPr>
          <p:cNvSpPr/>
          <p:nvPr/>
        </p:nvSpPr>
        <p:spPr>
          <a:xfrm>
            <a:off x="1684086" y="3257461"/>
            <a:ext cx="512064"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7" name="Rectangle: Rounded Corners 26" descr="n28 SP Ly k27">
            <a:extLst>
              <a:ext uri="{FF2B5EF4-FFF2-40B4-BE49-F238E27FC236}">
                <a16:creationId xmlns:a16="http://schemas.microsoft.com/office/drawing/2014/main" id="{C0E05430-3F38-C9A3-BA51-0BA753558E04}"/>
              </a:ext>
            </a:extLst>
          </p:cNvPr>
          <p:cNvSpPr/>
          <p:nvPr/>
        </p:nvSpPr>
        <p:spPr>
          <a:xfrm>
            <a:off x="2484252" y="3247097"/>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8" name="Rectangle: Rounded Corners 27" descr="n28 SP Ly k27">
            <a:extLst>
              <a:ext uri="{FF2B5EF4-FFF2-40B4-BE49-F238E27FC236}">
                <a16:creationId xmlns:a16="http://schemas.microsoft.com/office/drawing/2014/main" id="{0E1CB16B-A459-FC57-04F1-63FB3C6D96EB}"/>
              </a:ext>
            </a:extLst>
          </p:cNvPr>
          <p:cNvSpPr/>
          <p:nvPr/>
        </p:nvSpPr>
        <p:spPr>
          <a:xfrm>
            <a:off x="3659008" y="3238124"/>
            <a:ext cx="512064"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9" name="Rectangle: Rounded Corners 28" descr="n28 SP Ly k27">
            <a:extLst>
              <a:ext uri="{FF2B5EF4-FFF2-40B4-BE49-F238E27FC236}">
                <a16:creationId xmlns:a16="http://schemas.microsoft.com/office/drawing/2014/main" id="{771CBE13-2A6A-9371-91E9-925A4709A7FE}"/>
              </a:ext>
            </a:extLst>
          </p:cNvPr>
          <p:cNvSpPr/>
          <p:nvPr/>
        </p:nvSpPr>
        <p:spPr>
          <a:xfrm>
            <a:off x="5664774" y="4213388"/>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30" name="Rectangle: Rounded Corners 29" descr="n28 SP Ly k27">
            <a:extLst>
              <a:ext uri="{FF2B5EF4-FFF2-40B4-BE49-F238E27FC236}">
                <a16:creationId xmlns:a16="http://schemas.microsoft.com/office/drawing/2014/main" id="{554B7BB4-33DB-6D29-C24E-10ED5A493162}"/>
              </a:ext>
            </a:extLst>
          </p:cNvPr>
          <p:cNvSpPr/>
          <p:nvPr/>
        </p:nvSpPr>
        <p:spPr>
          <a:xfrm>
            <a:off x="5987194" y="4711568"/>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31" name="Rectangle: Rounded Corners 30" descr="n28 SP Ly k27">
            <a:extLst>
              <a:ext uri="{FF2B5EF4-FFF2-40B4-BE49-F238E27FC236}">
                <a16:creationId xmlns:a16="http://schemas.microsoft.com/office/drawing/2014/main" id="{AC10B387-AB15-59BA-AB67-2A29C1E1232A}"/>
              </a:ext>
            </a:extLst>
          </p:cNvPr>
          <p:cNvSpPr/>
          <p:nvPr/>
        </p:nvSpPr>
        <p:spPr>
          <a:xfrm>
            <a:off x="8679246" y="5225203"/>
            <a:ext cx="1896458"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5124" name="Picture 4" descr="n28 SP Ly k27">
            <a:extLst>
              <a:ext uri="{FF2B5EF4-FFF2-40B4-BE49-F238E27FC236}">
                <a16:creationId xmlns:a16="http://schemas.microsoft.com/office/drawing/2014/main" id="{44C8F2A4-D3BC-77FE-20BD-6D3ED6DC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351" y="2299259"/>
            <a:ext cx="3230232" cy="248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32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 presetClass="entr" presetSubtype="4"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additive="base">
                                        <p:cTn id="27" dur="500" fill="hold"/>
                                        <p:tgtEl>
                                          <p:spTgt spid="5124"/>
                                        </p:tgtEl>
                                        <p:attrNameLst>
                                          <p:attrName>ppt_x</p:attrName>
                                        </p:attrNameLst>
                                      </p:cBhvr>
                                      <p:tavLst>
                                        <p:tav tm="0">
                                          <p:val>
                                            <p:strVal val="#ppt_x"/>
                                          </p:val>
                                        </p:tav>
                                        <p:tav tm="100000">
                                          <p:val>
                                            <p:strVal val="#ppt_x"/>
                                          </p:val>
                                        </p:tav>
                                      </p:tavLst>
                                    </p:anim>
                                    <p:anim calcmode="lin" valueType="num">
                                      <p:cBhvr additive="base">
                                        <p:cTn id="28" dur="500" fill="hold"/>
                                        <p:tgtEl>
                                          <p:spTgt spid="512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500"/>
                                        <p:tgtEl>
                                          <p:spTgt spid="25"/>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6"/>
                                        </p:tgtEl>
                                      </p:cBhvr>
                                    </p:animEffect>
                                    <p:anim calcmode="lin" valueType="num">
                                      <p:cBhvr>
                                        <p:cTn id="75" dur="1000"/>
                                        <p:tgtEl>
                                          <p:spTgt spid="26"/>
                                        </p:tgtEl>
                                        <p:attrNameLst>
                                          <p:attrName>ppt_x</p:attrName>
                                        </p:attrNameLst>
                                      </p:cBhvr>
                                      <p:tavLst>
                                        <p:tav tm="0">
                                          <p:val>
                                            <p:strVal val="ppt_x"/>
                                          </p:val>
                                        </p:tav>
                                        <p:tav tm="100000">
                                          <p:val>
                                            <p:strVal val="ppt_x"/>
                                          </p:val>
                                        </p:tav>
                                      </p:tavLst>
                                    </p:anim>
                                    <p:anim calcmode="lin" valueType="num">
                                      <p:cBhvr>
                                        <p:cTn id="76" dur="1000"/>
                                        <p:tgtEl>
                                          <p:spTgt spid="26"/>
                                        </p:tgtEl>
                                        <p:attrNameLst>
                                          <p:attrName>ppt_y</p:attrName>
                                        </p:attrNameLst>
                                      </p:cBhvr>
                                      <p:tavLst>
                                        <p:tav tm="0">
                                          <p:val>
                                            <p:strVal val="ppt_y"/>
                                          </p:val>
                                        </p:tav>
                                        <p:tav tm="100000">
                                          <p:val>
                                            <p:strVal val="ppt_y+.1"/>
                                          </p:val>
                                        </p:tav>
                                      </p:tavLst>
                                    </p:anim>
                                    <p:set>
                                      <p:cBhvr>
                                        <p:cTn id="7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7"/>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27"/>
                                        </p:tgtEl>
                                      </p:cBhvr>
                                    </p:animEffect>
                                    <p:anim calcmode="lin" valueType="num">
                                      <p:cBhvr>
                                        <p:cTn id="83" dur="1000"/>
                                        <p:tgtEl>
                                          <p:spTgt spid="27"/>
                                        </p:tgtEl>
                                        <p:attrNameLst>
                                          <p:attrName>ppt_x</p:attrName>
                                        </p:attrNameLst>
                                      </p:cBhvr>
                                      <p:tavLst>
                                        <p:tav tm="0">
                                          <p:val>
                                            <p:strVal val="ppt_x"/>
                                          </p:val>
                                        </p:tav>
                                        <p:tav tm="100000">
                                          <p:val>
                                            <p:strVal val="ppt_x"/>
                                          </p:val>
                                        </p:tav>
                                      </p:tavLst>
                                    </p:anim>
                                    <p:anim calcmode="lin" valueType="num">
                                      <p:cBhvr>
                                        <p:cTn id="84" dur="1000"/>
                                        <p:tgtEl>
                                          <p:spTgt spid="27"/>
                                        </p:tgtEl>
                                        <p:attrNameLst>
                                          <p:attrName>ppt_y</p:attrName>
                                        </p:attrNameLst>
                                      </p:cBhvr>
                                      <p:tavLst>
                                        <p:tav tm="0">
                                          <p:val>
                                            <p:strVal val="ppt_y"/>
                                          </p:val>
                                        </p:tav>
                                        <p:tav tm="100000">
                                          <p:val>
                                            <p:strVal val="ppt_y+.1"/>
                                          </p:val>
                                        </p:tav>
                                      </p:tavLst>
                                    </p:anim>
                                    <p:set>
                                      <p:cBhvr>
                                        <p:cTn id="8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42" presetClass="exit" presetSubtype="0" fill="hold" grpId="1" nodeType="clickEffect">
                                  <p:stCondLst>
                                    <p:cond delay="0"/>
                                  </p:stCondLst>
                                  <p:childTnLst>
                                    <p:animEffect transition="out" filter="fade">
                                      <p:cBhvr>
                                        <p:cTn id="90" dur="1000"/>
                                        <p:tgtEl>
                                          <p:spTgt spid="28"/>
                                        </p:tgtEl>
                                      </p:cBhvr>
                                    </p:animEffect>
                                    <p:anim calcmode="lin" valueType="num">
                                      <p:cBhvr>
                                        <p:cTn id="91" dur="1000"/>
                                        <p:tgtEl>
                                          <p:spTgt spid="28"/>
                                        </p:tgtEl>
                                        <p:attrNameLst>
                                          <p:attrName>ppt_x</p:attrName>
                                        </p:attrNameLst>
                                      </p:cBhvr>
                                      <p:tavLst>
                                        <p:tav tm="0">
                                          <p:val>
                                            <p:strVal val="ppt_x"/>
                                          </p:val>
                                        </p:tav>
                                        <p:tav tm="100000">
                                          <p:val>
                                            <p:strVal val="ppt_x"/>
                                          </p:val>
                                        </p:tav>
                                      </p:tavLst>
                                    </p:anim>
                                    <p:anim calcmode="lin" valueType="num">
                                      <p:cBhvr>
                                        <p:cTn id="92" dur="1000"/>
                                        <p:tgtEl>
                                          <p:spTgt spid="28"/>
                                        </p:tgtEl>
                                        <p:attrNameLst>
                                          <p:attrName>ppt_y</p:attrName>
                                        </p:attrNameLst>
                                      </p:cBhvr>
                                      <p:tavLst>
                                        <p:tav tm="0">
                                          <p:val>
                                            <p:strVal val="ppt_y"/>
                                          </p:val>
                                        </p:tav>
                                        <p:tav tm="100000">
                                          <p:val>
                                            <p:strVal val="ppt_y+.1"/>
                                          </p:val>
                                        </p:tav>
                                      </p:tavLst>
                                    </p:anim>
                                    <p:set>
                                      <p:cBhvr>
                                        <p:cTn id="9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42" presetClass="exit" presetSubtype="0" fill="hold" grpId="1" nodeType="clickEffect">
                                  <p:stCondLst>
                                    <p:cond delay="0"/>
                                  </p:stCondLst>
                                  <p:childTnLst>
                                    <p:animEffect transition="out" filter="fade">
                                      <p:cBhvr>
                                        <p:cTn id="98" dur="1000"/>
                                        <p:tgtEl>
                                          <p:spTgt spid="29"/>
                                        </p:tgtEl>
                                      </p:cBhvr>
                                    </p:animEffect>
                                    <p:anim calcmode="lin" valueType="num">
                                      <p:cBhvr>
                                        <p:cTn id="99" dur="1000"/>
                                        <p:tgtEl>
                                          <p:spTgt spid="29"/>
                                        </p:tgtEl>
                                        <p:attrNameLst>
                                          <p:attrName>ppt_x</p:attrName>
                                        </p:attrNameLst>
                                      </p:cBhvr>
                                      <p:tavLst>
                                        <p:tav tm="0">
                                          <p:val>
                                            <p:strVal val="ppt_x"/>
                                          </p:val>
                                        </p:tav>
                                        <p:tav tm="100000">
                                          <p:val>
                                            <p:strVal val="ppt_x"/>
                                          </p:val>
                                        </p:tav>
                                      </p:tavLst>
                                    </p:anim>
                                    <p:anim calcmode="lin" valueType="num">
                                      <p:cBhvr>
                                        <p:cTn id="100" dur="1000"/>
                                        <p:tgtEl>
                                          <p:spTgt spid="29"/>
                                        </p:tgtEl>
                                        <p:attrNameLst>
                                          <p:attrName>ppt_y</p:attrName>
                                        </p:attrNameLst>
                                      </p:cBhvr>
                                      <p:tavLst>
                                        <p:tav tm="0">
                                          <p:val>
                                            <p:strVal val="ppt_y"/>
                                          </p:val>
                                        </p:tav>
                                        <p:tav tm="100000">
                                          <p:val>
                                            <p:strVal val="ppt_y+.1"/>
                                          </p:val>
                                        </p:tav>
                                      </p:tavLst>
                                    </p:anim>
                                    <p:set>
                                      <p:cBhvr>
                                        <p:cTn id="10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42" presetClass="exit" presetSubtype="0" fill="hold" grpId="1" nodeType="clickEffect">
                                  <p:stCondLst>
                                    <p:cond delay="0"/>
                                  </p:stCondLst>
                                  <p:childTnLst>
                                    <p:animEffect transition="out" filter="fade">
                                      <p:cBhvr>
                                        <p:cTn id="106" dur="1000"/>
                                        <p:tgtEl>
                                          <p:spTgt spid="30"/>
                                        </p:tgtEl>
                                      </p:cBhvr>
                                    </p:animEffect>
                                    <p:anim calcmode="lin" valueType="num">
                                      <p:cBhvr>
                                        <p:cTn id="107" dur="1000"/>
                                        <p:tgtEl>
                                          <p:spTgt spid="30"/>
                                        </p:tgtEl>
                                        <p:attrNameLst>
                                          <p:attrName>ppt_x</p:attrName>
                                        </p:attrNameLst>
                                      </p:cBhvr>
                                      <p:tavLst>
                                        <p:tav tm="0">
                                          <p:val>
                                            <p:strVal val="ppt_x"/>
                                          </p:val>
                                        </p:tav>
                                        <p:tav tm="100000">
                                          <p:val>
                                            <p:strVal val="ppt_x"/>
                                          </p:val>
                                        </p:tav>
                                      </p:tavLst>
                                    </p:anim>
                                    <p:anim calcmode="lin" valueType="num">
                                      <p:cBhvr>
                                        <p:cTn id="108" dur="1000"/>
                                        <p:tgtEl>
                                          <p:spTgt spid="30"/>
                                        </p:tgtEl>
                                        <p:attrNameLst>
                                          <p:attrName>ppt_y</p:attrName>
                                        </p:attrNameLst>
                                      </p:cBhvr>
                                      <p:tavLst>
                                        <p:tav tm="0">
                                          <p:val>
                                            <p:strVal val="ppt_y"/>
                                          </p:val>
                                        </p:tav>
                                        <p:tav tm="100000">
                                          <p:val>
                                            <p:strVal val="ppt_y+.1"/>
                                          </p:val>
                                        </p:tav>
                                      </p:tavLst>
                                    </p:anim>
                                    <p:set>
                                      <p:cBhvr>
                                        <p:cTn id="10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0" restart="whenNotActive" fill="hold" evtFilter="cancelBubble" nodeType="interactiveSeq">
                <p:stCondLst>
                  <p:cond evt="onClick" delay="0">
                    <p:tgtEl>
                      <p:spTgt spid="31"/>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31"/>
                                        </p:tgtEl>
                                      </p:cBhvr>
                                    </p:animEffect>
                                    <p:anim calcmode="lin" valueType="num">
                                      <p:cBhvr>
                                        <p:cTn id="115" dur="1000"/>
                                        <p:tgtEl>
                                          <p:spTgt spid="31"/>
                                        </p:tgtEl>
                                        <p:attrNameLst>
                                          <p:attrName>ppt_x</p:attrName>
                                        </p:attrNameLst>
                                      </p:cBhvr>
                                      <p:tavLst>
                                        <p:tav tm="0">
                                          <p:val>
                                            <p:strVal val="ppt_x"/>
                                          </p:val>
                                        </p:tav>
                                        <p:tav tm="100000">
                                          <p:val>
                                            <p:strVal val="ppt_x"/>
                                          </p:val>
                                        </p:tav>
                                      </p:tavLst>
                                    </p:anim>
                                    <p:anim calcmode="lin" valueType="num">
                                      <p:cBhvr>
                                        <p:cTn id="116" dur="1000"/>
                                        <p:tgtEl>
                                          <p:spTgt spid="31"/>
                                        </p:tgtEl>
                                        <p:attrNameLst>
                                          <p:attrName>ppt_y</p:attrName>
                                        </p:attrNameLst>
                                      </p:cBhvr>
                                      <p:tavLst>
                                        <p:tav tm="0">
                                          <p:val>
                                            <p:strVal val="ppt_y"/>
                                          </p:val>
                                        </p:tav>
                                        <p:tav tm="100000">
                                          <p:val>
                                            <p:strVal val="ppt_y+.1"/>
                                          </p:val>
                                        </p:tav>
                                      </p:tavLst>
                                    </p:anim>
                                    <p:set>
                                      <p:cBhvr>
                                        <p:cTn id="117"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 grpId="0" animBg="1"/>
      <p:bldP spid="7" grpId="0" animBg="1"/>
      <p:bldP spid="8" grpId="0" animBg="1"/>
      <p:bldP spid="6" grpId="0"/>
      <p:bldP spid="11" grpId="0"/>
      <p:bldP spid="15" grpId="0"/>
      <p:bldP spid="18" grpId="0"/>
      <p:bldP spid="22" grpId="0"/>
      <p:bldP spid="25" grpId="0"/>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A188FEAA-F238-25AA-C931-5C7FF5CF6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3" name="Hexagon 2" descr="n28 SP Ly k27">
            <a:extLst>
              <a:ext uri="{FF2B5EF4-FFF2-40B4-BE49-F238E27FC236}">
                <a16:creationId xmlns:a16="http://schemas.microsoft.com/office/drawing/2014/main" id="{63235CF5-2291-EDCA-7905-CA6E91254C7F}"/>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Bài</a:t>
            </a:r>
            <a:endParaRPr lang="en-US" sz="6000" dirty="0"/>
          </a:p>
        </p:txBody>
      </p:sp>
      <p:sp>
        <p:nvSpPr>
          <p:cNvPr id="4" name="Hexagon 3" descr="n28 SP Ly k27">
            <a:extLst>
              <a:ext uri="{FF2B5EF4-FFF2-40B4-BE49-F238E27FC236}">
                <a16:creationId xmlns:a16="http://schemas.microsoft.com/office/drawing/2014/main" id="{5460AE8F-4BE2-F43B-99C9-5F003EA50750}"/>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tập</a:t>
            </a:r>
            <a:endParaRPr lang="en-US" sz="6000" dirty="0"/>
          </a:p>
        </p:txBody>
      </p:sp>
      <p:sp>
        <p:nvSpPr>
          <p:cNvPr id="5" name="Hexagon 4" descr="n28 SP Ly k27">
            <a:extLst>
              <a:ext uri="{FF2B5EF4-FFF2-40B4-BE49-F238E27FC236}">
                <a16:creationId xmlns:a16="http://schemas.microsoft.com/office/drawing/2014/main" id="{E6FAB0F6-4EF3-45DB-77D7-9B8D3451EABB}"/>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dụng</a:t>
            </a:r>
            <a:endParaRPr lang="en-US"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descr="n28 SP Ly k27">
            <a:extLst>
              <a:ext uri="{FF2B5EF4-FFF2-40B4-BE49-F238E27FC236}">
                <a16:creationId xmlns:a16="http://schemas.microsoft.com/office/drawing/2014/main" id="{3F8971D0-7430-4641-4246-482249943B0D}"/>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t>vận</a:t>
            </a:r>
            <a:endParaRPr lang="en-US" sz="6000" dirty="0"/>
          </a:p>
        </p:txBody>
      </p:sp>
      <p:pic>
        <p:nvPicPr>
          <p:cNvPr id="7" name="Picture 6" descr="n28 SP Ly k27">
            <a:extLst>
              <a:ext uri="{FF2B5EF4-FFF2-40B4-BE49-F238E27FC236}">
                <a16:creationId xmlns:a16="http://schemas.microsoft.com/office/drawing/2014/main" id="{CC50960F-FD95-0779-6DE0-C5FFEAF64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206728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3"/>
                                        </p:tgtEl>
                                        <p:attrNameLst>
                                          <p:attrName>style.color</p:attrName>
                                        </p:attrNameLst>
                                      </p:cBhvr>
                                      <p:by>
                                        <p:hsl h="7200000" s="0" l="0"/>
                                      </p:by>
                                    </p:animClr>
                                    <p:animClr clrSpc="hsl" dir="cw">
                                      <p:cBhvr>
                                        <p:cTn id="27" dur="1000" fill="hold"/>
                                        <p:tgtEl>
                                          <p:spTgt spid="3"/>
                                        </p:tgtEl>
                                        <p:attrNameLst>
                                          <p:attrName>fillcolor</p:attrName>
                                        </p:attrNameLst>
                                      </p:cBhvr>
                                      <p:by>
                                        <p:hsl h="7200000" s="0" l="0"/>
                                      </p:by>
                                    </p:animClr>
                                    <p:animClr clrSpc="hsl" dir="cw">
                                      <p:cBhvr>
                                        <p:cTn id="28" dur="1000" fill="hold"/>
                                        <p:tgtEl>
                                          <p:spTgt spid="3"/>
                                        </p:tgtEl>
                                        <p:attrNameLst>
                                          <p:attrName>stroke.color</p:attrName>
                                        </p:attrNameLst>
                                      </p:cBhvr>
                                      <p:by>
                                        <p:hsl h="7200000" s="0" l="0"/>
                                      </p:by>
                                    </p:animClr>
                                    <p:set>
                                      <p:cBhvr>
                                        <p:cTn id="29" dur="1000" fill="hold"/>
                                        <p:tgtEl>
                                          <p:spTgt spid="3"/>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4"/>
                                        </p:tgtEl>
                                        <p:attrNameLst>
                                          <p:attrName>style.color</p:attrName>
                                        </p:attrNameLst>
                                      </p:cBhvr>
                                      <p:by>
                                        <p:hsl h="7200000" s="0" l="0"/>
                                      </p:by>
                                    </p:animClr>
                                    <p:animClr clrSpc="hsl" dir="cw">
                                      <p:cBhvr>
                                        <p:cTn id="32" dur="500" fill="hold"/>
                                        <p:tgtEl>
                                          <p:spTgt spid="4"/>
                                        </p:tgtEl>
                                        <p:attrNameLst>
                                          <p:attrName>fillcolor</p:attrName>
                                        </p:attrNameLst>
                                      </p:cBhvr>
                                      <p:by>
                                        <p:hsl h="7200000" s="0" l="0"/>
                                      </p:by>
                                    </p:animClr>
                                    <p:animClr clrSpc="hsl" dir="cw">
                                      <p:cBhvr>
                                        <p:cTn id="33" dur="500" fill="hold"/>
                                        <p:tgtEl>
                                          <p:spTgt spid="4"/>
                                        </p:tgtEl>
                                        <p:attrNameLst>
                                          <p:attrName>stroke.color</p:attrName>
                                        </p:attrNameLst>
                                      </p:cBhvr>
                                      <p:by>
                                        <p:hsl h="7200000" s="0" l="0"/>
                                      </p:by>
                                    </p:animClr>
                                    <p:set>
                                      <p:cBhvr>
                                        <p:cTn id="34" dur="500" fill="hold"/>
                                        <p:tgtEl>
                                          <p:spTgt spid="4"/>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6"/>
                                        </p:tgtEl>
                                        <p:attrNameLst>
                                          <p:attrName>style.color</p:attrName>
                                        </p:attrNameLst>
                                      </p:cBhvr>
                                      <p:by>
                                        <p:hsl h="7200000" s="0" l="0"/>
                                      </p:by>
                                    </p:animClr>
                                    <p:animClr clrSpc="hsl" dir="cw">
                                      <p:cBhvr>
                                        <p:cTn id="37" dur="750" fill="hold"/>
                                        <p:tgtEl>
                                          <p:spTgt spid="6"/>
                                        </p:tgtEl>
                                        <p:attrNameLst>
                                          <p:attrName>fillcolor</p:attrName>
                                        </p:attrNameLst>
                                      </p:cBhvr>
                                      <p:by>
                                        <p:hsl h="7200000" s="0" l="0"/>
                                      </p:by>
                                    </p:animClr>
                                    <p:animClr clrSpc="hsl" dir="cw">
                                      <p:cBhvr>
                                        <p:cTn id="38" dur="750" fill="hold"/>
                                        <p:tgtEl>
                                          <p:spTgt spid="6"/>
                                        </p:tgtEl>
                                        <p:attrNameLst>
                                          <p:attrName>stroke.color</p:attrName>
                                        </p:attrNameLst>
                                      </p:cBhvr>
                                      <p:by>
                                        <p:hsl h="7200000" s="0" l="0"/>
                                      </p:by>
                                    </p:animClr>
                                    <p:set>
                                      <p:cBhvr>
                                        <p:cTn id="39" dur="750" fill="hold"/>
                                        <p:tgtEl>
                                          <p:spTgt spid="6"/>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5"/>
                                        </p:tgtEl>
                                        <p:attrNameLst>
                                          <p:attrName>style.color</p:attrName>
                                        </p:attrNameLst>
                                      </p:cBhvr>
                                      <p:by>
                                        <p:hsl h="7200000" s="0" l="0"/>
                                      </p:by>
                                    </p:animClr>
                                    <p:animClr clrSpc="hsl" dir="cw">
                                      <p:cBhvr>
                                        <p:cTn id="42" dur="250" fill="hold"/>
                                        <p:tgtEl>
                                          <p:spTgt spid="5"/>
                                        </p:tgtEl>
                                        <p:attrNameLst>
                                          <p:attrName>fillcolor</p:attrName>
                                        </p:attrNameLst>
                                      </p:cBhvr>
                                      <p:by>
                                        <p:hsl h="7200000" s="0" l="0"/>
                                      </p:by>
                                    </p:animClr>
                                    <p:animClr clrSpc="hsl" dir="cw">
                                      <p:cBhvr>
                                        <p:cTn id="43" dur="250" fill="hold"/>
                                        <p:tgtEl>
                                          <p:spTgt spid="5"/>
                                        </p:tgtEl>
                                        <p:attrNameLst>
                                          <p:attrName>stroke.color</p:attrName>
                                        </p:attrNameLst>
                                      </p:cBhvr>
                                      <p:by>
                                        <p:hsl h="7200000" s="0" l="0"/>
                                      </p:by>
                                    </p:animClr>
                                    <p:set>
                                      <p:cBhvr>
                                        <p:cTn id="44" dur="250" fill="hold"/>
                                        <p:tgtEl>
                                          <p:spTgt spid="5"/>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1000" fill="hold"/>
                                        <p:tgtEl>
                                          <p:spTgt spid="7"/>
                                        </p:tgtEl>
                                        <p:attrNameLst>
                                          <p:attrName>ppt_x</p:attrName>
                                        </p:attrNameLst>
                                      </p:cBhvr>
                                      <p:tavLst>
                                        <p:tav tm="0">
                                          <p:val>
                                            <p:strVal val="0-#ppt_w/2"/>
                                          </p:val>
                                        </p:tav>
                                        <p:tav tm="100000">
                                          <p:val>
                                            <p:strVal val="#ppt_x"/>
                                          </p:val>
                                        </p:tav>
                                      </p:tavLst>
                                    </p:anim>
                                    <p:anim calcmode="lin" valueType="num">
                                      <p:cBhvr additive="base">
                                        <p:cTn id="4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44DCC8D2-81C9-417A-666E-0BB2CA002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28 SP Ly k27">
            <a:extLst>
              <a:ext uri="{FF2B5EF4-FFF2-40B4-BE49-F238E27FC236}">
                <a16:creationId xmlns:a16="http://schemas.microsoft.com/office/drawing/2014/main" id="{59C9FEE4-4E3A-AA22-929F-64DB34F59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28 SP Ly k27">
            <a:extLst>
              <a:ext uri="{FF2B5EF4-FFF2-40B4-BE49-F238E27FC236}">
                <a16:creationId xmlns:a16="http://schemas.microsoft.com/office/drawing/2014/main" id="{1D20A981-796F-CBF6-4062-00F61A67AC83}"/>
              </a:ext>
            </a:extLst>
          </p:cNvPr>
          <p:cNvSpPr/>
          <p:nvPr/>
        </p:nvSpPr>
        <p:spPr>
          <a:xfrm>
            <a:off x="800353" y="490861"/>
            <a:ext cx="8543925" cy="1607820"/>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cs typeface="Times New Roman" panose="02020603050405020304" pitchFamily="18" charset="0"/>
              </a:rPr>
              <a:t>Câu 1.  </a:t>
            </a:r>
            <a:r>
              <a:rPr lang="vi-VN" sz="2800" dirty="0">
                <a:solidFill>
                  <a:schemeClr val="tx1"/>
                </a:solidFill>
                <a:latin typeface="Times New Roman" panose="02020603050405020304" pitchFamily="18" charset="0"/>
                <a:cs typeface="Times New Roman" panose="02020603050405020304" pitchFamily="18" charset="0"/>
              </a:rPr>
              <a:t>Người ta cung cấp cho khí trong một </a:t>
            </a:r>
            <a:r>
              <a:rPr lang="vi-VN" sz="2800" dirty="0" err="1">
                <a:solidFill>
                  <a:schemeClr val="tx1"/>
                </a:solidFill>
                <a:latin typeface="Times New Roman" panose="02020603050405020304" pitchFamily="18" charset="0"/>
                <a:cs typeface="Times New Roman" panose="02020603050405020304" pitchFamily="18" charset="0"/>
              </a:rPr>
              <a:t>xilanh</a:t>
            </a:r>
            <a:r>
              <a:rPr lang="vi-VN" sz="2800" dirty="0">
                <a:solidFill>
                  <a:schemeClr val="tx1"/>
                </a:solidFill>
                <a:latin typeface="Times New Roman" panose="02020603050405020304" pitchFamily="18" charset="0"/>
                <a:cs typeface="Times New Roman" panose="02020603050405020304" pitchFamily="18" charset="0"/>
              </a:rPr>
              <a:t> nằm ngang nhiệt lượng 2 J. Khí nở ra đẩy </a:t>
            </a:r>
            <a:r>
              <a:rPr lang="vi-VN" sz="2800" dirty="0" err="1">
                <a:solidFill>
                  <a:schemeClr val="tx1"/>
                </a:solidFill>
                <a:latin typeface="Times New Roman" panose="02020603050405020304" pitchFamily="18" charset="0"/>
                <a:cs typeface="Times New Roman" panose="02020603050405020304" pitchFamily="18" charset="0"/>
              </a:rPr>
              <a:t>pit</a:t>
            </a:r>
            <a:r>
              <a:rPr lang="vi-VN" sz="2800" dirty="0">
                <a:solidFill>
                  <a:schemeClr val="tx1"/>
                </a:solidFill>
                <a:latin typeface="Times New Roman" panose="02020603050405020304" pitchFamily="18" charset="0"/>
                <a:cs typeface="Times New Roman" panose="02020603050405020304" pitchFamily="18" charset="0"/>
              </a:rPr>
              <a:t>-tông đi một đoạn </a:t>
            </a:r>
            <a:r>
              <a:rPr lang="vi-VN" sz="2800" dirty="0" err="1">
                <a:solidFill>
                  <a:schemeClr val="tx1"/>
                </a:solidFill>
                <a:latin typeface="Times New Roman" panose="02020603050405020304" pitchFamily="18" charset="0"/>
                <a:cs typeface="Times New Roman" panose="02020603050405020304" pitchFamily="18" charset="0"/>
              </a:rPr>
              <a:t>5cm</a:t>
            </a:r>
            <a:r>
              <a:rPr lang="vi-VN" sz="2800" dirty="0">
                <a:solidFill>
                  <a:schemeClr val="tx1"/>
                </a:solidFill>
                <a:latin typeface="Times New Roman" panose="02020603050405020304" pitchFamily="18" charset="0"/>
                <a:cs typeface="Times New Roman" panose="02020603050405020304" pitchFamily="18" charset="0"/>
              </a:rPr>
              <a:t> với một lực có độ lớn là </a:t>
            </a:r>
            <a:r>
              <a:rPr lang="vi-VN" sz="2800" dirty="0" err="1">
                <a:solidFill>
                  <a:schemeClr val="tx1"/>
                </a:solidFill>
                <a:latin typeface="Times New Roman" panose="02020603050405020304" pitchFamily="18" charset="0"/>
                <a:cs typeface="Times New Roman" panose="02020603050405020304" pitchFamily="18" charset="0"/>
              </a:rPr>
              <a:t>20N</a:t>
            </a:r>
            <a:r>
              <a:rPr lang="vi-VN" sz="2800" dirty="0">
                <a:solidFill>
                  <a:schemeClr val="tx1"/>
                </a:solidFill>
                <a:latin typeface="Times New Roman" panose="02020603050405020304" pitchFamily="18" charset="0"/>
                <a:cs typeface="Times New Roman" panose="02020603050405020304" pitchFamily="18" charset="0"/>
              </a:rPr>
              <a:t>. Độ biến thiên nội năng của khí là:</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descr="n28 SP Ly k27">
            <a:extLst>
              <a:ext uri="{FF2B5EF4-FFF2-40B4-BE49-F238E27FC236}">
                <a16:creationId xmlns:a16="http://schemas.microsoft.com/office/drawing/2014/main" id="{3218553A-6185-CCE2-DC56-20DEB786F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21180"/>
            <a:ext cx="1600706" cy="1607820"/>
          </a:xfrm>
          <a:prstGeom prst="rect">
            <a:avLst/>
          </a:prstGeom>
        </p:spPr>
      </p:pic>
      <p:sp>
        <p:nvSpPr>
          <p:cNvPr id="6" name="Rectangle: Rounded Corners 5" descr="n28 SP Ly k27">
            <a:extLst>
              <a:ext uri="{FF2B5EF4-FFF2-40B4-BE49-F238E27FC236}">
                <a16:creationId xmlns:a16="http://schemas.microsoft.com/office/drawing/2014/main" id="{EDAB7626-E3CF-3452-AC74-EDF2BC33F6D0}"/>
              </a:ext>
            </a:extLst>
          </p:cNvPr>
          <p:cNvSpPr/>
          <p:nvPr/>
        </p:nvSpPr>
        <p:spPr>
          <a:xfrm>
            <a:off x="831470" y="5747067"/>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1J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Picture 6" descr="n28 SP Ly k27">
            <a:extLst>
              <a:ext uri="{FF2B5EF4-FFF2-40B4-BE49-F238E27FC236}">
                <a16:creationId xmlns:a16="http://schemas.microsoft.com/office/drawing/2014/main" id="{9344870E-6650-7275-54F7-EB12F0E67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28 SP Ly k27">
            <a:extLst>
              <a:ext uri="{FF2B5EF4-FFF2-40B4-BE49-F238E27FC236}">
                <a16:creationId xmlns:a16="http://schemas.microsoft.com/office/drawing/2014/main" id="{A428D238-C74E-39A1-0521-7EC849A2F1DF}"/>
              </a:ext>
            </a:extLst>
          </p:cNvPr>
          <p:cNvSpPr/>
          <p:nvPr/>
        </p:nvSpPr>
        <p:spPr>
          <a:xfrm>
            <a:off x="3685740" y="5724063"/>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0,5J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descr="n28 SP Ly k27">
            <a:extLst>
              <a:ext uri="{FF2B5EF4-FFF2-40B4-BE49-F238E27FC236}">
                <a16:creationId xmlns:a16="http://schemas.microsoft.com/office/drawing/2014/main" id="{1706C355-E7E4-E78E-9633-E7191E966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28 SP Ly k27">
            <a:extLst>
              <a:ext uri="{FF2B5EF4-FFF2-40B4-BE49-F238E27FC236}">
                <a16:creationId xmlns:a16="http://schemas.microsoft.com/office/drawing/2014/main" id="{4D1C7761-4598-B9F7-6DD1-B8AA364AA624}"/>
              </a:ext>
            </a:extLst>
          </p:cNvPr>
          <p:cNvSpPr/>
          <p:nvPr/>
        </p:nvSpPr>
        <p:spPr>
          <a:xfrm>
            <a:off x="6576138" y="5719844"/>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1,5J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1" name="Picture 10" descr="n28 SP Ly k27">
            <a:extLst>
              <a:ext uri="{FF2B5EF4-FFF2-40B4-BE49-F238E27FC236}">
                <a16:creationId xmlns:a16="http://schemas.microsoft.com/office/drawing/2014/main" id="{0AE7CBA1-7527-DAD2-59AD-D4FAB23CD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28 SP Ly k27">
            <a:extLst>
              <a:ext uri="{FF2B5EF4-FFF2-40B4-BE49-F238E27FC236}">
                <a16:creationId xmlns:a16="http://schemas.microsoft.com/office/drawing/2014/main" id="{447E7C21-E67E-D392-09A6-66F70523DCA4}"/>
              </a:ext>
            </a:extLst>
          </p:cNvPr>
          <p:cNvSpPr/>
          <p:nvPr/>
        </p:nvSpPr>
        <p:spPr>
          <a:xfrm>
            <a:off x="9467357" y="5719843"/>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2J</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001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00B0F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FFFF0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21AF55A9-727F-8183-6388-23BC1A5C3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28 SP Ly k27">
            <a:extLst>
              <a:ext uri="{FF2B5EF4-FFF2-40B4-BE49-F238E27FC236}">
                <a16:creationId xmlns:a16="http://schemas.microsoft.com/office/drawing/2014/main" id="{65BADA73-2BC3-A5A6-2469-C9EF3D82C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28 SP Ly k27">
            <a:extLst>
              <a:ext uri="{FF2B5EF4-FFF2-40B4-BE49-F238E27FC236}">
                <a16:creationId xmlns:a16="http://schemas.microsoft.com/office/drawing/2014/main" id="{9DD7B40F-6A52-77C4-541D-5BBB0545B58A}"/>
              </a:ext>
            </a:extLst>
          </p:cNvPr>
          <p:cNvSpPr/>
          <p:nvPr/>
        </p:nvSpPr>
        <p:spPr>
          <a:xfrm>
            <a:off x="1494155" y="484144"/>
            <a:ext cx="7840345" cy="2068555"/>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tx1"/>
                </a:solidFill>
                <a:latin typeface="Times New Roman" panose="02020603050405020304" pitchFamily="18" charset="0"/>
                <a:cs typeface="Times New Roman" panose="02020603050405020304" pitchFamily="18" charset="0"/>
              </a:rPr>
              <a:t>Câu 2.  </a:t>
            </a:r>
            <a:r>
              <a:rPr lang="vi-VN" sz="3200" dirty="0">
                <a:solidFill>
                  <a:schemeClr val="tx1"/>
                </a:solidFill>
                <a:latin typeface="Times New Roman" panose="02020603050405020304" pitchFamily="18" charset="0"/>
                <a:cs typeface="Times New Roman" panose="02020603050405020304" pitchFamily="18" charset="0"/>
              </a:rPr>
              <a:t>Người ta thực hiện công </a:t>
            </a:r>
            <a:r>
              <a:rPr lang="vi-VN" sz="3200" dirty="0" err="1">
                <a:solidFill>
                  <a:schemeClr val="tx1"/>
                </a:solidFill>
                <a:latin typeface="Times New Roman" panose="02020603050405020304" pitchFamily="18" charset="0"/>
                <a:cs typeface="Times New Roman" panose="02020603050405020304" pitchFamily="18" charset="0"/>
              </a:rPr>
              <a:t>100J</a:t>
            </a:r>
            <a:r>
              <a:rPr lang="vi-VN" sz="3200" dirty="0">
                <a:solidFill>
                  <a:schemeClr val="tx1"/>
                </a:solidFill>
                <a:latin typeface="Times New Roman" panose="02020603050405020304" pitchFamily="18" charset="0"/>
                <a:cs typeface="Times New Roman" panose="02020603050405020304" pitchFamily="18" charset="0"/>
              </a:rPr>
              <a:t> để nén khí trong một </a:t>
            </a:r>
            <a:r>
              <a:rPr lang="vi-VN" sz="3200" dirty="0" err="1">
                <a:solidFill>
                  <a:schemeClr val="tx1"/>
                </a:solidFill>
                <a:latin typeface="Times New Roman" panose="02020603050405020304" pitchFamily="18" charset="0"/>
                <a:cs typeface="Times New Roman" panose="02020603050405020304" pitchFamily="18" charset="0"/>
              </a:rPr>
              <a:t>xilanh</a:t>
            </a:r>
            <a:r>
              <a:rPr lang="vi-VN" sz="3200" dirty="0">
                <a:solidFill>
                  <a:schemeClr val="tx1"/>
                </a:solidFill>
                <a:latin typeface="Times New Roman" panose="02020603050405020304" pitchFamily="18" charset="0"/>
                <a:cs typeface="Times New Roman" panose="02020603050405020304" pitchFamily="18" charset="0"/>
              </a:rPr>
              <a:t>. Biết khí truyền ra môi trường xung quanh nhiệt lượng </a:t>
            </a:r>
            <a:r>
              <a:rPr lang="vi-VN" sz="3200" dirty="0" err="1">
                <a:solidFill>
                  <a:schemeClr val="tx1"/>
                </a:solidFill>
                <a:latin typeface="Times New Roman" panose="02020603050405020304" pitchFamily="18" charset="0"/>
                <a:cs typeface="Times New Roman" panose="02020603050405020304" pitchFamily="18" charset="0"/>
              </a:rPr>
              <a:t>20J</a:t>
            </a:r>
            <a:r>
              <a:rPr lang="vi-VN" sz="3200" dirty="0">
                <a:solidFill>
                  <a:schemeClr val="tx1"/>
                </a:solidFill>
                <a:latin typeface="Times New Roman" panose="02020603050405020304" pitchFamily="18" charset="0"/>
                <a:cs typeface="Times New Roman" panose="02020603050405020304" pitchFamily="18" charset="0"/>
              </a:rPr>
              <a:t> độ biến thiên nội năng của khí là:</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descr="n28 SP Ly k27">
            <a:extLst>
              <a:ext uri="{FF2B5EF4-FFF2-40B4-BE49-F238E27FC236}">
                <a16:creationId xmlns:a16="http://schemas.microsoft.com/office/drawing/2014/main" id="{E1EC5DAE-94B3-4ECB-A6D1-F1B439934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6" name="Rectangle: Rounded Corners 5" descr="n28 SP Ly k27">
            <a:extLst>
              <a:ext uri="{FF2B5EF4-FFF2-40B4-BE49-F238E27FC236}">
                <a16:creationId xmlns:a16="http://schemas.microsoft.com/office/drawing/2014/main" id="{D64E145D-269B-E3EC-44EB-7064DDF8C625}"/>
              </a:ext>
            </a:extLst>
          </p:cNvPr>
          <p:cNvSpPr/>
          <p:nvPr/>
        </p:nvSpPr>
        <p:spPr>
          <a:xfrm>
            <a:off x="823592" y="5724062"/>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20J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n28 SP Ly k27">
            <a:extLst>
              <a:ext uri="{FF2B5EF4-FFF2-40B4-BE49-F238E27FC236}">
                <a16:creationId xmlns:a16="http://schemas.microsoft.com/office/drawing/2014/main" id="{D86A5FC2-67E0-B661-D77B-248F8C45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28 SP Ly k27">
            <a:extLst>
              <a:ext uri="{FF2B5EF4-FFF2-40B4-BE49-F238E27FC236}">
                <a16:creationId xmlns:a16="http://schemas.microsoft.com/office/drawing/2014/main" id="{6D757518-B921-2D8D-2DB1-2F3FF5EB2007}"/>
              </a:ext>
            </a:extLst>
          </p:cNvPr>
          <p:cNvSpPr/>
          <p:nvPr/>
        </p:nvSpPr>
        <p:spPr>
          <a:xfrm>
            <a:off x="3666868" y="5747067"/>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100J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n28 SP Ly k27">
            <a:extLst>
              <a:ext uri="{FF2B5EF4-FFF2-40B4-BE49-F238E27FC236}">
                <a16:creationId xmlns:a16="http://schemas.microsoft.com/office/drawing/2014/main" id="{A7A9B99C-7233-6E09-77B5-A223CB79A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28 SP Ly k27">
            <a:extLst>
              <a:ext uri="{FF2B5EF4-FFF2-40B4-BE49-F238E27FC236}">
                <a16:creationId xmlns:a16="http://schemas.microsoft.com/office/drawing/2014/main" id="{26DC0134-6584-EC14-7321-DB527C867320}"/>
              </a:ext>
            </a:extLst>
          </p:cNvPr>
          <p:cNvSpPr/>
          <p:nvPr/>
        </p:nvSpPr>
        <p:spPr>
          <a:xfrm>
            <a:off x="6499163" y="5724061"/>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120J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1" name="Picture 10" descr="n28 SP Ly k27">
            <a:extLst>
              <a:ext uri="{FF2B5EF4-FFF2-40B4-BE49-F238E27FC236}">
                <a16:creationId xmlns:a16="http://schemas.microsoft.com/office/drawing/2014/main" id="{CDD029FE-FEF1-BBAA-7B4E-7E9868F5A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28 SP Ly k27">
            <a:extLst>
              <a:ext uri="{FF2B5EF4-FFF2-40B4-BE49-F238E27FC236}">
                <a16:creationId xmlns:a16="http://schemas.microsoft.com/office/drawing/2014/main" id="{E0553761-6495-33B4-3673-A8106C58A695}"/>
              </a:ext>
            </a:extLst>
          </p:cNvPr>
          <p:cNvSpPr/>
          <p:nvPr/>
        </p:nvSpPr>
        <p:spPr>
          <a:xfrm>
            <a:off x="9350038" y="5747067"/>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80J</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0761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FFFF0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FFFF0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00B0F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288261B7-3CAF-BC35-FC96-4BE91AEED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28 SP Ly k27">
            <a:extLst>
              <a:ext uri="{FF2B5EF4-FFF2-40B4-BE49-F238E27FC236}">
                <a16:creationId xmlns:a16="http://schemas.microsoft.com/office/drawing/2014/main" id="{FA582E1B-4B01-D115-8B39-878E49CC1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28 SP Ly k27">
            <a:extLst>
              <a:ext uri="{FF2B5EF4-FFF2-40B4-BE49-F238E27FC236}">
                <a16:creationId xmlns:a16="http://schemas.microsoft.com/office/drawing/2014/main" id="{98C696D1-96BE-9555-C073-2D82DB03636D}"/>
              </a:ext>
            </a:extLst>
          </p:cNvPr>
          <p:cNvSpPr/>
          <p:nvPr/>
        </p:nvSpPr>
        <p:spPr>
          <a:xfrm>
            <a:off x="1494155" y="484144"/>
            <a:ext cx="7840345" cy="1992355"/>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tx1"/>
                </a:solidFill>
                <a:latin typeface="Times New Roman" panose="02020603050405020304" pitchFamily="18" charset="0"/>
                <a:cs typeface="Times New Roman" panose="02020603050405020304" pitchFamily="18" charset="0"/>
              </a:rPr>
              <a:t>Câu 3.  </a:t>
            </a:r>
            <a:r>
              <a:rPr lang="vi-VN" sz="3200" dirty="0">
                <a:solidFill>
                  <a:schemeClr val="tx1"/>
                </a:solidFill>
                <a:latin typeface="Times New Roman" panose="02020603050405020304" pitchFamily="18" charset="0"/>
                <a:cs typeface="Times New Roman" panose="02020603050405020304" pitchFamily="18" charset="0"/>
              </a:rPr>
              <a:t>Người ta truyền cho khí trong </a:t>
            </a:r>
            <a:r>
              <a:rPr lang="vi-VN" sz="3200" dirty="0" err="1">
                <a:solidFill>
                  <a:schemeClr val="tx1"/>
                </a:solidFill>
                <a:latin typeface="Times New Roman" panose="02020603050405020304" pitchFamily="18" charset="0"/>
                <a:cs typeface="Times New Roman" panose="02020603050405020304" pitchFamily="18" charset="0"/>
              </a:rPr>
              <a:t>xilanh</a:t>
            </a:r>
            <a:r>
              <a:rPr lang="vi-VN" sz="3200" dirty="0">
                <a:solidFill>
                  <a:schemeClr val="tx1"/>
                </a:solidFill>
                <a:latin typeface="Times New Roman" panose="02020603050405020304" pitchFamily="18" charset="0"/>
                <a:cs typeface="Times New Roman" panose="02020603050405020304" pitchFamily="18" charset="0"/>
              </a:rPr>
              <a:t> nhiệt lượng </a:t>
            </a:r>
            <a:r>
              <a:rPr lang="vi-VN" sz="3200" dirty="0" err="1">
                <a:solidFill>
                  <a:schemeClr val="tx1"/>
                </a:solidFill>
                <a:latin typeface="Times New Roman" panose="02020603050405020304" pitchFamily="18" charset="0"/>
                <a:cs typeface="Times New Roman" panose="02020603050405020304" pitchFamily="18" charset="0"/>
              </a:rPr>
              <a:t>100J</a:t>
            </a:r>
            <a:r>
              <a:rPr lang="vi-VN" sz="3200" dirty="0">
                <a:solidFill>
                  <a:schemeClr val="tx1"/>
                </a:solidFill>
                <a:latin typeface="Times New Roman" panose="02020603050405020304" pitchFamily="18" charset="0"/>
                <a:cs typeface="Times New Roman" panose="02020603050405020304" pitchFamily="18" charset="0"/>
              </a:rPr>
              <a:t>. Khí nở ra thực hiện công </a:t>
            </a:r>
            <a:r>
              <a:rPr lang="vi-VN" sz="3200" dirty="0" err="1">
                <a:solidFill>
                  <a:schemeClr val="tx1"/>
                </a:solidFill>
                <a:latin typeface="Times New Roman" panose="02020603050405020304" pitchFamily="18" charset="0"/>
                <a:cs typeface="Times New Roman" panose="02020603050405020304" pitchFamily="18" charset="0"/>
              </a:rPr>
              <a:t>70J</a:t>
            </a:r>
            <a:r>
              <a:rPr lang="vi-VN" sz="3200" dirty="0">
                <a:solidFill>
                  <a:schemeClr val="tx1"/>
                </a:solidFill>
                <a:latin typeface="Times New Roman" panose="02020603050405020304" pitchFamily="18" charset="0"/>
                <a:cs typeface="Times New Roman" panose="02020603050405020304" pitchFamily="18" charset="0"/>
              </a:rPr>
              <a:t> đẩy </a:t>
            </a:r>
            <a:r>
              <a:rPr lang="vi-VN" sz="3200" dirty="0" err="1">
                <a:solidFill>
                  <a:schemeClr val="tx1"/>
                </a:solidFill>
                <a:latin typeface="Times New Roman" panose="02020603050405020304" pitchFamily="18" charset="0"/>
                <a:cs typeface="Times New Roman" panose="02020603050405020304" pitchFamily="18" charset="0"/>
              </a:rPr>
              <a:t>pittông</a:t>
            </a:r>
            <a:r>
              <a:rPr lang="vi-VN" sz="3200" dirty="0">
                <a:solidFill>
                  <a:schemeClr val="tx1"/>
                </a:solidFill>
                <a:latin typeface="Times New Roman" panose="02020603050405020304" pitchFamily="18" charset="0"/>
                <a:cs typeface="Times New Roman" panose="02020603050405020304" pitchFamily="18" charset="0"/>
              </a:rPr>
              <a:t> lên. Độ biến thiên nội năng của khí là:</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descr="n28 SP Ly k27">
            <a:extLst>
              <a:ext uri="{FF2B5EF4-FFF2-40B4-BE49-F238E27FC236}">
                <a16:creationId xmlns:a16="http://schemas.microsoft.com/office/drawing/2014/main" id="{FDB24BB7-5973-16F9-2685-32F7331E2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6" name="Rectangle: Rounded Corners 5" descr="n28 SP Ly k27">
            <a:extLst>
              <a:ext uri="{FF2B5EF4-FFF2-40B4-BE49-F238E27FC236}">
                <a16:creationId xmlns:a16="http://schemas.microsoft.com/office/drawing/2014/main" id="{DFD39A15-2A47-2828-B2B5-A0BDAA8DC4D4}"/>
              </a:ext>
            </a:extLst>
          </p:cNvPr>
          <p:cNvSpPr/>
          <p:nvPr/>
        </p:nvSpPr>
        <p:spPr>
          <a:xfrm>
            <a:off x="838172" y="5724062"/>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20J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Picture 6" descr="n28 SP Ly k27">
            <a:extLst>
              <a:ext uri="{FF2B5EF4-FFF2-40B4-BE49-F238E27FC236}">
                <a16:creationId xmlns:a16="http://schemas.microsoft.com/office/drawing/2014/main" id="{DD94C516-8EEA-BD61-6D02-7D7BF3BBE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28 SP Ly k27">
            <a:extLst>
              <a:ext uri="{FF2B5EF4-FFF2-40B4-BE49-F238E27FC236}">
                <a16:creationId xmlns:a16="http://schemas.microsoft.com/office/drawing/2014/main" id="{D1A6FA84-9050-DCDF-1DFB-BFCFD968D1A3}"/>
              </a:ext>
            </a:extLst>
          </p:cNvPr>
          <p:cNvSpPr/>
          <p:nvPr/>
        </p:nvSpPr>
        <p:spPr>
          <a:xfrm>
            <a:off x="3628635" y="5724062"/>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30J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descr="n28 SP Ly k27">
            <a:extLst>
              <a:ext uri="{FF2B5EF4-FFF2-40B4-BE49-F238E27FC236}">
                <a16:creationId xmlns:a16="http://schemas.microsoft.com/office/drawing/2014/main" id="{EAE72020-A96E-021E-9686-3C5D946F1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28 SP Ly k27">
            <a:extLst>
              <a:ext uri="{FF2B5EF4-FFF2-40B4-BE49-F238E27FC236}">
                <a16:creationId xmlns:a16="http://schemas.microsoft.com/office/drawing/2014/main" id="{778010EE-6B4C-E7C1-0C17-872DF485FC35}"/>
              </a:ext>
            </a:extLst>
          </p:cNvPr>
          <p:cNvSpPr/>
          <p:nvPr/>
        </p:nvSpPr>
        <p:spPr>
          <a:xfrm>
            <a:off x="6447055" y="5724061"/>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 </a:t>
            </a:r>
            <a:r>
              <a:rPr lang="en-US" sz="3200" noProof="0" dirty="0">
                <a:solidFill>
                  <a:srgbClr val="002060"/>
                </a:solidFill>
                <a:latin typeface="Times New Roman" panose="02020603050405020304" pitchFamily="18" charset="0"/>
                <a:cs typeface="Times New Roman" panose="02020603050405020304" pitchFamily="18" charset="0"/>
              </a:rPr>
              <a:t>70</a:t>
            </a:r>
            <a:r>
              <a:rPr lang="en-US" sz="3200" dirty="0">
                <a:solidFill>
                  <a:srgbClr val="002060"/>
                </a:solidFill>
                <a:latin typeface="Times New Roman" panose="02020603050405020304" pitchFamily="18" charset="0"/>
                <a:cs typeface="Times New Roman" panose="02020603050405020304" pitchFamily="18" charset="0"/>
              </a:rPr>
              <a:t>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1" name="Picture 10" descr="n28 SP Ly k27">
            <a:extLst>
              <a:ext uri="{FF2B5EF4-FFF2-40B4-BE49-F238E27FC236}">
                <a16:creationId xmlns:a16="http://schemas.microsoft.com/office/drawing/2014/main" id="{188DFB60-9F1C-6E0F-A3A4-9B886BC41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28 SP Ly k27">
            <a:extLst>
              <a:ext uri="{FF2B5EF4-FFF2-40B4-BE49-F238E27FC236}">
                <a16:creationId xmlns:a16="http://schemas.microsoft.com/office/drawing/2014/main" id="{C0E75BDB-BC75-B073-2227-AEC9079735F4}"/>
              </a:ext>
            </a:extLst>
          </p:cNvPr>
          <p:cNvSpPr/>
          <p:nvPr/>
        </p:nvSpPr>
        <p:spPr>
          <a:xfrm>
            <a:off x="9307651" y="5724060"/>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170J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673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FFFF0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00B0F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TextBox 5" descr="n28 SP Ly k27">
            <a:extLst>
              <a:ext uri="{FF2B5EF4-FFF2-40B4-BE49-F238E27FC236}">
                <a16:creationId xmlns:a16="http://schemas.microsoft.com/office/drawing/2014/main" id="{B071349D-6781-C568-FED9-50A6F5B59854}"/>
              </a:ext>
            </a:extLst>
          </p:cNvPr>
          <p:cNvSpPr txBox="1"/>
          <p:nvPr/>
        </p:nvSpPr>
        <p:spPr>
          <a:xfrm>
            <a:off x="2953457" y="2330064"/>
            <a:ext cx="7688356"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cs typeface="Arial" panose="020B0604020202020204" pitchFamily="34" charset="0"/>
              </a:rPr>
              <a:t>- Làm bài tập trong phiếu học tập số 4.</a:t>
            </a:r>
          </a:p>
          <a:p>
            <a:r>
              <a:rPr lang="vi-VN"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pt-BR"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Ôn lại kiến thức về mô hình động học phân tử về cấu tạo chất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chuẩn</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bị</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cho</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tiết</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tiếp</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theo.</a:t>
            </a:r>
            <a:endParaRPr lang="vi-VN" sz="2800"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descr="n28 SP Ly k27">
            <a:extLst>
              <a:ext uri="{FF2B5EF4-FFF2-40B4-BE49-F238E27FC236}">
                <a16:creationId xmlns:a16="http://schemas.microsoft.com/office/drawing/2014/main" id="{9BF85FFC-3E63-F983-B548-AEC86520C40D}"/>
              </a:ext>
            </a:extLst>
          </p:cNvPr>
          <p:cNvSpPr/>
          <p:nvPr/>
        </p:nvSpPr>
        <p:spPr>
          <a:xfrm>
            <a:off x="2953457" y="1233088"/>
            <a:ext cx="6654386" cy="1015663"/>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NHIỆM</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VỤ</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VỀ</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NHÀ</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endParaRPr>
          </a:p>
        </p:txBody>
      </p:sp>
      <p:pic>
        <p:nvPicPr>
          <p:cNvPr id="12290" name="Picture 2" descr="n28 SP Ly k27">
            <a:extLst>
              <a:ext uri="{FF2B5EF4-FFF2-40B4-BE49-F238E27FC236}">
                <a16:creationId xmlns:a16="http://schemas.microsoft.com/office/drawing/2014/main" id="{A2748FA0-C749-5081-4C17-F4ABD57B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0" y="3272265"/>
            <a:ext cx="353377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115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additive="base">
                                        <p:cTn id="16" dur="500" fill="hold"/>
                                        <p:tgtEl>
                                          <p:spTgt spid="12290"/>
                                        </p:tgtEl>
                                        <p:attrNameLst>
                                          <p:attrName>ppt_x</p:attrName>
                                        </p:attrNameLst>
                                      </p:cBhvr>
                                      <p:tavLst>
                                        <p:tav tm="0">
                                          <p:val>
                                            <p:strVal val="#ppt_x"/>
                                          </p:val>
                                        </p:tav>
                                        <p:tav tm="100000">
                                          <p:val>
                                            <p:strVal val="#ppt_x"/>
                                          </p:val>
                                        </p:tav>
                                      </p:tavLst>
                                    </p:anim>
                                    <p:anim calcmode="lin" valueType="num">
                                      <p:cBhvr additive="base">
                                        <p:cTn id="17"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64240EF7-673C-FE46-D973-8BA1A01BE75B}"/>
              </a:ext>
            </a:extLst>
          </p:cNvPr>
          <p:cNvSpPr txBox="1"/>
          <p:nvPr/>
        </p:nvSpPr>
        <p:spPr>
          <a:xfrm>
            <a:off x="1094509" y="356289"/>
            <a:ext cx="10738597" cy="5262979"/>
          </a:xfrm>
          <a:prstGeom prst="rect">
            <a:avLst/>
          </a:prstGeom>
          <a:noFill/>
        </p:spPr>
        <p:txBody>
          <a:bodyPr wrap="square" rtlCol="0">
            <a:spAutoFit/>
          </a:bodyPr>
          <a:lstStyle/>
          <a:p>
            <a:pPr algn="ctr"/>
            <a:r>
              <a:rPr lang="vi-VN" sz="2800" b="1" dirty="0">
                <a:solidFill>
                  <a:schemeClr val="accent1"/>
                </a:solidFill>
                <a:latin typeface="Cambria" panose="02040503050406030204" pitchFamily="18" charset="0"/>
                <a:ea typeface="Cambria" panose="02040503050406030204" pitchFamily="18" charset="0"/>
              </a:rPr>
              <a:t>PHIẾU HỌC TẬP SỐ 4</a:t>
            </a:r>
            <a:endParaRPr lang="vi-VN" sz="2800" b="1" dirty="0">
              <a:solidFill>
                <a:srgbClr val="FF0000"/>
              </a:solidFill>
              <a:latin typeface="Cambria" panose="02040503050406030204" pitchFamily="18" charset="0"/>
              <a:ea typeface="Cambria" panose="02040503050406030204" pitchFamily="18" charset="0"/>
            </a:endParaRPr>
          </a:p>
          <a:p>
            <a:pPr algn="just"/>
            <a:r>
              <a:rPr lang="vi-VN" sz="2800" b="1" dirty="0">
                <a:latin typeface="Cambria" panose="02040503050406030204" pitchFamily="18" charset="0"/>
                <a:ea typeface="Cambria" panose="02040503050406030204" pitchFamily="18" charset="0"/>
              </a:rPr>
              <a:t>Câu 1. </a:t>
            </a:r>
            <a:r>
              <a:rPr lang="vi-VN" sz="2800" dirty="0">
                <a:latin typeface="Cambria" panose="02040503050406030204" pitchFamily="18" charset="0"/>
                <a:ea typeface="Cambria" panose="02040503050406030204" pitchFamily="18" charset="0"/>
              </a:rPr>
              <a:t>Biết nhiệt dung của nước xấp xỉ là 4,18.10</a:t>
            </a:r>
            <a:r>
              <a:rPr lang="en-US"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J/(kg.K). Nhiệt lượng cần cung cấp cho 1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nước ở </a:t>
            </a:r>
            <a:r>
              <a:rPr lang="vi-VN" sz="2800" dirty="0" err="1">
                <a:latin typeface="Cambria" panose="02040503050406030204" pitchFamily="18" charset="0"/>
                <a:ea typeface="Cambria" panose="02040503050406030204" pitchFamily="18" charset="0"/>
              </a:rPr>
              <a:t>200C</a:t>
            </a:r>
            <a:r>
              <a:rPr lang="vi-VN" sz="2800" dirty="0">
                <a:latin typeface="Cambria" panose="02040503050406030204" pitchFamily="18" charset="0"/>
                <a:ea typeface="Cambria" panose="02040503050406030204" pitchFamily="18" charset="0"/>
              </a:rPr>
              <a:t> sôi là bao nhiêu?</a:t>
            </a:r>
          </a:p>
          <a:p>
            <a:pPr algn="just"/>
            <a:r>
              <a:rPr lang="vi-VN" sz="2800" b="1" dirty="0">
                <a:latin typeface="Cambria" panose="02040503050406030204" pitchFamily="18" charset="0"/>
                <a:ea typeface="Cambria" panose="02040503050406030204" pitchFamily="18" charset="0"/>
              </a:rPr>
              <a:t>Câu 2.  </a:t>
            </a:r>
            <a:r>
              <a:rPr lang="vi-VN" sz="2800" dirty="0">
                <a:latin typeface="Cambria" panose="02040503050406030204" pitchFamily="18" charset="0"/>
                <a:ea typeface="Cambria" panose="02040503050406030204" pitchFamily="18" charset="0"/>
              </a:rPr>
              <a:t>Một bình nhôm khối lượng 0,5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chứa 0,118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nước ở nhiệt độ 20</a:t>
            </a:r>
            <a:r>
              <a:rPr lang="vi-VN" sz="2800" baseline="30000" dirty="0">
                <a:latin typeface="Cambria" panose="02040503050406030204" pitchFamily="18" charset="0"/>
                <a:ea typeface="Cambria" panose="02040503050406030204" pitchFamily="18" charset="0"/>
              </a:rPr>
              <a:t>0</a:t>
            </a:r>
            <a:r>
              <a:rPr lang="vi-VN" sz="2800" dirty="0">
                <a:latin typeface="Cambria" panose="02040503050406030204" pitchFamily="18" charset="0"/>
                <a:ea typeface="Cambria" panose="02040503050406030204" pitchFamily="18" charset="0"/>
              </a:rPr>
              <a:t> C. Người ta thả vào bình một miếng sắt khối lượng 0,2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đã được nung nóng tới </a:t>
            </a:r>
            <a:r>
              <a:rPr lang="vi-VN" sz="2800" dirty="0" err="1">
                <a:latin typeface="Cambria" panose="02040503050406030204" pitchFamily="18" charset="0"/>
                <a:ea typeface="Cambria" panose="02040503050406030204" pitchFamily="18" charset="0"/>
              </a:rPr>
              <a:t>75</a:t>
            </a:r>
            <a:r>
              <a:rPr lang="vi-VN" sz="2800" baseline="30000" dirty="0" err="1">
                <a:latin typeface="Cambria" panose="02040503050406030204" pitchFamily="18" charset="0"/>
                <a:ea typeface="Cambria" panose="02040503050406030204" pitchFamily="18" charset="0"/>
              </a:rPr>
              <a:t>0</a:t>
            </a:r>
            <a:r>
              <a:rPr lang="vi-VN" sz="2800" dirty="0" err="1">
                <a:latin typeface="Cambria" panose="02040503050406030204" pitchFamily="18" charset="0"/>
                <a:ea typeface="Cambria" panose="02040503050406030204" pitchFamily="18" charset="0"/>
              </a:rPr>
              <a:t>C</a:t>
            </a:r>
            <a:r>
              <a:rPr lang="vi-VN" sz="2800" dirty="0">
                <a:latin typeface="Cambria" panose="02040503050406030204" pitchFamily="18" charset="0"/>
                <a:ea typeface="Cambria" panose="02040503050406030204" pitchFamily="18" charset="0"/>
              </a:rPr>
              <a:t>. Bỏ qua sự truyền nhiệt ra môi trường bên ngoài, nhiệt dụng riêng của nhôm là 0,92.10</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của nước là 4,18.10</a:t>
            </a:r>
            <a:r>
              <a:rPr lang="vi-VN" sz="2800" baseline="30000" dirty="0">
                <a:latin typeface="Cambria" panose="02040503050406030204" pitchFamily="18" charset="0"/>
                <a:ea typeface="Cambria" panose="02040503050406030204" pitchFamily="18" charset="0"/>
              </a:rPr>
              <a:t>3 </a:t>
            </a:r>
            <a:r>
              <a:rPr lang="vi-VN" sz="2800" dirty="0">
                <a:latin typeface="Cambria" panose="02040503050406030204" pitchFamily="18" charset="0"/>
                <a:ea typeface="Cambria" panose="02040503050406030204" pitchFamily="18" charset="0"/>
              </a:rPr>
              <a:t>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của sắt là 0,46.10</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Nhiệt độ của nước khi bắt đầu cân bằng là bao nhiêu ?</a:t>
            </a:r>
          </a:p>
          <a:p>
            <a:pPr algn="just"/>
            <a:r>
              <a:rPr lang="vi-VN" sz="2800" b="1" dirty="0">
                <a:latin typeface="Cambria" panose="02040503050406030204" pitchFamily="18" charset="0"/>
                <a:ea typeface="Cambria" panose="02040503050406030204" pitchFamily="18" charset="0"/>
              </a:rPr>
              <a:t>Câu 3</a:t>
            </a:r>
            <a:r>
              <a:rPr lang="vi-VN" sz="2800" dirty="0">
                <a:latin typeface="Cambria" panose="02040503050406030204" pitchFamily="18" charset="0"/>
                <a:ea typeface="Cambria" panose="02040503050406030204" pitchFamily="18" charset="0"/>
              </a:rPr>
              <a:t>. Biết băng phiến nóng chảy ở nhiệt độ </a:t>
            </a:r>
            <a:r>
              <a:rPr lang="vi-VN" sz="2800" dirty="0" err="1">
                <a:latin typeface="Cambria" panose="02040503050406030204" pitchFamily="18" charset="0"/>
                <a:ea typeface="Cambria" panose="02040503050406030204" pitchFamily="18" charset="0"/>
              </a:rPr>
              <a:t>80°C</a:t>
            </a:r>
            <a:r>
              <a:rPr lang="vi-VN" sz="2800" dirty="0">
                <a:latin typeface="Cambria" panose="02040503050406030204" pitchFamily="18" charset="0"/>
                <a:ea typeface="Cambria" panose="02040503050406030204" pitchFamily="18" charset="0"/>
              </a:rPr>
              <a:t>. Em hãy mô tả hiện tượng chuyển từ thể rắn sang thể lỏng khi ta đun nóng băng phiến?</a:t>
            </a:r>
          </a:p>
          <a:p>
            <a:pPr algn="just"/>
            <a:r>
              <a:rPr lang="vi-VN" sz="2800" b="1" dirty="0">
                <a:latin typeface="Cambria" panose="02040503050406030204" pitchFamily="18" charset="0"/>
                <a:ea typeface="Cambria" panose="02040503050406030204" pitchFamily="18" charset="0"/>
              </a:rPr>
              <a:t>Câu </a:t>
            </a:r>
            <a:r>
              <a:rPr lang="en-US" sz="2800" b="1" dirty="0">
                <a:latin typeface="Cambria" panose="02040503050406030204" pitchFamily="18" charset="0"/>
                <a:ea typeface="Cambria" panose="02040503050406030204" pitchFamily="18" charset="0"/>
              </a:rPr>
              <a:t>3</a:t>
            </a:r>
            <a:r>
              <a:rPr lang="vi-VN" sz="2800" b="1" dirty="0">
                <a:latin typeface="Cambria" panose="02040503050406030204" pitchFamily="18" charset="0"/>
                <a:ea typeface="Cambria" panose="02040503050406030204" pitchFamily="18" charset="0"/>
              </a:rPr>
              <a:t>, 5 </a:t>
            </a:r>
            <a:r>
              <a:rPr lang="vi-VN" sz="2800" dirty="0">
                <a:latin typeface="Cambria" panose="02040503050406030204" pitchFamily="18" charset="0"/>
                <a:ea typeface="Cambria" panose="02040503050406030204" pitchFamily="18" charset="0"/>
              </a:rPr>
              <a:t>trong SGK KNTT trang 31.</a:t>
            </a:r>
          </a:p>
        </p:txBody>
      </p:sp>
      <p:pic>
        <p:nvPicPr>
          <p:cNvPr id="11268" name="Picture 4" descr="n28 SP Ly k27">
            <a:extLst>
              <a:ext uri="{FF2B5EF4-FFF2-40B4-BE49-F238E27FC236}">
                <a16:creationId xmlns:a16="http://schemas.microsoft.com/office/drawing/2014/main" id="{2D2CA454-01FD-EBA1-9A70-F11F079040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14544" y="4552871"/>
            <a:ext cx="4843166" cy="282110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n28 SP Ly k27">
            <a:extLst>
              <a:ext uri="{FF2B5EF4-FFF2-40B4-BE49-F238E27FC236}">
                <a16:creationId xmlns:a16="http://schemas.microsoft.com/office/drawing/2014/main" id="{1440D02E-73CD-4AA5-0355-6EC401F3BB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7600" y="0"/>
            <a:ext cx="914400" cy="914400"/>
          </a:xfrm>
          <a:prstGeom prst="rect">
            <a:avLst/>
          </a:prstGeom>
        </p:spPr>
      </p:pic>
    </p:spTree>
    <p:extLst>
      <p:ext uri="{BB962C8B-B14F-4D97-AF65-F5344CB8AC3E}">
        <p14:creationId xmlns:p14="http://schemas.microsoft.com/office/powerpoint/2010/main" val="169713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0" y="-539288"/>
            <a:ext cx="12192000" cy="7397288"/>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descr="n28 SP Ly k27"/>
          <p:cNvSpPr/>
          <p:nvPr/>
        </p:nvSpPr>
        <p:spPr>
          <a:xfrm>
            <a:off x="414444" y="1140634"/>
            <a:ext cx="4631242" cy="2307201"/>
          </a:xfrm>
          <a:custGeom>
            <a:avLst/>
            <a:gdLst/>
            <a:ahLst/>
            <a:cxnLst/>
            <a:rect l="l" t="t" r="r" b="b"/>
            <a:pathLst>
              <a:path w="6946863" h="3460801">
                <a:moveTo>
                  <a:pt x="0" y="0"/>
                </a:moveTo>
                <a:lnTo>
                  <a:pt x="6946864" y="0"/>
                </a:lnTo>
                <a:lnTo>
                  <a:pt x="6946864" y="3460801"/>
                </a:lnTo>
                <a:lnTo>
                  <a:pt x="0" y="3460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descr="n28 SP Ly k27"/>
          <p:cNvSpPr/>
          <p:nvPr/>
        </p:nvSpPr>
        <p:spPr>
          <a:xfrm flipV="1">
            <a:off x="7574263" y="1"/>
            <a:ext cx="4876800" cy="1596043"/>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descr="n28 SP Ly k27"/>
          <p:cNvSpPr/>
          <p:nvPr/>
        </p:nvSpPr>
        <p:spPr>
          <a:xfrm rot="-10698297">
            <a:off x="10598921" y="-250853"/>
            <a:ext cx="2364139" cy="27432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descr="n28 SP Ly k27"/>
          <p:cNvSpPr/>
          <p:nvPr/>
        </p:nvSpPr>
        <p:spPr>
          <a:xfrm>
            <a:off x="3652628" y="5387618"/>
            <a:ext cx="912737" cy="13716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descr="n28 SP Ly k27"/>
          <p:cNvSpPr/>
          <p:nvPr/>
        </p:nvSpPr>
        <p:spPr>
          <a:xfrm>
            <a:off x="1986397" y="5730396"/>
            <a:ext cx="2161777" cy="1218702"/>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descr="n28 SP Ly k27"/>
          <p:cNvSpPr/>
          <p:nvPr/>
        </p:nvSpPr>
        <p:spPr>
          <a:xfrm>
            <a:off x="1492874" y="5241873"/>
            <a:ext cx="1284317" cy="13716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descr="n28 SP Ly k27"/>
          <p:cNvSpPr/>
          <p:nvPr/>
        </p:nvSpPr>
        <p:spPr>
          <a:xfrm>
            <a:off x="945525" y="5964230"/>
            <a:ext cx="1317556" cy="1101956"/>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descr="n28 SP Ly k27"/>
          <p:cNvSpPr/>
          <p:nvPr/>
        </p:nvSpPr>
        <p:spPr>
          <a:xfrm>
            <a:off x="68693" y="5243501"/>
            <a:ext cx="1262266" cy="1641244"/>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16" name="Picture 15" descr="n28 SP Ly k27">
            <a:extLst>
              <a:ext uri="{FF2B5EF4-FFF2-40B4-BE49-F238E27FC236}">
                <a16:creationId xmlns:a16="http://schemas.microsoft.com/office/drawing/2014/main" id="{3CF695BC-FF8D-5F71-7203-30A3C383C0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54503" y="2551728"/>
            <a:ext cx="7220881" cy="4061745"/>
          </a:xfrm>
          <a:prstGeom prst="rect">
            <a:avLst/>
          </a:prstGeom>
        </p:spPr>
      </p:pic>
      <p:sp>
        <p:nvSpPr>
          <p:cNvPr id="17" name="TextBox 16" descr="n28 SP Ly k27">
            <a:extLst>
              <a:ext uri="{FF2B5EF4-FFF2-40B4-BE49-F238E27FC236}">
                <a16:creationId xmlns:a16="http://schemas.microsoft.com/office/drawing/2014/main" id="{6EDCE576-AF97-882D-342E-EBD550AC5126}"/>
              </a:ext>
            </a:extLst>
          </p:cNvPr>
          <p:cNvSpPr txBox="1"/>
          <p:nvPr/>
        </p:nvSpPr>
        <p:spPr>
          <a:xfrm>
            <a:off x="1286627" y="3859088"/>
            <a:ext cx="3241964"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Nhung Cute</a:t>
            </a:r>
          </a:p>
          <a:p>
            <a:r>
              <a:rPr lang="en-US" sz="2800" b="1" dirty="0">
                <a:latin typeface="Cambria" panose="02040503050406030204" pitchFamily="18" charset="0"/>
                <a:ea typeface="Cambria" panose="02040503050406030204" pitchFamily="18" charset="0"/>
              </a:rPr>
              <a:t>0972464852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descr="n28 SP Ly k27">
            <a:extLst>
              <a:ext uri="{FF2B5EF4-FFF2-40B4-BE49-F238E27FC236}">
                <a16:creationId xmlns:a16="http://schemas.microsoft.com/office/drawing/2014/main" id="{6335562D-47C3-42BC-BC7D-7AF52EE5A71A}"/>
              </a:ext>
            </a:extLst>
          </p:cNvPr>
          <p:cNvSpPr/>
          <p:nvPr/>
        </p:nvSpPr>
        <p:spPr>
          <a:xfrm>
            <a:off x="0" y="342900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28 SP Ly k2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8" y="2522946"/>
            <a:ext cx="1969179" cy="1743607"/>
          </a:xfrm>
          <a:prstGeom prst="rect">
            <a:avLst/>
          </a:prstGeom>
        </p:spPr>
      </p:pic>
      <p:pic>
        <p:nvPicPr>
          <p:cNvPr id="9" name="Picture 8" descr="n28 SP Ly k27">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3" y="2010837"/>
            <a:ext cx="2060627" cy="1383912"/>
          </a:xfrm>
          <a:prstGeom prst="rect">
            <a:avLst/>
          </a:prstGeom>
        </p:spPr>
      </p:pic>
      <p:pic>
        <p:nvPicPr>
          <p:cNvPr id="10" name="Picture 9" descr="n28 SP Ly k27">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400" y="2522945"/>
            <a:ext cx="1969179" cy="1743607"/>
          </a:xfrm>
          <a:prstGeom prst="rect">
            <a:avLst/>
          </a:prstGeom>
        </p:spPr>
      </p:pic>
      <p:pic>
        <p:nvPicPr>
          <p:cNvPr id="11" name="Picture 10" descr="n28 SP Ly k27">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5" y="2010836"/>
            <a:ext cx="2060627" cy="1383912"/>
          </a:xfrm>
          <a:prstGeom prst="rect">
            <a:avLst/>
          </a:prstGeom>
        </p:spPr>
      </p:pic>
      <p:pic>
        <p:nvPicPr>
          <p:cNvPr id="12" name="Picture 11" descr="n28 SP Ly k27">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2" y="2522945"/>
            <a:ext cx="1969179" cy="1743607"/>
          </a:xfrm>
          <a:prstGeom prst="rect">
            <a:avLst/>
          </a:prstGeom>
        </p:spPr>
      </p:pic>
      <p:pic>
        <p:nvPicPr>
          <p:cNvPr id="13" name="Picture 12" descr="n28 SP Ly k27">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7" y="2010836"/>
            <a:ext cx="2060627" cy="1383912"/>
          </a:xfrm>
          <a:prstGeom prst="rect">
            <a:avLst/>
          </a:prstGeom>
        </p:spPr>
      </p:pic>
      <p:pic>
        <p:nvPicPr>
          <p:cNvPr id="14" name="Picture 13" descr="n28 SP Ly k27">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7" y="2522944"/>
            <a:ext cx="1969179" cy="1743607"/>
          </a:xfrm>
          <a:prstGeom prst="rect">
            <a:avLst/>
          </a:prstGeom>
        </p:spPr>
      </p:pic>
      <p:pic>
        <p:nvPicPr>
          <p:cNvPr id="15" name="Picture 14" descr="n28 SP Ly k27">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2" y="2010835"/>
            <a:ext cx="2060627" cy="1383912"/>
          </a:xfrm>
          <a:prstGeom prst="rect">
            <a:avLst/>
          </a:prstGeom>
        </p:spPr>
      </p:pic>
      <p:pic>
        <p:nvPicPr>
          <p:cNvPr id="16" name="Picture 15" descr="n28 SP Ly k27">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4" y="2522943"/>
            <a:ext cx="1969179" cy="1743607"/>
          </a:xfrm>
          <a:prstGeom prst="rect">
            <a:avLst/>
          </a:prstGeom>
        </p:spPr>
      </p:pic>
      <p:pic>
        <p:nvPicPr>
          <p:cNvPr id="17" name="Picture 16" descr="n28 SP Ly k27">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9" y="2010834"/>
            <a:ext cx="2060627" cy="1383912"/>
          </a:xfrm>
          <a:prstGeom prst="rect">
            <a:avLst/>
          </a:prstGeom>
        </p:spPr>
      </p:pic>
      <p:pic>
        <p:nvPicPr>
          <p:cNvPr id="37" name="Picture 36" descr="n28 SP Ly k27">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308765"/>
            <a:ext cx="6095999" cy="334819"/>
          </a:xfrm>
          <a:prstGeom prst="rect">
            <a:avLst/>
          </a:prstGeom>
        </p:spPr>
      </p:pic>
      <p:pic>
        <p:nvPicPr>
          <p:cNvPr id="38" name="Picture 37" descr="n28 SP Ly k2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descr="n28 SP Ly k27">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17512"/>
            <a:ext cx="6095999" cy="334819"/>
          </a:xfrm>
          <a:prstGeom prst="rect">
            <a:avLst/>
          </a:prstGeom>
        </p:spPr>
      </p:pic>
      <p:pic>
        <p:nvPicPr>
          <p:cNvPr id="40" name="Picture 39" descr="n28 SP Ly k27">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5999" y="617513"/>
            <a:ext cx="6095999" cy="334819"/>
          </a:xfrm>
          <a:prstGeom prst="rect">
            <a:avLst/>
          </a:prstGeom>
        </p:spPr>
      </p:pic>
      <p:sp>
        <p:nvSpPr>
          <p:cNvPr id="2" name="Arrow: Pentagon 1" descr="n28 SP Ly k27">
            <a:hlinkClick r:id="rId20" action="ppaction://hlinksldjump"/>
            <a:extLst>
              <a:ext uri="{FF2B5EF4-FFF2-40B4-BE49-F238E27FC236}">
                <a16:creationId xmlns:a16="http://schemas.microsoft.com/office/drawing/2014/main" id="{7D56B2A3-2579-B3D6-6B25-7E3B6885A2AD}"/>
              </a:ext>
            </a:extLst>
          </p:cNvPr>
          <p:cNvSpPr/>
          <p:nvPr/>
        </p:nvSpPr>
        <p:spPr>
          <a:xfrm rot="20948030">
            <a:off x="9588923" y="5141265"/>
            <a:ext cx="2204300" cy="899514"/>
          </a:xfrm>
          <a:prstGeom prst="homePlate">
            <a:avLst/>
          </a:prstGeom>
          <a:blipFill>
            <a:blip r:embed="rId2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NEXT</a:t>
            </a:r>
          </a:p>
        </p:txBody>
      </p:sp>
    </p:spTree>
    <p:extLst>
      <p:ext uri="{BB962C8B-B14F-4D97-AF65-F5344CB8AC3E}">
        <p14:creationId xmlns:p14="http://schemas.microsoft.com/office/powerpoint/2010/main" val="557731554"/>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28 SP Ly k27">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28 SP Ly k2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8 SP Ly k27">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8 SP Ly k27">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8 SP Ly k27">
            <a:extLst>
              <a:ext uri="{FF2B5EF4-FFF2-40B4-BE49-F238E27FC236}">
                <a16:creationId xmlns:a16="http://schemas.microsoft.com/office/drawing/2014/main" id="{A468FF43-48BE-45C8-AE0E-72371E21D00D}"/>
              </a:ext>
            </a:extLst>
          </p:cNvPr>
          <p:cNvSpPr/>
          <p:nvPr/>
        </p:nvSpPr>
        <p:spPr>
          <a:xfrm>
            <a:off x="508000" y="275771"/>
            <a:ext cx="10070352" cy="10457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Tahoma" panose="020B0604030504040204" pitchFamily="34" charset="0"/>
                <a:cs typeface="Times New Roman" pitchFamily="18" charset="0"/>
              </a:rPr>
              <a:t>Hộp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quà</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1: </a:t>
            </a:r>
            <a:r>
              <a:rPr lang="en-US" sz="2800" b="1" dirty="0" err="1">
                <a:solidFill>
                  <a:schemeClr val="tx1"/>
                </a:solidFill>
                <a:latin typeface="Times New Roman" pitchFamily="18" charset="0"/>
                <a:ea typeface="Tahoma" panose="020B0604030504040204" pitchFamily="34" charset="0"/>
                <a:cs typeface="Times New Roman" pitchFamily="18" charset="0"/>
              </a:rPr>
              <a:t>Nêu</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mô</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hình</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động</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học</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phân</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tử</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về</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cấu</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tạo</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chất</a:t>
            </a:r>
            <a:r>
              <a:rPr lang="en-US" sz="2800" b="1" dirty="0">
                <a:solidFill>
                  <a:schemeClr val="tx1"/>
                </a:solidFill>
                <a:latin typeface="Times New Roman" pitchFamily="18" charset="0"/>
                <a:ea typeface="Tahoma" panose="020B0604030504040204" pitchFamily="34" charset="0"/>
                <a:cs typeface="Times New Roman" pitchFamily="18" charset="0"/>
              </a:rPr>
              <a:t>?</a:t>
            </a:r>
          </a:p>
        </p:txBody>
      </p:sp>
      <p:sp>
        <p:nvSpPr>
          <p:cNvPr id="28" name="Rectangle: Folded Corner 27" descr="n28 SP Ly k27">
            <a:extLst>
              <a:ext uri="{FF2B5EF4-FFF2-40B4-BE49-F238E27FC236}">
                <a16:creationId xmlns:a16="http://schemas.microsoft.com/office/drawing/2014/main" id="{02105D08-1F14-416F-86C2-51DFEA1D8826}"/>
              </a:ext>
            </a:extLst>
          </p:cNvPr>
          <p:cNvSpPr/>
          <p:nvPr/>
        </p:nvSpPr>
        <p:spPr>
          <a:xfrm>
            <a:off x="507999" y="1535877"/>
            <a:ext cx="10070353" cy="22107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5075B"/>
                </a:solidFill>
                <a:latin typeface="Times New Roman" pitchFamily="18" charset="0"/>
                <a:ea typeface="Tahoma" panose="020B0604030504040204" pitchFamily="34" charset="0"/>
                <a:cs typeface="Times New Roman" pitchFamily="18" charset="0"/>
              </a:rPr>
              <a:t>- Các chất được cấu tạo từ các hạt riêng biệt là phân tử.</a:t>
            </a:r>
          </a:p>
          <a:p>
            <a:r>
              <a:rPr lang="vi-VN" sz="2800" b="1" dirty="0">
                <a:solidFill>
                  <a:srgbClr val="05075B"/>
                </a:solidFill>
                <a:latin typeface="Times New Roman" pitchFamily="18" charset="0"/>
                <a:ea typeface="Tahoma" panose="020B0604030504040204" pitchFamily="34" charset="0"/>
                <a:cs typeface="Times New Roman" pitchFamily="18" charset="0"/>
              </a:rPr>
              <a:t>- Các phân tử chuyển động không ngừng. Nhiệt độ của vật càng cao thì tốc độ trung bình của các phân tử càng lớn.</a:t>
            </a:r>
          </a:p>
          <a:p>
            <a:r>
              <a:rPr lang="vi-VN" sz="2800" b="1" dirty="0">
                <a:solidFill>
                  <a:srgbClr val="05075B"/>
                </a:solidFill>
                <a:latin typeface="Times New Roman" pitchFamily="18" charset="0"/>
                <a:ea typeface="Tahoma" panose="020B0604030504040204" pitchFamily="34" charset="0"/>
                <a:cs typeface="Times New Roman" pitchFamily="18" charset="0"/>
              </a:rPr>
              <a:t>- Giữa các phân tử có lực liên kết phân tử.</a:t>
            </a:r>
          </a:p>
        </p:txBody>
      </p:sp>
      <p:sp>
        <p:nvSpPr>
          <p:cNvPr id="33" name="Rectangle 32" descr="n28 SP Ly k27">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descr="n28 SP Ly k27">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28 SP Ly k27">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28 SP Ly k27">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n28 SP Ly k2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28 SP Ly k27">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28 SP Ly k27">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28 SP Ly k27">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28 SP Ly k27">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8 SP Ly k27">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p:transition spd="med">
    <p:pul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28 SP Ly k27">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28 SP Ly k2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8 SP Ly k27">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8 SP Ly k27">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8 SP Ly k27">
            <a:extLst>
              <a:ext uri="{FF2B5EF4-FFF2-40B4-BE49-F238E27FC236}">
                <a16:creationId xmlns:a16="http://schemas.microsoft.com/office/drawing/2014/main" id="{A468FF43-48BE-45C8-AE0E-72371E21D00D}"/>
              </a:ext>
            </a:extLst>
          </p:cNvPr>
          <p:cNvSpPr/>
          <p:nvPr/>
        </p:nvSpPr>
        <p:spPr>
          <a:xfrm>
            <a:off x="478997" y="211575"/>
            <a:ext cx="11234006" cy="79317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2: </a:t>
            </a:r>
            <a:r>
              <a:rPr lang="vi-VN" sz="2600" b="1" dirty="0">
                <a:solidFill>
                  <a:schemeClr val="tx1"/>
                </a:solidFill>
                <a:latin typeface="Times New Roman" pitchFamily="18" charset="0"/>
                <a:ea typeface="Tahoma" panose="020B0604030504040204" pitchFamily="34" charset="0"/>
                <a:cs typeface="Times New Roman" pitchFamily="18" charset="0"/>
              </a:rPr>
              <a:t>Nêu định luật I của nhiệt động lực học. Biểu thức, quy ước dấu.</a:t>
            </a:r>
            <a:endParaRPr lang="en-US" sz="26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descr="n28 SP Ly k27">
            <a:extLst>
              <a:ext uri="{FF2B5EF4-FFF2-40B4-BE49-F238E27FC236}">
                <a16:creationId xmlns:a16="http://schemas.microsoft.com/office/drawing/2014/main" id="{02105D08-1F14-416F-86C2-51DFEA1D8826}"/>
              </a:ext>
            </a:extLst>
          </p:cNvPr>
          <p:cNvSpPr/>
          <p:nvPr/>
        </p:nvSpPr>
        <p:spPr>
          <a:xfrm>
            <a:off x="478997" y="1137795"/>
            <a:ext cx="11263009" cy="30189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Nguyên lí I của nhiệt động lực học: Độ biến thiên nội năng của vật bằng tổng công và nhiệt lượng mà vật nhận được.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Ta có : ∆U = A + Q với quy ước về dấu của nhiệt lượng và công như sau:</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Q &gt; 0 : Vật nhận nhiệt lượng từ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Q &lt; 0 : Vật truyền nhiệt lượng cho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A &gt; 0 : Vật nhận công từ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A &lt; 0 : Vật thực hiện công lên các vật khác.</a:t>
            </a:r>
          </a:p>
        </p:txBody>
      </p:sp>
      <p:sp>
        <p:nvSpPr>
          <p:cNvPr id="33" name="Rectangle 32" descr="n28 SP Ly k27">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28 SP Ly k27">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28 SP Ly k27">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28 SP Ly k27">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28 SP Ly k2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28 SP Ly k27">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28 SP Ly k27">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28 SP Ly k27">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28 SP Ly k27">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8 SP Ly k27">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28 SP Ly k27">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28 SP Ly k2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8 SP Ly k27">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8 SP Ly k27">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8 SP Ly k27">
            <a:extLst>
              <a:ext uri="{FF2B5EF4-FFF2-40B4-BE49-F238E27FC236}">
                <a16:creationId xmlns:a16="http://schemas.microsoft.com/office/drawing/2014/main" id="{A468FF43-48BE-45C8-AE0E-72371E21D00D}"/>
              </a:ext>
            </a:extLst>
          </p:cNvPr>
          <p:cNvSpPr/>
          <p:nvPr/>
        </p:nvSpPr>
        <p:spPr>
          <a:xfrm>
            <a:off x="508000" y="275771"/>
            <a:ext cx="10542492" cy="8495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Tahoma" panose="020B0604030504040204" pitchFamily="34" charset="0"/>
                <a:cs typeface="Times New Roman" pitchFamily="18" charset="0"/>
              </a:rPr>
              <a:t>Hộp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quà</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3: </a:t>
            </a:r>
            <a:r>
              <a:rPr lang="en-US" sz="2800" b="1" dirty="0" err="1">
                <a:solidFill>
                  <a:schemeClr val="tx1"/>
                </a:solidFill>
                <a:latin typeface="Times New Roman" pitchFamily="18" charset="0"/>
                <a:ea typeface="Tahoma" panose="020B0604030504040204" pitchFamily="34" charset="0"/>
                <a:cs typeface="Times New Roman" pitchFamily="18" charset="0"/>
              </a:rPr>
              <a:t>Định</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nghĩa</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nhiệt</a:t>
            </a:r>
            <a:r>
              <a:rPr lang="en-US" sz="2800" b="1" dirty="0">
                <a:solidFill>
                  <a:schemeClr val="tx1"/>
                </a:solidFill>
                <a:latin typeface="Times New Roman" pitchFamily="18" charset="0"/>
                <a:ea typeface="Tahoma" panose="020B0604030504040204" pitchFamily="34" charset="0"/>
                <a:cs typeface="Times New Roman" pitchFamily="18" charset="0"/>
              </a:rPr>
              <a:t> dung </a:t>
            </a:r>
            <a:r>
              <a:rPr lang="en-US" sz="2800" b="1" dirty="0" err="1">
                <a:solidFill>
                  <a:schemeClr val="tx1"/>
                </a:solidFill>
                <a:latin typeface="Times New Roman" pitchFamily="18" charset="0"/>
                <a:ea typeface="Tahoma" panose="020B0604030504040204" pitchFamily="34" charset="0"/>
                <a:cs typeface="Times New Roman" pitchFamily="18" charset="0"/>
              </a:rPr>
              <a:t>riêng</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của</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một</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chất</a:t>
            </a:r>
            <a:r>
              <a:rPr lang="en-US" sz="2800" b="1" dirty="0">
                <a:solidFill>
                  <a:schemeClr val="tx1"/>
                </a:solidFill>
                <a:latin typeface="Times New Roman" pitchFamily="18" charset="0"/>
                <a:ea typeface="Tahoma" panose="020B0604030504040204" pitchFamily="34" charset="0"/>
                <a:cs typeface="Times New Roman" pitchFamily="18" charset="0"/>
              </a:rPr>
              <a:t>?</a:t>
            </a:r>
          </a:p>
        </p:txBody>
      </p:sp>
      <p:sp>
        <p:nvSpPr>
          <p:cNvPr id="28" name="Rectangle: Folded Corner 27" descr="n28 SP Ly k27">
            <a:extLst>
              <a:ext uri="{FF2B5EF4-FFF2-40B4-BE49-F238E27FC236}">
                <a16:creationId xmlns:a16="http://schemas.microsoft.com/office/drawing/2014/main" id="{02105D08-1F14-416F-86C2-51DFEA1D8826}"/>
              </a:ext>
            </a:extLst>
          </p:cNvPr>
          <p:cNvSpPr/>
          <p:nvPr/>
        </p:nvSpPr>
        <p:spPr>
          <a:xfrm>
            <a:off x="508000" y="1339705"/>
            <a:ext cx="10542492" cy="19188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5075B"/>
                </a:solidFill>
                <a:latin typeface="Times New Roman" pitchFamily="18" charset="0"/>
                <a:ea typeface="Tahoma" panose="020B0604030504040204" pitchFamily="34" charset="0"/>
                <a:cs typeface="Times New Roman" pitchFamily="18" charset="0"/>
              </a:rPr>
              <a:t>Nhiệt dung riêng của một chất là nhiệt lượng cần cung cấp cho một đơn vị đo để chất đó có thể đốt nóng nhiệt độ của nó bằng một đơn vị nhiệt độ.</a:t>
            </a:r>
            <a:endParaRPr lang="en-US" sz="2600" b="1" dirty="0">
              <a:solidFill>
                <a:srgbClr val="05075B"/>
              </a:solidFill>
              <a:latin typeface="Times New Roman" pitchFamily="18" charset="0"/>
              <a:ea typeface="Tahoma" panose="020B0604030504040204" pitchFamily="34" charset="0"/>
              <a:cs typeface="Times New Roman" pitchFamily="18" charset="0"/>
            </a:endParaRPr>
          </a:p>
        </p:txBody>
      </p:sp>
      <p:sp>
        <p:nvSpPr>
          <p:cNvPr id="33" name="Rectangle 32" descr="n28 SP Ly k27">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28 SP Ly k27">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28 SP Ly k27">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28 SP Ly k27">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28 SP Ly k2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28 SP Ly k27">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28 SP Ly k27">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28 SP Ly k27">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28 SP Ly k27">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8 SP Ly k27">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28 SP Ly k27">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28 SP Ly k2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8 SP Ly k27">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8 SP Ly k27">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8 SP Ly k27">
            <a:extLst>
              <a:ext uri="{FF2B5EF4-FFF2-40B4-BE49-F238E27FC236}">
                <a16:creationId xmlns:a16="http://schemas.microsoft.com/office/drawing/2014/main" id="{A468FF43-48BE-45C8-AE0E-72371E21D00D}"/>
              </a:ext>
            </a:extLst>
          </p:cNvPr>
          <p:cNvSpPr/>
          <p:nvPr/>
        </p:nvSpPr>
        <p:spPr>
          <a:xfrm>
            <a:off x="508000" y="275771"/>
            <a:ext cx="11047506" cy="12912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4:</a:t>
            </a:r>
            <a:r>
              <a:rPr lang="vi-VN" sz="2600" b="1" dirty="0">
                <a:solidFill>
                  <a:srgbClr val="FF0000"/>
                </a:solidFill>
                <a:latin typeface="Times New Roman" pitchFamily="18" charset="0"/>
                <a:ea typeface="Tahoma" panose="020B0604030504040204" pitchFamily="34" charset="0"/>
                <a:cs typeface="Times New Roman" pitchFamily="18" charset="0"/>
              </a:rPr>
              <a:t> </a:t>
            </a:r>
            <a:r>
              <a:rPr lang="vi-VN" sz="2600" b="1" dirty="0">
                <a:solidFill>
                  <a:schemeClr val="tx1"/>
                </a:solidFill>
                <a:latin typeface="Times New Roman" pitchFamily="18" charset="0"/>
                <a:ea typeface="Tahoma" panose="020B0604030504040204" pitchFamily="34" charset="0"/>
                <a:cs typeface="Times New Roman" pitchFamily="18" charset="0"/>
              </a:rPr>
              <a:t>Định nghĩa nhiệt nóng chảy riêng của một chất? Viết hệ thức tính nhiệt lượng trong quá trình truyền nhiệt để làm vật nóng chảy hoàn toàn ở nhiệt độ nóng chảy.</a:t>
            </a:r>
            <a:r>
              <a:rPr lang="en-US" sz="2600" b="1" dirty="0">
                <a:solidFill>
                  <a:schemeClr val="tx1"/>
                </a:solidFill>
                <a:latin typeface="Times New Roman" pitchFamily="18" charset="0"/>
                <a:ea typeface="Tahoma" panose="020B0604030504040204" pitchFamily="34" charset="0"/>
                <a:cs typeface="Times New Roman" pitchFamily="18" charset="0"/>
              </a:rPr>
              <a:t> </a:t>
            </a:r>
          </a:p>
        </p:txBody>
      </p:sp>
      <p:sp>
        <p:nvSpPr>
          <p:cNvPr id="28" name="Rectangle: Folded Corner 27" descr="n28 SP Ly k27">
            <a:extLst>
              <a:ext uri="{FF2B5EF4-FFF2-40B4-BE49-F238E27FC236}">
                <a16:creationId xmlns:a16="http://schemas.microsoft.com/office/drawing/2014/main" id="{02105D08-1F14-416F-86C2-51DFEA1D8826}"/>
              </a:ext>
            </a:extLst>
          </p:cNvPr>
          <p:cNvSpPr/>
          <p:nvPr/>
        </p:nvSpPr>
        <p:spPr>
          <a:xfrm>
            <a:off x="507999" y="1699672"/>
            <a:ext cx="11110259" cy="227258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5075B"/>
                </a:solidFill>
                <a:latin typeface="Times New Roman" pitchFamily="18" charset="0"/>
                <a:ea typeface="Tahoma" panose="020B0604030504040204" pitchFamily="34" charset="0"/>
                <a:cs typeface="Times New Roman" pitchFamily="18" charset="0"/>
              </a:rPr>
              <a:t>Nhiệt nóng chảy riêng của một chất được định nghĩa là nhiệt lượng cần thiết để cung cấp cho một đơn vị chất đó để nó chuyển từ trạng thái rắn sang trạng thái lỏng, tại nhiệt độ nóng chảy.</a:t>
            </a:r>
          </a:p>
          <a:p>
            <a:pPr algn="just"/>
            <a:r>
              <a:rPr lang="vi-VN" sz="2400" b="1" dirty="0">
                <a:solidFill>
                  <a:srgbClr val="05075B"/>
                </a:solidFill>
                <a:latin typeface="Times New Roman" pitchFamily="18" charset="0"/>
                <a:ea typeface="Tahoma" panose="020B0604030504040204" pitchFamily="34" charset="0"/>
                <a:cs typeface="Times New Roman" pitchFamily="18" charset="0"/>
              </a:rPr>
              <a:t>Hệ thức tính nhiệt lượng trong quá trình truyền nhiệt để làm vật nóng chảy hoàn toàn ở nhiệt độ nóng chảy: Q</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vi-VN" sz="2400" b="1" dirty="0">
                <a:solidFill>
                  <a:srgbClr val="05075B"/>
                </a:solidFill>
                <a:latin typeface="Times New Roman" pitchFamily="18" charset="0"/>
                <a:ea typeface="Tahoma" panose="020B0604030504040204" pitchFamily="34" charset="0"/>
                <a:cs typeface="Times New Roman" pitchFamily="18" charset="0"/>
              </a:rPr>
              <a:t>=</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l-GR" sz="2400" b="1" dirty="0">
                <a:solidFill>
                  <a:srgbClr val="05075B"/>
                </a:solidFill>
                <a:latin typeface="Times New Roman" pitchFamily="18" charset="0"/>
                <a:ea typeface="Tahoma" panose="020B0604030504040204" pitchFamily="34" charset="0"/>
                <a:cs typeface="Times New Roman" pitchFamily="18" charset="0"/>
              </a:rPr>
              <a:t>λ</a:t>
            </a:r>
            <a:r>
              <a:rPr lang="vi-VN" sz="2400" b="1" dirty="0">
                <a:solidFill>
                  <a:srgbClr val="05075B"/>
                </a:solidFill>
                <a:latin typeface="Times New Roman" pitchFamily="18" charset="0"/>
                <a:ea typeface="Tahoma" panose="020B0604030504040204" pitchFamily="34" charset="0"/>
                <a:cs typeface="Times New Roman" pitchFamily="18" charset="0"/>
              </a:rPr>
              <a:t>m</a:t>
            </a:r>
          </a:p>
        </p:txBody>
      </p:sp>
      <p:sp>
        <p:nvSpPr>
          <p:cNvPr id="33" name="Rectangle 32" descr="n28 SP Ly k27">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28 SP Ly k27">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28 SP Ly k27">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28 SP Ly k27">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28 SP Ly k2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28 SP Ly k27">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28 SP Ly k27">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28 SP Ly k27">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28 SP Ly k27">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8 SP Ly k27">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spd="slow" p14:dur="1250">
        <p14:switch dir="r"/>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28 SP Ly k27">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28 SP Ly k2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28 SP Ly k27">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28 SP Ly k27">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28 SP Ly k27">
            <a:extLst>
              <a:ext uri="{FF2B5EF4-FFF2-40B4-BE49-F238E27FC236}">
                <a16:creationId xmlns:a16="http://schemas.microsoft.com/office/drawing/2014/main" id="{A468FF43-48BE-45C8-AE0E-72371E21D00D}"/>
              </a:ext>
            </a:extLst>
          </p:cNvPr>
          <p:cNvSpPr/>
          <p:nvPr/>
        </p:nvSpPr>
        <p:spPr>
          <a:xfrm>
            <a:off x="508000" y="275771"/>
            <a:ext cx="10889200" cy="13709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5:</a:t>
            </a:r>
            <a:r>
              <a:rPr lang="vi-VN" sz="2600" b="1" dirty="0">
                <a:solidFill>
                  <a:srgbClr val="FF0000"/>
                </a:solidFill>
                <a:latin typeface="Times New Roman" pitchFamily="18" charset="0"/>
                <a:ea typeface="Tahoma" panose="020B0604030504040204" pitchFamily="34" charset="0"/>
                <a:cs typeface="Times New Roman" pitchFamily="18" charset="0"/>
              </a:rPr>
              <a:t> </a:t>
            </a:r>
            <a:r>
              <a:rPr lang="vi-VN" sz="2600" b="1" dirty="0">
                <a:solidFill>
                  <a:schemeClr val="tx1"/>
                </a:solidFill>
                <a:latin typeface="Times New Roman" pitchFamily="18" charset="0"/>
                <a:ea typeface="Tahoma" panose="020B0604030504040204" pitchFamily="34" charset="0"/>
                <a:cs typeface="Times New Roman" pitchFamily="18" charset="0"/>
              </a:rPr>
              <a:t>Định nghĩa nhiệt hóa hơi riêng của một chất? Viết hệ thức tính nhiệt lượng trong quá trình truyền nhiệt để làm chất lỏng hóa hơi hoàn toàn ở nhiệt độ xác định.</a:t>
            </a:r>
            <a:r>
              <a:rPr lang="en-US" sz="2600" b="1" dirty="0">
                <a:solidFill>
                  <a:schemeClr val="tx1"/>
                </a:solidFill>
                <a:latin typeface="Times New Roman" pitchFamily="18" charset="0"/>
                <a:ea typeface="Tahoma" panose="020B0604030504040204" pitchFamily="34" charset="0"/>
                <a:cs typeface="Times New Roman" pitchFamily="18" charset="0"/>
              </a:rPr>
              <a:t>   </a:t>
            </a:r>
          </a:p>
        </p:txBody>
      </p:sp>
      <p:sp>
        <p:nvSpPr>
          <p:cNvPr id="28" name="Rectangle: Folded Corner 27" descr="n28 SP Ly k27">
            <a:extLst>
              <a:ext uri="{FF2B5EF4-FFF2-40B4-BE49-F238E27FC236}">
                <a16:creationId xmlns:a16="http://schemas.microsoft.com/office/drawing/2014/main" id="{02105D08-1F14-416F-86C2-51DFEA1D8826}"/>
              </a:ext>
            </a:extLst>
          </p:cNvPr>
          <p:cNvSpPr/>
          <p:nvPr/>
        </p:nvSpPr>
        <p:spPr>
          <a:xfrm>
            <a:off x="508000" y="1822134"/>
            <a:ext cx="10889200"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02060"/>
                </a:solidFill>
                <a:latin typeface="Times New Roman" pitchFamily="18" charset="0"/>
                <a:ea typeface="Tahoma" panose="020B0604030504040204" pitchFamily="34" charset="0"/>
                <a:cs typeface="Times New Roman" pitchFamily="18" charset="0"/>
              </a:rPr>
              <a:t>Nhiệt hóa hơi riêng là nhiệt lượng cần truyền cho một đơn vị khối lượng chất lỏng để nó chuyển thành hơi ở một nhiệt độ xác định.</a:t>
            </a:r>
          </a:p>
          <a:p>
            <a:pPr algn="just"/>
            <a:r>
              <a:rPr lang="vi-VN" sz="2600" b="1" dirty="0">
                <a:solidFill>
                  <a:srgbClr val="002060"/>
                </a:solidFill>
                <a:latin typeface="Times New Roman" pitchFamily="18" charset="0"/>
                <a:ea typeface="Tahoma" panose="020B0604030504040204" pitchFamily="34" charset="0"/>
                <a:cs typeface="Times New Roman" pitchFamily="18" charset="0"/>
              </a:rPr>
              <a:t>Hệ thức tính nhiệt lượng trong quá trình truyền nhiệt để làm chất lỏng hóa hơi hoàn toàn ở nhiệt độ xác định: Q</a:t>
            </a:r>
            <a:r>
              <a:rPr lang="en-US" sz="2600" b="1" dirty="0">
                <a:solidFill>
                  <a:srgbClr val="002060"/>
                </a:solidFill>
                <a:latin typeface="Times New Roman" pitchFamily="18" charset="0"/>
                <a:ea typeface="Tahoma" panose="020B0604030504040204" pitchFamily="34" charset="0"/>
                <a:cs typeface="Times New Roman" pitchFamily="18" charset="0"/>
              </a:rPr>
              <a:t> </a:t>
            </a:r>
            <a:r>
              <a:rPr lang="vi-VN" sz="2600" b="1" dirty="0">
                <a:solidFill>
                  <a:srgbClr val="002060"/>
                </a:solidFill>
                <a:latin typeface="Times New Roman" pitchFamily="18" charset="0"/>
                <a:ea typeface="Tahoma" panose="020B0604030504040204" pitchFamily="34" charset="0"/>
                <a:cs typeface="Times New Roman" pitchFamily="18" charset="0"/>
              </a:rPr>
              <a:t>=</a:t>
            </a:r>
            <a:r>
              <a:rPr lang="en-US" sz="2600" b="1" dirty="0">
                <a:solidFill>
                  <a:srgbClr val="002060"/>
                </a:solidFill>
                <a:latin typeface="Times New Roman" pitchFamily="18" charset="0"/>
                <a:ea typeface="Tahoma" panose="020B0604030504040204" pitchFamily="34" charset="0"/>
                <a:cs typeface="Times New Roman" pitchFamily="18" charset="0"/>
              </a:rPr>
              <a:t> </a:t>
            </a:r>
            <a:r>
              <a:rPr lang="vi-VN" sz="2600" b="1" dirty="0">
                <a:solidFill>
                  <a:srgbClr val="002060"/>
                </a:solidFill>
                <a:latin typeface="Times New Roman" pitchFamily="18" charset="0"/>
                <a:ea typeface="Tahoma" panose="020B0604030504040204" pitchFamily="34" charset="0"/>
                <a:cs typeface="Times New Roman" pitchFamily="18" charset="0"/>
              </a:rPr>
              <a:t>Lm</a:t>
            </a:r>
          </a:p>
        </p:txBody>
      </p:sp>
      <p:sp>
        <p:nvSpPr>
          <p:cNvPr id="33" name="Rectangle 32" descr="n28 SP Ly k27">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28 SP Ly k27">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28 SP Ly k27">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28 SP Ly k27">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28 SP Ly k2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28 SP Ly k27">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28 SP Ly k27">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28 SP Ly k27">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28 SP Ly k27">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28 SP Ly k27">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TotalTime>
  <Words>2731</Words>
  <Application>Microsoft Office PowerPoint</Application>
  <PresentationFormat>Widescreen</PresentationFormat>
  <Paragraphs>191</Paragraphs>
  <Slides>37</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Cambria</vt:lpstr>
      <vt:lpstr>Calibri</vt:lpstr>
      <vt:lpstr>Arial</vt:lpstr>
      <vt:lpstr>Tahoma</vt:lpstr>
      <vt:lpstr>Times New Roman</vt:lpstr>
      <vt:lpstr>Calibri Light</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Bich Nhung</cp:lastModifiedBy>
  <cp:revision>222</cp:revision>
  <cp:lastPrinted>2024-04-24T03:21:12Z</cp:lastPrinted>
  <dcterms:created xsi:type="dcterms:W3CDTF">2018-05-24T12:43:45Z</dcterms:created>
  <dcterms:modified xsi:type="dcterms:W3CDTF">2024-08-02T02:11:53Z</dcterms:modified>
</cp:coreProperties>
</file>