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1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D2DF-9D60-4F97-9284-CCCEB101C36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B732E-D2A4-4C2F-89A1-6D172E19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8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8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4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8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8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469326-90D4-4744-BEA4-85B602711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D2BB526-20AC-458B-875B-E40CF1015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8B7C2F-CA12-420B-8E83-F013D338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824096-E3CE-42E8-91BE-68B486CA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78FA9C-063D-465D-A36A-3F3B15DF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504D71-4320-4DE4-9E87-0C7CC67F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12AA7D-2D3E-4AF8-97F7-692107752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D65D34-3BD6-49BF-946C-44B28BEC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41DCF-BBEE-48B4-94C9-96C3D179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32402B-CD8D-42E8-B927-D8AD9B5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614B55-0445-4A4D-ACAD-B863CEC5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E9D76B-B240-47E6-9078-5C27A741A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BC1139-79BD-4907-88C6-7D0CCD0F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DE14E9-9043-4534-B74A-0892F782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285727-BA3B-47C6-BD73-874DACF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2557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67994A-1377-4588-AFD2-FD97EE18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42EAF0-DA82-4079-86EB-4C2D460B7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9C23C4-FC6F-4829-9874-FE864E3E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6E9B6E-0322-450F-B378-70D5017E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B7D9BA-7216-4960-8F36-C0F69983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2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103DD-0C2F-4FAF-B5F6-A36BD3B0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7271A9-AA62-4D46-B187-5B8C6DF2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C36794-5315-4209-9041-B021E31A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74377A-9E19-4253-A0C1-527822FE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3546A1-1EB0-40A8-A210-360470F3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6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395D7F-1FE0-4955-813E-9F3C81F9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F940FD-CE8D-4665-876C-6D8C3E35C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4DF3E2-AB8F-42C4-B011-EEB0A25CF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20E90B-199A-4026-A6D9-37B36CB8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B27630-76D1-4595-ACA3-FA86C5C8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6386DC-699B-4AFA-A38E-F9737196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2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731EF-9B36-4AA1-AC7C-7866E69A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B11127-C43B-4560-A00E-3AB6000F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E72E22-EFB5-45B5-A17A-A84843A81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D181524-2516-46A9-9C03-49EFA7218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1F33CD-FFD1-4CC7-81C0-51E244A05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2710004-76C6-40EF-94A5-A0D3343C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A3C1622-E1B2-4F9D-A861-45727AD8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77BD326-028C-48FA-AE31-083CE195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A18196-29FF-46AC-B6AC-53757F31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E8BEAA-F30C-436E-87AD-7FC6D6E6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9B84F7-8DD1-4129-A183-E912A4DD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835C4-5B62-4EFC-8865-E2B61971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16EFDA-D426-4CD3-86A8-B4D36D65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586C4D-0331-480E-8A3E-3C5C1D66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AAA94E-574D-4E4D-91C3-7A7FDA43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D7D3C-805C-4F7A-A508-888CB1B9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6FF516-F10C-4A63-8382-81B0D1DB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B9481C-1FE8-4D5A-B8CF-824FFD8AB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C0E4C8-74D2-4562-BAD3-19240C69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DAFED1-5043-4899-AFEA-3E33C429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CB758C-4311-4EA4-AA0C-6EF5A376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D1589-737A-4551-B3A8-7E468BFC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C408F8C-468F-46C8-9B13-4DA749465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435904-74C4-4773-AA41-BE1014328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B98247-9488-49A6-A860-CA49271B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48E43B-E1E6-452C-AEF8-7CDE1925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32F199-4D6A-4DC7-9186-72A23CF2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F1B6BE2-0C8B-42BF-B435-C4576C29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A625CB-8134-4C34-B078-6DF34D7F4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CAB5C7-AAFB-45DD-B5C0-E4BBB5C14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6910-711A-48DF-94A5-B7C427492DA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1C059B-F32C-4283-833E-66C655468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14DA6-79B4-4F17-A43C-E0EF8B411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B903-01E1-4866-878C-B2C83C1D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768" y="898838"/>
            <a:ext cx="10744480" cy="2696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KÍNH CHÀO QUÝ THẦY CÔ  </a:t>
            </a:r>
          </a:p>
          <a:p>
            <a:pPr algn="ctr">
              <a:lnSpc>
                <a:spcPct val="150000"/>
              </a:lnSpc>
            </a:pP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 THĂM GIỜ LỚP 10A6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238676" y="636197"/>
            <a:ext cx="11753003" cy="3192283"/>
            <a:chOff x="1222851" y="5331407"/>
            <a:chExt cx="23580257" cy="5095250"/>
          </a:xfrm>
        </p:grpSpPr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4861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endParaRPr lang="vi-VN" sz="23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=""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7"/>
              <a:ext cx="3337553" cy="960402"/>
              <a:chOff x="1224542" y="6305967"/>
              <a:chExt cx="3337939" cy="965298"/>
            </a:xfrm>
          </p:grpSpPr>
          <p:sp>
            <p:nvSpPr>
              <p:cNvPr id="37" name="Freeform 20">
                <a:extLst>
                  <a:ext uri="{FF2B5EF4-FFF2-40B4-BE49-F238E27FC236}">
                    <a16:creationId xmlns=""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470919" cy="965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=""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=""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E29BFA7-E12A-4CBB-98F4-7D8BABA5D3DC}"/>
              </a:ext>
            </a:extLst>
          </p:cNvPr>
          <p:cNvGrpSpPr/>
          <p:nvPr/>
        </p:nvGrpSpPr>
        <p:grpSpPr>
          <a:xfrm>
            <a:off x="127577" y="98485"/>
            <a:ext cx="11609993" cy="461666"/>
            <a:chOff x="381000" y="1904999"/>
            <a:chExt cx="23219986" cy="92333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96812B-CA35-423B-AB78-F20B241658E4}"/>
                </a:ext>
              </a:extLst>
            </p:cNvPr>
            <p:cNvSpPr/>
            <p:nvPr/>
          </p:nvSpPr>
          <p:spPr>
            <a:xfrm>
              <a:off x="1981200" y="1905001"/>
              <a:ext cx="21619786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HOÁN VỊ, CHỈNH HỢP, TỔ HỢP VÀO CÁC BÀI TOÁN ĐẾM</a:t>
              </a:r>
            </a:p>
          </p:txBody>
        </p:sp>
        <p:sp>
          <p:nvSpPr>
            <p:cNvPr id="18" name="Round Same Side Corner Rectangle 51">
              <a:extLst>
                <a:ext uri="{FF2B5EF4-FFF2-40B4-BE49-F238E27FC236}">
                  <a16:creationId xmlns="" xmlns:a16="http://schemas.microsoft.com/office/drawing/2014/main" id="{F5394341-0F3A-4C0D-BC41-B35436366F0D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5322D5D-00D8-42B9-BCDA-53D3D944992D}"/>
                </a:ext>
              </a:extLst>
            </p:cNvPr>
            <p:cNvSpPr txBox="1"/>
            <p:nvPr/>
          </p:nvSpPr>
          <p:spPr>
            <a:xfrm rot="10800000" flipH="1" flipV="1">
              <a:off x="6096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="" xmlns:a16="http://schemas.microsoft.com/office/drawing/2014/main" id="{5C39138E-5593-4AB5-96EE-114568791664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90995F8-A631-4231-86BB-7D3EBA512F0D}"/>
                </a:ext>
              </a:extLst>
            </p:cNvPr>
            <p:cNvSpPr txBox="1"/>
            <p:nvPr/>
          </p:nvSpPr>
          <p:spPr>
            <a:xfrm rot="10800000" flipH="1" flipV="1">
              <a:off x="6032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5C77573-004B-47AB-A06D-169C5ED317A4}"/>
                  </a:ext>
                </a:extLst>
              </p:cNvPr>
              <p:cNvSpPr txBox="1"/>
              <p:nvPr/>
            </p:nvSpPr>
            <p:spPr>
              <a:xfrm>
                <a:off x="238676" y="1090808"/>
                <a:ext cx="11658600" cy="2559547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>
                <a:spAutoFit/>
              </a:bodyPr>
              <a:lstStyle/>
              <a:p>
                <a:pPr algn="just"/>
                <a:r>
                  <a:rPr lang="vi-VN" sz="3200" dirty="0" smtClean="0">
                    <a:latin typeface="Tomaho"/>
                  </a:rPr>
                  <a:t>a) Số cách xếp lịch trình </a:t>
                </a:r>
                <a:r>
                  <a:rPr lang="vi-VN" sz="3200" dirty="0" smtClean="0">
                    <a:latin typeface="Tomaho"/>
                  </a:rPr>
                  <a:t>của </a:t>
                </a:r>
                <a:r>
                  <a:rPr lang="vi-VN" sz="3200" dirty="0">
                    <a:latin typeface="Tomaho"/>
                  </a:rPr>
                  <a:t>anh Hưng để đi tham quan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5</m:t>
                    </m:r>
                  </m:oMath>
                </a14:m>
                <a:r>
                  <a:rPr lang="vi-VN" sz="3200" dirty="0">
                    <a:latin typeface="Tomaho"/>
                  </a:rPr>
                  <a:t> </a:t>
                </a:r>
                <a:r>
                  <a:rPr lang="en-US" sz="3200" dirty="0" err="1" smtClean="0">
                    <a:latin typeface="Tomaho"/>
                  </a:rPr>
                  <a:t>địa</a:t>
                </a:r>
                <a:r>
                  <a:rPr lang="en-US" sz="3200" dirty="0" smtClean="0">
                    <a:latin typeface="Tomaho"/>
                  </a:rPr>
                  <a:t> </a:t>
                </a:r>
                <a:r>
                  <a:rPr lang="en-US" sz="3200" dirty="0" err="1" smtClean="0">
                    <a:latin typeface="Tomaho"/>
                  </a:rPr>
                  <a:t>điểm</a:t>
                </a:r>
                <a:r>
                  <a:rPr lang="en-US" sz="3200" dirty="0" smtClean="0">
                    <a:latin typeface="Tomaho"/>
                  </a:rPr>
                  <a:t> </a:t>
                </a:r>
                <a:r>
                  <a:rPr lang="vi-VN" sz="3200" dirty="0" smtClean="0">
                    <a:latin typeface="Tomaho"/>
                  </a:rPr>
                  <a:t>, </a:t>
                </a:r>
                <a:r>
                  <a:rPr lang="vi-VN" sz="3200" dirty="0">
                    <a:latin typeface="Tomaho"/>
                  </a:rPr>
                  <a:t>thì mỗi cách xếp lịch trình của anh chính là một </a:t>
                </a:r>
                <a:r>
                  <a:rPr lang="vi-VN" sz="3200" dirty="0" smtClean="0">
                    <a:latin typeface="Tomaho"/>
                  </a:rPr>
                  <a:t> </a:t>
                </a:r>
                <a:r>
                  <a:rPr lang="vi-VN" sz="3200" dirty="0">
                    <a:latin typeface="Tomaho"/>
                  </a:rPr>
                  <a:t>hoán vị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latin typeface="Tomaho"/>
                  </a:rPr>
                  <a:t> địa điểm trên.</a:t>
                </a:r>
              </a:p>
              <a:p>
                <a:r>
                  <a:rPr lang="vi-VN" sz="3200" dirty="0">
                    <a:latin typeface="Tomaho"/>
                  </a:rPr>
                  <a:t>Vậy số cách xếp lịch trình đi tham quan trong trường hợp này </a:t>
                </a:r>
                <a:r>
                  <a:rPr lang="vi-VN" sz="3200" dirty="0" smtClean="0">
                    <a:latin typeface="Tomaho"/>
                  </a:rPr>
                  <a:t>là</a:t>
                </a:r>
                <a:r>
                  <a:rPr lang="en-US" sz="3200" dirty="0" smtClean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2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/>
                    </m:sSubSup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b="1" i="1">
                        <a:latin typeface="Cambria Math"/>
                      </a:rPr>
                      <m:t>𝟏𝟐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latin typeface="Tomaho"/>
                  </a:rPr>
                  <a:t> </a:t>
                </a:r>
                <a:r>
                  <a:rPr lang="vi-VN" sz="3200" dirty="0">
                    <a:latin typeface="Tomaho"/>
                  </a:rPr>
                  <a:t>(cách).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C77573-004B-47AB-A06D-169C5ED3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76" y="1090808"/>
                <a:ext cx="11658600" cy="2559547"/>
              </a:xfrm>
              <a:prstGeom prst="rect">
                <a:avLst/>
              </a:prstGeom>
              <a:blipFill rotWithShape="1">
                <a:blip r:embed="rId3"/>
                <a:stretch>
                  <a:fillRect l="-1725" t="-3810" r="-167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35C77573-004B-47AB-A06D-169C5ED317A4}"/>
                  </a:ext>
                </a:extLst>
              </p:cNvPr>
              <p:cNvSpPr txBox="1"/>
              <p:nvPr/>
            </p:nvSpPr>
            <p:spPr>
              <a:xfrm>
                <a:off x="127576" y="3828480"/>
                <a:ext cx="11064002" cy="283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dirty="0">
                    <a:latin typeface="Tomaho"/>
                  </a:rPr>
                  <a:t>b) Nếu anh Hưng chỉ có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latin typeface="Tomaho"/>
                  </a:rPr>
                  <a:t> ngày để đi tham quan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latin typeface="Tomaho"/>
                  </a:rPr>
                  <a:t> nơi, thì mỗi cách xếp lịch trình của anh chính </a:t>
                </a:r>
                <a:r>
                  <a:rPr lang="en-US" sz="3200" dirty="0" smtClean="0">
                    <a:latin typeface="Tomaho"/>
                  </a:rPr>
                  <a:t>l</a:t>
                </a:r>
                <a:r>
                  <a:rPr lang="vi-VN" sz="3200" dirty="0" smtClean="0">
                    <a:latin typeface="Tomaho"/>
                  </a:rPr>
                  <a:t>à </a:t>
                </a:r>
                <a:r>
                  <a:rPr lang="vi-VN" sz="3200" dirty="0">
                    <a:latin typeface="Tomaho"/>
                  </a:rPr>
                  <a:t>một chỉnh hợp chập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latin typeface="Tomaho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latin typeface="Tomaho"/>
                  </a:rPr>
                  <a:t>.</a:t>
                </a:r>
              </a:p>
              <a:p>
                <a:r>
                  <a:rPr lang="vi-VN" sz="3200" dirty="0">
                    <a:latin typeface="Tomaho"/>
                  </a:rPr>
                  <a:t>Vậy số cách xếp lịch trình đi tham quan trong trường hợp này </a:t>
                </a:r>
                <a:r>
                  <a:rPr lang="vi-VN" sz="3200" dirty="0" smtClean="0">
                    <a:latin typeface="Tomaho"/>
                  </a:rPr>
                  <a:t>là</a:t>
                </a:r>
                <a:r>
                  <a:rPr lang="en-US" sz="3200" dirty="0" smtClean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2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b="1" i="1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vi-VN" sz="3200" b="1" dirty="0">
                    <a:latin typeface="Tomaho"/>
                  </a:rPr>
                  <a:t> </a:t>
                </a:r>
                <a:r>
                  <a:rPr lang="vi-VN" sz="3200" dirty="0">
                    <a:latin typeface="Tomaho"/>
                  </a:rPr>
                  <a:t>(cách).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C77573-004B-47AB-A06D-169C5ED31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6" y="3828480"/>
                <a:ext cx="11064002" cy="2831609"/>
              </a:xfrm>
              <a:prstGeom prst="rect">
                <a:avLst/>
              </a:prstGeom>
              <a:blipFill rotWithShape="1">
                <a:blip r:embed="rId4"/>
                <a:stretch>
                  <a:fillRect l="-1433" t="-2581" r="-1377" b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309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114299" y="1570728"/>
            <a:ext cx="11734800" cy="5071612"/>
            <a:chOff x="1222851" y="5231976"/>
            <a:chExt cx="55867071" cy="10639332"/>
          </a:xfrm>
        </p:grpSpPr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6"/>
              <a:ext cx="55828851" cy="103061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300"/>
                </a:spcAft>
              </a:pPr>
              <a:endParaRPr lang="vi-VN" sz="2400" dirty="0">
                <a:solidFill>
                  <a:schemeClr val="tx1"/>
                </a:solidFill>
                <a:latin typeface="Tomaho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300"/>
                </a:spcAft>
              </a:pPr>
              <a:endParaRPr lang="vi-VN" sz="2400" dirty="0">
                <a:solidFill>
                  <a:schemeClr val="tx1"/>
                </a:solidFill>
                <a:latin typeface="Tomaho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300"/>
                </a:spcAft>
              </a:pPr>
              <a:endParaRPr lang="vi-VN" sz="2400" dirty="0">
                <a:solidFill>
                  <a:schemeClr val="tx1"/>
                </a:solidFill>
                <a:latin typeface="Tomaho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300"/>
                </a:spcAft>
              </a:pPr>
              <a:endParaRPr lang="vi-VN" sz="2400" dirty="0">
                <a:solidFill>
                  <a:schemeClr val="tx1"/>
                </a:solidFill>
                <a:latin typeface="Tomaho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</a:pPr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=""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231976"/>
              <a:ext cx="12282950" cy="1124525"/>
              <a:chOff x="1224542" y="6206025"/>
              <a:chExt cx="12284368" cy="113025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=""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334419" y="3784632"/>
                <a:ext cx="882631" cy="595895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131575" y="6206025"/>
                <a:ext cx="11377335" cy="113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=""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=""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1" y="560151"/>
            <a:ext cx="11658600" cy="914400"/>
            <a:chOff x="304800" y="2971801"/>
            <a:chExt cx="23317199" cy="1828799"/>
          </a:xfrm>
        </p:grpSpPr>
        <p:sp>
          <p:nvSpPr>
            <p:cNvPr id="42" name="Rounded Rectangle 19">
              <a:extLst>
                <a:ext uri="{FF2B5EF4-FFF2-40B4-BE49-F238E27FC236}">
                  <a16:creationId xmlns=""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491838" y="3220628"/>
              <a:ext cx="23130161" cy="157997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</a:pPr>
              <a:endPara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spcAft>
                  <a:spcPts val="400"/>
                </a:spcAft>
              </a:pPr>
              <a:r>
                <a:rPr lang="vi-VN" sz="2400" dirty="0">
                  <a:solidFill>
                    <a:schemeClr val="tx1"/>
                  </a:solidFill>
                  <a:latin typeface="Tomaho"/>
                  <a:ea typeface="Arial" panose="020B0604020202020204" pitchFamily="34" charset="0"/>
                  <a:cs typeface="Times New Roman" panose="02020603050405020304" pitchFamily="18" charset="0"/>
                </a:rPr>
                <a:t>Giải bài toán trong </a:t>
              </a:r>
              <a:r>
                <a:rPr lang="vi-VN" sz="2400" b="1" i="1" dirty="0">
                  <a:solidFill>
                    <a:schemeClr val="tx1"/>
                  </a:solidFill>
                  <a:latin typeface="Tomaho"/>
                  <a:ea typeface="Arial" panose="020B0604020202020204" pitchFamily="34" charset="0"/>
                  <a:cs typeface="Times New Roman" panose="02020603050405020304" pitchFamily="18" charset="0"/>
                </a:rPr>
                <a:t>tình huống mở đầu</a:t>
              </a:r>
              <a:r>
                <a:rPr lang="vi-VN" sz="2400" b="1" dirty="0">
                  <a:solidFill>
                    <a:schemeClr val="tx1"/>
                  </a:solidFill>
                  <a:latin typeface="Tomaho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chemeClr val="tx1"/>
                  </a:solidFill>
                  <a:latin typeface="Tomaho"/>
                  <a:ea typeface="Arial" panose="020B0604020202020204" pitchFamily="34" charset="0"/>
                  <a:cs typeface="Times New Roman" panose="02020603050405020304" pitchFamily="18" charset="0"/>
                </a:rPr>
                <a:t>về đội hình của đội tuyển bóng đá Quốc gia</a:t>
              </a:r>
              <a:r>
                <a:rPr lang="vi-VN" sz="9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304800" y="2971801"/>
              <a:ext cx="2971801" cy="838200"/>
              <a:chOff x="22440" y="38104"/>
              <a:chExt cx="958198" cy="23400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62052"/>
                <a:chOff x="31572" y="60276"/>
                <a:chExt cx="1196628" cy="200549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400"/>
                    </a:spcAft>
                  </a:pPr>
                  <a:r>
                    <a:rPr lang="vi-VN" sz="500" b="1">
                      <a:solidFill>
                        <a:srgbClr val="0000CC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60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=""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=""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=""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38104"/>
                <a:ext cx="782433" cy="234000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vi-VN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5</a:t>
                </a:r>
                <a:endParaRPr lang="vi-VN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9BF6486-DAEE-4215-A932-12720E926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20" y="1757605"/>
            <a:ext cx="3109679" cy="204122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1624D04-9044-428E-8920-E27A825A9508}"/>
              </a:ext>
            </a:extLst>
          </p:cNvPr>
          <p:cNvGrpSpPr/>
          <p:nvPr/>
        </p:nvGrpSpPr>
        <p:grpSpPr>
          <a:xfrm>
            <a:off x="0" y="98485"/>
            <a:ext cx="11609993" cy="461666"/>
            <a:chOff x="381000" y="1904999"/>
            <a:chExt cx="23219986" cy="923331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EAA7846-5E92-4846-BCDF-5928321E5009}"/>
                </a:ext>
              </a:extLst>
            </p:cNvPr>
            <p:cNvSpPr/>
            <p:nvPr/>
          </p:nvSpPr>
          <p:spPr>
            <a:xfrm>
              <a:off x="1981200" y="1905001"/>
              <a:ext cx="21619786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HOÁN VỊ, CHỈNH HỢP, TỔ HỢP VÀO CÁC BÀI TOÁN ĐẾM</a:t>
              </a:r>
            </a:p>
          </p:txBody>
        </p:sp>
        <p:sp>
          <p:nvSpPr>
            <p:cNvPr id="23" name="Round Same Side Corner Rectangle 51">
              <a:extLst>
                <a:ext uri="{FF2B5EF4-FFF2-40B4-BE49-F238E27FC236}">
                  <a16:creationId xmlns="" xmlns:a16="http://schemas.microsoft.com/office/drawing/2014/main" id="{CB08A370-74F5-4ECB-8F53-780305285280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988725E-01C8-46C2-AC3A-C33219D61451}"/>
                </a:ext>
              </a:extLst>
            </p:cNvPr>
            <p:cNvSpPr txBox="1"/>
            <p:nvPr/>
          </p:nvSpPr>
          <p:spPr>
            <a:xfrm rot="10800000" flipH="1" flipV="1">
              <a:off x="6096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5" name="Round Same Side Corner Rectangle 51">
              <a:extLst>
                <a:ext uri="{FF2B5EF4-FFF2-40B4-BE49-F238E27FC236}">
                  <a16:creationId xmlns="" xmlns:a16="http://schemas.microsoft.com/office/drawing/2014/main" id="{6C1BAF4C-0E28-448F-A5BB-65860D13DE9E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180903A-F0BC-4155-8EDB-A39BB64771E5}"/>
                </a:ext>
              </a:extLst>
            </p:cNvPr>
            <p:cNvSpPr txBox="1"/>
            <p:nvPr/>
          </p:nvSpPr>
          <p:spPr>
            <a:xfrm rot="10800000" flipH="1" flipV="1">
              <a:off x="6032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2BA0B98-8392-4EA9-820D-3360EAB5C1D7}"/>
                  </a:ext>
                </a:extLst>
              </p:cNvPr>
              <p:cNvSpPr txBox="1"/>
              <p:nvPr/>
            </p:nvSpPr>
            <p:spPr>
              <a:xfrm>
                <a:off x="179237" y="2009523"/>
                <a:ext cx="11578567" cy="4789516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mỗi đội hình gồm có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thủ môn,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hậu 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vệ</a:t>
                </a: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200" dirty="0" smtClean="0">
                  <a:latin typeface="Tomaho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tiền vệ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tiền đạo </a:t>
                </a: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 biết </a:t>
                </a: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trước 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 </a:t>
                </a: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endParaRPr lang="en-US" sz="3200" dirty="0" smtClean="0">
                  <a:latin typeface="Tomaho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300"/>
                  </a:spcAft>
                </a:pP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thủ 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môn, nên để chọn đội hình </a:t>
                </a: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 thực </a:t>
                </a:r>
                <a:endParaRPr lang="en-US" sz="3200" dirty="0" smtClean="0">
                  <a:latin typeface="Tomaho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300"/>
                  </a:spcAft>
                </a:pP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công </a:t>
                </a: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đoạn:</a:t>
                </a:r>
                <a:endParaRPr lang="en-US" sz="3200" dirty="0" smtClean="0">
                  <a:latin typeface="Tomaho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300"/>
                  </a:spcAft>
                </a:pP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1.Chọn 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hậu vệ là chọn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hậu vệ: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2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32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vi-VN" sz="32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vi-VN" sz="3200" dirty="0">
                  <a:latin typeface="Tomaho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90170">
                  <a:spcAft>
                    <a:spcPts val="300"/>
                  </a:spcAft>
                </a:pPr>
                <a:r>
                  <a:rPr lang="vi-VN" sz="32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2.Chọn 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 vệ là chọn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tiền vệ: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2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32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32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vi-VN" sz="32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vi-VN" sz="3200" b="1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(cách).</a:t>
                </a:r>
                <a:endParaRPr lang="vi-VN" sz="3200" dirty="0">
                  <a:latin typeface="Tomaho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90170">
                  <a:spcAft>
                    <a:spcPts val="300"/>
                  </a:spcAft>
                </a:pPr>
                <a:r>
                  <a:rPr lang="vi-VN" sz="28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3.Chọn </a:t>
                </a:r>
                <a:r>
                  <a:rPr lang="vi-VN" sz="28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 đạo là chọn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8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28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tiền </a:t>
                </a:r>
                <a:r>
                  <a:rPr lang="vi-VN" sz="28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đạo:có</a:t>
                </a:r>
                <a:r>
                  <a:rPr lang="en-US" sz="2800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2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vi-VN" sz="2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2800" b="1" i="1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2800" b="1" dirty="0" smtClean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(cách).</a:t>
                </a:r>
                <a:endParaRPr lang="vi-VN" sz="2800" dirty="0">
                  <a:latin typeface="Tomaho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vi-VN" sz="3200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Vậy, theo quy tắc nhân, số các đội hình có thể có (khi đã biết vị trí thủ môn) là: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𝟕𝟎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𝟐𝟒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2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𝟓𝟎𝟎</m:t>
                    </m:r>
                  </m:oMath>
                </a14:m>
                <a:r>
                  <a:rPr lang="vi-VN" sz="3200" b="1" dirty="0">
                    <a:latin typeface="Tomaho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2BA0B98-8392-4EA9-820D-3360EAB5C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37" y="2009523"/>
                <a:ext cx="11578567" cy="4789516"/>
              </a:xfrm>
              <a:prstGeom prst="rect">
                <a:avLst/>
              </a:prstGeom>
              <a:blipFill rotWithShape="1">
                <a:blip r:embed="rId4"/>
                <a:stretch>
                  <a:fillRect l="-1737" t="-2038" r="-1368" b="-3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839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1F4E20C8-2D05-4C40-9288-F9499AF26E6D}"/>
              </a:ext>
            </a:extLst>
          </p:cNvPr>
          <p:cNvGrpSpPr/>
          <p:nvPr/>
        </p:nvGrpSpPr>
        <p:grpSpPr>
          <a:xfrm>
            <a:off x="92819" y="3063840"/>
            <a:ext cx="11753003" cy="3509488"/>
            <a:chOff x="1222851" y="5331408"/>
            <a:chExt cx="23580257" cy="5866548"/>
          </a:xfrm>
        </p:grpSpPr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1261071" y="5565135"/>
              <a:ext cx="23542037" cy="563282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2300" dirty="0">
                <a:solidFill>
                  <a:schemeClr val="tx1"/>
                </a:solidFill>
                <a:latin typeface="Tomaho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=""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1222851" y="5331408"/>
              <a:ext cx="3337553" cy="841174"/>
              <a:chOff x="1224542" y="6305967"/>
              <a:chExt cx="3337939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=""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470919" cy="82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=""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=""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3199" y="568776"/>
            <a:ext cx="11849894" cy="2459095"/>
            <a:chOff x="304800" y="2971801"/>
            <a:chExt cx="23699787" cy="3505200"/>
          </a:xfrm>
        </p:grpSpPr>
        <p:sp>
          <p:nvSpPr>
            <p:cNvPr id="42" name="Rounded Rectangle 19">
              <a:extLst>
                <a:ext uri="{FF2B5EF4-FFF2-40B4-BE49-F238E27FC236}">
                  <a16:creationId xmlns=""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491838" y="3220628"/>
              <a:ext cx="23512749" cy="325637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</a:pPr>
              <a:endPara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304800" y="2971801"/>
              <a:ext cx="3352798" cy="761999"/>
              <a:chOff x="22440" y="38104"/>
              <a:chExt cx="1081043" cy="21272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1081043" cy="191544"/>
                <a:chOff x="31572" y="60276"/>
                <a:chExt cx="1521047" cy="237047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204584" y="62042"/>
                  <a:ext cx="1348035" cy="235281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400"/>
                    </a:spcAft>
                  </a:pPr>
                  <a:r>
                    <a:rPr lang="vi-VN" sz="500" b="1">
                      <a:solidFill>
                        <a:srgbClr val="0000CC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60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=""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200483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=""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200483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=""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38104"/>
                <a:ext cx="807002" cy="191454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vi-VN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 dụng</a:t>
                </a:r>
                <a:endParaRPr lang="vi-VN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C5716A5-7EDD-431D-8E5F-03312424BB50}"/>
              </a:ext>
            </a:extLst>
          </p:cNvPr>
          <p:cNvGrpSpPr/>
          <p:nvPr/>
        </p:nvGrpSpPr>
        <p:grpSpPr>
          <a:xfrm>
            <a:off x="0" y="107111"/>
            <a:ext cx="11609993" cy="461666"/>
            <a:chOff x="381000" y="1904999"/>
            <a:chExt cx="23219986" cy="923331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2AD142A7-F079-4414-9DF1-BC8E153448FD}"/>
                </a:ext>
              </a:extLst>
            </p:cNvPr>
            <p:cNvSpPr/>
            <p:nvPr/>
          </p:nvSpPr>
          <p:spPr>
            <a:xfrm>
              <a:off x="1981200" y="1905001"/>
              <a:ext cx="21619786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HOÁN VỊ, CHỈNH HỢP, TỔ HỢP VÀO CÁC BÀI TOÁN ĐẾM</a:t>
              </a:r>
            </a:p>
          </p:txBody>
        </p:sp>
        <p:sp>
          <p:nvSpPr>
            <p:cNvPr id="24" name="Round Same Side Corner Rectangle 51">
              <a:extLst>
                <a:ext uri="{FF2B5EF4-FFF2-40B4-BE49-F238E27FC236}">
                  <a16:creationId xmlns="" xmlns:a16="http://schemas.microsoft.com/office/drawing/2014/main" id="{0F45F1E8-5B34-427B-9F0B-CFCE856DD162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B436881-E5A8-43E0-87EF-BB595CABE376}"/>
                </a:ext>
              </a:extLst>
            </p:cNvPr>
            <p:cNvSpPr txBox="1"/>
            <p:nvPr/>
          </p:nvSpPr>
          <p:spPr>
            <a:xfrm rot="10800000" flipH="1" flipV="1">
              <a:off x="6096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6" name="Round Same Side Corner Rectangle 51">
              <a:extLst>
                <a:ext uri="{FF2B5EF4-FFF2-40B4-BE49-F238E27FC236}">
                  <a16:creationId xmlns="" xmlns:a16="http://schemas.microsoft.com/office/drawing/2014/main" id="{65397FD9-B221-4101-987E-6063A29FA871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7C84AA2-F551-4B53-8344-7B99700DEC3D}"/>
                </a:ext>
              </a:extLst>
            </p:cNvPr>
            <p:cNvSpPr txBox="1"/>
            <p:nvPr/>
          </p:nvSpPr>
          <p:spPr>
            <a:xfrm rot="10800000" flipH="1" flipV="1">
              <a:off x="6032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7825A4C-8E56-4B3F-91DB-B1AB695BEFF0}"/>
              </a:ext>
            </a:extLst>
          </p:cNvPr>
          <p:cNvSpPr txBox="1"/>
          <p:nvPr/>
        </p:nvSpPr>
        <p:spPr>
          <a:xfrm>
            <a:off x="141893" y="743342"/>
            <a:ext cx="11468100" cy="243143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vi-V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lạc bộ có 20 học sinh.</a:t>
            </a:r>
          </a:p>
          <a:p>
            <a:pPr algn="just">
              <a:spcBef>
                <a:spcPts val="300"/>
              </a:spcBef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Có bao nhiêu cách chọn 6 thành viên vào Ban quản lí?</a:t>
            </a:r>
          </a:p>
          <a:p>
            <a:pPr>
              <a:spcBef>
                <a:spcPts val="300"/>
              </a:spcBef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Có bao nhiêu cách chọn Trưởng ban, 1 Phó ban, 4 thành viên khác vào Ban quản lí?</a:t>
            </a:r>
          </a:p>
          <a:p>
            <a:pPr algn="ctr">
              <a:spcAft>
                <a:spcPts val="300"/>
              </a:spcAft>
            </a:pPr>
            <a:endParaRPr lang="vi-VN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5028F85-2676-4A2C-9393-37D353EB49E8}"/>
                  </a:ext>
                </a:extLst>
              </p:cNvPr>
              <p:cNvSpPr txBox="1"/>
              <p:nvPr/>
            </p:nvSpPr>
            <p:spPr>
              <a:xfrm>
                <a:off x="244795" y="3687074"/>
                <a:ext cx="11468100" cy="2950359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>
                <a:spAutoFit/>
              </a:bodyPr>
              <a:lstStyle/>
              <a:p>
                <a:r>
                  <a:rPr lang="vi-VN" sz="3600" dirty="0">
                    <a:latin typeface="Tomaho"/>
                  </a:rPr>
                  <a:t>a) Mỗi cách chọn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vi-VN" sz="3600" dirty="0">
                    <a:latin typeface="Tomaho"/>
                  </a:rPr>
                  <a:t> thành viên từ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vi-VN" sz="3600" dirty="0">
                    <a:latin typeface="Tomaho"/>
                  </a:rPr>
                  <a:t> học sinh là một tổ hợp chập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vi-VN" sz="3600" dirty="0">
                    <a:latin typeface="Tomaho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vi-VN" sz="3600" dirty="0">
                    <a:latin typeface="Tomaho"/>
                  </a:rPr>
                  <a:t>.</a:t>
                </a:r>
              </a:p>
              <a:p>
                <a:r>
                  <a:rPr lang="vi-VN" sz="3600" dirty="0">
                    <a:latin typeface="Tomaho"/>
                  </a:rPr>
                  <a:t>Vậy, số cách chọn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vi-VN" sz="3600" dirty="0">
                    <a:latin typeface="Tomaho"/>
                  </a:rPr>
                  <a:t> thành viên vào Ban quản lí là:</a:t>
                </a:r>
              </a:p>
              <a:p>
                <a:pPr algn="ctr"/>
                <a:r>
                  <a:rPr lang="vi-VN" sz="36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6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𝟐𝟎</m:t>
                        </m:r>
                      </m:sub>
                      <m:sup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𝟑𝟖𝟕𝟔𝟎</m:t>
                    </m:r>
                  </m:oMath>
                </a14:m>
                <a:r>
                  <a:rPr lang="vi-VN" sz="3600" b="1" dirty="0">
                    <a:latin typeface="Tomaho"/>
                  </a:rPr>
                  <a:t>.</a:t>
                </a:r>
              </a:p>
              <a:p>
                <a:pPr algn="ctr">
                  <a:spcAft>
                    <a:spcPts val="300"/>
                  </a:spcAft>
                </a:pPr>
                <a:endParaRPr lang="vi-VN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028F85-2676-4A2C-9393-37D353EB4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5" y="3687074"/>
                <a:ext cx="11468100" cy="2950359"/>
              </a:xfrm>
              <a:prstGeom prst="rect">
                <a:avLst/>
              </a:prstGeom>
              <a:blipFill rotWithShape="1">
                <a:blip r:embed="rId3"/>
                <a:stretch>
                  <a:fillRect l="-2020" t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462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5">
            <a:extLst>
              <a:ext uri="{FF2B5EF4-FFF2-40B4-BE49-F238E27FC236}">
                <a16:creationId xmlns="" xmlns:a16="http://schemas.microsoft.com/office/drawing/2014/main" id="{7605033E-4E88-46AF-AEBE-7E6490F9F307}"/>
              </a:ext>
            </a:extLst>
          </p:cNvPr>
          <p:cNvSpPr>
            <a:spLocks noEditPoints="1"/>
          </p:cNvSpPr>
          <p:nvPr/>
        </p:nvSpPr>
        <p:spPr bwMode="auto">
          <a:xfrm>
            <a:off x="63611" y="725503"/>
            <a:ext cx="250132" cy="35612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242E35A-A8C1-4ADF-B242-BA0AE67CB383}"/>
              </a:ext>
            </a:extLst>
          </p:cNvPr>
          <p:cNvGrpSpPr/>
          <p:nvPr/>
        </p:nvGrpSpPr>
        <p:grpSpPr>
          <a:xfrm>
            <a:off x="69730" y="89858"/>
            <a:ext cx="11609993" cy="461666"/>
            <a:chOff x="381000" y="1904999"/>
            <a:chExt cx="23219986" cy="923331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7375612-1567-4855-8139-290B72AD6861}"/>
                </a:ext>
              </a:extLst>
            </p:cNvPr>
            <p:cNvSpPr/>
            <p:nvPr/>
          </p:nvSpPr>
          <p:spPr>
            <a:xfrm>
              <a:off x="1981200" y="1905001"/>
              <a:ext cx="21619786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HOÁN VỊ, CHỈNH HỢP, TỔ HỢP VÀO CÁC BÀI TOÁN ĐẾM</a:t>
              </a:r>
            </a:p>
          </p:txBody>
        </p:sp>
        <p:sp>
          <p:nvSpPr>
            <p:cNvPr id="22" name="Round Same Side Corner Rectangle 51">
              <a:extLst>
                <a:ext uri="{FF2B5EF4-FFF2-40B4-BE49-F238E27FC236}">
                  <a16:creationId xmlns="" xmlns:a16="http://schemas.microsoft.com/office/drawing/2014/main" id="{C5C98E60-89AD-494F-8014-07C1114EFB1C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79609F4-BC50-483F-8815-2EFE03DBDDAF}"/>
                </a:ext>
              </a:extLst>
            </p:cNvPr>
            <p:cNvSpPr txBox="1"/>
            <p:nvPr/>
          </p:nvSpPr>
          <p:spPr>
            <a:xfrm rot="10800000" flipH="1" flipV="1">
              <a:off x="6096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4" name="Round Same Side Corner Rectangle 51">
              <a:extLst>
                <a:ext uri="{FF2B5EF4-FFF2-40B4-BE49-F238E27FC236}">
                  <a16:creationId xmlns="" xmlns:a16="http://schemas.microsoft.com/office/drawing/2014/main" id="{05D4DA5C-1489-4FD3-833C-F787109D47B7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B3828D3-2707-49FC-A3F8-F9681E19EB21}"/>
                </a:ext>
              </a:extLst>
            </p:cNvPr>
            <p:cNvSpPr txBox="1"/>
            <p:nvPr/>
          </p:nvSpPr>
          <p:spPr>
            <a:xfrm rot="10800000" flipH="1" flipV="1">
              <a:off x="6032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5E1B3A97-2DF2-4DCD-99DC-B5A87CD0B7E5}"/>
                  </a:ext>
                </a:extLst>
              </p:cNvPr>
              <p:cNvSpPr txBox="1"/>
              <p:nvPr/>
            </p:nvSpPr>
            <p:spPr>
              <a:xfrm>
                <a:off x="72929" y="781507"/>
                <a:ext cx="11468100" cy="5041188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>
                <a:spAutoFit/>
              </a:bodyPr>
              <a:lstStyle/>
              <a:p>
                <a:pPr algn="just"/>
                <a:r>
                  <a:rPr lang="vi-VN" sz="3600" dirty="0" smtClean="0">
                    <a:latin typeface="Tomaho"/>
                  </a:rPr>
                  <a:t>b) Để chọn được Trưởng ban,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latin typeface="Tomaho"/>
                  </a:rPr>
                  <a:t> Phó ban,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3600" dirty="0">
                    <a:latin typeface="Tomaho"/>
                  </a:rPr>
                  <a:t> thành viên khác vào Ban quản lí ta thực hiện các công đoạn sau:</a:t>
                </a:r>
              </a:p>
              <a:p>
                <a:pPr algn="just"/>
                <a:r>
                  <a:rPr lang="vi-VN" sz="3600" dirty="0">
                    <a:latin typeface="Tomaho"/>
                  </a:rPr>
                  <a:t> </a:t>
                </a:r>
                <a:r>
                  <a:rPr lang="vi-VN" sz="3600" dirty="0" smtClean="0">
                    <a:latin typeface="Tomaho"/>
                  </a:rPr>
                  <a:t>1.Chọn </a:t>
                </a:r>
                <a:r>
                  <a:rPr lang="vi-VN" sz="3600" dirty="0">
                    <a:latin typeface="Tomaho"/>
                  </a:rPr>
                  <a:t>Trưởng ban </a:t>
                </a:r>
                <a:r>
                  <a:rPr lang="vi-VN" sz="3600" dirty="0" smtClean="0">
                    <a:latin typeface="Tomaho"/>
                  </a:rPr>
                  <a:t>từ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vi-VN" sz="3600" dirty="0">
                    <a:latin typeface="Tomaho"/>
                  </a:rPr>
                  <a:t> học sinh: có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vi-VN" sz="3600" dirty="0">
                    <a:latin typeface="Tomaho"/>
                  </a:rPr>
                  <a:t> (cách).</a:t>
                </a:r>
              </a:p>
              <a:p>
                <a:pPr algn="just"/>
                <a:r>
                  <a:rPr lang="vi-VN" sz="3600" dirty="0">
                    <a:latin typeface="Tomaho"/>
                  </a:rPr>
                  <a:t> </a:t>
                </a:r>
                <a:r>
                  <a:rPr lang="vi-VN" sz="3600" dirty="0" smtClean="0">
                    <a:latin typeface="Tomaho"/>
                  </a:rPr>
                  <a:t>2.Chọn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latin typeface="Tomaho"/>
                  </a:rPr>
                  <a:t> Phó ban trong số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vi-VN" sz="3600" dirty="0">
                    <a:latin typeface="Tomaho"/>
                  </a:rPr>
                  <a:t> học sinh: có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vi-VN" sz="3600" dirty="0">
                    <a:latin typeface="Tomaho"/>
                  </a:rPr>
                  <a:t> (cách).</a:t>
                </a:r>
              </a:p>
              <a:p>
                <a:r>
                  <a:rPr lang="vi-VN" sz="3600" dirty="0">
                    <a:latin typeface="Tomaho"/>
                  </a:rPr>
                  <a:t> </a:t>
                </a:r>
                <a:r>
                  <a:rPr lang="vi-VN" sz="3600" dirty="0" smtClean="0">
                    <a:latin typeface="Tomaho"/>
                  </a:rPr>
                  <a:t>3.Chọn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3600" dirty="0">
                    <a:latin typeface="Tomaho"/>
                  </a:rPr>
                  <a:t> thành viên trong số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vi-VN" sz="3600" dirty="0">
                    <a:latin typeface="Tomaho"/>
                  </a:rPr>
                  <a:t> học sinh còn lại: </a:t>
                </a:r>
                <a:endParaRPr lang="en-US" sz="3600" dirty="0" smtClean="0">
                  <a:latin typeface="Tomaho"/>
                </a:endParaRPr>
              </a:p>
              <a:p>
                <a:r>
                  <a:rPr lang="en-US" sz="3600" dirty="0">
                    <a:latin typeface="Tomaho"/>
                  </a:rPr>
                  <a:t> </a:t>
                </a:r>
                <a:r>
                  <a:rPr lang="en-US" sz="3600" dirty="0" smtClean="0">
                    <a:latin typeface="Tomaho"/>
                  </a:rPr>
                  <a:t>    </a:t>
                </a:r>
                <a:r>
                  <a:rPr lang="vi-VN" sz="3600" dirty="0" smtClean="0">
                    <a:latin typeface="Tomaho"/>
                  </a:rPr>
                  <a:t>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vi-VN" sz="3600" i="1">
                        <a:latin typeface="Cambria Math" panose="02040503050406030204" pitchFamily="18" charset="0"/>
                      </a:rPr>
                      <m:t>=3060</m:t>
                    </m:r>
                  </m:oMath>
                </a14:m>
                <a:r>
                  <a:rPr lang="vi-VN" sz="3600" dirty="0">
                    <a:latin typeface="Tomaho"/>
                  </a:rPr>
                  <a:t> (cách).</a:t>
                </a:r>
              </a:p>
              <a:p>
                <a:r>
                  <a:rPr lang="vi-VN" sz="3600" dirty="0">
                    <a:latin typeface="Tomaho"/>
                  </a:rPr>
                  <a:t>Vậy, theo quy tắc nhân, số cách chọn Trưởng ban,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latin typeface="Tomaho"/>
                  </a:rPr>
                  <a:t> Phó ban,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3600" dirty="0">
                    <a:latin typeface="Tomaho"/>
                  </a:rPr>
                  <a:t> thành viên khác vào Ban quản lí là: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        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𝟑𝟎𝟔𝟎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𝟏𝟔𝟐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𝟖𝟎𝟎</m:t>
                    </m:r>
                  </m:oMath>
                </a14:m>
                <a:r>
                  <a:rPr lang="vi-VN" sz="3600" b="1" dirty="0">
                    <a:latin typeface="Tomaho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1B3A97-2DF2-4DCD-99DC-B5A87CD0B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9" y="781507"/>
                <a:ext cx="11468100" cy="5041188"/>
              </a:xfrm>
              <a:prstGeom prst="rect">
                <a:avLst/>
              </a:prstGeom>
              <a:blipFill rotWithShape="1">
                <a:blip r:embed="rId3"/>
                <a:stretch>
                  <a:fillRect l="-2020" t="-2297" r="-2020" b="-4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678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0" y="632693"/>
            <a:ext cx="11553825" cy="5509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AA7846-5E92-4846-BCDF-5928321E5009}"/>
              </a:ext>
            </a:extLst>
          </p:cNvPr>
          <p:cNvSpPr/>
          <p:nvPr/>
        </p:nvSpPr>
        <p:spPr>
          <a:xfrm>
            <a:off x="800100" y="98486"/>
            <a:ext cx="10809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400" b="1" spc="-75" dirty="0" smtClean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:</a:t>
            </a:r>
            <a:endParaRPr lang="en-US" sz="2400" b="1" spc="-75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398807" y="2853926"/>
            <a:ext cx="759125" cy="7045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243532" y="4968815"/>
            <a:ext cx="845389" cy="7763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5">
            <a:extLst>
              <a:ext uri="{FF2B5EF4-FFF2-40B4-BE49-F238E27FC236}">
                <a16:creationId xmlns="" xmlns:a16="http://schemas.microsoft.com/office/drawing/2014/main" id="{7605033E-4E88-46AF-AEBE-7E6490F9F307}"/>
              </a:ext>
            </a:extLst>
          </p:cNvPr>
          <p:cNvSpPr>
            <a:spLocks noEditPoints="1"/>
          </p:cNvSpPr>
          <p:nvPr/>
        </p:nvSpPr>
        <p:spPr bwMode="auto">
          <a:xfrm>
            <a:off x="63611" y="725503"/>
            <a:ext cx="250132" cy="35612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375612-1567-4855-8139-290B72AD6861}"/>
              </a:ext>
            </a:extLst>
          </p:cNvPr>
          <p:cNvSpPr/>
          <p:nvPr/>
        </p:nvSpPr>
        <p:spPr>
          <a:xfrm>
            <a:off x="188678" y="89859"/>
            <a:ext cx="11491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3600" b="1" u="sng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3600" b="1" u="sng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ớp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10A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31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gồm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25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nữ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nam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. GVCN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cuộc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bơi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do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chức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AutoNum type="alphaLcParenR"/>
              <a:defRPr/>
            </a:pP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nhiêu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cách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bất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?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AutoNum type="alphaLcParenR"/>
              <a:defRPr/>
            </a:pP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nhiêu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cách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nam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nữ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?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AutoNum type="alphaLcParenR"/>
              <a:defRPr/>
            </a:pP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nhiêu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cách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ít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nam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?</a:t>
            </a:r>
            <a:endParaRPr lang="en-US" sz="3600" b="1" spc="-75" dirty="0">
              <a:solidFill>
                <a:srgbClr val="24245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8677" y="4060177"/>
                <a:ext cx="7156732" cy="89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sz="3600" b="1" spc="-75" dirty="0" smtClean="0">
                    <a:solidFill>
                      <a:srgbClr val="242452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Đáp </a:t>
                </a:r>
                <a:r>
                  <a:rPr lang="en-US" sz="3600" b="1" spc="-75" dirty="0" err="1" smtClean="0">
                    <a:solidFill>
                      <a:srgbClr val="242452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án</a:t>
                </a:r>
                <a:r>
                  <a:rPr lang="en-US" sz="3600" b="1" spc="-75" dirty="0" smtClean="0">
                    <a:solidFill>
                      <a:srgbClr val="242452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 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6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𝟑𝟏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3600" b="1" i="1" smtClean="0">
                            <a:latin typeface="Cambria Math"/>
                          </a:rPr>
                          <m:t>! . 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𝟒𝟒𝟗𝟓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7" y="4060177"/>
                <a:ext cx="7156732" cy="892745"/>
              </a:xfrm>
              <a:prstGeom prst="rect">
                <a:avLst/>
              </a:prstGeom>
              <a:blipFill rotWithShape="1">
                <a:blip r:embed="rId3"/>
                <a:stretch>
                  <a:fillRect l="-264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6944" y="5394922"/>
                <a:ext cx="6096000" cy="6930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sz="3600" b="1" spc="-75" dirty="0" smtClean="0">
                    <a:solidFill>
                      <a:srgbClr val="242452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600" b="1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3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bSup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𝟐𝟓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𝟔</m:t>
                    </m:r>
                    <m:r>
                      <a:rPr lang="en-US" sz="3600" b="1" i="1" smtClean="0">
                        <a:latin typeface="Cambria Math"/>
                      </a:rPr>
                      <m:t>.</m:t>
                    </m:r>
                    <m:r>
                      <a:rPr lang="en-US" sz="3600" b="1" i="1" smtClean="0">
                        <a:latin typeface="Cambria Math"/>
                      </a:rPr>
                      <m:t>𝟑𝟎𝟎</m:t>
                    </m:r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𝟏𝟖𝟎𝟎</m:t>
                    </m:r>
                  </m:oMath>
                </a14:m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44" y="5394922"/>
                <a:ext cx="6096000" cy="693010"/>
              </a:xfrm>
              <a:prstGeom prst="rect">
                <a:avLst/>
              </a:prstGeom>
              <a:blipFill rotWithShape="1">
                <a:blip r:embed="rId4"/>
                <a:stretch>
                  <a:fillRect l="-3000" t="-7895" b="-30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24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5">
            <a:extLst>
              <a:ext uri="{FF2B5EF4-FFF2-40B4-BE49-F238E27FC236}">
                <a16:creationId xmlns="" xmlns:a16="http://schemas.microsoft.com/office/drawing/2014/main" id="{7605033E-4E88-46AF-AEBE-7E6490F9F307}"/>
              </a:ext>
            </a:extLst>
          </p:cNvPr>
          <p:cNvSpPr>
            <a:spLocks noEditPoints="1"/>
          </p:cNvSpPr>
          <p:nvPr/>
        </p:nvSpPr>
        <p:spPr bwMode="auto">
          <a:xfrm>
            <a:off x="63611" y="725503"/>
            <a:ext cx="250132" cy="35612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375612-1567-4855-8139-290B72AD6861}"/>
              </a:ext>
            </a:extLst>
          </p:cNvPr>
          <p:cNvSpPr/>
          <p:nvPr/>
        </p:nvSpPr>
        <p:spPr>
          <a:xfrm>
            <a:off x="188678" y="89859"/>
            <a:ext cx="11491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3600" b="1" u="sng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3600" b="1" u="sng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ớp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10A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31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gồm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25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nữ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nam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. GVCN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cuộc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bơi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do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chức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c)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nhiêu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cách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r>
              <a:rPr lang="en-US" sz="3600" b="1" spc="-75" dirty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ít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 </a:t>
            </a:r>
            <a:r>
              <a:rPr lang="en-US" sz="3600" b="1" spc="-75" dirty="0" err="1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nam</a:t>
            </a:r>
            <a:r>
              <a:rPr lang="en-US" sz="3600" b="1" spc="-75" dirty="0" smtClean="0">
                <a:solidFill>
                  <a:srgbClr val="24245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?</a:t>
            </a:r>
            <a:endParaRPr lang="en-US" sz="3600" b="1" spc="-75" dirty="0">
              <a:solidFill>
                <a:srgbClr val="24245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77" y="2490170"/>
                <a:ext cx="11758908" cy="693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TH1: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nam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nữ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vi-VN" sz="3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600" b="1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3600" b="1" i="1">
                                <a:latin typeface="Cambria Math"/>
                              </a:rPr>
                              <m:t>𝟏</m:t>
                            </m:r>
                          </m:sup>
                        </m:sSubSup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</a:rPr>
                          <m:t>𝟐𝟓</m:t>
                        </m:r>
                      </m:sub>
                      <m:sup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>
                        <a:latin typeface="Cambria Math"/>
                      </a:rPr>
                      <m:t>𝟏𝟖𝟎𝟎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7" y="2490170"/>
                <a:ext cx="11758908" cy="693010"/>
              </a:xfrm>
              <a:prstGeom prst="rect">
                <a:avLst/>
              </a:prstGeom>
              <a:blipFill rotWithShape="1">
                <a:blip r:embed="rId3"/>
                <a:stretch>
                  <a:fillRect l="-1607" t="-7895" b="-30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8677" y="3321214"/>
                <a:ext cx="11758908" cy="693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TH2: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nam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nữ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vi-VN" sz="3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600" b="1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3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</a:rPr>
                          <m:t>𝟐𝟓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𝟑𝟕𝟓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7" y="3321214"/>
                <a:ext cx="11758908" cy="693010"/>
              </a:xfrm>
              <a:prstGeom prst="rect">
                <a:avLst/>
              </a:prstGeom>
              <a:blipFill rotWithShape="1">
                <a:blip r:embed="rId4"/>
                <a:stretch>
                  <a:fillRect l="-1607" t="-7895" b="-30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8678" y="4037272"/>
                <a:ext cx="11758908" cy="687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TH3: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nam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6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</a:rPr>
                          <m:t>𝟔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8" y="4037272"/>
                <a:ext cx="11758908" cy="687368"/>
              </a:xfrm>
              <a:prstGeom prst="rect">
                <a:avLst/>
              </a:prstGeom>
              <a:blipFill rotWithShape="1">
                <a:blip r:embed="rId5"/>
                <a:stretch>
                  <a:fillRect l="-1607" t="-8850" b="-30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3611" y="4877040"/>
            <a:ext cx="11758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1800+375+20= 2195  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0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3147"/>
          </a:xfrm>
        </p:spPr>
        <p:txBody>
          <a:bodyPr>
            <a:normAutofit/>
          </a:bodyPr>
          <a:lstStyle/>
          <a:p>
            <a:r>
              <a:rPr lang="en-US" u="sng" dirty="0" smtClean="0"/>
              <a:t>VỀ NHÀ 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: </a:t>
            </a:r>
            <a:r>
              <a:rPr lang="en-US" dirty="0" err="1" smtClean="0"/>
              <a:t>hoán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,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,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/>
              <a:t>B</a:t>
            </a:r>
            <a:r>
              <a:rPr lang="en-US" dirty="0" err="1" smtClean="0"/>
              <a:t>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(</a:t>
            </a:r>
            <a:r>
              <a:rPr lang="en-US" dirty="0" err="1" smtClean="0"/>
              <a:t>sgk</a:t>
            </a:r>
            <a:r>
              <a:rPr lang="en-US" dirty="0" smtClean="0"/>
              <a:t> ): 8.6 ; 8.7 ; 8.8; 8.9; 8.10; 8.11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3629" y="1298332"/>
            <a:ext cx="103697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CẢM ƠN QUÝ THẦY CÔ </a:t>
            </a:r>
          </a:p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VỀ THĂM GIỜ LỚP 10A6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629" y="1334775"/>
            <a:ext cx="103697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CẢM ƠN QUÝ THẦY CÔ </a:t>
            </a:r>
          </a:p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VỀ THĂM GIỜ LỚP 10A6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F1FDA-89DE-401E-B01C-B30FB01B3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11" y="971665"/>
            <a:ext cx="10552981" cy="1646716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?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313517" y="424173"/>
            <a:ext cx="11392528" cy="757646"/>
            <a:chOff x="71819" y="108752"/>
            <a:chExt cx="6395438" cy="87248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6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723752" y="108752"/>
              <a:ext cx="5239161" cy="6091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HOÁN VỊ, CHỈNH HỢP </a:t>
              </a:r>
              <a:r>
                <a:rPr lang="en-US" sz="4400" b="1" dirty="0" smtClean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VÀ TỔ HỢP 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24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31">
                <a:extLst>
                  <a:ext uri="{FF2B5EF4-FFF2-40B4-BE49-F238E27FC236}">
                    <a16:creationId xmlns="" xmlns:a16="http://schemas.microsoft.com/office/drawing/2014/main" id="{2A9EDD5C-FD97-44BB-836A-3EFB3ACACA4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0988" y="2014776"/>
                <a:ext cx="10868326" cy="4342891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Một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hoán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vị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hợp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phần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tử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cách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sắp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xếp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tự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phần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tử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tự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nhiên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).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hoán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vị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hợp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phần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tử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kí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hiệu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bằng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công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400" b="1" u="sng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𝑷</m:t>
                        </m:r>
                      </m:e>
                      <m:sub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</m:sSub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⋅⋅⋅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!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9EDD5C-FD97-44BB-836A-3EFB3ACAC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0988" y="2014776"/>
                <a:ext cx="10868326" cy="4342891"/>
              </a:xfrm>
              <a:prstGeom prst="roundRect">
                <a:avLst>
                  <a:gd name="adj" fmla="val 9039"/>
                </a:avLst>
              </a:prstGeom>
              <a:blipFill rotWithShape="1">
                <a:blip r:embed="rId3"/>
                <a:stretch>
                  <a:fillRect l="-1344" t="-1119" r="-1232" b="-420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313517" y="424173"/>
            <a:ext cx="11392528" cy="757646"/>
            <a:chOff x="71819" y="108752"/>
            <a:chExt cx="6395438" cy="87248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6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723752" y="108752"/>
              <a:ext cx="5239161" cy="6091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HOÁN VỊ, CHỈNH HỢP </a:t>
              </a:r>
              <a:r>
                <a:rPr lang="en-US" sz="4400" b="1" dirty="0" smtClean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VÀ TỔ HỢP 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24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30">
                <a:extLst>
                  <a:ext uri="{FF2B5EF4-FFF2-40B4-BE49-F238E27FC236}">
                    <a16:creationId xmlns="" xmlns:a16="http://schemas.microsoft.com/office/drawing/2014/main" id="{325D4EE0-C4FC-4681-8144-F1D064BDFD8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5721"/>
                <a:ext cx="12192000" cy="5149970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</m:sup>
                    </m:sSubSup>
                    <m:r>
                      <a:rPr lang="nl-NL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r>
                      <a:rPr lang="nl-NL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nl-NL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⋅⋅⋅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nl-NL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endParaRPr lang="en-US" sz="4000" b="1" i="1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m:t>hay</m:t>
                      </m:r>
                      <m:r>
                        <a:rPr lang="nl-NL" sz="4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𝒌</m:t>
                          </m:r>
                        </m:sup>
                      </m:sSubSup>
                      <m:r>
                        <a:rPr lang="nl-NL" sz="4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4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nl-NL" sz="4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nl-NL" sz="4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!</m:t>
                          </m:r>
                        </m:den>
                      </m:f>
                      <m:r>
                        <a:rPr lang="nl-NL" sz="4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≤</m:t>
                          </m:r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𝒌</m:t>
                          </m:r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≤</m:t>
                          </m:r>
                          <m:r>
                            <a:rPr lang="nl-NL" sz="4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e>
                      </m:d>
                      <m:r>
                        <a:rPr lang="nl-NL" sz="4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5D4EE0-C4FC-4681-8144-F1D064BDF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5721"/>
                <a:ext cx="12192000" cy="5149970"/>
              </a:xfrm>
              <a:prstGeom prst="roundRect">
                <a:avLst>
                  <a:gd name="adj" fmla="val 9039"/>
                </a:avLst>
              </a:prstGeom>
              <a:blipFill rotWithShape="1">
                <a:blip r:embed="rId3"/>
                <a:stretch>
                  <a:fillRect l="-749" t="-236" r="-749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4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-126430" y="80025"/>
            <a:ext cx="11392528" cy="757646"/>
            <a:chOff x="71819" y="108752"/>
            <a:chExt cx="6395438" cy="87248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6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723752" y="108752"/>
              <a:ext cx="5239161" cy="6091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HOÁN VỊ, CHỈNH HỢP </a:t>
              </a:r>
              <a:r>
                <a:rPr lang="en-US" sz="4400" b="1" dirty="0" smtClean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VÀ TỔ HỢP 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24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58151" y="842119"/>
            <a:ext cx="11746302" cy="5998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HĐ3: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Trở lại HĐ2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vi-VN" sz="3600" i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 </a:t>
            </a:r>
            <a:r>
              <a:rPr lang="vi-VN" sz="3600" i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lớp 10T có bốn bạn Tuấn, Hương, Việt, Dung tham gia cuộc thi hùng biện của trường. Hỏi có bao nhiêu cách </a:t>
            </a:r>
            <a:r>
              <a:rPr lang="vi-VN" sz="3600" i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chọn: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vi-VN" sz="3600" i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</a:t>
            </a:r>
            <a:r>
              <a:rPr lang="vi-VN" sz="3600" i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Hai bạn phụ trách nhóm từ bốn bạn?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i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b) Hai bạn phụ trách nhóm, trong đó có một bạn làm nhóm trưởng, một bạn làm nhóm phó?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</a:t>
            </a:r>
            <a:r>
              <a:rPr lang="vi-VN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Hãy cho biết sự khác biệt khi chọn ra hai bạn ở câu HĐ2a và HĐ2b.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b) Từ kết quả tính được ở câu HĐ2b (áp dụng chỉnh hợp), hãy chỉ ra cách tính kết quả ở câu HĐ2a. </a:t>
            </a:r>
          </a:p>
        </p:txBody>
      </p:sp>
    </p:spTree>
    <p:extLst>
      <p:ext uri="{BB962C8B-B14F-4D97-AF65-F5344CB8AC3E}">
        <p14:creationId xmlns:p14="http://schemas.microsoft.com/office/powerpoint/2010/main" val="22258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-126430" y="80025"/>
            <a:ext cx="11392528" cy="757646"/>
            <a:chOff x="71819" y="108752"/>
            <a:chExt cx="6395438" cy="87248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6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723752" y="108752"/>
              <a:ext cx="5239161" cy="6091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HOÁN VỊ, CHỈNH HỢP </a:t>
              </a:r>
              <a:r>
                <a:rPr lang="en-US" sz="4400" b="1" dirty="0" smtClean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VÀ TỔ HỢP 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24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44">
                <a:extLst>
                  <a:ext uri="{FF2B5EF4-FFF2-40B4-BE49-F238E27FC236}">
                    <a16:creationId xmlns="" xmlns:a16="http://schemas.microsoft.com/office/drawing/2014/main" id="{65DD7587-DC3C-4240-9A62-866A02381562}"/>
                  </a:ext>
                </a:extLst>
              </p:cNvPr>
              <p:cNvSpPr/>
              <p:nvPr/>
            </p:nvSpPr>
            <p:spPr>
              <a:xfrm>
                <a:off x="126861" y="1651353"/>
                <a:ext cx="11829350" cy="5629342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Một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tổ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hợp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chập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cách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chọn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phần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tử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từ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hợp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phần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tử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tự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nhiên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).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tổ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hợp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chập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kí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hiệu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bằng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công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</m:sup>
                    </m:sSubSup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𝒏</m:t>
                            </m:r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</m:den>
                    </m:f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d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FF"/>
                  </a:solidFill>
                  <a:effectLst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DD7587-DC3C-4240-9A62-866A0238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1" y="1651353"/>
                <a:ext cx="11829350" cy="5629342"/>
              </a:xfrm>
              <a:prstGeom prst="roundRect">
                <a:avLst>
                  <a:gd name="adj" fmla="val 9039"/>
                </a:avLst>
              </a:prstGeom>
              <a:blipFill rotWithShape="1">
                <a:blip r:embed="rId3"/>
                <a:stretch>
                  <a:fillRect l="-926" t="-216" r="-926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21">
            <a:extLst>
              <a:ext uri="{FF2B5EF4-FFF2-40B4-BE49-F238E27FC236}">
                <a16:creationId xmlns="" xmlns:a16="http://schemas.microsoft.com/office/drawing/2014/main" id="{39A246B9-3D0B-4A2B-A2B0-AD412E909BB4}"/>
              </a:ext>
            </a:extLst>
          </p:cNvPr>
          <p:cNvSpPr txBox="1"/>
          <p:nvPr/>
        </p:nvSpPr>
        <p:spPr>
          <a:xfrm>
            <a:off x="397772" y="752687"/>
            <a:ext cx="9332791" cy="528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E29BFA7-E12A-4CBB-98F4-7D8BABA5D3DC}"/>
              </a:ext>
            </a:extLst>
          </p:cNvPr>
          <p:cNvGrpSpPr/>
          <p:nvPr/>
        </p:nvGrpSpPr>
        <p:grpSpPr>
          <a:xfrm>
            <a:off x="190500" y="952500"/>
            <a:ext cx="11609993" cy="461666"/>
            <a:chOff x="381000" y="1904999"/>
            <a:chExt cx="23219986" cy="92333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96812B-CA35-423B-AB78-F20B241658E4}"/>
                </a:ext>
              </a:extLst>
            </p:cNvPr>
            <p:cNvSpPr/>
            <p:nvPr/>
          </p:nvSpPr>
          <p:spPr>
            <a:xfrm>
              <a:off x="1981200" y="1905001"/>
              <a:ext cx="21619786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 HỢP</a:t>
              </a:r>
            </a:p>
          </p:txBody>
        </p:sp>
        <p:sp>
          <p:nvSpPr>
            <p:cNvPr id="18" name="Round Same Side Corner Rectangle 51">
              <a:extLst>
                <a:ext uri="{FF2B5EF4-FFF2-40B4-BE49-F238E27FC236}">
                  <a16:creationId xmlns="" xmlns:a16="http://schemas.microsoft.com/office/drawing/2014/main" id="{F5394341-0F3A-4C0D-BC41-B35436366F0D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5322D5D-00D8-42B9-BCDA-53D3D944992D}"/>
                </a:ext>
              </a:extLst>
            </p:cNvPr>
            <p:cNvSpPr txBox="1"/>
            <p:nvPr/>
          </p:nvSpPr>
          <p:spPr>
            <a:xfrm rot="10800000" flipH="1" flipV="1">
              <a:off x="6096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="" xmlns:a16="http://schemas.microsoft.com/office/drawing/2014/main" id="{5C39138E-5593-4AB5-96EE-114568791664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90995F8-A631-4231-86BB-7D3EBA512F0D}"/>
                </a:ext>
              </a:extLst>
            </p:cNvPr>
            <p:cNvSpPr txBox="1"/>
            <p:nvPr/>
          </p:nvSpPr>
          <p:spPr>
            <a:xfrm rot="10800000" flipH="1" flipV="1">
              <a:off x="6032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07C67C1-01A6-4F15-92DB-6898FB73822E}"/>
              </a:ext>
            </a:extLst>
          </p:cNvPr>
          <p:cNvGrpSpPr/>
          <p:nvPr/>
        </p:nvGrpSpPr>
        <p:grpSpPr>
          <a:xfrm>
            <a:off x="190498" y="1414167"/>
            <a:ext cx="1879841" cy="691648"/>
            <a:chOff x="400050" y="2914650"/>
            <a:chExt cx="2895601" cy="951402"/>
          </a:xfrm>
        </p:grpSpPr>
        <p:sp>
          <p:nvSpPr>
            <p:cNvPr id="28" name="Freeform 20">
              <a:extLst>
                <a:ext uri="{FF2B5EF4-FFF2-40B4-BE49-F238E27FC236}">
                  <a16:creationId xmlns="" xmlns:a16="http://schemas.microsoft.com/office/drawing/2014/main" id="{E080DB3E-6123-4009-BF0E-ED6A4AC1EF6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03871" y="2267287"/>
              <a:ext cx="739765" cy="224379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64454DD-F8F5-4412-BFD4-3C7371EC9834}"/>
                </a:ext>
              </a:extLst>
            </p:cNvPr>
            <p:cNvSpPr txBox="1"/>
            <p:nvPr/>
          </p:nvSpPr>
          <p:spPr>
            <a:xfrm>
              <a:off x="1346204" y="3004278"/>
              <a:ext cx="194944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22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  <p:sp>
          <p:nvSpPr>
            <p:cNvPr id="41" name="Round Diagonal Corner Rectangle 41">
              <a:extLst>
                <a:ext uri="{FF2B5EF4-FFF2-40B4-BE49-F238E27FC236}">
                  <a16:creationId xmlns="" xmlns:a16="http://schemas.microsoft.com/office/drawing/2014/main" id="{00799F29-1790-4BCD-B5D2-DD3A72D123EE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 descr="Clipboard outline">
              <a:extLst>
                <a:ext uri="{FF2B5EF4-FFF2-40B4-BE49-F238E27FC236}">
                  <a16:creationId xmlns="" xmlns:a16="http://schemas.microsoft.com/office/drawing/2014/main" id="{4D117547-C8E7-45C7-A11A-518964E35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7F447EB-F90E-46DE-BA49-033CCFAB8CD0}"/>
                  </a:ext>
                </a:extLst>
              </p:cNvPr>
              <p:cNvSpPr txBox="1"/>
              <p:nvPr/>
            </p:nvSpPr>
            <p:spPr>
              <a:xfrm>
                <a:off x="299546" y="1804612"/>
                <a:ext cx="11701954" cy="4715522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b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Symbol" panose="05050102010706020507" pitchFamily="18" charset="2"/>
                  <a:buChar char="·"/>
                </a:pPr>
                <a:r>
                  <a:rPr lang="vi-VN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 hợp và tổ hợp đều có điểm giống nhau là đều chọn một số phần tử trong một tập hợp, nhưng khác nhau ở chỗ, chỉnh hợp là chọn có xếp thứ tự, còn tổ hợp là chọn không xếp thứ tự.</a:t>
                </a:r>
                <a:endPara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F447EB-F90E-46DE-BA49-033CCFAB8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46" y="1804612"/>
                <a:ext cx="11701954" cy="4715522"/>
              </a:xfrm>
              <a:prstGeom prst="rect">
                <a:avLst/>
              </a:prstGeom>
              <a:blipFill rotWithShape="1">
                <a:blip r:embed="rId5"/>
                <a:stretch>
                  <a:fillRect l="-1979" r="-1927" b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248C2BE-8566-4C92-B9DC-0F7EBDD76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125883"/>
            <a:ext cx="11392528" cy="715625"/>
          </a:xfrm>
          <a:prstGeom prst="rect">
            <a:avLst/>
          </a:prstGeom>
        </p:spPr>
      </p:pic>
      <p:sp>
        <p:nvSpPr>
          <p:cNvPr id="24" name="TextBox 321">
            <a:extLst>
              <a:ext uri="{FF2B5EF4-FFF2-40B4-BE49-F238E27FC236}">
                <a16:creationId xmlns="" xmlns:a16="http://schemas.microsoft.com/office/drawing/2014/main" id="{39A246B9-3D0B-4A2B-A2B0-AD412E909BB4}"/>
              </a:ext>
            </a:extLst>
          </p:cNvPr>
          <p:cNvSpPr txBox="1"/>
          <p:nvPr/>
        </p:nvSpPr>
        <p:spPr>
          <a:xfrm>
            <a:off x="1034892" y="80025"/>
            <a:ext cx="9332791" cy="528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CFFEF"/>
                </a:solidFill>
                <a:latin typeface="Calibri" panose="020F0502020204030204" pitchFamily="34" charset="0"/>
                <a:ea typeface="Cascadia Mono" panose="020B0609020000020004" pitchFamily="49" charset="0"/>
                <a:cs typeface="Times New Roman" panose="02020603050405020304" pitchFamily="18" charset="0"/>
              </a:rPr>
              <a:t>HOÁN VỊ, CHỈNH HỢP </a:t>
            </a:r>
            <a:r>
              <a:rPr lang="en-US" sz="4400" b="1" dirty="0" smtClean="0">
                <a:solidFill>
                  <a:srgbClr val="FCFFEF"/>
                </a:solidFill>
                <a:latin typeface="Calibri" panose="020F0502020204030204" pitchFamily="34" charset="0"/>
                <a:ea typeface="Cascadia Mono" panose="020B0609020000020004" pitchFamily="49" charset="0"/>
                <a:cs typeface="Times New Roman" panose="02020603050405020304" pitchFamily="18" charset="0"/>
              </a:rPr>
              <a:t>VÀ TỔ HỢP 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6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9353CAC-3AE7-4242-9E77-BDCD1520898D}"/>
              </a:ext>
            </a:extLst>
          </p:cNvPr>
          <p:cNvGrpSpPr/>
          <p:nvPr/>
        </p:nvGrpSpPr>
        <p:grpSpPr>
          <a:xfrm>
            <a:off x="152399" y="2494119"/>
            <a:ext cx="11753003" cy="3878481"/>
            <a:chOff x="495209" y="5730439"/>
            <a:chExt cx="23506006" cy="7756961"/>
          </a:xfrm>
        </p:grpSpPr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D04F078C-CEB5-4C4F-A97E-1DF03AE09DB2}"/>
                </a:ext>
              </a:extLst>
            </p:cNvPr>
            <p:cNvSpPr/>
            <p:nvPr/>
          </p:nvSpPr>
          <p:spPr>
            <a:xfrm>
              <a:off x="533309" y="5940161"/>
              <a:ext cx="23467906" cy="75472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endParaRPr 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="" xmlns:a16="http://schemas.microsoft.com/office/drawing/2014/main" id="{3FCB0186-5BA0-4BA4-B799-BF7DBFD32008}"/>
                </a:ext>
              </a:extLst>
            </p:cNvPr>
            <p:cNvGrpSpPr/>
            <p:nvPr/>
          </p:nvGrpSpPr>
          <p:grpSpPr>
            <a:xfrm>
              <a:off x="495209" y="5730439"/>
              <a:ext cx="3327044" cy="861773"/>
              <a:chOff x="1224542" y="6305967"/>
              <a:chExt cx="3337939" cy="965295"/>
            </a:xfrm>
          </p:grpSpPr>
          <p:sp>
            <p:nvSpPr>
              <p:cNvPr id="37" name="Freeform 20">
                <a:extLst>
                  <a:ext uri="{FF2B5EF4-FFF2-40B4-BE49-F238E27FC236}">
                    <a16:creationId xmlns="" xmlns:a16="http://schemas.microsoft.com/office/drawing/2014/main" id="{6A2CB58A-113B-4E6E-BC15-9EFD56D56D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6B3B9C2-0771-4EE7-BBD9-C8B639D26E0E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470919" cy="965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41">
                <a:extLst>
                  <a:ext uri="{FF2B5EF4-FFF2-40B4-BE49-F238E27FC236}">
                    <a16:creationId xmlns="" xmlns:a16="http://schemas.microsoft.com/office/drawing/2014/main" id="{6D85C842-0962-4F14-984C-91DBFD13043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="" xmlns:a16="http://schemas.microsoft.com/office/drawing/2014/main" id="{7605033E-4E88-46AF-AEBE-7E6490F9F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BC0C2C08-DEAD-4DBD-A065-EAF40B9D8EB1}"/>
              </a:ext>
            </a:extLst>
          </p:cNvPr>
          <p:cNvGrpSpPr/>
          <p:nvPr/>
        </p:nvGrpSpPr>
        <p:grpSpPr>
          <a:xfrm>
            <a:off x="152399" y="551525"/>
            <a:ext cx="1485901" cy="419100"/>
            <a:chOff x="22440" y="38104"/>
            <a:chExt cx="958198" cy="234000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FD665E8E-59C0-4ACB-A7BF-CBEA6C332230}"/>
                </a:ext>
              </a:extLst>
            </p:cNvPr>
            <p:cNvGrpSpPr/>
            <p:nvPr/>
          </p:nvGrpSpPr>
          <p:grpSpPr>
            <a:xfrm>
              <a:off x="22440" y="59287"/>
              <a:ext cx="850471" cy="162052"/>
              <a:chOff x="31572" y="60276"/>
              <a:chExt cx="1196628" cy="200549"/>
            </a:xfrm>
          </p:grpSpPr>
          <p:sp>
            <p:nvSpPr>
              <p:cNvPr id="56" name="Arrow: Pentagon 55">
                <a:extLst>
                  <a:ext uri="{FF2B5EF4-FFF2-40B4-BE49-F238E27FC236}">
                    <a16:creationId xmlns="" xmlns:a16="http://schemas.microsoft.com/office/drawing/2014/main" id="{3C675B4E-2666-471E-B163-5CB1C2C4710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vi-VN" sz="500" b="1">
                    <a:solidFill>
                      <a:srgbClr val="0000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60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Arrow: Chevron 56">
                <a:extLst>
                  <a:ext uri="{FF2B5EF4-FFF2-40B4-BE49-F238E27FC236}">
                    <a16:creationId xmlns="" xmlns:a16="http://schemas.microsoft.com/office/drawing/2014/main" id="{D4E23FE2-1ED3-44F3-9F2C-073D99F5BEC5}"/>
                  </a:ext>
                </a:extLst>
              </p:cNvPr>
              <p:cNvSpPr/>
              <p:nvPr/>
            </p:nvSpPr>
            <p:spPr>
              <a:xfrm>
                <a:off x="31572" y="60342"/>
                <a:ext cx="162630" cy="200483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endParaRPr lang="vi-VN"/>
              </a:p>
            </p:txBody>
          </p:sp>
          <p:sp>
            <p:nvSpPr>
              <p:cNvPr id="58" name="Arrow: Chevron 57">
                <a:extLst>
                  <a:ext uri="{FF2B5EF4-FFF2-40B4-BE49-F238E27FC236}">
                    <a16:creationId xmlns="" xmlns:a16="http://schemas.microsoft.com/office/drawing/2014/main" id="{F2308666-C4B8-404A-B22F-69AF3044E4D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00483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endParaRPr lang="vi-VN"/>
              </a:p>
            </p:txBody>
          </p:sp>
        </p:grpSp>
        <p:sp>
          <p:nvSpPr>
            <p:cNvPr id="55" name="TextBox 56">
              <a:extLst>
                <a:ext uri="{FF2B5EF4-FFF2-40B4-BE49-F238E27FC236}">
                  <a16:creationId xmlns="" xmlns:a16="http://schemas.microsoft.com/office/drawing/2014/main" id="{4268C6BD-BE2D-4D4E-B360-4A8AC840F897}"/>
                </a:ext>
              </a:extLst>
            </p:cNvPr>
            <p:cNvSpPr txBox="1"/>
            <p:nvPr/>
          </p:nvSpPr>
          <p:spPr>
            <a:xfrm>
              <a:off x="198205" y="38104"/>
              <a:ext cx="782433" cy="234000"/>
            </a:xfrm>
            <a:prstGeom prst="rect">
              <a:avLst/>
            </a:prstGeom>
            <a:noFill/>
          </p:spPr>
          <p:txBody>
            <a:bodyPr wrap="square" tIns="54000" bIns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vi-VN" b="1" dirty="0">
                  <a:solidFill>
                    <a:srgbClr val="0000CC"/>
                  </a:solidFill>
                  <a:latin typeface="Fira Sans Black" panose="020B0A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b="1" dirty="0">
                  <a:solidFill>
                    <a:srgbClr val="0000CC"/>
                  </a:solidFill>
                  <a:latin typeface="Fira Sans Black" panose="020B0A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E5C8CF20-A188-40A3-A095-8424A5327F85}"/>
                  </a:ext>
                </a:extLst>
              </p:cNvPr>
              <p:cNvSpPr txBox="1"/>
              <p:nvPr/>
            </p:nvSpPr>
            <p:spPr>
              <a:xfrm>
                <a:off x="218093" y="970625"/>
                <a:ext cx="11544300" cy="1523494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:r>
                  <a:rPr lang="vi-VN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</m:t>
                    </m:r>
                  </m:oMath>
                </a14:m>
                <a:r>
                  <a:rPr lang="vi-VN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học sinh muốn chơi cờ cá ngựa, nhưng mỗi ván chỉ có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</m:oMath>
                </a14:m>
                <a:r>
                  <a:rPr lang="vi-VN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người chơi. Hỏi có bao nhiêu cách chọn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</m:oMath>
                </a14:m>
                <a:r>
                  <a:rPr lang="vi-VN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chơi cờ cá ngựa?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C8CF20-A188-40A3-A095-8424A53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3" y="970625"/>
                <a:ext cx="11544300" cy="1523494"/>
              </a:xfrm>
              <a:prstGeom prst="rect">
                <a:avLst/>
              </a:prstGeom>
              <a:blipFill rotWithShape="1">
                <a:blip r:embed="rId3"/>
                <a:stretch>
                  <a:fillRect l="-1742" t="-7200" r="-1742" b="-1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1DB63CB-2A63-459C-AADD-287525D37EA8}"/>
              </a:ext>
            </a:extLst>
          </p:cNvPr>
          <p:cNvGrpSpPr/>
          <p:nvPr/>
        </p:nvGrpSpPr>
        <p:grpSpPr>
          <a:xfrm>
            <a:off x="152400" y="89859"/>
            <a:ext cx="11609993" cy="461666"/>
            <a:chOff x="381000" y="1904999"/>
            <a:chExt cx="23219986" cy="92333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F86E250-4FA7-4163-8BFB-A39204B83BB2}"/>
                </a:ext>
              </a:extLst>
            </p:cNvPr>
            <p:cNvSpPr/>
            <p:nvPr/>
          </p:nvSpPr>
          <p:spPr>
            <a:xfrm>
              <a:off x="1981200" y="1905001"/>
              <a:ext cx="21619786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 HỢP</a:t>
              </a: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="" xmlns:a16="http://schemas.microsoft.com/office/drawing/2014/main" id="{53973268-ABB3-4BCF-B6BE-D6810127554F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1E69410-4275-41F4-9C90-54CBB03AADA6}"/>
                </a:ext>
              </a:extLst>
            </p:cNvPr>
            <p:cNvSpPr txBox="1"/>
            <p:nvPr/>
          </p:nvSpPr>
          <p:spPr>
            <a:xfrm rot="10800000" flipH="1" flipV="1">
              <a:off x="6096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="" xmlns:a16="http://schemas.microsoft.com/office/drawing/2014/main" id="{9F0CBFB1-3FF6-4A13-9E2B-1E120B0B37E8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1290E05-B6FA-4BDF-9C66-53B2D1313C65}"/>
                </a:ext>
              </a:extLst>
            </p:cNvPr>
            <p:cNvSpPr txBox="1"/>
            <p:nvPr/>
          </p:nvSpPr>
          <p:spPr>
            <a:xfrm rot="10800000" flipH="1" flipV="1">
              <a:off x="6032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4D5B1409-7BAD-4E7B-AEEA-7CA71EEB78A9}"/>
                  </a:ext>
                </a:extLst>
              </p:cNvPr>
              <p:cNvSpPr txBox="1"/>
              <p:nvPr/>
            </p:nvSpPr>
            <p:spPr>
              <a:xfrm>
                <a:off x="171449" y="2777630"/>
                <a:ext cx="11635324" cy="1708160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5B1409-7BAD-4E7B-AEEA-7CA71EEB7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2777630"/>
                <a:ext cx="11635324" cy="1708160"/>
              </a:xfrm>
              <a:prstGeom prst="rect">
                <a:avLst/>
              </a:prstGeom>
              <a:blipFill rotWithShape="1">
                <a:blip r:embed="rId4"/>
                <a:stretch>
                  <a:fillRect l="-1991" r="-26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B720893A-B1BB-4840-BF85-D2D51AC4D3BE}"/>
                  </a:ext>
                </a:extLst>
              </p:cNvPr>
              <p:cNvSpPr txBox="1"/>
              <p:nvPr/>
            </p:nvSpPr>
            <p:spPr>
              <a:xfrm>
                <a:off x="155599" y="4237263"/>
                <a:ext cx="10506370" cy="2188228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chơi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ngựa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b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7!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40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20893A-B1BB-4840-BF85-D2D51AC4D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99" y="4237263"/>
                <a:ext cx="10506370" cy="2188228"/>
              </a:xfrm>
              <a:prstGeom prst="rect">
                <a:avLst/>
              </a:prstGeom>
              <a:blipFill rotWithShape="1">
                <a:blip r:embed="rId5"/>
                <a:stretch>
                  <a:fillRect l="-2496" r="-2496" b="-5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6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BC0C2C08-DEAD-4DBD-A065-EAF40B9D8EB1}"/>
              </a:ext>
            </a:extLst>
          </p:cNvPr>
          <p:cNvGrpSpPr/>
          <p:nvPr/>
        </p:nvGrpSpPr>
        <p:grpSpPr>
          <a:xfrm>
            <a:off x="-18681" y="525645"/>
            <a:ext cx="2011383" cy="419100"/>
            <a:chOff x="22440" y="38104"/>
            <a:chExt cx="1096792" cy="234000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FD665E8E-59C0-4ACB-A7BF-CBEA6C332230}"/>
                </a:ext>
              </a:extLst>
            </p:cNvPr>
            <p:cNvGrpSpPr/>
            <p:nvPr/>
          </p:nvGrpSpPr>
          <p:grpSpPr>
            <a:xfrm>
              <a:off x="22440" y="59287"/>
              <a:ext cx="1096792" cy="162052"/>
              <a:chOff x="31572" y="60276"/>
              <a:chExt cx="1543206" cy="200549"/>
            </a:xfrm>
          </p:grpSpPr>
          <p:sp>
            <p:nvSpPr>
              <p:cNvPr id="56" name="Arrow: Pentagon 55">
                <a:extLst>
                  <a:ext uri="{FF2B5EF4-FFF2-40B4-BE49-F238E27FC236}">
                    <a16:creationId xmlns="" xmlns:a16="http://schemas.microsoft.com/office/drawing/2014/main" id="{3C675B4E-2666-471E-B163-5CB1C2C47107}"/>
                  </a:ext>
                </a:extLst>
              </p:cNvPr>
              <p:cNvSpPr/>
              <p:nvPr/>
            </p:nvSpPr>
            <p:spPr>
              <a:xfrm>
                <a:off x="204584" y="62042"/>
                <a:ext cx="1370194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vi-VN" sz="500" b="1">
                    <a:solidFill>
                      <a:srgbClr val="0000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60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Arrow: Chevron 56">
                <a:extLst>
                  <a:ext uri="{FF2B5EF4-FFF2-40B4-BE49-F238E27FC236}">
                    <a16:creationId xmlns="" xmlns:a16="http://schemas.microsoft.com/office/drawing/2014/main" id="{D4E23FE2-1ED3-44F3-9F2C-073D99F5BEC5}"/>
                  </a:ext>
                </a:extLst>
              </p:cNvPr>
              <p:cNvSpPr/>
              <p:nvPr/>
            </p:nvSpPr>
            <p:spPr>
              <a:xfrm>
                <a:off x="31572" y="60342"/>
                <a:ext cx="162630" cy="200483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endParaRPr lang="vi-VN"/>
              </a:p>
            </p:txBody>
          </p:sp>
          <p:sp>
            <p:nvSpPr>
              <p:cNvPr id="58" name="Arrow: Chevron 57">
                <a:extLst>
                  <a:ext uri="{FF2B5EF4-FFF2-40B4-BE49-F238E27FC236}">
                    <a16:creationId xmlns="" xmlns:a16="http://schemas.microsoft.com/office/drawing/2014/main" id="{F2308666-C4B8-404A-B22F-69AF3044E4D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00483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endParaRPr lang="vi-VN"/>
              </a:p>
            </p:txBody>
          </p:sp>
        </p:grpSp>
        <p:sp>
          <p:nvSpPr>
            <p:cNvPr id="55" name="TextBox 56">
              <a:extLst>
                <a:ext uri="{FF2B5EF4-FFF2-40B4-BE49-F238E27FC236}">
                  <a16:creationId xmlns="" xmlns:a16="http://schemas.microsoft.com/office/drawing/2014/main" id="{4268C6BD-BE2D-4D4E-B360-4A8AC840F897}"/>
                </a:ext>
              </a:extLst>
            </p:cNvPr>
            <p:cNvSpPr txBox="1"/>
            <p:nvPr/>
          </p:nvSpPr>
          <p:spPr>
            <a:xfrm>
              <a:off x="198205" y="38104"/>
              <a:ext cx="921027" cy="234000"/>
            </a:xfrm>
            <a:prstGeom prst="rect">
              <a:avLst/>
            </a:prstGeom>
            <a:noFill/>
          </p:spPr>
          <p:txBody>
            <a:bodyPr wrap="square" tIns="54000" bIns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vi-VN" b="1" dirty="0">
                  <a:solidFill>
                    <a:srgbClr val="0000CC"/>
                  </a:solidFill>
                  <a:latin typeface="Fira Sans Black" panose="020B0A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</a:t>
              </a:r>
              <a:r>
                <a:rPr lang="en-US" b="1" dirty="0">
                  <a:solidFill>
                    <a:srgbClr val="0000CC"/>
                  </a:solidFill>
                  <a:latin typeface="Fira Sans Black" panose="020B0A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38845D2-29B6-4E96-B754-01D434AF6D2D}"/>
              </a:ext>
            </a:extLst>
          </p:cNvPr>
          <p:cNvGrpSpPr/>
          <p:nvPr/>
        </p:nvGrpSpPr>
        <p:grpSpPr>
          <a:xfrm>
            <a:off x="69730" y="63979"/>
            <a:ext cx="11609993" cy="461666"/>
            <a:chOff x="381000" y="1904999"/>
            <a:chExt cx="23219986" cy="92333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365643F-FA25-4083-BBE1-F7FB2A1D47C0}"/>
                </a:ext>
              </a:extLst>
            </p:cNvPr>
            <p:cNvSpPr/>
            <p:nvPr/>
          </p:nvSpPr>
          <p:spPr>
            <a:xfrm>
              <a:off x="1981200" y="1905001"/>
              <a:ext cx="21619786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 HỢP</a:t>
              </a:r>
            </a:p>
          </p:txBody>
        </p:sp>
        <p:sp>
          <p:nvSpPr>
            <p:cNvPr id="28" name="Round Same Side Corner Rectangle 51">
              <a:extLst>
                <a:ext uri="{FF2B5EF4-FFF2-40B4-BE49-F238E27FC236}">
                  <a16:creationId xmlns="" xmlns:a16="http://schemas.microsoft.com/office/drawing/2014/main" id="{B3E801CA-8A1C-4571-BD7F-75230BBAB5CB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6722DAF-55BC-41D9-A69C-37464CDB9344}"/>
                </a:ext>
              </a:extLst>
            </p:cNvPr>
            <p:cNvSpPr txBox="1"/>
            <p:nvPr/>
          </p:nvSpPr>
          <p:spPr>
            <a:xfrm rot="10800000" flipH="1" flipV="1">
              <a:off x="6096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0" name="Round Same Side Corner Rectangle 51">
              <a:extLst>
                <a:ext uri="{FF2B5EF4-FFF2-40B4-BE49-F238E27FC236}">
                  <a16:creationId xmlns="" xmlns:a16="http://schemas.microsoft.com/office/drawing/2014/main" id="{74DBC0A2-2C57-475D-BA68-2EA89FAE5F87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98DC4D8-427E-4E2D-B924-BA25DA13F2FB}"/>
                </a:ext>
              </a:extLst>
            </p:cNvPr>
            <p:cNvSpPr txBox="1"/>
            <p:nvPr/>
          </p:nvSpPr>
          <p:spPr>
            <a:xfrm rot="10800000" flipH="1" flipV="1">
              <a:off x="6032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3954783B-697D-4DB7-AE5D-0CE960FCC97A}"/>
                  </a:ext>
                </a:extLst>
              </p:cNvPr>
              <p:cNvSpPr txBox="1"/>
              <p:nvPr/>
            </p:nvSpPr>
            <p:spPr>
              <a:xfrm>
                <a:off x="69729" y="944745"/>
                <a:ext cx="11733953" cy="1769715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>
                <a:spAutoFit/>
              </a:bodyPr>
              <a:lstStyle/>
              <a:p>
                <a:pPr algn="just"/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II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môn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thuyết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</m:t>
                    </m:r>
                  </m:oMath>
                </a14:m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thuyết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54783B-697D-4DB7-AE5D-0CE960FC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" y="944745"/>
                <a:ext cx="11733953" cy="1769715"/>
              </a:xfrm>
              <a:prstGeom prst="rect">
                <a:avLst/>
              </a:prstGeom>
              <a:blipFill rotWithShape="1">
                <a:blip r:embed="rId3"/>
                <a:stretch>
                  <a:fillRect l="-1455" t="-5172" r="-1455"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87EBB741-CBF2-428D-8482-03407D9413A7}"/>
                  </a:ext>
                </a:extLst>
              </p:cNvPr>
              <p:cNvSpPr txBox="1"/>
              <p:nvPr/>
            </p:nvSpPr>
            <p:spPr>
              <a:xfrm>
                <a:off x="69729" y="2907752"/>
                <a:ext cx="12020596" cy="3035062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>
                <a:spAutoFit/>
              </a:bodyPr>
              <a:lstStyle/>
              <a:p>
                <a:pPr algn="just"/>
                <a:r>
                  <a:rPr lang="en-US" sz="28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BG:</a:t>
                </a:r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3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0170"/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thuyết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thuyết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90170"/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=1 877 200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EBB741-CBF2-428D-8482-03407D941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" y="2907752"/>
                <a:ext cx="12020596" cy="3035062"/>
              </a:xfrm>
              <a:prstGeom prst="rect">
                <a:avLst/>
              </a:prstGeom>
              <a:blipFill rotWithShape="1">
                <a:blip r:embed="rId4"/>
                <a:stretch>
                  <a:fillRect l="-1673" t="-3614" r="-1673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97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E29BFA7-E12A-4CBB-98F4-7D8BABA5D3DC}"/>
              </a:ext>
            </a:extLst>
          </p:cNvPr>
          <p:cNvGrpSpPr/>
          <p:nvPr/>
        </p:nvGrpSpPr>
        <p:grpSpPr>
          <a:xfrm>
            <a:off x="-76919" y="63979"/>
            <a:ext cx="11609993" cy="461666"/>
            <a:chOff x="381000" y="1904999"/>
            <a:chExt cx="23219986" cy="92333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96812B-CA35-423B-AB78-F20B241658E4}"/>
                </a:ext>
              </a:extLst>
            </p:cNvPr>
            <p:cNvSpPr/>
            <p:nvPr/>
          </p:nvSpPr>
          <p:spPr>
            <a:xfrm>
              <a:off x="1981200" y="1905001"/>
              <a:ext cx="21619786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HOÁN VỊ, CHỈNH HỢP, TỔ HỢP VÀO CÁC BÀI TOÁN ĐẾM</a:t>
              </a:r>
            </a:p>
          </p:txBody>
        </p:sp>
        <p:sp>
          <p:nvSpPr>
            <p:cNvPr id="18" name="Round Same Side Corner Rectangle 51">
              <a:extLst>
                <a:ext uri="{FF2B5EF4-FFF2-40B4-BE49-F238E27FC236}">
                  <a16:creationId xmlns="" xmlns:a16="http://schemas.microsoft.com/office/drawing/2014/main" id="{F5394341-0F3A-4C0D-BC41-B35436366F0D}"/>
                </a:ext>
              </a:extLst>
            </p:cNvPr>
            <p:cNvSpPr/>
            <p:nvPr/>
          </p:nvSpPr>
          <p:spPr>
            <a:xfrm rot="5400000">
              <a:off x="755167" y="1537232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5322D5D-00D8-42B9-BCDA-53D3D944992D}"/>
                </a:ext>
              </a:extLst>
            </p:cNvPr>
            <p:cNvSpPr txBox="1"/>
            <p:nvPr/>
          </p:nvSpPr>
          <p:spPr>
            <a:xfrm rot="10800000" flipH="1" flipV="1">
              <a:off x="6096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="" xmlns:a16="http://schemas.microsoft.com/office/drawing/2014/main" id="{5C39138E-5593-4AB5-96EE-114568791664}"/>
                </a:ext>
              </a:extLst>
            </p:cNvPr>
            <p:cNvSpPr/>
            <p:nvPr/>
          </p:nvSpPr>
          <p:spPr>
            <a:xfrm rot="5400000">
              <a:off x="748767" y="1537233"/>
              <a:ext cx="788466" cy="152400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90995F8-A631-4231-86BB-7D3EBA512F0D}"/>
                </a:ext>
              </a:extLst>
            </p:cNvPr>
            <p:cNvSpPr txBox="1"/>
            <p:nvPr/>
          </p:nvSpPr>
          <p:spPr>
            <a:xfrm rot="10800000" flipH="1" flipV="1">
              <a:off x="603200" y="1935035"/>
              <a:ext cx="10061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C8CF20-A188-40A3-A095-8424A5327F85}"/>
              </a:ext>
            </a:extLst>
          </p:cNvPr>
          <p:cNvSpPr txBox="1"/>
          <p:nvPr/>
        </p:nvSpPr>
        <p:spPr>
          <a:xfrm>
            <a:off x="-11226" y="677732"/>
            <a:ext cx="11544300" cy="226215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VD4: </a:t>
            </a:r>
            <a:r>
              <a:rPr lang="vi-VN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</a:t>
            </a:r>
            <a:r>
              <a:rPr lang="vi-V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 anh Hưng đến Hà Nội và dự định từ Hà Nội tham quan Đền Hùng, Ninh Bình, Hạ Long, Đường Lâm và </a:t>
            </a:r>
            <a:r>
              <a:rPr lang="vi-VN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lang="vi-VN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Tràng,</a:t>
            </a:r>
            <a:r>
              <a:rPr lang="vi-V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mỗi ngày</a:t>
            </a:r>
            <a:r>
              <a:rPr lang="vi-VN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 </a:t>
            </a:r>
            <a:r>
              <a:rPr lang="vi-V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 quan một địa điểm rồi về lại Hà Nội.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A820F67-58D8-4644-8FFA-523A9B7B88A6}"/>
                  </a:ext>
                </a:extLst>
              </p:cNvPr>
              <p:cNvSpPr txBox="1"/>
              <p:nvPr/>
            </p:nvSpPr>
            <p:spPr>
              <a:xfrm>
                <a:off x="34180" y="2939890"/>
                <a:ext cx="11544300" cy="3447098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Hỏi anh Hưng có thể xếp được bao nhiêu lịch trình đi tham quan tất cả các địa điểm (ở đây lịch trình tính cả thứ tự tham quan)?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Anh Hưng có việc đột xuất phải về sớm, nên anh chỉ có </a:t>
                </a:r>
                <a14:m>
                  <m:oMath xmlns:m="http://schemas.openxmlformats.org/officeDocument/2006/math">
                    <m:r>
                      <a:rPr lang="vi-VN" sz="36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ngày để đi tham quan  </a:t>
                </a:r>
                <a14:m>
                  <m:oMath xmlns:m="http://schemas.openxmlformats.org/officeDocument/2006/math">
                    <m:r>
                      <a:rPr lang="vi-VN" sz="36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địa điểm. Hỏi anh Hưng có bao nhiêu cách xếp lịch trình đi tham quan?</a:t>
                </a:r>
                <a:endPara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820F67-58D8-4644-8FFA-523A9B7B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0" y="2939890"/>
                <a:ext cx="11544300" cy="3447098"/>
              </a:xfrm>
              <a:prstGeom prst="rect">
                <a:avLst/>
              </a:prstGeom>
              <a:blipFill rotWithShape="1">
                <a:blip r:embed="rId3"/>
                <a:stretch>
                  <a:fillRect l="-2007" t="-3180" r="-2060" b="-6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51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1755</Words>
  <Application>Microsoft Office PowerPoint</Application>
  <PresentationFormat>Custom</PresentationFormat>
  <Paragraphs>142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Nhắc lại khái niệm : Hoán vị ?  Chỉnh hợp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 : - Sử dụng máy tính cầm tay tính : hoán vị , chỉnh hợp , tổ hợp. - Bài tập (sgk ): 8.6 ; 8.7 ; 8.8; 8.9; 8.10; 8.11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25</cp:revision>
  <dcterms:created xsi:type="dcterms:W3CDTF">2025-04-09T12:52:20Z</dcterms:created>
  <dcterms:modified xsi:type="dcterms:W3CDTF">2025-04-11T03:35:56Z</dcterms:modified>
</cp:coreProperties>
</file>