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4.svg" ContentType="image/svg+xml"/>
  <Override PartName="/ppt/media/image16.svg" ContentType="image/svg+xml"/>
  <Override PartName="/ppt/media/image19.svg" ContentType="image/svg+xml"/>
  <Override PartName="/ppt/media/image21.svg" ContentType="image/svg+xml"/>
  <Override PartName="/ppt/media/image24.svg" ContentType="image/svg+xml"/>
  <Override PartName="/ppt/media/image27.svg" ContentType="image/svg+xml"/>
  <Override PartName="/ppt/media/image29.svg" ContentType="image/svg+xml"/>
  <Override PartName="/ppt/media/image31.svg" ContentType="image/svg+xml"/>
  <Override PartName="/ppt/media/image35.svg" ContentType="image/svg+xml"/>
  <Override PartName="/ppt/media/image37.svg" ContentType="image/svg+xml"/>
  <Override PartName="/ppt/media/image39.svg" ContentType="image/svg+xml"/>
  <Override PartName="/ppt/media/image4.svg" ContentType="image/svg+xml"/>
  <Override PartName="/ppt/media/image41.svg" ContentType="image/svg+xml"/>
  <Override PartName="/ppt/media/image43.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256" r:id="rId3"/>
    <p:sldId id="257" r:id="rId4"/>
    <p:sldId id="258" r:id="rId5"/>
    <p:sldId id="273" r:id="rId7"/>
    <p:sldId id="259" r:id="rId8"/>
    <p:sldId id="260" r:id="rId9"/>
    <p:sldId id="261" r:id="rId10"/>
    <p:sldId id="262" r:id="rId11"/>
    <p:sldId id="263" r:id="rId12"/>
    <p:sldId id="265" r:id="rId13"/>
    <p:sldId id="275" r:id="rId14"/>
    <p:sldId id="274" r:id="rId15"/>
    <p:sldId id="266" r:id="rId16"/>
    <p:sldId id="267" r:id="rId17"/>
    <p:sldId id="269" r:id="rId18"/>
    <p:sldId id="270" r:id="rId19"/>
    <p:sldId id="271" r:id="rId20"/>
    <p:sldId id="272" r:id="rId21"/>
  </p:sldIdLst>
  <p:sldSz cx="18288000" cy="10287000"/>
  <p:notesSz cx="6858000" cy="9144000"/>
  <p:embeddedFontLst>
    <p:embeddedFont>
      <p:font typeface="Francois One" panose="02000503040000020004"/>
      <p:regular r:id="rId25"/>
    </p:embeddedFont>
    <p:embeddedFont>
      <p:font typeface="Montserrat Ultra-Bold" panose="00000900000000000000"/>
      <p:bold r:id="rId26"/>
    </p:embeddedFont>
    <p:embeddedFont>
      <p:font typeface="Montserrat Bold"/>
      <p:bold r:id="rId27"/>
    </p:embeddedFont>
    <p:embeddedFont>
      <p:font typeface="Roboto Bold" panose="02000000000000000000"/>
      <p:bold r:id="rId28"/>
    </p:embeddedFont>
    <p:embeddedFont>
      <p:font typeface="Roboto" panose="02000000000000000000"/>
      <p:regular r:id="rId29"/>
      <p:bold r:id="rId30"/>
      <p:italic r:id="rId31"/>
      <p:boldItalic r:id="rId32"/>
    </p:embeddedFont>
    <p:embeddedFont>
      <p:font typeface="Montserrat"/>
      <p:regular r:id="rId33"/>
      <p:bold r:id="rId34"/>
      <p:italic r:id="rId35"/>
      <p:boldItalic r:id="rId36"/>
    </p:embeddedFont>
    <p:embeddedFont>
      <p:font typeface="Arimo" panose="020B0604020202020204"/>
      <p:regular r:id="rId37"/>
    </p:embeddedFont>
    <p:embeddedFont>
      <p:font typeface="League Spartan" panose="00000800000000000000"/>
      <p:bold r:id="rId38"/>
    </p:embeddedFont>
    <p:embeddedFont>
      <p:font typeface="Calibri" panose="020F050202020403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2" Type="http://schemas.openxmlformats.org/officeDocument/2006/relationships/font" Target="fonts/font18.fntdata"/><Relationship Id="rId41" Type="http://schemas.openxmlformats.org/officeDocument/2006/relationships/font" Target="fonts/font17.fntdata"/><Relationship Id="rId40" Type="http://schemas.openxmlformats.org/officeDocument/2006/relationships/font" Target="fonts/font16.fntdata"/><Relationship Id="rId4" Type="http://schemas.openxmlformats.org/officeDocument/2006/relationships/slide" Target="slides/slide2.xml"/><Relationship Id="rId39" Type="http://schemas.openxmlformats.org/officeDocument/2006/relationships/font" Target="fonts/font15.fntdata"/><Relationship Id="rId38" Type="http://schemas.openxmlformats.org/officeDocument/2006/relationships/font" Target="fonts/font14.fntdata"/><Relationship Id="rId37" Type="http://schemas.openxmlformats.org/officeDocument/2006/relationships/font" Target="fonts/font13.fntdata"/><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D852713-6C6F-48E4-81DB-E19AEC00C093}" type="doc">
      <dgm:prSet loTypeId="hierarchy" loCatId="hierarchy" qsTypeId="urn:microsoft.com/office/officeart/2005/8/quickstyle/simple1" qsCatId="simple" csTypeId="urn:microsoft.com/office/officeart/2005/8/colors/accent1_2" csCatId="accent1" phldr="1"/>
      <dgm:spPr/>
      <dgm:t>
        <a:bodyPr/>
        <a:lstStyle/>
        <a:p>
          <a:endParaRPr lang="en-US"/>
        </a:p>
      </dgm:t>
    </dgm:pt>
    <dgm:pt modelId="{D814C13A-0FD9-491E-A724-01D8A641F04B}">
      <dgm:prSet phldrT="[Text]" custT="1"/>
      <dgm:spPr/>
      <dgm:t>
        <a:bodyPr/>
        <a:lstStyle/>
        <a:p>
          <a:r>
            <a:rPr lang="en-US" sz="2800" b="1" dirty="0" smtClean="0">
              <a:solidFill>
                <a:srgbClr val="7030A0"/>
              </a:solidFill>
              <a:latin typeface="Times New Roman" panose="02020603050405020304" charset="0"/>
              <a:cs typeface="Times New Roman" panose="02020603050405020304" charset="0"/>
            </a:rPr>
            <a:t>III. </a:t>
          </a:r>
          <a:r>
            <a:rPr lang="en-US" sz="2800" b="1" dirty="0" err="1" smtClean="0">
              <a:solidFill>
                <a:srgbClr val="7030A0"/>
              </a:solidFill>
              <a:latin typeface="Times New Roman" panose="02020603050405020304" charset="0"/>
              <a:cs typeface="Times New Roman" panose="02020603050405020304" charset="0"/>
            </a:rPr>
            <a:t>Tổng</a:t>
          </a:r>
          <a:r>
            <a:rPr lang="en-US" sz="2800" b="1" dirty="0" smtClean="0">
              <a:solidFill>
                <a:srgbClr val="7030A0"/>
              </a:solidFill>
              <a:latin typeface="Times New Roman" panose="02020603050405020304" charset="0"/>
              <a:cs typeface="Times New Roman" panose="02020603050405020304" charset="0"/>
            </a:rPr>
            <a:t> </a:t>
          </a:r>
          <a:r>
            <a:rPr lang="en-US" sz="2800" b="1" dirty="0" err="1" smtClean="0">
              <a:solidFill>
                <a:srgbClr val="7030A0"/>
              </a:solidFill>
              <a:latin typeface="Times New Roman" panose="02020603050405020304" charset="0"/>
              <a:cs typeface="Times New Roman" panose="02020603050405020304" charset="0"/>
            </a:rPr>
            <a:t>kết</a:t>
          </a:r>
          <a:endParaRPr lang="en-US" sz="2800" dirty="0">
            <a:latin typeface="Times New Roman" panose="02020603050405020304" charset="0"/>
            <a:cs typeface="Times New Roman" panose="02020603050405020304" charset="0"/>
          </a:endParaRPr>
        </a:p>
      </dgm:t>
    </dgm:pt>
    <dgm:pt modelId="{91F83480-6B27-4482-8772-FD89589A6D2C}" cxnId="{3D7D19F3-17EE-46C4-A159-04B4FADAEAA5}" type="parTrans">
      <dgm:prSet/>
      <dgm:spPr/>
      <dgm:t>
        <a:bodyPr/>
        <a:lstStyle/>
        <a:p>
          <a:endParaRPr lang="en-US"/>
        </a:p>
      </dgm:t>
    </dgm:pt>
    <dgm:pt modelId="{D7AADBAC-D363-459A-995D-C6E2CB1D1779}" cxnId="{3D7D19F3-17EE-46C4-A159-04B4FADAEAA5}" type="sibTrans">
      <dgm:prSet/>
      <dgm:spPr/>
      <dgm:t>
        <a:bodyPr/>
        <a:lstStyle/>
        <a:p>
          <a:endParaRPr lang="en-US"/>
        </a:p>
      </dgm:t>
    </dgm:pt>
    <dgm:pt modelId="{170EE85F-8835-47F4-A261-8D47F1C6D046}">
      <dgm:prSet phldrT="[Text]" custT="1"/>
      <dgm:spPr/>
      <dgm:t>
        <a:bodyPr/>
        <a:lstStyle/>
        <a:p>
          <a:r>
            <a:rPr lang="en-US" sz="2800" b="1" dirty="0" err="1" smtClean="0">
              <a:latin typeface="Times New Roman" panose="02020603050405020304" charset="0"/>
              <a:cs typeface="Times New Roman" panose="02020603050405020304" charset="0"/>
            </a:rPr>
            <a:t>Nội</a:t>
          </a:r>
          <a:r>
            <a:rPr lang="en-US" sz="2800" b="1" dirty="0" smtClean="0">
              <a:latin typeface="Times New Roman" panose="02020603050405020304" charset="0"/>
              <a:cs typeface="Times New Roman" panose="02020603050405020304" charset="0"/>
            </a:rPr>
            <a:t> dung</a:t>
          </a:r>
          <a:endParaRPr lang="en-US" sz="2800" b="1" dirty="0">
            <a:latin typeface="Times New Roman" panose="02020603050405020304" charset="0"/>
            <a:cs typeface="Times New Roman" panose="02020603050405020304" charset="0"/>
          </a:endParaRPr>
        </a:p>
      </dgm:t>
    </dgm:pt>
    <dgm:pt modelId="{6764C89B-F3EB-4DD0-8384-ED770D50C69A}" cxnId="{6921C999-C771-4D63-A1E0-9188B061FA21}" type="parTrans">
      <dgm:prSet/>
      <dgm:spPr/>
      <dgm:t>
        <a:bodyPr/>
        <a:lstStyle/>
        <a:p>
          <a:endParaRPr lang="en-US"/>
        </a:p>
      </dgm:t>
    </dgm:pt>
    <dgm:pt modelId="{77EB9E8A-90E3-45D7-A1EB-3643FD131A01}" cxnId="{6921C999-C771-4D63-A1E0-9188B061FA21}" type="sibTrans">
      <dgm:prSet/>
      <dgm:spPr/>
      <dgm:t>
        <a:bodyPr/>
        <a:lstStyle/>
        <a:p>
          <a:endParaRPr lang="en-US"/>
        </a:p>
      </dgm:t>
    </dgm:pt>
    <dgm:pt modelId="{BA187501-8B56-44D0-BEF9-3CA129B7A28C}">
      <dgm:prSet phldrT="[Text]" phldr="0" custT="1"/>
      <dgm:spPr/>
      <dgm:t>
        <a:bodyPr vert="horz" wrap="square"/>
        <a:p>
          <a:pPr algn="just">
            <a:lnSpc>
              <a:spcPct val="100000"/>
            </a:lnSpc>
            <a:spcBef>
              <a:spcPct val="0"/>
            </a:spcBef>
            <a:spcAft>
              <a:spcPct val="35000"/>
            </a:spcAft>
          </a:pPr>
          <a:r>
            <a:rPr lang="en-US" sz="2400" dirty="0" smtClean="0">
              <a:latin typeface="Times New Roman" panose="02020603050405020304" charset="0"/>
              <a:cs typeface="Times New Roman" panose="02020603050405020304" charset="0"/>
            </a:rPr>
            <a:t/>
          </a:r>
          <a:endParaRPr lang="en-US" sz="2400" dirty="0" smtClean="0">
            <a:latin typeface="Times New Roman" panose="02020603050405020304" charset="0"/>
            <a:cs typeface="Times New Roman" panose="02020603050405020304" charset="0"/>
          </a:endParaRPr>
        </a:p>
        <a:p>
          <a:pPr algn="just">
            <a:lnSpc>
              <a:spcPct val="100000"/>
            </a:lnSpc>
            <a:spcBef>
              <a:spcPct val="0"/>
            </a:spcBef>
            <a:spcAft>
              <a:spcPct val="35000"/>
            </a:spcAft>
          </a:pPr>
          <a:r>
            <a:rPr lang="en-US" sz="3200" dirty="0" smtClean="0">
              <a:latin typeface="Times New Roman" panose="02020603050405020304" charset="0"/>
              <a:cs typeface="Times New Roman" panose="02020603050405020304" charset="0"/>
            </a:rPr>
            <a:t>-</a:t>
          </a:r>
          <a:r>
            <a:rPr lang="en-US" sz="3200" dirty="0" err="1" smtClean="0">
              <a:latin typeface="Times New Roman" panose="02020603050405020304" charset="0"/>
              <a:cs typeface="Times New Roman" panose="02020603050405020304" charset="0"/>
            </a:rPr>
            <a:t>Vai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trò</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của</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nhà</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giàn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đối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với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việc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bảo</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vệ</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chủ</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quyền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biển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đảo</a:t>
          </a:r>
          <a:r>
            <a:rPr lang="en-US" sz="3200" dirty="0" smtClean="0">
              <a:latin typeface="Times New Roman" panose="02020603050405020304" charset="0"/>
              <a:cs typeface="Times New Roman" panose="02020603050405020304" charset="0"/>
            </a:rPr>
            <a:t/>
          </a:r>
          <a:endParaRPr lang="en-US" sz="3200" dirty="0" smtClean="0">
            <a:latin typeface="Times New Roman" panose="02020603050405020304" charset="0"/>
            <a:cs typeface="Times New Roman" panose="02020603050405020304" charset="0"/>
          </a:endParaRPr>
        </a:p>
        <a:p>
          <a:pPr algn="just">
            <a:lnSpc>
              <a:spcPct val="100000"/>
            </a:lnSpc>
            <a:spcBef>
              <a:spcPct val="0"/>
            </a:spcBef>
            <a:spcAft>
              <a:spcPct val="35000"/>
            </a:spcAft>
          </a:pPr>
          <a:r>
            <a:rPr lang="en-US" sz="2400" dirty="0" smtClean="0">
              <a:latin typeface="Times New Roman" panose="02020603050405020304" charset="0"/>
              <a:cs typeface="Times New Roman" panose="02020603050405020304" charset="0"/>
            </a:rPr>
            <a:t> </a:t>
          </a:r>
          <a:r>
            <a:rPr lang="en-US" sz="2400" dirty="0">
              <a:latin typeface="Times New Roman" panose="02020603050405020304" charset="0"/>
              <a:cs typeface="Times New Roman" panose="02020603050405020304" charset="0"/>
            </a:rPr>
            <a:t/>
          </a:r>
          <a:endParaRPr lang="en-US" sz="2400" dirty="0">
            <a:latin typeface="Times New Roman" panose="02020603050405020304" charset="0"/>
            <a:cs typeface="Times New Roman" panose="02020603050405020304" charset="0"/>
          </a:endParaRPr>
        </a:p>
      </dgm:t>
    </dgm:pt>
    <dgm:pt modelId="{B0B88C7B-F2FF-446A-9E2C-57BCF57E84B0}" cxnId="{D609039F-223F-4F83-BC21-9DC36D841A1D}" type="parTrans">
      <dgm:prSet/>
      <dgm:spPr/>
      <dgm:t>
        <a:bodyPr/>
        <a:lstStyle/>
        <a:p>
          <a:endParaRPr lang="en-US"/>
        </a:p>
      </dgm:t>
    </dgm:pt>
    <dgm:pt modelId="{1831A01D-E67C-4EF0-B180-857896B6F5CC}" cxnId="{D609039F-223F-4F83-BC21-9DC36D841A1D}" type="sibTrans">
      <dgm:prSet/>
      <dgm:spPr/>
      <dgm:t>
        <a:bodyPr/>
        <a:lstStyle/>
        <a:p>
          <a:endParaRPr lang="en-US"/>
        </a:p>
      </dgm:t>
    </dgm:pt>
    <dgm:pt modelId="{ECFD7E0F-44AF-4F02-93B3-490F39C71F07}">
      <dgm:prSet phldrT="[Text]" phldr="0" custT="1"/>
      <dgm:spPr/>
      <dgm:t>
        <a:bodyPr vert="horz" wrap="square"/>
        <a:p>
          <a:pPr algn="just">
            <a:lnSpc>
              <a:spcPct val="100000"/>
            </a:lnSpc>
            <a:spcBef>
              <a:spcPct val="0"/>
            </a:spcBef>
            <a:spcAft>
              <a:spcPct val="35000"/>
            </a:spcAft>
          </a:pPr>
          <a:r>
            <a:rPr lang="en-US" sz="3200" dirty="0" smtClean="0">
              <a:latin typeface="Times New Roman" panose="02020603050405020304" charset="0"/>
              <a:cs typeface="Times New Roman" panose="02020603050405020304" charset="0"/>
            </a:rPr>
            <a:t>-</a:t>
          </a:r>
          <a:r>
            <a:rPr lang="en-US" sz="3200" dirty="0" err="1" smtClean="0">
              <a:latin typeface="Times New Roman" panose="02020603050405020304" charset="0"/>
              <a:cs typeface="Times New Roman" panose="02020603050405020304" charset="0"/>
            </a:rPr>
            <a:t>Cảm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phục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biết</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ơn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những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người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lính</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ngày</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đêm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canh</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giữ</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biển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đảo</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quê</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hương</a:t>
          </a:r>
          <a:r>
            <a:rPr lang="en-US" sz="3200" dirty="0" smtClean="0">
              <a:latin typeface="Times New Roman" panose="02020603050405020304" charset="0"/>
              <a:cs typeface="Times New Roman" panose="02020603050405020304" charset="0"/>
            </a:rPr>
            <a:t>.</a:t>
          </a:r>
          <a:r>
            <a:rPr lang="en-US" sz="3200" dirty="0">
              <a:latin typeface="Times New Roman" panose="02020603050405020304" charset="0"/>
              <a:cs typeface="Times New Roman" panose="02020603050405020304" charset="0"/>
            </a:rPr>
            <a:t/>
          </a:r>
          <a:endParaRPr lang="en-US" sz="3200" dirty="0">
            <a:latin typeface="Times New Roman" panose="02020603050405020304" charset="0"/>
            <a:cs typeface="Times New Roman" panose="02020603050405020304" charset="0"/>
          </a:endParaRPr>
        </a:p>
      </dgm:t>
    </dgm:pt>
    <dgm:pt modelId="{CDF87BBF-0CE2-4C52-B15B-7017FFDBE0F3}" cxnId="{08FB9076-A92C-4500-B59A-DA6CE7C3BC72}" type="parTrans">
      <dgm:prSet/>
      <dgm:spPr/>
      <dgm:t>
        <a:bodyPr/>
        <a:lstStyle/>
        <a:p>
          <a:endParaRPr lang="en-US"/>
        </a:p>
      </dgm:t>
    </dgm:pt>
    <dgm:pt modelId="{F17326D7-2830-436F-8B5B-BFC9D0F0C06B}" cxnId="{08FB9076-A92C-4500-B59A-DA6CE7C3BC72}" type="sibTrans">
      <dgm:prSet/>
      <dgm:spPr/>
      <dgm:t>
        <a:bodyPr/>
        <a:lstStyle/>
        <a:p>
          <a:endParaRPr lang="en-US"/>
        </a:p>
      </dgm:t>
    </dgm:pt>
    <dgm:pt modelId="{DB63216B-6038-4653-A9C7-FCE523AD5458}">
      <dgm:prSet phldrT="[Text]" custT="1"/>
      <dgm:spPr/>
      <dgm:t>
        <a:bodyPr/>
        <a:lstStyle/>
        <a:p>
          <a:r>
            <a:rPr lang="en-US" sz="2800" b="1" dirty="0" err="1" smtClean="0">
              <a:latin typeface="Times New Roman" panose="02020603050405020304" charset="0"/>
              <a:cs typeface="Times New Roman" panose="02020603050405020304" charset="0"/>
            </a:rPr>
            <a:t>Nghệ</a:t>
          </a:r>
          <a:r>
            <a:rPr lang="en-US" sz="2800" b="1" dirty="0" smtClean="0">
              <a:latin typeface="Times New Roman" panose="02020603050405020304" charset="0"/>
              <a:cs typeface="Times New Roman" panose="02020603050405020304" charset="0"/>
            </a:rPr>
            <a:t> </a:t>
          </a:r>
          <a:r>
            <a:rPr lang="en-US" sz="2800" b="1" dirty="0" err="1" smtClean="0">
              <a:latin typeface="Times New Roman" panose="02020603050405020304" charset="0"/>
              <a:cs typeface="Times New Roman" panose="02020603050405020304" charset="0"/>
            </a:rPr>
            <a:t>thuật</a:t>
          </a:r>
          <a:endParaRPr lang="en-US" sz="2800" b="1" dirty="0">
            <a:latin typeface="Times New Roman" panose="02020603050405020304" charset="0"/>
            <a:cs typeface="Times New Roman" panose="02020603050405020304" charset="0"/>
          </a:endParaRPr>
        </a:p>
      </dgm:t>
    </dgm:pt>
    <dgm:pt modelId="{2EA99F94-5CF4-4B8A-BF9D-47F8160AC3EC}" cxnId="{AC6AEF2F-E995-4BA6-B039-76B166C572C8}" type="parTrans">
      <dgm:prSet/>
      <dgm:spPr/>
      <dgm:t>
        <a:bodyPr/>
        <a:lstStyle/>
        <a:p>
          <a:endParaRPr lang="en-US"/>
        </a:p>
      </dgm:t>
    </dgm:pt>
    <dgm:pt modelId="{BF38196D-92CB-4224-AEE6-55E7386E704D}" cxnId="{AC6AEF2F-E995-4BA6-B039-76B166C572C8}" type="sibTrans">
      <dgm:prSet/>
      <dgm:spPr/>
      <dgm:t>
        <a:bodyPr/>
        <a:lstStyle/>
        <a:p>
          <a:endParaRPr lang="en-US"/>
        </a:p>
      </dgm:t>
    </dgm:pt>
    <dgm:pt modelId="{236E5301-5A7A-4228-B5B7-7B80664B80B5}">
      <dgm:prSet phldrT="[Text]" phldr="0" custT="1"/>
      <dgm:spPr/>
      <dgm:t>
        <a:bodyPr vert="horz" wrap="square"/>
        <a:p>
          <a:pPr algn="just">
            <a:lnSpc>
              <a:spcPct val="100000"/>
            </a:lnSpc>
            <a:spcBef>
              <a:spcPct val="0"/>
            </a:spcBef>
            <a:spcAft>
              <a:spcPct val="35000"/>
            </a:spcAft>
          </a:pPr>
          <a:r>
            <a:rPr lang="en-US" sz="3200" dirty="0" smtClean="0">
              <a:latin typeface="Times New Roman" panose="02020603050405020304" charset="0"/>
              <a:cs typeface="Times New Roman" panose="02020603050405020304" charset="0"/>
            </a:rPr>
            <a:t>-</a:t>
          </a:r>
          <a:r>
            <a:rPr lang="en-US" sz="3200" dirty="0" err="1" smtClean="0">
              <a:latin typeface="Times New Roman" panose="02020603050405020304" charset="0"/>
              <a:cs typeface="Times New Roman" panose="02020603050405020304" charset="0"/>
            </a:rPr>
            <a:t>Sự</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kết</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hợp</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giữa</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yếu</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tố</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xác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thực</a:t>
          </a:r>
          <a:r>
            <a:rPr lang="en-US" sz="2800" dirty="0" smtClean="0">
              <a:latin typeface="Times New Roman" panose="02020603050405020304" charset="0"/>
              <a:cs typeface="Times New Roman" panose="02020603050405020304" charset="0"/>
            </a:rPr>
            <a:t/>
          </a:r>
          <a:endParaRPr lang="en-US" sz="2800" dirty="0" smtClean="0">
            <a:latin typeface="Times New Roman" panose="02020603050405020304" charset="0"/>
            <a:cs typeface="Times New Roman" panose="02020603050405020304" charset="0"/>
          </a:endParaRPr>
        </a:p>
        <a:p>
          <a:pPr algn="just">
            <a:lnSpc>
              <a:spcPct val="100000"/>
            </a:lnSpc>
            <a:spcBef>
              <a:spcPct val="0"/>
            </a:spcBef>
            <a:spcAft>
              <a:spcPct val="35000"/>
            </a:spcAft>
          </a:pPr>
          <a:r>
            <a:rPr lang="en-US" sz="2800" dirty="0" smtClean="0">
              <a:latin typeface="Times New Roman" panose="02020603050405020304" charset="0"/>
              <a:cs typeface="Times New Roman" panose="02020603050405020304" charset="0"/>
            </a:rPr>
            <a:t> </a:t>
          </a:r>
          <a:r>
            <a:rPr lang="en-US" sz="2800" dirty="0">
              <a:latin typeface="Times New Roman" panose="02020603050405020304" charset="0"/>
              <a:cs typeface="Times New Roman" panose="02020603050405020304" charset="0"/>
            </a:rPr>
            <a:t/>
          </a:r>
          <a:endParaRPr lang="en-US" sz="2800" dirty="0">
            <a:latin typeface="Times New Roman" panose="02020603050405020304" charset="0"/>
            <a:cs typeface="Times New Roman" panose="02020603050405020304" charset="0"/>
          </a:endParaRPr>
        </a:p>
      </dgm:t>
    </dgm:pt>
    <dgm:pt modelId="{B1FE8A9D-4F2F-41B5-80F8-443B77B8D902}" cxnId="{DCB0DD33-1E51-4ED4-BC8E-73C9A56C2124}" type="parTrans">
      <dgm:prSet/>
      <dgm:spPr/>
      <dgm:t>
        <a:bodyPr/>
        <a:lstStyle/>
        <a:p>
          <a:endParaRPr lang="en-US"/>
        </a:p>
      </dgm:t>
    </dgm:pt>
    <dgm:pt modelId="{CE83FA98-185B-429E-ADAE-33B1BCAEA871}" cxnId="{DCB0DD33-1E51-4ED4-BC8E-73C9A56C2124}" type="sibTrans">
      <dgm:prSet/>
      <dgm:spPr/>
      <dgm:t>
        <a:bodyPr/>
        <a:lstStyle/>
        <a:p>
          <a:endParaRPr lang="en-US"/>
        </a:p>
      </dgm:t>
    </dgm:pt>
    <dgm:pt modelId="{F077C33B-BB91-4EDA-91A6-5723ADA94ACA}">
      <dgm:prSet phldrT="[Text]" phldr="0" custT="1"/>
      <dgm:spPr/>
      <dgm:t>
        <a:bodyPr vert="horz" wrap="square"/>
        <a:p>
          <a:pPr>
            <a:lnSpc>
              <a:spcPct val="100000"/>
            </a:lnSpc>
            <a:spcBef>
              <a:spcPct val="0"/>
            </a:spcBef>
            <a:spcAft>
              <a:spcPct val="35000"/>
            </a:spcAft>
          </a:pPr>
          <a:r>
            <a:rPr lang="en-US" sz="3900" dirty="0" smtClean="0">
              <a:latin typeface="Times New Roman" panose="02020603050405020304" charset="0"/>
              <a:cs typeface="Times New Roman" panose="02020603050405020304" charset="0"/>
            </a:rPr>
            <a:t>- </a:t>
          </a:r>
          <a:r>
            <a:rPr lang="en-US" sz="3600" dirty="0" err="1" smtClean="0">
              <a:latin typeface="Times New Roman" panose="02020603050405020304" charset="0"/>
              <a:cs typeface="Times New Roman" panose="02020603050405020304" charset="0"/>
            </a:rPr>
            <a:t>Sự</a:t>
          </a:r>
          <a:r>
            <a:rPr lang="en-US" sz="3600" dirty="0" smtClean="0">
              <a:latin typeface="Times New Roman" panose="02020603050405020304" charset="0"/>
              <a:cs typeface="Times New Roman" panose="02020603050405020304" charset="0"/>
            </a:rPr>
            <a:t> </a:t>
          </a:r>
          <a:r>
            <a:rPr lang="en-US" sz="3600" dirty="0" err="1" smtClean="0">
              <a:latin typeface="Times New Roman" panose="02020603050405020304" charset="0"/>
              <a:cs typeface="Times New Roman" panose="02020603050405020304" charset="0"/>
            </a:rPr>
            <a:t>kết</a:t>
          </a:r>
          <a:r>
            <a:rPr lang="en-US" sz="3600" dirty="0" smtClean="0">
              <a:latin typeface="Times New Roman" panose="02020603050405020304" charset="0"/>
              <a:cs typeface="Times New Roman" panose="02020603050405020304" charset="0"/>
            </a:rPr>
            <a:t> </a:t>
          </a:r>
          <a:r>
            <a:rPr lang="en-US" sz="3600" dirty="0" err="1" smtClean="0">
              <a:latin typeface="Times New Roman" panose="02020603050405020304" charset="0"/>
              <a:cs typeface="Times New Roman" panose="02020603050405020304" charset="0"/>
            </a:rPr>
            <a:t>hợp</a:t>
          </a:r>
          <a:r>
            <a:rPr lang="en-US" sz="3600" dirty="0" smtClean="0">
              <a:latin typeface="Times New Roman" panose="02020603050405020304" charset="0"/>
              <a:cs typeface="Times New Roman" panose="02020603050405020304" charset="0"/>
            </a:rPr>
            <a:t> của các </a:t>
          </a:r>
          <a:r>
            <a:rPr lang="en-US" sz="3600" dirty="0" err="1" smtClean="0">
              <a:latin typeface="Times New Roman" panose="02020603050405020304" charset="0"/>
              <a:cs typeface="Times New Roman" panose="02020603050405020304" charset="0"/>
            </a:rPr>
            <a:t>thủ</a:t>
          </a:r>
          <a:r>
            <a:rPr lang="en-US" sz="3600" dirty="0" smtClean="0">
              <a:latin typeface="Times New Roman" panose="02020603050405020304" charset="0"/>
              <a:cs typeface="Times New Roman" panose="02020603050405020304" charset="0"/>
            </a:rPr>
            <a:t> </a:t>
          </a:r>
          <a:r>
            <a:rPr lang="en-US" sz="3600" dirty="0" err="1" smtClean="0">
              <a:latin typeface="Times New Roman" panose="02020603050405020304" charset="0"/>
              <a:cs typeface="Times New Roman" panose="02020603050405020304" charset="0"/>
            </a:rPr>
            <a:t>pháp</a:t>
          </a:r>
          <a:r>
            <a:rPr lang="en-US" sz="3600" dirty="0" smtClean="0">
              <a:latin typeface="Times New Roman" panose="02020603050405020304" charset="0"/>
              <a:cs typeface="Times New Roman" panose="02020603050405020304" charset="0"/>
            </a:rPr>
            <a:t> nghệ thuật</a:t>
          </a:r>
          <a:r>
            <a:rPr lang="en-US" sz="3600" dirty="0">
              <a:latin typeface="Times New Roman" panose="02020603050405020304" charset="0"/>
              <a:cs typeface="Times New Roman" panose="02020603050405020304" charset="0"/>
            </a:rPr>
            <a:t/>
          </a:r>
          <a:endParaRPr lang="en-US" sz="3600" dirty="0">
            <a:latin typeface="Times New Roman" panose="02020603050405020304" charset="0"/>
            <a:cs typeface="Times New Roman" panose="02020603050405020304" charset="0"/>
          </a:endParaRPr>
        </a:p>
      </dgm:t>
    </dgm:pt>
    <dgm:pt modelId="{4FBD7E74-00CE-4763-AEB7-30C6C1423A66}" cxnId="{7B8CEA4D-7BC7-4679-A70B-0C43B0938359}" type="parTrans">
      <dgm:prSet/>
      <dgm:spPr/>
      <dgm:t>
        <a:bodyPr/>
        <a:lstStyle/>
        <a:p>
          <a:endParaRPr lang="en-US"/>
        </a:p>
      </dgm:t>
    </dgm:pt>
    <dgm:pt modelId="{AD11AB98-A46F-4986-A339-5BAB5973E63D}" cxnId="{7B8CEA4D-7BC7-4679-A70B-0C43B0938359}" type="sibTrans">
      <dgm:prSet/>
      <dgm:spPr/>
      <dgm:t>
        <a:bodyPr/>
        <a:lstStyle/>
        <a:p>
          <a:endParaRPr lang="en-US"/>
        </a:p>
      </dgm:t>
    </dgm:pt>
    <dgm:pt modelId="{C4AE6157-D4EC-4B7B-A7A1-EF6EBF3E51B3}" type="pres">
      <dgm:prSet presAssocID="{FD852713-6C6F-48E4-81DB-E19AEC00C093}" presName="hierChild1" presStyleCnt="0">
        <dgm:presLayoutVars>
          <dgm:chPref val="1"/>
          <dgm:dir/>
          <dgm:animOne val="branch"/>
          <dgm:animLvl val="lvl"/>
          <dgm:resizeHandles/>
        </dgm:presLayoutVars>
      </dgm:prSet>
      <dgm:spPr/>
      <dgm:t>
        <a:bodyPr/>
        <a:lstStyle/>
        <a:p>
          <a:endParaRPr lang="en-US"/>
        </a:p>
      </dgm:t>
    </dgm:pt>
    <dgm:pt modelId="{CF48F358-8EF4-4E26-AADE-4B168D0263D4}" type="pres">
      <dgm:prSet presAssocID="{D814C13A-0FD9-491E-A724-01D8A641F04B}" presName="hierRoot1" presStyleCnt="0"/>
      <dgm:spPr/>
    </dgm:pt>
    <dgm:pt modelId="{E6C2A0F1-22C4-437D-A019-14E876A08768}" type="pres">
      <dgm:prSet presAssocID="{D814C13A-0FD9-491E-A724-01D8A641F04B}" presName="composite" presStyleCnt="0"/>
      <dgm:spPr/>
    </dgm:pt>
    <dgm:pt modelId="{BA13268E-5DD6-4F06-96D3-C4BF9809650E}" type="pres">
      <dgm:prSet presAssocID="{D814C13A-0FD9-491E-A724-01D8A641F04B}" presName="background" presStyleLbl="node0" presStyleIdx="0" presStyleCnt="1"/>
      <dgm:spPr/>
    </dgm:pt>
    <dgm:pt modelId="{926DB40D-2A8B-4DD9-A091-B72FC44F515E}" type="pres">
      <dgm:prSet presAssocID="{D814C13A-0FD9-491E-A724-01D8A641F04B}" presName="text" presStyleLbl="fgAcc0" presStyleIdx="0" presStyleCnt="1" custScaleX="209791" custScaleY="46824" custLinFactY="-26455" custLinFactNeighborX="-13875" custLinFactNeighborY="-100000">
        <dgm:presLayoutVars>
          <dgm:chPref val="3"/>
        </dgm:presLayoutVars>
      </dgm:prSet>
      <dgm:spPr/>
      <dgm:t>
        <a:bodyPr/>
        <a:lstStyle/>
        <a:p>
          <a:endParaRPr lang="en-US"/>
        </a:p>
      </dgm:t>
    </dgm:pt>
    <dgm:pt modelId="{4E1BA2C4-3DE9-47AD-BAA8-EE55A7CF609F}" type="pres">
      <dgm:prSet presAssocID="{D814C13A-0FD9-491E-A724-01D8A641F04B}" presName="hierChild2" presStyleCnt="0"/>
      <dgm:spPr/>
    </dgm:pt>
    <dgm:pt modelId="{7E0EDE36-0A40-4438-A588-26E06B74BA7E}" type="pres">
      <dgm:prSet presAssocID="{6764C89B-F3EB-4DD0-8384-ED770D50C69A}" presName="Name10" presStyleLbl="parChTrans1D2" presStyleIdx="0" presStyleCnt="2"/>
      <dgm:spPr/>
      <dgm:t>
        <a:bodyPr/>
        <a:lstStyle/>
        <a:p>
          <a:endParaRPr lang="en-US"/>
        </a:p>
      </dgm:t>
    </dgm:pt>
    <dgm:pt modelId="{BCFACF58-C4AA-4CB4-A172-2937ABCBE347}" type="pres">
      <dgm:prSet presAssocID="{170EE85F-8835-47F4-A261-8D47F1C6D046}" presName="hierRoot2" presStyleCnt="0"/>
      <dgm:spPr/>
    </dgm:pt>
    <dgm:pt modelId="{FAA510E2-414B-43A2-8CA7-33045853AC88}" type="pres">
      <dgm:prSet presAssocID="{170EE85F-8835-47F4-A261-8D47F1C6D046}" presName="composite2" presStyleCnt="0"/>
      <dgm:spPr/>
    </dgm:pt>
    <dgm:pt modelId="{0FB53A7C-CAF5-4C67-BBE2-E970E8EBCACA}" type="pres">
      <dgm:prSet presAssocID="{170EE85F-8835-47F4-A261-8D47F1C6D046}" presName="background2" presStyleLbl="node2" presStyleIdx="0" presStyleCnt="2"/>
      <dgm:spPr/>
    </dgm:pt>
    <dgm:pt modelId="{6CB66C16-85C2-48ED-A13E-B0DA588634AA}" type="pres">
      <dgm:prSet presAssocID="{170EE85F-8835-47F4-A261-8D47F1C6D046}" presName="text2" presStyleLbl="fgAcc2" presStyleIdx="0" presStyleCnt="2" custScaleX="243733" custScaleY="49765" custLinFactNeighborX="7745" custLinFactNeighborY="-21657">
        <dgm:presLayoutVars>
          <dgm:chPref val="3"/>
        </dgm:presLayoutVars>
      </dgm:prSet>
      <dgm:spPr/>
      <dgm:t>
        <a:bodyPr/>
        <a:lstStyle/>
        <a:p>
          <a:endParaRPr lang="en-US"/>
        </a:p>
      </dgm:t>
    </dgm:pt>
    <dgm:pt modelId="{1FC7B1B6-88F3-4CB7-8DA5-0C656487063E}" type="pres">
      <dgm:prSet presAssocID="{170EE85F-8835-47F4-A261-8D47F1C6D046}" presName="hierChild3" presStyleCnt="0"/>
      <dgm:spPr/>
    </dgm:pt>
    <dgm:pt modelId="{EEE59B31-FF39-4605-9FEB-B84F157DF404}" type="pres">
      <dgm:prSet presAssocID="{B0B88C7B-F2FF-446A-9E2C-57BCF57E84B0}" presName="Name17" presStyleLbl="parChTrans1D3" presStyleIdx="0" presStyleCnt="4"/>
      <dgm:spPr/>
      <dgm:t>
        <a:bodyPr/>
        <a:lstStyle/>
        <a:p>
          <a:endParaRPr lang="en-US"/>
        </a:p>
      </dgm:t>
    </dgm:pt>
    <dgm:pt modelId="{BB19ECA6-63D1-4ED3-B773-82A50AB6513F}" type="pres">
      <dgm:prSet presAssocID="{BA187501-8B56-44D0-BEF9-3CA129B7A28C}" presName="hierRoot3" presStyleCnt="0"/>
      <dgm:spPr/>
    </dgm:pt>
    <dgm:pt modelId="{1081CE44-3D1E-4C68-A395-BE9679091A15}" type="pres">
      <dgm:prSet presAssocID="{BA187501-8B56-44D0-BEF9-3CA129B7A28C}" presName="composite3" presStyleCnt="0"/>
      <dgm:spPr/>
    </dgm:pt>
    <dgm:pt modelId="{B7094639-58D4-4FD4-B311-B22632F414D1}" type="pres">
      <dgm:prSet presAssocID="{BA187501-8B56-44D0-BEF9-3CA129B7A28C}" presName="background3" presStyleLbl="node3" presStyleIdx="0" presStyleCnt="4"/>
      <dgm:spPr/>
    </dgm:pt>
    <dgm:pt modelId="{0AA8AF80-24E7-46B4-AD86-3DE8E9B93A9D}" type="pres">
      <dgm:prSet presAssocID="{BA187501-8B56-44D0-BEF9-3CA129B7A28C}" presName="text3" presStyleLbl="fgAcc3" presStyleIdx="0" presStyleCnt="4" custScaleX="108158" custScaleY="192304" custLinFactNeighborX="9024" custLinFactNeighborY="4624">
        <dgm:presLayoutVars>
          <dgm:chPref val="3"/>
        </dgm:presLayoutVars>
      </dgm:prSet>
      <dgm:spPr/>
      <dgm:t>
        <a:bodyPr/>
        <a:lstStyle/>
        <a:p>
          <a:endParaRPr lang="en-US"/>
        </a:p>
      </dgm:t>
    </dgm:pt>
    <dgm:pt modelId="{98747B5F-0841-4BE2-9FA8-8C734951B3D6}" type="pres">
      <dgm:prSet presAssocID="{BA187501-8B56-44D0-BEF9-3CA129B7A28C}" presName="hierChild4" presStyleCnt="0"/>
      <dgm:spPr/>
    </dgm:pt>
    <dgm:pt modelId="{F7102660-563B-4674-A2E6-96926ABF7326}" type="pres">
      <dgm:prSet presAssocID="{CDF87BBF-0CE2-4C52-B15B-7017FFDBE0F3}" presName="Name17" presStyleLbl="parChTrans1D3" presStyleIdx="1" presStyleCnt="4"/>
      <dgm:spPr/>
      <dgm:t>
        <a:bodyPr/>
        <a:lstStyle/>
        <a:p>
          <a:endParaRPr lang="en-US"/>
        </a:p>
      </dgm:t>
    </dgm:pt>
    <dgm:pt modelId="{CE872BC8-4A4B-4F32-BF2E-470DC87F6236}" type="pres">
      <dgm:prSet presAssocID="{ECFD7E0F-44AF-4F02-93B3-490F39C71F07}" presName="hierRoot3" presStyleCnt="0"/>
      <dgm:spPr/>
    </dgm:pt>
    <dgm:pt modelId="{8FCDB4DD-3C3E-490F-A7EB-62ADFD9C21D3}" type="pres">
      <dgm:prSet presAssocID="{ECFD7E0F-44AF-4F02-93B3-490F39C71F07}" presName="composite3" presStyleCnt="0"/>
      <dgm:spPr/>
    </dgm:pt>
    <dgm:pt modelId="{78FD175A-3180-44E5-B7E4-5C2CA6563724}" type="pres">
      <dgm:prSet presAssocID="{ECFD7E0F-44AF-4F02-93B3-490F39C71F07}" presName="background3" presStyleLbl="node3" presStyleIdx="1" presStyleCnt="4"/>
      <dgm:spPr/>
    </dgm:pt>
    <dgm:pt modelId="{44ECEDDF-BE4C-4571-A23A-339B038DC343}" type="pres">
      <dgm:prSet presAssocID="{ECFD7E0F-44AF-4F02-93B3-490F39C71F07}" presName="text3" presStyleLbl="fgAcc3" presStyleIdx="1" presStyleCnt="4" custScaleX="122903" custScaleY="203215" custLinFactNeighborX="10853" custLinFactNeighborY="2231">
        <dgm:presLayoutVars>
          <dgm:chPref val="3"/>
        </dgm:presLayoutVars>
      </dgm:prSet>
      <dgm:spPr/>
      <dgm:t>
        <a:bodyPr/>
        <a:lstStyle/>
        <a:p>
          <a:endParaRPr lang="en-US"/>
        </a:p>
      </dgm:t>
    </dgm:pt>
    <dgm:pt modelId="{993A017D-0AAA-4475-AD1B-CC60CEFBAB20}" type="pres">
      <dgm:prSet presAssocID="{ECFD7E0F-44AF-4F02-93B3-490F39C71F07}" presName="hierChild4" presStyleCnt="0"/>
      <dgm:spPr/>
    </dgm:pt>
    <dgm:pt modelId="{9BA68059-2927-4455-904A-969FF1C161EF}" type="pres">
      <dgm:prSet presAssocID="{2EA99F94-5CF4-4B8A-BF9D-47F8160AC3EC}" presName="Name10" presStyleLbl="parChTrans1D2" presStyleIdx="1" presStyleCnt="2"/>
      <dgm:spPr/>
      <dgm:t>
        <a:bodyPr/>
        <a:lstStyle/>
        <a:p>
          <a:endParaRPr lang="en-US"/>
        </a:p>
      </dgm:t>
    </dgm:pt>
    <dgm:pt modelId="{37664045-2E4E-41E8-8275-B4CF340E01BD}" type="pres">
      <dgm:prSet presAssocID="{DB63216B-6038-4653-A9C7-FCE523AD5458}" presName="hierRoot2" presStyleCnt="0"/>
      <dgm:spPr/>
    </dgm:pt>
    <dgm:pt modelId="{2E388166-1A2E-44CB-AB33-43B59DA6FF53}" type="pres">
      <dgm:prSet presAssocID="{DB63216B-6038-4653-A9C7-FCE523AD5458}" presName="composite2" presStyleCnt="0"/>
      <dgm:spPr/>
    </dgm:pt>
    <dgm:pt modelId="{FF185950-84FF-4632-A3C0-C5BA7D2B8F2A}" type="pres">
      <dgm:prSet presAssocID="{DB63216B-6038-4653-A9C7-FCE523AD5458}" presName="background2" presStyleLbl="node2" presStyleIdx="1" presStyleCnt="2"/>
      <dgm:spPr/>
    </dgm:pt>
    <dgm:pt modelId="{47BC60DC-120A-4607-BBB0-5715F1292627}" type="pres">
      <dgm:prSet presAssocID="{DB63216B-6038-4653-A9C7-FCE523AD5458}" presName="text2" presStyleLbl="fgAcc2" presStyleIdx="1" presStyleCnt="2" custScaleX="164464" custLinFactNeighborX="25544" custLinFactNeighborY="-64734">
        <dgm:presLayoutVars>
          <dgm:chPref val="3"/>
        </dgm:presLayoutVars>
      </dgm:prSet>
      <dgm:spPr/>
      <dgm:t>
        <a:bodyPr/>
        <a:lstStyle/>
        <a:p>
          <a:endParaRPr lang="en-US"/>
        </a:p>
      </dgm:t>
    </dgm:pt>
    <dgm:pt modelId="{415BA1B9-B1C3-48DD-82BA-A66F27E4DBB4}" type="pres">
      <dgm:prSet presAssocID="{DB63216B-6038-4653-A9C7-FCE523AD5458}" presName="hierChild3" presStyleCnt="0"/>
      <dgm:spPr/>
    </dgm:pt>
    <dgm:pt modelId="{038AF47B-0C95-4F39-B41F-F8A37A00A9F0}" type="pres">
      <dgm:prSet presAssocID="{B1FE8A9D-4F2F-41B5-80F8-443B77B8D902}" presName="Name17" presStyleLbl="parChTrans1D3" presStyleIdx="2" presStyleCnt="4"/>
      <dgm:spPr/>
      <dgm:t>
        <a:bodyPr/>
        <a:lstStyle/>
        <a:p>
          <a:endParaRPr lang="en-US"/>
        </a:p>
      </dgm:t>
    </dgm:pt>
    <dgm:pt modelId="{43448374-B5F5-47E7-9DFF-4CF33CA11B71}" type="pres">
      <dgm:prSet presAssocID="{236E5301-5A7A-4228-B5B7-7B80664B80B5}" presName="hierRoot3" presStyleCnt="0"/>
      <dgm:spPr/>
    </dgm:pt>
    <dgm:pt modelId="{A208A7B7-B9C0-44C5-BE2F-E00DFC84D37E}" type="pres">
      <dgm:prSet presAssocID="{236E5301-5A7A-4228-B5B7-7B80664B80B5}" presName="composite3" presStyleCnt="0"/>
      <dgm:spPr/>
    </dgm:pt>
    <dgm:pt modelId="{4366570E-54EA-49DD-B1D6-7B1E0EF0AF93}" type="pres">
      <dgm:prSet presAssocID="{236E5301-5A7A-4228-B5B7-7B80664B80B5}" presName="background3" presStyleLbl="node3" presStyleIdx="2" presStyleCnt="4"/>
      <dgm:spPr/>
    </dgm:pt>
    <dgm:pt modelId="{F8B38A01-2403-4B51-8957-1593C541AAA3}" type="pres">
      <dgm:prSet presAssocID="{236E5301-5A7A-4228-B5B7-7B80664B80B5}" presName="text3" presStyleLbl="fgAcc3" presStyleIdx="2" presStyleCnt="4" custScaleX="111486" custScaleY="204767" custLinFactNeighborX="503" custLinFactNeighborY="-45078">
        <dgm:presLayoutVars>
          <dgm:chPref val="3"/>
        </dgm:presLayoutVars>
      </dgm:prSet>
      <dgm:spPr/>
      <dgm:t>
        <a:bodyPr/>
        <a:lstStyle/>
        <a:p>
          <a:endParaRPr lang="en-US"/>
        </a:p>
      </dgm:t>
    </dgm:pt>
    <dgm:pt modelId="{0D982AAA-B082-43E5-A904-344AE0857817}" type="pres">
      <dgm:prSet presAssocID="{236E5301-5A7A-4228-B5B7-7B80664B80B5}" presName="hierChild4" presStyleCnt="0"/>
      <dgm:spPr/>
    </dgm:pt>
    <dgm:pt modelId="{BAEF7FD3-A5C9-4CB7-9BC7-F4D008DCBB45}" type="pres">
      <dgm:prSet presAssocID="{4FBD7E74-00CE-4763-AEB7-30C6C1423A66}" presName="Name17" presStyleLbl="parChTrans1D3" presStyleIdx="3" presStyleCnt="4"/>
      <dgm:spPr/>
      <dgm:t>
        <a:bodyPr/>
        <a:lstStyle/>
        <a:p>
          <a:endParaRPr lang="en-US"/>
        </a:p>
      </dgm:t>
    </dgm:pt>
    <dgm:pt modelId="{4BDCFCBA-8B84-440A-973E-D86038672541}" type="pres">
      <dgm:prSet presAssocID="{F077C33B-BB91-4EDA-91A6-5723ADA94ACA}" presName="hierRoot3" presStyleCnt="0"/>
      <dgm:spPr/>
    </dgm:pt>
    <dgm:pt modelId="{BC9779C9-B5B5-44B7-ABD9-231582D086F1}" type="pres">
      <dgm:prSet presAssocID="{F077C33B-BB91-4EDA-91A6-5723ADA94ACA}" presName="composite3" presStyleCnt="0"/>
      <dgm:spPr/>
    </dgm:pt>
    <dgm:pt modelId="{1C996451-27A6-4FD8-BF4A-34C1018BAB45}" type="pres">
      <dgm:prSet presAssocID="{F077C33B-BB91-4EDA-91A6-5723ADA94ACA}" presName="background3" presStyleLbl="node3" presStyleIdx="3" presStyleCnt="4"/>
      <dgm:spPr/>
    </dgm:pt>
    <dgm:pt modelId="{635DCECB-ED41-4D08-BAB6-D5CD02B5E744}" type="pres">
      <dgm:prSet presAssocID="{F077C33B-BB91-4EDA-91A6-5723ADA94ACA}" presName="text3" presStyleLbl="fgAcc3" presStyleIdx="3" presStyleCnt="4" custScaleX="117443" custScaleY="204842" custLinFactNeighborX="94" custLinFactNeighborY="-40920">
        <dgm:presLayoutVars>
          <dgm:chPref val="3"/>
        </dgm:presLayoutVars>
      </dgm:prSet>
      <dgm:spPr/>
      <dgm:t>
        <a:bodyPr/>
        <a:lstStyle/>
        <a:p>
          <a:endParaRPr lang="en-US"/>
        </a:p>
      </dgm:t>
    </dgm:pt>
    <dgm:pt modelId="{1CE1E9E1-0DF0-4B9F-98FA-F866F9F51854}" type="pres">
      <dgm:prSet presAssocID="{F077C33B-BB91-4EDA-91A6-5723ADA94ACA}" presName="hierChild4" presStyleCnt="0"/>
      <dgm:spPr/>
    </dgm:pt>
  </dgm:ptLst>
  <dgm:cxnLst>
    <dgm:cxn modelId="{3D7D19F3-17EE-46C4-A159-04B4FADAEAA5}" srcId="{FD852713-6C6F-48E4-81DB-E19AEC00C093}" destId="{D814C13A-0FD9-491E-A724-01D8A641F04B}" srcOrd="0" destOrd="0" parTransId="{91F83480-6B27-4482-8772-FD89589A6D2C}" sibTransId="{D7AADBAC-D363-459A-995D-C6E2CB1D1779}"/>
    <dgm:cxn modelId="{6921C999-C771-4D63-A1E0-9188B061FA21}" srcId="{D814C13A-0FD9-491E-A724-01D8A641F04B}" destId="{170EE85F-8835-47F4-A261-8D47F1C6D046}" srcOrd="0" destOrd="0" parTransId="{6764C89B-F3EB-4DD0-8384-ED770D50C69A}" sibTransId="{77EB9E8A-90E3-45D7-A1EB-3643FD131A01}"/>
    <dgm:cxn modelId="{D609039F-223F-4F83-BC21-9DC36D841A1D}" srcId="{170EE85F-8835-47F4-A261-8D47F1C6D046}" destId="{BA187501-8B56-44D0-BEF9-3CA129B7A28C}" srcOrd="0" destOrd="0" parTransId="{B0B88C7B-F2FF-446A-9E2C-57BCF57E84B0}" sibTransId="{1831A01D-E67C-4EF0-B180-857896B6F5CC}"/>
    <dgm:cxn modelId="{08FB9076-A92C-4500-B59A-DA6CE7C3BC72}" srcId="{170EE85F-8835-47F4-A261-8D47F1C6D046}" destId="{ECFD7E0F-44AF-4F02-93B3-490F39C71F07}" srcOrd="1" destOrd="0" parTransId="{CDF87BBF-0CE2-4C52-B15B-7017FFDBE0F3}" sibTransId="{F17326D7-2830-436F-8B5B-BFC9D0F0C06B}"/>
    <dgm:cxn modelId="{AC6AEF2F-E995-4BA6-B039-76B166C572C8}" srcId="{D814C13A-0FD9-491E-A724-01D8A641F04B}" destId="{DB63216B-6038-4653-A9C7-FCE523AD5458}" srcOrd="1" destOrd="0" parTransId="{2EA99F94-5CF4-4B8A-BF9D-47F8160AC3EC}" sibTransId="{BF38196D-92CB-4224-AEE6-55E7386E704D}"/>
    <dgm:cxn modelId="{DCB0DD33-1E51-4ED4-BC8E-73C9A56C2124}" srcId="{DB63216B-6038-4653-A9C7-FCE523AD5458}" destId="{236E5301-5A7A-4228-B5B7-7B80664B80B5}" srcOrd="0" destOrd="1" parTransId="{B1FE8A9D-4F2F-41B5-80F8-443B77B8D902}" sibTransId="{CE83FA98-185B-429E-ADAE-33B1BCAEA871}"/>
    <dgm:cxn modelId="{7B8CEA4D-7BC7-4679-A70B-0C43B0938359}" srcId="{DB63216B-6038-4653-A9C7-FCE523AD5458}" destId="{F077C33B-BB91-4EDA-91A6-5723ADA94ACA}" srcOrd="1" destOrd="1" parTransId="{4FBD7E74-00CE-4763-AEB7-30C6C1423A66}" sibTransId="{AD11AB98-A46F-4986-A339-5BAB5973E63D}"/>
    <dgm:cxn modelId="{830BF87C-C9D8-40C4-BAEB-3F86D62ED087}" type="presOf" srcId="{FD852713-6C6F-48E4-81DB-E19AEC00C093}" destId="{C4AE6157-D4EC-4B7B-A7A1-EF6EBF3E51B3}" srcOrd="0" destOrd="0" presId="urn:microsoft.com/office/officeart/2005/8/layout/hierarchy1"/>
    <dgm:cxn modelId="{ECF7FF1C-E513-4A9C-BECA-BCB864FA8D83}" type="presParOf" srcId="{C4AE6157-D4EC-4B7B-A7A1-EF6EBF3E51B3}" destId="{CF48F358-8EF4-4E26-AADE-4B168D0263D4}" srcOrd="0" destOrd="0" presId="urn:microsoft.com/office/officeart/2005/8/layout/hierarchy1"/>
    <dgm:cxn modelId="{B36E83C2-DBF5-4EE2-A957-C28DA736A5C4}" type="presParOf" srcId="{CF48F358-8EF4-4E26-AADE-4B168D0263D4}" destId="{E6C2A0F1-22C4-437D-A019-14E876A08768}" srcOrd="0" destOrd="0" presId="urn:microsoft.com/office/officeart/2005/8/layout/hierarchy1"/>
    <dgm:cxn modelId="{5DE0BEF0-868A-4483-A0F2-F3EE236A9F8D}" type="presParOf" srcId="{E6C2A0F1-22C4-437D-A019-14E876A08768}" destId="{BA13268E-5DD6-4F06-96D3-C4BF9809650E}" srcOrd="0" destOrd="0" presId="urn:microsoft.com/office/officeart/2005/8/layout/hierarchy1"/>
    <dgm:cxn modelId="{07320E07-CF09-42A8-AE49-FE286428A5E3}" type="presParOf" srcId="{E6C2A0F1-22C4-437D-A019-14E876A08768}" destId="{926DB40D-2A8B-4DD9-A091-B72FC44F515E}" srcOrd="1" destOrd="0" presId="urn:microsoft.com/office/officeart/2005/8/layout/hierarchy1"/>
    <dgm:cxn modelId="{11B4D8D7-58C5-47FD-8CE3-867DA41E980C}" type="presOf" srcId="{D814C13A-0FD9-491E-A724-01D8A641F04B}" destId="{926DB40D-2A8B-4DD9-A091-B72FC44F515E}" srcOrd="0" destOrd="0" presId="urn:microsoft.com/office/officeart/2005/8/layout/hierarchy1"/>
    <dgm:cxn modelId="{8D87BE17-34CA-4B20-81DA-DCC96F7BA305}" type="presParOf" srcId="{CF48F358-8EF4-4E26-AADE-4B168D0263D4}" destId="{4E1BA2C4-3DE9-47AD-BAA8-EE55A7CF609F}" srcOrd="1" destOrd="0" presId="urn:microsoft.com/office/officeart/2005/8/layout/hierarchy1"/>
    <dgm:cxn modelId="{CB2554C6-60E7-4E71-AA2A-C022E1FD4FE4}" type="presParOf" srcId="{4E1BA2C4-3DE9-47AD-BAA8-EE55A7CF609F}" destId="{7E0EDE36-0A40-4438-A588-26E06B74BA7E}" srcOrd="0" destOrd="1" presId="urn:microsoft.com/office/officeart/2005/8/layout/hierarchy1"/>
    <dgm:cxn modelId="{49B6F98E-AD23-4DBA-A072-12FE66FF03C9}" type="presOf" srcId="{6764C89B-F3EB-4DD0-8384-ED770D50C69A}" destId="{7E0EDE36-0A40-4438-A588-26E06B74BA7E}" srcOrd="0" destOrd="0" presId="urn:microsoft.com/office/officeart/2005/8/layout/hierarchy1"/>
    <dgm:cxn modelId="{BE16405C-4285-445A-8553-26B658C8A6F5}" type="presParOf" srcId="{4E1BA2C4-3DE9-47AD-BAA8-EE55A7CF609F}" destId="{BCFACF58-C4AA-4CB4-A172-2937ABCBE347}" srcOrd="1" destOrd="1" presId="urn:microsoft.com/office/officeart/2005/8/layout/hierarchy1"/>
    <dgm:cxn modelId="{98880C83-6F55-4A4E-8D6B-5BE85674FA12}" type="presParOf" srcId="{BCFACF58-C4AA-4CB4-A172-2937ABCBE347}" destId="{FAA510E2-414B-43A2-8CA7-33045853AC88}" srcOrd="0" destOrd="1" presId="urn:microsoft.com/office/officeart/2005/8/layout/hierarchy1"/>
    <dgm:cxn modelId="{3931FFDA-51CC-4364-BDA5-E63A92E6158A}" type="presParOf" srcId="{FAA510E2-414B-43A2-8CA7-33045853AC88}" destId="{0FB53A7C-CAF5-4C67-BBE2-E970E8EBCACA}" srcOrd="0" destOrd="0" presId="urn:microsoft.com/office/officeart/2005/8/layout/hierarchy1"/>
    <dgm:cxn modelId="{A0941E50-C3F0-403A-AD0D-2D40149ECBBF}" type="presParOf" srcId="{FAA510E2-414B-43A2-8CA7-33045853AC88}" destId="{6CB66C16-85C2-48ED-A13E-B0DA588634AA}" srcOrd="1" destOrd="0" presId="urn:microsoft.com/office/officeart/2005/8/layout/hierarchy1"/>
    <dgm:cxn modelId="{8570D3EA-99FA-4376-9678-EFEB9F3AB9BA}" type="presOf" srcId="{170EE85F-8835-47F4-A261-8D47F1C6D046}" destId="{6CB66C16-85C2-48ED-A13E-B0DA588634AA}" srcOrd="0" destOrd="0" presId="urn:microsoft.com/office/officeart/2005/8/layout/hierarchy1"/>
    <dgm:cxn modelId="{37CA082B-48A9-4759-9324-7D2F68D5101C}" type="presParOf" srcId="{BCFACF58-C4AA-4CB4-A172-2937ABCBE347}" destId="{1FC7B1B6-88F3-4CB7-8DA5-0C656487063E}" srcOrd="1" destOrd="1" presId="urn:microsoft.com/office/officeart/2005/8/layout/hierarchy1"/>
    <dgm:cxn modelId="{EEA62C45-64E4-4E12-9075-1C5F3722F3B7}" type="presParOf" srcId="{1FC7B1B6-88F3-4CB7-8DA5-0C656487063E}" destId="{EEE59B31-FF39-4605-9FEB-B84F157DF404}" srcOrd="0" destOrd="1" presId="urn:microsoft.com/office/officeart/2005/8/layout/hierarchy1"/>
    <dgm:cxn modelId="{A9BBA793-D4F0-4138-8CE4-BB011184EC16}" type="presOf" srcId="{B0B88C7B-F2FF-446A-9E2C-57BCF57E84B0}" destId="{EEE59B31-FF39-4605-9FEB-B84F157DF404}" srcOrd="0" destOrd="0" presId="urn:microsoft.com/office/officeart/2005/8/layout/hierarchy1"/>
    <dgm:cxn modelId="{E450A802-C78F-4865-9FBD-5B5DA6F9F988}" type="presParOf" srcId="{1FC7B1B6-88F3-4CB7-8DA5-0C656487063E}" destId="{BB19ECA6-63D1-4ED3-B773-82A50AB6513F}" srcOrd="1" destOrd="1" presId="urn:microsoft.com/office/officeart/2005/8/layout/hierarchy1"/>
    <dgm:cxn modelId="{C3EE8AAF-EF72-4D20-BF6C-5B93E035CF83}" type="presParOf" srcId="{BB19ECA6-63D1-4ED3-B773-82A50AB6513F}" destId="{1081CE44-3D1E-4C68-A395-BE9679091A15}" srcOrd="0" destOrd="1" presId="urn:microsoft.com/office/officeart/2005/8/layout/hierarchy1"/>
    <dgm:cxn modelId="{FA009D19-1EBA-4169-8C20-B2E5AF49AE7D}" type="presParOf" srcId="{1081CE44-3D1E-4C68-A395-BE9679091A15}" destId="{B7094639-58D4-4FD4-B311-B22632F414D1}" srcOrd="0" destOrd="0" presId="urn:microsoft.com/office/officeart/2005/8/layout/hierarchy1"/>
    <dgm:cxn modelId="{BC1F1C54-E668-4E58-9681-79E2AD5C0922}" type="presParOf" srcId="{1081CE44-3D1E-4C68-A395-BE9679091A15}" destId="{0AA8AF80-24E7-46B4-AD86-3DE8E9B93A9D}" srcOrd="1" destOrd="0" presId="urn:microsoft.com/office/officeart/2005/8/layout/hierarchy1"/>
    <dgm:cxn modelId="{A5A2C87A-038A-4B7E-93A1-3527FAFA35EB}" type="presOf" srcId="{BA187501-8B56-44D0-BEF9-3CA129B7A28C}" destId="{0AA8AF80-24E7-46B4-AD86-3DE8E9B93A9D}" srcOrd="0" destOrd="0" presId="urn:microsoft.com/office/officeart/2005/8/layout/hierarchy1"/>
    <dgm:cxn modelId="{3EFB08A7-BB30-4017-BFF6-47AD4D5E17F1}" type="presParOf" srcId="{BB19ECA6-63D1-4ED3-B773-82A50AB6513F}" destId="{98747B5F-0841-4BE2-9FA8-8C734951B3D6}" srcOrd="1" destOrd="1" presId="urn:microsoft.com/office/officeart/2005/8/layout/hierarchy1"/>
    <dgm:cxn modelId="{CBA133DD-DC66-43D3-9038-9D9F1CD0EFEF}" type="presParOf" srcId="{1FC7B1B6-88F3-4CB7-8DA5-0C656487063E}" destId="{F7102660-563B-4674-A2E6-96926ABF7326}" srcOrd="2" destOrd="1" presId="urn:microsoft.com/office/officeart/2005/8/layout/hierarchy1"/>
    <dgm:cxn modelId="{AC0F96AC-3AAE-42CC-8712-E5F1DFA620F6}" type="presOf" srcId="{CDF87BBF-0CE2-4C52-B15B-7017FFDBE0F3}" destId="{F7102660-563B-4674-A2E6-96926ABF7326}" srcOrd="0" destOrd="0" presId="urn:microsoft.com/office/officeart/2005/8/layout/hierarchy1"/>
    <dgm:cxn modelId="{68A921C4-08F2-4A1F-AC23-E6A1DE797BB4}" type="presParOf" srcId="{1FC7B1B6-88F3-4CB7-8DA5-0C656487063E}" destId="{CE872BC8-4A4B-4F32-BF2E-470DC87F6236}" srcOrd="3" destOrd="1" presId="urn:microsoft.com/office/officeart/2005/8/layout/hierarchy1"/>
    <dgm:cxn modelId="{F3E1A78F-6FA7-49CA-B3E9-46689CA91526}" type="presParOf" srcId="{CE872BC8-4A4B-4F32-BF2E-470DC87F6236}" destId="{8FCDB4DD-3C3E-490F-A7EB-62ADFD9C21D3}" srcOrd="0" destOrd="3" presId="urn:microsoft.com/office/officeart/2005/8/layout/hierarchy1"/>
    <dgm:cxn modelId="{4F5BE7F3-4FA9-4640-A574-B9C3E094808B}" type="presParOf" srcId="{8FCDB4DD-3C3E-490F-A7EB-62ADFD9C21D3}" destId="{78FD175A-3180-44E5-B7E4-5C2CA6563724}" srcOrd="0" destOrd="0" presId="urn:microsoft.com/office/officeart/2005/8/layout/hierarchy1"/>
    <dgm:cxn modelId="{125C7C69-ABA6-4920-9391-3F1AA83850FF}" type="presParOf" srcId="{8FCDB4DD-3C3E-490F-A7EB-62ADFD9C21D3}" destId="{44ECEDDF-BE4C-4571-A23A-339B038DC343}" srcOrd="1" destOrd="0" presId="urn:microsoft.com/office/officeart/2005/8/layout/hierarchy1"/>
    <dgm:cxn modelId="{ED713BC0-9801-461A-A7CE-CA171BC763F3}" type="presOf" srcId="{ECFD7E0F-44AF-4F02-93B3-490F39C71F07}" destId="{44ECEDDF-BE4C-4571-A23A-339B038DC343}" srcOrd="0" destOrd="0" presId="urn:microsoft.com/office/officeart/2005/8/layout/hierarchy1"/>
    <dgm:cxn modelId="{18299B99-4328-4634-B2B9-9DF1AB4DF9FD}" type="presParOf" srcId="{CE872BC8-4A4B-4F32-BF2E-470DC87F6236}" destId="{993A017D-0AAA-4475-AD1B-CC60CEFBAB20}" srcOrd="1" destOrd="3" presId="urn:microsoft.com/office/officeart/2005/8/layout/hierarchy1"/>
    <dgm:cxn modelId="{B551FB02-33B7-4644-9A6E-815403A959F6}" type="presParOf" srcId="{4E1BA2C4-3DE9-47AD-BAA8-EE55A7CF609F}" destId="{9BA68059-2927-4455-904A-969FF1C161EF}" srcOrd="2" destOrd="1" presId="urn:microsoft.com/office/officeart/2005/8/layout/hierarchy1"/>
    <dgm:cxn modelId="{DA1BF110-82FE-473E-8999-BAA91D3AB715}" type="presOf" srcId="{2EA99F94-5CF4-4B8A-BF9D-47F8160AC3EC}" destId="{9BA68059-2927-4455-904A-969FF1C161EF}" srcOrd="0" destOrd="0" presId="urn:microsoft.com/office/officeart/2005/8/layout/hierarchy1"/>
    <dgm:cxn modelId="{01E513F9-651A-49EE-AA59-90479BD725A9}" type="presParOf" srcId="{4E1BA2C4-3DE9-47AD-BAA8-EE55A7CF609F}" destId="{37664045-2E4E-41E8-8275-B4CF340E01BD}" srcOrd="3" destOrd="1" presId="urn:microsoft.com/office/officeart/2005/8/layout/hierarchy1"/>
    <dgm:cxn modelId="{27984FE5-4E98-4142-B278-2A5DAF7F8E6F}" type="presParOf" srcId="{37664045-2E4E-41E8-8275-B4CF340E01BD}" destId="{2E388166-1A2E-44CB-AB33-43B59DA6FF53}" srcOrd="0" destOrd="3" presId="urn:microsoft.com/office/officeart/2005/8/layout/hierarchy1"/>
    <dgm:cxn modelId="{F6129CBE-AA67-45DF-806C-9384746CC9C0}" type="presParOf" srcId="{2E388166-1A2E-44CB-AB33-43B59DA6FF53}" destId="{FF185950-84FF-4632-A3C0-C5BA7D2B8F2A}" srcOrd="0" destOrd="0" presId="urn:microsoft.com/office/officeart/2005/8/layout/hierarchy1"/>
    <dgm:cxn modelId="{84C9D80A-10D1-4CFF-B388-363BB852A8EA}" type="presParOf" srcId="{2E388166-1A2E-44CB-AB33-43B59DA6FF53}" destId="{47BC60DC-120A-4607-BBB0-5715F1292627}" srcOrd="1" destOrd="0" presId="urn:microsoft.com/office/officeart/2005/8/layout/hierarchy1"/>
    <dgm:cxn modelId="{D7513A7A-E7C7-4DFA-8D41-DC1520684B64}" type="presOf" srcId="{DB63216B-6038-4653-A9C7-FCE523AD5458}" destId="{47BC60DC-120A-4607-BBB0-5715F1292627}" srcOrd="0" destOrd="0" presId="urn:microsoft.com/office/officeart/2005/8/layout/hierarchy1"/>
    <dgm:cxn modelId="{50731208-06F2-4853-B14F-DFFCC18CB7ED}" type="presParOf" srcId="{37664045-2E4E-41E8-8275-B4CF340E01BD}" destId="{415BA1B9-B1C3-48DD-82BA-A66F27E4DBB4}" srcOrd="1" destOrd="3" presId="urn:microsoft.com/office/officeart/2005/8/layout/hierarchy1"/>
    <dgm:cxn modelId="{BBF5239D-F8D9-4C27-8556-09BC705509CB}" type="presParOf" srcId="{415BA1B9-B1C3-48DD-82BA-A66F27E4DBB4}" destId="{038AF47B-0C95-4F39-B41F-F8A37A00A9F0}" srcOrd="0" destOrd="1" presId="urn:microsoft.com/office/officeart/2005/8/layout/hierarchy1"/>
    <dgm:cxn modelId="{CB3DB587-6BC2-4095-B9E2-8AE3467E3A83}" type="presOf" srcId="{B1FE8A9D-4F2F-41B5-80F8-443B77B8D902}" destId="{038AF47B-0C95-4F39-B41F-F8A37A00A9F0}" srcOrd="0" destOrd="0" presId="urn:microsoft.com/office/officeart/2005/8/layout/hierarchy1"/>
    <dgm:cxn modelId="{97AEDC01-9FE2-4B22-AC30-6B4CDA23D251}" type="presParOf" srcId="{415BA1B9-B1C3-48DD-82BA-A66F27E4DBB4}" destId="{43448374-B5F5-47E7-9DFF-4CF33CA11B71}" srcOrd="1" destOrd="1" presId="urn:microsoft.com/office/officeart/2005/8/layout/hierarchy1"/>
    <dgm:cxn modelId="{5EC19D24-99B6-49D5-8AE5-5B9C05650AD4}" type="presParOf" srcId="{43448374-B5F5-47E7-9DFF-4CF33CA11B71}" destId="{A208A7B7-B9C0-44C5-BE2F-E00DFC84D37E}" srcOrd="0" destOrd="1" presId="urn:microsoft.com/office/officeart/2005/8/layout/hierarchy1"/>
    <dgm:cxn modelId="{B99F2329-1832-4A7A-A910-9B1CFEAC493F}" type="presParOf" srcId="{A208A7B7-B9C0-44C5-BE2F-E00DFC84D37E}" destId="{4366570E-54EA-49DD-B1D6-7B1E0EF0AF93}" srcOrd="0" destOrd="0" presId="urn:microsoft.com/office/officeart/2005/8/layout/hierarchy1"/>
    <dgm:cxn modelId="{F7D81A8B-8D7E-46E3-85F3-2C9A69B0CD0D}" type="presParOf" srcId="{A208A7B7-B9C0-44C5-BE2F-E00DFC84D37E}" destId="{F8B38A01-2403-4B51-8957-1593C541AAA3}" srcOrd="1" destOrd="0" presId="urn:microsoft.com/office/officeart/2005/8/layout/hierarchy1"/>
    <dgm:cxn modelId="{140AFD19-5B41-490E-BEB7-221833D80B05}" type="presOf" srcId="{236E5301-5A7A-4228-B5B7-7B80664B80B5}" destId="{F8B38A01-2403-4B51-8957-1593C541AAA3}" srcOrd="0" destOrd="0" presId="urn:microsoft.com/office/officeart/2005/8/layout/hierarchy1"/>
    <dgm:cxn modelId="{484D9D2D-8281-45DD-A855-1BCD4E53E87C}" type="presParOf" srcId="{43448374-B5F5-47E7-9DFF-4CF33CA11B71}" destId="{0D982AAA-B082-43E5-A904-344AE0857817}" srcOrd="1" destOrd="1" presId="urn:microsoft.com/office/officeart/2005/8/layout/hierarchy1"/>
    <dgm:cxn modelId="{7BFA6273-EF59-459D-8D60-296A702D7EBB}" type="presParOf" srcId="{415BA1B9-B1C3-48DD-82BA-A66F27E4DBB4}" destId="{BAEF7FD3-A5C9-4CB7-9BC7-F4D008DCBB45}" srcOrd="2" destOrd="1" presId="urn:microsoft.com/office/officeart/2005/8/layout/hierarchy1"/>
    <dgm:cxn modelId="{9BF6D8A7-CD17-46EF-8E93-B9A1B77C0DBD}" type="presOf" srcId="{4FBD7E74-00CE-4763-AEB7-30C6C1423A66}" destId="{BAEF7FD3-A5C9-4CB7-9BC7-F4D008DCBB45}" srcOrd="0" destOrd="0" presId="urn:microsoft.com/office/officeart/2005/8/layout/hierarchy1"/>
    <dgm:cxn modelId="{1415491E-CA45-48B8-892D-0AB225E71675}" type="presParOf" srcId="{415BA1B9-B1C3-48DD-82BA-A66F27E4DBB4}" destId="{4BDCFCBA-8B84-440A-973E-D86038672541}" srcOrd="3" destOrd="1" presId="urn:microsoft.com/office/officeart/2005/8/layout/hierarchy1"/>
    <dgm:cxn modelId="{ED3C3CC4-DCD6-4ED5-B94E-83B89BADA493}" type="presParOf" srcId="{4BDCFCBA-8B84-440A-973E-D86038672541}" destId="{BC9779C9-B5B5-44B7-ABD9-231582D086F1}" srcOrd="0" destOrd="3" presId="urn:microsoft.com/office/officeart/2005/8/layout/hierarchy1"/>
    <dgm:cxn modelId="{AA5ABFA1-E6BE-439E-B1E3-9B74B5EFCD23}" type="presParOf" srcId="{BC9779C9-B5B5-44B7-ABD9-231582D086F1}" destId="{1C996451-27A6-4FD8-BF4A-34C1018BAB45}" srcOrd="0" destOrd="0" presId="urn:microsoft.com/office/officeart/2005/8/layout/hierarchy1"/>
    <dgm:cxn modelId="{B2984979-6D49-459B-915A-CA5FA12431D6}" type="presParOf" srcId="{BC9779C9-B5B5-44B7-ABD9-231582D086F1}" destId="{635DCECB-ED41-4D08-BAB6-D5CD02B5E744}" srcOrd="1" destOrd="0" presId="urn:microsoft.com/office/officeart/2005/8/layout/hierarchy1"/>
    <dgm:cxn modelId="{7653AD7F-FF69-4B46-8EFE-9B8CA46DE0AE}" type="presOf" srcId="{F077C33B-BB91-4EDA-91A6-5723ADA94ACA}" destId="{635DCECB-ED41-4D08-BAB6-D5CD02B5E744}" srcOrd="0" destOrd="0" presId="urn:microsoft.com/office/officeart/2005/8/layout/hierarchy1"/>
    <dgm:cxn modelId="{9BB95BD0-1DC5-45AB-B1BA-E6B2447B144E}" type="presParOf" srcId="{4BDCFCBA-8B84-440A-973E-D86038672541}" destId="{1CE1E9E1-0DF0-4B9F-98FA-F866F9F51854}" srcOrd="1" destOrd="3" presId="urn:microsoft.com/office/officeart/2005/8/layout/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3487400" cy="7354491"/>
        <a:chOff x="0" y="0"/>
        <a:chExt cx="13487400" cy="7354491"/>
      </a:xfrm>
    </dsp:grpSpPr>
    <dsp:sp modelId="{7E0EDE36-0A40-4438-A588-26E06B74BA7E}">
      <dsp:nvSpPr>
        <dsp:cNvPr id="5" name="Freeform 4"/>
        <dsp:cNvSpPr/>
      </dsp:nvSpPr>
      <dsp:spPr bwMode="white">
        <a:xfrm>
          <a:off x="3370462" y="480983"/>
          <a:ext cx="2402257" cy="664385"/>
        </a:xfrm>
        <a:custGeom>
          <a:avLst/>
          <a:gdLst/>
          <a:ahLst/>
          <a:cxnLst/>
          <a:pathLst>
            <a:path w="3783" h="1046">
              <a:moveTo>
                <a:pt x="3783" y="0"/>
              </a:moveTo>
              <a:lnTo>
                <a:pt x="3783" y="610"/>
              </a:lnTo>
              <a:lnTo>
                <a:pt x="0" y="610"/>
              </a:lnTo>
              <a:lnTo>
                <a:pt x="0" y="1046"/>
              </a:lnTo>
            </a:path>
          </a:pathLst>
        </a:custGeom>
      </dsp:spPr>
      <dsp:style>
        <a:lnRef idx="2">
          <a:schemeClr val="accent1">
            <a:shade val="60000"/>
          </a:schemeClr>
        </a:lnRef>
        <a:fillRef idx="0">
          <a:schemeClr val="accent1"/>
        </a:fillRef>
        <a:effectRef idx="0">
          <a:scrgbClr r="0" g="0" b="0"/>
        </a:effectRef>
        <a:fontRef idx="minor"/>
      </dsp:style>
      <dsp:txXfrm>
        <a:off x="3370462" y="480983"/>
        <a:ext cx="2402257" cy="664385"/>
      </dsp:txXfrm>
    </dsp:sp>
    <dsp:sp modelId="{EEE59B31-FF39-4605-9FEB-B84F157DF404}">
      <dsp:nvSpPr>
        <dsp:cNvPr id="8" name="Freeform 7"/>
        <dsp:cNvSpPr/>
      </dsp:nvSpPr>
      <dsp:spPr bwMode="white">
        <a:xfrm>
          <a:off x="1582645" y="1937926"/>
          <a:ext cx="1787817" cy="1147972"/>
        </a:xfrm>
        <a:custGeom>
          <a:avLst/>
          <a:gdLst/>
          <a:ahLst/>
          <a:cxnLst/>
          <a:pathLst>
            <a:path w="2815" h="1808">
              <a:moveTo>
                <a:pt x="2815" y="0"/>
              </a:moveTo>
              <a:lnTo>
                <a:pt x="2815" y="1372"/>
              </a:lnTo>
              <a:lnTo>
                <a:pt x="0" y="1372"/>
              </a:lnTo>
              <a:lnTo>
                <a:pt x="0" y="1808"/>
              </a:lnTo>
            </a:path>
          </a:pathLst>
        </a:custGeom>
      </dsp:spPr>
      <dsp:style>
        <a:lnRef idx="2">
          <a:schemeClr val="accent1">
            <a:shade val="80000"/>
          </a:schemeClr>
        </a:lnRef>
        <a:fillRef idx="0">
          <a:schemeClr val="accent1"/>
        </a:fillRef>
        <a:effectRef idx="0">
          <a:scrgbClr r="0" g="0" b="0"/>
        </a:effectRef>
        <a:fontRef idx="minor"/>
      </dsp:style>
      <dsp:txXfrm>
        <a:off x="1582645" y="1937926"/>
        <a:ext cx="1787817" cy="1147972"/>
      </dsp:txXfrm>
    </dsp:sp>
    <dsp:sp modelId="{F7102660-563B-4674-A2E6-96926ABF7326}">
      <dsp:nvSpPr>
        <dsp:cNvPr id="11" name="Freeform 10"/>
        <dsp:cNvSpPr/>
      </dsp:nvSpPr>
      <dsp:spPr bwMode="white">
        <a:xfrm>
          <a:off x="3370462" y="1937926"/>
          <a:ext cx="1712940" cy="1109861"/>
        </a:xfrm>
        <a:custGeom>
          <a:avLst/>
          <a:gdLst/>
          <a:ahLst/>
          <a:cxnLst/>
          <a:pathLst>
            <a:path w="2698" h="1748">
              <a:moveTo>
                <a:pt x="0" y="0"/>
              </a:moveTo>
              <a:lnTo>
                <a:pt x="0" y="1312"/>
              </a:lnTo>
              <a:lnTo>
                <a:pt x="2698" y="1312"/>
              </a:lnTo>
              <a:lnTo>
                <a:pt x="2698" y="1748"/>
              </a:lnTo>
            </a:path>
          </a:pathLst>
        </a:custGeom>
      </dsp:spPr>
      <dsp:style>
        <a:lnRef idx="2">
          <a:schemeClr val="accent1">
            <a:shade val="80000"/>
          </a:schemeClr>
        </a:lnRef>
        <a:fillRef idx="0">
          <a:schemeClr val="accent1"/>
        </a:fillRef>
        <a:effectRef idx="0">
          <a:scrgbClr r="0" g="0" b="0"/>
        </a:effectRef>
        <a:fontRef idx="minor"/>
      </dsp:style>
      <dsp:txXfrm>
        <a:off x="3370462" y="1937926"/>
        <a:ext cx="1712940" cy="1109861"/>
      </dsp:txXfrm>
    </dsp:sp>
    <dsp:sp modelId="{9BA68059-2927-4455-904A-969FF1C161EF}">
      <dsp:nvSpPr>
        <dsp:cNvPr id="14" name="Freeform 13"/>
        <dsp:cNvSpPr/>
      </dsp:nvSpPr>
      <dsp:spPr bwMode="white">
        <a:xfrm>
          <a:off x="5772719" y="459323"/>
          <a:ext cx="4927183" cy="21660"/>
        </a:xfrm>
        <a:custGeom>
          <a:avLst/>
          <a:gdLst/>
          <a:ahLst/>
          <a:cxnLst/>
          <a:pathLst>
            <a:path w="7759" h="34">
              <a:moveTo>
                <a:pt x="0" y="34"/>
              </a:moveTo>
              <a:lnTo>
                <a:pt x="7759" y="0"/>
              </a:lnTo>
            </a:path>
          </a:pathLst>
        </a:custGeom>
      </dsp:spPr>
      <dsp:style>
        <a:lnRef idx="2">
          <a:schemeClr val="accent1">
            <a:shade val="60000"/>
          </a:schemeClr>
        </a:lnRef>
        <a:fillRef idx="0">
          <a:schemeClr val="accent1"/>
        </a:fillRef>
        <a:effectRef idx="0">
          <a:scrgbClr r="0" g="0" b="0"/>
        </a:effectRef>
        <a:fontRef idx="minor"/>
      </dsp:style>
      <dsp:txXfrm>
        <a:off x="5772719" y="459323"/>
        <a:ext cx="4927183" cy="21660"/>
      </dsp:txXfrm>
    </dsp:sp>
    <dsp:sp modelId="{038AF47B-0C95-4F39-B41F-F8A37A00A9F0}">
      <dsp:nvSpPr>
        <dsp:cNvPr id="17" name="Freeform 16"/>
        <dsp:cNvSpPr/>
      </dsp:nvSpPr>
      <dsp:spPr bwMode="white">
        <a:xfrm>
          <a:off x="8320440" y="2051924"/>
          <a:ext cx="2379463" cy="1042462"/>
        </a:xfrm>
        <a:custGeom>
          <a:avLst/>
          <a:gdLst/>
          <a:ahLst/>
          <a:cxnLst/>
          <a:pathLst>
            <a:path w="3747" h="1642">
              <a:moveTo>
                <a:pt x="3747" y="0"/>
              </a:moveTo>
              <a:lnTo>
                <a:pt x="3747" y="1205"/>
              </a:lnTo>
              <a:lnTo>
                <a:pt x="0" y="1205"/>
              </a:lnTo>
              <a:lnTo>
                <a:pt x="0" y="1642"/>
              </a:lnTo>
            </a:path>
          </a:pathLst>
        </a:custGeom>
      </dsp:spPr>
      <dsp:style>
        <a:lnRef idx="2">
          <a:schemeClr val="accent1">
            <a:shade val="80000"/>
          </a:schemeClr>
        </a:lnRef>
        <a:fillRef idx="0">
          <a:schemeClr val="accent1"/>
        </a:fillRef>
        <a:effectRef idx="0">
          <a:scrgbClr r="0" g="0" b="0"/>
        </a:effectRef>
        <a:fontRef idx="minor"/>
      </dsp:style>
      <dsp:txXfrm>
        <a:off x="8320440" y="2051924"/>
        <a:ext cx="2379463" cy="1042462"/>
      </dsp:txXfrm>
    </dsp:sp>
    <dsp:sp modelId="{BAEF7FD3-A5C9-4CB7-9BC7-F4D008DCBB45}">
      <dsp:nvSpPr>
        <dsp:cNvPr id="20" name="Freeform 19"/>
        <dsp:cNvSpPr/>
      </dsp:nvSpPr>
      <dsp:spPr bwMode="white">
        <a:xfrm>
          <a:off x="10699902" y="2051924"/>
          <a:ext cx="1036072" cy="1108682"/>
        </a:xfrm>
        <a:custGeom>
          <a:avLst/>
          <a:gdLst/>
          <a:ahLst/>
          <a:cxnLst/>
          <a:pathLst>
            <a:path w="1632" h="1746">
              <a:moveTo>
                <a:pt x="0" y="0"/>
              </a:moveTo>
              <a:lnTo>
                <a:pt x="0" y="1310"/>
              </a:lnTo>
              <a:lnTo>
                <a:pt x="1632" y="1310"/>
              </a:lnTo>
              <a:lnTo>
                <a:pt x="1632" y="1746"/>
              </a:lnTo>
            </a:path>
          </a:pathLst>
        </a:custGeom>
      </dsp:spPr>
      <dsp:style>
        <a:lnRef idx="2">
          <a:schemeClr val="accent1">
            <a:shade val="80000"/>
          </a:schemeClr>
        </a:lnRef>
        <a:fillRef idx="0">
          <a:schemeClr val="accent1"/>
        </a:fillRef>
        <a:effectRef idx="0">
          <a:scrgbClr r="0" g="0" b="0"/>
        </a:effectRef>
        <a:fontRef idx="minor"/>
      </dsp:style>
      <dsp:txXfrm>
        <a:off x="10699902" y="2051924"/>
        <a:ext cx="1036072" cy="1108682"/>
      </dsp:txXfrm>
    </dsp:sp>
    <dsp:sp modelId="{BA13268E-5DD6-4F06-96D3-C4BF9809650E}">
      <dsp:nvSpPr>
        <dsp:cNvPr id="3" name="Rounded Rectangle 2"/>
        <dsp:cNvSpPr/>
      </dsp:nvSpPr>
      <dsp:spPr bwMode="white">
        <a:xfrm>
          <a:off x="3141904" y="-264737"/>
          <a:ext cx="5261630" cy="74572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3141904" y="-264737"/>
        <a:ext cx="5261630" cy="745720"/>
      </dsp:txXfrm>
    </dsp:sp>
    <dsp:sp modelId="{926DB40D-2A8B-4DD9-A091-B72FC44F515E}">
      <dsp:nvSpPr>
        <dsp:cNvPr id="4" name="Rounded Rectangle 3"/>
        <dsp:cNvSpPr/>
      </dsp:nvSpPr>
      <dsp:spPr bwMode="white">
        <a:xfrm>
          <a:off x="3420575" y="0"/>
          <a:ext cx="5261630" cy="745720"/>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dirty="0" smtClean="0">
              <a:solidFill>
                <a:srgbClr val="7030A0"/>
              </a:solidFill>
              <a:latin typeface="Times New Roman" panose="02020603050405020304" charset="0"/>
              <a:cs typeface="Times New Roman" panose="02020603050405020304" charset="0"/>
            </a:rPr>
            <a:t>III. </a:t>
          </a:r>
          <a:r>
            <a:rPr lang="en-US" sz="2800" b="1" dirty="0" err="1" smtClean="0">
              <a:solidFill>
                <a:srgbClr val="7030A0"/>
              </a:solidFill>
              <a:latin typeface="Times New Roman" panose="02020603050405020304" charset="0"/>
              <a:cs typeface="Times New Roman" panose="02020603050405020304" charset="0"/>
            </a:rPr>
            <a:t>Tổng</a:t>
          </a:r>
          <a:r>
            <a:rPr lang="en-US" sz="2800" b="1" dirty="0" smtClean="0">
              <a:solidFill>
                <a:srgbClr val="7030A0"/>
              </a:solidFill>
              <a:latin typeface="Times New Roman" panose="02020603050405020304" charset="0"/>
              <a:cs typeface="Times New Roman" panose="02020603050405020304" charset="0"/>
            </a:rPr>
            <a:t> </a:t>
          </a:r>
          <a:r>
            <a:rPr lang="en-US" sz="2800" b="1" dirty="0" err="1" smtClean="0">
              <a:solidFill>
                <a:srgbClr val="7030A0"/>
              </a:solidFill>
              <a:latin typeface="Times New Roman" panose="02020603050405020304" charset="0"/>
              <a:cs typeface="Times New Roman" panose="02020603050405020304" charset="0"/>
            </a:rPr>
            <a:t>kết</a:t>
          </a:r>
          <a:endParaRPr lang="en-US" sz="2800" dirty="0">
            <a:solidFill>
              <a:schemeClr val="dk1"/>
            </a:solidFill>
            <a:latin typeface="Times New Roman" panose="02020603050405020304" charset="0"/>
            <a:cs typeface="Times New Roman" panose="02020603050405020304" charset="0"/>
          </a:endParaRPr>
        </a:p>
      </dsp:txBody>
      <dsp:txXfrm>
        <a:off x="3420575" y="0"/>
        <a:ext cx="5261630" cy="745720"/>
      </dsp:txXfrm>
    </dsp:sp>
    <dsp:sp modelId="{0FB53A7C-CAF5-4C67-BBE2-E970E8EBCACA}">
      <dsp:nvSpPr>
        <dsp:cNvPr id="6" name="Rounded Rectangle 5"/>
        <dsp:cNvSpPr/>
      </dsp:nvSpPr>
      <dsp:spPr bwMode="white">
        <a:xfrm>
          <a:off x="314009" y="1145368"/>
          <a:ext cx="6112907" cy="792558"/>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314009" y="1145368"/>
        <a:ext cx="6112907" cy="792558"/>
      </dsp:txXfrm>
    </dsp:sp>
    <dsp:sp modelId="{6CB66C16-85C2-48ED-A13E-B0DA588634AA}">
      <dsp:nvSpPr>
        <dsp:cNvPr id="7" name="Rounded Rectangle 6"/>
        <dsp:cNvSpPr/>
      </dsp:nvSpPr>
      <dsp:spPr bwMode="white">
        <a:xfrm>
          <a:off x="592679" y="1410105"/>
          <a:ext cx="6112907" cy="792558"/>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dirty="0" err="1" smtClean="0">
              <a:solidFill>
                <a:schemeClr val="dk1"/>
              </a:solidFill>
              <a:latin typeface="Times New Roman" panose="02020603050405020304" charset="0"/>
              <a:cs typeface="Times New Roman" panose="02020603050405020304" charset="0"/>
            </a:rPr>
            <a:t>Nội</a:t>
          </a:r>
          <a:r>
            <a:rPr lang="en-US" sz="2800" b="1" dirty="0" smtClean="0">
              <a:solidFill>
                <a:schemeClr val="dk1"/>
              </a:solidFill>
              <a:latin typeface="Times New Roman" panose="02020603050405020304" charset="0"/>
              <a:cs typeface="Times New Roman" panose="02020603050405020304" charset="0"/>
            </a:rPr>
            <a:t> dung</a:t>
          </a:r>
          <a:endParaRPr lang="en-US" sz="2800" b="1" dirty="0">
            <a:solidFill>
              <a:schemeClr val="dk1"/>
            </a:solidFill>
            <a:latin typeface="Times New Roman" panose="02020603050405020304" charset="0"/>
            <a:cs typeface="Times New Roman" panose="02020603050405020304" charset="0"/>
          </a:endParaRPr>
        </a:p>
      </dsp:txBody>
      <dsp:txXfrm>
        <a:off x="592679" y="1410105"/>
        <a:ext cx="6112907" cy="792558"/>
      </dsp:txXfrm>
    </dsp:sp>
    <dsp:sp modelId="{B7094639-58D4-4FD4-B311-B22632F414D1}">
      <dsp:nvSpPr>
        <dsp:cNvPr id="9" name="Rounded Rectangle 8"/>
        <dsp:cNvSpPr/>
      </dsp:nvSpPr>
      <dsp:spPr bwMode="white">
        <a:xfrm>
          <a:off x="226325" y="3085898"/>
          <a:ext cx="2712640" cy="306263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226325" y="3085898"/>
        <a:ext cx="2712640" cy="3062637"/>
      </dsp:txXfrm>
    </dsp:sp>
    <dsp:sp modelId="{0AA8AF80-24E7-46B4-AD86-3DE8E9B93A9D}">
      <dsp:nvSpPr>
        <dsp:cNvPr id="10" name="Rounded Rectangle 9"/>
        <dsp:cNvSpPr/>
      </dsp:nvSpPr>
      <dsp:spPr bwMode="white">
        <a:xfrm>
          <a:off x="504995" y="3350635"/>
          <a:ext cx="2712640" cy="3062637"/>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121920" tIns="121920" rIns="121920" bIns="1219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endParaRPr lang="en-US" sz="2400" dirty="0" smtClean="0">
            <a:solidFill>
              <a:schemeClr val="dk1"/>
            </a:solidFill>
            <a:latin typeface="Times New Roman" panose="02020603050405020304" charset="0"/>
            <a:cs typeface="Times New Roman" panose="02020603050405020304" charset="0"/>
          </a:endParaRPr>
        </a:p>
        <a:p>
          <a:pPr lvl="0" algn="just">
            <a:lnSpc>
              <a:spcPct val="100000"/>
            </a:lnSpc>
            <a:spcBef>
              <a:spcPct val="0"/>
            </a:spcBef>
            <a:spcAft>
              <a:spcPct val="35000"/>
            </a:spcAft>
          </a:pPr>
          <a:r>
            <a:rPr lang="en-US" sz="3200" dirty="0" smtClean="0">
              <a:solidFill>
                <a:schemeClr val="dk1"/>
              </a:solidFill>
              <a:latin typeface="Times New Roman" panose="02020603050405020304" charset="0"/>
              <a:cs typeface="Times New Roman" panose="02020603050405020304" charset="0"/>
            </a:rPr>
            <a:t>-</a:t>
          </a:r>
          <a:r>
            <a:rPr lang="en-US" sz="3200" dirty="0" err="1" smtClean="0">
              <a:solidFill>
                <a:schemeClr val="dk1"/>
              </a:solidFill>
              <a:latin typeface="Times New Roman" panose="02020603050405020304" charset="0"/>
              <a:cs typeface="Times New Roman" panose="02020603050405020304" charset="0"/>
            </a:rPr>
            <a:t>Vai</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trò</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của</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nhà</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giàn</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đối</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với</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việc</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bảo</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vệ</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chủ</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quyền</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biển</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đảo</a:t>
          </a:r>
          <a:endParaRPr lang="en-US" sz="3200" dirty="0" smtClean="0">
            <a:solidFill>
              <a:schemeClr val="dk1"/>
            </a:solidFill>
            <a:latin typeface="Times New Roman" panose="02020603050405020304" charset="0"/>
            <a:cs typeface="Times New Roman" panose="02020603050405020304" charset="0"/>
          </a:endParaRPr>
        </a:p>
        <a:p>
          <a:pPr lvl="0" algn="just">
            <a:lnSpc>
              <a:spcPct val="100000"/>
            </a:lnSpc>
            <a:spcBef>
              <a:spcPct val="0"/>
            </a:spcBef>
            <a:spcAft>
              <a:spcPct val="35000"/>
            </a:spcAft>
          </a:pPr>
          <a:r>
            <a:rPr lang="en-US" sz="2400" dirty="0" smtClean="0">
              <a:solidFill>
                <a:schemeClr val="dk1"/>
              </a:solidFill>
              <a:latin typeface="Times New Roman" panose="02020603050405020304" charset="0"/>
              <a:cs typeface="Times New Roman" panose="02020603050405020304" charset="0"/>
            </a:rPr>
            <a:t> </a:t>
          </a:r>
          <a:endParaRPr lang="en-US" sz="2400" dirty="0">
            <a:solidFill>
              <a:schemeClr val="dk1"/>
            </a:solidFill>
            <a:latin typeface="Times New Roman" panose="02020603050405020304" charset="0"/>
            <a:cs typeface="Times New Roman" panose="02020603050405020304" charset="0"/>
          </a:endParaRPr>
        </a:p>
      </dsp:txBody>
      <dsp:txXfrm>
        <a:off x="504995" y="3350635"/>
        <a:ext cx="2712640" cy="3062637"/>
      </dsp:txXfrm>
    </dsp:sp>
    <dsp:sp modelId="{78FD175A-3180-44E5-B7E4-5C2CA6563724}">
      <dsp:nvSpPr>
        <dsp:cNvPr id="12" name="Rounded Rectangle 11"/>
        <dsp:cNvSpPr/>
      </dsp:nvSpPr>
      <dsp:spPr bwMode="white">
        <a:xfrm>
          <a:off x="3542178" y="3047787"/>
          <a:ext cx="3082449" cy="3236406"/>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3542178" y="3047787"/>
        <a:ext cx="3082449" cy="3236406"/>
      </dsp:txXfrm>
    </dsp:sp>
    <dsp:sp modelId="{44ECEDDF-BE4C-4571-A23A-339B038DC343}">
      <dsp:nvSpPr>
        <dsp:cNvPr id="13" name="Rounded Rectangle 12"/>
        <dsp:cNvSpPr/>
      </dsp:nvSpPr>
      <dsp:spPr bwMode="white">
        <a:xfrm>
          <a:off x="3820848" y="3312524"/>
          <a:ext cx="3082449" cy="3236406"/>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121920" tIns="121920" rIns="121920" bIns="1219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3200" dirty="0" smtClean="0">
              <a:solidFill>
                <a:schemeClr val="dk1"/>
              </a:solidFill>
              <a:latin typeface="Times New Roman" panose="02020603050405020304" charset="0"/>
              <a:cs typeface="Times New Roman" panose="02020603050405020304" charset="0"/>
            </a:rPr>
            <a:t>-</a:t>
          </a:r>
          <a:r>
            <a:rPr lang="en-US" sz="3200" dirty="0" err="1" smtClean="0">
              <a:solidFill>
                <a:schemeClr val="dk1"/>
              </a:solidFill>
              <a:latin typeface="Times New Roman" panose="02020603050405020304" charset="0"/>
              <a:cs typeface="Times New Roman" panose="02020603050405020304" charset="0"/>
            </a:rPr>
            <a:t>Cảm</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phục</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biết</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ơn</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những</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người</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lính</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ngày</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đêm</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canh</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giữ</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biển</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đảo</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quê</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hương</a:t>
          </a:r>
          <a:r>
            <a:rPr lang="en-US" sz="3200" dirty="0" smtClean="0">
              <a:solidFill>
                <a:schemeClr val="dk1"/>
              </a:solidFill>
              <a:latin typeface="Times New Roman" panose="02020603050405020304" charset="0"/>
              <a:cs typeface="Times New Roman" panose="02020603050405020304" charset="0"/>
            </a:rPr>
            <a:t>.</a:t>
          </a:r>
          <a:endParaRPr lang="en-US" sz="3200" dirty="0">
            <a:solidFill>
              <a:schemeClr val="dk1"/>
            </a:solidFill>
            <a:latin typeface="Times New Roman" panose="02020603050405020304" charset="0"/>
            <a:cs typeface="Times New Roman" panose="02020603050405020304" charset="0"/>
          </a:endParaRPr>
        </a:p>
      </dsp:txBody>
      <dsp:txXfrm>
        <a:off x="3820848" y="3312524"/>
        <a:ext cx="3082449" cy="3236406"/>
      </dsp:txXfrm>
    </dsp:sp>
    <dsp:sp modelId="{FF185950-84FF-4632-A3C0-C5BA7D2B8F2A}">
      <dsp:nvSpPr>
        <dsp:cNvPr id="15" name="Rounded Rectangle 14"/>
        <dsp:cNvSpPr/>
      </dsp:nvSpPr>
      <dsp:spPr bwMode="white">
        <a:xfrm>
          <a:off x="8637496" y="459323"/>
          <a:ext cx="4124813" cy="159260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8637496" y="459323"/>
        <a:ext cx="4124813" cy="1592602"/>
      </dsp:txXfrm>
    </dsp:sp>
    <dsp:sp modelId="{47BC60DC-120A-4607-BBB0-5715F1292627}">
      <dsp:nvSpPr>
        <dsp:cNvPr id="16" name="Rounded Rectangle 15"/>
        <dsp:cNvSpPr/>
      </dsp:nvSpPr>
      <dsp:spPr bwMode="white">
        <a:xfrm>
          <a:off x="8916166" y="724060"/>
          <a:ext cx="4124813" cy="1592602"/>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b="1" dirty="0" err="1" smtClean="0">
              <a:solidFill>
                <a:schemeClr val="dk1"/>
              </a:solidFill>
              <a:latin typeface="Times New Roman" panose="02020603050405020304" charset="0"/>
              <a:cs typeface="Times New Roman" panose="02020603050405020304" charset="0"/>
            </a:rPr>
            <a:t>Nghệ</a:t>
          </a:r>
          <a:r>
            <a:rPr lang="en-US" sz="2800" b="1" dirty="0" smtClean="0">
              <a:solidFill>
                <a:schemeClr val="dk1"/>
              </a:solidFill>
              <a:latin typeface="Times New Roman" panose="02020603050405020304" charset="0"/>
              <a:cs typeface="Times New Roman" panose="02020603050405020304" charset="0"/>
            </a:rPr>
            <a:t> </a:t>
          </a:r>
          <a:r>
            <a:rPr lang="en-US" sz="2800" b="1" dirty="0" err="1" smtClean="0">
              <a:solidFill>
                <a:schemeClr val="dk1"/>
              </a:solidFill>
              <a:latin typeface="Times New Roman" panose="02020603050405020304" charset="0"/>
              <a:cs typeface="Times New Roman" panose="02020603050405020304" charset="0"/>
            </a:rPr>
            <a:t>thuật</a:t>
          </a:r>
          <a:endParaRPr lang="en-US" sz="2800" b="1" dirty="0">
            <a:solidFill>
              <a:schemeClr val="dk1"/>
            </a:solidFill>
            <a:latin typeface="Times New Roman" panose="02020603050405020304" charset="0"/>
            <a:cs typeface="Times New Roman" panose="02020603050405020304" charset="0"/>
          </a:endParaRPr>
        </a:p>
      </dsp:txBody>
      <dsp:txXfrm>
        <a:off x="8916166" y="724060"/>
        <a:ext cx="4124813" cy="1592602"/>
      </dsp:txXfrm>
    </dsp:sp>
    <dsp:sp modelId="{4366570E-54EA-49DD-B1D6-7B1E0EF0AF93}">
      <dsp:nvSpPr>
        <dsp:cNvPr id="18" name="Rounded Rectangle 17"/>
        <dsp:cNvSpPr/>
      </dsp:nvSpPr>
      <dsp:spPr bwMode="white">
        <a:xfrm>
          <a:off x="6922386" y="3094386"/>
          <a:ext cx="2796107" cy="326112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6922386" y="3094386"/>
        <a:ext cx="2796107" cy="3261123"/>
      </dsp:txXfrm>
    </dsp:sp>
    <dsp:sp modelId="{F8B38A01-2403-4B51-8957-1593C541AAA3}">
      <dsp:nvSpPr>
        <dsp:cNvPr id="19" name="Rounded Rectangle 18"/>
        <dsp:cNvSpPr/>
      </dsp:nvSpPr>
      <dsp:spPr bwMode="white">
        <a:xfrm>
          <a:off x="7201057" y="3359123"/>
          <a:ext cx="2796107" cy="3261123"/>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121920" tIns="121920" rIns="121920" bIns="1219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sz="3200" dirty="0" smtClean="0">
              <a:solidFill>
                <a:schemeClr val="dk1"/>
              </a:solidFill>
              <a:latin typeface="Times New Roman" panose="02020603050405020304" charset="0"/>
              <a:cs typeface="Times New Roman" panose="02020603050405020304" charset="0"/>
            </a:rPr>
            <a:t>-</a:t>
          </a:r>
          <a:r>
            <a:rPr lang="en-US" sz="3200" dirty="0" err="1" smtClean="0">
              <a:solidFill>
                <a:schemeClr val="dk1"/>
              </a:solidFill>
              <a:latin typeface="Times New Roman" panose="02020603050405020304" charset="0"/>
              <a:cs typeface="Times New Roman" panose="02020603050405020304" charset="0"/>
            </a:rPr>
            <a:t>Sự</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kết</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hợp</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giữa</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yếu</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tố</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xác</a:t>
          </a:r>
          <a:r>
            <a:rPr lang="en-US" sz="3200" dirty="0" smtClean="0">
              <a:solidFill>
                <a:schemeClr val="dk1"/>
              </a:solidFill>
              <a:latin typeface="Times New Roman" panose="02020603050405020304" charset="0"/>
              <a:cs typeface="Times New Roman" panose="02020603050405020304" charset="0"/>
            </a:rPr>
            <a:t> </a:t>
          </a:r>
          <a:r>
            <a:rPr lang="en-US" sz="3200" dirty="0" err="1" smtClean="0">
              <a:solidFill>
                <a:schemeClr val="dk1"/>
              </a:solidFill>
              <a:latin typeface="Times New Roman" panose="02020603050405020304" charset="0"/>
              <a:cs typeface="Times New Roman" panose="02020603050405020304" charset="0"/>
            </a:rPr>
            <a:t>thực</a:t>
          </a:r>
          <a:endParaRPr lang="en-US" sz="2800" dirty="0" smtClean="0">
            <a:solidFill>
              <a:schemeClr val="dk1"/>
            </a:solidFill>
            <a:latin typeface="Times New Roman" panose="02020603050405020304" charset="0"/>
            <a:cs typeface="Times New Roman" panose="02020603050405020304" charset="0"/>
          </a:endParaRPr>
        </a:p>
        <a:p>
          <a:pPr lvl="0" algn="just">
            <a:lnSpc>
              <a:spcPct val="100000"/>
            </a:lnSpc>
            <a:spcBef>
              <a:spcPct val="0"/>
            </a:spcBef>
            <a:spcAft>
              <a:spcPct val="35000"/>
            </a:spcAft>
          </a:pPr>
          <a:r>
            <a:rPr lang="en-US" sz="2800" dirty="0" smtClean="0">
              <a:solidFill>
                <a:schemeClr val="dk1"/>
              </a:solidFill>
              <a:latin typeface="Times New Roman" panose="02020603050405020304" charset="0"/>
              <a:cs typeface="Times New Roman" panose="02020603050405020304" charset="0"/>
            </a:rPr>
            <a:t> </a:t>
          </a:r>
          <a:endParaRPr lang="en-US" sz="2800" dirty="0">
            <a:solidFill>
              <a:schemeClr val="dk1"/>
            </a:solidFill>
            <a:latin typeface="Times New Roman" panose="02020603050405020304" charset="0"/>
            <a:cs typeface="Times New Roman" panose="02020603050405020304" charset="0"/>
          </a:endParaRPr>
        </a:p>
      </dsp:txBody>
      <dsp:txXfrm>
        <a:off x="7201057" y="3359123"/>
        <a:ext cx="2796107" cy="3261123"/>
      </dsp:txXfrm>
    </dsp:sp>
    <dsp:sp modelId="{1C996451-27A6-4FD8-BF4A-34C1018BAB45}">
      <dsp:nvSpPr>
        <dsp:cNvPr id="21" name="Rounded Rectangle 20"/>
        <dsp:cNvSpPr/>
      </dsp:nvSpPr>
      <dsp:spPr bwMode="white">
        <a:xfrm>
          <a:off x="10263219" y="3160607"/>
          <a:ext cx="2945511" cy="3262317"/>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Xfrm>
        <a:off x="10263219" y="3160607"/>
        <a:ext cx="2945511" cy="3262317"/>
      </dsp:txXfrm>
    </dsp:sp>
    <dsp:sp modelId="{635DCECB-ED41-4D08-BAB6-D5CD02B5E744}">
      <dsp:nvSpPr>
        <dsp:cNvPr id="22" name="Rounded Rectangle 21"/>
        <dsp:cNvSpPr/>
      </dsp:nvSpPr>
      <dsp:spPr bwMode="white">
        <a:xfrm>
          <a:off x="10541889" y="3425343"/>
          <a:ext cx="2945511" cy="3262317"/>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vert="horz" wrap="square" lIns="148590" tIns="148590" rIns="148590" bIns="14859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3900" dirty="0" smtClean="0">
              <a:solidFill>
                <a:schemeClr val="dk1"/>
              </a:solidFill>
              <a:latin typeface="Times New Roman" panose="02020603050405020304" charset="0"/>
              <a:cs typeface="Times New Roman" panose="02020603050405020304" charset="0"/>
            </a:rPr>
            <a:t>- </a:t>
          </a:r>
          <a:r>
            <a:rPr lang="en-US" sz="3600" dirty="0" err="1" smtClean="0">
              <a:solidFill>
                <a:schemeClr val="dk1"/>
              </a:solidFill>
              <a:latin typeface="Times New Roman" panose="02020603050405020304" charset="0"/>
              <a:cs typeface="Times New Roman" panose="02020603050405020304" charset="0"/>
            </a:rPr>
            <a:t>Sự</a:t>
          </a:r>
          <a:r>
            <a:rPr lang="en-US" sz="3600" dirty="0" smtClean="0">
              <a:solidFill>
                <a:schemeClr val="dk1"/>
              </a:solidFill>
              <a:latin typeface="Times New Roman" panose="02020603050405020304" charset="0"/>
              <a:cs typeface="Times New Roman" panose="02020603050405020304" charset="0"/>
            </a:rPr>
            <a:t> </a:t>
          </a:r>
          <a:r>
            <a:rPr lang="en-US" sz="3600" dirty="0" err="1" smtClean="0">
              <a:solidFill>
                <a:schemeClr val="dk1"/>
              </a:solidFill>
              <a:latin typeface="Times New Roman" panose="02020603050405020304" charset="0"/>
              <a:cs typeface="Times New Roman" panose="02020603050405020304" charset="0"/>
            </a:rPr>
            <a:t>kết</a:t>
          </a:r>
          <a:r>
            <a:rPr lang="en-US" sz="3600" dirty="0" smtClean="0">
              <a:solidFill>
                <a:schemeClr val="dk1"/>
              </a:solidFill>
              <a:latin typeface="Times New Roman" panose="02020603050405020304" charset="0"/>
              <a:cs typeface="Times New Roman" panose="02020603050405020304" charset="0"/>
            </a:rPr>
            <a:t> </a:t>
          </a:r>
          <a:r>
            <a:rPr lang="en-US" sz="3600" dirty="0" err="1" smtClean="0">
              <a:solidFill>
                <a:schemeClr val="dk1"/>
              </a:solidFill>
              <a:latin typeface="Times New Roman" panose="02020603050405020304" charset="0"/>
              <a:cs typeface="Times New Roman" panose="02020603050405020304" charset="0"/>
            </a:rPr>
            <a:t>hợp</a:t>
          </a:r>
          <a:r>
            <a:rPr lang="en-US" sz="3600" dirty="0" smtClean="0">
              <a:solidFill>
                <a:schemeClr val="dk1"/>
              </a:solidFill>
              <a:latin typeface="Times New Roman" panose="02020603050405020304" charset="0"/>
              <a:cs typeface="Times New Roman" panose="02020603050405020304" charset="0"/>
            </a:rPr>
            <a:t> của các </a:t>
          </a:r>
          <a:r>
            <a:rPr lang="en-US" sz="3600" dirty="0" err="1" smtClean="0">
              <a:solidFill>
                <a:schemeClr val="dk1"/>
              </a:solidFill>
              <a:latin typeface="Times New Roman" panose="02020603050405020304" charset="0"/>
              <a:cs typeface="Times New Roman" panose="02020603050405020304" charset="0"/>
            </a:rPr>
            <a:t>thủ</a:t>
          </a:r>
          <a:r>
            <a:rPr lang="en-US" sz="3600" dirty="0" smtClean="0">
              <a:solidFill>
                <a:schemeClr val="dk1"/>
              </a:solidFill>
              <a:latin typeface="Times New Roman" panose="02020603050405020304" charset="0"/>
              <a:cs typeface="Times New Roman" panose="02020603050405020304" charset="0"/>
            </a:rPr>
            <a:t> </a:t>
          </a:r>
          <a:r>
            <a:rPr lang="en-US" sz="3600" dirty="0" err="1" smtClean="0">
              <a:solidFill>
                <a:schemeClr val="dk1"/>
              </a:solidFill>
              <a:latin typeface="Times New Roman" panose="02020603050405020304" charset="0"/>
              <a:cs typeface="Times New Roman" panose="02020603050405020304" charset="0"/>
            </a:rPr>
            <a:t>pháp</a:t>
          </a:r>
          <a:r>
            <a:rPr lang="en-US" sz="3600" dirty="0" smtClean="0">
              <a:solidFill>
                <a:schemeClr val="dk1"/>
              </a:solidFill>
              <a:latin typeface="Times New Roman" panose="02020603050405020304" charset="0"/>
              <a:cs typeface="Times New Roman" panose="02020603050405020304" charset="0"/>
            </a:rPr>
            <a:t> nghệ thuật</a:t>
          </a:r>
          <a:endParaRPr lang="en-US" sz="3600" dirty="0">
            <a:solidFill>
              <a:schemeClr val="dk1"/>
            </a:solidFill>
            <a:latin typeface="Times New Roman" panose="02020603050405020304" charset="0"/>
            <a:cs typeface="Times New Roman" panose="02020603050405020304" charset="0"/>
          </a:endParaRPr>
        </a:p>
      </dsp:txBody>
      <dsp:txXfrm>
        <a:off x="10541889" y="3425343"/>
        <a:ext cx="2945511" cy="32623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Slide Image Placeholder 1"/>
          <p:cNvSpPr>
            <a:spLocks noGrp="1" noRot="1" noChangeAspect="1" noTextEdit="1"/>
          </p:cNvSpPr>
          <p:nvPr>
            <p:ph type="sldImg"/>
          </p:nvPr>
        </p:nvSpPr>
        <p:spPr/>
      </p:sp>
      <p:sp>
        <p:nvSpPr>
          <p:cNvPr id="41987" name="Notes Placeholder 2"/>
          <p:cNvSpPr>
            <a:spLocks noGrp="1"/>
          </p:cNvSpPr>
          <p:nvPr>
            <p:ph type="body" idx="1"/>
          </p:nvPr>
        </p:nvSpPr>
        <p:spPr/>
        <p:txBody>
          <a:bodyPr wrap="square" lIns="91440" tIns="45720" rIns="91440" bIns="45720" anchor="t" anchorCtr="0"/>
          <a:p>
            <a:pPr lvl="0"/>
            <a:endParaRPr dirty="0"/>
          </a:p>
        </p:txBody>
      </p:sp>
      <p:sp>
        <p:nvSpPr>
          <p:cNvPr id="4198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Slide Image Placeholder 1"/>
          <p:cNvSpPr>
            <a:spLocks noGrp="1" noRot="1" noChangeAspect="1" noTextEdit="1"/>
          </p:cNvSpPr>
          <p:nvPr>
            <p:ph type="sldImg"/>
          </p:nvPr>
        </p:nvSpPr>
        <p:spPr/>
      </p:sp>
      <p:sp>
        <p:nvSpPr>
          <p:cNvPr id="43011" name="Notes Placeholder 2"/>
          <p:cNvSpPr>
            <a:spLocks noGrp="1"/>
          </p:cNvSpPr>
          <p:nvPr>
            <p:ph type="body" idx="1"/>
          </p:nvPr>
        </p:nvSpPr>
        <p:spPr/>
        <p:txBody>
          <a:bodyPr wrap="square" lIns="91440" tIns="45720" rIns="91440" bIns="45720" anchor="t" anchorCtr="0"/>
          <a:p>
            <a:pPr lvl="0"/>
            <a:endParaRPr dirty="0"/>
          </a:p>
        </p:txBody>
      </p:sp>
      <p:sp>
        <p:nvSpPr>
          <p:cNvPr id="4301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sz="1200" dirty="0">
                <a:solidFill>
                  <a:srgbClr val="000000"/>
                </a:solidFill>
                <a:latin typeface="Arial" panose="020B0604020202020204" pitchFamily="34" charset="0"/>
              </a:rPr>
            </a:fld>
            <a:endParaRPr lang="en-US" sz="1200" dirty="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fld id="{13A9F839-B1CD-4C60-98E5-53796B9D9D33}" type="datetimeFigureOut">
              <a:rPr kumimoji="0" lang="en-US" altLang="en-US" sz="1000" b="0" i="0" u="none" strike="noStrike" kern="1200" cap="none" spc="0" normalizeH="0" baseline="0" noProof="0">
                <a:ln>
                  <a:noFill/>
                </a:ln>
                <a:solidFill>
                  <a:schemeClr val="tx1">
                    <a:lumMod val="95000"/>
                    <a:lumOff val="5000"/>
                  </a:schemeClr>
                </a:solidFill>
                <a:effectLst/>
                <a:uLnTx/>
                <a:uFillTx/>
                <a:latin typeface="+mj-lt"/>
                <a:ea typeface="+mn-ea"/>
                <a:cs typeface="+mn-cs"/>
              </a:rPr>
            </a:fld>
            <a:endParaRPr kumimoji="0" lang="en-US" altLang="en-US" sz="1000" b="0" i="0" u="none" strike="noStrike" kern="1200" cap="none" spc="0" normalizeH="0" baseline="0" noProof="0">
              <a:ln>
                <a:noFill/>
              </a:ln>
              <a:solidFill>
                <a:schemeClr val="tx1">
                  <a:lumMod val="95000"/>
                  <a:lumOff val="5000"/>
                </a:schemeClr>
              </a:solidFill>
              <a:effectLst/>
              <a:uLnTx/>
              <a:uFillTx/>
              <a:latin typeface="+mj-lt"/>
              <a:ea typeface="+mn-ea"/>
              <a:cs typeface="+mn-cs"/>
            </a:endParaRPr>
          </a:p>
        </p:txBody>
      </p:sp>
      <p:sp>
        <p:nvSpPr>
          <p:cNvPr id="3" name="Footer Placeholder 2"/>
          <p:cNvSpPr>
            <a:spLocks noGrp="1"/>
          </p:cNvSpPr>
          <p:nvPr>
            <p:ph type="ftr" sz="quarter" idx="11"/>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all" spc="0" normalizeH="0" baseline="0" noProof="0">
              <a:ln>
                <a:noFill/>
              </a:ln>
              <a:solidFill>
                <a:schemeClr val="tx1">
                  <a:lumMod val="95000"/>
                  <a:lumOff val="5000"/>
                </a:schemeClr>
              </a:solidFill>
              <a:effectLst/>
              <a:uLnTx/>
              <a:uFillTx/>
              <a:latin typeface="+mj-lt"/>
              <a:ea typeface="+mn-ea"/>
              <a:cs typeface="+mn-cs"/>
            </a:endParaRPr>
          </a:p>
        </p:txBody>
      </p:sp>
      <p:sp>
        <p:nvSpPr>
          <p:cNvPr id="4" name="Slide Number Placeholder 3"/>
          <p:cNvSpPr>
            <a:spLocks noGrp="1"/>
          </p:cNvSpPr>
          <p:nvPr>
            <p:ph type="sldNum" sz="quarter" idx="12"/>
          </p:nvPr>
        </p:nvSpPr>
        <p:spPr/>
        <p:txBody>
          <a:bodyPr/>
          <a:p>
            <a:pPr lvl="0">
              <a:buNone/>
            </a:pPr>
            <a:fld id="{9A0DB2DC-4C9A-4742-B13C-FB6460FD3503}" type="slidenum">
              <a:rPr lang="en-US" altLang="en-US" dirty="0"/>
            </a:fld>
            <a:endParaRPr lang="en-US" altLang="en-US" dirty="0">
              <a:latin typeface="Times New Roman" panose="0202060305040502030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sv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31.sv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svg"/><Relationship Id="rId7" Type="http://schemas.openxmlformats.org/officeDocument/2006/relationships/image" Target="../media/image5.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jpeg"/><Relationship Id="rId11" Type="http://schemas.openxmlformats.org/officeDocument/2006/relationships/slideLayout" Target="../slideLayouts/slideLayout7.xml"/><Relationship Id="rId10" Type="http://schemas.openxmlformats.org/officeDocument/2006/relationships/image" Target="../media/image8.svg"/><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14.sv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14.sv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14.svg"/><Relationship Id="rId14" Type="http://schemas.openxmlformats.org/officeDocument/2006/relationships/slideLayout" Target="../slideLayouts/slideLayout7.xml"/><Relationship Id="rId13" Type="http://schemas.openxmlformats.org/officeDocument/2006/relationships/image" Target="../media/image41.svg"/><Relationship Id="rId12" Type="http://schemas.openxmlformats.org/officeDocument/2006/relationships/image" Target="../media/image40.png"/><Relationship Id="rId11" Type="http://schemas.openxmlformats.org/officeDocument/2006/relationships/image" Target="../media/image39.svg"/><Relationship Id="rId10" Type="http://schemas.openxmlformats.org/officeDocument/2006/relationships/image" Target="../media/image38.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14.sv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4.svg"/><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809047" cy="12207240"/>
          </a:xfrm>
          <a:custGeom>
            <a:avLst/>
            <a:gdLst/>
            <a:ahLst/>
            <a:cxnLst/>
            <a:rect l="l" t="t" r="r" b="b"/>
            <a:pathLst>
              <a:path w="19809047" h="12207240">
                <a:moveTo>
                  <a:pt x="0" y="0"/>
                </a:moveTo>
                <a:lnTo>
                  <a:pt x="19809047" y="0"/>
                </a:lnTo>
                <a:lnTo>
                  <a:pt x="19809047" y="12207240"/>
                </a:lnTo>
                <a:lnTo>
                  <a:pt x="0" y="12207240"/>
                </a:lnTo>
                <a:lnTo>
                  <a:pt x="0" y="0"/>
                </a:lnTo>
                <a:close/>
              </a:path>
            </a:pathLst>
          </a:custGeom>
          <a:blipFill>
            <a:blip r:embed="rId1"/>
            <a:stretch>
              <a:fillRect t="-4158" b="-4158"/>
            </a:stretch>
          </a:blipFill>
        </p:spPr>
        <p:txBody>
          <a:bodyPr/>
          <a:lstStyle/>
          <a:p>
            <a:endParaRPr lang="vi-VN"/>
          </a:p>
        </p:txBody>
      </p:sp>
      <p:sp>
        <p:nvSpPr>
          <p:cNvPr id="3" name="TextBox 3"/>
          <p:cNvSpPr txBox="1"/>
          <p:nvPr/>
        </p:nvSpPr>
        <p:spPr>
          <a:xfrm>
            <a:off x="0" y="4756420"/>
            <a:ext cx="8957553" cy="1795145"/>
          </a:xfrm>
          <a:prstGeom prst="rect">
            <a:avLst/>
          </a:prstGeom>
        </p:spPr>
        <p:txBody>
          <a:bodyPr lIns="0" tIns="0" rIns="0" bIns="0" rtlCol="0" anchor="t">
            <a:spAutoFit/>
          </a:bodyPr>
          <a:lstStyle/>
          <a:p>
            <a:pPr algn="ctr">
              <a:lnSpc>
                <a:spcPts val="7000"/>
              </a:lnSpc>
            </a:pPr>
            <a:r>
              <a:rPr lang="en-US" sz="5000">
                <a:solidFill>
                  <a:srgbClr val="FFFFFF"/>
                </a:solidFill>
                <a:latin typeface="Francois One" panose="02000503040000020004"/>
                <a:ea typeface="Francois One" panose="02000503040000020004"/>
                <a:cs typeface="Francois One" panose="02000503040000020004"/>
                <a:sym typeface="Francois One" panose="02000503040000020004"/>
              </a:rPr>
              <a:t>KHÚC TRÁNG CA  NHÀ GIÀN</a:t>
            </a:r>
            <a:endParaRPr lang="en-US" sz="5000">
              <a:solidFill>
                <a:srgbClr val="FFFFFF"/>
              </a:solidFill>
              <a:latin typeface="Francois One" panose="02000503040000020004"/>
              <a:ea typeface="Francois One" panose="02000503040000020004"/>
              <a:cs typeface="Francois One" panose="02000503040000020004"/>
              <a:sym typeface="Francois One" panose="02000503040000020004"/>
            </a:endParaRPr>
          </a:p>
          <a:p>
            <a:pPr algn="ctr">
              <a:lnSpc>
                <a:spcPts val="7000"/>
              </a:lnSpc>
            </a:pPr>
            <a:r>
              <a:rPr lang="en-US" sz="5000">
                <a:solidFill>
                  <a:srgbClr val="FFFFFF"/>
                </a:solidFill>
                <a:latin typeface="Francois One" panose="02000503040000020004"/>
                <a:ea typeface="Francois One" panose="02000503040000020004"/>
                <a:cs typeface="Francois One" panose="02000503040000020004"/>
                <a:sym typeface="Francois One" panose="02000503040000020004"/>
              </a:rPr>
              <a:t>-Xuân Ba-</a:t>
            </a:r>
            <a:endParaRPr lang="en-US" sz="5000">
              <a:solidFill>
                <a:srgbClr val="FFFFFF"/>
              </a:solidFill>
              <a:latin typeface="Francois One" panose="02000503040000020004"/>
              <a:ea typeface="Francois One" panose="02000503040000020004"/>
              <a:cs typeface="Francois One" panose="02000503040000020004"/>
              <a:sym typeface="Francois One" panose="02000503040000020004"/>
            </a:endParaRPr>
          </a:p>
        </p:txBody>
      </p:sp>
      <p:sp>
        <p:nvSpPr>
          <p:cNvPr id="4" name="TextBox 4"/>
          <p:cNvSpPr txBox="1"/>
          <p:nvPr/>
        </p:nvSpPr>
        <p:spPr>
          <a:xfrm>
            <a:off x="0" y="1897230"/>
            <a:ext cx="8957553" cy="1837055"/>
          </a:xfrm>
          <a:prstGeom prst="rect">
            <a:avLst/>
          </a:prstGeom>
        </p:spPr>
        <p:txBody>
          <a:bodyPr lIns="0" tIns="0" rIns="0" bIns="0" rtlCol="0" anchor="t">
            <a:spAutoFit/>
          </a:bodyPr>
          <a:lstStyle/>
          <a:p>
            <a:pPr algn="ctr">
              <a:lnSpc>
                <a:spcPts val="7420"/>
              </a:lnSpc>
            </a:pPr>
            <a:r>
              <a:rPr lang="en-US" sz="5300">
                <a:solidFill>
                  <a:srgbClr val="BFBCB7"/>
                </a:solidFill>
                <a:latin typeface="Francois One" panose="02000503040000020004"/>
                <a:ea typeface="Francois One" panose="02000503040000020004"/>
                <a:cs typeface="Francois One" panose="02000503040000020004"/>
                <a:sym typeface="Francois One" panose="02000503040000020004"/>
              </a:rPr>
              <a:t>BÀI 3</a:t>
            </a:r>
            <a:endParaRPr lang="en-US" sz="5300">
              <a:solidFill>
                <a:srgbClr val="BFBCB7"/>
              </a:solidFill>
              <a:latin typeface="Francois One" panose="02000503040000020004"/>
              <a:ea typeface="Francois One" panose="02000503040000020004"/>
              <a:cs typeface="Francois One" panose="02000503040000020004"/>
              <a:sym typeface="Francois One" panose="02000503040000020004"/>
            </a:endParaRPr>
          </a:p>
          <a:p>
            <a:pPr algn="ctr">
              <a:lnSpc>
                <a:spcPts val="7420"/>
              </a:lnSpc>
            </a:pPr>
            <a:r>
              <a:rPr lang="en-US" sz="5300">
                <a:solidFill>
                  <a:srgbClr val="BFBCB7"/>
                </a:solidFill>
                <a:latin typeface="Francois One" panose="02000503040000020004"/>
                <a:ea typeface="Francois One" panose="02000503040000020004"/>
                <a:cs typeface="Francois One" panose="02000503040000020004"/>
                <a:sym typeface="Francois One" panose="02000503040000020004"/>
              </a:rPr>
              <a:t>NHẬT KÍ, PHÓNG SỰ, HỒI KÍ</a:t>
            </a:r>
            <a:endParaRPr lang="en-US" sz="5300">
              <a:solidFill>
                <a:srgbClr val="BFBCB7"/>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6310" y="396558"/>
            <a:ext cx="7245272" cy="1382395"/>
          </a:xfrm>
          <a:prstGeom prst="rect">
            <a:avLst/>
          </a:prstGeom>
        </p:spPr>
        <p:txBody>
          <a:bodyPr lIns="0" tIns="0" rIns="0" bIns="0" rtlCol="0" anchor="t">
            <a:spAutoFit/>
          </a:bodyPr>
          <a:lstStyle/>
          <a:p>
            <a:pPr algn="l">
              <a:lnSpc>
                <a:spcPts val="5740"/>
              </a:lnSpc>
            </a:pPr>
            <a:r>
              <a:rPr lang="en-US" sz="4100">
                <a:solidFill>
                  <a:srgbClr val="065FAD"/>
                </a:solidFill>
                <a:latin typeface="Francois One" panose="02000503040000020004"/>
                <a:ea typeface="Francois One" panose="02000503040000020004"/>
                <a:cs typeface="Francois One" panose="02000503040000020004"/>
                <a:sym typeface="Francois One" panose="02000503040000020004"/>
              </a:rPr>
              <a:t>II. ĐỌC HIỂU VĂN BẢN</a:t>
            </a:r>
            <a:endParaRPr lang="en-US" sz="4100">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l">
              <a:lnSpc>
                <a:spcPts val="5040"/>
              </a:lnSpc>
            </a:pPr>
            <a:r>
              <a:rPr lang="en-US" sz="3600">
                <a:solidFill>
                  <a:srgbClr val="065FAD"/>
                </a:solidFill>
                <a:latin typeface="Francois One" panose="02000503040000020004"/>
                <a:ea typeface="Francois One" panose="02000503040000020004"/>
                <a:cs typeface="Francois One" panose="02000503040000020004"/>
                <a:sym typeface="Francois One" panose="02000503040000020004"/>
              </a:rPr>
              <a:t>2. Những biện pháp đăc trưng</a:t>
            </a:r>
            <a:endParaRPr lang="en-US" sz="36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5" name="Text Box 4"/>
          <p:cNvSpPr txBox="1"/>
          <p:nvPr/>
        </p:nvSpPr>
        <p:spPr>
          <a:xfrm>
            <a:off x="533400" y="6134100"/>
            <a:ext cx="17452340" cy="3784600"/>
          </a:xfrm>
          <a:prstGeom prst="rect">
            <a:avLst/>
          </a:prstGeom>
          <a:noFill/>
        </p:spPr>
        <p:txBody>
          <a:bodyPr wrap="square" rtlCol="0" anchor="t">
            <a:spAutoFit/>
          </a:bodyPr>
          <a:p>
            <a:r>
              <a:rPr sz="4000" dirty="0">
                <a:latin typeface="Times New Roman" panose="02020603050405020304" charset="0"/>
                <a:sym typeface="+mn-ea"/>
              </a:rPr>
              <a:t>+ Cung cấp thông tin đầy đủ chính xác, phong phú để người đọc đánh giá đúng vai trò quan trọng của nhà giàn trên biển; sự thay đổi kiến trúc các thế hệ  nhà giàn.</a:t>
            </a:r>
            <a:endParaRPr sz="4000" dirty="0">
              <a:latin typeface="Times New Roman" panose="02020603050405020304" charset="0"/>
            </a:endParaRPr>
          </a:p>
          <a:p>
            <a:r>
              <a:rPr sz="4000" dirty="0">
                <a:latin typeface="Times New Roman" panose="02020603050405020304" charset="0"/>
                <a:sym typeface="+mn-ea"/>
              </a:rPr>
              <a:t>+ Bày tỏ thái độ khâm phục, ngưỡng mộ trước tài năng, sức mạnh của những chiến sĩ  khi xây dựng nhà giàn; cảm phục biết ơn, ca ngợi sự  hi sinh, cống hiến của những cán bộ chiến sỹ ngày đêm  bám trụ ở nhà giàn canh giữ chủ quyền biển đảo tổ quốc</a:t>
            </a:r>
            <a:endParaRPr lang="en-US" sz="4000" dirty="0">
              <a:latin typeface="Times New Roman" panose="02020603050405020304" charset="0"/>
              <a:sym typeface="+mn-ea"/>
            </a:endParaRPr>
          </a:p>
        </p:txBody>
      </p:sp>
      <p:sp>
        <p:nvSpPr>
          <p:cNvPr id="6" name="Text Box 5"/>
          <p:cNvSpPr txBox="1"/>
          <p:nvPr/>
        </p:nvSpPr>
        <p:spPr>
          <a:xfrm>
            <a:off x="608330" y="2019300"/>
            <a:ext cx="16099155" cy="3784600"/>
          </a:xfrm>
          <a:prstGeom prst="rect">
            <a:avLst/>
          </a:prstGeom>
          <a:noFill/>
        </p:spPr>
        <p:txBody>
          <a:bodyPr wrap="square" rtlCol="0" anchor="t">
            <a:spAutoFit/>
          </a:bodyPr>
          <a:p>
            <a:r>
              <a:rPr lang="en-US" sz="4000" dirty="0">
                <a:latin typeface="Times New Roman" panose="02020603050405020304" charset="0"/>
                <a:sym typeface="+mn-ea"/>
              </a:rPr>
              <a:t>+ Điều tra về sự khác biệt của ba thế hệ nhà giàn; đưa ra số liệu cụ thể về 14 chiến sĩ đã hi sinh khi đối diện với bão cấp 12 những năm 1990, 1996, 1999...</a:t>
            </a:r>
            <a:endParaRPr lang="en-US" sz="4000" dirty="0">
              <a:latin typeface="Times New Roman" panose="02020603050405020304" charset="0"/>
              <a:sym typeface="+mn-ea"/>
            </a:endParaRPr>
          </a:p>
          <a:p>
            <a:r>
              <a:rPr lang="en-US" sz="4000" dirty="0">
                <a:latin typeface="Times New Roman" panose="02020603050405020304" charset="0"/>
                <a:sym typeface="+mn-ea"/>
              </a:rPr>
              <a:t>+ Ghi lại cụ thể bối cảnh của chuyến đi ra nhà giàn Ba Kè từ lúc 4 giờ sáng, sự dữ dằn của biển cả, chiếc xuồng như chiếc lá giữa đại dương mênh mông đầy sóng lớn...</a:t>
            </a:r>
            <a:endParaRPr sz="4000" dirty="0">
              <a:latin typeface="Times New Roman" panose="02020603050405020304" charset="0"/>
            </a:endParaRPr>
          </a:p>
          <a:p>
            <a:endParaRPr lang="en-US" sz="4000" i="1" dirty="0">
              <a:latin typeface="Times New Roman" panose="02020603050405020304" charset="0"/>
              <a:sym typeface="+mn-ea"/>
            </a:endParaRPr>
          </a:p>
        </p:txBody>
      </p:sp>
      <p:sp>
        <p:nvSpPr>
          <p:cNvPr id="3" name="TextBox 2"/>
          <p:cNvSpPr txBox="1"/>
          <p:nvPr/>
        </p:nvSpPr>
        <p:spPr>
          <a:xfrm>
            <a:off x="608330" y="5295900"/>
            <a:ext cx="11690985" cy="735965"/>
          </a:xfrm>
          <a:prstGeom prst="rect">
            <a:avLst/>
          </a:prstGeom>
        </p:spPr>
        <p:txBody>
          <a:bodyPr wrap="square" lIns="0" tIns="0" rIns="0" bIns="0" rtlCol="0" anchor="t">
            <a:spAutoFit/>
          </a:bodyPr>
          <a:p>
            <a:pPr algn="l">
              <a:lnSpc>
                <a:spcPts val="5740"/>
              </a:lnSpc>
            </a:pPr>
            <a:r>
              <a:rPr lang="en-US" sz="3600">
                <a:solidFill>
                  <a:srgbClr val="065FAD"/>
                </a:solidFill>
                <a:latin typeface="Francois One" panose="02000503040000020004"/>
                <a:ea typeface="Francois One" panose="02000503040000020004"/>
                <a:cs typeface="Francois One" panose="02000503040000020004"/>
                <a:sym typeface="Francois One" panose="02000503040000020004"/>
              </a:rPr>
              <a:t>3. Kết hợp thủ pháp trần thuật với miêu tả</a:t>
            </a:r>
            <a:endParaRPr lang="en-US" sz="36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plus(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5"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52400" y="1866900"/>
            <a:ext cx="17722215" cy="3969385"/>
          </a:xfrm>
          <a:prstGeom prst="rect">
            <a:avLst/>
          </a:prstGeom>
          <a:noFill/>
          <a:ln w="9525">
            <a:noFill/>
          </a:ln>
        </p:spPr>
        <p:txBody>
          <a:bodyPr wrap="square">
            <a:spAutoFit/>
          </a:bodyPr>
          <a:p>
            <a:r>
              <a:rPr lang="vi-VN" altLang="x-none" sz="3600" dirty="0">
                <a:latin typeface="Times New Roman" panose="02020603050405020304" charset="0"/>
              </a:rPr>
              <a:t>Đây là</a:t>
            </a:r>
            <a:r>
              <a:rPr sz="3600" dirty="0">
                <a:latin typeface="Times New Roman" panose="02020603050405020304" charset="0"/>
              </a:rPr>
              <a:t> một vấn đề rất quan trọng, có ý nghĩa lớn đối với xã hội hiện nay</a:t>
            </a:r>
            <a:r>
              <a:rPr lang="vi-VN" altLang="x-none" sz="3600" dirty="0">
                <a:latin typeface="Times New Roman" panose="02020603050405020304" charset="0"/>
              </a:rPr>
              <a:t>:</a:t>
            </a:r>
            <a:endParaRPr sz="3600" dirty="0">
              <a:latin typeface="Times New Roman" panose="02020603050405020304" charset="0"/>
            </a:endParaRPr>
          </a:p>
          <a:p>
            <a:r>
              <a:rPr lang="vi-VN" altLang="x-none" sz="3600" dirty="0">
                <a:latin typeface="Times New Roman" panose="02020603050405020304" charset="0"/>
              </a:rPr>
              <a:t>+ Giúp n</a:t>
            </a:r>
            <a:r>
              <a:rPr sz="3600" dirty="0">
                <a:latin typeface="Times New Roman" panose="02020603050405020304" charset="0"/>
              </a:rPr>
              <a:t>gười đọc hiểu rõ hơn về công việc và cuộc sống của những người làm việc trên nhà giàn, từ đó tạo ra sự thông cảm, đồng lòng và sự hỗ trợ từ cộng đồng.</a:t>
            </a:r>
            <a:endParaRPr sz="3600" dirty="0">
              <a:latin typeface="Times New Roman" panose="02020603050405020304" charset="0"/>
            </a:endParaRPr>
          </a:p>
          <a:p>
            <a:r>
              <a:rPr sz="3600" dirty="0">
                <a:latin typeface="Times New Roman" panose="02020603050405020304" charset="0"/>
              </a:rPr>
              <a:t>+ Góp phần nâng cao nhận thức của xã hội về tầm quan trọng của việc bảo vệ chủ quyền và tài nguyên quốc gia. </a:t>
            </a:r>
            <a:endParaRPr sz="3600" dirty="0">
              <a:latin typeface="Times New Roman" panose="02020603050405020304" charset="0"/>
            </a:endParaRPr>
          </a:p>
          <a:p>
            <a:r>
              <a:rPr sz="3600" dirty="0">
                <a:latin typeface="Times New Roman" panose="02020603050405020304" charset="0"/>
              </a:rPr>
              <a:t>+ Thông qua việc kể về lịch sử ba thế hệ nhà giàn, </a:t>
            </a:r>
            <a:r>
              <a:rPr lang="en-US" sz="3600" dirty="0">
                <a:latin typeface="Times New Roman" panose="02020603050405020304" charset="0"/>
              </a:rPr>
              <a:t>thế hệ trẻ hôm nay cần ý thức về trách nhiệm của mình đối với chủ quyền của Tổ quốc</a:t>
            </a:r>
            <a:endParaRPr lang="en-US" sz="3600" dirty="0">
              <a:latin typeface="Times New Roman" panose="02020603050405020304" charset="0"/>
            </a:endParaRPr>
          </a:p>
        </p:txBody>
      </p:sp>
      <p:sp>
        <p:nvSpPr>
          <p:cNvPr id="3" name="TextBox 2"/>
          <p:cNvSpPr txBox="1"/>
          <p:nvPr/>
        </p:nvSpPr>
        <p:spPr>
          <a:xfrm>
            <a:off x="762065" y="-317"/>
            <a:ext cx="7245272" cy="1382395"/>
          </a:xfrm>
          <a:prstGeom prst="rect">
            <a:avLst/>
          </a:prstGeom>
        </p:spPr>
        <p:txBody>
          <a:bodyPr lIns="0" tIns="0" rIns="0" bIns="0" rtlCol="0" anchor="t">
            <a:spAutoFit/>
          </a:bodyPr>
          <a:p>
            <a:pPr algn="l">
              <a:lnSpc>
                <a:spcPts val="5740"/>
              </a:lnSpc>
            </a:pPr>
            <a:endParaRPr lang="en-US" sz="4100">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l">
              <a:lnSpc>
                <a:spcPts val="5040"/>
              </a:lnSpc>
            </a:pPr>
            <a:r>
              <a:rPr lang="en-US" sz="3600">
                <a:solidFill>
                  <a:srgbClr val="065FAD"/>
                </a:solidFill>
                <a:latin typeface="Francois One" panose="02000503040000020004"/>
                <a:ea typeface="Francois One" panose="02000503040000020004"/>
                <a:cs typeface="Francois One" panose="02000503040000020004"/>
                <a:sym typeface="Francois One" panose="02000503040000020004"/>
              </a:rPr>
              <a:t>4. Ý nghĩa của văn bản</a:t>
            </a:r>
            <a:endParaRPr lang="en-US" sz="36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charRg st="23" end="99"/>
                                            </p:txEl>
                                          </p:spTgt>
                                        </p:tgtEl>
                                        <p:attrNameLst>
                                          <p:attrName>style.visibility</p:attrName>
                                        </p:attrNameLst>
                                      </p:cBhvr>
                                      <p:to>
                                        <p:strVal val="visible"/>
                                      </p:to>
                                    </p:set>
                                    <p:animEffect transition="in" filter="barn(inVertical)">
                                      <p:cBhvr>
                                        <p:cTn id="7" dur="500"/>
                                        <p:tgtEl>
                                          <p:spTgt spid="2">
                                            <p:txEl>
                                              <p:charRg st="23" end="99"/>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charRg st="99" end="258"/>
                                            </p:txEl>
                                          </p:spTgt>
                                        </p:tgtEl>
                                        <p:attrNameLst>
                                          <p:attrName>style.visibility</p:attrName>
                                        </p:attrNameLst>
                                      </p:cBhvr>
                                      <p:to>
                                        <p:strVal val="visible"/>
                                      </p:to>
                                    </p:set>
                                    <p:animEffect transition="in" filter="circle(in)">
                                      <p:cBhvr>
                                        <p:cTn id="12" dur="2000"/>
                                        <p:tgtEl>
                                          <p:spTgt spid="2">
                                            <p:txEl>
                                              <p:charRg st="99" end="25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charRg st="258" end="368"/>
                                            </p:txEl>
                                          </p:spTgt>
                                        </p:tgtEl>
                                        <p:attrNameLst>
                                          <p:attrName>style.visibility</p:attrName>
                                        </p:attrNameLst>
                                      </p:cBhvr>
                                      <p:to>
                                        <p:strVal val="visible"/>
                                      </p:to>
                                    </p:set>
                                    <p:animEffect transition="in" filter="circle(in)">
                                      <p:cBhvr>
                                        <p:cTn id="17" dur="2000"/>
                                        <p:tgtEl>
                                          <p:spTgt spid="2">
                                            <p:txEl>
                                              <p:charRg st="258" end="36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xEl>
                                              <p:charRg st="368" end="515"/>
                                            </p:txEl>
                                          </p:spTgt>
                                        </p:tgtEl>
                                        <p:attrNameLst>
                                          <p:attrName>style.visibility</p:attrName>
                                        </p:attrNameLst>
                                      </p:cBhvr>
                                      <p:to>
                                        <p:strVal val="visible"/>
                                      </p:to>
                                    </p:set>
                                    <p:anim calcmode="lin" valueType="num">
                                      <p:cBhvr>
                                        <p:cTn id="22" dur="500" fill="hold"/>
                                        <p:tgtEl>
                                          <p:spTgt spid="2">
                                            <p:txEl>
                                              <p:charRg st="368" end="515"/>
                                            </p:txEl>
                                          </p:spTgt>
                                        </p:tgtEl>
                                        <p:attrNameLst>
                                          <p:attrName>ppt_w</p:attrName>
                                        </p:attrNameLst>
                                      </p:cBhvr>
                                      <p:tavLst>
                                        <p:tav tm="0">
                                          <p:val>
                                            <p:fltVal val="0.000000"/>
                                          </p:val>
                                        </p:tav>
                                        <p:tav tm="100000">
                                          <p:val>
                                            <p:strVal val="#ppt_w"/>
                                          </p:val>
                                        </p:tav>
                                      </p:tavLst>
                                    </p:anim>
                                    <p:anim calcmode="lin" valueType="num">
                                      <p:cBhvr>
                                        <p:cTn id="23" dur="500" fill="hold"/>
                                        <p:tgtEl>
                                          <p:spTgt spid="2">
                                            <p:txEl>
                                              <p:charRg st="368" end="515"/>
                                            </p:txEl>
                                          </p:spTgt>
                                        </p:tgtEl>
                                        <p:attrNameLst>
                                          <p:attrName>ppt_h</p:attrName>
                                        </p:attrNameLst>
                                      </p:cBhvr>
                                      <p:tavLst>
                                        <p:tav tm="0">
                                          <p:val>
                                            <p:fltVal val="0.000000"/>
                                          </p:val>
                                        </p:tav>
                                        <p:tav tm="100000">
                                          <p:val>
                                            <p:strVal val="#ppt_h"/>
                                          </p:val>
                                        </p:tav>
                                      </p:tavLst>
                                    </p:anim>
                                    <p:animEffect transition="in" filter="fade">
                                      <p:cBhvr>
                                        <p:cTn id="24" dur="500"/>
                                        <p:tgtEl>
                                          <p:spTgt spid="2">
                                            <p:txEl>
                                              <p:charRg st="368" end="5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4"/>
          <p:cNvSpPr/>
          <p:nvPr/>
        </p:nvSpPr>
        <p:spPr>
          <a:xfrm>
            <a:off x="3869532" y="2859882"/>
            <a:ext cx="11322843" cy="508000"/>
          </a:xfrm>
          <a:prstGeom prst="rect">
            <a:avLst/>
          </a:prstGeom>
          <a:noFill/>
          <a:ln w="9525">
            <a:noFill/>
          </a:ln>
        </p:spPr>
        <p:txBody>
          <a:bodyPr>
            <a:spAutoFit/>
          </a:bodyPr>
          <a:p>
            <a:pPr marL="227330" indent="-227330" algn="just">
              <a:lnSpc>
                <a:spcPts val="3250"/>
              </a:lnSpc>
              <a:buClr>
                <a:srgbClr val="2F5597"/>
              </a:buClr>
              <a:buSzPct val="150000"/>
              <a:buFont typeface="Arial" panose="020B0604020202020204" pitchFamily="34" charset="0"/>
              <a:buChar char="•"/>
            </a:pPr>
            <a:endParaRPr sz="4200" b="1" dirty="0">
              <a:solidFill>
                <a:srgbClr val="000000"/>
              </a:solidFill>
              <a:latin typeface="Times New Roman" panose="02020603050405020304" charset="0"/>
              <a:ea typeface="Times New Roman" panose="02020603050405020304" charset="0"/>
            </a:endParaRPr>
          </a:p>
        </p:txBody>
      </p:sp>
      <p:graphicFrame>
        <p:nvGraphicFramePr>
          <p:cNvPr id="3" name="Diagram 2"/>
          <p:cNvGraphicFramePr/>
          <p:nvPr/>
        </p:nvGraphicFramePr>
        <p:xfrm>
          <a:off x="2514600" y="189309"/>
          <a:ext cx="13487400" cy="735449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TextBox 1"/>
          <p:cNvSpPr txBox="1"/>
          <p:nvPr/>
        </p:nvSpPr>
        <p:spPr>
          <a:xfrm>
            <a:off x="2743200" y="6858000"/>
            <a:ext cx="13030200" cy="3322955"/>
          </a:xfrm>
          <a:prstGeom prst="rect">
            <a:avLst/>
          </a:prstGeom>
          <a:noFill/>
          <a:ln w="9525">
            <a:noFill/>
          </a:ln>
        </p:spPr>
        <p:txBody>
          <a:bodyPr>
            <a:spAutoFit/>
          </a:bodyPr>
          <a:p>
            <a:r>
              <a:rPr sz="4200" b="1" dirty="0">
                <a:latin typeface="Times New Roman" panose="02020603050405020304" charset="0"/>
              </a:rPr>
              <a:t>Khi đọc phóng sự cần nhận diện được: </a:t>
            </a:r>
            <a:r>
              <a:rPr sz="4200" b="1" dirty="0">
                <a:solidFill>
                  <a:srgbClr val="FF0000"/>
                </a:solidFill>
                <a:latin typeface="Times New Roman" panose="02020603050405020304" charset="0"/>
              </a:rPr>
              <a:t>yếu tố phi hư cấu và các thủ pháp đặc trưng của thể loại; nhận diện được thái độ và đánh giá của tác giả. Từ đó, liên hệ với cuộc sống và bản thân HS để hiểu thêm về ý nghĩa văn bản.</a:t>
            </a:r>
            <a:endParaRPr sz="4200" b="1"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8384741" y="771794"/>
            <a:ext cx="9173386" cy="2698571"/>
            <a:chOff x="0" y="0"/>
            <a:chExt cx="2416036" cy="710735"/>
          </a:xfrm>
        </p:grpSpPr>
        <p:sp>
          <p:nvSpPr>
            <p:cNvPr id="3" name="Freeform 3"/>
            <p:cNvSpPr/>
            <p:nvPr/>
          </p:nvSpPr>
          <p:spPr>
            <a:xfrm>
              <a:off x="0" y="0"/>
              <a:ext cx="2416036" cy="710735"/>
            </a:xfrm>
            <a:custGeom>
              <a:avLst/>
              <a:gdLst/>
              <a:ahLst/>
              <a:cxnLst/>
              <a:rect l="l" t="t" r="r" b="b"/>
              <a:pathLst>
                <a:path w="2416036" h="710735">
                  <a:moveTo>
                    <a:pt x="84395" y="0"/>
                  </a:moveTo>
                  <a:lnTo>
                    <a:pt x="2331640" y="0"/>
                  </a:lnTo>
                  <a:cubicBezTo>
                    <a:pt x="2378251" y="0"/>
                    <a:pt x="2416036" y="37785"/>
                    <a:pt x="2416036" y="84395"/>
                  </a:cubicBezTo>
                  <a:lnTo>
                    <a:pt x="2416036" y="626339"/>
                  </a:lnTo>
                  <a:cubicBezTo>
                    <a:pt x="2416036" y="672950"/>
                    <a:pt x="2378251" y="710735"/>
                    <a:pt x="2331640" y="710735"/>
                  </a:cubicBezTo>
                  <a:lnTo>
                    <a:pt x="84395" y="710735"/>
                  </a:lnTo>
                  <a:cubicBezTo>
                    <a:pt x="37785" y="710735"/>
                    <a:pt x="0" y="672950"/>
                    <a:pt x="0" y="626339"/>
                  </a:cubicBezTo>
                  <a:lnTo>
                    <a:pt x="0" y="84395"/>
                  </a:lnTo>
                  <a:cubicBezTo>
                    <a:pt x="0" y="37785"/>
                    <a:pt x="37785" y="0"/>
                    <a:pt x="84395" y="0"/>
                  </a:cubicBezTo>
                  <a:close/>
                </a:path>
              </a:pathLst>
            </a:custGeom>
            <a:solidFill>
              <a:srgbClr val="012F7F"/>
            </a:solidFill>
          </p:spPr>
          <p:txBody>
            <a:bodyPr/>
            <a:lstStyle/>
            <a:p>
              <a:endParaRPr lang="vi-VN"/>
            </a:p>
          </p:txBody>
        </p:sp>
        <p:sp>
          <p:nvSpPr>
            <p:cNvPr id="4" name="TextBox 4"/>
            <p:cNvSpPr txBox="1"/>
            <p:nvPr/>
          </p:nvSpPr>
          <p:spPr>
            <a:xfrm>
              <a:off x="0" y="0"/>
              <a:ext cx="2416036" cy="710735"/>
            </a:xfrm>
            <a:prstGeom prst="rect">
              <a:avLst/>
            </a:prstGeom>
          </p:spPr>
          <p:txBody>
            <a:bodyPr lIns="50800" tIns="50800" rIns="50800" bIns="50800" rtlCol="0" anchor="ctr"/>
            <a:lstStyle/>
            <a:p>
              <a:pPr algn="ctr">
                <a:lnSpc>
                  <a:spcPts val="3000"/>
                </a:lnSpc>
              </a:pPr>
            </a:p>
          </p:txBody>
        </p:sp>
      </p:grpSp>
      <p:grpSp>
        <p:nvGrpSpPr>
          <p:cNvPr id="5" name="Group 5"/>
          <p:cNvGrpSpPr/>
          <p:nvPr/>
        </p:nvGrpSpPr>
        <p:grpSpPr>
          <a:xfrm>
            <a:off x="8384741" y="3794215"/>
            <a:ext cx="9173386" cy="2698571"/>
            <a:chOff x="0" y="0"/>
            <a:chExt cx="2416036" cy="710735"/>
          </a:xfrm>
        </p:grpSpPr>
        <p:sp>
          <p:nvSpPr>
            <p:cNvPr id="6" name="Freeform 6"/>
            <p:cNvSpPr/>
            <p:nvPr/>
          </p:nvSpPr>
          <p:spPr>
            <a:xfrm>
              <a:off x="0" y="0"/>
              <a:ext cx="2416036" cy="710735"/>
            </a:xfrm>
            <a:custGeom>
              <a:avLst/>
              <a:gdLst/>
              <a:ahLst/>
              <a:cxnLst/>
              <a:rect l="l" t="t" r="r" b="b"/>
              <a:pathLst>
                <a:path w="2416036" h="710735">
                  <a:moveTo>
                    <a:pt x="84395" y="0"/>
                  </a:moveTo>
                  <a:lnTo>
                    <a:pt x="2331640" y="0"/>
                  </a:lnTo>
                  <a:cubicBezTo>
                    <a:pt x="2378251" y="0"/>
                    <a:pt x="2416036" y="37785"/>
                    <a:pt x="2416036" y="84395"/>
                  </a:cubicBezTo>
                  <a:lnTo>
                    <a:pt x="2416036" y="626339"/>
                  </a:lnTo>
                  <a:cubicBezTo>
                    <a:pt x="2416036" y="672950"/>
                    <a:pt x="2378251" y="710735"/>
                    <a:pt x="2331640" y="710735"/>
                  </a:cubicBezTo>
                  <a:lnTo>
                    <a:pt x="84395" y="710735"/>
                  </a:lnTo>
                  <a:cubicBezTo>
                    <a:pt x="37785" y="710735"/>
                    <a:pt x="0" y="672950"/>
                    <a:pt x="0" y="626339"/>
                  </a:cubicBezTo>
                  <a:lnTo>
                    <a:pt x="0" y="84395"/>
                  </a:lnTo>
                  <a:cubicBezTo>
                    <a:pt x="0" y="37785"/>
                    <a:pt x="37785" y="0"/>
                    <a:pt x="84395" y="0"/>
                  </a:cubicBezTo>
                  <a:close/>
                </a:path>
              </a:pathLst>
            </a:custGeom>
            <a:solidFill>
              <a:srgbClr val="012F7F"/>
            </a:solidFill>
          </p:spPr>
          <p:txBody>
            <a:bodyPr/>
            <a:lstStyle/>
            <a:p>
              <a:endParaRPr lang="vi-VN"/>
            </a:p>
          </p:txBody>
        </p:sp>
        <p:sp>
          <p:nvSpPr>
            <p:cNvPr id="7" name="TextBox 7"/>
            <p:cNvSpPr txBox="1"/>
            <p:nvPr/>
          </p:nvSpPr>
          <p:spPr>
            <a:xfrm>
              <a:off x="0" y="0"/>
              <a:ext cx="2416036" cy="710735"/>
            </a:xfrm>
            <a:prstGeom prst="rect">
              <a:avLst/>
            </a:prstGeom>
          </p:spPr>
          <p:txBody>
            <a:bodyPr lIns="50800" tIns="50800" rIns="50800" bIns="50800" rtlCol="0" anchor="ctr"/>
            <a:lstStyle/>
            <a:p>
              <a:pPr algn="ctr">
                <a:lnSpc>
                  <a:spcPts val="3000"/>
                </a:lnSpc>
              </a:pPr>
            </a:p>
          </p:txBody>
        </p:sp>
      </p:grpSp>
      <p:grpSp>
        <p:nvGrpSpPr>
          <p:cNvPr id="8" name="Group 8"/>
          <p:cNvGrpSpPr/>
          <p:nvPr/>
        </p:nvGrpSpPr>
        <p:grpSpPr>
          <a:xfrm>
            <a:off x="8384741" y="6816635"/>
            <a:ext cx="9173386" cy="2698571"/>
            <a:chOff x="0" y="0"/>
            <a:chExt cx="2416036" cy="710735"/>
          </a:xfrm>
        </p:grpSpPr>
        <p:sp>
          <p:nvSpPr>
            <p:cNvPr id="9" name="Freeform 9"/>
            <p:cNvSpPr/>
            <p:nvPr/>
          </p:nvSpPr>
          <p:spPr>
            <a:xfrm>
              <a:off x="0" y="0"/>
              <a:ext cx="2416036" cy="710735"/>
            </a:xfrm>
            <a:custGeom>
              <a:avLst/>
              <a:gdLst/>
              <a:ahLst/>
              <a:cxnLst/>
              <a:rect l="l" t="t" r="r" b="b"/>
              <a:pathLst>
                <a:path w="2416036" h="710735">
                  <a:moveTo>
                    <a:pt x="84395" y="0"/>
                  </a:moveTo>
                  <a:lnTo>
                    <a:pt x="2331640" y="0"/>
                  </a:lnTo>
                  <a:cubicBezTo>
                    <a:pt x="2378251" y="0"/>
                    <a:pt x="2416036" y="37785"/>
                    <a:pt x="2416036" y="84395"/>
                  </a:cubicBezTo>
                  <a:lnTo>
                    <a:pt x="2416036" y="626339"/>
                  </a:lnTo>
                  <a:cubicBezTo>
                    <a:pt x="2416036" y="672950"/>
                    <a:pt x="2378251" y="710735"/>
                    <a:pt x="2331640" y="710735"/>
                  </a:cubicBezTo>
                  <a:lnTo>
                    <a:pt x="84395" y="710735"/>
                  </a:lnTo>
                  <a:cubicBezTo>
                    <a:pt x="37785" y="710735"/>
                    <a:pt x="0" y="672950"/>
                    <a:pt x="0" y="626339"/>
                  </a:cubicBezTo>
                  <a:lnTo>
                    <a:pt x="0" y="84395"/>
                  </a:lnTo>
                  <a:cubicBezTo>
                    <a:pt x="0" y="37785"/>
                    <a:pt x="37785" y="0"/>
                    <a:pt x="84395" y="0"/>
                  </a:cubicBezTo>
                  <a:close/>
                </a:path>
              </a:pathLst>
            </a:custGeom>
            <a:solidFill>
              <a:srgbClr val="012F7F"/>
            </a:solidFill>
          </p:spPr>
          <p:txBody>
            <a:bodyPr/>
            <a:lstStyle/>
            <a:p>
              <a:endParaRPr lang="vi-VN"/>
            </a:p>
          </p:txBody>
        </p:sp>
        <p:sp>
          <p:nvSpPr>
            <p:cNvPr id="10" name="TextBox 10"/>
            <p:cNvSpPr txBox="1"/>
            <p:nvPr/>
          </p:nvSpPr>
          <p:spPr>
            <a:xfrm>
              <a:off x="0" y="0"/>
              <a:ext cx="2416036" cy="710735"/>
            </a:xfrm>
            <a:prstGeom prst="rect">
              <a:avLst/>
            </a:prstGeom>
          </p:spPr>
          <p:txBody>
            <a:bodyPr lIns="50800" tIns="50800" rIns="50800" bIns="50800" rtlCol="0" anchor="ctr"/>
            <a:lstStyle/>
            <a:p>
              <a:pPr algn="ctr">
                <a:lnSpc>
                  <a:spcPts val="3000"/>
                </a:lnSpc>
              </a:pPr>
            </a:p>
          </p:txBody>
        </p:sp>
      </p:grpSp>
      <p:sp>
        <p:nvSpPr>
          <p:cNvPr id="11" name="TextBox 11"/>
          <p:cNvSpPr txBox="1"/>
          <p:nvPr/>
        </p:nvSpPr>
        <p:spPr>
          <a:xfrm>
            <a:off x="359868" y="4744492"/>
            <a:ext cx="6655427" cy="3073401"/>
          </a:xfrm>
          <a:prstGeom prst="rect">
            <a:avLst/>
          </a:prstGeom>
        </p:spPr>
        <p:txBody>
          <a:bodyPr lIns="0" tIns="0" rIns="0" bIns="0" rtlCol="0" anchor="t">
            <a:spAutoFit/>
          </a:bodyPr>
          <a:lstStyle/>
          <a:p>
            <a:pPr algn="just">
              <a:lnSpc>
                <a:spcPts val="4900"/>
              </a:lnSpc>
            </a:pPr>
            <a:r>
              <a:rPr lang="en-US" sz="3500">
                <a:solidFill>
                  <a:srgbClr val="FF3131"/>
                </a:solidFill>
                <a:latin typeface="Montserrat Bold"/>
                <a:ea typeface="Montserrat Bold"/>
                <a:cs typeface="Montserrat Bold"/>
                <a:sym typeface="Montserrat Bold"/>
              </a:rPr>
              <a:t>Thay đổi tích cực để đảm bảo an toàn trong sinh hoạt và phòng thủ của các chiến sĩ hải quân ở nhà giàn.</a:t>
            </a:r>
            <a:endParaRPr lang="en-US" sz="3500">
              <a:solidFill>
                <a:srgbClr val="FF3131"/>
              </a:solidFill>
              <a:latin typeface="Montserrat Bold"/>
              <a:ea typeface="Montserrat Bold"/>
              <a:cs typeface="Montserrat Bold"/>
              <a:sym typeface="Montserrat Bold"/>
            </a:endParaRPr>
          </a:p>
          <a:p>
            <a:pPr algn="just">
              <a:lnSpc>
                <a:spcPts val="4900"/>
              </a:lnSpc>
            </a:pPr>
            <a:endParaRPr lang="en-US" sz="3500">
              <a:solidFill>
                <a:srgbClr val="FF3131"/>
              </a:solidFill>
              <a:latin typeface="Montserrat Bold"/>
              <a:ea typeface="Montserrat Bold"/>
              <a:cs typeface="Montserrat Bold"/>
              <a:sym typeface="Montserrat Bold"/>
            </a:endParaRPr>
          </a:p>
        </p:txBody>
      </p:sp>
      <p:grpSp>
        <p:nvGrpSpPr>
          <p:cNvPr id="12" name="Group 12"/>
          <p:cNvGrpSpPr/>
          <p:nvPr/>
        </p:nvGrpSpPr>
        <p:grpSpPr>
          <a:xfrm>
            <a:off x="7403934" y="1218744"/>
            <a:ext cx="1961614" cy="196161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3000"/>
                </a:lnSpc>
              </a:pPr>
            </a:p>
          </p:txBody>
        </p:sp>
      </p:grpSp>
      <p:grpSp>
        <p:nvGrpSpPr>
          <p:cNvPr id="15" name="Group 15"/>
          <p:cNvGrpSpPr/>
          <p:nvPr/>
        </p:nvGrpSpPr>
        <p:grpSpPr>
          <a:xfrm>
            <a:off x="7403934" y="4261028"/>
            <a:ext cx="1961614" cy="19616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3000"/>
                </a:lnSpc>
              </a:pPr>
            </a:p>
          </p:txBody>
        </p:sp>
      </p:grpSp>
      <p:grpSp>
        <p:nvGrpSpPr>
          <p:cNvPr id="18" name="Group 18"/>
          <p:cNvGrpSpPr/>
          <p:nvPr/>
        </p:nvGrpSpPr>
        <p:grpSpPr>
          <a:xfrm>
            <a:off x="7403934" y="7283360"/>
            <a:ext cx="1961614" cy="196161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3000"/>
                </a:lnSpc>
              </a:pPr>
            </a:p>
          </p:txBody>
        </p:sp>
      </p:grpSp>
      <p:grpSp>
        <p:nvGrpSpPr>
          <p:cNvPr id="21" name="Group 21"/>
          <p:cNvGrpSpPr/>
          <p:nvPr/>
        </p:nvGrpSpPr>
        <p:grpSpPr>
          <a:xfrm>
            <a:off x="-2227757" y="-4229819"/>
            <a:ext cx="10118711" cy="5086426"/>
            <a:chOff x="0" y="0"/>
            <a:chExt cx="1616949" cy="812800"/>
          </a:xfrm>
        </p:grpSpPr>
        <p:sp>
          <p:nvSpPr>
            <p:cNvPr id="22" name="Freeform 22"/>
            <p:cNvSpPr/>
            <p:nvPr/>
          </p:nvSpPr>
          <p:spPr>
            <a:xfrm>
              <a:off x="0" y="0"/>
              <a:ext cx="1616948" cy="812800"/>
            </a:xfrm>
            <a:custGeom>
              <a:avLst/>
              <a:gdLst/>
              <a:ahLst/>
              <a:cxnLst/>
              <a:rect l="l" t="t" r="r" b="b"/>
              <a:pathLst>
                <a:path w="1616948" h="812800">
                  <a:moveTo>
                    <a:pt x="808474" y="0"/>
                  </a:moveTo>
                  <a:cubicBezTo>
                    <a:pt x="361966" y="0"/>
                    <a:pt x="0" y="181951"/>
                    <a:pt x="0" y="406400"/>
                  </a:cubicBezTo>
                  <a:cubicBezTo>
                    <a:pt x="0" y="630849"/>
                    <a:pt x="361966" y="812800"/>
                    <a:pt x="808474" y="812800"/>
                  </a:cubicBezTo>
                  <a:cubicBezTo>
                    <a:pt x="1254982" y="812800"/>
                    <a:pt x="1616948" y="630849"/>
                    <a:pt x="1616948" y="406400"/>
                  </a:cubicBezTo>
                  <a:cubicBezTo>
                    <a:pt x="1616948" y="181951"/>
                    <a:pt x="1254982" y="0"/>
                    <a:pt x="808474" y="0"/>
                  </a:cubicBezTo>
                  <a:close/>
                </a:path>
              </a:pathLst>
            </a:custGeom>
            <a:solidFill>
              <a:srgbClr val="065FAD"/>
            </a:solidFill>
          </p:spPr>
          <p:txBody>
            <a:bodyPr/>
            <a:lstStyle/>
            <a:p>
              <a:endParaRPr lang="vi-VN"/>
            </a:p>
          </p:txBody>
        </p:sp>
        <p:sp>
          <p:nvSpPr>
            <p:cNvPr id="23" name="TextBox 23"/>
            <p:cNvSpPr txBox="1"/>
            <p:nvPr/>
          </p:nvSpPr>
          <p:spPr>
            <a:xfrm>
              <a:off x="151589" y="76200"/>
              <a:ext cx="1313771" cy="660400"/>
            </a:xfrm>
            <a:prstGeom prst="rect">
              <a:avLst/>
            </a:prstGeom>
          </p:spPr>
          <p:txBody>
            <a:bodyPr lIns="50800" tIns="50800" rIns="50800" bIns="50800" rtlCol="0" anchor="ctr"/>
            <a:lstStyle/>
            <a:p>
              <a:pPr algn="ctr">
                <a:lnSpc>
                  <a:spcPts val="3000"/>
                </a:lnSpc>
              </a:pPr>
            </a:p>
          </p:txBody>
        </p:sp>
      </p:grpSp>
      <p:sp>
        <p:nvSpPr>
          <p:cNvPr id="24" name="Freeform 24"/>
          <p:cNvSpPr/>
          <p:nvPr/>
        </p:nvSpPr>
        <p:spPr>
          <a:xfrm>
            <a:off x="0" y="-53563"/>
            <a:ext cx="5817335" cy="1820341"/>
          </a:xfrm>
          <a:custGeom>
            <a:avLst/>
            <a:gdLst/>
            <a:ahLst/>
            <a:cxnLst/>
            <a:rect l="l" t="t" r="r" b="b"/>
            <a:pathLst>
              <a:path w="5817335" h="1820341">
                <a:moveTo>
                  <a:pt x="0" y="0"/>
                </a:moveTo>
                <a:lnTo>
                  <a:pt x="5817335" y="0"/>
                </a:lnTo>
                <a:lnTo>
                  <a:pt x="5817335" y="1820341"/>
                </a:lnTo>
                <a:lnTo>
                  <a:pt x="0" y="182034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25" name="Freeform 25"/>
          <p:cNvSpPr/>
          <p:nvPr/>
        </p:nvSpPr>
        <p:spPr>
          <a:xfrm rot="243278" flipH="1">
            <a:off x="-1284957" y="9124923"/>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26" name="Freeform 26"/>
          <p:cNvSpPr/>
          <p:nvPr/>
        </p:nvSpPr>
        <p:spPr>
          <a:xfrm>
            <a:off x="7959481" y="7838907"/>
            <a:ext cx="850520" cy="850520"/>
          </a:xfrm>
          <a:custGeom>
            <a:avLst/>
            <a:gdLst/>
            <a:ahLst/>
            <a:cxnLst/>
            <a:rect l="l" t="t" r="r" b="b"/>
            <a:pathLst>
              <a:path w="850520" h="850520">
                <a:moveTo>
                  <a:pt x="0" y="0"/>
                </a:moveTo>
                <a:lnTo>
                  <a:pt x="850520" y="0"/>
                </a:lnTo>
                <a:lnTo>
                  <a:pt x="850520" y="850520"/>
                </a:lnTo>
                <a:lnTo>
                  <a:pt x="0" y="850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7" name="Freeform 27"/>
          <p:cNvSpPr/>
          <p:nvPr/>
        </p:nvSpPr>
        <p:spPr>
          <a:xfrm>
            <a:off x="7817581" y="1744519"/>
            <a:ext cx="992421" cy="992421"/>
          </a:xfrm>
          <a:custGeom>
            <a:avLst/>
            <a:gdLst/>
            <a:ahLst/>
            <a:cxnLst/>
            <a:rect l="l" t="t" r="r" b="b"/>
            <a:pathLst>
              <a:path w="992421" h="992421">
                <a:moveTo>
                  <a:pt x="0" y="0"/>
                </a:moveTo>
                <a:lnTo>
                  <a:pt x="992420" y="0"/>
                </a:lnTo>
                <a:lnTo>
                  <a:pt x="992420" y="992421"/>
                </a:lnTo>
                <a:lnTo>
                  <a:pt x="0" y="9924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8" name="Freeform 28"/>
          <p:cNvSpPr/>
          <p:nvPr/>
        </p:nvSpPr>
        <p:spPr>
          <a:xfrm>
            <a:off x="7959481" y="4816575"/>
            <a:ext cx="850520" cy="850520"/>
          </a:xfrm>
          <a:custGeom>
            <a:avLst/>
            <a:gdLst/>
            <a:ahLst/>
            <a:cxnLst/>
            <a:rect l="l" t="t" r="r" b="b"/>
            <a:pathLst>
              <a:path w="850520" h="850520">
                <a:moveTo>
                  <a:pt x="0" y="0"/>
                </a:moveTo>
                <a:lnTo>
                  <a:pt x="850520" y="0"/>
                </a:lnTo>
                <a:lnTo>
                  <a:pt x="850520" y="850520"/>
                </a:lnTo>
                <a:lnTo>
                  <a:pt x="0" y="850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9" name="TextBox 29"/>
          <p:cNvSpPr txBox="1"/>
          <p:nvPr/>
        </p:nvSpPr>
        <p:spPr>
          <a:xfrm>
            <a:off x="9493570" y="1086396"/>
            <a:ext cx="7780804" cy="2159635"/>
          </a:xfrm>
          <a:prstGeom prst="rect">
            <a:avLst/>
          </a:prstGeom>
        </p:spPr>
        <p:txBody>
          <a:bodyPr lIns="0" tIns="0" rIns="0" bIns="0" rtlCol="0" anchor="t">
            <a:spAutoFit/>
          </a:bodyPr>
          <a:lstStyle/>
          <a:p>
            <a:pPr algn="just">
              <a:lnSpc>
                <a:spcPts val="4340"/>
              </a:lnSpc>
            </a:pPr>
            <a:r>
              <a:rPr lang="en-US" sz="3100">
                <a:solidFill>
                  <a:srgbClr val="FFFFFF"/>
                </a:solidFill>
                <a:latin typeface="Montserrat"/>
                <a:ea typeface="Montserrat"/>
                <a:cs typeface="Montserrat"/>
                <a:sym typeface="Montserrat"/>
              </a:rPr>
              <a:t>Thời kì đầu tiên: cọc bê tông, cọc gỗ cắm xuống nền san hô, trên bắc hoặc thưng hoặc ván hoặc bạt =&gt; đơn sơ, chưa chắc chắn.</a:t>
            </a:r>
            <a:endParaRPr lang="en-US" sz="3100">
              <a:solidFill>
                <a:srgbClr val="FFFFFF"/>
              </a:solidFill>
              <a:latin typeface="Montserrat"/>
              <a:ea typeface="Montserrat"/>
              <a:cs typeface="Montserrat"/>
              <a:sym typeface="Montserrat"/>
            </a:endParaRPr>
          </a:p>
        </p:txBody>
      </p:sp>
      <p:sp>
        <p:nvSpPr>
          <p:cNvPr id="30" name="TextBox 30"/>
          <p:cNvSpPr txBox="1"/>
          <p:nvPr/>
        </p:nvSpPr>
        <p:spPr>
          <a:xfrm>
            <a:off x="9493570" y="4022825"/>
            <a:ext cx="7780804" cy="2702560"/>
          </a:xfrm>
          <a:prstGeom prst="rect">
            <a:avLst/>
          </a:prstGeom>
        </p:spPr>
        <p:txBody>
          <a:bodyPr lIns="0" tIns="0" rIns="0" bIns="0" rtlCol="0" anchor="t">
            <a:spAutoFit/>
          </a:bodyPr>
          <a:lstStyle/>
          <a:p>
            <a:pPr algn="just">
              <a:lnSpc>
                <a:spcPts val="4340"/>
              </a:lnSpc>
            </a:pPr>
            <a:r>
              <a:rPr lang="en-US" sz="3100">
                <a:solidFill>
                  <a:srgbClr val="FFFFFF"/>
                </a:solidFill>
                <a:latin typeface="Montserrat"/>
                <a:ea typeface="Montserrat"/>
                <a:cs typeface="Montserrat"/>
                <a:sym typeface="Montserrat"/>
              </a:rPr>
              <a:t>Thời kì thứ hai là lô cốt. Trong đó chia ra những ô bê tông dùng cho việc sinh hoạt lẫn phòng thủ. Loại nhà kiêm lô cốt này vẫn còn.</a:t>
            </a:r>
            <a:endParaRPr lang="en-US" sz="3100">
              <a:solidFill>
                <a:srgbClr val="FFFFFF"/>
              </a:solidFill>
              <a:latin typeface="Montserrat"/>
              <a:ea typeface="Montserrat"/>
              <a:cs typeface="Montserrat"/>
              <a:sym typeface="Montserrat"/>
            </a:endParaRPr>
          </a:p>
          <a:p>
            <a:pPr algn="just">
              <a:lnSpc>
                <a:spcPts val="4340"/>
              </a:lnSpc>
            </a:pPr>
            <a:endParaRPr lang="en-US" sz="3100">
              <a:solidFill>
                <a:srgbClr val="FFFFFF"/>
              </a:solidFill>
              <a:latin typeface="Montserrat"/>
              <a:ea typeface="Montserrat"/>
              <a:cs typeface="Montserrat"/>
              <a:sym typeface="Montserrat"/>
            </a:endParaRPr>
          </a:p>
        </p:txBody>
      </p:sp>
      <p:sp>
        <p:nvSpPr>
          <p:cNvPr id="31" name="TextBox 31"/>
          <p:cNvSpPr txBox="1"/>
          <p:nvPr/>
        </p:nvSpPr>
        <p:spPr>
          <a:xfrm>
            <a:off x="9493570" y="7625167"/>
            <a:ext cx="7780804" cy="1073785"/>
          </a:xfrm>
          <a:prstGeom prst="rect">
            <a:avLst/>
          </a:prstGeom>
        </p:spPr>
        <p:txBody>
          <a:bodyPr lIns="0" tIns="0" rIns="0" bIns="0" rtlCol="0" anchor="t">
            <a:spAutoFit/>
          </a:bodyPr>
          <a:lstStyle/>
          <a:p>
            <a:pPr algn="just">
              <a:lnSpc>
                <a:spcPts val="4340"/>
              </a:lnSpc>
            </a:pPr>
            <a:r>
              <a:rPr lang="en-US" sz="3100">
                <a:solidFill>
                  <a:srgbClr val="FFFFFF"/>
                </a:solidFill>
                <a:latin typeface="Montserrat"/>
                <a:ea typeface="Montserrat"/>
                <a:cs typeface="Montserrat"/>
                <a:sym typeface="Montserrat"/>
              </a:rPr>
              <a:t>Thời kì thứ ba là tổ hợp kiến trúc bắt mắt giữa dân sinh và quốc phòng. </a:t>
            </a:r>
            <a:endParaRPr lang="en-US" sz="3100">
              <a:solidFill>
                <a:srgbClr val="FFFFFF"/>
              </a:solidFill>
              <a:latin typeface="Montserrat"/>
              <a:ea typeface="Montserrat"/>
              <a:cs typeface="Montserrat"/>
              <a:sym typeface="Montserrat"/>
            </a:endParaRPr>
          </a:p>
        </p:txBody>
      </p:sp>
      <p:sp>
        <p:nvSpPr>
          <p:cNvPr id="32" name="TextBox 32"/>
          <p:cNvSpPr txBox="1"/>
          <p:nvPr/>
        </p:nvSpPr>
        <p:spPr>
          <a:xfrm>
            <a:off x="359868" y="2019073"/>
            <a:ext cx="7245272" cy="1544320"/>
          </a:xfrm>
          <a:prstGeom prst="rect">
            <a:avLst/>
          </a:prstGeom>
        </p:spPr>
        <p:txBody>
          <a:bodyPr lIns="0" tIns="0" rIns="0" bIns="0" rtlCol="0" anchor="t">
            <a:spAutoFit/>
          </a:bodyPr>
          <a:lstStyle/>
          <a:p>
            <a:pPr algn="l">
              <a:lnSpc>
                <a:spcPts val="6580"/>
              </a:lnSpc>
            </a:pPr>
            <a:r>
              <a:rPr lang="en-US" sz="4700">
                <a:solidFill>
                  <a:srgbClr val="065FAD"/>
                </a:solidFill>
                <a:latin typeface="Francois One" panose="02000503040000020004"/>
                <a:ea typeface="Francois One" panose="02000503040000020004"/>
                <a:cs typeface="Francois One" panose="02000503040000020004"/>
                <a:sym typeface="Francois One" panose="02000503040000020004"/>
              </a:rPr>
              <a:t>II. ĐỌC HIỂU VĂN BẢN</a:t>
            </a:r>
            <a:endParaRPr lang="en-US" sz="4700">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l">
              <a:lnSpc>
                <a:spcPts val="5880"/>
              </a:lnSpc>
            </a:pPr>
            <a:r>
              <a:rPr lang="en-US" sz="4200">
                <a:solidFill>
                  <a:srgbClr val="065FAD"/>
                </a:solidFill>
                <a:latin typeface="Francois One" panose="02000503040000020004"/>
                <a:ea typeface="Francois One" panose="02000503040000020004"/>
                <a:cs typeface="Francois One" panose="02000503040000020004"/>
                <a:sym typeface="Francois One" panose="02000503040000020004"/>
              </a:rPr>
              <a:t>3. BA THẾ HỆ NHÀ GIÀN</a:t>
            </a:r>
            <a:endParaRPr lang="en-US" sz="42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7681672" y="3237200"/>
            <a:ext cx="4770616" cy="7710861"/>
            <a:chOff x="0" y="0"/>
            <a:chExt cx="1256458" cy="2030844"/>
          </a:xfrm>
        </p:grpSpPr>
        <p:sp>
          <p:nvSpPr>
            <p:cNvPr id="3" name="Freeform 3"/>
            <p:cNvSpPr/>
            <p:nvPr/>
          </p:nvSpPr>
          <p:spPr>
            <a:xfrm>
              <a:off x="0" y="0"/>
              <a:ext cx="1256458" cy="2030844"/>
            </a:xfrm>
            <a:custGeom>
              <a:avLst/>
              <a:gdLst/>
              <a:ahLst/>
              <a:cxnLst/>
              <a:rect l="l" t="t" r="r" b="b"/>
              <a:pathLst>
                <a:path w="1256458" h="2030844">
                  <a:moveTo>
                    <a:pt x="162283" y="0"/>
                  </a:moveTo>
                  <a:lnTo>
                    <a:pt x="1094175" y="0"/>
                  </a:lnTo>
                  <a:cubicBezTo>
                    <a:pt x="1183802" y="0"/>
                    <a:pt x="1256458" y="72657"/>
                    <a:pt x="1256458" y="162283"/>
                  </a:cubicBezTo>
                  <a:lnTo>
                    <a:pt x="1256458" y="1868561"/>
                  </a:lnTo>
                  <a:cubicBezTo>
                    <a:pt x="1256458" y="1958187"/>
                    <a:pt x="1183802" y="2030844"/>
                    <a:pt x="1094175" y="2030844"/>
                  </a:cubicBezTo>
                  <a:lnTo>
                    <a:pt x="162283" y="2030844"/>
                  </a:lnTo>
                  <a:cubicBezTo>
                    <a:pt x="72657" y="2030844"/>
                    <a:pt x="0" y="1958187"/>
                    <a:pt x="0" y="1868561"/>
                  </a:cubicBezTo>
                  <a:lnTo>
                    <a:pt x="0" y="162283"/>
                  </a:lnTo>
                  <a:cubicBezTo>
                    <a:pt x="0" y="72657"/>
                    <a:pt x="72657" y="0"/>
                    <a:pt x="162283" y="0"/>
                  </a:cubicBezTo>
                  <a:close/>
                </a:path>
              </a:pathLst>
            </a:custGeom>
            <a:solidFill>
              <a:srgbClr val="012F7F"/>
            </a:solidFill>
          </p:spPr>
          <p:txBody>
            <a:bodyPr/>
            <a:lstStyle/>
            <a:p>
              <a:endParaRPr lang="vi-VN"/>
            </a:p>
          </p:txBody>
        </p:sp>
        <p:sp>
          <p:nvSpPr>
            <p:cNvPr id="4" name="TextBox 4"/>
            <p:cNvSpPr txBox="1"/>
            <p:nvPr/>
          </p:nvSpPr>
          <p:spPr>
            <a:xfrm>
              <a:off x="0" y="0"/>
              <a:ext cx="1256458" cy="2030844"/>
            </a:xfrm>
            <a:prstGeom prst="rect">
              <a:avLst/>
            </a:prstGeom>
          </p:spPr>
          <p:txBody>
            <a:bodyPr lIns="50800" tIns="50800" rIns="50800" bIns="50800" rtlCol="0" anchor="ctr"/>
            <a:lstStyle/>
            <a:p>
              <a:pPr algn="ctr">
                <a:lnSpc>
                  <a:spcPts val="3000"/>
                </a:lnSpc>
              </a:pPr>
            </a:p>
          </p:txBody>
        </p:sp>
      </p:grpSp>
      <p:grpSp>
        <p:nvGrpSpPr>
          <p:cNvPr id="5" name="Group 5"/>
          <p:cNvGrpSpPr/>
          <p:nvPr/>
        </p:nvGrpSpPr>
        <p:grpSpPr>
          <a:xfrm>
            <a:off x="7956237" y="514687"/>
            <a:ext cx="4221485" cy="5246370"/>
            <a:chOff x="0" y="0"/>
            <a:chExt cx="5108702" cy="6348984"/>
          </a:xfrm>
        </p:grpSpPr>
        <p:sp>
          <p:nvSpPr>
            <p:cNvPr id="6" name="Freeform 6"/>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1"/>
              <a:stretch>
                <a:fillRect l="-117079" t="-32891" r="-42157" b="-5305"/>
              </a:stretch>
            </a:blipFill>
          </p:spPr>
          <p:txBody>
            <a:bodyPr/>
            <a:lstStyle/>
            <a:p>
              <a:endParaRPr lang="vi-VN"/>
            </a:p>
          </p:txBody>
        </p:sp>
      </p:grpSp>
      <p:grpSp>
        <p:nvGrpSpPr>
          <p:cNvPr id="7" name="Group 7"/>
          <p:cNvGrpSpPr/>
          <p:nvPr/>
        </p:nvGrpSpPr>
        <p:grpSpPr>
          <a:xfrm>
            <a:off x="9086173" y="4497722"/>
            <a:ext cx="1961614" cy="196161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9" name="TextBox 9"/>
            <p:cNvSpPr txBox="1"/>
            <p:nvPr/>
          </p:nvSpPr>
          <p:spPr>
            <a:xfrm>
              <a:off x="76200" y="76200"/>
              <a:ext cx="660400" cy="660400"/>
            </a:xfrm>
            <a:prstGeom prst="rect">
              <a:avLst/>
            </a:prstGeom>
          </p:spPr>
          <p:txBody>
            <a:bodyPr lIns="50800" tIns="50800" rIns="50800" bIns="50800" rtlCol="0" anchor="ctr"/>
            <a:lstStyle/>
            <a:p>
              <a:pPr algn="ctr">
                <a:lnSpc>
                  <a:spcPts val="3000"/>
                </a:lnSpc>
              </a:pPr>
            </a:p>
          </p:txBody>
        </p:sp>
      </p:grpSp>
      <p:grpSp>
        <p:nvGrpSpPr>
          <p:cNvPr id="10" name="Group 10"/>
          <p:cNvGrpSpPr/>
          <p:nvPr/>
        </p:nvGrpSpPr>
        <p:grpSpPr>
          <a:xfrm>
            <a:off x="12798489" y="3266883"/>
            <a:ext cx="4770616" cy="7710861"/>
            <a:chOff x="0" y="0"/>
            <a:chExt cx="1256458" cy="2030844"/>
          </a:xfrm>
        </p:grpSpPr>
        <p:sp>
          <p:nvSpPr>
            <p:cNvPr id="11" name="Freeform 11"/>
            <p:cNvSpPr/>
            <p:nvPr/>
          </p:nvSpPr>
          <p:spPr>
            <a:xfrm>
              <a:off x="0" y="0"/>
              <a:ext cx="1256458" cy="2030844"/>
            </a:xfrm>
            <a:custGeom>
              <a:avLst/>
              <a:gdLst/>
              <a:ahLst/>
              <a:cxnLst/>
              <a:rect l="l" t="t" r="r" b="b"/>
              <a:pathLst>
                <a:path w="1256458" h="2030844">
                  <a:moveTo>
                    <a:pt x="162283" y="0"/>
                  </a:moveTo>
                  <a:lnTo>
                    <a:pt x="1094175" y="0"/>
                  </a:lnTo>
                  <a:cubicBezTo>
                    <a:pt x="1183802" y="0"/>
                    <a:pt x="1256458" y="72657"/>
                    <a:pt x="1256458" y="162283"/>
                  </a:cubicBezTo>
                  <a:lnTo>
                    <a:pt x="1256458" y="1868561"/>
                  </a:lnTo>
                  <a:cubicBezTo>
                    <a:pt x="1256458" y="1958187"/>
                    <a:pt x="1183802" y="2030844"/>
                    <a:pt x="1094175" y="2030844"/>
                  </a:cubicBezTo>
                  <a:lnTo>
                    <a:pt x="162283" y="2030844"/>
                  </a:lnTo>
                  <a:cubicBezTo>
                    <a:pt x="72657" y="2030844"/>
                    <a:pt x="0" y="1958187"/>
                    <a:pt x="0" y="1868561"/>
                  </a:cubicBezTo>
                  <a:lnTo>
                    <a:pt x="0" y="162283"/>
                  </a:lnTo>
                  <a:cubicBezTo>
                    <a:pt x="0" y="72657"/>
                    <a:pt x="72657" y="0"/>
                    <a:pt x="162283" y="0"/>
                  </a:cubicBezTo>
                  <a:close/>
                </a:path>
              </a:pathLst>
            </a:custGeom>
            <a:solidFill>
              <a:srgbClr val="012F7F"/>
            </a:solidFill>
          </p:spPr>
          <p:txBody>
            <a:bodyPr/>
            <a:lstStyle/>
            <a:p>
              <a:endParaRPr lang="vi-VN"/>
            </a:p>
          </p:txBody>
        </p:sp>
        <p:sp>
          <p:nvSpPr>
            <p:cNvPr id="12" name="TextBox 12"/>
            <p:cNvSpPr txBox="1"/>
            <p:nvPr/>
          </p:nvSpPr>
          <p:spPr>
            <a:xfrm>
              <a:off x="0" y="0"/>
              <a:ext cx="1256458" cy="2030844"/>
            </a:xfrm>
            <a:prstGeom prst="rect">
              <a:avLst/>
            </a:prstGeom>
          </p:spPr>
          <p:txBody>
            <a:bodyPr lIns="50800" tIns="50800" rIns="50800" bIns="50800" rtlCol="0" anchor="ctr"/>
            <a:lstStyle/>
            <a:p>
              <a:pPr algn="ctr">
                <a:lnSpc>
                  <a:spcPts val="3000"/>
                </a:lnSpc>
              </a:pPr>
            </a:p>
          </p:txBody>
        </p:sp>
      </p:grpSp>
      <p:grpSp>
        <p:nvGrpSpPr>
          <p:cNvPr id="13" name="Group 13"/>
          <p:cNvGrpSpPr/>
          <p:nvPr/>
        </p:nvGrpSpPr>
        <p:grpSpPr>
          <a:xfrm>
            <a:off x="13073055" y="544370"/>
            <a:ext cx="4221485" cy="5246370"/>
            <a:chOff x="0" y="0"/>
            <a:chExt cx="5108702" cy="6348984"/>
          </a:xfrm>
        </p:grpSpPr>
        <p:sp>
          <p:nvSpPr>
            <p:cNvPr id="14" name="Freeform 14"/>
            <p:cNvSpPr/>
            <p:nvPr/>
          </p:nvSpPr>
          <p:spPr>
            <a:xfrm>
              <a:off x="0" y="0"/>
              <a:ext cx="5108702" cy="6348984"/>
            </a:xfrm>
            <a:custGeom>
              <a:avLst/>
              <a:gdLst/>
              <a:ahLst/>
              <a:cxnLst/>
              <a:rect l="l" t="t" r="r" b="b"/>
              <a:pathLst>
                <a:path w="5108702" h="6348984">
                  <a:moveTo>
                    <a:pt x="5108702" y="2554351"/>
                  </a:moveTo>
                  <a:lnTo>
                    <a:pt x="5108702" y="3794506"/>
                  </a:lnTo>
                  <a:cubicBezTo>
                    <a:pt x="5108702" y="5205222"/>
                    <a:pt x="3965067" y="6348857"/>
                    <a:pt x="2554351" y="6348857"/>
                  </a:cubicBezTo>
                  <a:cubicBezTo>
                    <a:pt x="1143635" y="6348984"/>
                    <a:pt x="0" y="5205349"/>
                    <a:pt x="0" y="3794506"/>
                  </a:cubicBezTo>
                  <a:lnTo>
                    <a:pt x="0" y="2554351"/>
                  </a:lnTo>
                  <a:cubicBezTo>
                    <a:pt x="0" y="1143635"/>
                    <a:pt x="1143635" y="0"/>
                    <a:pt x="2554351" y="0"/>
                  </a:cubicBezTo>
                  <a:cubicBezTo>
                    <a:pt x="3965067" y="0"/>
                    <a:pt x="5108702" y="1143635"/>
                    <a:pt x="5108702" y="2554351"/>
                  </a:cubicBezTo>
                  <a:close/>
                </a:path>
              </a:pathLst>
            </a:custGeom>
            <a:blipFill>
              <a:blip r:embed="rId2"/>
              <a:stretch>
                <a:fillRect l="-45780" r="-45780"/>
              </a:stretch>
            </a:blipFill>
          </p:spPr>
          <p:txBody>
            <a:bodyPr/>
            <a:lstStyle/>
            <a:p>
              <a:endParaRPr lang="vi-VN"/>
            </a:p>
          </p:txBody>
        </p:sp>
      </p:grpSp>
      <p:grpSp>
        <p:nvGrpSpPr>
          <p:cNvPr id="15" name="Group 15"/>
          <p:cNvGrpSpPr/>
          <p:nvPr/>
        </p:nvGrpSpPr>
        <p:grpSpPr>
          <a:xfrm>
            <a:off x="14202990" y="4527405"/>
            <a:ext cx="1961614" cy="196161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91B"/>
            </a:solidFill>
          </p:spPr>
          <p:txBody>
            <a:bodyPr/>
            <a:lstStyle/>
            <a:p>
              <a:endParaRPr lang="vi-VN"/>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3000"/>
                </a:lnSpc>
              </a:pPr>
            </a:p>
          </p:txBody>
        </p:sp>
      </p:grpSp>
      <p:sp>
        <p:nvSpPr>
          <p:cNvPr id="18" name="Freeform 18"/>
          <p:cNvSpPr/>
          <p:nvPr/>
        </p:nvSpPr>
        <p:spPr>
          <a:xfrm>
            <a:off x="9662279" y="5073829"/>
            <a:ext cx="809401" cy="809401"/>
          </a:xfrm>
          <a:custGeom>
            <a:avLst/>
            <a:gdLst/>
            <a:ahLst/>
            <a:cxnLst/>
            <a:rect l="l" t="t" r="r" b="b"/>
            <a:pathLst>
              <a:path w="809401" h="809401">
                <a:moveTo>
                  <a:pt x="0" y="0"/>
                </a:moveTo>
                <a:lnTo>
                  <a:pt x="809402" y="0"/>
                </a:lnTo>
                <a:lnTo>
                  <a:pt x="809402" y="809401"/>
                </a:lnTo>
                <a:lnTo>
                  <a:pt x="0" y="8094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9" name="Freeform 19"/>
          <p:cNvSpPr/>
          <p:nvPr/>
        </p:nvSpPr>
        <p:spPr>
          <a:xfrm>
            <a:off x="14813807" y="4985209"/>
            <a:ext cx="739981" cy="986641"/>
          </a:xfrm>
          <a:custGeom>
            <a:avLst/>
            <a:gdLst/>
            <a:ahLst/>
            <a:cxnLst/>
            <a:rect l="l" t="t" r="r" b="b"/>
            <a:pathLst>
              <a:path w="739981" h="986641">
                <a:moveTo>
                  <a:pt x="0" y="0"/>
                </a:moveTo>
                <a:lnTo>
                  <a:pt x="739981" y="0"/>
                </a:lnTo>
                <a:lnTo>
                  <a:pt x="739981" y="986641"/>
                </a:lnTo>
                <a:lnTo>
                  <a:pt x="0" y="986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20" name="Group 20"/>
          <p:cNvGrpSpPr/>
          <p:nvPr/>
        </p:nvGrpSpPr>
        <p:grpSpPr>
          <a:xfrm>
            <a:off x="-2227757" y="-4229819"/>
            <a:ext cx="10118711" cy="5086426"/>
            <a:chOff x="0" y="0"/>
            <a:chExt cx="1616949" cy="812800"/>
          </a:xfrm>
        </p:grpSpPr>
        <p:sp>
          <p:nvSpPr>
            <p:cNvPr id="21" name="Freeform 21"/>
            <p:cNvSpPr/>
            <p:nvPr/>
          </p:nvSpPr>
          <p:spPr>
            <a:xfrm>
              <a:off x="0" y="0"/>
              <a:ext cx="1616948" cy="812800"/>
            </a:xfrm>
            <a:custGeom>
              <a:avLst/>
              <a:gdLst/>
              <a:ahLst/>
              <a:cxnLst/>
              <a:rect l="l" t="t" r="r" b="b"/>
              <a:pathLst>
                <a:path w="1616948" h="812800">
                  <a:moveTo>
                    <a:pt x="808474" y="0"/>
                  </a:moveTo>
                  <a:cubicBezTo>
                    <a:pt x="361966" y="0"/>
                    <a:pt x="0" y="181951"/>
                    <a:pt x="0" y="406400"/>
                  </a:cubicBezTo>
                  <a:cubicBezTo>
                    <a:pt x="0" y="630849"/>
                    <a:pt x="361966" y="812800"/>
                    <a:pt x="808474" y="812800"/>
                  </a:cubicBezTo>
                  <a:cubicBezTo>
                    <a:pt x="1254982" y="812800"/>
                    <a:pt x="1616948" y="630849"/>
                    <a:pt x="1616948" y="406400"/>
                  </a:cubicBezTo>
                  <a:cubicBezTo>
                    <a:pt x="1616948" y="181951"/>
                    <a:pt x="1254982" y="0"/>
                    <a:pt x="808474" y="0"/>
                  </a:cubicBezTo>
                  <a:close/>
                </a:path>
              </a:pathLst>
            </a:custGeom>
            <a:solidFill>
              <a:srgbClr val="065FAD"/>
            </a:solidFill>
          </p:spPr>
          <p:txBody>
            <a:bodyPr/>
            <a:lstStyle/>
            <a:p>
              <a:endParaRPr lang="vi-VN"/>
            </a:p>
          </p:txBody>
        </p:sp>
        <p:sp>
          <p:nvSpPr>
            <p:cNvPr id="22" name="TextBox 22"/>
            <p:cNvSpPr txBox="1"/>
            <p:nvPr/>
          </p:nvSpPr>
          <p:spPr>
            <a:xfrm>
              <a:off x="151589" y="76200"/>
              <a:ext cx="1313771" cy="660400"/>
            </a:xfrm>
            <a:prstGeom prst="rect">
              <a:avLst/>
            </a:prstGeom>
          </p:spPr>
          <p:txBody>
            <a:bodyPr lIns="50800" tIns="50800" rIns="50800" bIns="50800" rtlCol="0" anchor="ctr"/>
            <a:lstStyle/>
            <a:p>
              <a:pPr algn="ctr">
                <a:lnSpc>
                  <a:spcPts val="3000"/>
                </a:lnSpc>
              </a:pPr>
            </a:p>
          </p:txBody>
        </p:sp>
      </p:grpSp>
      <p:sp>
        <p:nvSpPr>
          <p:cNvPr id="23" name="Freeform 23"/>
          <p:cNvSpPr/>
          <p:nvPr/>
        </p:nvSpPr>
        <p:spPr>
          <a:xfrm>
            <a:off x="0" y="-53563"/>
            <a:ext cx="5817335" cy="1820341"/>
          </a:xfrm>
          <a:custGeom>
            <a:avLst/>
            <a:gdLst/>
            <a:ahLst/>
            <a:cxnLst/>
            <a:rect l="l" t="t" r="r" b="b"/>
            <a:pathLst>
              <a:path w="5817335" h="1820341">
                <a:moveTo>
                  <a:pt x="0" y="0"/>
                </a:moveTo>
                <a:lnTo>
                  <a:pt x="5817335" y="0"/>
                </a:lnTo>
                <a:lnTo>
                  <a:pt x="5817335" y="1820341"/>
                </a:lnTo>
                <a:lnTo>
                  <a:pt x="0" y="1820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4" name="Freeform 24"/>
          <p:cNvSpPr/>
          <p:nvPr/>
        </p:nvSpPr>
        <p:spPr>
          <a:xfrm rot="243278" flipH="1">
            <a:off x="-1284957" y="9124923"/>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5" name="TextBox 25"/>
          <p:cNvSpPr txBox="1"/>
          <p:nvPr/>
        </p:nvSpPr>
        <p:spPr>
          <a:xfrm>
            <a:off x="7825671" y="6922608"/>
            <a:ext cx="4352051" cy="2223771"/>
          </a:xfrm>
          <a:prstGeom prst="rect">
            <a:avLst/>
          </a:prstGeom>
        </p:spPr>
        <p:txBody>
          <a:bodyPr lIns="0" tIns="0" rIns="0" bIns="0" rtlCol="0" anchor="t">
            <a:spAutoFit/>
          </a:bodyPr>
          <a:lstStyle/>
          <a:p>
            <a:pPr algn="just">
              <a:lnSpc>
                <a:spcPts val="4480"/>
              </a:lnSpc>
            </a:pPr>
            <a:r>
              <a:rPr lang="en-US" sz="3200">
                <a:solidFill>
                  <a:srgbClr val="FFFFFF"/>
                </a:solidFill>
                <a:latin typeface="Montserrat"/>
                <a:ea typeface="Montserrat"/>
                <a:cs typeface="Montserrat"/>
                <a:sym typeface="Montserrat"/>
              </a:rPr>
              <a:t>Vui sướng, ca ngợi tự hào trước vùng đảo chìm nhiều tài nguyên trù phú.</a:t>
            </a:r>
            <a:endParaRPr lang="en-US" sz="3200">
              <a:solidFill>
                <a:srgbClr val="FFFFFF"/>
              </a:solidFill>
              <a:latin typeface="Montserrat"/>
              <a:ea typeface="Montserrat"/>
              <a:cs typeface="Montserrat"/>
              <a:sym typeface="Montserrat"/>
            </a:endParaRPr>
          </a:p>
        </p:txBody>
      </p:sp>
      <p:sp>
        <p:nvSpPr>
          <p:cNvPr id="26" name="TextBox 26"/>
          <p:cNvSpPr txBox="1"/>
          <p:nvPr/>
        </p:nvSpPr>
        <p:spPr>
          <a:xfrm>
            <a:off x="13073055" y="6913083"/>
            <a:ext cx="4352051" cy="2785746"/>
          </a:xfrm>
          <a:prstGeom prst="rect">
            <a:avLst/>
          </a:prstGeom>
        </p:spPr>
        <p:txBody>
          <a:bodyPr lIns="0" tIns="0" rIns="0" bIns="0" rtlCol="0" anchor="t">
            <a:spAutoFit/>
          </a:bodyPr>
          <a:lstStyle/>
          <a:p>
            <a:pPr algn="just">
              <a:lnSpc>
                <a:spcPts val="4480"/>
              </a:lnSpc>
            </a:pPr>
            <a:r>
              <a:rPr lang="en-US" sz="3200">
                <a:solidFill>
                  <a:srgbClr val="FFFFFF"/>
                </a:solidFill>
                <a:latin typeface="Montserrat"/>
                <a:ea typeface="Montserrat"/>
                <a:cs typeface="Montserrat"/>
                <a:sym typeface="Montserrat"/>
              </a:rPr>
              <a:t>Đau đớn, tưởng niệm, ngợi ca sự hi sinh anh dũng của các chiến sĩ nhà giàn đã hi sinh.</a:t>
            </a:r>
            <a:endParaRPr lang="en-US" sz="3200">
              <a:solidFill>
                <a:srgbClr val="FFFFFF"/>
              </a:solidFill>
              <a:latin typeface="Montserrat"/>
              <a:ea typeface="Montserrat"/>
              <a:cs typeface="Montserrat"/>
              <a:sym typeface="Montserrat"/>
            </a:endParaRPr>
          </a:p>
        </p:txBody>
      </p:sp>
      <p:sp>
        <p:nvSpPr>
          <p:cNvPr id="27" name="TextBox 27"/>
          <p:cNvSpPr txBox="1"/>
          <p:nvPr/>
        </p:nvSpPr>
        <p:spPr>
          <a:xfrm>
            <a:off x="359868" y="2019073"/>
            <a:ext cx="7245272" cy="1544320"/>
          </a:xfrm>
          <a:prstGeom prst="rect">
            <a:avLst/>
          </a:prstGeom>
        </p:spPr>
        <p:txBody>
          <a:bodyPr lIns="0" tIns="0" rIns="0" bIns="0" rtlCol="0" anchor="t">
            <a:spAutoFit/>
          </a:bodyPr>
          <a:lstStyle/>
          <a:p>
            <a:pPr algn="l">
              <a:lnSpc>
                <a:spcPts val="6580"/>
              </a:lnSpc>
            </a:pPr>
            <a:r>
              <a:rPr lang="en-US" sz="4700">
                <a:solidFill>
                  <a:srgbClr val="065FAD"/>
                </a:solidFill>
                <a:latin typeface="Francois One" panose="02000503040000020004"/>
                <a:ea typeface="Francois One" panose="02000503040000020004"/>
                <a:cs typeface="Francois One" panose="02000503040000020004"/>
                <a:sym typeface="Francois One" panose="02000503040000020004"/>
              </a:rPr>
              <a:t>II. ĐỌC HIỂU VĂN BẢN</a:t>
            </a:r>
            <a:endParaRPr lang="en-US" sz="4700">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l">
              <a:lnSpc>
                <a:spcPts val="5880"/>
              </a:lnSpc>
            </a:pPr>
            <a:r>
              <a:rPr lang="en-US" sz="4200">
                <a:solidFill>
                  <a:srgbClr val="065FAD"/>
                </a:solidFill>
                <a:latin typeface="Francois One" panose="02000503040000020004"/>
                <a:ea typeface="Francois One" panose="02000503040000020004"/>
                <a:cs typeface="Francois One" panose="02000503040000020004"/>
                <a:sym typeface="Francois One" panose="02000503040000020004"/>
              </a:rPr>
              <a:t>4. CẢM XÚC CỦA TÁC GIẢ</a:t>
            </a:r>
            <a:endParaRPr lang="en-US" sz="42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28" name="TextBox 28"/>
          <p:cNvSpPr txBox="1"/>
          <p:nvPr/>
        </p:nvSpPr>
        <p:spPr>
          <a:xfrm>
            <a:off x="359868" y="4147812"/>
            <a:ext cx="6832864" cy="4768851"/>
          </a:xfrm>
          <a:prstGeom prst="rect">
            <a:avLst/>
          </a:prstGeom>
        </p:spPr>
        <p:txBody>
          <a:bodyPr lIns="0" tIns="0" rIns="0" bIns="0" rtlCol="0" anchor="t">
            <a:spAutoFit/>
          </a:bodyPr>
          <a:lstStyle/>
          <a:p>
            <a:pPr marL="755650" lvl="1" indent="-377825" algn="just">
              <a:lnSpc>
                <a:spcPts val="5425"/>
              </a:lnSpc>
              <a:buFont typeface="Arial" panose="020B0604020202020204"/>
              <a:buChar char="•"/>
            </a:pPr>
            <a:r>
              <a:rPr lang="en-US" sz="3500">
                <a:solidFill>
                  <a:srgbClr val="4D4033"/>
                </a:solidFill>
                <a:latin typeface="Roboto Bold" panose="02000000000000000000"/>
                <a:ea typeface="Roboto Bold" panose="02000000000000000000"/>
                <a:cs typeface="Roboto Bold" panose="02000000000000000000"/>
                <a:sym typeface="Roboto Bold" panose="02000000000000000000"/>
              </a:rPr>
              <a:t>Trân trọng, tự hào vì sự thay đổi của nhà giàn ngày càng vững chắc, kiên cố hơn trước sóng gió biển khơi.</a:t>
            </a:r>
            <a:endParaRPr lang="en-US" sz="3500">
              <a:solidFill>
                <a:srgbClr val="4D4033"/>
              </a:solidFill>
              <a:latin typeface="Roboto Bold" panose="02000000000000000000"/>
              <a:ea typeface="Roboto Bold" panose="02000000000000000000"/>
              <a:cs typeface="Roboto Bold" panose="02000000000000000000"/>
              <a:sym typeface="Roboto Bold" panose="02000000000000000000"/>
            </a:endParaRPr>
          </a:p>
          <a:p>
            <a:pPr marL="755650" lvl="1" indent="-377825" algn="just">
              <a:lnSpc>
                <a:spcPts val="5425"/>
              </a:lnSpc>
              <a:buFont typeface="Arial" panose="020B0604020202020204"/>
              <a:buChar char="•"/>
            </a:pPr>
            <a:r>
              <a:rPr lang="en-US" sz="3500">
                <a:solidFill>
                  <a:srgbClr val="FF3131"/>
                </a:solidFill>
                <a:latin typeface="Roboto Bold" panose="02000000000000000000"/>
                <a:ea typeface="Roboto Bold" panose="02000000000000000000"/>
                <a:cs typeface="Roboto Bold" panose="02000000000000000000"/>
                <a:sym typeface="Roboto Bold" panose="02000000000000000000"/>
              </a:rPr>
              <a:t>Ngạc nhiên, ngưỡng mộ, khâm phục.</a:t>
            </a:r>
            <a:endParaRPr lang="en-US" sz="3500">
              <a:solidFill>
                <a:srgbClr val="FF3131"/>
              </a:solidFill>
              <a:latin typeface="Roboto Bold" panose="02000000000000000000"/>
              <a:ea typeface="Roboto Bold" panose="02000000000000000000"/>
              <a:cs typeface="Roboto Bold" panose="02000000000000000000"/>
              <a:sym typeface="Roboto Bold" panose="02000000000000000000"/>
            </a:endParaRPr>
          </a:p>
          <a:p>
            <a:pPr marL="755650" lvl="1" indent="-377825" algn="just">
              <a:lnSpc>
                <a:spcPts val="5425"/>
              </a:lnSpc>
              <a:buFont typeface="Arial" panose="020B0604020202020204"/>
              <a:buChar char="•"/>
            </a:pPr>
            <a:r>
              <a:rPr lang="en-US" sz="3500">
                <a:solidFill>
                  <a:srgbClr val="5E17EB"/>
                </a:solidFill>
                <a:latin typeface="Roboto Bold" panose="02000000000000000000"/>
                <a:ea typeface="Roboto Bold" panose="02000000000000000000"/>
                <a:cs typeface="Roboto Bold" panose="02000000000000000000"/>
                <a:sym typeface="Roboto Bold" panose="02000000000000000000"/>
              </a:rPr>
              <a:t>Hi vọng, tin tưởng.</a:t>
            </a:r>
            <a:endParaRPr lang="en-US" sz="3500">
              <a:solidFill>
                <a:srgbClr val="5E17EB"/>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rot="-10800000">
            <a:off x="11032622" y="9078286"/>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TextBox 9"/>
          <p:cNvSpPr txBox="1"/>
          <p:nvPr/>
        </p:nvSpPr>
        <p:spPr>
          <a:xfrm>
            <a:off x="8251315" y="757875"/>
            <a:ext cx="9007985" cy="932813"/>
          </a:xfrm>
          <a:prstGeom prst="rect">
            <a:avLst/>
          </a:prstGeom>
        </p:spPr>
        <p:txBody>
          <a:bodyPr lIns="0" tIns="0" rIns="0" bIns="0" rtlCol="0" anchor="t">
            <a:spAutoFit/>
          </a:bodyPr>
          <a:lstStyle/>
          <a:p>
            <a:pPr algn="ctr">
              <a:lnSpc>
                <a:spcPts val="7100"/>
              </a:lnSpc>
            </a:pPr>
            <a:r>
              <a:rPr lang="en-US" sz="6000">
                <a:solidFill>
                  <a:srgbClr val="065FAD"/>
                </a:solidFill>
                <a:latin typeface="Francois One" panose="02000503040000020004"/>
                <a:ea typeface="Francois One" panose="02000503040000020004"/>
                <a:cs typeface="Francois One" panose="02000503040000020004"/>
                <a:sym typeface="Francois One" panose="02000503040000020004"/>
              </a:rPr>
              <a:t>TỔNG KẾT</a:t>
            </a:r>
            <a:endParaRPr lang="en-US" sz="60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10" name="TextBox 10"/>
          <p:cNvSpPr txBox="1"/>
          <p:nvPr/>
        </p:nvSpPr>
        <p:spPr>
          <a:xfrm>
            <a:off x="8251315" y="1614488"/>
            <a:ext cx="9755757" cy="6418424"/>
          </a:xfrm>
          <a:prstGeom prst="rect">
            <a:avLst/>
          </a:prstGeom>
        </p:spPr>
        <p:txBody>
          <a:bodyPr lIns="0" tIns="0" rIns="0" bIns="0" rtlCol="0" anchor="t">
            <a:spAutoFit/>
          </a:bodyPr>
          <a:lstStyle/>
          <a:p>
            <a:pPr algn="just">
              <a:lnSpc>
                <a:spcPts val="4760"/>
              </a:lnSpc>
            </a:pPr>
            <a:r>
              <a:rPr lang="en-US" sz="3400">
                <a:solidFill>
                  <a:srgbClr val="FF3131"/>
                </a:solidFill>
                <a:latin typeface="Roboto Bold" panose="02000000000000000000"/>
                <a:ea typeface="Roboto Bold" panose="02000000000000000000"/>
                <a:cs typeface="Roboto Bold" panose="02000000000000000000"/>
                <a:sym typeface="Roboto Bold" panose="02000000000000000000"/>
              </a:rPr>
              <a:t>1. Nội dung</a:t>
            </a:r>
            <a:endParaRPr lang="en-US" sz="3400">
              <a:solidFill>
                <a:srgbClr val="FF3131"/>
              </a:solidFill>
              <a:latin typeface="Roboto Bold" panose="02000000000000000000"/>
              <a:ea typeface="Roboto Bold" panose="02000000000000000000"/>
              <a:cs typeface="Roboto Bold" panose="02000000000000000000"/>
              <a:sym typeface="Roboto Bold" panose="02000000000000000000"/>
            </a:endParaRPr>
          </a:p>
          <a:p>
            <a:pPr algn="just">
              <a:lnSpc>
                <a:spcPts val="4480"/>
              </a:lnSpc>
            </a:pPr>
            <a:r>
              <a:rPr lang="en-US" sz="3200" b="1">
                <a:solidFill>
                  <a:srgbClr val="065FAD"/>
                </a:solidFill>
                <a:latin typeface="Roboto Bold" panose="02000000000000000000"/>
                <a:ea typeface="Roboto Bold" panose="02000000000000000000"/>
                <a:cs typeface="Roboto Bold" panose="02000000000000000000"/>
                <a:sym typeface="Roboto Bold" panose="02000000000000000000"/>
              </a:rPr>
              <a:t>- Ca ngợi vẻ đẹp tiềm năng của vùng biển đất nước.</a:t>
            </a:r>
            <a:endParaRPr lang="en-US" sz="3200" b="1">
              <a:solidFill>
                <a:srgbClr val="065FAD"/>
              </a:solidFill>
              <a:latin typeface="Roboto Bold" panose="02000000000000000000"/>
              <a:ea typeface="Roboto Bold" panose="02000000000000000000"/>
              <a:cs typeface="Roboto Bold" panose="02000000000000000000"/>
              <a:sym typeface="Roboto Bold" panose="02000000000000000000"/>
            </a:endParaRPr>
          </a:p>
          <a:p>
            <a:pPr algn="just">
              <a:lnSpc>
                <a:spcPts val="4480"/>
              </a:lnSpc>
            </a:pPr>
            <a:r>
              <a:rPr lang="en-US" sz="3200" b="1">
                <a:solidFill>
                  <a:srgbClr val="065FAD"/>
                </a:solidFill>
                <a:latin typeface="Roboto Bold" panose="02000000000000000000"/>
                <a:ea typeface="Roboto Bold" panose="02000000000000000000"/>
                <a:cs typeface="Roboto Bold" panose="02000000000000000000"/>
                <a:sym typeface="Roboto Bold" panose="02000000000000000000"/>
              </a:rPr>
              <a:t>- Vui sướng trước sự đổi thay của nhà giàn.</a:t>
            </a:r>
            <a:endParaRPr lang="en-US" sz="3200" b="1">
              <a:solidFill>
                <a:srgbClr val="065FAD"/>
              </a:solidFill>
              <a:latin typeface="Roboto Bold" panose="02000000000000000000"/>
              <a:ea typeface="Roboto Bold" panose="02000000000000000000"/>
              <a:cs typeface="Roboto Bold" panose="02000000000000000000"/>
              <a:sym typeface="Roboto Bold" panose="02000000000000000000"/>
            </a:endParaRPr>
          </a:p>
          <a:p>
            <a:pPr algn="just">
              <a:lnSpc>
                <a:spcPts val="4480"/>
              </a:lnSpc>
            </a:pPr>
            <a:r>
              <a:rPr lang="en-US" sz="3200" b="1">
                <a:solidFill>
                  <a:srgbClr val="065FAD"/>
                </a:solidFill>
                <a:latin typeface="Roboto Bold" panose="02000000000000000000"/>
                <a:ea typeface="Roboto Bold" panose="02000000000000000000"/>
                <a:cs typeface="Roboto Bold" panose="02000000000000000000"/>
                <a:sym typeface="Roboto Bold" panose="02000000000000000000"/>
              </a:rPr>
              <a:t>- Thấu hiểu những nỗi vất vả, mất mát của các chiến sĩ nhà giàn và gia đình của họ.</a:t>
            </a:r>
            <a:endParaRPr lang="en-US" sz="3200" b="1">
              <a:solidFill>
                <a:srgbClr val="065FAD"/>
              </a:solidFill>
              <a:latin typeface="Roboto Bold" panose="02000000000000000000"/>
              <a:ea typeface="Roboto Bold" panose="02000000000000000000"/>
              <a:cs typeface="Roboto Bold" panose="02000000000000000000"/>
              <a:sym typeface="Roboto Bold" panose="02000000000000000000"/>
            </a:endParaRPr>
          </a:p>
          <a:p>
            <a:pPr algn="just">
              <a:lnSpc>
                <a:spcPts val="4480"/>
              </a:lnSpc>
            </a:pPr>
            <a:r>
              <a:rPr lang="en-US" sz="3200" b="1">
                <a:solidFill>
                  <a:srgbClr val="065FAD"/>
                </a:solidFill>
                <a:latin typeface="Roboto Bold" panose="02000000000000000000"/>
                <a:ea typeface="Roboto Bold" panose="02000000000000000000"/>
                <a:cs typeface="Roboto Bold" panose="02000000000000000000"/>
                <a:sym typeface="Roboto Bold" panose="02000000000000000000"/>
              </a:rPr>
              <a:t>- Bài phóng sự như một lời kêu gọi, thức tỉnh mọi người trong xã hội cần có lòng biết ơn và luôn nhớ đến những con người đã và đang ngày đêm đối mặt hiểm nguy để bảo vệ Tổ quốc.</a:t>
            </a:r>
            <a:endParaRPr lang="en-US" sz="3200" b="1">
              <a:solidFill>
                <a:srgbClr val="065FAD"/>
              </a:solidFill>
              <a:latin typeface="Roboto Bold" panose="02000000000000000000"/>
              <a:ea typeface="Roboto Bold" panose="02000000000000000000"/>
              <a:cs typeface="Roboto Bold" panose="02000000000000000000"/>
              <a:sym typeface="Roboto Bold" panose="02000000000000000000"/>
            </a:endParaRPr>
          </a:p>
          <a:p>
            <a:pPr algn="just">
              <a:lnSpc>
                <a:spcPts val="4760"/>
              </a:lnSpc>
            </a:pPr>
            <a:r>
              <a:rPr lang="en-US" sz="3400">
                <a:solidFill>
                  <a:srgbClr val="FF3131"/>
                </a:solidFill>
                <a:latin typeface="Roboto Bold" panose="02000000000000000000"/>
                <a:ea typeface="Roboto Bold" panose="02000000000000000000"/>
                <a:cs typeface="Roboto Bold" panose="02000000000000000000"/>
                <a:sym typeface="Roboto Bold" panose="02000000000000000000"/>
              </a:rPr>
              <a:t>2. Nghệ thuật</a:t>
            </a:r>
            <a:endParaRPr lang="en-US" sz="3400">
              <a:solidFill>
                <a:srgbClr val="FF3131"/>
              </a:solidFill>
              <a:latin typeface="Roboto Bold" panose="02000000000000000000"/>
              <a:ea typeface="Roboto Bold" panose="02000000000000000000"/>
              <a:cs typeface="Roboto Bold" panose="02000000000000000000"/>
              <a:sym typeface="Roboto Bold" panose="02000000000000000000"/>
            </a:endParaRPr>
          </a:p>
          <a:p>
            <a:pPr algn="just">
              <a:lnSpc>
                <a:spcPts val="4760"/>
              </a:lnSpc>
            </a:pPr>
            <a:r>
              <a:rPr lang="en-US" sz="3400">
                <a:solidFill>
                  <a:srgbClr val="065FAD"/>
                </a:solidFill>
                <a:latin typeface="Roboto Bold" panose="02000000000000000000"/>
                <a:ea typeface="Roboto Bold" panose="02000000000000000000"/>
                <a:cs typeface="Roboto Bold" panose="02000000000000000000"/>
                <a:sym typeface="Roboto Bold" panose="02000000000000000000"/>
              </a:rPr>
              <a:t>- Sự kết hợp giữa yếu tố xác thực với các thủ pháp</a:t>
            </a:r>
            <a:endParaRPr lang="en-US" sz="3400">
              <a:solidFill>
                <a:srgbClr val="065FAD"/>
              </a:solidFill>
              <a:latin typeface="Roboto Bold" panose="02000000000000000000"/>
              <a:ea typeface="Roboto Bold" panose="02000000000000000000"/>
              <a:cs typeface="Roboto Bold" panose="02000000000000000000"/>
              <a:sym typeface="Roboto Bold" panose="02000000000000000000"/>
            </a:endParaRPr>
          </a:p>
        </p:txBody>
      </p:sp>
      <p:sp>
        <p:nvSpPr>
          <p:cNvPr id="11" name="TextBox 11"/>
          <p:cNvSpPr txBox="1"/>
          <p:nvPr/>
        </p:nvSpPr>
        <p:spPr>
          <a:xfrm>
            <a:off x="7060107" y="7978902"/>
            <a:ext cx="10946965" cy="990600"/>
          </a:xfrm>
          <a:prstGeom prst="rect">
            <a:avLst/>
          </a:prstGeom>
        </p:spPr>
        <p:txBody>
          <a:bodyPr lIns="0" tIns="0" rIns="0" bIns="0" rtlCol="0" anchor="t">
            <a:spAutoFit/>
          </a:bodyPr>
          <a:lstStyle/>
          <a:p>
            <a:pPr algn="just">
              <a:lnSpc>
                <a:spcPts val="3840"/>
              </a:lnSpc>
              <a:spcBef>
                <a:spcPct val="0"/>
              </a:spcBef>
            </a:pPr>
            <a:r>
              <a:rPr lang="en-US" sz="3200">
                <a:solidFill>
                  <a:srgbClr val="065FAD"/>
                </a:solidFill>
                <a:latin typeface="Roboto Bold" panose="02000000000000000000"/>
                <a:ea typeface="Roboto Bold" panose="02000000000000000000"/>
                <a:cs typeface="Roboto Bold" panose="02000000000000000000"/>
                <a:sym typeface="Roboto Bold" panose="02000000000000000000"/>
              </a:rPr>
              <a:t>nghệ thuật khiến câu chuyện về người lính trên nhà giàn ở quần đảo Trường Sa hiện lên vừa chân thực vừa xúc động.</a:t>
            </a:r>
            <a:endParaRPr lang="en-US" sz="3200">
              <a:solidFill>
                <a:srgbClr val="065FAD"/>
              </a:solidFill>
              <a:latin typeface="Roboto Bold" panose="02000000000000000000"/>
              <a:ea typeface="Roboto Bold" panose="02000000000000000000"/>
              <a:cs typeface="Roboto Bold" panose="02000000000000000000"/>
              <a:sym typeface="Roboto Bold" panose="0200000000000000000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rot="-10800000">
            <a:off x="10972800" y="7997952"/>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TextBox 9"/>
          <p:cNvSpPr txBox="1"/>
          <p:nvPr/>
        </p:nvSpPr>
        <p:spPr>
          <a:xfrm>
            <a:off x="8653939" y="1736697"/>
            <a:ext cx="9007985" cy="932813"/>
          </a:xfrm>
          <a:prstGeom prst="rect">
            <a:avLst/>
          </a:prstGeom>
        </p:spPr>
        <p:txBody>
          <a:bodyPr lIns="0" tIns="0" rIns="0" bIns="0" rtlCol="0" anchor="t">
            <a:spAutoFit/>
          </a:bodyPr>
          <a:lstStyle/>
          <a:p>
            <a:pPr algn="ctr">
              <a:lnSpc>
                <a:spcPts val="7100"/>
              </a:lnSpc>
            </a:pPr>
            <a:r>
              <a:rPr lang="en-US" sz="7100">
                <a:solidFill>
                  <a:srgbClr val="065FAD"/>
                </a:solidFill>
                <a:latin typeface="Francois One" panose="02000503040000020004"/>
                <a:ea typeface="Francois One" panose="02000503040000020004"/>
                <a:cs typeface="Francois One" panose="02000503040000020004"/>
                <a:sym typeface="Francois One" panose="02000503040000020004"/>
              </a:rPr>
              <a:t>LUYỆN TẬP</a:t>
            </a:r>
            <a:endParaRPr lang="en-US" sz="71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10" name="TextBox 10"/>
          <p:cNvSpPr txBox="1"/>
          <p:nvPr/>
        </p:nvSpPr>
        <p:spPr>
          <a:xfrm>
            <a:off x="8272033" y="3236499"/>
            <a:ext cx="9630056" cy="3550921"/>
          </a:xfrm>
          <a:prstGeom prst="rect">
            <a:avLst/>
          </a:prstGeom>
        </p:spPr>
        <p:txBody>
          <a:bodyPr lIns="0" tIns="0" rIns="0" bIns="0" rtlCol="0" anchor="t">
            <a:spAutoFit/>
          </a:bodyPr>
          <a:lstStyle/>
          <a:p>
            <a:pPr algn="just">
              <a:lnSpc>
                <a:spcPts val="5700"/>
              </a:lnSpc>
            </a:pPr>
            <a:r>
              <a:rPr lang="en-US" sz="3800">
                <a:solidFill>
                  <a:srgbClr val="065FAD"/>
                </a:solidFill>
                <a:latin typeface="Arimo" panose="020B0604020202020204"/>
                <a:ea typeface="Arimo" panose="020B0604020202020204"/>
                <a:cs typeface="Arimo" panose="020B0604020202020204"/>
                <a:sym typeface="Arimo" panose="020B0604020202020204"/>
              </a:rPr>
              <a:t>1. Hãy viết đoạn văn nghị luận bàn về giá trị của vùng biển Việt Nam. </a:t>
            </a:r>
            <a:endParaRPr lang="en-US" sz="3800">
              <a:solidFill>
                <a:srgbClr val="065FAD"/>
              </a:solidFill>
              <a:latin typeface="Arimo" panose="020B0604020202020204"/>
              <a:ea typeface="Arimo" panose="020B0604020202020204"/>
              <a:cs typeface="Arimo" panose="020B0604020202020204"/>
              <a:sym typeface="Arimo" panose="020B0604020202020204"/>
            </a:endParaRPr>
          </a:p>
          <a:p>
            <a:pPr algn="just">
              <a:lnSpc>
                <a:spcPts val="5700"/>
              </a:lnSpc>
            </a:pPr>
            <a:r>
              <a:rPr lang="en-US" sz="3800">
                <a:solidFill>
                  <a:srgbClr val="065FAD"/>
                </a:solidFill>
                <a:latin typeface="Arimo" panose="020B0604020202020204"/>
                <a:ea typeface="Arimo" panose="020B0604020202020204"/>
                <a:cs typeface="Arimo" panose="020B0604020202020204"/>
                <a:sym typeface="Arimo" panose="020B0604020202020204"/>
              </a:rPr>
              <a:t>2. Em đã từng đi du lịch biển cùng gia đình, hãy viết một phóng sự ngắn về bãi biển mà em ấn tượng. </a:t>
            </a:r>
            <a:endParaRPr lang="en-US" sz="3800">
              <a:solidFill>
                <a:srgbClr val="065FAD"/>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rot="-10800000">
            <a:off x="10972800" y="7997952"/>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Freeform 9"/>
          <p:cNvSpPr/>
          <p:nvPr/>
        </p:nvSpPr>
        <p:spPr>
          <a:xfrm>
            <a:off x="13577985" y="4158350"/>
            <a:ext cx="4083939" cy="41148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Freeform 10"/>
          <p:cNvSpPr/>
          <p:nvPr/>
        </p:nvSpPr>
        <p:spPr>
          <a:xfrm>
            <a:off x="5842731" y="5786905"/>
            <a:ext cx="7315200" cy="3471395"/>
          </a:xfrm>
          <a:custGeom>
            <a:avLst/>
            <a:gdLst/>
            <a:ahLst/>
            <a:cxnLst/>
            <a:rect l="l" t="t" r="r" b="b"/>
            <a:pathLst>
              <a:path w="7315200" h="3471395">
                <a:moveTo>
                  <a:pt x="0" y="0"/>
                </a:moveTo>
                <a:lnTo>
                  <a:pt x="7315200" y="0"/>
                </a:lnTo>
                <a:lnTo>
                  <a:pt x="7315200" y="3471395"/>
                </a:lnTo>
                <a:lnTo>
                  <a:pt x="0" y="34713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1" name="TextBox 11"/>
          <p:cNvSpPr txBox="1"/>
          <p:nvPr/>
        </p:nvSpPr>
        <p:spPr>
          <a:xfrm>
            <a:off x="8653939" y="1171575"/>
            <a:ext cx="9007985" cy="932813"/>
          </a:xfrm>
          <a:prstGeom prst="rect">
            <a:avLst/>
          </a:prstGeom>
        </p:spPr>
        <p:txBody>
          <a:bodyPr lIns="0" tIns="0" rIns="0" bIns="0" rtlCol="0" anchor="t">
            <a:spAutoFit/>
          </a:bodyPr>
          <a:lstStyle/>
          <a:p>
            <a:pPr algn="ctr">
              <a:lnSpc>
                <a:spcPts val="7100"/>
              </a:lnSpc>
            </a:pPr>
            <a:r>
              <a:rPr lang="en-US" sz="7100">
                <a:solidFill>
                  <a:srgbClr val="065FAD"/>
                </a:solidFill>
                <a:latin typeface="Francois One" panose="02000503040000020004"/>
                <a:ea typeface="Francois One" panose="02000503040000020004"/>
                <a:cs typeface="Francois One" panose="02000503040000020004"/>
                <a:sym typeface="Francois One" panose="02000503040000020004"/>
              </a:rPr>
              <a:t>VẬN DỤNG, MỞ RỘNG</a:t>
            </a:r>
            <a:endParaRPr lang="en-US" sz="71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12" name="TextBox 12"/>
          <p:cNvSpPr txBox="1"/>
          <p:nvPr/>
        </p:nvSpPr>
        <p:spPr>
          <a:xfrm>
            <a:off x="10023381" y="2777225"/>
            <a:ext cx="6113959" cy="685800"/>
          </a:xfrm>
          <a:prstGeom prst="rect">
            <a:avLst/>
          </a:prstGeom>
        </p:spPr>
        <p:txBody>
          <a:bodyPr lIns="0" tIns="0" rIns="0" bIns="0" rtlCol="0" anchor="t">
            <a:spAutoFit/>
          </a:bodyPr>
          <a:lstStyle/>
          <a:p>
            <a:pPr algn="ctr">
              <a:lnSpc>
                <a:spcPts val="5280"/>
              </a:lnSpc>
              <a:spcBef>
                <a:spcPct val="0"/>
              </a:spcBef>
            </a:pPr>
            <a:r>
              <a:rPr lang="en-US" sz="4400">
                <a:solidFill>
                  <a:srgbClr val="065FAD"/>
                </a:solidFill>
                <a:latin typeface="Arimo" panose="020B0604020202020204"/>
                <a:ea typeface="Arimo" panose="020B0604020202020204"/>
                <a:cs typeface="Arimo" panose="020B0604020202020204"/>
                <a:sym typeface="Arimo" panose="020B0604020202020204"/>
              </a:rPr>
              <a:t>Vẽ sơ đồ tư duy bài học.</a:t>
            </a:r>
            <a:endParaRPr lang="en-US" sz="4400">
              <a:solidFill>
                <a:srgbClr val="065FAD"/>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833895"/>
          </a:xfrm>
          <a:custGeom>
            <a:avLst/>
            <a:gdLst/>
            <a:ahLst/>
            <a:cxnLst/>
            <a:rect l="l" t="t" r="r" b="b"/>
            <a:pathLst>
              <a:path w="18288000" h="5833895">
                <a:moveTo>
                  <a:pt x="0" y="0"/>
                </a:moveTo>
                <a:lnTo>
                  <a:pt x="18288000" y="0"/>
                </a:lnTo>
                <a:lnTo>
                  <a:pt x="18288000" y="5833895"/>
                </a:lnTo>
                <a:lnTo>
                  <a:pt x="0" y="5833895"/>
                </a:lnTo>
                <a:lnTo>
                  <a:pt x="0" y="0"/>
                </a:lnTo>
                <a:close/>
              </a:path>
            </a:pathLst>
          </a:custGeom>
          <a:blipFill>
            <a:blip r:embed="rId1"/>
            <a:stretch>
              <a:fillRect t="-74568" b="-33503"/>
            </a:stretch>
          </a:blipFill>
        </p:spPr>
        <p:txBody>
          <a:bodyPr/>
          <a:lstStyle/>
          <a:p>
            <a:endParaRPr lang="vi-VN"/>
          </a:p>
        </p:txBody>
      </p:sp>
      <p:sp>
        <p:nvSpPr>
          <p:cNvPr id="3" name="TextBox 3"/>
          <p:cNvSpPr txBox="1"/>
          <p:nvPr/>
        </p:nvSpPr>
        <p:spPr>
          <a:xfrm>
            <a:off x="5205259" y="7517692"/>
            <a:ext cx="7877483" cy="1400175"/>
          </a:xfrm>
          <a:prstGeom prst="rect">
            <a:avLst/>
          </a:prstGeom>
        </p:spPr>
        <p:txBody>
          <a:bodyPr lIns="0" tIns="0" rIns="0" bIns="0" rtlCol="0" anchor="t">
            <a:spAutoFit/>
          </a:bodyPr>
          <a:lstStyle/>
          <a:p>
            <a:pPr algn="ctr">
              <a:lnSpc>
                <a:spcPts val="11040"/>
              </a:lnSpc>
            </a:pPr>
            <a:r>
              <a:rPr lang="en-US" sz="9200">
                <a:solidFill>
                  <a:srgbClr val="012F7F"/>
                </a:solidFill>
                <a:latin typeface="League Spartan" panose="00000800000000000000"/>
                <a:ea typeface="League Spartan" panose="00000800000000000000"/>
                <a:cs typeface="League Spartan" panose="00000800000000000000"/>
                <a:sym typeface="League Spartan" panose="00000800000000000000"/>
              </a:rPr>
              <a:t>THANK YOU</a:t>
            </a:r>
            <a:endParaRPr lang="en-US" sz="9200">
              <a:solidFill>
                <a:srgbClr val="012F7F"/>
              </a:solidFill>
              <a:latin typeface="League Spartan" panose="00000800000000000000"/>
              <a:ea typeface="League Spartan" panose="00000800000000000000"/>
              <a:cs typeface="League Spartan" panose="00000800000000000000"/>
              <a:sym typeface="League Spartan" panose="00000800000000000000"/>
            </a:endParaRPr>
          </a:p>
        </p:txBody>
      </p:sp>
      <p:sp>
        <p:nvSpPr>
          <p:cNvPr id="4" name="Freeform 4"/>
          <p:cNvSpPr/>
          <p:nvPr/>
        </p:nvSpPr>
        <p:spPr>
          <a:xfrm rot="-10800000">
            <a:off x="7895800" y="3428523"/>
            <a:ext cx="18727000" cy="3347451"/>
          </a:xfrm>
          <a:custGeom>
            <a:avLst/>
            <a:gdLst/>
            <a:ahLst/>
            <a:cxnLst/>
            <a:rect l="l" t="t" r="r" b="b"/>
            <a:pathLst>
              <a:path w="18727000" h="3347451">
                <a:moveTo>
                  <a:pt x="0" y="0"/>
                </a:moveTo>
                <a:lnTo>
                  <a:pt x="18727000" y="0"/>
                </a:lnTo>
                <a:lnTo>
                  <a:pt x="18727000" y="3347452"/>
                </a:lnTo>
                <a:lnTo>
                  <a:pt x="0" y="3347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8623787" y="4870328"/>
            <a:ext cx="18727000" cy="3347451"/>
          </a:xfrm>
          <a:custGeom>
            <a:avLst/>
            <a:gdLst/>
            <a:ahLst/>
            <a:cxnLst/>
            <a:rect l="l" t="t" r="r" b="b"/>
            <a:pathLst>
              <a:path w="18727000" h="3347451">
                <a:moveTo>
                  <a:pt x="0" y="0"/>
                </a:moveTo>
                <a:lnTo>
                  <a:pt x="18727000" y="0"/>
                </a:lnTo>
                <a:lnTo>
                  <a:pt x="18727000" y="3347452"/>
                </a:lnTo>
                <a:lnTo>
                  <a:pt x="0" y="3347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Freeform 6"/>
          <p:cNvSpPr/>
          <p:nvPr/>
        </p:nvSpPr>
        <p:spPr>
          <a:xfrm rot="-10732608">
            <a:off x="7908425" y="5383764"/>
            <a:ext cx="9527354" cy="1381466"/>
          </a:xfrm>
          <a:custGeom>
            <a:avLst/>
            <a:gdLst/>
            <a:ahLst/>
            <a:cxnLst/>
            <a:rect l="l" t="t" r="r" b="b"/>
            <a:pathLst>
              <a:path w="9527354" h="1381466">
                <a:moveTo>
                  <a:pt x="0" y="0"/>
                </a:moveTo>
                <a:lnTo>
                  <a:pt x="9527354" y="0"/>
                </a:lnTo>
                <a:lnTo>
                  <a:pt x="9527354" y="1381467"/>
                </a:lnTo>
                <a:lnTo>
                  <a:pt x="0" y="138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67391">
            <a:off x="563234" y="4881072"/>
            <a:ext cx="9527354" cy="1381466"/>
          </a:xfrm>
          <a:custGeom>
            <a:avLst/>
            <a:gdLst/>
            <a:ahLst/>
            <a:cxnLst/>
            <a:rect l="l" t="t" r="r" b="b"/>
            <a:pathLst>
              <a:path w="9527354" h="1381466">
                <a:moveTo>
                  <a:pt x="0" y="0"/>
                </a:moveTo>
                <a:lnTo>
                  <a:pt x="9527354" y="0"/>
                </a:lnTo>
                <a:lnTo>
                  <a:pt x="9527354" y="1381467"/>
                </a:lnTo>
                <a:lnTo>
                  <a:pt x="0" y="1381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779939" y="-5403486"/>
            <a:ext cx="12795907" cy="6432186"/>
            <a:chOff x="0" y="0"/>
            <a:chExt cx="1616949" cy="812800"/>
          </a:xfrm>
        </p:grpSpPr>
        <p:sp>
          <p:nvSpPr>
            <p:cNvPr id="3" name="Freeform 3"/>
            <p:cNvSpPr/>
            <p:nvPr/>
          </p:nvSpPr>
          <p:spPr>
            <a:xfrm>
              <a:off x="0" y="0"/>
              <a:ext cx="1616948" cy="812800"/>
            </a:xfrm>
            <a:custGeom>
              <a:avLst/>
              <a:gdLst/>
              <a:ahLst/>
              <a:cxnLst/>
              <a:rect l="l" t="t" r="r" b="b"/>
              <a:pathLst>
                <a:path w="1616948" h="812800">
                  <a:moveTo>
                    <a:pt x="808474" y="0"/>
                  </a:moveTo>
                  <a:cubicBezTo>
                    <a:pt x="361966" y="0"/>
                    <a:pt x="0" y="181951"/>
                    <a:pt x="0" y="406400"/>
                  </a:cubicBezTo>
                  <a:cubicBezTo>
                    <a:pt x="0" y="630849"/>
                    <a:pt x="361966" y="812800"/>
                    <a:pt x="808474" y="812800"/>
                  </a:cubicBezTo>
                  <a:cubicBezTo>
                    <a:pt x="1254982" y="812800"/>
                    <a:pt x="1616948" y="630849"/>
                    <a:pt x="1616948" y="406400"/>
                  </a:cubicBezTo>
                  <a:cubicBezTo>
                    <a:pt x="1616948" y="181951"/>
                    <a:pt x="1254982" y="0"/>
                    <a:pt x="808474" y="0"/>
                  </a:cubicBezTo>
                  <a:close/>
                </a:path>
              </a:pathLst>
            </a:custGeom>
            <a:solidFill>
              <a:srgbClr val="065FAD"/>
            </a:solidFill>
          </p:spPr>
          <p:txBody>
            <a:bodyPr/>
            <a:lstStyle/>
            <a:p>
              <a:endParaRPr lang="vi-VN"/>
            </a:p>
          </p:txBody>
        </p:sp>
        <p:sp>
          <p:nvSpPr>
            <p:cNvPr id="4" name="TextBox 4"/>
            <p:cNvSpPr txBox="1"/>
            <p:nvPr/>
          </p:nvSpPr>
          <p:spPr>
            <a:xfrm>
              <a:off x="151589" y="76200"/>
              <a:ext cx="1313771" cy="660400"/>
            </a:xfrm>
            <a:prstGeom prst="rect">
              <a:avLst/>
            </a:prstGeom>
          </p:spPr>
          <p:txBody>
            <a:bodyPr lIns="50800" tIns="50800" rIns="50800" bIns="50800" rtlCol="0" anchor="ctr"/>
            <a:lstStyle/>
            <a:p>
              <a:pPr algn="ctr">
                <a:lnSpc>
                  <a:spcPts val="3000"/>
                </a:lnSpc>
              </a:pPr>
            </a:p>
          </p:txBody>
        </p:sp>
      </p:grpSp>
      <p:grpSp>
        <p:nvGrpSpPr>
          <p:cNvPr id="5" name="Group 5"/>
          <p:cNvGrpSpPr>
            <a:grpSpLocks noChangeAspect="1"/>
          </p:cNvGrpSpPr>
          <p:nvPr/>
        </p:nvGrpSpPr>
        <p:grpSpPr>
          <a:xfrm>
            <a:off x="12089712" y="1028700"/>
            <a:ext cx="6103038" cy="6079198"/>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
              <a:stretch>
                <a:fillRect l="-2684" r="-46739"/>
              </a:stretch>
            </a:blipFill>
          </p:spPr>
          <p:txBody>
            <a:bodyPr/>
            <a:lstStyle/>
            <a:p>
              <a:endParaRPr lang="vi-VN"/>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8" name="Freeform 8"/>
          <p:cNvSpPr/>
          <p:nvPr/>
        </p:nvSpPr>
        <p:spPr>
          <a:xfrm flipH="1">
            <a:off x="13358793" y="6164815"/>
            <a:ext cx="4989029" cy="4122185"/>
          </a:xfrm>
          <a:custGeom>
            <a:avLst/>
            <a:gdLst/>
            <a:ahLst/>
            <a:cxnLst/>
            <a:rect l="l" t="t" r="r" b="b"/>
            <a:pathLst>
              <a:path w="4989029" h="4122185">
                <a:moveTo>
                  <a:pt x="4989029" y="0"/>
                </a:moveTo>
                <a:lnTo>
                  <a:pt x="0" y="0"/>
                </a:lnTo>
                <a:lnTo>
                  <a:pt x="0" y="4122185"/>
                </a:lnTo>
                <a:lnTo>
                  <a:pt x="4989029" y="4122185"/>
                </a:lnTo>
                <a:lnTo>
                  <a:pt x="498902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Freeform 9"/>
          <p:cNvSpPr/>
          <p:nvPr/>
        </p:nvSpPr>
        <p:spPr>
          <a:xfrm rot="-10800000">
            <a:off x="13735630" y="8855475"/>
            <a:ext cx="4574780" cy="1431525"/>
          </a:xfrm>
          <a:custGeom>
            <a:avLst/>
            <a:gdLst/>
            <a:ahLst/>
            <a:cxnLst/>
            <a:rect l="l" t="t" r="r" b="b"/>
            <a:pathLst>
              <a:path w="4574780" h="1431525">
                <a:moveTo>
                  <a:pt x="0" y="0"/>
                </a:moveTo>
                <a:lnTo>
                  <a:pt x="4574780" y="0"/>
                </a:lnTo>
                <a:lnTo>
                  <a:pt x="4574780" y="1431525"/>
                </a:lnTo>
                <a:lnTo>
                  <a:pt x="0" y="1431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a:off x="0" y="0"/>
            <a:ext cx="7356478" cy="2301965"/>
          </a:xfrm>
          <a:custGeom>
            <a:avLst/>
            <a:gdLst/>
            <a:ahLst/>
            <a:cxnLst/>
            <a:rect l="l" t="t" r="r" b="b"/>
            <a:pathLst>
              <a:path w="7356478" h="2301965">
                <a:moveTo>
                  <a:pt x="0" y="0"/>
                </a:moveTo>
                <a:lnTo>
                  <a:pt x="7356478" y="0"/>
                </a:lnTo>
                <a:lnTo>
                  <a:pt x="7356478" y="2301965"/>
                </a:lnTo>
                <a:lnTo>
                  <a:pt x="0" y="23019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Freeform 11"/>
          <p:cNvSpPr/>
          <p:nvPr/>
        </p:nvSpPr>
        <p:spPr>
          <a:xfrm rot="243278" flipH="1">
            <a:off x="9845182" y="-2716635"/>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rot="243278" flipH="1">
            <a:off x="-353139" y="9117389"/>
            <a:ext cx="10534922" cy="4859233"/>
          </a:xfrm>
          <a:custGeom>
            <a:avLst/>
            <a:gdLst/>
            <a:ahLst/>
            <a:cxnLst/>
            <a:rect l="l" t="t" r="r" b="b"/>
            <a:pathLst>
              <a:path w="10534922" h="4859233">
                <a:moveTo>
                  <a:pt x="10534922" y="0"/>
                </a:moveTo>
                <a:lnTo>
                  <a:pt x="0" y="0"/>
                </a:lnTo>
                <a:lnTo>
                  <a:pt x="0" y="4859232"/>
                </a:lnTo>
                <a:lnTo>
                  <a:pt x="10534922" y="4859232"/>
                </a:lnTo>
                <a:lnTo>
                  <a:pt x="105349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extBox 13"/>
          <p:cNvSpPr txBox="1"/>
          <p:nvPr/>
        </p:nvSpPr>
        <p:spPr>
          <a:xfrm>
            <a:off x="4175597" y="1258611"/>
            <a:ext cx="7241419" cy="1019176"/>
          </a:xfrm>
          <a:prstGeom prst="rect">
            <a:avLst/>
          </a:prstGeom>
        </p:spPr>
        <p:txBody>
          <a:bodyPr lIns="0" tIns="0" rIns="0" bIns="0" rtlCol="0" anchor="t">
            <a:spAutoFit/>
          </a:bodyPr>
          <a:lstStyle/>
          <a:p>
            <a:pPr algn="ctr">
              <a:lnSpc>
                <a:spcPts val="8400"/>
              </a:lnSpc>
            </a:pPr>
            <a:r>
              <a:rPr lang="en-US" sz="5400">
                <a:solidFill>
                  <a:srgbClr val="065FAD"/>
                </a:solidFill>
                <a:latin typeface="Francois One" panose="02000503040000020004"/>
                <a:ea typeface="Francois One" panose="02000503040000020004"/>
                <a:cs typeface="Francois One" panose="02000503040000020004"/>
                <a:sym typeface="Francois One" panose="02000503040000020004"/>
              </a:rPr>
              <a:t>MỤC TIÊU BÀI HỌC</a:t>
            </a:r>
            <a:endParaRPr lang="en-US" sz="54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14" name="TextBox 14"/>
          <p:cNvSpPr txBox="1"/>
          <p:nvPr/>
        </p:nvSpPr>
        <p:spPr>
          <a:xfrm>
            <a:off x="868104" y="2432768"/>
            <a:ext cx="11076693" cy="4954305"/>
          </a:xfrm>
          <a:prstGeom prst="rect">
            <a:avLst/>
          </a:prstGeom>
        </p:spPr>
        <p:txBody>
          <a:bodyPr lIns="0" tIns="0" rIns="0" bIns="0" rtlCol="0" anchor="t">
            <a:spAutoFit/>
          </a:bodyPr>
          <a:lstStyle/>
          <a:p>
            <a:pPr algn="just">
              <a:lnSpc>
                <a:spcPts val="5320"/>
              </a:lnSpc>
            </a:pPr>
            <a:r>
              <a:rPr lang="en-US" sz="3800">
                <a:solidFill>
                  <a:srgbClr val="012F7F"/>
                </a:solidFill>
                <a:latin typeface="Francois One" panose="02000503040000020004"/>
                <a:ea typeface="Francois One" panose="02000503040000020004"/>
                <a:cs typeface="Francois One" panose="02000503040000020004"/>
                <a:sym typeface="Francois One" panose="02000503040000020004"/>
              </a:rPr>
              <a:t>1. Kiến thức</a:t>
            </a:r>
            <a:endParaRPr lang="en-US" sz="3800">
              <a:solidFill>
                <a:srgbClr val="012F7F"/>
              </a:solidFill>
              <a:latin typeface="Francois One" panose="02000503040000020004"/>
              <a:ea typeface="Francois One" panose="02000503040000020004"/>
              <a:cs typeface="Francois One" panose="02000503040000020004"/>
              <a:sym typeface="Francois One" panose="02000503040000020004"/>
            </a:endParaRPr>
          </a:p>
          <a:p>
            <a:pPr algn="just">
              <a:lnSpc>
                <a:spcPts val="4620"/>
              </a:lnSpc>
            </a:pPr>
            <a:r>
              <a:rPr lang="en-US" sz="3300">
                <a:solidFill>
                  <a:srgbClr val="000000"/>
                </a:solidFill>
                <a:latin typeface="Francois One" panose="02000503040000020004"/>
                <a:ea typeface="Francois One" panose="02000503040000020004"/>
                <a:cs typeface="Francois One" panose="02000503040000020004"/>
                <a:sym typeface="Francois One" panose="02000503040000020004"/>
              </a:rPr>
              <a:t> </a:t>
            </a:r>
            <a:r>
              <a:rPr lang="en-US" sz="3300">
                <a:solidFill>
                  <a:srgbClr val="107FA2"/>
                </a:solidFill>
                <a:latin typeface="Francois One" panose="02000503040000020004"/>
                <a:ea typeface="Francois One" panose="02000503040000020004"/>
                <a:cs typeface="Francois One" panose="02000503040000020004"/>
                <a:sym typeface="Francois One" panose="02000503040000020004"/>
              </a:rPr>
              <a:t>- Nắm được thông tin về tác giả Xuân Ba, những thông tin xác thực được điều tra ghi chép… để nhận thức được về thể loại phóng sự, mục đích của bài viết.</a:t>
            </a:r>
            <a:endParaRPr lang="en-US" sz="3300">
              <a:solidFill>
                <a:srgbClr val="107FA2"/>
              </a:solidFill>
              <a:latin typeface="Francois One" panose="02000503040000020004"/>
              <a:ea typeface="Francois One" panose="02000503040000020004"/>
              <a:cs typeface="Francois One" panose="02000503040000020004"/>
              <a:sym typeface="Francois One" panose="02000503040000020004"/>
            </a:endParaRPr>
          </a:p>
          <a:p>
            <a:pPr algn="just">
              <a:lnSpc>
                <a:spcPts val="4620"/>
              </a:lnSpc>
            </a:pPr>
            <a:r>
              <a:rPr lang="en-US" sz="3300">
                <a:solidFill>
                  <a:srgbClr val="107FA2"/>
                </a:solidFill>
                <a:latin typeface="Francois One" panose="02000503040000020004"/>
                <a:ea typeface="Francois One" panose="02000503040000020004"/>
                <a:cs typeface="Francois One" panose="02000503040000020004"/>
                <a:sym typeface="Francois One" panose="02000503040000020004"/>
              </a:rPr>
              <a:t> - Nắm được nghệ thuật của thể loại phóng sự.</a:t>
            </a:r>
            <a:endParaRPr lang="en-US" sz="3300">
              <a:solidFill>
                <a:srgbClr val="107FA2"/>
              </a:solidFill>
              <a:latin typeface="Francois One" panose="02000503040000020004"/>
              <a:ea typeface="Francois One" panose="02000503040000020004"/>
              <a:cs typeface="Francois One" panose="02000503040000020004"/>
              <a:sym typeface="Francois One" panose="02000503040000020004"/>
            </a:endParaRPr>
          </a:p>
          <a:p>
            <a:pPr algn="just">
              <a:lnSpc>
                <a:spcPts val="4620"/>
              </a:lnSpc>
            </a:pPr>
            <a:r>
              <a:rPr lang="en-US" sz="3300">
                <a:solidFill>
                  <a:srgbClr val="107FA2"/>
                </a:solidFill>
                <a:latin typeface="Francois One" panose="02000503040000020004"/>
                <a:ea typeface="Francois One" panose="02000503040000020004"/>
                <a:cs typeface="Francois One" panose="02000503040000020004"/>
                <a:sym typeface="Francois One" panose="02000503040000020004"/>
              </a:rPr>
              <a:t> - Ý nghĩa của vấn đề mà tác giả nêu trong văn bản.</a:t>
            </a:r>
            <a:endParaRPr lang="en-US" sz="3300">
              <a:solidFill>
                <a:srgbClr val="107FA2"/>
              </a:solidFill>
              <a:latin typeface="Francois One" panose="02000503040000020004"/>
              <a:ea typeface="Francois One" panose="02000503040000020004"/>
              <a:cs typeface="Francois One" panose="02000503040000020004"/>
              <a:sym typeface="Francois One" panose="02000503040000020004"/>
            </a:endParaRPr>
          </a:p>
          <a:p>
            <a:pPr algn="just">
              <a:lnSpc>
                <a:spcPts val="5320"/>
              </a:lnSpc>
            </a:pPr>
            <a:r>
              <a:rPr lang="en-US" sz="3800">
                <a:solidFill>
                  <a:srgbClr val="012F7F"/>
                </a:solidFill>
                <a:latin typeface="Francois One" panose="02000503040000020004"/>
                <a:ea typeface="Francois One" panose="02000503040000020004"/>
                <a:cs typeface="Francois One" panose="02000503040000020004"/>
                <a:sym typeface="Francois One" panose="02000503040000020004"/>
              </a:rPr>
              <a:t>2. Phẩm chất</a:t>
            </a:r>
            <a:endParaRPr lang="en-US" sz="3800">
              <a:solidFill>
                <a:srgbClr val="012F7F"/>
              </a:solidFill>
              <a:latin typeface="Francois One" panose="02000503040000020004"/>
              <a:ea typeface="Francois One" panose="02000503040000020004"/>
              <a:cs typeface="Francois One" panose="02000503040000020004"/>
              <a:sym typeface="Francois One" panose="02000503040000020004"/>
            </a:endParaRPr>
          </a:p>
          <a:p>
            <a:pPr algn="just">
              <a:lnSpc>
                <a:spcPts val="5320"/>
              </a:lnSpc>
            </a:pPr>
            <a:endParaRPr lang="en-US" sz="3800">
              <a:solidFill>
                <a:srgbClr val="012F7F"/>
              </a:solidFill>
              <a:latin typeface="Francois One" panose="02000503040000020004"/>
              <a:ea typeface="Francois One" panose="02000503040000020004"/>
              <a:cs typeface="Francois One" panose="02000503040000020004"/>
              <a:sym typeface="Francois One" panose="02000503040000020004"/>
            </a:endParaRPr>
          </a:p>
        </p:txBody>
      </p:sp>
      <p:sp>
        <p:nvSpPr>
          <p:cNvPr id="15" name="TextBox 15"/>
          <p:cNvSpPr txBox="1"/>
          <p:nvPr/>
        </p:nvSpPr>
        <p:spPr>
          <a:xfrm>
            <a:off x="868104" y="6731905"/>
            <a:ext cx="16023020" cy="2316480"/>
          </a:xfrm>
          <a:prstGeom prst="rect">
            <a:avLst/>
          </a:prstGeom>
        </p:spPr>
        <p:txBody>
          <a:bodyPr lIns="0" tIns="0" rIns="0" bIns="0" rtlCol="0" anchor="t">
            <a:spAutoFit/>
          </a:bodyPr>
          <a:lstStyle/>
          <a:p>
            <a:pPr algn="just">
              <a:lnSpc>
                <a:spcPts val="4620"/>
              </a:lnSpc>
              <a:spcBef>
                <a:spcPct val="0"/>
              </a:spcBef>
            </a:pPr>
            <a:r>
              <a:rPr lang="en-US" sz="3300">
                <a:solidFill>
                  <a:srgbClr val="107FA2"/>
                </a:solidFill>
                <a:latin typeface="Francois One" panose="02000503040000020004"/>
                <a:ea typeface="Francois One" panose="02000503040000020004"/>
                <a:cs typeface="Francois One" panose="02000503040000020004"/>
                <a:sym typeface="Francois One" panose="02000503040000020004"/>
              </a:rPr>
              <a:t>- Có thái độ yêu quý, bảo vệ thiên nhiên vùng biển của đất nước.</a:t>
            </a:r>
            <a:endParaRPr lang="en-US" sz="3300">
              <a:solidFill>
                <a:srgbClr val="107FA2"/>
              </a:solidFill>
              <a:latin typeface="Francois One" panose="02000503040000020004"/>
              <a:ea typeface="Francois One" panose="02000503040000020004"/>
              <a:cs typeface="Francois One" panose="02000503040000020004"/>
              <a:sym typeface="Francois One" panose="02000503040000020004"/>
            </a:endParaRPr>
          </a:p>
          <a:p>
            <a:pPr algn="just">
              <a:lnSpc>
                <a:spcPts val="4620"/>
              </a:lnSpc>
              <a:spcBef>
                <a:spcPct val="0"/>
              </a:spcBef>
            </a:pPr>
            <a:r>
              <a:rPr lang="en-US" sz="3300">
                <a:solidFill>
                  <a:srgbClr val="107FA2"/>
                </a:solidFill>
                <a:latin typeface="Francois One" panose="02000503040000020004"/>
                <a:ea typeface="Francois One" panose="02000503040000020004"/>
                <a:cs typeface="Francois One" panose="02000503040000020004"/>
                <a:sym typeface="Francois One" panose="02000503040000020004"/>
              </a:rPr>
              <a:t> - Sống yêu thương, nhân ái, ca ngợi, biết ơn những anh hùng đã ngã xuống để bảo vệ vùng biển lãnh hải và tài nguyên của đất nước.</a:t>
            </a:r>
            <a:endParaRPr lang="en-US" sz="3300">
              <a:solidFill>
                <a:srgbClr val="107FA2"/>
              </a:solidFill>
              <a:latin typeface="Francois One" panose="02000503040000020004"/>
              <a:ea typeface="Francois One" panose="02000503040000020004"/>
              <a:cs typeface="Francois One" panose="02000503040000020004"/>
              <a:sym typeface="Francois One" panose="02000503040000020004"/>
            </a:endParaRPr>
          </a:p>
          <a:p>
            <a:pPr algn="just">
              <a:lnSpc>
                <a:spcPts val="4620"/>
              </a:lnSpc>
              <a:spcBef>
                <a:spcPct val="0"/>
              </a:spcBef>
            </a:pPr>
            <a:r>
              <a:rPr lang="en-US" sz="3300">
                <a:solidFill>
                  <a:srgbClr val="107FA2"/>
                </a:solidFill>
                <a:latin typeface="Francois One" panose="02000503040000020004"/>
                <a:ea typeface="Francois One" panose="02000503040000020004"/>
                <a:cs typeface="Francois One" panose="02000503040000020004"/>
                <a:sym typeface="Francois One" panose="02000503040000020004"/>
              </a:rPr>
              <a:t> - Có khát vọng sống tốt đẹp.</a:t>
            </a:r>
            <a:endParaRPr lang="en-US" sz="3300">
              <a:solidFill>
                <a:srgbClr val="107FA2"/>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96074" y="695103"/>
            <a:ext cx="14477501" cy="5791000"/>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1"/>
              <a:stretch>
                <a:fillRect l="-20892" t="-19637" b="-50367"/>
              </a:stretch>
            </a:blipFill>
          </p:spPr>
          <p:txBody>
            <a:bodyPr/>
            <a:lstStyle/>
            <a:p>
              <a:endParaRPr lang="vi-VN"/>
            </a:p>
          </p:txBody>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txBody>
            <a:bodyPr/>
            <a:lstStyle/>
            <a:p>
              <a:endParaRPr lang="vi-VN"/>
            </a:p>
          </p:txBody>
        </p:sp>
      </p:grpSp>
      <p:grpSp>
        <p:nvGrpSpPr>
          <p:cNvPr id="5" name="Group 5"/>
          <p:cNvGrpSpPr/>
          <p:nvPr/>
        </p:nvGrpSpPr>
        <p:grpSpPr>
          <a:xfrm>
            <a:off x="2724649" y="7226924"/>
            <a:ext cx="14477501" cy="2364974"/>
            <a:chOff x="0" y="0"/>
            <a:chExt cx="3813004" cy="622874"/>
          </a:xfrm>
        </p:grpSpPr>
        <p:sp>
          <p:nvSpPr>
            <p:cNvPr id="6" name="Freeform 6"/>
            <p:cNvSpPr/>
            <p:nvPr/>
          </p:nvSpPr>
          <p:spPr>
            <a:xfrm>
              <a:off x="0" y="0"/>
              <a:ext cx="3813004" cy="622874"/>
            </a:xfrm>
            <a:custGeom>
              <a:avLst/>
              <a:gdLst/>
              <a:ahLst/>
              <a:cxnLst/>
              <a:rect l="l" t="t" r="r" b="b"/>
              <a:pathLst>
                <a:path w="3813004" h="622874">
                  <a:moveTo>
                    <a:pt x="53476" y="0"/>
                  </a:moveTo>
                  <a:lnTo>
                    <a:pt x="3759529" y="0"/>
                  </a:lnTo>
                  <a:cubicBezTo>
                    <a:pt x="3773712" y="0"/>
                    <a:pt x="3787313" y="5634"/>
                    <a:pt x="3797342" y="15663"/>
                  </a:cubicBezTo>
                  <a:cubicBezTo>
                    <a:pt x="3807370" y="25691"/>
                    <a:pt x="3813004" y="39293"/>
                    <a:pt x="3813004" y="53476"/>
                  </a:cubicBezTo>
                  <a:lnTo>
                    <a:pt x="3813004" y="569398"/>
                  </a:lnTo>
                  <a:cubicBezTo>
                    <a:pt x="3813004" y="598932"/>
                    <a:pt x="3789063" y="622874"/>
                    <a:pt x="3759529" y="622874"/>
                  </a:cubicBezTo>
                  <a:lnTo>
                    <a:pt x="53476" y="622874"/>
                  </a:lnTo>
                  <a:cubicBezTo>
                    <a:pt x="23942" y="622874"/>
                    <a:pt x="0" y="598932"/>
                    <a:pt x="0" y="569398"/>
                  </a:cubicBezTo>
                  <a:lnTo>
                    <a:pt x="0" y="53476"/>
                  </a:lnTo>
                  <a:cubicBezTo>
                    <a:pt x="0" y="23942"/>
                    <a:pt x="23942" y="0"/>
                    <a:pt x="53476" y="0"/>
                  </a:cubicBezTo>
                  <a:close/>
                </a:path>
              </a:pathLst>
            </a:custGeom>
            <a:solidFill>
              <a:srgbClr val="012F7F"/>
            </a:solidFill>
          </p:spPr>
          <p:txBody>
            <a:bodyPr/>
            <a:lstStyle/>
            <a:p>
              <a:endParaRPr lang="vi-VN"/>
            </a:p>
          </p:txBody>
        </p:sp>
        <p:sp>
          <p:nvSpPr>
            <p:cNvPr id="7" name="TextBox 7"/>
            <p:cNvSpPr txBox="1"/>
            <p:nvPr/>
          </p:nvSpPr>
          <p:spPr>
            <a:xfrm>
              <a:off x="0" y="0"/>
              <a:ext cx="3813004" cy="622874"/>
            </a:xfrm>
            <a:prstGeom prst="rect">
              <a:avLst/>
            </a:prstGeom>
          </p:spPr>
          <p:txBody>
            <a:bodyPr lIns="50800" tIns="50800" rIns="50800" bIns="50800" rtlCol="0" anchor="ctr"/>
            <a:lstStyle/>
            <a:p>
              <a:pPr algn="ctr">
                <a:lnSpc>
                  <a:spcPts val="3000"/>
                </a:lnSpc>
              </a:pPr>
            </a:p>
          </p:txBody>
        </p:sp>
      </p:grpSp>
      <p:sp>
        <p:nvSpPr>
          <p:cNvPr id="8" name="TextBox 8"/>
          <p:cNvSpPr txBox="1"/>
          <p:nvPr/>
        </p:nvSpPr>
        <p:spPr>
          <a:xfrm rot="-5400000">
            <a:off x="-1277448" y="4726194"/>
            <a:ext cx="5685767" cy="781050"/>
          </a:xfrm>
          <a:prstGeom prst="rect">
            <a:avLst/>
          </a:prstGeom>
        </p:spPr>
        <p:txBody>
          <a:bodyPr lIns="0" tIns="0" rIns="0" bIns="0" rtlCol="0" anchor="t">
            <a:spAutoFit/>
          </a:bodyPr>
          <a:lstStyle/>
          <a:p>
            <a:pPr algn="ctr">
              <a:lnSpc>
                <a:spcPts val="6240"/>
              </a:lnSpc>
            </a:pPr>
            <a:r>
              <a:rPr lang="en-US" sz="5200">
                <a:solidFill>
                  <a:srgbClr val="065FAD"/>
                </a:solidFill>
                <a:latin typeface="Montserrat Ultra-Bold" panose="00000900000000000000"/>
                <a:ea typeface="Montserrat Ultra-Bold" panose="00000900000000000000"/>
                <a:cs typeface="Montserrat Ultra-Bold" panose="00000900000000000000"/>
                <a:sym typeface="Montserrat Ultra-Bold" panose="00000900000000000000"/>
              </a:rPr>
              <a:t>KHỞI ĐỘNG</a:t>
            </a:r>
            <a:endParaRPr lang="en-US" sz="5200">
              <a:solidFill>
                <a:srgbClr val="065FAD"/>
              </a:solidFill>
              <a:latin typeface="Montserrat Ultra-Bold" panose="00000900000000000000"/>
              <a:ea typeface="Montserrat Ultra-Bold" panose="00000900000000000000"/>
              <a:cs typeface="Montserrat Ultra-Bold" panose="00000900000000000000"/>
              <a:sym typeface="Montserrat Ultra-Bold" panose="00000900000000000000"/>
            </a:endParaRPr>
          </a:p>
        </p:txBody>
      </p:sp>
      <p:grpSp>
        <p:nvGrpSpPr>
          <p:cNvPr id="9" name="Group 9"/>
          <p:cNvGrpSpPr/>
          <p:nvPr/>
        </p:nvGrpSpPr>
        <p:grpSpPr>
          <a:xfrm>
            <a:off x="-2227757" y="-4229819"/>
            <a:ext cx="6786283" cy="5086426"/>
            <a:chOff x="0" y="0"/>
            <a:chExt cx="1084434" cy="812800"/>
          </a:xfrm>
        </p:grpSpPr>
        <p:sp>
          <p:nvSpPr>
            <p:cNvPr id="10" name="Freeform 10"/>
            <p:cNvSpPr/>
            <p:nvPr/>
          </p:nvSpPr>
          <p:spPr>
            <a:xfrm>
              <a:off x="0" y="0"/>
              <a:ext cx="1084434" cy="812800"/>
            </a:xfrm>
            <a:custGeom>
              <a:avLst/>
              <a:gdLst/>
              <a:ahLst/>
              <a:cxnLst/>
              <a:rect l="l" t="t" r="r" b="b"/>
              <a:pathLst>
                <a:path w="1084434" h="812800">
                  <a:moveTo>
                    <a:pt x="542217" y="0"/>
                  </a:moveTo>
                  <a:cubicBezTo>
                    <a:pt x="242759" y="0"/>
                    <a:pt x="0" y="181951"/>
                    <a:pt x="0" y="406400"/>
                  </a:cubicBezTo>
                  <a:cubicBezTo>
                    <a:pt x="0" y="630849"/>
                    <a:pt x="242759" y="812800"/>
                    <a:pt x="542217" y="812800"/>
                  </a:cubicBezTo>
                  <a:cubicBezTo>
                    <a:pt x="841675" y="812800"/>
                    <a:pt x="1084434" y="630849"/>
                    <a:pt x="1084434" y="406400"/>
                  </a:cubicBezTo>
                  <a:cubicBezTo>
                    <a:pt x="1084434" y="181951"/>
                    <a:pt x="841675" y="0"/>
                    <a:pt x="542217" y="0"/>
                  </a:cubicBezTo>
                  <a:close/>
                </a:path>
              </a:pathLst>
            </a:custGeom>
            <a:solidFill>
              <a:srgbClr val="065FAD"/>
            </a:solidFill>
          </p:spPr>
          <p:txBody>
            <a:bodyPr/>
            <a:lstStyle/>
            <a:p>
              <a:endParaRPr lang="vi-VN"/>
            </a:p>
          </p:txBody>
        </p:sp>
        <p:sp>
          <p:nvSpPr>
            <p:cNvPr id="11" name="TextBox 11"/>
            <p:cNvSpPr txBox="1"/>
            <p:nvPr/>
          </p:nvSpPr>
          <p:spPr>
            <a:xfrm>
              <a:off x="101666" y="76200"/>
              <a:ext cx="881102" cy="660400"/>
            </a:xfrm>
            <a:prstGeom prst="rect">
              <a:avLst/>
            </a:prstGeom>
          </p:spPr>
          <p:txBody>
            <a:bodyPr lIns="50800" tIns="50800" rIns="50800" bIns="50800" rtlCol="0" anchor="ctr"/>
            <a:lstStyle/>
            <a:p>
              <a:pPr algn="ctr">
                <a:lnSpc>
                  <a:spcPts val="3000"/>
                </a:lnSpc>
              </a:pPr>
            </a:p>
          </p:txBody>
        </p:sp>
      </p:grpSp>
      <p:sp>
        <p:nvSpPr>
          <p:cNvPr id="12" name="Freeform 12"/>
          <p:cNvSpPr/>
          <p:nvPr/>
        </p:nvSpPr>
        <p:spPr>
          <a:xfrm>
            <a:off x="0" y="-53563"/>
            <a:ext cx="3711435" cy="1161370"/>
          </a:xfrm>
          <a:custGeom>
            <a:avLst/>
            <a:gdLst/>
            <a:ahLst/>
            <a:cxnLst/>
            <a:rect l="l" t="t" r="r" b="b"/>
            <a:pathLst>
              <a:path w="3711435" h="1161370">
                <a:moveTo>
                  <a:pt x="0" y="0"/>
                </a:moveTo>
                <a:lnTo>
                  <a:pt x="3711435" y="0"/>
                </a:lnTo>
                <a:lnTo>
                  <a:pt x="3711435" y="1161369"/>
                </a:lnTo>
                <a:lnTo>
                  <a:pt x="0" y="1161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3" name="Group 13"/>
          <p:cNvGrpSpPr/>
          <p:nvPr/>
        </p:nvGrpSpPr>
        <p:grpSpPr>
          <a:xfrm>
            <a:off x="-1537424" y="9591897"/>
            <a:ext cx="6786283" cy="5086426"/>
            <a:chOff x="0" y="0"/>
            <a:chExt cx="1084434" cy="812800"/>
          </a:xfrm>
        </p:grpSpPr>
        <p:sp>
          <p:nvSpPr>
            <p:cNvPr id="14" name="Freeform 14"/>
            <p:cNvSpPr/>
            <p:nvPr/>
          </p:nvSpPr>
          <p:spPr>
            <a:xfrm>
              <a:off x="0" y="0"/>
              <a:ext cx="1084434" cy="812800"/>
            </a:xfrm>
            <a:custGeom>
              <a:avLst/>
              <a:gdLst/>
              <a:ahLst/>
              <a:cxnLst/>
              <a:rect l="l" t="t" r="r" b="b"/>
              <a:pathLst>
                <a:path w="1084434" h="812800">
                  <a:moveTo>
                    <a:pt x="542217" y="0"/>
                  </a:moveTo>
                  <a:cubicBezTo>
                    <a:pt x="242759" y="0"/>
                    <a:pt x="0" y="181951"/>
                    <a:pt x="0" y="406400"/>
                  </a:cubicBezTo>
                  <a:cubicBezTo>
                    <a:pt x="0" y="630849"/>
                    <a:pt x="242759" y="812800"/>
                    <a:pt x="542217" y="812800"/>
                  </a:cubicBezTo>
                  <a:cubicBezTo>
                    <a:pt x="841675" y="812800"/>
                    <a:pt x="1084434" y="630849"/>
                    <a:pt x="1084434" y="406400"/>
                  </a:cubicBezTo>
                  <a:cubicBezTo>
                    <a:pt x="1084434" y="181951"/>
                    <a:pt x="841675" y="0"/>
                    <a:pt x="542217" y="0"/>
                  </a:cubicBezTo>
                  <a:close/>
                </a:path>
              </a:pathLst>
            </a:custGeom>
            <a:solidFill>
              <a:srgbClr val="065FAD"/>
            </a:solidFill>
          </p:spPr>
          <p:txBody>
            <a:bodyPr/>
            <a:lstStyle/>
            <a:p>
              <a:endParaRPr lang="vi-VN"/>
            </a:p>
          </p:txBody>
        </p:sp>
        <p:sp>
          <p:nvSpPr>
            <p:cNvPr id="15" name="TextBox 15"/>
            <p:cNvSpPr txBox="1"/>
            <p:nvPr/>
          </p:nvSpPr>
          <p:spPr>
            <a:xfrm>
              <a:off x="101666" y="76200"/>
              <a:ext cx="881102" cy="660400"/>
            </a:xfrm>
            <a:prstGeom prst="rect">
              <a:avLst/>
            </a:prstGeom>
          </p:spPr>
          <p:txBody>
            <a:bodyPr lIns="50800" tIns="50800" rIns="50800" bIns="50800" rtlCol="0" anchor="ctr"/>
            <a:lstStyle/>
            <a:p>
              <a:pPr algn="ctr">
                <a:lnSpc>
                  <a:spcPts val="3000"/>
                </a:lnSpc>
              </a:pPr>
            </a:p>
          </p:txBody>
        </p:sp>
      </p:grpSp>
      <p:sp>
        <p:nvSpPr>
          <p:cNvPr id="16" name="Freeform 16"/>
          <p:cNvSpPr/>
          <p:nvPr/>
        </p:nvSpPr>
        <p:spPr>
          <a:xfrm flipV="1">
            <a:off x="0" y="9125630"/>
            <a:ext cx="3711435" cy="1161370"/>
          </a:xfrm>
          <a:custGeom>
            <a:avLst/>
            <a:gdLst/>
            <a:ahLst/>
            <a:cxnLst/>
            <a:rect l="l" t="t" r="r" b="b"/>
            <a:pathLst>
              <a:path w="3711435" h="1161370">
                <a:moveTo>
                  <a:pt x="0" y="1161370"/>
                </a:moveTo>
                <a:lnTo>
                  <a:pt x="3711435" y="1161370"/>
                </a:lnTo>
                <a:lnTo>
                  <a:pt x="3711435" y="0"/>
                </a:lnTo>
                <a:lnTo>
                  <a:pt x="0" y="0"/>
                </a:lnTo>
                <a:lnTo>
                  <a:pt x="0" y="116137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7" name="TextBox 17"/>
          <p:cNvSpPr txBox="1"/>
          <p:nvPr/>
        </p:nvSpPr>
        <p:spPr>
          <a:xfrm>
            <a:off x="4109279" y="7999835"/>
            <a:ext cx="12253575" cy="1353820"/>
          </a:xfrm>
          <a:prstGeom prst="rect">
            <a:avLst/>
          </a:prstGeom>
        </p:spPr>
        <p:txBody>
          <a:bodyPr lIns="0" tIns="0" rIns="0" bIns="0" rtlCol="0" anchor="t">
            <a:spAutoFit/>
          </a:bodyPr>
          <a:lstStyle/>
          <a:p>
            <a:pPr algn="l">
              <a:lnSpc>
                <a:spcPts val="5280"/>
              </a:lnSpc>
            </a:pPr>
            <a:r>
              <a:rPr lang="en-US" sz="4400">
                <a:solidFill>
                  <a:srgbClr val="F3F3F6"/>
                </a:solidFill>
                <a:latin typeface="Francois One" panose="02000503040000020004"/>
                <a:ea typeface="Francois One" panose="02000503040000020004"/>
                <a:cs typeface="Francois One" panose="02000503040000020004"/>
                <a:sym typeface="Francois One" panose="02000503040000020004"/>
              </a:rPr>
              <a:t>Hãy nêu những hiểu biết của em về các nhà giàn trên biển?</a:t>
            </a:r>
            <a:endParaRPr lang="en-US" sz="4400">
              <a:solidFill>
                <a:srgbClr val="F3F3F6"/>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609600" y="1333500"/>
            <a:ext cx="17399635" cy="3538220"/>
          </a:xfrm>
          <a:prstGeom prst="rect">
            <a:avLst/>
          </a:prstGeom>
        </p:spPr>
        <p:txBody>
          <a:bodyPr wrap="square">
            <a:spAutoFit/>
          </a:bodyPr>
          <a:p>
            <a:pPr marL="0" indent="0" algn="just"/>
            <a:r>
              <a:rPr sz="2800" b="0" i="0">
                <a:solidFill>
                  <a:schemeClr val="tx2"/>
                </a:solidFill>
                <a:latin typeface="Times New Roman" panose="02020603050405020304" charset="0"/>
                <a:ea typeface="Arial" panose="020B0604020202020204"/>
                <a:cs typeface="Times New Roman" panose="02020603050405020304" charset="0"/>
              </a:rPr>
              <a:t>DK là chữ cái đầu viết tắt của cụm từ Dịch vụ - Khoa học kỹ thuật, phục vụ mục đích dân sự trên biển. DK1 được xây dựng dưới dạng các nhà giàn, trên thềm lục địa phía Nam của Việt Nam, cách đất liền khoảng 250-350 hải lý và vùng biển phía Đông Nam của Tổ quốc, trong đó có tỉnh Cà Mau.</a:t>
            </a:r>
            <a:endParaRPr sz="2800" b="0" i="0">
              <a:solidFill>
                <a:schemeClr val="tx2"/>
              </a:solidFill>
              <a:latin typeface="Times New Roman" panose="02020603050405020304" charset="0"/>
              <a:ea typeface="Arial" panose="020B0604020202020204"/>
              <a:cs typeface="Times New Roman" panose="02020603050405020304" charset="0"/>
            </a:endParaRPr>
          </a:p>
          <a:p>
            <a:pPr marL="0" indent="0" algn="just"/>
            <a:r>
              <a:rPr sz="2800" b="0" i="0">
                <a:solidFill>
                  <a:schemeClr val="tx2"/>
                </a:solidFill>
                <a:latin typeface="Times New Roman" panose="02020603050405020304" charset="0"/>
                <a:ea typeface="Arial" panose="020B0604020202020204"/>
                <a:cs typeface="Times New Roman" panose="02020603050405020304" charset="0"/>
              </a:rPr>
              <a:t>Nhiệm vụ của các nhà giàn là lập các đèn biển để thông báo cho tàu thuyền đánh cá và vận tải hàng hải đi lại trong vùng; đặt trạm nghiên cứu khí tượng thủy văn; làm nơi trú tránh bão và ứng cứu ngư dân... Nhưng nhiệm vụ quan trọng nhất của DK1 là chốt giữ, bảo vệ chủ quyền thềm lục địa phía Nam của Tổ quốc, bảo vệ bình yên cho việc khai thác tài nguyên nơi thềm lục địa. Nhà giàn DK1 sừng sững giữa biển trời như một cột mốc đánh dấu chủ quyền thềm lục địa không thể phủ nhận của Việt Nam, hiện đang được những người lính Hải quân ngày đêm canh giữ.</a:t>
            </a:r>
            <a:endParaRPr sz="2800" b="0" i="0">
              <a:solidFill>
                <a:schemeClr val="tx2"/>
              </a:solidFill>
              <a:latin typeface="Times New Roman" panose="02020603050405020304" charset="0"/>
              <a:ea typeface="Arial" panose="020B0604020202020204"/>
              <a:cs typeface="Times New Roman" panose="02020603050405020304" charset="0"/>
            </a:endParaRPr>
          </a:p>
        </p:txBody>
      </p:sp>
      <p:sp>
        <p:nvSpPr>
          <p:cNvPr id="3" name="Text Box 2"/>
          <p:cNvSpPr txBox="1"/>
          <p:nvPr/>
        </p:nvSpPr>
        <p:spPr>
          <a:xfrm>
            <a:off x="1066800" y="571500"/>
            <a:ext cx="16581755" cy="645160"/>
          </a:xfrm>
          <a:prstGeom prst="rect">
            <a:avLst/>
          </a:prstGeom>
        </p:spPr>
        <p:txBody>
          <a:bodyPr wrap="square">
            <a:spAutoFit/>
          </a:bodyPr>
          <a:p>
            <a:pPr marL="0" indent="0">
              <a:spcBef>
                <a:spcPts val="1000"/>
              </a:spcBef>
              <a:spcAft>
                <a:spcPts val="500"/>
              </a:spcAft>
            </a:pPr>
            <a:r>
              <a:rPr sz="3600" b="1" i="0">
                <a:solidFill>
                  <a:srgbClr val="FF0000"/>
                </a:solidFill>
                <a:latin typeface="Times New Roman" panose="02020603050405020304" charset="0"/>
                <a:ea typeface="Helvetica Neue"/>
                <a:cs typeface="Times New Roman" panose="02020603050405020304" charset="0"/>
              </a:rPr>
              <a:t>Nhà giàn DK1- chốt giữ, bảo vệ chủ quyền thềm lục địa phía Nam của Tổ quốc</a:t>
            </a:r>
            <a:endParaRPr sz="3600" b="1" i="0">
              <a:solidFill>
                <a:srgbClr val="FF0000"/>
              </a:solidFill>
              <a:latin typeface="Times New Roman" panose="02020603050405020304" charset="0"/>
              <a:ea typeface="Helvetica Neue"/>
              <a:cs typeface="Times New Roman" panose="02020603050405020304" charset="0"/>
            </a:endParaRPr>
          </a:p>
        </p:txBody>
      </p:sp>
      <p:pic>
        <p:nvPicPr>
          <p:cNvPr id="4" name="Picture 3"/>
          <p:cNvPicPr/>
          <p:nvPr/>
        </p:nvPicPr>
        <p:blipFill>
          <a:blip r:embed="rId1"/>
          <a:stretch>
            <a:fillRect/>
          </a:stretch>
        </p:blipFill>
        <p:spPr>
          <a:xfrm>
            <a:off x="6324600" y="5046980"/>
            <a:ext cx="4899660" cy="5146040"/>
          </a:xfrm>
          <a:prstGeom prst="rect">
            <a:avLst/>
          </a:prstGeom>
        </p:spPr>
      </p:pic>
      <p:pic>
        <p:nvPicPr>
          <p:cNvPr id="5" name="Picture 4"/>
          <p:cNvPicPr/>
          <p:nvPr/>
        </p:nvPicPr>
        <p:blipFill>
          <a:blip r:embed="rId2"/>
          <a:stretch>
            <a:fillRect/>
          </a:stretch>
        </p:blipFill>
        <p:spPr>
          <a:xfrm>
            <a:off x="213360" y="5085080"/>
            <a:ext cx="5802630" cy="4984115"/>
          </a:xfrm>
          <a:prstGeom prst="rect">
            <a:avLst/>
          </a:prstGeom>
        </p:spPr>
      </p:pic>
      <p:pic>
        <p:nvPicPr>
          <p:cNvPr id="6" name="Picture 5"/>
          <p:cNvPicPr/>
          <p:nvPr/>
        </p:nvPicPr>
        <p:blipFill>
          <a:blip r:embed="rId3"/>
          <a:stretch>
            <a:fillRect/>
          </a:stretch>
        </p:blipFill>
        <p:spPr>
          <a:xfrm>
            <a:off x="11501120" y="5064760"/>
            <a:ext cx="6877050" cy="5151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0" y="0"/>
            <a:ext cx="8653939" cy="10287000"/>
          </a:xfrm>
          <a:custGeom>
            <a:avLst/>
            <a:gdLst/>
            <a:ahLst/>
            <a:cxnLst/>
            <a:rect l="l" t="t" r="r" b="b"/>
            <a:pathLst>
              <a:path w="8653939" h="10287000">
                <a:moveTo>
                  <a:pt x="0" y="0"/>
                </a:moveTo>
                <a:lnTo>
                  <a:pt x="8653939" y="0"/>
                </a:lnTo>
                <a:lnTo>
                  <a:pt x="8653939" y="10287000"/>
                </a:lnTo>
                <a:lnTo>
                  <a:pt x="0" y="102870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rot="-10800000">
            <a:off x="10972800" y="7997952"/>
            <a:ext cx="7315200" cy="2289048"/>
          </a:xfrm>
          <a:custGeom>
            <a:avLst/>
            <a:gdLst/>
            <a:ahLst/>
            <a:cxnLst/>
            <a:rect l="l" t="t" r="r" b="b"/>
            <a:pathLst>
              <a:path w="7315200" h="2289048">
                <a:moveTo>
                  <a:pt x="0" y="0"/>
                </a:moveTo>
                <a:lnTo>
                  <a:pt x="7315200" y="0"/>
                </a:lnTo>
                <a:lnTo>
                  <a:pt x="7315200" y="2289048"/>
                </a:lnTo>
                <a:lnTo>
                  <a:pt x="0" y="22890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4" name="Group 4"/>
          <p:cNvGrpSpPr>
            <a:grpSpLocks noChangeAspect="1"/>
          </p:cNvGrpSpPr>
          <p:nvPr/>
        </p:nvGrpSpPr>
        <p:grpSpPr>
          <a:xfrm>
            <a:off x="1028700" y="1593822"/>
            <a:ext cx="7243333" cy="7215038"/>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684" r="-46739"/>
              </a:stretch>
            </a:blipFill>
          </p:spPr>
          <p:txBody>
            <a:bodyPr/>
            <a:lstStyle/>
            <a:p>
              <a:endParaRPr lang="vi-VN"/>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FD91B"/>
            </a:solidFill>
          </p:spPr>
          <p:txBody>
            <a:bodyPr/>
            <a:lstStyle/>
            <a:p>
              <a:endParaRPr lang="vi-VN"/>
            </a:p>
          </p:txBody>
        </p:sp>
      </p:grpSp>
      <p:sp>
        <p:nvSpPr>
          <p:cNvPr id="7" name="Freeform 7"/>
          <p:cNvSpPr/>
          <p:nvPr/>
        </p:nvSpPr>
        <p:spPr>
          <a:xfrm flipH="1">
            <a:off x="-940492" y="8937717"/>
            <a:ext cx="10534922" cy="4859233"/>
          </a:xfrm>
          <a:custGeom>
            <a:avLst/>
            <a:gdLst/>
            <a:ahLst/>
            <a:cxnLst/>
            <a:rect l="l" t="t" r="r" b="b"/>
            <a:pathLst>
              <a:path w="10534922" h="4859233">
                <a:moveTo>
                  <a:pt x="10534922" y="0"/>
                </a:moveTo>
                <a:lnTo>
                  <a:pt x="0" y="0"/>
                </a:lnTo>
                <a:lnTo>
                  <a:pt x="0" y="4859233"/>
                </a:lnTo>
                <a:lnTo>
                  <a:pt x="10534922" y="4859233"/>
                </a:lnTo>
                <a:lnTo>
                  <a:pt x="105349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flipH="1">
            <a:off x="7812899" y="-3168545"/>
            <a:ext cx="10534922" cy="4859233"/>
          </a:xfrm>
          <a:custGeom>
            <a:avLst/>
            <a:gdLst/>
            <a:ahLst/>
            <a:cxnLst/>
            <a:rect l="l" t="t" r="r" b="b"/>
            <a:pathLst>
              <a:path w="10534922" h="4859233">
                <a:moveTo>
                  <a:pt x="10534923" y="0"/>
                </a:moveTo>
                <a:lnTo>
                  <a:pt x="0" y="0"/>
                </a:lnTo>
                <a:lnTo>
                  <a:pt x="0" y="4859233"/>
                </a:lnTo>
                <a:lnTo>
                  <a:pt x="10534923" y="4859233"/>
                </a:lnTo>
                <a:lnTo>
                  <a:pt x="105349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9" name="TextBox 9"/>
          <p:cNvSpPr txBox="1"/>
          <p:nvPr/>
        </p:nvSpPr>
        <p:spPr>
          <a:xfrm>
            <a:off x="8653939" y="4517930"/>
            <a:ext cx="9007985" cy="932813"/>
          </a:xfrm>
          <a:prstGeom prst="rect">
            <a:avLst/>
          </a:prstGeom>
        </p:spPr>
        <p:txBody>
          <a:bodyPr lIns="0" tIns="0" rIns="0" bIns="0" rtlCol="0" anchor="t">
            <a:spAutoFit/>
          </a:bodyPr>
          <a:lstStyle/>
          <a:p>
            <a:pPr algn="ctr">
              <a:lnSpc>
                <a:spcPts val="7100"/>
              </a:lnSpc>
            </a:pPr>
            <a:r>
              <a:rPr lang="en-US" sz="7100">
                <a:solidFill>
                  <a:srgbClr val="065FAD"/>
                </a:solidFill>
                <a:latin typeface="Francois One" panose="02000503040000020004"/>
                <a:ea typeface="Francois One" panose="02000503040000020004"/>
                <a:cs typeface="Francois One" panose="02000503040000020004"/>
                <a:sym typeface="Francois One" panose="02000503040000020004"/>
              </a:rPr>
              <a:t>HÌNH THÀNH KIẾN THỨC</a:t>
            </a:r>
            <a:endParaRPr lang="en-US" sz="71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56362"/>
            <a:ext cx="18808358" cy="7505597"/>
            <a:chOff x="0" y="0"/>
            <a:chExt cx="4953642" cy="1976783"/>
          </a:xfrm>
        </p:grpSpPr>
        <p:sp>
          <p:nvSpPr>
            <p:cNvPr id="3" name="Freeform 3"/>
            <p:cNvSpPr/>
            <p:nvPr/>
          </p:nvSpPr>
          <p:spPr>
            <a:xfrm>
              <a:off x="0" y="0"/>
              <a:ext cx="4953642" cy="1976783"/>
            </a:xfrm>
            <a:custGeom>
              <a:avLst/>
              <a:gdLst/>
              <a:ahLst/>
              <a:cxnLst/>
              <a:rect l="l" t="t" r="r" b="b"/>
              <a:pathLst>
                <a:path w="4953642" h="1976783">
                  <a:moveTo>
                    <a:pt x="0" y="0"/>
                  </a:moveTo>
                  <a:lnTo>
                    <a:pt x="4953642" y="0"/>
                  </a:lnTo>
                  <a:lnTo>
                    <a:pt x="4953642" y="1976783"/>
                  </a:lnTo>
                  <a:lnTo>
                    <a:pt x="0" y="1976783"/>
                  </a:lnTo>
                  <a:close/>
                </a:path>
              </a:pathLst>
            </a:custGeom>
            <a:solidFill>
              <a:srgbClr val="004AAD"/>
            </a:solidFill>
          </p:spPr>
          <p:txBody>
            <a:bodyPr/>
            <a:lstStyle/>
            <a:p>
              <a:endParaRPr lang="vi-VN"/>
            </a:p>
          </p:txBody>
        </p:sp>
        <p:sp>
          <p:nvSpPr>
            <p:cNvPr id="4" name="TextBox 4"/>
            <p:cNvSpPr txBox="1"/>
            <p:nvPr/>
          </p:nvSpPr>
          <p:spPr>
            <a:xfrm>
              <a:off x="0" y="-38100"/>
              <a:ext cx="4953642" cy="2014883"/>
            </a:xfrm>
            <a:prstGeom prst="rect">
              <a:avLst/>
            </a:prstGeom>
          </p:spPr>
          <p:txBody>
            <a:bodyPr lIns="50800" tIns="50800" rIns="50800" bIns="50800" rtlCol="0" anchor="ctr"/>
            <a:lstStyle/>
            <a:p>
              <a:pPr algn="ctr">
                <a:lnSpc>
                  <a:spcPts val="2660"/>
                </a:lnSpc>
                <a:spcBef>
                  <a:spcPct val="0"/>
                </a:spcBef>
              </a:pPr>
            </a:p>
          </p:txBody>
        </p:sp>
      </p:grpSp>
      <p:grpSp>
        <p:nvGrpSpPr>
          <p:cNvPr id="5" name="Group 5"/>
          <p:cNvGrpSpPr/>
          <p:nvPr/>
        </p:nvGrpSpPr>
        <p:grpSpPr>
          <a:xfrm>
            <a:off x="0" y="9030638"/>
            <a:ext cx="18288000" cy="784395"/>
            <a:chOff x="0" y="0"/>
            <a:chExt cx="4816593" cy="206590"/>
          </a:xfrm>
        </p:grpSpPr>
        <p:sp>
          <p:nvSpPr>
            <p:cNvPr id="6" name="Freeform 6"/>
            <p:cNvSpPr/>
            <p:nvPr/>
          </p:nvSpPr>
          <p:spPr>
            <a:xfrm>
              <a:off x="0" y="0"/>
              <a:ext cx="4816592" cy="206590"/>
            </a:xfrm>
            <a:custGeom>
              <a:avLst/>
              <a:gdLst/>
              <a:ahLst/>
              <a:cxnLst/>
              <a:rect l="l" t="t" r="r" b="b"/>
              <a:pathLst>
                <a:path w="4816592" h="206590">
                  <a:moveTo>
                    <a:pt x="0" y="0"/>
                  </a:moveTo>
                  <a:lnTo>
                    <a:pt x="4816592" y="0"/>
                  </a:lnTo>
                  <a:lnTo>
                    <a:pt x="4816592" y="206590"/>
                  </a:lnTo>
                  <a:lnTo>
                    <a:pt x="0" y="206590"/>
                  </a:lnTo>
                  <a:close/>
                </a:path>
              </a:pathLst>
            </a:custGeom>
            <a:solidFill>
              <a:srgbClr val="004AAD"/>
            </a:solidFill>
          </p:spPr>
          <p:txBody>
            <a:bodyPr/>
            <a:lstStyle/>
            <a:p>
              <a:endParaRPr lang="vi-VN"/>
            </a:p>
          </p:txBody>
        </p:sp>
        <p:sp>
          <p:nvSpPr>
            <p:cNvPr id="7" name="TextBox 7"/>
            <p:cNvSpPr txBox="1"/>
            <p:nvPr/>
          </p:nvSpPr>
          <p:spPr>
            <a:xfrm>
              <a:off x="0" y="-38100"/>
              <a:ext cx="4816593" cy="244690"/>
            </a:xfrm>
            <a:prstGeom prst="rect">
              <a:avLst/>
            </a:prstGeom>
          </p:spPr>
          <p:txBody>
            <a:bodyPr lIns="50800" tIns="50800" rIns="50800" bIns="50800" rtlCol="0" anchor="ctr"/>
            <a:lstStyle/>
            <a:p>
              <a:pPr algn="ctr">
                <a:lnSpc>
                  <a:spcPts val="2660"/>
                </a:lnSpc>
                <a:spcBef>
                  <a:spcPct val="0"/>
                </a:spcBef>
              </a:pPr>
            </a:p>
          </p:txBody>
        </p:sp>
      </p:grpSp>
      <p:grpSp>
        <p:nvGrpSpPr>
          <p:cNvPr id="8" name="Group 8"/>
          <p:cNvGrpSpPr/>
          <p:nvPr/>
        </p:nvGrpSpPr>
        <p:grpSpPr>
          <a:xfrm>
            <a:off x="0" y="471967"/>
            <a:ext cx="18288000" cy="784395"/>
            <a:chOff x="0" y="0"/>
            <a:chExt cx="4816593" cy="206590"/>
          </a:xfrm>
        </p:grpSpPr>
        <p:sp>
          <p:nvSpPr>
            <p:cNvPr id="9" name="Freeform 9"/>
            <p:cNvSpPr/>
            <p:nvPr/>
          </p:nvSpPr>
          <p:spPr>
            <a:xfrm>
              <a:off x="0" y="0"/>
              <a:ext cx="4816592" cy="206590"/>
            </a:xfrm>
            <a:custGeom>
              <a:avLst/>
              <a:gdLst/>
              <a:ahLst/>
              <a:cxnLst/>
              <a:rect l="l" t="t" r="r" b="b"/>
              <a:pathLst>
                <a:path w="4816592" h="206590">
                  <a:moveTo>
                    <a:pt x="0" y="0"/>
                  </a:moveTo>
                  <a:lnTo>
                    <a:pt x="4816592" y="0"/>
                  </a:lnTo>
                  <a:lnTo>
                    <a:pt x="4816592" y="206590"/>
                  </a:lnTo>
                  <a:lnTo>
                    <a:pt x="0" y="206590"/>
                  </a:lnTo>
                  <a:close/>
                </a:path>
              </a:pathLst>
            </a:custGeom>
            <a:solidFill>
              <a:srgbClr val="004AAD"/>
            </a:solidFill>
          </p:spPr>
          <p:txBody>
            <a:bodyPr/>
            <a:lstStyle/>
            <a:p>
              <a:endParaRPr lang="vi-VN"/>
            </a:p>
          </p:txBody>
        </p:sp>
        <p:sp>
          <p:nvSpPr>
            <p:cNvPr id="10" name="TextBox 10"/>
            <p:cNvSpPr txBox="1"/>
            <p:nvPr/>
          </p:nvSpPr>
          <p:spPr>
            <a:xfrm>
              <a:off x="0" y="-38100"/>
              <a:ext cx="4816593" cy="244690"/>
            </a:xfrm>
            <a:prstGeom prst="rect">
              <a:avLst/>
            </a:prstGeom>
          </p:spPr>
          <p:txBody>
            <a:bodyPr lIns="50800" tIns="50800" rIns="50800" bIns="50800" rtlCol="0" anchor="ctr"/>
            <a:lstStyle/>
            <a:p>
              <a:pPr algn="ctr">
                <a:lnSpc>
                  <a:spcPts val="2660"/>
                </a:lnSpc>
                <a:spcBef>
                  <a:spcPct val="0"/>
                </a:spcBef>
              </a:pPr>
            </a:p>
          </p:txBody>
        </p:sp>
      </p:grpSp>
      <p:grpSp>
        <p:nvGrpSpPr>
          <p:cNvPr id="11" name="Group 11"/>
          <p:cNvGrpSpPr/>
          <p:nvPr/>
        </p:nvGrpSpPr>
        <p:grpSpPr>
          <a:xfrm>
            <a:off x="-990916" y="1053381"/>
            <a:ext cx="4545308" cy="5289085"/>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8D33E"/>
            </a:solidFill>
          </p:spPr>
          <p:txBody>
            <a:bodyPr/>
            <a:lstStyle/>
            <a:p>
              <a:endParaRPr lang="vi-VN"/>
            </a:p>
          </p:txBody>
        </p:sp>
        <p:sp>
          <p:nvSpPr>
            <p:cNvPr id="13" name="TextBox 13"/>
            <p:cNvSpPr txBox="1"/>
            <p:nvPr/>
          </p:nvSpPr>
          <p:spPr>
            <a:xfrm>
              <a:off x="0" y="101600"/>
              <a:ext cx="698500" cy="571500"/>
            </a:xfrm>
            <a:prstGeom prst="rect">
              <a:avLst/>
            </a:prstGeom>
          </p:spPr>
          <p:txBody>
            <a:bodyPr lIns="50800" tIns="50800" rIns="50800" bIns="50800" rtlCol="0" anchor="ctr"/>
            <a:lstStyle/>
            <a:p>
              <a:pPr algn="ctr">
                <a:lnSpc>
                  <a:spcPts val="2660"/>
                </a:lnSpc>
              </a:pPr>
            </a:p>
          </p:txBody>
        </p:sp>
      </p:grpSp>
      <p:grpSp>
        <p:nvGrpSpPr>
          <p:cNvPr id="14" name="Group 14"/>
          <p:cNvGrpSpPr/>
          <p:nvPr/>
        </p:nvGrpSpPr>
        <p:grpSpPr>
          <a:xfrm>
            <a:off x="-838024" y="1257052"/>
            <a:ext cx="4010924" cy="4631552"/>
            <a:chOff x="0" y="0"/>
            <a:chExt cx="5499100" cy="6350000"/>
          </a:xfrm>
        </p:grpSpPr>
        <p:sp>
          <p:nvSpPr>
            <p:cNvPr id="15" name="Freeform 15"/>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1"/>
              <a:stretch>
                <a:fillRect t="-4606" b="-4606"/>
              </a:stretch>
            </a:blipFill>
          </p:spPr>
          <p:txBody>
            <a:bodyPr/>
            <a:lstStyle/>
            <a:p>
              <a:endParaRPr lang="vi-VN"/>
            </a:p>
          </p:txBody>
        </p:sp>
      </p:grpSp>
      <p:sp>
        <p:nvSpPr>
          <p:cNvPr id="16" name="TextBox 16"/>
          <p:cNvSpPr txBox="1"/>
          <p:nvPr/>
        </p:nvSpPr>
        <p:spPr>
          <a:xfrm>
            <a:off x="4038600" y="1638300"/>
            <a:ext cx="13665200" cy="5000625"/>
          </a:xfrm>
          <a:prstGeom prst="rect">
            <a:avLst/>
          </a:prstGeom>
        </p:spPr>
        <p:txBody>
          <a:bodyPr wrap="square" lIns="0" tIns="0" rIns="0" bIns="0" rtlCol="0" anchor="t">
            <a:spAutoFit/>
          </a:bodyPr>
          <a:lstStyle/>
          <a:p>
            <a:pPr algn="just">
              <a:lnSpc>
                <a:spcPts val="5255"/>
              </a:lnSpc>
            </a:pPr>
            <a:r>
              <a:rPr lang="en-US" sz="3600" spc="10">
                <a:solidFill>
                  <a:srgbClr val="FFFFFF"/>
                </a:solidFill>
                <a:latin typeface="Francois One" panose="02000503040000020004"/>
                <a:ea typeface="Francois One" panose="02000503040000020004"/>
                <a:cs typeface="Francois One" panose="02000503040000020004"/>
                <a:sym typeface="Francois One" panose="02000503040000020004"/>
              </a:rPr>
              <a:t>1. Tác giả</a:t>
            </a:r>
            <a:endParaRPr lang="en-US" sz="3600" spc="10">
              <a:solidFill>
                <a:srgbClr val="FFFFFF"/>
              </a:solidFill>
              <a:latin typeface="Francois One" panose="02000503040000020004"/>
              <a:ea typeface="Francois One" panose="02000503040000020004"/>
              <a:cs typeface="Francois One" panose="02000503040000020004"/>
              <a:sym typeface="Francois One" panose="02000503040000020004"/>
            </a:endParaRPr>
          </a:p>
          <a:p>
            <a:pPr algn="just">
              <a:lnSpc>
                <a:spcPts val="4820"/>
              </a:lnSpc>
            </a:pP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 Nhà báo Xuân Ba, tên thật là Trịnh Huyên.</a:t>
            </a:r>
            <a:endPar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endParaRPr>
          </a:p>
          <a:p>
            <a:pPr algn="just">
              <a:lnSpc>
                <a:spcPts val="4820"/>
              </a:lnSpc>
            </a:pP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 Sinh năm 1954 tại thôn Việt Yên, xã Vĩnh Hùng, huyện Vĩnh Lộc, tỉnh Thanh Hóa. </a:t>
            </a:r>
            <a:endPar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endParaRPr>
          </a:p>
          <a:p>
            <a:pPr algn="just">
              <a:lnSpc>
                <a:spcPts val="4820"/>
              </a:lnSpc>
            </a:pPr>
            <a:r>
              <a:rPr lang="en-US" sz="3300" spc="260">
                <a:solidFill>
                  <a:srgbClr val="FFFFFF"/>
                </a:solidFill>
                <a:latin typeface="Francois One" panose="02000503040000020004"/>
                <a:ea typeface="Francois One" panose="02000503040000020004"/>
                <a:cs typeface="Francois One" panose="02000503040000020004"/>
                <a:sym typeface="Francois One" panose="02000503040000020004"/>
              </a:rPr>
              <a:t>- Ông tốt nghiệp khoa Văn, Đại học Tổng hợp Hà Nội cuối năm 1976. </a:t>
            </a:r>
            <a:endParaRPr lang="en-US" sz="3300" spc="260">
              <a:solidFill>
                <a:srgbClr val="FFFFFF"/>
              </a:solidFill>
              <a:latin typeface="Francois One" panose="02000503040000020004"/>
              <a:ea typeface="Francois One" panose="02000503040000020004"/>
              <a:cs typeface="Francois One" panose="02000503040000020004"/>
              <a:sym typeface="Francois One" panose="02000503040000020004"/>
            </a:endParaRPr>
          </a:p>
          <a:p>
            <a:pPr algn="just">
              <a:lnSpc>
                <a:spcPts val="4820"/>
              </a:lnSpc>
            </a:pPr>
            <a:r>
              <a:rPr lang="en-US" sz="3300" spc="141">
                <a:solidFill>
                  <a:srgbClr val="FFFFFF"/>
                </a:solidFill>
                <a:latin typeface="Francois One" panose="02000503040000020004"/>
                <a:ea typeface="Francois One" panose="02000503040000020004"/>
                <a:cs typeface="Francois One" panose="02000503040000020004"/>
                <a:sym typeface="Francois One" panose="02000503040000020004"/>
              </a:rPr>
              <a:t>- Năm 1977, ông về báo Tiền phong và công tác suốt từ đó cho đến nay.</a:t>
            </a:r>
            <a:endParaRPr lang="en-US" sz="3300" spc="141">
              <a:solidFill>
                <a:srgbClr val="FFFFFF"/>
              </a:solidFill>
              <a:latin typeface="Francois One" panose="02000503040000020004"/>
              <a:ea typeface="Francois One" panose="02000503040000020004"/>
              <a:cs typeface="Francois One" panose="02000503040000020004"/>
              <a:sym typeface="Francois One" panose="02000503040000020004"/>
            </a:endParaRPr>
          </a:p>
          <a:p>
            <a:pPr algn="just">
              <a:lnSpc>
                <a:spcPts val="4820"/>
              </a:lnSpc>
            </a:pPr>
            <a:r>
              <a:rPr lang="en-US" sz="3300" spc="141">
                <a:solidFill>
                  <a:srgbClr val="FFFFFF"/>
                </a:solidFill>
                <a:latin typeface="Francois One" panose="02000503040000020004"/>
                <a:ea typeface="Francois One" panose="02000503040000020004"/>
                <a:cs typeface="Francois One" panose="02000503040000020004"/>
                <a:sym typeface="Francois One" panose="02000503040000020004"/>
              </a:rPr>
              <a:t>- Phong cách sáng tác: mang hướng độc diễn</a:t>
            </a:r>
            <a:endParaRPr lang="en-US" sz="3300" spc="141">
              <a:solidFill>
                <a:srgbClr val="FFFFFF"/>
              </a:solidFill>
              <a:latin typeface="Francois One" panose="02000503040000020004"/>
              <a:ea typeface="Francois One" panose="02000503040000020004"/>
              <a:cs typeface="Francois One" panose="02000503040000020004"/>
              <a:sym typeface="Francois One" panose="02000503040000020004"/>
            </a:endParaRPr>
          </a:p>
        </p:txBody>
      </p:sp>
      <p:grpSp>
        <p:nvGrpSpPr>
          <p:cNvPr id="17" name="Group 17"/>
          <p:cNvGrpSpPr/>
          <p:nvPr/>
        </p:nvGrpSpPr>
        <p:grpSpPr>
          <a:xfrm>
            <a:off x="6265075" y="916639"/>
            <a:ext cx="5757850" cy="940234"/>
            <a:chOff x="0" y="0"/>
            <a:chExt cx="7677133" cy="1253645"/>
          </a:xfrm>
        </p:grpSpPr>
        <p:grpSp>
          <p:nvGrpSpPr>
            <p:cNvPr id="18" name="Group 18"/>
            <p:cNvGrpSpPr/>
            <p:nvPr/>
          </p:nvGrpSpPr>
          <p:grpSpPr>
            <a:xfrm>
              <a:off x="0" y="0"/>
              <a:ext cx="7677133" cy="1253645"/>
              <a:chOff x="0" y="0"/>
              <a:chExt cx="1516471" cy="247634"/>
            </a:xfrm>
          </p:grpSpPr>
          <p:sp>
            <p:nvSpPr>
              <p:cNvPr id="19" name="Freeform 19"/>
              <p:cNvSpPr/>
              <p:nvPr/>
            </p:nvSpPr>
            <p:spPr>
              <a:xfrm>
                <a:off x="0" y="0"/>
                <a:ext cx="1516471" cy="247634"/>
              </a:xfrm>
              <a:custGeom>
                <a:avLst/>
                <a:gdLst/>
                <a:ahLst/>
                <a:cxnLst/>
                <a:rect l="l" t="t" r="r" b="b"/>
                <a:pathLst>
                  <a:path w="1516471" h="247634">
                    <a:moveTo>
                      <a:pt x="0" y="0"/>
                    </a:moveTo>
                    <a:lnTo>
                      <a:pt x="1516471" y="0"/>
                    </a:lnTo>
                    <a:lnTo>
                      <a:pt x="1516471" y="247634"/>
                    </a:lnTo>
                    <a:lnTo>
                      <a:pt x="0" y="247634"/>
                    </a:lnTo>
                    <a:close/>
                  </a:path>
                </a:pathLst>
              </a:custGeom>
              <a:solidFill>
                <a:srgbClr val="F8D33E"/>
              </a:solidFill>
            </p:spPr>
            <p:txBody>
              <a:bodyPr/>
              <a:lstStyle/>
              <a:p>
                <a:endParaRPr lang="vi-VN"/>
              </a:p>
            </p:txBody>
          </p:sp>
          <p:sp>
            <p:nvSpPr>
              <p:cNvPr id="20" name="TextBox 20"/>
              <p:cNvSpPr txBox="1"/>
              <p:nvPr/>
            </p:nvSpPr>
            <p:spPr>
              <a:xfrm>
                <a:off x="0" y="-38100"/>
                <a:ext cx="1516471" cy="285734"/>
              </a:xfrm>
              <a:prstGeom prst="rect">
                <a:avLst/>
              </a:prstGeom>
            </p:spPr>
            <p:txBody>
              <a:bodyPr lIns="50800" tIns="50800" rIns="50800" bIns="50800" rtlCol="0" anchor="ctr"/>
              <a:lstStyle/>
              <a:p>
                <a:pPr algn="ctr">
                  <a:lnSpc>
                    <a:spcPts val="2660"/>
                  </a:lnSpc>
                  <a:spcBef>
                    <a:spcPct val="0"/>
                  </a:spcBef>
                </a:pPr>
              </a:p>
            </p:txBody>
          </p:sp>
        </p:grpSp>
        <p:sp>
          <p:nvSpPr>
            <p:cNvPr id="21" name="TextBox 21"/>
            <p:cNvSpPr txBox="1"/>
            <p:nvPr/>
          </p:nvSpPr>
          <p:spPr>
            <a:xfrm>
              <a:off x="0" y="177383"/>
              <a:ext cx="7677133" cy="860044"/>
            </a:xfrm>
            <a:prstGeom prst="rect">
              <a:avLst/>
            </a:prstGeom>
          </p:spPr>
          <p:txBody>
            <a:bodyPr lIns="0" tIns="0" rIns="0" bIns="0" rtlCol="0" anchor="t">
              <a:spAutoFit/>
            </a:bodyPr>
            <a:lstStyle/>
            <a:p>
              <a:pPr algn="ctr">
                <a:lnSpc>
                  <a:spcPts val="5660"/>
                </a:lnSpc>
              </a:pPr>
              <a:r>
                <a:rPr lang="en-US" sz="3700" spc="173">
                  <a:solidFill>
                    <a:srgbClr val="000000"/>
                  </a:solidFill>
                  <a:latin typeface="Francois One" panose="02000503040000020004"/>
                  <a:ea typeface="Francois One" panose="02000503040000020004"/>
                  <a:cs typeface="Francois One" panose="02000503040000020004"/>
                  <a:sym typeface="Francois One" panose="02000503040000020004"/>
                </a:rPr>
                <a:t>I. TÌM HIỂU CHUNG</a:t>
              </a:r>
              <a:endParaRPr lang="en-US" sz="3700" spc="173">
                <a:solidFill>
                  <a:srgbClr val="000000"/>
                </a:solidFill>
                <a:latin typeface="Francois One" panose="02000503040000020004"/>
                <a:ea typeface="Francois One" panose="02000503040000020004"/>
                <a:cs typeface="Francois One" panose="02000503040000020004"/>
                <a:sym typeface="Francois One" panose="02000503040000020004"/>
              </a:endParaRPr>
            </a:p>
          </p:txBody>
        </p:sp>
      </p:grpSp>
      <p:sp>
        <p:nvSpPr>
          <p:cNvPr id="22" name="TextBox 22"/>
          <p:cNvSpPr txBox="1"/>
          <p:nvPr/>
        </p:nvSpPr>
        <p:spPr>
          <a:xfrm>
            <a:off x="468314" y="6837766"/>
            <a:ext cx="16790986" cy="1854200"/>
          </a:xfrm>
          <a:prstGeom prst="rect">
            <a:avLst/>
          </a:prstGeom>
        </p:spPr>
        <p:txBody>
          <a:bodyPr lIns="0" tIns="0" rIns="0" bIns="0" rtlCol="0" anchor="t">
            <a:spAutoFit/>
          </a:bodyPr>
          <a:lstStyle/>
          <a:p>
            <a:pPr algn="just">
              <a:lnSpc>
                <a:spcPts val="4820"/>
              </a:lnSpc>
            </a:pP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                                   - Các tác phẩm chính: </a:t>
            </a:r>
            <a:r>
              <a:rPr lang="en-US" sz="3300" i="1" spc="9">
                <a:solidFill>
                  <a:srgbClr val="FFFFFF"/>
                </a:solidFill>
                <a:latin typeface="Francois One" panose="02000503040000020004"/>
                <a:ea typeface="Francois One" panose="02000503040000020004"/>
                <a:cs typeface="Francois One" panose="02000503040000020004"/>
                <a:sym typeface="Francois One" panose="02000503040000020004"/>
              </a:rPr>
              <a:t>Mọi linh hồn đều được đưa tiễn </a:t>
            </a: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(NXB Hội Nhà văn, 1991); </a:t>
            </a:r>
            <a:r>
              <a:rPr lang="en-US" sz="3300" i="1" spc="9">
                <a:solidFill>
                  <a:srgbClr val="FFFFFF"/>
                </a:solidFill>
                <a:latin typeface="Francois One" panose="02000503040000020004"/>
                <a:ea typeface="Francois One" panose="02000503040000020004"/>
                <a:cs typeface="Francois One" panose="02000503040000020004"/>
                <a:sym typeface="Francois One" panose="02000503040000020004"/>
              </a:rPr>
              <a:t>Vẫn phải tin vào những giọt nước mắt</a:t>
            </a: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 (NXB Văn học, 1995); </a:t>
            </a:r>
            <a:r>
              <a:rPr lang="en-US" sz="3300" i="1" spc="9">
                <a:solidFill>
                  <a:srgbClr val="FFFFFF"/>
                </a:solidFill>
                <a:latin typeface="Francois One" panose="02000503040000020004"/>
                <a:ea typeface="Francois One" panose="02000503040000020004"/>
                <a:cs typeface="Francois One" panose="02000503040000020004"/>
                <a:sym typeface="Francois One" panose="02000503040000020004"/>
              </a:rPr>
              <a:t>Thời chưa xa, người chưa cũ</a:t>
            </a: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 (NXB Văn học, 2004); </a:t>
            </a:r>
            <a:r>
              <a:rPr lang="en-US" sz="3300" i="1" spc="9">
                <a:solidFill>
                  <a:srgbClr val="FFFFFF"/>
                </a:solidFill>
                <a:latin typeface="Francois One" panose="02000503040000020004"/>
                <a:ea typeface="Francois One" panose="02000503040000020004"/>
                <a:cs typeface="Francois One" panose="02000503040000020004"/>
                <a:sym typeface="Francois One" panose="02000503040000020004"/>
              </a:rPr>
              <a:t>Khang khác mây thường</a:t>
            </a:r>
            <a:r>
              <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rPr>
              <a:t> (NXB Hội Nhà văn, 2004);...</a:t>
            </a:r>
            <a:endParaRPr lang="en-US" sz="3300" spc="9">
              <a:solidFill>
                <a:srgbClr val="FFFFFF"/>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fade">
                                      <p:cBhvr>
                                        <p:cTn id="1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6"/>
        </a:solidFill>
        <a:effectLst/>
      </p:bgPr>
    </p:bg>
    <p:spTree>
      <p:nvGrpSpPr>
        <p:cNvPr id="1" name=""/>
        <p:cNvGrpSpPr/>
        <p:nvPr/>
      </p:nvGrpSpPr>
      <p:grpSpPr>
        <a:xfrm>
          <a:off x="0" y="0"/>
          <a:ext cx="0" cy="0"/>
          <a:chOff x="0" y="0"/>
          <a:chExt cx="0" cy="0"/>
        </a:xfrm>
      </p:grpSpPr>
      <p:sp>
        <p:nvSpPr>
          <p:cNvPr id="2" name="Freeform 2"/>
          <p:cNvSpPr/>
          <p:nvPr/>
        </p:nvSpPr>
        <p:spPr>
          <a:xfrm>
            <a:off x="7601320" y="-534881"/>
            <a:ext cx="10686680" cy="3896185"/>
          </a:xfrm>
          <a:custGeom>
            <a:avLst/>
            <a:gdLst/>
            <a:ahLst/>
            <a:cxnLst/>
            <a:rect l="l" t="t" r="r" b="b"/>
            <a:pathLst>
              <a:path w="10686680" h="3896185">
                <a:moveTo>
                  <a:pt x="0" y="0"/>
                </a:moveTo>
                <a:lnTo>
                  <a:pt x="10686680" y="0"/>
                </a:lnTo>
                <a:lnTo>
                  <a:pt x="10686680" y="3896185"/>
                </a:lnTo>
                <a:lnTo>
                  <a:pt x="0" y="389618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rot="-9746926">
            <a:off x="11912765" y="2256151"/>
            <a:ext cx="5718561" cy="829191"/>
          </a:xfrm>
          <a:custGeom>
            <a:avLst/>
            <a:gdLst/>
            <a:ahLst/>
            <a:cxnLst/>
            <a:rect l="l" t="t" r="r" b="b"/>
            <a:pathLst>
              <a:path w="5718561" h="829191">
                <a:moveTo>
                  <a:pt x="0" y="0"/>
                </a:moveTo>
                <a:lnTo>
                  <a:pt x="5718561" y="0"/>
                </a:lnTo>
                <a:lnTo>
                  <a:pt x="5718561" y="829191"/>
                </a:lnTo>
                <a:lnTo>
                  <a:pt x="0" y="829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9722692">
            <a:off x="11140006" y="506575"/>
            <a:ext cx="5718561" cy="829191"/>
          </a:xfrm>
          <a:custGeom>
            <a:avLst/>
            <a:gdLst/>
            <a:ahLst/>
            <a:cxnLst/>
            <a:rect l="l" t="t" r="r" b="b"/>
            <a:pathLst>
              <a:path w="5718561" h="829191">
                <a:moveTo>
                  <a:pt x="0" y="0"/>
                </a:moveTo>
                <a:lnTo>
                  <a:pt x="5718561" y="0"/>
                </a:lnTo>
                <a:lnTo>
                  <a:pt x="5718561" y="829191"/>
                </a:lnTo>
                <a:lnTo>
                  <a:pt x="0" y="829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 name="Group 5"/>
          <p:cNvGrpSpPr/>
          <p:nvPr/>
        </p:nvGrpSpPr>
        <p:grpSpPr>
          <a:xfrm>
            <a:off x="12205630" y="5059077"/>
            <a:ext cx="10455845" cy="5227923"/>
            <a:chOff x="0" y="0"/>
            <a:chExt cx="6350000" cy="3175000"/>
          </a:xfrm>
        </p:grpSpPr>
        <p:sp>
          <p:nvSpPr>
            <p:cNvPr id="6" name="Freeform 6"/>
            <p:cNvSpPr/>
            <p:nvPr/>
          </p:nvSpPr>
          <p:spPr>
            <a:xfrm>
              <a:off x="0" y="0"/>
              <a:ext cx="6350000" cy="3175000"/>
            </a:xfrm>
            <a:custGeom>
              <a:avLst/>
              <a:gdLst/>
              <a:ahLst/>
              <a:cxnLst/>
              <a:rect l="l" t="t" r="r" b="b"/>
              <a:pathLst>
                <a:path w="6350000" h="3175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5"/>
              <a:stretch>
                <a:fillRect t="-26998" b="-5751"/>
              </a:stretch>
            </a:blipFill>
          </p:spPr>
          <p:txBody>
            <a:bodyPr/>
            <a:lstStyle/>
            <a:p>
              <a:endParaRPr lang="vi-VN"/>
            </a:p>
          </p:txBody>
        </p:sp>
      </p:grpSp>
      <p:sp>
        <p:nvSpPr>
          <p:cNvPr id="7" name="Freeform 7"/>
          <p:cNvSpPr/>
          <p:nvPr/>
        </p:nvSpPr>
        <p:spPr>
          <a:xfrm rot="-3433589">
            <a:off x="-864580" y="8229600"/>
            <a:ext cx="3230118" cy="41148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8" name="Group 8"/>
          <p:cNvGrpSpPr/>
          <p:nvPr/>
        </p:nvGrpSpPr>
        <p:grpSpPr>
          <a:xfrm>
            <a:off x="475714" y="891958"/>
            <a:ext cx="5757850" cy="940234"/>
            <a:chOff x="0" y="0"/>
            <a:chExt cx="7677133" cy="1253645"/>
          </a:xfrm>
        </p:grpSpPr>
        <p:grpSp>
          <p:nvGrpSpPr>
            <p:cNvPr id="9" name="Group 9"/>
            <p:cNvGrpSpPr/>
            <p:nvPr/>
          </p:nvGrpSpPr>
          <p:grpSpPr>
            <a:xfrm>
              <a:off x="0" y="0"/>
              <a:ext cx="7677133" cy="1253645"/>
              <a:chOff x="0" y="0"/>
              <a:chExt cx="1516471" cy="247634"/>
            </a:xfrm>
          </p:grpSpPr>
          <p:sp>
            <p:nvSpPr>
              <p:cNvPr id="10" name="Freeform 10"/>
              <p:cNvSpPr/>
              <p:nvPr/>
            </p:nvSpPr>
            <p:spPr>
              <a:xfrm>
                <a:off x="0" y="0"/>
                <a:ext cx="1516471" cy="247634"/>
              </a:xfrm>
              <a:custGeom>
                <a:avLst/>
                <a:gdLst/>
                <a:ahLst/>
                <a:cxnLst/>
                <a:rect l="l" t="t" r="r" b="b"/>
                <a:pathLst>
                  <a:path w="1516471" h="247634">
                    <a:moveTo>
                      <a:pt x="0" y="0"/>
                    </a:moveTo>
                    <a:lnTo>
                      <a:pt x="1516471" y="0"/>
                    </a:lnTo>
                    <a:lnTo>
                      <a:pt x="1516471" y="247634"/>
                    </a:lnTo>
                    <a:lnTo>
                      <a:pt x="0" y="247634"/>
                    </a:lnTo>
                    <a:close/>
                  </a:path>
                </a:pathLst>
              </a:custGeom>
              <a:solidFill>
                <a:srgbClr val="F8D33E"/>
              </a:solidFill>
            </p:spPr>
            <p:txBody>
              <a:bodyPr/>
              <a:lstStyle/>
              <a:p>
                <a:endParaRPr lang="vi-VN"/>
              </a:p>
            </p:txBody>
          </p:sp>
          <p:sp>
            <p:nvSpPr>
              <p:cNvPr id="11" name="TextBox 11"/>
              <p:cNvSpPr txBox="1"/>
              <p:nvPr/>
            </p:nvSpPr>
            <p:spPr>
              <a:xfrm>
                <a:off x="0" y="-38100"/>
                <a:ext cx="1516471" cy="285734"/>
              </a:xfrm>
              <a:prstGeom prst="rect">
                <a:avLst/>
              </a:prstGeom>
            </p:spPr>
            <p:txBody>
              <a:bodyPr lIns="50800" tIns="50800" rIns="50800" bIns="50800" rtlCol="0" anchor="ctr"/>
              <a:lstStyle/>
              <a:p>
                <a:pPr algn="ctr">
                  <a:lnSpc>
                    <a:spcPts val="2660"/>
                  </a:lnSpc>
                  <a:spcBef>
                    <a:spcPct val="0"/>
                  </a:spcBef>
                </a:pPr>
              </a:p>
            </p:txBody>
          </p:sp>
        </p:grpSp>
        <p:sp>
          <p:nvSpPr>
            <p:cNvPr id="12" name="TextBox 12"/>
            <p:cNvSpPr txBox="1"/>
            <p:nvPr/>
          </p:nvSpPr>
          <p:spPr>
            <a:xfrm>
              <a:off x="0" y="177383"/>
              <a:ext cx="7677133" cy="860044"/>
            </a:xfrm>
            <a:prstGeom prst="rect">
              <a:avLst/>
            </a:prstGeom>
          </p:spPr>
          <p:txBody>
            <a:bodyPr lIns="0" tIns="0" rIns="0" bIns="0" rtlCol="0" anchor="t">
              <a:spAutoFit/>
            </a:bodyPr>
            <a:lstStyle/>
            <a:p>
              <a:pPr algn="ctr">
                <a:lnSpc>
                  <a:spcPts val="5660"/>
                </a:lnSpc>
              </a:pPr>
              <a:r>
                <a:rPr lang="en-US" sz="3700" spc="173">
                  <a:solidFill>
                    <a:srgbClr val="000000"/>
                  </a:solidFill>
                  <a:latin typeface="Francois One" panose="02000503040000020004"/>
                  <a:ea typeface="Francois One" panose="02000503040000020004"/>
                  <a:cs typeface="Francois One" panose="02000503040000020004"/>
                  <a:sym typeface="Francois One" panose="02000503040000020004"/>
                </a:rPr>
                <a:t>I. TÌM HIỂU CHUNG</a:t>
              </a:r>
              <a:endParaRPr lang="en-US" sz="3700" spc="173">
                <a:solidFill>
                  <a:srgbClr val="000000"/>
                </a:solidFill>
                <a:latin typeface="Francois One" panose="02000503040000020004"/>
                <a:ea typeface="Francois One" panose="02000503040000020004"/>
                <a:cs typeface="Francois One" panose="02000503040000020004"/>
                <a:sym typeface="Francois One" panose="02000503040000020004"/>
              </a:endParaRPr>
            </a:p>
          </p:txBody>
        </p:sp>
      </p:grpSp>
      <p:sp>
        <p:nvSpPr>
          <p:cNvPr id="13" name="TextBox 13"/>
          <p:cNvSpPr txBox="1"/>
          <p:nvPr/>
        </p:nvSpPr>
        <p:spPr>
          <a:xfrm>
            <a:off x="475714" y="2263686"/>
            <a:ext cx="11729915" cy="6814185"/>
          </a:xfrm>
          <a:prstGeom prst="rect">
            <a:avLst/>
          </a:prstGeom>
        </p:spPr>
        <p:txBody>
          <a:bodyPr lIns="0" tIns="0" rIns="0" bIns="0" rtlCol="0" anchor="t">
            <a:spAutoFit/>
          </a:bodyPr>
          <a:lstStyle/>
          <a:p>
            <a:pPr algn="just">
              <a:lnSpc>
                <a:spcPts val="5840"/>
              </a:lnSpc>
            </a:pPr>
            <a:r>
              <a:rPr lang="en-US" sz="4000" spc="11">
                <a:solidFill>
                  <a:srgbClr val="004FFF"/>
                </a:solidFill>
                <a:latin typeface="Francois One" panose="02000503040000020004"/>
                <a:ea typeface="Francois One" panose="02000503040000020004"/>
                <a:cs typeface="Francois One" panose="02000503040000020004"/>
                <a:sym typeface="Francois One" panose="02000503040000020004"/>
              </a:rPr>
              <a:t>2. Tác phẩm</a:t>
            </a:r>
            <a:r>
              <a:rPr lang="en-US" sz="4000" spc="11">
                <a:solidFill>
                  <a:srgbClr val="065FAD"/>
                </a:solidFill>
                <a:latin typeface="Francois One" panose="02000503040000020004"/>
                <a:ea typeface="Francois One" panose="02000503040000020004"/>
                <a:cs typeface="Francois One" panose="02000503040000020004"/>
                <a:sym typeface="Francois One" panose="02000503040000020004"/>
              </a:rPr>
              <a:t> </a:t>
            </a:r>
            <a:endParaRPr lang="en-US" sz="4000" spc="11">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just">
              <a:lnSpc>
                <a:spcPts val="5255"/>
              </a:lnSpc>
            </a:pPr>
            <a:r>
              <a:rPr lang="en-US" sz="3600" spc="10">
                <a:solidFill>
                  <a:srgbClr val="065FAD"/>
                </a:solidFill>
                <a:latin typeface="Francois One" panose="02000503040000020004"/>
                <a:ea typeface="Francois One" panose="02000503040000020004"/>
                <a:cs typeface="Francois One" panose="02000503040000020004"/>
                <a:sym typeface="Francois One" panose="02000503040000020004"/>
              </a:rPr>
              <a:t>a) Thể loại: </a:t>
            </a:r>
            <a:r>
              <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rPr>
              <a:t>Phóng sự</a:t>
            </a:r>
            <a:endPar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endParaRPr>
          </a:p>
          <a:p>
            <a:pPr algn="just">
              <a:lnSpc>
                <a:spcPts val="5255"/>
              </a:lnSpc>
            </a:pPr>
            <a:r>
              <a:rPr lang="en-US" sz="3600" spc="10">
                <a:solidFill>
                  <a:srgbClr val="065FAD"/>
                </a:solidFill>
                <a:latin typeface="Francois One" panose="02000503040000020004"/>
                <a:ea typeface="Francois One" panose="02000503040000020004"/>
                <a:cs typeface="Francois One" panose="02000503040000020004"/>
                <a:sym typeface="Francois One" panose="02000503040000020004"/>
              </a:rPr>
              <a:t>b) Xuất xứ: </a:t>
            </a:r>
            <a:r>
              <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rPr>
              <a:t>trích Tuyển tập phóng sự: Những cự ly thương mến (NXB Thanh Niên, 2013)</a:t>
            </a:r>
            <a:endPar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endParaRPr>
          </a:p>
          <a:p>
            <a:pPr algn="just">
              <a:lnSpc>
                <a:spcPts val="5255"/>
              </a:lnSpc>
            </a:pPr>
            <a:r>
              <a:rPr lang="en-US" sz="3600" spc="10">
                <a:solidFill>
                  <a:srgbClr val="065FAD"/>
                </a:solidFill>
                <a:latin typeface="Francois One" panose="02000503040000020004"/>
                <a:ea typeface="Francois One" panose="02000503040000020004"/>
                <a:cs typeface="Francois One" panose="02000503040000020004"/>
                <a:sym typeface="Francois One" panose="02000503040000020004"/>
              </a:rPr>
              <a:t>c) Nhan đề </a:t>
            </a:r>
            <a:endParaRPr lang="en-US" sz="3600" spc="10">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just">
              <a:lnSpc>
                <a:spcPts val="5255"/>
              </a:lnSpc>
            </a:pPr>
            <a:r>
              <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rPr>
              <a:t>“Khúc tráng ca nhà giàn” ca ngợi sự kì vĩ của thiên nhiên biển cả và sự hi sinh bi tráng, hào hùng của những người lính hải quân nơi nhà giàn, bảo vệ vùng biển Việt Nam trước sự dữ dội của sóng gió biển khơi.</a:t>
            </a:r>
            <a:endPar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endParaRPr>
          </a:p>
          <a:p>
            <a:pPr algn="just">
              <a:lnSpc>
                <a:spcPts val="5255"/>
              </a:lnSpc>
            </a:pPr>
            <a:endParaRPr lang="en-US" sz="3600" spc="10">
              <a:solidFill>
                <a:srgbClr val="000000"/>
              </a:solidFill>
              <a:latin typeface="Francois One" panose="02000503040000020004"/>
              <a:ea typeface="Francois One" panose="02000503040000020004"/>
              <a:cs typeface="Francois One" panose="02000503040000020004"/>
              <a:sym typeface="Francois One" panose="020005030400000200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6165" y="1612677"/>
            <a:ext cx="7502915" cy="7767259"/>
            <a:chOff x="0" y="0"/>
            <a:chExt cx="10003887" cy="10356346"/>
          </a:xfrm>
        </p:grpSpPr>
        <p:pic>
          <p:nvPicPr>
            <p:cNvPr id="3" name="Picture 3"/>
            <p:cNvPicPr>
              <a:picLocks noChangeAspect="1"/>
            </p:cNvPicPr>
            <p:nvPr/>
          </p:nvPicPr>
          <p:blipFill>
            <a:blip r:embed="rId1"/>
            <a:srcRect l="17801" r="17801"/>
            <a:stretch>
              <a:fillRect/>
            </a:stretch>
          </p:blipFill>
          <p:spPr>
            <a:xfrm>
              <a:off x="0" y="0"/>
              <a:ext cx="10003887" cy="10356346"/>
            </a:xfrm>
            <a:prstGeom prst="rect">
              <a:avLst/>
            </a:prstGeom>
          </p:spPr>
        </p:pic>
      </p:grpSp>
      <p:sp>
        <p:nvSpPr>
          <p:cNvPr id="5" name="TextBox 5"/>
          <p:cNvSpPr txBox="1"/>
          <p:nvPr/>
        </p:nvSpPr>
        <p:spPr>
          <a:xfrm>
            <a:off x="10272293" y="2817971"/>
            <a:ext cx="2946566" cy="2861945"/>
          </a:xfrm>
          <a:prstGeom prst="rect">
            <a:avLst/>
          </a:prstGeom>
        </p:spPr>
        <p:txBody>
          <a:bodyPr lIns="0" tIns="0" rIns="0" bIns="0" rtlCol="0" anchor="t">
            <a:spAutoFit/>
          </a:bodyPr>
          <a:lstStyle/>
          <a:p>
            <a:pPr algn="l">
              <a:lnSpc>
                <a:spcPts val="3720"/>
              </a:lnSpc>
            </a:pPr>
            <a:r>
              <a:rPr lang="en-US" sz="3000">
                <a:solidFill>
                  <a:srgbClr val="222A35"/>
                </a:solidFill>
                <a:latin typeface="Montserrat Bold"/>
                <a:ea typeface="Montserrat Bold"/>
                <a:cs typeface="Montserrat Bold"/>
                <a:sym typeface="Montserrat Bold"/>
              </a:rPr>
              <a:t>Giới thiệu về khu vực đảo chìm Ba Kè, phía nam quần đảo Trường Sa</a:t>
            </a:r>
            <a:endParaRPr lang="en-US" sz="3000">
              <a:solidFill>
                <a:srgbClr val="222A35"/>
              </a:solidFill>
              <a:latin typeface="Montserrat Bold"/>
              <a:ea typeface="Montserrat Bold"/>
              <a:cs typeface="Montserrat Bold"/>
              <a:sym typeface="Montserrat Bold"/>
            </a:endParaRPr>
          </a:p>
        </p:txBody>
      </p:sp>
      <p:grpSp>
        <p:nvGrpSpPr>
          <p:cNvPr id="6" name="Group 6"/>
          <p:cNvGrpSpPr/>
          <p:nvPr/>
        </p:nvGrpSpPr>
        <p:grpSpPr>
          <a:xfrm>
            <a:off x="9264629" y="2662709"/>
            <a:ext cx="747414" cy="705614"/>
            <a:chOff x="0" y="0"/>
            <a:chExt cx="446775" cy="421788"/>
          </a:xfrm>
        </p:grpSpPr>
        <p:sp>
          <p:nvSpPr>
            <p:cNvPr id="7" name="Freeform 7"/>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grpSp>
        <p:nvGrpSpPr>
          <p:cNvPr id="8" name="Group 8"/>
          <p:cNvGrpSpPr/>
          <p:nvPr/>
        </p:nvGrpSpPr>
        <p:grpSpPr>
          <a:xfrm>
            <a:off x="13242355" y="2662709"/>
            <a:ext cx="747414" cy="705614"/>
            <a:chOff x="0" y="0"/>
            <a:chExt cx="446775" cy="421788"/>
          </a:xfrm>
        </p:grpSpPr>
        <p:sp>
          <p:nvSpPr>
            <p:cNvPr id="9" name="Freeform 9"/>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sp>
        <p:nvSpPr>
          <p:cNvPr id="10" name="TextBox 10"/>
          <p:cNvSpPr txBox="1"/>
          <p:nvPr/>
        </p:nvSpPr>
        <p:spPr>
          <a:xfrm>
            <a:off x="14250019" y="2817971"/>
            <a:ext cx="3209306" cy="3339465"/>
          </a:xfrm>
          <a:prstGeom prst="rect">
            <a:avLst/>
          </a:prstGeom>
        </p:spPr>
        <p:txBody>
          <a:bodyPr lIns="0" tIns="0" rIns="0" bIns="0" rtlCol="0" anchor="t">
            <a:spAutoFit/>
          </a:bodyPr>
          <a:lstStyle/>
          <a:p>
            <a:pPr algn="l">
              <a:lnSpc>
                <a:spcPts val="3720"/>
              </a:lnSpc>
            </a:pPr>
            <a:r>
              <a:rPr lang="en-US" sz="3000">
                <a:solidFill>
                  <a:srgbClr val="222A35"/>
                </a:solidFill>
                <a:latin typeface="Montserrat Bold"/>
                <a:ea typeface="Montserrat Bold"/>
                <a:cs typeface="Montserrat Bold"/>
                <a:sym typeface="Montserrat Bold"/>
              </a:rPr>
              <a:t>Sự dữ dội, khắc nghiệt  của biển cả và những gian khổ, hi sinh của bộ đội bảo vệ nhà giàn</a:t>
            </a:r>
            <a:endParaRPr lang="en-US" sz="3000">
              <a:solidFill>
                <a:srgbClr val="222A35"/>
              </a:solidFill>
              <a:latin typeface="Montserrat Bold"/>
              <a:ea typeface="Montserrat Bold"/>
              <a:cs typeface="Montserrat Bold"/>
              <a:sym typeface="Montserrat Bold"/>
            </a:endParaRPr>
          </a:p>
        </p:txBody>
      </p:sp>
      <p:sp>
        <p:nvSpPr>
          <p:cNvPr id="11" name="TextBox 11"/>
          <p:cNvSpPr txBox="1"/>
          <p:nvPr/>
        </p:nvSpPr>
        <p:spPr>
          <a:xfrm>
            <a:off x="9264629" y="2825115"/>
            <a:ext cx="747414" cy="359283"/>
          </a:xfrm>
          <a:prstGeom prst="rect">
            <a:avLst/>
          </a:prstGeom>
        </p:spPr>
        <p:txBody>
          <a:bodyPr lIns="0" tIns="0" rIns="0" bIns="0" rtlCol="0" anchor="t">
            <a:spAutoFit/>
          </a:bodyPr>
          <a:lstStyle/>
          <a:p>
            <a:pPr algn="ctr">
              <a:lnSpc>
                <a:spcPts val="2975"/>
              </a:lnSpc>
            </a:pPr>
            <a:r>
              <a:rPr lang="en-US" sz="2400">
                <a:solidFill>
                  <a:srgbClr val="FFFFFF"/>
                </a:solidFill>
                <a:latin typeface="Montserrat Bold"/>
                <a:ea typeface="Montserrat Bold"/>
                <a:cs typeface="Montserrat Bold"/>
                <a:sym typeface="Montserrat Bold"/>
              </a:rPr>
              <a:t>01</a:t>
            </a:r>
            <a:endParaRPr lang="en-US" sz="2400">
              <a:solidFill>
                <a:srgbClr val="FFFFFF"/>
              </a:solidFill>
              <a:latin typeface="Montserrat Bold"/>
              <a:ea typeface="Montserrat Bold"/>
              <a:cs typeface="Montserrat Bold"/>
              <a:sym typeface="Montserrat Bold"/>
            </a:endParaRPr>
          </a:p>
        </p:txBody>
      </p:sp>
      <p:sp>
        <p:nvSpPr>
          <p:cNvPr id="12" name="TextBox 12"/>
          <p:cNvSpPr txBox="1"/>
          <p:nvPr/>
        </p:nvSpPr>
        <p:spPr>
          <a:xfrm>
            <a:off x="13242355" y="2825115"/>
            <a:ext cx="747414" cy="381000"/>
          </a:xfrm>
          <a:prstGeom prst="rect">
            <a:avLst/>
          </a:prstGeom>
        </p:spPr>
        <p:txBody>
          <a:bodyPr lIns="0" tIns="0" rIns="0" bIns="0" rtlCol="0" anchor="t">
            <a:spAutoFit/>
          </a:bodyPr>
          <a:lstStyle/>
          <a:p>
            <a:pPr algn="ctr">
              <a:lnSpc>
                <a:spcPts val="2975"/>
              </a:lnSpc>
            </a:pPr>
            <a:r>
              <a:rPr lang="en-US" sz="2400">
                <a:solidFill>
                  <a:srgbClr val="FFFFFF"/>
                </a:solidFill>
                <a:latin typeface="Montserrat Bold"/>
                <a:ea typeface="Montserrat Bold"/>
                <a:cs typeface="Montserrat Bold"/>
                <a:sym typeface="Montserrat Bold"/>
              </a:rPr>
              <a:t>02</a:t>
            </a:r>
            <a:endParaRPr lang="en-US" sz="2400">
              <a:solidFill>
                <a:srgbClr val="FFFFFF"/>
              </a:solidFill>
              <a:latin typeface="Montserrat Bold"/>
              <a:ea typeface="Montserrat Bold"/>
              <a:cs typeface="Montserrat Bold"/>
              <a:sym typeface="Montserrat Bold"/>
            </a:endParaRPr>
          </a:p>
        </p:txBody>
      </p:sp>
      <p:sp>
        <p:nvSpPr>
          <p:cNvPr id="14" name="TextBox 14"/>
          <p:cNvSpPr txBox="1"/>
          <p:nvPr/>
        </p:nvSpPr>
        <p:spPr>
          <a:xfrm>
            <a:off x="10272293" y="6667139"/>
            <a:ext cx="2946566" cy="3339465"/>
          </a:xfrm>
          <a:prstGeom prst="rect">
            <a:avLst/>
          </a:prstGeom>
        </p:spPr>
        <p:txBody>
          <a:bodyPr lIns="0" tIns="0" rIns="0" bIns="0" rtlCol="0" anchor="t">
            <a:spAutoFit/>
          </a:bodyPr>
          <a:lstStyle/>
          <a:p>
            <a:pPr algn="l">
              <a:lnSpc>
                <a:spcPts val="3720"/>
              </a:lnSpc>
            </a:pPr>
            <a:r>
              <a:rPr lang="en-US" sz="3000">
                <a:solidFill>
                  <a:srgbClr val="222A35"/>
                </a:solidFill>
                <a:latin typeface="Montserrat Bold"/>
                <a:ea typeface="Montserrat Bold"/>
                <a:cs typeface="Montserrat Bold"/>
                <a:sym typeface="Montserrat Bold"/>
              </a:rPr>
              <a:t>Lịch sử 3 thế hệ nhà giàn trên quần đảo Trường Sa và công lao xây dựng của bộ đội công binh</a:t>
            </a:r>
            <a:endParaRPr lang="en-US" sz="3000">
              <a:solidFill>
                <a:srgbClr val="222A35"/>
              </a:solidFill>
              <a:latin typeface="Montserrat Bold"/>
              <a:ea typeface="Montserrat Bold"/>
              <a:cs typeface="Montserrat Bold"/>
              <a:sym typeface="Montserrat Bold"/>
            </a:endParaRPr>
          </a:p>
        </p:txBody>
      </p:sp>
      <p:grpSp>
        <p:nvGrpSpPr>
          <p:cNvPr id="15" name="Group 15"/>
          <p:cNvGrpSpPr/>
          <p:nvPr/>
        </p:nvGrpSpPr>
        <p:grpSpPr>
          <a:xfrm>
            <a:off x="9264629" y="6511877"/>
            <a:ext cx="747414" cy="705614"/>
            <a:chOff x="0" y="0"/>
            <a:chExt cx="446775" cy="421788"/>
          </a:xfrm>
        </p:grpSpPr>
        <p:sp>
          <p:nvSpPr>
            <p:cNvPr id="16" name="Freeform 16"/>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grpSp>
        <p:nvGrpSpPr>
          <p:cNvPr id="17" name="Group 17"/>
          <p:cNvGrpSpPr/>
          <p:nvPr/>
        </p:nvGrpSpPr>
        <p:grpSpPr>
          <a:xfrm>
            <a:off x="13242355" y="6511877"/>
            <a:ext cx="747414" cy="705614"/>
            <a:chOff x="0" y="0"/>
            <a:chExt cx="446775" cy="421788"/>
          </a:xfrm>
        </p:grpSpPr>
        <p:sp>
          <p:nvSpPr>
            <p:cNvPr id="18" name="Freeform 18"/>
            <p:cNvSpPr/>
            <p:nvPr/>
          </p:nvSpPr>
          <p:spPr>
            <a:xfrm>
              <a:off x="0" y="0"/>
              <a:ext cx="446775" cy="421788"/>
            </a:xfrm>
            <a:custGeom>
              <a:avLst/>
              <a:gdLst/>
              <a:ahLst/>
              <a:cxnLst/>
              <a:rect l="l" t="t" r="r" b="b"/>
              <a:pathLst>
                <a:path w="446775" h="421788">
                  <a:moveTo>
                    <a:pt x="0" y="0"/>
                  </a:moveTo>
                  <a:lnTo>
                    <a:pt x="446775" y="0"/>
                  </a:lnTo>
                  <a:lnTo>
                    <a:pt x="446775" y="421788"/>
                  </a:lnTo>
                  <a:lnTo>
                    <a:pt x="0" y="421788"/>
                  </a:lnTo>
                  <a:close/>
                </a:path>
              </a:pathLst>
            </a:custGeom>
            <a:solidFill>
              <a:srgbClr val="C49F00"/>
            </a:solidFill>
          </p:spPr>
          <p:txBody>
            <a:bodyPr/>
            <a:lstStyle/>
            <a:p>
              <a:endParaRPr lang="vi-VN"/>
            </a:p>
          </p:txBody>
        </p:sp>
      </p:grpSp>
      <p:sp>
        <p:nvSpPr>
          <p:cNvPr id="19" name="TextBox 19"/>
          <p:cNvSpPr txBox="1"/>
          <p:nvPr/>
        </p:nvSpPr>
        <p:spPr>
          <a:xfrm>
            <a:off x="14250019" y="6667139"/>
            <a:ext cx="3209306" cy="3339465"/>
          </a:xfrm>
          <a:prstGeom prst="rect">
            <a:avLst/>
          </a:prstGeom>
        </p:spPr>
        <p:txBody>
          <a:bodyPr lIns="0" tIns="0" rIns="0" bIns="0" rtlCol="0" anchor="t">
            <a:spAutoFit/>
          </a:bodyPr>
          <a:lstStyle/>
          <a:p>
            <a:pPr algn="l">
              <a:lnSpc>
                <a:spcPts val="3720"/>
              </a:lnSpc>
            </a:pPr>
            <a:r>
              <a:rPr lang="en-US" sz="3000">
                <a:solidFill>
                  <a:srgbClr val="222A35"/>
                </a:solidFill>
                <a:latin typeface="Montserrat Bold"/>
                <a:ea typeface="Montserrat Bold"/>
                <a:cs typeface="Montserrat Bold"/>
                <a:sym typeface="Montserrat Bold"/>
              </a:rPr>
              <a:t>Nhà giàn vững chải, kiên cố thế hệ thứ ba và hi vọng về những thành phố, sân bay trên biển</a:t>
            </a:r>
            <a:endParaRPr lang="en-US" sz="3000">
              <a:solidFill>
                <a:srgbClr val="222A35"/>
              </a:solidFill>
              <a:latin typeface="Montserrat Bold"/>
              <a:ea typeface="Montserrat Bold"/>
              <a:cs typeface="Montserrat Bold"/>
              <a:sym typeface="Montserrat Bold"/>
            </a:endParaRPr>
          </a:p>
        </p:txBody>
      </p:sp>
      <p:sp>
        <p:nvSpPr>
          <p:cNvPr id="20" name="TextBox 20"/>
          <p:cNvSpPr txBox="1"/>
          <p:nvPr/>
        </p:nvSpPr>
        <p:spPr>
          <a:xfrm>
            <a:off x="9264629" y="6674283"/>
            <a:ext cx="747414" cy="381000"/>
          </a:xfrm>
          <a:prstGeom prst="rect">
            <a:avLst/>
          </a:prstGeom>
        </p:spPr>
        <p:txBody>
          <a:bodyPr lIns="0" tIns="0" rIns="0" bIns="0" rtlCol="0" anchor="t">
            <a:spAutoFit/>
          </a:bodyPr>
          <a:lstStyle/>
          <a:p>
            <a:pPr algn="ctr">
              <a:lnSpc>
                <a:spcPts val="2975"/>
              </a:lnSpc>
            </a:pPr>
            <a:r>
              <a:rPr lang="en-US" sz="2400">
                <a:solidFill>
                  <a:srgbClr val="FFFFFF"/>
                </a:solidFill>
                <a:latin typeface="Montserrat Bold"/>
                <a:ea typeface="Montserrat Bold"/>
                <a:cs typeface="Montserrat Bold"/>
                <a:sym typeface="Montserrat Bold"/>
              </a:rPr>
              <a:t>03</a:t>
            </a:r>
            <a:endParaRPr lang="en-US" sz="2400">
              <a:solidFill>
                <a:srgbClr val="FFFFFF"/>
              </a:solidFill>
              <a:latin typeface="Montserrat Bold"/>
              <a:ea typeface="Montserrat Bold"/>
              <a:cs typeface="Montserrat Bold"/>
              <a:sym typeface="Montserrat Bold"/>
            </a:endParaRPr>
          </a:p>
        </p:txBody>
      </p:sp>
      <p:sp>
        <p:nvSpPr>
          <p:cNvPr id="21" name="TextBox 21"/>
          <p:cNvSpPr txBox="1"/>
          <p:nvPr/>
        </p:nvSpPr>
        <p:spPr>
          <a:xfrm>
            <a:off x="13242355" y="6674283"/>
            <a:ext cx="747414" cy="359283"/>
          </a:xfrm>
          <a:prstGeom prst="rect">
            <a:avLst/>
          </a:prstGeom>
        </p:spPr>
        <p:txBody>
          <a:bodyPr lIns="0" tIns="0" rIns="0" bIns="0" rtlCol="0" anchor="t">
            <a:spAutoFit/>
          </a:bodyPr>
          <a:lstStyle/>
          <a:p>
            <a:pPr algn="ctr">
              <a:lnSpc>
                <a:spcPts val="2975"/>
              </a:lnSpc>
            </a:pPr>
            <a:r>
              <a:rPr lang="en-US" sz="2400">
                <a:solidFill>
                  <a:srgbClr val="FFFFFF"/>
                </a:solidFill>
                <a:latin typeface="Montserrat Bold"/>
                <a:ea typeface="Montserrat Bold"/>
                <a:cs typeface="Montserrat Bold"/>
                <a:sym typeface="Montserrat Bold"/>
              </a:rPr>
              <a:t>04</a:t>
            </a:r>
            <a:endParaRPr lang="en-US" sz="2400">
              <a:solidFill>
                <a:srgbClr val="FFFFFF"/>
              </a:solidFill>
              <a:latin typeface="Montserrat Bold"/>
              <a:ea typeface="Montserrat Bold"/>
              <a:cs typeface="Montserrat Bold"/>
              <a:sym typeface="Montserrat Bold"/>
            </a:endParaRPr>
          </a:p>
        </p:txBody>
      </p:sp>
      <p:grpSp>
        <p:nvGrpSpPr>
          <p:cNvPr id="22" name="Group 22"/>
          <p:cNvGrpSpPr/>
          <p:nvPr/>
        </p:nvGrpSpPr>
        <p:grpSpPr>
          <a:xfrm>
            <a:off x="746358" y="319637"/>
            <a:ext cx="5757850" cy="940234"/>
            <a:chOff x="0" y="0"/>
            <a:chExt cx="7677133" cy="1253645"/>
          </a:xfrm>
        </p:grpSpPr>
        <p:grpSp>
          <p:nvGrpSpPr>
            <p:cNvPr id="23" name="Group 23"/>
            <p:cNvGrpSpPr/>
            <p:nvPr/>
          </p:nvGrpSpPr>
          <p:grpSpPr>
            <a:xfrm>
              <a:off x="0" y="0"/>
              <a:ext cx="7677133" cy="1253645"/>
              <a:chOff x="0" y="0"/>
              <a:chExt cx="1516471" cy="247634"/>
            </a:xfrm>
          </p:grpSpPr>
          <p:sp>
            <p:nvSpPr>
              <p:cNvPr id="24" name="Freeform 24"/>
              <p:cNvSpPr/>
              <p:nvPr/>
            </p:nvSpPr>
            <p:spPr>
              <a:xfrm>
                <a:off x="0" y="0"/>
                <a:ext cx="1516471" cy="247634"/>
              </a:xfrm>
              <a:custGeom>
                <a:avLst/>
                <a:gdLst/>
                <a:ahLst/>
                <a:cxnLst/>
                <a:rect l="l" t="t" r="r" b="b"/>
                <a:pathLst>
                  <a:path w="1516471" h="247634">
                    <a:moveTo>
                      <a:pt x="0" y="0"/>
                    </a:moveTo>
                    <a:lnTo>
                      <a:pt x="1516471" y="0"/>
                    </a:lnTo>
                    <a:lnTo>
                      <a:pt x="1516471" y="247634"/>
                    </a:lnTo>
                    <a:lnTo>
                      <a:pt x="0" y="247634"/>
                    </a:lnTo>
                    <a:close/>
                  </a:path>
                </a:pathLst>
              </a:custGeom>
              <a:solidFill>
                <a:srgbClr val="F8D33E"/>
              </a:solidFill>
            </p:spPr>
            <p:txBody>
              <a:bodyPr/>
              <a:lstStyle/>
              <a:p>
                <a:endParaRPr lang="vi-VN"/>
              </a:p>
            </p:txBody>
          </p:sp>
          <p:sp>
            <p:nvSpPr>
              <p:cNvPr id="25" name="TextBox 25"/>
              <p:cNvSpPr txBox="1"/>
              <p:nvPr/>
            </p:nvSpPr>
            <p:spPr>
              <a:xfrm>
                <a:off x="0" y="-38100"/>
                <a:ext cx="1516471" cy="285734"/>
              </a:xfrm>
              <a:prstGeom prst="rect">
                <a:avLst/>
              </a:prstGeom>
            </p:spPr>
            <p:txBody>
              <a:bodyPr lIns="50800" tIns="50800" rIns="50800" bIns="50800" rtlCol="0" anchor="ctr"/>
              <a:lstStyle/>
              <a:p>
                <a:pPr algn="ctr">
                  <a:lnSpc>
                    <a:spcPts val="2660"/>
                  </a:lnSpc>
                  <a:spcBef>
                    <a:spcPct val="0"/>
                  </a:spcBef>
                </a:pPr>
              </a:p>
            </p:txBody>
          </p:sp>
        </p:grpSp>
        <p:sp>
          <p:nvSpPr>
            <p:cNvPr id="26" name="TextBox 26"/>
            <p:cNvSpPr txBox="1"/>
            <p:nvPr/>
          </p:nvSpPr>
          <p:spPr>
            <a:xfrm>
              <a:off x="0" y="177383"/>
              <a:ext cx="7677133" cy="860044"/>
            </a:xfrm>
            <a:prstGeom prst="rect">
              <a:avLst/>
            </a:prstGeom>
          </p:spPr>
          <p:txBody>
            <a:bodyPr lIns="0" tIns="0" rIns="0" bIns="0" rtlCol="0" anchor="t">
              <a:spAutoFit/>
            </a:bodyPr>
            <a:lstStyle/>
            <a:p>
              <a:pPr algn="ctr">
                <a:lnSpc>
                  <a:spcPts val="5660"/>
                </a:lnSpc>
              </a:pPr>
              <a:r>
                <a:rPr lang="en-US" sz="3700" spc="173">
                  <a:solidFill>
                    <a:srgbClr val="000000"/>
                  </a:solidFill>
                  <a:latin typeface="Francois One" panose="02000503040000020004"/>
                  <a:ea typeface="Francois One" panose="02000503040000020004"/>
                  <a:cs typeface="Francois One" panose="02000503040000020004"/>
                  <a:sym typeface="Francois One" panose="02000503040000020004"/>
                </a:rPr>
                <a:t>I. TÌM HIỂU CHUNG</a:t>
              </a:r>
              <a:endParaRPr lang="en-US" sz="3700" spc="173">
                <a:solidFill>
                  <a:srgbClr val="000000"/>
                </a:solidFill>
                <a:latin typeface="Francois One" panose="02000503040000020004"/>
                <a:ea typeface="Francois One" panose="02000503040000020004"/>
                <a:cs typeface="Francois One" panose="02000503040000020004"/>
                <a:sym typeface="Francois One" panose="02000503040000020004"/>
              </a:endParaRPr>
            </a:p>
          </p:txBody>
        </p:sp>
      </p:grpSp>
      <p:sp>
        <p:nvSpPr>
          <p:cNvPr id="27" name="TextBox 27"/>
          <p:cNvSpPr txBox="1"/>
          <p:nvPr/>
        </p:nvSpPr>
        <p:spPr>
          <a:xfrm>
            <a:off x="9264629" y="1327884"/>
            <a:ext cx="7601458" cy="590550"/>
          </a:xfrm>
          <a:prstGeom prst="rect">
            <a:avLst/>
          </a:prstGeom>
        </p:spPr>
        <p:txBody>
          <a:bodyPr lIns="0" tIns="0" rIns="0" bIns="0" rtlCol="0" anchor="t">
            <a:spAutoFit/>
          </a:bodyPr>
          <a:lstStyle/>
          <a:p>
            <a:pPr algn="l">
              <a:lnSpc>
                <a:spcPts val="4800"/>
              </a:lnSpc>
            </a:pPr>
            <a:r>
              <a:rPr lang="en-US" sz="4000">
                <a:solidFill>
                  <a:srgbClr val="065FAD"/>
                </a:solidFill>
                <a:latin typeface="Francois One" panose="02000503040000020004"/>
                <a:ea typeface="Francois One" panose="02000503040000020004"/>
                <a:cs typeface="Francois One" panose="02000503040000020004"/>
                <a:sym typeface="Francois One" panose="02000503040000020004"/>
              </a:rPr>
              <a:t>d) Bố cục</a:t>
            </a:r>
            <a:endParaRPr lang="en-US" sz="40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28" name="TextBox 28"/>
          <p:cNvSpPr txBox="1"/>
          <p:nvPr/>
        </p:nvSpPr>
        <p:spPr>
          <a:xfrm>
            <a:off x="15934383" y="9134475"/>
            <a:ext cx="1324917" cy="972185"/>
          </a:xfrm>
          <a:prstGeom prst="rect">
            <a:avLst/>
          </a:prstGeom>
        </p:spPr>
        <p:txBody>
          <a:bodyPr lIns="0" tIns="0" rIns="0" bIns="0" rtlCol="0" anchor="t">
            <a:spAutoFit/>
          </a:bodyPr>
          <a:lstStyle/>
          <a:p>
            <a:pPr algn="r">
              <a:lnSpc>
                <a:spcPts val="7840"/>
              </a:lnSpc>
            </a:pPr>
            <a:r>
              <a:rPr lang="en-US" sz="5600">
                <a:solidFill>
                  <a:srgbClr val="000000">
                    <a:alpha val="4706"/>
                  </a:srgbClr>
                </a:solidFill>
                <a:latin typeface="Roboto Bold" panose="02000000000000000000"/>
                <a:ea typeface="Roboto Bold" panose="02000000000000000000"/>
                <a:cs typeface="Roboto Bold" panose="02000000000000000000"/>
                <a:sym typeface="Roboto Bold" panose="02000000000000000000"/>
              </a:rPr>
              <a:t>06</a:t>
            </a:r>
            <a:endParaRPr lang="en-US" sz="5600">
              <a:solidFill>
                <a:srgbClr val="000000">
                  <a:alpha val="4706"/>
                </a:srgbClr>
              </a:solidFill>
              <a:latin typeface="Roboto Bold" panose="02000000000000000000"/>
              <a:ea typeface="Roboto Bold" panose="02000000000000000000"/>
              <a:cs typeface="Roboto Bold" panose="02000000000000000000"/>
              <a:sym typeface="Roboto Bold" panose="02000000000000000000"/>
            </a:endParaRPr>
          </a:p>
        </p:txBody>
      </p:sp>
      <p:sp>
        <p:nvSpPr>
          <p:cNvPr id="29" name="TextBox 29"/>
          <p:cNvSpPr txBox="1"/>
          <p:nvPr/>
        </p:nvSpPr>
        <p:spPr>
          <a:xfrm>
            <a:off x="746358" y="9428017"/>
            <a:ext cx="4592214" cy="316230"/>
          </a:xfrm>
          <a:prstGeom prst="rect">
            <a:avLst/>
          </a:prstGeom>
        </p:spPr>
        <p:txBody>
          <a:bodyPr lIns="0" tIns="0" rIns="0" bIns="0" rtlCol="0" anchor="t">
            <a:spAutoFit/>
          </a:bodyPr>
          <a:lstStyle/>
          <a:p>
            <a:pPr algn="l">
              <a:lnSpc>
                <a:spcPts val="2520"/>
              </a:lnSpc>
            </a:pPr>
            <a:r>
              <a:rPr lang="en-US" sz="1800" spc="89">
                <a:solidFill>
                  <a:srgbClr val="000000">
                    <a:alpha val="29804"/>
                  </a:srgbClr>
                </a:solidFill>
                <a:latin typeface="Roboto" panose="02000000000000000000"/>
                <a:ea typeface="Roboto" panose="02000000000000000000"/>
                <a:cs typeface="Roboto" panose="02000000000000000000"/>
                <a:sym typeface="Roboto" panose="02000000000000000000"/>
              </a:rPr>
              <a:t>www.reallygreatsite.com</a:t>
            </a:r>
            <a:endParaRPr lang="en-US" sz="1800" spc="89">
              <a:solidFill>
                <a:srgbClr val="000000">
                  <a:alpha val="29804"/>
                </a:srgbClr>
              </a:solidFill>
              <a:latin typeface="Roboto" panose="02000000000000000000"/>
              <a:ea typeface="Roboto" panose="02000000000000000000"/>
              <a:cs typeface="Roboto" panose="02000000000000000000"/>
              <a:sym typeface="Roboto" panose="020000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 name="TextBox 8"/>
          <p:cNvSpPr txBox="1"/>
          <p:nvPr/>
        </p:nvSpPr>
        <p:spPr>
          <a:xfrm>
            <a:off x="1028700" y="266700"/>
            <a:ext cx="14451965" cy="1777365"/>
          </a:xfrm>
          <a:prstGeom prst="rect">
            <a:avLst/>
          </a:prstGeom>
        </p:spPr>
        <p:txBody>
          <a:bodyPr wrap="square" lIns="0" tIns="0" rIns="0" bIns="0" rtlCol="0" anchor="t">
            <a:spAutoFit/>
          </a:bodyPr>
          <a:lstStyle/>
          <a:p>
            <a:pPr algn="l">
              <a:lnSpc>
                <a:spcPts val="7280"/>
              </a:lnSpc>
            </a:pPr>
            <a:r>
              <a:rPr lang="en-US" sz="5200">
                <a:solidFill>
                  <a:srgbClr val="065FAD"/>
                </a:solidFill>
                <a:latin typeface="Francois One" panose="02000503040000020004"/>
                <a:ea typeface="Francois One" panose="02000503040000020004"/>
                <a:cs typeface="Francois One" panose="02000503040000020004"/>
                <a:sym typeface="Francois One" panose="02000503040000020004"/>
              </a:rPr>
              <a:t>II. ĐỌC HIỂU VĂN BẢN</a:t>
            </a:r>
            <a:endParaRPr lang="en-US" sz="5200">
              <a:solidFill>
                <a:srgbClr val="065FAD"/>
              </a:solidFill>
              <a:latin typeface="Francois One" panose="02000503040000020004"/>
              <a:ea typeface="Francois One" panose="02000503040000020004"/>
              <a:cs typeface="Francois One" panose="02000503040000020004"/>
              <a:sym typeface="Francois One" panose="02000503040000020004"/>
            </a:endParaRPr>
          </a:p>
          <a:p>
            <a:pPr algn="l">
              <a:lnSpc>
                <a:spcPts val="6580"/>
              </a:lnSpc>
            </a:pPr>
            <a:r>
              <a:rPr lang="en-US" sz="4700">
                <a:solidFill>
                  <a:srgbClr val="065FAD"/>
                </a:solidFill>
                <a:latin typeface="Francois One" panose="02000503040000020004"/>
                <a:ea typeface="Francois One" panose="02000503040000020004"/>
                <a:cs typeface="Francois One" panose="02000503040000020004"/>
                <a:sym typeface="Francois One" panose="02000503040000020004"/>
              </a:rPr>
              <a:t>1. Tính phi hư cấu của bài phóng sự</a:t>
            </a:r>
            <a:endParaRPr lang="en-US" sz="4700">
              <a:solidFill>
                <a:srgbClr val="065FAD"/>
              </a:solidFill>
              <a:latin typeface="Francois One" panose="02000503040000020004"/>
              <a:ea typeface="Francois One" panose="02000503040000020004"/>
              <a:cs typeface="Francois One" panose="02000503040000020004"/>
              <a:sym typeface="Francois One" panose="02000503040000020004"/>
            </a:endParaRPr>
          </a:p>
        </p:txBody>
      </p:sp>
      <p:sp>
        <p:nvSpPr>
          <p:cNvPr id="15" name="Freeform 15"/>
          <p:cNvSpPr/>
          <p:nvPr/>
        </p:nvSpPr>
        <p:spPr>
          <a:xfrm flipH="1">
            <a:off x="14838274" y="7387236"/>
            <a:ext cx="3509548" cy="2899764"/>
          </a:xfrm>
          <a:custGeom>
            <a:avLst/>
            <a:gdLst/>
            <a:ahLst/>
            <a:cxnLst/>
            <a:rect l="l" t="t" r="r" b="b"/>
            <a:pathLst>
              <a:path w="3509548" h="2899764">
                <a:moveTo>
                  <a:pt x="3509548" y="0"/>
                </a:moveTo>
                <a:lnTo>
                  <a:pt x="0" y="0"/>
                </a:lnTo>
                <a:lnTo>
                  <a:pt x="0" y="2899764"/>
                </a:lnTo>
                <a:lnTo>
                  <a:pt x="3509548" y="2899764"/>
                </a:lnTo>
                <a:lnTo>
                  <a:pt x="3509548"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16" name="Freeform 16"/>
          <p:cNvSpPr/>
          <p:nvPr/>
        </p:nvSpPr>
        <p:spPr>
          <a:xfrm rot="-10800000">
            <a:off x="15103361" y="9279989"/>
            <a:ext cx="3218143" cy="1007011"/>
          </a:xfrm>
          <a:custGeom>
            <a:avLst/>
            <a:gdLst/>
            <a:ahLst/>
            <a:cxnLst/>
            <a:rect l="l" t="t" r="r" b="b"/>
            <a:pathLst>
              <a:path w="3218143" h="1007011">
                <a:moveTo>
                  <a:pt x="0" y="0"/>
                </a:moveTo>
                <a:lnTo>
                  <a:pt x="3218144" y="0"/>
                </a:lnTo>
                <a:lnTo>
                  <a:pt x="3218144" y="1007011"/>
                </a:lnTo>
                <a:lnTo>
                  <a:pt x="0" y="10070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7" name="Rectangle 3"/>
          <p:cNvSpPr/>
          <p:nvPr/>
        </p:nvSpPr>
        <p:spPr>
          <a:xfrm>
            <a:off x="720090" y="2305050"/>
            <a:ext cx="16655415" cy="6986905"/>
          </a:xfrm>
          <a:prstGeom prst="rect">
            <a:avLst/>
          </a:prstGeom>
          <a:noFill/>
          <a:ln w="9525">
            <a:noFill/>
          </a:ln>
        </p:spPr>
        <p:txBody>
          <a:bodyPr wrap="square">
            <a:noAutofit/>
          </a:bodyPr>
          <a:p>
            <a:r>
              <a:rPr lang="vi-VN" altLang="x-none" sz="3600" dirty="0">
                <a:solidFill>
                  <a:srgbClr val="FF0000"/>
                </a:solidFill>
                <a:latin typeface="Times New Roman" panose="02020603050405020304" charset="0"/>
              </a:rPr>
              <a:t>- Biểu hiện:</a:t>
            </a:r>
            <a:endParaRPr sz="3600" dirty="0">
              <a:solidFill>
                <a:srgbClr val="FF0000"/>
              </a:solidFill>
              <a:latin typeface="Times New Roman" panose="02020603050405020304" charset="0"/>
            </a:endParaRPr>
          </a:p>
          <a:p>
            <a:r>
              <a:rPr lang="vi-VN" altLang="x-none" sz="3600" dirty="0">
                <a:solidFill>
                  <a:schemeClr val="accent2"/>
                </a:solidFill>
                <a:latin typeface="Times New Roman" panose="02020603050405020304" charset="0"/>
              </a:rPr>
              <a:t>+ Địa danh xác thực: Ba Kè, quần đảo Trường  Sa</a:t>
            </a:r>
            <a:endParaRPr sz="3600" dirty="0">
              <a:solidFill>
                <a:schemeClr val="accent2"/>
              </a:solidFill>
              <a:latin typeface="Times New Roman" panose="02020603050405020304" charset="0"/>
            </a:endParaRPr>
          </a:p>
          <a:p>
            <a:r>
              <a:rPr lang="vi-VN" altLang="x-none" sz="3600" dirty="0">
                <a:solidFill>
                  <a:schemeClr val="accent2"/>
                </a:solidFill>
                <a:latin typeface="Times New Roman" panose="02020603050405020304" charset="0"/>
              </a:rPr>
              <a:t>+ Tên cán bộ, chiến sỹ, nhà thơ đã từng đến  những đảo  </a:t>
            </a:r>
            <a:r>
              <a:rPr sz="3600" dirty="0">
                <a:solidFill>
                  <a:schemeClr val="accent2"/>
                </a:solidFill>
                <a:latin typeface="Times New Roman" panose="02020603050405020304" charset="0"/>
              </a:rPr>
              <a:t>chì</a:t>
            </a:r>
            <a:r>
              <a:rPr lang="en-US" sz="3600" dirty="0">
                <a:solidFill>
                  <a:schemeClr val="accent2"/>
                </a:solidFill>
                <a:latin typeface="Times New Roman" panose="02020603050405020304" charset="0"/>
              </a:rPr>
              <a:t>m</a:t>
            </a:r>
            <a:r>
              <a:rPr sz="3600" dirty="0">
                <a:solidFill>
                  <a:schemeClr val="accent2"/>
                </a:solidFill>
                <a:latin typeface="Times New Roman" panose="02020603050405020304" charset="0"/>
              </a:rPr>
              <a:t> trên quần đảo Trường Sa:  </a:t>
            </a:r>
            <a:r>
              <a:rPr lang="vi-VN" altLang="x-none" sz="3600" dirty="0">
                <a:solidFill>
                  <a:schemeClr val="accent2"/>
                </a:solidFill>
                <a:latin typeface="Times New Roman" panose="02020603050405020304" charset="0"/>
              </a:rPr>
              <a:t>Đại tá Chấn,  tướng Giá</a:t>
            </a:r>
            <a:r>
              <a:rPr lang="en-US" altLang="vi-VN" sz="3600" dirty="0">
                <a:solidFill>
                  <a:schemeClr val="accent2"/>
                </a:solidFill>
                <a:latin typeface="Times New Roman" panose="02020603050405020304" charset="0"/>
              </a:rPr>
              <a:t>p</a:t>
            </a:r>
            <a:r>
              <a:rPr lang="vi-VN" altLang="x-none" sz="3600" dirty="0">
                <a:solidFill>
                  <a:schemeClr val="accent2"/>
                </a:solidFill>
                <a:latin typeface="Times New Roman" panose="02020603050405020304" charset="0"/>
              </a:rPr>
              <a:t> Văn Cương, nhà thơ Trần Đăng Khoa...</a:t>
            </a:r>
            <a:endParaRPr sz="3600" dirty="0">
              <a:solidFill>
                <a:schemeClr val="accent2"/>
              </a:solidFill>
              <a:latin typeface="Times New Roman" panose="02020603050405020304" charset="0"/>
            </a:endParaRPr>
          </a:p>
          <a:p>
            <a:r>
              <a:rPr lang="vi-VN" altLang="x-none" sz="3600" dirty="0">
                <a:solidFill>
                  <a:schemeClr val="accent2"/>
                </a:solidFill>
                <a:latin typeface="Times New Roman" panose="02020603050405020304" charset="0"/>
              </a:rPr>
              <a:t>+ Ngày tháng và  tên 14 cán bộ chiến sỹ hi sinh trong các trận bão biển.</a:t>
            </a:r>
            <a:endParaRPr sz="3600" dirty="0">
              <a:solidFill>
                <a:schemeClr val="accent2"/>
              </a:solidFill>
              <a:latin typeface="Times New Roman" panose="02020603050405020304" charset="0"/>
            </a:endParaRPr>
          </a:p>
          <a:p>
            <a:r>
              <a:rPr lang="vi-VN" altLang="x-none" sz="3600" dirty="0">
                <a:solidFill>
                  <a:srgbClr val="FF0000"/>
                </a:solidFill>
                <a:latin typeface="Times New Roman" panose="02020603050405020304" charset="0"/>
              </a:rPr>
              <a:t>-Tác dụng: </a:t>
            </a:r>
            <a:endParaRPr sz="3600" dirty="0">
              <a:solidFill>
                <a:schemeClr val="accent4"/>
              </a:solidFill>
              <a:latin typeface="Times New Roman" panose="02020603050405020304" charset="0"/>
            </a:endParaRPr>
          </a:p>
          <a:p>
            <a:r>
              <a:rPr sz="3600" dirty="0">
                <a:solidFill>
                  <a:schemeClr val="accent2"/>
                </a:solidFill>
                <a:latin typeface="Times New Roman" panose="02020603050405020304" charset="0"/>
              </a:rPr>
              <a:t>+ </a:t>
            </a:r>
            <a:r>
              <a:rPr lang="vi-VN" altLang="x-none" sz="3600" dirty="0">
                <a:solidFill>
                  <a:schemeClr val="accent2"/>
                </a:solidFill>
                <a:latin typeface="Times New Roman" panose="02020603050405020304" charset="0"/>
              </a:rPr>
              <a:t>Tạo độ tin cậy, tính thuyết phục đối với người đọc</a:t>
            </a:r>
            <a:endParaRPr lang="vi-VN" altLang="x-none" sz="3600" dirty="0">
              <a:solidFill>
                <a:schemeClr val="accent2"/>
              </a:solidFill>
              <a:latin typeface="Times New Roman" panose="02020603050405020304" charset="0"/>
            </a:endParaRPr>
          </a:p>
          <a:p>
            <a:r>
              <a:rPr sz="3600" dirty="0">
                <a:solidFill>
                  <a:schemeClr val="accent2"/>
                </a:solidFill>
                <a:latin typeface="Times New Roman" panose="02020603050405020304" charset="0"/>
              </a:rPr>
              <a:t>+ Thể hiện rõ nét nội dung và ý nghĩa của tác phẩm: hiểu rõ hơn những khó khăn, thách thức của những chiến sỹ phải đối mặt khi làm việc  trên nhà giàn; tôn vinh tinh thần kiên trì, bền bỉ và lòng yêu nước của những người này.</a:t>
            </a:r>
            <a:endParaRPr sz="3600" dirty="0">
              <a:solidFill>
                <a:schemeClr val="accent2"/>
              </a:solidFill>
              <a:latin typeface="Times New Roman" panose="02020603050405020304" charset="0"/>
            </a:endParaRPr>
          </a:p>
          <a:p>
            <a:endParaRPr sz="3600" b="1" dirty="0">
              <a:solidFill>
                <a:schemeClr val="accent2"/>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charRg st="13" end="61"/>
                                            </p:txEl>
                                          </p:spTgt>
                                        </p:tgtEl>
                                        <p:attrNameLst>
                                          <p:attrName>style.visibility</p:attrName>
                                        </p:attrNameLst>
                                      </p:cBhvr>
                                      <p:to>
                                        <p:strVal val="visible"/>
                                      </p:to>
                                    </p:set>
                                    <p:animEffect transition="in" filter="barn(inVertical)">
                                      <p:cBhvr>
                                        <p:cTn id="7" dur="500"/>
                                        <p:tgtEl>
                                          <p:spTgt spid="17">
                                            <p:txEl>
                                              <p:charRg st="13" end="6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xEl>
                                              <p:charRg st="61" end="210"/>
                                            </p:txEl>
                                          </p:spTgt>
                                        </p:tgtEl>
                                        <p:attrNameLst>
                                          <p:attrName>style.visibility</p:attrName>
                                        </p:attrNameLst>
                                      </p:cBhvr>
                                      <p:to>
                                        <p:strVal val="visible"/>
                                      </p:to>
                                    </p:set>
                                    <p:animEffect transition="in" filter="barn(inVertical)">
                                      <p:cBhvr>
                                        <p:cTn id="10" dur="500"/>
                                        <p:tgtEl>
                                          <p:spTgt spid="17">
                                            <p:txEl>
                                              <p:charRg st="61" end="21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xEl>
                                              <p:charRg st="210" end="283"/>
                                            </p:txEl>
                                          </p:spTgt>
                                        </p:tgtEl>
                                        <p:attrNameLst>
                                          <p:attrName>style.visibility</p:attrName>
                                        </p:attrNameLst>
                                      </p:cBhvr>
                                      <p:to>
                                        <p:strVal val="visible"/>
                                      </p:to>
                                    </p:set>
                                    <p:animEffect transition="in" filter="barn(inVertical)">
                                      <p:cBhvr>
                                        <p:cTn id="13" dur="500"/>
                                        <p:tgtEl>
                                          <p:spTgt spid="17">
                                            <p:txEl>
                                              <p:charRg st="210" end="28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xEl>
                                              <p:charRg st="295" end="404"/>
                                            </p:txEl>
                                          </p:spTgt>
                                        </p:tgtEl>
                                        <p:attrNameLst>
                                          <p:attrName>style.visibility</p:attrName>
                                        </p:attrNameLst>
                                      </p:cBhvr>
                                      <p:to>
                                        <p:strVal val="visible"/>
                                      </p:to>
                                    </p:set>
                                    <p:animEffect transition="in" filter="barn(inVertical)">
                                      <p:cBhvr>
                                        <p:cTn id="18" dur="500"/>
                                        <p:tgtEl>
                                          <p:spTgt spid="17">
                                            <p:txEl>
                                              <p:charRg st="295" end="40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xEl>
                                              <p:charRg st="6" end="6"/>
                                            </p:txEl>
                                          </p:spTgt>
                                        </p:tgtEl>
                                        <p:attrNameLst>
                                          <p:attrName>style.visibility</p:attrName>
                                        </p:attrNameLst>
                                      </p:cBhvr>
                                      <p:to>
                                        <p:strVal val="visible"/>
                                      </p:to>
                                    </p:set>
                                    <p:animEffect transition="in" filter="barn(inVertical)">
                                      <p:cBhvr>
                                        <p:cTn id="23" dur="500"/>
                                        <p:tgtEl>
                                          <p:spTgt spid="17">
                                            <p:txEl>
                                              <p:char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6674</Words>
  <Application>WPS Presentation</Application>
  <PresentationFormat>Tùy chỉnh</PresentationFormat>
  <Paragraphs>154</Paragraphs>
  <Slides>18</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18</vt:i4>
      </vt:variant>
    </vt:vector>
  </HeadingPairs>
  <TitlesOfParts>
    <vt:vector size="36" baseType="lpstr">
      <vt:lpstr>Arial</vt:lpstr>
      <vt:lpstr>SimSun</vt:lpstr>
      <vt:lpstr>Wingdings</vt:lpstr>
      <vt:lpstr>Times New Roman</vt:lpstr>
      <vt:lpstr>Francois One</vt:lpstr>
      <vt:lpstr>Montserrat Ultra-Bold</vt:lpstr>
      <vt:lpstr>Arial</vt:lpstr>
      <vt:lpstr>Helvetica Neue</vt:lpstr>
      <vt:lpstr>Montserrat Bold</vt:lpstr>
      <vt:lpstr>Roboto Bold</vt:lpstr>
      <vt:lpstr>Roboto</vt:lpstr>
      <vt:lpstr>Montserrat</vt:lpstr>
      <vt:lpstr>Arimo</vt:lpstr>
      <vt:lpstr>League Spartan</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dc:creator/>
  <cp:lastModifiedBy>WPS_1704367938</cp:lastModifiedBy>
  <cp:revision>17</cp:revision>
  <dcterms:created xsi:type="dcterms:W3CDTF">2006-08-16T00:00:00Z</dcterms:created>
  <dcterms:modified xsi:type="dcterms:W3CDTF">2024-10-29T13:45:33Z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5D64E233117D4A8CB98BC5798E3FA4E9_13</vt:lpwstr>
  </property>
  <property fmtid="{D5CDD505-2E9C-101B-9397-08002B2CF9AE}" pid="3" name="KSOProductBuildVer">
    <vt:lpwstr>1033-12.2.0.18607</vt:lpwstr>
  </property>
</Properties>
</file>