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27"/>
  </p:notesMasterIdLst>
  <p:sldIdLst>
    <p:sldId id="256" r:id="rId3"/>
    <p:sldId id="261" r:id="rId4"/>
    <p:sldId id="284" r:id="rId5"/>
    <p:sldId id="263" r:id="rId6"/>
    <p:sldId id="264" r:id="rId7"/>
    <p:sldId id="265" r:id="rId8"/>
    <p:sldId id="267" r:id="rId9"/>
    <p:sldId id="285" r:id="rId10"/>
    <p:sldId id="269" r:id="rId11"/>
    <p:sldId id="286"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12192000" cy="6858000"/>
  <p:notesSz cx="6858000" cy="9144000"/>
  <p:embeddedFontLst>
    <p:embeddedFont>
      <p:font typeface="Asap" panose="020B0604020202020204" charset="0"/>
      <p:regular r:id="rId28"/>
      <p:bold r:id="rId29"/>
      <p:italic r:id="rId30"/>
      <p:boldItalic r:id="rId31"/>
    </p:embeddedFont>
    <p:embeddedFont>
      <p:font typeface="Bevan" panose="020B0604020202020204" charset="0"/>
      <p:regular r:id="rId32"/>
      <p:italic r:id="rId33"/>
    </p:embeddedFont>
    <p:embeddedFont>
      <p:font typeface="Garamond" panose="02020404030301010803" pitchFamily="18" charset="0"/>
      <p:regular r:id="rId34"/>
      <p:bold r:id="rId35"/>
      <p:italic r:id="rId36"/>
      <p:boldItalic r:id="rId37"/>
    </p:embeddedFont>
    <p:embeddedFont>
      <p:font typeface="Josefin Sans" pitchFamily="2" charset="0"/>
      <p:regular r:id="rId38"/>
      <p:bold r:id="rId39"/>
      <p:italic r:id="rId40"/>
      <p:boldItalic r:id="rId41"/>
    </p:embeddedFont>
    <p:embeddedFont>
      <p:font typeface="Quicksand"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3"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51" name="Google Shape;25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057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46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930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79"/>
        <p:cNvGrpSpPr/>
        <p:nvPr/>
      </p:nvGrpSpPr>
      <p:grpSpPr>
        <a:xfrm>
          <a:off x="0" y="0"/>
          <a:ext cx="0" cy="0"/>
          <a:chOff x="0" y="0"/>
          <a:chExt cx="0" cy="0"/>
        </a:xfrm>
      </p:grpSpPr>
      <p:sp>
        <p:nvSpPr>
          <p:cNvPr id="80" name="Google Shape;80;p12"/>
          <p:cNvSpPr/>
          <p:nvPr/>
        </p:nvSpPr>
        <p:spPr>
          <a:xfrm>
            <a:off x="304800" y="2286000"/>
            <a:ext cx="1872000" cy="1404000"/>
          </a:xfrm>
          <a:prstGeom prst="ellipse">
            <a:avLst/>
          </a:prstGeom>
          <a:blipFill rotWithShape="1">
            <a:blip r:embed="rId2">
              <a:alphaModFix/>
            </a:blip>
            <a:stretch>
              <a:fillRect l="-2676" r="-2674"/>
            </a:stretch>
          </a:blipFill>
          <a:ln w="28575" cap="flat" cmpd="sng">
            <a:solidFill>
              <a:srgbClr val="FFCF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83"/>
        <p:cNvGrpSpPr/>
        <p:nvPr/>
      </p:nvGrpSpPr>
      <p:grpSpPr>
        <a:xfrm>
          <a:off x="0" y="0"/>
          <a:ext cx="0" cy="0"/>
          <a:chOff x="0" y="0"/>
          <a:chExt cx="0" cy="0"/>
        </a:xfrm>
      </p:grpSpPr>
      <p:sp>
        <p:nvSpPr>
          <p:cNvPr id="84" name="Google Shape;84;p15"/>
          <p:cNvSpPr/>
          <p:nvPr/>
        </p:nvSpPr>
        <p:spPr>
          <a:xfrm>
            <a:off x="304800" y="2286000"/>
            <a:ext cx="1872000" cy="1404000"/>
          </a:xfrm>
          <a:prstGeom prst="ellipse">
            <a:avLst/>
          </a:prstGeom>
          <a:blipFill rotWithShape="1">
            <a:blip r:embed="rId2">
              <a:alphaModFix/>
            </a:blip>
            <a:stretch>
              <a:fillRect l="-2677" r="-2675"/>
            </a:stretch>
          </a:blipFill>
          <a:ln w="28575" cap="flat" cmpd="sng">
            <a:solidFill>
              <a:srgbClr val="FFCF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85"/>
        <p:cNvGrpSpPr/>
        <p:nvPr/>
      </p:nvGrpSpPr>
      <p:grpSpPr>
        <a:xfrm>
          <a:off x="0" y="0"/>
          <a:ext cx="0" cy="0"/>
          <a:chOff x="0" y="0"/>
          <a:chExt cx="0" cy="0"/>
        </a:xfrm>
      </p:grpSpPr>
      <p:sp>
        <p:nvSpPr>
          <p:cNvPr id="86" name="Google Shape;86;p16"/>
          <p:cNvSpPr/>
          <p:nvPr/>
        </p:nvSpPr>
        <p:spPr>
          <a:xfrm>
            <a:off x="406400" y="2245291"/>
            <a:ext cx="1828800" cy="1371600"/>
          </a:xfrm>
          <a:prstGeom prst="ellipse">
            <a:avLst/>
          </a:prstGeom>
          <a:blipFill rotWithShape="1">
            <a:blip r:embed="rId2">
              <a:alphaModFix/>
            </a:blip>
            <a:stretch>
              <a:fillRect l="-1566" r="-3963"/>
            </a:stretch>
          </a:blip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7"/>
        <p:cNvGrpSpPr/>
        <p:nvPr/>
      </p:nvGrpSpPr>
      <p:grpSpPr>
        <a:xfrm>
          <a:off x="0" y="0"/>
          <a:ext cx="0" cy="0"/>
          <a:chOff x="0" y="0"/>
          <a:chExt cx="0" cy="0"/>
        </a:xfrm>
      </p:grpSpPr>
      <p:pic>
        <p:nvPicPr>
          <p:cNvPr id="88" name="Google Shape;88;p17"/>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pic>
        <p:nvPicPr>
          <p:cNvPr id="91" name="Google Shape;91;p18"/>
          <p:cNvPicPr preferRelativeResize="0"/>
          <p:nvPr/>
        </p:nvPicPr>
        <p:blipFill rotWithShape="1">
          <a:blip r:embed="rId3">
            <a:alphaModFix/>
          </a:blip>
          <a:srcRect/>
          <a:stretch/>
        </p:blipFill>
        <p:spPr>
          <a:xfrm>
            <a:off x="7138539" y="2336653"/>
            <a:ext cx="3107431" cy="124266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94"/>
        <p:cNvGrpSpPr/>
        <p:nvPr/>
      </p:nvGrpSpPr>
      <p:grpSpPr>
        <a:xfrm>
          <a:off x="0" y="0"/>
          <a:ext cx="0" cy="0"/>
          <a:chOff x="0" y="0"/>
          <a:chExt cx="0" cy="0"/>
        </a:xfrm>
      </p:grpSpPr>
      <p:sp>
        <p:nvSpPr>
          <p:cNvPr id="95" name="Google Shape;95;p21"/>
          <p:cNvSpPr/>
          <p:nvPr/>
        </p:nvSpPr>
        <p:spPr>
          <a:xfrm>
            <a:off x="304800" y="2286000"/>
            <a:ext cx="1872000" cy="1404000"/>
          </a:xfrm>
          <a:prstGeom prst="ellipse">
            <a:avLst/>
          </a:prstGeom>
          <a:blipFill rotWithShape="1">
            <a:blip r:embed="rId2">
              <a:alphaModFix/>
            </a:blip>
            <a:stretch>
              <a:fillRect l="-2677" r="-2675"/>
            </a:stretch>
          </a:blipFill>
          <a:ln w="28575" cap="flat" cmpd="sng">
            <a:solidFill>
              <a:srgbClr val="FFCF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96"/>
        <p:cNvGrpSpPr/>
        <p:nvPr/>
      </p:nvGrpSpPr>
      <p:grpSpPr>
        <a:xfrm>
          <a:off x="0" y="0"/>
          <a:ext cx="0" cy="0"/>
          <a:chOff x="0" y="0"/>
          <a:chExt cx="0" cy="0"/>
        </a:xfrm>
      </p:grpSpPr>
      <p:sp>
        <p:nvSpPr>
          <p:cNvPr id="97" name="Google Shape;97;p22"/>
          <p:cNvSpPr/>
          <p:nvPr/>
        </p:nvSpPr>
        <p:spPr>
          <a:xfrm>
            <a:off x="406400" y="2245291"/>
            <a:ext cx="1828800" cy="1371600"/>
          </a:xfrm>
          <a:prstGeom prst="ellipse">
            <a:avLst/>
          </a:prstGeom>
          <a:blipFill rotWithShape="1">
            <a:blip r:embed="rId2">
              <a:alphaModFix/>
            </a:blip>
            <a:stretch>
              <a:fillRect l="-1566" r="-3963"/>
            </a:stretch>
          </a:blip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98"/>
        <p:cNvGrpSpPr/>
        <p:nvPr/>
      </p:nvGrpSpPr>
      <p:grpSpPr>
        <a:xfrm>
          <a:off x="0" y="0"/>
          <a:ext cx="0" cy="0"/>
          <a:chOff x="0" y="0"/>
          <a:chExt cx="0" cy="0"/>
        </a:xfrm>
      </p:grpSpPr>
      <p:pic>
        <p:nvPicPr>
          <p:cNvPr id="99" name="Google Shape;99;p23"/>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0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01"/>
        <p:cNvGrpSpPr/>
        <p:nvPr/>
      </p:nvGrpSpPr>
      <p:grpSpPr>
        <a:xfrm>
          <a:off x="0" y="0"/>
          <a:ext cx="0" cy="0"/>
          <a:chOff x="0" y="0"/>
          <a:chExt cx="0" cy="0"/>
        </a:xfrm>
      </p:grpSpPr>
      <p:pic>
        <p:nvPicPr>
          <p:cNvPr id="102" name="Google Shape;102;p25"/>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pic>
        <p:nvPicPr>
          <p:cNvPr id="103" name="Google Shape;103;p25"/>
          <p:cNvPicPr preferRelativeResize="0"/>
          <p:nvPr/>
        </p:nvPicPr>
        <p:blipFill rotWithShape="1">
          <a:blip r:embed="rId3">
            <a:alphaModFix/>
          </a:blip>
          <a:srcRect/>
          <a:stretch/>
        </p:blipFill>
        <p:spPr>
          <a:xfrm>
            <a:off x="7138539" y="2336653"/>
            <a:ext cx="3107431" cy="124266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0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105"/>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106"/>
        <p:cNvGrpSpPr/>
        <p:nvPr/>
      </p:nvGrpSpPr>
      <p:grpSpPr>
        <a:xfrm>
          <a:off x="0" y="0"/>
          <a:ext cx="0" cy="0"/>
          <a:chOff x="0" y="0"/>
          <a:chExt cx="0" cy="0"/>
        </a:xfrm>
      </p:grpSpPr>
      <p:sp>
        <p:nvSpPr>
          <p:cNvPr id="107" name="Google Shape;107;p28"/>
          <p:cNvSpPr/>
          <p:nvPr/>
        </p:nvSpPr>
        <p:spPr>
          <a:xfrm>
            <a:off x="109159" y="2245291"/>
            <a:ext cx="1828800" cy="1371600"/>
          </a:xfrm>
          <a:prstGeom prst="ellipse">
            <a:avLst/>
          </a:prstGeom>
          <a:blipFill rotWithShape="1">
            <a:blip r:embed="rId2">
              <a:alphaModFix/>
            </a:blip>
            <a:stretch>
              <a:fillRect l="-1566" r="-3963"/>
            </a:stretch>
          </a:blip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08"/>
        <p:cNvGrpSpPr/>
        <p:nvPr/>
      </p:nvGrpSpPr>
      <p:grpSpPr>
        <a:xfrm>
          <a:off x="0" y="0"/>
          <a:ext cx="0" cy="0"/>
          <a:chOff x="0" y="0"/>
          <a:chExt cx="0" cy="0"/>
        </a:xfrm>
      </p:grpSpPr>
      <p:pic>
        <p:nvPicPr>
          <p:cNvPr id="109" name="Google Shape;109;p29"/>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10"/>
        <p:cNvGrpSpPr/>
        <p:nvPr/>
      </p:nvGrpSpPr>
      <p:grpSpPr>
        <a:xfrm>
          <a:off x="0" y="0"/>
          <a:ext cx="0" cy="0"/>
          <a:chOff x="0" y="0"/>
          <a:chExt cx="0" cy="0"/>
        </a:xfrm>
      </p:grpSpPr>
      <p:pic>
        <p:nvPicPr>
          <p:cNvPr id="111" name="Google Shape;111;p30"/>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pic>
        <p:nvPicPr>
          <p:cNvPr id="112" name="Google Shape;112;p30"/>
          <p:cNvPicPr preferRelativeResize="0"/>
          <p:nvPr/>
        </p:nvPicPr>
        <p:blipFill rotWithShape="1">
          <a:blip r:embed="rId3">
            <a:alphaModFix/>
          </a:blip>
          <a:srcRect/>
          <a:stretch/>
        </p:blipFill>
        <p:spPr>
          <a:xfrm>
            <a:off x="7138539" y="2336653"/>
            <a:ext cx="3107431" cy="12426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2"/>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4"/>
        <p:cNvGrpSpPr/>
        <p:nvPr/>
      </p:nvGrpSpPr>
      <p:grpSpPr>
        <a:xfrm>
          <a:off x="0" y="0"/>
          <a:ext cx="0" cy="0"/>
          <a:chOff x="0" y="0"/>
          <a:chExt cx="0" cy="0"/>
        </a:xfrm>
      </p:grpSpPr>
      <p:pic>
        <p:nvPicPr>
          <p:cNvPr id="125" name="Google Shape;125;p33" descr="HD-PanelTitle-GrommetsCombined.png"/>
          <p:cNvPicPr preferRelativeResize="0"/>
          <p:nvPr/>
        </p:nvPicPr>
        <p:blipFill rotWithShape="1">
          <a:blip r:embed="rId2">
            <a:alphaModFix/>
          </a:blip>
          <a:srcRect/>
          <a:stretch/>
        </p:blipFill>
        <p:spPr>
          <a:xfrm>
            <a:off x="1" y="0"/>
            <a:ext cx="12188825" cy="6856214"/>
          </a:xfrm>
          <a:prstGeom prst="rect">
            <a:avLst/>
          </a:prstGeom>
          <a:noFill/>
          <a:ln>
            <a:noFill/>
          </a:ln>
        </p:spPr>
      </p:pic>
      <p:sp>
        <p:nvSpPr>
          <p:cNvPr id="126" name="Google Shape;126;p33"/>
          <p:cNvSpPr txBox="1">
            <a:spLocks noGrp="1"/>
          </p:cNvSpPr>
          <p:nvPr>
            <p:ph type="ctrTitle"/>
          </p:nvPr>
        </p:nvSpPr>
        <p:spPr>
          <a:xfrm>
            <a:off x="2692399" y="1871132"/>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subTitle" idx="1"/>
          </p:nvPr>
        </p:nvSpPr>
        <p:spPr>
          <a:xfrm>
            <a:off x="2692399" y="3657598"/>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128" name="Google Shape;128;p33"/>
          <p:cNvSpPr txBox="1">
            <a:spLocks noGrp="1"/>
          </p:cNvSpPr>
          <p:nvPr>
            <p:ph type="dt" idx="10"/>
          </p:nvPr>
        </p:nvSpPr>
        <p:spPr>
          <a:xfrm>
            <a:off x="7983233"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3"/>
          <p:cNvSpPr txBox="1">
            <a:spLocks noGrp="1"/>
          </p:cNvSpPr>
          <p:nvPr>
            <p:ph type="ftr" idx="11"/>
          </p:nvPr>
        </p:nvSpPr>
        <p:spPr>
          <a:xfrm>
            <a:off x="2692398"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3"/>
          <p:cNvSpPr txBox="1">
            <a:spLocks noGrp="1"/>
          </p:cNvSpPr>
          <p:nvPr>
            <p:ph type="sldNum" idx="12"/>
          </p:nvPr>
        </p:nvSpPr>
        <p:spPr>
          <a:xfrm>
            <a:off x="8956901"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31" name="Google Shape;131;p33"/>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2"/>
        <p:cNvGrpSpPr/>
        <p:nvPr/>
      </p:nvGrpSpPr>
      <p:grpSpPr>
        <a:xfrm>
          <a:off x="0" y="0"/>
          <a:ext cx="0" cy="0"/>
          <a:chOff x="0" y="0"/>
          <a:chExt cx="0" cy="0"/>
        </a:xfrm>
      </p:grpSpPr>
      <p:cxnSp>
        <p:nvCxnSpPr>
          <p:cNvPr id="133" name="Google Shape;133;p34"/>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134" name="Google Shape;134;p34"/>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4"/>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9"/>
        <p:cNvGrpSpPr/>
        <p:nvPr/>
      </p:nvGrpSpPr>
      <p:grpSpPr>
        <a:xfrm>
          <a:off x="0" y="0"/>
          <a:ext cx="0" cy="0"/>
          <a:chOff x="0" y="0"/>
          <a:chExt cx="0" cy="0"/>
        </a:xfrm>
      </p:grpSpPr>
      <p:sp>
        <p:nvSpPr>
          <p:cNvPr id="140" name="Google Shape;140;p35"/>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5"/>
          <p:cNvSpPr txBox="1">
            <a:spLocks noGrp="1"/>
          </p:cNvSpPr>
          <p:nvPr>
            <p:ph type="body" idx="1"/>
          </p:nvPr>
        </p:nvSpPr>
        <p:spPr>
          <a:xfrm>
            <a:off x="2015068" y="3846052"/>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42" name="Google Shape;142;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5"/>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45" name="Google Shape;145;p35"/>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cxnSp>
        <p:nvCxnSpPr>
          <p:cNvPr id="147" name="Google Shape;147;p36"/>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148" name="Google Shape;148;p36"/>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6"/>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50" name="Google Shape;150;p36"/>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51" name="Google Shape;151;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6"/>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37"/>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7"/>
          <p:cNvSpPr txBox="1">
            <a:spLocks noGrp="1"/>
          </p:cNvSpPr>
          <p:nvPr>
            <p:ph type="body" idx="1"/>
          </p:nvPr>
        </p:nvSpPr>
        <p:spPr>
          <a:xfrm>
            <a:off x="1295400" y="2658534"/>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157" name="Google Shape;157;p37"/>
          <p:cNvSpPr txBox="1">
            <a:spLocks noGrp="1"/>
          </p:cNvSpPr>
          <p:nvPr>
            <p:ph type="body" idx="2"/>
          </p:nvPr>
        </p:nvSpPr>
        <p:spPr>
          <a:xfrm>
            <a:off x="1295400" y="3243263"/>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58" name="Google Shape;158;p37"/>
          <p:cNvSpPr txBox="1">
            <a:spLocks noGrp="1"/>
          </p:cNvSpPr>
          <p:nvPr>
            <p:ph type="body" idx="3"/>
          </p:nvPr>
        </p:nvSpPr>
        <p:spPr>
          <a:xfrm>
            <a:off x="6180671" y="2658534"/>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159" name="Google Shape;159;p37"/>
          <p:cNvSpPr txBox="1">
            <a:spLocks noGrp="1"/>
          </p:cNvSpPr>
          <p:nvPr>
            <p:ph type="body" idx="4"/>
          </p:nvPr>
        </p:nvSpPr>
        <p:spPr>
          <a:xfrm>
            <a:off x="6180671" y="3243263"/>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60" name="Google Shape;160;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7"/>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63" name="Google Shape;163;p37"/>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38"/>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8"/>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69" name="Google Shape;169;p38"/>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0"/>
        <p:cNvGrpSpPr/>
        <p:nvPr/>
      </p:nvGrpSpPr>
      <p:grpSpPr>
        <a:xfrm>
          <a:off x="0" y="0"/>
          <a:ext cx="0" cy="0"/>
          <a:chOff x="0" y="0"/>
          <a:chExt cx="0" cy="0"/>
        </a:xfrm>
      </p:grpSpPr>
      <p:sp>
        <p:nvSpPr>
          <p:cNvPr id="171" name="Google Shape;171;p39"/>
          <p:cNvSpPr txBox="1">
            <a:spLocks noGrp="1"/>
          </p:cNvSpPr>
          <p:nvPr>
            <p:ph type="title"/>
          </p:nvPr>
        </p:nvSpPr>
        <p:spPr>
          <a:xfrm>
            <a:off x="1293812"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39"/>
          <p:cNvSpPr txBox="1">
            <a:spLocks noGrp="1"/>
          </p:cNvSpPr>
          <p:nvPr>
            <p:ph type="body" idx="1"/>
          </p:nvPr>
        </p:nvSpPr>
        <p:spPr>
          <a:xfrm>
            <a:off x="5418668" y="982132"/>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73" name="Google Shape;173;p39"/>
          <p:cNvSpPr txBox="1">
            <a:spLocks noGrp="1"/>
          </p:cNvSpPr>
          <p:nvPr>
            <p:ph type="body" idx="2"/>
          </p:nvPr>
        </p:nvSpPr>
        <p:spPr>
          <a:xfrm>
            <a:off x="1293812"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74" name="Google Shape;174;p3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9"/>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77" name="Google Shape;177;p39"/>
          <p:cNvCxnSpPr/>
          <p:nvPr/>
        </p:nvCxnSpPr>
        <p:spPr>
          <a:xfrm>
            <a:off x="1396170"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8"/>
        <p:cNvGrpSpPr/>
        <p:nvPr/>
      </p:nvGrpSpPr>
      <p:grpSpPr>
        <a:xfrm>
          <a:off x="0" y="0"/>
          <a:ext cx="0" cy="0"/>
          <a:chOff x="0" y="0"/>
          <a:chExt cx="0" cy="0"/>
        </a:xfrm>
      </p:grpSpPr>
      <p:sp>
        <p:nvSpPr>
          <p:cNvPr id="179" name="Google Shape;179;p4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40"/>
          <p:cNvSpPr>
            <a:spLocks noGrp="1"/>
          </p:cNvSpPr>
          <p:nvPr>
            <p:ph type="pic" idx="2"/>
          </p:nvPr>
        </p:nvSpPr>
        <p:spPr>
          <a:xfrm>
            <a:off x="8094832"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181" name="Google Shape;181;p4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82" name="Google Shape;182;p4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0"/>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85"/>
        <p:cNvGrpSpPr/>
        <p:nvPr/>
      </p:nvGrpSpPr>
      <p:grpSpPr>
        <a:xfrm>
          <a:off x="0" y="0"/>
          <a:ext cx="0" cy="0"/>
          <a:chOff x="0" y="0"/>
          <a:chExt cx="0" cy="0"/>
        </a:xfrm>
      </p:grpSpPr>
      <p:sp>
        <p:nvSpPr>
          <p:cNvPr id="186" name="Google Shape;186;p41"/>
          <p:cNvSpPr txBox="1">
            <a:spLocks noGrp="1"/>
          </p:cNvSpPr>
          <p:nvPr>
            <p:ph type="title"/>
          </p:nvPr>
        </p:nvSpPr>
        <p:spPr>
          <a:xfrm>
            <a:off x="1295402"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41"/>
          <p:cNvSpPr>
            <a:spLocks noGrp="1"/>
          </p:cNvSpPr>
          <p:nvPr>
            <p:ph type="pic" idx="2"/>
          </p:nvPr>
        </p:nvSpPr>
        <p:spPr>
          <a:xfrm>
            <a:off x="1041427" y="1041400"/>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188" name="Google Shape;188;p41"/>
          <p:cNvSpPr txBox="1">
            <a:spLocks noGrp="1"/>
          </p:cNvSpPr>
          <p:nvPr>
            <p:ph type="body" idx="1"/>
          </p:nvPr>
        </p:nvSpPr>
        <p:spPr>
          <a:xfrm>
            <a:off x="1295402"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89" name="Google Shape;189;p4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4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1"/>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92"/>
        <p:cNvGrpSpPr/>
        <p:nvPr/>
      </p:nvGrpSpPr>
      <p:grpSpPr>
        <a:xfrm>
          <a:off x="0" y="0"/>
          <a:ext cx="0" cy="0"/>
          <a:chOff x="0" y="0"/>
          <a:chExt cx="0" cy="0"/>
        </a:xfrm>
      </p:grpSpPr>
      <p:sp>
        <p:nvSpPr>
          <p:cNvPr id="193" name="Google Shape;193;p4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2"/>
          <p:cNvSpPr txBox="1">
            <a:spLocks noGrp="1"/>
          </p:cNvSpPr>
          <p:nvPr>
            <p:ph type="body" idx="1"/>
          </p:nvPr>
        </p:nvSpPr>
        <p:spPr>
          <a:xfrm>
            <a:off x="1303868" y="4343400"/>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95" name="Google Shape;195;p4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4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42"/>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98" name="Google Shape;198;p42"/>
          <p:cNvCxnSpPr/>
          <p:nvPr/>
        </p:nvCxnSpPr>
        <p:spPr>
          <a:xfrm>
            <a:off x="1396170"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99"/>
        <p:cNvGrpSpPr/>
        <p:nvPr/>
      </p:nvGrpSpPr>
      <p:grpSpPr>
        <a:xfrm>
          <a:off x="0" y="0"/>
          <a:ext cx="0" cy="0"/>
          <a:chOff x="0" y="0"/>
          <a:chExt cx="0" cy="0"/>
        </a:xfrm>
      </p:grpSpPr>
      <p:sp>
        <p:nvSpPr>
          <p:cNvPr id="200" name="Google Shape;200;p43"/>
          <p:cNvSpPr txBox="1">
            <a:spLocks noGrp="1"/>
          </p:cNvSpPr>
          <p:nvPr>
            <p:ph type="title"/>
          </p:nvPr>
        </p:nvSpPr>
        <p:spPr>
          <a:xfrm>
            <a:off x="1446214"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02" name="Google Shape;202;p43"/>
          <p:cNvSpPr txBox="1">
            <a:spLocks noGrp="1"/>
          </p:cNvSpPr>
          <p:nvPr>
            <p:ph type="body" idx="2"/>
          </p:nvPr>
        </p:nvSpPr>
        <p:spPr>
          <a:xfrm>
            <a:off x="1295402" y="4343400"/>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03" name="Google Shape;203;p4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4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43"/>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4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sp>
        <p:nvSpPr>
          <p:cNvPr id="207" name="Google Shape;207;p4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cxnSp>
        <p:nvCxnSpPr>
          <p:cNvPr id="208" name="Google Shape;208;p43"/>
          <p:cNvCxnSpPr/>
          <p:nvPr/>
        </p:nvCxnSpPr>
        <p:spPr>
          <a:xfrm>
            <a:off x="1396170"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09"/>
        <p:cNvGrpSpPr/>
        <p:nvPr/>
      </p:nvGrpSpPr>
      <p:grpSpPr>
        <a:xfrm>
          <a:off x="0" y="0"/>
          <a:ext cx="0" cy="0"/>
          <a:chOff x="0" y="0"/>
          <a:chExt cx="0" cy="0"/>
        </a:xfrm>
      </p:grpSpPr>
      <p:sp>
        <p:nvSpPr>
          <p:cNvPr id="210" name="Google Shape;210;p4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4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12" name="Google Shape;212;p4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4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4"/>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15"/>
        <p:cNvGrpSpPr/>
        <p:nvPr/>
      </p:nvGrpSpPr>
      <p:grpSpPr>
        <a:xfrm>
          <a:off x="0" y="0"/>
          <a:ext cx="0" cy="0"/>
          <a:chOff x="0" y="0"/>
          <a:chExt cx="0" cy="0"/>
        </a:xfrm>
      </p:grpSpPr>
      <p:sp>
        <p:nvSpPr>
          <p:cNvPr id="216" name="Google Shape;216;p45"/>
          <p:cNvSpPr txBox="1">
            <a:spLocks noGrp="1"/>
          </p:cNvSpPr>
          <p:nvPr>
            <p:ph type="title"/>
          </p:nvPr>
        </p:nvSpPr>
        <p:spPr>
          <a:xfrm>
            <a:off x="1446214"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4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18" name="Google Shape;218;p4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19" name="Google Shape;219;p4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4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45"/>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222" name="Google Shape;222;p4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sp>
        <p:nvSpPr>
          <p:cNvPr id="223" name="Google Shape;223;p4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cxnSp>
        <p:nvCxnSpPr>
          <p:cNvPr id="224" name="Google Shape;224;p45"/>
          <p:cNvCxnSpPr/>
          <p:nvPr/>
        </p:nvCxnSpPr>
        <p:spPr>
          <a:xfrm>
            <a:off x="1396170"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25"/>
        <p:cNvGrpSpPr/>
        <p:nvPr/>
      </p:nvGrpSpPr>
      <p:grpSpPr>
        <a:xfrm>
          <a:off x="0" y="0"/>
          <a:ext cx="0" cy="0"/>
          <a:chOff x="0" y="0"/>
          <a:chExt cx="0" cy="0"/>
        </a:xfrm>
      </p:grpSpPr>
      <p:sp>
        <p:nvSpPr>
          <p:cNvPr id="226" name="Google Shape;226;p46"/>
          <p:cNvSpPr txBox="1">
            <a:spLocks noGrp="1"/>
          </p:cNvSpPr>
          <p:nvPr>
            <p:ph type="title"/>
          </p:nvPr>
        </p:nvSpPr>
        <p:spPr>
          <a:xfrm>
            <a:off x="1295402"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4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28" name="Google Shape;228;p46"/>
          <p:cNvSpPr txBox="1">
            <a:spLocks noGrp="1"/>
          </p:cNvSpPr>
          <p:nvPr>
            <p:ph type="body" idx="2"/>
          </p:nvPr>
        </p:nvSpPr>
        <p:spPr>
          <a:xfrm>
            <a:off x="1295400" y="4470400"/>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29" name="Google Shape;229;p4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4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46"/>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232" name="Google Shape;232;p46"/>
          <p:cNvCxnSpPr/>
          <p:nvPr/>
        </p:nvCxnSpPr>
        <p:spPr>
          <a:xfrm>
            <a:off x="1396170"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3"/>
        <p:cNvGrpSpPr/>
        <p:nvPr/>
      </p:nvGrpSpPr>
      <p:grpSpPr>
        <a:xfrm>
          <a:off x="0" y="0"/>
          <a:ext cx="0" cy="0"/>
          <a:chOff x="0" y="0"/>
          <a:chExt cx="0" cy="0"/>
        </a:xfrm>
      </p:grpSpPr>
      <p:sp>
        <p:nvSpPr>
          <p:cNvPr id="234" name="Google Shape;234;p47"/>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4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36" name="Google Shape;236;p4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4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47"/>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239" name="Google Shape;239;p47"/>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0"/>
        <p:cNvGrpSpPr/>
        <p:nvPr/>
      </p:nvGrpSpPr>
      <p:grpSpPr>
        <a:xfrm>
          <a:off x="0" y="0"/>
          <a:ext cx="0" cy="0"/>
          <a:chOff x="0" y="0"/>
          <a:chExt cx="0" cy="0"/>
        </a:xfrm>
      </p:grpSpPr>
      <p:sp>
        <p:nvSpPr>
          <p:cNvPr id="241" name="Google Shape;241;p48"/>
          <p:cNvSpPr txBox="1">
            <a:spLocks noGrp="1"/>
          </p:cNvSpPr>
          <p:nvPr>
            <p:ph type="title"/>
          </p:nvPr>
        </p:nvSpPr>
        <p:spPr>
          <a:xfrm rot="5400000">
            <a:off x="7497937" y="2483552"/>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48"/>
          <p:cNvSpPr txBox="1">
            <a:spLocks noGrp="1"/>
          </p:cNvSpPr>
          <p:nvPr>
            <p:ph type="body" idx="1"/>
          </p:nvPr>
        </p:nvSpPr>
        <p:spPr>
          <a:xfrm rot="5400000">
            <a:off x="2565045"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43" name="Google Shape;243;p4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4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48"/>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246" name="Google Shape;246;p4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êu đề bản chiếu">
  <p:cSld name="Tiêu đề bản chiếu">
    <p:spTree>
      <p:nvGrpSpPr>
        <p:cNvPr id="1" name="Shape 247"/>
        <p:cNvGrpSpPr/>
        <p:nvPr/>
      </p:nvGrpSpPr>
      <p:grpSpPr>
        <a:xfrm>
          <a:off x="0" y="0"/>
          <a:ext cx="0" cy="0"/>
          <a:chOff x="0" y="0"/>
          <a:chExt cx="0" cy="0"/>
        </a:xfrm>
      </p:grpSpPr>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6.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5.jp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34C"/>
        </a:solidFill>
        <a:effectLst/>
      </p:bgPr>
    </p:bg>
    <p:spTree>
      <p:nvGrpSpPr>
        <p:cNvPr id="1" name="Shape 9"/>
        <p:cNvGrpSpPr/>
        <p:nvPr/>
      </p:nvGrpSpPr>
      <p:grpSpPr>
        <a:xfrm>
          <a:off x="0" y="0"/>
          <a:ext cx="0" cy="0"/>
          <a:chOff x="0" y="0"/>
          <a:chExt cx="0" cy="0"/>
        </a:xfrm>
      </p:grpSpPr>
      <p:sp>
        <p:nvSpPr>
          <p:cNvPr id="10" name="Google Shape;10;p1"/>
          <p:cNvSpPr txBox="1"/>
          <p:nvPr/>
        </p:nvSpPr>
        <p:spPr>
          <a:xfrm>
            <a:off x="0" y="-8045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CFCFCF"/>
                </a:solidFill>
                <a:latin typeface="Calibri"/>
                <a:ea typeface="Calibri"/>
                <a:cs typeface="Calibri"/>
                <a:sym typeface="Calibri"/>
              </a:rPr>
              <a:t>www.9slide.vn</a:t>
            </a:r>
            <a:endParaRPr/>
          </a:p>
        </p:txBody>
      </p:sp>
      <p:sp>
        <p:nvSpPr>
          <p:cNvPr id="11" name="Google Shape;11;p1"/>
          <p:cNvSpPr txBox="1"/>
          <p:nvPr/>
        </p:nvSpPr>
        <p:spPr>
          <a:xfrm>
            <a:off x="0" y="-712232"/>
            <a:ext cx="12192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FCFCF"/>
              </a:buClr>
              <a:buSzPts val="1800"/>
              <a:buFont typeface="Arial"/>
              <a:buNone/>
            </a:pPr>
            <a:r>
              <a:rPr lang="en-US" sz="1800" b="0" i="0" u="none" strike="noStrike" cap="none">
                <a:solidFill>
                  <a:srgbClr val="CFCFCF"/>
                </a:solidFill>
                <a:latin typeface="Arial"/>
                <a:ea typeface="Arial"/>
                <a:cs typeface="Arial"/>
                <a:sym typeface="Arial"/>
              </a:rPr>
              <a:t>www.9slide.vn</a:t>
            </a:r>
            <a:endParaRPr sz="1800" b="0" i="0" u="none" strike="noStrike" cap="none">
              <a:solidFill>
                <a:schemeClr val="dk1"/>
              </a:solidFill>
              <a:latin typeface="Calibri"/>
              <a:ea typeface="Calibri"/>
              <a:cs typeface="Calibri"/>
              <a:sym typeface="Calibri"/>
            </a:endParaRPr>
          </a:p>
        </p:txBody>
      </p:sp>
      <p:sp>
        <p:nvSpPr>
          <p:cNvPr id="12" name="Google Shape;12;p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p31" descr="HD-PanelContent-GrommetsCombined.png"/>
          <p:cNvPicPr preferRelativeResize="0"/>
          <p:nvPr/>
        </p:nvPicPr>
        <p:blipFill rotWithShape="1">
          <a:blip r:embed="rId21">
            <a:alphaModFix/>
          </a:blip>
          <a:srcRect/>
          <a:stretch/>
        </p:blipFill>
        <p:spPr>
          <a:xfrm>
            <a:off x="1" y="0"/>
            <a:ext cx="12188825" cy="6856214"/>
          </a:xfrm>
          <a:prstGeom prst="rect">
            <a:avLst/>
          </a:prstGeom>
          <a:noFill/>
          <a:ln>
            <a:noFill/>
          </a:ln>
        </p:spPr>
      </p:pic>
      <p:sp>
        <p:nvSpPr>
          <p:cNvPr id="115" name="Google Shape;115;p31"/>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6" name="Google Shape;116;p3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17" name="Google Shape;117;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8" name="Google Shape;118;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9" name="Google Shape;119;p31"/>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000000"/>
                </a:solidFill>
                <a:latin typeface="Garamond"/>
                <a:ea typeface="Garamond"/>
                <a:cs typeface="Garamond"/>
                <a:sym typeface="Garamond"/>
              </a:defRPr>
            </a:lvl1pPr>
            <a:lvl2pPr marL="0" marR="0" lvl="1" indent="0" algn="r" rtl="0">
              <a:spcBef>
                <a:spcPts val="0"/>
              </a:spcBef>
              <a:buNone/>
              <a:defRPr sz="1000" b="0" i="0" u="none" strike="noStrike" cap="none">
                <a:solidFill>
                  <a:srgbClr val="000000"/>
                </a:solidFill>
                <a:latin typeface="Garamond"/>
                <a:ea typeface="Garamond"/>
                <a:cs typeface="Garamond"/>
                <a:sym typeface="Garamond"/>
              </a:defRPr>
            </a:lvl2pPr>
            <a:lvl3pPr marL="0" marR="0" lvl="2" indent="0" algn="r" rtl="0">
              <a:spcBef>
                <a:spcPts val="0"/>
              </a:spcBef>
              <a:buNone/>
              <a:defRPr sz="1000" b="0" i="0" u="none" strike="noStrike" cap="none">
                <a:solidFill>
                  <a:srgbClr val="000000"/>
                </a:solidFill>
                <a:latin typeface="Garamond"/>
                <a:ea typeface="Garamond"/>
                <a:cs typeface="Garamond"/>
                <a:sym typeface="Garamond"/>
              </a:defRPr>
            </a:lvl3pPr>
            <a:lvl4pPr marL="0" marR="0" lvl="3" indent="0" algn="r" rtl="0">
              <a:spcBef>
                <a:spcPts val="0"/>
              </a:spcBef>
              <a:buNone/>
              <a:defRPr sz="1000" b="0" i="0" u="none" strike="noStrike" cap="none">
                <a:solidFill>
                  <a:srgbClr val="000000"/>
                </a:solidFill>
                <a:latin typeface="Garamond"/>
                <a:ea typeface="Garamond"/>
                <a:cs typeface="Garamond"/>
                <a:sym typeface="Garamond"/>
              </a:defRPr>
            </a:lvl4pPr>
            <a:lvl5pPr marL="0" marR="0" lvl="4" indent="0" algn="r" rtl="0">
              <a:spcBef>
                <a:spcPts val="0"/>
              </a:spcBef>
              <a:buNone/>
              <a:defRPr sz="1000" b="0" i="0" u="none" strike="noStrike" cap="none">
                <a:solidFill>
                  <a:srgbClr val="000000"/>
                </a:solidFill>
                <a:latin typeface="Garamond"/>
                <a:ea typeface="Garamond"/>
                <a:cs typeface="Garamond"/>
                <a:sym typeface="Garamond"/>
              </a:defRPr>
            </a:lvl5pPr>
            <a:lvl6pPr marL="0" marR="0" lvl="5" indent="0" algn="r" rtl="0">
              <a:spcBef>
                <a:spcPts val="0"/>
              </a:spcBef>
              <a:buNone/>
              <a:defRPr sz="1000" b="0" i="0" u="none" strike="noStrike" cap="none">
                <a:solidFill>
                  <a:srgbClr val="000000"/>
                </a:solidFill>
                <a:latin typeface="Garamond"/>
                <a:ea typeface="Garamond"/>
                <a:cs typeface="Garamond"/>
                <a:sym typeface="Garamond"/>
              </a:defRPr>
            </a:lvl6pPr>
            <a:lvl7pPr marL="0" marR="0" lvl="6" indent="0" algn="r" rtl="0">
              <a:spcBef>
                <a:spcPts val="0"/>
              </a:spcBef>
              <a:buNone/>
              <a:defRPr sz="1000" b="0" i="0" u="none" strike="noStrike" cap="none">
                <a:solidFill>
                  <a:srgbClr val="000000"/>
                </a:solidFill>
                <a:latin typeface="Garamond"/>
                <a:ea typeface="Garamond"/>
                <a:cs typeface="Garamond"/>
                <a:sym typeface="Garamond"/>
              </a:defRPr>
            </a:lvl7pPr>
            <a:lvl8pPr marL="0" marR="0" lvl="7" indent="0" algn="r" rtl="0">
              <a:spcBef>
                <a:spcPts val="0"/>
              </a:spcBef>
              <a:buNone/>
              <a:defRPr sz="1000" b="0" i="0" u="none" strike="noStrike" cap="none">
                <a:solidFill>
                  <a:srgbClr val="000000"/>
                </a:solidFill>
                <a:latin typeface="Garamond"/>
                <a:ea typeface="Garamond"/>
                <a:cs typeface="Garamond"/>
                <a:sym typeface="Garamond"/>
              </a:defRPr>
            </a:lvl8pPr>
            <a:lvl9pPr marL="0" marR="0" lvl="8" indent="0" algn="r" rtl="0">
              <a:spcBef>
                <a:spcPts val="0"/>
              </a:spcBef>
              <a:buNone/>
              <a:defRPr sz="1000" b="0" i="0" u="none" strike="noStrike" cap="none">
                <a:solidFill>
                  <a:srgbClr val="000000"/>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gfIir4t3Oyg?feature=oembed"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hanews.sohacdn.com/2016/hinh2-1475589542295.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hyperlink" Target="http://sohanews.sohacdn.com/2016/hinh3-1475589542297.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mg.khoahoc.tv/photos/image/2015/11/16/khai-thac-nang-luong-tu-song-bien-2.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4X0M5KbjH5s?feature=oembed" TargetMode="Externa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image" Target="../media/image8.png"/><Relationship Id="rId7" Type="http://schemas.openxmlformats.org/officeDocument/2006/relationships/image" Target="../media/image27.png"/><Relationship Id="rId12"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31.png"/><Relationship Id="rId5" Type="http://schemas.openxmlformats.org/officeDocument/2006/relationships/image" Target="../media/image10.png"/><Relationship Id="rId10" Type="http://schemas.openxmlformats.org/officeDocument/2006/relationships/image" Target="../media/image30.png"/><Relationship Id="rId4" Type="http://schemas.openxmlformats.org/officeDocument/2006/relationships/image" Target="../media/image9.pn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0gDvehJc-t0?feature=oembed" TargetMode="Externa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https://www.youtube.com/embed/Mz9gPMZO_WU?feature=oembed" TargetMode="External"/><Relationship Id="rId1" Type="http://schemas.openxmlformats.org/officeDocument/2006/relationships/video" Target="https://www.youtube.com/embed/9y8AeF6SDLY?feature=oembed" TargetMode="Externa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https://www.youtube.com/embed/dUf0EphAg1g?feature=oembed" TargetMode="External"/><Relationship Id="rId1" Type="http://schemas.openxmlformats.org/officeDocument/2006/relationships/video" Target="https://www.youtube.com/embed/35RYsunw0xU?feature=oembed" TargetMode="Externa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E5whG9sdiyM?feature=oembed" TargetMode="Externa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https://www.youtube.com/embed/E5whG9sdiyM?feature=oembed" TargetMode="Externa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0"/>
          <p:cNvSpPr/>
          <p:nvPr/>
        </p:nvSpPr>
        <p:spPr>
          <a:xfrm>
            <a:off x="753542" y="1778777"/>
            <a:ext cx="11303591" cy="3913567"/>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44546A"/>
              </a:buClr>
              <a:buSzPts val="4620"/>
              <a:buFont typeface="Arial"/>
              <a:buNone/>
            </a:pPr>
            <a:r>
              <a:rPr lang="en-US" sz="6600" b="1" i="0" u="none" strike="noStrike" cap="none">
                <a:solidFill>
                  <a:srgbClr val="FFC000"/>
                </a:solidFill>
                <a:latin typeface="Arial"/>
                <a:ea typeface="Arial"/>
                <a:cs typeface="Arial"/>
                <a:sym typeface="Arial"/>
              </a:rPr>
              <a:t>Bài 9: Sóng ngang, sóng dọc,</a:t>
            </a:r>
            <a:endParaRPr/>
          </a:p>
          <a:p>
            <a:pPr marL="0" marR="0" lvl="0" indent="0" algn="ctr" rtl="0">
              <a:lnSpc>
                <a:spcPct val="110000"/>
              </a:lnSpc>
              <a:spcBef>
                <a:spcPts val="0"/>
              </a:spcBef>
              <a:spcAft>
                <a:spcPts val="0"/>
              </a:spcAft>
              <a:buClr>
                <a:srgbClr val="44546A"/>
              </a:buClr>
              <a:buSzPts val="4620"/>
              <a:buFont typeface="Arial"/>
              <a:buNone/>
            </a:pPr>
            <a:r>
              <a:rPr lang="en-US" sz="6600" b="1" i="0" u="none" strike="noStrike" cap="none">
                <a:solidFill>
                  <a:srgbClr val="FFC000"/>
                </a:solidFill>
                <a:latin typeface="Arial"/>
                <a:ea typeface="Arial"/>
                <a:cs typeface="Arial"/>
                <a:sym typeface="Arial"/>
              </a:rPr>
              <a:t>Sự truyền năng lượng sóng cơ.</a:t>
            </a:r>
            <a:endParaRPr sz="6600" b="1" i="0" u="none" strike="noStrike" cap="none">
              <a:solidFill>
                <a:srgbClr val="FFC000"/>
              </a:solidFill>
              <a:latin typeface="Arial"/>
              <a:ea typeface="Arial"/>
              <a:cs typeface="Arial"/>
              <a:sym typeface="Arial"/>
            </a:endParaRPr>
          </a:p>
        </p:txBody>
      </p:sp>
      <p:pic>
        <p:nvPicPr>
          <p:cNvPr id="254" name="Google Shape;254;p50"/>
          <p:cNvPicPr preferRelativeResize="0"/>
          <p:nvPr/>
        </p:nvPicPr>
        <p:blipFill rotWithShape="1">
          <a:blip r:embed="rId3">
            <a:alphaModFix/>
          </a:blip>
          <a:srcRect/>
          <a:stretch/>
        </p:blipFill>
        <p:spPr>
          <a:xfrm rot="10800000">
            <a:off x="9170249" y="-284719"/>
            <a:ext cx="3021751" cy="2743200"/>
          </a:xfrm>
          <a:prstGeom prst="rect">
            <a:avLst/>
          </a:prstGeom>
          <a:noFill/>
          <a:ln>
            <a:noFill/>
          </a:ln>
        </p:spPr>
      </p:pic>
      <p:pic>
        <p:nvPicPr>
          <p:cNvPr id="255" name="Google Shape;255;p50"/>
          <p:cNvPicPr preferRelativeResize="0"/>
          <p:nvPr/>
        </p:nvPicPr>
        <p:blipFill rotWithShape="1">
          <a:blip r:embed="rId4">
            <a:alphaModFix/>
          </a:blip>
          <a:srcRect/>
          <a:stretch/>
        </p:blipFill>
        <p:spPr>
          <a:xfrm rot="10186585">
            <a:off x="8281913" y="66773"/>
            <a:ext cx="844051" cy="646083"/>
          </a:xfrm>
          <a:prstGeom prst="rect">
            <a:avLst/>
          </a:prstGeom>
          <a:noFill/>
          <a:ln>
            <a:noFill/>
          </a:ln>
        </p:spPr>
      </p:pic>
      <p:pic>
        <p:nvPicPr>
          <p:cNvPr id="256" name="Google Shape;256;p50"/>
          <p:cNvPicPr preferRelativeResize="0"/>
          <p:nvPr/>
        </p:nvPicPr>
        <p:blipFill rotWithShape="1">
          <a:blip r:embed="rId5">
            <a:alphaModFix/>
          </a:blip>
          <a:srcRect/>
          <a:stretch/>
        </p:blipFill>
        <p:spPr>
          <a:xfrm rot="-2393584">
            <a:off x="13462" y="31113"/>
            <a:ext cx="1911656" cy="1503039"/>
          </a:xfrm>
          <a:prstGeom prst="rect">
            <a:avLst/>
          </a:prstGeom>
          <a:noFill/>
          <a:ln>
            <a:noFill/>
          </a:ln>
        </p:spPr>
      </p:pic>
      <p:pic>
        <p:nvPicPr>
          <p:cNvPr id="257" name="Google Shape;257;p50"/>
          <p:cNvPicPr preferRelativeResize="0"/>
          <p:nvPr/>
        </p:nvPicPr>
        <p:blipFill rotWithShape="1">
          <a:blip r:embed="rId6">
            <a:alphaModFix/>
          </a:blip>
          <a:srcRect/>
          <a:stretch/>
        </p:blipFill>
        <p:spPr>
          <a:xfrm>
            <a:off x="10438557" y="5411409"/>
            <a:ext cx="1753443" cy="1446591"/>
          </a:xfrm>
          <a:prstGeom prst="rect">
            <a:avLst/>
          </a:prstGeom>
          <a:noFill/>
          <a:ln>
            <a:noFill/>
          </a:ln>
        </p:spPr>
      </p:pic>
      <p:pic>
        <p:nvPicPr>
          <p:cNvPr id="258" name="Google Shape;258;p50"/>
          <p:cNvPicPr preferRelativeResize="0"/>
          <p:nvPr/>
        </p:nvPicPr>
        <p:blipFill rotWithShape="1">
          <a:blip r:embed="rId7">
            <a:alphaModFix/>
          </a:blip>
          <a:srcRect/>
          <a:stretch/>
        </p:blipFill>
        <p:spPr>
          <a:xfrm>
            <a:off x="0" y="4580011"/>
            <a:ext cx="1809134" cy="2403439"/>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63"/>
          <p:cNvSpPr/>
          <p:nvPr/>
        </p:nvSpPr>
        <p:spPr>
          <a:xfrm>
            <a:off x="345688" y="681801"/>
            <a:ext cx="5214333"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4"/>
              </a:buClr>
              <a:buSzPts val="3600"/>
              <a:buFont typeface="Arial"/>
              <a:buNone/>
            </a:pPr>
            <a:r>
              <a:rPr lang="en-US" sz="3600" b="0" i="1" u="none" strike="noStrike" cap="none" dirty="0">
                <a:solidFill>
                  <a:schemeClr val="accent4"/>
                </a:solidFill>
                <a:latin typeface="Times New Roman"/>
                <a:ea typeface="Times New Roman"/>
                <a:cs typeface="Times New Roman"/>
                <a:sym typeface="Times New Roman"/>
              </a:rPr>
              <a:t>III) </a:t>
            </a:r>
            <a:r>
              <a:rPr lang="en-US" sz="3600" b="0" i="1" u="none" strike="noStrike" cap="none" dirty="0" err="1">
                <a:solidFill>
                  <a:schemeClr val="accent4"/>
                </a:solidFill>
                <a:latin typeface="Times New Roman"/>
                <a:ea typeface="Times New Roman"/>
                <a:cs typeface="Times New Roman"/>
                <a:sym typeface="Times New Roman"/>
              </a:rPr>
              <a:t>Năng</a:t>
            </a:r>
            <a:r>
              <a:rPr lang="en-US" sz="3600" b="0" i="1" u="none" strike="noStrike" cap="none" dirty="0">
                <a:solidFill>
                  <a:schemeClr val="accent4"/>
                </a:solidFill>
                <a:latin typeface="Times New Roman"/>
                <a:ea typeface="Times New Roman"/>
                <a:cs typeface="Times New Roman"/>
                <a:sym typeface="Times New Roman"/>
              </a:rPr>
              <a:t> </a:t>
            </a:r>
            <a:r>
              <a:rPr lang="en-US" sz="3600" b="0" i="1" u="none" strike="noStrike" cap="none" dirty="0" err="1">
                <a:solidFill>
                  <a:schemeClr val="accent4"/>
                </a:solidFill>
                <a:latin typeface="Times New Roman"/>
                <a:ea typeface="Times New Roman"/>
                <a:cs typeface="Times New Roman"/>
                <a:sym typeface="Times New Roman"/>
              </a:rPr>
              <a:t>lượng</a:t>
            </a:r>
            <a:r>
              <a:rPr lang="en-US" sz="3600" b="0" i="1" u="none" strike="noStrike" cap="none" dirty="0">
                <a:solidFill>
                  <a:schemeClr val="accent4"/>
                </a:solidFill>
                <a:latin typeface="Times New Roman"/>
                <a:ea typeface="Times New Roman"/>
                <a:cs typeface="Times New Roman"/>
                <a:sym typeface="Times New Roman"/>
              </a:rPr>
              <a:t> </a:t>
            </a:r>
            <a:r>
              <a:rPr lang="en-US" sz="3600" b="0" i="1" u="none" strike="noStrike" cap="none" dirty="0" err="1">
                <a:solidFill>
                  <a:schemeClr val="accent4"/>
                </a:solidFill>
                <a:latin typeface="Times New Roman"/>
                <a:ea typeface="Times New Roman"/>
                <a:cs typeface="Times New Roman"/>
                <a:sym typeface="Times New Roman"/>
              </a:rPr>
              <a:t>sóng</a:t>
            </a:r>
            <a:r>
              <a:rPr lang="en-US" sz="3600" b="0" i="1" u="none" strike="noStrike" cap="none" dirty="0">
                <a:solidFill>
                  <a:schemeClr val="accent4"/>
                </a:solidFill>
                <a:latin typeface="Times New Roman"/>
                <a:ea typeface="Times New Roman"/>
                <a:cs typeface="Times New Roman"/>
                <a:sym typeface="Times New Roman"/>
              </a:rPr>
              <a:t>:</a:t>
            </a:r>
            <a:endParaRPr dirty="0"/>
          </a:p>
        </p:txBody>
      </p:sp>
      <p:pic>
        <p:nvPicPr>
          <p:cNvPr id="2" name="Online Media 1" title="Năng lượng sóng| Nhà máy phát điện từ năng lượng sóng biển">
            <a:hlinkClick r:id="" action="ppaction://media"/>
            <a:extLst>
              <a:ext uri="{FF2B5EF4-FFF2-40B4-BE49-F238E27FC236}">
                <a16:creationId xmlns:a16="http://schemas.microsoft.com/office/drawing/2014/main" id="{B0DDBACE-009E-4EED-8C9D-7DD56B6F10CC}"/>
              </a:ext>
            </a:extLst>
          </p:cNvPr>
          <p:cNvPicPr>
            <a:picLocks noRot="1" noChangeAspect="1"/>
          </p:cNvPicPr>
          <p:nvPr>
            <a:videoFile r:link="rId1"/>
          </p:nvPr>
        </p:nvPicPr>
        <p:blipFill>
          <a:blip r:embed="rId4"/>
          <a:stretch>
            <a:fillRect/>
          </a:stretch>
        </p:blipFill>
        <p:spPr>
          <a:xfrm>
            <a:off x="2631688" y="1505414"/>
            <a:ext cx="5586761" cy="4190071"/>
          </a:xfrm>
          <a:prstGeom prst="rect">
            <a:avLst/>
          </a:prstGeom>
        </p:spPr>
      </p:pic>
      <p:sp>
        <p:nvSpPr>
          <p:cNvPr id="7" name="Google Shape;351;p63">
            <a:extLst>
              <a:ext uri="{FF2B5EF4-FFF2-40B4-BE49-F238E27FC236}">
                <a16:creationId xmlns:a16="http://schemas.microsoft.com/office/drawing/2014/main" id="{48F68A1C-CB7F-480C-92B1-350A8ABD5111}"/>
              </a:ext>
            </a:extLst>
          </p:cNvPr>
          <p:cNvSpPr/>
          <p:nvPr/>
        </p:nvSpPr>
        <p:spPr>
          <a:xfrm>
            <a:off x="1839951" y="5959397"/>
            <a:ext cx="8512098"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4"/>
              </a:buClr>
              <a:buSzPts val="3600"/>
              <a:buFont typeface="Arial"/>
              <a:buNone/>
            </a:pPr>
            <a:r>
              <a:rPr lang="en-US" sz="3600" b="0" i="1" u="none" strike="noStrike" cap="none" dirty="0" err="1">
                <a:solidFill>
                  <a:schemeClr val="accent4"/>
                </a:solidFill>
                <a:latin typeface="Times New Roman"/>
                <a:ea typeface="Times New Roman"/>
                <a:cs typeface="Times New Roman"/>
                <a:sym typeface="Times New Roman"/>
              </a:rPr>
              <a:t>Nhà</a:t>
            </a:r>
            <a:r>
              <a:rPr lang="en-US" sz="3600" b="0" i="1" u="none" strike="noStrike" cap="none" dirty="0">
                <a:solidFill>
                  <a:schemeClr val="accent4"/>
                </a:solidFill>
                <a:latin typeface="Times New Roman"/>
                <a:ea typeface="Times New Roman"/>
                <a:cs typeface="Times New Roman"/>
                <a:sym typeface="Times New Roman"/>
              </a:rPr>
              <a:t> </a:t>
            </a:r>
            <a:r>
              <a:rPr lang="en-US" sz="3600" b="0" i="1" u="none" strike="noStrike" cap="none" dirty="0" err="1">
                <a:solidFill>
                  <a:schemeClr val="accent4"/>
                </a:solidFill>
                <a:latin typeface="Times New Roman"/>
                <a:ea typeface="Times New Roman"/>
                <a:cs typeface="Times New Roman"/>
                <a:sym typeface="Times New Roman"/>
              </a:rPr>
              <a:t>máy</a:t>
            </a:r>
            <a:r>
              <a:rPr lang="en-US" sz="3600" b="0" i="1" u="none" strike="noStrike" cap="none" dirty="0">
                <a:solidFill>
                  <a:schemeClr val="accent4"/>
                </a:solidFill>
                <a:latin typeface="Times New Roman"/>
                <a:ea typeface="Times New Roman"/>
                <a:cs typeface="Times New Roman"/>
                <a:sym typeface="Times New Roman"/>
              </a:rPr>
              <a:t> </a:t>
            </a:r>
            <a:r>
              <a:rPr lang="en-US" sz="3600" b="0" i="1" u="none" strike="noStrike" cap="none" dirty="0" err="1">
                <a:solidFill>
                  <a:schemeClr val="accent4"/>
                </a:solidFill>
                <a:latin typeface="Times New Roman"/>
                <a:ea typeface="Times New Roman"/>
                <a:cs typeface="Times New Roman"/>
                <a:sym typeface="Times New Roman"/>
              </a:rPr>
              <a:t>phát</a:t>
            </a:r>
            <a:r>
              <a:rPr lang="en-US" sz="3600" b="0" i="1" u="none" strike="noStrike" cap="none" dirty="0">
                <a:solidFill>
                  <a:schemeClr val="accent4"/>
                </a:solidFill>
                <a:latin typeface="Times New Roman"/>
                <a:ea typeface="Times New Roman"/>
                <a:cs typeface="Times New Roman"/>
                <a:sym typeface="Times New Roman"/>
              </a:rPr>
              <a:t> điện </a:t>
            </a:r>
            <a:r>
              <a:rPr lang="en-US" sz="3600" b="0" i="1" u="none" strike="noStrike" cap="none" dirty="0" err="1">
                <a:solidFill>
                  <a:schemeClr val="accent4"/>
                </a:solidFill>
                <a:latin typeface="Times New Roman"/>
                <a:ea typeface="Times New Roman"/>
                <a:cs typeface="Times New Roman"/>
                <a:sym typeface="Times New Roman"/>
              </a:rPr>
              <a:t>nhờ</a:t>
            </a:r>
            <a:r>
              <a:rPr lang="en-US" sz="3600" b="0" i="1" u="none" strike="noStrike" cap="none" dirty="0">
                <a:solidFill>
                  <a:schemeClr val="accent4"/>
                </a:solidFill>
                <a:latin typeface="Times New Roman"/>
                <a:ea typeface="Times New Roman"/>
                <a:cs typeface="Times New Roman"/>
                <a:sym typeface="Times New Roman"/>
              </a:rPr>
              <a:t> </a:t>
            </a:r>
            <a:r>
              <a:rPr lang="en-US" sz="3600" b="0" i="1" u="none" strike="noStrike" cap="none" dirty="0" err="1">
                <a:solidFill>
                  <a:schemeClr val="accent4"/>
                </a:solidFill>
                <a:latin typeface="Times New Roman"/>
                <a:ea typeface="Times New Roman"/>
                <a:cs typeface="Times New Roman"/>
                <a:sym typeface="Times New Roman"/>
              </a:rPr>
              <a:t>năng</a:t>
            </a:r>
            <a:r>
              <a:rPr lang="en-US" sz="3600" b="0" i="1" u="none" strike="noStrike" cap="none" dirty="0">
                <a:solidFill>
                  <a:schemeClr val="accent4"/>
                </a:solidFill>
                <a:latin typeface="Times New Roman"/>
                <a:ea typeface="Times New Roman"/>
                <a:cs typeface="Times New Roman"/>
                <a:sym typeface="Times New Roman"/>
              </a:rPr>
              <a:t> </a:t>
            </a:r>
            <a:r>
              <a:rPr lang="en-US" sz="3600" b="0" i="1" u="none" strike="noStrike" cap="none" dirty="0" err="1">
                <a:solidFill>
                  <a:schemeClr val="accent4"/>
                </a:solidFill>
                <a:latin typeface="Times New Roman"/>
                <a:ea typeface="Times New Roman"/>
                <a:cs typeface="Times New Roman"/>
                <a:sym typeface="Times New Roman"/>
              </a:rPr>
              <a:t>lượng</a:t>
            </a:r>
            <a:r>
              <a:rPr lang="en-US" sz="3600" b="0" i="1" u="none" strike="noStrike" cap="none" dirty="0">
                <a:solidFill>
                  <a:schemeClr val="accent4"/>
                </a:solidFill>
                <a:latin typeface="Times New Roman"/>
                <a:ea typeface="Times New Roman"/>
                <a:cs typeface="Times New Roman"/>
                <a:sym typeface="Times New Roman"/>
              </a:rPr>
              <a:t> </a:t>
            </a:r>
            <a:r>
              <a:rPr lang="en-US" sz="3600" b="0" i="1" u="none" strike="noStrike" cap="none" dirty="0" err="1">
                <a:solidFill>
                  <a:schemeClr val="accent4"/>
                </a:solidFill>
                <a:latin typeface="Times New Roman"/>
                <a:ea typeface="Times New Roman"/>
                <a:cs typeface="Times New Roman"/>
                <a:sym typeface="Times New Roman"/>
              </a:rPr>
              <a:t>sóng</a:t>
            </a:r>
            <a:endParaRPr dirty="0"/>
          </a:p>
        </p:txBody>
      </p:sp>
    </p:spTree>
    <p:extLst>
      <p:ext uri="{BB962C8B-B14F-4D97-AF65-F5344CB8AC3E}">
        <p14:creationId xmlns:p14="http://schemas.microsoft.com/office/powerpoint/2010/main" val="20302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80"/>
                                        <p:tgtEl>
                                          <p:spTgt spid="3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2"/>
                </p:tgtEl>
              </p:cMediaNode>
            </p:video>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4"/>
          <p:cNvSpPr txBox="1"/>
          <p:nvPr/>
        </p:nvSpPr>
        <p:spPr>
          <a:xfrm>
            <a:off x="664039" y="696066"/>
            <a:ext cx="8448085" cy="196329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600" b="1" i="0" u="none" strike="noStrike" cap="none" dirty="0">
                <a:solidFill>
                  <a:schemeClr val="accent4"/>
                </a:solidFill>
                <a:latin typeface="Times New Roman"/>
                <a:ea typeface="Times New Roman"/>
                <a:cs typeface="Times New Roman"/>
                <a:sym typeface="Times New Roman"/>
              </a:rPr>
              <a:t>III. SỬ DỤNG MÔ HÌNH SÓNG ĐỂ GIẢI THÍCH MỘT SỐ TÍNH CHẤT CỦA ÂM</a:t>
            </a:r>
            <a:endParaRPr sz="3600" b="0" i="0" u="none" strike="noStrike" cap="none" dirty="0">
              <a:solidFill>
                <a:schemeClr val="accent4"/>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65"/>
          <p:cNvPicPr preferRelativeResize="0"/>
          <p:nvPr/>
        </p:nvPicPr>
        <p:blipFill rotWithShape="1">
          <a:blip r:embed="rId3">
            <a:alphaModFix/>
          </a:blip>
          <a:srcRect/>
          <a:stretch/>
        </p:blipFill>
        <p:spPr>
          <a:xfrm>
            <a:off x="1296496" y="616051"/>
            <a:ext cx="9599008" cy="53993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6"/>
          <p:cNvSpPr/>
          <p:nvPr/>
        </p:nvSpPr>
        <p:spPr>
          <a:xfrm>
            <a:off x="631179" y="-28575"/>
            <a:ext cx="11069903" cy="569386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Times New Roman"/>
                <a:ea typeface="Times New Roman"/>
                <a:cs typeface="Times New Roman"/>
                <a:sym typeface="Times New Roman"/>
              </a:rPr>
              <a:t>Công nghệ khai thác năng lượng sóng biển, nhằm góp phần hạn chế tối đa sự phát thải khí CO2 vào môi trường sống. Nhiều quốc gia đã có nhà máy điện dùng năng lượng sóng biển. Việc này có thể áp dụng tốt ở vùng biển nước ta, theo số liệu khảo sát của Viện Năng lượng, Viện Khoa hoc, công nghệ Việt Nam. Sóng biển tạo ra nguồn năng lượng vô tận. Các kết quả tính toán cho thấy năng lượng sóng dọc dải ven bờ của nước ta rất phong phú. Dòng năng lượng trung bình yếu nhất đạt 15kW/m; mạnh nhất 30kW/m. Cụ thể vịnh Hạ Long, Quảng Ninh, vịnh Gành Rái, Bà Rịa - Vũng Tàu hội tụ đủ ba yếu tố: Mật độ năng lượng GWh/km2; tiềm năng GWh; hiệu suất GWh/km. Đủ điều kiện để xây dựng nhà máy thủy điện thủy triều. Đã có nhiều nước trên thế giới đang khai thác nguồn năng lượng sạch này góp phần tích cực, mục đích giảm phát thải CO2 bằng các công nghệ thiết bị dưới đây:</a:t>
            </a: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67" descr="Chi 300 triệu USD, Mỹ khai thác mạnh năng lượng từ sóng biển  - Ảnh 1.">
            <a:hlinkClick r:id="rId3"/>
          </p:cNvPr>
          <p:cNvPicPr preferRelativeResize="0"/>
          <p:nvPr/>
        </p:nvPicPr>
        <p:blipFill rotWithShape="1">
          <a:blip r:embed="rId4">
            <a:alphaModFix/>
          </a:blip>
          <a:srcRect/>
          <a:stretch/>
        </p:blipFill>
        <p:spPr>
          <a:xfrm>
            <a:off x="1774825" y="333375"/>
            <a:ext cx="8569325" cy="5267325"/>
          </a:xfrm>
          <a:prstGeom prst="rect">
            <a:avLst/>
          </a:prstGeom>
          <a:noFill/>
          <a:ln>
            <a:noFill/>
          </a:ln>
        </p:spPr>
      </p:pic>
      <p:sp>
        <p:nvSpPr>
          <p:cNvPr id="374" name="Google Shape;374;p67"/>
          <p:cNvSpPr/>
          <p:nvPr/>
        </p:nvSpPr>
        <p:spPr>
          <a:xfrm>
            <a:off x="2078038" y="6007100"/>
            <a:ext cx="8418512" cy="334963"/>
          </a:xfrm>
          <a:prstGeom prst="rect">
            <a:avLst/>
          </a:prstGeom>
          <a:noFill/>
          <a:ln>
            <a:noFill/>
          </a:ln>
        </p:spPr>
        <p:txBody>
          <a:bodyPr spcFirstLastPara="1" wrap="square" lIns="91425" tIns="45700" rIns="91425" bIns="45700" anchor="t" anchorCtr="0">
            <a:noAutofit/>
          </a:bodyPr>
          <a:lstStyle/>
          <a:p>
            <a:pPr marL="0" marR="0" lvl="0" indent="0" algn="ctr" rtl="0">
              <a:lnSpc>
                <a:spcPct val="37500"/>
              </a:lnSpc>
              <a:spcBef>
                <a:spcPts val="0"/>
              </a:spcBef>
              <a:spcAft>
                <a:spcPts val="0"/>
              </a:spcAft>
              <a:buClr>
                <a:srgbClr val="FF0000"/>
              </a:buClr>
              <a:buSzPts val="3600"/>
              <a:buFont typeface="Arial"/>
              <a:buNone/>
            </a:pPr>
            <a:r>
              <a:rPr lang="en-US" sz="3600" b="0" i="0" u="none" strike="noStrike" cap="none">
                <a:solidFill>
                  <a:srgbClr val="FF0000"/>
                </a:solidFill>
                <a:latin typeface="Times New Roman"/>
                <a:ea typeface="Times New Roman"/>
                <a:cs typeface="Times New Roman"/>
                <a:sym typeface="Times New Roman"/>
              </a:rPr>
              <a:t>Trạm điện sóng biển đầu tiên tại Hawaii.</a:t>
            </a:r>
            <a:endParaRPr sz="3600" b="0" i="0" u="none"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68" descr="Chi 300 triệu USD, Mỹ khai thác mạnh năng lượng từ sóng biển  - Ảnh 2.">
            <a:hlinkClick r:id="rId3"/>
          </p:cNvPr>
          <p:cNvPicPr preferRelativeResize="0"/>
          <p:nvPr/>
        </p:nvPicPr>
        <p:blipFill rotWithShape="1">
          <a:blip r:embed="rId4">
            <a:alphaModFix/>
          </a:blip>
          <a:srcRect/>
          <a:stretch/>
        </p:blipFill>
        <p:spPr>
          <a:xfrm>
            <a:off x="1847850" y="188913"/>
            <a:ext cx="8569325" cy="5761037"/>
          </a:xfrm>
          <a:prstGeom prst="rect">
            <a:avLst/>
          </a:prstGeom>
          <a:noFill/>
          <a:ln>
            <a:noFill/>
          </a:ln>
        </p:spPr>
      </p:pic>
      <p:sp>
        <p:nvSpPr>
          <p:cNvPr id="380" name="Google Shape;380;p68"/>
          <p:cNvSpPr/>
          <p:nvPr/>
        </p:nvSpPr>
        <p:spPr>
          <a:xfrm>
            <a:off x="3074988" y="6334125"/>
            <a:ext cx="5973762" cy="334963"/>
          </a:xfrm>
          <a:prstGeom prst="rect">
            <a:avLst/>
          </a:prstGeom>
          <a:noFill/>
          <a:ln>
            <a:noFill/>
          </a:ln>
        </p:spPr>
        <p:txBody>
          <a:bodyPr spcFirstLastPara="1" wrap="square" lIns="91425" tIns="45700" rIns="91425" bIns="45700" anchor="t" anchorCtr="0">
            <a:noAutofit/>
          </a:bodyPr>
          <a:lstStyle/>
          <a:p>
            <a:pPr marL="0" marR="0" lvl="0" indent="0" algn="ctr" rtl="0">
              <a:lnSpc>
                <a:spcPct val="37500"/>
              </a:lnSpc>
              <a:spcBef>
                <a:spcPts val="0"/>
              </a:spcBef>
              <a:spcAft>
                <a:spcPts val="0"/>
              </a:spcAft>
              <a:buClr>
                <a:srgbClr val="FF0000"/>
              </a:buClr>
              <a:buSzPts val="3600"/>
              <a:buFont typeface="Arial"/>
              <a:buNone/>
            </a:pPr>
            <a:r>
              <a:rPr lang="en-US" sz="3600" b="0" i="0" u="none" strike="noStrike" cap="none">
                <a:solidFill>
                  <a:srgbClr val="FF0000"/>
                </a:solidFill>
                <a:latin typeface="Times New Roman"/>
                <a:ea typeface="Times New Roman"/>
                <a:cs typeface="Times New Roman"/>
                <a:sym typeface="Times New Roman"/>
              </a:rPr>
              <a:t>Trạm điện sóng biển tại Na Uy.</a:t>
            </a:r>
            <a:endParaRPr sz="3600" b="0" i="0" u="none"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69" descr="https://vtv1.mediacdn.vn/thumb_w/650/2017/wave-star-hantsholm-1503286142595.jpg"/>
          <p:cNvPicPr preferRelativeResize="0"/>
          <p:nvPr/>
        </p:nvPicPr>
        <p:blipFill rotWithShape="1">
          <a:blip r:embed="rId3">
            <a:alphaModFix/>
          </a:blip>
          <a:srcRect/>
          <a:stretch/>
        </p:blipFill>
        <p:spPr>
          <a:xfrm>
            <a:off x="1703388" y="188913"/>
            <a:ext cx="8713787" cy="5392737"/>
          </a:xfrm>
          <a:prstGeom prst="rect">
            <a:avLst/>
          </a:prstGeom>
          <a:noFill/>
          <a:ln>
            <a:noFill/>
          </a:ln>
        </p:spPr>
      </p:pic>
      <p:sp>
        <p:nvSpPr>
          <p:cNvPr id="386" name="Google Shape;386;p69"/>
          <p:cNvSpPr/>
          <p:nvPr/>
        </p:nvSpPr>
        <p:spPr>
          <a:xfrm>
            <a:off x="1703388" y="5661025"/>
            <a:ext cx="8640762" cy="107791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Times New Roman"/>
                <a:ea typeface="Times New Roman"/>
                <a:cs typeface="Times New Roman"/>
                <a:sym typeface="Times New Roman"/>
              </a:rPr>
              <a:t>Đan Mạch đã cho ra đời thiết bị Wavestar sử dụng sóng biển để tạo ra năng lượng.</a:t>
            </a:r>
            <a:endParaRPr sz="3200" b="0" i="0" u="none" strike="noStrike" cap="none">
              <a:solidFill>
                <a:srgbClr val="FF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70" descr="my-phat-trien-thiet-bi-khai-thac-nang-luong-song-bien"/>
          <p:cNvPicPr preferRelativeResize="0"/>
          <p:nvPr/>
        </p:nvPicPr>
        <p:blipFill rotWithShape="1">
          <a:blip r:embed="rId3">
            <a:alphaModFix/>
          </a:blip>
          <a:srcRect/>
          <a:stretch/>
        </p:blipFill>
        <p:spPr>
          <a:xfrm>
            <a:off x="1703388" y="115888"/>
            <a:ext cx="8785225" cy="5473700"/>
          </a:xfrm>
          <a:prstGeom prst="rect">
            <a:avLst/>
          </a:prstGeom>
          <a:noFill/>
          <a:ln>
            <a:noFill/>
          </a:ln>
        </p:spPr>
      </p:pic>
      <p:sp>
        <p:nvSpPr>
          <p:cNvPr id="392" name="Google Shape;392;p70"/>
          <p:cNvSpPr/>
          <p:nvPr/>
        </p:nvSpPr>
        <p:spPr>
          <a:xfrm>
            <a:off x="1703388" y="5661025"/>
            <a:ext cx="8640762" cy="107791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Times New Roman"/>
                <a:ea typeface="Times New Roman"/>
                <a:cs typeface="Times New Roman"/>
                <a:sym typeface="Times New Roman"/>
              </a:rPr>
              <a:t>Đan Mạch đã cho ra đời thiết bị Wavestar sử dụng sóng biển để tạo ra năng lượng.</a:t>
            </a:r>
            <a:endParaRPr sz="3200" b="0" i="0" u="none" strike="noStrike" cap="none">
              <a:solidFill>
                <a:srgbClr val="FF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71" descr="https://photo2.tinhte.vn/data/images/cache/600_sh/07/ace0e95ae98aa71c8bcac1131d64a20a.jpg?a622e0">
            <a:hlinkClick r:id="rId3"/>
          </p:cNvPr>
          <p:cNvPicPr preferRelativeResize="0"/>
          <p:nvPr/>
        </p:nvPicPr>
        <p:blipFill rotWithShape="1">
          <a:blip r:embed="rId4">
            <a:alphaModFix/>
          </a:blip>
          <a:srcRect/>
          <a:stretch/>
        </p:blipFill>
        <p:spPr>
          <a:xfrm>
            <a:off x="1774825" y="188913"/>
            <a:ext cx="8713788" cy="5616575"/>
          </a:xfrm>
          <a:prstGeom prst="rect">
            <a:avLst/>
          </a:prstGeom>
          <a:noFill/>
          <a:ln>
            <a:noFill/>
          </a:ln>
        </p:spPr>
      </p:pic>
      <p:sp>
        <p:nvSpPr>
          <p:cNvPr id="398" name="Google Shape;398;p71"/>
          <p:cNvSpPr/>
          <p:nvPr/>
        </p:nvSpPr>
        <p:spPr>
          <a:xfrm>
            <a:off x="1774825" y="5808663"/>
            <a:ext cx="8713788" cy="10763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0" i="0" u="none" strike="noStrike" cap="none">
                <a:solidFill>
                  <a:srgbClr val="FF0000"/>
                </a:solidFill>
                <a:latin typeface="Times New Roman"/>
                <a:ea typeface="Times New Roman"/>
                <a:cs typeface="Times New Roman"/>
                <a:sym typeface="Times New Roman"/>
              </a:rPr>
              <a:t>HỆ THỐNG KHAI THÁC NĂNG LƯỢNG ĐIỆN TỪ SÓNG BIỂN CỦA AUSTRALIA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72"/>
          <p:cNvSpPr txBox="1"/>
          <p:nvPr/>
        </p:nvSpPr>
        <p:spPr>
          <a:xfrm>
            <a:off x="2590800" y="171450"/>
            <a:ext cx="7772400" cy="7016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4000"/>
              <a:buFont typeface="Arial"/>
              <a:buNone/>
            </a:pPr>
            <a:r>
              <a:rPr lang="en-US" sz="4000" b="1" i="0" u="none" strike="noStrike" cap="none">
                <a:solidFill>
                  <a:schemeClr val="lt1"/>
                </a:solidFill>
                <a:latin typeface="Times New Roman"/>
                <a:ea typeface="Times New Roman"/>
                <a:cs typeface="Times New Roman"/>
                <a:sym typeface="Times New Roman"/>
              </a:rPr>
              <a:t>CỦNG CỐ VÀ VẬN DỤNG</a:t>
            </a:r>
            <a:endParaRPr/>
          </a:p>
        </p:txBody>
      </p:sp>
      <p:sp>
        <p:nvSpPr>
          <p:cNvPr id="404" name="Google Shape;404;p72"/>
          <p:cNvSpPr txBox="1"/>
          <p:nvPr/>
        </p:nvSpPr>
        <p:spPr>
          <a:xfrm>
            <a:off x="1905000" y="990600"/>
            <a:ext cx="716280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Câu 1: Chọn phát biểu </a:t>
            </a:r>
            <a:r>
              <a:rPr lang="en-US" sz="3600" b="1" i="1" u="none" strike="noStrike" cap="none">
                <a:solidFill>
                  <a:schemeClr val="lt1"/>
                </a:solidFill>
                <a:latin typeface="Times New Roman"/>
                <a:ea typeface="Times New Roman"/>
                <a:cs typeface="Times New Roman"/>
                <a:sym typeface="Times New Roman"/>
              </a:rPr>
              <a:t>đúng</a:t>
            </a:r>
            <a:endParaRPr/>
          </a:p>
        </p:txBody>
      </p:sp>
      <p:sp>
        <p:nvSpPr>
          <p:cNvPr id="405" name="Google Shape;405;p72"/>
          <p:cNvSpPr/>
          <p:nvPr/>
        </p:nvSpPr>
        <p:spPr>
          <a:xfrm>
            <a:off x="3014663" y="5467350"/>
            <a:ext cx="7391400"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trên mặt nước là sóng ngang.</a:t>
            </a:r>
            <a:endParaRPr/>
          </a:p>
        </p:txBody>
      </p:sp>
      <p:sp>
        <p:nvSpPr>
          <p:cNvPr id="406" name="Google Shape;406;p72"/>
          <p:cNvSpPr/>
          <p:nvPr/>
        </p:nvSpPr>
        <p:spPr>
          <a:xfrm>
            <a:off x="3124200" y="1676400"/>
            <a:ext cx="7086600" cy="1190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ngang có phương dao động trùng với phương truyền sóng.</a:t>
            </a:r>
            <a:endParaRPr/>
          </a:p>
        </p:txBody>
      </p:sp>
      <p:sp>
        <p:nvSpPr>
          <p:cNvPr id="407" name="Google Shape;407;p72"/>
          <p:cNvSpPr/>
          <p:nvPr/>
        </p:nvSpPr>
        <p:spPr>
          <a:xfrm>
            <a:off x="3076575" y="2900363"/>
            <a:ext cx="7205663"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dọc có phương dao động vuông </a:t>
            </a:r>
            <a:endParaRPr/>
          </a:p>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góc với phương truyền sóng.</a:t>
            </a:r>
            <a:endParaRPr/>
          </a:p>
        </p:txBody>
      </p:sp>
      <p:sp>
        <p:nvSpPr>
          <p:cNvPr id="408" name="Google Shape;408;p72"/>
          <p:cNvSpPr/>
          <p:nvPr/>
        </p:nvSpPr>
        <p:spPr>
          <a:xfrm>
            <a:off x="3048000" y="4191000"/>
            <a:ext cx="7013575"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cơ học truyền được trong chân </a:t>
            </a:r>
            <a:endParaRPr/>
          </a:p>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không.</a:t>
            </a:r>
            <a:endParaRPr/>
          </a:p>
        </p:txBody>
      </p:sp>
      <p:sp>
        <p:nvSpPr>
          <p:cNvPr id="409" name="Google Shape;409;p72"/>
          <p:cNvSpPr/>
          <p:nvPr/>
        </p:nvSpPr>
        <p:spPr>
          <a:xfrm>
            <a:off x="2571750" y="1804988"/>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A</a:t>
            </a:r>
            <a:endParaRPr/>
          </a:p>
        </p:txBody>
      </p:sp>
      <p:sp>
        <p:nvSpPr>
          <p:cNvPr id="410" name="Google Shape;410;p72"/>
          <p:cNvSpPr/>
          <p:nvPr/>
        </p:nvSpPr>
        <p:spPr>
          <a:xfrm>
            <a:off x="2524125" y="3005138"/>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B</a:t>
            </a:r>
            <a:endParaRPr/>
          </a:p>
        </p:txBody>
      </p:sp>
      <p:sp>
        <p:nvSpPr>
          <p:cNvPr id="411" name="Google Shape;411;p72"/>
          <p:cNvSpPr/>
          <p:nvPr/>
        </p:nvSpPr>
        <p:spPr>
          <a:xfrm>
            <a:off x="2505075" y="4281488"/>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C</a:t>
            </a:r>
            <a:endParaRPr/>
          </a:p>
        </p:txBody>
      </p:sp>
      <p:sp>
        <p:nvSpPr>
          <p:cNvPr id="412" name="Google Shape;412;p72"/>
          <p:cNvSpPr/>
          <p:nvPr/>
        </p:nvSpPr>
        <p:spPr>
          <a:xfrm>
            <a:off x="2471738" y="5586413"/>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 name="Online Media 1" title="Thí nghiệm sóng ngang trên dây lò xo">
            <a:hlinkClick r:id="" action="ppaction://media"/>
            <a:extLst>
              <a:ext uri="{FF2B5EF4-FFF2-40B4-BE49-F238E27FC236}">
                <a16:creationId xmlns:a16="http://schemas.microsoft.com/office/drawing/2014/main" id="{120FE8FF-EE0A-4D70-9254-FFEF2D94CC46}"/>
              </a:ext>
            </a:extLst>
          </p:cNvPr>
          <p:cNvPicPr>
            <a:picLocks noRot="1" noChangeAspect="1"/>
          </p:cNvPicPr>
          <p:nvPr>
            <a:videoFile r:link="rId1"/>
          </p:nvPr>
        </p:nvPicPr>
        <p:blipFill>
          <a:blip r:embed="rId4"/>
          <a:stretch>
            <a:fillRect/>
          </a:stretch>
        </p:blipFill>
        <p:spPr>
          <a:xfrm>
            <a:off x="1763800" y="468351"/>
            <a:ext cx="8664400" cy="4895386"/>
          </a:xfrm>
          <a:prstGeom prst="rect">
            <a:avLst/>
          </a:prstGeom>
        </p:spPr>
      </p:pic>
      <p:sp>
        <p:nvSpPr>
          <p:cNvPr id="4" name="Google Shape;281;p54">
            <a:extLst>
              <a:ext uri="{FF2B5EF4-FFF2-40B4-BE49-F238E27FC236}">
                <a16:creationId xmlns:a16="http://schemas.microsoft.com/office/drawing/2014/main" id="{ADB9BEAA-95F7-4EF5-8AD0-8AB98A204F65}"/>
              </a:ext>
            </a:extLst>
          </p:cNvPr>
          <p:cNvSpPr txBox="1"/>
          <p:nvPr/>
        </p:nvSpPr>
        <p:spPr>
          <a:xfrm>
            <a:off x="2112370" y="5558693"/>
            <a:ext cx="796725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600" b="1" i="0" u="none" strike="noStrike" cap="none" dirty="0">
                <a:solidFill>
                  <a:schemeClr val="lt1"/>
                </a:solidFill>
                <a:latin typeface="Arial"/>
                <a:ea typeface="Arial"/>
                <a:cs typeface="Arial"/>
                <a:sym typeface="Arial"/>
              </a:rPr>
              <a:t>HÃY QUAN SÁT VIDEO VÀ NÊU ĐẶC ĐIỂM VỀ PHƯƠNG DAO ĐỘNG CỦA CÁC PHẦN TỬ VÀ PHƯƠNG TRUYỀN SÓNG CỦA MỖI VIDEO? </a:t>
            </a:r>
            <a:endParaRPr sz="1600" b="1"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3"/>
          <p:cNvSpPr txBox="1"/>
          <p:nvPr/>
        </p:nvSpPr>
        <p:spPr>
          <a:xfrm>
            <a:off x="1981200" y="152400"/>
            <a:ext cx="7239000" cy="6413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Câu 2: Chọn phát biểu </a:t>
            </a:r>
            <a:r>
              <a:rPr lang="en-US" sz="3600" b="1" i="1" u="none" strike="noStrike" cap="none">
                <a:solidFill>
                  <a:schemeClr val="lt1"/>
                </a:solidFill>
                <a:latin typeface="Times New Roman"/>
                <a:ea typeface="Times New Roman"/>
                <a:cs typeface="Times New Roman"/>
                <a:sym typeface="Times New Roman"/>
              </a:rPr>
              <a:t>đúng</a:t>
            </a:r>
            <a:r>
              <a:rPr lang="en-US" sz="3200" b="0" i="0" u="none" strike="noStrike" cap="none">
                <a:solidFill>
                  <a:schemeClr val="lt1"/>
                </a:solidFill>
                <a:latin typeface="Times New Roman"/>
                <a:ea typeface="Times New Roman"/>
                <a:cs typeface="Times New Roman"/>
                <a:sym typeface="Times New Roman"/>
              </a:rPr>
              <a:t>  </a:t>
            </a:r>
            <a:endParaRPr/>
          </a:p>
        </p:txBody>
      </p:sp>
      <p:sp>
        <p:nvSpPr>
          <p:cNvPr id="418" name="Google Shape;418;p73"/>
          <p:cNvSpPr/>
          <p:nvPr/>
        </p:nvSpPr>
        <p:spPr>
          <a:xfrm>
            <a:off x="3886200" y="4267200"/>
            <a:ext cx="4572000" cy="11906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p:txBody>
      </p:sp>
      <p:sp>
        <p:nvSpPr>
          <p:cNvPr id="419" name="Google Shape;419;p73"/>
          <p:cNvSpPr/>
          <p:nvPr/>
        </p:nvSpPr>
        <p:spPr>
          <a:xfrm>
            <a:off x="3389313" y="876300"/>
            <a:ext cx="7088187" cy="10779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Chất rắn và bề mặt chất lỏng truyền được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cả sóng ngang và sóng dọc.</a:t>
            </a:r>
            <a:endParaRPr/>
          </a:p>
        </p:txBody>
      </p:sp>
      <p:sp>
        <p:nvSpPr>
          <p:cNvPr id="420" name="Google Shape;420;p73"/>
          <p:cNvSpPr/>
          <p:nvPr/>
        </p:nvSpPr>
        <p:spPr>
          <a:xfrm>
            <a:off x="3409950" y="2071688"/>
            <a:ext cx="5616575" cy="10779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Chỉ có chất khí mới truyền được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sóng ngang.</a:t>
            </a:r>
            <a:endParaRPr/>
          </a:p>
        </p:txBody>
      </p:sp>
      <p:sp>
        <p:nvSpPr>
          <p:cNvPr id="421" name="Google Shape;421;p73"/>
          <p:cNvSpPr/>
          <p:nvPr/>
        </p:nvSpPr>
        <p:spPr>
          <a:xfrm>
            <a:off x="3381375" y="3240088"/>
            <a:ext cx="5776913" cy="10779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Sự truyền sóng cũng làm vật chất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truyền theo.</a:t>
            </a:r>
            <a:endParaRPr/>
          </a:p>
        </p:txBody>
      </p:sp>
      <p:sp>
        <p:nvSpPr>
          <p:cNvPr id="422" name="Google Shape;422;p73"/>
          <p:cNvSpPr/>
          <p:nvPr/>
        </p:nvSpPr>
        <p:spPr>
          <a:xfrm>
            <a:off x="3352800" y="4495800"/>
            <a:ext cx="6078538" cy="10779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Vận tốc truyền sóng ngang lớn hơn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vận tốc truyền sóng dọc.</a:t>
            </a:r>
            <a:endParaRPr/>
          </a:p>
        </p:txBody>
      </p:sp>
      <p:sp>
        <p:nvSpPr>
          <p:cNvPr id="423" name="Google Shape;423;p73"/>
          <p:cNvSpPr/>
          <p:nvPr/>
        </p:nvSpPr>
        <p:spPr>
          <a:xfrm>
            <a:off x="2895600" y="990600"/>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A</a:t>
            </a:r>
            <a:endParaRPr/>
          </a:p>
        </p:txBody>
      </p:sp>
      <p:sp>
        <p:nvSpPr>
          <p:cNvPr id="424" name="Google Shape;424;p73"/>
          <p:cNvSpPr/>
          <p:nvPr/>
        </p:nvSpPr>
        <p:spPr>
          <a:xfrm>
            <a:off x="2847975" y="2190750"/>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B</a:t>
            </a:r>
            <a:endParaRPr/>
          </a:p>
        </p:txBody>
      </p:sp>
      <p:sp>
        <p:nvSpPr>
          <p:cNvPr id="425" name="Google Shape;425;p73"/>
          <p:cNvSpPr/>
          <p:nvPr/>
        </p:nvSpPr>
        <p:spPr>
          <a:xfrm>
            <a:off x="2828925" y="3276600"/>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C</a:t>
            </a:r>
            <a:endParaRPr/>
          </a:p>
        </p:txBody>
      </p:sp>
      <p:sp>
        <p:nvSpPr>
          <p:cNvPr id="426" name="Google Shape;426;p73"/>
          <p:cNvSpPr/>
          <p:nvPr/>
        </p:nvSpPr>
        <p:spPr>
          <a:xfrm>
            <a:off x="2795588" y="4543425"/>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4"/>
          <p:cNvSpPr txBox="1"/>
          <p:nvPr/>
        </p:nvSpPr>
        <p:spPr>
          <a:xfrm>
            <a:off x="1752600" y="457200"/>
            <a:ext cx="8915400" cy="341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Câu 3: Để phân loại sóng ngang và sóng  dọc người ta căn cứ vào :</a:t>
            </a:r>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A.Phương truyền sóng</a:t>
            </a:r>
            <a:endParaRPr sz="3600" b="0" i="1"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B.Tần số của sóng</a:t>
            </a:r>
            <a:endParaRPr sz="3600" b="0" i="1"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C.Phương dao động</a:t>
            </a:r>
            <a:endParaRPr sz="3600" b="0" i="1"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D.Phương dao động và phương truyền sóng.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1">
                                            <p:txEl>
                                              <p:pRg st="0" end="0"/>
                                            </p:txEl>
                                          </p:spTgt>
                                        </p:tgtEl>
                                        <p:attrNameLst>
                                          <p:attrName>style.visibility</p:attrName>
                                        </p:attrNameLst>
                                      </p:cBhvr>
                                      <p:to>
                                        <p:strVal val="visible"/>
                                      </p:to>
                                    </p:set>
                                    <p:animEffect transition="in" filter="fade">
                                      <p:cBhvr>
                                        <p:cTn id="7" dur="500"/>
                                        <p:tgtEl>
                                          <p:spTgt spid="4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1">
                                            <p:txEl>
                                              <p:pRg st="1" end="1"/>
                                            </p:txEl>
                                          </p:spTgt>
                                        </p:tgtEl>
                                        <p:attrNameLst>
                                          <p:attrName>style.visibility</p:attrName>
                                        </p:attrNameLst>
                                      </p:cBhvr>
                                      <p:to>
                                        <p:strVal val="visible"/>
                                      </p:to>
                                    </p:set>
                                    <p:animEffect transition="in" filter="fade">
                                      <p:cBhvr>
                                        <p:cTn id="10" dur="500"/>
                                        <p:tgtEl>
                                          <p:spTgt spid="43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1">
                                            <p:txEl>
                                              <p:pRg st="2" end="2"/>
                                            </p:txEl>
                                          </p:spTgt>
                                        </p:tgtEl>
                                        <p:attrNameLst>
                                          <p:attrName>style.visibility</p:attrName>
                                        </p:attrNameLst>
                                      </p:cBhvr>
                                      <p:to>
                                        <p:strVal val="visible"/>
                                      </p:to>
                                    </p:set>
                                    <p:animEffect transition="in" filter="fade">
                                      <p:cBhvr>
                                        <p:cTn id="13" dur="500"/>
                                        <p:tgtEl>
                                          <p:spTgt spid="43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31">
                                            <p:txEl>
                                              <p:pRg st="3" end="3"/>
                                            </p:txEl>
                                          </p:spTgt>
                                        </p:tgtEl>
                                        <p:attrNameLst>
                                          <p:attrName>style.visibility</p:attrName>
                                        </p:attrNameLst>
                                      </p:cBhvr>
                                      <p:to>
                                        <p:strVal val="visible"/>
                                      </p:to>
                                    </p:set>
                                    <p:animEffect transition="in" filter="fade">
                                      <p:cBhvr>
                                        <p:cTn id="16" dur="500"/>
                                        <p:tgtEl>
                                          <p:spTgt spid="43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31">
                                            <p:txEl>
                                              <p:pRg st="4" end="4"/>
                                            </p:txEl>
                                          </p:spTgt>
                                        </p:tgtEl>
                                        <p:attrNameLst>
                                          <p:attrName>style.visibility</p:attrName>
                                        </p:attrNameLst>
                                      </p:cBhvr>
                                      <p:to>
                                        <p:strVal val="visible"/>
                                      </p:to>
                                    </p:set>
                                    <p:animEffect transition="in" filter="fade">
                                      <p:cBhvr>
                                        <p:cTn id="19" dur="500"/>
                                        <p:tgtEl>
                                          <p:spTgt spid="4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76"/>
          <p:cNvPicPr preferRelativeResize="0"/>
          <p:nvPr/>
        </p:nvPicPr>
        <p:blipFill rotWithShape="1">
          <a:blip r:embed="rId3">
            <a:alphaModFix/>
          </a:blip>
          <a:srcRect/>
          <a:stretch/>
        </p:blipFill>
        <p:spPr>
          <a:xfrm rot="10800000">
            <a:off x="9170249" y="-284719"/>
            <a:ext cx="3021751" cy="2743200"/>
          </a:xfrm>
          <a:prstGeom prst="rect">
            <a:avLst/>
          </a:prstGeom>
          <a:noFill/>
          <a:ln>
            <a:noFill/>
          </a:ln>
        </p:spPr>
      </p:pic>
      <p:pic>
        <p:nvPicPr>
          <p:cNvPr id="441" name="Google Shape;441;p76"/>
          <p:cNvPicPr preferRelativeResize="0"/>
          <p:nvPr/>
        </p:nvPicPr>
        <p:blipFill rotWithShape="1">
          <a:blip r:embed="rId4">
            <a:alphaModFix/>
          </a:blip>
          <a:srcRect/>
          <a:stretch/>
        </p:blipFill>
        <p:spPr>
          <a:xfrm rot="10186585">
            <a:off x="8281913" y="66773"/>
            <a:ext cx="844051" cy="646083"/>
          </a:xfrm>
          <a:prstGeom prst="rect">
            <a:avLst/>
          </a:prstGeom>
          <a:noFill/>
          <a:ln>
            <a:noFill/>
          </a:ln>
        </p:spPr>
      </p:pic>
      <p:pic>
        <p:nvPicPr>
          <p:cNvPr id="442" name="Google Shape;442;p76"/>
          <p:cNvPicPr preferRelativeResize="0"/>
          <p:nvPr/>
        </p:nvPicPr>
        <p:blipFill rotWithShape="1">
          <a:blip r:embed="rId5">
            <a:alphaModFix/>
          </a:blip>
          <a:srcRect/>
          <a:stretch/>
        </p:blipFill>
        <p:spPr>
          <a:xfrm rot="-2393584">
            <a:off x="13462" y="31113"/>
            <a:ext cx="1911656" cy="1503039"/>
          </a:xfrm>
          <a:prstGeom prst="rect">
            <a:avLst/>
          </a:prstGeom>
          <a:noFill/>
          <a:ln>
            <a:noFill/>
          </a:ln>
        </p:spPr>
      </p:pic>
      <p:pic>
        <p:nvPicPr>
          <p:cNvPr id="443" name="Google Shape;443;p76"/>
          <p:cNvPicPr preferRelativeResize="0"/>
          <p:nvPr/>
        </p:nvPicPr>
        <p:blipFill rotWithShape="1">
          <a:blip r:embed="rId6">
            <a:alphaModFix/>
          </a:blip>
          <a:srcRect/>
          <a:stretch/>
        </p:blipFill>
        <p:spPr>
          <a:xfrm>
            <a:off x="10438557" y="5411409"/>
            <a:ext cx="1753443" cy="1446591"/>
          </a:xfrm>
          <a:prstGeom prst="rect">
            <a:avLst/>
          </a:prstGeom>
          <a:noFill/>
          <a:ln>
            <a:noFill/>
          </a:ln>
        </p:spPr>
      </p:pic>
      <p:pic>
        <p:nvPicPr>
          <p:cNvPr id="444" name="Google Shape;444;p76"/>
          <p:cNvPicPr preferRelativeResize="0"/>
          <p:nvPr/>
        </p:nvPicPr>
        <p:blipFill rotWithShape="1">
          <a:blip r:embed="rId7">
            <a:alphaModFix/>
          </a:blip>
          <a:srcRect/>
          <a:stretch/>
        </p:blipFill>
        <p:spPr>
          <a:xfrm rot="-5400000">
            <a:off x="4553045" y="-396144"/>
            <a:ext cx="3185160" cy="7301227"/>
          </a:xfrm>
          <a:prstGeom prst="rect">
            <a:avLst/>
          </a:prstGeom>
          <a:noFill/>
          <a:ln>
            <a:noFill/>
          </a:ln>
        </p:spPr>
      </p:pic>
      <p:pic>
        <p:nvPicPr>
          <p:cNvPr id="445" name="Google Shape;445;p76"/>
          <p:cNvPicPr preferRelativeResize="0"/>
          <p:nvPr/>
        </p:nvPicPr>
        <p:blipFill rotWithShape="1">
          <a:blip r:embed="rId8">
            <a:alphaModFix/>
          </a:blip>
          <a:srcRect/>
          <a:stretch/>
        </p:blipFill>
        <p:spPr>
          <a:xfrm>
            <a:off x="2817421" y="2908543"/>
            <a:ext cx="1163523" cy="1262983"/>
          </a:xfrm>
          <a:prstGeom prst="rect">
            <a:avLst/>
          </a:prstGeom>
          <a:noFill/>
          <a:ln>
            <a:noFill/>
          </a:ln>
        </p:spPr>
      </p:pic>
      <p:pic>
        <p:nvPicPr>
          <p:cNvPr id="446" name="Google Shape;446;p76"/>
          <p:cNvPicPr preferRelativeResize="0"/>
          <p:nvPr/>
        </p:nvPicPr>
        <p:blipFill rotWithShape="1">
          <a:blip r:embed="rId9">
            <a:alphaModFix/>
          </a:blip>
          <a:srcRect/>
          <a:stretch/>
        </p:blipFill>
        <p:spPr>
          <a:xfrm>
            <a:off x="4716691" y="2245671"/>
            <a:ext cx="1126884" cy="1325746"/>
          </a:xfrm>
          <a:prstGeom prst="rect">
            <a:avLst/>
          </a:prstGeom>
          <a:noFill/>
          <a:ln>
            <a:noFill/>
          </a:ln>
        </p:spPr>
      </p:pic>
      <p:pic>
        <p:nvPicPr>
          <p:cNvPr id="447" name="Google Shape;447;p76"/>
          <p:cNvPicPr preferRelativeResize="0"/>
          <p:nvPr/>
        </p:nvPicPr>
        <p:blipFill rotWithShape="1">
          <a:blip r:embed="rId10">
            <a:alphaModFix/>
          </a:blip>
          <a:srcRect/>
          <a:stretch/>
        </p:blipFill>
        <p:spPr>
          <a:xfrm>
            <a:off x="6581660" y="2769216"/>
            <a:ext cx="946597" cy="1604401"/>
          </a:xfrm>
          <a:prstGeom prst="rect">
            <a:avLst/>
          </a:prstGeom>
          <a:noFill/>
          <a:ln>
            <a:noFill/>
          </a:ln>
        </p:spPr>
      </p:pic>
      <p:pic>
        <p:nvPicPr>
          <p:cNvPr id="448" name="Google Shape;448;p76"/>
          <p:cNvPicPr preferRelativeResize="0"/>
          <p:nvPr/>
        </p:nvPicPr>
        <p:blipFill rotWithShape="1">
          <a:blip r:embed="rId11">
            <a:alphaModFix/>
          </a:blip>
          <a:srcRect/>
          <a:stretch/>
        </p:blipFill>
        <p:spPr>
          <a:xfrm>
            <a:off x="11315279" y="118601"/>
            <a:ext cx="806313" cy="968281"/>
          </a:xfrm>
          <a:prstGeom prst="rect">
            <a:avLst/>
          </a:prstGeom>
          <a:noFill/>
          <a:ln>
            <a:noFill/>
          </a:ln>
        </p:spPr>
      </p:pic>
      <p:pic>
        <p:nvPicPr>
          <p:cNvPr id="449" name="Google Shape;449;p76"/>
          <p:cNvPicPr preferRelativeResize="0"/>
          <p:nvPr/>
        </p:nvPicPr>
        <p:blipFill rotWithShape="1">
          <a:blip r:embed="rId12">
            <a:alphaModFix/>
          </a:blip>
          <a:srcRect/>
          <a:stretch/>
        </p:blipFill>
        <p:spPr>
          <a:xfrm>
            <a:off x="0" y="4580011"/>
            <a:ext cx="1809134" cy="2403439"/>
          </a:xfrm>
          <a:prstGeom prst="rect">
            <a:avLst/>
          </a:prstGeom>
          <a:noFill/>
          <a:ln>
            <a:noFill/>
          </a:ln>
        </p:spPr>
      </p:pic>
      <p:pic>
        <p:nvPicPr>
          <p:cNvPr id="450" name="Google Shape;450;p76"/>
          <p:cNvPicPr preferRelativeResize="0"/>
          <p:nvPr/>
        </p:nvPicPr>
        <p:blipFill rotWithShape="1">
          <a:blip r:embed="rId13">
            <a:alphaModFix/>
          </a:blip>
          <a:srcRect/>
          <a:stretch/>
        </p:blipFill>
        <p:spPr>
          <a:xfrm>
            <a:off x="8331822" y="2310852"/>
            <a:ext cx="1297291" cy="1229183"/>
          </a:xfrm>
          <a:prstGeom prst="rect">
            <a:avLst/>
          </a:prstGeom>
          <a:noFill/>
          <a:ln>
            <a:noFill/>
          </a:ln>
        </p:spPr>
      </p:pic>
      <p:sp>
        <p:nvSpPr>
          <p:cNvPr id="451" name="Google Shape;451;p76"/>
          <p:cNvSpPr txBox="1"/>
          <p:nvPr/>
        </p:nvSpPr>
        <p:spPr>
          <a:xfrm>
            <a:off x="2495012" y="1773947"/>
            <a:ext cx="1808341"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Josefin Sans"/>
                <a:ea typeface="Josefin Sans"/>
                <a:cs typeface="Josefin Sans"/>
                <a:sym typeface="Josefin Sans"/>
              </a:rPr>
              <a:t>1.Học tập</a:t>
            </a:r>
            <a:endParaRPr/>
          </a:p>
        </p:txBody>
      </p:sp>
      <p:sp>
        <p:nvSpPr>
          <p:cNvPr id="452" name="Google Shape;452;p76"/>
          <p:cNvSpPr txBox="1"/>
          <p:nvPr/>
        </p:nvSpPr>
        <p:spPr>
          <a:xfrm>
            <a:off x="4303353" y="4283033"/>
            <a:ext cx="1612453"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Quicksand"/>
                <a:ea typeface="Quicksand"/>
                <a:cs typeface="Quicksand"/>
                <a:sym typeface="Quicksand"/>
              </a:rPr>
              <a:t>2. tìm kiếm</a:t>
            </a:r>
            <a:endParaRPr/>
          </a:p>
        </p:txBody>
      </p:sp>
      <p:sp>
        <p:nvSpPr>
          <p:cNvPr id="453" name="Google Shape;453;p76"/>
          <p:cNvSpPr txBox="1"/>
          <p:nvPr/>
        </p:nvSpPr>
        <p:spPr>
          <a:xfrm>
            <a:off x="6128109" y="1806967"/>
            <a:ext cx="1730028"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Quicksand"/>
                <a:ea typeface="Quicksand"/>
                <a:cs typeface="Quicksand"/>
                <a:sym typeface="Quicksand"/>
              </a:rPr>
              <a:t>3. Hành động</a:t>
            </a:r>
            <a:endParaRPr/>
          </a:p>
        </p:txBody>
      </p:sp>
      <p:sp>
        <p:nvSpPr>
          <p:cNvPr id="454" name="Google Shape;454;p76"/>
          <p:cNvSpPr txBox="1"/>
          <p:nvPr/>
        </p:nvSpPr>
        <p:spPr>
          <a:xfrm>
            <a:off x="2184634" y="4970300"/>
            <a:ext cx="1898435" cy="289503"/>
          </a:xfrm>
          <a:prstGeom prst="rect">
            <a:avLst/>
          </a:prstGeom>
          <a:noFill/>
          <a:ln>
            <a:noFill/>
          </a:ln>
        </p:spPr>
        <p:txBody>
          <a:bodyPr spcFirstLastPara="1" wrap="square" lIns="0" tIns="0" rIns="0" bIns="0" anchor="t" anchorCtr="0">
            <a:spAutoFit/>
          </a:bodyPr>
          <a:lstStyle/>
          <a:p>
            <a:pPr marL="0" marR="0" lvl="0" indent="0" algn="ctr" rtl="0">
              <a:lnSpc>
                <a:spcPct val="140046"/>
              </a:lnSpc>
              <a:spcBef>
                <a:spcPts val="0"/>
              </a:spcBef>
              <a:spcAft>
                <a:spcPts val="0"/>
              </a:spcAft>
              <a:buNone/>
            </a:pPr>
            <a:r>
              <a:rPr lang="en-US" sz="1733" b="0" i="0" u="none" strike="noStrike" cap="none">
                <a:solidFill>
                  <a:srgbClr val="F57E9A"/>
                </a:solidFill>
                <a:latin typeface="Asap"/>
                <a:ea typeface="Asap"/>
                <a:cs typeface="Asap"/>
                <a:sym typeface="Asap"/>
              </a:rPr>
              <a:t>-&gt; Học lí thuyết </a:t>
            </a:r>
            <a:endParaRPr/>
          </a:p>
        </p:txBody>
      </p:sp>
      <p:sp>
        <p:nvSpPr>
          <p:cNvPr id="455" name="Google Shape;455;p76"/>
          <p:cNvSpPr txBox="1"/>
          <p:nvPr/>
        </p:nvSpPr>
        <p:spPr>
          <a:xfrm>
            <a:off x="2184634" y="307924"/>
            <a:ext cx="8496491" cy="961802"/>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5334" b="0" i="0" u="none" strike="noStrike" cap="none">
                <a:solidFill>
                  <a:srgbClr val="FFFFFF"/>
                </a:solidFill>
                <a:latin typeface="Bevan"/>
                <a:ea typeface="Bevan"/>
                <a:cs typeface="Bevan"/>
                <a:sym typeface="Bevan"/>
              </a:rPr>
              <a:t>Nhiệm vụ sau bài học</a:t>
            </a:r>
            <a:endParaRPr sz="5334" b="0" i="0" u="none" strike="noStrike" cap="none">
              <a:solidFill>
                <a:srgbClr val="FFFFFF"/>
              </a:solidFill>
              <a:latin typeface="Bevan"/>
              <a:ea typeface="Bevan"/>
              <a:cs typeface="Bevan"/>
              <a:sym typeface="Bevan"/>
            </a:endParaRPr>
          </a:p>
        </p:txBody>
      </p:sp>
      <p:sp>
        <p:nvSpPr>
          <p:cNvPr id="456" name="Google Shape;456;p76"/>
          <p:cNvSpPr txBox="1"/>
          <p:nvPr/>
        </p:nvSpPr>
        <p:spPr>
          <a:xfrm>
            <a:off x="6189944" y="4970300"/>
            <a:ext cx="1730028" cy="597279"/>
          </a:xfrm>
          <a:prstGeom prst="rect">
            <a:avLst/>
          </a:prstGeom>
          <a:noFill/>
          <a:ln>
            <a:noFill/>
          </a:ln>
        </p:spPr>
        <p:txBody>
          <a:bodyPr spcFirstLastPara="1" wrap="square" lIns="0" tIns="0" rIns="0" bIns="0" anchor="t" anchorCtr="0">
            <a:spAutoFit/>
          </a:bodyPr>
          <a:lstStyle/>
          <a:p>
            <a:pPr marL="0" marR="0" lvl="0" indent="0" algn="ctr" rtl="0">
              <a:lnSpc>
                <a:spcPct val="140046"/>
              </a:lnSpc>
              <a:spcBef>
                <a:spcPts val="0"/>
              </a:spcBef>
              <a:spcAft>
                <a:spcPts val="0"/>
              </a:spcAft>
              <a:buNone/>
            </a:pPr>
            <a:r>
              <a:rPr lang="en-US" sz="1733" b="0" i="0" u="none" strike="noStrike" cap="none">
                <a:solidFill>
                  <a:srgbClr val="FFBD59"/>
                </a:solidFill>
                <a:latin typeface="Asap"/>
                <a:ea typeface="Asap"/>
                <a:cs typeface="Asap"/>
                <a:sym typeface="Asap"/>
              </a:rPr>
              <a:t>Làm bài tập luyện tập trên Quizizz</a:t>
            </a:r>
            <a:endParaRPr/>
          </a:p>
        </p:txBody>
      </p:sp>
      <p:sp>
        <p:nvSpPr>
          <p:cNvPr id="457" name="Google Shape;457;p76"/>
          <p:cNvSpPr txBox="1"/>
          <p:nvPr/>
        </p:nvSpPr>
        <p:spPr>
          <a:xfrm>
            <a:off x="8008871" y="4998664"/>
            <a:ext cx="2429685" cy="905056"/>
          </a:xfrm>
          <a:prstGeom prst="rect">
            <a:avLst/>
          </a:prstGeom>
          <a:noFill/>
          <a:ln>
            <a:noFill/>
          </a:ln>
        </p:spPr>
        <p:txBody>
          <a:bodyPr spcFirstLastPara="1" wrap="square" lIns="0" tIns="0" rIns="0" bIns="0" anchor="t" anchorCtr="0">
            <a:spAutoFit/>
          </a:bodyPr>
          <a:lstStyle/>
          <a:p>
            <a:pPr marL="0" marR="0" lvl="0" indent="0" algn="ctr" rtl="0">
              <a:lnSpc>
                <a:spcPct val="140046"/>
              </a:lnSpc>
              <a:spcBef>
                <a:spcPts val="0"/>
              </a:spcBef>
              <a:spcAft>
                <a:spcPts val="0"/>
              </a:spcAft>
              <a:buNone/>
            </a:pPr>
            <a:r>
              <a:rPr lang="en-US" sz="1733" b="0" i="0" u="none" strike="noStrike" cap="none">
                <a:solidFill>
                  <a:srgbClr val="CB6CE6"/>
                </a:solidFill>
                <a:latin typeface="Quicksand"/>
                <a:ea typeface="Quicksand"/>
                <a:cs typeface="Quicksand"/>
                <a:sym typeface="Quicksand"/>
              </a:rPr>
              <a:t>Thảo luận với giáo viên và bạn bè các nội dung trong nhiệm vụ về nhà</a:t>
            </a:r>
            <a:endParaRPr sz="1733" b="0" i="0" u="none" strike="noStrike" cap="none">
              <a:solidFill>
                <a:srgbClr val="CB6CE6"/>
              </a:solidFill>
              <a:latin typeface="Quicksand"/>
              <a:ea typeface="Quicksand"/>
              <a:cs typeface="Quicksand"/>
              <a:sym typeface="Quicksand"/>
            </a:endParaRPr>
          </a:p>
        </p:txBody>
      </p:sp>
      <p:sp>
        <p:nvSpPr>
          <p:cNvPr id="458" name="Google Shape;458;p76"/>
          <p:cNvSpPr txBox="1"/>
          <p:nvPr/>
        </p:nvSpPr>
        <p:spPr>
          <a:xfrm>
            <a:off x="8115453" y="4382681"/>
            <a:ext cx="1730028"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Quicksand"/>
                <a:ea typeface="Quicksand"/>
                <a:cs typeface="Quicksand"/>
                <a:sym typeface="Quicksand"/>
              </a:rPr>
              <a:t>4. Thảo luận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4" name="Google Shape;281;p54">
            <a:extLst>
              <a:ext uri="{FF2B5EF4-FFF2-40B4-BE49-F238E27FC236}">
                <a16:creationId xmlns:a16="http://schemas.microsoft.com/office/drawing/2014/main" id="{ADB9BEAA-95F7-4EF5-8AD0-8AB98A204F65}"/>
              </a:ext>
            </a:extLst>
          </p:cNvPr>
          <p:cNvSpPr txBox="1"/>
          <p:nvPr/>
        </p:nvSpPr>
        <p:spPr>
          <a:xfrm>
            <a:off x="2112370" y="5558693"/>
            <a:ext cx="796725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600" b="1" i="0" u="none" strike="noStrike" cap="none" dirty="0">
                <a:solidFill>
                  <a:schemeClr val="lt1"/>
                </a:solidFill>
                <a:latin typeface="Arial"/>
                <a:ea typeface="Arial"/>
                <a:cs typeface="Arial"/>
                <a:sym typeface="Arial"/>
              </a:rPr>
              <a:t>HÃY QUAN SÁT VIDEO VÀ NÊU ĐẶC ĐIỂM VỀ PHƯƠNG DAO ĐỘNG CỦA CÁC PHẦN TỬ VÀ PHƯƠNG TRUYỀN SÓNG CỦA MỖI VIDEO? </a:t>
            </a:r>
            <a:endParaRPr sz="1600" b="1" i="0" u="none" strike="noStrike" cap="none" dirty="0">
              <a:solidFill>
                <a:schemeClr val="lt1"/>
              </a:solidFill>
              <a:latin typeface="Arial"/>
              <a:ea typeface="Arial"/>
              <a:cs typeface="Arial"/>
              <a:sym typeface="Arial"/>
            </a:endParaRPr>
          </a:p>
        </p:txBody>
      </p:sp>
      <p:pic>
        <p:nvPicPr>
          <p:cNvPr id="3" name="Online Media 2" title="Thí nghiệm sóng dọc trên dây lò xo">
            <a:hlinkClick r:id="" action="ppaction://media"/>
            <a:extLst>
              <a:ext uri="{FF2B5EF4-FFF2-40B4-BE49-F238E27FC236}">
                <a16:creationId xmlns:a16="http://schemas.microsoft.com/office/drawing/2014/main" id="{F77CEBAF-F2A6-460A-A1D4-0CF1D5B1C648}"/>
              </a:ext>
            </a:extLst>
          </p:cNvPr>
          <p:cNvPicPr>
            <a:picLocks noRot="1" noChangeAspect="1"/>
          </p:cNvPicPr>
          <p:nvPr>
            <a:videoFile r:link="rId1"/>
          </p:nvPr>
        </p:nvPicPr>
        <p:blipFill>
          <a:blip r:embed="rId4"/>
          <a:stretch>
            <a:fillRect/>
          </a:stretch>
        </p:blipFill>
        <p:spPr>
          <a:xfrm>
            <a:off x="2112370" y="721050"/>
            <a:ext cx="7967258" cy="4501500"/>
          </a:xfrm>
          <a:prstGeom prst="rect">
            <a:avLst/>
          </a:prstGeom>
        </p:spPr>
      </p:pic>
    </p:spTree>
    <p:extLst>
      <p:ext uri="{BB962C8B-B14F-4D97-AF65-F5344CB8AC3E}">
        <p14:creationId xmlns:p14="http://schemas.microsoft.com/office/powerpoint/2010/main" val="305229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7"/>
          <p:cNvSpPr txBox="1"/>
          <p:nvPr/>
        </p:nvSpPr>
        <p:spPr>
          <a:xfrm>
            <a:off x="372172" y="733425"/>
            <a:ext cx="8874125" cy="1568450"/>
          </a:xfrm>
          <a:prstGeom prst="rect">
            <a:avLst/>
          </a:prstGeom>
          <a:noFill/>
          <a:ln>
            <a:noFill/>
          </a:ln>
        </p:spPr>
        <p:txBody>
          <a:bodyPr spcFirstLastPara="1" wrap="square" lIns="91425" tIns="45700" rIns="91425" bIns="45700" anchor="t" anchorCtr="0">
            <a:spAutoFit/>
          </a:bodyPr>
          <a:lstStyle/>
          <a:p>
            <a:pPr marL="0" marR="0" lvl="0" indent="571500" algn="just" rtl="0">
              <a:spcBef>
                <a:spcPts val="0"/>
              </a:spcBef>
              <a:spcAft>
                <a:spcPts val="0"/>
              </a:spcAft>
              <a:buClr>
                <a:schemeClr val="lt1"/>
              </a:buClr>
              <a:buSzPts val="3200"/>
              <a:buFont typeface="Times New Roman"/>
              <a:buNone/>
            </a:pPr>
            <a:r>
              <a:rPr lang="en-US" sz="3200" b="0" i="1" u="none" strike="noStrike" cap="none">
                <a:solidFill>
                  <a:schemeClr val="lt1"/>
                </a:solidFill>
                <a:latin typeface="Times New Roman"/>
                <a:ea typeface="Times New Roman"/>
                <a:cs typeface="Times New Roman"/>
                <a:sym typeface="Times New Roman"/>
              </a:rPr>
              <a:t>- Sóng ngang là sóng trong đó các phần tử của môi trường dao động theo phương vuông góc với phương truyền sóng.</a:t>
            </a:r>
            <a:endParaRPr/>
          </a:p>
        </p:txBody>
      </p:sp>
      <p:sp>
        <p:nvSpPr>
          <p:cNvPr id="298" name="Google Shape;298;p57"/>
          <p:cNvSpPr txBox="1"/>
          <p:nvPr/>
        </p:nvSpPr>
        <p:spPr>
          <a:xfrm>
            <a:off x="600772" y="2112963"/>
            <a:ext cx="8896350" cy="1077912"/>
          </a:xfrm>
          <a:prstGeom prst="rect">
            <a:avLst/>
          </a:prstGeom>
          <a:noFill/>
          <a:ln>
            <a:noFill/>
          </a:ln>
        </p:spPr>
        <p:txBody>
          <a:bodyPr spcFirstLastPara="1" wrap="square" lIns="91425" tIns="45700" rIns="91425" bIns="45700" anchor="t" anchorCtr="0">
            <a:spAutoFit/>
          </a:bodyPr>
          <a:lstStyle/>
          <a:p>
            <a:pPr marL="0" marR="0" lvl="0" indent="400050" algn="l" rtl="0">
              <a:spcBef>
                <a:spcPts val="0"/>
              </a:spcBef>
              <a:spcAft>
                <a:spcPts val="0"/>
              </a:spcAft>
              <a:buClr>
                <a:schemeClr val="lt1"/>
              </a:buClr>
              <a:buSzPts val="3200"/>
              <a:buFont typeface="Times New Roman"/>
              <a:buNone/>
            </a:pPr>
            <a:r>
              <a:rPr lang="en-US" sz="3200" b="1" i="1" u="none" strike="noStrike" cap="none">
                <a:solidFill>
                  <a:schemeClr val="lt1"/>
                </a:solidFill>
                <a:latin typeface="Times New Roman"/>
                <a:ea typeface="Times New Roman"/>
                <a:cs typeface="Times New Roman"/>
                <a:sym typeface="Times New Roman"/>
              </a:rPr>
              <a:t>C / ý</a:t>
            </a:r>
            <a:r>
              <a:rPr lang="en-US" sz="3200" b="0" i="1" u="none" strike="noStrike" cap="none">
                <a:solidFill>
                  <a:schemeClr val="lt1"/>
                </a:solidFill>
                <a:latin typeface="Times New Roman"/>
                <a:ea typeface="Times New Roman"/>
                <a:cs typeface="Times New Roman"/>
                <a:sym typeface="Times New Roman"/>
              </a:rPr>
              <a:t>:  Sóng ngang truyền được trong chất rắn và trên bề mặt chất lỏng</a:t>
            </a:r>
            <a:r>
              <a:rPr lang="en-US" sz="1800" b="0" i="1" u="none" strike="noStrike" cap="none">
                <a:solidFill>
                  <a:schemeClr val="lt1"/>
                </a:solidFill>
                <a:latin typeface="Arial"/>
                <a:ea typeface="Arial"/>
                <a:cs typeface="Arial"/>
                <a:sym typeface="Arial"/>
              </a:rPr>
              <a:t>.</a:t>
            </a:r>
            <a:endParaRPr/>
          </a:p>
        </p:txBody>
      </p:sp>
      <p:cxnSp>
        <p:nvCxnSpPr>
          <p:cNvPr id="300" name="Google Shape;300;p57"/>
          <p:cNvCxnSpPr/>
          <p:nvPr/>
        </p:nvCxnSpPr>
        <p:spPr>
          <a:xfrm>
            <a:off x="828251" y="6005779"/>
            <a:ext cx="3886200" cy="0"/>
          </a:xfrm>
          <a:prstGeom prst="straightConnector1">
            <a:avLst/>
          </a:prstGeom>
          <a:noFill/>
          <a:ln w="25400" cap="flat" cmpd="sng">
            <a:solidFill>
              <a:schemeClr val="accent4"/>
            </a:solidFill>
            <a:prstDash val="solid"/>
            <a:round/>
            <a:headEnd type="none" w="med" len="med"/>
            <a:tailEnd type="triangle" w="med" len="med"/>
          </a:ln>
          <a:effectLst>
            <a:outerShdw blurRad="40000" dist="20000" dir="5400000" rotWithShape="0">
              <a:srgbClr val="000000">
                <a:alpha val="37647"/>
              </a:srgbClr>
            </a:outerShdw>
          </a:effectLst>
        </p:spPr>
      </p:cxnSp>
      <p:cxnSp>
        <p:nvCxnSpPr>
          <p:cNvPr id="301" name="Google Shape;301;p57"/>
          <p:cNvCxnSpPr/>
          <p:nvPr/>
        </p:nvCxnSpPr>
        <p:spPr>
          <a:xfrm>
            <a:off x="973214" y="5419411"/>
            <a:ext cx="0" cy="1143000"/>
          </a:xfrm>
          <a:prstGeom prst="straightConnector1">
            <a:avLst/>
          </a:prstGeom>
          <a:noFill/>
          <a:ln w="57150" cap="flat" cmpd="sng">
            <a:solidFill>
              <a:srgbClr val="FF0000"/>
            </a:solidFill>
            <a:prstDash val="solid"/>
            <a:round/>
            <a:headEnd type="triangle" w="med" len="med"/>
            <a:tailEnd type="triangle" w="med" len="med"/>
          </a:ln>
        </p:spPr>
      </p:cxnSp>
      <p:sp>
        <p:nvSpPr>
          <p:cNvPr id="302" name="Google Shape;302;p57"/>
          <p:cNvSpPr txBox="1"/>
          <p:nvPr/>
        </p:nvSpPr>
        <p:spPr>
          <a:xfrm>
            <a:off x="-33295" y="5502503"/>
            <a:ext cx="1082325"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Arial"/>
              <a:buNone/>
            </a:pPr>
            <a:r>
              <a:rPr lang="en-US" sz="1800" b="0" i="0" u="none" strike="noStrike" cap="none" dirty="0" err="1">
                <a:solidFill>
                  <a:schemeClr val="lt1"/>
                </a:solidFill>
                <a:latin typeface="Arial"/>
                <a:ea typeface="Arial"/>
                <a:cs typeface="Arial"/>
                <a:sym typeface="Arial"/>
              </a:rPr>
              <a:t>Phương</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dao</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động</a:t>
            </a:r>
            <a:endParaRPr dirty="0"/>
          </a:p>
        </p:txBody>
      </p:sp>
      <p:sp>
        <p:nvSpPr>
          <p:cNvPr id="303" name="Google Shape;303;p57"/>
          <p:cNvSpPr txBox="1"/>
          <p:nvPr/>
        </p:nvSpPr>
        <p:spPr>
          <a:xfrm>
            <a:off x="1574976" y="6034220"/>
            <a:ext cx="2743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dirty="0" err="1">
                <a:solidFill>
                  <a:schemeClr val="lt1"/>
                </a:solidFill>
                <a:latin typeface="Arial"/>
                <a:ea typeface="Arial"/>
                <a:cs typeface="Arial"/>
                <a:sym typeface="Arial"/>
              </a:rPr>
              <a:t>Phương</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truyền</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sóng</a:t>
            </a:r>
            <a:endParaRPr dirty="0"/>
          </a:p>
        </p:txBody>
      </p:sp>
      <p:sp>
        <p:nvSpPr>
          <p:cNvPr id="304" name="Google Shape;304;p57"/>
          <p:cNvSpPr txBox="1"/>
          <p:nvPr/>
        </p:nvSpPr>
        <p:spPr>
          <a:xfrm>
            <a:off x="810322" y="295275"/>
            <a:ext cx="4546600"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4"/>
              </a:buClr>
              <a:buSzPts val="2800"/>
              <a:buFont typeface="Times New Roman"/>
              <a:buNone/>
            </a:pPr>
            <a:r>
              <a:rPr lang="en-US" sz="2800" b="1" i="0" u="none" strike="noStrike" cap="none">
                <a:solidFill>
                  <a:schemeClr val="accent4"/>
                </a:solidFill>
                <a:latin typeface="Times New Roman"/>
                <a:ea typeface="Times New Roman"/>
                <a:cs typeface="Times New Roman"/>
                <a:sym typeface="Times New Roman"/>
              </a:rPr>
              <a:t>I. SÓNG NGANG:</a:t>
            </a:r>
            <a:endParaRPr/>
          </a:p>
        </p:txBody>
      </p:sp>
      <p:pic>
        <p:nvPicPr>
          <p:cNvPr id="3" name="Online Media 2" title="Sóng ngang | Chuyển động phần tử môi trường trong sóng ngang | KNTT">
            <a:hlinkClick r:id="" action="ppaction://media"/>
            <a:extLst>
              <a:ext uri="{FF2B5EF4-FFF2-40B4-BE49-F238E27FC236}">
                <a16:creationId xmlns:a16="http://schemas.microsoft.com/office/drawing/2014/main" id="{056C7118-2F88-4DE3-93A9-7AA2D0078205}"/>
              </a:ext>
            </a:extLst>
          </p:cNvPr>
          <p:cNvPicPr>
            <a:picLocks noRot="1" noChangeAspect="1"/>
          </p:cNvPicPr>
          <p:nvPr>
            <a:videoFile r:link="rId1"/>
          </p:nvPr>
        </p:nvPicPr>
        <p:blipFill>
          <a:blip r:embed="rId5"/>
          <a:stretch>
            <a:fillRect/>
          </a:stretch>
        </p:blipFill>
        <p:spPr>
          <a:xfrm>
            <a:off x="5720960" y="2905164"/>
            <a:ext cx="4440663" cy="3330497"/>
          </a:xfrm>
          <a:prstGeom prst="rect">
            <a:avLst/>
          </a:prstGeom>
        </p:spPr>
      </p:pic>
      <p:pic>
        <p:nvPicPr>
          <p:cNvPr id="4" name="Online Media 3" title="Sóng ngang | KNTT">
            <a:hlinkClick r:id="" action="ppaction://media"/>
            <a:extLst>
              <a:ext uri="{FF2B5EF4-FFF2-40B4-BE49-F238E27FC236}">
                <a16:creationId xmlns:a16="http://schemas.microsoft.com/office/drawing/2014/main" id="{5EBF1584-9988-4D27-AF83-22E6C46DB3AA}"/>
              </a:ext>
            </a:extLst>
          </p:cNvPr>
          <p:cNvPicPr>
            <a:picLocks noRot="1" noChangeAspect="1"/>
          </p:cNvPicPr>
          <p:nvPr>
            <a:videoFile r:link="rId2"/>
          </p:nvPr>
        </p:nvPicPr>
        <p:blipFill>
          <a:blip r:embed="rId6"/>
          <a:stretch>
            <a:fillRect/>
          </a:stretch>
        </p:blipFill>
        <p:spPr>
          <a:xfrm>
            <a:off x="1191800" y="3330871"/>
            <a:ext cx="3379881" cy="25349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
                                        <p:tgtEl>
                                          <p:spTgt spid="3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gtEl>
                                        <p:attrNameLst>
                                          <p:attrName>style.visibility</p:attrName>
                                        </p:attrNameLst>
                                      </p:cBhvr>
                                      <p:to>
                                        <p:strVal val="visible"/>
                                      </p:to>
                                    </p:set>
                                    <p:animEffect transition="in" filter="fade">
                                      <p:cBhvr>
                                        <p:cTn id="12" dur="500"/>
                                        <p:tgtEl>
                                          <p:spTgt spid="297"/>
                                        </p:tgtEl>
                                      </p:cBhvr>
                                    </p:animEffect>
                                  </p:childTnLst>
                                </p:cTn>
                              </p:par>
                              <p:par>
                                <p:cTn id="13" presetID="10" presetClass="entr" presetSubtype="0" fill="hold" nodeType="withEffect">
                                  <p:stCondLst>
                                    <p:cond delay="0"/>
                                  </p:stCondLst>
                                  <p:childTnLst>
                                    <p:set>
                                      <p:cBhvr>
                                        <p:cTn id="14" dur="1" fill="hold">
                                          <p:stCondLst>
                                            <p:cond delay="0"/>
                                          </p:stCondLst>
                                        </p:cTn>
                                        <p:tgtEl>
                                          <p:spTgt spid="298"/>
                                        </p:tgtEl>
                                        <p:attrNameLst>
                                          <p:attrName>style.visibility</p:attrName>
                                        </p:attrNameLst>
                                      </p:cBhvr>
                                      <p:to>
                                        <p:strVal val="visible"/>
                                      </p:to>
                                    </p:set>
                                    <p:animEffect transition="in" filter="fade">
                                      <p:cBhvr>
                                        <p:cTn id="15" dur="500"/>
                                        <p:tgtEl>
                                          <p:spTgt spid="298"/>
                                        </p:tgtEl>
                                      </p:cBhvr>
                                    </p:animEffect>
                                  </p:childTnLst>
                                </p:cTn>
                              </p:par>
                              <p:par>
                                <p:cTn id="16" presetID="10" presetClass="entr" presetSubtype="0" fill="hold" nodeType="withEffect">
                                  <p:stCondLst>
                                    <p:cond delay="0"/>
                                  </p:stCondLst>
                                  <p:childTnLst>
                                    <p:set>
                                      <p:cBhvr>
                                        <p:cTn id="17" dur="1" fill="hold">
                                          <p:stCondLst>
                                            <p:cond delay="0"/>
                                          </p:stCondLst>
                                        </p:cTn>
                                        <p:tgtEl>
                                          <p:spTgt spid="303"/>
                                        </p:tgtEl>
                                        <p:attrNameLst>
                                          <p:attrName>style.visibility</p:attrName>
                                        </p:attrNameLst>
                                      </p:cBhvr>
                                      <p:to>
                                        <p:strVal val="visible"/>
                                      </p:to>
                                    </p:set>
                                    <p:animEffect transition="in" filter="fade">
                                      <p:cBhvr>
                                        <p:cTn id="18" dur="500"/>
                                        <p:tgtEl>
                                          <p:spTgt spid="303"/>
                                        </p:tgtEl>
                                      </p:cBhvr>
                                    </p:animEffect>
                                  </p:childTnLst>
                                </p:cTn>
                              </p:par>
                              <p:par>
                                <p:cTn id="19" presetID="10" presetClass="entr" presetSubtype="0" fill="hold" nodeType="withEffect">
                                  <p:stCondLst>
                                    <p:cond delay="0"/>
                                  </p:stCondLst>
                                  <p:childTnLst>
                                    <p:set>
                                      <p:cBhvr>
                                        <p:cTn id="20" dur="1" fill="hold">
                                          <p:stCondLst>
                                            <p:cond delay="0"/>
                                          </p:stCondLst>
                                        </p:cTn>
                                        <p:tgtEl>
                                          <p:spTgt spid="300"/>
                                        </p:tgtEl>
                                        <p:attrNameLst>
                                          <p:attrName>style.visibility</p:attrName>
                                        </p:attrNameLst>
                                      </p:cBhvr>
                                      <p:to>
                                        <p:strVal val="visible"/>
                                      </p:to>
                                    </p:set>
                                    <p:animEffect transition="in" filter="fade">
                                      <p:cBhvr>
                                        <p:cTn id="21" dur="500"/>
                                        <p:tgtEl>
                                          <p:spTgt spid="300"/>
                                        </p:tgtEl>
                                      </p:cBhvr>
                                    </p:animEffect>
                                  </p:childTnLst>
                                </p:cTn>
                              </p:par>
                              <p:par>
                                <p:cTn id="22" presetID="10" presetClass="entr" presetSubtype="0" fill="hold" nodeType="withEffect">
                                  <p:stCondLst>
                                    <p:cond delay="0"/>
                                  </p:stCondLst>
                                  <p:childTnLst>
                                    <p:set>
                                      <p:cBhvr>
                                        <p:cTn id="23" dur="1" fill="hold">
                                          <p:stCondLst>
                                            <p:cond delay="0"/>
                                          </p:stCondLst>
                                        </p:cTn>
                                        <p:tgtEl>
                                          <p:spTgt spid="301"/>
                                        </p:tgtEl>
                                        <p:attrNameLst>
                                          <p:attrName>style.visibility</p:attrName>
                                        </p:attrNameLst>
                                      </p:cBhvr>
                                      <p:to>
                                        <p:strVal val="visible"/>
                                      </p:to>
                                    </p:set>
                                    <p:animEffect transition="in" filter="fade">
                                      <p:cBhvr>
                                        <p:cTn id="24" dur="500"/>
                                        <p:tgtEl>
                                          <p:spTgt spid="301"/>
                                        </p:tgtEl>
                                      </p:cBhvr>
                                    </p:animEffect>
                                  </p:childTnLst>
                                </p:cTn>
                              </p:par>
                              <p:par>
                                <p:cTn id="25" presetID="10" presetClass="entr" presetSubtype="0" fill="hold" nodeType="withEffect">
                                  <p:stCondLst>
                                    <p:cond delay="0"/>
                                  </p:stCondLst>
                                  <p:childTnLst>
                                    <p:set>
                                      <p:cBhvr>
                                        <p:cTn id="26" dur="1" fill="hold">
                                          <p:stCondLst>
                                            <p:cond delay="0"/>
                                          </p:stCondLst>
                                        </p:cTn>
                                        <p:tgtEl>
                                          <p:spTgt spid="302"/>
                                        </p:tgtEl>
                                        <p:attrNameLst>
                                          <p:attrName>style.visibility</p:attrName>
                                        </p:attrNameLst>
                                      </p:cBhvr>
                                      <p:to>
                                        <p:strVal val="visible"/>
                                      </p:to>
                                    </p:set>
                                    <p:animEffect transition="in" filter="fade">
                                      <p:cBhvr>
                                        <p:cTn id="27" dur="500"/>
                                        <p:tgtEl>
                                          <p:spTgt spid="302"/>
                                        </p:tgtEl>
                                      </p:cBhvr>
                                    </p:animEffect>
                                  </p:childTnLst>
                                </p:cTn>
                              </p:par>
                              <p:par>
                                <p:cTn id="28" presetID="10" presetClass="entr" presetSubtype="0" fill="hold" nodeType="withEffect">
                                  <p:stCondLst>
                                    <p:cond delay="0"/>
                                  </p:stCondLst>
                                  <p:childTnLst>
                                    <p:set>
                                      <p:cBhvr>
                                        <p:cTn id="29" dur="1" fill="hold">
                                          <p:stCondLst>
                                            <p:cond delay="0"/>
                                          </p:stCondLst>
                                        </p:cTn>
                                        <p:tgtEl>
                                          <p:spTgt spid="303"/>
                                        </p:tgtEl>
                                        <p:attrNameLst>
                                          <p:attrName>style.visibility</p:attrName>
                                        </p:attrNameLst>
                                      </p:cBhvr>
                                      <p:to>
                                        <p:strVal val="visible"/>
                                      </p:to>
                                    </p:set>
                                    <p:animEffect transition="in" filter="fade">
                                      <p:cBhvr>
                                        <p:cTn id="30" dur="500"/>
                                        <p:tgtEl>
                                          <p:spTgt spid="30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 fill="hold"/>
                                        <p:tgtEl>
                                          <p:spTgt spid="3"/>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9" fill="hold" display="0">
                  <p:stCondLst>
                    <p:cond delay="indefinite"/>
                  </p:stCondLst>
                </p:cTn>
                <p:tgtEl>
                  <p:spTgt spid="3"/>
                </p:tgtEl>
              </p:cMediaNode>
            </p:video>
            <p:seq concurrent="1" nextAc="seek">
              <p:cTn id="40" restart="whenNotActive" fill="hold" evtFilter="cancelBubble" nodeType="interactiveSeq">
                <p:stCondLst>
                  <p:cond evt="onClick" delay="0">
                    <p:tgtEl>
                      <p:spTgt spid="3"/>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3"/>
                                        </p:tgtEl>
                                      </p:cBhvr>
                                    </p:cmd>
                                  </p:childTnLst>
                                </p:cTn>
                              </p:par>
                            </p:childTnLst>
                          </p:cTn>
                        </p:par>
                      </p:childTnLst>
                    </p:cTn>
                  </p:par>
                </p:childTnLst>
              </p:cTn>
              <p:nextCondLst>
                <p:cond evt="onClick" delay="0">
                  <p:tgtEl>
                    <p:spTgt spid="3"/>
                  </p:tgtEl>
                </p:cond>
              </p:nextCondLst>
            </p:seq>
            <p:video>
              <p:cMediaNode vol="80000">
                <p:cTn id="45" fill="hold" display="0">
                  <p:stCondLst>
                    <p:cond delay="indefinite"/>
                  </p:stCondLst>
                </p:cTn>
                <p:tgtEl>
                  <p:spTgt spid="4"/>
                </p:tgtEl>
              </p:cMediaNode>
            </p:video>
            <p:seq concurrent="1" nextAc="seek">
              <p:cTn id="46" restart="whenNotActive" fill="hold" evtFilter="cancelBubble" nodeType="interactiveSeq">
                <p:stCondLst>
                  <p:cond evt="onClick" delay="0">
                    <p:tgtEl>
                      <p:spTgt spid="4"/>
                    </p:tgtEl>
                  </p:cond>
                </p:stCondLst>
                <p:endSync evt="end" delay="0">
                  <p:rtn val="all"/>
                </p:endSync>
                <p:childTnLst>
                  <p:par>
                    <p:cTn id="47" fill="hold">
                      <p:stCondLst>
                        <p:cond delay="0"/>
                      </p:stCondLst>
                      <p:childTnLst>
                        <p:par>
                          <p:cTn id="48" fill="hold">
                            <p:stCondLst>
                              <p:cond delay="0"/>
                            </p:stCondLst>
                            <p:childTnLst>
                              <p:par>
                                <p:cTn id="49" presetID="2" presetClass="mediacall" presetSubtype="0" fill="hold" nodeType="clickEffect">
                                  <p:stCondLst>
                                    <p:cond delay="0"/>
                                  </p:stCondLst>
                                  <p:childTnLst>
                                    <p:cmd type="call" cmd="togglePause">
                                      <p:cBhvr>
                                        <p:cTn id="50"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8"/>
          <p:cNvSpPr txBox="1"/>
          <p:nvPr/>
        </p:nvSpPr>
        <p:spPr>
          <a:xfrm>
            <a:off x="1703388" y="1073151"/>
            <a:ext cx="8856662" cy="10461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3000"/>
              <a:buFont typeface="Times New Roman"/>
              <a:buNone/>
            </a:pPr>
            <a:r>
              <a:rPr lang="en-US" sz="3000" b="0" i="1" u="none" strike="noStrike" cap="none">
                <a:solidFill>
                  <a:schemeClr val="lt1"/>
                </a:solidFill>
                <a:latin typeface="Times New Roman"/>
                <a:ea typeface="Times New Roman"/>
                <a:cs typeface="Times New Roman"/>
                <a:sym typeface="Times New Roman"/>
              </a:rPr>
              <a:t>- Sóng dọc là sóng trong đó các phần tử của môi trường dao động theo phương trùng với phương truyền sóng</a:t>
            </a:r>
            <a:r>
              <a:rPr lang="en-US" sz="3200" b="0" i="1" u="none" strike="noStrike" cap="none">
                <a:solidFill>
                  <a:schemeClr val="lt1"/>
                </a:solidFill>
                <a:latin typeface="Times New Roman"/>
                <a:ea typeface="Times New Roman"/>
                <a:cs typeface="Times New Roman"/>
                <a:sym typeface="Times New Roman"/>
              </a:rPr>
              <a:t>.</a:t>
            </a:r>
            <a:endParaRPr/>
          </a:p>
        </p:txBody>
      </p:sp>
      <p:sp>
        <p:nvSpPr>
          <p:cNvPr id="311" name="Google Shape;311;p58"/>
          <p:cNvSpPr txBox="1"/>
          <p:nvPr/>
        </p:nvSpPr>
        <p:spPr>
          <a:xfrm>
            <a:off x="1582007" y="2301875"/>
            <a:ext cx="8856662" cy="1016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3000"/>
              <a:buFont typeface="Times New Roman"/>
              <a:buNone/>
            </a:pPr>
            <a:r>
              <a:rPr lang="en-US" sz="3000" b="1" i="1" u="none" strike="noStrike" cap="none">
                <a:solidFill>
                  <a:schemeClr val="lt1"/>
                </a:solidFill>
                <a:latin typeface="Times New Roman"/>
                <a:ea typeface="Times New Roman"/>
                <a:cs typeface="Times New Roman"/>
                <a:sym typeface="Times New Roman"/>
              </a:rPr>
              <a:t>  C /ý </a:t>
            </a:r>
            <a:r>
              <a:rPr lang="en-US" sz="3000" b="0" i="1" u="none" strike="noStrike" cap="none">
                <a:solidFill>
                  <a:schemeClr val="lt1"/>
                </a:solidFill>
                <a:latin typeface="Times New Roman"/>
                <a:ea typeface="Times New Roman"/>
                <a:cs typeface="Times New Roman"/>
                <a:sym typeface="Times New Roman"/>
              </a:rPr>
              <a:t>: Sóng dọc truyền được trong chất rắn, chất lỏng và  chất khí.</a:t>
            </a:r>
            <a:endParaRPr/>
          </a:p>
        </p:txBody>
      </p:sp>
      <p:sp>
        <p:nvSpPr>
          <p:cNvPr id="318" name="Google Shape;318;p58"/>
          <p:cNvSpPr txBox="1"/>
          <p:nvPr/>
        </p:nvSpPr>
        <p:spPr>
          <a:xfrm>
            <a:off x="1892188" y="339725"/>
            <a:ext cx="2971800"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C000"/>
              </a:buClr>
              <a:buSzPts val="3200"/>
              <a:buFont typeface="Times New Roman"/>
              <a:buNone/>
            </a:pPr>
            <a:r>
              <a:rPr lang="en-US" sz="3200" b="1" i="0" u="none" strike="noStrike" cap="none">
                <a:solidFill>
                  <a:srgbClr val="FFC000"/>
                </a:solidFill>
                <a:latin typeface="Times New Roman"/>
                <a:ea typeface="Times New Roman"/>
                <a:cs typeface="Times New Roman"/>
                <a:sym typeface="Times New Roman"/>
              </a:rPr>
              <a:t>II. Sóng dọc :</a:t>
            </a:r>
            <a:endParaRPr/>
          </a:p>
        </p:txBody>
      </p:sp>
      <p:pic>
        <p:nvPicPr>
          <p:cNvPr id="11" name="Online Media 1" title="Sóng dọc | Chuyển động phần tử môi trường trong sóng dọc | KNTT">
            <a:hlinkClick r:id="" action="ppaction://media"/>
            <a:extLst>
              <a:ext uri="{FF2B5EF4-FFF2-40B4-BE49-F238E27FC236}">
                <a16:creationId xmlns:a16="http://schemas.microsoft.com/office/drawing/2014/main" id="{914B6318-243D-4BB6-AD43-8CFE213720FF}"/>
              </a:ext>
            </a:extLst>
          </p:cNvPr>
          <p:cNvPicPr>
            <a:picLocks noRot="1" noChangeAspect="1"/>
          </p:cNvPicPr>
          <p:nvPr>
            <a:videoFile r:link="rId1"/>
          </p:nvPr>
        </p:nvPicPr>
        <p:blipFill>
          <a:blip r:embed="rId5"/>
          <a:stretch>
            <a:fillRect/>
          </a:stretch>
        </p:blipFill>
        <p:spPr>
          <a:xfrm>
            <a:off x="5787871" y="3176579"/>
            <a:ext cx="4420297" cy="3315223"/>
          </a:xfrm>
          <a:prstGeom prst="rect">
            <a:avLst/>
          </a:prstGeom>
        </p:spPr>
      </p:pic>
      <p:pic>
        <p:nvPicPr>
          <p:cNvPr id="2" name="Online Media 1" title="Sóng dọc | KNTT">
            <a:hlinkClick r:id="" action="ppaction://media"/>
            <a:extLst>
              <a:ext uri="{FF2B5EF4-FFF2-40B4-BE49-F238E27FC236}">
                <a16:creationId xmlns:a16="http://schemas.microsoft.com/office/drawing/2014/main" id="{9C0DA610-EAD8-4F3C-9472-7ED2B8A60BD5}"/>
              </a:ext>
            </a:extLst>
          </p:cNvPr>
          <p:cNvPicPr>
            <a:picLocks noRot="1" noChangeAspect="1"/>
          </p:cNvPicPr>
          <p:nvPr>
            <a:videoFile r:link="rId2"/>
          </p:nvPr>
        </p:nvPicPr>
        <p:blipFill>
          <a:blip r:embed="rId6"/>
          <a:stretch>
            <a:fillRect/>
          </a:stretch>
        </p:blipFill>
        <p:spPr>
          <a:xfrm>
            <a:off x="1892188" y="3540126"/>
            <a:ext cx="3450840" cy="2588130"/>
          </a:xfrm>
          <a:prstGeom prst="rect">
            <a:avLst/>
          </a:prstGeom>
        </p:spPr>
      </p:pic>
      <p:cxnSp>
        <p:nvCxnSpPr>
          <p:cNvPr id="13" name="Google Shape;300;p57">
            <a:extLst>
              <a:ext uri="{FF2B5EF4-FFF2-40B4-BE49-F238E27FC236}">
                <a16:creationId xmlns:a16="http://schemas.microsoft.com/office/drawing/2014/main" id="{02145492-88C3-4C57-A9D0-5D5D4E580745}"/>
              </a:ext>
            </a:extLst>
          </p:cNvPr>
          <p:cNvCxnSpPr/>
          <p:nvPr/>
        </p:nvCxnSpPr>
        <p:spPr>
          <a:xfrm>
            <a:off x="370239" y="6322066"/>
            <a:ext cx="3886200" cy="0"/>
          </a:xfrm>
          <a:prstGeom prst="straightConnector1">
            <a:avLst/>
          </a:prstGeom>
          <a:noFill/>
          <a:ln w="25400" cap="flat" cmpd="sng">
            <a:solidFill>
              <a:schemeClr val="accent4"/>
            </a:solidFill>
            <a:prstDash val="solid"/>
            <a:round/>
            <a:headEnd type="none" w="med" len="med"/>
            <a:tailEnd type="triangle" w="med" len="med"/>
          </a:ln>
          <a:effectLst>
            <a:outerShdw blurRad="40000" dist="20000" dir="5400000" rotWithShape="0">
              <a:srgbClr val="000000">
                <a:alpha val="37647"/>
              </a:srgbClr>
            </a:outerShdw>
          </a:effectLst>
        </p:spPr>
      </p:cxnSp>
      <p:sp>
        <p:nvSpPr>
          <p:cNvPr id="14" name="Google Shape;303;p57">
            <a:extLst>
              <a:ext uri="{FF2B5EF4-FFF2-40B4-BE49-F238E27FC236}">
                <a16:creationId xmlns:a16="http://schemas.microsoft.com/office/drawing/2014/main" id="{3A33B94E-8DBB-4017-A5CA-3540B66B5FB2}"/>
              </a:ext>
            </a:extLst>
          </p:cNvPr>
          <p:cNvSpPr txBox="1"/>
          <p:nvPr/>
        </p:nvSpPr>
        <p:spPr>
          <a:xfrm>
            <a:off x="1116964" y="6350507"/>
            <a:ext cx="2743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dirty="0" err="1">
                <a:solidFill>
                  <a:schemeClr val="lt1"/>
                </a:solidFill>
                <a:latin typeface="Arial"/>
                <a:ea typeface="Arial"/>
                <a:cs typeface="Arial"/>
                <a:sym typeface="Arial"/>
              </a:rPr>
              <a:t>Phương</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truyền</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sóng</a:t>
            </a:r>
            <a:endParaRPr dirty="0"/>
          </a:p>
        </p:txBody>
      </p:sp>
      <p:sp>
        <p:nvSpPr>
          <p:cNvPr id="15" name="Google Shape;302;p57">
            <a:extLst>
              <a:ext uri="{FF2B5EF4-FFF2-40B4-BE49-F238E27FC236}">
                <a16:creationId xmlns:a16="http://schemas.microsoft.com/office/drawing/2014/main" id="{21C6EF25-C940-4F12-A2AF-E75A902AA00D}"/>
              </a:ext>
            </a:extLst>
          </p:cNvPr>
          <p:cNvSpPr txBox="1"/>
          <p:nvPr/>
        </p:nvSpPr>
        <p:spPr>
          <a:xfrm>
            <a:off x="479222" y="5011158"/>
            <a:ext cx="1082325"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Arial"/>
              <a:buNone/>
            </a:pPr>
            <a:r>
              <a:rPr lang="en-US" sz="1800" b="0" i="0" u="none" strike="noStrike" cap="none" dirty="0" err="1">
                <a:solidFill>
                  <a:schemeClr val="lt1"/>
                </a:solidFill>
                <a:latin typeface="Arial"/>
                <a:ea typeface="Arial"/>
                <a:cs typeface="Arial"/>
                <a:sym typeface="Arial"/>
              </a:rPr>
              <a:t>Phương</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dao</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động</a:t>
            </a:r>
            <a:endParaRPr dirty="0"/>
          </a:p>
        </p:txBody>
      </p:sp>
      <p:cxnSp>
        <p:nvCxnSpPr>
          <p:cNvPr id="16" name="Google Shape;301;p57">
            <a:extLst>
              <a:ext uri="{FF2B5EF4-FFF2-40B4-BE49-F238E27FC236}">
                <a16:creationId xmlns:a16="http://schemas.microsoft.com/office/drawing/2014/main" id="{33F7E0EF-B0B6-4E47-A6F0-A65700501719}"/>
              </a:ext>
            </a:extLst>
          </p:cNvPr>
          <p:cNvCxnSpPr>
            <a:cxnSpLocks/>
          </p:cNvCxnSpPr>
          <p:nvPr/>
        </p:nvCxnSpPr>
        <p:spPr>
          <a:xfrm flipH="1">
            <a:off x="323695" y="6128256"/>
            <a:ext cx="1379693" cy="0"/>
          </a:xfrm>
          <a:prstGeom prst="straightConnector1">
            <a:avLst/>
          </a:prstGeom>
          <a:noFill/>
          <a:ln w="57150" cap="flat" cmpd="sng">
            <a:solidFill>
              <a:srgbClr val="FF0000"/>
            </a:solidFill>
            <a:prstDash val="solid"/>
            <a:round/>
            <a:headEnd type="triangl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par>
                                <p:cTn id="8" presetID="10" presetClass="entr" presetSubtype="0" fill="hold" nodeType="withEffect">
                                  <p:stCondLst>
                                    <p:cond delay="0"/>
                                  </p:stCondLst>
                                  <p:childTnLst>
                                    <p:set>
                                      <p:cBhvr>
                                        <p:cTn id="9" dur="1" fill="hold">
                                          <p:stCondLst>
                                            <p:cond delay="0"/>
                                          </p:stCondLst>
                                        </p:cTn>
                                        <p:tgtEl>
                                          <p:spTgt spid="311"/>
                                        </p:tgtEl>
                                        <p:attrNameLst>
                                          <p:attrName>style.visibility</p:attrName>
                                        </p:attrNameLst>
                                      </p:cBhvr>
                                      <p:to>
                                        <p:strVal val="visible"/>
                                      </p:to>
                                    </p:set>
                                    <p:animEffect transition="in" filter="fade">
                                      <p:cBhvr>
                                        <p:cTn id="10" dur="500"/>
                                        <p:tgtEl>
                                          <p:spTgt spid="311"/>
                                        </p:tgtEl>
                                      </p:cBhvr>
                                    </p:animEffect>
                                  </p:childTnLst>
                                </p:cTn>
                              </p:par>
                              <p:par>
                                <p:cTn id="11" presetID="10" presetClass="entr" presetSubtype="0" fill="hold" nodeType="withEffect">
                                  <p:stCondLst>
                                    <p:cond delay="0"/>
                                  </p:stCondLst>
                                  <p:childTnLst>
                                    <p:set>
                                      <p:cBhvr>
                                        <p:cTn id="12" dur="1" fill="hold">
                                          <p:stCondLst>
                                            <p:cond delay="0"/>
                                          </p:stCondLst>
                                        </p:cTn>
                                        <p:tgtEl>
                                          <p:spTgt spid="318"/>
                                        </p:tgtEl>
                                        <p:attrNameLst>
                                          <p:attrName>style.visibility</p:attrName>
                                        </p:attrNameLst>
                                      </p:cBhvr>
                                      <p:to>
                                        <p:strVal val="visible"/>
                                      </p:to>
                                    </p:set>
                                    <p:animEffect transition="in" filter="fade">
                                      <p:cBhvr>
                                        <p:cTn id="13" dur="500"/>
                                        <p:tgtEl>
                                          <p:spTgt spid="3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 fill="hold"/>
                                        <p:tgtEl>
                                          <p:spTgt spid="11"/>
                                        </p:tgtEl>
                                      </p:cBhvr>
                                    </p:cmd>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 fill="hold"/>
                                        <p:tgtEl>
                                          <p:spTgt spid="2"/>
                                        </p:tgtEl>
                                      </p:cBhvr>
                                    </p:cmd>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1"/>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11"/>
                                        </p:tgtEl>
                                      </p:cBhvr>
                                    </p:cmd>
                                  </p:childTnLst>
                                </p:cTn>
                              </p:par>
                            </p:childTnLst>
                          </p:cTn>
                        </p:par>
                      </p:childTnLst>
                    </p:cTn>
                  </p:par>
                </p:childTnLst>
              </p:cTn>
              <p:nextCondLst>
                <p:cond evt="onClick" delay="0">
                  <p:tgtEl>
                    <p:spTgt spid="11"/>
                  </p:tgtEl>
                </p:cond>
              </p:nextCondLst>
            </p:seq>
            <p:video>
              <p:cMediaNode vol="80000">
                <p:cTn id="42" fill="hold" display="0">
                  <p:stCondLst>
                    <p:cond delay="indefinite"/>
                  </p:stCondLst>
                </p:cTn>
                <p:tgtEl>
                  <p:spTgt spid="11"/>
                </p:tgtEl>
              </p:cMediaNode>
            </p:video>
            <p:video>
              <p:cMediaNode vol="80000">
                <p:cTn id="43" fill="hold" display="0">
                  <p:stCondLst>
                    <p:cond delay="indefinite"/>
                  </p:stCondLst>
                </p:cTn>
                <p:tgtEl>
                  <p:spTgt spid="2"/>
                </p:tgtEl>
              </p:cMediaNode>
            </p:video>
            <p:seq concurrent="1" nextAc="seek">
              <p:cTn id="44" restart="whenNotActive" fill="hold" evtFilter="cancelBubble" nodeType="interactiveSeq">
                <p:stCondLst>
                  <p:cond evt="onClick" delay="0">
                    <p:tgtEl>
                      <p:spTgt spid="2"/>
                    </p:tgtEl>
                  </p:cond>
                </p:stCondLst>
                <p:endSync evt="end" delay="0">
                  <p:rtn val="all"/>
                </p:endSync>
                <p:childTnLst>
                  <p:par>
                    <p:cTn id="45" fill="hold">
                      <p:stCondLst>
                        <p:cond delay="0"/>
                      </p:stCondLst>
                      <p:childTnLst>
                        <p:par>
                          <p:cTn id="46" fill="hold">
                            <p:stCondLst>
                              <p:cond delay="0"/>
                            </p:stCondLst>
                            <p:childTnLst>
                              <p:par>
                                <p:cTn id="47" presetID="2" presetClass="mediacall" presetSubtype="0" fill="hold" nodeType="clickEffect">
                                  <p:stCondLst>
                                    <p:cond delay="0"/>
                                  </p:stCondLst>
                                  <p:childTnLst>
                                    <p:cmd type="call" cmd="togglePause">
                                      <p:cBhvr>
                                        <p:cTn id="48"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9"/>
          <p:cNvSpPr txBox="1"/>
          <p:nvPr/>
        </p:nvSpPr>
        <p:spPr>
          <a:xfrm>
            <a:off x="1631950" y="1916113"/>
            <a:ext cx="9036050" cy="28622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0" i="0" u="none" strike="noStrike" cap="none">
                <a:solidFill>
                  <a:srgbClr val="FF0000"/>
                </a:solidFill>
                <a:latin typeface="Times New Roman"/>
                <a:ea typeface="Times New Roman"/>
                <a:cs typeface="Times New Roman"/>
                <a:sym typeface="Times New Roman"/>
              </a:rPr>
              <a:t>Chú ý : </a:t>
            </a:r>
            <a:r>
              <a:rPr lang="en-US" sz="6000" b="0" i="0" u="none" strike="noStrike" cap="none">
                <a:solidFill>
                  <a:schemeClr val="lt1"/>
                </a:solidFill>
                <a:latin typeface="Times New Roman"/>
                <a:ea typeface="Times New Roman"/>
                <a:cs typeface="Times New Roman"/>
                <a:sym typeface="Times New Roman"/>
              </a:rPr>
              <a:t>Sóng cơ (</a:t>
            </a:r>
            <a:r>
              <a:rPr lang="en-US" sz="4800" b="0" i="0" u="none" strike="noStrike" cap="none">
                <a:solidFill>
                  <a:schemeClr val="lt1"/>
                </a:solidFill>
                <a:latin typeface="Times New Roman"/>
                <a:ea typeface="Times New Roman"/>
                <a:cs typeface="Times New Roman"/>
                <a:sym typeface="Times New Roman"/>
              </a:rPr>
              <a:t>sóng ngang và sóng dọc</a:t>
            </a:r>
            <a:r>
              <a:rPr lang="en-US" sz="6000" b="0" i="0" u="none" strike="noStrike" cap="none">
                <a:solidFill>
                  <a:schemeClr val="lt1"/>
                </a:solidFill>
                <a:latin typeface="Times New Roman"/>
                <a:ea typeface="Times New Roman"/>
                <a:cs typeface="Times New Roman"/>
                <a:sym typeface="Times New Roman"/>
              </a:rPr>
              <a:t>) không truyền được trong chân không</a:t>
            </a:r>
            <a:endParaRPr sz="1800" b="0" i="0" u="none" strike="noStrike" cap="none">
              <a:solidFill>
                <a:schemeClr val="lt1"/>
              </a:solidFill>
              <a:latin typeface="Calibri"/>
              <a:ea typeface="Calibri"/>
              <a:cs typeface="Calibri"/>
              <a:sym typeface="Calibri"/>
            </a:endParaRPr>
          </a:p>
        </p:txBody>
      </p:sp>
      <p:sp>
        <p:nvSpPr>
          <p:cNvPr id="324" name="Google Shape;324;p59"/>
          <p:cNvSpPr txBox="1"/>
          <p:nvPr/>
        </p:nvSpPr>
        <p:spPr>
          <a:xfrm>
            <a:off x="3048674" y="2647529"/>
            <a:ext cx="6097348" cy="70923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III. SỬ DỤNG MÔ HÌNH SÓNG ĐỂ GIẢI THÍCH MỘT SỐ TÍNH CHẤT CỦA ÂM</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1"/>
          <p:cNvSpPr/>
          <p:nvPr/>
        </p:nvSpPr>
        <p:spPr>
          <a:xfrm>
            <a:off x="1829593" y="4863790"/>
            <a:ext cx="8532813" cy="1828800"/>
          </a:xfrm>
          <a:prstGeom prst="rect">
            <a:avLst/>
          </a:prstGeom>
          <a:solidFill>
            <a:srgbClr val="DBEA48"/>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3600"/>
              <a:buFont typeface="Times New Roman"/>
              <a:buNone/>
            </a:pPr>
            <a:r>
              <a:rPr lang="en-US" sz="3600" b="0" i="0" u="none" strike="noStrike" cap="none" dirty="0">
                <a:solidFill>
                  <a:srgbClr val="000000"/>
                </a:solidFill>
                <a:latin typeface="Times New Roman"/>
                <a:ea typeface="Times New Roman"/>
                <a:cs typeface="Times New Roman"/>
                <a:sym typeface="Times New Roman"/>
              </a:rPr>
              <a:t>Khi </a:t>
            </a:r>
            <a:r>
              <a:rPr lang="en-US" sz="3600" b="0" i="0" u="none" strike="noStrike" cap="none" dirty="0" err="1">
                <a:solidFill>
                  <a:srgbClr val="000000"/>
                </a:solidFill>
                <a:latin typeface="Times New Roman"/>
                <a:ea typeface="Times New Roman"/>
                <a:cs typeface="Times New Roman"/>
                <a:sym typeface="Times New Roman"/>
              </a:rPr>
              <a:t>sóng</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cơ</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truyền</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đi</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thì</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phần</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tử</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vật</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chất</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không</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lan</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truyền</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mà</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dao</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động</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xung</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quanh</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vị</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trí</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cân</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bằng</a:t>
            </a:r>
            <a:r>
              <a:rPr lang="en-US" sz="3600" b="0" i="0" u="none" strike="noStrike" cap="none" dirty="0">
                <a:solidFill>
                  <a:srgbClr val="000000"/>
                </a:solidFill>
                <a:latin typeface="Times New Roman"/>
                <a:ea typeface="Times New Roman"/>
                <a:cs typeface="Times New Roman"/>
                <a:sym typeface="Times New Roman"/>
              </a:rPr>
              <a:t>.</a:t>
            </a:r>
            <a:endParaRPr sz="3200" b="0" i="0" u="none" strike="noStrike" cap="none" dirty="0">
              <a:solidFill>
                <a:srgbClr val="000000"/>
              </a:solidFill>
              <a:latin typeface="Times New Roman"/>
              <a:ea typeface="Times New Roman"/>
              <a:cs typeface="Times New Roman"/>
              <a:sym typeface="Times New Roman"/>
            </a:endParaRPr>
          </a:p>
        </p:txBody>
      </p:sp>
      <p:pic>
        <p:nvPicPr>
          <p:cNvPr id="2" name="Online Media 1" title="Thí nghiệm sóng cơ là sự lan truyền dao động, không phải truyền vật chất">
            <a:hlinkClick r:id="" action="ppaction://media"/>
            <a:extLst>
              <a:ext uri="{FF2B5EF4-FFF2-40B4-BE49-F238E27FC236}">
                <a16:creationId xmlns:a16="http://schemas.microsoft.com/office/drawing/2014/main" id="{22357ADC-A304-4273-BAF5-678C57CFB081}"/>
              </a:ext>
            </a:extLst>
          </p:cNvPr>
          <p:cNvPicPr>
            <a:picLocks noRot="1" noChangeAspect="1"/>
          </p:cNvPicPr>
          <p:nvPr>
            <a:videoFile r:link="rId1"/>
          </p:nvPr>
        </p:nvPicPr>
        <p:blipFill>
          <a:blip r:embed="rId4"/>
          <a:stretch>
            <a:fillRect/>
          </a:stretch>
        </p:blipFill>
        <p:spPr>
          <a:xfrm>
            <a:off x="2691780" y="578562"/>
            <a:ext cx="6808439" cy="3846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2" name="Online Media 1" title="Thí nghiệm sóng cơ là sự lan truyền dao động, không phải truyền vật chất">
            <a:hlinkClick r:id="" action="ppaction://media"/>
            <a:extLst>
              <a:ext uri="{FF2B5EF4-FFF2-40B4-BE49-F238E27FC236}">
                <a16:creationId xmlns:a16="http://schemas.microsoft.com/office/drawing/2014/main" id="{22357ADC-A304-4273-BAF5-678C57CFB081}"/>
              </a:ext>
            </a:extLst>
          </p:cNvPr>
          <p:cNvPicPr>
            <a:picLocks noRot="1" noChangeAspect="1"/>
          </p:cNvPicPr>
          <p:nvPr>
            <a:videoFile r:link="rId1"/>
          </p:nvPr>
        </p:nvPicPr>
        <p:blipFill>
          <a:blip r:embed="rId4"/>
          <a:stretch>
            <a:fillRect/>
          </a:stretch>
        </p:blipFill>
        <p:spPr>
          <a:xfrm>
            <a:off x="2691780" y="578562"/>
            <a:ext cx="6808439" cy="3846768"/>
          </a:xfrm>
          <a:prstGeom prst="rect">
            <a:avLst/>
          </a:prstGeom>
        </p:spPr>
      </p:pic>
      <p:sp>
        <p:nvSpPr>
          <p:cNvPr id="4" name="Google Shape;344;p62">
            <a:extLst>
              <a:ext uri="{FF2B5EF4-FFF2-40B4-BE49-F238E27FC236}">
                <a16:creationId xmlns:a16="http://schemas.microsoft.com/office/drawing/2014/main" id="{77DF1244-2049-4C7F-9237-6E8501D31B4E}"/>
              </a:ext>
            </a:extLst>
          </p:cNvPr>
          <p:cNvSpPr/>
          <p:nvPr/>
        </p:nvSpPr>
        <p:spPr>
          <a:xfrm>
            <a:off x="1025912" y="4224608"/>
            <a:ext cx="9855819" cy="25542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SzPts val="3200"/>
              <a:buFont typeface="Arial"/>
              <a:buNone/>
            </a:pPr>
            <a:r>
              <a:rPr lang="en-US" sz="3200" b="1" i="1" u="sng" strike="noStrike" cap="none" dirty="0">
                <a:solidFill>
                  <a:schemeClr val="lt1"/>
                </a:solidFill>
                <a:latin typeface="Times New Roman"/>
                <a:ea typeface="Times New Roman"/>
                <a:cs typeface="Times New Roman"/>
                <a:sym typeface="Times New Roman"/>
              </a:rPr>
              <a:t>Do </a:t>
            </a:r>
            <a:r>
              <a:rPr lang="en-US" sz="3200" b="1" i="1" u="sng" strike="noStrike" cap="none" dirty="0" err="1">
                <a:solidFill>
                  <a:schemeClr val="lt1"/>
                </a:solidFill>
                <a:latin typeface="Times New Roman"/>
                <a:ea typeface="Times New Roman"/>
                <a:cs typeface="Times New Roman"/>
                <a:sym typeface="Times New Roman"/>
              </a:rPr>
              <a:t>đó</a:t>
            </a:r>
            <a:r>
              <a:rPr lang="en-US" sz="3200" b="1" i="1" u="sng" strike="noStrike" cap="none" dirty="0">
                <a:solidFill>
                  <a:schemeClr val="lt1"/>
                </a:solidFill>
                <a:latin typeface="Times New Roman"/>
                <a:ea typeface="Times New Roman"/>
                <a:cs typeface="Times New Roman"/>
                <a:sym typeface="Times New Roman"/>
              </a:rPr>
              <a:t>: </a:t>
            </a:r>
          </a:p>
          <a:p>
            <a:pPr marL="0" marR="0" lvl="0" indent="0" algn="just" rtl="0">
              <a:lnSpc>
                <a:spcPct val="100000"/>
              </a:lnSpc>
              <a:spcBef>
                <a:spcPts val="0"/>
              </a:spcBef>
              <a:spcAft>
                <a:spcPts val="0"/>
              </a:spcAft>
              <a:buClr>
                <a:schemeClr val="lt1"/>
              </a:buClr>
              <a:buSzPts val="3200"/>
              <a:buFont typeface="Arial"/>
              <a:buNone/>
            </a:pPr>
            <a:r>
              <a:rPr lang="en-US" sz="3200" b="1" i="1"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Trong</a:t>
            </a:r>
            <a:r>
              <a:rPr lang="en-US" sz="3200" b="0" i="1" u="none" strike="noStrike" cap="none" dirty="0">
                <a:solidFill>
                  <a:schemeClr val="lt1"/>
                </a:solidFill>
                <a:latin typeface="Times New Roman"/>
                <a:ea typeface="Times New Roman"/>
                <a:cs typeface="Times New Roman"/>
                <a:sym typeface="Times New Roman"/>
              </a:rPr>
              <a:t> quá </a:t>
            </a:r>
            <a:r>
              <a:rPr lang="en-US" sz="3200" b="0" i="1" u="none" strike="noStrike" cap="none" dirty="0" err="1">
                <a:solidFill>
                  <a:schemeClr val="lt1"/>
                </a:solidFill>
                <a:latin typeface="Times New Roman"/>
                <a:ea typeface="Times New Roman"/>
                <a:cs typeface="Times New Roman"/>
                <a:sym typeface="Times New Roman"/>
              </a:rPr>
              <a:t>trình</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truyền</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sóng</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cơ</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các</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phần</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tư</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của</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môi</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trường</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chỉ</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dao</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động</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tại</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chô</a:t>
            </a:r>
            <a:r>
              <a:rPr lang="en-US" sz="3200" b="0" i="1" u="none" strike="noStrike" cap="none" dirty="0">
                <a:solidFill>
                  <a:schemeClr val="lt1"/>
                </a:solidFill>
                <a:latin typeface="Times New Roman"/>
                <a:ea typeface="Times New Roman"/>
                <a:cs typeface="Times New Roman"/>
                <a:sym typeface="Times New Roman"/>
              </a:rPr>
              <a:t>̃ mà </a:t>
            </a:r>
            <a:r>
              <a:rPr lang="en-US" sz="3200" b="0" i="1" u="none" strike="noStrike" cap="none" dirty="0" err="1">
                <a:solidFill>
                  <a:schemeClr val="lt1"/>
                </a:solidFill>
                <a:latin typeface="Times New Roman"/>
                <a:ea typeface="Times New Roman"/>
                <a:cs typeface="Times New Roman"/>
                <a:sym typeface="Times New Roman"/>
              </a:rPr>
              <a:t>không</a:t>
            </a:r>
            <a:r>
              <a:rPr lang="en-US" sz="3200" b="0" i="1" u="none" strike="noStrike" cap="none" dirty="0">
                <a:solidFill>
                  <a:schemeClr val="lt1"/>
                </a:solidFill>
                <a:latin typeface="Times New Roman"/>
                <a:ea typeface="Times New Roman"/>
                <a:cs typeface="Times New Roman"/>
                <a:sym typeface="Times New Roman"/>
              </a:rPr>
              <a:t> bị </a:t>
            </a:r>
            <a:r>
              <a:rPr lang="en-US" sz="3200" b="0" i="1" u="none" strike="noStrike" cap="none" dirty="0" err="1">
                <a:solidFill>
                  <a:schemeClr val="lt1"/>
                </a:solidFill>
                <a:latin typeface="Times New Roman"/>
                <a:ea typeface="Times New Roman"/>
                <a:cs typeface="Times New Roman"/>
                <a:sym typeface="Times New Roman"/>
              </a:rPr>
              <a:t>lôi</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cuốn</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theo</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sóng</a:t>
            </a:r>
            <a:r>
              <a:rPr lang="en-US" sz="3200" b="0" i="1" u="none" strike="noStrike" cap="none" dirty="0">
                <a:solidFill>
                  <a:schemeClr val="lt1"/>
                </a:solidFill>
                <a:latin typeface="Times New Roman"/>
                <a:ea typeface="Times New Roman"/>
                <a:cs typeface="Times New Roman"/>
                <a:sym typeface="Times New Roman"/>
              </a:rPr>
              <a:t>, chỉ có </a:t>
            </a:r>
            <a:r>
              <a:rPr lang="en-US" sz="3200" b="0" i="1" u="none" strike="noStrike" cap="none" dirty="0" err="1">
                <a:solidFill>
                  <a:schemeClr val="lt1"/>
                </a:solidFill>
                <a:latin typeface="Times New Roman"/>
                <a:ea typeface="Times New Roman"/>
                <a:cs typeface="Times New Roman"/>
                <a:sym typeface="Times New Roman"/>
              </a:rPr>
              <a:t>pha</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dao</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động</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được</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lan</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truyền</a:t>
            </a:r>
            <a:r>
              <a:rPr lang="en-US" sz="3200" b="0" i="1" u="none" strike="noStrike" cap="none" dirty="0">
                <a:solidFill>
                  <a:schemeClr val="lt1"/>
                </a:solidFill>
                <a:latin typeface="Times New Roman"/>
                <a:ea typeface="Times New Roman"/>
                <a:cs typeface="Times New Roman"/>
                <a:sym typeface="Times New Roman"/>
              </a:rPr>
              <a:t>.</a:t>
            </a:r>
            <a:endParaRPr dirty="0"/>
          </a:p>
          <a:p>
            <a:pPr marL="0" marR="0" lvl="0" indent="0" algn="just" rtl="0">
              <a:lnSpc>
                <a:spcPct val="100000"/>
              </a:lnSpc>
              <a:spcBef>
                <a:spcPts val="0"/>
              </a:spcBef>
              <a:spcAft>
                <a:spcPts val="0"/>
              </a:spcAft>
              <a:buClr>
                <a:schemeClr val="lt1"/>
              </a:buClr>
              <a:buSzPts val="3200"/>
              <a:buFont typeface="Arial"/>
              <a:buNone/>
            </a:pPr>
            <a:r>
              <a:rPr lang="en-US" sz="3200" b="0" i="1" u="none" strike="noStrike" cap="none" dirty="0">
                <a:solidFill>
                  <a:schemeClr val="lt1"/>
                </a:solidFill>
                <a:latin typeface="Times New Roman"/>
                <a:ea typeface="Times New Roman"/>
                <a:cs typeface="Times New Roman"/>
                <a:sym typeface="Times New Roman"/>
              </a:rPr>
              <a:t>- Quá </a:t>
            </a:r>
            <a:r>
              <a:rPr lang="en-US" sz="3200" b="0" i="1" u="none" strike="noStrike" cap="none" dirty="0" err="1">
                <a:solidFill>
                  <a:schemeClr val="lt1"/>
                </a:solidFill>
                <a:latin typeface="Times New Roman"/>
                <a:ea typeface="Times New Roman"/>
                <a:cs typeface="Times New Roman"/>
                <a:sym typeface="Times New Roman"/>
              </a:rPr>
              <a:t>trình</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truyền</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sóng</a:t>
            </a:r>
            <a:r>
              <a:rPr lang="en-US" sz="3200" b="0" i="1" u="none" strike="noStrike" cap="none" dirty="0">
                <a:solidFill>
                  <a:schemeClr val="lt1"/>
                </a:solidFill>
                <a:latin typeface="Times New Roman"/>
                <a:ea typeface="Times New Roman"/>
                <a:cs typeface="Times New Roman"/>
                <a:sym typeface="Times New Roman"/>
              </a:rPr>
              <a:t> là quá </a:t>
            </a:r>
            <a:r>
              <a:rPr lang="en-US" sz="3200" b="0" i="1" u="none" strike="noStrike" cap="none" dirty="0" err="1">
                <a:solidFill>
                  <a:schemeClr val="lt1"/>
                </a:solidFill>
                <a:latin typeface="Times New Roman"/>
                <a:ea typeface="Times New Roman"/>
                <a:cs typeface="Times New Roman"/>
                <a:sym typeface="Times New Roman"/>
              </a:rPr>
              <a:t>trình</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lan</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truyền</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dao</a:t>
            </a:r>
            <a:r>
              <a:rPr lang="en-US" sz="3200" b="0" i="1" u="none" strike="noStrike" cap="none" dirty="0">
                <a:solidFill>
                  <a:schemeClr val="lt1"/>
                </a:solidFill>
                <a:latin typeface="Times New Roman"/>
                <a:ea typeface="Times New Roman"/>
                <a:cs typeface="Times New Roman"/>
                <a:sym typeface="Times New Roman"/>
              </a:rPr>
              <a:t> </a:t>
            </a:r>
            <a:r>
              <a:rPr lang="en-US" sz="3200" b="0" i="1" u="none" strike="noStrike" cap="none" dirty="0" err="1">
                <a:solidFill>
                  <a:schemeClr val="lt1"/>
                </a:solidFill>
                <a:latin typeface="Times New Roman"/>
                <a:ea typeface="Times New Roman"/>
                <a:cs typeface="Times New Roman"/>
                <a:sym typeface="Times New Roman"/>
              </a:rPr>
              <a:t>động</a:t>
            </a:r>
            <a:r>
              <a:rPr lang="en-US" sz="3200" b="0" i="1" u="none" strike="noStrike" cap="none" dirty="0">
                <a:solidFill>
                  <a:schemeClr val="lt1"/>
                </a:solidFill>
                <a:latin typeface="Times New Roman"/>
                <a:ea typeface="Times New Roman"/>
                <a:cs typeface="Times New Roman"/>
                <a:sym typeface="Times New Roman"/>
              </a:rPr>
              <a:t>.</a:t>
            </a:r>
            <a:endParaRPr dirty="0"/>
          </a:p>
        </p:txBody>
      </p:sp>
    </p:spTree>
    <p:extLst>
      <p:ext uri="{BB962C8B-B14F-4D97-AF65-F5344CB8AC3E}">
        <p14:creationId xmlns:p14="http://schemas.microsoft.com/office/powerpoint/2010/main" val="228225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8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8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8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2"/>
                </p:tgtEl>
              </p:cMediaNode>
            </p:video>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3"/>
          <p:cNvSpPr/>
          <p:nvPr/>
        </p:nvSpPr>
        <p:spPr>
          <a:xfrm>
            <a:off x="5901791" y="2455436"/>
            <a:ext cx="184150" cy="368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1" name="Google Shape;351;p63"/>
          <p:cNvSpPr/>
          <p:nvPr/>
        </p:nvSpPr>
        <p:spPr>
          <a:xfrm>
            <a:off x="0" y="2153762"/>
            <a:ext cx="5214333"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4"/>
              </a:buClr>
              <a:buSzPts val="3600"/>
              <a:buFont typeface="Arial"/>
              <a:buNone/>
            </a:pPr>
            <a:r>
              <a:rPr lang="en-US" sz="3600" b="0" i="1" u="none" strike="noStrike" cap="none" dirty="0">
                <a:solidFill>
                  <a:schemeClr val="accent4"/>
                </a:solidFill>
                <a:latin typeface="Times New Roman"/>
                <a:ea typeface="Times New Roman"/>
                <a:cs typeface="Times New Roman"/>
                <a:sym typeface="Times New Roman"/>
              </a:rPr>
              <a:t>III) </a:t>
            </a:r>
            <a:r>
              <a:rPr lang="en-US" sz="3600" b="0" i="1" u="none" strike="noStrike" cap="none" dirty="0" err="1">
                <a:solidFill>
                  <a:schemeClr val="accent4"/>
                </a:solidFill>
                <a:latin typeface="Times New Roman"/>
                <a:ea typeface="Times New Roman"/>
                <a:cs typeface="Times New Roman"/>
                <a:sym typeface="Times New Roman"/>
              </a:rPr>
              <a:t>Năng</a:t>
            </a:r>
            <a:r>
              <a:rPr lang="en-US" sz="3600" b="0" i="1" u="none" strike="noStrike" cap="none" dirty="0">
                <a:solidFill>
                  <a:schemeClr val="accent4"/>
                </a:solidFill>
                <a:latin typeface="Times New Roman"/>
                <a:ea typeface="Times New Roman"/>
                <a:cs typeface="Times New Roman"/>
                <a:sym typeface="Times New Roman"/>
              </a:rPr>
              <a:t> </a:t>
            </a:r>
            <a:r>
              <a:rPr lang="en-US" sz="3600" b="0" i="1" u="none" strike="noStrike" cap="none" dirty="0" err="1">
                <a:solidFill>
                  <a:schemeClr val="accent4"/>
                </a:solidFill>
                <a:latin typeface="Times New Roman"/>
                <a:ea typeface="Times New Roman"/>
                <a:cs typeface="Times New Roman"/>
                <a:sym typeface="Times New Roman"/>
              </a:rPr>
              <a:t>lượng</a:t>
            </a:r>
            <a:r>
              <a:rPr lang="en-US" sz="3600" b="0" i="1" u="none" strike="noStrike" cap="none" dirty="0">
                <a:solidFill>
                  <a:schemeClr val="accent4"/>
                </a:solidFill>
                <a:latin typeface="Times New Roman"/>
                <a:ea typeface="Times New Roman"/>
                <a:cs typeface="Times New Roman"/>
                <a:sym typeface="Times New Roman"/>
              </a:rPr>
              <a:t> </a:t>
            </a:r>
            <a:r>
              <a:rPr lang="en-US" sz="3600" b="0" i="1" u="none" strike="noStrike" cap="none" dirty="0" err="1">
                <a:solidFill>
                  <a:schemeClr val="accent4"/>
                </a:solidFill>
                <a:latin typeface="Times New Roman"/>
                <a:ea typeface="Times New Roman"/>
                <a:cs typeface="Times New Roman"/>
                <a:sym typeface="Times New Roman"/>
              </a:rPr>
              <a:t>sóng</a:t>
            </a:r>
            <a:r>
              <a:rPr lang="en-US" sz="3600" b="0" i="1" u="none" strike="noStrike" cap="none" dirty="0">
                <a:solidFill>
                  <a:schemeClr val="accent4"/>
                </a:solidFill>
                <a:latin typeface="Times New Roman"/>
                <a:ea typeface="Times New Roman"/>
                <a:cs typeface="Times New Roman"/>
                <a:sym typeface="Times New Roman"/>
              </a:rPr>
              <a:t>:</a:t>
            </a:r>
            <a:endParaRPr dirty="0"/>
          </a:p>
        </p:txBody>
      </p:sp>
      <p:sp>
        <p:nvSpPr>
          <p:cNvPr id="352" name="Google Shape;352;p63"/>
          <p:cNvSpPr/>
          <p:nvPr/>
        </p:nvSpPr>
        <p:spPr>
          <a:xfrm>
            <a:off x="1084333" y="3015993"/>
            <a:ext cx="8778875" cy="230822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 Là năng lượng dao động của các phần tử của môi trường mà sóng truyền qua. </a:t>
            </a:r>
            <a:endParaRPr/>
          </a:p>
          <a:p>
            <a:pPr marL="0" marR="0" lvl="0" indent="0" algn="just"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 Quá trình truyền sóng là quá trình truyền năng lượng. </a:t>
            </a:r>
            <a:endParaRPr/>
          </a:p>
        </p:txBody>
      </p:sp>
      <p:sp>
        <p:nvSpPr>
          <p:cNvPr id="353" name="Google Shape;353;p63"/>
          <p:cNvSpPr/>
          <p:nvPr/>
        </p:nvSpPr>
        <p:spPr>
          <a:xfrm>
            <a:off x="2869666" y="182136"/>
            <a:ext cx="5715000" cy="2057400"/>
          </a:xfrm>
          <a:prstGeom prst="cloudCallout">
            <a:avLst>
              <a:gd name="adj1" fmla="val 78333"/>
              <a:gd name="adj2" fmla="val 85306"/>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0" i="0" u="none" strike="noStrike" cap="none">
                <a:solidFill>
                  <a:srgbClr val="000000"/>
                </a:solidFill>
                <a:latin typeface="Times New Roman"/>
                <a:ea typeface="Times New Roman"/>
                <a:cs typeface="Times New Roman"/>
                <a:sym typeface="Times New Roman"/>
              </a:rPr>
              <a:t>Năng lượng sóng là gì?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80"/>
                                        <p:tgtEl>
                                          <p:spTgt spid="3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80"/>
                                        <p:tgtEl>
                                          <p:spTgt spid="3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2">
                                            <p:txEl>
                                              <p:pRg st="0" end="0"/>
                                            </p:txEl>
                                          </p:spTgt>
                                        </p:tgtEl>
                                        <p:attrNameLst>
                                          <p:attrName>style.visibility</p:attrName>
                                        </p:attrNameLst>
                                      </p:cBhvr>
                                      <p:to>
                                        <p:strVal val="visible"/>
                                      </p:to>
                                    </p:set>
                                    <p:animEffect transition="in" filter="fade">
                                      <p:cBhvr>
                                        <p:cTn id="17" dur="80"/>
                                        <p:tgtEl>
                                          <p:spTgt spid="35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2">
                                            <p:txEl>
                                              <p:pRg st="1" end="1"/>
                                            </p:txEl>
                                          </p:spTgt>
                                        </p:tgtEl>
                                        <p:attrNameLst>
                                          <p:attrName>style.visibility</p:attrName>
                                        </p:attrNameLst>
                                      </p:cBhvr>
                                      <p:to>
                                        <p:strVal val="visible"/>
                                      </p:to>
                                    </p:set>
                                    <p:animEffect transition="in" filter="fade">
                                      <p:cBhvr>
                                        <p:cTn id="22" dur="80"/>
                                        <p:tgtEl>
                                          <p:spTgt spid="3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841</Words>
  <Application>Microsoft Office PowerPoint</Application>
  <PresentationFormat>Widescreen</PresentationFormat>
  <Paragraphs>75</Paragraphs>
  <Slides>24</Slides>
  <Notes>24</Notes>
  <HiddenSlides>0</HiddenSlides>
  <MMClips>9</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Garamond</vt:lpstr>
      <vt:lpstr>Quicksand</vt:lpstr>
      <vt:lpstr>Calibri</vt:lpstr>
      <vt:lpstr>Bevan</vt:lpstr>
      <vt:lpstr>Josefin Sans</vt:lpstr>
      <vt:lpstr>Times New Roman</vt:lpstr>
      <vt:lpstr>Asap</vt:lpstr>
      <vt:lpstr>5_Office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MSI15</dc:creator>
  <cp:lastModifiedBy>MSI15</cp:lastModifiedBy>
  <cp:revision>9</cp:revision>
  <dcterms:modified xsi:type="dcterms:W3CDTF">2024-10-29T12:51:16Z</dcterms:modified>
</cp:coreProperties>
</file>