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40"/>
  </p:notesMasterIdLst>
  <p:sldIdLst>
    <p:sldId id="256" r:id="rId4"/>
    <p:sldId id="257" r:id="rId5"/>
    <p:sldId id="306" r:id="rId6"/>
    <p:sldId id="305" r:id="rId7"/>
    <p:sldId id="258" r:id="rId8"/>
    <p:sldId id="280" r:id="rId9"/>
    <p:sldId id="286" r:id="rId10"/>
    <p:sldId id="287" r:id="rId11"/>
    <p:sldId id="288" r:id="rId12"/>
    <p:sldId id="281" r:id="rId13"/>
    <p:sldId id="289" r:id="rId14"/>
    <p:sldId id="290" r:id="rId15"/>
    <p:sldId id="291" r:id="rId16"/>
    <p:sldId id="292" r:id="rId17"/>
    <p:sldId id="293" r:id="rId18"/>
    <p:sldId id="259" r:id="rId19"/>
    <p:sldId id="282" r:id="rId20"/>
    <p:sldId id="283" r:id="rId21"/>
    <p:sldId id="294" r:id="rId22"/>
    <p:sldId id="295" r:id="rId23"/>
    <p:sldId id="263" r:id="rId24"/>
    <p:sldId id="264" r:id="rId25"/>
    <p:sldId id="307" r:id="rId26"/>
    <p:sldId id="311" r:id="rId27"/>
    <p:sldId id="310" r:id="rId28"/>
    <p:sldId id="265" r:id="rId29"/>
    <p:sldId id="296" r:id="rId30"/>
    <p:sldId id="297" r:id="rId31"/>
    <p:sldId id="298" r:id="rId32"/>
    <p:sldId id="299" r:id="rId33"/>
    <p:sldId id="300" r:id="rId34"/>
    <p:sldId id="301" r:id="rId35"/>
    <p:sldId id="276" r:id="rId36"/>
    <p:sldId id="277" r:id="rId37"/>
    <p:sldId id="285" r:id="rId38"/>
    <p:sldId id="260" r:id="rId39"/>
  </p:sldIdLst>
  <p:sldSz cx="18288000" cy="10287000"/>
  <p:notesSz cx="6858000" cy="9144000"/>
  <p:embeddedFontLst>
    <p:embeddedFont>
      <p:font typeface="Alegreya Bold" panose="020B0604020202020204" charset="0"/>
      <p:regular r:id="rId41"/>
    </p:embeddedFont>
    <p:embeddedFont>
      <p:font typeface="Alfa Slab One" panose="020B0604020202020204" charset="0"/>
      <p:regular r:id="rId42"/>
    </p:embeddedFont>
    <p:embeddedFont>
      <p:font typeface="Faustina Bold" panose="020B0604020202020204" charset="0"/>
      <p:regular r:id="rId43"/>
    </p:embeddedFont>
    <p:embeddedFont>
      <p:font typeface="Public Sans Bold" panose="020B0604020202020204" charset="0"/>
      <p:regular r:id="rId44"/>
    </p:embeddedFont>
    <p:embeddedFont>
      <p:font typeface="Public Sans Heavy"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0A5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8" autoAdjust="0"/>
    <p:restoredTop sz="94622" autoAdjust="0"/>
  </p:normalViewPr>
  <p:slideViewPr>
    <p:cSldViewPr>
      <p:cViewPr varScale="1">
        <p:scale>
          <a:sx n="54" d="100"/>
          <a:sy n="54" d="100"/>
        </p:scale>
        <p:origin x="80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7BA856-D212-4A03-9A66-5B5FF8BB4B1F}" type="datetimeFigureOut">
              <a:rPr lang="en-US" smtClean="0"/>
              <a:t>20/08/2024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B787E-0E3A-4573-82E4-7080FD297EEF}" type="slidenum">
              <a:rPr lang="en-US" smtClean="0"/>
              <a:t>‹#›</a:t>
            </a:fld>
            <a:endParaRPr lang="en-US"/>
          </a:p>
        </p:txBody>
      </p:sp>
    </p:spTree>
    <p:extLst>
      <p:ext uri="{BB962C8B-B14F-4D97-AF65-F5344CB8AC3E}">
        <p14:creationId xmlns:p14="http://schemas.microsoft.com/office/powerpoint/2010/main" val="1599942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lay.kahoot.it/v2/?quizId=60bfaa6b-300b-434e-99d5-dae9497c7037"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80340" algn="just">
              <a:lnSpc>
                <a:spcPct val="107000"/>
              </a:lnSpc>
              <a:spcBef>
                <a:spcPts val="0"/>
              </a:spcBef>
              <a:spcAft>
                <a:spcPts val="0"/>
              </a:spcAft>
            </a:pPr>
            <a:r>
              <a:rPr lang="vi-VN" sz="1800" kern="1200" dirty="0">
                <a:effectLst/>
                <a:latin typeface="Times New Roman" panose="02020603050405020304" pitchFamily="18" charset="0"/>
                <a:ea typeface="Calibri" panose="020F0502020204030204" pitchFamily="34" charset="0"/>
                <a:cs typeface="Times New Roman" panose="02020603050405020304" pitchFamily="18" charset="0"/>
              </a:rPr>
              <a:t>- HS chia sẻ hiểu biết cá nhân cho GV và cả lớp.</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0"/>
              </a:spcAft>
              <a:buFontTx/>
              <a:buChar char="-"/>
            </a:pPr>
            <a:r>
              <a:rPr lang="vi-VN" sz="1800" kern="1200" dirty="0">
                <a:effectLst/>
                <a:latin typeface="Times New Roman" panose="02020603050405020304" pitchFamily="18" charset="0"/>
                <a:ea typeface="Calibri" panose="020F0502020204030204" pitchFamily="34" charset="0"/>
                <a:cs typeface="Times New Roman" panose="02020603050405020304" pitchFamily="18" charset="0"/>
              </a:rPr>
              <a:t>Các HS còn lại nêu ra ý kiến khác (nếu có).</a:t>
            </a:r>
            <a:endParaRPr lang="en-US" sz="1800" kern="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180340" algn="just">
              <a:lnSpc>
                <a:spcPct val="107000"/>
              </a:lnSpc>
              <a:spcBef>
                <a:spcPts val="0"/>
              </a:spcBef>
              <a:spcAft>
                <a:spcPts val="0"/>
              </a:spcAft>
            </a:pPr>
            <a:r>
              <a:rPr lang="en-US" sz="1800" b="1" i="1"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kern="1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800" b="1" i="1"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kern="12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800" b="1" i="1"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kern="12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1800" b="1" i="1"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kern="1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b="1" i="1" kern="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180340" algn="just">
              <a:lnSpc>
                <a:spcPct val="107000"/>
              </a:lnSpc>
              <a:spcBef>
                <a:spcPts val="0"/>
              </a:spcBef>
              <a:spcAft>
                <a:spcPts val="0"/>
              </a:spcAft>
            </a:pPr>
            <a:r>
              <a:rPr lang="vi-VN" sz="1800" kern="1200" dirty="0">
                <a:effectLst/>
                <a:latin typeface="Times New Roman" panose="02020603050405020304" pitchFamily="18" charset="0"/>
                <a:ea typeface="Calibri" panose="020F0502020204030204" pitchFamily="34" charset="0"/>
                <a:cs typeface="Times New Roman" panose="02020603050405020304" pitchFamily="18" charset="0"/>
              </a:rPr>
              <a:t>- GV tổng hợp ý kiến và kết luận: Để xác định xem trong hai nguyên nhân được đưa ra, nguyên nhân nào là nguyên nhân làm cho dưa cải muối bị hỏng, ta có sử dụng phương pháp làm việc trong phòng thí nghiệm.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180340" algn="just">
              <a:lnSpc>
                <a:spcPct val="107000"/>
              </a:lnSpc>
              <a:spcBef>
                <a:spcPts val="0"/>
              </a:spcBef>
              <a:spcAft>
                <a:spcPts val="0"/>
              </a:spcAft>
            </a:pPr>
            <a:r>
              <a:rPr lang="vi-VN" sz="1800" kern="1200" dirty="0">
                <a:effectLst/>
                <a:latin typeface="Times New Roman" panose="02020603050405020304" pitchFamily="18" charset="0"/>
                <a:ea typeface="Calibri" panose="020F0502020204030204" pitchFamily="34" charset="0"/>
                <a:cs typeface="Times New Roman" panose="02020603050405020304" pitchFamily="18" charset="0"/>
              </a:rPr>
              <a:t>- Cụ thể có thể tiến hành như sau: Chuẩn bị 4 hũ dưa cải muối như nhau đánh số từ 1 đến 4. Trong đó, hũ 1 để ngoài sáng và đóng kín nắp; hũ 2 để ngoài sáng và mở nắp; hũ 3 để trong tối và đóng kín nắp; hũ 4 để trong tối và mở nắp. Quan sát hiện tượng của 4 hũ dưa cải để rút ra nguyên nhân làm dưa cải muối bị hỏng.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180340" algn="just">
              <a:lnSpc>
                <a:spcPct val="107000"/>
              </a:lnSpc>
              <a:spcBef>
                <a:spcPts val="0"/>
              </a:spcBef>
              <a:spcAft>
                <a:spcPts val="0"/>
              </a:spcAft>
            </a:pPr>
            <a:r>
              <a:rPr lang="vi-VN" sz="1800" kern="1200" dirty="0">
                <a:effectLst/>
                <a:latin typeface="Times New Roman" panose="02020603050405020304" pitchFamily="18" charset="0"/>
                <a:ea typeface="Calibri" panose="020F0502020204030204" pitchFamily="34" charset="0"/>
                <a:cs typeface="Times New Roman" panose="02020603050405020304" pitchFamily="18" charset="0"/>
              </a:rPr>
              <a:t>- GV định hướng HS xác định nhiệm vụ của bài học: Tìm hiểu các phương pháp nghiên cứu và học tập môn Sinh học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2</a:t>
            </a:fld>
            <a:endParaRPr lang="en-US"/>
          </a:p>
        </p:txBody>
      </p:sp>
    </p:spTree>
    <p:extLst>
      <p:ext uri="{BB962C8B-B14F-4D97-AF65-F5344CB8AC3E}">
        <p14:creationId xmlns:p14="http://schemas.microsoft.com/office/powerpoint/2010/main" val="179803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Thời</a:t>
            </a:r>
            <a:r>
              <a:rPr lang="en-US" dirty="0"/>
              <a:t> </a:t>
            </a:r>
            <a:r>
              <a:rPr lang="en-US" dirty="0" err="1"/>
              <a:t>gian</a:t>
            </a:r>
            <a:r>
              <a:rPr lang="en-US" dirty="0"/>
              <a:t>: 5-7 </a:t>
            </a:r>
            <a:r>
              <a:rPr lang="en-US" dirty="0" err="1"/>
              <a:t>phút</a:t>
            </a:r>
            <a:r>
              <a:rPr lang="en-US" dirty="0"/>
              <a:t> (HS </a:t>
            </a:r>
            <a:r>
              <a:rPr lang="en-US" dirty="0" err="1"/>
              <a:t>làm</a:t>
            </a:r>
            <a:r>
              <a:rPr lang="en-US" dirty="0"/>
              <a:t> </a:t>
            </a:r>
            <a:r>
              <a:rPr lang="en-US" dirty="0" err="1"/>
              <a:t>việc</a:t>
            </a:r>
            <a:r>
              <a:rPr lang="en-US" dirty="0"/>
              <a:t> 1p30-2p; </a:t>
            </a:r>
            <a:r>
              <a:rPr lang="en-US" dirty="0" err="1"/>
              <a:t>còn</a:t>
            </a:r>
            <a:r>
              <a:rPr lang="en-US" dirty="0"/>
              <a:t> </a:t>
            </a:r>
            <a:r>
              <a:rPr lang="en-US" dirty="0" err="1"/>
              <a:t>lại</a:t>
            </a:r>
            <a:r>
              <a:rPr lang="en-US" dirty="0"/>
              <a:t> </a:t>
            </a:r>
            <a:r>
              <a:rPr lang="en-US" dirty="0" err="1"/>
              <a:t>là</a:t>
            </a:r>
            <a:r>
              <a:rPr lang="en-US" dirty="0"/>
              <a:t> </a:t>
            </a:r>
            <a:r>
              <a:rPr lang="en-US" dirty="0" err="1"/>
              <a:t>thời</a:t>
            </a:r>
            <a:r>
              <a:rPr lang="en-US" dirty="0"/>
              <a:t> </a:t>
            </a:r>
            <a:r>
              <a:rPr lang="en-US" dirty="0" err="1"/>
              <a:t>gian</a:t>
            </a:r>
            <a:r>
              <a:rPr lang="en-US" dirty="0"/>
              <a:t> </a:t>
            </a:r>
            <a:r>
              <a:rPr lang="en-US" dirty="0" err="1"/>
              <a:t>trao</a:t>
            </a:r>
            <a:r>
              <a:rPr lang="en-US" dirty="0"/>
              <a:t> </a:t>
            </a:r>
            <a:r>
              <a:rPr lang="en-US" dirty="0" err="1"/>
              <a:t>đổi</a:t>
            </a:r>
            <a:r>
              <a:rPr lang="en-US" dirty="0"/>
              <a:t>). GV </a:t>
            </a:r>
            <a:r>
              <a:rPr lang="en-US" dirty="0" err="1"/>
              <a:t>có</a:t>
            </a:r>
            <a:r>
              <a:rPr lang="en-US" dirty="0"/>
              <a:t> </a:t>
            </a:r>
            <a:r>
              <a:rPr lang="en-US" dirty="0" err="1"/>
              <a:t>thể</a:t>
            </a:r>
            <a:r>
              <a:rPr lang="en-US" dirty="0"/>
              <a:t> </a:t>
            </a:r>
            <a:r>
              <a:rPr lang="en-US" dirty="0" err="1"/>
              <a:t>linh</a:t>
            </a:r>
            <a:r>
              <a:rPr lang="en-US" dirty="0"/>
              <a:t> </a:t>
            </a:r>
            <a:r>
              <a:rPr lang="en-US" dirty="0" err="1"/>
              <a:t>động</a:t>
            </a:r>
            <a:r>
              <a:rPr lang="en-US" dirty="0"/>
              <a:t> </a:t>
            </a:r>
            <a:r>
              <a:rPr lang="en-US" dirty="0" err="1"/>
              <a:t>để</a:t>
            </a:r>
            <a:r>
              <a:rPr lang="en-US" dirty="0"/>
              <a:t> </a:t>
            </a:r>
            <a:r>
              <a:rPr lang="en-US" dirty="0" err="1"/>
              <a:t>hoạt</a:t>
            </a:r>
            <a:r>
              <a:rPr lang="en-US" dirty="0"/>
              <a:t> </a:t>
            </a:r>
            <a:r>
              <a:rPr lang="en-US" dirty="0" err="1"/>
              <a:t>động</a:t>
            </a:r>
            <a:r>
              <a:rPr lang="en-US" dirty="0"/>
              <a:t> </a:t>
            </a:r>
            <a:r>
              <a:rPr lang="en-US" dirty="0" err="1"/>
              <a:t>này</a:t>
            </a:r>
            <a:r>
              <a:rPr lang="en-US" dirty="0"/>
              <a:t> </a:t>
            </a:r>
            <a:r>
              <a:rPr lang="en-US" dirty="0" err="1"/>
              <a:t>sau</a:t>
            </a:r>
            <a:r>
              <a:rPr lang="en-US" dirty="0"/>
              <a:t> </a:t>
            </a:r>
            <a:r>
              <a:rPr lang="en-US" dirty="0" err="1"/>
              <a:t>cùng</a:t>
            </a:r>
            <a:r>
              <a:rPr lang="en-US" dirty="0"/>
              <a:t> </a:t>
            </a:r>
            <a:r>
              <a:rPr lang="en-US" dirty="0" err="1"/>
              <a:t>tránh</a:t>
            </a:r>
            <a:r>
              <a:rPr lang="en-US" dirty="0"/>
              <a:t> </a:t>
            </a:r>
            <a:r>
              <a:rPr lang="en-US" dirty="0" err="1"/>
              <a:t>việc</a:t>
            </a:r>
            <a:r>
              <a:rPr lang="en-US" dirty="0"/>
              <a:t> </a:t>
            </a:r>
            <a:r>
              <a:rPr lang="en-US" dirty="0" err="1"/>
              <a:t>thiếu</a:t>
            </a:r>
            <a:r>
              <a:rPr lang="en-US" dirty="0"/>
              <a:t> </a:t>
            </a:r>
            <a:r>
              <a:rPr lang="en-US" dirty="0" err="1"/>
              <a:t>thời</a:t>
            </a:r>
            <a:r>
              <a:rPr lang="en-US" dirty="0"/>
              <a:t> </a:t>
            </a:r>
            <a:r>
              <a:rPr lang="en-US" dirty="0" err="1"/>
              <a:t>gian</a:t>
            </a:r>
            <a:r>
              <a:rPr lang="en-US" dirty="0"/>
              <a:t> </a:t>
            </a:r>
            <a:r>
              <a:rPr lang="en-US" dirty="0" err="1"/>
              <a:t>cho</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phía</a:t>
            </a:r>
            <a:r>
              <a:rPr lang="en-US" dirty="0"/>
              <a:t> </a:t>
            </a:r>
            <a:r>
              <a:rPr lang="en-US" dirty="0" err="1"/>
              <a:t>sau</a:t>
            </a:r>
            <a:r>
              <a:rPr lang="en-US" dirty="0"/>
              <a:t>.</a:t>
            </a:r>
          </a:p>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13</a:t>
            </a:fld>
            <a:endParaRPr lang="en-US"/>
          </a:p>
        </p:txBody>
      </p:sp>
    </p:spTree>
    <p:extLst>
      <p:ext uri="{BB962C8B-B14F-4D97-AF65-F5344CB8AC3E}">
        <p14:creationId xmlns:p14="http://schemas.microsoft.com/office/powerpoint/2010/main" val="2327715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14</a:t>
            </a:fld>
            <a:endParaRPr lang="en-US"/>
          </a:p>
        </p:txBody>
      </p:sp>
    </p:spTree>
    <p:extLst>
      <p:ext uri="{BB962C8B-B14F-4D97-AF65-F5344CB8AC3E}">
        <p14:creationId xmlns:p14="http://schemas.microsoft.com/office/powerpoint/2010/main" val="2880831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15</a:t>
            </a:fld>
            <a:endParaRPr lang="en-US"/>
          </a:p>
        </p:txBody>
      </p:sp>
    </p:spTree>
    <p:extLst>
      <p:ext uri="{BB962C8B-B14F-4D97-AF65-F5344CB8AC3E}">
        <p14:creationId xmlns:p14="http://schemas.microsoft.com/office/powerpoint/2010/main" val="2167748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Thời</a:t>
            </a:r>
            <a:r>
              <a:rPr lang="en-US" dirty="0"/>
              <a:t> </a:t>
            </a:r>
            <a:r>
              <a:rPr lang="en-US" dirty="0" err="1"/>
              <a:t>gian</a:t>
            </a:r>
            <a:r>
              <a:rPr lang="en-US" dirty="0"/>
              <a:t>: 7 </a:t>
            </a:r>
            <a:r>
              <a:rPr lang="en-US" dirty="0" err="1"/>
              <a:t>phút</a:t>
            </a:r>
            <a:r>
              <a:rPr lang="en-US" dirty="0"/>
              <a:t> (HS </a:t>
            </a:r>
            <a:r>
              <a:rPr lang="en-US" dirty="0" err="1"/>
              <a:t>làm</a:t>
            </a:r>
            <a:r>
              <a:rPr lang="en-US" dirty="0"/>
              <a:t> </a:t>
            </a:r>
            <a:r>
              <a:rPr lang="en-US" dirty="0" err="1"/>
              <a:t>việc</a:t>
            </a:r>
            <a:r>
              <a:rPr lang="en-US" dirty="0"/>
              <a:t> 1p30-2p; </a:t>
            </a:r>
            <a:r>
              <a:rPr lang="en-US" dirty="0" err="1"/>
              <a:t>còn</a:t>
            </a:r>
            <a:r>
              <a:rPr lang="en-US" dirty="0"/>
              <a:t> </a:t>
            </a:r>
            <a:r>
              <a:rPr lang="en-US" dirty="0" err="1"/>
              <a:t>lại</a:t>
            </a:r>
            <a:r>
              <a:rPr lang="en-US" dirty="0"/>
              <a:t> </a:t>
            </a:r>
            <a:r>
              <a:rPr lang="en-US" dirty="0" err="1"/>
              <a:t>là</a:t>
            </a:r>
            <a:r>
              <a:rPr lang="en-US" dirty="0"/>
              <a:t> </a:t>
            </a:r>
            <a:r>
              <a:rPr lang="en-US" dirty="0" err="1"/>
              <a:t>thời</a:t>
            </a:r>
            <a:r>
              <a:rPr lang="en-US" dirty="0"/>
              <a:t> </a:t>
            </a:r>
            <a:r>
              <a:rPr lang="en-US" dirty="0" err="1"/>
              <a:t>gian</a:t>
            </a:r>
            <a:r>
              <a:rPr lang="en-US" dirty="0"/>
              <a:t> </a:t>
            </a:r>
            <a:r>
              <a:rPr lang="en-US" dirty="0" err="1"/>
              <a:t>trao</a:t>
            </a:r>
            <a:r>
              <a:rPr lang="en-US" dirty="0"/>
              <a:t> </a:t>
            </a:r>
            <a:r>
              <a:rPr lang="en-US" dirty="0" err="1"/>
              <a:t>đổi</a:t>
            </a:r>
            <a:r>
              <a:rPr lang="en-US" dirty="0"/>
              <a:t>).</a:t>
            </a:r>
          </a:p>
        </p:txBody>
      </p:sp>
      <p:sp>
        <p:nvSpPr>
          <p:cNvPr id="4" name="Slide Number Placeholder 3"/>
          <p:cNvSpPr>
            <a:spLocks noGrp="1"/>
          </p:cNvSpPr>
          <p:nvPr>
            <p:ph type="sldNum" sz="quarter" idx="5"/>
          </p:nvPr>
        </p:nvSpPr>
        <p:spPr/>
        <p:txBody>
          <a:bodyPr/>
          <a:lstStyle/>
          <a:p>
            <a:fld id="{AA1B787E-0E3A-4573-82E4-7080FD297EEF}" type="slidenum">
              <a:rPr lang="en-US" smtClean="0"/>
              <a:t>16</a:t>
            </a:fld>
            <a:endParaRPr lang="en-US"/>
          </a:p>
        </p:txBody>
      </p:sp>
    </p:spTree>
    <p:extLst>
      <p:ext uri="{BB962C8B-B14F-4D97-AF65-F5344CB8AC3E}">
        <p14:creationId xmlns:p14="http://schemas.microsoft.com/office/powerpoint/2010/main" val="719808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17</a:t>
            </a:fld>
            <a:endParaRPr lang="en-US"/>
          </a:p>
        </p:txBody>
      </p:sp>
    </p:spTree>
    <p:extLst>
      <p:ext uri="{BB962C8B-B14F-4D97-AF65-F5344CB8AC3E}">
        <p14:creationId xmlns:p14="http://schemas.microsoft.com/office/powerpoint/2010/main" val="2461964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80340" algn="just">
              <a:lnSpc>
                <a:spcPct val="107000"/>
              </a:lnSpc>
              <a:spcBef>
                <a:spcPts val="0"/>
              </a:spcBef>
              <a:spcAft>
                <a:spcPts val="0"/>
              </a:spcAft>
            </a:pPr>
            <a:r>
              <a:rPr lang="vi-VN" sz="1800" kern="1200" dirty="0">
                <a:effectLst/>
                <a:latin typeface="Times New Roman" panose="02020603050405020304" pitchFamily="18" charset="0"/>
                <a:ea typeface="Calibri" panose="020F0502020204030204" pitchFamily="34" charset="0"/>
                <a:cs typeface="Times New Roman" panose="02020603050405020304" pitchFamily="18" charset="0"/>
              </a:rPr>
              <a:t>- GV mời đại diện nhóm trình bày phần thảo luận của nhóm mình.</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180340" algn="just">
              <a:lnSpc>
                <a:spcPct val="107000"/>
              </a:lnSpc>
              <a:spcBef>
                <a:spcPts val="0"/>
              </a:spcBef>
              <a:spcAft>
                <a:spcPts val="0"/>
              </a:spcAft>
            </a:pPr>
            <a:r>
              <a:rPr lang="vi-VN" sz="1800" kern="1200" dirty="0">
                <a:effectLst/>
                <a:latin typeface="Times New Roman" panose="02020603050405020304" pitchFamily="18" charset="0"/>
                <a:ea typeface="Calibri" panose="020F0502020204030204" pitchFamily="34" charset="0"/>
                <a:cs typeface="Times New Roman" panose="02020603050405020304" pitchFamily="18" charset="0"/>
              </a:rPr>
              <a:t>- GV mời các HS còn lại nhận xét, trình bày ý kiến khác (nếu có).</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18</a:t>
            </a:fld>
            <a:endParaRPr lang="en-US"/>
          </a:p>
        </p:txBody>
      </p:sp>
    </p:spTree>
    <p:extLst>
      <p:ext uri="{BB962C8B-B14F-4D97-AF65-F5344CB8AC3E}">
        <p14:creationId xmlns:p14="http://schemas.microsoft.com/office/powerpoint/2010/main" val="3699754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19</a:t>
            </a:fld>
            <a:endParaRPr lang="en-US"/>
          </a:p>
        </p:txBody>
      </p:sp>
    </p:spTree>
    <p:extLst>
      <p:ext uri="{BB962C8B-B14F-4D97-AF65-F5344CB8AC3E}">
        <p14:creationId xmlns:p14="http://schemas.microsoft.com/office/powerpoint/2010/main" val="244583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linh</a:t>
            </a:r>
            <a:r>
              <a:rPr lang="en-US" dirty="0"/>
              <a:t> </a:t>
            </a:r>
            <a:r>
              <a:rPr lang="en-US" dirty="0" err="1"/>
              <a:t>hoạt</a:t>
            </a:r>
            <a:r>
              <a:rPr lang="en-US" dirty="0"/>
              <a:t> </a:t>
            </a:r>
            <a:r>
              <a:rPr lang="en-US" dirty="0" err="1"/>
              <a:t>trao</a:t>
            </a:r>
            <a:r>
              <a:rPr lang="en-US" dirty="0"/>
              <a:t> </a:t>
            </a:r>
            <a:r>
              <a:rPr lang="en-US" dirty="0" err="1"/>
              <a:t>đổi</a:t>
            </a:r>
            <a:r>
              <a:rPr lang="en-US" dirty="0"/>
              <a:t> </a:t>
            </a:r>
            <a:r>
              <a:rPr lang="en-US" dirty="0" err="1"/>
              <a:t>với</a:t>
            </a:r>
            <a:r>
              <a:rPr lang="en-US" dirty="0"/>
              <a:t> HS </a:t>
            </a:r>
            <a:r>
              <a:rPr lang="en-US" dirty="0" err="1"/>
              <a:t>bằng</a:t>
            </a:r>
            <a:r>
              <a:rPr lang="en-US" dirty="0"/>
              <a:t> </a:t>
            </a:r>
            <a:r>
              <a:rPr lang="en-US" dirty="0" err="1"/>
              <a:t>cách</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nhanh</a:t>
            </a:r>
            <a:r>
              <a:rPr lang="en-US" dirty="0"/>
              <a:t>. </a:t>
            </a:r>
            <a:r>
              <a:rPr lang="en-US" dirty="0" err="1"/>
              <a:t>Hoặc</a:t>
            </a:r>
            <a:r>
              <a:rPr lang="en-US" dirty="0"/>
              <a:t> </a:t>
            </a:r>
            <a:r>
              <a:rPr lang="en-US" dirty="0" err="1"/>
              <a:t>đưa</a:t>
            </a:r>
            <a:r>
              <a:rPr lang="en-US" dirty="0"/>
              <a:t> </a:t>
            </a:r>
            <a:r>
              <a:rPr lang="en-US" dirty="0" err="1"/>
              <a:t>ra</a:t>
            </a:r>
            <a:r>
              <a:rPr lang="en-US" dirty="0"/>
              <a:t> 1 </a:t>
            </a:r>
            <a:r>
              <a:rPr lang="en-US" dirty="0" err="1"/>
              <a:t>thí</a:t>
            </a:r>
            <a:r>
              <a:rPr lang="en-US" dirty="0"/>
              <a:t> </a:t>
            </a:r>
            <a:r>
              <a:rPr lang="en-US" dirty="0" err="1"/>
              <a:t>nghiệm</a:t>
            </a:r>
            <a:r>
              <a:rPr lang="en-US" dirty="0"/>
              <a:t> </a:t>
            </a:r>
            <a:r>
              <a:rPr lang="en-US" dirty="0" err="1"/>
              <a:t>làm</a:t>
            </a:r>
            <a:r>
              <a:rPr lang="en-US" dirty="0"/>
              <a:t> </a:t>
            </a:r>
            <a:r>
              <a:rPr lang="en-US" dirty="0" err="1"/>
              <a:t>ví</a:t>
            </a:r>
            <a:r>
              <a:rPr lang="en-US" dirty="0"/>
              <a:t> </a:t>
            </a:r>
            <a:r>
              <a:rPr lang="en-US" dirty="0" err="1"/>
              <a:t>dụ</a:t>
            </a:r>
            <a:r>
              <a:rPr lang="en-US" dirty="0"/>
              <a:t> </a:t>
            </a:r>
            <a:r>
              <a:rPr lang="en-US" dirty="0" err="1"/>
              <a:t>để</a:t>
            </a:r>
            <a:r>
              <a:rPr lang="en-US" dirty="0"/>
              <a:t> </a:t>
            </a:r>
            <a:r>
              <a:rPr lang="en-US" dirty="0" err="1"/>
              <a:t>giải</a:t>
            </a:r>
            <a:r>
              <a:rPr lang="en-US" dirty="0"/>
              <a:t> </a:t>
            </a:r>
            <a:r>
              <a:rPr lang="en-US" dirty="0" err="1"/>
              <a:t>thích</a:t>
            </a:r>
            <a:r>
              <a:rPr lang="en-US" dirty="0"/>
              <a:t> </a:t>
            </a:r>
            <a:r>
              <a:rPr lang="en-US" dirty="0" err="1"/>
              <a:t>phần</a:t>
            </a:r>
            <a:r>
              <a:rPr lang="en-US" dirty="0"/>
              <a:t> </a:t>
            </a:r>
            <a:r>
              <a:rPr lang="en-US" dirty="0" err="1"/>
              <a:t>này</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B787E-0E3A-4573-82E4-7080FD297EE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583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linh</a:t>
            </a:r>
            <a:r>
              <a:rPr lang="en-US" dirty="0"/>
              <a:t> </a:t>
            </a:r>
            <a:r>
              <a:rPr lang="en-US" dirty="0" err="1"/>
              <a:t>hoạt</a:t>
            </a:r>
            <a:r>
              <a:rPr lang="en-US" dirty="0"/>
              <a:t> </a:t>
            </a:r>
            <a:r>
              <a:rPr lang="en-US" dirty="0" err="1"/>
              <a:t>trao</a:t>
            </a:r>
            <a:r>
              <a:rPr lang="en-US" dirty="0"/>
              <a:t> </a:t>
            </a:r>
            <a:r>
              <a:rPr lang="en-US" dirty="0" err="1"/>
              <a:t>đổi</a:t>
            </a:r>
            <a:r>
              <a:rPr lang="en-US" dirty="0"/>
              <a:t> </a:t>
            </a:r>
            <a:r>
              <a:rPr lang="en-US" dirty="0" err="1"/>
              <a:t>với</a:t>
            </a:r>
            <a:r>
              <a:rPr lang="en-US" dirty="0"/>
              <a:t> HS </a:t>
            </a:r>
            <a:r>
              <a:rPr lang="en-US" dirty="0" err="1"/>
              <a:t>bằng</a:t>
            </a:r>
            <a:r>
              <a:rPr lang="en-US" dirty="0"/>
              <a:t> </a:t>
            </a:r>
            <a:r>
              <a:rPr lang="en-US" dirty="0" err="1"/>
              <a:t>cách</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nhanh</a:t>
            </a:r>
            <a:r>
              <a:rPr lang="en-US" dirty="0"/>
              <a:t>. </a:t>
            </a:r>
            <a:r>
              <a:rPr lang="en-US" dirty="0" err="1"/>
              <a:t>Hoặc</a:t>
            </a:r>
            <a:r>
              <a:rPr lang="en-US" dirty="0"/>
              <a:t> </a:t>
            </a:r>
            <a:r>
              <a:rPr lang="en-US" dirty="0" err="1"/>
              <a:t>đưa</a:t>
            </a:r>
            <a:r>
              <a:rPr lang="en-US" dirty="0"/>
              <a:t> </a:t>
            </a:r>
            <a:r>
              <a:rPr lang="en-US" dirty="0" err="1"/>
              <a:t>ra</a:t>
            </a:r>
            <a:r>
              <a:rPr lang="en-US" dirty="0"/>
              <a:t> 1 </a:t>
            </a:r>
            <a:r>
              <a:rPr lang="en-US" dirty="0" err="1"/>
              <a:t>thí</a:t>
            </a:r>
            <a:r>
              <a:rPr lang="en-US" dirty="0"/>
              <a:t> </a:t>
            </a:r>
            <a:r>
              <a:rPr lang="en-US" dirty="0" err="1"/>
              <a:t>nghiệm</a:t>
            </a:r>
            <a:r>
              <a:rPr lang="en-US" dirty="0"/>
              <a:t> </a:t>
            </a:r>
            <a:r>
              <a:rPr lang="en-US" dirty="0" err="1"/>
              <a:t>làm</a:t>
            </a:r>
            <a:r>
              <a:rPr lang="en-US" dirty="0"/>
              <a:t> </a:t>
            </a:r>
            <a:r>
              <a:rPr lang="en-US" dirty="0" err="1"/>
              <a:t>ví</a:t>
            </a:r>
            <a:r>
              <a:rPr lang="en-US" dirty="0"/>
              <a:t> </a:t>
            </a:r>
            <a:r>
              <a:rPr lang="en-US" dirty="0" err="1"/>
              <a:t>dụ</a:t>
            </a:r>
            <a:r>
              <a:rPr lang="en-US" dirty="0"/>
              <a:t> </a:t>
            </a:r>
            <a:r>
              <a:rPr lang="en-US" dirty="0" err="1"/>
              <a:t>để</a:t>
            </a:r>
            <a:r>
              <a:rPr lang="en-US" dirty="0"/>
              <a:t> </a:t>
            </a:r>
            <a:r>
              <a:rPr lang="en-US" dirty="0" err="1"/>
              <a:t>giải</a:t>
            </a:r>
            <a:r>
              <a:rPr lang="en-US" dirty="0"/>
              <a:t> </a:t>
            </a:r>
            <a:r>
              <a:rPr lang="en-US" dirty="0" err="1"/>
              <a:t>thích</a:t>
            </a:r>
            <a:r>
              <a:rPr lang="en-US" dirty="0"/>
              <a:t> </a:t>
            </a:r>
            <a:r>
              <a:rPr lang="en-US" dirty="0" err="1"/>
              <a:t>phần</a:t>
            </a:r>
            <a:r>
              <a:rPr lang="en-US" dirty="0"/>
              <a:t> </a:t>
            </a:r>
            <a:r>
              <a:rPr lang="en-US" dirty="0" err="1"/>
              <a:t>này</a:t>
            </a:r>
            <a:r>
              <a:rPr lang="en-US" dirty="0"/>
              <a:t>.</a:t>
            </a:r>
          </a:p>
        </p:txBody>
      </p:sp>
      <p:sp>
        <p:nvSpPr>
          <p:cNvPr id="4" name="Slide Number Placeholder 3"/>
          <p:cNvSpPr>
            <a:spLocks noGrp="1"/>
          </p:cNvSpPr>
          <p:nvPr>
            <p:ph type="sldNum" sz="quarter" idx="5"/>
          </p:nvPr>
        </p:nvSpPr>
        <p:spPr/>
        <p:txBody>
          <a:bodyPr/>
          <a:lstStyle/>
          <a:p>
            <a:fld id="{AA1B787E-0E3A-4573-82E4-7080FD297EEF}" type="slidenum">
              <a:rPr lang="en-US" smtClean="0"/>
              <a:t>21</a:t>
            </a:fld>
            <a:endParaRPr lang="en-US"/>
          </a:p>
        </p:txBody>
      </p:sp>
    </p:spTree>
    <p:extLst>
      <p:ext uri="{BB962C8B-B14F-4D97-AF65-F5344CB8AC3E}">
        <p14:creationId xmlns:p14="http://schemas.microsoft.com/office/powerpoint/2010/main" val="3246262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Nên</a:t>
            </a:r>
            <a:r>
              <a:rPr lang="en-US" dirty="0"/>
              <a:t> </a:t>
            </a:r>
            <a:r>
              <a:rPr lang="en-US" dirty="0" err="1"/>
              <a:t>cho</a:t>
            </a:r>
            <a:r>
              <a:rPr lang="en-US" dirty="0"/>
              <a:t> </a:t>
            </a:r>
            <a:r>
              <a:rPr lang="en-US" dirty="0" err="1"/>
              <a:t>các</a:t>
            </a:r>
            <a:r>
              <a:rPr lang="en-US" dirty="0"/>
              <a:t> </a:t>
            </a:r>
            <a:r>
              <a:rPr lang="en-US" dirty="0" err="1"/>
              <a:t>nhóm</a:t>
            </a:r>
            <a:r>
              <a:rPr lang="en-US" dirty="0"/>
              <a:t> </a:t>
            </a:r>
            <a:r>
              <a:rPr lang="en-US" dirty="0" err="1"/>
              <a:t>oẳn</a:t>
            </a:r>
            <a:r>
              <a:rPr lang="en-US" dirty="0"/>
              <a:t> </a:t>
            </a:r>
            <a:r>
              <a:rPr lang="en-US" dirty="0" err="1"/>
              <a:t>tù</a:t>
            </a:r>
            <a:r>
              <a:rPr lang="en-US" dirty="0"/>
              <a:t> </a:t>
            </a:r>
            <a:r>
              <a:rPr lang="en-US" dirty="0" err="1"/>
              <a:t>tì</a:t>
            </a:r>
            <a:r>
              <a:rPr lang="en-US" dirty="0"/>
              <a:t> </a:t>
            </a:r>
            <a:r>
              <a:rPr lang="en-US" dirty="0" err="1"/>
              <a:t>để</a:t>
            </a:r>
            <a:r>
              <a:rPr lang="en-US" dirty="0"/>
              <a:t> </a:t>
            </a:r>
            <a:r>
              <a:rPr lang="en-US" dirty="0" err="1"/>
              <a:t>chọn</a:t>
            </a:r>
            <a:r>
              <a:rPr lang="en-US" dirty="0"/>
              <a:t> </a:t>
            </a:r>
            <a:r>
              <a:rPr lang="en-US" dirty="0" err="1"/>
              <a:t>nhóm</a:t>
            </a:r>
            <a:r>
              <a:rPr lang="en-US" dirty="0"/>
              <a:t> </a:t>
            </a:r>
            <a:r>
              <a:rPr lang="en-US" dirty="0" err="1"/>
              <a:t>bắt</a:t>
            </a:r>
            <a:r>
              <a:rPr lang="en-US" dirty="0"/>
              <a:t> </a:t>
            </a:r>
            <a:r>
              <a:rPr lang="en-US" dirty="0" err="1"/>
              <a:t>đầu</a:t>
            </a:r>
            <a:r>
              <a:rPr lang="en-US" dirty="0"/>
              <a:t> </a:t>
            </a:r>
            <a:r>
              <a:rPr lang="en-US" dirty="0" err="1"/>
              <a:t>trước</a:t>
            </a:r>
            <a:r>
              <a:rPr lang="en-US" dirty="0"/>
              <a:t> </a:t>
            </a:r>
            <a:r>
              <a:rPr lang="en-US" dirty="0" err="1"/>
              <a:t>cho</a:t>
            </a:r>
            <a:r>
              <a:rPr lang="en-US" dirty="0"/>
              <a:t> </a:t>
            </a:r>
            <a:r>
              <a:rPr lang="en-US" dirty="0" err="1"/>
              <a:t>công</a:t>
            </a:r>
            <a:r>
              <a:rPr lang="en-US" dirty="0"/>
              <a:t> </a:t>
            </a:r>
            <a:r>
              <a:rPr lang="en-US" dirty="0" err="1"/>
              <a:t>bằng</a:t>
            </a:r>
            <a:r>
              <a:rPr lang="en-US" dirty="0"/>
              <a:t>.</a:t>
            </a:r>
          </a:p>
        </p:txBody>
      </p:sp>
      <p:sp>
        <p:nvSpPr>
          <p:cNvPr id="4" name="Slide Number Placeholder 3"/>
          <p:cNvSpPr>
            <a:spLocks noGrp="1"/>
          </p:cNvSpPr>
          <p:nvPr>
            <p:ph type="sldNum" sz="quarter" idx="5"/>
          </p:nvPr>
        </p:nvSpPr>
        <p:spPr/>
        <p:txBody>
          <a:bodyPr/>
          <a:lstStyle/>
          <a:p>
            <a:fld id="{AA1B787E-0E3A-4573-82E4-7080FD297EEF}" type="slidenum">
              <a:rPr lang="en-US" smtClean="0"/>
              <a:t>22</a:t>
            </a:fld>
            <a:endParaRPr lang="en-US"/>
          </a:p>
        </p:txBody>
      </p:sp>
    </p:spTree>
    <p:extLst>
      <p:ext uri="{BB962C8B-B14F-4D97-AF65-F5344CB8AC3E}">
        <p14:creationId xmlns:p14="http://schemas.microsoft.com/office/powerpoint/2010/main" val="56880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571B0-0FED-4272-AA35-CD3C3D02C745}"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025912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23</a:t>
            </a:fld>
            <a:endParaRPr lang="en-US"/>
          </a:p>
        </p:txBody>
      </p:sp>
    </p:spTree>
    <p:extLst>
      <p:ext uri="{BB962C8B-B14F-4D97-AF65-F5344CB8AC3E}">
        <p14:creationId xmlns:p14="http://schemas.microsoft.com/office/powerpoint/2010/main" val="975041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 15 </a:t>
            </a:r>
            <a:r>
              <a:rPr lang="en-US" dirty="0" err="1"/>
              <a:t>phút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kern="12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https://play.kahoot.it/v2/?quizId=60bfaa6b-300b-434e-99d5-dae9497c7037</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26</a:t>
            </a:fld>
            <a:endParaRPr lang="en-US"/>
          </a:p>
        </p:txBody>
      </p:sp>
    </p:spTree>
    <p:extLst>
      <p:ext uri="{BB962C8B-B14F-4D97-AF65-F5344CB8AC3E}">
        <p14:creationId xmlns:p14="http://schemas.microsoft.com/office/powerpoint/2010/main" val="1717631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33</a:t>
            </a:fld>
            <a:endParaRPr lang="en-US"/>
          </a:p>
        </p:txBody>
      </p:sp>
    </p:spTree>
    <p:extLst>
      <p:ext uri="{BB962C8B-B14F-4D97-AF65-F5344CB8AC3E}">
        <p14:creationId xmlns:p14="http://schemas.microsoft.com/office/powerpoint/2010/main" val="1752264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35</a:t>
            </a:fld>
            <a:endParaRPr lang="en-US"/>
          </a:p>
        </p:txBody>
      </p:sp>
    </p:spTree>
    <p:extLst>
      <p:ext uri="{BB962C8B-B14F-4D97-AF65-F5344CB8AC3E}">
        <p14:creationId xmlns:p14="http://schemas.microsoft.com/office/powerpoint/2010/main" val="1910530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Thời</a:t>
            </a:r>
            <a:r>
              <a:rPr lang="en-US" dirty="0"/>
              <a:t> </a:t>
            </a:r>
            <a:r>
              <a:rPr lang="en-US" dirty="0" err="1"/>
              <a:t>gian</a:t>
            </a:r>
            <a:r>
              <a:rPr lang="en-US" dirty="0"/>
              <a:t>: 10 </a:t>
            </a:r>
            <a:r>
              <a:rPr lang="en-US" dirty="0" err="1"/>
              <a:t>phút</a:t>
            </a:r>
            <a:r>
              <a:rPr lang="en-US" dirty="0"/>
              <a:t> (</a:t>
            </a:r>
            <a:r>
              <a:rPr lang="en-US" dirty="0" err="1"/>
              <a:t>Nhóm</a:t>
            </a:r>
            <a:r>
              <a:rPr lang="en-US" dirty="0"/>
              <a:t> HS </a:t>
            </a:r>
            <a:r>
              <a:rPr lang="en-US" dirty="0" err="1"/>
              <a:t>làm</a:t>
            </a:r>
            <a:r>
              <a:rPr lang="en-US" dirty="0"/>
              <a:t> </a:t>
            </a:r>
            <a:r>
              <a:rPr lang="en-US" dirty="0" err="1"/>
              <a:t>việc</a:t>
            </a:r>
            <a:r>
              <a:rPr lang="en-US" dirty="0"/>
              <a:t> 3p; </a:t>
            </a:r>
            <a:r>
              <a:rPr lang="en-US" dirty="0" err="1"/>
              <a:t>còn</a:t>
            </a:r>
            <a:r>
              <a:rPr lang="en-US" dirty="0"/>
              <a:t> </a:t>
            </a:r>
            <a:r>
              <a:rPr lang="en-US" dirty="0" err="1"/>
              <a:t>lại</a:t>
            </a:r>
            <a:r>
              <a:rPr lang="en-US" dirty="0"/>
              <a:t> </a:t>
            </a:r>
            <a:r>
              <a:rPr lang="en-US" dirty="0" err="1"/>
              <a:t>là</a:t>
            </a:r>
            <a:r>
              <a:rPr lang="en-US" dirty="0"/>
              <a:t> </a:t>
            </a:r>
            <a:r>
              <a:rPr lang="en-US" dirty="0" err="1"/>
              <a:t>thời</a:t>
            </a:r>
            <a:r>
              <a:rPr lang="en-US" dirty="0"/>
              <a:t> </a:t>
            </a:r>
            <a:r>
              <a:rPr lang="en-US" dirty="0" err="1"/>
              <a:t>gian</a:t>
            </a:r>
            <a:r>
              <a:rPr lang="en-US" dirty="0"/>
              <a:t> </a:t>
            </a:r>
            <a:r>
              <a:rPr lang="en-US" dirty="0" err="1"/>
              <a:t>trao</a:t>
            </a:r>
            <a:r>
              <a:rPr lang="en-US" dirty="0"/>
              <a:t> </a:t>
            </a:r>
            <a:r>
              <a:rPr lang="en-US" dirty="0" err="1"/>
              <a:t>đổi</a:t>
            </a:r>
            <a:r>
              <a:rPr lang="en-US" dirty="0"/>
              <a:t>).</a:t>
            </a:r>
          </a:p>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6</a:t>
            </a:fld>
            <a:endParaRPr lang="en-US"/>
          </a:p>
        </p:txBody>
      </p:sp>
    </p:spTree>
    <p:extLst>
      <p:ext uri="{BB962C8B-B14F-4D97-AF65-F5344CB8AC3E}">
        <p14:creationId xmlns:p14="http://schemas.microsoft.com/office/powerpoint/2010/main" val="2622184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Thời</a:t>
            </a:r>
            <a:r>
              <a:rPr lang="en-US" dirty="0"/>
              <a:t> </a:t>
            </a:r>
            <a:r>
              <a:rPr lang="en-US" dirty="0" err="1"/>
              <a:t>gian</a:t>
            </a:r>
            <a:r>
              <a:rPr lang="en-US" dirty="0"/>
              <a:t>: 10 </a:t>
            </a:r>
            <a:r>
              <a:rPr lang="en-US" dirty="0" err="1"/>
              <a:t>phút</a:t>
            </a:r>
            <a:r>
              <a:rPr lang="en-US" dirty="0"/>
              <a:t> (</a:t>
            </a:r>
            <a:r>
              <a:rPr lang="en-US" dirty="0" err="1"/>
              <a:t>Nhóm</a:t>
            </a:r>
            <a:r>
              <a:rPr lang="en-US" dirty="0"/>
              <a:t> HS </a:t>
            </a:r>
            <a:r>
              <a:rPr lang="en-US" dirty="0" err="1"/>
              <a:t>làm</a:t>
            </a:r>
            <a:r>
              <a:rPr lang="en-US" dirty="0"/>
              <a:t> </a:t>
            </a:r>
            <a:r>
              <a:rPr lang="en-US" dirty="0" err="1"/>
              <a:t>việc</a:t>
            </a:r>
            <a:r>
              <a:rPr lang="en-US" dirty="0"/>
              <a:t> 3p; </a:t>
            </a:r>
            <a:r>
              <a:rPr lang="en-US" dirty="0" err="1"/>
              <a:t>còn</a:t>
            </a:r>
            <a:r>
              <a:rPr lang="en-US" dirty="0"/>
              <a:t> </a:t>
            </a:r>
            <a:r>
              <a:rPr lang="en-US" dirty="0" err="1"/>
              <a:t>lại</a:t>
            </a:r>
            <a:r>
              <a:rPr lang="en-US" dirty="0"/>
              <a:t> </a:t>
            </a:r>
            <a:r>
              <a:rPr lang="en-US" dirty="0" err="1"/>
              <a:t>là</a:t>
            </a:r>
            <a:r>
              <a:rPr lang="en-US" dirty="0"/>
              <a:t> </a:t>
            </a:r>
            <a:r>
              <a:rPr lang="en-US" dirty="0" err="1"/>
              <a:t>thời</a:t>
            </a:r>
            <a:r>
              <a:rPr lang="en-US" dirty="0"/>
              <a:t> </a:t>
            </a:r>
            <a:r>
              <a:rPr lang="en-US" dirty="0" err="1"/>
              <a:t>gian</a:t>
            </a:r>
            <a:r>
              <a:rPr lang="en-US" dirty="0"/>
              <a:t> </a:t>
            </a:r>
            <a:r>
              <a:rPr lang="en-US" dirty="0" err="1"/>
              <a:t>trao</a:t>
            </a:r>
            <a:r>
              <a:rPr lang="en-US" dirty="0"/>
              <a:t> </a:t>
            </a:r>
            <a:r>
              <a:rPr lang="en-US" dirty="0" err="1"/>
              <a:t>đổi</a:t>
            </a:r>
            <a:r>
              <a:rPr lang="en-US" dirty="0"/>
              <a:t>).</a:t>
            </a:r>
          </a:p>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7</a:t>
            </a:fld>
            <a:endParaRPr lang="en-US"/>
          </a:p>
        </p:txBody>
      </p:sp>
    </p:spTree>
    <p:extLst>
      <p:ext uri="{BB962C8B-B14F-4D97-AF65-F5344CB8AC3E}">
        <p14:creationId xmlns:p14="http://schemas.microsoft.com/office/powerpoint/2010/main" val="1546761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Thời</a:t>
            </a:r>
            <a:r>
              <a:rPr lang="en-US" dirty="0"/>
              <a:t> </a:t>
            </a:r>
            <a:r>
              <a:rPr lang="en-US" dirty="0" err="1"/>
              <a:t>gian</a:t>
            </a:r>
            <a:r>
              <a:rPr lang="en-US" dirty="0"/>
              <a:t>: 10 </a:t>
            </a:r>
            <a:r>
              <a:rPr lang="en-US" dirty="0" err="1"/>
              <a:t>phút</a:t>
            </a:r>
            <a:r>
              <a:rPr lang="en-US" dirty="0"/>
              <a:t> (</a:t>
            </a:r>
            <a:r>
              <a:rPr lang="en-US" dirty="0" err="1"/>
              <a:t>Nhóm</a:t>
            </a:r>
            <a:r>
              <a:rPr lang="en-US" dirty="0"/>
              <a:t> HS </a:t>
            </a:r>
            <a:r>
              <a:rPr lang="en-US" dirty="0" err="1"/>
              <a:t>làm</a:t>
            </a:r>
            <a:r>
              <a:rPr lang="en-US" dirty="0"/>
              <a:t> </a:t>
            </a:r>
            <a:r>
              <a:rPr lang="en-US" dirty="0" err="1"/>
              <a:t>việc</a:t>
            </a:r>
            <a:r>
              <a:rPr lang="en-US" dirty="0"/>
              <a:t> 3p; </a:t>
            </a:r>
            <a:r>
              <a:rPr lang="en-US" dirty="0" err="1"/>
              <a:t>còn</a:t>
            </a:r>
            <a:r>
              <a:rPr lang="en-US" dirty="0"/>
              <a:t> </a:t>
            </a:r>
            <a:r>
              <a:rPr lang="en-US" dirty="0" err="1"/>
              <a:t>lại</a:t>
            </a:r>
            <a:r>
              <a:rPr lang="en-US" dirty="0"/>
              <a:t> </a:t>
            </a:r>
            <a:r>
              <a:rPr lang="en-US" dirty="0" err="1"/>
              <a:t>là</a:t>
            </a:r>
            <a:r>
              <a:rPr lang="en-US" dirty="0"/>
              <a:t> </a:t>
            </a:r>
            <a:r>
              <a:rPr lang="en-US" dirty="0" err="1"/>
              <a:t>thời</a:t>
            </a:r>
            <a:r>
              <a:rPr lang="en-US" dirty="0"/>
              <a:t> </a:t>
            </a:r>
            <a:r>
              <a:rPr lang="en-US" dirty="0" err="1"/>
              <a:t>gian</a:t>
            </a:r>
            <a:r>
              <a:rPr lang="en-US" dirty="0"/>
              <a:t> </a:t>
            </a:r>
            <a:r>
              <a:rPr lang="en-US" dirty="0" err="1"/>
              <a:t>trao</a:t>
            </a:r>
            <a:r>
              <a:rPr lang="en-US" dirty="0"/>
              <a:t> </a:t>
            </a:r>
            <a:r>
              <a:rPr lang="en-US" dirty="0" err="1"/>
              <a:t>đổi</a:t>
            </a:r>
            <a:r>
              <a:rPr lang="en-US" dirty="0"/>
              <a:t>).</a:t>
            </a:r>
          </a:p>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8</a:t>
            </a:fld>
            <a:endParaRPr lang="en-US"/>
          </a:p>
        </p:txBody>
      </p:sp>
    </p:spTree>
    <p:extLst>
      <p:ext uri="{BB962C8B-B14F-4D97-AF65-F5344CB8AC3E}">
        <p14:creationId xmlns:p14="http://schemas.microsoft.com/office/powerpoint/2010/main" val="3171470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Thời</a:t>
            </a:r>
            <a:r>
              <a:rPr lang="en-US" dirty="0"/>
              <a:t> </a:t>
            </a:r>
            <a:r>
              <a:rPr lang="en-US" dirty="0" err="1"/>
              <a:t>gian</a:t>
            </a:r>
            <a:r>
              <a:rPr lang="en-US" dirty="0"/>
              <a:t>: 10 </a:t>
            </a:r>
            <a:r>
              <a:rPr lang="en-US" dirty="0" err="1"/>
              <a:t>phút</a:t>
            </a:r>
            <a:r>
              <a:rPr lang="en-US" dirty="0"/>
              <a:t> (</a:t>
            </a:r>
            <a:r>
              <a:rPr lang="en-US" dirty="0" err="1"/>
              <a:t>Nhóm</a:t>
            </a:r>
            <a:r>
              <a:rPr lang="en-US" dirty="0"/>
              <a:t> HS </a:t>
            </a:r>
            <a:r>
              <a:rPr lang="en-US" dirty="0" err="1"/>
              <a:t>làm</a:t>
            </a:r>
            <a:r>
              <a:rPr lang="en-US" dirty="0"/>
              <a:t> </a:t>
            </a:r>
            <a:r>
              <a:rPr lang="en-US" dirty="0" err="1"/>
              <a:t>việc</a:t>
            </a:r>
            <a:r>
              <a:rPr lang="en-US" dirty="0"/>
              <a:t> 3p; </a:t>
            </a:r>
            <a:r>
              <a:rPr lang="en-US" dirty="0" err="1"/>
              <a:t>còn</a:t>
            </a:r>
            <a:r>
              <a:rPr lang="en-US" dirty="0"/>
              <a:t> </a:t>
            </a:r>
            <a:r>
              <a:rPr lang="en-US" dirty="0" err="1"/>
              <a:t>lại</a:t>
            </a:r>
            <a:r>
              <a:rPr lang="en-US" dirty="0"/>
              <a:t> </a:t>
            </a:r>
            <a:r>
              <a:rPr lang="en-US" dirty="0" err="1"/>
              <a:t>là</a:t>
            </a:r>
            <a:r>
              <a:rPr lang="en-US" dirty="0"/>
              <a:t> </a:t>
            </a:r>
            <a:r>
              <a:rPr lang="en-US" dirty="0" err="1"/>
              <a:t>thời</a:t>
            </a:r>
            <a:r>
              <a:rPr lang="en-US" dirty="0"/>
              <a:t> </a:t>
            </a:r>
            <a:r>
              <a:rPr lang="en-US" dirty="0" err="1"/>
              <a:t>gian</a:t>
            </a:r>
            <a:r>
              <a:rPr lang="en-US" dirty="0"/>
              <a:t> </a:t>
            </a:r>
            <a:r>
              <a:rPr lang="en-US" dirty="0" err="1"/>
              <a:t>trao</a:t>
            </a:r>
            <a:r>
              <a:rPr lang="en-US" dirty="0"/>
              <a:t> </a:t>
            </a:r>
            <a:r>
              <a:rPr lang="en-US" dirty="0" err="1"/>
              <a:t>đổi</a:t>
            </a:r>
            <a:r>
              <a:rPr lang="en-US" dirty="0"/>
              <a:t>).</a:t>
            </a:r>
          </a:p>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9</a:t>
            </a:fld>
            <a:endParaRPr lang="en-US"/>
          </a:p>
        </p:txBody>
      </p:sp>
    </p:spTree>
    <p:extLst>
      <p:ext uri="{BB962C8B-B14F-4D97-AF65-F5344CB8AC3E}">
        <p14:creationId xmlns:p14="http://schemas.microsoft.com/office/powerpoint/2010/main" val="3698173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Thời</a:t>
            </a:r>
            <a:r>
              <a:rPr lang="en-US" dirty="0"/>
              <a:t> </a:t>
            </a:r>
            <a:r>
              <a:rPr lang="en-US" dirty="0" err="1"/>
              <a:t>gian</a:t>
            </a:r>
            <a:r>
              <a:rPr lang="en-US" dirty="0"/>
              <a:t>: 5-7 </a:t>
            </a:r>
            <a:r>
              <a:rPr lang="en-US" dirty="0" err="1"/>
              <a:t>phút</a:t>
            </a:r>
            <a:r>
              <a:rPr lang="en-US" dirty="0"/>
              <a:t> (HS </a:t>
            </a:r>
            <a:r>
              <a:rPr lang="en-US" dirty="0" err="1"/>
              <a:t>làm</a:t>
            </a:r>
            <a:r>
              <a:rPr lang="en-US" dirty="0"/>
              <a:t> </a:t>
            </a:r>
            <a:r>
              <a:rPr lang="en-US" dirty="0" err="1"/>
              <a:t>việc</a:t>
            </a:r>
            <a:r>
              <a:rPr lang="en-US" dirty="0"/>
              <a:t> 1p30-2p; </a:t>
            </a:r>
            <a:r>
              <a:rPr lang="en-US" dirty="0" err="1"/>
              <a:t>còn</a:t>
            </a:r>
            <a:r>
              <a:rPr lang="en-US" dirty="0"/>
              <a:t> </a:t>
            </a:r>
            <a:r>
              <a:rPr lang="en-US" dirty="0" err="1"/>
              <a:t>lại</a:t>
            </a:r>
            <a:r>
              <a:rPr lang="en-US" dirty="0"/>
              <a:t> </a:t>
            </a:r>
            <a:r>
              <a:rPr lang="en-US" dirty="0" err="1"/>
              <a:t>là</a:t>
            </a:r>
            <a:r>
              <a:rPr lang="en-US" dirty="0"/>
              <a:t> </a:t>
            </a:r>
            <a:r>
              <a:rPr lang="en-US" dirty="0" err="1"/>
              <a:t>thời</a:t>
            </a:r>
            <a:r>
              <a:rPr lang="en-US" dirty="0"/>
              <a:t> </a:t>
            </a:r>
            <a:r>
              <a:rPr lang="en-US" dirty="0" err="1"/>
              <a:t>gian</a:t>
            </a:r>
            <a:r>
              <a:rPr lang="en-US" dirty="0"/>
              <a:t> </a:t>
            </a:r>
            <a:r>
              <a:rPr lang="en-US" dirty="0" err="1"/>
              <a:t>trao</a:t>
            </a:r>
            <a:r>
              <a:rPr lang="en-US" dirty="0"/>
              <a:t> </a:t>
            </a:r>
            <a:r>
              <a:rPr lang="en-US" dirty="0" err="1"/>
              <a:t>đổi</a:t>
            </a:r>
            <a:r>
              <a:rPr lang="en-US" dirty="0"/>
              <a:t>). GV </a:t>
            </a:r>
            <a:r>
              <a:rPr lang="en-US" dirty="0" err="1"/>
              <a:t>có</a:t>
            </a:r>
            <a:r>
              <a:rPr lang="en-US" dirty="0"/>
              <a:t> </a:t>
            </a:r>
            <a:r>
              <a:rPr lang="en-US" dirty="0" err="1"/>
              <a:t>thể</a:t>
            </a:r>
            <a:r>
              <a:rPr lang="en-US" dirty="0"/>
              <a:t> </a:t>
            </a:r>
            <a:r>
              <a:rPr lang="en-US" dirty="0" err="1"/>
              <a:t>linh</a:t>
            </a:r>
            <a:r>
              <a:rPr lang="en-US" dirty="0"/>
              <a:t> </a:t>
            </a:r>
            <a:r>
              <a:rPr lang="en-US" dirty="0" err="1"/>
              <a:t>động</a:t>
            </a:r>
            <a:r>
              <a:rPr lang="en-US" dirty="0"/>
              <a:t> </a:t>
            </a:r>
            <a:r>
              <a:rPr lang="en-US" dirty="0" err="1"/>
              <a:t>để</a:t>
            </a:r>
            <a:r>
              <a:rPr lang="en-US" dirty="0"/>
              <a:t> </a:t>
            </a:r>
            <a:r>
              <a:rPr lang="en-US" dirty="0" err="1"/>
              <a:t>hoạt</a:t>
            </a:r>
            <a:r>
              <a:rPr lang="en-US" dirty="0"/>
              <a:t> </a:t>
            </a:r>
            <a:r>
              <a:rPr lang="en-US" dirty="0" err="1"/>
              <a:t>động</a:t>
            </a:r>
            <a:r>
              <a:rPr lang="en-US" dirty="0"/>
              <a:t> </a:t>
            </a:r>
            <a:r>
              <a:rPr lang="en-US" dirty="0" err="1"/>
              <a:t>này</a:t>
            </a:r>
            <a:r>
              <a:rPr lang="en-US" dirty="0"/>
              <a:t> </a:t>
            </a:r>
            <a:r>
              <a:rPr lang="en-US" dirty="0" err="1"/>
              <a:t>sau</a:t>
            </a:r>
            <a:r>
              <a:rPr lang="en-US" dirty="0"/>
              <a:t> </a:t>
            </a:r>
            <a:r>
              <a:rPr lang="en-US" dirty="0" err="1"/>
              <a:t>cùng</a:t>
            </a:r>
            <a:r>
              <a:rPr lang="en-US" dirty="0"/>
              <a:t> </a:t>
            </a:r>
            <a:r>
              <a:rPr lang="en-US" dirty="0" err="1"/>
              <a:t>tránh</a:t>
            </a:r>
            <a:r>
              <a:rPr lang="en-US" dirty="0"/>
              <a:t> </a:t>
            </a:r>
            <a:r>
              <a:rPr lang="en-US" dirty="0" err="1"/>
              <a:t>việc</a:t>
            </a:r>
            <a:r>
              <a:rPr lang="en-US" dirty="0"/>
              <a:t> </a:t>
            </a:r>
            <a:r>
              <a:rPr lang="en-US" dirty="0" err="1"/>
              <a:t>thiếu</a:t>
            </a:r>
            <a:r>
              <a:rPr lang="en-US" dirty="0"/>
              <a:t> </a:t>
            </a:r>
            <a:r>
              <a:rPr lang="en-US" dirty="0" err="1"/>
              <a:t>thời</a:t>
            </a:r>
            <a:r>
              <a:rPr lang="en-US" dirty="0"/>
              <a:t> </a:t>
            </a:r>
            <a:r>
              <a:rPr lang="en-US" dirty="0" err="1"/>
              <a:t>gian</a:t>
            </a:r>
            <a:r>
              <a:rPr lang="en-US" dirty="0"/>
              <a:t> </a:t>
            </a:r>
            <a:r>
              <a:rPr lang="en-US" dirty="0" err="1"/>
              <a:t>cho</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phía</a:t>
            </a:r>
            <a:r>
              <a:rPr lang="en-US" dirty="0"/>
              <a:t> </a:t>
            </a:r>
            <a:r>
              <a:rPr lang="en-US" dirty="0" err="1"/>
              <a:t>sau</a:t>
            </a:r>
            <a:r>
              <a:rPr lang="en-US" dirty="0"/>
              <a:t>.</a:t>
            </a:r>
          </a:p>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10</a:t>
            </a:fld>
            <a:endParaRPr lang="en-US"/>
          </a:p>
        </p:txBody>
      </p:sp>
    </p:spTree>
    <p:extLst>
      <p:ext uri="{BB962C8B-B14F-4D97-AF65-F5344CB8AC3E}">
        <p14:creationId xmlns:p14="http://schemas.microsoft.com/office/powerpoint/2010/main" val="3677841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Thời</a:t>
            </a:r>
            <a:r>
              <a:rPr lang="en-US" dirty="0"/>
              <a:t> </a:t>
            </a:r>
            <a:r>
              <a:rPr lang="en-US" dirty="0" err="1"/>
              <a:t>gian</a:t>
            </a:r>
            <a:r>
              <a:rPr lang="en-US" dirty="0"/>
              <a:t>: 5-7 </a:t>
            </a:r>
            <a:r>
              <a:rPr lang="en-US" dirty="0" err="1"/>
              <a:t>phút</a:t>
            </a:r>
            <a:r>
              <a:rPr lang="en-US" dirty="0"/>
              <a:t> (HS </a:t>
            </a:r>
            <a:r>
              <a:rPr lang="en-US" dirty="0" err="1"/>
              <a:t>làm</a:t>
            </a:r>
            <a:r>
              <a:rPr lang="en-US" dirty="0"/>
              <a:t> </a:t>
            </a:r>
            <a:r>
              <a:rPr lang="en-US" dirty="0" err="1"/>
              <a:t>việc</a:t>
            </a:r>
            <a:r>
              <a:rPr lang="en-US" dirty="0"/>
              <a:t> 1p30-2p; </a:t>
            </a:r>
            <a:r>
              <a:rPr lang="en-US" dirty="0" err="1"/>
              <a:t>còn</a:t>
            </a:r>
            <a:r>
              <a:rPr lang="en-US" dirty="0"/>
              <a:t> </a:t>
            </a:r>
            <a:r>
              <a:rPr lang="en-US" dirty="0" err="1"/>
              <a:t>lại</a:t>
            </a:r>
            <a:r>
              <a:rPr lang="en-US" dirty="0"/>
              <a:t> </a:t>
            </a:r>
            <a:r>
              <a:rPr lang="en-US" dirty="0" err="1"/>
              <a:t>là</a:t>
            </a:r>
            <a:r>
              <a:rPr lang="en-US" dirty="0"/>
              <a:t> </a:t>
            </a:r>
            <a:r>
              <a:rPr lang="en-US" dirty="0" err="1"/>
              <a:t>thời</a:t>
            </a:r>
            <a:r>
              <a:rPr lang="en-US" dirty="0"/>
              <a:t> </a:t>
            </a:r>
            <a:r>
              <a:rPr lang="en-US" dirty="0" err="1"/>
              <a:t>gian</a:t>
            </a:r>
            <a:r>
              <a:rPr lang="en-US" dirty="0"/>
              <a:t> </a:t>
            </a:r>
            <a:r>
              <a:rPr lang="en-US" dirty="0" err="1"/>
              <a:t>trao</a:t>
            </a:r>
            <a:r>
              <a:rPr lang="en-US" dirty="0"/>
              <a:t> </a:t>
            </a:r>
            <a:r>
              <a:rPr lang="en-US" dirty="0" err="1"/>
              <a:t>đổi</a:t>
            </a:r>
            <a:r>
              <a:rPr lang="en-US" dirty="0"/>
              <a:t>). GV </a:t>
            </a:r>
            <a:r>
              <a:rPr lang="en-US" dirty="0" err="1"/>
              <a:t>có</a:t>
            </a:r>
            <a:r>
              <a:rPr lang="en-US" dirty="0"/>
              <a:t> </a:t>
            </a:r>
            <a:r>
              <a:rPr lang="en-US" dirty="0" err="1"/>
              <a:t>thể</a:t>
            </a:r>
            <a:r>
              <a:rPr lang="en-US" dirty="0"/>
              <a:t> </a:t>
            </a:r>
            <a:r>
              <a:rPr lang="en-US" dirty="0" err="1"/>
              <a:t>linh</a:t>
            </a:r>
            <a:r>
              <a:rPr lang="en-US" dirty="0"/>
              <a:t> </a:t>
            </a:r>
            <a:r>
              <a:rPr lang="en-US" dirty="0" err="1"/>
              <a:t>động</a:t>
            </a:r>
            <a:r>
              <a:rPr lang="en-US" dirty="0"/>
              <a:t> </a:t>
            </a:r>
            <a:r>
              <a:rPr lang="en-US" dirty="0" err="1"/>
              <a:t>để</a:t>
            </a:r>
            <a:r>
              <a:rPr lang="en-US" dirty="0"/>
              <a:t> </a:t>
            </a:r>
            <a:r>
              <a:rPr lang="en-US" dirty="0" err="1"/>
              <a:t>hoạt</a:t>
            </a:r>
            <a:r>
              <a:rPr lang="en-US" dirty="0"/>
              <a:t> </a:t>
            </a:r>
            <a:r>
              <a:rPr lang="en-US" dirty="0" err="1"/>
              <a:t>động</a:t>
            </a:r>
            <a:r>
              <a:rPr lang="en-US" dirty="0"/>
              <a:t> </a:t>
            </a:r>
            <a:r>
              <a:rPr lang="en-US" dirty="0" err="1"/>
              <a:t>này</a:t>
            </a:r>
            <a:r>
              <a:rPr lang="en-US" dirty="0"/>
              <a:t> </a:t>
            </a:r>
            <a:r>
              <a:rPr lang="en-US" dirty="0" err="1"/>
              <a:t>sau</a:t>
            </a:r>
            <a:r>
              <a:rPr lang="en-US" dirty="0"/>
              <a:t> </a:t>
            </a:r>
            <a:r>
              <a:rPr lang="en-US" dirty="0" err="1"/>
              <a:t>cùng</a:t>
            </a:r>
            <a:r>
              <a:rPr lang="en-US" dirty="0"/>
              <a:t> </a:t>
            </a:r>
            <a:r>
              <a:rPr lang="en-US" dirty="0" err="1"/>
              <a:t>tránh</a:t>
            </a:r>
            <a:r>
              <a:rPr lang="en-US" dirty="0"/>
              <a:t> </a:t>
            </a:r>
            <a:r>
              <a:rPr lang="en-US" dirty="0" err="1"/>
              <a:t>việc</a:t>
            </a:r>
            <a:r>
              <a:rPr lang="en-US" dirty="0"/>
              <a:t> </a:t>
            </a:r>
            <a:r>
              <a:rPr lang="en-US" dirty="0" err="1"/>
              <a:t>thiếu</a:t>
            </a:r>
            <a:r>
              <a:rPr lang="en-US" dirty="0"/>
              <a:t> </a:t>
            </a:r>
            <a:r>
              <a:rPr lang="en-US" dirty="0" err="1"/>
              <a:t>thời</a:t>
            </a:r>
            <a:r>
              <a:rPr lang="en-US" dirty="0"/>
              <a:t> </a:t>
            </a:r>
            <a:r>
              <a:rPr lang="en-US" dirty="0" err="1"/>
              <a:t>gian</a:t>
            </a:r>
            <a:r>
              <a:rPr lang="en-US" dirty="0"/>
              <a:t> </a:t>
            </a:r>
            <a:r>
              <a:rPr lang="en-US" dirty="0" err="1"/>
              <a:t>cho</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phía</a:t>
            </a:r>
            <a:r>
              <a:rPr lang="en-US" dirty="0"/>
              <a:t> </a:t>
            </a:r>
            <a:r>
              <a:rPr lang="en-US" dirty="0" err="1"/>
              <a:t>sau</a:t>
            </a:r>
            <a:r>
              <a:rPr lang="en-US" dirty="0"/>
              <a:t>.</a:t>
            </a:r>
          </a:p>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11</a:t>
            </a:fld>
            <a:endParaRPr lang="en-US"/>
          </a:p>
        </p:txBody>
      </p:sp>
    </p:spTree>
    <p:extLst>
      <p:ext uri="{BB962C8B-B14F-4D97-AF65-F5344CB8AC3E}">
        <p14:creationId xmlns:p14="http://schemas.microsoft.com/office/powerpoint/2010/main" val="2745651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Thời</a:t>
            </a:r>
            <a:r>
              <a:rPr lang="en-US" dirty="0"/>
              <a:t> </a:t>
            </a:r>
            <a:r>
              <a:rPr lang="en-US" dirty="0" err="1"/>
              <a:t>gian</a:t>
            </a:r>
            <a:r>
              <a:rPr lang="en-US" dirty="0"/>
              <a:t>: 5-7 </a:t>
            </a:r>
            <a:r>
              <a:rPr lang="en-US" dirty="0" err="1"/>
              <a:t>phút</a:t>
            </a:r>
            <a:r>
              <a:rPr lang="en-US" dirty="0"/>
              <a:t> (HS </a:t>
            </a:r>
            <a:r>
              <a:rPr lang="en-US" dirty="0" err="1"/>
              <a:t>làm</a:t>
            </a:r>
            <a:r>
              <a:rPr lang="en-US" dirty="0"/>
              <a:t> </a:t>
            </a:r>
            <a:r>
              <a:rPr lang="en-US" dirty="0" err="1"/>
              <a:t>việc</a:t>
            </a:r>
            <a:r>
              <a:rPr lang="en-US" dirty="0"/>
              <a:t> 1p30-2p; </a:t>
            </a:r>
            <a:r>
              <a:rPr lang="en-US" dirty="0" err="1"/>
              <a:t>còn</a:t>
            </a:r>
            <a:r>
              <a:rPr lang="en-US" dirty="0"/>
              <a:t> </a:t>
            </a:r>
            <a:r>
              <a:rPr lang="en-US" dirty="0" err="1"/>
              <a:t>lại</a:t>
            </a:r>
            <a:r>
              <a:rPr lang="en-US" dirty="0"/>
              <a:t> </a:t>
            </a:r>
            <a:r>
              <a:rPr lang="en-US" dirty="0" err="1"/>
              <a:t>là</a:t>
            </a:r>
            <a:r>
              <a:rPr lang="en-US" dirty="0"/>
              <a:t> </a:t>
            </a:r>
            <a:r>
              <a:rPr lang="en-US" dirty="0" err="1"/>
              <a:t>thời</a:t>
            </a:r>
            <a:r>
              <a:rPr lang="en-US" dirty="0"/>
              <a:t> </a:t>
            </a:r>
            <a:r>
              <a:rPr lang="en-US" dirty="0" err="1"/>
              <a:t>gian</a:t>
            </a:r>
            <a:r>
              <a:rPr lang="en-US" dirty="0"/>
              <a:t> </a:t>
            </a:r>
            <a:r>
              <a:rPr lang="en-US" dirty="0" err="1"/>
              <a:t>trao</a:t>
            </a:r>
            <a:r>
              <a:rPr lang="en-US" dirty="0"/>
              <a:t> </a:t>
            </a:r>
            <a:r>
              <a:rPr lang="en-US" dirty="0" err="1"/>
              <a:t>đổi</a:t>
            </a:r>
            <a:r>
              <a:rPr lang="en-US" dirty="0"/>
              <a:t>). GV </a:t>
            </a:r>
            <a:r>
              <a:rPr lang="en-US" dirty="0" err="1"/>
              <a:t>có</a:t>
            </a:r>
            <a:r>
              <a:rPr lang="en-US" dirty="0"/>
              <a:t> </a:t>
            </a:r>
            <a:r>
              <a:rPr lang="en-US" dirty="0" err="1"/>
              <a:t>thể</a:t>
            </a:r>
            <a:r>
              <a:rPr lang="en-US" dirty="0"/>
              <a:t> </a:t>
            </a:r>
            <a:r>
              <a:rPr lang="en-US" dirty="0" err="1"/>
              <a:t>linh</a:t>
            </a:r>
            <a:r>
              <a:rPr lang="en-US" dirty="0"/>
              <a:t> </a:t>
            </a:r>
            <a:r>
              <a:rPr lang="en-US" dirty="0" err="1"/>
              <a:t>động</a:t>
            </a:r>
            <a:r>
              <a:rPr lang="en-US" dirty="0"/>
              <a:t> </a:t>
            </a:r>
            <a:r>
              <a:rPr lang="en-US" dirty="0" err="1"/>
              <a:t>để</a:t>
            </a:r>
            <a:r>
              <a:rPr lang="en-US" dirty="0"/>
              <a:t> </a:t>
            </a:r>
            <a:r>
              <a:rPr lang="en-US" dirty="0" err="1"/>
              <a:t>hoạt</a:t>
            </a:r>
            <a:r>
              <a:rPr lang="en-US" dirty="0"/>
              <a:t> </a:t>
            </a:r>
            <a:r>
              <a:rPr lang="en-US" dirty="0" err="1"/>
              <a:t>động</a:t>
            </a:r>
            <a:r>
              <a:rPr lang="en-US" dirty="0"/>
              <a:t> </a:t>
            </a:r>
            <a:r>
              <a:rPr lang="en-US" dirty="0" err="1"/>
              <a:t>này</a:t>
            </a:r>
            <a:r>
              <a:rPr lang="en-US" dirty="0"/>
              <a:t> </a:t>
            </a:r>
            <a:r>
              <a:rPr lang="en-US" dirty="0" err="1"/>
              <a:t>sau</a:t>
            </a:r>
            <a:r>
              <a:rPr lang="en-US" dirty="0"/>
              <a:t> </a:t>
            </a:r>
            <a:r>
              <a:rPr lang="en-US" dirty="0" err="1"/>
              <a:t>cùng</a:t>
            </a:r>
            <a:r>
              <a:rPr lang="en-US" dirty="0"/>
              <a:t> </a:t>
            </a:r>
            <a:r>
              <a:rPr lang="en-US" dirty="0" err="1"/>
              <a:t>tránh</a:t>
            </a:r>
            <a:r>
              <a:rPr lang="en-US" dirty="0"/>
              <a:t> </a:t>
            </a:r>
            <a:r>
              <a:rPr lang="en-US" dirty="0" err="1"/>
              <a:t>việc</a:t>
            </a:r>
            <a:r>
              <a:rPr lang="en-US" dirty="0"/>
              <a:t> </a:t>
            </a:r>
            <a:r>
              <a:rPr lang="en-US" dirty="0" err="1"/>
              <a:t>thiếu</a:t>
            </a:r>
            <a:r>
              <a:rPr lang="en-US" dirty="0"/>
              <a:t> </a:t>
            </a:r>
            <a:r>
              <a:rPr lang="en-US" dirty="0" err="1"/>
              <a:t>thời</a:t>
            </a:r>
            <a:r>
              <a:rPr lang="en-US" dirty="0"/>
              <a:t> </a:t>
            </a:r>
            <a:r>
              <a:rPr lang="en-US" dirty="0" err="1"/>
              <a:t>gian</a:t>
            </a:r>
            <a:r>
              <a:rPr lang="en-US" dirty="0"/>
              <a:t> </a:t>
            </a:r>
            <a:r>
              <a:rPr lang="en-US" dirty="0" err="1"/>
              <a:t>cho</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phía</a:t>
            </a:r>
            <a:r>
              <a:rPr lang="en-US" dirty="0"/>
              <a:t> </a:t>
            </a:r>
            <a:r>
              <a:rPr lang="en-US" dirty="0" err="1"/>
              <a:t>sau</a:t>
            </a:r>
            <a:r>
              <a:rPr lang="en-US" dirty="0"/>
              <a:t>.</a:t>
            </a:r>
          </a:p>
          <a:p>
            <a:endParaRPr lang="en-US" dirty="0"/>
          </a:p>
        </p:txBody>
      </p:sp>
      <p:sp>
        <p:nvSpPr>
          <p:cNvPr id="4" name="Slide Number Placeholder 3"/>
          <p:cNvSpPr>
            <a:spLocks noGrp="1"/>
          </p:cNvSpPr>
          <p:nvPr>
            <p:ph type="sldNum" sz="quarter" idx="5"/>
          </p:nvPr>
        </p:nvSpPr>
        <p:spPr/>
        <p:txBody>
          <a:bodyPr/>
          <a:lstStyle/>
          <a:p>
            <a:fld id="{AA1B787E-0E3A-4573-82E4-7080FD297EEF}" type="slidenum">
              <a:rPr lang="en-US" smtClean="0"/>
              <a:t>12</a:t>
            </a:fld>
            <a:endParaRPr lang="en-US"/>
          </a:p>
        </p:txBody>
      </p:sp>
    </p:spTree>
    <p:extLst>
      <p:ext uri="{BB962C8B-B14F-4D97-AF65-F5344CB8AC3E}">
        <p14:creationId xmlns:p14="http://schemas.microsoft.com/office/powerpoint/2010/main" val="3093796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endParaRPr lang="vi-VN"/>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1371600" rtl="0" eaLnBrk="1" fontAlgn="base" latinLnBrk="0" hangingPunct="1">
              <a:lnSpc>
                <a:spcPct val="100000"/>
              </a:lnSpc>
              <a:spcBef>
                <a:spcPct val="0"/>
              </a:spcBef>
              <a:spcAft>
                <a:spcPct val="0"/>
              </a:spcAft>
              <a:buClrTx/>
              <a:buSzTx/>
              <a:buFontTx/>
              <a:buNone/>
              <a:tabLst/>
              <a:defRPr/>
            </a:pPr>
            <a:fld id="{4680CF24-C13B-4E7F-BA3C-D889C4D0559C}" type="datetimeFigureOut">
              <a:rPr kumimoji="0" lang="en-US" sz="2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1371600" rtl="0" eaLnBrk="1" fontAlgn="base" latinLnBrk="0" hangingPunct="1">
                <a:lnSpc>
                  <a:spcPct val="100000"/>
                </a:lnSpc>
                <a:spcBef>
                  <a:spcPct val="0"/>
                </a:spcBef>
                <a:spcAft>
                  <a:spcPct val="0"/>
                </a:spcAft>
                <a:buClrTx/>
                <a:buSzTx/>
                <a:buFontTx/>
                <a:buNone/>
                <a:tabLst/>
                <a:defRPr/>
              </a:pPr>
              <a:t>20/08/2024</a:t>
            </a:fld>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1371600" rtl="0" eaLnBrk="1" fontAlgn="base" latinLnBrk="0" hangingPunct="1">
              <a:lnSpc>
                <a:spcPct val="100000"/>
              </a:lnSpc>
              <a:spcBef>
                <a:spcPct val="0"/>
              </a:spcBef>
              <a:spcAft>
                <a:spcPct val="0"/>
              </a:spcAft>
              <a:buClrTx/>
              <a:buSzTx/>
              <a:buFontTx/>
              <a:buNone/>
              <a:tabLst/>
              <a:defRPr/>
            </a:pPr>
            <a:fld id="{438586B3-1514-473A-A384-0B43506EB897}" type="slidenum">
              <a:rPr kumimoji="0" lang="en-US" altLang="vi-VN" sz="21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1371600" rtl="0" eaLnBrk="1" fontAlgn="base" latinLnBrk="0" hangingPunct="1">
                <a:lnSpc>
                  <a:spcPct val="100000"/>
                </a:lnSpc>
                <a:spcBef>
                  <a:spcPct val="0"/>
                </a:spcBef>
                <a:spcAft>
                  <a:spcPct val="0"/>
                </a:spcAft>
                <a:buClrTx/>
                <a:buSzTx/>
                <a:buFontTx/>
                <a:buNone/>
                <a:tabLst/>
                <a:defRPr/>
              </a:pPr>
              <a:t>‹#›</a:t>
            </a:fld>
            <a:endParaRPr kumimoji="0" lang="en-US" altLang="vi-VN" sz="21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971725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1371600" rtl="0" eaLnBrk="1" fontAlgn="base" latinLnBrk="0" hangingPunct="1">
              <a:lnSpc>
                <a:spcPct val="100000"/>
              </a:lnSpc>
              <a:spcBef>
                <a:spcPct val="0"/>
              </a:spcBef>
              <a:spcAft>
                <a:spcPct val="0"/>
              </a:spcAft>
              <a:buClrTx/>
              <a:buSzTx/>
              <a:buFontTx/>
              <a:buNone/>
              <a:tabLst/>
              <a:defRPr/>
            </a:pPr>
            <a:fld id="{DF9EE458-A709-4284-887D-ABDDA76D283E}" type="datetimeFigureOut">
              <a:rPr kumimoji="0" lang="en-US" sz="2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1371600" rtl="0" eaLnBrk="1" fontAlgn="base" latinLnBrk="0" hangingPunct="1">
                <a:lnSpc>
                  <a:spcPct val="100000"/>
                </a:lnSpc>
                <a:spcBef>
                  <a:spcPct val="0"/>
                </a:spcBef>
                <a:spcAft>
                  <a:spcPct val="0"/>
                </a:spcAft>
                <a:buClrTx/>
                <a:buSzTx/>
                <a:buFontTx/>
                <a:buNone/>
                <a:tabLst/>
                <a:defRPr/>
              </a:pPr>
              <a:t>20/08/2024</a:t>
            </a:fld>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1371600" rtl="0" eaLnBrk="1" fontAlgn="base" latinLnBrk="0" hangingPunct="1">
              <a:lnSpc>
                <a:spcPct val="100000"/>
              </a:lnSpc>
              <a:spcBef>
                <a:spcPct val="0"/>
              </a:spcBef>
              <a:spcAft>
                <a:spcPct val="0"/>
              </a:spcAft>
              <a:buClrTx/>
              <a:buSzTx/>
              <a:buFontTx/>
              <a:buNone/>
              <a:tabLst/>
              <a:defRPr/>
            </a:pPr>
            <a:fld id="{87A04D0D-FCF3-4450-983A-B613B916010C}" type="slidenum">
              <a:rPr kumimoji="0" lang="en-US" altLang="vi-VN" sz="21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1371600" rtl="0" eaLnBrk="1" fontAlgn="base" latinLnBrk="0" hangingPunct="1">
                <a:lnSpc>
                  <a:spcPct val="100000"/>
                </a:lnSpc>
                <a:spcBef>
                  <a:spcPct val="0"/>
                </a:spcBef>
                <a:spcAft>
                  <a:spcPct val="0"/>
                </a:spcAft>
                <a:buClrTx/>
                <a:buSzTx/>
                <a:buFontTx/>
                <a:buNone/>
                <a:tabLst/>
                <a:defRPr/>
              </a:pPr>
              <a:t>‹#›</a:t>
            </a:fld>
            <a:endParaRPr kumimoji="0" lang="en-US" altLang="vi-VN" sz="21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618597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endParaRPr lang="vi-VN"/>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1371600" rtl="0" eaLnBrk="1" fontAlgn="base" latinLnBrk="0" hangingPunct="1">
              <a:lnSpc>
                <a:spcPct val="100000"/>
              </a:lnSpc>
              <a:spcBef>
                <a:spcPct val="0"/>
              </a:spcBef>
              <a:spcAft>
                <a:spcPct val="0"/>
              </a:spcAft>
              <a:buClrTx/>
              <a:buSzTx/>
              <a:buFontTx/>
              <a:buNone/>
              <a:tabLst/>
              <a:defRPr/>
            </a:pPr>
            <a:fld id="{86CF6BB2-0046-4F9B-A2D1-8D92883620F4}" type="datetimeFigureOut">
              <a:rPr kumimoji="0" lang="en-US" sz="2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1371600" rtl="0" eaLnBrk="1" fontAlgn="base" latinLnBrk="0" hangingPunct="1">
                <a:lnSpc>
                  <a:spcPct val="100000"/>
                </a:lnSpc>
                <a:spcBef>
                  <a:spcPct val="0"/>
                </a:spcBef>
                <a:spcAft>
                  <a:spcPct val="0"/>
                </a:spcAft>
                <a:buClrTx/>
                <a:buSzTx/>
                <a:buFontTx/>
                <a:buNone/>
                <a:tabLst/>
                <a:defRPr/>
              </a:pPr>
              <a:t>20/08/2024</a:t>
            </a:fld>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1371600" rtl="0" eaLnBrk="1" fontAlgn="base" latinLnBrk="0" hangingPunct="1">
              <a:lnSpc>
                <a:spcPct val="100000"/>
              </a:lnSpc>
              <a:spcBef>
                <a:spcPct val="0"/>
              </a:spcBef>
              <a:spcAft>
                <a:spcPct val="0"/>
              </a:spcAft>
              <a:buClrTx/>
              <a:buSzTx/>
              <a:buFontTx/>
              <a:buNone/>
              <a:tabLst/>
              <a:defRPr/>
            </a:pPr>
            <a:fld id="{E807B2CF-D798-48C4-891E-3E577F3C95B1}" type="slidenum">
              <a:rPr kumimoji="0" lang="en-US" altLang="vi-VN" sz="21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1371600" rtl="0" eaLnBrk="1" fontAlgn="base" latinLnBrk="0" hangingPunct="1">
                <a:lnSpc>
                  <a:spcPct val="100000"/>
                </a:lnSpc>
                <a:spcBef>
                  <a:spcPct val="0"/>
                </a:spcBef>
                <a:spcAft>
                  <a:spcPct val="0"/>
                </a:spcAft>
                <a:buClrTx/>
                <a:buSzTx/>
                <a:buFontTx/>
                <a:buNone/>
                <a:tabLst/>
                <a:defRPr/>
              </a:pPr>
              <a:t>‹#›</a:t>
            </a:fld>
            <a:endParaRPr kumimoji="0" lang="en-US" altLang="vi-VN" sz="21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902579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1371600" rtl="0" eaLnBrk="1" fontAlgn="base" latinLnBrk="0" hangingPunct="1">
              <a:lnSpc>
                <a:spcPct val="100000"/>
              </a:lnSpc>
              <a:spcBef>
                <a:spcPct val="0"/>
              </a:spcBef>
              <a:spcAft>
                <a:spcPct val="0"/>
              </a:spcAft>
              <a:buClrTx/>
              <a:buSzTx/>
              <a:buFontTx/>
              <a:buNone/>
              <a:tabLst/>
              <a:defRPr/>
            </a:pPr>
            <a:fld id="{14F9721C-396E-4C52-ABD1-18C6168FAA5D}" type="datetimeFigureOut">
              <a:rPr kumimoji="0" lang="en-US" sz="2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1371600" rtl="0" eaLnBrk="1" fontAlgn="base" latinLnBrk="0" hangingPunct="1">
                <a:lnSpc>
                  <a:spcPct val="100000"/>
                </a:lnSpc>
                <a:spcBef>
                  <a:spcPct val="0"/>
                </a:spcBef>
                <a:spcAft>
                  <a:spcPct val="0"/>
                </a:spcAft>
                <a:buClrTx/>
                <a:buSzTx/>
                <a:buFontTx/>
                <a:buNone/>
                <a:tabLst/>
                <a:defRPr/>
              </a:pPr>
              <a:t>20/08/2024</a:t>
            </a:fld>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1371600" rtl="0" eaLnBrk="1" fontAlgn="base" latinLnBrk="0" hangingPunct="1">
              <a:lnSpc>
                <a:spcPct val="100000"/>
              </a:lnSpc>
              <a:spcBef>
                <a:spcPct val="0"/>
              </a:spcBef>
              <a:spcAft>
                <a:spcPct val="0"/>
              </a:spcAft>
              <a:buClrTx/>
              <a:buSzTx/>
              <a:buFontTx/>
              <a:buNone/>
              <a:tabLst/>
              <a:defRPr/>
            </a:pPr>
            <a:fld id="{62B0F117-1849-4CCB-B2BF-614A9E48695B}" type="slidenum">
              <a:rPr kumimoji="0" lang="en-US" altLang="vi-VN" sz="21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1371600" rtl="0" eaLnBrk="1" fontAlgn="base" latinLnBrk="0" hangingPunct="1">
                <a:lnSpc>
                  <a:spcPct val="100000"/>
                </a:lnSpc>
                <a:spcBef>
                  <a:spcPct val="0"/>
                </a:spcBef>
                <a:spcAft>
                  <a:spcPct val="0"/>
                </a:spcAft>
                <a:buClrTx/>
                <a:buSzTx/>
                <a:buFontTx/>
                <a:buNone/>
                <a:tabLst/>
                <a:defRPr/>
              </a:pPr>
              <a:t>‹#›</a:t>
            </a:fld>
            <a:endParaRPr kumimoji="0" lang="en-US" altLang="vi-VN" sz="21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314173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1371600" rtl="0" eaLnBrk="1" fontAlgn="base" latinLnBrk="0" hangingPunct="1">
              <a:lnSpc>
                <a:spcPct val="100000"/>
              </a:lnSpc>
              <a:spcBef>
                <a:spcPct val="0"/>
              </a:spcBef>
              <a:spcAft>
                <a:spcPct val="0"/>
              </a:spcAft>
              <a:buClrTx/>
              <a:buSzTx/>
              <a:buFontTx/>
              <a:buNone/>
              <a:tabLst/>
              <a:defRPr/>
            </a:pPr>
            <a:fld id="{1DA98FA2-6DF5-48B4-96F0-924270370AB1}" type="datetimeFigureOut">
              <a:rPr kumimoji="0" lang="en-US" sz="2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1371600" rtl="0" eaLnBrk="1" fontAlgn="base" latinLnBrk="0" hangingPunct="1">
                <a:lnSpc>
                  <a:spcPct val="100000"/>
                </a:lnSpc>
                <a:spcBef>
                  <a:spcPct val="0"/>
                </a:spcBef>
                <a:spcAft>
                  <a:spcPct val="0"/>
                </a:spcAft>
                <a:buClrTx/>
                <a:buSzTx/>
                <a:buFontTx/>
                <a:buNone/>
                <a:tabLst/>
                <a:defRPr/>
              </a:pPr>
              <a:t>20/08/2024</a:t>
            </a:fld>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1371600" rtl="0" eaLnBrk="1" fontAlgn="base" latinLnBrk="0" hangingPunct="1">
              <a:lnSpc>
                <a:spcPct val="100000"/>
              </a:lnSpc>
              <a:spcBef>
                <a:spcPct val="0"/>
              </a:spcBef>
              <a:spcAft>
                <a:spcPct val="0"/>
              </a:spcAft>
              <a:buClrTx/>
              <a:buSzTx/>
              <a:buFontTx/>
              <a:buNone/>
              <a:tabLst/>
              <a:defRPr/>
            </a:pPr>
            <a:fld id="{D164BA80-BBFF-414E-B729-90A86A96B2F9}" type="slidenum">
              <a:rPr kumimoji="0" lang="en-US" altLang="vi-VN" sz="21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1371600" rtl="0" eaLnBrk="1" fontAlgn="base" latinLnBrk="0" hangingPunct="1">
                <a:lnSpc>
                  <a:spcPct val="100000"/>
                </a:lnSpc>
                <a:spcBef>
                  <a:spcPct val="0"/>
                </a:spcBef>
                <a:spcAft>
                  <a:spcPct val="0"/>
                </a:spcAft>
                <a:buClrTx/>
                <a:buSzTx/>
                <a:buFontTx/>
                <a:buNone/>
                <a:tabLst/>
                <a:defRPr/>
              </a:pPr>
              <a:t>‹#›</a:t>
            </a:fld>
            <a:endParaRPr kumimoji="0" lang="en-US" altLang="vi-VN" sz="21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709413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marL="0" marR="0" lvl="0" indent="0" algn="l" defTabSz="1371600" rtl="0" eaLnBrk="1" fontAlgn="base" latinLnBrk="0" hangingPunct="1">
              <a:lnSpc>
                <a:spcPct val="100000"/>
              </a:lnSpc>
              <a:spcBef>
                <a:spcPct val="0"/>
              </a:spcBef>
              <a:spcAft>
                <a:spcPct val="0"/>
              </a:spcAft>
              <a:buClrTx/>
              <a:buSzTx/>
              <a:buFontTx/>
              <a:buNone/>
              <a:tabLst/>
              <a:defRPr/>
            </a:pPr>
            <a:fld id="{FE76254D-7906-48F2-8685-D7F27B3DD1B9}" type="datetimeFigureOut">
              <a:rPr kumimoji="0" lang="en-US" sz="2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1371600" rtl="0" eaLnBrk="1" fontAlgn="base" latinLnBrk="0" hangingPunct="1">
                <a:lnSpc>
                  <a:spcPct val="100000"/>
                </a:lnSpc>
                <a:spcBef>
                  <a:spcPct val="0"/>
                </a:spcBef>
                <a:spcAft>
                  <a:spcPct val="0"/>
                </a:spcAft>
                <a:buClrTx/>
                <a:buSzTx/>
                <a:buFontTx/>
                <a:buNone/>
                <a:tabLst/>
                <a:defRPr/>
              </a:pPr>
              <a:t>20/08/2024</a:t>
            </a:fld>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1371600" rtl="0" eaLnBrk="1" fontAlgn="base" latinLnBrk="0" hangingPunct="1">
              <a:lnSpc>
                <a:spcPct val="100000"/>
              </a:lnSpc>
              <a:spcBef>
                <a:spcPct val="0"/>
              </a:spcBef>
              <a:spcAft>
                <a:spcPct val="0"/>
              </a:spcAft>
              <a:buClrTx/>
              <a:buSzTx/>
              <a:buFontTx/>
              <a:buNone/>
              <a:tabLst/>
              <a:defRPr/>
            </a:pPr>
            <a:fld id="{F7B6DDEA-4EAC-40BF-82C2-C6EE68F2EE20}" type="slidenum">
              <a:rPr kumimoji="0" lang="en-US" altLang="vi-VN" sz="21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1371600" rtl="0" eaLnBrk="1" fontAlgn="base" latinLnBrk="0" hangingPunct="1">
                <a:lnSpc>
                  <a:spcPct val="100000"/>
                </a:lnSpc>
                <a:spcBef>
                  <a:spcPct val="0"/>
                </a:spcBef>
                <a:spcAft>
                  <a:spcPct val="0"/>
                </a:spcAft>
                <a:buClrTx/>
                <a:buSzTx/>
                <a:buFontTx/>
                <a:buNone/>
                <a:tabLst/>
                <a:defRPr/>
              </a:pPr>
              <a:t>‹#›</a:t>
            </a:fld>
            <a:endParaRPr kumimoji="0" lang="en-US" altLang="vi-VN" sz="21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86791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1371600" rtl="0" eaLnBrk="1" fontAlgn="base" latinLnBrk="0" hangingPunct="1">
              <a:lnSpc>
                <a:spcPct val="100000"/>
              </a:lnSpc>
              <a:spcBef>
                <a:spcPct val="0"/>
              </a:spcBef>
              <a:spcAft>
                <a:spcPct val="0"/>
              </a:spcAft>
              <a:buClrTx/>
              <a:buSzTx/>
              <a:buFontTx/>
              <a:buNone/>
              <a:tabLst/>
              <a:defRPr/>
            </a:pPr>
            <a:fld id="{5AAA0ED2-F414-4082-8433-89DD81467D08}" type="datetimeFigureOut">
              <a:rPr kumimoji="0" lang="en-US" sz="2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1371600" rtl="0" eaLnBrk="1" fontAlgn="base" latinLnBrk="0" hangingPunct="1">
                <a:lnSpc>
                  <a:spcPct val="100000"/>
                </a:lnSpc>
                <a:spcBef>
                  <a:spcPct val="0"/>
                </a:spcBef>
                <a:spcAft>
                  <a:spcPct val="0"/>
                </a:spcAft>
                <a:buClrTx/>
                <a:buSzTx/>
                <a:buFontTx/>
                <a:buNone/>
                <a:tabLst/>
                <a:defRPr/>
              </a:pPr>
              <a:t>20/08/2024</a:t>
            </a:fld>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1371600" rtl="0" eaLnBrk="1" fontAlgn="base" latinLnBrk="0" hangingPunct="1">
              <a:lnSpc>
                <a:spcPct val="100000"/>
              </a:lnSpc>
              <a:spcBef>
                <a:spcPct val="0"/>
              </a:spcBef>
              <a:spcAft>
                <a:spcPct val="0"/>
              </a:spcAft>
              <a:buClrTx/>
              <a:buSzTx/>
              <a:buFontTx/>
              <a:buNone/>
              <a:tabLst/>
              <a:defRPr/>
            </a:pPr>
            <a:fld id="{C08236A3-B2CE-47FE-A175-A38B05C7E99A}" type="slidenum">
              <a:rPr kumimoji="0" lang="en-US" altLang="vi-VN" sz="21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1371600" rtl="0" eaLnBrk="1" fontAlgn="base" latinLnBrk="0" hangingPunct="1">
                <a:lnSpc>
                  <a:spcPct val="100000"/>
                </a:lnSpc>
                <a:spcBef>
                  <a:spcPct val="0"/>
                </a:spcBef>
                <a:spcAft>
                  <a:spcPct val="0"/>
                </a:spcAft>
                <a:buClrTx/>
                <a:buSzTx/>
                <a:buFontTx/>
                <a:buNone/>
                <a:tabLst/>
                <a:defRPr/>
              </a:pPr>
              <a:t>‹#›</a:t>
            </a:fld>
            <a:endParaRPr kumimoji="0" lang="en-US" altLang="vi-VN" sz="21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169092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endParaRPr lang="vi-VN"/>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1371600" rtl="0" eaLnBrk="1" fontAlgn="base" latinLnBrk="0" hangingPunct="1">
              <a:lnSpc>
                <a:spcPct val="100000"/>
              </a:lnSpc>
              <a:spcBef>
                <a:spcPct val="0"/>
              </a:spcBef>
              <a:spcAft>
                <a:spcPct val="0"/>
              </a:spcAft>
              <a:buClrTx/>
              <a:buSzTx/>
              <a:buFontTx/>
              <a:buNone/>
              <a:tabLst/>
              <a:defRPr/>
            </a:pPr>
            <a:fld id="{E0091CD1-A1E2-4B0C-88F6-ED5E3A7B53BD}" type="datetimeFigureOut">
              <a:rPr kumimoji="0" lang="en-US" sz="2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1371600" rtl="0" eaLnBrk="1" fontAlgn="base" latinLnBrk="0" hangingPunct="1">
                <a:lnSpc>
                  <a:spcPct val="100000"/>
                </a:lnSpc>
                <a:spcBef>
                  <a:spcPct val="0"/>
                </a:spcBef>
                <a:spcAft>
                  <a:spcPct val="0"/>
                </a:spcAft>
                <a:buClrTx/>
                <a:buSzTx/>
                <a:buFontTx/>
                <a:buNone/>
                <a:tabLst/>
                <a:defRPr/>
              </a:pPr>
              <a:t>20/08/2024</a:t>
            </a:fld>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1371600" rtl="0" eaLnBrk="1" fontAlgn="base" latinLnBrk="0" hangingPunct="1">
              <a:lnSpc>
                <a:spcPct val="100000"/>
              </a:lnSpc>
              <a:spcBef>
                <a:spcPct val="0"/>
              </a:spcBef>
              <a:spcAft>
                <a:spcPct val="0"/>
              </a:spcAft>
              <a:buClrTx/>
              <a:buSzTx/>
              <a:buFontTx/>
              <a:buNone/>
              <a:tabLst/>
              <a:defRPr/>
            </a:pPr>
            <a:fld id="{CFF0CBC9-CC3F-4DD4-9B98-18BF56D5FE9E}" type="slidenum">
              <a:rPr kumimoji="0" lang="en-US" altLang="vi-VN" sz="21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1371600" rtl="0" eaLnBrk="1" fontAlgn="base" latinLnBrk="0" hangingPunct="1">
                <a:lnSpc>
                  <a:spcPct val="100000"/>
                </a:lnSpc>
                <a:spcBef>
                  <a:spcPct val="0"/>
                </a:spcBef>
                <a:spcAft>
                  <a:spcPct val="0"/>
                </a:spcAft>
                <a:buClrTx/>
                <a:buSzTx/>
                <a:buFontTx/>
                <a:buNone/>
                <a:tabLst/>
                <a:defRPr/>
              </a:pPr>
              <a:t>‹#›</a:t>
            </a:fld>
            <a:endParaRPr kumimoji="0" lang="en-US" altLang="vi-VN" sz="21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04253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endParaRPr lang="vi-VN"/>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vi-VN" noProof="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1371600" rtl="0" eaLnBrk="1" fontAlgn="base" latinLnBrk="0" hangingPunct="1">
              <a:lnSpc>
                <a:spcPct val="100000"/>
              </a:lnSpc>
              <a:spcBef>
                <a:spcPct val="0"/>
              </a:spcBef>
              <a:spcAft>
                <a:spcPct val="0"/>
              </a:spcAft>
              <a:buClrTx/>
              <a:buSzTx/>
              <a:buFontTx/>
              <a:buNone/>
              <a:tabLst/>
              <a:defRPr/>
            </a:pPr>
            <a:fld id="{53BAC1F6-B274-4B1B-8B61-A1648B4CCBD6}" type="datetimeFigureOut">
              <a:rPr kumimoji="0" lang="en-US" sz="2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1371600" rtl="0" eaLnBrk="1" fontAlgn="base" latinLnBrk="0" hangingPunct="1">
                <a:lnSpc>
                  <a:spcPct val="100000"/>
                </a:lnSpc>
                <a:spcBef>
                  <a:spcPct val="0"/>
                </a:spcBef>
                <a:spcAft>
                  <a:spcPct val="0"/>
                </a:spcAft>
                <a:buClrTx/>
                <a:buSzTx/>
                <a:buFontTx/>
                <a:buNone/>
                <a:tabLst/>
                <a:defRPr/>
              </a:pPr>
              <a:t>20/08/2024</a:t>
            </a:fld>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1371600" rtl="0" eaLnBrk="1" fontAlgn="base" latinLnBrk="0" hangingPunct="1">
              <a:lnSpc>
                <a:spcPct val="100000"/>
              </a:lnSpc>
              <a:spcBef>
                <a:spcPct val="0"/>
              </a:spcBef>
              <a:spcAft>
                <a:spcPct val="0"/>
              </a:spcAft>
              <a:buClrTx/>
              <a:buSzTx/>
              <a:buFontTx/>
              <a:buNone/>
              <a:tabLst/>
              <a:defRPr/>
            </a:pPr>
            <a:fld id="{466043AA-D7AE-4C1E-8843-74523AF9CA21}" type="slidenum">
              <a:rPr kumimoji="0" lang="en-US" altLang="vi-VN" sz="21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1371600" rtl="0" eaLnBrk="1" fontAlgn="base" latinLnBrk="0" hangingPunct="1">
                <a:lnSpc>
                  <a:spcPct val="100000"/>
                </a:lnSpc>
                <a:spcBef>
                  <a:spcPct val="0"/>
                </a:spcBef>
                <a:spcAft>
                  <a:spcPct val="0"/>
                </a:spcAft>
                <a:buClrTx/>
                <a:buSzTx/>
                <a:buFontTx/>
                <a:buNone/>
                <a:tabLst/>
                <a:defRPr/>
              </a:pPr>
              <a:t>‹#›</a:t>
            </a:fld>
            <a:endParaRPr kumimoji="0" lang="en-US" altLang="vi-VN" sz="21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61771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1371600" rtl="0" eaLnBrk="1" fontAlgn="base" latinLnBrk="0" hangingPunct="1">
              <a:lnSpc>
                <a:spcPct val="100000"/>
              </a:lnSpc>
              <a:spcBef>
                <a:spcPct val="0"/>
              </a:spcBef>
              <a:spcAft>
                <a:spcPct val="0"/>
              </a:spcAft>
              <a:buClrTx/>
              <a:buSzTx/>
              <a:buFontTx/>
              <a:buNone/>
              <a:tabLst/>
              <a:defRPr/>
            </a:pPr>
            <a:fld id="{3E6CF540-9FDC-4904-9FBC-6CDC714B1207}" type="datetimeFigureOut">
              <a:rPr kumimoji="0" lang="en-US" sz="2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1371600" rtl="0" eaLnBrk="1" fontAlgn="base" latinLnBrk="0" hangingPunct="1">
                <a:lnSpc>
                  <a:spcPct val="100000"/>
                </a:lnSpc>
                <a:spcBef>
                  <a:spcPct val="0"/>
                </a:spcBef>
                <a:spcAft>
                  <a:spcPct val="0"/>
                </a:spcAft>
                <a:buClrTx/>
                <a:buSzTx/>
                <a:buFontTx/>
                <a:buNone/>
                <a:tabLst/>
                <a:defRPr/>
              </a:pPr>
              <a:t>20/08/2024</a:t>
            </a:fld>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1371600" rtl="0" eaLnBrk="1" fontAlgn="base" latinLnBrk="0" hangingPunct="1">
              <a:lnSpc>
                <a:spcPct val="100000"/>
              </a:lnSpc>
              <a:spcBef>
                <a:spcPct val="0"/>
              </a:spcBef>
              <a:spcAft>
                <a:spcPct val="0"/>
              </a:spcAft>
              <a:buClrTx/>
              <a:buSzTx/>
              <a:buFontTx/>
              <a:buNone/>
              <a:tabLst/>
              <a:defRPr/>
            </a:pPr>
            <a:fld id="{1B2199E8-C7FA-4C14-B7E3-252113DBEFA8}" type="slidenum">
              <a:rPr kumimoji="0" lang="en-US" altLang="vi-VN" sz="21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1371600" rtl="0" eaLnBrk="1" fontAlgn="base" latinLnBrk="0" hangingPunct="1">
                <a:lnSpc>
                  <a:spcPct val="100000"/>
                </a:lnSpc>
                <a:spcBef>
                  <a:spcPct val="0"/>
                </a:spcBef>
                <a:spcAft>
                  <a:spcPct val="0"/>
                </a:spcAft>
                <a:buClrTx/>
                <a:buSzTx/>
                <a:buFontTx/>
                <a:buNone/>
                <a:tabLst/>
                <a:defRPr/>
              </a:pPr>
              <a:t>‹#›</a:t>
            </a:fld>
            <a:endParaRPr kumimoji="0" lang="en-US" altLang="vi-VN" sz="21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344510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1371600" rtl="0" eaLnBrk="1" fontAlgn="base" latinLnBrk="0" hangingPunct="1">
              <a:lnSpc>
                <a:spcPct val="100000"/>
              </a:lnSpc>
              <a:spcBef>
                <a:spcPct val="0"/>
              </a:spcBef>
              <a:spcAft>
                <a:spcPct val="0"/>
              </a:spcAft>
              <a:buClrTx/>
              <a:buSzTx/>
              <a:buFontTx/>
              <a:buNone/>
              <a:tabLst/>
              <a:defRPr/>
            </a:pPr>
            <a:fld id="{A16CD59D-42FC-42D4-B1D8-D720AD285D62}" type="datetimeFigureOut">
              <a:rPr kumimoji="0" lang="en-US" sz="2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1371600" rtl="0" eaLnBrk="1" fontAlgn="base" latinLnBrk="0" hangingPunct="1">
                <a:lnSpc>
                  <a:spcPct val="100000"/>
                </a:lnSpc>
                <a:spcBef>
                  <a:spcPct val="0"/>
                </a:spcBef>
                <a:spcAft>
                  <a:spcPct val="0"/>
                </a:spcAft>
                <a:buClrTx/>
                <a:buSzTx/>
                <a:buFontTx/>
                <a:buNone/>
                <a:tabLst/>
                <a:defRPr/>
              </a:pPr>
              <a:t>20/08/2024</a:t>
            </a:fld>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1371600" rtl="0" eaLnBrk="1" fontAlgn="base" latinLnBrk="0" hangingPunct="1">
              <a:lnSpc>
                <a:spcPct val="100000"/>
              </a:lnSpc>
              <a:spcBef>
                <a:spcPct val="0"/>
              </a:spcBef>
              <a:spcAft>
                <a:spcPct val="0"/>
              </a:spcAft>
              <a:buClrTx/>
              <a:buSzTx/>
              <a:buFontTx/>
              <a:buNone/>
              <a:tabLst/>
              <a:defRPr/>
            </a:pPr>
            <a:fld id="{E9407451-ACB2-4E5B-A881-26052AE4B13C}" type="slidenum">
              <a:rPr kumimoji="0" lang="en-US" altLang="vi-VN" sz="21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1371600" rtl="0" eaLnBrk="1" fontAlgn="base" latinLnBrk="0" hangingPunct="1">
                <a:lnSpc>
                  <a:spcPct val="100000"/>
                </a:lnSpc>
                <a:spcBef>
                  <a:spcPct val="0"/>
                </a:spcBef>
                <a:spcAft>
                  <a:spcPct val="0"/>
                </a:spcAft>
                <a:buClrTx/>
                <a:buSzTx/>
                <a:buFontTx/>
                <a:buNone/>
                <a:tabLst/>
                <a:defRPr/>
              </a:pPr>
              <a:t>‹#›</a:t>
            </a:fld>
            <a:endParaRPr kumimoji="0" lang="en-US" altLang="vi-VN" sz="21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712607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1371600" rtl="0" eaLnBrk="0" fontAlgn="base" latinLnBrk="0" hangingPunct="0">
              <a:lnSpc>
                <a:spcPct val="100000"/>
              </a:lnSpc>
              <a:spcBef>
                <a:spcPct val="0"/>
              </a:spcBef>
              <a:spcAft>
                <a:spcPct val="0"/>
              </a:spcAft>
              <a:buClrTx/>
              <a:buSzTx/>
              <a:buFontTx/>
              <a:buNone/>
              <a:tabLst/>
              <a:defRPr/>
            </a:pPr>
            <a:fld id="{3EEC710E-A8BB-407D-90E0-5EB150B54B5D}" type="datetimeFigureOut">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1371600" rtl="0" eaLnBrk="0" fontAlgn="base" latinLnBrk="0" hangingPunct="0">
                <a:lnSpc>
                  <a:spcPct val="100000"/>
                </a:lnSpc>
                <a:spcBef>
                  <a:spcPct val="0"/>
                </a:spcBef>
                <a:spcAft>
                  <a:spcPct val="0"/>
                </a:spcAft>
                <a:buClrTx/>
                <a:buSzTx/>
                <a:buFontTx/>
                <a:buNone/>
                <a:tabLst/>
                <a:defRPr/>
              </a:pPr>
              <a:t>20/08/2024</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1371600" rtl="0" eaLnBrk="0" fontAlgn="base" latinLnBrk="0" hangingPunct="0">
              <a:lnSpc>
                <a:spcPct val="100000"/>
              </a:lnSpc>
              <a:spcBef>
                <a:spcPct val="0"/>
              </a:spcBef>
              <a:spcAft>
                <a:spcPct val="0"/>
              </a:spcAft>
              <a:buClrTx/>
              <a:buSzTx/>
              <a:buFontTx/>
              <a:buNone/>
              <a:tabLst/>
              <a:defRPr/>
            </a:pPr>
            <a:fld id="{C06D2343-B525-4FAF-88B3-17F362185307}" type="slidenum">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13716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2471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1371600" rtl="0" eaLnBrk="0" fontAlgn="base" latinLnBrk="0" hangingPunct="0">
              <a:lnSpc>
                <a:spcPct val="100000"/>
              </a:lnSpc>
              <a:spcBef>
                <a:spcPct val="0"/>
              </a:spcBef>
              <a:spcAft>
                <a:spcPct val="0"/>
              </a:spcAft>
              <a:buClrTx/>
              <a:buSzTx/>
              <a:buFontTx/>
              <a:buNone/>
              <a:tabLst/>
              <a:defRPr/>
            </a:pPr>
            <a:fld id="{4C3E406F-D910-4345-9B67-428BB95EA22C}" type="datetimeFigureOut">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1371600" rtl="0" eaLnBrk="0" fontAlgn="base" latinLnBrk="0" hangingPunct="0">
                <a:lnSpc>
                  <a:spcPct val="100000"/>
                </a:lnSpc>
                <a:spcBef>
                  <a:spcPct val="0"/>
                </a:spcBef>
                <a:spcAft>
                  <a:spcPct val="0"/>
                </a:spcAft>
                <a:buClrTx/>
                <a:buSzTx/>
                <a:buFontTx/>
                <a:buNone/>
                <a:tabLst/>
                <a:defRPr/>
              </a:pPr>
              <a:t>20/08/2024</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1371600" rtl="0" eaLnBrk="0" fontAlgn="base" latinLnBrk="0" hangingPunct="0">
              <a:lnSpc>
                <a:spcPct val="100000"/>
              </a:lnSpc>
              <a:spcBef>
                <a:spcPct val="0"/>
              </a:spcBef>
              <a:spcAft>
                <a:spcPct val="0"/>
              </a:spcAft>
              <a:buClrTx/>
              <a:buSzTx/>
              <a:buFontTx/>
              <a:buNone/>
              <a:tabLst/>
              <a:defRPr/>
            </a:pPr>
            <a:fld id="{6EBFB4EA-4F0B-452D-8420-DF0B212D440C}" type="slidenum">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13716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3474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1371600" rtl="0" eaLnBrk="0" fontAlgn="base" latinLnBrk="0" hangingPunct="0">
              <a:lnSpc>
                <a:spcPct val="100000"/>
              </a:lnSpc>
              <a:spcBef>
                <a:spcPct val="0"/>
              </a:spcBef>
              <a:spcAft>
                <a:spcPct val="0"/>
              </a:spcAft>
              <a:buClrTx/>
              <a:buSzTx/>
              <a:buFontTx/>
              <a:buNone/>
              <a:tabLst/>
              <a:defRPr/>
            </a:pPr>
            <a:fld id="{F9FCDE28-6BA7-40AE-811F-3305D18E0DF5}" type="datetimeFigureOut">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1371600" rtl="0" eaLnBrk="0" fontAlgn="base" latinLnBrk="0" hangingPunct="0">
                <a:lnSpc>
                  <a:spcPct val="100000"/>
                </a:lnSpc>
                <a:spcBef>
                  <a:spcPct val="0"/>
                </a:spcBef>
                <a:spcAft>
                  <a:spcPct val="0"/>
                </a:spcAft>
                <a:buClrTx/>
                <a:buSzTx/>
                <a:buFontTx/>
                <a:buNone/>
                <a:tabLst/>
                <a:defRPr/>
              </a:pPr>
              <a:t>20/08/2024</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1371600" rtl="0" eaLnBrk="0" fontAlgn="base" latinLnBrk="0" hangingPunct="0">
              <a:lnSpc>
                <a:spcPct val="100000"/>
              </a:lnSpc>
              <a:spcBef>
                <a:spcPct val="0"/>
              </a:spcBef>
              <a:spcAft>
                <a:spcPct val="0"/>
              </a:spcAft>
              <a:buClrTx/>
              <a:buSzTx/>
              <a:buFontTx/>
              <a:buNone/>
              <a:tabLst/>
              <a:defRPr/>
            </a:pPr>
            <a:fld id="{106D394F-542F-4366-B35C-7A293FA8D378}" type="slidenum">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13716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798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marL="0" marR="0" lvl="0" indent="0" algn="l" defTabSz="1371600" rtl="0" eaLnBrk="0" fontAlgn="base" latinLnBrk="0" hangingPunct="0">
              <a:lnSpc>
                <a:spcPct val="100000"/>
              </a:lnSpc>
              <a:spcBef>
                <a:spcPct val="0"/>
              </a:spcBef>
              <a:spcAft>
                <a:spcPct val="0"/>
              </a:spcAft>
              <a:buClrTx/>
              <a:buSzTx/>
              <a:buFontTx/>
              <a:buNone/>
              <a:tabLst/>
              <a:defRPr/>
            </a:pPr>
            <a:fld id="{10A18038-C5DC-4F47-9BA1-2A9EC4EFCF38}" type="datetimeFigureOut">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1371600" rtl="0" eaLnBrk="0" fontAlgn="base" latinLnBrk="0" hangingPunct="0">
                <a:lnSpc>
                  <a:spcPct val="100000"/>
                </a:lnSpc>
                <a:spcBef>
                  <a:spcPct val="0"/>
                </a:spcBef>
                <a:spcAft>
                  <a:spcPct val="0"/>
                </a:spcAft>
                <a:buClrTx/>
                <a:buSzTx/>
                <a:buFontTx/>
                <a:buNone/>
                <a:tabLst/>
                <a:defRPr/>
              </a:pPr>
              <a:t>20/08/2024</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1371600" rtl="0" eaLnBrk="0" fontAlgn="base" latinLnBrk="0" hangingPunct="0">
              <a:lnSpc>
                <a:spcPct val="100000"/>
              </a:lnSpc>
              <a:spcBef>
                <a:spcPct val="0"/>
              </a:spcBef>
              <a:spcAft>
                <a:spcPct val="0"/>
              </a:spcAft>
              <a:buClrTx/>
              <a:buSzTx/>
              <a:buFontTx/>
              <a:buNone/>
              <a:tabLst/>
              <a:defRPr/>
            </a:pPr>
            <a:fld id="{8CEB4684-042F-4F99-AC7B-C1AFA5AD7F36}" type="slidenum">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13716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9236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marL="0" marR="0" lvl="0" indent="0" algn="l" defTabSz="1371600" rtl="0" eaLnBrk="0" fontAlgn="base" latinLnBrk="0" hangingPunct="0">
              <a:lnSpc>
                <a:spcPct val="100000"/>
              </a:lnSpc>
              <a:spcBef>
                <a:spcPct val="0"/>
              </a:spcBef>
              <a:spcAft>
                <a:spcPct val="0"/>
              </a:spcAft>
              <a:buClrTx/>
              <a:buSzTx/>
              <a:buFontTx/>
              <a:buNone/>
              <a:tabLst/>
              <a:defRPr/>
            </a:pPr>
            <a:fld id="{E4A2650D-D295-42C4-9928-9D50679600AD}" type="datetimeFigureOut">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1371600" rtl="0" eaLnBrk="0" fontAlgn="base" latinLnBrk="0" hangingPunct="0">
                <a:lnSpc>
                  <a:spcPct val="100000"/>
                </a:lnSpc>
                <a:spcBef>
                  <a:spcPct val="0"/>
                </a:spcBef>
                <a:spcAft>
                  <a:spcPct val="0"/>
                </a:spcAft>
                <a:buClrTx/>
                <a:buSzTx/>
                <a:buFontTx/>
                <a:buNone/>
                <a:tabLst/>
                <a:defRPr/>
              </a:pPr>
              <a:t>20/08/2024</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1371600" rtl="0" eaLnBrk="0" fontAlgn="base" latinLnBrk="0" hangingPunct="0">
              <a:lnSpc>
                <a:spcPct val="100000"/>
              </a:lnSpc>
              <a:spcBef>
                <a:spcPct val="0"/>
              </a:spcBef>
              <a:spcAft>
                <a:spcPct val="0"/>
              </a:spcAft>
              <a:buClrTx/>
              <a:buSzTx/>
              <a:buFontTx/>
              <a:buNone/>
              <a:tabLst/>
              <a:defRPr/>
            </a:pPr>
            <a:fld id="{A950B48B-9483-4748-860B-085297AB1179}" type="slidenum">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13716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3344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marL="0" marR="0" lvl="0" indent="0" algn="l" defTabSz="1371600" rtl="0" eaLnBrk="0" fontAlgn="base" latinLnBrk="0" hangingPunct="0">
              <a:lnSpc>
                <a:spcPct val="100000"/>
              </a:lnSpc>
              <a:spcBef>
                <a:spcPct val="0"/>
              </a:spcBef>
              <a:spcAft>
                <a:spcPct val="0"/>
              </a:spcAft>
              <a:buClrTx/>
              <a:buSzTx/>
              <a:buFontTx/>
              <a:buNone/>
              <a:tabLst/>
              <a:defRPr/>
            </a:pPr>
            <a:fld id="{4CC1FA81-5ABB-4B3A-B7CB-BCE8523A1358}" type="datetimeFigureOut">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1371600" rtl="0" eaLnBrk="0" fontAlgn="base" latinLnBrk="0" hangingPunct="0">
                <a:lnSpc>
                  <a:spcPct val="100000"/>
                </a:lnSpc>
                <a:spcBef>
                  <a:spcPct val="0"/>
                </a:spcBef>
                <a:spcAft>
                  <a:spcPct val="0"/>
                </a:spcAft>
                <a:buClrTx/>
                <a:buSzTx/>
                <a:buFontTx/>
                <a:buNone/>
                <a:tabLst/>
                <a:defRPr/>
              </a:pPr>
              <a:t>20/08/2024</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1371600" rtl="0" eaLnBrk="0" fontAlgn="base" latinLnBrk="0" hangingPunct="0">
              <a:lnSpc>
                <a:spcPct val="100000"/>
              </a:lnSpc>
              <a:spcBef>
                <a:spcPct val="0"/>
              </a:spcBef>
              <a:spcAft>
                <a:spcPct val="0"/>
              </a:spcAft>
              <a:buClrTx/>
              <a:buSzTx/>
              <a:buFontTx/>
              <a:buNone/>
              <a:tabLst/>
              <a:defRPr/>
            </a:pPr>
            <a:fld id="{3EB90A55-AD23-4124-B633-A019A916B797}" type="slidenum">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13716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5535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1371600" rtl="0" eaLnBrk="0" fontAlgn="base" latinLnBrk="0" hangingPunct="0">
              <a:lnSpc>
                <a:spcPct val="100000"/>
              </a:lnSpc>
              <a:spcBef>
                <a:spcPct val="0"/>
              </a:spcBef>
              <a:spcAft>
                <a:spcPct val="0"/>
              </a:spcAft>
              <a:buClrTx/>
              <a:buSzTx/>
              <a:buFontTx/>
              <a:buNone/>
              <a:tabLst/>
              <a:defRPr/>
            </a:pPr>
            <a:fld id="{13F8A950-4B42-4DEE-B5F6-A62498C08880}" type="datetimeFigureOut">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1371600" rtl="0" eaLnBrk="0" fontAlgn="base" latinLnBrk="0" hangingPunct="0">
                <a:lnSpc>
                  <a:spcPct val="100000"/>
                </a:lnSpc>
                <a:spcBef>
                  <a:spcPct val="0"/>
                </a:spcBef>
                <a:spcAft>
                  <a:spcPct val="0"/>
                </a:spcAft>
                <a:buClrTx/>
                <a:buSzTx/>
                <a:buFontTx/>
                <a:buNone/>
                <a:tabLst/>
                <a:defRPr/>
              </a:pPr>
              <a:t>20/08/2024</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1371600" rtl="0" eaLnBrk="0" fontAlgn="base" latinLnBrk="0" hangingPunct="0">
              <a:lnSpc>
                <a:spcPct val="100000"/>
              </a:lnSpc>
              <a:spcBef>
                <a:spcPct val="0"/>
              </a:spcBef>
              <a:spcAft>
                <a:spcPct val="0"/>
              </a:spcAft>
              <a:buClrTx/>
              <a:buSzTx/>
              <a:buFontTx/>
              <a:buNone/>
              <a:tabLst/>
              <a:defRPr/>
            </a:pPr>
            <a:fld id="{C6079008-2934-495C-9BB2-65BA4D32ACC4}" type="slidenum">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13716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538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1371600" rtl="0" eaLnBrk="0" fontAlgn="base" latinLnBrk="0" hangingPunct="0">
              <a:lnSpc>
                <a:spcPct val="100000"/>
              </a:lnSpc>
              <a:spcBef>
                <a:spcPct val="0"/>
              </a:spcBef>
              <a:spcAft>
                <a:spcPct val="0"/>
              </a:spcAft>
              <a:buClrTx/>
              <a:buSzTx/>
              <a:buFontTx/>
              <a:buNone/>
              <a:tabLst/>
              <a:defRPr/>
            </a:pPr>
            <a:fld id="{E2397452-6188-4047-9EF7-CEA6E3D81BA5}" type="datetimeFigureOut">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1371600" rtl="0" eaLnBrk="0" fontAlgn="base" latinLnBrk="0" hangingPunct="0">
                <a:lnSpc>
                  <a:spcPct val="100000"/>
                </a:lnSpc>
                <a:spcBef>
                  <a:spcPct val="0"/>
                </a:spcBef>
                <a:spcAft>
                  <a:spcPct val="0"/>
                </a:spcAft>
                <a:buClrTx/>
                <a:buSzTx/>
                <a:buFontTx/>
                <a:buNone/>
                <a:tabLst/>
                <a:defRPr/>
              </a:pPr>
              <a:t>20/08/2024</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1371600" rtl="0" eaLnBrk="0" fontAlgn="base" latinLnBrk="0" hangingPunct="0">
              <a:lnSpc>
                <a:spcPct val="100000"/>
              </a:lnSpc>
              <a:spcBef>
                <a:spcPct val="0"/>
              </a:spcBef>
              <a:spcAft>
                <a:spcPct val="0"/>
              </a:spcAft>
              <a:buClrTx/>
              <a:buSzTx/>
              <a:buFontTx/>
              <a:buNone/>
              <a:tabLst/>
              <a:defRPr/>
            </a:pPr>
            <a:fld id="{9514647E-3E1B-473C-8EB6-D7E49FABC11A}" type="slidenum">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13716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2292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1371600" rtl="0" eaLnBrk="0" fontAlgn="base" latinLnBrk="0" hangingPunct="0">
              <a:lnSpc>
                <a:spcPct val="100000"/>
              </a:lnSpc>
              <a:spcBef>
                <a:spcPct val="0"/>
              </a:spcBef>
              <a:spcAft>
                <a:spcPct val="0"/>
              </a:spcAft>
              <a:buClrTx/>
              <a:buSzTx/>
              <a:buFontTx/>
              <a:buNone/>
              <a:tabLst/>
              <a:defRPr/>
            </a:pPr>
            <a:fld id="{5A9EF903-CA18-4C9D-A4C7-39301884036A}" type="datetimeFigureOut">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1371600" rtl="0" eaLnBrk="0" fontAlgn="base" latinLnBrk="0" hangingPunct="0">
                <a:lnSpc>
                  <a:spcPct val="100000"/>
                </a:lnSpc>
                <a:spcBef>
                  <a:spcPct val="0"/>
                </a:spcBef>
                <a:spcAft>
                  <a:spcPct val="0"/>
                </a:spcAft>
                <a:buClrTx/>
                <a:buSzTx/>
                <a:buFontTx/>
                <a:buNone/>
                <a:tabLst/>
                <a:defRPr/>
              </a:pPr>
              <a:t>20/08/2024</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1371600" rtl="0" eaLnBrk="0" fontAlgn="base" latinLnBrk="0" hangingPunct="0">
              <a:lnSpc>
                <a:spcPct val="100000"/>
              </a:lnSpc>
              <a:spcBef>
                <a:spcPct val="0"/>
              </a:spcBef>
              <a:spcAft>
                <a:spcPct val="0"/>
              </a:spcAft>
              <a:buClrTx/>
              <a:buSzTx/>
              <a:buFontTx/>
              <a:buNone/>
              <a:tabLst/>
              <a:defRPr/>
            </a:pPr>
            <a:fld id="{BF26EC2C-AAD5-4241-A013-2CE2618CEA3B}" type="slidenum">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13716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275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1371600" rtl="0" eaLnBrk="0" fontAlgn="base" latinLnBrk="0" hangingPunct="0">
              <a:lnSpc>
                <a:spcPct val="100000"/>
              </a:lnSpc>
              <a:spcBef>
                <a:spcPct val="0"/>
              </a:spcBef>
              <a:spcAft>
                <a:spcPct val="0"/>
              </a:spcAft>
              <a:buClrTx/>
              <a:buSzTx/>
              <a:buFontTx/>
              <a:buNone/>
              <a:tabLst/>
              <a:defRPr/>
            </a:pPr>
            <a:fld id="{2E31F9F2-4EFF-49AD-A92E-FF8719635613}" type="datetimeFigureOut">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1371600" rtl="0" eaLnBrk="0" fontAlgn="base" latinLnBrk="0" hangingPunct="0">
                <a:lnSpc>
                  <a:spcPct val="100000"/>
                </a:lnSpc>
                <a:spcBef>
                  <a:spcPct val="0"/>
                </a:spcBef>
                <a:spcAft>
                  <a:spcPct val="0"/>
                </a:spcAft>
                <a:buClrTx/>
                <a:buSzTx/>
                <a:buFontTx/>
                <a:buNone/>
                <a:tabLst/>
                <a:defRPr/>
              </a:pPr>
              <a:t>20/08/2024</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1371600" rtl="0" eaLnBrk="0" fontAlgn="base" latinLnBrk="0" hangingPunct="0">
              <a:lnSpc>
                <a:spcPct val="100000"/>
              </a:lnSpc>
              <a:spcBef>
                <a:spcPct val="0"/>
              </a:spcBef>
              <a:spcAft>
                <a:spcPct val="0"/>
              </a:spcAft>
              <a:buClrTx/>
              <a:buSzTx/>
              <a:buFontTx/>
              <a:buNone/>
              <a:tabLst/>
              <a:defRPr/>
            </a:pPr>
            <a:fld id="{8833D817-424B-4AB9-8985-718E6B62D6FA}" type="slidenum">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13716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57245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1371600" rtl="0" eaLnBrk="0" fontAlgn="base" latinLnBrk="0" hangingPunct="0">
              <a:lnSpc>
                <a:spcPct val="100000"/>
              </a:lnSpc>
              <a:spcBef>
                <a:spcPct val="0"/>
              </a:spcBef>
              <a:spcAft>
                <a:spcPct val="0"/>
              </a:spcAft>
              <a:buClrTx/>
              <a:buSzTx/>
              <a:buFontTx/>
              <a:buNone/>
              <a:tabLst/>
              <a:defRPr/>
            </a:pPr>
            <a:fld id="{F4C5184E-99BC-466B-BB4D-1E54620644F2}" type="datetimeFigureOut">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1371600" rtl="0" eaLnBrk="0" fontAlgn="base" latinLnBrk="0" hangingPunct="0">
                <a:lnSpc>
                  <a:spcPct val="100000"/>
                </a:lnSpc>
                <a:spcBef>
                  <a:spcPct val="0"/>
                </a:spcBef>
                <a:spcAft>
                  <a:spcPct val="0"/>
                </a:spcAft>
                <a:buClrTx/>
                <a:buSzTx/>
                <a:buFontTx/>
                <a:buNone/>
                <a:tabLst/>
                <a:defRPr/>
              </a:pPr>
              <a:t>20/08/2024</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1371600" rtl="0" eaLnBrk="0" fontAlgn="base" latinLnBrk="0" hangingPunct="0">
              <a:lnSpc>
                <a:spcPct val="100000"/>
              </a:lnSpc>
              <a:spcBef>
                <a:spcPct val="0"/>
              </a:spcBef>
              <a:spcAft>
                <a:spcPct val="0"/>
              </a:spcAft>
              <a:buClrTx/>
              <a:buSzTx/>
              <a:buFontTx/>
              <a:buNone/>
              <a:tabLst/>
              <a:defRPr/>
            </a:pPr>
            <a:fld id="{6C410BDA-F76E-4D41-8EEB-D0F55CFC7A5E}" type="slidenum">
              <a:rPr kumimoji="0" 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13716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64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20/08/2024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p:cNvSpPr>
            <a:spLocks noGrp="1" noChangeArrowheads="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65540" name="Rectangle 4"/>
          <p:cNvSpPr>
            <a:spLocks noGrp="1" noChangeArrowheads="1"/>
          </p:cNvSpPr>
          <p:nvPr>
            <p:ph type="dt" sz="half" idx="2"/>
          </p:nvPr>
        </p:nvSpPr>
        <p:spPr bwMode="auto">
          <a:xfrm>
            <a:off x="914400" y="9367838"/>
            <a:ext cx="4267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2100">
                <a:latin typeface="Arial" charset="0"/>
                <a:cs typeface="Arial" charset="0"/>
              </a:defRPr>
            </a:lvl1pPr>
          </a:lstStyle>
          <a:p>
            <a:pPr marL="0" marR="0" lvl="0" indent="0" algn="l" defTabSz="1371600" rtl="0" eaLnBrk="1" fontAlgn="base" latinLnBrk="0" hangingPunct="1">
              <a:lnSpc>
                <a:spcPct val="100000"/>
              </a:lnSpc>
              <a:spcBef>
                <a:spcPct val="0"/>
              </a:spcBef>
              <a:spcAft>
                <a:spcPct val="0"/>
              </a:spcAft>
              <a:buClrTx/>
              <a:buSzTx/>
              <a:buFontTx/>
              <a:buNone/>
              <a:tabLst/>
              <a:defRPr/>
            </a:pPr>
            <a:fld id="{6C4D168B-8C21-47E9-ABF9-363A0C55C417}" type="datetimeFigureOut">
              <a:rPr kumimoji="0" lang="en-US" sz="2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1371600" rtl="0" eaLnBrk="1" fontAlgn="base" latinLnBrk="0" hangingPunct="1">
                <a:lnSpc>
                  <a:spcPct val="100000"/>
                </a:lnSpc>
                <a:spcBef>
                  <a:spcPct val="0"/>
                </a:spcBef>
                <a:spcAft>
                  <a:spcPct val="0"/>
                </a:spcAft>
                <a:buClrTx/>
                <a:buSzTx/>
                <a:buFontTx/>
                <a:buNone/>
                <a:tabLst/>
                <a:defRPr/>
              </a:pPr>
              <a:t>20/08/2024</a:t>
            </a:fld>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5541" name="Rectangle 5"/>
          <p:cNvSpPr>
            <a:spLocks noGrp="1" noChangeArrowheads="1"/>
          </p:cNvSpPr>
          <p:nvPr>
            <p:ph type="ftr" sz="quarter" idx="3"/>
          </p:nvPr>
        </p:nvSpPr>
        <p:spPr bwMode="auto">
          <a:xfrm>
            <a:off x="6248400" y="9367838"/>
            <a:ext cx="5791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2100">
                <a:latin typeface="Arial" charset="0"/>
                <a:cs typeface="Arial" charset="0"/>
              </a:defRPr>
            </a:lvl1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5542" name="Rectangle 6"/>
          <p:cNvSpPr>
            <a:spLocks noGrp="1" noChangeArrowheads="1"/>
          </p:cNvSpPr>
          <p:nvPr>
            <p:ph type="sldNum" sz="quarter" idx="4"/>
          </p:nvPr>
        </p:nvSpPr>
        <p:spPr bwMode="auto">
          <a:xfrm>
            <a:off x="13106400" y="9367838"/>
            <a:ext cx="4267200" cy="714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100"/>
            </a:lvl1pPr>
          </a:lstStyle>
          <a:p>
            <a:pPr marL="0" marR="0" lvl="0" indent="0" algn="r" defTabSz="1371600" rtl="0" eaLnBrk="1" fontAlgn="base" latinLnBrk="0" hangingPunct="1">
              <a:lnSpc>
                <a:spcPct val="100000"/>
              </a:lnSpc>
              <a:spcBef>
                <a:spcPct val="0"/>
              </a:spcBef>
              <a:spcAft>
                <a:spcPct val="0"/>
              </a:spcAft>
              <a:buClrTx/>
              <a:buSzTx/>
              <a:buFontTx/>
              <a:buNone/>
              <a:tabLst/>
              <a:defRPr/>
            </a:pPr>
            <a:fld id="{D312BD70-7E51-4111-9AF7-4BCAF9791734}" type="slidenum">
              <a:rPr kumimoji="0" lang="en-US" altLang="vi-VN" sz="21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1371600" rtl="0" eaLnBrk="1" fontAlgn="base" latinLnBrk="0" hangingPunct="1">
                <a:lnSpc>
                  <a:spcPct val="100000"/>
                </a:lnSpc>
                <a:spcBef>
                  <a:spcPct val="0"/>
                </a:spcBef>
                <a:spcAft>
                  <a:spcPct val="0"/>
                </a:spcAft>
                <a:buClrTx/>
                <a:buSzTx/>
                <a:buFontTx/>
                <a:buNone/>
                <a:tabLst/>
                <a:defRPr/>
              </a:pPr>
              <a:t>‹#›</a:t>
            </a:fld>
            <a:endParaRPr kumimoji="0" lang="en-US" altLang="vi-VN" sz="21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4334228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charset="0"/>
          <a:cs typeface="Arial" charset="0"/>
        </a:defRPr>
      </a:lvl2pPr>
      <a:lvl3pPr algn="ctr" rtl="0" eaLnBrk="0" fontAlgn="base" hangingPunct="0">
        <a:spcBef>
          <a:spcPct val="0"/>
        </a:spcBef>
        <a:spcAft>
          <a:spcPct val="0"/>
        </a:spcAft>
        <a:defRPr sz="6600">
          <a:solidFill>
            <a:schemeClr val="tx2"/>
          </a:solidFill>
          <a:latin typeface="Arial" charset="0"/>
          <a:cs typeface="Arial" charset="0"/>
        </a:defRPr>
      </a:lvl3pPr>
      <a:lvl4pPr algn="ctr" rtl="0" eaLnBrk="0" fontAlgn="base" hangingPunct="0">
        <a:spcBef>
          <a:spcPct val="0"/>
        </a:spcBef>
        <a:spcAft>
          <a:spcPct val="0"/>
        </a:spcAft>
        <a:defRPr sz="6600">
          <a:solidFill>
            <a:schemeClr val="tx2"/>
          </a:solidFill>
          <a:latin typeface="Arial" charset="0"/>
          <a:cs typeface="Arial" charset="0"/>
        </a:defRPr>
      </a:lvl4pPr>
      <a:lvl5pPr algn="ctr" rtl="0" eaLnBrk="0" fontAlgn="base" hangingPunct="0">
        <a:spcBef>
          <a:spcPct val="0"/>
        </a:spcBef>
        <a:spcAft>
          <a:spcPct val="0"/>
        </a:spcAft>
        <a:defRPr sz="6600">
          <a:solidFill>
            <a:schemeClr val="tx2"/>
          </a:solidFill>
          <a:latin typeface="Arial" charset="0"/>
          <a:cs typeface="Arial" charset="0"/>
        </a:defRPr>
      </a:lvl5pPr>
      <a:lvl6pPr marL="685800" algn="ctr" rtl="0" fontAlgn="base">
        <a:spcBef>
          <a:spcPct val="0"/>
        </a:spcBef>
        <a:spcAft>
          <a:spcPct val="0"/>
        </a:spcAft>
        <a:defRPr sz="6600">
          <a:solidFill>
            <a:schemeClr val="tx2"/>
          </a:solidFill>
          <a:latin typeface="Arial" charset="0"/>
          <a:cs typeface="Arial" charset="0"/>
        </a:defRPr>
      </a:lvl6pPr>
      <a:lvl7pPr marL="1371600" algn="ctr" rtl="0" fontAlgn="base">
        <a:spcBef>
          <a:spcPct val="0"/>
        </a:spcBef>
        <a:spcAft>
          <a:spcPct val="0"/>
        </a:spcAft>
        <a:defRPr sz="6600">
          <a:solidFill>
            <a:schemeClr val="tx2"/>
          </a:solidFill>
          <a:latin typeface="Arial" charset="0"/>
          <a:cs typeface="Arial" charset="0"/>
        </a:defRPr>
      </a:lvl7pPr>
      <a:lvl8pPr marL="2057400" algn="ctr" rtl="0" fontAlgn="base">
        <a:spcBef>
          <a:spcPct val="0"/>
        </a:spcBef>
        <a:spcAft>
          <a:spcPct val="0"/>
        </a:spcAft>
        <a:defRPr sz="6600">
          <a:solidFill>
            <a:schemeClr val="tx2"/>
          </a:solidFill>
          <a:latin typeface="Arial" charset="0"/>
          <a:cs typeface="Arial" charset="0"/>
        </a:defRPr>
      </a:lvl8pPr>
      <a:lvl9pPr marL="2743200" algn="ctr" rtl="0" fontAlgn="base">
        <a:spcBef>
          <a:spcPct val="0"/>
        </a:spcBef>
        <a:spcAft>
          <a:spcPct val="0"/>
        </a:spcAft>
        <a:defRPr sz="6600">
          <a:solidFill>
            <a:schemeClr val="tx2"/>
          </a:solidFill>
          <a:latin typeface="Arial" charset="0"/>
          <a:cs typeface="Arial"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cs typeface="+mn-cs"/>
        </a:defRPr>
      </a:lvl2pPr>
      <a:lvl3pPr marL="1714500" indent="-342900" algn="l" rtl="0" eaLnBrk="0" fontAlgn="base" hangingPunct="0">
        <a:spcBef>
          <a:spcPct val="20000"/>
        </a:spcBef>
        <a:spcAft>
          <a:spcPct val="0"/>
        </a:spcAft>
        <a:buChar char="•"/>
        <a:defRPr sz="3600">
          <a:solidFill>
            <a:schemeClr val="tx1"/>
          </a:solidFill>
          <a:latin typeface="+mn-lt"/>
          <a:cs typeface="+mn-cs"/>
        </a:defRPr>
      </a:lvl3pPr>
      <a:lvl4pPr marL="2400300" indent="-342900" algn="l" rtl="0" eaLnBrk="0" fontAlgn="base" hangingPunct="0">
        <a:spcBef>
          <a:spcPct val="20000"/>
        </a:spcBef>
        <a:spcAft>
          <a:spcPct val="0"/>
        </a:spcAft>
        <a:buChar char="–"/>
        <a:defRPr sz="3000">
          <a:solidFill>
            <a:schemeClr val="tx1"/>
          </a:solidFill>
          <a:latin typeface="+mn-lt"/>
          <a:cs typeface="+mn-cs"/>
        </a:defRPr>
      </a:lvl4pPr>
      <a:lvl5pPr marL="3086100" indent="-342900" algn="l" rtl="0" eaLnBrk="0" fontAlgn="base" hangingPunct="0">
        <a:spcBef>
          <a:spcPct val="20000"/>
        </a:spcBef>
        <a:spcAft>
          <a:spcPct val="0"/>
        </a:spcAft>
        <a:buChar char="»"/>
        <a:defRPr sz="3000">
          <a:solidFill>
            <a:schemeClr val="tx1"/>
          </a:solidFill>
          <a:latin typeface="+mn-lt"/>
          <a:cs typeface="+mn-cs"/>
        </a:defRPr>
      </a:lvl5pPr>
      <a:lvl6pPr marL="3771900" indent="-342900" algn="l" rtl="0" fontAlgn="base">
        <a:spcBef>
          <a:spcPct val="20000"/>
        </a:spcBef>
        <a:spcAft>
          <a:spcPct val="0"/>
        </a:spcAft>
        <a:buChar char="»"/>
        <a:defRPr sz="3000">
          <a:solidFill>
            <a:schemeClr val="tx1"/>
          </a:solidFill>
          <a:latin typeface="+mn-lt"/>
          <a:cs typeface="+mn-cs"/>
        </a:defRPr>
      </a:lvl6pPr>
      <a:lvl7pPr marL="4457700" indent="-342900" algn="l" rtl="0" fontAlgn="base">
        <a:spcBef>
          <a:spcPct val="20000"/>
        </a:spcBef>
        <a:spcAft>
          <a:spcPct val="0"/>
        </a:spcAft>
        <a:buChar char="»"/>
        <a:defRPr sz="3000">
          <a:solidFill>
            <a:schemeClr val="tx1"/>
          </a:solidFill>
          <a:latin typeface="+mn-lt"/>
          <a:cs typeface="+mn-cs"/>
        </a:defRPr>
      </a:lvl7pPr>
      <a:lvl8pPr marL="5143500" indent="-342900" algn="l" rtl="0" fontAlgn="base">
        <a:spcBef>
          <a:spcPct val="20000"/>
        </a:spcBef>
        <a:spcAft>
          <a:spcPct val="0"/>
        </a:spcAft>
        <a:buChar char="»"/>
        <a:defRPr sz="3000">
          <a:solidFill>
            <a:schemeClr val="tx1"/>
          </a:solidFill>
          <a:latin typeface="+mn-lt"/>
          <a:cs typeface="+mn-cs"/>
        </a:defRPr>
      </a:lvl8pPr>
      <a:lvl9pPr marL="5829300" indent="-342900" algn="l" rtl="0" fontAlgn="base">
        <a:spcBef>
          <a:spcPct val="20000"/>
        </a:spcBef>
        <a:spcAft>
          <a:spcPct val="0"/>
        </a:spcAft>
        <a:buChar char="»"/>
        <a:defRPr sz="3000">
          <a:solidFill>
            <a:schemeClr val="tx1"/>
          </a:solidFill>
          <a:latin typeface="+mn-lt"/>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257300" y="547688"/>
            <a:ext cx="15773400" cy="198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1257300" y="2738438"/>
            <a:ext cx="15773400" cy="652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0" fontAlgn="base" latinLnBrk="0" hangingPunct="0">
              <a:lnSpc>
                <a:spcPct val="100000"/>
              </a:lnSpc>
              <a:spcBef>
                <a:spcPct val="0"/>
              </a:spcBef>
              <a:spcAft>
                <a:spcPct val="0"/>
              </a:spcAft>
              <a:buClrTx/>
              <a:buSzTx/>
              <a:buFontTx/>
              <a:buNone/>
              <a:tabLst/>
              <a:defRPr/>
            </a:pPr>
            <a:fld id="{5CAA7B68-0AEE-4AC7-8EDF-AD72804954EE}" type="slidenum">
              <a:rPr kumimoji="0" lang="en-US"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1371600" rtl="0" eaLnBrk="0" fontAlgn="base" latinLnBrk="0" hangingPunct="0">
                <a:lnSpc>
                  <a:spcPct val="100000"/>
                </a:lnSpc>
                <a:spcBef>
                  <a:spcPct val="0"/>
                </a:spcBef>
                <a:spcAft>
                  <a:spcPct val="0"/>
                </a:spcAft>
                <a:buClrTx/>
                <a:buSzTx/>
                <a:buFontTx/>
                <a:buNone/>
                <a:tabLst/>
                <a:defRPr/>
              </a:pPr>
              <a:t>‹#›</a:t>
            </a:fld>
            <a:endParaRPr kumimoji="0" lang="en-US"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918362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rtl="0" eaLnBrk="0" fontAlgn="base" hangingPunct="0">
        <a:lnSpc>
          <a:spcPct val="90000"/>
        </a:lnSpc>
        <a:spcBef>
          <a:spcPct val="0"/>
        </a:spcBef>
        <a:spcAft>
          <a:spcPct val="0"/>
        </a:spcAft>
        <a:defRPr sz="66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66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66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6600">
          <a:solidFill>
            <a:schemeClr val="tx1"/>
          </a:solidFill>
          <a:latin typeface="Calibri Light" panose="020F0302020204030204" pitchFamily="34" charset="0"/>
        </a:defRPr>
      </a:lvl5pPr>
      <a:lvl6pPr marL="685800" algn="l" rtl="0" fontAlgn="base">
        <a:lnSpc>
          <a:spcPct val="90000"/>
        </a:lnSpc>
        <a:spcBef>
          <a:spcPct val="0"/>
        </a:spcBef>
        <a:spcAft>
          <a:spcPct val="0"/>
        </a:spcAft>
        <a:defRPr sz="6600">
          <a:solidFill>
            <a:schemeClr val="tx1"/>
          </a:solidFill>
          <a:latin typeface="Calibri Light" panose="020F0302020204030204" pitchFamily="34" charset="0"/>
        </a:defRPr>
      </a:lvl6pPr>
      <a:lvl7pPr marL="1371600" algn="l" rtl="0" fontAlgn="base">
        <a:lnSpc>
          <a:spcPct val="90000"/>
        </a:lnSpc>
        <a:spcBef>
          <a:spcPct val="0"/>
        </a:spcBef>
        <a:spcAft>
          <a:spcPct val="0"/>
        </a:spcAft>
        <a:defRPr sz="6600">
          <a:solidFill>
            <a:schemeClr val="tx1"/>
          </a:solidFill>
          <a:latin typeface="Calibri Light" panose="020F0302020204030204" pitchFamily="34" charset="0"/>
        </a:defRPr>
      </a:lvl7pPr>
      <a:lvl8pPr marL="2057400" algn="l" rtl="0" fontAlgn="base">
        <a:lnSpc>
          <a:spcPct val="90000"/>
        </a:lnSpc>
        <a:spcBef>
          <a:spcPct val="0"/>
        </a:spcBef>
        <a:spcAft>
          <a:spcPct val="0"/>
        </a:spcAft>
        <a:defRPr sz="6600">
          <a:solidFill>
            <a:schemeClr val="tx1"/>
          </a:solidFill>
          <a:latin typeface="Calibri Light" panose="020F0302020204030204" pitchFamily="34" charset="0"/>
        </a:defRPr>
      </a:lvl8pPr>
      <a:lvl9pPr marL="2743200" algn="l" rtl="0" fontAlgn="base">
        <a:lnSpc>
          <a:spcPct val="90000"/>
        </a:lnSpc>
        <a:spcBef>
          <a:spcPct val="0"/>
        </a:spcBef>
        <a:spcAft>
          <a:spcPct val="0"/>
        </a:spcAft>
        <a:defRPr sz="6600">
          <a:solidFill>
            <a:schemeClr val="tx1"/>
          </a:solidFill>
          <a:latin typeface="Calibri Light" panose="020F0302020204030204" pitchFamily="34" charset="0"/>
        </a:defRPr>
      </a:lvl9pPr>
    </p:titleStyle>
    <p:bodyStyle>
      <a:lvl1pPr marL="342900" indent="-342900" algn="l" rtl="0" eaLnBrk="0" fontAlgn="base" hangingPunct="0">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0" fontAlgn="base" hangingPunct="0">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0" fontAlgn="base" hangingPunct="0">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0" fontAlgn="base" hangingPunct="0">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svg"/><Relationship Id="rId12"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1.png"/><Relationship Id="rId10" Type="http://schemas.openxmlformats.org/officeDocument/2006/relationships/image" Target="../media/image28.png"/><Relationship Id="rId4" Type="http://schemas.openxmlformats.org/officeDocument/2006/relationships/notesSlide" Target="../notesSlides/notesSlide13.xml"/><Relationship Id="rId9"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2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3.svg"/><Relationship Id="rId3" Type="http://schemas.openxmlformats.org/officeDocument/2006/relationships/image" Target="../media/image1.png"/><Relationship Id="rId7" Type="http://schemas.openxmlformats.org/officeDocument/2006/relationships/image" Target="../media/image39.svg"/><Relationship Id="rId12"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1.svg"/><Relationship Id="rId5" Type="http://schemas.openxmlformats.org/officeDocument/2006/relationships/image" Target="../media/image37.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21.svg"/><Relationship Id="rId14" Type="http://schemas.openxmlformats.org/officeDocument/2006/relationships/hyperlink" Target="https://play.kahoot.it/v2/?quizId=60bfaa6b-300b-434e-99d5-dae9497c7037"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svg"/><Relationship Id="rId3" Type="http://schemas.openxmlformats.org/officeDocument/2006/relationships/slideLayout" Target="../slideLayouts/slideLayout7.xml"/><Relationship Id="rId7" Type="http://schemas.openxmlformats.org/officeDocument/2006/relationships/image" Target="../media/image37.svg"/><Relationship Id="rId12"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19.png"/><Relationship Id="rId1" Type="http://schemas.microsoft.com/office/2007/relationships/media" Target="../media/media2.mp4"/><Relationship Id="rId6" Type="http://schemas.openxmlformats.org/officeDocument/2006/relationships/image" Target="../media/image36.png"/><Relationship Id="rId11" Type="http://schemas.openxmlformats.org/officeDocument/2006/relationships/image" Target="../media/image21.svg"/><Relationship Id="rId5" Type="http://schemas.openxmlformats.org/officeDocument/2006/relationships/image" Target="../media/image1.png"/><Relationship Id="rId15" Type="http://schemas.openxmlformats.org/officeDocument/2006/relationships/image" Target="../media/image43.svg"/><Relationship Id="rId10" Type="http://schemas.openxmlformats.org/officeDocument/2006/relationships/image" Target="../media/image20.png"/><Relationship Id="rId4" Type="http://schemas.openxmlformats.org/officeDocument/2006/relationships/notesSlide" Target="../notesSlides/notesSlide22.xml"/><Relationship Id="rId9" Type="http://schemas.openxmlformats.org/officeDocument/2006/relationships/image" Target="../media/image39.svg"/><Relationship Id="rId14"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svg"/><Relationship Id="rId11" Type="http://schemas.openxmlformats.org/officeDocument/2006/relationships/image" Target="../media/image19.png"/><Relationship Id="rId5" Type="http://schemas.openxmlformats.org/officeDocument/2006/relationships/image" Target="../media/image26.png"/><Relationship Id="rId10" Type="http://schemas.openxmlformats.org/officeDocument/2006/relationships/image" Target="../media/image29.svg"/><Relationship Id="rId4" Type="http://schemas.openxmlformats.org/officeDocument/2006/relationships/image" Target="../media/image1.png"/><Relationship Id="rId9" Type="http://schemas.openxmlformats.org/officeDocument/2006/relationships/image" Target="../media/image28.png"/></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3.svg"/><Relationship Id="rId3" Type="http://schemas.openxmlformats.org/officeDocument/2006/relationships/image" Target="../media/image1.png"/><Relationship Id="rId7" Type="http://schemas.openxmlformats.org/officeDocument/2006/relationships/image" Target="../media/image39.svg"/><Relationship Id="rId12"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1.svg"/><Relationship Id="rId5" Type="http://schemas.openxmlformats.org/officeDocument/2006/relationships/image" Target="../media/image37.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21.svg"/></Relationships>
</file>

<file path=ppt/slides/_rels/slide3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23" y="0"/>
            <a:ext cx="18297144" cy="10287000"/>
          </a:xfrm>
          <a:custGeom>
            <a:avLst/>
            <a:gdLst/>
            <a:ahLst/>
            <a:cxnLst/>
            <a:rect l="l" t="t" r="r" b="b"/>
            <a:pathLst>
              <a:path w="18297144" h="10287000">
                <a:moveTo>
                  <a:pt x="0" y="0"/>
                </a:moveTo>
                <a:lnTo>
                  <a:pt x="18297144" y="0"/>
                </a:lnTo>
                <a:lnTo>
                  <a:pt x="18297144"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886200" y="5959085"/>
            <a:ext cx="10936849" cy="1692771"/>
          </a:xfrm>
          <a:prstGeom prst="rect">
            <a:avLst/>
          </a:prstGeom>
        </p:spPr>
        <p:txBody>
          <a:bodyPr lIns="0" tIns="0" rIns="0" bIns="0" rtlCol="0" anchor="t">
            <a:spAutoFit/>
          </a:bodyPr>
          <a:lstStyle/>
          <a:p>
            <a:pPr algn="ctr">
              <a:lnSpc>
                <a:spcPts val="6579"/>
              </a:lnSpc>
            </a:pPr>
            <a:r>
              <a:rPr lang="en-US" sz="4699" dirty="0" err="1">
                <a:solidFill>
                  <a:srgbClr val="004AAD"/>
                </a:solidFill>
                <a:latin typeface="Alegreya Bold"/>
              </a:rPr>
              <a:t>Giáo</a:t>
            </a:r>
            <a:r>
              <a:rPr lang="en-US" sz="4699" dirty="0">
                <a:solidFill>
                  <a:srgbClr val="004AAD"/>
                </a:solidFill>
                <a:latin typeface="Alegreya Bold"/>
              </a:rPr>
              <a:t> </a:t>
            </a:r>
            <a:r>
              <a:rPr lang="en-US" sz="4699" dirty="0" err="1">
                <a:solidFill>
                  <a:srgbClr val="004AAD"/>
                </a:solidFill>
                <a:latin typeface="Alegreya Bold"/>
              </a:rPr>
              <a:t>viên</a:t>
            </a:r>
            <a:r>
              <a:rPr lang="en-US" sz="4699" dirty="0">
                <a:solidFill>
                  <a:srgbClr val="004AAD"/>
                </a:solidFill>
                <a:latin typeface="Alegreya Bold"/>
              </a:rPr>
              <a:t>: ……………………</a:t>
            </a:r>
          </a:p>
          <a:p>
            <a:pPr algn="ctr">
              <a:lnSpc>
                <a:spcPts val="6579"/>
              </a:lnSpc>
            </a:pPr>
            <a:r>
              <a:rPr lang="en-US" sz="4699" dirty="0" err="1">
                <a:solidFill>
                  <a:srgbClr val="004AAD"/>
                </a:solidFill>
                <a:latin typeface="Alegreya Bold"/>
              </a:rPr>
              <a:t>Lớp</a:t>
            </a:r>
            <a:r>
              <a:rPr lang="en-US" sz="4699" dirty="0">
                <a:solidFill>
                  <a:srgbClr val="004AAD"/>
                </a:solidFill>
                <a:latin typeface="Alegreya Bold"/>
              </a:rPr>
              <a:t> </a:t>
            </a:r>
            <a:r>
              <a:rPr lang="en-US" sz="4699" dirty="0" err="1">
                <a:solidFill>
                  <a:srgbClr val="004AAD"/>
                </a:solidFill>
                <a:latin typeface="Alegreya Bold"/>
              </a:rPr>
              <a:t>dạy</a:t>
            </a:r>
            <a:r>
              <a:rPr lang="en-US" sz="4699" dirty="0">
                <a:solidFill>
                  <a:srgbClr val="004AAD"/>
                </a:solidFill>
                <a:latin typeface="Alegreya Bold"/>
              </a:rPr>
              <a:t>: 10A…..</a:t>
            </a:r>
          </a:p>
        </p:txBody>
      </p:sp>
      <p:sp>
        <p:nvSpPr>
          <p:cNvPr id="4" name="Freeform 4"/>
          <p:cNvSpPr/>
          <p:nvPr/>
        </p:nvSpPr>
        <p:spPr>
          <a:xfrm flipH="1">
            <a:off x="3216406" y="7054065"/>
            <a:ext cx="2397031" cy="1306382"/>
          </a:xfrm>
          <a:custGeom>
            <a:avLst/>
            <a:gdLst/>
            <a:ahLst/>
            <a:cxnLst/>
            <a:rect l="l" t="t" r="r" b="b"/>
            <a:pathLst>
              <a:path w="2397031" h="1306382">
                <a:moveTo>
                  <a:pt x="2397032" y="0"/>
                </a:moveTo>
                <a:lnTo>
                  <a:pt x="0" y="0"/>
                </a:lnTo>
                <a:lnTo>
                  <a:pt x="0" y="1306382"/>
                </a:lnTo>
                <a:lnTo>
                  <a:pt x="2397032" y="1306382"/>
                </a:lnTo>
                <a:lnTo>
                  <a:pt x="239703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7755771" y="7846086"/>
            <a:ext cx="2771886" cy="1694315"/>
          </a:xfrm>
          <a:custGeom>
            <a:avLst/>
            <a:gdLst/>
            <a:ahLst/>
            <a:cxnLst/>
            <a:rect l="l" t="t" r="r" b="b"/>
            <a:pathLst>
              <a:path w="2771886" h="1694315">
                <a:moveTo>
                  <a:pt x="0" y="0"/>
                </a:moveTo>
                <a:lnTo>
                  <a:pt x="2771886" y="0"/>
                </a:lnTo>
                <a:lnTo>
                  <a:pt x="2771886" y="1694315"/>
                </a:lnTo>
                <a:lnTo>
                  <a:pt x="0" y="1694315"/>
                </a:lnTo>
                <a:lnTo>
                  <a:pt x="0" y="0"/>
                </a:lnTo>
                <a:close/>
              </a:path>
            </a:pathLst>
          </a:custGeom>
          <a:blipFill>
            <a:blip r:embed="rId5"/>
            <a:stretch>
              <a:fillRect/>
            </a:stretch>
          </a:blipFill>
        </p:spPr>
        <p:txBody>
          <a:bodyPr/>
          <a:lstStyle/>
          <a:p>
            <a:endParaRPr lang="en-US"/>
          </a:p>
        </p:txBody>
      </p:sp>
      <p:sp>
        <p:nvSpPr>
          <p:cNvPr id="6" name="Freeform 6"/>
          <p:cNvSpPr/>
          <p:nvPr/>
        </p:nvSpPr>
        <p:spPr>
          <a:xfrm>
            <a:off x="-4572" y="6172200"/>
            <a:ext cx="6441957" cy="4114800"/>
          </a:xfrm>
          <a:custGeom>
            <a:avLst/>
            <a:gdLst/>
            <a:ahLst/>
            <a:cxnLst/>
            <a:rect l="l" t="t" r="r" b="b"/>
            <a:pathLst>
              <a:path w="6441957" h="4114800">
                <a:moveTo>
                  <a:pt x="0" y="0"/>
                </a:moveTo>
                <a:lnTo>
                  <a:pt x="6441957" y="0"/>
                </a:lnTo>
                <a:lnTo>
                  <a:pt x="644195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32590" y="2628585"/>
            <a:ext cx="18292572" cy="2155590"/>
          </a:xfrm>
          <a:prstGeom prst="rect">
            <a:avLst/>
          </a:prstGeom>
        </p:spPr>
        <p:txBody>
          <a:bodyPr lIns="0" tIns="0" rIns="0" bIns="0" rtlCol="0" anchor="t">
            <a:spAutoFit/>
          </a:bodyPr>
          <a:lstStyle/>
          <a:p>
            <a:pPr algn="ctr">
              <a:lnSpc>
                <a:spcPts val="8679"/>
              </a:lnSpc>
            </a:pPr>
            <a:r>
              <a:rPr lang="en-US" sz="6000" b="1" dirty="0">
                <a:solidFill>
                  <a:srgbClr val="FF0000"/>
                </a:solidFill>
              </a:rPr>
              <a:t>BÀI 2. CÁC PHƯƠNG PHÁP NGHIÊN CỨU </a:t>
            </a:r>
          </a:p>
          <a:p>
            <a:pPr algn="ctr">
              <a:lnSpc>
                <a:spcPts val="8679"/>
              </a:lnSpc>
            </a:pPr>
            <a:r>
              <a:rPr lang="en-US" sz="6000" b="1" dirty="0">
                <a:solidFill>
                  <a:srgbClr val="FF0000"/>
                </a:solidFill>
              </a:rPr>
              <a:t>VÀ HỌC TẬP MÔN SINH HỌC (1 </a:t>
            </a:r>
            <a:r>
              <a:rPr lang="en-US" sz="6000" b="1" dirty="0" err="1">
                <a:solidFill>
                  <a:srgbClr val="FF0000"/>
                </a:solidFill>
              </a:rPr>
              <a:t>tiết</a:t>
            </a:r>
            <a:r>
              <a:rPr lang="en-US" sz="6000" b="1" dirty="0">
                <a:solidFill>
                  <a:srgbClr val="FF0000"/>
                </a:solidFill>
              </a:rPr>
              <a:t>)</a:t>
            </a:r>
          </a:p>
        </p:txBody>
      </p:sp>
      <p:sp>
        <p:nvSpPr>
          <p:cNvPr id="8" name="TextBox 8"/>
          <p:cNvSpPr txBox="1"/>
          <p:nvPr/>
        </p:nvSpPr>
        <p:spPr>
          <a:xfrm>
            <a:off x="4114800" y="412205"/>
            <a:ext cx="10936849" cy="1538883"/>
          </a:xfrm>
          <a:prstGeom prst="rect">
            <a:avLst/>
          </a:prstGeom>
        </p:spPr>
        <p:txBody>
          <a:bodyPr lIns="0" tIns="0" rIns="0" bIns="0" rtlCol="0" anchor="t">
            <a:spAutoFit/>
          </a:bodyPr>
          <a:lstStyle/>
          <a:p>
            <a:pPr algn="ctr">
              <a:lnSpc>
                <a:spcPts val="6015"/>
              </a:lnSpc>
            </a:pPr>
            <a:r>
              <a:rPr lang="en-US" sz="5000" dirty="0" err="1">
                <a:solidFill>
                  <a:srgbClr val="004AAD"/>
                </a:solidFill>
              </a:rPr>
              <a:t>Bộ</a:t>
            </a:r>
            <a:r>
              <a:rPr lang="en-US" sz="5000" dirty="0">
                <a:solidFill>
                  <a:srgbClr val="004AAD"/>
                </a:solidFill>
              </a:rPr>
              <a:t> </a:t>
            </a:r>
            <a:r>
              <a:rPr lang="en-US" sz="5000" dirty="0" err="1">
                <a:solidFill>
                  <a:srgbClr val="004AAD"/>
                </a:solidFill>
              </a:rPr>
              <a:t>sách</a:t>
            </a:r>
            <a:r>
              <a:rPr lang="en-US" sz="5000" dirty="0">
                <a:solidFill>
                  <a:srgbClr val="004AAD"/>
                </a:solidFill>
              </a:rPr>
              <a:t>: </a:t>
            </a:r>
            <a:r>
              <a:rPr lang="en-US" sz="5000" dirty="0" err="1">
                <a:solidFill>
                  <a:srgbClr val="004AAD"/>
                </a:solidFill>
              </a:rPr>
              <a:t>Chân</a:t>
            </a:r>
            <a:r>
              <a:rPr lang="en-US" sz="5000" dirty="0">
                <a:solidFill>
                  <a:srgbClr val="004AAD"/>
                </a:solidFill>
              </a:rPr>
              <a:t> </a:t>
            </a:r>
            <a:r>
              <a:rPr lang="en-US" sz="5000" dirty="0" err="1">
                <a:solidFill>
                  <a:srgbClr val="004AAD"/>
                </a:solidFill>
              </a:rPr>
              <a:t>trời</a:t>
            </a:r>
            <a:r>
              <a:rPr lang="en-US" sz="5000" dirty="0">
                <a:solidFill>
                  <a:srgbClr val="004AAD"/>
                </a:solidFill>
              </a:rPr>
              <a:t> </a:t>
            </a:r>
            <a:r>
              <a:rPr lang="en-US" sz="5000" dirty="0" err="1">
                <a:solidFill>
                  <a:srgbClr val="004AAD"/>
                </a:solidFill>
              </a:rPr>
              <a:t>sáng</a:t>
            </a:r>
            <a:r>
              <a:rPr lang="en-US" sz="5000" dirty="0">
                <a:solidFill>
                  <a:srgbClr val="004AAD"/>
                </a:solidFill>
              </a:rPr>
              <a:t> </a:t>
            </a:r>
            <a:r>
              <a:rPr lang="en-US" sz="5000" dirty="0" err="1">
                <a:solidFill>
                  <a:srgbClr val="004AAD"/>
                </a:solidFill>
              </a:rPr>
              <a:t>tạo</a:t>
            </a:r>
            <a:endParaRPr lang="en-US" sz="5000" dirty="0">
              <a:solidFill>
                <a:srgbClr val="004AAD"/>
              </a:solidFill>
            </a:endParaRPr>
          </a:p>
          <a:p>
            <a:pPr algn="ctr">
              <a:lnSpc>
                <a:spcPts val="6015"/>
              </a:lnSpc>
            </a:pPr>
            <a:r>
              <a:rPr lang="en-US" sz="5000" dirty="0">
                <a:solidFill>
                  <a:srgbClr val="004AAD"/>
                </a:solidFill>
              </a:rPr>
              <a:t>Môn </a:t>
            </a:r>
            <a:r>
              <a:rPr lang="en-US" sz="5000" dirty="0" err="1">
                <a:solidFill>
                  <a:srgbClr val="004AAD"/>
                </a:solidFill>
              </a:rPr>
              <a:t>học</a:t>
            </a:r>
            <a:r>
              <a:rPr lang="en-US" sz="5000" dirty="0">
                <a:solidFill>
                  <a:srgbClr val="004AAD"/>
                </a:solidFill>
              </a:rPr>
              <a:t>: Sinh </a:t>
            </a:r>
            <a:r>
              <a:rPr lang="en-US" sz="5000" dirty="0" err="1">
                <a:solidFill>
                  <a:srgbClr val="004AAD"/>
                </a:solidFill>
              </a:rPr>
              <a:t>học</a:t>
            </a:r>
            <a:r>
              <a:rPr lang="en-US" sz="5000" dirty="0">
                <a:solidFill>
                  <a:srgbClr val="004AAD"/>
                </a:solidFill>
              </a:rPr>
              <a:t> 10</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7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F2E7CB94-8DE0-6C36-72A3-769CE3BC8BD9}"/>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3"/>
            <a:stretch>
              <a:fillRect l="238" t="-13215" r="-238" b="-600391"/>
            </a:stretch>
          </a:blipFill>
        </p:spPr>
        <p:txBody>
          <a:bodyPr/>
          <a:lstStyle/>
          <a:p>
            <a:endParaRPr lang="en-US"/>
          </a:p>
        </p:txBody>
      </p:sp>
      <p:sp>
        <p:nvSpPr>
          <p:cNvPr id="27" name="TextBox 19">
            <a:extLst>
              <a:ext uri="{FF2B5EF4-FFF2-40B4-BE49-F238E27FC236}">
                <a16:creationId xmlns:a16="http://schemas.microsoft.com/office/drawing/2014/main" id="{58EF9E31-FC8E-FFED-223E-A936EDFF2D6D}"/>
              </a:ext>
            </a:extLst>
          </p:cNvPr>
          <p:cNvSpPr txBox="1"/>
          <p:nvPr/>
        </p:nvSpPr>
        <p:spPr>
          <a:xfrm>
            <a:off x="521978" y="1644012"/>
            <a:ext cx="15908316" cy="538609"/>
          </a:xfrm>
          <a:prstGeom prst="rect">
            <a:avLst/>
          </a:prstGeom>
        </p:spPr>
        <p:txBody>
          <a:bodyPr wrap="square" lIns="0" tIns="0" rIns="0" bIns="0" rtlCol="0" anchor="t">
            <a:spAutoFit/>
          </a:bodyPr>
          <a:lstStyle/>
          <a:p>
            <a:pPr>
              <a:lnSpc>
                <a:spcPts val="4200"/>
              </a:lnSpc>
            </a:pPr>
            <a:r>
              <a:rPr lang="en-US" sz="4000" b="1" dirty="0">
                <a:solidFill>
                  <a:srgbClr val="0000FF"/>
                </a:solidFill>
                <a:latin typeface="+mj-lt"/>
              </a:rPr>
              <a:t>1. Các </a:t>
            </a:r>
            <a:r>
              <a:rPr lang="en-US" sz="4000" b="1" dirty="0" err="1">
                <a:solidFill>
                  <a:srgbClr val="0000FF"/>
                </a:solidFill>
                <a:latin typeface="+mj-lt"/>
              </a:rPr>
              <a:t>phương</a:t>
            </a:r>
            <a:r>
              <a:rPr lang="en-US" sz="4000" b="1" dirty="0">
                <a:solidFill>
                  <a:srgbClr val="0000FF"/>
                </a:solidFill>
                <a:latin typeface="+mj-lt"/>
              </a:rPr>
              <a:t> </a:t>
            </a:r>
            <a:r>
              <a:rPr lang="en-US" sz="4000" b="1" dirty="0" err="1">
                <a:solidFill>
                  <a:srgbClr val="0000FF"/>
                </a:solidFill>
                <a:latin typeface="+mj-lt"/>
              </a:rPr>
              <a:t>pháp</a:t>
            </a:r>
            <a:r>
              <a:rPr lang="en-US" sz="4000" b="1" dirty="0">
                <a:solidFill>
                  <a:srgbClr val="0000FF"/>
                </a:solidFill>
                <a:latin typeface="+mj-lt"/>
              </a:rPr>
              <a:t> </a:t>
            </a:r>
            <a:r>
              <a:rPr lang="en-US" sz="4000" b="1" dirty="0" err="1">
                <a:solidFill>
                  <a:srgbClr val="0000FF"/>
                </a:solidFill>
                <a:latin typeface="+mj-lt"/>
              </a:rPr>
              <a:t>nghiên</a:t>
            </a:r>
            <a:r>
              <a:rPr lang="en-US" sz="4000" b="1" dirty="0">
                <a:solidFill>
                  <a:srgbClr val="0000FF"/>
                </a:solidFill>
                <a:latin typeface="+mj-lt"/>
              </a:rPr>
              <a:t> </a:t>
            </a:r>
            <a:r>
              <a:rPr lang="en-US" sz="4000" b="1" dirty="0" err="1">
                <a:solidFill>
                  <a:srgbClr val="0000FF"/>
                </a:solidFill>
                <a:latin typeface="+mj-lt"/>
              </a:rPr>
              <a:t>cứu</a:t>
            </a:r>
            <a:r>
              <a:rPr lang="en-US" sz="4000" b="1" dirty="0">
                <a:solidFill>
                  <a:srgbClr val="0000FF"/>
                </a:solidFill>
                <a:latin typeface="+mj-lt"/>
              </a:rPr>
              <a:t> </a:t>
            </a:r>
            <a:r>
              <a:rPr lang="en-US" sz="4000" b="1" dirty="0" err="1">
                <a:solidFill>
                  <a:srgbClr val="0000FF"/>
                </a:solidFill>
                <a:latin typeface="+mj-lt"/>
              </a:rPr>
              <a:t>và</a:t>
            </a:r>
            <a:r>
              <a:rPr lang="en-US" sz="4000" b="1" dirty="0">
                <a:solidFill>
                  <a:srgbClr val="0000FF"/>
                </a:solidFill>
                <a:latin typeface="+mj-lt"/>
              </a:rPr>
              <a:t> </a:t>
            </a:r>
            <a:r>
              <a:rPr lang="en-US" sz="4000" b="1" dirty="0" err="1">
                <a:solidFill>
                  <a:srgbClr val="0000FF"/>
                </a:solidFill>
                <a:latin typeface="+mj-lt"/>
              </a:rPr>
              <a:t>học</a:t>
            </a:r>
            <a:r>
              <a:rPr lang="en-US" sz="4000" b="1" dirty="0">
                <a:solidFill>
                  <a:srgbClr val="0000FF"/>
                </a:solidFill>
                <a:latin typeface="+mj-lt"/>
              </a:rPr>
              <a:t> </a:t>
            </a:r>
            <a:r>
              <a:rPr lang="en-US" sz="4000" b="1" dirty="0" err="1">
                <a:solidFill>
                  <a:srgbClr val="0000FF"/>
                </a:solidFill>
                <a:latin typeface="+mj-lt"/>
              </a:rPr>
              <a:t>tập</a:t>
            </a:r>
            <a:r>
              <a:rPr lang="en-US" sz="4000" b="1" dirty="0">
                <a:solidFill>
                  <a:srgbClr val="0000FF"/>
                </a:solidFill>
                <a:latin typeface="+mj-lt"/>
              </a:rPr>
              <a:t> </a:t>
            </a:r>
            <a:r>
              <a:rPr lang="en-US" sz="4000" b="1" dirty="0" err="1">
                <a:solidFill>
                  <a:srgbClr val="0000FF"/>
                </a:solidFill>
                <a:latin typeface="+mj-lt"/>
              </a:rPr>
              <a:t>môn</a:t>
            </a:r>
            <a:r>
              <a:rPr lang="en-US" sz="4000" b="1" dirty="0">
                <a:solidFill>
                  <a:srgbClr val="0000FF"/>
                </a:solidFill>
                <a:latin typeface="+mj-lt"/>
              </a:rPr>
              <a:t> Sinh </a:t>
            </a:r>
            <a:r>
              <a:rPr lang="en-US" sz="4000" b="1" dirty="0" err="1">
                <a:solidFill>
                  <a:srgbClr val="0000FF"/>
                </a:solidFill>
                <a:latin typeface="+mj-lt"/>
              </a:rPr>
              <a:t>học</a:t>
            </a:r>
            <a:r>
              <a:rPr lang="en-US" sz="4000" b="1" dirty="0">
                <a:solidFill>
                  <a:srgbClr val="0000FF"/>
                </a:solidFill>
                <a:latin typeface="+mj-lt"/>
              </a:rPr>
              <a:t> </a:t>
            </a:r>
            <a:r>
              <a:rPr lang="vi-VN" sz="4000" b="1" dirty="0">
                <a:solidFill>
                  <a:srgbClr val="0000FF"/>
                </a:solidFill>
                <a:latin typeface="+mj-lt"/>
              </a:rPr>
              <a:t> </a:t>
            </a:r>
            <a:endParaRPr lang="en-US" sz="4000" b="1" dirty="0">
              <a:solidFill>
                <a:srgbClr val="0000FF"/>
              </a:solidFill>
              <a:latin typeface="+mj-lt"/>
            </a:endParaRPr>
          </a:p>
        </p:txBody>
      </p:sp>
      <p:sp>
        <p:nvSpPr>
          <p:cNvPr id="3" name="Freeform 13">
            <a:extLst>
              <a:ext uri="{FF2B5EF4-FFF2-40B4-BE49-F238E27FC236}">
                <a16:creationId xmlns:a16="http://schemas.microsoft.com/office/drawing/2014/main" id="{A322E48A-1CE7-314B-0B63-B74D19424391}"/>
              </a:ext>
            </a:extLst>
          </p:cNvPr>
          <p:cNvSpPr/>
          <p:nvPr/>
        </p:nvSpPr>
        <p:spPr>
          <a:xfrm>
            <a:off x="521978" y="2968083"/>
            <a:ext cx="4800888" cy="3889564"/>
          </a:xfrm>
          <a:custGeom>
            <a:avLst/>
            <a:gdLst/>
            <a:ahLst/>
            <a:cxnLst/>
            <a:rect l="l" t="t" r="r" b="b"/>
            <a:pathLst>
              <a:path w="3428634" h="2730050">
                <a:moveTo>
                  <a:pt x="0" y="0"/>
                </a:moveTo>
                <a:lnTo>
                  <a:pt x="3428634" y="0"/>
                </a:lnTo>
                <a:lnTo>
                  <a:pt x="3428634" y="2730050"/>
                </a:lnTo>
                <a:lnTo>
                  <a:pt x="0" y="2730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4E015607-507D-F86A-AF90-31A4D86A799B}"/>
              </a:ext>
            </a:extLst>
          </p:cNvPr>
          <p:cNvSpPr txBox="1"/>
          <p:nvPr/>
        </p:nvSpPr>
        <p:spPr>
          <a:xfrm>
            <a:off x="5951836" y="2335619"/>
            <a:ext cx="11955163" cy="6664004"/>
          </a:xfrm>
          <a:prstGeom prst="rect">
            <a:avLst/>
          </a:prstGeom>
          <a:solidFill>
            <a:schemeClr val="accent4">
              <a:lumMod val="20000"/>
              <a:lumOff val="80000"/>
            </a:schemeClr>
          </a:solidFill>
        </p:spPr>
        <p:txBody>
          <a:bodyPr wrap="square">
            <a:spAutoFit/>
          </a:bodyPr>
          <a:lstStyle/>
          <a:p>
            <a:pPr marL="0" marR="0" indent="180340" algn="just">
              <a:lnSpc>
                <a:spcPct val="150000"/>
              </a:lnSpc>
              <a:spcBef>
                <a:spcPts val="0"/>
              </a:spcBef>
              <a:spcAft>
                <a:spcPts val="0"/>
              </a:spcAft>
            </a:pPr>
            <a:r>
              <a:rPr lang="en-US" sz="3200" b="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Câu</a:t>
            </a:r>
            <a:r>
              <a:rPr lang="en-US" sz="32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hỏi</a:t>
            </a:r>
            <a:r>
              <a:rPr lang="en-US" sz="3200" b="1" dirty="0">
                <a:solidFill>
                  <a:srgbClr val="00B050"/>
                </a:solidFill>
                <a:latin typeface="Calibri" panose="020F0502020204030204" pitchFamily="34" charset="0"/>
                <a:cs typeface="Calibri" panose="020F0502020204030204" pitchFamily="34" charset="0"/>
              </a:rPr>
              <a:t> </a:t>
            </a:r>
            <a:r>
              <a:rPr lang="vi-VN" sz="3200" b="1" dirty="0">
                <a:solidFill>
                  <a:srgbClr val="00B050"/>
                </a:solidFill>
                <a:latin typeface="Calibri" panose="020F0502020204030204" pitchFamily="34" charset="0"/>
                <a:cs typeface="Calibri" panose="020F0502020204030204" pitchFamily="34" charset="0"/>
              </a:rPr>
              <a:t>1</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trang</a:t>
            </a:r>
            <a:r>
              <a:rPr lang="en-US" sz="3200" b="1" dirty="0">
                <a:solidFill>
                  <a:srgbClr val="00B050"/>
                </a:solidFill>
                <a:latin typeface="Calibri" panose="020F0502020204030204" pitchFamily="34" charset="0"/>
                <a:cs typeface="Calibri" panose="020F0502020204030204" pitchFamily="34" charset="0"/>
              </a:rPr>
              <a:t> </a:t>
            </a:r>
            <a:r>
              <a:rPr lang="en-US" sz="32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12 SGK</a:t>
            </a:r>
            <a:r>
              <a:rPr lang="vi-VN" sz="32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t>
            </a:r>
            <a:r>
              <a:rPr lang="vi-VN" sz="3200"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vi-VN" sz="3200" kern="1200" dirty="0">
                <a:effectLst/>
                <a:latin typeface="Calibri" panose="020F0502020204030204" pitchFamily="34" charset="0"/>
                <a:ea typeface="Calibri" panose="020F0502020204030204" pitchFamily="34" charset="0"/>
                <a:cs typeface="Calibri" panose="020F0502020204030204" pitchFamily="34" charset="0"/>
              </a:rPr>
              <a:t>Hãy lựa chọn phương pháp phù hợp và đề xuất các bước thực hiện để nghiên cứu những vấn đề sau:</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0" marR="0" indent="180340" algn="just">
              <a:lnSpc>
                <a:spcPct val="150000"/>
              </a:lnSpc>
              <a:spcBef>
                <a:spcPts val="0"/>
              </a:spcBef>
              <a:spcAft>
                <a:spcPts val="0"/>
              </a:spcAft>
            </a:pPr>
            <a:r>
              <a:rPr lang="vi-VN" sz="3200" kern="1200" dirty="0">
                <a:effectLst/>
                <a:latin typeface="Calibri" panose="020F0502020204030204" pitchFamily="34" charset="0"/>
                <a:ea typeface="Calibri" panose="020F0502020204030204" pitchFamily="34" charset="0"/>
                <a:cs typeface="Calibri" panose="020F0502020204030204" pitchFamily="34" charset="0"/>
              </a:rPr>
              <a:t>a) Xác định hàm lượng đường trong máu.</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0" marR="0" indent="180340" algn="just">
              <a:lnSpc>
                <a:spcPct val="150000"/>
              </a:lnSpc>
              <a:spcBef>
                <a:spcPts val="0"/>
              </a:spcBef>
              <a:spcAft>
                <a:spcPts val="0"/>
              </a:spcAft>
            </a:pPr>
            <a:r>
              <a:rPr lang="vi-VN" sz="3200" kern="1200" dirty="0">
                <a:effectLst/>
                <a:latin typeface="Calibri" panose="020F0502020204030204" pitchFamily="34" charset="0"/>
                <a:ea typeface="Calibri" panose="020F0502020204030204" pitchFamily="34" charset="0"/>
                <a:cs typeface="Calibri" panose="020F0502020204030204" pitchFamily="34" charset="0"/>
              </a:rPr>
              <a:t>b) Thúc đẩy thanh long ra hoa trái vụ.</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0" marR="0" indent="180340" algn="just">
              <a:lnSpc>
                <a:spcPct val="150000"/>
              </a:lnSpc>
              <a:spcBef>
                <a:spcPts val="0"/>
              </a:spcBef>
              <a:spcAft>
                <a:spcPts val="0"/>
              </a:spcAft>
            </a:pPr>
            <a:r>
              <a:rPr lang="vi-VN" sz="3200" kern="1200" dirty="0">
                <a:effectLst/>
                <a:latin typeface="Calibri" panose="020F0502020204030204" pitchFamily="34" charset="0"/>
                <a:ea typeface="Calibri" panose="020F0502020204030204" pitchFamily="34" charset="0"/>
                <a:cs typeface="Calibri" panose="020F0502020204030204" pitchFamily="34" charset="0"/>
              </a:rPr>
              <a:t>c) Tìm hiểu cấu tạo cơ thể người.</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0" marR="0" indent="180340" algn="just">
              <a:lnSpc>
                <a:spcPct val="150000"/>
              </a:lnSpc>
              <a:spcBef>
                <a:spcPts val="0"/>
              </a:spcBef>
              <a:spcAft>
                <a:spcPts val="0"/>
              </a:spcAft>
            </a:pPr>
            <a:r>
              <a:rPr lang="en-US" sz="3200" b="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Câu</a:t>
            </a:r>
            <a:r>
              <a:rPr lang="en-US" sz="32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hỏi</a:t>
            </a:r>
            <a:r>
              <a:rPr lang="en-US" sz="32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2 </a:t>
            </a:r>
            <a:r>
              <a:rPr lang="en-US" sz="3200" b="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trang</a:t>
            </a:r>
            <a:r>
              <a:rPr lang="en-US" sz="32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12 SGK</a:t>
            </a:r>
            <a:r>
              <a:rPr lang="vi-VN" sz="32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t>
            </a:r>
            <a:r>
              <a:rPr lang="vi-VN" sz="3200"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vi-VN" sz="3200" kern="1200" dirty="0">
                <a:effectLst/>
                <a:latin typeface="Calibri" panose="020F0502020204030204" pitchFamily="34" charset="0"/>
                <a:ea typeface="Calibri" panose="020F0502020204030204" pitchFamily="34" charset="0"/>
                <a:cs typeface="Calibri" panose="020F0502020204030204" pitchFamily="34" charset="0"/>
              </a:rPr>
              <a:t>Tại sao chúng ta cần phối hợp nhiều phương pháp khác nhau khi nghiên cứu và học tập môn Sinh học?</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0" marR="0" indent="180340" algn="just">
              <a:lnSpc>
                <a:spcPct val="150000"/>
              </a:lnSpc>
              <a:spcBef>
                <a:spcPts val="0"/>
              </a:spcBef>
              <a:spcAft>
                <a:spcPts val="0"/>
              </a:spcAft>
            </a:pPr>
            <a:r>
              <a:rPr lang="en-US" sz="3200" b="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Câu</a:t>
            </a:r>
            <a:r>
              <a:rPr lang="en-US" sz="32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hỏi</a:t>
            </a:r>
            <a:r>
              <a:rPr lang="en-US" sz="32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Luyện</a:t>
            </a:r>
            <a:r>
              <a:rPr lang="en-US" sz="32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tập</a:t>
            </a:r>
            <a:r>
              <a:rPr lang="en-US" sz="32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trang</a:t>
            </a:r>
            <a:r>
              <a:rPr lang="en-US" sz="32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12 SGK</a:t>
            </a:r>
            <a:r>
              <a:rPr lang="vi-VN" sz="32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t>
            </a:r>
            <a:r>
              <a:rPr lang="vi-VN" sz="3200"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vi-VN" sz="3200" kern="1200" dirty="0">
                <a:effectLst/>
                <a:latin typeface="Calibri" panose="020F0502020204030204" pitchFamily="34" charset="0"/>
                <a:ea typeface="Calibri" panose="020F0502020204030204" pitchFamily="34" charset="0"/>
                <a:cs typeface="Calibri" panose="020F0502020204030204" pitchFamily="34" charset="0"/>
              </a:rPr>
              <a:t>Hãy </a:t>
            </a:r>
            <a:r>
              <a:rPr lang="en-US" sz="3200" kern="1200" dirty="0" err="1">
                <a:effectLst/>
                <a:latin typeface="Calibri" panose="020F0502020204030204" pitchFamily="34" charset="0"/>
                <a:ea typeface="Calibri" panose="020F0502020204030204" pitchFamily="34" charset="0"/>
                <a:cs typeface="Calibri" panose="020F0502020204030204" pitchFamily="34" charset="0"/>
              </a:rPr>
              <a:t>nêu</a:t>
            </a:r>
            <a:r>
              <a:rPr lang="en-US" sz="3200" kern="1200" dirty="0">
                <a:effectLst/>
                <a:latin typeface="Calibri" panose="020F0502020204030204" pitchFamily="34" charset="0"/>
                <a:ea typeface="Calibri" panose="020F0502020204030204" pitchFamily="34" charset="0"/>
                <a:cs typeface="Calibri" panose="020F0502020204030204" pitchFamily="34" charset="0"/>
              </a:rPr>
              <a:t> ý </a:t>
            </a:r>
            <a:r>
              <a:rPr lang="en-US" sz="3200" kern="1200" dirty="0" err="1">
                <a:effectLst/>
                <a:latin typeface="Calibri" panose="020F0502020204030204" pitchFamily="34" charset="0"/>
                <a:ea typeface="Calibri" panose="020F0502020204030204" pitchFamily="34" charset="0"/>
                <a:cs typeface="Calibri" panose="020F0502020204030204" pitchFamily="34" charset="0"/>
              </a:rPr>
              <a:t>tưởng</a:t>
            </a:r>
            <a:r>
              <a:rPr lang="en-US" sz="3200" kern="1200" dirty="0">
                <a:effectLst/>
                <a:latin typeface="Calibri" panose="020F0502020204030204" pitchFamily="34" charset="0"/>
                <a:ea typeface="Calibri" panose="020F0502020204030204" pitchFamily="34" charset="0"/>
                <a:cs typeface="Calibri" panose="020F0502020204030204" pitchFamily="34" charset="0"/>
              </a:rPr>
              <a:t> </a:t>
            </a:r>
            <a:r>
              <a:rPr lang="vi-VN" sz="3200" kern="1200" dirty="0">
                <a:effectLst/>
                <a:latin typeface="Calibri" panose="020F0502020204030204" pitchFamily="34" charset="0"/>
                <a:ea typeface="Calibri" panose="020F0502020204030204" pitchFamily="34" charset="0"/>
                <a:cs typeface="Calibri" panose="020F0502020204030204" pitchFamily="34" charset="0"/>
              </a:rPr>
              <a:t>thiết kế thí nghiệm chứng minh quá trình hô hấp có thải khí carbon dioxide.</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3B99019-B14D-25A7-22EE-34E5F0FB2FC0}"/>
              </a:ext>
            </a:extLst>
          </p:cNvPr>
          <p:cNvSpPr txBox="1"/>
          <p:nvPr/>
        </p:nvSpPr>
        <p:spPr>
          <a:xfrm>
            <a:off x="152400" y="7124700"/>
            <a:ext cx="5802331" cy="1493358"/>
          </a:xfrm>
          <a:prstGeom prst="rect">
            <a:avLst/>
          </a:prstGeom>
          <a:noFill/>
        </p:spPr>
        <p:txBody>
          <a:bodyPr wrap="square">
            <a:spAutoFit/>
          </a:bodyPr>
          <a:lstStyle/>
          <a:p>
            <a:pPr marL="285750" indent="-285750">
              <a:lnSpc>
                <a:spcPct val="150000"/>
              </a:lnSpc>
              <a:buFont typeface="Wingdings" panose="05000000000000000000" pitchFamily="2" charset="2"/>
              <a:buChar char="q"/>
            </a:pPr>
            <a:r>
              <a:rPr lang="en-US" sz="3200" b="1" dirty="0">
                <a:solidFill>
                  <a:srgbClr val="0000FF"/>
                </a:solidFill>
              </a:rPr>
              <a:t> HS </a:t>
            </a:r>
            <a:r>
              <a:rPr lang="en-US" sz="3200" b="1" dirty="0" err="1">
                <a:solidFill>
                  <a:srgbClr val="0000FF"/>
                </a:solidFill>
              </a:rPr>
              <a:t>suy</a:t>
            </a:r>
            <a:r>
              <a:rPr lang="en-US" sz="3200" b="1" dirty="0">
                <a:solidFill>
                  <a:srgbClr val="0000FF"/>
                </a:solidFill>
              </a:rPr>
              <a:t> </a:t>
            </a:r>
            <a:r>
              <a:rPr lang="en-US" sz="3200" b="1" dirty="0" err="1">
                <a:solidFill>
                  <a:srgbClr val="0000FF"/>
                </a:solidFill>
              </a:rPr>
              <a:t>nghĩ</a:t>
            </a:r>
            <a:r>
              <a:rPr lang="en-US" sz="3200" b="1" dirty="0">
                <a:solidFill>
                  <a:srgbClr val="0000FF"/>
                </a:solidFill>
              </a:rPr>
              <a:t> </a:t>
            </a:r>
            <a:r>
              <a:rPr lang="en-US" sz="3200" b="1" dirty="0" err="1">
                <a:solidFill>
                  <a:srgbClr val="0000FF"/>
                </a:solidFill>
              </a:rPr>
              <a:t>cá</a:t>
            </a:r>
            <a:r>
              <a:rPr lang="en-US" sz="3200" b="1" dirty="0">
                <a:solidFill>
                  <a:srgbClr val="0000FF"/>
                </a:solidFill>
              </a:rPr>
              <a:t> </a:t>
            </a:r>
            <a:r>
              <a:rPr lang="en-US" sz="3200" b="1" dirty="0" err="1">
                <a:solidFill>
                  <a:srgbClr val="0000FF"/>
                </a:solidFill>
              </a:rPr>
              <a:t>nhân</a:t>
            </a:r>
            <a:r>
              <a:rPr lang="en-US" sz="3200" b="1" dirty="0">
                <a:solidFill>
                  <a:srgbClr val="0000FF"/>
                </a:solidFill>
              </a:rPr>
              <a:t> </a:t>
            </a:r>
            <a:r>
              <a:rPr lang="en-US" sz="3200" b="1" dirty="0" err="1">
                <a:solidFill>
                  <a:srgbClr val="0000FF"/>
                </a:solidFill>
              </a:rPr>
              <a:t>và</a:t>
            </a:r>
            <a:r>
              <a:rPr lang="en-US" sz="3200" b="1" dirty="0">
                <a:solidFill>
                  <a:srgbClr val="0000FF"/>
                </a:solidFill>
              </a:rPr>
              <a:t> </a:t>
            </a:r>
            <a:r>
              <a:rPr lang="en-US" sz="3200" b="1" dirty="0" err="1">
                <a:solidFill>
                  <a:srgbClr val="0000FF"/>
                </a:solidFill>
              </a:rPr>
              <a:t>trả</a:t>
            </a:r>
            <a:r>
              <a:rPr lang="en-US" sz="3200" b="1" dirty="0">
                <a:solidFill>
                  <a:srgbClr val="0000FF"/>
                </a:solidFill>
              </a:rPr>
              <a:t> </a:t>
            </a:r>
            <a:r>
              <a:rPr lang="en-US" sz="3200" b="1" dirty="0" err="1">
                <a:solidFill>
                  <a:srgbClr val="0000FF"/>
                </a:solidFill>
              </a:rPr>
              <a:t>lời</a:t>
            </a:r>
            <a:r>
              <a:rPr lang="en-US" sz="3200" b="1" dirty="0">
                <a:solidFill>
                  <a:srgbClr val="0000FF"/>
                </a:solidFill>
              </a:rPr>
              <a:t>. </a:t>
            </a:r>
          </a:p>
          <a:p>
            <a:pPr marL="285750" indent="-285750">
              <a:lnSpc>
                <a:spcPct val="150000"/>
              </a:lnSpc>
              <a:buFont typeface="Wingdings" panose="05000000000000000000" pitchFamily="2" charset="2"/>
              <a:buChar char="q"/>
            </a:pPr>
            <a:r>
              <a:rPr lang="en-US" sz="3200" b="1" dirty="0">
                <a:solidFill>
                  <a:srgbClr val="0000FF"/>
                </a:solidFill>
              </a:rPr>
              <a:t> </a:t>
            </a:r>
            <a:r>
              <a:rPr lang="en-US" sz="3200" b="1" dirty="0" err="1">
                <a:solidFill>
                  <a:srgbClr val="0000FF"/>
                </a:solidFill>
              </a:rPr>
              <a:t>Thời</a:t>
            </a:r>
            <a:r>
              <a:rPr lang="en-US" sz="3200" b="1" dirty="0">
                <a:solidFill>
                  <a:srgbClr val="0000FF"/>
                </a:solidFill>
              </a:rPr>
              <a:t> </a:t>
            </a:r>
            <a:r>
              <a:rPr lang="en-US" sz="3200" b="1" dirty="0" err="1">
                <a:solidFill>
                  <a:srgbClr val="0000FF"/>
                </a:solidFill>
              </a:rPr>
              <a:t>gian</a:t>
            </a:r>
            <a:r>
              <a:rPr lang="en-US" sz="3200" b="1" dirty="0">
                <a:solidFill>
                  <a:srgbClr val="0000FF"/>
                </a:solidFill>
              </a:rPr>
              <a:t>: 1 </a:t>
            </a:r>
            <a:r>
              <a:rPr lang="en-US" sz="3200" b="1" dirty="0" err="1">
                <a:solidFill>
                  <a:srgbClr val="0000FF"/>
                </a:solidFill>
              </a:rPr>
              <a:t>phút</a:t>
            </a:r>
            <a:r>
              <a:rPr lang="en-US" sz="3200" b="1" dirty="0">
                <a:solidFill>
                  <a:srgbClr val="0000FF"/>
                </a:solidFill>
              </a:rPr>
              <a:t>.</a:t>
            </a:r>
          </a:p>
        </p:txBody>
      </p:sp>
      <p:sp>
        <p:nvSpPr>
          <p:cNvPr id="8"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3678307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F2E7CB94-8DE0-6C36-72A3-769CE3BC8BD9}"/>
              </a:ext>
            </a:extLst>
          </p:cNvPr>
          <p:cNvSpPr/>
          <p:nvPr/>
        </p:nvSpPr>
        <p:spPr>
          <a:xfrm>
            <a:off x="-18185" y="-44319"/>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3"/>
            <a:stretch>
              <a:fillRect l="238" t="-13215" r="-238" b="-600391"/>
            </a:stretch>
          </a:blipFill>
        </p:spPr>
        <p:txBody>
          <a:bodyPr/>
          <a:lstStyle/>
          <a:p>
            <a:endParaRPr lang="en-US"/>
          </a:p>
        </p:txBody>
      </p:sp>
      <p:sp>
        <p:nvSpPr>
          <p:cNvPr id="27" name="TextBox 19">
            <a:extLst>
              <a:ext uri="{FF2B5EF4-FFF2-40B4-BE49-F238E27FC236}">
                <a16:creationId xmlns:a16="http://schemas.microsoft.com/office/drawing/2014/main" id="{58EF9E31-FC8E-FFED-223E-A936EDFF2D6D}"/>
              </a:ext>
            </a:extLst>
          </p:cNvPr>
          <p:cNvSpPr txBox="1"/>
          <p:nvPr/>
        </p:nvSpPr>
        <p:spPr>
          <a:xfrm>
            <a:off x="457200" y="1640011"/>
            <a:ext cx="15908316" cy="538609"/>
          </a:xfrm>
          <a:prstGeom prst="rect">
            <a:avLst/>
          </a:prstGeom>
        </p:spPr>
        <p:txBody>
          <a:bodyPr wrap="square" lIns="0" tIns="0" rIns="0" bIns="0" rtlCol="0" anchor="t">
            <a:spAutoFit/>
          </a:bodyPr>
          <a:lstStyle/>
          <a:p>
            <a:pPr>
              <a:lnSpc>
                <a:spcPts val="4200"/>
              </a:lnSpc>
            </a:pPr>
            <a:r>
              <a:rPr lang="en-US" sz="4000" b="1" dirty="0">
                <a:solidFill>
                  <a:srgbClr val="0000FF"/>
                </a:solidFill>
                <a:latin typeface="+mj-lt"/>
              </a:rPr>
              <a:t>1. Các </a:t>
            </a:r>
            <a:r>
              <a:rPr lang="en-US" sz="4000" b="1" dirty="0" err="1">
                <a:solidFill>
                  <a:srgbClr val="0000FF"/>
                </a:solidFill>
                <a:latin typeface="+mj-lt"/>
              </a:rPr>
              <a:t>phương</a:t>
            </a:r>
            <a:r>
              <a:rPr lang="en-US" sz="4000" b="1" dirty="0">
                <a:solidFill>
                  <a:srgbClr val="0000FF"/>
                </a:solidFill>
                <a:latin typeface="+mj-lt"/>
              </a:rPr>
              <a:t> </a:t>
            </a:r>
            <a:r>
              <a:rPr lang="en-US" sz="4000" b="1" dirty="0" err="1">
                <a:solidFill>
                  <a:srgbClr val="0000FF"/>
                </a:solidFill>
                <a:latin typeface="+mj-lt"/>
              </a:rPr>
              <a:t>pháp</a:t>
            </a:r>
            <a:r>
              <a:rPr lang="en-US" sz="4000" b="1" dirty="0">
                <a:solidFill>
                  <a:srgbClr val="0000FF"/>
                </a:solidFill>
                <a:latin typeface="+mj-lt"/>
              </a:rPr>
              <a:t> </a:t>
            </a:r>
            <a:r>
              <a:rPr lang="en-US" sz="4000" b="1" dirty="0" err="1">
                <a:solidFill>
                  <a:srgbClr val="0000FF"/>
                </a:solidFill>
                <a:latin typeface="+mj-lt"/>
              </a:rPr>
              <a:t>nghiên</a:t>
            </a:r>
            <a:r>
              <a:rPr lang="en-US" sz="4000" b="1" dirty="0">
                <a:solidFill>
                  <a:srgbClr val="0000FF"/>
                </a:solidFill>
                <a:latin typeface="+mj-lt"/>
              </a:rPr>
              <a:t> </a:t>
            </a:r>
            <a:r>
              <a:rPr lang="en-US" sz="4000" b="1" dirty="0" err="1">
                <a:solidFill>
                  <a:srgbClr val="0000FF"/>
                </a:solidFill>
                <a:latin typeface="+mj-lt"/>
              </a:rPr>
              <a:t>cứu</a:t>
            </a:r>
            <a:r>
              <a:rPr lang="en-US" sz="4000" b="1" dirty="0">
                <a:solidFill>
                  <a:srgbClr val="0000FF"/>
                </a:solidFill>
                <a:latin typeface="+mj-lt"/>
              </a:rPr>
              <a:t> </a:t>
            </a:r>
            <a:r>
              <a:rPr lang="en-US" sz="4000" b="1" dirty="0" err="1">
                <a:solidFill>
                  <a:srgbClr val="0000FF"/>
                </a:solidFill>
                <a:latin typeface="+mj-lt"/>
              </a:rPr>
              <a:t>và</a:t>
            </a:r>
            <a:r>
              <a:rPr lang="en-US" sz="4000" b="1" dirty="0">
                <a:solidFill>
                  <a:srgbClr val="0000FF"/>
                </a:solidFill>
                <a:latin typeface="+mj-lt"/>
              </a:rPr>
              <a:t> </a:t>
            </a:r>
            <a:r>
              <a:rPr lang="en-US" sz="4000" b="1" dirty="0" err="1">
                <a:solidFill>
                  <a:srgbClr val="0000FF"/>
                </a:solidFill>
                <a:latin typeface="+mj-lt"/>
              </a:rPr>
              <a:t>học</a:t>
            </a:r>
            <a:r>
              <a:rPr lang="en-US" sz="4000" b="1" dirty="0">
                <a:solidFill>
                  <a:srgbClr val="0000FF"/>
                </a:solidFill>
                <a:latin typeface="+mj-lt"/>
              </a:rPr>
              <a:t> </a:t>
            </a:r>
            <a:r>
              <a:rPr lang="en-US" sz="4000" b="1" dirty="0" err="1">
                <a:solidFill>
                  <a:srgbClr val="0000FF"/>
                </a:solidFill>
                <a:latin typeface="+mj-lt"/>
              </a:rPr>
              <a:t>tập</a:t>
            </a:r>
            <a:r>
              <a:rPr lang="en-US" sz="4000" b="1" dirty="0">
                <a:solidFill>
                  <a:srgbClr val="0000FF"/>
                </a:solidFill>
                <a:latin typeface="+mj-lt"/>
              </a:rPr>
              <a:t> </a:t>
            </a:r>
            <a:r>
              <a:rPr lang="en-US" sz="4000" b="1" dirty="0" err="1">
                <a:solidFill>
                  <a:srgbClr val="0000FF"/>
                </a:solidFill>
                <a:latin typeface="+mj-lt"/>
              </a:rPr>
              <a:t>môn</a:t>
            </a:r>
            <a:r>
              <a:rPr lang="en-US" sz="4000" b="1" dirty="0">
                <a:solidFill>
                  <a:srgbClr val="0000FF"/>
                </a:solidFill>
                <a:latin typeface="+mj-lt"/>
              </a:rPr>
              <a:t> Sinh </a:t>
            </a:r>
            <a:r>
              <a:rPr lang="en-US" sz="4000" b="1" dirty="0" err="1">
                <a:solidFill>
                  <a:srgbClr val="0000FF"/>
                </a:solidFill>
                <a:latin typeface="+mj-lt"/>
              </a:rPr>
              <a:t>học</a:t>
            </a:r>
            <a:r>
              <a:rPr lang="en-US" sz="4000" b="1" dirty="0">
                <a:solidFill>
                  <a:srgbClr val="0000FF"/>
                </a:solidFill>
                <a:latin typeface="+mj-lt"/>
              </a:rPr>
              <a:t> </a:t>
            </a:r>
            <a:r>
              <a:rPr lang="vi-VN" sz="4000" b="1" dirty="0">
                <a:solidFill>
                  <a:srgbClr val="0000FF"/>
                </a:solidFill>
                <a:latin typeface="+mj-lt"/>
              </a:rPr>
              <a:t> </a:t>
            </a:r>
            <a:endParaRPr lang="en-US" sz="4000" b="1" dirty="0">
              <a:solidFill>
                <a:srgbClr val="0000FF"/>
              </a:solidFill>
              <a:latin typeface="+mj-lt"/>
            </a:endParaRPr>
          </a:p>
        </p:txBody>
      </p:sp>
      <p:sp>
        <p:nvSpPr>
          <p:cNvPr id="5" name="TextBox 4">
            <a:extLst>
              <a:ext uri="{FF2B5EF4-FFF2-40B4-BE49-F238E27FC236}">
                <a16:creationId xmlns:a16="http://schemas.microsoft.com/office/drawing/2014/main" id="{4E015607-507D-F86A-AF90-31A4D86A799B}"/>
              </a:ext>
            </a:extLst>
          </p:cNvPr>
          <p:cNvSpPr txBox="1"/>
          <p:nvPr/>
        </p:nvSpPr>
        <p:spPr>
          <a:xfrm>
            <a:off x="457200" y="2254728"/>
            <a:ext cx="6477000" cy="4524315"/>
          </a:xfrm>
          <a:prstGeom prst="rect">
            <a:avLst/>
          </a:prstGeom>
          <a:solidFill>
            <a:schemeClr val="accent5">
              <a:lumMod val="20000"/>
              <a:lumOff val="80000"/>
            </a:schemeClr>
          </a:solidFill>
        </p:spPr>
        <p:txBody>
          <a:bodyPr wrap="square">
            <a:spAutoFit/>
          </a:bodyPr>
          <a:lstStyle/>
          <a:p>
            <a:pPr marL="0" marR="0" indent="180340" algn="just">
              <a:spcBef>
                <a:spcPts val="0"/>
              </a:spcBef>
              <a:spcAft>
                <a:spcPts val="0"/>
              </a:spcAft>
            </a:pPr>
            <a:r>
              <a:rPr lang="en-US" sz="3200" b="1" i="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Câu</a:t>
            </a:r>
            <a:r>
              <a:rPr lang="en-US" sz="32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00B050"/>
                </a:solidFill>
                <a:latin typeface="Calibri" panose="020F0502020204030204" pitchFamily="34" charset="0"/>
                <a:ea typeface="Calibri" panose="020F0502020204030204" pitchFamily="34" charset="0"/>
                <a:cs typeface="Calibri" panose="020F0502020204030204" pitchFamily="34" charset="0"/>
              </a:rPr>
              <a:t>hỏi</a:t>
            </a:r>
            <a:r>
              <a:rPr lang="en-US" sz="3200" b="1" i="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sz="3200" b="1" i="1" dirty="0">
                <a:solidFill>
                  <a:srgbClr val="00B050"/>
                </a:solidFill>
                <a:latin typeface="Calibri" panose="020F0502020204030204" pitchFamily="34" charset="0"/>
                <a:ea typeface="Calibri" panose="020F0502020204030204" pitchFamily="34" charset="0"/>
                <a:cs typeface="Calibri" panose="020F0502020204030204" pitchFamily="34" charset="0"/>
              </a:rPr>
              <a:t>1</a:t>
            </a:r>
            <a:r>
              <a:rPr lang="en-US" sz="3200" b="1" i="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00B050"/>
                </a:solidFill>
                <a:latin typeface="Calibri" panose="020F0502020204030204" pitchFamily="34" charset="0"/>
                <a:ea typeface="Calibri" panose="020F0502020204030204" pitchFamily="34" charset="0"/>
                <a:cs typeface="Calibri" panose="020F0502020204030204" pitchFamily="34" charset="0"/>
              </a:rPr>
              <a:t>trang</a:t>
            </a:r>
            <a:r>
              <a:rPr lang="en-US" sz="3200" b="1" i="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2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12 SGK</a:t>
            </a:r>
            <a:r>
              <a:rPr lang="vi-VN" sz="32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vi-VN" sz="3200" b="1" i="1" kern="1200" dirty="0">
                <a:effectLst/>
                <a:latin typeface="Calibri" panose="020F0502020204030204" pitchFamily="34" charset="0"/>
                <a:ea typeface="Calibri" panose="020F0502020204030204" pitchFamily="34" charset="0"/>
                <a:cs typeface="Calibri" panose="020F0502020204030204" pitchFamily="34" charset="0"/>
              </a:rPr>
              <a:t>Hãy lựa chọn phương pháp phù hợp và đề xuất các bước thực hiện để nghiên cứu những vấn đề sau:</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a:p>
            <a:pPr marL="0" marR="0" indent="180340" algn="just">
              <a:spcBef>
                <a:spcPts val="0"/>
              </a:spcBef>
              <a:spcAft>
                <a:spcPts val="0"/>
              </a:spcAft>
            </a:pPr>
            <a:r>
              <a:rPr lang="vi-VN" sz="3200" b="1" i="1" kern="1200" dirty="0">
                <a:effectLst/>
                <a:latin typeface="Calibri" panose="020F0502020204030204" pitchFamily="34" charset="0"/>
                <a:ea typeface="Calibri" panose="020F0502020204030204" pitchFamily="34" charset="0"/>
                <a:cs typeface="Calibri" panose="020F0502020204030204" pitchFamily="34" charset="0"/>
              </a:rPr>
              <a:t>a) Xác định hàm lượng đường trong máu.</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a:p>
            <a:pPr marL="0" marR="0" indent="180340" algn="just">
              <a:spcBef>
                <a:spcPts val="0"/>
              </a:spcBef>
              <a:spcAft>
                <a:spcPts val="0"/>
              </a:spcAft>
            </a:pPr>
            <a:r>
              <a:rPr lang="vi-VN" sz="3200" b="1" i="1" kern="1200" dirty="0">
                <a:effectLst/>
                <a:latin typeface="Calibri" panose="020F0502020204030204" pitchFamily="34" charset="0"/>
                <a:ea typeface="Calibri" panose="020F0502020204030204" pitchFamily="34" charset="0"/>
                <a:cs typeface="Calibri" panose="020F0502020204030204" pitchFamily="34" charset="0"/>
              </a:rPr>
              <a:t>b) Thúc đẩy thanh long ra hoa trái vụ.</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a:p>
            <a:pPr marL="0" marR="0" indent="180340" algn="just">
              <a:spcBef>
                <a:spcPts val="0"/>
              </a:spcBef>
              <a:spcAft>
                <a:spcPts val="0"/>
              </a:spcAft>
            </a:pPr>
            <a:r>
              <a:rPr lang="vi-VN" sz="3200" b="1" i="1" kern="1200" dirty="0">
                <a:effectLst/>
                <a:latin typeface="Calibri" panose="020F0502020204030204" pitchFamily="34" charset="0"/>
                <a:ea typeface="Calibri" panose="020F0502020204030204" pitchFamily="34" charset="0"/>
                <a:cs typeface="Calibri" panose="020F0502020204030204" pitchFamily="34" charset="0"/>
              </a:rPr>
              <a:t>c) Tìm hiểu cấu tạo cơ thể người</a:t>
            </a:r>
            <a:r>
              <a:rPr lang="vi-VN" sz="3200" i="1" kern="1200" dirty="0">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E19E14E-4240-450C-8D3D-749539FE15D5}"/>
              </a:ext>
            </a:extLst>
          </p:cNvPr>
          <p:cNvSpPr txBox="1"/>
          <p:nvPr/>
        </p:nvSpPr>
        <p:spPr>
          <a:xfrm>
            <a:off x="7239000" y="2216720"/>
            <a:ext cx="10287000" cy="6494085"/>
          </a:xfrm>
          <a:prstGeom prst="rect">
            <a:avLst/>
          </a:prstGeom>
          <a:solidFill>
            <a:schemeClr val="accent4">
              <a:lumMod val="20000"/>
              <a:lumOff val="80000"/>
            </a:schemeClr>
          </a:solidFill>
        </p:spPr>
        <p:txBody>
          <a:bodyPr wrap="square">
            <a:spAutoFit/>
          </a:bodyPr>
          <a:lstStyle/>
          <a:p>
            <a:pPr marL="0" marR="0" algn="just">
              <a:spcBef>
                <a:spcPts val="0"/>
              </a:spcBef>
              <a:spcAft>
                <a:spcPts val="0"/>
              </a:spcAft>
            </a:pPr>
            <a:r>
              <a:rPr lang="en-US" sz="3200" b="1" kern="1200" dirty="0">
                <a:solidFill>
                  <a:srgbClr val="FF3399"/>
                </a:solidFill>
                <a:effectLst/>
                <a:latin typeface="Calibri" panose="020F0502020204030204" pitchFamily="34" charset="0"/>
                <a:ea typeface="Calibri" panose="020F0502020204030204" pitchFamily="34" charset="0"/>
                <a:cs typeface="Calibri" panose="020F0502020204030204" pitchFamily="34" charset="0"/>
              </a:rPr>
              <a:t>a) </a:t>
            </a:r>
            <a:r>
              <a:rPr lang="vi-VN" sz="3200" b="1" kern="1200" dirty="0">
                <a:solidFill>
                  <a:srgbClr val="FF3399"/>
                </a:solidFill>
                <a:effectLst/>
                <a:latin typeface="Calibri" panose="020F0502020204030204" pitchFamily="34" charset="0"/>
                <a:ea typeface="Calibri" panose="020F0502020204030204" pitchFamily="34" charset="0"/>
                <a:cs typeface="Calibri" panose="020F0502020204030204" pitchFamily="34" charset="0"/>
              </a:rPr>
              <a:t>Xác định hàm lượng đường trong máu: Phương pháp làm việc trong phòng thí nghiệm.</a:t>
            </a:r>
            <a:endParaRPr lang="en-US" sz="3200" dirty="0">
              <a:solidFill>
                <a:srgbClr val="FF3399"/>
              </a:solidFill>
              <a:effectLst/>
              <a:latin typeface="Calibri" panose="020F0502020204030204" pitchFamily="34" charset="0"/>
              <a:ea typeface="Calibri" panose="020F0502020204030204" pitchFamily="34" charset="0"/>
              <a:cs typeface="Calibri" panose="020F0502020204030204" pitchFamily="34" charset="0"/>
            </a:endParaRPr>
          </a:p>
          <a:p>
            <a:pPr marL="914400" lvl="1" indent="-457200" algn="just">
              <a:buFont typeface="Wingdings" panose="05000000000000000000" pitchFamily="2" charset="2"/>
              <a:buChar char="Ø"/>
            </a:pPr>
            <a:r>
              <a:rPr lang="vi-VN" sz="3200"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Chuẩn bị máy đo hàm lượng glucose trong máu (glucose meter).</a:t>
            </a:r>
            <a:endParaRPr lang="en-US" sz="32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914400" lvl="1" indent="-457200" algn="just">
              <a:buFont typeface="Wingdings" panose="05000000000000000000" pitchFamily="2" charset="2"/>
              <a:buChar char="Ø"/>
            </a:pPr>
            <a:r>
              <a:rPr lang="vi-VN" sz="3200"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Rửa tay sạch bằng xà phòng hoặc cồn. Sau đó, lau tay thật khô bằng khăn sạch.</a:t>
            </a:r>
            <a:endParaRPr lang="en-US" sz="32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914400" lvl="1" indent="-457200" algn="just">
              <a:buFont typeface="Wingdings" panose="05000000000000000000" pitchFamily="2" charset="2"/>
              <a:buChar char="Ø"/>
            </a:pPr>
            <a:r>
              <a:rPr lang="vi-VN" sz="3200"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Dùng bút trích máu đã gắn sẵn kim trích máu đâm nhẹ vào bên hông đầu ngón tay.</a:t>
            </a:r>
            <a:endParaRPr lang="en-US" sz="32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914400" lvl="1" indent="-457200" algn="just">
              <a:buFont typeface="Wingdings" panose="05000000000000000000" pitchFamily="2" charset="2"/>
              <a:buChar char="Ø"/>
            </a:pPr>
            <a:r>
              <a:rPr lang="vi-VN" sz="3200"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Dùng bông gòn khô lau sạch lượng máu đầu tiên chảy ra. Sau đó, dùng ngón cái vuốt đầu ngón tay để máu chảy ra.</a:t>
            </a:r>
            <a:endParaRPr lang="en-US" sz="32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914400" lvl="1" indent="-457200" algn="just">
              <a:buFont typeface="Wingdings" panose="05000000000000000000" pitchFamily="2" charset="2"/>
              <a:buChar char="Ø"/>
            </a:pPr>
            <a:r>
              <a:rPr lang="vi-VN" sz="3200"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Đưa máy vào hứng giọt máu chảy ra.</a:t>
            </a:r>
            <a:endParaRPr lang="en-US" sz="32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914400" lvl="1" indent="-457200" algn="just">
              <a:buFont typeface="Wingdings" panose="05000000000000000000" pitchFamily="2" charset="2"/>
              <a:buChar char="Ø"/>
            </a:pPr>
            <a:r>
              <a:rPr lang="vi-VN" sz="3200"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Quan sát và ghi nhận kết quả đo sau 10–20</a:t>
            </a:r>
            <a:r>
              <a:rPr lang="en-US" sz="3200"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s</a:t>
            </a:r>
            <a:endParaRPr lang="en-US" sz="32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2739660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F2E7CB94-8DE0-6C36-72A3-769CE3BC8BD9}"/>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3"/>
            <a:stretch>
              <a:fillRect l="238" t="-13215" r="-238" b="-600391"/>
            </a:stretch>
          </a:blipFill>
        </p:spPr>
        <p:txBody>
          <a:bodyPr/>
          <a:lstStyle/>
          <a:p>
            <a:endParaRPr lang="en-US"/>
          </a:p>
        </p:txBody>
      </p:sp>
      <p:sp>
        <p:nvSpPr>
          <p:cNvPr id="27" name="TextBox 19">
            <a:extLst>
              <a:ext uri="{FF2B5EF4-FFF2-40B4-BE49-F238E27FC236}">
                <a16:creationId xmlns:a16="http://schemas.microsoft.com/office/drawing/2014/main" id="{58EF9E31-FC8E-FFED-223E-A936EDFF2D6D}"/>
              </a:ext>
            </a:extLst>
          </p:cNvPr>
          <p:cNvSpPr txBox="1"/>
          <p:nvPr/>
        </p:nvSpPr>
        <p:spPr>
          <a:xfrm>
            <a:off x="685800" y="1837579"/>
            <a:ext cx="15908316" cy="538609"/>
          </a:xfrm>
          <a:prstGeom prst="rect">
            <a:avLst/>
          </a:prstGeom>
        </p:spPr>
        <p:txBody>
          <a:bodyPr wrap="square" lIns="0" tIns="0" rIns="0" bIns="0" rtlCol="0" anchor="t">
            <a:spAutoFit/>
          </a:bodyPr>
          <a:lstStyle/>
          <a:p>
            <a:pPr>
              <a:lnSpc>
                <a:spcPts val="4200"/>
              </a:lnSpc>
            </a:pPr>
            <a:r>
              <a:rPr lang="en-US" sz="4000" b="1" dirty="0">
                <a:solidFill>
                  <a:srgbClr val="0000FF"/>
                </a:solidFill>
                <a:latin typeface="+mj-lt"/>
              </a:rPr>
              <a:t>1. Các </a:t>
            </a:r>
            <a:r>
              <a:rPr lang="en-US" sz="4000" b="1" dirty="0" err="1">
                <a:solidFill>
                  <a:srgbClr val="0000FF"/>
                </a:solidFill>
                <a:latin typeface="+mj-lt"/>
              </a:rPr>
              <a:t>phương</a:t>
            </a:r>
            <a:r>
              <a:rPr lang="en-US" sz="4000" b="1" dirty="0">
                <a:solidFill>
                  <a:srgbClr val="0000FF"/>
                </a:solidFill>
                <a:latin typeface="+mj-lt"/>
              </a:rPr>
              <a:t> </a:t>
            </a:r>
            <a:r>
              <a:rPr lang="en-US" sz="4000" b="1" dirty="0" err="1">
                <a:solidFill>
                  <a:srgbClr val="0000FF"/>
                </a:solidFill>
                <a:latin typeface="+mj-lt"/>
              </a:rPr>
              <a:t>pháp</a:t>
            </a:r>
            <a:r>
              <a:rPr lang="en-US" sz="4000" b="1" dirty="0">
                <a:solidFill>
                  <a:srgbClr val="0000FF"/>
                </a:solidFill>
                <a:latin typeface="+mj-lt"/>
              </a:rPr>
              <a:t> </a:t>
            </a:r>
            <a:r>
              <a:rPr lang="en-US" sz="4000" b="1" dirty="0" err="1">
                <a:solidFill>
                  <a:srgbClr val="0000FF"/>
                </a:solidFill>
                <a:latin typeface="+mj-lt"/>
              </a:rPr>
              <a:t>nghiên</a:t>
            </a:r>
            <a:r>
              <a:rPr lang="en-US" sz="4000" b="1" dirty="0">
                <a:solidFill>
                  <a:srgbClr val="0000FF"/>
                </a:solidFill>
                <a:latin typeface="+mj-lt"/>
              </a:rPr>
              <a:t> </a:t>
            </a:r>
            <a:r>
              <a:rPr lang="en-US" sz="4000" b="1" dirty="0" err="1">
                <a:solidFill>
                  <a:srgbClr val="0000FF"/>
                </a:solidFill>
                <a:latin typeface="+mj-lt"/>
              </a:rPr>
              <a:t>cứu</a:t>
            </a:r>
            <a:r>
              <a:rPr lang="en-US" sz="4000" b="1" dirty="0">
                <a:solidFill>
                  <a:srgbClr val="0000FF"/>
                </a:solidFill>
                <a:latin typeface="+mj-lt"/>
              </a:rPr>
              <a:t> </a:t>
            </a:r>
            <a:r>
              <a:rPr lang="en-US" sz="4000" b="1" dirty="0" err="1">
                <a:solidFill>
                  <a:srgbClr val="0000FF"/>
                </a:solidFill>
                <a:latin typeface="+mj-lt"/>
              </a:rPr>
              <a:t>và</a:t>
            </a:r>
            <a:r>
              <a:rPr lang="en-US" sz="4000" b="1" dirty="0">
                <a:solidFill>
                  <a:srgbClr val="0000FF"/>
                </a:solidFill>
                <a:latin typeface="+mj-lt"/>
              </a:rPr>
              <a:t> </a:t>
            </a:r>
            <a:r>
              <a:rPr lang="en-US" sz="4000" b="1" dirty="0" err="1">
                <a:solidFill>
                  <a:srgbClr val="0000FF"/>
                </a:solidFill>
                <a:latin typeface="+mj-lt"/>
              </a:rPr>
              <a:t>học</a:t>
            </a:r>
            <a:r>
              <a:rPr lang="en-US" sz="4000" b="1" dirty="0">
                <a:solidFill>
                  <a:srgbClr val="0000FF"/>
                </a:solidFill>
                <a:latin typeface="+mj-lt"/>
              </a:rPr>
              <a:t> </a:t>
            </a:r>
            <a:r>
              <a:rPr lang="en-US" sz="4000" b="1" dirty="0" err="1">
                <a:solidFill>
                  <a:srgbClr val="0000FF"/>
                </a:solidFill>
                <a:latin typeface="+mj-lt"/>
              </a:rPr>
              <a:t>tập</a:t>
            </a:r>
            <a:r>
              <a:rPr lang="en-US" sz="4000" b="1" dirty="0">
                <a:solidFill>
                  <a:srgbClr val="0000FF"/>
                </a:solidFill>
                <a:latin typeface="+mj-lt"/>
              </a:rPr>
              <a:t> </a:t>
            </a:r>
            <a:r>
              <a:rPr lang="en-US" sz="4000" b="1" dirty="0" err="1">
                <a:solidFill>
                  <a:srgbClr val="0000FF"/>
                </a:solidFill>
                <a:latin typeface="+mj-lt"/>
              </a:rPr>
              <a:t>môn</a:t>
            </a:r>
            <a:r>
              <a:rPr lang="en-US" sz="4000" b="1" dirty="0">
                <a:solidFill>
                  <a:srgbClr val="0000FF"/>
                </a:solidFill>
                <a:latin typeface="+mj-lt"/>
              </a:rPr>
              <a:t> Sinh </a:t>
            </a:r>
            <a:r>
              <a:rPr lang="en-US" sz="4000" b="1" dirty="0" err="1">
                <a:solidFill>
                  <a:srgbClr val="0000FF"/>
                </a:solidFill>
                <a:latin typeface="+mj-lt"/>
              </a:rPr>
              <a:t>học</a:t>
            </a:r>
            <a:r>
              <a:rPr lang="en-US" sz="4000" b="1" dirty="0">
                <a:solidFill>
                  <a:srgbClr val="0000FF"/>
                </a:solidFill>
                <a:latin typeface="+mj-lt"/>
              </a:rPr>
              <a:t> </a:t>
            </a:r>
            <a:r>
              <a:rPr lang="vi-VN" sz="4000" b="1" dirty="0">
                <a:solidFill>
                  <a:srgbClr val="0000FF"/>
                </a:solidFill>
                <a:latin typeface="+mj-lt"/>
              </a:rPr>
              <a:t> </a:t>
            </a:r>
            <a:endParaRPr lang="en-US" sz="4000" b="1" dirty="0">
              <a:solidFill>
                <a:srgbClr val="0000FF"/>
              </a:solidFill>
              <a:latin typeface="+mj-lt"/>
            </a:endParaRPr>
          </a:p>
        </p:txBody>
      </p:sp>
      <p:sp>
        <p:nvSpPr>
          <p:cNvPr id="4" name="TextBox 3">
            <a:extLst>
              <a:ext uri="{FF2B5EF4-FFF2-40B4-BE49-F238E27FC236}">
                <a16:creationId xmlns:a16="http://schemas.microsoft.com/office/drawing/2014/main" id="{CE19E14E-4240-450C-8D3D-749539FE15D5}"/>
              </a:ext>
            </a:extLst>
          </p:cNvPr>
          <p:cNvSpPr txBox="1"/>
          <p:nvPr/>
        </p:nvSpPr>
        <p:spPr>
          <a:xfrm>
            <a:off x="689113" y="2740975"/>
            <a:ext cx="10036530" cy="6186309"/>
          </a:xfrm>
          <a:prstGeom prst="rect">
            <a:avLst/>
          </a:prstGeom>
          <a:solidFill>
            <a:schemeClr val="accent5">
              <a:lumMod val="20000"/>
              <a:lumOff val="80000"/>
            </a:schemeClr>
          </a:solidFill>
        </p:spPr>
        <p:txBody>
          <a:bodyPr wrap="square">
            <a:spAutoFit/>
          </a:bodyPr>
          <a:lstStyle/>
          <a:p>
            <a:pPr marL="0" marR="0" algn="just">
              <a:spcBef>
                <a:spcPts val="0"/>
              </a:spcBef>
              <a:spcAft>
                <a:spcPts val="0"/>
              </a:spcAft>
            </a:pPr>
            <a:r>
              <a:rPr lang="en-US" sz="3600" b="1" dirty="0">
                <a:solidFill>
                  <a:srgbClr val="FF3399"/>
                </a:solidFill>
                <a:latin typeface="Calibri" panose="020F0502020204030204" pitchFamily="34" charset="0"/>
                <a:ea typeface="Calibri" panose="020F0502020204030204" pitchFamily="34" charset="0"/>
                <a:cs typeface="Calibri" panose="020F0502020204030204" pitchFamily="34" charset="0"/>
              </a:rPr>
              <a:t>b) </a:t>
            </a:r>
            <a:r>
              <a:rPr lang="vi-VN" sz="3600" b="1" dirty="0">
                <a:solidFill>
                  <a:srgbClr val="FF3399"/>
                </a:solidFill>
                <a:latin typeface="Calibri" panose="020F0502020204030204" pitchFamily="34" charset="0"/>
                <a:ea typeface="Calibri" panose="020F0502020204030204" pitchFamily="34" charset="0"/>
                <a:cs typeface="Calibri" panose="020F0502020204030204" pitchFamily="34" charset="0"/>
              </a:rPr>
              <a:t>Thúc đẩy thanh long ra hoa trái vụ: </a:t>
            </a:r>
            <a:endParaRPr lang="en-US" sz="3600" b="1" dirty="0">
              <a:solidFill>
                <a:srgbClr val="FF3399"/>
              </a:solidFill>
              <a:latin typeface="Calibri" panose="020F0502020204030204" pitchFamily="34" charset="0"/>
              <a:ea typeface="Calibri" panose="020F0502020204030204" pitchFamily="34" charset="0"/>
              <a:cs typeface="Calibri" panose="020F0502020204030204" pitchFamily="34" charset="0"/>
            </a:endParaRPr>
          </a:p>
          <a:p>
            <a:pPr marL="633413" marR="0" algn="just">
              <a:spcBef>
                <a:spcPts val="0"/>
              </a:spcBef>
              <a:spcAft>
                <a:spcPts val="0"/>
              </a:spcAft>
            </a:pPr>
            <a:r>
              <a:rPr lang="en-US" sz="3600" b="1" dirty="0">
                <a:solidFill>
                  <a:srgbClr val="FF3399"/>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3399"/>
                </a:solidFill>
                <a:latin typeface="Calibri" panose="020F0502020204030204" pitchFamily="34" charset="0"/>
                <a:ea typeface="Calibri" panose="020F0502020204030204" pitchFamily="34" charset="0"/>
                <a:cs typeface="Calibri" panose="020F0502020204030204" pitchFamily="34" charset="0"/>
              </a:rPr>
              <a:t>Phương pháp thực nghiệm khoa học.</a:t>
            </a:r>
            <a:endParaRPr lang="en-US" sz="3600" b="1" dirty="0">
              <a:solidFill>
                <a:srgbClr val="FF3399"/>
              </a:solidFill>
              <a:latin typeface="Calibri" panose="020F0502020204030204" pitchFamily="34" charset="0"/>
              <a:ea typeface="Calibri" panose="020F0502020204030204" pitchFamily="34" charset="0"/>
              <a:cs typeface="Calibri" panose="020F0502020204030204" pitchFamily="34" charset="0"/>
            </a:endParaRPr>
          </a:p>
          <a:p>
            <a:pPr marL="633413">
              <a:buFont typeface="Wingdings" panose="05000000000000000000" pitchFamily="2" charset="2"/>
              <a:buChar char="Ø"/>
            </a:pPr>
            <a:r>
              <a:rPr lang="vi-VN" sz="3600" dirty="0">
                <a:solidFill>
                  <a:srgbClr val="0070C0"/>
                </a:solidFill>
                <a:latin typeface="Calibri" panose="020F0502020204030204" pitchFamily="34" charset="0"/>
                <a:ea typeface="Calibri" panose="020F0502020204030204" pitchFamily="34" charset="0"/>
                <a:cs typeface="Calibri" panose="020F0502020204030204" pitchFamily="34" charset="0"/>
              </a:rPr>
              <a:t>Chuẩn bị hai lô thí nghiệm:</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633413" lvl="1">
              <a:buFont typeface="Wingdings" panose="05000000000000000000" pitchFamily="2" charset="2"/>
              <a:buChar char="§"/>
            </a:pPr>
            <a:r>
              <a:rPr lang="vi-VN" sz="3600" dirty="0">
                <a:solidFill>
                  <a:srgbClr val="0070C0"/>
                </a:solidFill>
                <a:latin typeface="Calibri" panose="020F0502020204030204" pitchFamily="34" charset="0"/>
                <a:ea typeface="Calibri" panose="020F0502020204030204" pitchFamily="34" charset="0"/>
                <a:cs typeface="Calibri" panose="020F0502020204030204" pitchFamily="34" charset="0"/>
              </a:rPr>
              <a:t>Lô 1: Các cây thanh long không được chiếu sáng vào ban đêm.</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633413" lvl="1">
              <a:buFont typeface="Wingdings" panose="05000000000000000000" pitchFamily="2" charset="2"/>
              <a:buChar char="§"/>
            </a:pPr>
            <a:r>
              <a:rPr lang="vi-VN" sz="3600" dirty="0">
                <a:solidFill>
                  <a:srgbClr val="0070C0"/>
                </a:solidFill>
                <a:latin typeface="Calibri" panose="020F0502020204030204" pitchFamily="34" charset="0"/>
                <a:ea typeface="Calibri" panose="020F0502020204030204" pitchFamily="34" charset="0"/>
                <a:cs typeface="Calibri" panose="020F0502020204030204" pitchFamily="34" charset="0"/>
              </a:rPr>
              <a:t>Lô 2: Các cây thanh long được chiếu sáng vào ban đêm.</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633413">
              <a:buFont typeface="Wingdings" panose="05000000000000000000" pitchFamily="2" charset="2"/>
              <a:buChar char="Ø"/>
            </a:pPr>
            <a:r>
              <a:rPr lang="vi-VN" sz="3600" dirty="0">
                <a:solidFill>
                  <a:srgbClr val="0070C0"/>
                </a:solidFill>
                <a:latin typeface="Calibri" panose="020F0502020204030204" pitchFamily="34" charset="0"/>
                <a:ea typeface="Calibri" panose="020F0502020204030204" pitchFamily="34" charset="0"/>
                <a:cs typeface="Calibri" panose="020F0502020204030204" pitchFamily="34" charset="0"/>
              </a:rPr>
              <a:t>Quan sát và so sánh số lượng cây thanh long ra hoa ở mỗi lô thí nghiệm, đưa ra giải thích và kết luận.</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914400" lvl="1" indent="-457200" algn="just">
              <a:buFont typeface="Wingdings" panose="05000000000000000000" pitchFamily="2" charset="2"/>
              <a:buChar char="Ø"/>
            </a:pPr>
            <a:endParaRPr lang="en-US" sz="36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10820400" y="2722753"/>
            <a:ext cx="7028957" cy="6186309"/>
          </a:xfrm>
          <a:prstGeom prst="rect">
            <a:avLst/>
          </a:prstGeom>
        </p:spPr>
      </p:pic>
      <p:sp>
        <p:nvSpPr>
          <p:cNvPr id="7"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1709322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19">
            <a:extLst>
              <a:ext uri="{FF2B5EF4-FFF2-40B4-BE49-F238E27FC236}">
                <a16:creationId xmlns:a16="http://schemas.microsoft.com/office/drawing/2014/main" id="{58EF9E31-FC8E-FFED-223E-A936EDFF2D6D}"/>
              </a:ext>
            </a:extLst>
          </p:cNvPr>
          <p:cNvSpPr txBox="1"/>
          <p:nvPr/>
        </p:nvSpPr>
        <p:spPr>
          <a:xfrm>
            <a:off x="334439" y="190500"/>
            <a:ext cx="15908316" cy="538609"/>
          </a:xfrm>
          <a:prstGeom prst="rect">
            <a:avLst/>
          </a:prstGeom>
        </p:spPr>
        <p:txBody>
          <a:bodyPr wrap="square" lIns="0" tIns="0" rIns="0" bIns="0" rtlCol="0" anchor="t">
            <a:spAutoFit/>
          </a:bodyPr>
          <a:lstStyle/>
          <a:p>
            <a:pPr>
              <a:lnSpc>
                <a:spcPts val="4200"/>
              </a:lnSpc>
            </a:pPr>
            <a:r>
              <a:rPr lang="en-US" sz="4000" b="1" dirty="0">
                <a:solidFill>
                  <a:srgbClr val="0000FF"/>
                </a:solidFill>
                <a:latin typeface="+mj-lt"/>
              </a:rPr>
              <a:t>1. Các </a:t>
            </a:r>
            <a:r>
              <a:rPr lang="en-US" sz="4000" b="1" dirty="0" err="1">
                <a:solidFill>
                  <a:srgbClr val="0000FF"/>
                </a:solidFill>
                <a:latin typeface="+mj-lt"/>
              </a:rPr>
              <a:t>phương</a:t>
            </a:r>
            <a:r>
              <a:rPr lang="en-US" sz="4000" b="1" dirty="0">
                <a:solidFill>
                  <a:srgbClr val="0000FF"/>
                </a:solidFill>
                <a:latin typeface="+mj-lt"/>
              </a:rPr>
              <a:t> </a:t>
            </a:r>
            <a:r>
              <a:rPr lang="en-US" sz="4000" b="1" dirty="0" err="1">
                <a:solidFill>
                  <a:srgbClr val="0000FF"/>
                </a:solidFill>
                <a:latin typeface="+mj-lt"/>
              </a:rPr>
              <a:t>pháp</a:t>
            </a:r>
            <a:r>
              <a:rPr lang="en-US" sz="4000" b="1" dirty="0">
                <a:solidFill>
                  <a:srgbClr val="0000FF"/>
                </a:solidFill>
                <a:latin typeface="+mj-lt"/>
              </a:rPr>
              <a:t> </a:t>
            </a:r>
            <a:r>
              <a:rPr lang="en-US" sz="4000" b="1" dirty="0" err="1">
                <a:solidFill>
                  <a:srgbClr val="0000FF"/>
                </a:solidFill>
                <a:latin typeface="+mj-lt"/>
              </a:rPr>
              <a:t>nghiên</a:t>
            </a:r>
            <a:r>
              <a:rPr lang="en-US" sz="4000" b="1" dirty="0">
                <a:solidFill>
                  <a:srgbClr val="0000FF"/>
                </a:solidFill>
                <a:latin typeface="+mj-lt"/>
              </a:rPr>
              <a:t> </a:t>
            </a:r>
            <a:r>
              <a:rPr lang="en-US" sz="4000" b="1" dirty="0" err="1">
                <a:solidFill>
                  <a:srgbClr val="0000FF"/>
                </a:solidFill>
                <a:latin typeface="+mj-lt"/>
              </a:rPr>
              <a:t>cứu</a:t>
            </a:r>
            <a:r>
              <a:rPr lang="en-US" sz="4000" b="1" dirty="0">
                <a:solidFill>
                  <a:srgbClr val="0000FF"/>
                </a:solidFill>
                <a:latin typeface="+mj-lt"/>
              </a:rPr>
              <a:t> </a:t>
            </a:r>
            <a:r>
              <a:rPr lang="en-US" sz="4000" b="1" dirty="0" err="1">
                <a:solidFill>
                  <a:srgbClr val="0000FF"/>
                </a:solidFill>
                <a:latin typeface="+mj-lt"/>
              </a:rPr>
              <a:t>và</a:t>
            </a:r>
            <a:r>
              <a:rPr lang="en-US" sz="4000" b="1" dirty="0">
                <a:solidFill>
                  <a:srgbClr val="0000FF"/>
                </a:solidFill>
                <a:latin typeface="+mj-lt"/>
              </a:rPr>
              <a:t> </a:t>
            </a:r>
            <a:r>
              <a:rPr lang="en-US" sz="4000" b="1" dirty="0" err="1">
                <a:solidFill>
                  <a:srgbClr val="0000FF"/>
                </a:solidFill>
                <a:latin typeface="+mj-lt"/>
              </a:rPr>
              <a:t>học</a:t>
            </a:r>
            <a:r>
              <a:rPr lang="en-US" sz="4000" b="1" dirty="0">
                <a:solidFill>
                  <a:srgbClr val="0000FF"/>
                </a:solidFill>
                <a:latin typeface="+mj-lt"/>
              </a:rPr>
              <a:t> </a:t>
            </a:r>
            <a:r>
              <a:rPr lang="en-US" sz="4000" b="1" dirty="0" err="1">
                <a:solidFill>
                  <a:srgbClr val="0000FF"/>
                </a:solidFill>
                <a:latin typeface="+mj-lt"/>
              </a:rPr>
              <a:t>tập</a:t>
            </a:r>
            <a:r>
              <a:rPr lang="en-US" sz="4000" b="1" dirty="0">
                <a:solidFill>
                  <a:srgbClr val="0000FF"/>
                </a:solidFill>
                <a:latin typeface="+mj-lt"/>
              </a:rPr>
              <a:t> </a:t>
            </a:r>
            <a:r>
              <a:rPr lang="en-US" sz="4000" b="1" dirty="0" err="1">
                <a:solidFill>
                  <a:srgbClr val="0000FF"/>
                </a:solidFill>
                <a:latin typeface="+mj-lt"/>
              </a:rPr>
              <a:t>môn</a:t>
            </a:r>
            <a:r>
              <a:rPr lang="en-US" sz="4000" b="1" dirty="0">
                <a:solidFill>
                  <a:srgbClr val="0000FF"/>
                </a:solidFill>
                <a:latin typeface="+mj-lt"/>
              </a:rPr>
              <a:t> Sinh </a:t>
            </a:r>
            <a:r>
              <a:rPr lang="en-US" sz="4000" b="1" dirty="0" err="1">
                <a:solidFill>
                  <a:srgbClr val="0000FF"/>
                </a:solidFill>
                <a:latin typeface="+mj-lt"/>
              </a:rPr>
              <a:t>học</a:t>
            </a:r>
            <a:r>
              <a:rPr lang="en-US" sz="4000" b="1" dirty="0">
                <a:solidFill>
                  <a:srgbClr val="0000FF"/>
                </a:solidFill>
                <a:latin typeface="+mj-lt"/>
              </a:rPr>
              <a:t> </a:t>
            </a:r>
            <a:r>
              <a:rPr lang="vi-VN" sz="4000" b="1" dirty="0">
                <a:solidFill>
                  <a:srgbClr val="0000FF"/>
                </a:solidFill>
                <a:latin typeface="+mj-lt"/>
              </a:rPr>
              <a:t> </a:t>
            </a:r>
            <a:endParaRPr lang="en-US" sz="4000" b="1" dirty="0">
              <a:solidFill>
                <a:srgbClr val="0000FF"/>
              </a:solidFill>
              <a:latin typeface="+mj-lt"/>
            </a:endParaRPr>
          </a:p>
        </p:txBody>
      </p:sp>
      <p:sp>
        <p:nvSpPr>
          <p:cNvPr id="4" name="TextBox 3">
            <a:extLst>
              <a:ext uri="{FF2B5EF4-FFF2-40B4-BE49-F238E27FC236}">
                <a16:creationId xmlns:a16="http://schemas.microsoft.com/office/drawing/2014/main" id="{CE19E14E-4240-450C-8D3D-749539FE15D5}"/>
              </a:ext>
            </a:extLst>
          </p:cNvPr>
          <p:cNvSpPr txBox="1"/>
          <p:nvPr/>
        </p:nvSpPr>
        <p:spPr>
          <a:xfrm>
            <a:off x="296339" y="729109"/>
            <a:ext cx="17586848" cy="4801314"/>
          </a:xfrm>
          <a:prstGeom prst="rect">
            <a:avLst/>
          </a:prstGeom>
          <a:noFill/>
        </p:spPr>
        <p:txBody>
          <a:bodyPr wrap="square">
            <a:spAutoFit/>
          </a:bodyPr>
          <a:lstStyle/>
          <a:p>
            <a:pPr algn="just"/>
            <a:r>
              <a:rPr lang="en-US" sz="3400" b="1" dirty="0">
                <a:solidFill>
                  <a:srgbClr val="FF3399"/>
                </a:solidFill>
                <a:latin typeface="Calibri" panose="020F0502020204030204" pitchFamily="34" charset="0"/>
                <a:ea typeface="Calibri" panose="020F0502020204030204" pitchFamily="34" charset="0"/>
                <a:cs typeface="Calibri" panose="020F0502020204030204" pitchFamily="34" charset="0"/>
              </a:rPr>
              <a:t>c) </a:t>
            </a:r>
            <a:r>
              <a:rPr lang="vi-VN" sz="3400" b="1" dirty="0">
                <a:solidFill>
                  <a:srgbClr val="FF3399"/>
                </a:solidFill>
                <a:latin typeface="Calibri" panose="020F0502020204030204" pitchFamily="34" charset="0"/>
                <a:ea typeface="Calibri" panose="020F0502020204030204" pitchFamily="34" charset="0"/>
                <a:cs typeface="Calibri" panose="020F0502020204030204" pitchFamily="34" charset="0"/>
              </a:rPr>
              <a:t>Tìm hiểu cấu tạo cơ thể người: </a:t>
            </a:r>
            <a:endParaRPr lang="en-US" sz="3400" b="1" dirty="0">
              <a:solidFill>
                <a:srgbClr val="FF3399"/>
              </a:solidFill>
              <a:latin typeface="Calibri" panose="020F0502020204030204" pitchFamily="34" charset="0"/>
              <a:ea typeface="Calibri" panose="020F0502020204030204" pitchFamily="34" charset="0"/>
              <a:cs typeface="Calibri" panose="020F0502020204030204" pitchFamily="34" charset="0"/>
            </a:endParaRPr>
          </a:p>
          <a:p>
            <a:pPr algn="just"/>
            <a:r>
              <a:rPr lang="en-US" sz="3400" b="1" dirty="0">
                <a:solidFill>
                  <a:srgbClr val="FF3399"/>
                </a:solidFill>
                <a:latin typeface="Calibri" panose="020F0502020204030204" pitchFamily="34" charset="0"/>
                <a:ea typeface="Calibri" panose="020F0502020204030204" pitchFamily="34" charset="0"/>
                <a:cs typeface="Calibri" panose="020F0502020204030204" pitchFamily="34" charset="0"/>
              </a:rPr>
              <a:t>	</a:t>
            </a:r>
            <a:r>
              <a:rPr lang="vi-VN" sz="3400" b="1" dirty="0">
                <a:solidFill>
                  <a:srgbClr val="FF3399"/>
                </a:solidFill>
                <a:latin typeface="Calibri" panose="020F0502020204030204" pitchFamily="34" charset="0"/>
                <a:ea typeface="Calibri" panose="020F0502020204030204" pitchFamily="34" charset="0"/>
                <a:cs typeface="Calibri" panose="020F0502020204030204" pitchFamily="34" charset="0"/>
              </a:rPr>
              <a:t>Phương pháp quan sát.</a:t>
            </a:r>
            <a:endParaRPr lang="en-US" sz="3400" b="1" dirty="0">
              <a:solidFill>
                <a:srgbClr val="FF3399"/>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Ø"/>
            </a:pPr>
            <a:r>
              <a:rPr lang="vi-VN" sz="3400" dirty="0">
                <a:solidFill>
                  <a:srgbClr val="0070C0"/>
                </a:solidFill>
                <a:latin typeface="Calibri" panose="020F0502020204030204" pitchFamily="34" charset="0"/>
                <a:ea typeface="Calibri" panose="020F0502020204030204" pitchFamily="34" charset="0"/>
                <a:cs typeface="Calibri" panose="020F0502020204030204" pitchFamily="34" charset="0"/>
              </a:rPr>
              <a:t>Chuẩn bị mô hình (tranh, ảnh, phim) cấu tạo cơ thể người.</a:t>
            </a:r>
            <a:endParaRPr lang="en-US" sz="34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Ø"/>
            </a:pPr>
            <a:r>
              <a:rPr lang="vi-VN" sz="3400" dirty="0">
                <a:solidFill>
                  <a:srgbClr val="0070C0"/>
                </a:solidFill>
                <a:latin typeface="Calibri" panose="020F0502020204030204" pitchFamily="34" charset="0"/>
                <a:ea typeface="Calibri" panose="020F0502020204030204" pitchFamily="34" charset="0"/>
                <a:cs typeface="Calibri" panose="020F0502020204030204" pitchFamily="34" charset="0"/>
              </a:rPr>
              <a:t>Quan sát bộ xương, xác định xương đầu, xương thân và xương chi.</a:t>
            </a:r>
            <a:endParaRPr lang="en-US" sz="34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914400" lvl="1" indent="-457200" algn="just">
              <a:buFont typeface="Wingdings" panose="05000000000000000000" pitchFamily="2" charset="2"/>
              <a:buChar char="§"/>
            </a:pPr>
            <a:r>
              <a:rPr lang="vi-VN" sz="3400" dirty="0">
                <a:solidFill>
                  <a:srgbClr val="0070C0"/>
                </a:solidFill>
                <a:latin typeface="Calibri" panose="020F0502020204030204" pitchFamily="34" charset="0"/>
                <a:ea typeface="Calibri" panose="020F0502020204030204" pitchFamily="34" charset="0"/>
                <a:cs typeface="Calibri" panose="020F0502020204030204" pitchFamily="34" charset="0"/>
              </a:rPr>
              <a:t>Đối với xương cột sống: xác định số lượng đốt sống cổ, đốt sống lưng, đốt sống cùng.</a:t>
            </a:r>
            <a:endParaRPr lang="en-US" sz="34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914400" lvl="1" indent="-457200" algn="just">
              <a:buFont typeface="Wingdings" panose="05000000000000000000" pitchFamily="2" charset="2"/>
              <a:buChar char="§"/>
            </a:pPr>
            <a:r>
              <a:rPr lang="vi-VN" sz="3400" dirty="0">
                <a:solidFill>
                  <a:srgbClr val="0070C0"/>
                </a:solidFill>
                <a:latin typeface="Calibri" panose="020F0502020204030204" pitchFamily="34" charset="0"/>
                <a:ea typeface="Calibri" panose="020F0502020204030204" pitchFamily="34" charset="0"/>
                <a:cs typeface="Calibri" panose="020F0502020204030204" pitchFamily="34" charset="0"/>
              </a:rPr>
              <a:t>Đối với xương sườn: xác định có bao nhiêu đôi xương sườn, bao nhiêu đôi gắn với xương ức hình thành lồng ngực.</a:t>
            </a:r>
            <a:endParaRPr lang="en-US" sz="34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Ø"/>
            </a:pPr>
            <a:r>
              <a:rPr lang="vi-VN" sz="3400" dirty="0">
                <a:solidFill>
                  <a:srgbClr val="0070C0"/>
                </a:solidFill>
                <a:latin typeface="Calibri" panose="020F0502020204030204" pitchFamily="34" charset="0"/>
                <a:ea typeface="Calibri" panose="020F0502020204030204" pitchFamily="34" charset="0"/>
                <a:cs typeface="Calibri" panose="020F0502020204030204" pitchFamily="34" charset="0"/>
              </a:rPr>
              <a:t>Quan sát các hệ cơ quan và cơ quan. Đối với mỗi hệ cơ quan, xác định được trên mô hình: tên, vị trí và chức năng của các cơ quan cấu tạo thành hệ cơ quan đó. Báo cáo kết quả quan sát được.</a:t>
            </a:r>
            <a:endParaRPr lang="en-US" sz="34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DAB389B-ABE9-FE16-E80E-20D7CFD3A909}"/>
              </a:ext>
            </a:extLst>
          </p:cNvPr>
          <p:cNvPicPr>
            <a:picLocks noChangeAspect="1"/>
          </p:cNvPicPr>
          <p:nvPr/>
        </p:nvPicPr>
        <p:blipFill>
          <a:blip r:embed="rId3"/>
          <a:stretch>
            <a:fillRect/>
          </a:stretch>
        </p:blipFill>
        <p:spPr>
          <a:xfrm>
            <a:off x="2971800" y="5485686"/>
            <a:ext cx="11810999" cy="4801314"/>
          </a:xfrm>
          <a:prstGeom prst="rect">
            <a:avLst/>
          </a:prstGeom>
        </p:spPr>
      </p:pic>
    </p:spTree>
    <p:extLst>
      <p:ext uri="{BB962C8B-B14F-4D97-AF65-F5344CB8AC3E}">
        <p14:creationId xmlns:p14="http://schemas.microsoft.com/office/powerpoint/2010/main" val="2160490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fade">
                                      <p:cBhvr>
                                        <p:cTn id="39" dur="1000"/>
                                        <p:tgtEl>
                                          <p:spTgt spid="4">
                                            <p:txEl>
                                              <p:pRg st="5" end="5"/>
                                            </p:txEl>
                                          </p:spTgt>
                                        </p:tgtEl>
                                      </p:cBhvr>
                                    </p:animEffect>
                                    <p:anim calcmode="lin" valueType="num">
                                      <p:cBhvr>
                                        <p:cTn id="4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1000"/>
                                        <p:tgtEl>
                                          <p:spTgt spid="4">
                                            <p:txEl>
                                              <p:pRg st="6" end="6"/>
                                            </p:txEl>
                                          </p:spTgt>
                                        </p:tgtEl>
                                      </p:cBhvr>
                                    </p:animEffect>
                                    <p:anim calcmode="lin" valueType="num">
                                      <p:cBhvr>
                                        <p:cTn id="4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F2E7CB94-8DE0-6C36-72A3-769CE3BC8BD9}"/>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3"/>
            <a:stretch>
              <a:fillRect l="238" t="-13215" r="-238" b="-600391"/>
            </a:stretch>
          </a:blipFill>
        </p:spPr>
        <p:txBody>
          <a:bodyPr/>
          <a:lstStyle/>
          <a:p>
            <a:endParaRPr lang="en-US"/>
          </a:p>
        </p:txBody>
      </p:sp>
      <p:sp>
        <p:nvSpPr>
          <p:cNvPr id="27" name="TextBox 19">
            <a:extLst>
              <a:ext uri="{FF2B5EF4-FFF2-40B4-BE49-F238E27FC236}">
                <a16:creationId xmlns:a16="http://schemas.microsoft.com/office/drawing/2014/main" id="{58EF9E31-FC8E-FFED-223E-A936EDFF2D6D}"/>
              </a:ext>
            </a:extLst>
          </p:cNvPr>
          <p:cNvSpPr txBox="1"/>
          <p:nvPr/>
        </p:nvSpPr>
        <p:spPr>
          <a:xfrm>
            <a:off x="838200" y="1992159"/>
            <a:ext cx="15908316" cy="538609"/>
          </a:xfrm>
          <a:prstGeom prst="rect">
            <a:avLst/>
          </a:prstGeom>
        </p:spPr>
        <p:txBody>
          <a:bodyPr wrap="square" lIns="0" tIns="0" rIns="0" bIns="0" rtlCol="0" anchor="t">
            <a:spAutoFit/>
          </a:bodyPr>
          <a:lstStyle/>
          <a:p>
            <a:pPr>
              <a:lnSpc>
                <a:spcPts val="4200"/>
              </a:lnSpc>
            </a:pPr>
            <a:r>
              <a:rPr lang="en-US" sz="4000" b="1" dirty="0">
                <a:solidFill>
                  <a:srgbClr val="0000FF"/>
                </a:solidFill>
                <a:latin typeface="+mj-lt"/>
              </a:rPr>
              <a:t>1. Các </a:t>
            </a:r>
            <a:r>
              <a:rPr lang="en-US" sz="4000" b="1" dirty="0" err="1">
                <a:solidFill>
                  <a:srgbClr val="0000FF"/>
                </a:solidFill>
                <a:latin typeface="+mj-lt"/>
              </a:rPr>
              <a:t>phương</a:t>
            </a:r>
            <a:r>
              <a:rPr lang="en-US" sz="4000" b="1" dirty="0">
                <a:solidFill>
                  <a:srgbClr val="0000FF"/>
                </a:solidFill>
                <a:latin typeface="+mj-lt"/>
              </a:rPr>
              <a:t> </a:t>
            </a:r>
            <a:r>
              <a:rPr lang="en-US" sz="4000" b="1" dirty="0" err="1">
                <a:solidFill>
                  <a:srgbClr val="0000FF"/>
                </a:solidFill>
                <a:latin typeface="+mj-lt"/>
              </a:rPr>
              <a:t>pháp</a:t>
            </a:r>
            <a:r>
              <a:rPr lang="en-US" sz="4000" b="1" dirty="0">
                <a:solidFill>
                  <a:srgbClr val="0000FF"/>
                </a:solidFill>
                <a:latin typeface="+mj-lt"/>
              </a:rPr>
              <a:t> </a:t>
            </a:r>
            <a:r>
              <a:rPr lang="en-US" sz="4000" b="1" dirty="0" err="1">
                <a:solidFill>
                  <a:srgbClr val="0000FF"/>
                </a:solidFill>
                <a:latin typeface="+mj-lt"/>
              </a:rPr>
              <a:t>nghiên</a:t>
            </a:r>
            <a:r>
              <a:rPr lang="en-US" sz="4000" b="1" dirty="0">
                <a:solidFill>
                  <a:srgbClr val="0000FF"/>
                </a:solidFill>
                <a:latin typeface="+mj-lt"/>
              </a:rPr>
              <a:t> </a:t>
            </a:r>
            <a:r>
              <a:rPr lang="en-US" sz="4000" b="1" dirty="0" err="1">
                <a:solidFill>
                  <a:srgbClr val="0000FF"/>
                </a:solidFill>
                <a:latin typeface="+mj-lt"/>
              </a:rPr>
              <a:t>cứu</a:t>
            </a:r>
            <a:r>
              <a:rPr lang="en-US" sz="4000" b="1" dirty="0">
                <a:solidFill>
                  <a:srgbClr val="0000FF"/>
                </a:solidFill>
                <a:latin typeface="+mj-lt"/>
              </a:rPr>
              <a:t> </a:t>
            </a:r>
            <a:r>
              <a:rPr lang="en-US" sz="4000" b="1" dirty="0" err="1">
                <a:solidFill>
                  <a:srgbClr val="0000FF"/>
                </a:solidFill>
                <a:latin typeface="+mj-lt"/>
              </a:rPr>
              <a:t>và</a:t>
            </a:r>
            <a:r>
              <a:rPr lang="en-US" sz="4000" b="1" dirty="0">
                <a:solidFill>
                  <a:srgbClr val="0000FF"/>
                </a:solidFill>
                <a:latin typeface="+mj-lt"/>
              </a:rPr>
              <a:t> </a:t>
            </a:r>
            <a:r>
              <a:rPr lang="en-US" sz="4000" b="1" dirty="0" err="1">
                <a:solidFill>
                  <a:srgbClr val="0000FF"/>
                </a:solidFill>
                <a:latin typeface="+mj-lt"/>
              </a:rPr>
              <a:t>học</a:t>
            </a:r>
            <a:r>
              <a:rPr lang="en-US" sz="4000" b="1" dirty="0">
                <a:solidFill>
                  <a:srgbClr val="0000FF"/>
                </a:solidFill>
                <a:latin typeface="+mj-lt"/>
              </a:rPr>
              <a:t> </a:t>
            </a:r>
            <a:r>
              <a:rPr lang="en-US" sz="4000" b="1" dirty="0" err="1">
                <a:solidFill>
                  <a:srgbClr val="0000FF"/>
                </a:solidFill>
                <a:latin typeface="+mj-lt"/>
              </a:rPr>
              <a:t>tập</a:t>
            </a:r>
            <a:r>
              <a:rPr lang="en-US" sz="4000" b="1" dirty="0">
                <a:solidFill>
                  <a:srgbClr val="0000FF"/>
                </a:solidFill>
                <a:latin typeface="+mj-lt"/>
              </a:rPr>
              <a:t> </a:t>
            </a:r>
            <a:r>
              <a:rPr lang="en-US" sz="4000" b="1" dirty="0" err="1">
                <a:solidFill>
                  <a:srgbClr val="0000FF"/>
                </a:solidFill>
                <a:latin typeface="+mj-lt"/>
              </a:rPr>
              <a:t>môn</a:t>
            </a:r>
            <a:r>
              <a:rPr lang="en-US" sz="4000" b="1" dirty="0">
                <a:solidFill>
                  <a:srgbClr val="0000FF"/>
                </a:solidFill>
                <a:latin typeface="+mj-lt"/>
              </a:rPr>
              <a:t> Sinh </a:t>
            </a:r>
            <a:r>
              <a:rPr lang="en-US" sz="4000" b="1" dirty="0" err="1">
                <a:solidFill>
                  <a:srgbClr val="0000FF"/>
                </a:solidFill>
                <a:latin typeface="+mj-lt"/>
              </a:rPr>
              <a:t>học</a:t>
            </a:r>
            <a:r>
              <a:rPr lang="en-US" sz="4000" b="1" dirty="0">
                <a:solidFill>
                  <a:srgbClr val="0000FF"/>
                </a:solidFill>
                <a:latin typeface="+mj-lt"/>
              </a:rPr>
              <a:t> </a:t>
            </a:r>
            <a:r>
              <a:rPr lang="vi-VN" sz="4000" b="1" dirty="0">
                <a:solidFill>
                  <a:srgbClr val="0000FF"/>
                </a:solidFill>
                <a:latin typeface="+mj-lt"/>
              </a:rPr>
              <a:t> </a:t>
            </a:r>
            <a:endParaRPr lang="en-US" sz="4000" b="1" dirty="0">
              <a:solidFill>
                <a:srgbClr val="0000FF"/>
              </a:solidFill>
              <a:latin typeface="+mj-lt"/>
            </a:endParaRPr>
          </a:p>
        </p:txBody>
      </p:sp>
      <p:sp>
        <p:nvSpPr>
          <p:cNvPr id="3" name="Freeform 13">
            <a:extLst>
              <a:ext uri="{FF2B5EF4-FFF2-40B4-BE49-F238E27FC236}">
                <a16:creationId xmlns:a16="http://schemas.microsoft.com/office/drawing/2014/main" id="{A322E48A-1CE7-314B-0B63-B74D19424391}"/>
              </a:ext>
            </a:extLst>
          </p:cNvPr>
          <p:cNvSpPr/>
          <p:nvPr/>
        </p:nvSpPr>
        <p:spPr>
          <a:xfrm>
            <a:off x="193431" y="3406478"/>
            <a:ext cx="4800888" cy="3889564"/>
          </a:xfrm>
          <a:custGeom>
            <a:avLst/>
            <a:gdLst/>
            <a:ahLst/>
            <a:cxnLst/>
            <a:rect l="l" t="t" r="r" b="b"/>
            <a:pathLst>
              <a:path w="3428634" h="2730050">
                <a:moveTo>
                  <a:pt x="0" y="0"/>
                </a:moveTo>
                <a:lnTo>
                  <a:pt x="3428634" y="0"/>
                </a:lnTo>
                <a:lnTo>
                  <a:pt x="3428634" y="2730050"/>
                </a:lnTo>
                <a:lnTo>
                  <a:pt x="0" y="2730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4E015607-507D-F86A-AF90-31A4D86A799B}"/>
              </a:ext>
            </a:extLst>
          </p:cNvPr>
          <p:cNvSpPr txBox="1"/>
          <p:nvPr/>
        </p:nvSpPr>
        <p:spPr>
          <a:xfrm>
            <a:off x="5322326" y="2832720"/>
            <a:ext cx="12508473" cy="1754326"/>
          </a:xfrm>
          <a:prstGeom prst="rect">
            <a:avLst/>
          </a:prstGeom>
          <a:noFill/>
        </p:spPr>
        <p:txBody>
          <a:bodyPr wrap="square">
            <a:spAutoFit/>
          </a:bodyPr>
          <a:lstStyle/>
          <a:p>
            <a:pPr marL="0" marR="0" indent="180340" algn="just">
              <a:spcBef>
                <a:spcPts val="0"/>
              </a:spcBef>
              <a:spcAft>
                <a:spcPts val="0"/>
              </a:spcAft>
            </a:pPr>
            <a:r>
              <a:rPr lang="en-US" sz="3600" b="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Câu</a:t>
            </a:r>
            <a:r>
              <a:rPr lang="en-US" sz="36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3600" b="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hỏi</a:t>
            </a:r>
            <a:r>
              <a:rPr lang="en-US" sz="36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2 </a:t>
            </a:r>
            <a:r>
              <a:rPr lang="en-US" sz="3600" b="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trang</a:t>
            </a:r>
            <a:r>
              <a:rPr lang="en-US" sz="36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12 SGK</a:t>
            </a:r>
            <a:r>
              <a:rPr lang="vi-VN" sz="3600" b="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vi-VN" sz="3600" b="1" kern="1200" dirty="0">
                <a:effectLst/>
                <a:latin typeface="Calibri" panose="020F0502020204030204" pitchFamily="34" charset="0"/>
                <a:ea typeface="Calibri" panose="020F0502020204030204" pitchFamily="34" charset="0"/>
                <a:cs typeface="Calibri" panose="020F0502020204030204" pitchFamily="34" charset="0"/>
              </a:rPr>
              <a:t>Tại sao chúng ta cần phối hợp nhiều phương pháp khác nhau khi nghiên cứu và học tập môn Sinh học?</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D64792-E92A-2975-BB56-78925AE0F13A}"/>
              </a:ext>
            </a:extLst>
          </p:cNvPr>
          <p:cNvSpPr txBox="1"/>
          <p:nvPr/>
        </p:nvSpPr>
        <p:spPr>
          <a:xfrm>
            <a:off x="5480562" y="4762500"/>
            <a:ext cx="12192000" cy="4524315"/>
          </a:xfrm>
          <a:prstGeom prst="rect">
            <a:avLst/>
          </a:prstGeom>
          <a:noFill/>
        </p:spPr>
        <p:txBody>
          <a:bodyPr wrap="square">
            <a:spAutoFit/>
          </a:bodyPr>
          <a:lstStyle/>
          <a:p>
            <a:pPr marL="0" marR="0" algn="just">
              <a:spcBef>
                <a:spcPts val="0"/>
              </a:spcBef>
              <a:spcAft>
                <a:spcPts val="0"/>
              </a:spcAft>
            </a:pPr>
            <a:r>
              <a:rPr lang="en-US" sz="3600" b="1" i="1" u="sng" kern="1200" dirty="0" err="1">
                <a:effectLst/>
                <a:latin typeface="Calibri" panose="020F0502020204030204" pitchFamily="34" charset="0"/>
                <a:ea typeface="Calibri" panose="020F0502020204030204" pitchFamily="34" charset="0"/>
                <a:cs typeface="Calibri" panose="020F0502020204030204" pitchFamily="34" charset="0"/>
              </a:rPr>
              <a:t>Đáp</a:t>
            </a:r>
            <a:r>
              <a:rPr lang="en-US" sz="3600" b="1" i="1" u="sng" kern="1200" dirty="0">
                <a:effectLst/>
                <a:latin typeface="Calibri" panose="020F0502020204030204" pitchFamily="34" charset="0"/>
                <a:ea typeface="Calibri" panose="020F0502020204030204" pitchFamily="34" charset="0"/>
                <a:cs typeface="Calibri" panose="020F0502020204030204" pitchFamily="34" charset="0"/>
              </a:rPr>
              <a:t> </a:t>
            </a:r>
            <a:r>
              <a:rPr lang="en-US" sz="3600" b="1" i="1" u="sng" kern="1200" dirty="0" err="1">
                <a:effectLst/>
                <a:latin typeface="Calibri" panose="020F0502020204030204" pitchFamily="34" charset="0"/>
                <a:ea typeface="Calibri" panose="020F0502020204030204" pitchFamily="34" charset="0"/>
                <a:cs typeface="Calibri" panose="020F0502020204030204" pitchFamily="34" charset="0"/>
              </a:rPr>
              <a:t>án</a:t>
            </a:r>
            <a:r>
              <a:rPr lang="en-US" sz="3600" b="1" i="1" u="sng" kern="1200" dirty="0">
                <a:effectLst/>
                <a:latin typeface="Calibri" panose="020F0502020204030204" pitchFamily="34" charset="0"/>
                <a:ea typeface="Calibri" panose="020F0502020204030204" pitchFamily="34" charset="0"/>
                <a:cs typeface="Calibri" panose="020F0502020204030204" pitchFamily="34" charset="0"/>
              </a:rPr>
              <a:t>:</a:t>
            </a:r>
            <a:endParaRPr lang="en-US" sz="3600"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just">
              <a:spcBef>
                <a:spcPts val="0"/>
              </a:spcBef>
              <a:spcAft>
                <a:spcPts val="0"/>
              </a:spcAft>
              <a:buFont typeface="Wingdings" panose="05000000000000000000" pitchFamily="2" charset="2"/>
              <a:buChar char="q"/>
            </a:pPr>
            <a:r>
              <a:rPr lang="vi-VN" sz="3600"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Cần phối hợp nhiều phương pháp để có thể nghiên cứu các vấn đề một cách tường tận, từ đó hiểu rõ được bản chất của vấn đề. </a:t>
            </a:r>
            <a:endParaRPr lang="en-US" sz="3600"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just">
              <a:spcBef>
                <a:spcPts val="0"/>
              </a:spcBef>
              <a:spcAft>
                <a:spcPts val="0"/>
              </a:spcAft>
              <a:buFont typeface="Wingdings" panose="05000000000000000000" pitchFamily="2" charset="2"/>
              <a:buChar char="q"/>
            </a:pPr>
            <a:r>
              <a:rPr lang="vi-VN" sz="3600" kern="1200" dirty="0">
                <a:solidFill>
                  <a:srgbClr val="FF3399"/>
                </a:solidFill>
                <a:effectLst/>
                <a:latin typeface="Calibri" panose="020F0502020204030204" pitchFamily="34" charset="0"/>
                <a:ea typeface="Calibri" panose="020F0502020204030204" pitchFamily="34" charset="0"/>
                <a:cs typeface="Calibri" panose="020F0502020204030204" pitchFamily="34" charset="0"/>
              </a:rPr>
              <a:t>Ví dụ, khi tìm hiểu cấu tạo cơ thể thực vật, phương pháp chủ yếu là quan sát, tuy nhiên nếu chỉ quan sát ở bên ngoài thì không hiểu rõ được cấu trúc bên trong. Vì vậy, cần phối hợp với phương pháp làm việc trong phòng thí nghiệm.</a:t>
            </a:r>
            <a:endParaRPr lang="en-US" sz="3600" dirty="0">
              <a:solidFill>
                <a:srgbClr val="FF3399"/>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1851592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F2E7CB94-8DE0-6C36-72A3-769CE3BC8BD9}"/>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3"/>
            <a:stretch>
              <a:fillRect l="238" t="-13215" r="-238" b="-600391"/>
            </a:stretch>
          </a:blipFill>
        </p:spPr>
        <p:txBody>
          <a:bodyPr/>
          <a:lstStyle/>
          <a:p>
            <a:endParaRPr lang="en-US"/>
          </a:p>
        </p:txBody>
      </p:sp>
      <p:sp>
        <p:nvSpPr>
          <p:cNvPr id="27" name="TextBox 19">
            <a:extLst>
              <a:ext uri="{FF2B5EF4-FFF2-40B4-BE49-F238E27FC236}">
                <a16:creationId xmlns:a16="http://schemas.microsoft.com/office/drawing/2014/main" id="{58EF9E31-FC8E-FFED-223E-A936EDFF2D6D}"/>
              </a:ext>
            </a:extLst>
          </p:cNvPr>
          <p:cNvSpPr txBox="1"/>
          <p:nvPr/>
        </p:nvSpPr>
        <p:spPr>
          <a:xfrm>
            <a:off x="1176229" y="2144796"/>
            <a:ext cx="15908316" cy="538609"/>
          </a:xfrm>
          <a:prstGeom prst="rect">
            <a:avLst/>
          </a:prstGeom>
        </p:spPr>
        <p:txBody>
          <a:bodyPr wrap="square" lIns="0" tIns="0" rIns="0" bIns="0" rtlCol="0" anchor="t">
            <a:spAutoFit/>
          </a:bodyPr>
          <a:lstStyle/>
          <a:p>
            <a:pPr>
              <a:lnSpc>
                <a:spcPts val="4200"/>
              </a:lnSpc>
            </a:pPr>
            <a:r>
              <a:rPr lang="en-US" sz="4000" b="1" dirty="0">
                <a:solidFill>
                  <a:srgbClr val="0000FF"/>
                </a:solidFill>
                <a:latin typeface="+mj-lt"/>
              </a:rPr>
              <a:t>1. Các </a:t>
            </a:r>
            <a:r>
              <a:rPr lang="en-US" sz="4000" b="1" dirty="0" err="1">
                <a:solidFill>
                  <a:srgbClr val="0000FF"/>
                </a:solidFill>
                <a:latin typeface="+mj-lt"/>
              </a:rPr>
              <a:t>phương</a:t>
            </a:r>
            <a:r>
              <a:rPr lang="en-US" sz="4000" b="1" dirty="0">
                <a:solidFill>
                  <a:srgbClr val="0000FF"/>
                </a:solidFill>
                <a:latin typeface="+mj-lt"/>
              </a:rPr>
              <a:t> </a:t>
            </a:r>
            <a:r>
              <a:rPr lang="en-US" sz="4000" b="1" dirty="0" err="1">
                <a:solidFill>
                  <a:srgbClr val="0000FF"/>
                </a:solidFill>
                <a:latin typeface="+mj-lt"/>
              </a:rPr>
              <a:t>pháp</a:t>
            </a:r>
            <a:r>
              <a:rPr lang="en-US" sz="4000" b="1" dirty="0">
                <a:solidFill>
                  <a:srgbClr val="0000FF"/>
                </a:solidFill>
                <a:latin typeface="+mj-lt"/>
              </a:rPr>
              <a:t> </a:t>
            </a:r>
            <a:r>
              <a:rPr lang="en-US" sz="4000" b="1" dirty="0" err="1">
                <a:solidFill>
                  <a:srgbClr val="0000FF"/>
                </a:solidFill>
                <a:latin typeface="+mj-lt"/>
              </a:rPr>
              <a:t>nghiên</a:t>
            </a:r>
            <a:r>
              <a:rPr lang="en-US" sz="4000" b="1" dirty="0">
                <a:solidFill>
                  <a:srgbClr val="0000FF"/>
                </a:solidFill>
                <a:latin typeface="+mj-lt"/>
              </a:rPr>
              <a:t> </a:t>
            </a:r>
            <a:r>
              <a:rPr lang="en-US" sz="4000" b="1" dirty="0" err="1">
                <a:solidFill>
                  <a:srgbClr val="0000FF"/>
                </a:solidFill>
                <a:latin typeface="+mj-lt"/>
              </a:rPr>
              <a:t>cứu</a:t>
            </a:r>
            <a:r>
              <a:rPr lang="en-US" sz="4000" b="1" dirty="0">
                <a:solidFill>
                  <a:srgbClr val="0000FF"/>
                </a:solidFill>
                <a:latin typeface="+mj-lt"/>
              </a:rPr>
              <a:t> </a:t>
            </a:r>
            <a:r>
              <a:rPr lang="en-US" sz="4000" b="1" dirty="0" err="1">
                <a:solidFill>
                  <a:srgbClr val="0000FF"/>
                </a:solidFill>
                <a:latin typeface="+mj-lt"/>
              </a:rPr>
              <a:t>và</a:t>
            </a:r>
            <a:r>
              <a:rPr lang="en-US" sz="4000" b="1" dirty="0">
                <a:solidFill>
                  <a:srgbClr val="0000FF"/>
                </a:solidFill>
                <a:latin typeface="+mj-lt"/>
              </a:rPr>
              <a:t> </a:t>
            </a:r>
            <a:r>
              <a:rPr lang="en-US" sz="4000" b="1" dirty="0" err="1">
                <a:solidFill>
                  <a:srgbClr val="0000FF"/>
                </a:solidFill>
                <a:latin typeface="+mj-lt"/>
              </a:rPr>
              <a:t>học</a:t>
            </a:r>
            <a:r>
              <a:rPr lang="en-US" sz="4000" b="1" dirty="0">
                <a:solidFill>
                  <a:srgbClr val="0000FF"/>
                </a:solidFill>
                <a:latin typeface="+mj-lt"/>
              </a:rPr>
              <a:t> </a:t>
            </a:r>
            <a:r>
              <a:rPr lang="en-US" sz="4000" b="1" dirty="0" err="1">
                <a:solidFill>
                  <a:srgbClr val="0000FF"/>
                </a:solidFill>
                <a:latin typeface="+mj-lt"/>
              </a:rPr>
              <a:t>tập</a:t>
            </a:r>
            <a:r>
              <a:rPr lang="en-US" sz="4000" b="1" dirty="0">
                <a:solidFill>
                  <a:srgbClr val="0000FF"/>
                </a:solidFill>
                <a:latin typeface="+mj-lt"/>
              </a:rPr>
              <a:t> </a:t>
            </a:r>
            <a:r>
              <a:rPr lang="en-US" sz="4000" b="1" dirty="0" err="1">
                <a:solidFill>
                  <a:srgbClr val="0000FF"/>
                </a:solidFill>
                <a:latin typeface="+mj-lt"/>
              </a:rPr>
              <a:t>môn</a:t>
            </a:r>
            <a:r>
              <a:rPr lang="en-US" sz="4000" b="1" dirty="0">
                <a:solidFill>
                  <a:srgbClr val="0000FF"/>
                </a:solidFill>
                <a:latin typeface="+mj-lt"/>
              </a:rPr>
              <a:t> Sinh </a:t>
            </a:r>
            <a:r>
              <a:rPr lang="en-US" sz="4000" b="1" dirty="0" err="1">
                <a:solidFill>
                  <a:srgbClr val="0000FF"/>
                </a:solidFill>
                <a:latin typeface="+mj-lt"/>
              </a:rPr>
              <a:t>học</a:t>
            </a:r>
            <a:r>
              <a:rPr lang="en-US" sz="4000" b="1" dirty="0">
                <a:solidFill>
                  <a:srgbClr val="0000FF"/>
                </a:solidFill>
                <a:latin typeface="+mj-lt"/>
              </a:rPr>
              <a:t> </a:t>
            </a:r>
            <a:r>
              <a:rPr lang="vi-VN" sz="4000" b="1" dirty="0">
                <a:solidFill>
                  <a:srgbClr val="0000FF"/>
                </a:solidFill>
                <a:latin typeface="+mj-lt"/>
              </a:rPr>
              <a:t> </a:t>
            </a:r>
            <a:endParaRPr lang="en-US" sz="4000" b="1" dirty="0">
              <a:solidFill>
                <a:srgbClr val="0000FF"/>
              </a:solidFill>
              <a:latin typeface="+mj-lt"/>
            </a:endParaRPr>
          </a:p>
        </p:txBody>
      </p:sp>
      <p:sp>
        <p:nvSpPr>
          <p:cNvPr id="3" name="Freeform 13">
            <a:extLst>
              <a:ext uri="{FF2B5EF4-FFF2-40B4-BE49-F238E27FC236}">
                <a16:creationId xmlns:a16="http://schemas.microsoft.com/office/drawing/2014/main" id="{A322E48A-1CE7-314B-0B63-B74D19424391}"/>
              </a:ext>
            </a:extLst>
          </p:cNvPr>
          <p:cNvSpPr/>
          <p:nvPr/>
        </p:nvSpPr>
        <p:spPr>
          <a:xfrm>
            <a:off x="102721" y="4256076"/>
            <a:ext cx="4800888" cy="3889564"/>
          </a:xfrm>
          <a:custGeom>
            <a:avLst/>
            <a:gdLst/>
            <a:ahLst/>
            <a:cxnLst/>
            <a:rect l="l" t="t" r="r" b="b"/>
            <a:pathLst>
              <a:path w="3428634" h="2730050">
                <a:moveTo>
                  <a:pt x="0" y="0"/>
                </a:moveTo>
                <a:lnTo>
                  <a:pt x="3428634" y="0"/>
                </a:lnTo>
                <a:lnTo>
                  <a:pt x="3428634" y="2730050"/>
                </a:lnTo>
                <a:lnTo>
                  <a:pt x="0" y="2730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4E015607-507D-F86A-AF90-31A4D86A799B}"/>
              </a:ext>
            </a:extLst>
          </p:cNvPr>
          <p:cNvSpPr txBox="1"/>
          <p:nvPr/>
        </p:nvSpPr>
        <p:spPr>
          <a:xfrm>
            <a:off x="5027750" y="3069674"/>
            <a:ext cx="12193449" cy="1668470"/>
          </a:xfrm>
          <a:prstGeom prst="rect">
            <a:avLst/>
          </a:prstGeom>
          <a:noFill/>
        </p:spPr>
        <p:txBody>
          <a:bodyPr wrap="square">
            <a:spAutoFit/>
          </a:bodyPr>
          <a:lstStyle/>
          <a:p>
            <a:pPr marL="0" marR="0" indent="180340" algn="just">
              <a:lnSpc>
                <a:spcPct val="150000"/>
              </a:lnSpc>
              <a:spcBef>
                <a:spcPts val="0"/>
              </a:spcBef>
              <a:spcAft>
                <a:spcPts val="0"/>
              </a:spcAft>
            </a:pPr>
            <a:r>
              <a:rPr lang="en-US" sz="3600" b="1" i="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Câu</a:t>
            </a:r>
            <a:r>
              <a:rPr lang="en-US" sz="36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3600" b="1" i="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hỏi</a:t>
            </a:r>
            <a:r>
              <a:rPr lang="en-US" sz="36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3600" b="1" i="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Luyện</a:t>
            </a:r>
            <a:r>
              <a:rPr lang="en-US" sz="36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3600" b="1" i="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tập</a:t>
            </a:r>
            <a:r>
              <a:rPr lang="en-US" sz="36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3600" b="1" i="1" kern="12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trang</a:t>
            </a:r>
            <a:r>
              <a:rPr lang="en-US" sz="36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12 SGK</a:t>
            </a:r>
            <a:r>
              <a:rPr lang="vi-VN" sz="3600" b="1"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t>
            </a:r>
            <a:r>
              <a:rPr lang="vi-VN" sz="3600" i="1" kern="1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vi-VN" sz="3600" i="1" kern="1200" dirty="0">
                <a:effectLst/>
                <a:latin typeface="Calibri" panose="020F0502020204030204" pitchFamily="34" charset="0"/>
                <a:ea typeface="Calibri" panose="020F0502020204030204" pitchFamily="34" charset="0"/>
                <a:cs typeface="Calibri" panose="020F0502020204030204" pitchFamily="34" charset="0"/>
              </a:rPr>
              <a:t>Hãy </a:t>
            </a:r>
            <a:r>
              <a:rPr lang="en-US" sz="3600" i="1" kern="1200" dirty="0" err="1">
                <a:effectLst/>
                <a:latin typeface="Calibri" panose="020F0502020204030204" pitchFamily="34" charset="0"/>
                <a:ea typeface="Calibri" panose="020F0502020204030204" pitchFamily="34" charset="0"/>
                <a:cs typeface="Calibri" panose="020F0502020204030204" pitchFamily="34" charset="0"/>
              </a:rPr>
              <a:t>nêu</a:t>
            </a:r>
            <a:r>
              <a:rPr lang="en-US" sz="3600" i="1" kern="1200" dirty="0">
                <a:effectLst/>
                <a:latin typeface="Calibri" panose="020F0502020204030204" pitchFamily="34" charset="0"/>
                <a:ea typeface="Calibri" panose="020F0502020204030204" pitchFamily="34" charset="0"/>
                <a:cs typeface="Calibri" panose="020F0502020204030204" pitchFamily="34" charset="0"/>
              </a:rPr>
              <a:t> ý </a:t>
            </a:r>
            <a:r>
              <a:rPr lang="en-US" sz="3600" i="1" kern="1200" dirty="0" err="1">
                <a:effectLst/>
                <a:latin typeface="Calibri" panose="020F0502020204030204" pitchFamily="34" charset="0"/>
                <a:ea typeface="Calibri" panose="020F0502020204030204" pitchFamily="34" charset="0"/>
                <a:cs typeface="Calibri" panose="020F0502020204030204" pitchFamily="34" charset="0"/>
              </a:rPr>
              <a:t>tưởng</a:t>
            </a:r>
            <a:r>
              <a:rPr lang="en-US" sz="3600" i="1" kern="1200" dirty="0">
                <a:effectLst/>
                <a:latin typeface="Calibri" panose="020F0502020204030204" pitchFamily="34" charset="0"/>
                <a:ea typeface="Calibri" panose="020F0502020204030204" pitchFamily="34" charset="0"/>
                <a:cs typeface="Calibri" panose="020F0502020204030204" pitchFamily="34" charset="0"/>
              </a:rPr>
              <a:t> </a:t>
            </a:r>
            <a:r>
              <a:rPr lang="vi-VN" sz="3600" i="1" kern="1200" dirty="0">
                <a:effectLst/>
                <a:latin typeface="Calibri" panose="020F0502020204030204" pitchFamily="34" charset="0"/>
                <a:ea typeface="Calibri" panose="020F0502020204030204" pitchFamily="34" charset="0"/>
                <a:cs typeface="Calibri" panose="020F0502020204030204" pitchFamily="34" charset="0"/>
              </a:rPr>
              <a:t>thiết kế thí nghiệm chứng minh quá trình hô hấp có thải khí carbon dioxide.</a:t>
            </a:r>
            <a:endParaRPr lang="en-US" sz="3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1ED7393-2125-11CD-6FD4-1745A8E86EC5}"/>
              </a:ext>
            </a:extLst>
          </p:cNvPr>
          <p:cNvSpPr txBox="1"/>
          <p:nvPr/>
        </p:nvSpPr>
        <p:spPr>
          <a:xfrm>
            <a:off x="5257800" y="4610100"/>
            <a:ext cx="12310601" cy="2499467"/>
          </a:xfrm>
          <a:prstGeom prst="rect">
            <a:avLst/>
          </a:prstGeom>
          <a:noFill/>
        </p:spPr>
        <p:txBody>
          <a:bodyPr wrap="square">
            <a:spAutoFit/>
          </a:bodyPr>
          <a:lstStyle/>
          <a:p>
            <a:pPr marL="0" marR="0" algn="just">
              <a:lnSpc>
                <a:spcPct val="150000"/>
              </a:lnSpc>
              <a:spcBef>
                <a:spcPts val="0"/>
              </a:spcBef>
              <a:spcAft>
                <a:spcPts val="0"/>
              </a:spcAft>
            </a:pPr>
            <a:r>
              <a:rPr lang="en-US" sz="3600" b="1" i="1" u="sng" kern="1200" dirty="0" err="1">
                <a:solidFill>
                  <a:srgbClr val="FF3399"/>
                </a:solidFill>
                <a:effectLst/>
                <a:latin typeface="Calibri" panose="020F0502020204030204" pitchFamily="34" charset="0"/>
                <a:ea typeface="Calibri" panose="020F0502020204030204" pitchFamily="34" charset="0"/>
                <a:cs typeface="Calibri" panose="020F0502020204030204" pitchFamily="34" charset="0"/>
              </a:rPr>
              <a:t>Đáp</a:t>
            </a:r>
            <a:r>
              <a:rPr lang="en-US" sz="3600" b="1" i="1" u="sng" kern="1200" dirty="0">
                <a:solidFill>
                  <a:srgbClr val="FF3399"/>
                </a:solidFill>
                <a:effectLst/>
                <a:latin typeface="Calibri" panose="020F0502020204030204" pitchFamily="34" charset="0"/>
                <a:ea typeface="Calibri" panose="020F0502020204030204" pitchFamily="34" charset="0"/>
                <a:cs typeface="Calibri" panose="020F0502020204030204" pitchFamily="34" charset="0"/>
              </a:rPr>
              <a:t> </a:t>
            </a:r>
            <a:r>
              <a:rPr lang="en-US" sz="3600" b="1" i="1" u="sng" kern="1200" dirty="0" err="1">
                <a:solidFill>
                  <a:srgbClr val="FF3399"/>
                </a:solidFill>
                <a:effectLst/>
                <a:latin typeface="Calibri" panose="020F0502020204030204" pitchFamily="34" charset="0"/>
                <a:ea typeface="Calibri" panose="020F0502020204030204" pitchFamily="34" charset="0"/>
                <a:cs typeface="Calibri" panose="020F0502020204030204" pitchFamily="34" charset="0"/>
              </a:rPr>
              <a:t>án</a:t>
            </a:r>
            <a:r>
              <a:rPr lang="en-US" sz="3600" b="1" i="1" u="sng" kern="1200" dirty="0">
                <a:solidFill>
                  <a:srgbClr val="FF3399"/>
                </a:solidFill>
                <a:effectLst/>
                <a:latin typeface="Calibri" panose="020F0502020204030204" pitchFamily="34" charset="0"/>
                <a:ea typeface="Calibri" panose="020F0502020204030204" pitchFamily="34" charset="0"/>
                <a:cs typeface="Calibri" panose="020F0502020204030204" pitchFamily="34" charset="0"/>
              </a:rPr>
              <a:t>:</a:t>
            </a:r>
            <a:endParaRPr lang="en-US" sz="3600" dirty="0">
              <a:solidFill>
                <a:srgbClr val="FF3399"/>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3600" kern="1200" dirty="0">
                <a:solidFill>
                  <a:srgbClr val="FF3399"/>
                </a:solidFill>
                <a:effectLst/>
                <a:latin typeface="Calibri" panose="020F0502020204030204" pitchFamily="34" charset="0"/>
                <a:ea typeface="Calibri" panose="020F0502020204030204" pitchFamily="34" charset="0"/>
                <a:cs typeface="Calibri" panose="020F0502020204030204" pitchFamily="34" charset="0"/>
              </a:rPr>
              <a:t>- </a:t>
            </a:r>
            <a:r>
              <a:rPr lang="vi-VN" sz="3600" kern="1200" dirty="0">
                <a:solidFill>
                  <a:srgbClr val="FF3399"/>
                </a:solidFill>
                <a:effectLst/>
                <a:latin typeface="Calibri" panose="020F0502020204030204" pitchFamily="34" charset="0"/>
                <a:ea typeface="Calibri" panose="020F0502020204030204" pitchFamily="34" charset="0"/>
                <a:cs typeface="Calibri" panose="020F0502020204030204" pitchFamily="34" charset="0"/>
              </a:rPr>
              <a:t>Đặt một chậu cây và một cốc nước vôi trong vào trong lồng kín.</a:t>
            </a:r>
            <a:endParaRPr lang="en-US" sz="3600" dirty="0">
              <a:solidFill>
                <a:srgbClr val="FF3399"/>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3600" kern="1200" dirty="0">
                <a:solidFill>
                  <a:srgbClr val="FF3399"/>
                </a:solidFill>
                <a:effectLst/>
                <a:latin typeface="Calibri" panose="020F0502020204030204" pitchFamily="34" charset="0"/>
                <a:ea typeface="Calibri" panose="020F0502020204030204" pitchFamily="34" charset="0"/>
                <a:cs typeface="Calibri" panose="020F0502020204030204" pitchFamily="34" charset="0"/>
              </a:rPr>
              <a:t>- </a:t>
            </a:r>
            <a:r>
              <a:rPr lang="vi-VN" sz="3600" kern="1200" dirty="0">
                <a:solidFill>
                  <a:srgbClr val="FF3399"/>
                </a:solidFill>
                <a:effectLst/>
                <a:latin typeface="Calibri" panose="020F0502020204030204" pitchFamily="34" charset="0"/>
                <a:ea typeface="Calibri" panose="020F0502020204030204" pitchFamily="34" charset="0"/>
                <a:cs typeface="Calibri" panose="020F0502020204030204" pitchFamily="34" charset="0"/>
              </a:rPr>
              <a:t>Quan sát sự thay đổi của cốc nước vôi trong.</a:t>
            </a:r>
            <a:endParaRPr lang="en-US" sz="3600" dirty="0">
              <a:solidFill>
                <a:srgbClr val="FF3399"/>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4291808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FFC"/>
        </a:solidFill>
        <a:effectLst/>
      </p:bgPr>
    </p:bg>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B2BCC61E-8117-06F9-2313-41F9FEE83963}"/>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5"/>
            <a:stretch>
              <a:fillRect l="238" t="-13215" r="-238" b="-600391"/>
            </a:stretch>
          </a:blipFill>
        </p:spPr>
        <p:txBody>
          <a:bodyPr/>
          <a:lstStyle/>
          <a:p>
            <a:endParaRPr lang="en-US"/>
          </a:p>
        </p:txBody>
      </p:sp>
      <p:sp>
        <p:nvSpPr>
          <p:cNvPr id="12" name="Freeform 12"/>
          <p:cNvSpPr/>
          <p:nvPr/>
        </p:nvSpPr>
        <p:spPr>
          <a:xfrm>
            <a:off x="0" y="6027456"/>
            <a:ext cx="3945064" cy="4114800"/>
          </a:xfrm>
          <a:custGeom>
            <a:avLst/>
            <a:gdLst/>
            <a:ahLst/>
            <a:cxnLst/>
            <a:rect l="l" t="t" r="r" b="b"/>
            <a:pathLst>
              <a:path w="3945064" h="4114800">
                <a:moveTo>
                  <a:pt x="0" y="0"/>
                </a:moveTo>
                <a:lnTo>
                  <a:pt x="3945065" y="0"/>
                </a:lnTo>
                <a:lnTo>
                  <a:pt x="39450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4256009" y="3936268"/>
            <a:ext cx="5092727" cy="4287150"/>
          </a:xfrm>
          <a:custGeom>
            <a:avLst/>
            <a:gdLst/>
            <a:ahLst/>
            <a:cxnLst/>
            <a:rect l="l" t="t" r="r" b="b"/>
            <a:pathLst>
              <a:path w="5092727" h="4287150">
                <a:moveTo>
                  <a:pt x="0" y="0"/>
                </a:moveTo>
                <a:lnTo>
                  <a:pt x="5092726" y="0"/>
                </a:lnTo>
                <a:lnTo>
                  <a:pt x="5092726" y="4287150"/>
                </a:lnTo>
                <a:lnTo>
                  <a:pt x="0" y="42871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5868313" y="3766392"/>
            <a:ext cx="11698803" cy="1169880"/>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TextBox 17"/>
          <p:cNvSpPr txBox="1"/>
          <p:nvPr/>
        </p:nvSpPr>
        <p:spPr>
          <a:xfrm>
            <a:off x="1066800" y="1770040"/>
            <a:ext cx="17036522" cy="741357"/>
          </a:xfrm>
          <a:prstGeom prst="rect">
            <a:avLst/>
          </a:prstGeom>
        </p:spPr>
        <p:txBody>
          <a:bodyPr wrap="square" lIns="0" tIns="0" rIns="0" bIns="0" rtlCol="0" anchor="t">
            <a:spAutoFit/>
          </a:bodyPr>
          <a:lstStyle/>
          <a:p>
            <a:pPr lvl="0">
              <a:lnSpc>
                <a:spcPts val="6300"/>
              </a:lnSpc>
              <a:spcBef>
                <a:spcPct val="0"/>
              </a:spcBef>
            </a:pPr>
            <a:r>
              <a:rPr lang="en-US" sz="4000" b="1" dirty="0">
                <a:solidFill>
                  <a:srgbClr val="FF3399"/>
                </a:solidFill>
                <a:latin typeface="+mj-lt"/>
              </a:rPr>
              <a:t>2. </a:t>
            </a:r>
            <a:r>
              <a:rPr lang="en-US" sz="4000" b="1" dirty="0" err="1">
                <a:solidFill>
                  <a:srgbClr val="FF3399"/>
                </a:solidFill>
                <a:latin typeface="+mj-lt"/>
              </a:rPr>
              <a:t>Vật</a:t>
            </a:r>
            <a:r>
              <a:rPr lang="en-US" sz="4000" b="1" dirty="0">
                <a:solidFill>
                  <a:srgbClr val="FF3399"/>
                </a:solidFill>
                <a:latin typeface="+mj-lt"/>
              </a:rPr>
              <a:t> </a:t>
            </a:r>
            <a:r>
              <a:rPr lang="en-US" sz="4000" b="1" dirty="0" err="1">
                <a:solidFill>
                  <a:srgbClr val="FF3399"/>
                </a:solidFill>
                <a:latin typeface="+mj-lt"/>
              </a:rPr>
              <a:t>liệu</a:t>
            </a:r>
            <a:r>
              <a:rPr lang="en-US" sz="4000" b="1" dirty="0">
                <a:solidFill>
                  <a:srgbClr val="FF3399"/>
                </a:solidFill>
                <a:latin typeface="+mj-lt"/>
              </a:rPr>
              <a:t> </a:t>
            </a:r>
            <a:r>
              <a:rPr lang="en-US" sz="4000" b="1" dirty="0" err="1">
                <a:solidFill>
                  <a:srgbClr val="FF3399"/>
                </a:solidFill>
                <a:latin typeface="+mj-lt"/>
              </a:rPr>
              <a:t>và</a:t>
            </a:r>
            <a:r>
              <a:rPr lang="en-US" sz="4000" b="1" dirty="0">
                <a:solidFill>
                  <a:srgbClr val="FF3399"/>
                </a:solidFill>
                <a:latin typeface="+mj-lt"/>
              </a:rPr>
              <a:t> </a:t>
            </a:r>
            <a:r>
              <a:rPr lang="en-US" sz="4000" b="1" dirty="0" err="1">
                <a:solidFill>
                  <a:srgbClr val="FF3399"/>
                </a:solidFill>
                <a:latin typeface="+mj-lt"/>
              </a:rPr>
              <a:t>thiết</a:t>
            </a:r>
            <a:r>
              <a:rPr lang="en-US" sz="4000" b="1" dirty="0">
                <a:solidFill>
                  <a:srgbClr val="FF3399"/>
                </a:solidFill>
                <a:latin typeface="+mj-lt"/>
              </a:rPr>
              <a:t> </a:t>
            </a:r>
            <a:r>
              <a:rPr lang="en-US" sz="4000" b="1" dirty="0" err="1">
                <a:solidFill>
                  <a:srgbClr val="FF3399"/>
                </a:solidFill>
                <a:latin typeface="+mj-lt"/>
              </a:rPr>
              <a:t>bị</a:t>
            </a:r>
            <a:r>
              <a:rPr lang="en-US" sz="4000" b="1" dirty="0">
                <a:solidFill>
                  <a:srgbClr val="FF3399"/>
                </a:solidFill>
                <a:latin typeface="+mj-lt"/>
              </a:rPr>
              <a:t> </a:t>
            </a:r>
            <a:r>
              <a:rPr lang="en-US" sz="4000" b="1" dirty="0" err="1">
                <a:solidFill>
                  <a:srgbClr val="FF3399"/>
                </a:solidFill>
                <a:latin typeface="+mj-lt"/>
              </a:rPr>
              <a:t>nghiên</a:t>
            </a:r>
            <a:r>
              <a:rPr lang="en-US" sz="4000" b="1" dirty="0">
                <a:solidFill>
                  <a:srgbClr val="FF3399"/>
                </a:solidFill>
                <a:latin typeface="+mj-lt"/>
              </a:rPr>
              <a:t> </a:t>
            </a:r>
            <a:r>
              <a:rPr lang="en-US" sz="4000" b="1" dirty="0" err="1">
                <a:solidFill>
                  <a:srgbClr val="FF3399"/>
                </a:solidFill>
                <a:latin typeface="+mj-lt"/>
              </a:rPr>
              <a:t>cứu</a:t>
            </a:r>
            <a:r>
              <a:rPr lang="en-US" sz="4000" b="1" dirty="0">
                <a:solidFill>
                  <a:srgbClr val="FF3399"/>
                </a:solidFill>
                <a:latin typeface="+mj-lt"/>
              </a:rPr>
              <a:t> </a:t>
            </a:r>
            <a:r>
              <a:rPr lang="en-US" sz="4000" b="1" dirty="0" err="1">
                <a:solidFill>
                  <a:srgbClr val="FF3399"/>
                </a:solidFill>
                <a:latin typeface="+mj-lt"/>
              </a:rPr>
              <a:t>môn</a:t>
            </a:r>
            <a:r>
              <a:rPr lang="en-US" sz="4000" b="1" dirty="0">
                <a:solidFill>
                  <a:srgbClr val="FF3399"/>
                </a:solidFill>
                <a:latin typeface="+mj-lt"/>
              </a:rPr>
              <a:t> Sinh </a:t>
            </a:r>
            <a:r>
              <a:rPr lang="en-US" sz="4000" b="1" dirty="0" err="1">
                <a:solidFill>
                  <a:srgbClr val="FF3399"/>
                </a:solidFill>
                <a:latin typeface="+mj-lt"/>
              </a:rPr>
              <a:t>học</a:t>
            </a:r>
            <a:r>
              <a:rPr lang="en-US" sz="4000" b="1" dirty="0">
                <a:solidFill>
                  <a:srgbClr val="FF3399"/>
                </a:solidFill>
                <a:latin typeface="+mj-lt"/>
              </a:rPr>
              <a:t> </a:t>
            </a:r>
          </a:p>
        </p:txBody>
      </p:sp>
      <p:sp>
        <p:nvSpPr>
          <p:cNvPr id="18" name="TextBox 18"/>
          <p:cNvSpPr txBox="1"/>
          <p:nvPr/>
        </p:nvSpPr>
        <p:spPr>
          <a:xfrm>
            <a:off x="9585061" y="2790423"/>
            <a:ext cx="3276600" cy="615553"/>
          </a:xfrm>
          <a:prstGeom prst="rect">
            <a:avLst/>
          </a:prstGeom>
        </p:spPr>
        <p:txBody>
          <a:bodyPr wrap="square" lIns="0" tIns="0" rIns="0" bIns="0" rtlCol="0" anchor="t">
            <a:spAutoFit/>
          </a:bodyPr>
          <a:lstStyle/>
          <a:p>
            <a:pPr algn="ctr">
              <a:lnSpc>
                <a:spcPts val="4759"/>
              </a:lnSpc>
            </a:pPr>
            <a:r>
              <a:rPr lang="en-US" sz="4000" b="1" dirty="0" err="1">
                <a:solidFill>
                  <a:srgbClr val="FF0000"/>
                </a:solidFill>
              </a:rPr>
              <a:t>Hướng</a:t>
            </a:r>
            <a:r>
              <a:rPr lang="en-US" sz="4000" b="1" dirty="0">
                <a:solidFill>
                  <a:srgbClr val="FF0000"/>
                </a:solidFill>
              </a:rPr>
              <a:t> </a:t>
            </a:r>
            <a:r>
              <a:rPr lang="en-US" sz="4000" b="1" dirty="0" err="1">
                <a:solidFill>
                  <a:srgbClr val="FF0000"/>
                </a:solidFill>
              </a:rPr>
              <a:t>dẫn</a:t>
            </a:r>
            <a:r>
              <a:rPr lang="en-US" sz="4000" b="1" dirty="0">
                <a:solidFill>
                  <a:srgbClr val="FF0000"/>
                </a:solidFill>
              </a:rPr>
              <a:t>:</a:t>
            </a:r>
          </a:p>
        </p:txBody>
      </p:sp>
      <p:sp>
        <p:nvSpPr>
          <p:cNvPr id="19" name="TextBox 19"/>
          <p:cNvSpPr txBox="1"/>
          <p:nvPr/>
        </p:nvSpPr>
        <p:spPr>
          <a:xfrm>
            <a:off x="4659834" y="4003843"/>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1</a:t>
            </a:r>
          </a:p>
        </p:txBody>
      </p:sp>
      <p:sp>
        <p:nvSpPr>
          <p:cNvPr id="20" name="TextBox 20"/>
          <p:cNvSpPr txBox="1"/>
          <p:nvPr/>
        </p:nvSpPr>
        <p:spPr>
          <a:xfrm>
            <a:off x="4659834" y="5595656"/>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2</a:t>
            </a:r>
          </a:p>
        </p:txBody>
      </p:sp>
      <p:sp>
        <p:nvSpPr>
          <p:cNvPr id="21" name="TextBox 21"/>
          <p:cNvSpPr txBox="1"/>
          <p:nvPr/>
        </p:nvSpPr>
        <p:spPr>
          <a:xfrm>
            <a:off x="4659834" y="7204958"/>
            <a:ext cx="484580" cy="1749425"/>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32</a:t>
            </a:r>
          </a:p>
        </p:txBody>
      </p:sp>
      <p:sp>
        <p:nvSpPr>
          <p:cNvPr id="22" name="Freeform 22"/>
          <p:cNvSpPr/>
          <p:nvPr/>
        </p:nvSpPr>
        <p:spPr>
          <a:xfrm>
            <a:off x="5868313" y="5424750"/>
            <a:ext cx="11698803" cy="1169880"/>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23"/>
          <p:cNvSpPr/>
          <p:nvPr/>
        </p:nvSpPr>
        <p:spPr>
          <a:xfrm>
            <a:off x="5868313" y="7016562"/>
            <a:ext cx="11698803" cy="1376731"/>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TextBox 24"/>
          <p:cNvSpPr txBox="1"/>
          <p:nvPr/>
        </p:nvSpPr>
        <p:spPr>
          <a:xfrm>
            <a:off x="6436291" y="4079133"/>
            <a:ext cx="7467599" cy="538609"/>
          </a:xfrm>
          <a:prstGeom prst="rect">
            <a:avLst/>
          </a:prstGeom>
        </p:spPr>
        <p:txBody>
          <a:bodyPr wrap="square" lIns="0" tIns="0" rIns="0" bIns="0" rtlCol="0" anchor="t">
            <a:spAutoFit/>
          </a:bodyPr>
          <a:lstStyle/>
          <a:p>
            <a:pPr algn="ctr">
              <a:lnSpc>
                <a:spcPts val="4200"/>
              </a:lnSpc>
            </a:pPr>
            <a:r>
              <a:rPr lang="en-US" sz="3600" b="1" dirty="0" err="1">
                <a:solidFill>
                  <a:srgbClr val="1F42B2"/>
                </a:solidFill>
              </a:rPr>
              <a:t>Hoạt</a:t>
            </a:r>
            <a:r>
              <a:rPr lang="en-US" sz="3600" b="1" dirty="0">
                <a:solidFill>
                  <a:srgbClr val="1F42B2"/>
                </a:solidFill>
              </a:rPr>
              <a:t> </a:t>
            </a:r>
            <a:r>
              <a:rPr lang="en-US" sz="3600" b="1" dirty="0" err="1">
                <a:solidFill>
                  <a:srgbClr val="1F42B2"/>
                </a:solidFill>
              </a:rPr>
              <a:t>động</a:t>
            </a:r>
            <a:r>
              <a:rPr lang="en-US" sz="3600" b="1" dirty="0">
                <a:solidFill>
                  <a:srgbClr val="1F42B2"/>
                </a:solidFill>
              </a:rPr>
              <a:t> </a:t>
            </a:r>
            <a:r>
              <a:rPr lang="en-US" sz="3600" b="1" dirty="0" err="1">
                <a:solidFill>
                  <a:srgbClr val="1F42B2"/>
                </a:solidFill>
              </a:rPr>
              <a:t>nhóm</a:t>
            </a:r>
            <a:r>
              <a:rPr lang="en-US" sz="3600" b="1" dirty="0">
                <a:solidFill>
                  <a:srgbClr val="1F42B2"/>
                </a:solidFill>
              </a:rPr>
              <a:t> </a:t>
            </a:r>
            <a:r>
              <a:rPr lang="en-US" sz="3600" b="1" dirty="0" err="1">
                <a:solidFill>
                  <a:srgbClr val="1F42B2"/>
                </a:solidFill>
              </a:rPr>
              <a:t>trong</a:t>
            </a:r>
            <a:r>
              <a:rPr lang="en-US" sz="3600" b="1" dirty="0">
                <a:solidFill>
                  <a:srgbClr val="1F42B2"/>
                </a:solidFill>
              </a:rPr>
              <a:t> 2 </a:t>
            </a:r>
            <a:r>
              <a:rPr lang="en-US" sz="3600" b="1" dirty="0" err="1">
                <a:solidFill>
                  <a:srgbClr val="1F42B2"/>
                </a:solidFill>
              </a:rPr>
              <a:t>phút</a:t>
            </a:r>
            <a:endParaRPr lang="en-US" sz="3600" b="1" dirty="0">
              <a:solidFill>
                <a:srgbClr val="1F42B2"/>
              </a:solidFill>
            </a:endParaRPr>
          </a:p>
        </p:txBody>
      </p:sp>
      <p:sp>
        <p:nvSpPr>
          <p:cNvPr id="25" name="TextBox 25"/>
          <p:cNvSpPr txBox="1"/>
          <p:nvPr/>
        </p:nvSpPr>
        <p:spPr>
          <a:xfrm>
            <a:off x="6324600" y="5740385"/>
            <a:ext cx="10287000" cy="538609"/>
          </a:xfrm>
          <a:prstGeom prst="rect">
            <a:avLst/>
          </a:prstGeom>
        </p:spPr>
        <p:txBody>
          <a:bodyPr wrap="square" lIns="0" tIns="0" rIns="0" bIns="0" rtlCol="0" anchor="t">
            <a:spAutoFit/>
          </a:bodyPr>
          <a:lstStyle/>
          <a:p>
            <a:pPr algn="ctr">
              <a:lnSpc>
                <a:spcPts val="4200"/>
              </a:lnSpc>
            </a:pPr>
            <a:r>
              <a:rPr lang="en-US" sz="3600" b="1" dirty="0" err="1">
                <a:solidFill>
                  <a:srgbClr val="1F42B2"/>
                </a:solidFill>
                <a:latin typeface="+mj-lt"/>
              </a:rPr>
              <a:t>Ghép</a:t>
            </a:r>
            <a:r>
              <a:rPr lang="en-US" sz="3600" b="1" dirty="0">
                <a:solidFill>
                  <a:srgbClr val="1F42B2"/>
                </a:solidFill>
                <a:latin typeface="+mj-lt"/>
              </a:rPr>
              <a:t> </a:t>
            </a:r>
            <a:r>
              <a:rPr lang="en-US" sz="3600" b="1" dirty="0" err="1">
                <a:solidFill>
                  <a:srgbClr val="1F42B2"/>
                </a:solidFill>
                <a:latin typeface="+mj-lt"/>
              </a:rPr>
              <a:t>nối</a:t>
            </a:r>
            <a:r>
              <a:rPr lang="en-US" sz="3600" b="1" dirty="0">
                <a:solidFill>
                  <a:srgbClr val="1F42B2"/>
                </a:solidFill>
                <a:latin typeface="+mj-lt"/>
              </a:rPr>
              <a:t> </a:t>
            </a:r>
            <a:r>
              <a:rPr lang="en-US" sz="3600" b="1" dirty="0" err="1">
                <a:solidFill>
                  <a:srgbClr val="1F42B2"/>
                </a:solidFill>
                <a:latin typeface="+mj-lt"/>
              </a:rPr>
              <a:t>các</a:t>
            </a:r>
            <a:r>
              <a:rPr lang="en-US" sz="3600" b="1" dirty="0">
                <a:solidFill>
                  <a:srgbClr val="1F42B2"/>
                </a:solidFill>
                <a:latin typeface="+mj-lt"/>
              </a:rPr>
              <a:t> </a:t>
            </a:r>
            <a:r>
              <a:rPr lang="en-US" sz="3600" b="1" dirty="0" err="1">
                <a:solidFill>
                  <a:srgbClr val="1F42B2"/>
                </a:solidFill>
                <a:latin typeface="+mj-lt"/>
              </a:rPr>
              <a:t>thông</a:t>
            </a:r>
            <a:r>
              <a:rPr lang="en-US" sz="3600" b="1" dirty="0">
                <a:solidFill>
                  <a:srgbClr val="1F42B2"/>
                </a:solidFill>
                <a:latin typeface="+mj-lt"/>
              </a:rPr>
              <a:t> tin </a:t>
            </a:r>
            <a:r>
              <a:rPr lang="en-US" sz="3600" b="1" dirty="0" err="1">
                <a:solidFill>
                  <a:srgbClr val="1F42B2"/>
                </a:solidFill>
                <a:latin typeface="+mj-lt"/>
              </a:rPr>
              <a:t>cho</a:t>
            </a:r>
            <a:r>
              <a:rPr lang="en-US" sz="3600" b="1" dirty="0">
                <a:solidFill>
                  <a:srgbClr val="1F42B2"/>
                </a:solidFill>
                <a:latin typeface="+mj-lt"/>
              </a:rPr>
              <a:t> </a:t>
            </a:r>
            <a:r>
              <a:rPr lang="en-US" sz="3600" b="1" dirty="0" err="1">
                <a:solidFill>
                  <a:srgbClr val="1F42B2"/>
                </a:solidFill>
                <a:latin typeface="+mj-lt"/>
              </a:rPr>
              <a:t>phù</a:t>
            </a:r>
            <a:r>
              <a:rPr lang="en-US" sz="3600" b="1" dirty="0">
                <a:solidFill>
                  <a:srgbClr val="1F42B2"/>
                </a:solidFill>
                <a:latin typeface="+mj-lt"/>
              </a:rPr>
              <a:t> </a:t>
            </a:r>
            <a:r>
              <a:rPr lang="en-US" sz="3600" b="1" dirty="0" err="1">
                <a:solidFill>
                  <a:srgbClr val="1F42B2"/>
                </a:solidFill>
                <a:latin typeface="+mj-lt"/>
              </a:rPr>
              <a:t>hợp</a:t>
            </a:r>
            <a:r>
              <a:rPr lang="en-US" sz="3600" b="1" dirty="0">
                <a:solidFill>
                  <a:srgbClr val="1F42B2"/>
                </a:solidFill>
                <a:latin typeface="+mj-lt"/>
              </a:rPr>
              <a:t> ở PHT 2.</a:t>
            </a:r>
          </a:p>
        </p:txBody>
      </p:sp>
      <p:sp>
        <p:nvSpPr>
          <p:cNvPr id="26" name="TextBox 26"/>
          <p:cNvSpPr txBox="1"/>
          <p:nvPr/>
        </p:nvSpPr>
        <p:spPr>
          <a:xfrm>
            <a:off x="6756718" y="7211650"/>
            <a:ext cx="10235882" cy="1077218"/>
          </a:xfrm>
          <a:prstGeom prst="rect">
            <a:avLst/>
          </a:prstGeom>
        </p:spPr>
        <p:txBody>
          <a:bodyPr wrap="square" lIns="0" tIns="0" rIns="0" bIns="0" rtlCol="0" anchor="t">
            <a:spAutoFit/>
          </a:bodyPr>
          <a:lstStyle/>
          <a:p>
            <a:pPr algn="just">
              <a:lnSpc>
                <a:spcPts val="4200"/>
              </a:lnSpc>
            </a:pPr>
            <a:r>
              <a:rPr lang="en-US" sz="3600" b="1" dirty="0" err="1">
                <a:solidFill>
                  <a:srgbClr val="1F42B2"/>
                </a:solidFill>
              </a:rPr>
              <a:t>Trưng</a:t>
            </a:r>
            <a:r>
              <a:rPr lang="en-US" sz="3600" b="1" dirty="0">
                <a:solidFill>
                  <a:srgbClr val="1F42B2"/>
                </a:solidFill>
              </a:rPr>
              <a:t> </a:t>
            </a:r>
            <a:r>
              <a:rPr lang="en-US" sz="3600" b="1" dirty="0" err="1">
                <a:solidFill>
                  <a:srgbClr val="1F42B2"/>
                </a:solidFill>
              </a:rPr>
              <a:t>bày</a:t>
            </a:r>
            <a:r>
              <a:rPr lang="en-US" sz="3600" b="1" dirty="0">
                <a:solidFill>
                  <a:srgbClr val="1F42B2"/>
                </a:solidFill>
              </a:rPr>
              <a:t> </a:t>
            </a:r>
            <a:r>
              <a:rPr lang="en-US" sz="3600" b="1" dirty="0" err="1">
                <a:solidFill>
                  <a:srgbClr val="1F42B2"/>
                </a:solidFill>
              </a:rPr>
              <a:t>kết</a:t>
            </a:r>
            <a:r>
              <a:rPr lang="en-US" sz="3600" b="1" dirty="0">
                <a:solidFill>
                  <a:srgbClr val="1F42B2"/>
                </a:solidFill>
              </a:rPr>
              <a:t> </a:t>
            </a:r>
            <a:r>
              <a:rPr lang="en-US" sz="3600" b="1" dirty="0" err="1">
                <a:solidFill>
                  <a:srgbClr val="1F42B2"/>
                </a:solidFill>
              </a:rPr>
              <a:t>quả</a:t>
            </a:r>
            <a:r>
              <a:rPr lang="en-US" sz="3600" b="1" dirty="0">
                <a:solidFill>
                  <a:srgbClr val="1F42B2"/>
                </a:solidFill>
              </a:rPr>
              <a:t> </a:t>
            </a:r>
            <a:r>
              <a:rPr lang="en-US" sz="3600" b="1" dirty="0" err="1">
                <a:solidFill>
                  <a:srgbClr val="1F42B2"/>
                </a:solidFill>
              </a:rPr>
              <a:t>trên</a:t>
            </a:r>
            <a:r>
              <a:rPr lang="en-US" sz="3600" b="1" dirty="0">
                <a:solidFill>
                  <a:srgbClr val="1F42B2"/>
                </a:solidFill>
              </a:rPr>
              <a:t> </a:t>
            </a:r>
            <a:r>
              <a:rPr lang="en-US" sz="3600" b="1" dirty="0" err="1">
                <a:solidFill>
                  <a:srgbClr val="1F42B2"/>
                </a:solidFill>
              </a:rPr>
              <a:t>bảng</a:t>
            </a:r>
            <a:r>
              <a:rPr lang="en-US" sz="3600" b="1" dirty="0">
                <a:solidFill>
                  <a:srgbClr val="1F42B2"/>
                </a:solidFill>
              </a:rPr>
              <a:t>. </a:t>
            </a:r>
            <a:r>
              <a:rPr lang="en-US" sz="3600" b="1" dirty="0" err="1">
                <a:solidFill>
                  <a:srgbClr val="1F42B2"/>
                </a:solidFill>
              </a:rPr>
              <a:t>Chấm</a:t>
            </a:r>
            <a:r>
              <a:rPr lang="en-US" sz="3600" b="1" dirty="0">
                <a:solidFill>
                  <a:srgbClr val="1F42B2"/>
                </a:solidFill>
              </a:rPr>
              <a:t> </a:t>
            </a:r>
            <a:r>
              <a:rPr lang="en-US" sz="3600" b="1" dirty="0" err="1">
                <a:solidFill>
                  <a:srgbClr val="1F42B2"/>
                </a:solidFill>
              </a:rPr>
              <a:t>điểm</a:t>
            </a:r>
            <a:r>
              <a:rPr lang="en-US" sz="3600" b="1" dirty="0">
                <a:solidFill>
                  <a:srgbClr val="1F42B2"/>
                </a:solidFill>
              </a:rPr>
              <a:t> </a:t>
            </a:r>
            <a:r>
              <a:rPr lang="en-US" sz="3600" b="1" dirty="0" err="1">
                <a:solidFill>
                  <a:srgbClr val="1F42B2"/>
                </a:solidFill>
              </a:rPr>
              <a:t>nhóm</a:t>
            </a:r>
            <a:r>
              <a:rPr lang="en-US" sz="3600" b="1" dirty="0">
                <a:solidFill>
                  <a:srgbClr val="1F42B2"/>
                </a:solidFill>
              </a:rPr>
              <a:t> </a:t>
            </a:r>
            <a:r>
              <a:rPr lang="en-US" sz="3600" b="1" dirty="0" err="1">
                <a:solidFill>
                  <a:srgbClr val="1F42B2"/>
                </a:solidFill>
              </a:rPr>
              <a:t>tính</a:t>
            </a:r>
            <a:r>
              <a:rPr lang="en-US" sz="3600" b="1" dirty="0">
                <a:solidFill>
                  <a:srgbClr val="1F42B2"/>
                </a:solidFill>
              </a:rPr>
              <a:t> </a:t>
            </a:r>
            <a:r>
              <a:rPr lang="en-US" sz="3600" b="1" dirty="0" err="1">
                <a:solidFill>
                  <a:srgbClr val="1F42B2"/>
                </a:solidFill>
              </a:rPr>
              <a:t>điểm</a:t>
            </a:r>
            <a:r>
              <a:rPr lang="en-US" sz="3600" b="1" dirty="0">
                <a:solidFill>
                  <a:srgbClr val="1F42B2"/>
                </a:solidFill>
              </a:rPr>
              <a:t> </a:t>
            </a:r>
            <a:r>
              <a:rPr lang="en-US" sz="3600" b="1" dirty="0" err="1">
                <a:solidFill>
                  <a:srgbClr val="1F42B2"/>
                </a:solidFill>
              </a:rPr>
              <a:t>cộng</a:t>
            </a:r>
            <a:r>
              <a:rPr lang="en-US" sz="3600" b="1" dirty="0">
                <a:solidFill>
                  <a:srgbClr val="1F42B2"/>
                </a:solidFill>
              </a:rPr>
              <a:t>.</a:t>
            </a:r>
          </a:p>
        </p:txBody>
      </p:sp>
      <p:pic>
        <p:nvPicPr>
          <p:cNvPr id="2" name="2 Minute Timer with Music for Kids! Countdown Videos HD!">
            <a:hlinkClick r:id="" action="ppaction://media"/>
            <a:extLst>
              <a:ext uri="{FF2B5EF4-FFF2-40B4-BE49-F238E27FC236}">
                <a16:creationId xmlns:a16="http://schemas.microsoft.com/office/drawing/2014/main" id="{9F97A016-5BE9-46E8-E5AD-6EFBD4CCBF6D}"/>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68244" y="3441180"/>
            <a:ext cx="3225800" cy="1814513"/>
          </a:xfrm>
          <a:prstGeom prst="rect">
            <a:avLst/>
          </a:prstGeom>
        </p:spPr>
      </p:pic>
      <p:sp>
        <p:nvSpPr>
          <p:cNvPr id="28"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145">
                                          <p:stCondLst>
                                            <p:cond delay="0"/>
                                          </p:stCondLst>
                                        </p:cTn>
                                        <p:tgtEl>
                                          <p:spTgt spid="13"/>
                                        </p:tgtEl>
                                      </p:cBhvr>
                                    </p:animEffect>
                                    <p:anim calcmode="lin" valueType="num">
                                      <p:cBhvr>
                                        <p:cTn id="38"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9"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0"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41"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42"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43" dur="7">
                                          <p:stCondLst>
                                            <p:cond delay="162"/>
                                          </p:stCondLst>
                                        </p:cTn>
                                        <p:tgtEl>
                                          <p:spTgt spid="13"/>
                                        </p:tgtEl>
                                      </p:cBhvr>
                                      <p:to x="100000" y="60000"/>
                                    </p:animScale>
                                    <p:animScale>
                                      <p:cBhvr>
                                        <p:cTn id="44" dur="41" decel="50000">
                                          <p:stCondLst>
                                            <p:cond delay="169"/>
                                          </p:stCondLst>
                                        </p:cTn>
                                        <p:tgtEl>
                                          <p:spTgt spid="13"/>
                                        </p:tgtEl>
                                      </p:cBhvr>
                                      <p:to x="100000" y="100000"/>
                                    </p:animScale>
                                    <p:animScale>
                                      <p:cBhvr>
                                        <p:cTn id="45" dur="7">
                                          <p:stCondLst>
                                            <p:cond delay="328"/>
                                          </p:stCondLst>
                                        </p:cTn>
                                        <p:tgtEl>
                                          <p:spTgt spid="13"/>
                                        </p:tgtEl>
                                      </p:cBhvr>
                                      <p:to x="100000" y="80000"/>
                                    </p:animScale>
                                    <p:animScale>
                                      <p:cBhvr>
                                        <p:cTn id="46" dur="41" decel="50000">
                                          <p:stCondLst>
                                            <p:cond delay="335"/>
                                          </p:stCondLst>
                                        </p:cTn>
                                        <p:tgtEl>
                                          <p:spTgt spid="13"/>
                                        </p:tgtEl>
                                      </p:cBhvr>
                                      <p:to x="100000" y="100000"/>
                                    </p:animScale>
                                    <p:animScale>
                                      <p:cBhvr>
                                        <p:cTn id="47" dur="7">
                                          <p:stCondLst>
                                            <p:cond delay="410"/>
                                          </p:stCondLst>
                                        </p:cTn>
                                        <p:tgtEl>
                                          <p:spTgt spid="13"/>
                                        </p:tgtEl>
                                      </p:cBhvr>
                                      <p:to x="100000" y="90000"/>
                                    </p:animScale>
                                    <p:animScale>
                                      <p:cBhvr>
                                        <p:cTn id="48" dur="41" decel="50000">
                                          <p:stCondLst>
                                            <p:cond delay="417"/>
                                          </p:stCondLst>
                                        </p:cTn>
                                        <p:tgtEl>
                                          <p:spTgt spid="13"/>
                                        </p:tgtEl>
                                      </p:cBhvr>
                                      <p:to x="100000" y="100000"/>
                                    </p:animScale>
                                    <p:animScale>
                                      <p:cBhvr>
                                        <p:cTn id="49" dur="7">
                                          <p:stCondLst>
                                            <p:cond delay="452"/>
                                          </p:stCondLst>
                                        </p:cTn>
                                        <p:tgtEl>
                                          <p:spTgt spid="13"/>
                                        </p:tgtEl>
                                      </p:cBhvr>
                                      <p:to x="100000" y="95000"/>
                                    </p:animScale>
                                    <p:animScale>
                                      <p:cBhvr>
                                        <p:cTn id="50" dur="41" decel="50000">
                                          <p:stCondLst>
                                            <p:cond delay="459"/>
                                          </p:stCondLst>
                                        </p:cTn>
                                        <p:tgtEl>
                                          <p:spTgt spid="13"/>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circle(in)">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circle(in)">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circle(in)">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circle(in)">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circle(in)">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circle(in)">
                                      <p:cBhvr>
                                        <p:cTn id="80" dur="500"/>
                                        <p:tgtEl>
                                          <p:spTgt spid="26"/>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fade">
                                      <p:cBhvr>
                                        <p:cTn id="85" dur="1000"/>
                                        <p:tgtEl>
                                          <p:spTgt spid="2"/>
                                        </p:tgtEl>
                                      </p:cBhvr>
                                    </p:animEffect>
                                    <p:anim calcmode="lin" valueType="num">
                                      <p:cBhvr>
                                        <p:cTn id="86" dur="1000" fill="hold"/>
                                        <p:tgtEl>
                                          <p:spTgt spid="2"/>
                                        </p:tgtEl>
                                        <p:attrNameLst>
                                          <p:attrName>ppt_x</p:attrName>
                                        </p:attrNameLst>
                                      </p:cBhvr>
                                      <p:tavLst>
                                        <p:tav tm="0">
                                          <p:val>
                                            <p:strVal val="#ppt_x"/>
                                          </p:val>
                                        </p:tav>
                                        <p:tav tm="100000">
                                          <p:val>
                                            <p:strVal val="#ppt_x"/>
                                          </p:val>
                                        </p:tav>
                                      </p:tavLst>
                                    </p:anim>
                                    <p:anim calcmode="lin" valueType="num">
                                      <p:cBhvr>
                                        <p:cTn id="8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88" fill="hold" display="0">
                  <p:stCondLst>
                    <p:cond delay="indefinite"/>
                  </p:stCondLst>
                </p:cTn>
                <p:tgtEl>
                  <p:spTgt spid="2"/>
                </p:tgtEl>
              </p:cMediaNode>
            </p:video>
          </p:childTnLst>
        </p:cTn>
      </p:par>
    </p:tnLst>
    <p:bldLst>
      <p:bldP spid="17" grpId="0"/>
      <p:bldP spid="18" grpId="0"/>
      <p:bldP spid="19" grpId="0"/>
      <p:bldP spid="20" grpId="0"/>
      <p:bldP spid="21" grpId="0"/>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B2BCC61E-8117-06F9-2313-41F9FEE83963}"/>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3"/>
            <a:stretch>
              <a:fillRect l="238" t="-13215" r="-238" b="-600391"/>
            </a:stretch>
          </a:blipFill>
        </p:spPr>
        <p:txBody>
          <a:bodyPr/>
          <a:lstStyle/>
          <a:p>
            <a:endParaRPr lang="en-US"/>
          </a:p>
        </p:txBody>
      </p:sp>
      <p:sp>
        <p:nvSpPr>
          <p:cNvPr id="17" name="TextBox 17"/>
          <p:cNvSpPr txBox="1"/>
          <p:nvPr/>
        </p:nvSpPr>
        <p:spPr>
          <a:xfrm>
            <a:off x="612126" y="1379345"/>
            <a:ext cx="17036522" cy="741357"/>
          </a:xfrm>
          <a:prstGeom prst="rect">
            <a:avLst/>
          </a:prstGeom>
        </p:spPr>
        <p:txBody>
          <a:bodyPr wrap="square" lIns="0" tIns="0" rIns="0" bIns="0" rtlCol="0" anchor="t">
            <a:spAutoFit/>
          </a:bodyPr>
          <a:lstStyle/>
          <a:p>
            <a:pPr lvl="0">
              <a:lnSpc>
                <a:spcPts val="6300"/>
              </a:lnSpc>
              <a:spcBef>
                <a:spcPct val="0"/>
              </a:spcBef>
            </a:pPr>
            <a:r>
              <a:rPr lang="en-US" sz="4000" b="1" dirty="0">
                <a:solidFill>
                  <a:srgbClr val="FF3399"/>
                </a:solidFill>
              </a:rPr>
              <a:t>2. </a:t>
            </a:r>
            <a:r>
              <a:rPr lang="en-US" sz="4000" b="1" dirty="0" err="1">
                <a:solidFill>
                  <a:srgbClr val="FF3399"/>
                </a:solidFill>
              </a:rPr>
              <a:t>Vật</a:t>
            </a:r>
            <a:r>
              <a:rPr lang="en-US" sz="4000" b="1" dirty="0">
                <a:solidFill>
                  <a:srgbClr val="FF3399"/>
                </a:solidFill>
              </a:rPr>
              <a:t> </a:t>
            </a:r>
            <a:r>
              <a:rPr lang="en-US" sz="4000" b="1" dirty="0" err="1">
                <a:solidFill>
                  <a:srgbClr val="FF3399"/>
                </a:solidFill>
              </a:rPr>
              <a:t>liệu</a:t>
            </a:r>
            <a:r>
              <a:rPr lang="en-US" sz="4000" b="1" dirty="0">
                <a:solidFill>
                  <a:srgbClr val="FF3399"/>
                </a:solidFill>
              </a:rPr>
              <a:t> </a:t>
            </a:r>
            <a:r>
              <a:rPr lang="en-US" sz="4000" b="1" dirty="0" err="1">
                <a:solidFill>
                  <a:srgbClr val="FF3399"/>
                </a:solidFill>
              </a:rPr>
              <a:t>và</a:t>
            </a:r>
            <a:r>
              <a:rPr lang="en-US" sz="4000" b="1" dirty="0">
                <a:solidFill>
                  <a:srgbClr val="FF3399"/>
                </a:solidFill>
              </a:rPr>
              <a:t> </a:t>
            </a:r>
            <a:r>
              <a:rPr lang="en-US" sz="4000" b="1" dirty="0" err="1">
                <a:solidFill>
                  <a:srgbClr val="FF3399"/>
                </a:solidFill>
              </a:rPr>
              <a:t>thiết</a:t>
            </a:r>
            <a:r>
              <a:rPr lang="en-US" sz="4000" b="1" dirty="0">
                <a:solidFill>
                  <a:srgbClr val="FF3399"/>
                </a:solidFill>
              </a:rPr>
              <a:t> </a:t>
            </a:r>
            <a:r>
              <a:rPr lang="en-US" sz="4000" b="1" dirty="0" err="1">
                <a:solidFill>
                  <a:srgbClr val="FF3399"/>
                </a:solidFill>
              </a:rPr>
              <a:t>bị</a:t>
            </a:r>
            <a:r>
              <a:rPr lang="en-US" sz="4000" b="1" dirty="0">
                <a:solidFill>
                  <a:srgbClr val="FF3399"/>
                </a:solidFill>
              </a:rPr>
              <a:t> </a:t>
            </a:r>
            <a:r>
              <a:rPr lang="en-US" sz="4000" b="1" dirty="0" err="1">
                <a:solidFill>
                  <a:srgbClr val="FF3399"/>
                </a:solidFill>
              </a:rPr>
              <a:t>nghiên</a:t>
            </a:r>
            <a:r>
              <a:rPr lang="en-US" sz="4000" b="1" dirty="0">
                <a:solidFill>
                  <a:srgbClr val="FF3399"/>
                </a:solidFill>
              </a:rPr>
              <a:t> </a:t>
            </a:r>
            <a:r>
              <a:rPr lang="en-US" sz="4000" b="1" dirty="0" err="1">
                <a:solidFill>
                  <a:srgbClr val="FF3399"/>
                </a:solidFill>
              </a:rPr>
              <a:t>cứu</a:t>
            </a:r>
            <a:r>
              <a:rPr lang="en-US" sz="4000" b="1" dirty="0">
                <a:solidFill>
                  <a:srgbClr val="FF3399"/>
                </a:solidFill>
              </a:rPr>
              <a:t> </a:t>
            </a:r>
            <a:r>
              <a:rPr lang="en-US" sz="4000" b="1" dirty="0" err="1">
                <a:solidFill>
                  <a:srgbClr val="FF3399"/>
                </a:solidFill>
              </a:rPr>
              <a:t>môn</a:t>
            </a:r>
            <a:r>
              <a:rPr lang="en-US" sz="4000" b="1" dirty="0">
                <a:solidFill>
                  <a:srgbClr val="FF3399"/>
                </a:solidFill>
              </a:rPr>
              <a:t> Sinh </a:t>
            </a:r>
            <a:r>
              <a:rPr lang="en-US" sz="4000" b="1" dirty="0" err="1">
                <a:solidFill>
                  <a:srgbClr val="FF3399"/>
                </a:solidFill>
              </a:rPr>
              <a:t>học</a:t>
            </a:r>
            <a:r>
              <a:rPr lang="en-US" sz="4000" b="1" dirty="0">
                <a:solidFill>
                  <a:srgbClr val="FF3399"/>
                </a:solidFill>
              </a:rPr>
              <a:t> </a:t>
            </a:r>
          </a:p>
        </p:txBody>
      </p:sp>
      <p:sp>
        <p:nvSpPr>
          <p:cNvPr id="6" name="TextBox 5">
            <a:extLst>
              <a:ext uri="{FF2B5EF4-FFF2-40B4-BE49-F238E27FC236}">
                <a16:creationId xmlns:a16="http://schemas.microsoft.com/office/drawing/2014/main" id="{004AB9DC-04A4-09EC-1A02-03CE68BCA487}"/>
              </a:ext>
            </a:extLst>
          </p:cNvPr>
          <p:cNvSpPr txBox="1"/>
          <p:nvPr/>
        </p:nvSpPr>
        <p:spPr>
          <a:xfrm>
            <a:off x="786487" y="8724900"/>
            <a:ext cx="16687800" cy="1251625"/>
          </a:xfrm>
          <a:prstGeom prst="rect">
            <a:avLst/>
          </a:prstGeom>
          <a:noFill/>
        </p:spPr>
        <p:txBody>
          <a:bodyPr wrap="square">
            <a:spAutoFit/>
          </a:bodyPr>
          <a:lstStyle/>
          <a:p>
            <a:pPr marL="0" marR="0" indent="180340" algn="ctr">
              <a:lnSpc>
                <a:spcPct val="107000"/>
              </a:lnSpc>
              <a:spcBef>
                <a:spcPts val="0"/>
              </a:spcBef>
              <a:spcAft>
                <a:spcPts val="800"/>
              </a:spcAft>
            </a:pPr>
            <a:r>
              <a:rPr lang="en-US" sz="3600" b="1" i="1" kern="1200" dirty="0">
                <a:solidFill>
                  <a:srgbClr val="0000FF"/>
                </a:solidFill>
                <a:effectLst/>
                <a:ea typeface="Calibri" panose="020F0502020204030204" pitchFamily="34" charset="0"/>
                <a:cs typeface="Times New Roman" panose="02020603050405020304" pitchFamily="18" charset="0"/>
              </a:rPr>
              <a:t>Quan </a:t>
            </a:r>
            <a:r>
              <a:rPr lang="en-US" sz="3600" b="1" i="1" kern="1200" dirty="0" err="1">
                <a:solidFill>
                  <a:srgbClr val="0000FF"/>
                </a:solidFill>
                <a:effectLst/>
                <a:ea typeface="Calibri" panose="020F0502020204030204" pitchFamily="34" charset="0"/>
                <a:cs typeface="Times New Roman" panose="02020603050405020304" pitchFamily="18" charset="0"/>
              </a:rPr>
              <a:t>sát</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các</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hình</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dưới</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đây</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kết</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hợp</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thông</a:t>
            </a:r>
            <a:r>
              <a:rPr lang="en-US" sz="3600" b="1" i="1" kern="1200" dirty="0">
                <a:solidFill>
                  <a:srgbClr val="0000FF"/>
                </a:solidFill>
                <a:effectLst/>
                <a:ea typeface="Calibri" panose="020F0502020204030204" pitchFamily="34" charset="0"/>
                <a:cs typeface="Times New Roman" panose="02020603050405020304" pitchFamily="18" charset="0"/>
              </a:rPr>
              <a:t> tin </a:t>
            </a:r>
            <a:r>
              <a:rPr lang="en-US" sz="3600" b="1" i="1" kern="1200" dirty="0" err="1">
                <a:solidFill>
                  <a:srgbClr val="0000FF"/>
                </a:solidFill>
                <a:effectLst/>
                <a:ea typeface="Calibri" panose="020F0502020204030204" pitchFamily="34" charset="0"/>
                <a:cs typeface="Times New Roman" panose="02020603050405020304" pitchFamily="18" charset="0"/>
              </a:rPr>
              <a:t>mục</a:t>
            </a:r>
            <a:r>
              <a:rPr lang="en-US" sz="3600" b="1" i="1" kern="1200" dirty="0">
                <a:solidFill>
                  <a:srgbClr val="0000FF"/>
                </a:solidFill>
                <a:effectLst/>
                <a:ea typeface="Calibri" panose="020F0502020204030204" pitchFamily="34" charset="0"/>
                <a:cs typeface="Times New Roman" panose="02020603050405020304" pitchFamily="18" charset="0"/>
              </a:rPr>
              <a:t> 2 </a:t>
            </a:r>
            <a:r>
              <a:rPr lang="en-US" sz="3600" b="1" i="1" kern="1200" dirty="0" err="1">
                <a:solidFill>
                  <a:srgbClr val="0000FF"/>
                </a:solidFill>
                <a:effectLst/>
                <a:ea typeface="Calibri" panose="020F0502020204030204" pitchFamily="34" charset="0"/>
                <a:cs typeface="Times New Roman" panose="02020603050405020304" pitchFamily="18" charset="0"/>
              </a:rPr>
              <a:t>trang</a:t>
            </a:r>
            <a:r>
              <a:rPr lang="en-US" sz="3600" b="1" i="1" kern="1200" dirty="0">
                <a:solidFill>
                  <a:srgbClr val="0000FF"/>
                </a:solidFill>
                <a:effectLst/>
                <a:ea typeface="Calibri" panose="020F0502020204030204" pitchFamily="34" charset="0"/>
                <a:cs typeface="Times New Roman" panose="02020603050405020304" pitchFamily="18" charset="0"/>
              </a:rPr>
              <a:t> 13 </a:t>
            </a:r>
            <a:r>
              <a:rPr lang="en-US" sz="3600" b="1" i="1" kern="1200" dirty="0" err="1">
                <a:solidFill>
                  <a:srgbClr val="0000FF"/>
                </a:solidFill>
                <a:effectLst/>
                <a:ea typeface="Calibri" panose="020F0502020204030204" pitchFamily="34" charset="0"/>
                <a:cs typeface="Times New Roman" panose="02020603050405020304" pitchFamily="18" charset="0"/>
              </a:rPr>
              <a:t>bài</a:t>
            </a:r>
            <a:r>
              <a:rPr lang="en-US" sz="3600" b="1" i="1" kern="1200" dirty="0">
                <a:solidFill>
                  <a:srgbClr val="0000FF"/>
                </a:solidFill>
                <a:effectLst/>
                <a:ea typeface="Calibri" panose="020F0502020204030204" pitchFamily="34" charset="0"/>
                <a:cs typeface="Times New Roman" panose="02020603050405020304" pitchFamily="18" charset="0"/>
              </a:rPr>
              <a:t> 2 SGK, </a:t>
            </a:r>
            <a:r>
              <a:rPr lang="en-US" sz="3600" b="1" i="1" kern="1200" dirty="0" err="1">
                <a:solidFill>
                  <a:srgbClr val="0000FF"/>
                </a:solidFill>
                <a:effectLst/>
                <a:ea typeface="Calibri" panose="020F0502020204030204" pitchFamily="34" charset="0"/>
                <a:cs typeface="Times New Roman" panose="02020603050405020304" pitchFamily="18" charset="0"/>
              </a:rPr>
              <a:t>hãy</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ghép</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cột</a:t>
            </a:r>
            <a:r>
              <a:rPr lang="en-US" sz="3600" b="1" i="1" kern="1200" dirty="0">
                <a:solidFill>
                  <a:srgbClr val="0000FF"/>
                </a:solidFill>
                <a:effectLst/>
                <a:ea typeface="Calibri" panose="020F0502020204030204" pitchFamily="34" charset="0"/>
                <a:cs typeface="Times New Roman" panose="02020603050405020304" pitchFamily="18" charset="0"/>
              </a:rPr>
              <a:t> A (</a:t>
            </a:r>
            <a:r>
              <a:rPr lang="en-US" sz="3600" b="1" i="1" kern="1200" dirty="0" err="1">
                <a:solidFill>
                  <a:srgbClr val="0000FF"/>
                </a:solidFill>
                <a:effectLst/>
                <a:ea typeface="Calibri" panose="020F0502020204030204" pitchFamily="34" charset="0"/>
                <a:cs typeface="Times New Roman" panose="02020603050405020304" pitchFamily="18" charset="0"/>
              </a:rPr>
              <a:t>dụng</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cụ</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thí</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nghiệm</a:t>
            </a:r>
            <a:r>
              <a:rPr lang="en-US" sz="3600" b="1" i="1" kern="1200" dirty="0">
                <a:solidFill>
                  <a:srgbClr val="0000FF"/>
                </a:solidFill>
                <a:effectLst/>
                <a:ea typeface="Calibri" panose="020F0502020204030204" pitchFamily="34" charset="0"/>
                <a:cs typeface="Times New Roman" panose="02020603050405020304" pitchFamily="18" charset="0"/>
              </a:rPr>
              <a:t> ) </a:t>
            </a:r>
            <a:r>
              <a:rPr lang="en-US" sz="3600" b="1" i="1" kern="1200" dirty="0" err="1">
                <a:solidFill>
                  <a:srgbClr val="0000FF"/>
                </a:solidFill>
                <a:effectLst/>
                <a:ea typeface="Calibri" panose="020F0502020204030204" pitchFamily="34" charset="0"/>
                <a:cs typeface="Times New Roman" panose="02020603050405020304" pitchFamily="18" charset="0"/>
              </a:rPr>
              <a:t>tương</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ứng</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với</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cột</a:t>
            </a:r>
            <a:r>
              <a:rPr lang="en-US" sz="3600" b="1" i="1" kern="1200" dirty="0">
                <a:solidFill>
                  <a:srgbClr val="0000FF"/>
                </a:solidFill>
                <a:effectLst/>
                <a:ea typeface="Calibri" panose="020F0502020204030204" pitchFamily="34" charset="0"/>
                <a:cs typeface="Times New Roman" panose="02020603050405020304" pitchFamily="18" charset="0"/>
              </a:rPr>
              <a:t> B (</a:t>
            </a:r>
            <a:r>
              <a:rPr lang="en-US" sz="3600" b="1" i="1" kern="1200" dirty="0" err="1">
                <a:solidFill>
                  <a:srgbClr val="0000FF"/>
                </a:solidFill>
                <a:effectLst/>
                <a:ea typeface="Calibri" panose="020F0502020204030204" pitchFamily="34" charset="0"/>
                <a:cs typeface="Times New Roman" panose="02020603050405020304" pitchFamily="18" charset="0"/>
              </a:rPr>
              <a:t>chức</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năng</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của</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dụng</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cụ</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thí</a:t>
            </a:r>
            <a:r>
              <a:rPr lang="en-US" sz="3600" b="1" i="1" kern="1200" dirty="0">
                <a:solidFill>
                  <a:srgbClr val="0000FF"/>
                </a:solidFill>
                <a:effectLst/>
                <a:ea typeface="Calibri" panose="020F0502020204030204" pitchFamily="34" charset="0"/>
                <a:cs typeface="Times New Roman" panose="02020603050405020304" pitchFamily="18" charset="0"/>
              </a:rPr>
              <a:t> </a:t>
            </a:r>
            <a:r>
              <a:rPr lang="en-US" sz="3600" b="1" i="1" kern="1200" dirty="0" err="1">
                <a:solidFill>
                  <a:srgbClr val="0000FF"/>
                </a:solidFill>
                <a:effectLst/>
                <a:ea typeface="Calibri" panose="020F0502020204030204" pitchFamily="34" charset="0"/>
                <a:cs typeface="Times New Roman" panose="02020603050405020304" pitchFamily="18" charset="0"/>
              </a:rPr>
              <a:t>nghiệm</a:t>
            </a:r>
            <a:r>
              <a:rPr lang="en-US" sz="3600" b="1" i="1" kern="1200" dirty="0">
                <a:solidFill>
                  <a:srgbClr val="0000FF"/>
                </a:solidFill>
                <a:effectLst/>
                <a:ea typeface="Calibri" panose="020F0502020204030204" pitchFamily="34" charset="0"/>
                <a:cs typeface="Times New Roman" panose="02020603050405020304" pitchFamily="18" charset="0"/>
              </a:rPr>
              <a:t>).</a:t>
            </a:r>
            <a:endParaRPr lang="en-US" sz="3600" b="1" dirty="0">
              <a:solidFill>
                <a:srgbClr val="0000FF"/>
              </a:solidFill>
              <a:effectLs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97F3FFE-59B2-9431-006B-B24E8ECDE8B4}"/>
              </a:ext>
            </a:extLst>
          </p:cNvPr>
          <p:cNvPicPr>
            <a:picLocks noChangeAspect="1"/>
          </p:cNvPicPr>
          <p:nvPr/>
        </p:nvPicPr>
        <p:blipFill>
          <a:blip r:embed="rId4"/>
          <a:stretch>
            <a:fillRect/>
          </a:stretch>
        </p:blipFill>
        <p:spPr>
          <a:xfrm>
            <a:off x="152400" y="2730124"/>
            <a:ext cx="8163584" cy="5156576"/>
          </a:xfrm>
          <a:prstGeom prst="rect">
            <a:avLst/>
          </a:prstGeom>
        </p:spPr>
      </p:pic>
      <p:pic>
        <p:nvPicPr>
          <p:cNvPr id="10" name="Picture 9">
            <a:extLst>
              <a:ext uri="{FF2B5EF4-FFF2-40B4-BE49-F238E27FC236}">
                <a16:creationId xmlns:a16="http://schemas.microsoft.com/office/drawing/2014/main" id="{D11F6B4B-853E-634C-8EB5-0EEB43DC7975}"/>
              </a:ext>
            </a:extLst>
          </p:cNvPr>
          <p:cNvPicPr>
            <a:picLocks noChangeAspect="1"/>
          </p:cNvPicPr>
          <p:nvPr/>
        </p:nvPicPr>
        <p:blipFill>
          <a:blip r:embed="rId5"/>
          <a:stretch>
            <a:fillRect/>
          </a:stretch>
        </p:blipFill>
        <p:spPr>
          <a:xfrm>
            <a:off x="8292793" y="2552700"/>
            <a:ext cx="10152830" cy="6019800"/>
          </a:xfrm>
          <a:prstGeom prst="rect">
            <a:avLst/>
          </a:prstGeom>
        </p:spPr>
      </p:pic>
      <p:sp>
        <p:nvSpPr>
          <p:cNvPr id="9"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2774780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B2BCC61E-8117-06F9-2313-41F9FEE83963}"/>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3"/>
            <a:stretch>
              <a:fillRect l="238" t="-13215" r="-238" b="-600391"/>
            </a:stretch>
          </a:blipFill>
        </p:spPr>
        <p:txBody>
          <a:bodyPr/>
          <a:lstStyle/>
          <a:p>
            <a:endParaRPr lang="en-US"/>
          </a:p>
        </p:txBody>
      </p:sp>
      <p:sp>
        <p:nvSpPr>
          <p:cNvPr id="17" name="TextBox 17"/>
          <p:cNvSpPr txBox="1"/>
          <p:nvPr/>
        </p:nvSpPr>
        <p:spPr>
          <a:xfrm>
            <a:off x="1011213" y="1584868"/>
            <a:ext cx="17036522" cy="741357"/>
          </a:xfrm>
          <a:prstGeom prst="rect">
            <a:avLst/>
          </a:prstGeom>
        </p:spPr>
        <p:txBody>
          <a:bodyPr wrap="square" lIns="0" tIns="0" rIns="0" bIns="0" rtlCol="0" anchor="t">
            <a:spAutoFit/>
          </a:bodyPr>
          <a:lstStyle/>
          <a:p>
            <a:pPr lvl="0">
              <a:lnSpc>
                <a:spcPts val="6300"/>
              </a:lnSpc>
              <a:spcBef>
                <a:spcPct val="0"/>
              </a:spcBef>
            </a:pPr>
            <a:r>
              <a:rPr lang="en-US" sz="4000" b="1" dirty="0">
                <a:solidFill>
                  <a:srgbClr val="FF3399"/>
                </a:solidFill>
                <a:latin typeface="+mj-lt"/>
              </a:rPr>
              <a:t>2. </a:t>
            </a:r>
            <a:r>
              <a:rPr lang="en-US" sz="4000" b="1" dirty="0" err="1">
                <a:solidFill>
                  <a:srgbClr val="FF3399"/>
                </a:solidFill>
                <a:latin typeface="+mj-lt"/>
              </a:rPr>
              <a:t>Vật</a:t>
            </a:r>
            <a:r>
              <a:rPr lang="en-US" sz="4000" b="1" dirty="0">
                <a:solidFill>
                  <a:srgbClr val="FF3399"/>
                </a:solidFill>
                <a:latin typeface="+mj-lt"/>
              </a:rPr>
              <a:t> </a:t>
            </a:r>
            <a:r>
              <a:rPr lang="en-US" sz="4000" b="1" dirty="0" err="1">
                <a:solidFill>
                  <a:srgbClr val="FF3399"/>
                </a:solidFill>
                <a:latin typeface="+mj-lt"/>
              </a:rPr>
              <a:t>liệu</a:t>
            </a:r>
            <a:r>
              <a:rPr lang="en-US" sz="4000" b="1" dirty="0">
                <a:solidFill>
                  <a:srgbClr val="FF3399"/>
                </a:solidFill>
                <a:latin typeface="+mj-lt"/>
              </a:rPr>
              <a:t> </a:t>
            </a:r>
            <a:r>
              <a:rPr lang="en-US" sz="4000" b="1" dirty="0" err="1">
                <a:solidFill>
                  <a:srgbClr val="FF3399"/>
                </a:solidFill>
                <a:latin typeface="+mj-lt"/>
              </a:rPr>
              <a:t>và</a:t>
            </a:r>
            <a:r>
              <a:rPr lang="en-US" sz="4000" b="1" dirty="0">
                <a:solidFill>
                  <a:srgbClr val="FF3399"/>
                </a:solidFill>
                <a:latin typeface="+mj-lt"/>
              </a:rPr>
              <a:t> </a:t>
            </a:r>
            <a:r>
              <a:rPr lang="en-US" sz="4000" b="1" dirty="0" err="1">
                <a:solidFill>
                  <a:srgbClr val="FF3399"/>
                </a:solidFill>
                <a:latin typeface="+mj-lt"/>
              </a:rPr>
              <a:t>thiết</a:t>
            </a:r>
            <a:r>
              <a:rPr lang="en-US" sz="4000" b="1" dirty="0">
                <a:solidFill>
                  <a:srgbClr val="FF3399"/>
                </a:solidFill>
                <a:latin typeface="+mj-lt"/>
              </a:rPr>
              <a:t> </a:t>
            </a:r>
            <a:r>
              <a:rPr lang="en-US" sz="4000" b="1" dirty="0" err="1">
                <a:solidFill>
                  <a:srgbClr val="FF3399"/>
                </a:solidFill>
                <a:latin typeface="+mj-lt"/>
              </a:rPr>
              <a:t>bị</a:t>
            </a:r>
            <a:r>
              <a:rPr lang="en-US" sz="4000" b="1" dirty="0">
                <a:solidFill>
                  <a:srgbClr val="FF3399"/>
                </a:solidFill>
                <a:latin typeface="+mj-lt"/>
              </a:rPr>
              <a:t> </a:t>
            </a:r>
            <a:r>
              <a:rPr lang="en-US" sz="4000" b="1" dirty="0" err="1">
                <a:solidFill>
                  <a:srgbClr val="FF3399"/>
                </a:solidFill>
                <a:latin typeface="+mj-lt"/>
              </a:rPr>
              <a:t>nghiên</a:t>
            </a:r>
            <a:r>
              <a:rPr lang="en-US" sz="4000" b="1" dirty="0">
                <a:solidFill>
                  <a:srgbClr val="FF3399"/>
                </a:solidFill>
                <a:latin typeface="+mj-lt"/>
              </a:rPr>
              <a:t> </a:t>
            </a:r>
            <a:r>
              <a:rPr lang="en-US" sz="4000" b="1" dirty="0" err="1">
                <a:solidFill>
                  <a:srgbClr val="FF3399"/>
                </a:solidFill>
                <a:latin typeface="+mj-lt"/>
              </a:rPr>
              <a:t>cứu</a:t>
            </a:r>
            <a:r>
              <a:rPr lang="en-US" sz="4000" b="1" dirty="0">
                <a:solidFill>
                  <a:srgbClr val="FF3399"/>
                </a:solidFill>
                <a:latin typeface="+mj-lt"/>
              </a:rPr>
              <a:t> </a:t>
            </a:r>
            <a:r>
              <a:rPr lang="en-US" sz="4000" b="1" dirty="0" err="1">
                <a:solidFill>
                  <a:srgbClr val="FF3399"/>
                </a:solidFill>
                <a:latin typeface="+mj-lt"/>
              </a:rPr>
              <a:t>môn</a:t>
            </a:r>
            <a:r>
              <a:rPr lang="en-US" sz="4000" b="1" dirty="0">
                <a:solidFill>
                  <a:srgbClr val="FF3399"/>
                </a:solidFill>
                <a:latin typeface="+mj-lt"/>
              </a:rPr>
              <a:t> Sinh </a:t>
            </a:r>
            <a:r>
              <a:rPr lang="en-US" sz="4000" b="1" dirty="0" err="1">
                <a:solidFill>
                  <a:srgbClr val="FF3399"/>
                </a:solidFill>
                <a:latin typeface="+mj-lt"/>
              </a:rPr>
              <a:t>học</a:t>
            </a:r>
            <a:r>
              <a:rPr lang="en-US" sz="4000" b="1" dirty="0">
                <a:solidFill>
                  <a:srgbClr val="FF3399"/>
                </a:solidFill>
                <a:latin typeface="+mj-lt"/>
              </a:rPr>
              <a:t> </a:t>
            </a:r>
          </a:p>
        </p:txBody>
      </p:sp>
      <p:graphicFrame>
        <p:nvGraphicFramePr>
          <p:cNvPr id="2" name="Table 1">
            <a:extLst>
              <a:ext uri="{FF2B5EF4-FFF2-40B4-BE49-F238E27FC236}">
                <a16:creationId xmlns:a16="http://schemas.microsoft.com/office/drawing/2014/main" id="{15DD53CC-E416-B881-2F34-462FBFD6F50C}"/>
              </a:ext>
            </a:extLst>
          </p:cNvPr>
          <p:cNvGraphicFramePr>
            <a:graphicFrameLocks noGrp="1"/>
          </p:cNvGraphicFramePr>
          <p:nvPr>
            <p:extLst>
              <p:ext uri="{D42A27DB-BD31-4B8C-83A1-F6EECF244321}">
                <p14:modId xmlns:p14="http://schemas.microsoft.com/office/powerpoint/2010/main" val="1393266831"/>
              </p:ext>
            </p:extLst>
          </p:nvPr>
        </p:nvGraphicFramePr>
        <p:xfrm>
          <a:off x="205096" y="2552700"/>
          <a:ext cx="17877808" cy="7555033"/>
        </p:xfrm>
        <a:graphic>
          <a:graphicData uri="http://schemas.openxmlformats.org/drawingml/2006/table">
            <a:tbl>
              <a:tblPr firstRow="1" firstCol="1" bandRow="1">
                <a:tableStyleId>{5C22544A-7EE6-4342-B048-85BDC9FD1C3A}</a:tableStyleId>
              </a:tblPr>
              <a:tblGrid>
                <a:gridCol w="4671704">
                  <a:extLst>
                    <a:ext uri="{9D8B030D-6E8A-4147-A177-3AD203B41FA5}">
                      <a16:colId xmlns:a16="http://schemas.microsoft.com/office/drawing/2014/main" val="580474234"/>
                    </a:ext>
                  </a:extLst>
                </a:gridCol>
                <a:gridCol w="13206104">
                  <a:extLst>
                    <a:ext uri="{9D8B030D-6E8A-4147-A177-3AD203B41FA5}">
                      <a16:colId xmlns:a16="http://schemas.microsoft.com/office/drawing/2014/main" val="4160165983"/>
                    </a:ext>
                  </a:extLst>
                </a:gridCol>
              </a:tblGrid>
              <a:tr h="806436">
                <a:tc>
                  <a:txBody>
                    <a:bodyPr/>
                    <a:lstStyle/>
                    <a:p>
                      <a:pPr marL="0" marR="0" indent="180340" algn="just">
                        <a:lnSpc>
                          <a:spcPct val="107000"/>
                        </a:lnSpc>
                        <a:spcBef>
                          <a:spcPts val="0"/>
                        </a:spcBef>
                        <a:spcAft>
                          <a:spcPts val="0"/>
                        </a:spcAft>
                      </a:pPr>
                      <a:r>
                        <a:rPr lang="en-US" sz="2800" dirty="0" err="1"/>
                        <a:t>Cột</a:t>
                      </a:r>
                      <a:r>
                        <a:rPr lang="en-US" sz="2800" dirty="0"/>
                        <a:t> A (</a:t>
                      </a:r>
                      <a:r>
                        <a:rPr lang="en-US" sz="2800" dirty="0" err="1"/>
                        <a:t>dụng</a:t>
                      </a:r>
                      <a:r>
                        <a:rPr lang="en-US" sz="2800" dirty="0"/>
                        <a:t> </a:t>
                      </a:r>
                      <a:r>
                        <a:rPr lang="en-US" sz="2800" dirty="0" err="1"/>
                        <a:t>cụ</a:t>
                      </a:r>
                      <a:r>
                        <a:rPr lang="en-US" sz="2800" dirty="0"/>
                        <a:t> </a:t>
                      </a:r>
                      <a:r>
                        <a:rPr lang="en-US" sz="2800" dirty="0" err="1"/>
                        <a:t>thí</a:t>
                      </a:r>
                      <a:r>
                        <a:rPr lang="en-US" sz="2800" dirty="0"/>
                        <a:t> </a:t>
                      </a:r>
                      <a:r>
                        <a:rPr lang="en-US" sz="2800" dirty="0" err="1"/>
                        <a:t>nghiệm</a:t>
                      </a:r>
                      <a:r>
                        <a:rPr lang="en-US" sz="2800" dirty="0"/>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indent="180340" algn="just">
                        <a:lnSpc>
                          <a:spcPct val="107000"/>
                        </a:lnSpc>
                        <a:spcBef>
                          <a:spcPts val="0"/>
                        </a:spcBef>
                        <a:spcAft>
                          <a:spcPts val="0"/>
                        </a:spcAft>
                      </a:pPr>
                      <a:r>
                        <a:rPr lang="en-US" sz="2800" dirty="0" err="1"/>
                        <a:t>Cột</a:t>
                      </a:r>
                      <a:r>
                        <a:rPr lang="en-US" sz="2800" dirty="0"/>
                        <a:t> B (</a:t>
                      </a:r>
                      <a:r>
                        <a:rPr lang="en-US" sz="2800" dirty="0" err="1"/>
                        <a:t>chức</a:t>
                      </a:r>
                      <a:r>
                        <a:rPr lang="en-US" sz="2800" dirty="0"/>
                        <a:t> </a:t>
                      </a:r>
                      <a:r>
                        <a:rPr lang="en-US" sz="2800" dirty="0" err="1"/>
                        <a:t>năng</a:t>
                      </a:r>
                      <a:r>
                        <a:rPr lang="en-US" sz="2800" dirty="0"/>
                        <a:t> </a:t>
                      </a:r>
                      <a:r>
                        <a:rPr lang="en-US" sz="2800" dirty="0" err="1"/>
                        <a:t>của</a:t>
                      </a:r>
                      <a:r>
                        <a:rPr lang="en-US" sz="2800" dirty="0"/>
                        <a:t> </a:t>
                      </a:r>
                      <a:r>
                        <a:rPr lang="en-US" sz="2800" dirty="0" err="1"/>
                        <a:t>dụng</a:t>
                      </a:r>
                      <a:r>
                        <a:rPr lang="en-US" sz="2800" dirty="0"/>
                        <a:t> </a:t>
                      </a:r>
                      <a:r>
                        <a:rPr lang="en-US" sz="2800" dirty="0" err="1"/>
                        <a:t>cụ</a:t>
                      </a:r>
                      <a:r>
                        <a:rPr lang="en-US" sz="2800" dirty="0"/>
                        <a:t> </a:t>
                      </a:r>
                      <a:r>
                        <a:rPr lang="en-US" sz="2800" dirty="0" err="1"/>
                        <a:t>thí</a:t>
                      </a:r>
                      <a:r>
                        <a:rPr lang="en-US" sz="2800" dirty="0"/>
                        <a:t> </a:t>
                      </a:r>
                      <a:r>
                        <a:rPr lang="en-US" sz="2800" dirty="0" err="1"/>
                        <a:t>nghiệm</a:t>
                      </a:r>
                      <a:r>
                        <a:rPr lang="en-US" sz="2800" dirty="0"/>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41809533"/>
                  </a:ext>
                </a:extLst>
              </a:tr>
              <a:tr h="1633308">
                <a:tc>
                  <a:txBody>
                    <a:bodyPr/>
                    <a:lstStyle/>
                    <a:p>
                      <a:pPr marL="0" marR="0" indent="180340" algn="just">
                        <a:lnSpc>
                          <a:spcPct val="107000"/>
                        </a:lnSpc>
                        <a:spcBef>
                          <a:spcPts val="0"/>
                        </a:spcBef>
                        <a:spcAft>
                          <a:spcPts val="0"/>
                        </a:spcAft>
                      </a:pPr>
                      <a:r>
                        <a:rPr lang="en-US" sz="2800" dirty="0">
                          <a:solidFill>
                            <a:schemeClr val="tx1"/>
                          </a:solidFill>
                        </a:rPr>
                        <a:t>a) </a:t>
                      </a:r>
                      <a:r>
                        <a:rPr lang="en-US" sz="2800" dirty="0" err="1">
                          <a:solidFill>
                            <a:schemeClr val="tx1"/>
                          </a:solidFill>
                        </a:rPr>
                        <a:t>Kính</a:t>
                      </a:r>
                      <a:r>
                        <a:rPr lang="en-US" sz="2800" dirty="0">
                          <a:solidFill>
                            <a:schemeClr val="tx1"/>
                          </a:solidFill>
                        </a:rPr>
                        <a:t> </a:t>
                      </a:r>
                      <a:r>
                        <a:rPr lang="en-US" sz="2800" dirty="0" err="1">
                          <a:solidFill>
                            <a:schemeClr val="tx1"/>
                          </a:solidFill>
                        </a:rPr>
                        <a:t>hiển</a:t>
                      </a:r>
                      <a:r>
                        <a:rPr lang="en-US" sz="2800" dirty="0">
                          <a:solidFill>
                            <a:schemeClr val="tx1"/>
                          </a:solidFill>
                        </a:rPr>
                        <a:t> vi </a:t>
                      </a:r>
                      <a:r>
                        <a:rPr lang="en-US" sz="2800" dirty="0" err="1">
                          <a:solidFill>
                            <a:schemeClr val="tx1"/>
                          </a:solidFill>
                        </a:rPr>
                        <a:t>quang</a:t>
                      </a:r>
                      <a:r>
                        <a:rPr lang="en-US" sz="2800" dirty="0">
                          <a:solidFill>
                            <a:schemeClr val="tx1"/>
                          </a:solidFill>
                        </a:rPr>
                        <a:t> </a:t>
                      </a:r>
                      <a:r>
                        <a:rPr lang="en-US" sz="2800" dirty="0" err="1">
                          <a:solidFill>
                            <a:schemeClr val="tx1"/>
                          </a:solidFill>
                        </a:rPr>
                        <a:t>học</a:t>
                      </a:r>
                      <a:endParaRPr lang="en-US" sz="28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180340" algn="just">
                        <a:lnSpc>
                          <a:spcPct val="107000"/>
                        </a:lnSpc>
                        <a:spcBef>
                          <a:spcPts val="0"/>
                        </a:spcBef>
                        <a:spcAft>
                          <a:spcPts val="0"/>
                        </a:spcAft>
                      </a:pPr>
                      <a:r>
                        <a:rPr lang="en-US" sz="2800" dirty="0"/>
                        <a:t>(1) </a:t>
                      </a:r>
                      <a:r>
                        <a:rPr lang="en-US" sz="2800" dirty="0" err="1"/>
                        <a:t>Dùng</a:t>
                      </a:r>
                      <a:r>
                        <a:rPr lang="en-US" sz="2800" dirty="0"/>
                        <a:t> </a:t>
                      </a:r>
                      <a:r>
                        <a:rPr lang="en-US" sz="2800" dirty="0" err="1"/>
                        <a:t>để</a:t>
                      </a:r>
                      <a:r>
                        <a:rPr lang="en-US" sz="2800" dirty="0"/>
                        <a:t> </a:t>
                      </a:r>
                      <a:r>
                        <a:rPr lang="en-US" sz="2800" dirty="0" err="1"/>
                        <a:t>hút</a:t>
                      </a:r>
                      <a:r>
                        <a:rPr lang="en-US" sz="2800" dirty="0"/>
                        <a:t> </a:t>
                      </a:r>
                      <a:r>
                        <a:rPr lang="en-US" sz="2800" dirty="0" err="1"/>
                        <a:t>xả</a:t>
                      </a:r>
                      <a:r>
                        <a:rPr lang="en-US" sz="2800" dirty="0"/>
                        <a:t> </a:t>
                      </a:r>
                      <a:r>
                        <a:rPr lang="en-US" sz="2800" dirty="0" err="1"/>
                        <a:t>một</a:t>
                      </a:r>
                      <a:r>
                        <a:rPr lang="en-US" sz="2800" dirty="0"/>
                        <a:t> </a:t>
                      </a:r>
                      <a:r>
                        <a:rPr lang="en-US" sz="2800" dirty="0" err="1"/>
                        <a:t>lượng</a:t>
                      </a:r>
                      <a:r>
                        <a:rPr lang="en-US" sz="2800" dirty="0"/>
                        <a:t> </a:t>
                      </a:r>
                      <a:r>
                        <a:rPr lang="en-US" sz="2800" dirty="0" err="1"/>
                        <a:t>mẫu</a:t>
                      </a:r>
                      <a:r>
                        <a:rPr lang="en-US" sz="2800" dirty="0"/>
                        <a:t> </a:t>
                      </a:r>
                      <a:r>
                        <a:rPr lang="en-US" sz="2800" dirty="0" err="1"/>
                        <a:t>với</a:t>
                      </a:r>
                      <a:r>
                        <a:rPr lang="en-US" sz="2800" dirty="0"/>
                        <a:t> </a:t>
                      </a:r>
                      <a:r>
                        <a:rPr lang="en-US" sz="2800" dirty="0" err="1"/>
                        <a:t>độ</a:t>
                      </a:r>
                      <a:r>
                        <a:rPr lang="en-US" sz="2800" dirty="0"/>
                        <a:t> </a:t>
                      </a:r>
                      <a:r>
                        <a:rPr lang="en-US" sz="2800" dirty="0" err="1"/>
                        <a:t>chính</a:t>
                      </a:r>
                      <a:r>
                        <a:rPr lang="en-US" sz="2800" dirty="0"/>
                        <a:t> </a:t>
                      </a:r>
                      <a:r>
                        <a:rPr lang="en-US" sz="2800" dirty="0" err="1"/>
                        <a:t>xác</a:t>
                      </a:r>
                      <a:r>
                        <a:rPr lang="en-US" sz="2800" dirty="0"/>
                        <a:t> </a:t>
                      </a:r>
                      <a:r>
                        <a:rPr lang="en-US" sz="2800" dirty="0" err="1"/>
                        <a:t>cao</a:t>
                      </a:r>
                      <a:r>
                        <a:rPr lang="en-US" sz="2800" dirty="0"/>
                        <a:t> </a:t>
                      </a:r>
                      <a:r>
                        <a:rPr lang="en-US" sz="2800" dirty="0" err="1"/>
                        <a:t>từ</a:t>
                      </a:r>
                      <a:r>
                        <a:rPr lang="en-US" sz="2800" dirty="0"/>
                        <a:t> </a:t>
                      </a:r>
                      <a:r>
                        <a:rPr lang="en-US" sz="2800" dirty="0" err="1"/>
                        <a:t>nơi</a:t>
                      </a:r>
                      <a:r>
                        <a:rPr lang="en-US" sz="2800" dirty="0"/>
                        <a:t> </a:t>
                      </a:r>
                      <a:r>
                        <a:rPr lang="en-US" sz="2800" dirty="0" err="1"/>
                        <a:t>này</a:t>
                      </a:r>
                      <a:r>
                        <a:rPr lang="en-US" sz="2800" dirty="0"/>
                        <a:t> </a:t>
                      </a:r>
                      <a:r>
                        <a:rPr lang="en-US" sz="2800" dirty="0" err="1"/>
                        <a:t>đến</a:t>
                      </a:r>
                      <a:r>
                        <a:rPr lang="en-US" sz="2800" dirty="0"/>
                        <a:t> </a:t>
                      </a:r>
                      <a:r>
                        <a:rPr lang="en-US" sz="2800" dirty="0" err="1"/>
                        <a:t>nơi</a:t>
                      </a:r>
                      <a:r>
                        <a:rPr lang="en-US" sz="2800" dirty="0"/>
                        <a:t> </a:t>
                      </a:r>
                      <a:r>
                        <a:rPr lang="en-US" sz="2800" dirty="0" err="1"/>
                        <a:t>khác</a:t>
                      </a:r>
                      <a:r>
                        <a:rPr lang="en-US" sz="2800" dirty="0"/>
                        <a:t>. </a:t>
                      </a:r>
                      <a:r>
                        <a:rPr lang="en-US" sz="2800" dirty="0" err="1"/>
                        <a:t>Chúng</a:t>
                      </a:r>
                      <a:r>
                        <a:rPr lang="en-US" sz="2800" dirty="0"/>
                        <a:t> </a:t>
                      </a:r>
                      <a:r>
                        <a:rPr lang="en-US" sz="2800" dirty="0" err="1"/>
                        <a:t>thường</a:t>
                      </a:r>
                      <a:r>
                        <a:rPr lang="en-US" sz="2800" dirty="0"/>
                        <a:t> </a:t>
                      </a:r>
                      <a:r>
                        <a:rPr lang="en-US" sz="2800" dirty="0" err="1"/>
                        <a:t>được</a:t>
                      </a:r>
                      <a:r>
                        <a:rPr lang="en-US" sz="2800" dirty="0"/>
                        <a:t> </a:t>
                      </a:r>
                      <a:r>
                        <a:rPr lang="en-US" sz="2800" dirty="0" err="1"/>
                        <a:t>dùng</a:t>
                      </a:r>
                      <a:r>
                        <a:rPr lang="en-US" sz="2800" dirty="0"/>
                        <a:t> </a:t>
                      </a:r>
                      <a:r>
                        <a:rPr lang="en-US" sz="2800" dirty="0" err="1"/>
                        <a:t>trong</a:t>
                      </a:r>
                      <a:r>
                        <a:rPr lang="en-US" sz="2800" dirty="0"/>
                        <a:t> </a:t>
                      </a:r>
                      <a:r>
                        <a:rPr lang="en-US" sz="2800" dirty="0" err="1"/>
                        <a:t>các</a:t>
                      </a:r>
                      <a:r>
                        <a:rPr lang="en-US" sz="2800" dirty="0"/>
                        <a:t> </a:t>
                      </a:r>
                      <a:r>
                        <a:rPr lang="en-US" sz="2800" dirty="0" err="1"/>
                        <a:t>phòng</a:t>
                      </a:r>
                      <a:r>
                        <a:rPr lang="en-US" sz="2800" dirty="0"/>
                        <a:t> </a:t>
                      </a:r>
                      <a:r>
                        <a:rPr lang="en-US" sz="2800" dirty="0" err="1"/>
                        <a:t>thí</a:t>
                      </a:r>
                      <a:r>
                        <a:rPr lang="en-US" sz="2800" dirty="0"/>
                        <a:t> </a:t>
                      </a:r>
                      <a:r>
                        <a:rPr lang="en-US" sz="2800" dirty="0" err="1"/>
                        <a:t>nghiệm</a:t>
                      </a:r>
                      <a:r>
                        <a:rPr lang="en-US" sz="2800" dirty="0"/>
                        <a:t> </a:t>
                      </a:r>
                      <a:r>
                        <a:rPr lang="en-US" sz="2800" dirty="0" err="1"/>
                        <a:t>hóa</a:t>
                      </a:r>
                      <a:r>
                        <a:rPr lang="en-US" sz="2800" dirty="0"/>
                        <a:t>, </a:t>
                      </a:r>
                      <a:r>
                        <a:rPr lang="en-US" sz="2800" dirty="0" err="1"/>
                        <a:t>hóa</a:t>
                      </a:r>
                      <a:r>
                        <a:rPr lang="en-US" sz="2800" dirty="0"/>
                        <a:t> </a:t>
                      </a:r>
                      <a:r>
                        <a:rPr lang="en-US" sz="2800" dirty="0" err="1"/>
                        <a:t>lý</a:t>
                      </a:r>
                      <a:r>
                        <a:rPr lang="en-US" sz="2800" dirty="0"/>
                        <a:t>, </a:t>
                      </a:r>
                      <a:r>
                        <a:rPr lang="en-US" sz="2800" dirty="0" err="1"/>
                        <a:t>sinh</a:t>
                      </a:r>
                      <a:r>
                        <a:rPr lang="en-US" sz="2800" dirty="0"/>
                        <a:t> </a:t>
                      </a:r>
                      <a:r>
                        <a:rPr lang="en-US" sz="2800" dirty="0" err="1"/>
                        <a:t>hóa</a:t>
                      </a:r>
                      <a:r>
                        <a:rPr lang="en-US" sz="2800" dirty="0"/>
                        <a:t>, </a:t>
                      </a:r>
                      <a:r>
                        <a:rPr lang="en-US" sz="2800" dirty="0" err="1"/>
                        <a:t>hóa</a:t>
                      </a:r>
                      <a:r>
                        <a:rPr lang="en-US" sz="2800" dirty="0"/>
                        <a:t> </a:t>
                      </a:r>
                      <a:r>
                        <a:rPr lang="en-US" sz="2800" dirty="0" err="1"/>
                        <a:t>dược</a:t>
                      </a:r>
                      <a:r>
                        <a:rPr lang="en-US" sz="2800" dirty="0"/>
                        <a:t> hay </a:t>
                      </a:r>
                      <a:r>
                        <a:rPr lang="en-US" sz="2800" dirty="0" err="1"/>
                        <a:t>dược</a:t>
                      </a:r>
                      <a:r>
                        <a:rPr lang="en-US" sz="2800" dirty="0"/>
                        <a:t> </a:t>
                      </a:r>
                      <a:r>
                        <a:rPr lang="en-US" sz="2800" dirty="0" err="1"/>
                        <a:t>liệu</a:t>
                      </a:r>
                      <a:r>
                        <a:rPr lang="en-US" sz="2800" dirty="0"/>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93411346"/>
                  </a:ext>
                </a:extLst>
              </a:tr>
              <a:tr h="806436">
                <a:tc>
                  <a:txBody>
                    <a:bodyPr/>
                    <a:lstStyle/>
                    <a:p>
                      <a:pPr marL="0" marR="0" indent="180340" algn="just">
                        <a:lnSpc>
                          <a:spcPct val="107000"/>
                        </a:lnSpc>
                        <a:spcBef>
                          <a:spcPts val="0"/>
                        </a:spcBef>
                        <a:spcAft>
                          <a:spcPts val="0"/>
                        </a:spcAft>
                      </a:pPr>
                      <a:r>
                        <a:rPr lang="en-US" sz="2800" dirty="0">
                          <a:solidFill>
                            <a:schemeClr val="tx1"/>
                          </a:solidFill>
                        </a:rPr>
                        <a:t>b) </a:t>
                      </a:r>
                      <a:r>
                        <a:rPr lang="en-US" sz="2800" dirty="0" err="1">
                          <a:solidFill>
                            <a:schemeClr val="tx1"/>
                          </a:solidFill>
                        </a:rPr>
                        <a:t>Kính</a:t>
                      </a:r>
                      <a:r>
                        <a:rPr lang="en-US" sz="2800" dirty="0">
                          <a:solidFill>
                            <a:schemeClr val="tx1"/>
                          </a:solidFill>
                        </a:rPr>
                        <a:t> </a:t>
                      </a:r>
                      <a:r>
                        <a:rPr lang="en-US" sz="2800" dirty="0" err="1">
                          <a:solidFill>
                            <a:schemeClr val="tx1"/>
                          </a:solidFill>
                        </a:rPr>
                        <a:t>lúp</a:t>
                      </a:r>
                      <a:r>
                        <a:rPr lang="en-US" sz="2800" dirty="0">
                          <a:solidFill>
                            <a:schemeClr val="tx1"/>
                          </a:solidFill>
                        </a:rPr>
                        <a:t> </a:t>
                      </a:r>
                      <a:r>
                        <a:rPr lang="en-US" sz="2800" dirty="0" err="1">
                          <a:solidFill>
                            <a:schemeClr val="tx1"/>
                          </a:solidFill>
                        </a:rPr>
                        <a:t>cầm</a:t>
                      </a:r>
                      <a:r>
                        <a:rPr lang="en-US" sz="2800" dirty="0">
                          <a:solidFill>
                            <a:schemeClr val="tx1"/>
                          </a:solidFill>
                        </a:rPr>
                        <a:t> </a:t>
                      </a:r>
                      <a:r>
                        <a:rPr lang="en-US" sz="2800" dirty="0" err="1">
                          <a:solidFill>
                            <a:schemeClr val="tx1"/>
                          </a:solidFill>
                        </a:rPr>
                        <a:t>tay</a:t>
                      </a:r>
                      <a:endParaRPr lang="en-US" sz="28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180340" algn="just">
                        <a:lnSpc>
                          <a:spcPct val="107000"/>
                        </a:lnSpc>
                        <a:spcBef>
                          <a:spcPts val="0"/>
                        </a:spcBef>
                        <a:spcAft>
                          <a:spcPts val="0"/>
                        </a:spcAft>
                      </a:pPr>
                      <a:r>
                        <a:rPr lang="en-US" sz="2800" dirty="0"/>
                        <a:t>(2) </a:t>
                      </a:r>
                      <a:r>
                        <a:rPr lang="en-US" sz="2800" dirty="0" err="1"/>
                        <a:t>Sử</a:t>
                      </a:r>
                      <a:r>
                        <a:rPr lang="en-US" sz="2800" dirty="0"/>
                        <a:t> </a:t>
                      </a:r>
                      <a:r>
                        <a:rPr lang="en-US" sz="2800" dirty="0" err="1"/>
                        <a:t>dụng</a:t>
                      </a:r>
                      <a:r>
                        <a:rPr lang="en-US" sz="2800" dirty="0"/>
                        <a:t> </a:t>
                      </a:r>
                      <a:r>
                        <a:rPr lang="en-US" sz="2800" dirty="0" err="1"/>
                        <a:t>lực</a:t>
                      </a:r>
                      <a:r>
                        <a:rPr lang="en-US" sz="2800" dirty="0"/>
                        <a:t> </a:t>
                      </a:r>
                      <a:r>
                        <a:rPr lang="en-US" sz="2800" dirty="0" err="1"/>
                        <a:t>ly</a:t>
                      </a:r>
                      <a:r>
                        <a:rPr lang="en-US" sz="2800" dirty="0"/>
                        <a:t> </a:t>
                      </a:r>
                      <a:r>
                        <a:rPr lang="en-US" sz="2800" dirty="0" err="1"/>
                        <a:t>tâm</a:t>
                      </a:r>
                      <a:r>
                        <a:rPr lang="en-US" sz="2800" dirty="0"/>
                        <a:t> </a:t>
                      </a:r>
                      <a:r>
                        <a:rPr lang="en-US" sz="2800" dirty="0" err="1"/>
                        <a:t>để</a:t>
                      </a:r>
                      <a:r>
                        <a:rPr lang="en-US" sz="2800" dirty="0"/>
                        <a:t> </a:t>
                      </a:r>
                      <a:r>
                        <a:rPr lang="en-US" sz="2800" dirty="0" err="1"/>
                        <a:t>tách</a:t>
                      </a:r>
                      <a:r>
                        <a:rPr lang="en-US" sz="2800" dirty="0"/>
                        <a:t> </a:t>
                      </a:r>
                      <a:r>
                        <a:rPr lang="en-US" sz="2800" dirty="0" err="1"/>
                        <a:t>các</a:t>
                      </a:r>
                      <a:r>
                        <a:rPr lang="en-US" sz="2800" dirty="0"/>
                        <a:t> </a:t>
                      </a:r>
                      <a:r>
                        <a:rPr lang="en-US" sz="2800" dirty="0" err="1"/>
                        <a:t>thành</a:t>
                      </a:r>
                      <a:r>
                        <a:rPr lang="en-US" sz="2800" dirty="0"/>
                        <a:t> </a:t>
                      </a:r>
                      <a:r>
                        <a:rPr lang="en-US" sz="2800" dirty="0" err="1"/>
                        <a:t>phần</a:t>
                      </a:r>
                      <a:r>
                        <a:rPr lang="en-US" sz="2800" dirty="0"/>
                        <a:t> </a:t>
                      </a:r>
                      <a:r>
                        <a:rPr lang="en-US" sz="2800" dirty="0" err="1"/>
                        <a:t>khác</a:t>
                      </a:r>
                      <a:r>
                        <a:rPr lang="en-US" sz="2800" dirty="0"/>
                        <a:t> </a:t>
                      </a:r>
                      <a:r>
                        <a:rPr lang="en-US" sz="2800" dirty="0" err="1"/>
                        <a:t>nhau</a:t>
                      </a:r>
                      <a:r>
                        <a:rPr lang="en-US" sz="2800" dirty="0"/>
                        <a:t> </a:t>
                      </a:r>
                      <a:r>
                        <a:rPr lang="en-US" sz="2800" dirty="0" err="1"/>
                        <a:t>của</a:t>
                      </a:r>
                      <a:r>
                        <a:rPr lang="en-US" sz="2800" dirty="0"/>
                        <a:t> </a:t>
                      </a:r>
                      <a:r>
                        <a:rPr lang="en-US" sz="2800" dirty="0" err="1"/>
                        <a:t>mẫu</a:t>
                      </a:r>
                      <a:r>
                        <a:rPr lang="en-US" sz="2800" dirty="0"/>
                        <a:t> </a:t>
                      </a:r>
                      <a:r>
                        <a:rPr lang="en-US" sz="2800" dirty="0" err="1"/>
                        <a:t>vật</a:t>
                      </a:r>
                      <a:r>
                        <a:rPr lang="en-US" sz="2800" dirty="0"/>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5129843"/>
                  </a:ext>
                </a:extLst>
              </a:tr>
              <a:tr h="862300">
                <a:tc>
                  <a:txBody>
                    <a:bodyPr/>
                    <a:lstStyle/>
                    <a:p>
                      <a:pPr marL="0" marR="0" indent="180340" algn="just">
                        <a:lnSpc>
                          <a:spcPct val="107000"/>
                        </a:lnSpc>
                        <a:spcBef>
                          <a:spcPts val="0"/>
                        </a:spcBef>
                        <a:spcAft>
                          <a:spcPts val="0"/>
                        </a:spcAft>
                      </a:pPr>
                      <a:r>
                        <a:rPr lang="en-US" sz="2800" dirty="0">
                          <a:solidFill>
                            <a:schemeClr val="tx1"/>
                          </a:solidFill>
                        </a:rPr>
                        <a:t>c) Micropipette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180340" algn="just">
                        <a:lnSpc>
                          <a:spcPct val="107000"/>
                        </a:lnSpc>
                        <a:spcBef>
                          <a:spcPts val="0"/>
                        </a:spcBef>
                        <a:spcAft>
                          <a:spcPts val="0"/>
                        </a:spcAft>
                      </a:pPr>
                      <a:r>
                        <a:rPr lang="en-US" sz="2800" dirty="0"/>
                        <a:t>(3) </a:t>
                      </a:r>
                      <a:r>
                        <a:rPr lang="en-US" sz="2800" dirty="0" err="1"/>
                        <a:t>Dùng</a:t>
                      </a:r>
                      <a:r>
                        <a:rPr lang="en-US" sz="2800" dirty="0"/>
                        <a:t> </a:t>
                      </a:r>
                      <a:r>
                        <a:rPr lang="en-US" sz="2800" dirty="0" err="1"/>
                        <a:t>để</a:t>
                      </a:r>
                      <a:r>
                        <a:rPr lang="en-US" sz="2800" dirty="0"/>
                        <a:t> </a:t>
                      </a:r>
                      <a:r>
                        <a:rPr lang="en-US" sz="2800" dirty="0" err="1"/>
                        <a:t>mô</a:t>
                      </a:r>
                      <a:r>
                        <a:rPr lang="en-US" sz="2800" dirty="0"/>
                        <a:t> </a:t>
                      </a:r>
                      <a:r>
                        <a:rPr lang="en-US" sz="2800" dirty="0" err="1"/>
                        <a:t>tả</a:t>
                      </a:r>
                      <a:r>
                        <a:rPr lang="en-US" sz="2800" dirty="0"/>
                        <a:t> </a:t>
                      </a:r>
                      <a:r>
                        <a:rPr lang="en-US" sz="2800" dirty="0" err="1"/>
                        <a:t>nội</a:t>
                      </a:r>
                      <a:r>
                        <a:rPr lang="en-US" sz="2800" dirty="0"/>
                        <a:t> dung </a:t>
                      </a:r>
                      <a:r>
                        <a:rPr lang="en-US" sz="2800" dirty="0" err="1"/>
                        <a:t>muốn</a:t>
                      </a:r>
                      <a:r>
                        <a:rPr lang="en-US" sz="2800" dirty="0"/>
                        <a:t> </a:t>
                      </a:r>
                      <a:r>
                        <a:rPr lang="en-US" sz="2800" dirty="0" err="1"/>
                        <a:t>truyền</a:t>
                      </a:r>
                      <a:r>
                        <a:rPr lang="en-US" sz="2800" dirty="0"/>
                        <a:t> </a:t>
                      </a:r>
                      <a:r>
                        <a:rPr lang="en-US" sz="2800" dirty="0" err="1"/>
                        <a:t>tải</a:t>
                      </a:r>
                      <a:r>
                        <a:rPr lang="en-US" sz="2800" dirty="0"/>
                        <a:t> </a:t>
                      </a:r>
                      <a:r>
                        <a:rPr lang="en-US" sz="2800" dirty="0" err="1"/>
                        <a:t>đến</a:t>
                      </a:r>
                      <a:r>
                        <a:rPr lang="en-US" sz="2800" dirty="0"/>
                        <a:t> </a:t>
                      </a:r>
                      <a:r>
                        <a:rPr lang="en-US" sz="2800" dirty="0" err="1"/>
                        <a:t>người</a:t>
                      </a:r>
                      <a:r>
                        <a:rPr lang="en-US" sz="2800" dirty="0"/>
                        <a:t> </a:t>
                      </a:r>
                      <a:r>
                        <a:rPr lang="en-US" sz="2800" dirty="0" err="1"/>
                        <a:t>nghe</a:t>
                      </a:r>
                      <a:r>
                        <a:rPr lang="en-US" sz="2800" dirty="0"/>
                        <a:t>, </a:t>
                      </a:r>
                      <a:r>
                        <a:rPr lang="en-US" sz="2800" dirty="0" err="1"/>
                        <a:t>người</a:t>
                      </a:r>
                      <a:r>
                        <a:rPr lang="en-US" sz="2800" dirty="0"/>
                        <a:t> </a:t>
                      </a:r>
                      <a:r>
                        <a:rPr lang="en-US" sz="2800" dirty="0" err="1"/>
                        <a:t>quan</a:t>
                      </a:r>
                      <a:r>
                        <a:rPr lang="en-US" sz="2800" dirty="0"/>
                        <a:t> </a:t>
                      </a:r>
                      <a:r>
                        <a:rPr lang="en-US" sz="2800" dirty="0" err="1"/>
                        <a:t>sát</a:t>
                      </a:r>
                      <a:r>
                        <a:rPr lang="en-US" sz="2800" dirty="0"/>
                        <a:t> </a:t>
                      </a:r>
                      <a:r>
                        <a:rPr lang="en-US" sz="2800" dirty="0" err="1"/>
                        <a:t>một</a:t>
                      </a:r>
                      <a:r>
                        <a:rPr lang="en-US" sz="2800" dirty="0"/>
                        <a:t> </a:t>
                      </a:r>
                      <a:r>
                        <a:rPr lang="en-US" sz="2800" dirty="0" err="1"/>
                        <a:t>cách</a:t>
                      </a:r>
                      <a:r>
                        <a:rPr lang="en-US" sz="2800" dirty="0"/>
                        <a:t> </a:t>
                      </a:r>
                      <a:r>
                        <a:rPr lang="en-US" sz="2800" dirty="0" err="1"/>
                        <a:t>trực</a:t>
                      </a:r>
                      <a:r>
                        <a:rPr lang="en-US" sz="2800" dirty="0"/>
                        <a:t> </a:t>
                      </a:r>
                      <a:r>
                        <a:rPr lang="en-US" sz="2800" dirty="0" err="1"/>
                        <a:t>quan</a:t>
                      </a:r>
                      <a:r>
                        <a:rPr lang="en-US" sz="2800" dirty="0"/>
                        <a:t> </a:t>
                      </a:r>
                      <a:r>
                        <a:rPr lang="en-US" sz="2800" dirty="0" err="1"/>
                        <a:t>và</a:t>
                      </a:r>
                      <a:r>
                        <a:rPr lang="en-US" sz="2800" dirty="0"/>
                        <a:t> </a:t>
                      </a:r>
                      <a:r>
                        <a:rPr lang="en-US" sz="2800" dirty="0" err="1"/>
                        <a:t>dễ</a:t>
                      </a:r>
                      <a:r>
                        <a:rPr lang="en-US" sz="2800" dirty="0"/>
                        <a:t> </a:t>
                      </a:r>
                      <a:r>
                        <a:rPr lang="en-US" sz="2800" dirty="0" err="1"/>
                        <a:t>hiểu</a:t>
                      </a:r>
                      <a:r>
                        <a:rPr lang="en-US" sz="2800" dirty="0"/>
                        <a:t> </a:t>
                      </a:r>
                      <a:r>
                        <a:rPr lang="en-US" sz="2800" dirty="0" err="1"/>
                        <a:t>nhất</a:t>
                      </a:r>
                      <a:r>
                        <a:rPr lang="en-US" sz="2800" dirty="0"/>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92475212"/>
                  </a:ext>
                </a:extLst>
              </a:tr>
              <a:tr h="1303232">
                <a:tc>
                  <a:txBody>
                    <a:bodyPr/>
                    <a:lstStyle/>
                    <a:p>
                      <a:pPr marL="0" marR="0" indent="180340" algn="just">
                        <a:lnSpc>
                          <a:spcPct val="107000"/>
                        </a:lnSpc>
                        <a:spcBef>
                          <a:spcPts val="0"/>
                        </a:spcBef>
                        <a:spcAft>
                          <a:spcPts val="0"/>
                        </a:spcAft>
                      </a:pPr>
                      <a:r>
                        <a:rPr lang="en-US" sz="2800" dirty="0">
                          <a:solidFill>
                            <a:schemeClr val="tx1"/>
                          </a:solidFill>
                        </a:rPr>
                        <a:t>d) </a:t>
                      </a:r>
                      <a:r>
                        <a:rPr lang="en-US" sz="2800" dirty="0" err="1">
                          <a:solidFill>
                            <a:schemeClr val="tx1"/>
                          </a:solidFill>
                        </a:rPr>
                        <a:t>Máy</a:t>
                      </a:r>
                      <a:r>
                        <a:rPr lang="en-US" sz="2800" dirty="0">
                          <a:solidFill>
                            <a:schemeClr val="tx1"/>
                          </a:solidFill>
                        </a:rPr>
                        <a:t> li </a:t>
                      </a:r>
                      <a:r>
                        <a:rPr lang="en-US" sz="2800" dirty="0" err="1">
                          <a:solidFill>
                            <a:schemeClr val="tx1"/>
                          </a:solidFill>
                        </a:rPr>
                        <a:t>tâm</a:t>
                      </a:r>
                      <a:endParaRPr lang="en-US" sz="28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180340" algn="just">
                        <a:lnSpc>
                          <a:spcPct val="107000"/>
                        </a:lnSpc>
                        <a:spcBef>
                          <a:spcPts val="0"/>
                        </a:spcBef>
                        <a:spcAft>
                          <a:spcPts val="0"/>
                        </a:spcAft>
                      </a:pPr>
                      <a:r>
                        <a:rPr lang="en-US" sz="2800" dirty="0"/>
                        <a:t>(4) Thông </a:t>
                      </a:r>
                      <a:r>
                        <a:rPr lang="en-US" sz="2800" dirty="0" err="1"/>
                        <a:t>thường</a:t>
                      </a:r>
                      <a:r>
                        <a:rPr lang="en-US" sz="2800" dirty="0"/>
                        <a:t> </a:t>
                      </a:r>
                      <a:r>
                        <a:rPr lang="en-US" sz="2800" dirty="0" err="1"/>
                        <a:t>sẽ</a:t>
                      </a:r>
                      <a:r>
                        <a:rPr lang="en-US" sz="2800" dirty="0"/>
                        <a:t> </a:t>
                      </a:r>
                      <a:r>
                        <a:rPr lang="en-US" sz="2800" dirty="0" err="1"/>
                        <a:t>được</a:t>
                      </a:r>
                      <a:r>
                        <a:rPr lang="en-US" sz="2800" dirty="0"/>
                        <a:t> </a:t>
                      </a:r>
                      <a:r>
                        <a:rPr lang="en-US" sz="2800" dirty="0" err="1"/>
                        <a:t>dùng</a:t>
                      </a:r>
                      <a:r>
                        <a:rPr lang="en-US" sz="2800" dirty="0"/>
                        <a:t> </a:t>
                      </a:r>
                      <a:r>
                        <a:rPr lang="en-US" sz="2800" dirty="0" err="1"/>
                        <a:t>để</a:t>
                      </a:r>
                      <a:r>
                        <a:rPr lang="en-US" sz="2800" dirty="0"/>
                        <a:t> </a:t>
                      </a:r>
                      <a:r>
                        <a:rPr lang="en-US" sz="2800" dirty="0" err="1"/>
                        <a:t>đọc</a:t>
                      </a:r>
                      <a:r>
                        <a:rPr lang="en-US" sz="2800" dirty="0"/>
                        <a:t> </a:t>
                      </a:r>
                      <a:r>
                        <a:rPr lang="en-US" sz="2800" dirty="0" err="1"/>
                        <a:t>chữ</a:t>
                      </a:r>
                      <a:r>
                        <a:rPr lang="en-US" sz="2800" dirty="0"/>
                        <a:t>, </a:t>
                      </a:r>
                      <a:r>
                        <a:rPr lang="en-US" sz="2800" dirty="0" err="1"/>
                        <a:t>quan</a:t>
                      </a:r>
                      <a:r>
                        <a:rPr lang="en-US" sz="2800" dirty="0"/>
                        <a:t> </a:t>
                      </a:r>
                      <a:r>
                        <a:rPr lang="en-US" sz="2800" dirty="0" err="1"/>
                        <a:t>sát</a:t>
                      </a:r>
                      <a:r>
                        <a:rPr lang="en-US" sz="2800" dirty="0"/>
                        <a:t> </a:t>
                      </a:r>
                      <a:r>
                        <a:rPr lang="en-US" sz="2800" dirty="0" err="1"/>
                        <a:t>kĩ</a:t>
                      </a:r>
                      <a:r>
                        <a:rPr lang="en-US" sz="2800" dirty="0"/>
                        <a:t> </a:t>
                      </a:r>
                      <a:r>
                        <a:rPr lang="en-US" sz="2800" dirty="0" err="1"/>
                        <a:t>các</a:t>
                      </a:r>
                      <a:r>
                        <a:rPr lang="en-US" sz="2800" dirty="0"/>
                        <a:t> </a:t>
                      </a:r>
                      <a:r>
                        <a:rPr lang="en-US" sz="2800" dirty="0" err="1"/>
                        <a:t>bộ</a:t>
                      </a:r>
                      <a:r>
                        <a:rPr lang="en-US" sz="2800" dirty="0"/>
                        <a:t> </a:t>
                      </a:r>
                      <a:r>
                        <a:rPr lang="en-US" sz="2800" dirty="0" err="1"/>
                        <a:t>phận</a:t>
                      </a:r>
                      <a:r>
                        <a:rPr lang="en-US" sz="2800" dirty="0"/>
                        <a:t> </a:t>
                      </a:r>
                      <a:r>
                        <a:rPr lang="en-US" sz="2800" dirty="0" err="1"/>
                        <a:t>của</a:t>
                      </a:r>
                      <a:r>
                        <a:rPr lang="en-US" sz="2800" dirty="0"/>
                        <a:t> </a:t>
                      </a:r>
                      <a:r>
                        <a:rPr lang="en-US" sz="2800" dirty="0" err="1"/>
                        <a:t>các</a:t>
                      </a:r>
                      <a:r>
                        <a:rPr lang="en-US" sz="2800" dirty="0"/>
                        <a:t> </a:t>
                      </a:r>
                      <a:r>
                        <a:rPr lang="en-US" sz="2800" dirty="0" err="1"/>
                        <a:t>vật</a:t>
                      </a:r>
                      <a:r>
                        <a:rPr lang="en-US" sz="2800" dirty="0"/>
                        <a:t> </a:t>
                      </a:r>
                      <a:r>
                        <a:rPr lang="en-US" sz="2800" dirty="0" err="1"/>
                        <a:t>thể</a:t>
                      </a:r>
                      <a:r>
                        <a:rPr lang="en-US" sz="2800" dirty="0"/>
                        <a:t> </a:t>
                      </a:r>
                      <a:r>
                        <a:rPr lang="en-US" sz="2800" dirty="0" err="1"/>
                        <a:t>có</a:t>
                      </a:r>
                      <a:r>
                        <a:rPr lang="en-US" sz="2800" dirty="0"/>
                        <a:t> </a:t>
                      </a:r>
                      <a:r>
                        <a:rPr lang="en-US" sz="2800" dirty="0" err="1"/>
                        <a:t>kích</a:t>
                      </a:r>
                      <a:r>
                        <a:rPr lang="en-US" sz="2800" dirty="0"/>
                        <a:t> </a:t>
                      </a:r>
                      <a:r>
                        <a:rPr lang="en-US" sz="2800" dirty="0" err="1"/>
                        <a:t>thước</a:t>
                      </a:r>
                      <a:r>
                        <a:rPr lang="en-US" sz="2800" dirty="0"/>
                        <a:t> </a:t>
                      </a:r>
                      <a:r>
                        <a:rPr lang="en-US" sz="2800" dirty="0" err="1"/>
                        <a:t>nhỏ</a:t>
                      </a:r>
                      <a:r>
                        <a:rPr lang="en-US" sz="2800" dirty="0"/>
                        <a:t> </a:t>
                      </a:r>
                      <a:r>
                        <a:rPr lang="en-US" sz="2800" dirty="0" err="1"/>
                        <a:t>được</a:t>
                      </a:r>
                      <a:r>
                        <a:rPr lang="en-US" sz="2800" dirty="0"/>
                        <a:t> </a:t>
                      </a:r>
                      <a:r>
                        <a:rPr lang="en-US" sz="2800" dirty="0" err="1"/>
                        <a:t>dùng</a:t>
                      </a:r>
                      <a:r>
                        <a:rPr lang="en-US" sz="2800" dirty="0"/>
                        <a:t> </a:t>
                      </a:r>
                      <a:r>
                        <a:rPr lang="en-US" sz="2800" dirty="0" err="1"/>
                        <a:t>nhiều</a:t>
                      </a:r>
                      <a:r>
                        <a:rPr lang="en-US" sz="2800" dirty="0"/>
                        <a:t> </a:t>
                      </a:r>
                      <a:r>
                        <a:rPr lang="en-US" sz="2800" dirty="0" err="1"/>
                        <a:t>trong</a:t>
                      </a:r>
                      <a:r>
                        <a:rPr lang="en-US" sz="2800" dirty="0"/>
                        <a:t> </a:t>
                      </a:r>
                      <a:r>
                        <a:rPr lang="en-US" sz="2800" dirty="0" err="1"/>
                        <a:t>trường</a:t>
                      </a:r>
                      <a:r>
                        <a:rPr lang="en-US" sz="2800" dirty="0"/>
                        <a:t> </a:t>
                      </a:r>
                      <a:r>
                        <a:rPr lang="en-US" sz="2800" dirty="0" err="1"/>
                        <a:t>học</a:t>
                      </a:r>
                      <a:r>
                        <a:rPr lang="en-US" sz="2800" dirty="0"/>
                        <a:t> </a:t>
                      </a:r>
                      <a:r>
                        <a:rPr lang="en-US" sz="2800" dirty="0" err="1"/>
                        <a:t>hoặc</a:t>
                      </a:r>
                      <a:r>
                        <a:rPr lang="en-US" sz="2800" dirty="0"/>
                        <a:t> </a:t>
                      </a:r>
                      <a:r>
                        <a:rPr lang="en-US" sz="2800" dirty="0" err="1"/>
                        <a:t>các</a:t>
                      </a:r>
                      <a:r>
                        <a:rPr lang="en-US" sz="2800" dirty="0"/>
                        <a:t> </a:t>
                      </a:r>
                      <a:r>
                        <a:rPr lang="en-US" sz="2800" dirty="0" err="1"/>
                        <a:t>phòng</a:t>
                      </a:r>
                      <a:r>
                        <a:rPr lang="en-US" sz="2800" dirty="0"/>
                        <a:t> </a:t>
                      </a:r>
                      <a:r>
                        <a:rPr lang="en-US" sz="2800" dirty="0" err="1"/>
                        <a:t>thí</a:t>
                      </a:r>
                      <a:r>
                        <a:rPr lang="en-US" sz="2800" dirty="0"/>
                        <a:t> </a:t>
                      </a:r>
                      <a:r>
                        <a:rPr lang="en-US" sz="2800" dirty="0" err="1"/>
                        <a:t>nghiệm</a:t>
                      </a:r>
                      <a:r>
                        <a:rPr lang="en-US" sz="2800" dirty="0"/>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62803977"/>
                  </a:ext>
                </a:extLst>
              </a:tr>
              <a:tr h="1219873">
                <a:tc>
                  <a:txBody>
                    <a:bodyPr/>
                    <a:lstStyle/>
                    <a:p>
                      <a:pPr marL="0" marR="0" indent="180340" algn="just">
                        <a:lnSpc>
                          <a:spcPct val="107000"/>
                        </a:lnSpc>
                        <a:spcBef>
                          <a:spcPts val="0"/>
                        </a:spcBef>
                        <a:spcAft>
                          <a:spcPts val="0"/>
                        </a:spcAft>
                      </a:pPr>
                      <a:r>
                        <a:rPr lang="en-US" sz="2800" dirty="0">
                          <a:solidFill>
                            <a:schemeClr val="tx1"/>
                          </a:solidFill>
                        </a:rPr>
                        <a:t>e) </a:t>
                      </a:r>
                      <a:r>
                        <a:rPr lang="en-US" sz="2800" dirty="0" err="1">
                          <a:solidFill>
                            <a:schemeClr val="tx1"/>
                          </a:solidFill>
                        </a:rPr>
                        <a:t>Mô</a:t>
                      </a:r>
                      <a:r>
                        <a:rPr lang="en-US" sz="2800" dirty="0">
                          <a:solidFill>
                            <a:schemeClr val="tx1"/>
                          </a:solidFill>
                        </a:rPr>
                        <a:t> </a:t>
                      </a:r>
                      <a:r>
                        <a:rPr lang="en-US" sz="2800" dirty="0" err="1">
                          <a:solidFill>
                            <a:schemeClr val="tx1"/>
                          </a:solidFill>
                        </a:rPr>
                        <a:t>hình</a:t>
                      </a:r>
                      <a:r>
                        <a:rPr lang="en-US" sz="2800" dirty="0">
                          <a:solidFill>
                            <a:schemeClr val="tx1"/>
                          </a:solidFill>
                        </a:rPr>
                        <a:t>, </a:t>
                      </a:r>
                      <a:r>
                        <a:rPr lang="en-US" sz="2800" dirty="0" err="1">
                          <a:solidFill>
                            <a:schemeClr val="tx1"/>
                          </a:solidFill>
                        </a:rPr>
                        <a:t>tranh</a:t>
                      </a:r>
                      <a:r>
                        <a:rPr lang="en-US" sz="2800" dirty="0">
                          <a:solidFill>
                            <a:schemeClr val="tx1"/>
                          </a:solidFill>
                        </a:rPr>
                        <a:t> </a:t>
                      </a:r>
                      <a:r>
                        <a:rPr lang="en-US" sz="2800" dirty="0" err="1">
                          <a:solidFill>
                            <a:schemeClr val="tx1"/>
                          </a:solidFill>
                        </a:rPr>
                        <a:t>ảnh</a:t>
                      </a:r>
                      <a:endParaRPr lang="en-US" sz="28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180340" algn="just">
                        <a:lnSpc>
                          <a:spcPct val="107000"/>
                        </a:lnSpc>
                        <a:spcBef>
                          <a:spcPts val="0"/>
                        </a:spcBef>
                        <a:spcAft>
                          <a:spcPts val="0"/>
                        </a:spcAft>
                      </a:pPr>
                      <a:r>
                        <a:rPr lang="en-US" sz="2800" dirty="0"/>
                        <a:t>(5) </a:t>
                      </a:r>
                      <a:r>
                        <a:rPr lang="en-US" sz="2800" dirty="0" err="1"/>
                        <a:t>Đa</a:t>
                      </a:r>
                      <a:r>
                        <a:rPr lang="en-US" sz="2800" dirty="0"/>
                        <a:t> </a:t>
                      </a:r>
                      <a:r>
                        <a:rPr lang="en-US" sz="2800" dirty="0" err="1"/>
                        <a:t>dạng</a:t>
                      </a:r>
                      <a:r>
                        <a:rPr lang="en-US" sz="2800" dirty="0"/>
                        <a:t> </a:t>
                      </a:r>
                      <a:r>
                        <a:rPr lang="en-US" sz="2800" dirty="0" err="1"/>
                        <a:t>về</a:t>
                      </a:r>
                      <a:r>
                        <a:rPr lang="en-US" sz="2800" dirty="0"/>
                        <a:t> </a:t>
                      </a:r>
                      <a:r>
                        <a:rPr lang="en-US" sz="2800" dirty="0" err="1"/>
                        <a:t>thể</a:t>
                      </a:r>
                      <a:r>
                        <a:rPr lang="en-US" sz="2800" dirty="0"/>
                        <a:t> </a:t>
                      </a:r>
                      <a:r>
                        <a:rPr lang="en-US" sz="2800" dirty="0" err="1"/>
                        <a:t>loại</a:t>
                      </a:r>
                      <a:r>
                        <a:rPr lang="en-US" sz="2800" dirty="0"/>
                        <a:t>, </a:t>
                      </a:r>
                      <a:r>
                        <a:rPr lang="en-US" sz="2800" dirty="0" err="1"/>
                        <a:t>kích</a:t>
                      </a:r>
                      <a:r>
                        <a:rPr lang="en-US" sz="2800" dirty="0"/>
                        <a:t> </a:t>
                      </a:r>
                      <a:r>
                        <a:rPr lang="en-US" sz="2800" dirty="0" err="1"/>
                        <a:t>cỡ</a:t>
                      </a:r>
                      <a:r>
                        <a:rPr lang="en-US" sz="2800" dirty="0"/>
                        <a:t> </a:t>
                      </a:r>
                      <a:r>
                        <a:rPr lang="en-US" sz="2800" dirty="0" err="1"/>
                        <a:t>và</a:t>
                      </a:r>
                      <a:r>
                        <a:rPr lang="en-US" sz="2800" dirty="0"/>
                        <a:t> </a:t>
                      </a:r>
                      <a:r>
                        <a:rPr lang="en-US" sz="2800" dirty="0" err="1"/>
                        <a:t>chức</a:t>
                      </a:r>
                      <a:r>
                        <a:rPr lang="en-US" sz="2800" dirty="0"/>
                        <a:t> </a:t>
                      </a:r>
                      <a:r>
                        <a:rPr lang="en-US" sz="2800" dirty="0" err="1"/>
                        <a:t>năng</a:t>
                      </a:r>
                      <a:r>
                        <a:rPr lang="en-US" sz="2800" dirty="0"/>
                        <a:t>, </a:t>
                      </a:r>
                      <a:r>
                        <a:rPr lang="en-US" sz="2800" dirty="0" err="1"/>
                        <a:t>hỗ</a:t>
                      </a:r>
                      <a:r>
                        <a:rPr lang="en-US" sz="2800" dirty="0"/>
                        <a:t> </a:t>
                      </a:r>
                      <a:r>
                        <a:rPr lang="en-US" sz="2800" dirty="0" err="1"/>
                        <a:t>trợ</a:t>
                      </a:r>
                      <a:r>
                        <a:rPr lang="en-US" sz="2800" dirty="0"/>
                        <a:t> </a:t>
                      </a:r>
                      <a:r>
                        <a:rPr lang="en-US" sz="2800" dirty="0" err="1"/>
                        <a:t>thường</a:t>
                      </a:r>
                      <a:r>
                        <a:rPr lang="en-US" sz="2800" dirty="0"/>
                        <a:t> </a:t>
                      </a:r>
                      <a:r>
                        <a:rPr lang="en-US" sz="2800" dirty="0" err="1"/>
                        <a:t>xuyên</a:t>
                      </a:r>
                      <a:r>
                        <a:rPr lang="en-US" sz="2800" dirty="0"/>
                        <a:t> </a:t>
                      </a:r>
                      <a:r>
                        <a:rPr lang="en-US" sz="2800" dirty="0" err="1"/>
                        <a:t>trong</a:t>
                      </a:r>
                      <a:r>
                        <a:rPr lang="en-US" sz="2800" dirty="0"/>
                        <a:t> </a:t>
                      </a:r>
                      <a:r>
                        <a:rPr lang="en-US" sz="2800" dirty="0" err="1"/>
                        <a:t>hầu</a:t>
                      </a:r>
                      <a:r>
                        <a:rPr lang="en-US" sz="2800" dirty="0"/>
                        <a:t> </a:t>
                      </a:r>
                      <a:r>
                        <a:rPr lang="en-US" sz="2800" dirty="0" err="1"/>
                        <a:t>hết</a:t>
                      </a:r>
                      <a:r>
                        <a:rPr lang="en-US" sz="2800" dirty="0"/>
                        <a:t> </a:t>
                      </a:r>
                      <a:r>
                        <a:rPr lang="en-US" sz="2800" dirty="0" err="1"/>
                        <a:t>các</a:t>
                      </a:r>
                      <a:r>
                        <a:rPr lang="en-US" sz="2800" dirty="0"/>
                        <a:t> </a:t>
                      </a:r>
                      <a:r>
                        <a:rPr lang="en-US" sz="2800" dirty="0" err="1"/>
                        <a:t>thí</a:t>
                      </a:r>
                      <a:r>
                        <a:rPr lang="en-US" sz="2800" dirty="0"/>
                        <a:t> </a:t>
                      </a:r>
                      <a:r>
                        <a:rPr lang="en-US" sz="2800" dirty="0" err="1"/>
                        <a:t>nghiệm</a:t>
                      </a:r>
                      <a:r>
                        <a:rPr lang="en-US" sz="2800" dirty="0"/>
                        <a:t> </a:t>
                      </a:r>
                      <a:r>
                        <a:rPr lang="en-US" sz="2800" dirty="0" err="1"/>
                        <a:t>trong</a:t>
                      </a:r>
                      <a:r>
                        <a:rPr lang="en-US" sz="2800" dirty="0"/>
                        <a:t> </a:t>
                      </a:r>
                      <a:r>
                        <a:rPr lang="en-US" sz="2800" dirty="0" err="1"/>
                        <a:t>phòng</a:t>
                      </a:r>
                      <a:r>
                        <a:rPr lang="en-US" sz="2800" dirty="0"/>
                        <a:t> </a:t>
                      </a:r>
                      <a:r>
                        <a:rPr lang="en-US" sz="2800" dirty="0" err="1"/>
                        <a:t>thí</a:t>
                      </a:r>
                      <a:r>
                        <a:rPr lang="en-US" sz="2800" dirty="0"/>
                        <a:t> </a:t>
                      </a:r>
                      <a:r>
                        <a:rPr lang="en-US" sz="2800" dirty="0" err="1"/>
                        <a:t>nghiệm</a:t>
                      </a:r>
                      <a:r>
                        <a:rPr lang="en-US" sz="2800" dirty="0"/>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1270198"/>
                  </a:ext>
                </a:extLst>
              </a:tr>
              <a:tr h="862300">
                <a:tc>
                  <a:txBody>
                    <a:bodyPr/>
                    <a:lstStyle/>
                    <a:p>
                      <a:pPr marL="0" marR="0" indent="180340" algn="just">
                        <a:lnSpc>
                          <a:spcPct val="107000"/>
                        </a:lnSpc>
                        <a:spcBef>
                          <a:spcPts val="0"/>
                        </a:spcBef>
                        <a:spcAft>
                          <a:spcPts val="0"/>
                        </a:spcAft>
                      </a:pPr>
                      <a:r>
                        <a:rPr lang="en-US" sz="2800" dirty="0">
                          <a:solidFill>
                            <a:schemeClr val="tx1"/>
                          </a:solidFill>
                        </a:rPr>
                        <a:t>g) </a:t>
                      </a:r>
                      <a:r>
                        <a:rPr lang="en-US" sz="2800" dirty="0" err="1">
                          <a:solidFill>
                            <a:schemeClr val="tx1"/>
                          </a:solidFill>
                        </a:rPr>
                        <a:t>Dụng</a:t>
                      </a:r>
                      <a:r>
                        <a:rPr lang="en-US" sz="2800" dirty="0">
                          <a:solidFill>
                            <a:schemeClr val="tx1"/>
                          </a:solidFill>
                        </a:rPr>
                        <a:t> </a:t>
                      </a:r>
                      <a:r>
                        <a:rPr lang="en-US" sz="2800" dirty="0" err="1">
                          <a:solidFill>
                            <a:schemeClr val="tx1"/>
                          </a:solidFill>
                        </a:rPr>
                        <a:t>cụ</a:t>
                      </a:r>
                      <a:r>
                        <a:rPr lang="en-US" sz="2800" dirty="0">
                          <a:solidFill>
                            <a:schemeClr val="tx1"/>
                          </a:solidFill>
                        </a:rPr>
                        <a:t> </a:t>
                      </a:r>
                      <a:r>
                        <a:rPr lang="en-US" sz="2800" dirty="0" err="1">
                          <a:solidFill>
                            <a:schemeClr val="tx1"/>
                          </a:solidFill>
                        </a:rPr>
                        <a:t>thí</a:t>
                      </a:r>
                      <a:r>
                        <a:rPr lang="en-US" sz="2800" dirty="0">
                          <a:solidFill>
                            <a:schemeClr val="tx1"/>
                          </a:solidFill>
                        </a:rPr>
                        <a:t> </a:t>
                      </a:r>
                      <a:r>
                        <a:rPr lang="en-US" sz="2800" dirty="0" err="1">
                          <a:solidFill>
                            <a:schemeClr val="tx1"/>
                          </a:solidFill>
                        </a:rPr>
                        <a:t>nghiệm</a:t>
                      </a:r>
                      <a:endParaRPr lang="en-US" sz="28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180340" algn="just">
                        <a:lnSpc>
                          <a:spcPct val="107000"/>
                        </a:lnSpc>
                        <a:spcBef>
                          <a:spcPts val="0"/>
                        </a:spcBef>
                        <a:spcAft>
                          <a:spcPts val="0"/>
                        </a:spcAft>
                      </a:pPr>
                      <a:r>
                        <a:rPr lang="en-US" sz="2800" dirty="0"/>
                        <a:t>(6) </a:t>
                      </a:r>
                      <a:r>
                        <a:rPr lang="en-US" sz="2800" dirty="0" err="1"/>
                        <a:t>Dùng</a:t>
                      </a:r>
                      <a:r>
                        <a:rPr lang="en-US" sz="2800" dirty="0"/>
                        <a:t> </a:t>
                      </a:r>
                      <a:r>
                        <a:rPr lang="en-US" sz="2800" dirty="0" err="1"/>
                        <a:t>để</a:t>
                      </a:r>
                      <a:r>
                        <a:rPr lang="en-US" sz="2800" dirty="0"/>
                        <a:t> </a:t>
                      </a:r>
                      <a:r>
                        <a:rPr lang="en-US" sz="2800" dirty="0" err="1"/>
                        <a:t>quan</a:t>
                      </a:r>
                      <a:r>
                        <a:rPr lang="en-US" sz="2800" dirty="0"/>
                        <a:t> </a:t>
                      </a:r>
                      <a:r>
                        <a:rPr lang="en-US" sz="2800" dirty="0" err="1"/>
                        <a:t>sát</a:t>
                      </a:r>
                      <a:r>
                        <a:rPr lang="en-US" sz="2800" dirty="0"/>
                        <a:t> </a:t>
                      </a:r>
                      <a:r>
                        <a:rPr lang="en-US" sz="2800" dirty="0" err="1"/>
                        <a:t>cấu</a:t>
                      </a:r>
                      <a:r>
                        <a:rPr lang="en-US" sz="2800" dirty="0"/>
                        <a:t> </a:t>
                      </a:r>
                      <a:r>
                        <a:rPr lang="en-US" sz="2800" dirty="0" err="1"/>
                        <a:t>trúc</a:t>
                      </a:r>
                      <a:r>
                        <a:rPr lang="en-US" sz="2800" dirty="0"/>
                        <a:t> </a:t>
                      </a:r>
                      <a:r>
                        <a:rPr lang="en-US" sz="2800" dirty="0" err="1"/>
                        <a:t>của</a:t>
                      </a:r>
                      <a:r>
                        <a:rPr lang="en-US" sz="2800" dirty="0"/>
                        <a:t> </a:t>
                      </a:r>
                      <a:r>
                        <a:rPr lang="en-US" sz="2800" dirty="0" err="1"/>
                        <a:t>các</a:t>
                      </a:r>
                      <a:r>
                        <a:rPr lang="en-US" sz="2800" dirty="0"/>
                        <a:t> </a:t>
                      </a:r>
                      <a:r>
                        <a:rPr lang="en-US" sz="2800" dirty="0" err="1"/>
                        <a:t>vật</a:t>
                      </a:r>
                      <a:r>
                        <a:rPr lang="en-US" sz="2800" dirty="0"/>
                        <a:t>, vi </a:t>
                      </a:r>
                      <a:r>
                        <a:rPr lang="en-US" sz="2800" dirty="0" err="1"/>
                        <a:t>sinh</a:t>
                      </a:r>
                      <a:r>
                        <a:rPr lang="en-US" sz="2800" dirty="0"/>
                        <a:t> </a:t>
                      </a:r>
                      <a:r>
                        <a:rPr lang="en-US" sz="2800" dirty="0" err="1"/>
                        <a:t>vật</a:t>
                      </a:r>
                      <a:r>
                        <a:rPr lang="en-US" sz="2800" dirty="0"/>
                        <a:t> </a:t>
                      </a:r>
                      <a:r>
                        <a:rPr lang="en-US" sz="2800" dirty="0" err="1"/>
                        <a:t>có</a:t>
                      </a:r>
                      <a:r>
                        <a:rPr lang="en-US" sz="2800" dirty="0"/>
                        <a:t> </a:t>
                      </a:r>
                      <a:r>
                        <a:rPr lang="en-US" sz="2800" dirty="0" err="1"/>
                        <a:t>kích</a:t>
                      </a:r>
                      <a:r>
                        <a:rPr lang="en-US" sz="2800" dirty="0"/>
                        <a:t> </a:t>
                      </a:r>
                      <a:r>
                        <a:rPr lang="en-US" sz="2800" dirty="0" err="1"/>
                        <a:t>thước</a:t>
                      </a:r>
                      <a:r>
                        <a:rPr lang="en-US" sz="2800" dirty="0"/>
                        <a:t> </a:t>
                      </a:r>
                      <a:r>
                        <a:rPr lang="en-US" sz="2800" dirty="0" err="1"/>
                        <a:t>nhỏ</a:t>
                      </a:r>
                      <a:r>
                        <a:rPr lang="en-US" sz="2800" dirty="0"/>
                        <a:t> </a:t>
                      </a:r>
                      <a:r>
                        <a:rPr lang="en-US" sz="2800" dirty="0" err="1"/>
                        <a:t>mà</a:t>
                      </a:r>
                      <a:r>
                        <a:rPr lang="en-US" sz="2800" dirty="0"/>
                        <a:t> </a:t>
                      </a:r>
                      <a:r>
                        <a:rPr lang="en-US" sz="2800" dirty="0" err="1"/>
                        <a:t>mắt</a:t>
                      </a:r>
                      <a:r>
                        <a:rPr lang="en-US" sz="2800" dirty="0"/>
                        <a:t> </a:t>
                      </a:r>
                      <a:r>
                        <a:rPr lang="en-US" sz="2800" dirty="0" err="1"/>
                        <a:t>thường</a:t>
                      </a:r>
                      <a:r>
                        <a:rPr lang="en-US" sz="2800" dirty="0"/>
                        <a:t> </a:t>
                      </a:r>
                      <a:r>
                        <a:rPr lang="en-US" sz="2800" dirty="0" err="1"/>
                        <a:t>không</a:t>
                      </a:r>
                      <a:r>
                        <a:rPr lang="en-US" sz="2800" dirty="0"/>
                        <a:t> </a:t>
                      </a:r>
                      <a:r>
                        <a:rPr lang="en-US" sz="2800" dirty="0" err="1"/>
                        <a:t>thể</a:t>
                      </a:r>
                      <a:r>
                        <a:rPr lang="en-US" sz="2800" dirty="0"/>
                        <a:t> </a:t>
                      </a:r>
                      <a:r>
                        <a:rPr lang="en-US" sz="2800" dirty="0" err="1"/>
                        <a:t>quan</a:t>
                      </a:r>
                      <a:r>
                        <a:rPr lang="en-US" sz="2800" dirty="0"/>
                        <a:t> </a:t>
                      </a:r>
                      <a:r>
                        <a:rPr lang="en-US" sz="2800" dirty="0" err="1"/>
                        <a:t>sát</a:t>
                      </a:r>
                      <a:r>
                        <a:rPr lang="en-US" sz="2800" dirty="0"/>
                        <a:t> </a:t>
                      </a:r>
                      <a:r>
                        <a:rPr lang="en-US" sz="2800" dirty="0" err="1"/>
                        <a:t>được</a:t>
                      </a:r>
                      <a:r>
                        <a:rPr lang="en-US" sz="2800" dirty="0"/>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21728434"/>
                  </a:ext>
                </a:extLst>
              </a:tr>
            </a:tbl>
          </a:graphicData>
        </a:graphic>
      </p:graphicFrame>
      <p:sp>
        <p:nvSpPr>
          <p:cNvPr id="6"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2135607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B2BCC61E-8117-06F9-2313-41F9FEE83963}"/>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3"/>
            <a:stretch>
              <a:fillRect l="238" t="-13215" r="-238" b="-600391"/>
            </a:stretch>
          </a:blipFill>
        </p:spPr>
        <p:txBody>
          <a:bodyPr/>
          <a:lstStyle/>
          <a:p>
            <a:endParaRPr lang="en-US"/>
          </a:p>
        </p:txBody>
      </p:sp>
      <p:sp>
        <p:nvSpPr>
          <p:cNvPr id="17" name="TextBox 17"/>
          <p:cNvSpPr txBox="1"/>
          <p:nvPr/>
        </p:nvSpPr>
        <p:spPr>
          <a:xfrm>
            <a:off x="892439" y="1607918"/>
            <a:ext cx="17036522" cy="741357"/>
          </a:xfrm>
          <a:prstGeom prst="rect">
            <a:avLst/>
          </a:prstGeom>
        </p:spPr>
        <p:txBody>
          <a:bodyPr wrap="square" lIns="0" tIns="0" rIns="0" bIns="0" rtlCol="0" anchor="t">
            <a:spAutoFit/>
          </a:bodyPr>
          <a:lstStyle/>
          <a:p>
            <a:pPr lvl="0">
              <a:lnSpc>
                <a:spcPts val="6300"/>
              </a:lnSpc>
              <a:spcBef>
                <a:spcPct val="0"/>
              </a:spcBef>
            </a:pPr>
            <a:r>
              <a:rPr lang="en-US" sz="4000" b="1" dirty="0">
                <a:solidFill>
                  <a:srgbClr val="FF3399"/>
                </a:solidFill>
                <a:latin typeface="+mj-lt"/>
              </a:rPr>
              <a:t>2. </a:t>
            </a:r>
            <a:r>
              <a:rPr lang="en-US" sz="4000" b="1" dirty="0" err="1">
                <a:solidFill>
                  <a:srgbClr val="FF3399"/>
                </a:solidFill>
                <a:latin typeface="+mj-lt"/>
              </a:rPr>
              <a:t>Vật</a:t>
            </a:r>
            <a:r>
              <a:rPr lang="en-US" sz="4000" b="1" dirty="0">
                <a:solidFill>
                  <a:srgbClr val="FF3399"/>
                </a:solidFill>
                <a:latin typeface="+mj-lt"/>
              </a:rPr>
              <a:t> </a:t>
            </a:r>
            <a:r>
              <a:rPr lang="en-US" sz="4000" b="1" dirty="0" err="1">
                <a:solidFill>
                  <a:srgbClr val="FF3399"/>
                </a:solidFill>
                <a:latin typeface="+mj-lt"/>
              </a:rPr>
              <a:t>liệu</a:t>
            </a:r>
            <a:r>
              <a:rPr lang="en-US" sz="4000" b="1" dirty="0">
                <a:solidFill>
                  <a:srgbClr val="FF3399"/>
                </a:solidFill>
                <a:latin typeface="+mj-lt"/>
              </a:rPr>
              <a:t> </a:t>
            </a:r>
            <a:r>
              <a:rPr lang="en-US" sz="4000" b="1" dirty="0" err="1">
                <a:solidFill>
                  <a:srgbClr val="FF3399"/>
                </a:solidFill>
                <a:latin typeface="+mj-lt"/>
              </a:rPr>
              <a:t>và</a:t>
            </a:r>
            <a:r>
              <a:rPr lang="en-US" sz="4000" b="1" dirty="0">
                <a:solidFill>
                  <a:srgbClr val="FF3399"/>
                </a:solidFill>
                <a:latin typeface="+mj-lt"/>
              </a:rPr>
              <a:t> </a:t>
            </a:r>
            <a:r>
              <a:rPr lang="en-US" sz="4000" b="1" dirty="0" err="1">
                <a:solidFill>
                  <a:srgbClr val="FF3399"/>
                </a:solidFill>
                <a:latin typeface="+mj-lt"/>
              </a:rPr>
              <a:t>thiết</a:t>
            </a:r>
            <a:r>
              <a:rPr lang="en-US" sz="4000" b="1" dirty="0">
                <a:solidFill>
                  <a:srgbClr val="FF3399"/>
                </a:solidFill>
                <a:latin typeface="+mj-lt"/>
              </a:rPr>
              <a:t> </a:t>
            </a:r>
            <a:r>
              <a:rPr lang="en-US" sz="4000" b="1" dirty="0" err="1">
                <a:solidFill>
                  <a:srgbClr val="FF3399"/>
                </a:solidFill>
                <a:latin typeface="+mj-lt"/>
              </a:rPr>
              <a:t>bị</a:t>
            </a:r>
            <a:r>
              <a:rPr lang="en-US" sz="4000" b="1" dirty="0">
                <a:solidFill>
                  <a:srgbClr val="FF3399"/>
                </a:solidFill>
                <a:latin typeface="+mj-lt"/>
              </a:rPr>
              <a:t> </a:t>
            </a:r>
            <a:r>
              <a:rPr lang="en-US" sz="4000" b="1" dirty="0" err="1">
                <a:solidFill>
                  <a:srgbClr val="FF3399"/>
                </a:solidFill>
                <a:latin typeface="+mj-lt"/>
              </a:rPr>
              <a:t>nghiên</a:t>
            </a:r>
            <a:r>
              <a:rPr lang="en-US" sz="4000" b="1" dirty="0">
                <a:solidFill>
                  <a:srgbClr val="FF3399"/>
                </a:solidFill>
                <a:latin typeface="+mj-lt"/>
              </a:rPr>
              <a:t> </a:t>
            </a:r>
            <a:r>
              <a:rPr lang="en-US" sz="4000" b="1" dirty="0" err="1">
                <a:solidFill>
                  <a:srgbClr val="FF3399"/>
                </a:solidFill>
                <a:latin typeface="+mj-lt"/>
              </a:rPr>
              <a:t>cứu</a:t>
            </a:r>
            <a:r>
              <a:rPr lang="en-US" sz="4000" b="1" dirty="0">
                <a:solidFill>
                  <a:srgbClr val="FF3399"/>
                </a:solidFill>
                <a:latin typeface="+mj-lt"/>
              </a:rPr>
              <a:t> </a:t>
            </a:r>
            <a:r>
              <a:rPr lang="en-US" sz="4000" b="1" dirty="0" err="1">
                <a:solidFill>
                  <a:srgbClr val="FF3399"/>
                </a:solidFill>
                <a:latin typeface="+mj-lt"/>
              </a:rPr>
              <a:t>môn</a:t>
            </a:r>
            <a:r>
              <a:rPr lang="en-US" sz="4000" b="1" dirty="0">
                <a:solidFill>
                  <a:srgbClr val="FF3399"/>
                </a:solidFill>
                <a:latin typeface="+mj-lt"/>
              </a:rPr>
              <a:t> Sinh </a:t>
            </a:r>
            <a:r>
              <a:rPr lang="en-US" sz="4000" b="1" dirty="0" err="1">
                <a:solidFill>
                  <a:srgbClr val="FF3399"/>
                </a:solidFill>
                <a:latin typeface="+mj-lt"/>
              </a:rPr>
              <a:t>học</a:t>
            </a:r>
            <a:r>
              <a:rPr lang="en-US" sz="4000" b="1" dirty="0">
                <a:solidFill>
                  <a:srgbClr val="FF3399"/>
                </a:solidFill>
                <a:latin typeface="+mj-lt"/>
              </a:rPr>
              <a:t> </a:t>
            </a:r>
          </a:p>
        </p:txBody>
      </p:sp>
      <p:sp>
        <p:nvSpPr>
          <p:cNvPr id="6" name="TextBox 5">
            <a:extLst>
              <a:ext uri="{FF2B5EF4-FFF2-40B4-BE49-F238E27FC236}">
                <a16:creationId xmlns:a16="http://schemas.microsoft.com/office/drawing/2014/main" id="{004AB9DC-04A4-09EC-1A02-03CE68BCA487}"/>
              </a:ext>
            </a:extLst>
          </p:cNvPr>
          <p:cNvSpPr txBox="1"/>
          <p:nvPr/>
        </p:nvSpPr>
        <p:spPr>
          <a:xfrm>
            <a:off x="892439" y="2546505"/>
            <a:ext cx="16785961" cy="1251625"/>
          </a:xfrm>
          <a:prstGeom prst="rect">
            <a:avLst/>
          </a:prstGeom>
          <a:noFill/>
        </p:spPr>
        <p:txBody>
          <a:bodyPr wrap="square">
            <a:spAutoFit/>
          </a:bodyPr>
          <a:lstStyle/>
          <a:p>
            <a:pPr marL="0" marR="0" indent="180340" algn="ctr">
              <a:lnSpc>
                <a:spcPct val="107000"/>
              </a:lnSpc>
              <a:spcBef>
                <a:spcPts val="0"/>
              </a:spcBef>
              <a:spcAft>
                <a:spcPts val="800"/>
              </a:spcAft>
            </a:pPr>
            <a:r>
              <a:rPr lang="en-US" sz="3600" b="1" i="1" kern="1200" dirty="0">
                <a:solidFill>
                  <a:srgbClr val="0000FF"/>
                </a:solidFill>
                <a:effectLst/>
                <a:latin typeface="+mj-lt"/>
                <a:ea typeface="Calibri" panose="020F0502020204030204" pitchFamily="34" charset="0"/>
                <a:cs typeface="Times New Roman" panose="02020603050405020304" pitchFamily="18" charset="0"/>
              </a:rPr>
              <a:t>Quan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sát</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các</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hình</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dưới</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đây</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kết</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hợp</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thông</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tin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mục</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2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trang</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13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bài</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2 SGK,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hãy</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ghép</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cột</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dụng</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cụ</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thí</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nghiệm</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tương</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ứng</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với</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cột</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B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chức</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năng</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của</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dụng</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cụ</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thí</a:t>
            </a:r>
            <a:r>
              <a:rPr lang="en-US" sz="3600" b="1" i="1" kern="1200" dirty="0">
                <a:solidFill>
                  <a:srgbClr val="0000FF"/>
                </a:solidFill>
                <a:effectLst/>
                <a:latin typeface="+mj-lt"/>
                <a:ea typeface="Calibri" panose="020F0502020204030204" pitchFamily="34" charset="0"/>
                <a:cs typeface="Times New Roman" panose="02020603050405020304" pitchFamily="18" charset="0"/>
              </a:rPr>
              <a:t> </a:t>
            </a:r>
            <a:r>
              <a:rPr lang="en-US" sz="3600" b="1" i="1" kern="1200" dirty="0" err="1">
                <a:solidFill>
                  <a:srgbClr val="0000FF"/>
                </a:solidFill>
                <a:effectLst/>
                <a:latin typeface="+mj-lt"/>
                <a:ea typeface="Calibri" panose="020F0502020204030204" pitchFamily="34" charset="0"/>
                <a:cs typeface="Times New Roman" panose="02020603050405020304" pitchFamily="18" charset="0"/>
              </a:rPr>
              <a:t>nghiệm</a:t>
            </a:r>
            <a:r>
              <a:rPr lang="en-US" sz="3600" b="1" i="1" kern="1200" dirty="0">
                <a:solidFill>
                  <a:srgbClr val="0000FF"/>
                </a:solidFill>
                <a:effectLst/>
                <a:latin typeface="+mj-lt"/>
                <a:ea typeface="Calibri" panose="020F0502020204030204" pitchFamily="34" charset="0"/>
                <a:cs typeface="Times New Roman" panose="02020603050405020304" pitchFamily="18" charset="0"/>
              </a:rPr>
              <a:t>).</a:t>
            </a:r>
            <a:endParaRPr lang="en-US" sz="3600" b="1" dirty="0">
              <a:solidFill>
                <a:srgbClr val="0000FF"/>
              </a:solidFill>
              <a:effectLst/>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97F3FFE-59B2-9431-006B-B24E8ECDE8B4}"/>
              </a:ext>
            </a:extLst>
          </p:cNvPr>
          <p:cNvPicPr>
            <a:picLocks noChangeAspect="1"/>
          </p:cNvPicPr>
          <p:nvPr/>
        </p:nvPicPr>
        <p:blipFill>
          <a:blip r:embed="rId4"/>
          <a:stretch>
            <a:fillRect/>
          </a:stretch>
        </p:blipFill>
        <p:spPr>
          <a:xfrm>
            <a:off x="7265617" y="3793948"/>
            <a:ext cx="8050584" cy="3018544"/>
          </a:xfrm>
          <a:prstGeom prst="rect">
            <a:avLst/>
          </a:prstGeom>
        </p:spPr>
      </p:pic>
      <p:pic>
        <p:nvPicPr>
          <p:cNvPr id="10" name="Picture 9">
            <a:extLst>
              <a:ext uri="{FF2B5EF4-FFF2-40B4-BE49-F238E27FC236}">
                <a16:creationId xmlns:a16="http://schemas.microsoft.com/office/drawing/2014/main" id="{D11F6B4B-853E-634C-8EB5-0EEB43DC7975}"/>
              </a:ext>
            </a:extLst>
          </p:cNvPr>
          <p:cNvPicPr>
            <a:picLocks noChangeAspect="1"/>
          </p:cNvPicPr>
          <p:nvPr/>
        </p:nvPicPr>
        <p:blipFill>
          <a:blip r:embed="rId5"/>
          <a:stretch>
            <a:fillRect/>
          </a:stretch>
        </p:blipFill>
        <p:spPr>
          <a:xfrm>
            <a:off x="7265616" y="6493053"/>
            <a:ext cx="8163584" cy="3670128"/>
          </a:xfrm>
          <a:prstGeom prst="rect">
            <a:avLst/>
          </a:prstGeom>
        </p:spPr>
      </p:pic>
      <p:sp>
        <p:nvSpPr>
          <p:cNvPr id="15" name="TextBox 14">
            <a:extLst>
              <a:ext uri="{FF2B5EF4-FFF2-40B4-BE49-F238E27FC236}">
                <a16:creationId xmlns:a16="http://schemas.microsoft.com/office/drawing/2014/main" id="{B5ACFBDC-C811-C0B5-00E7-0868E826E997}"/>
              </a:ext>
            </a:extLst>
          </p:cNvPr>
          <p:cNvSpPr txBox="1"/>
          <p:nvPr/>
        </p:nvSpPr>
        <p:spPr>
          <a:xfrm>
            <a:off x="1752600" y="4229100"/>
            <a:ext cx="4497343" cy="4527906"/>
          </a:xfrm>
          <a:prstGeom prst="rect">
            <a:avLst/>
          </a:prstGeom>
          <a:noFill/>
        </p:spPr>
        <p:txBody>
          <a:bodyPr wrap="square">
            <a:spAutoFit/>
          </a:bodyPr>
          <a:lstStyle/>
          <a:p>
            <a:pPr marL="0" marR="0" algn="ctr">
              <a:lnSpc>
                <a:spcPct val="107000"/>
              </a:lnSpc>
              <a:spcBef>
                <a:spcPts val="0"/>
              </a:spcBef>
              <a:spcAft>
                <a:spcPts val="800"/>
              </a:spcAft>
            </a:pPr>
            <a:r>
              <a:rPr lang="vi-VN"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Đáp án: a) –</a:t>
            </a:r>
            <a:r>
              <a:rPr lang="en-US"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(6)</a:t>
            </a:r>
            <a:r>
              <a:rPr lang="vi-VN"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r>
              <a:rPr lang="vi-VN"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b) –</a:t>
            </a:r>
            <a:r>
              <a:rPr lang="en-US"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(4)</a:t>
            </a:r>
            <a:r>
              <a:rPr lang="vi-VN"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endParaRPr lang="en-US"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r>
              <a:rPr lang="vi-VN"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 – </a:t>
            </a:r>
            <a:r>
              <a:rPr lang="en-US"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a:t>
            </a:r>
            <a:r>
              <a:rPr lang="vi-VN"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r>
              <a:rPr lang="vi-VN"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 –</a:t>
            </a:r>
            <a:r>
              <a:rPr lang="en-US"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(2)</a:t>
            </a:r>
            <a:r>
              <a:rPr lang="vi-VN"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r>
              <a:rPr lang="vi-VN"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 – </a:t>
            </a:r>
            <a:r>
              <a:rPr lang="en-US"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(3)</a:t>
            </a:r>
            <a:r>
              <a:rPr lang="vi-VN"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r>
              <a:rPr lang="vi-VN"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g) – </a:t>
            </a:r>
            <a:r>
              <a:rPr lang="en-US" sz="40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(5).</a:t>
            </a:r>
            <a:endParaRPr lang="en-US" sz="4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2587607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FFC"/>
        </a:solidFill>
        <a:effectLst/>
      </p:bgPr>
    </p:bg>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4188D2A1-6C4F-9E57-9F88-DDBCD3EEAF18}"/>
              </a:ext>
            </a:extLst>
          </p:cNvPr>
          <p:cNvSpPr/>
          <p:nvPr/>
        </p:nvSpPr>
        <p:spPr>
          <a:xfrm>
            <a:off x="-1676400" y="9142088"/>
            <a:ext cx="20092459" cy="3415718"/>
          </a:xfrm>
          <a:custGeom>
            <a:avLst/>
            <a:gdLst/>
            <a:ahLst/>
            <a:cxnLst/>
            <a:rect l="l" t="t" r="r" b="b"/>
            <a:pathLst>
              <a:path w="20092459" h="3415718">
                <a:moveTo>
                  <a:pt x="0" y="0"/>
                </a:moveTo>
                <a:lnTo>
                  <a:pt x="20092460" y="0"/>
                </a:lnTo>
                <a:lnTo>
                  <a:pt x="20092460" y="3415719"/>
                </a:lnTo>
                <a:lnTo>
                  <a:pt x="0" y="34157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a:off x="-4572" y="88142"/>
            <a:ext cx="18297144" cy="1919600"/>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7"/>
            <a:stretch>
              <a:fillRect b="-435892"/>
            </a:stretch>
          </a:blipFill>
        </p:spPr>
        <p:txBody>
          <a:bodyPr/>
          <a:lstStyle/>
          <a:p>
            <a:endParaRPr lang="en-US"/>
          </a:p>
        </p:txBody>
      </p:sp>
      <p:sp>
        <p:nvSpPr>
          <p:cNvPr id="19" name="TextBox 19"/>
          <p:cNvSpPr txBox="1"/>
          <p:nvPr/>
        </p:nvSpPr>
        <p:spPr>
          <a:xfrm>
            <a:off x="381000" y="2232370"/>
            <a:ext cx="7086600" cy="546175"/>
          </a:xfrm>
          <a:prstGeom prst="rect">
            <a:avLst/>
          </a:prstGeom>
        </p:spPr>
        <p:txBody>
          <a:bodyPr wrap="square" lIns="0" tIns="0" rIns="0" bIns="0" rtlCol="0" anchor="t">
            <a:spAutoFit/>
          </a:bodyPr>
          <a:lstStyle/>
          <a:p>
            <a:pPr>
              <a:lnSpc>
                <a:spcPts val="4200"/>
              </a:lnSpc>
            </a:pPr>
            <a:r>
              <a:rPr lang="en-US" sz="4200" b="1" u="sng" dirty="0">
                <a:solidFill>
                  <a:srgbClr val="FF0000"/>
                </a:solidFill>
                <a:latin typeface="+mj-lt"/>
              </a:rPr>
              <a:t>HOẠT ĐỘNG KHỞI ĐỘNG</a:t>
            </a:r>
          </a:p>
        </p:txBody>
      </p:sp>
      <p:sp>
        <p:nvSpPr>
          <p:cNvPr id="20" name="TextBox 20"/>
          <p:cNvSpPr txBox="1"/>
          <p:nvPr/>
        </p:nvSpPr>
        <p:spPr>
          <a:xfrm>
            <a:off x="5029200" y="480032"/>
            <a:ext cx="10567360" cy="1452385"/>
          </a:xfrm>
          <a:prstGeom prst="rect">
            <a:avLst/>
          </a:prstGeom>
        </p:spPr>
        <p:txBody>
          <a:bodyPr wrap="square" lIns="0" tIns="0" rIns="0" bIns="0" rtlCol="0" anchor="t">
            <a:spAutoFit/>
          </a:bodyPr>
          <a:lstStyle/>
          <a:p>
            <a:pPr algn="ctr">
              <a:lnSpc>
                <a:spcPct val="110000"/>
              </a:lnSpc>
            </a:pPr>
            <a:r>
              <a:rPr lang="en-US" sz="44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400" b="1" dirty="0">
                <a:solidFill>
                  <a:srgbClr val="00B050"/>
                </a:solidFill>
                <a:latin typeface="Calibri" panose="020F0502020204030204" pitchFamily="34" charset="0"/>
                <a:cs typeface="Calibri" panose="020F0502020204030204" pitchFamily="34" charset="0"/>
              </a:rPr>
              <a:t>VÀ NGHIÊN CỨU MÔN SINH HỌC</a:t>
            </a:r>
          </a:p>
        </p:txBody>
      </p:sp>
      <p:sp>
        <p:nvSpPr>
          <p:cNvPr id="27" name="Rectangle 2">
            <a:extLst>
              <a:ext uri="{FF2B5EF4-FFF2-40B4-BE49-F238E27FC236}">
                <a16:creationId xmlns:a16="http://schemas.microsoft.com/office/drawing/2014/main" id="{E1ABBA73-AB35-570E-E0BC-543DC00FFB3C}"/>
              </a:ext>
            </a:extLst>
          </p:cNvPr>
          <p:cNvSpPr>
            <a:spLocks noChangeArrowheads="1"/>
          </p:cNvSpPr>
          <p:nvPr/>
        </p:nvSpPr>
        <p:spPr bwMode="auto">
          <a:xfrm>
            <a:off x="7315200" y="3098741"/>
            <a:ext cx="10439400" cy="4992457"/>
          </a:xfrm>
          <a:prstGeom prst="rect">
            <a:avLst/>
          </a:prstGeom>
          <a:solidFill>
            <a:schemeClr val="accent1">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50000"/>
              </a:lnSpc>
              <a:spcBef>
                <a:spcPct val="0"/>
              </a:spcBef>
              <a:spcAft>
                <a:spcPct val="0"/>
              </a:spcAft>
              <a:buClrTx/>
              <a:buSzTx/>
              <a:tabLst/>
            </a:pPr>
            <a:r>
              <a:rPr lang="en-US" sz="3600" dirty="0" err="1">
                <a:solidFill>
                  <a:srgbClr val="7030A0"/>
                </a:solidFill>
                <a:latin typeface="Calibri" panose="020F0502020204030204" pitchFamily="34" charset="0"/>
                <a:cs typeface="Calibri" panose="020F0502020204030204" pitchFamily="34" charset="0"/>
              </a:rPr>
              <a:t>Có</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nhiều</a:t>
            </a:r>
            <a:r>
              <a:rPr lang="en-US" sz="3600" dirty="0">
                <a:solidFill>
                  <a:srgbClr val="7030A0"/>
                </a:solidFill>
                <a:latin typeface="Calibri" panose="020F0502020204030204" pitchFamily="34" charset="0"/>
                <a:cs typeface="Calibri" panose="020F0502020204030204" pitchFamily="34" charset="0"/>
              </a:rPr>
              <a:t> </a:t>
            </a:r>
            <a:r>
              <a:rPr lang="vi-VN" sz="3600" dirty="0">
                <a:solidFill>
                  <a:srgbClr val="7030A0"/>
                </a:solidFill>
                <a:latin typeface="Calibri" panose="020F0502020204030204" pitchFamily="34" charset="0"/>
                <a:cs typeface="Calibri" panose="020F0502020204030204" pitchFamily="34" charset="0"/>
              </a:rPr>
              <a:t>nguyên nhân làm </a:t>
            </a:r>
            <a:r>
              <a:rPr lang="en-US" sz="3600" dirty="0" err="1">
                <a:solidFill>
                  <a:srgbClr val="7030A0"/>
                </a:solidFill>
                <a:latin typeface="Calibri" panose="020F0502020204030204" pitchFamily="34" charset="0"/>
                <a:cs typeface="Calibri" panose="020F0502020204030204" pitchFamily="34" charset="0"/>
              </a:rPr>
              <a:t>cho</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muối</a:t>
            </a:r>
            <a:r>
              <a:rPr lang="en-US" sz="3600" dirty="0">
                <a:solidFill>
                  <a:srgbClr val="7030A0"/>
                </a:solidFill>
                <a:latin typeface="Calibri" panose="020F0502020204030204" pitchFamily="34" charset="0"/>
                <a:cs typeface="Calibri" panose="020F0502020204030204" pitchFamily="34" charset="0"/>
              </a:rPr>
              <a:t> </a:t>
            </a:r>
            <a:r>
              <a:rPr lang="vi-VN" sz="3600" dirty="0">
                <a:solidFill>
                  <a:srgbClr val="7030A0"/>
                </a:solidFill>
                <a:latin typeface="Calibri" panose="020F0502020204030204" pitchFamily="34" charset="0"/>
                <a:cs typeface="Calibri" panose="020F0502020204030204" pitchFamily="34" charset="0"/>
              </a:rPr>
              <a:t>dưa cải bị hỏng</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trong</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đó</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có</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hai</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nguyên</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nhân</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được</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đưa</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ra</a:t>
            </a:r>
            <a:r>
              <a:rPr lang="en-US" sz="3600" dirty="0">
                <a:solidFill>
                  <a:srgbClr val="7030A0"/>
                </a:solidFill>
                <a:latin typeface="Calibri" panose="020F0502020204030204" pitchFamily="34" charset="0"/>
                <a:cs typeface="Calibri" panose="020F0502020204030204" pitchFamily="34" charset="0"/>
              </a:rPr>
              <a:t>: </a:t>
            </a:r>
          </a:p>
          <a:p>
            <a:pPr marL="742950" marR="0" lvl="0" indent="-742950" algn="just" defTabSz="914400" rtl="0" eaLnBrk="0" fontAlgn="base" latinLnBrk="0" hangingPunct="0">
              <a:lnSpc>
                <a:spcPct val="150000"/>
              </a:lnSpc>
              <a:spcBef>
                <a:spcPct val="0"/>
              </a:spcBef>
              <a:spcAft>
                <a:spcPct val="0"/>
              </a:spcAft>
              <a:buClrTx/>
              <a:buSzTx/>
              <a:buAutoNum type="arabicParenBoth"/>
              <a:tabLst/>
            </a:pPr>
            <a:r>
              <a:rPr lang="en-US" sz="3600" dirty="0" err="1">
                <a:solidFill>
                  <a:srgbClr val="7030A0"/>
                </a:solidFill>
                <a:latin typeface="Calibri" panose="020F0502020204030204" pitchFamily="34" charset="0"/>
                <a:cs typeface="Calibri" panose="020F0502020204030204" pitchFamily="34" charset="0"/>
              </a:rPr>
              <a:t>Đậy</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nắp</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hũ</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dưa</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không</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kín</a:t>
            </a:r>
            <a:r>
              <a:rPr lang="en-US" sz="3600" dirty="0">
                <a:solidFill>
                  <a:srgbClr val="7030A0"/>
                </a:solidFill>
                <a:latin typeface="Calibri" panose="020F0502020204030204" pitchFamily="34" charset="0"/>
                <a:cs typeface="Calibri" panose="020F0502020204030204" pitchFamily="34" charset="0"/>
              </a:rPr>
              <a:t>. </a:t>
            </a:r>
          </a:p>
          <a:p>
            <a:pPr marL="742950" marR="0" lvl="0" indent="-742950" algn="just" defTabSz="914400" rtl="0" eaLnBrk="0" fontAlgn="base" latinLnBrk="0" hangingPunct="0">
              <a:lnSpc>
                <a:spcPct val="150000"/>
              </a:lnSpc>
              <a:spcBef>
                <a:spcPct val="0"/>
              </a:spcBef>
              <a:spcAft>
                <a:spcPct val="0"/>
              </a:spcAft>
              <a:buClrTx/>
              <a:buSzTx/>
              <a:buAutoNum type="arabicParenBoth"/>
              <a:tabLst/>
            </a:pPr>
            <a:r>
              <a:rPr lang="en-US" sz="3600" dirty="0" err="1">
                <a:solidFill>
                  <a:srgbClr val="7030A0"/>
                </a:solidFill>
                <a:latin typeface="Calibri" panose="020F0502020204030204" pitchFamily="34" charset="0"/>
                <a:cs typeface="Calibri" panose="020F0502020204030204" pitchFamily="34" charset="0"/>
              </a:rPr>
              <a:t>Không</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đảm</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bảo</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về</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điều</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kiện</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ánh</a:t>
            </a:r>
            <a:r>
              <a:rPr lang="en-US" sz="3600" dirty="0">
                <a:solidFill>
                  <a:srgbClr val="7030A0"/>
                </a:solidFill>
                <a:latin typeface="Calibri" panose="020F0502020204030204" pitchFamily="34" charset="0"/>
                <a:cs typeface="Calibri" panose="020F0502020204030204" pitchFamily="34" charset="0"/>
              </a:rPr>
              <a:t> </a:t>
            </a:r>
            <a:r>
              <a:rPr lang="en-US" sz="3600" dirty="0" err="1">
                <a:solidFill>
                  <a:srgbClr val="7030A0"/>
                </a:solidFill>
                <a:latin typeface="Calibri" panose="020F0502020204030204" pitchFamily="34" charset="0"/>
                <a:cs typeface="Calibri" panose="020F0502020204030204" pitchFamily="34" charset="0"/>
              </a:rPr>
              <a:t>sáng</a:t>
            </a:r>
            <a:r>
              <a:rPr lang="en-US" sz="3600" dirty="0">
                <a:solidFill>
                  <a:srgbClr val="7030A0"/>
                </a:solidFill>
                <a:latin typeface="Calibri" panose="020F0502020204030204" pitchFamily="34" charset="0"/>
                <a:cs typeface="Calibri" panose="020F0502020204030204" pitchFamily="34" charset="0"/>
              </a:rPr>
              <a:t>. </a:t>
            </a:r>
          </a:p>
          <a:p>
            <a:pPr marR="0" lvl="0" algn="just" defTabSz="914400" rtl="0" eaLnBrk="0" fontAlgn="base" latinLnBrk="0" hangingPunct="0">
              <a:lnSpc>
                <a:spcPct val="150000"/>
              </a:lnSpc>
              <a:spcBef>
                <a:spcPct val="0"/>
              </a:spcBef>
              <a:spcAft>
                <a:spcPct val="0"/>
              </a:spcAft>
              <a:buClrTx/>
              <a:buSzTx/>
              <a:tabLst/>
            </a:pPr>
            <a:r>
              <a:rPr lang="en-US" sz="3600" dirty="0">
                <a:solidFill>
                  <a:srgbClr val="7030A0"/>
                </a:solidFill>
                <a:latin typeface="Calibri" panose="020F0502020204030204" pitchFamily="34" charset="0"/>
                <a:cs typeface="Calibri" panose="020F0502020204030204" pitchFamily="34" charset="0"/>
                <a:sym typeface="Wingdings" panose="05000000000000000000" pitchFamily="2" charset="2"/>
              </a:rPr>
              <a:t> </a:t>
            </a:r>
            <a:r>
              <a:rPr lang="en-US" sz="3600" b="1" dirty="0" err="1">
                <a:solidFill>
                  <a:srgbClr val="7030A0"/>
                </a:solidFill>
                <a:latin typeface="Calibri" panose="020F0502020204030204" pitchFamily="34" charset="0"/>
                <a:cs typeface="Calibri" panose="020F0502020204030204" pitchFamily="34" charset="0"/>
              </a:rPr>
              <a:t>Dựa</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vào</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phương</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pháp</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nghiên</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cứu</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nào</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để</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xác</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định</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đâu</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là</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nguyên</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nhân</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làm</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dưa</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cải</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muối</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bị</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hỏng</a:t>
            </a:r>
            <a:r>
              <a:rPr lang="en-US" sz="3600" b="1" dirty="0">
                <a:solidFill>
                  <a:srgbClr val="7030A0"/>
                </a:solidFill>
                <a:latin typeface="Calibri" panose="020F0502020204030204" pitchFamily="34" charset="0"/>
                <a:cs typeface="Calibri" panose="020F0502020204030204" pitchFamily="34" charset="0"/>
              </a:rPr>
              <a:t>?</a:t>
            </a:r>
          </a:p>
        </p:txBody>
      </p:sp>
      <p:pic>
        <p:nvPicPr>
          <p:cNvPr id="31" name="2 Minute Timer with Music for Kids! Countdown Videos HD!">
            <a:hlinkClick r:id="" action="ppaction://media"/>
            <a:extLst>
              <a:ext uri="{FF2B5EF4-FFF2-40B4-BE49-F238E27FC236}">
                <a16:creationId xmlns:a16="http://schemas.microsoft.com/office/drawing/2014/main" id="{D82A4CB5-FA54-DF4E-DE48-2734BDB3C4A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127637" y="8441495"/>
            <a:ext cx="3124200" cy="1757363"/>
          </a:xfrm>
          <a:prstGeom prst="rect">
            <a:avLst/>
          </a:prstGeom>
        </p:spPr>
      </p:pic>
      <p:pic>
        <p:nvPicPr>
          <p:cNvPr id="3" name="Picture 2">
            <a:extLst>
              <a:ext uri="{FF2B5EF4-FFF2-40B4-BE49-F238E27FC236}">
                <a16:creationId xmlns:a16="http://schemas.microsoft.com/office/drawing/2014/main" id="{13D0F5F8-54ED-588D-563D-C98593B8EE65}"/>
              </a:ext>
            </a:extLst>
          </p:cNvPr>
          <p:cNvPicPr>
            <a:picLocks noChangeAspect="1"/>
          </p:cNvPicPr>
          <p:nvPr/>
        </p:nvPicPr>
        <p:blipFill rotWithShape="1">
          <a:blip r:embed="rId9"/>
          <a:srcRect l="18359" b="2000"/>
          <a:stretch/>
        </p:blipFill>
        <p:spPr>
          <a:xfrm>
            <a:off x="381000" y="3003173"/>
            <a:ext cx="6629400" cy="579792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2578"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1"/>
                </p:tgtEl>
              </p:cMediaNode>
            </p:video>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1"/>
                                        </p:tgtEl>
                                      </p:cBhvr>
                                    </p:cmd>
                                  </p:childTnLst>
                                </p:cTn>
                              </p:par>
                            </p:childTnLst>
                          </p:cTn>
                        </p:par>
                      </p:childTnLst>
                    </p:cTn>
                  </p:par>
                </p:childTnLst>
              </p:cTn>
              <p:nextCondLst>
                <p:cond evt="onClick" delay="0">
                  <p:tgtEl>
                    <p:spTgt spid="31"/>
                  </p:tgtEl>
                </p:cond>
              </p:nextCondLst>
            </p:seq>
          </p:childTnLst>
        </p:cTn>
      </p:par>
    </p:tnLst>
    <p:bldLst>
      <p:bldP spid="19" grpId="0"/>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B2BCC61E-8117-06F9-2313-41F9FEE83963}"/>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3"/>
            <a:stretch>
              <a:fillRect l="238" t="-13215" r="-238" b="-60039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463635" y="2028422"/>
            <a:ext cx="10565284" cy="1409425"/>
          </a:xfrm>
          <a:prstGeom prst="rect">
            <a:avLst/>
          </a:prstGeom>
        </p:spPr>
        <p:txBody>
          <a:bodyPr wrap="square" lIns="0" tIns="0" rIns="0" bIns="0" rtlCol="0" anchor="t">
            <a:spAutoFit/>
          </a:bodyPr>
          <a:lstStyle/>
          <a:p>
            <a:pPr marR="0" lvl="0" algn="l" defTabSz="914400" rtl="0" eaLnBrk="1" fontAlgn="auto" latinLnBrk="0" hangingPunct="1">
              <a:lnSpc>
                <a:spcPct val="120000"/>
              </a:lnSpc>
              <a:spcBef>
                <a:spcPct val="0"/>
              </a:spcBef>
              <a:spcAft>
                <a:spcPts val="0"/>
              </a:spcAft>
              <a:buClrTx/>
              <a:buSzTx/>
              <a:tabLst/>
              <a:defRPr/>
            </a:pPr>
            <a:r>
              <a:rPr kumimoji="0" lang="en-US" sz="4000" b="1" u="none" strike="noStrike" kern="1200" cap="none" spc="0" normalizeH="0" baseline="0" noProof="0" dirty="0">
                <a:ln>
                  <a:noFill/>
                </a:ln>
                <a:solidFill>
                  <a:srgbClr val="0000FF"/>
                </a:solidFill>
                <a:effectLst/>
                <a:uLnTx/>
                <a:uFillTx/>
                <a:latin typeface="Calibri (Headings)"/>
              </a:rPr>
              <a:t>3. </a:t>
            </a:r>
            <a:r>
              <a:rPr lang="en-US" sz="4000" b="1" noProof="0" dirty="0">
                <a:solidFill>
                  <a:srgbClr val="0000FF"/>
                </a:solidFill>
                <a:latin typeface="Calibri (Headings)"/>
              </a:rPr>
              <a:t>C</a:t>
            </a:r>
            <a:r>
              <a:rPr kumimoji="0" lang="en-US" sz="4000" b="1" u="none" strike="noStrike" kern="1200" cap="none" spc="0" normalizeH="0" baseline="0" noProof="0" dirty="0">
                <a:ln>
                  <a:noFill/>
                </a:ln>
                <a:solidFill>
                  <a:srgbClr val="0000FF"/>
                </a:solidFill>
                <a:effectLst/>
                <a:uLnTx/>
                <a:uFillTx/>
                <a:latin typeface="Calibri (Headings)"/>
              </a:rPr>
              <a:t>ác </a:t>
            </a:r>
            <a:r>
              <a:rPr kumimoji="0" lang="en-US" sz="4000" b="1" u="none" strike="noStrike" kern="1200" cap="none" spc="0" normalizeH="0" baseline="0" noProof="0" dirty="0" err="1">
                <a:ln>
                  <a:noFill/>
                </a:ln>
                <a:solidFill>
                  <a:srgbClr val="0000FF"/>
                </a:solidFill>
                <a:effectLst/>
                <a:uLnTx/>
                <a:uFillTx/>
                <a:latin typeface="Calibri (Headings)"/>
              </a:rPr>
              <a:t>kĩ</a:t>
            </a:r>
            <a:r>
              <a:rPr kumimoji="0" lang="en-US" sz="4000" b="1" u="none" strike="noStrike" kern="1200" cap="none" spc="0" normalizeH="0" baseline="0" noProof="0" dirty="0">
                <a:ln>
                  <a:noFill/>
                </a:ln>
                <a:solidFill>
                  <a:srgbClr val="0000FF"/>
                </a:solidFill>
                <a:effectLst/>
                <a:uLnTx/>
                <a:uFillTx/>
                <a:latin typeface="Calibri (Headings)"/>
              </a:rPr>
              <a:t> </a:t>
            </a:r>
            <a:r>
              <a:rPr kumimoji="0" lang="en-US" sz="4000" b="1" u="none" strike="noStrike" kern="1200" cap="none" spc="0" normalizeH="0" baseline="0" noProof="0" dirty="0" err="1">
                <a:ln>
                  <a:noFill/>
                </a:ln>
                <a:solidFill>
                  <a:srgbClr val="0000FF"/>
                </a:solidFill>
                <a:effectLst/>
                <a:uLnTx/>
                <a:uFillTx/>
                <a:latin typeface="Calibri (Headings)"/>
              </a:rPr>
              <a:t>năng</a:t>
            </a:r>
            <a:r>
              <a:rPr kumimoji="0" lang="en-US" sz="4000" b="1" u="none" strike="noStrike" kern="1200" cap="none" spc="0" normalizeH="0" baseline="0" noProof="0" dirty="0">
                <a:ln>
                  <a:noFill/>
                </a:ln>
                <a:solidFill>
                  <a:srgbClr val="0000FF"/>
                </a:solidFill>
                <a:effectLst/>
                <a:uLnTx/>
                <a:uFillTx/>
                <a:latin typeface="Calibri (Headings)"/>
              </a:rPr>
              <a:t> </a:t>
            </a:r>
            <a:r>
              <a:rPr kumimoji="0" lang="en-US" sz="4000" b="1" u="none" strike="noStrike" kern="1200" cap="none" spc="0" normalizeH="0" baseline="0" noProof="0" dirty="0" err="1">
                <a:ln>
                  <a:noFill/>
                </a:ln>
                <a:solidFill>
                  <a:srgbClr val="0000FF"/>
                </a:solidFill>
                <a:effectLst/>
                <a:uLnTx/>
                <a:uFillTx/>
                <a:latin typeface="Calibri (Headings)"/>
              </a:rPr>
              <a:t>trong</a:t>
            </a:r>
            <a:r>
              <a:rPr kumimoji="0" lang="en-US" sz="4000" b="1" u="none" strike="noStrike" kern="1200" cap="none" spc="0" normalizeH="0" baseline="0" noProof="0" dirty="0">
                <a:ln>
                  <a:noFill/>
                </a:ln>
                <a:solidFill>
                  <a:srgbClr val="0000FF"/>
                </a:solidFill>
                <a:effectLst/>
                <a:uLnTx/>
                <a:uFillTx/>
                <a:latin typeface="Calibri (Headings)"/>
              </a:rPr>
              <a:t> </a:t>
            </a:r>
            <a:r>
              <a:rPr kumimoji="0" lang="en-US" sz="4000" b="1" u="none" strike="noStrike" kern="1200" cap="none" spc="0" normalizeH="0" baseline="0" noProof="0" dirty="0" err="1">
                <a:ln>
                  <a:noFill/>
                </a:ln>
                <a:solidFill>
                  <a:srgbClr val="0000FF"/>
                </a:solidFill>
                <a:effectLst/>
                <a:uLnTx/>
                <a:uFillTx/>
                <a:latin typeface="Calibri (Headings)"/>
              </a:rPr>
              <a:t>tiến</a:t>
            </a:r>
            <a:r>
              <a:rPr kumimoji="0" lang="en-US" sz="4000" b="1" u="none" strike="noStrike" kern="1200" cap="none" spc="0" normalizeH="0" baseline="0" noProof="0" dirty="0">
                <a:ln>
                  <a:noFill/>
                </a:ln>
                <a:solidFill>
                  <a:srgbClr val="0000FF"/>
                </a:solidFill>
                <a:effectLst/>
                <a:uLnTx/>
                <a:uFillTx/>
                <a:latin typeface="Calibri (Headings)"/>
              </a:rPr>
              <a:t> </a:t>
            </a:r>
            <a:r>
              <a:rPr kumimoji="0" lang="en-US" sz="4000" b="1" u="none" strike="noStrike" kern="1200" cap="none" spc="0" normalizeH="0" baseline="0" noProof="0" dirty="0" err="1">
                <a:ln>
                  <a:noFill/>
                </a:ln>
                <a:solidFill>
                  <a:srgbClr val="0000FF"/>
                </a:solidFill>
                <a:effectLst/>
                <a:uLnTx/>
                <a:uFillTx/>
                <a:latin typeface="Calibri (Headings)"/>
              </a:rPr>
              <a:t>trình</a:t>
            </a:r>
            <a:r>
              <a:rPr kumimoji="0" lang="en-US" sz="4000" b="1" u="none" strike="noStrike" kern="1200" cap="none" spc="0" normalizeH="0" baseline="0" noProof="0" dirty="0">
                <a:ln>
                  <a:noFill/>
                </a:ln>
                <a:solidFill>
                  <a:srgbClr val="0000FF"/>
                </a:solidFill>
                <a:effectLst/>
                <a:uLnTx/>
                <a:uFillTx/>
                <a:latin typeface="Calibri (Headings)"/>
              </a:rPr>
              <a:t> </a:t>
            </a:r>
            <a:r>
              <a:rPr kumimoji="0" lang="en-US" sz="4000" b="1" u="none" strike="noStrike" kern="1200" cap="none" spc="0" normalizeH="0" baseline="0" noProof="0" dirty="0" err="1">
                <a:ln>
                  <a:noFill/>
                </a:ln>
                <a:solidFill>
                  <a:srgbClr val="0000FF"/>
                </a:solidFill>
                <a:effectLst/>
                <a:uLnTx/>
                <a:uFillTx/>
                <a:latin typeface="Calibri (Headings)"/>
              </a:rPr>
              <a:t>nghiên</a:t>
            </a:r>
            <a:r>
              <a:rPr kumimoji="0" lang="en-US" sz="4000" b="1" u="none" strike="noStrike" kern="1200" cap="none" spc="0" normalizeH="0" baseline="0" noProof="0" dirty="0">
                <a:ln>
                  <a:noFill/>
                </a:ln>
                <a:solidFill>
                  <a:srgbClr val="0000FF"/>
                </a:solidFill>
                <a:effectLst/>
                <a:uLnTx/>
                <a:uFillTx/>
                <a:latin typeface="Calibri (Headings)"/>
              </a:rPr>
              <a:t> </a:t>
            </a:r>
            <a:r>
              <a:rPr kumimoji="0" lang="en-US" sz="4000" b="1" u="none" strike="noStrike" kern="1200" cap="none" spc="0" normalizeH="0" baseline="0" noProof="0" dirty="0" err="1">
                <a:ln>
                  <a:noFill/>
                </a:ln>
                <a:solidFill>
                  <a:srgbClr val="0000FF"/>
                </a:solidFill>
                <a:effectLst/>
                <a:uLnTx/>
                <a:uFillTx/>
                <a:latin typeface="Calibri (Headings)"/>
              </a:rPr>
              <a:t>cứu</a:t>
            </a:r>
            <a:r>
              <a:rPr kumimoji="0" lang="en-US" sz="4000" b="1" u="none" strike="noStrike" kern="1200" cap="none" spc="0" normalizeH="0" baseline="0" noProof="0" dirty="0">
                <a:ln>
                  <a:noFill/>
                </a:ln>
                <a:solidFill>
                  <a:srgbClr val="0000FF"/>
                </a:solidFill>
                <a:effectLst/>
                <a:uLnTx/>
                <a:uFillTx/>
                <a:latin typeface="Calibri (Headings)"/>
              </a:rPr>
              <a:t> </a:t>
            </a:r>
            <a:r>
              <a:rPr kumimoji="0" lang="en-US" sz="4000" b="1" u="none" strike="noStrike" kern="1200" cap="none" spc="0" normalizeH="0" baseline="0" noProof="0" dirty="0" err="1">
                <a:ln>
                  <a:noFill/>
                </a:ln>
                <a:solidFill>
                  <a:srgbClr val="0000FF"/>
                </a:solidFill>
                <a:effectLst/>
                <a:uLnTx/>
                <a:uFillTx/>
                <a:latin typeface="Calibri (Headings)"/>
              </a:rPr>
              <a:t>môn</a:t>
            </a:r>
            <a:r>
              <a:rPr kumimoji="0" lang="en-US" sz="4000" b="1" u="none" strike="noStrike" kern="1200" cap="none" spc="0" normalizeH="0" baseline="0" noProof="0" dirty="0">
                <a:ln>
                  <a:noFill/>
                </a:ln>
                <a:solidFill>
                  <a:srgbClr val="0000FF"/>
                </a:solidFill>
                <a:effectLst/>
                <a:uLnTx/>
                <a:uFillTx/>
                <a:latin typeface="Calibri (Headings)"/>
              </a:rPr>
              <a:t> Sinh </a:t>
            </a:r>
            <a:r>
              <a:rPr kumimoji="0" lang="en-US" sz="4000" b="1" u="none" strike="noStrike" kern="1200" cap="none" spc="0" normalizeH="0" baseline="0" noProof="0" dirty="0" err="1">
                <a:ln>
                  <a:noFill/>
                </a:ln>
                <a:solidFill>
                  <a:srgbClr val="0000FF"/>
                </a:solidFill>
                <a:effectLst/>
                <a:uLnTx/>
                <a:uFillTx/>
                <a:latin typeface="Calibri (Headings)"/>
              </a:rPr>
              <a:t>học</a:t>
            </a:r>
            <a:endParaRPr kumimoji="0" lang="en-US" sz="4000" b="1" u="none" strike="noStrike" kern="1200" cap="none" spc="0" normalizeH="0" baseline="0" noProof="0" dirty="0">
              <a:ln>
                <a:noFill/>
              </a:ln>
              <a:solidFill>
                <a:srgbClr val="0000FF"/>
              </a:solidFill>
              <a:effectLst/>
              <a:uLnTx/>
              <a:uFillTx/>
              <a:latin typeface="Calibri (Headings)"/>
            </a:endParaRPr>
          </a:p>
        </p:txBody>
      </p:sp>
      <p:sp>
        <p:nvSpPr>
          <p:cNvPr id="6" name="TextBox 5">
            <a:extLst>
              <a:ext uri="{FF2B5EF4-FFF2-40B4-BE49-F238E27FC236}">
                <a16:creationId xmlns:a16="http://schemas.microsoft.com/office/drawing/2014/main" id="{126174B1-1686-F260-33C4-4164C6B18D30}"/>
              </a:ext>
            </a:extLst>
          </p:cNvPr>
          <p:cNvSpPr txBox="1"/>
          <p:nvPr/>
        </p:nvSpPr>
        <p:spPr>
          <a:xfrm>
            <a:off x="812984" y="4799592"/>
            <a:ext cx="7772400" cy="1380378"/>
          </a:xfrm>
          <a:prstGeom prst="rect">
            <a:avLst/>
          </a:prstGeom>
          <a:noFill/>
        </p:spPr>
        <p:txBody>
          <a:bodyPr wrap="square">
            <a:spAutoFit/>
          </a:bodyPr>
          <a:lstStyle/>
          <a:p>
            <a:pPr marL="0" marR="0" indent="180340" algn="ctr">
              <a:lnSpc>
                <a:spcPct val="107000"/>
              </a:lnSpc>
              <a:spcBef>
                <a:spcPts val="0"/>
              </a:spcBef>
              <a:spcAft>
                <a:spcPts val="0"/>
              </a:spcAft>
            </a:pPr>
            <a:r>
              <a:rPr lang="en-US" sz="4000" b="1" i="1" dirty="0" err="1">
                <a:solidFill>
                  <a:srgbClr val="00B050"/>
                </a:solidFill>
                <a:cs typeface="Calibri" panose="020F0502020204030204" pitchFamily="34" charset="0"/>
              </a:rPr>
              <a:t>Nêu</a:t>
            </a:r>
            <a:r>
              <a:rPr lang="en-US" sz="4000" b="1" i="1" dirty="0">
                <a:solidFill>
                  <a:srgbClr val="00B050"/>
                </a:solidFill>
                <a:cs typeface="Calibri" panose="020F0502020204030204" pitchFamily="34" charset="0"/>
              </a:rPr>
              <a:t> các </a:t>
            </a:r>
            <a:r>
              <a:rPr lang="en-US" sz="4000" b="1" i="1" dirty="0" err="1">
                <a:solidFill>
                  <a:srgbClr val="00B050"/>
                </a:solidFill>
                <a:cs typeface="Calibri" panose="020F0502020204030204" pitchFamily="34" charset="0"/>
              </a:rPr>
              <a:t>kĩ</a:t>
            </a:r>
            <a:r>
              <a:rPr lang="en-US" sz="4000" b="1" i="1" dirty="0">
                <a:solidFill>
                  <a:srgbClr val="00B050"/>
                </a:solidFill>
                <a:cs typeface="Calibri" panose="020F0502020204030204" pitchFamily="34" charset="0"/>
              </a:rPr>
              <a:t> </a:t>
            </a:r>
            <a:r>
              <a:rPr lang="en-US" sz="4000" b="1" i="1" dirty="0" err="1">
                <a:solidFill>
                  <a:srgbClr val="00B050"/>
                </a:solidFill>
                <a:cs typeface="Calibri" panose="020F0502020204030204" pitchFamily="34" charset="0"/>
              </a:rPr>
              <a:t>năng</a:t>
            </a:r>
            <a:r>
              <a:rPr lang="en-US" sz="4000" b="1" i="1" dirty="0">
                <a:solidFill>
                  <a:srgbClr val="00B050"/>
                </a:solidFill>
                <a:cs typeface="Calibri" panose="020F0502020204030204" pitchFamily="34" charset="0"/>
              </a:rPr>
              <a:t> </a:t>
            </a:r>
            <a:r>
              <a:rPr lang="en-US" sz="4000" b="1" i="1" dirty="0" err="1">
                <a:solidFill>
                  <a:srgbClr val="00B050"/>
                </a:solidFill>
                <a:cs typeface="Calibri" panose="020F0502020204030204" pitchFamily="34" charset="0"/>
              </a:rPr>
              <a:t>trong</a:t>
            </a:r>
            <a:r>
              <a:rPr lang="en-US" sz="4000" b="1" i="1" dirty="0">
                <a:solidFill>
                  <a:srgbClr val="00B050"/>
                </a:solidFill>
                <a:cs typeface="Calibri" panose="020F0502020204030204" pitchFamily="34" charset="0"/>
              </a:rPr>
              <a:t> </a:t>
            </a:r>
            <a:r>
              <a:rPr lang="en-US" sz="4000" b="1" i="1" dirty="0" err="1">
                <a:solidFill>
                  <a:srgbClr val="00B050"/>
                </a:solidFill>
                <a:cs typeface="Calibri" panose="020F0502020204030204" pitchFamily="34" charset="0"/>
              </a:rPr>
              <a:t>tiến</a:t>
            </a:r>
            <a:r>
              <a:rPr lang="en-US" sz="4000" b="1" i="1" dirty="0">
                <a:solidFill>
                  <a:srgbClr val="00B050"/>
                </a:solidFill>
                <a:cs typeface="Calibri" panose="020F0502020204030204" pitchFamily="34" charset="0"/>
              </a:rPr>
              <a:t> </a:t>
            </a:r>
            <a:r>
              <a:rPr lang="en-US" sz="4000" b="1" i="1" dirty="0" err="1">
                <a:solidFill>
                  <a:srgbClr val="00B050"/>
                </a:solidFill>
                <a:cs typeface="Calibri" panose="020F0502020204030204" pitchFamily="34" charset="0"/>
              </a:rPr>
              <a:t>trình</a:t>
            </a:r>
            <a:r>
              <a:rPr lang="en-US" sz="4000" b="1" i="1" dirty="0">
                <a:solidFill>
                  <a:srgbClr val="00B050"/>
                </a:solidFill>
                <a:cs typeface="Calibri" panose="020F0502020204030204" pitchFamily="34" charset="0"/>
              </a:rPr>
              <a:t> </a:t>
            </a:r>
            <a:r>
              <a:rPr lang="en-US" sz="4000" b="1" i="1" dirty="0" err="1">
                <a:solidFill>
                  <a:srgbClr val="00B050"/>
                </a:solidFill>
                <a:cs typeface="Calibri" panose="020F0502020204030204" pitchFamily="34" charset="0"/>
              </a:rPr>
              <a:t>nghiên</a:t>
            </a:r>
            <a:r>
              <a:rPr lang="en-US" sz="4000" b="1" i="1" dirty="0">
                <a:solidFill>
                  <a:srgbClr val="00B050"/>
                </a:solidFill>
                <a:cs typeface="Calibri" panose="020F0502020204030204" pitchFamily="34" charset="0"/>
              </a:rPr>
              <a:t> </a:t>
            </a:r>
            <a:r>
              <a:rPr lang="en-US" sz="4000" b="1" i="1" dirty="0" err="1">
                <a:solidFill>
                  <a:srgbClr val="00B050"/>
                </a:solidFill>
                <a:cs typeface="Calibri" panose="020F0502020204030204" pitchFamily="34" charset="0"/>
              </a:rPr>
              <a:t>cứu</a:t>
            </a:r>
            <a:r>
              <a:rPr lang="en-US" sz="4000" b="1" i="1" dirty="0">
                <a:solidFill>
                  <a:srgbClr val="00B050"/>
                </a:solidFill>
                <a:cs typeface="Calibri" panose="020F0502020204030204" pitchFamily="34" charset="0"/>
              </a:rPr>
              <a:t> </a:t>
            </a:r>
            <a:r>
              <a:rPr lang="en-US" sz="4000" b="1" i="1" dirty="0" err="1">
                <a:solidFill>
                  <a:srgbClr val="00B050"/>
                </a:solidFill>
                <a:cs typeface="Calibri" panose="020F0502020204030204" pitchFamily="34" charset="0"/>
              </a:rPr>
              <a:t>môn</a:t>
            </a:r>
            <a:r>
              <a:rPr lang="en-US" sz="4000" b="1" i="1" dirty="0">
                <a:solidFill>
                  <a:srgbClr val="00B050"/>
                </a:solidFill>
                <a:cs typeface="Calibri" panose="020F0502020204030204" pitchFamily="34" charset="0"/>
              </a:rPr>
              <a:t> Sinh </a:t>
            </a:r>
            <a:r>
              <a:rPr lang="en-US" sz="4000" b="1" i="1" dirty="0" err="1">
                <a:solidFill>
                  <a:srgbClr val="00B050"/>
                </a:solidFill>
                <a:cs typeface="Calibri" panose="020F0502020204030204" pitchFamily="34" charset="0"/>
              </a:rPr>
              <a:t>học</a:t>
            </a:r>
            <a:r>
              <a:rPr lang="en-US" sz="4000" b="1" i="1" dirty="0">
                <a:solidFill>
                  <a:srgbClr val="00B050"/>
                </a:solidFill>
                <a:cs typeface="Calibri" panose="020F0502020204030204" pitchFamily="34" charset="0"/>
              </a:rPr>
              <a:t>?</a:t>
            </a:r>
          </a:p>
        </p:txBody>
      </p:sp>
      <p:grpSp>
        <p:nvGrpSpPr>
          <p:cNvPr id="7" name="Group 6"/>
          <p:cNvGrpSpPr>
            <a:grpSpLocks/>
          </p:cNvGrpSpPr>
          <p:nvPr/>
        </p:nvGrpSpPr>
        <p:grpSpPr bwMode="auto">
          <a:xfrm>
            <a:off x="11450070" y="1529114"/>
            <a:ext cx="5786186" cy="8446134"/>
            <a:chOff x="2135009" y="1524000"/>
            <a:chExt cx="4044310" cy="5334786"/>
          </a:xfrm>
        </p:grpSpPr>
        <p:grpSp>
          <p:nvGrpSpPr>
            <p:cNvPr id="8" name="Group 5"/>
            <p:cNvGrpSpPr>
              <a:grpSpLocks/>
            </p:cNvGrpSpPr>
            <p:nvPr/>
          </p:nvGrpSpPr>
          <p:grpSpPr bwMode="auto">
            <a:xfrm>
              <a:off x="2135009" y="1524000"/>
              <a:ext cx="4044310" cy="5334786"/>
              <a:chOff x="2135009" y="1524000"/>
              <a:chExt cx="4044310" cy="5334786"/>
            </a:xfrm>
          </p:grpSpPr>
          <p:sp>
            <p:nvSpPr>
              <p:cNvPr id="13" name="Rounded Rectangle 12"/>
              <p:cNvSpPr/>
              <p:nvPr/>
            </p:nvSpPr>
            <p:spPr>
              <a:xfrm>
                <a:off x="2143203" y="1524000"/>
                <a:ext cx="3995126" cy="838123"/>
              </a:xfrm>
              <a:prstGeom prst="roundRect">
                <a:avLst/>
              </a:prstGeom>
              <a:solidFill>
                <a:srgbClr val="FFFFCC"/>
              </a:solidFill>
              <a:ln w="25400" cap="flat" cmpd="sng" algn="ctr">
                <a:solidFill>
                  <a:srgbClr val="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4" name="Rounded Rectangle 13"/>
              <p:cNvSpPr/>
              <p:nvPr/>
            </p:nvSpPr>
            <p:spPr>
              <a:xfrm>
                <a:off x="2159075" y="3622482"/>
                <a:ext cx="3995126" cy="757324"/>
              </a:xfrm>
              <a:prstGeom prst="roundRect">
                <a:avLst/>
              </a:prstGeom>
              <a:solidFill>
                <a:srgbClr val="FFFFCC"/>
              </a:solidFill>
              <a:ln w="25400" cap="flat" cmpd="sng" algn="ctr">
                <a:solidFill>
                  <a:srgbClr val="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5" name="Rounded Rectangle 14"/>
              <p:cNvSpPr/>
              <p:nvPr/>
            </p:nvSpPr>
            <p:spPr>
              <a:xfrm>
                <a:off x="2135009" y="4808081"/>
                <a:ext cx="3995126" cy="965112"/>
              </a:xfrm>
              <a:prstGeom prst="roundRect">
                <a:avLst/>
              </a:prstGeom>
              <a:solidFill>
                <a:srgbClr val="FFFFCC"/>
              </a:solidFill>
              <a:ln w="25400" cap="flat" cmpd="sng" algn="ctr">
                <a:solidFill>
                  <a:srgbClr val="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6" name="Rounded Rectangle 15"/>
              <p:cNvSpPr/>
              <p:nvPr/>
            </p:nvSpPr>
            <p:spPr>
              <a:xfrm>
                <a:off x="2184193" y="6128603"/>
                <a:ext cx="3995126" cy="730183"/>
              </a:xfrm>
              <a:prstGeom prst="roundRect">
                <a:avLst/>
              </a:prstGeom>
              <a:solidFill>
                <a:srgbClr val="FFFFCC"/>
              </a:solidFill>
              <a:ln w="25400" cap="flat" cmpd="sng" algn="ctr">
                <a:solidFill>
                  <a:srgbClr val="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8" name="Rounded Rectangle 17"/>
              <p:cNvSpPr/>
              <p:nvPr/>
            </p:nvSpPr>
            <p:spPr>
              <a:xfrm>
                <a:off x="2159075" y="2701817"/>
                <a:ext cx="3995126" cy="634942"/>
              </a:xfrm>
              <a:prstGeom prst="roundRect">
                <a:avLst/>
              </a:prstGeom>
              <a:solidFill>
                <a:srgbClr val="FFFFCC"/>
              </a:solidFill>
              <a:ln w="25400" cap="flat" cmpd="sng" algn="ctr">
                <a:solidFill>
                  <a:srgbClr val="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grpSp>
        <p:sp>
          <p:nvSpPr>
            <p:cNvPr id="9" name="Down Arrow 8"/>
            <p:cNvSpPr/>
            <p:nvPr/>
          </p:nvSpPr>
          <p:spPr>
            <a:xfrm>
              <a:off x="3886011" y="2362123"/>
              <a:ext cx="380942" cy="339694"/>
            </a:xfrm>
            <a:prstGeom prst="downArrow">
              <a:avLst/>
            </a:prstGeom>
            <a:solidFill>
              <a:srgbClr val="0000FF"/>
            </a:solidFill>
            <a:ln w="25400" cap="flat" cmpd="sng" algn="ctr">
              <a:solidFill>
                <a:srgbClr val="0000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0" name="Down Arrow 9"/>
            <p:cNvSpPr/>
            <p:nvPr/>
          </p:nvSpPr>
          <p:spPr>
            <a:xfrm>
              <a:off x="3886011" y="3357395"/>
              <a:ext cx="380942" cy="261913"/>
            </a:xfrm>
            <a:prstGeom prst="downArrow">
              <a:avLst/>
            </a:prstGeom>
            <a:solidFill>
              <a:srgbClr val="0000FF"/>
            </a:solidFill>
            <a:ln w="25400" cap="flat" cmpd="sng" algn="ctr">
              <a:solidFill>
                <a:srgbClr val="0000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1" name="Down Arrow 10"/>
            <p:cNvSpPr/>
            <p:nvPr/>
          </p:nvSpPr>
          <p:spPr>
            <a:xfrm>
              <a:off x="3877836" y="4424891"/>
              <a:ext cx="380942" cy="338106"/>
            </a:xfrm>
            <a:prstGeom prst="downArrow">
              <a:avLst/>
            </a:prstGeom>
            <a:solidFill>
              <a:srgbClr val="0000FF"/>
            </a:solidFill>
            <a:ln w="25400" cap="flat" cmpd="sng" algn="ctr">
              <a:solidFill>
                <a:srgbClr val="0000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2" name="Down Arrow 11"/>
            <p:cNvSpPr/>
            <p:nvPr/>
          </p:nvSpPr>
          <p:spPr>
            <a:xfrm>
              <a:off x="3877837" y="5784115"/>
              <a:ext cx="380942" cy="339694"/>
            </a:xfrm>
            <a:prstGeom prst="downArrow">
              <a:avLst/>
            </a:prstGeom>
            <a:solidFill>
              <a:srgbClr val="0000FF"/>
            </a:solidFill>
            <a:ln w="25400" cap="flat" cmpd="sng" algn="ctr">
              <a:solidFill>
                <a:srgbClr val="0000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grpSp>
      <p:grpSp>
        <p:nvGrpSpPr>
          <p:cNvPr id="19" name="Group 18"/>
          <p:cNvGrpSpPr>
            <a:grpSpLocks/>
          </p:cNvGrpSpPr>
          <p:nvPr/>
        </p:nvGrpSpPr>
        <p:grpSpPr bwMode="auto">
          <a:xfrm>
            <a:off x="11011334" y="3986715"/>
            <a:ext cx="357619" cy="3402131"/>
            <a:chOff x="2953801" y="2411311"/>
            <a:chExt cx="252705" cy="2057400"/>
          </a:xfrm>
        </p:grpSpPr>
        <p:cxnSp>
          <p:nvCxnSpPr>
            <p:cNvPr id="20" name="Straight Connector 19"/>
            <p:cNvCxnSpPr/>
            <p:nvPr/>
          </p:nvCxnSpPr>
          <p:spPr>
            <a:xfrm flipH="1" flipV="1">
              <a:off x="2953801" y="4468711"/>
              <a:ext cx="205323" cy="0"/>
            </a:xfrm>
            <a:prstGeom prst="line">
              <a:avLst/>
            </a:prstGeom>
            <a:noFill/>
            <a:ln w="38100" cap="flat" cmpd="sng" algn="ctr">
              <a:solidFill>
                <a:srgbClr val="FF0000"/>
              </a:solidFill>
              <a:prstDash val="solid"/>
            </a:ln>
            <a:effectLst/>
          </p:spPr>
        </p:cxnSp>
        <p:cxnSp>
          <p:nvCxnSpPr>
            <p:cNvPr id="21" name="Straight Arrow Connector 20"/>
            <p:cNvCxnSpPr/>
            <p:nvPr/>
          </p:nvCxnSpPr>
          <p:spPr>
            <a:xfrm flipV="1">
              <a:off x="2953801" y="2411311"/>
              <a:ext cx="252705" cy="0"/>
            </a:xfrm>
            <a:prstGeom prst="straightConnector1">
              <a:avLst/>
            </a:prstGeom>
            <a:noFill/>
            <a:ln w="38100" cap="flat" cmpd="sng" algn="ctr">
              <a:solidFill>
                <a:srgbClr val="FF0000"/>
              </a:solidFill>
              <a:prstDash val="solid"/>
              <a:tailEnd type="triangle"/>
            </a:ln>
            <a:effectLst/>
          </p:spPr>
        </p:cxnSp>
        <p:cxnSp>
          <p:nvCxnSpPr>
            <p:cNvPr id="22" name="Straight Connector 21"/>
            <p:cNvCxnSpPr/>
            <p:nvPr/>
          </p:nvCxnSpPr>
          <p:spPr>
            <a:xfrm>
              <a:off x="2953801" y="2411311"/>
              <a:ext cx="0" cy="2057400"/>
            </a:xfrm>
            <a:prstGeom prst="line">
              <a:avLst/>
            </a:prstGeom>
            <a:noFill/>
            <a:ln w="38100" cap="flat" cmpd="sng" algn="ctr">
              <a:solidFill>
                <a:srgbClr val="FF0000"/>
              </a:solidFill>
              <a:prstDash val="solid"/>
            </a:ln>
            <a:effectLst/>
          </p:spPr>
        </p:cxnSp>
      </p:grpSp>
      <p:grpSp>
        <p:nvGrpSpPr>
          <p:cNvPr id="23" name="Group 22"/>
          <p:cNvGrpSpPr>
            <a:grpSpLocks/>
          </p:cNvGrpSpPr>
          <p:nvPr/>
        </p:nvGrpSpPr>
        <p:grpSpPr bwMode="auto">
          <a:xfrm>
            <a:off x="8721060" y="3519057"/>
            <a:ext cx="2057073" cy="4525859"/>
            <a:chOff x="978880" y="2971799"/>
            <a:chExt cx="910897" cy="2121238"/>
          </a:xfrm>
        </p:grpSpPr>
        <p:sp>
          <p:nvSpPr>
            <p:cNvPr id="24" name="Rounded Rectangle 23"/>
            <p:cNvSpPr/>
            <p:nvPr/>
          </p:nvSpPr>
          <p:spPr>
            <a:xfrm rot="16200000">
              <a:off x="422292" y="3615669"/>
              <a:ext cx="2057400" cy="769660"/>
            </a:xfrm>
            <a:prstGeom prst="roundRect">
              <a:avLst/>
            </a:prstGeom>
            <a:solidFill>
              <a:srgbClr val="66CCFF"/>
            </a:solidFill>
            <a:ln w="25400" cap="flat" cmpd="sng" algn="ctr">
              <a:solidFill>
                <a:srgbClr val="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25" name="TextBox 27"/>
            <p:cNvSpPr txBox="1">
              <a:spLocks noChangeArrowheads="1"/>
            </p:cNvSpPr>
            <p:nvPr/>
          </p:nvSpPr>
          <p:spPr bwMode="auto">
            <a:xfrm>
              <a:off x="978880" y="3066160"/>
              <a:ext cx="910897" cy="202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0" fontAlgn="base" latinLnBrk="0" hangingPunct="0">
                <a:lnSpc>
                  <a:spcPct val="150000"/>
                </a:lnSpc>
                <a:spcBef>
                  <a:spcPct val="0"/>
                </a:spcBef>
                <a:spcAft>
                  <a:spcPct val="0"/>
                </a:spcAft>
                <a:buClrTx/>
                <a:buSzTx/>
                <a:buFontTx/>
                <a:buNone/>
                <a:tabLst/>
                <a:defRPr/>
              </a:pPr>
              <a:r>
                <a:rPr kumimoji="0" lang="en-US" altLang="en-US" sz="36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Nếu</a:t>
              </a:r>
              <a:endParaRPr kumimoji="0" lang="en-US" alt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a:p>
              <a:pPr marL="0" marR="0" lvl="0" indent="0" algn="ctr" defTabSz="914400" eaLnBrk="0" fontAlgn="base" latinLnBrk="0" hangingPunct="0">
                <a:lnSpc>
                  <a:spcPct val="15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altLang="en-US" sz="36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bác</a:t>
              </a:r>
              <a:r>
                <a:rPr kumimoji="0" lang="en-US" alt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altLang="en-US" sz="36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bỏ</a:t>
              </a:r>
              <a:r>
                <a:rPr kumimoji="0" lang="en-US" alt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altLang="en-US" sz="36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a:t>
              </a:r>
              <a:r>
                <a:rPr kumimoji="0" lang="en-US" alt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altLang="en-US" sz="36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thuyết</a:t>
              </a:r>
              <a:endParaRPr kumimoji="0" lang="en-US" alt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
        <p:nvSpPr>
          <p:cNvPr id="26" name="TextBox 25"/>
          <p:cNvSpPr txBox="1">
            <a:spLocks noChangeArrowheads="1"/>
          </p:cNvSpPr>
          <p:nvPr/>
        </p:nvSpPr>
        <p:spPr bwMode="auto">
          <a:xfrm>
            <a:off x="11484500" y="1607070"/>
            <a:ext cx="57158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3600" b="1" dirty="0" err="1">
                <a:solidFill>
                  <a:srgbClr val="000000"/>
                </a:solidFill>
                <a:latin typeface="Calibri" panose="020F0502020204030204" pitchFamily="34" charset="0"/>
                <a:cs typeface="Calibri" panose="020F0502020204030204" pitchFamily="34" charset="0"/>
              </a:rPr>
              <a:t>Quan</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sát</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và</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đặt</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câu</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hỏi</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nghiên</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cứu</a:t>
            </a:r>
            <a:r>
              <a:rPr lang="en-US" altLang="en-US" sz="3600" b="1" dirty="0">
                <a:solidFill>
                  <a:srgbClr val="000000"/>
                </a:solidFill>
                <a:latin typeface="Calibri" panose="020F0502020204030204" pitchFamily="34" charset="0"/>
                <a:cs typeface="Calibri" panose="020F0502020204030204" pitchFamily="34" charset="0"/>
              </a:rPr>
              <a:t>.</a:t>
            </a:r>
          </a:p>
        </p:txBody>
      </p:sp>
      <p:sp>
        <p:nvSpPr>
          <p:cNvPr id="28" name="TextBox 27"/>
          <p:cNvSpPr txBox="1">
            <a:spLocks noChangeArrowheads="1"/>
          </p:cNvSpPr>
          <p:nvPr/>
        </p:nvSpPr>
        <p:spPr bwMode="auto">
          <a:xfrm>
            <a:off x="11461793" y="3519057"/>
            <a:ext cx="57158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3600" b="1" dirty="0" err="1">
                <a:solidFill>
                  <a:srgbClr val="000000"/>
                </a:solidFill>
                <a:latin typeface="Calibri" panose="020F0502020204030204" pitchFamily="34" charset="0"/>
                <a:cs typeface="Calibri" panose="020F0502020204030204" pitchFamily="34" charset="0"/>
              </a:rPr>
              <a:t>Xây</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dựng</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giải</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thuyết</a:t>
            </a:r>
            <a:endParaRPr lang="en-US" altLang="en-US" sz="3600" b="1" dirty="0">
              <a:solidFill>
                <a:srgbClr val="000000"/>
              </a:solidFill>
              <a:latin typeface="Calibri" panose="020F0502020204030204" pitchFamily="34" charset="0"/>
              <a:cs typeface="Calibri" panose="020F0502020204030204" pitchFamily="34" charset="0"/>
            </a:endParaRPr>
          </a:p>
        </p:txBody>
      </p:sp>
      <p:sp>
        <p:nvSpPr>
          <p:cNvPr id="29" name="TextBox 28"/>
          <p:cNvSpPr txBox="1">
            <a:spLocks noChangeArrowheads="1"/>
          </p:cNvSpPr>
          <p:nvPr/>
        </p:nvSpPr>
        <p:spPr bwMode="auto">
          <a:xfrm>
            <a:off x="11587826" y="4889617"/>
            <a:ext cx="558978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3600" b="1" dirty="0" err="1">
                <a:solidFill>
                  <a:srgbClr val="000000"/>
                </a:solidFill>
                <a:latin typeface="Calibri" panose="020F0502020204030204" pitchFamily="34" charset="0"/>
                <a:cs typeface="Calibri" panose="020F0502020204030204" pitchFamily="34" charset="0"/>
              </a:rPr>
              <a:t>Thiết</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kế</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và</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tiến</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hành</a:t>
            </a:r>
            <a:endParaRPr lang="en-US" altLang="en-US" sz="3600" b="1" dirty="0">
              <a:solidFill>
                <a:srgbClr val="000000"/>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buFontTx/>
              <a:buNone/>
            </a:pP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thí</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nghiệm</a:t>
            </a:r>
            <a:endParaRPr lang="en-US" altLang="en-US" sz="3600" b="1" dirty="0">
              <a:solidFill>
                <a:srgbClr val="000000"/>
              </a:solidFill>
              <a:latin typeface="Calibri" panose="020F0502020204030204" pitchFamily="34" charset="0"/>
              <a:cs typeface="Calibri" panose="020F0502020204030204" pitchFamily="34" charset="0"/>
            </a:endParaRPr>
          </a:p>
        </p:txBody>
      </p:sp>
      <p:sp>
        <p:nvSpPr>
          <p:cNvPr id="30" name="TextBox 29"/>
          <p:cNvSpPr txBox="1">
            <a:spLocks noChangeArrowheads="1"/>
          </p:cNvSpPr>
          <p:nvPr/>
        </p:nvSpPr>
        <p:spPr bwMode="auto">
          <a:xfrm>
            <a:off x="11421142" y="6844589"/>
            <a:ext cx="558978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3600" b="1" dirty="0" err="1">
                <a:solidFill>
                  <a:srgbClr val="000000"/>
                </a:solidFill>
                <a:latin typeface="Calibri" panose="020F0502020204030204" pitchFamily="34" charset="0"/>
                <a:cs typeface="Calibri" panose="020F0502020204030204" pitchFamily="34" charset="0"/>
              </a:rPr>
              <a:t>Điều</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tra</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khảo</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sát</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thực</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địa</a:t>
            </a:r>
            <a:r>
              <a:rPr lang="en-US" altLang="en-US" sz="3600" b="1" dirty="0">
                <a:solidFill>
                  <a:srgbClr val="000000"/>
                </a:solidFill>
                <a:latin typeface="Calibri" panose="020F0502020204030204" pitchFamily="34" charset="0"/>
                <a:cs typeface="Calibri" panose="020F0502020204030204" pitchFamily="34" charset="0"/>
              </a:rPr>
              <a:t> hay các </a:t>
            </a:r>
            <a:r>
              <a:rPr lang="en-US" altLang="en-US" sz="3600" b="1" dirty="0" err="1">
                <a:solidFill>
                  <a:srgbClr val="000000"/>
                </a:solidFill>
                <a:latin typeface="Calibri" panose="020F0502020204030204" pitchFamily="34" charset="0"/>
                <a:cs typeface="Calibri" panose="020F0502020204030204" pitchFamily="34" charset="0"/>
              </a:rPr>
              <a:t>thí</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nghiệm</a:t>
            </a:r>
            <a:endParaRPr lang="en-US" altLang="en-US" sz="3600" b="1" dirty="0">
              <a:solidFill>
                <a:srgbClr val="000000"/>
              </a:solidFill>
              <a:latin typeface="Calibri" panose="020F0502020204030204" pitchFamily="34" charset="0"/>
              <a:cs typeface="Calibri" panose="020F0502020204030204" pitchFamily="34" charset="0"/>
            </a:endParaRPr>
          </a:p>
        </p:txBody>
      </p:sp>
      <p:sp>
        <p:nvSpPr>
          <p:cNvPr id="31" name="TextBox 30"/>
          <p:cNvSpPr txBox="1">
            <a:spLocks noChangeArrowheads="1"/>
          </p:cNvSpPr>
          <p:nvPr/>
        </p:nvSpPr>
        <p:spPr bwMode="auto">
          <a:xfrm>
            <a:off x="11547516" y="8827656"/>
            <a:ext cx="558978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3600" b="1" dirty="0" err="1">
                <a:solidFill>
                  <a:srgbClr val="000000"/>
                </a:solidFill>
                <a:latin typeface="Calibri" panose="020F0502020204030204" pitchFamily="34" charset="0"/>
                <a:cs typeface="Calibri" panose="020F0502020204030204" pitchFamily="34" charset="0"/>
              </a:rPr>
              <a:t>Làm</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báo</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cáo</a:t>
            </a:r>
            <a:r>
              <a:rPr lang="en-US" altLang="en-US" sz="3600" b="1" dirty="0">
                <a:solidFill>
                  <a:srgbClr val="000000"/>
                </a:solidFill>
                <a:latin typeface="Calibri" panose="020F0502020204030204" pitchFamily="34" charset="0"/>
                <a:cs typeface="Calibri" panose="020F0502020204030204" pitchFamily="34" charset="0"/>
              </a:rPr>
              <a:t> </a:t>
            </a:r>
          </a:p>
          <a:p>
            <a:pPr algn="ctr" eaLnBrk="0" fontAlgn="base" hangingPunct="0">
              <a:spcBef>
                <a:spcPct val="0"/>
              </a:spcBef>
              <a:spcAft>
                <a:spcPct val="0"/>
              </a:spcAft>
              <a:buFontTx/>
              <a:buNone/>
            </a:pPr>
            <a:r>
              <a:rPr lang="en-US" altLang="en-US" sz="3600" b="1" dirty="0" err="1">
                <a:solidFill>
                  <a:srgbClr val="000000"/>
                </a:solidFill>
                <a:latin typeface="Calibri" panose="020F0502020204030204" pitchFamily="34" charset="0"/>
                <a:cs typeface="Calibri" panose="020F0502020204030204" pitchFamily="34" charset="0"/>
              </a:rPr>
              <a:t>kết</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quả</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nghiên</a:t>
            </a:r>
            <a:r>
              <a:rPr lang="en-US" altLang="en-US" sz="3600" b="1" dirty="0">
                <a:solidFill>
                  <a:srgbClr val="000000"/>
                </a:solidFill>
                <a:latin typeface="Calibri" panose="020F0502020204030204" pitchFamily="34" charset="0"/>
                <a:cs typeface="Calibri" panose="020F0502020204030204" pitchFamily="34" charset="0"/>
              </a:rPr>
              <a:t> </a:t>
            </a:r>
            <a:r>
              <a:rPr lang="en-US" altLang="en-US" sz="3600" b="1" dirty="0" err="1">
                <a:solidFill>
                  <a:srgbClr val="000000"/>
                </a:solidFill>
                <a:latin typeface="Calibri" panose="020F0502020204030204" pitchFamily="34" charset="0"/>
                <a:cs typeface="Calibri" panose="020F0502020204030204" pitchFamily="34" charset="0"/>
              </a:rPr>
              <a:t>cứu</a:t>
            </a:r>
            <a:endParaRPr lang="en-US" altLang="en-US" sz="3600" b="1" dirty="0">
              <a:solidFill>
                <a:srgbClr val="0000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A57E6DA-DD28-37C8-F672-16399D9A8649}"/>
              </a:ext>
            </a:extLst>
          </p:cNvPr>
          <p:cNvPicPr>
            <a:picLocks noChangeAspect="1"/>
          </p:cNvPicPr>
          <p:nvPr/>
        </p:nvPicPr>
        <p:blipFill>
          <a:blip r:embed="rId4"/>
          <a:stretch>
            <a:fillRect/>
          </a:stretch>
        </p:blipFill>
        <p:spPr>
          <a:xfrm>
            <a:off x="4078301" y="-80063"/>
            <a:ext cx="10565284" cy="1835055"/>
          </a:xfrm>
          <a:prstGeom prst="rect">
            <a:avLst/>
          </a:prstGeom>
        </p:spPr>
      </p:pic>
      <p:pic>
        <p:nvPicPr>
          <p:cNvPr id="3" name="Picture 2">
            <a:extLst>
              <a:ext uri="{FF2B5EF4-FFF2-40B4-BE49-F238E27FC236}">
                <a16:creationId xmlns:a16="http://schemas.microsoft.com/office/drawing/2014/main" id="{9B9B4D3A-E771-1FA2-2E52-B7FBEC86F27A}"/>
              </a:ext>
            </a:extLst>
          </p:cNvPr>
          <p:cNvPicPr>
            <a:picLocks noChangeAspect="1"/>
          </p:cNvPicPr>
          <p:nvPr/>
        </p:nvPicPr>
        <p:blipFill>
          <a:blip r:embed="rId5"/>
          <a:stretch>
            <a:fillRect/>
          </a:stretch>
        </p:blipFill>
        <p:spPr>
          <a:xfrm>
            <a:off x="228600" y="8064569"/>
            <a:ext cx="1828800" cy="1963416"/>
          </a:xfrm>
          <a:prstGeom prst="rect">
            <a:avLst/>
          </a:prstGeom>
        </p:spPr>
      </p:pic>
    </p:spTree>
    <p:extLst>
      <p:ext uri="{BB962C8B-B14F-4D97-AF65-F5344CB8AC3E}">
        <p14:creationId xmlns:p14="http://schemas.microsoft.com/office/powerpoint/2010/main" val="745260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barn(inVertical)">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1000"/>
                                        <p:tgtEl>
                                          <p:spTgt spid="19"/>
                                        </p:tgtEl>
                                      </p:cBhvr>
                                    </p:animEffect>
                                  </p:childTnLst>
                                </p:cTn>
                              </p:par>
                            </p:childTnLst>
                          </p:cTn>
                        </p:par>
                        <p:par>
                          <p:cTn id="51" fill="hold">
                            <p:stCondLst>
                              <p:cond delay="1000"/>
                            </p:stCondLst>
                            <p:childTnLst>
                              <p:par>
                                <p:cTn id="52" presetID="16" presetClass="entr" presetSubtype="21"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26" grpId="0"/>
      <p:bldP spid="28" grpId="0"/>
      <p:bldP spid="29" grpId="0"/>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B2BCC61E-8117-06F9-2313-41F9FEE83963}"/>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3"/>
            <a:stretch>
              <a:fillRect l="238" t="-13215" r="-238" b="-600391"/>
            </a:stretch>
          </a:blipFill>
        </p:spPr>
        <p:txBody>
          <a:bodyPr/>
          <a:lstStyle/>
          <a:p>
            <a:endParaRPr lang="en-US"/>
          </a:p>
        </p:txBody>
      </p:sp>
      <p:sp>
        <p:nvSpPr>
          <p:cNvPr id="12" name="Freeform 12"/>
          <p:cNvSpPr/>
          <p:nvPr/>
        </p:nvSpPr>
        <p:spPr>
          <a:xfrm>
            <a:off x="26504" y="5753100"/>
            <a:ext cx="3945064" cy="4114800"/>
          </a:xfrm>
          <a:custGeom>
            <a:avLst/>
            <a:gdLst/>
            <a:ahLst/>
            <a:cxnLst/>
            <a:rect l="l" t="t" r="r" b="b"/>
            <a:pathLst>
              <a:path w="3945064" h="4114800">
                <a:moveTo>
                  <a:pt x="0" y="0"/>
                </a:moveTo>
                <a:lnTo>
                  <a:pt x="3945065" y="0"/>
                </a:lnTo>
                <a:lnTo>
                  <a:pt x="39450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7"/>
          <p:cNvSpPr txBox="1"/>
          <p:nvPr/>
        </p:nvSpPr>
        <p:spPr>
          <a:xfrm>
            <a:off x="612126" y="2008989"/>
            <a:ext cx="17036522" cy="741357"/>
          </a:xfrm>
          <a:prstGeom prst="rect">
            <a:avLst/>
          </a:prstGeom>
        </p:spPr>
        <p:txBody>
          <a:bodyPr wrap="square" lIns="0" tIns="0" rIns="0" bIns="0" rtlCol="0" anchor="t">
            <a:spAutoFit/>
          </a:bodyPr>
          <a:lstStyle/>
          <a:p>
            <a:pPr>
              <a:lnSpc>
                <a:spcPts val="6300"/>
              </a:lnSpc>
              <a:spcBef>
                <a:spcPct val="0"/>
              </a:spcBef>
            </a:pPr>
            <a:r>
              <a:rPr lang="en-US" sz="4000" b="1" dirty="0">
                <a:solidFill>
                  <a:srgbClr val="0000FF"/>
                </a:solidFill>
                <a:latin typeface="Calibri (Headings)"/>
              </a:rPr>
              <a:t>3. Các </a:t>
            </a:r>
            <a:r>
              <a:rPr lang="en-US" sz="4000" b="1" dirty="0" err="1">
                <a:solidFill>
                  <a:srgbClr val="0000FF"/>
                </a:solidFill>
                <a:latin typeface="Calibri (Headings)"/>
              </a:rPr>
              <a:t>kĩ</a:t>
            </a:r>
            <a:r>
              <a:rPr lang="en-US" sz="4000" b="1" dirty="0">
                <a:solidFill>
                  <a:srgbClr val="0000FF"/>
                </a:solidFill>
                <a:latin typeface="Calibri (Headings)"/>
              </a:rPr>
              <a:t> </a:t>
            </a:r>
            <a:r>
              <a:rPr lang="en-US" sz="4000" b="1" dirty="0" err="1">
                <a:solidFill>
                  <a:srgbClr val="0000FF"/>
                </a:solidFill>
                <a:latin typeface="Calibri (Headings)"/>
              </a:rPr>
              <a:t>năng</a:t>
            </a:r>
            <a:r>
              <a:rPr lang="en-US" sz="4000" b="1" dirty="0">
                <a:solidFill>
                  <a:srgbClr val="0000FF"/>
                </a:solidFill>
                <a:latin typeface="Calibri (Headings)"/>
              </a:rPr>
              <a:t> </a:t>
            </a:r>
            <a:r>
              <a:rPr lang="en-US" sz="4000" b="1" dirty="0" err="1">
                <a:solidFill>
                  <a:srgbClr val="0000FF"/>
                </a:solidFill>
                <a:latin typeface="Calibri (Headings)"/>
              </a:rPr>
              <a:t>trong</a:t>
            </a:r>
            <a:r>
              <a:rPr lang="en-US" sz="4000" b="1" dirty="0">
                <a:solidFill>
                  <a:srgbClr val="0000FF"/>
                </a:solidFill>
                <a:latin typeface="Calibri (Headings)"/>
              </a:rPr>
              <a:t> </a:t>
            </a:r>
            <a:r>
              <a:rPr lang="en-US" sz="4000" b="1" dirty="0" err="1">
                <a:solidFill>
                  <a:srgbClr val="0000FF"/>
                </a:solidFill>
                <a:latin typeface="Calibri (Headings)"/>
              </a:rPr>
              <a:t>tiến</a:t>
            </a:r>
            <a:r>
              <a:rPr lang="en-US" sz="4000" b="1" dirty="0">
                <a:solidFill>
                  <a:srgbClr val="0000FF"/>
                </a:solidFill>
                <a:latin typeface="Calibri (Headings)"/>
              </a:rPr>
              <a:t> </a:t>
            </a:r>
            <a:r>
              <a:rPr lang="en-US" sz="4000" b="1" dirty="0" err="1">
                <a:solidFill>
                  <a:srgbClr val="0000FF"/>
                </a:solidFill>
                <a:latin typeface="Calibri (Headings)"/>
              </a:rPr>
              <a:t>trình</a:t>
            </a:r>
            <a:r>
              <a:rPr lang="en-US" sz="4000" b="1" dirty="0">
                <a:solidFill>
                  <a:srgbClr val="0000FF"/>
                </a:solidFill>
                <a:latin typeface="Calibri (Headings)"/>
              </a:rPr>
              <a:t> </a:t>
            </a:r>
            <a:r>
              <a:rPr lang="en-US" sz="4000" b="1" dirty="0" err="1">
                <a:solidFill>
                  <a:srgbClr val="0000FF"/>
                </a:solidFill>
                <a:latin typeface="Calibri (Headings)"/>
              </a:rPr>
              <a:t>nghiên</a:t>
            </a:r>
            <a:r>
              <a:rPr lang="en-US" sz="4000" b="1" dirty="0">
                <a:solidFill>
                  <a:srgbClr val="0000FF"/>
                </a:solidFill>
                <a:latin typeface="Calibri (Headings)"/>
              </a:rPr>
              <a:t> </a:t>
            </a:r>
            <a:r>
              <a:rPr lang="en-US" sz="4000" b="1" dirty="0" err="1">
                <a:solidFill>
                  <a:srgbClr val="0000FF"/>
                </a:solidFill>
                <a:latin typeface="Calibri (Headings)"/>
              </a:rPr>
              <a:t>cứu</a:t>
            </a:r>
            <a:r>
              <a:rPr lang="en-US" sz="4000" b="1" dirty="0">
                <a:solidFill>
                  <a:srgbClr val="0000FF"/>
                </a:solidFill>
                <a:latin typeface="Calibri (Headings)"/>
              </a:rPr>
              <a:t> </a:t>
            </a:r>
            <a:r>
              <a:rPr lang="en-US" sz="4000" b="1" dirty="0" err="1">
                <a:solidFill>
                  <a:srgbClr val="0000FF"/>
                </a:solidFill>
                <a:latin typeface="Calibri (Headings)"/>
              </a:rPr>
              <a:t>môn</a:t>
            </a:r>
            <a:r>
              <a:rPr lang="en-US" sz="4000" b="1" dirty="0">
                <a:solidFill>
                  <a:srgbClr val="0000FF"/>
                </a:solidFill>
                <a:latin typeface="Calibri (Headings)"/>
              </a:rPr>
              <a:t> Sinh </a:t>
            </a:r>
            <a:r>
              <a:rPr lang="en-US" sz="4000" b="1" dirty="0" err="1">
                <a:solidFill>
                  <a:srgbClr val="0000FF"/>
                </a:solidFill>
                <a:latin typeface="Calibri (Headings)"/>
              </a:rPr>
              <a:t>học</a:t>
            </a:r>
            <a:endParaRPr lang="en-US" sz="4000" b="1" dirty="0">
              <a:solidFill>
                <a:srgbClr val="0000FF"/>
              </a:solidFill>
              <a:latin typeface="Calibri (Headings)"/>
            </a:endParaRPr>
          </a:p>
        </p:txBody>
      </p:sp>
      <p:sp>
        <p:nvSpPr>
          <p:cNvPr id="19" name="TextBox 19"/>
          <p:cNvSpPr txBox="1"/>
          <p:nvPr/>
        </p:nvSpPr>
        <p:spPr>
          <a:xfrm>
            <a:off x="4455097" y="3140648"/>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1</a:t>
            </a:r>
          </a:p>
        </p:txBody>
      </p:sp>
      <p:sp>
        <p:nvSpPr>
          <p:cNvPr id="20" name="TextBox 20"/>
          <p:cNvSpPr txBox="1"/>
          <p:nvPr/>
        </p:nvSpPr>
        <p:spPr>
          <a:xfrm>
            <a:off x="4461555" y="4711700"/>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2</a:t>
            </a:r>
          </a:p>
        </p:txBody>
      </p:sp>
      <p:grpSp>
        <p:nvGrpSpPr>
          <p:cNvPr id="2" name="Group 1"/>
          <p:cNvGrpSpPr/>
          <p:nvPr/>
        </p:nvGrpSpPr>
        <p:grpSpPr>
          <a:xfrm>
            <a:off x="3560845" y="3040858"/>
            <a:ext cx="13776758" cy="3972291"/>
            <a:chOff x="3560845" y="3040858"/>
            <a:chExt cx="13776758" cy="3972291"/>
          </a:xfrm>
        </p:grpSpPr>
        <p:sp>
          <p:nvSpPr>
            <p:cNvPr id="13" name="Freeform 13"/>
            <p:cNvSpPr/>
            <p:nvPr/>
          </p:nvSpPr>
          <p:spPr>
            <a:xfrm>
              <a:off x="4037660" y="3985618"/>
              <a:ext cx="5092727" cy="3027531"/>
            </a:xfrm>
            <a:custGeom>
              <a:avLst/>
              <a:gdLst/>
              <a:ahLst/>
              <a:cxnLst/>
              <a:rect l="l" t="t" r="r" b="b"/>
              <a:pathLst>
                <a:path w="5092727" h="4287150">
                  <a:moveTo>
                    <a:pt x="0" y="0"/>
                  </a:moveTo>
                  <a:lnTo>
                    <a:pt x="5092726" y="0"/>
                  </a:lnTo>
                  <a:lnTo>
                    <a:pt x="5092726" y="4287150"/>
                  </a:lnTo>
                  <a:lnTo>
                    <a:pt x="0" y="4287150"/>
                  </a:lnTo>
                  <a:lnTo>
                    <a:pt x="0" y="0"/>
                  </a:lnTo>
                  <a:close/>
                </a:path>
              </a:pathLst>
            </a:custGeom>
            <a:blipFill>
              <a:blip r:embed="rId6">
                <a:extLst>
                  <a:ext uri="{96DAC541-7B7A-43D3-8B79-37D633B846F1}">
                    <asvg:svgBlip xmlns:asvg="http://schemas.microsoft.com/office/drawing/2016/SVG/main" r:embed="rId7"/>
                  </a:ext>
                </a:extLst>
              </a:blip>
              <a:stretch>
                <a:fillRect b="-41605"/>
              </a:stretch>
            </a:blipFill>
          </p:spPr>
          <p:txBody>
            <a:bodyPr/>
            <a:lstStyle/>
            <a:p>
              <a:endParaRPr lang="en-US" dirty="0"/>
            </a:p>
          </p:txBody>
        </p:sp>
        <p:sp>
          <p:nvSpPr>
            <p:cNvPr id="14" name="Freeform 14"/>
            <p:cNvSpPr/>
            <p:nvPr/>
          </p:nvSpPr>
          <p:spPr>
            <a:xfrm>
              <a:off x="5638799" y="3758182"/>
              <a:ext cx="11698803" cy="1169880"/>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3560845" y="3040858"/>
              <a:ext cx="2286000" cy="615553"/>
            </a:xfrm>
            <a:prstGeom prst="rect">
              <a:avLst/>
            </a:prstGeom>
          </p:spPr>
          <p:txBody>
            <a:bodyPr wrap="square" lIns="0" tIns="0" rIns="0" bIns="0" rtlCol="0" anchor="t">
              <a:spAutoFit/>
            </a:bodyPr>
            <a:lstStyle/>
            <a:p>
              <a:pPr algn="ctr">
                <a:lnSpc>
                  <a:spcPts val="4759"/>
                </a:lnSpc>
              </a:pPr>
              <a:r>
                <a:rPr lang="en-US" sz="4000" b="1" dirty="0" err="1">
                  <a:solidFill>
                    <a:srgbClr val="000000"/>
                  </a:solidFill>
                </a:rPr>
                <a:t>Câu</a:t>
              </a:r>
              <a:r>
                <a:rPr lang="en-US" sz="4000" b="1" dirty="0">
                  <a:solidFill>
                    <a:srgbClr val="000000"/>
                  </a:solidFill>
                </a:rPr>
                <a:t> </a:t>
              </a:r>
              <a:r>
                <a:rPr lang="en-US" sz="4000" b="1" dirty="0" err="1">
                  <a:solidFill>
                    <a:srgbClr val="000000"/>
                  </a:solidFill>
                </a:rPr>
                <a:t>hỏi</a:t>
              </a:r>
              <a:r>
                <a:rPr lang="en-US" sz="4000" b="1" dirty="0">
                  <a:solidFill>
                    <a:srgbClr val="000000"/>
                  </a:solidFill>
                </a:rPr>
                <a:t>:</a:t>
              </a:r>
            </a:p>
          </p:txBody>
        </p:sp>
        <p:sp>
          <p:nvSpPr>
            <p:cNvPr id="22" name="Freeform 22"/>
            <p:cNvSpPr/>
            <p:nvPr/>
          </p:nvSpPr>
          <p:spPr>
            <a:xfrm>
              <a:off x="5638800" y="5343391"/>
              <a:ext cx="11698803" cy="1635777"/>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TextBox 24"/>
            <p:cNvSpPr txBox="1"/>
            <p:nvPr/>
          </p:nvSpPr>
          <p:spPr>
            <a:xfrm>
              <a:off x="6096000" y="4113743"/>
              <a:ext cx="10852744" cy="539978"/>
            </a:xfrm>
            <a:prstGeom prst="rect">
              <a:avLst/>
            </a:prstGeom>
          </p:spPr>
          <p:txBody>
            <a:bodyPr wrap="square" lIns="0" tIns="0" rIns="0" bIns="0" rtlCol="0" anchor="t">
              <a:spAutoFit/>
            </a:bodyPr>
            <a:lstStyle/>
            <a:p>
              <a:pPr algn="ctr"/>
              <a:r>
                <a:rPr lang="vi-VN" sz="3400" b="1" dirty="0">
                  <a:latin typeface="Calibri" panose="020F0502020204030204" pitchFamily="34" charset="0"/>
                  <a:cs typeface="Calibri" panose="020F0502020204030204" pitchFamily="34" charset="0"/>
                </a:rPr>
                <a:t>CH1:</a:t>
              </a:r>
              <a:r>
                <a:rPr lang="en-US" sz="3400" b="1" dirty="0">
                  <a:latin typeface="Calibri" panose="020F0502020204030204" pitchFamily="34" charset="0"/>
                  <a:cs typeface="Calibri" panose="020F0502020204030204" pitchFamily="34" charset="0"/>
                </a:rPr>
                <a:t> </a:t>
              </a:r>
              <a:r>
                <a:rPr lang="vi-VN" sz="3400" b="1" dirty="0">
                  <a:latin typeface="Calibri" panose="020F0502020204030204" pitchFamily="34" charset="0"/>
                  <a:cs typeface="Calibri" panose="020F0502020204030204" pitchFamily="34" charset="0"/>
                </a:rPr>
                <a:t>Có thể lưu giữ kết quả quan sát bằng những cách nào? </a:t>
              </a:r>
              <a:endParaRPr lang="en-US" sz="3400" b="1" dirty="0">
                <a:latin typeface="Calibri" panose="020F0502020204030204" pitchFamily="34" charset="0"/>
                <a:cs typeface="Calibri" panose="020F0502020204030204" pitchFamily="34" charset="0"/>
              </a:endParaRPr>
            </a:p>
          </p:txBody>
        </p:sp>
        <p:sp>
          <p:nvSpPr>
            <p:cNvPr id="25" name="TextBox 25"/>
            <p:cNvSpPr txBox="1"/>
            <p:nvPr/>
          </p:nvSpPr>
          <p:spPr>
            <a:xfrm>
              <a:off x="6096001" y="5677435"/>
              <a:ext cx="10591800" cy="1046440"/>
            </a:xfrm>
            <a:prstGeom prst="rect">
              <a:avLst/>
            </a:prstGeom>
          </p:spPr>
          <p:txBody>
            <a:bodyPr wrap="square" lIns="0" tIns="0" rIns="0" bIns="0" rtlCol="0" anchor="t">
              <a:spAutoFit/>
            </a:bodyPr>
            <a:lstStyle/>
            <a:p>
              <a:pPr algn="ctr"/>
              <a:r>
                <a:rPr lang="vi-VN" sz="3400" b="1" dirty="0">
                  <a:latin typeface="Calibri" panose="020F0502020204030204" pitchFamily="34" charset="0"/>
                  <a:cs typeface="Calibri" panose="020F0502020204030204" pitchFamily="34" charset="0"/>
                </a:rPr>
                <a:t>CH2: Việc đặt câu hỏi nghiên cứu và xây dựng giả thuyết trong nghiên cứu khoa học có ý nghĩa như thế nào?</a:t>
              </a:r>
              <a:endParaRPr lang="en-US" sz="3400" b="1" dirty="0">
                <a:latin typeface="Calibri" panose="020F0502020204030204" pitchFamily="34" charset="0"/>
                <a:cs typeface="Calibri" panose="020F0502020204030204" pitchFamily="34" charset="0"/>
              </a:endParaRPr>
            </a:p>
          </p:txBody>
        </p:sp>
      </p:grpSp>
      <p:sp>
        <p:nvSpPr>
          <p:cNvPr id="15"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3871001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B2BCC61E-8117-06F9-2313-41F9FEE83963}"/>
              </a:ext>
            </a:extLst>
          </p:cNvPr>
          <p:cNvSpPr/>
          <p:nvPr/>
        </p:nvSpPr>
        <p:spPr>
          <a:xfrm>
            <a:off x="-18185" y="-44319"/>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5"/>
            <a:stretch>
              <a:fillRect l="238" t="-13215" r="-238" b="-600391"/>
            </a:stretch>
          </a:blipFill>
        </p:spPr>
        <p:txBody>
          <a:bodyPr/>
          <a:lstStyle/>
          <a:p>
            <a:endParaRPr lang="en-US"/>
          </a:p>
        </p:txBody>
      </p:sp>
      <p:sp>
        <p:nvSpPr>
          <p:cNvPr id="12" name="Freeform 12"/>
          <p:cNvSpPr/>
          <p:nvPr/>
        </p:nvSpPr>
        <p:spPr>
          <a:xfrm>
            <a:off x="561457" y="3487231"/>
            <a:ext cx="3945064" cy="4114800"/>
          </a:xfrm>
          <a:custGeom>
            <a:avLst/>
            <a:gdLst/>
            <a:ahLst/>
            <a:cxnLst/>
            <a:rect l="l" t="t" r="r" b="b"/>
            <a:pathLst>
              <a:path w="3945064" h="4114800">
                <a:moveTo>
                  <a:pt x="0" y="0"/>
                </a:moveTo>
                <a:lnTo>
                  <a:pt x="3945065" y="0"/>
                </a:lnTo>
                <a:lnTo>
                  <a:pt x="39450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TextBox 17"/>
          <p:cNvSpPr txBox="1"/>
          <p:nvPr/>
        </p:nvSpPr>
        <p:spPr>
          <a:xfrm>
            <a:off x="914400" y="1636639"/>
            <a:ext cx="17036522" cy="741357"/>
          </a:xfrm>
          <a:prstGeom prst="rect">
            <a:avLst/>
          </a:prstGeom>
        </p:spPr>
        <p:txBody>
          <a:bodyPr wrap="square" lIns="0" tIns="0" rIns="0" bIns="0" rtlCol="0" anchor="t">
            <a:spAutoFit/>
          </a:bodyPr>
          <a:lstStyle/>
          <a:p>
            <a:pPr marL="571500" lvl="0" indent="-571500">
              <a:lnSpc>
                <a:spcPts val="6300"/>
              </a:lnSpc>
              <a:spcBef>
                <a:spcPct val="0"/>
              </a:spcBef>
              <a:buFont typeface="Wingdings" panose="05000000000000000000" pitchFamily="2" charset="2"/>
              <a:buChar char="v"/>
            </a:pPr>
            <a:r>
              <a:rPr lang="en-US" sz="4000" b="1" dirty="0">
                <a:solidFill>
                  <a:srgbClr val="FF0000"/>
                </a:solidFill>
                <a:latin typeface="Calibri (Headings)"/>
              </a:rPr>
              <a:t>II. Tin </a:t>
            </a:r>
            <a:r>
              <a:rPr lang="en-US" sz="4000" b="1" dirty="0" err="1">
                <a:solidFill>
                  <a:srgbClr val="FF0000"/>
                </a:solidFill>
                <a:latin typeface="Calibri (Headings)"/>
              </a:rPr>
              <a:t>sinh</a:t>
            </a:r>
            <a:r>
              <a:rPr lang="en-US" sz="4000" b="1" dirty="0">
                <a:solidFill>
                  <a:srgbClr val="FF0000"/>
                </a:solidFill>
                <a:latin typeface="Calibri (Headings)"/>
              </a:rPr>
              <a:t> </a:t>
            </a:r>
            <a:r>
              <a:rPr lang="en-US" sz="4000" b="1" dirty="0" err="1">
                <a:solidFill>
                  <a:srgbClr val="FF0000"/>
                </a:solidFill>
                <a:latin typeface="Calibri (Headings)"/>
              </a:rPr>
              <a:t>học</a:t>
            </a:r>
            <a:r>
              <a:rPr lang="en-US" sz="4000" b="1" dirty="0">
                <a:solidFill>
                  <a:srgbClr val="FF0000"/>
                </a:solidFill>
                <a:latin typeface="Calibri (Headings)"/>
              </a:rPr>
              <a:t> </a:t>
            </a:r>
          </a:p>
        </p:txBody>
      </p:sp>
      <p:sp>
        <p:nvSpPr>
          <p:cNvPr id="18" name="TextBox 18"/>
          <p:cNvSpPr txBox="1"/>
          <p:nvPr/>
        </p:nvSpPr>
        <p:spPr>
          <a:xfrm>
            <a:off x="9130387" y="2577929"/>
            <a:ext cx="3142385" cy="561885"/>
          </a:xfrm>
          <a:prstGeom prst="rect">
            <a:avLst/>
          </a:prstGeom>
        </p:spPr>
        <p:txBody>
          <a:bodyPr wrap="square" lIns="0" tIns="0" rIns="0" bIns="0" rtlCol="0" anchor="t">
            <a:spAutoFit/>
          </a:bodyPr>
          <a:lstStyle/>
          <a:p>
            <a:pPr algn="ctr">
              <a:lnSpc>
                <a:spcPts val="4759"/>
              </a:lnSpc>
            </a:pPr>
            <a:r>
              <a:rPr lang="en-US" sz="3399" dirty="0">
                <a:solidFill>
                  <a:srgbClr val="0000FF"/>
                </a:solidFill>
                <a:latin typeface="Public Sans Bold"/>
              </a:rPr>
              <a:t>HƯỚNG DẪN:</a:t>
            </a:r>
          </a:p>
        </p:txBody>
      </p:sp>
      <p:sp>
        <p:nvSpPr>
          <p:cNvPr id="19" name="TextBox 19"/>
          <p:cNvSpPr txBox="1"/>
          <p:nvPr/>
        </p:nvSpPr>
        <p:spPr>
          <a:xfrm>
            <a:off x="4506521" y="3919719"/>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1</a:t>
            </a:r>
          </a:p>
        </p:txBody>
      </p:sp>
      <p:sp>
        <p:nvSpPr>
          <p:cNvPr id="20" name="TextBox 20"/>
          <p:cNvSpPr txBox="1"/>
          <p:nvPr/>
        </p:nvSpPr>
        <p:spPr>
          <a:xfrm>
            <a:off x="4506522" y="5438384"/>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4</a:t>
            </a:r>
          </a:p>
        </p:txBody>
      </p:sp>
      <p:sp>
        <p:nvSpPr>
          <p:cNvPr id="24" name="TextBox 24"/>
          <p:cNvSpPr txBox="1"/>
          <p:nvPr/>
        </p:nvSpPr>
        <p:spPr>
          <a:xfrm>
            <a:off x="5181600" y="3477706"/>
            <a:ext cx="12268200" cy="6060121"/>
          </a:xfrm>
          <a:prstGeom prst="rect">
            <a:avLst/>
          </a:prstGeom>
          <a:solidFill>
            <a:schemeClr val="accent3">
              <a:lumMod val="20000"/>
              <a:lumOff val="80000"/>
            </a:schemeClr>
          </a:solidFill>
        </p:spPr>
        <p:txBody>
          <a:bodyPr wrap="square" lIns="0" tIns="0" rIns="0" bIns="0" rtlCol="0" anchor="t">
            <a:spAutoFit/>
          </a:bodyPr>
          <a:lstStyle/>
          <a:p>
            <a:pPr algn="just">
              <a:lnSpc>
                <a:spcPct val="110000"/>
              </a:lnSpc>
            </a:pPr>
            <a:r>
              <a:rPr lang="en-US" sz="4000" b="1" dirty="0">
                <a:latin typeface="Calibri" panose="020F0502020204030204" pitchFamily="34" charset="0"/>
                <a:cs typeface="Calibri" panose="020F0502020204030204" pitchFamily="34" charset="0"/>
              </a:rPr>
              <a:t>Các </a:t>
            </a:r>
            <a:r>
              <a:rPr lang="en-US" sz="4000" b="1" dirty="0" err="1">
                <a:latin typeface="Calibri" panose="020F0502020204030204" pitchFamily="34" charset="0"/>
                <a:cs typeface="Calibri" panose="020F0502020204030204" pitchFamily="34" charset="0"/>
              </a:rPr>
              <a:t>nhóm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có</a:t>
            </a:r>
            <a:r>
              <a:rPr lang="en-US" sz="4000" b="1" dirty="0">
                <a:latin typeface="Calibri" panose="020F0502020204030204" pitchFamily="34" charset="0"/>
                <a:cs typeface="Calibri" panose="020F0502020204030204" pitchFamily="34" charset="0"/>
              </a:rPr>
              <a:t> 2 </a:t>
            </a:r>
            <a:r>
              <a:rPr lang="en-US" sz="4000" b="1" dirty="0" err="1">
                <a:latin typeface="Calibri" panose="020F0502020204030204" pitchFamily="34" charset="0"/>
                <a:cs typeface="Calibri" panose="020F0502020204030204" pitchFamily="34" charset="0"/>
              </a:rPr>
              <a:t>phút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sử</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dụng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thiết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bị</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tử</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tìm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kiếm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note </a:t>
            </a:r>
            <a:r>
              <a:rPr lang="en-US" sz="4000" b="1" dirty="0" err="1">
                <a:latin typeface="Calibri" panose="020F0502020204030204" pitchFamily="34" charset="0"/>
                <a:cs typeface="Calibri" panose="020F0502020204030204" pitchFamily="34" charset="0"/>
              </a:rPr>
              <a:t>lại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liên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quan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đến</a:t>
            </a:r>
            <a:r>
              <a:rPr lang="en-US" sz="4000" b="1" dirty="0">
                <a:latin typeface="Calibri" panose="020F0502020204030204" pitchFamily="34" charset="0"/>
                <a:cs typeface="Calibri" panose="020F0502020204030204" pitchFamily="34" charset="0"/>
              </a:rPr>
              <a:t> các </a:t>
            </a:r>
            <a:r>
              <a:rPr lang="en-US" sz="4000" b="1" dirty="0" err="1">
                <a:latin typeface="Calibri" panose="020F0502020204030204" pitchFamily="34" charset="0"/>
                <a:cs typeface="Calibri" panose="020F0502020204030204" pitchFamily="34" charset="0"/>
              </a:rPr>
              <a:t>nội</a:t>
            </a:r>
            <a:r>
              <a:rPr lang="en-US" sz="4000" b="1" dirty="0">
                <a:latin typeface="Calibri" panose="020F0502020204030204" pitchFamily="34" charset="0"/>
                <a:cs typeface="Calibri" panose="020F0502020204030204" pitchFamily="34" charset="0"/>
              </a:rPr>
              <a:t> dung </a:t>
            </a:r>
            <a:r>
              <a:rPr lang="en-US" sz="4000" b="1" dirty="0" err="1">
                <a:latin typeface="Calibri" panose="020F0502020204030204" pitchFamily="34" charset="0"/>
                <a:cs typeface="Calibri" panose="020F0502020204030204" pitchFamily="34" charset="0"/>
              </a:rPr>
              <a:t>sau</a:t>
            </a:r>
            <a:r>
              <a:rPr lang="en-US" sz="4000" b="1" dirty="0">
                <a:latin typeface="Calibri" panose="020F0502020204030204" pitchFamily="34" charset="0"/>
                <a:cs typeface="Calibri" panose="020F0502020204030204" pitchFamily="34" charset="0"/>
              </a:rPr>
              <a:t>:</a:t>
            </a:r>
          </a:p>
          <a:p>
            <a:pPr algn="just">
              <a:lnSpc>
                <a:spcPct val="110000"/>
              </a:lnSpc>
            </a:pPr>
            <a:r>
              <a:rPr lang="en-US" sz="4000" b="1" dirty="0">
                <a:latin typeface="Calibri" panose="020F0502020204030204" pitchFamily="34" charset="0"/>
                <a:cs typeface="Calibri" panose="020F0502020204030204" pitchFamily="34" charset="0"/>
              </a:rPr>
              <a:t>   </a:t>
            </a:r>
            <a:r>
              <a:rPr lang="en-US" sz="4000" dirty="0">
                <a:latin typeface="Calibri" panose="020F0502020204030204" pitchFamily="34" charset="0"/>
                <a:cs typeface="Calibri" panose="020F0502020204030204" pitchFamily="34" charset="0"/>
              </a:rPr>
              <a:t>- Tin </a:t>
            </a:r>
            <a:r>
              <a:rPr lang="en-US" sz="4000" dirty="0" err="1">
                <a:latin typeface="Calibri" panose="020F0502020204030204" pitchFamily="34" charset="0"/>
                <a:cs typeface="Calibri" panose="020F0502020204030204" pitchFamily="34" charset="0"/>
              </a:rPr>
              <a:t>sinh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gì</a:t>
            </a:r>
            <a:r>
              <a:rPr lang="en-US" sz="4000" dirty="0">
                <a:latin typeface="Calibri" panose="020F0502020204030204" pitchFamily="34" charset="0"/>
                <a:cs typeface="Calibri" panose="020F0502020204030204" pitchFamily="34" charset="0"/>
              </a:rPr>
              <a:t>?</a:t>
            </a:r>
          </a:p>
          <a:p>
            <a:pPr algn="just">
              <a:lnSpc>
                <a:spcPct val="110000"/>
              </a:lnSpc>
            </a:pP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Tại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sao</a:t>
            </a:r>
            <a:r>
              <a:rPr lang="en-US" sz="4000" dirty="0">
                <a:latin typeface="Calibri" panose="020F0502020204030204" pitchFamily="34" charset="0"/>
                <a:cs typeface="Calibri" panose="020F0502020204030204" pitchFamily="34" charset="0"/>
              </a:rPr>
              <a:t> tin </a:t>
            </a:r>
            <a:r>
              <a:rPr lang="en-US" sz="4000" dirty="0" err="1">
                <a:latin typeface="Calibri" panose="020F0502020204030204" pitchFamily="34" charset="0"/>
                <a:cs typeface="Calibri" panose="020F0502020204030204" pitchFamily="34" charset="0"/>
              </a:rPr>
              <a:t>sinh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được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xem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như</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cụ</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nghiên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cứu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tập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môn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Sinh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học</a:t>
            </a:r>
            <a:r>
              <a:rPr lang="en-US" sz="4000" dirty="0">
                <a:latin typeface="Calibri" panose="020F0502020204030204" pitchFamily="34" charset="0"/>
                <a:cs typeface="Calibri" panose="020F0502020204030204" pitchFamily="34" charset="0"/>
              </a:rPr>
              <a:t>?</a:t>
            </a:r>
          </a:p>
          <a:p>
            <a:pPr algn="just">
              <a:lnSpc>
                <a:spcPct val="110000"/>
              </a:lnSpc>
            </a:pP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Hãy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đưa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nhận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xét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về</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tầm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quan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trọng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của</a:t>
            </a:r>
            <a:r>
              <a:rPr lang="en-US" sz="4000" dirty="0">
                <a:latin typeface="Calibri" panose="020F0502020204030204" pitchFamily="34" charset="0"/>
                <a:cs typeface="Calibri" panose="020F0502020204030204" pitchFamily="34" charset="0"/>
              </a:rPr>
              <a:t> tin </a:t>
            </a:r>
            <a:r>
              <a:rPr lang="en-US" sz="4000" dirty="0" err="1">
                <a:latin typeface="Calibri" panose="020F0502020204030204" pitchFamily="34" charset="0"/>
                <a:cs typeface="Calibri" panose="020F0502020204030204" pitchFamily="34" charset="0"/>
              </a:rPr>
              <a:t>sinh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đời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hàng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ngày</a:t>
            </a:r>
            <a:r>
              <a:rPr lang="en-US" sz="4000" dirty="0">
                <a:latin typeface="Calibri" panose="020F0502020204030204" pitchFamily="34" charset="0"/>
                <a:cs typeface="Calibri" panose="020F0502020204030204" pitchFamily="34" charset="0"/>
              </a:rPr>
              <a:t>?</a:t>
            </a:r>
          </a:p>
          <a:p>
            <a:pPr algn="just">
              <a:lnSpc>
                <a:spcPct val="110000"/>
              </a:lnSpc>
            </a:pPr>
            <a:endParaRPr lang="en-US" sz="4000" dirty="0">
              <a:latin typeface="Calibri" panose="020F0502020204030204" pitchFamily="34" charset="0"/>
              <a:cs typeface="Calibri" panose="020F0502020204030204" pitchFamily="34" charset="0"/>
            </a:endParaRPr>
          </a:p>
        </p:txBody>
      </p:sp>
      <p:sp>
        <p:nvSpPr>
          <p:cNvPr id="4" name="TextBox 19">
            <a:extLst>
              <a:ext uri="{FF2B5EF4-FFF2-40B4-BE49-F238E27FC236}">
                <a16:creationId xmlns:a16="http://schemas.microsoft.com/office/drawing/2014/main" id="{CA014EE3-23BB-7639-BB59-A4CD5278AC8C}"/>
              </a:ext>
            </a:extLst>
          </p:cNvPr>
          <p:cNvSpPr txBox="1"/>
          <p:nvPr/>
        </p:nvSpPr>
        <p:spPr>
          <a:xfrm>
            <a:off x="4506521" y="6981509"/>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2</a:t>
            </a:r>
          </a:p>
        </p:txBody>
      </p:sp>
      <p:pic>
        <p:nvPicPr>
          <p:cNvPr id="5" name="2 Minute Timer with Music for Kids! Countdown Videos HD!">
            <a:hlinkClick r:id="" action="ppaction://media"/>
            <a:extLst>
              <a:ext uri="{FF2B5EF4-FFF2-40B4-BE49-F238E27FC236}">
                <a16:creationId xmlns:a16="http://schemas.microsoft.com/office/drawing/2014/main" id="{4B9A2139-08F5-93A2-F41C-5286202C351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867" y="7895447"/>
            <a:ext cx="3956438" cy="2225496"/>
          </a:xfrm>
          <a:prstGeom prst="rect">
            <a:avLst/>
          </a:prstGeom>
        </p:spPr>
      </p:pic>
      <p:sp>
        <p:nvSpPr>
          <p:cNvPr id="21" name="TextBox 20"/>
          <p:cNvSpPr txBox="1"/>
          <p:nvPr/>
        </p:nvSpPr>
        <p:spPr>
          <a:xfrm>
            <a:off x="4867702" y="104678"/>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2266422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5"/>
                </p:tgtEl>
              </p:cMediaNode>
            </p:video>
          </p:childTnLst>
        </p:cTn>
      </p:par>
    </p:tnLst>
    <p:bldLst>
      <p:bldP spid="17" grpId="0"/>
      <p:bldP spid="18" grpId="0"/>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2BCC61E-8117-06F9-2313-41F9FEE83963}"/>
              </a:ext>
            </a:extLst>
          </p:cNvPr>
          <p:cNvSpPr/>
          <p:nvPr/>
        </p:nvSpPr>
        <p:spPr>
          <a:xfrm>
            <a:off x="-18185" y="-44319"/>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3"/>
            <a:stretch>
              <a:fillRect l="238" t="-13215" r="-238" b="-600391"/>
            </a:stretch>
          </a:blipFill>
        </p:spPr>
        <p:txBody>
          <a:bodyPr/>
          <a:lstStyle/>
          <a:p>
            <a:endParaRPr lang="en-US"/>
          </a:p>
        </p:txBody>
      </p:sp>
      <p:sp>
        <p:nvSpPr>
          <p:cNvPr id="3" name="TextBox 2"/>
          <p:cNvSpPr txBox="1"/>
          <p:nvPr/>
        </p:nvSpPr>
        <p:spPr>
          <a:xfrm>
            <a:off x="4867702" y="104678"/>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
        <p:nvSpPr>
          <p:cNvPr id="5" name="TextBox 24"/>
          <p:cNvSpPr txBox="1"/>
          <p:nvPr/>
        </p:nvSpPr>
        <p:spPr>
          <a:xfrm>
            <a:off x="1066800" y="2852594"/>
            <a:ext cx="8382000" cy="5121402"/>
          </a:xfrm>
          <a:prstGeom prst="rect">
            <a:avLst/>
          </a:prstGeom>
          <a:solidFill>
            <a:schemeClr val="accent3">
              <a:lumMod val="20000"/>
              <a:lumOff val="80000"/>
            </a:schemeClr>
          </a:solidFill>
        </p:spPr>
        <p:txBody>
          <a:bodyPr wrap="square" lIns="0" tIns="0" rIns="0" bIns="0" rtlCol="0" anchor="t">
            <a:spAutoFit/>
          </a:bodyPr>
          <a:lstStyle/>
          <a:p>
            <a:pPr>
              <a:lnSpc>
                <a:spcPct val="120000"/>
              </a:lnSpc>
            </a:pPr>
            <a:r>
              <a:rPr lang="en-US" sz="4000" b="1" dirty="0">
                <a:cs typeface="Calibri" panose="020F0502020204030204" pitchFamily="34" charset="0"/>
              </a:rPr>
              <a:t>- Tin </a:t>
            </a:r>
            <a:r>
              <a:rPr lang="en-US" sz="4000" b="1" dirty="0" err="1">
                <a:cs typeface="Calibri" panose="020F0502020204030204" pitchFamily="34" charset="0"/>
              </a:rPr>
              <a:t>sinh</a:t>
            </a:r>
            <a:r>
              <a:rPr lang="en-US" sz="4000" b="1" dirty="0">
                <a:cs typeface="Calibri" panose="020F0502020204030204" pitchFamily="34" charset="0"/>
              </a:rPr>
              <a:t> </a:t>
            </a:r>
            <a:r>
              <a:rPr lang="en-US" sz="4000" b="1" dirty="0" err="1">
                <a:cs typeface="Calibri" panose="020F0502020204030204" pitchFamily="34" charset="0"/>
              </a:rPr>
              <a:t>học</a:t>
            </a:r>
            <a:r>
              <a:rPr lang="en-US" sz="4000" b="1" dirty="0">
                <a:cs typeface="Calibri" panose="020F0502020204030204" pitchFamily="34" charset="0"/>
              </a:rPr>
              <a:t> </a:t>
            </a:r>
            <a:r>
              <a:rPr lang="en-US" sz="4000" b="1" dirty="0" err="1">
                <a:cs typeface="Calibri" panose="020F0502020204030204" pitchFamily="34" charset="0"/>
              </a:rPr>
              <a:t>là</a:t>
            </a:r>
            <a:r>
              <a:rPr lang="en-US" sz="4000" b="1" dirty="0">
                <a:cs typeface="Calibri" panose="020F0502020204030204" pitchFamily="34" charset="0"/>
              </a:rPr>
              <a:t> </a:t>
            </a:r>
            <a:r>
              <a:rPr lang="en-US" sz="4000" b="1" dirty="0" err="1">
                <a:cs typeface="Calibri" panose="020F0502020204030204" pitchFamily="34" charset="0"/>
              </a:rPr>
              <a:t>gì</a:t>
            </a:r>
            <a:r>
              <a:rPr lang="en-US" sz="4000" b="1" dirty="0">
                <a:cs typeface="Calibri" panose="020F0502020204030204" pitchFamily="34" charset="0"/>
              </a:rPr>
              <a:t>?</a:t>
            </a:r>
          </a:p>
          <a:p>
            <a:pPr algn="just">
              <a:lnSpc>
                <a:spcPct val="120000"/>
              </a:lnSpc>
            </a:pPr>
            <a:r>
              <a:rPr lang="en-US" sz="4000" dirty="0">
                <a:solidFill>
                  <a:srgbClr val="000000"/>
                </a:solidFill>
                <a:ea typeface="Calibri" panose="020F0502020204030204" pitchFamily="34" charset="0"/>
                <a:cs typeface="Times New Roman" panose="02020603050405020304" pitchFamily="18" charset="0"/>
              </a:rPr>
              <a:t>Tin </a:t>
            </a:r>
            <a:r>
              <a:rPr lang="en-US" sz="4000" dirty="0" err="1">
                <a:solidFill>
                  <a:srgbClr val="000000"/>
                </a:solidFill>
                <a:ea typeface="Calibri" panose="020F0502020204030204" pitchFamily="34" charset="0"/>
                <a:cs typeface="Times New Roman" panose="02020603050405020304" pitchFamily="18" charset="0"/>
              </a:rPr>
              <a:t>sinh</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học</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là</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một</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ngành</a:t>
            </a:r>
            <a:r>
              <a:rPr lang="en-US" sz="4000" dirty="0">
                <a:solidFill>
                  <a:srgbClr val="000000"/>
                </a:solidFill>
                <a:ea typeface="Calibri" panose="020F0502020204030204" pitchFamily="34" charset="0"/>
                <a:cs typeface="Times New Roman" panose="02020603050405020304" pitchFamily="18" charset="0"/>
              </a:rPr>
              <a:t> khoa </a:t>
            </a:r>
            <a:r>
              <a:rPr lang="en-US" sz="4000" dirty="0" err="1">
                <a:solidFill>
                  <a:srgbClr val="000000"/>
                </a:solidFill>
                <a:ea typeface="Calibri" panose="020F0502020204030204" pitchFamily="34" charset="0"/>
                <a:cs typeface="Times New Roman" panose="02020603050405020304" pitchFamily="18" charset="0"/>
              </a:rPr>
              <a:t>học</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tìm</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kiếm</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phát</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hiện</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và</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mô</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phỏng</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quy</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luật</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vận</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động</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của</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thế</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giới</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sống</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trên</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cơ</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sở</a:t>
            </a:r>
            <a:r>
              <a:rPr lang="en-US" sz="4000" dirty="0">
                <a:solidFill>
                  <a:srgbClr val="000000"/>
                </a:solidFill>
                <a:ea typeface="Calibri" panose="020F0502020204030204" pitchFamily="34" charset="0"/>
                <a:cs typeface="Times New Roman" panose="02020603050405020304" pitchFamily="18" charset="0"/>
              </a:rPr>
              <a:t> phân </a:t>
            </a:r>
            <a:r>
              <a:rPr lang="en-US" sz="4000" dirty="0" err="1">
                <a:solidFill>
                  <a:srgbClr val="000000"/>
                </a:solidFill>
                <a:ea typeface="Calibri" panose="020F0502020204030204" pitchFamily="34" charset="0"/>
                <a:cs typeface="Times New Roman" panose="02020603050405020304" pitchFamily="18" charset="0"/>
              </a:rPr>
              <a:t>tích</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nguồn</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dữ</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liệu</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sinh</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học</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thông</a:t>
            </a:r>
            <a:r>
              <a:rPr lang="en-US" sz="4000" dirty="0">
                <a:solidFill>
                  <a:srgbClr val="000000"/>
                </a:solidFill>
                <a:ea typeface="Calibri" panose="020F0502020204030204" pitchFamily="34" charset="0"/>
                <a:cs typeface="Times New Roman" panose="02020603050405020304" pitchFamily="18" charset="0"/>
              </a:rPr>
              <a:t> qua các </a:t>
            </a:r>
            <a:r>
              <a:rPr lang="en-US" sz="4000" dirty="0" err="1">
                <a:solidFill>
                  <a:srgbClr val="000000"/>
                </a:solidFill>
                <a:ea typeface="Calibri" panose="020F0502020204030204" pitchFamily="34" charset="0"/>
                <a:cs typeface="Times New Roman" panose="02020603050405020304" pitchFamily="18" charset="0"/>
              </a:rPr>
              <a:t>công</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cụ</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quản</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lí</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xử</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lí</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dữ</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liệu</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trên</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máy</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tính</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và</a:t>
            </a:r>
            <a:r>
              <a:rPr lang="en-US" sz="4000" dirty="0">
                <a:solidFill>
                  <a:srgbClr val="000000"/>
                </a:solidFill>
                <a:ea typeface="Calibri" panose="020F0502020204030204" pitchFamily="34" charset="0"/>
                <a:cs typeface="Times New Roman" panose="02020603050405020304" pitchFamily="18" charset="0"/>
              </a:rPr>
              <a:t> </a:t>
            </a:r>
            <a:r>
              <a:rPr lang="en-US" sz="4000" dirty="0" err="1">
                <a:solidFill>
                  <a:srgbClr val="000000"/>
                </a:solidFill>
                <a:ea typeface="Calibri" panose="020F0502020204030204" pitchFamily="34" charset="0"/>
                <a:cs typeface="Times New Roman" panose="02020603050405020304" pitchFamily="18" charset="0"/>
              </a:rPr>
              <a:t>mạng</a:t>
            </a:r>
            <a:r>
              <a:rPr lang="en-US" sz="4000" dirty="0">
                <a:solidFill>
                  <a:srgbClr val="000000"/>
                </a:solidFill>
                <a:ea typeface="Calibri" panose="020F0502020204030204" pitchFamily="34" charset="0"/>
                <a:cs typeface="Times New Roman" panose="02020603050405020304" pitchFamily="18" charset="0"/>
              </a:rPr>
              <a:t> internet.</a:t>
            </a:r>
            <a:endParaRPr lang="en-US" sz="4000" dirty="0">
              <a:ea typeface="Calibri" panose="020F0502020204030204" pitchFamily="34" charset="0"/>
              <a:cs typeface="Times New Roman" panose="02020603050405020304" pitchFamily="18" charset="0"/>
            </a:endParaRPr>
          </a:p>
        </p:txBody>
      </p:sp>
      <p:sp>
        <p:nvSpPr>
          <p:cNvPr id="7" name="TextBox 17"/>
          <p:cNvSpPr txBox="1"/>
          <p:nvPr/>
        </p:nvSpPr>
        <p:spPr>
          <a:xfrm>
            <a:off x="1066800" y="1930444"/>
            <a:ext cx="17036522" cy="741357"/>
          </a:xfrm>
          <a:prstGeom prst="rect">
            <a:avLst/>
          </a:prstGeom>
        </p:spPr>
        <p:txBody>
          <a:bodyPr wrap="square" lIns="0" tIns="0" rIns="0" bIns="0" rtlCol="0" anchor="t">
            <a:spAutoFit/>
          </a:bodyPr>
          <a:lstStyle/>
          <a:p>
            <a:pPr marL="571500" lvl="0" indent="-571500">
              <a:lnSpc>
                <a:spcPts val="6300"/>
              </a:lnSpc>
              <a:spcBef>
                <a:spcPct val="0"/>
              </a:spcBef>
              <a:buFont typeface="Wingdings" panose="05000000000000000000" pitchFamily="2" charset="2"/>
              <a:buChar char="v"/>
            </a:pPr>
            <a:r>
              <a:rPr lang="en-US" sz="4000" b="1" dirty="0">
                <a:solidFill>
                  <a:srgbClr val="FF0000"/>
                </a:solidFill>
                <a:latin typeface="Calibri (Headings)"/>
              </a:rPr>
              <a:t>II. Tin </a:t>
            </a:r>
            <a:r>
              <a:rPr lang="en-US" sz="4000" b="1" dirty="0" err="1">
                <a:solidFill>
                  <a:srgbClr val="FF0000"/>
                </a:solidFill>
                <a:latin typeface="Calibri (Headings)"/>
              </a:rPr>
              <a:t>sinh</a:t>
            </a:r>
            <a:r>
              <a:rPr lang="en-US" sz="4000" b="1" dirty="0">
                <a:solidFill>
                  <a:srgbClr val="FF0000"/>
                </a:solidFill>
                <a:latin typeface="Calibri (Headings)"/>
              </a:rPr>
              <a:t> </a:t>
            </a:r>
            <a:r>
              <a:rPr lang="en-US" sz="4000" b="1" dirty="0" err="1">
                <a:solidFill>
                  <a:srgbClr val="FF0000"/>
                </a:solidFill>
                <a:latin typeface="Calibri (Headings)"/>
              </a:rPr>
              <a:t>học</a:t>
            </a:r>
            <a:r>
              <a:rPr lang="en-US" sz="4000" b="1" dirty="0">
                <a:solidFill>
                  <a:srgbClr val="FF0000"/>
                </a:solidFill>
                <a:latin typeface="Calibri (Headings)"/>
              </a:rPr>
              <a:t> </a:t>
            </a:r>
          </a:p>
        </p:txBody>
      </p:sp>
      <p:pic>
        <p:nvPicPr>
          <p:cNvPr id="4" name="Picture 2" descr="Các phương pháp nghiên cứu và học tập môn Sinh học">
            <a:extLst>
              <a:ext uri="{FF2B5EF4-FFF2-40B4-BE49-F238E27FC236}">
                <a16:creationId xmlns:a16="http://schemas.microsoft.com/office/drawing/2014/main" id="{14157518-9A81-0EC0-E75A-C43FC6A7E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00" y="3111162"/>
            <a:ext cx="8839200" cy="4862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014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2BCC61E-8117-06F9-2313-41F9FEE83963}"/>
              </a:ext>
            </a:extLst>
          </p:cNvPr>
          <p:cNvSpPr/>
          <p:nvPr/>
        </p:nvSpPr>
        <p:spPr>
          <a:xfrm>
            <a:off x="-18185" y="-44319"/>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2"/>
            <a:stretch>
              <a:fillRect l="238" t="-13215" r="-238" b="-60039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4867702" y="104678"/>
            <a:ext cx="10567360" cy="1386405"/>
          </a:xfrm>
          <a:prstGeom prst="rect">
            <a:avLst/>
          </a:prstGeom>
        </p:spPr>
        <p:txBody>
          <a:bodyPr wrap="squar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BÀI 2. CÁC PHƯƠNG PHÁP HỌC TẬP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VÀ NGHIÊN CỨU MÔN SINH HỌC</a:t>
            </a:r>
          </a:p>
        </p:txBody>
      </p:sp>
      <p:sp>
        <p:nvSpPr>
          <p:cNvPr id="6" name="TextBox 24"/>
          <p:cNvSpPr txBox="1"/>
          <p:nvPr/>
        </p:nvSpPr>
        <p:spPr>
          <a:xfrm>
            <a:off x="286614" y="2422554"/>
            <a:ext cx="4975888" cy="2674578"/>
          </a:xfrm>
          <a:prstGeom prst="rect">
            <a:avLst/>
          </a:prstGeom>
          <a:solidFill>
            <a:schemeClr val="accent2">
              <a:lumMod val="20000"/>
              <a:lumOff val="80000"/>
            </a:schemeClr>
          </a:solidFill>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tin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như</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cụ</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nghiên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cứu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tập</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môn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Sinh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7" name="TextBox 17"/>
          <p:cNvSpPr txBox="1"/>
          <p:nvPr/>
        </p:nvSpPr>
        <p:spPr>
          <a:xfrm>
            <a:off x="1213129" y="1586140"/>
            <a:ext cx="17036522" cy="741357"/>
          </a:xfrm>
          <a:prstGeom prst="rect">
            <a:avLst/>
          </a:prstGeom>
        </p:spPr>
        <p:txBody>
          <a:bodyPr wrap="square" lIns="0" tIns="0" rIns="0" bIns="0" rtlCol="0" anchor="t">
            <a:spAutoFit/>
          </a:bodyPr>
          <a:lstStyle/>
          <a:p>
            <a:pPr marL="571500" marR="0" lvl="0" indent="-571500" algn="l" defTabSz="914400" rtl="0" eaLnBrk="1" fontAlgn="auto" latinLnBrk="0" hangingPunct="1">
              <a:lnSpc>
                <a:spcPts val="6300"/>
              </a:lnSpc>
              <a:spcBef>
                <a:spcPct val="0"/>
              </a:spcBef>
              <a:spcAft>
                <a:spcPts val="0"/>
              </a:spcAft>
              <a:buClrTx/>
              <a:buSzTx/>
              <a:buFont typeface="Wingdings" panose="05000000000000000000" pitchFamily="2" charset="2"/>
              <a:buChar char="v"/>
              <a:tabLst/>
              <a:defRPr/>
            </a:pPr>
            <a:r>
              <a:rPr kumimoji="0" lang="en-US" sz="4000" b="1" i="0" u="none" strike="noStrike" kern="1200" cap="none" spc="0" normalizeH="0" baseline="0" noProof="0" dirty="0">
                <a:ln>
                  <a:noFill/>
                </a:ln>
                <a:solidFill>
                  <a:srgbClr val="FF0000"/>
                </a:solidFill>
                <a:effectLst/>
                <a:uLnTx/>
                <a:uFillTx/>
                <a:latin typeface="Calibri (Headings)"/>
                <a:ea typeface="+mn-ea"/>
                <a:cs typeface="+mn-cs"/>
              </a:rPr>
              <a:t>II. Tin </a:t>
            </a:r>
            <a:r>
              <a:rPr kumimoji="0" lang="en-US" sz="4000" b="1" i="0" u="none" strike="noStrike" kern="1200" cap="none" spc="0" normalizeH="0" baseline="0" noProof="0" dirty="0" err="1">
                <a:ln>
                  <a:noFill/>
                </a:ln>
                <a:solidFill>
                  <a:srgbClr val="FF0000"/>
                </a:solidFill>
                <a:effectLst/>
                <a:uLnTx/>
                <a:uFillTx/>
                <a:latin typeface="Calibri (Headings)"/>
                <a:ea typeface="+mn-ea"/>
                <a:cs typeface="+mn-cs"/>
              </a:rPr>
              <a:t>sinh</a:t>
            </a:r>
            <a:r>
              <a:rPr kumimoji="0" lang="en-US" sz="4000" b="1" i="0" u="none" strike="noStrike" kern="1200" cap="none" spc="0" normalizeH="0" baseline="0" noProof="0" dirty="0">
                <a:ln>
                  <a:noFill/>
                </a:ln>
                <a:solidFill>
                  <a:srgbClr val="FF0000"/>
                </a:solidFill>
                <a:effectLst/>
                <a:uLnTx/>
                <a:uFillTx/>
                <a:latin typeface="Calibri (Headings)"/>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Headings)"/>
                <a:ea typeface="+mn-ea"/>
                <a:cs typeface="+mn-cs"/>
              </a:rPr>
              <a:t>học</a:t>
            </a:r>
            <a:r>
              <a:rPr kumimoji="0" lang="en-US" sz="4000" b="1" i="0" u="none" strike="noStrike" kern="1200" cap="none" spc="0" normalizeH="0" baseline="0" noProof="0" dirty="0">
                <a:ln>
                  <a:noFill/>
                </a:ln>
                <a:solidFill>
                  <a:srgbClr val="FF0000"/>
                </a:solidFill>
                <a:effectLst/>
                <a:uLnTx/>
                <a:uFillTx/>
                <a:latin typeface="Calibri (Headings)"/>
                <a:ea typeface="+mn-ea"/>
                <a:cs typeface="+mn-cs"/>
              </a:rPr>
              <a:t> </a:t>
            </a:r>
          </a:p>
        </p:txBody>
      </p:sp>
      <p:sp>
        <p:nvSpPr>
          <p:cNvPr id="9" name="Rectangle 8"/>
          <p:cNvSpPr/>
          <p:nvPr/>
        </p:nvSpPr>
        <p:spPr>
          <a:xfrm>
            <a:off x="5410200" y="2422554"/>
            <a:ext cx="12710066" cy="7179530"/>
          </a:xfrm>
          <a:prstGeom prst="rect">
            <a:avLst/>
          </a:prstGeom>
          <a:solidFill>
            <a:schemeClr val="accent1">
              <a:lumMod val="20000"/>
              <a:lumOff val="80000"/>
            </a:schemeClr>
          </a:solidFill>
        </p:spPr>
        <p:txBody>
          <a:bodyPr wrap="square">
            <a:spAutoFit/>
          </a:bodyPr>
          <a:lstStyle/>
          <a:p>
            <a:pPr algn="just">
              <a:lnSpc>
                <a:spcPct val="107000"/>
              </a:lnSpc>
              <a:spcAft>
                <a:spcPts val="0"/>
              </a:spcAft>
            </a:pP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Ứng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dụng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trong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nhiều</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lĩnh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vực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nghiên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cứu</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của</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sinh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học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đặc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biệt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là</a:t>
            </a:r>
            <a:r>
              <a:rPr lang="en-US" sz="3600" dirty="0">
                <a:ea typeface="Calibri" panose="020F0502020204030204" pitchFamily="34" charset="0"/>
                <a:cs typeface="Times New Roman" panose="02020603050405020304" pitchFamily="18" charset="0"/>
              </a:rPr>
              <a:t> Di </a:t>
            </a:r>
            <a:r>
              <a:rPr lang="en-US" sz="3600" dirty="0" err="1">
                <a:ea typeface="Calibri" panose="020F0502020204030204" pitchFamily="34" charset="0"/>
                <a:cs typeface="Times New Roman" panose="02020603050405020304" pitchFamily="18" charset="0"/>
              </a:rPr>
              <a:t>truyền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học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được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ứng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dụng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trong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đời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sống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như</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dò</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tìm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phát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hiện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đột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biến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gây</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ra</a:t>
            </a:r>
            <a:r>
              <a:rPr lang="en-US" sz="3600" dirty="0">
                <a:ea typeface="Calibri" panose="020F0502020204030204" pitchFamily="34" charset="0"/>
                <a:cs typeface="Times New Roman" panose="02020603050405020304" pitchFamily="18" charset="0"/>
              </a:rPr>
              <a:t> các </a:t>
            </a:r>
            <a:r>
              <a:rPr lang="en-US" sz="3600" dirty="0" err="1">
                <a:ea typeface="Calibri" panose="020F0502020204030204" pitchFamily="34" charset="0"/>
                <a:cs typeface="Times New Roman" panose="02020603050405020304" pitchFamily="18" charset="0"/>
              </a:rPr>
              <a:t>bệnh</a:t>
            </a:r>
            <a:r>
              <a:rPr lang="en-US" sz="3600" dirty="0">
                <a:ea typeface="Calibri" panose="020F0502020204030204" pitchFamily="34" charset="0"/>
                <a:cs typeface="Times New Roman" panose="02020603050405020304" pitchFamily="18" charset="0"/>
              </a:rPr>
              <a:t> di </a:t>
            </a:r>
            <a:r>
              <a:rPr lang="en-US" sz="3600" dirty="0" err="1">
                <a:ea typeface="Calibri" panose="020F0502020204030204" pitchFamily="34" charset="0"/>
                <a:cs typeface="Times New Roman" panose="02020603050405020304" pitchFamily="18" charset="0"/>
              </a:rPr>
              <a:t>truyền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từ</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đó</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phát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hiện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điều</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trị</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sớm</a:t>
            </a:r>
            <a:r>
              <a:rPr lang="en-US" sz="3600" dirty="0">
                <a:ea typeface="Calibri" panose="020F0502020204030204" pitchFamily="34" charset="0"/>
                <a:cs typeface="Times New Roman" panose="02020603050405020304" pitchFamily="18" charset="0"/>
              </a:rPr>
              <a:t>; so </a:t>
            </a:r>
            <a:r>
              <a:rPr lang="en-US" sz="3600" dirty="0" err="1">
                <a:ea typeface="Calibri" panose="020F0502020204030204" pitchFamily="34" charset="0"/>
                <a:cs typeface="Times New Roman" panose="02020603050405020304" pitchFamily="18" charset="0"/>
              </a:rPr>
              <a:t>sánh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hệ</a:t>
            </a:r>
            <a:r>
              <a:rPr lang="en-US" sz="3600" dirty="0">
                <a:ea typeface="Calibri" panose="020F0502020204030204" pitchFamily="34" charset="0"/>
                <a:cs typeface="Times New Roman" panose="02020603050405020304" pitchFamily="18" charset="0"/>
              </a:rPr>
              <a:t> gene (hay DNA) </a:t>
            </a:r>
            <a:r>
              <a:rPr lang="en-US" sz="3600" dirty="0" err="1">
                <a:ea typeface="Calibri" panose="020F0502020204030204" pitchFamily="34" charset="0"/>
                <a:cs typeface="Times New Roman" panose="02020603050405020304" pitchFamily="18" charset="0"/>
              </a:rPr>
              <a:t>nhằm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xác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định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quan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hệ</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huyết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thống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truy</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tìm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thủ</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phạm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xác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định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quan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hệ</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họ</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hàng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giữa</a:t>
            </a:r>
            <a:r>
              <a:rPr lang="en-US" sz="3600" dirty="0">
                <a:ea typeface="Calibri" panose="020F0502020204030204" pitchFamily="34" charset="0"/>
                <a:cs typeface="Times New Roman" panose="02020603050405020304" pitchFamily="18" charset="0"/>
              </a:rPr>
              <a:t> các </a:t>
            </a:r>
            <a:r>
              <a:rPr lang="en-US" sz="3600" dirty="0" err="1">
                <a:ea typeface="Calibri" panose="020F0502020204030204" pitchFamily="34" charset="0"/>
                <a:cs typeface="Times New Roman" panose="02020603050405020304" pitchFamily="18" charset="0"/>
              </a:rPr>
              <a:t>loài</a:t>
            </a:r>
            <a:r>
              <a:rPr lang="en-US" sz="3600" dirty="0">
                <a:ea typeface="Calibri" panose="020F0502020204030204" pitchFamily="34" charset="0"/>
                <a:cs typeface="Times New Roman" panose="02020603050405020304" pitchFamily="18" charset="0"/>
              </a:rPr>
              <a:t>,…</a:t>
            </a:r>
          </a:p>
          <a:p>
            <a:pPr algn="just">
              <a:lnSpc>
                <a:spcPct val="107000"/>
              </a:lnSpc>
              <a:spcAft>
                <a:spcPts val="0"/>
              </a:spcAft>
            </a:pP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Bên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cạnh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đó</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nhờ</a:t>
            </a:r>
            <a:r>
              <a:rPr lang="en-US" sz="3600" dirty="0">
                <a:ea typeface="Calibri" panose="020F0502020204030204" pitchFamily="34" charset="0"/>
                <a:cs typeface="Times New Roman" panose="02020603050405020304" pitchFamily="18" charset="0"/>
              </a:rPr>
              <a:t> tin </a:t>
            </a:r>
            <a:r>
              <a:rPr lang="en-US" sz="3600" dirty="0" err="1">
                <a:ea typeface="Calibri" panose="020F0502020204030204" pitchFamily="34" charset="0"/>
                <a:cs typeface="Times New Roman" panose="02020603050405020304" pitchFamily="18" charset="0"/>
              </a:rPr>
              <a:t>sinh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học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người</a:t>
            </a:r>
            <a:r>
              <a:rPr lang="en-US" sz="3600" dirty="0">
                <a:ea typeface="Calibri" panose="020F0502020204030204" pitchFamily="34" charset="0"/>
                <a:cs typeface="Times New Roman" panose="02020603050405020304" pitchFamily="18" charset="0"/>
              </a:rPr>
              <a:t> ta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quan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sát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cấu</a:t>
            </a:r>
            <a:r>
              <a:rPr lang="en-US" sz="3600" dirty="0">
                <a:ea typeface="Calibri" panose="020F0502020204030204" pitchFamily="34" charset="0"/>
                <a:cs typeface="Times New Roman" panose="02020603050405020304" pitchFamily="18" charset="0"/>
              </a:rPr>
              <a:t> tạo </a:t>
            </a:r>
            <a:r>
              <a:rPr lang="en-US" sz="3600" dirty="0" err="1">
                <a:ea typeface="Calibri" panose="020F0502020204030204" pitchFamily="34" charset="0"/>
                <a:cs typeface="Times New Roman" panose="02020603050405020304" pitchFamily="18" charset="0"/>
              </a:rPr>
              <a:t>và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hoạt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động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chức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năng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của</a:t>
            </a:r>
            <a:r>
              <a:rPr lang="en-US" sz="3600" dirty="0">
                <a:ea typeface="Calibri" panose="020F0502020204030204" pitchFamily="34" charset="0"/>
                <a:cs typeface="Times New Roman" panose="02020603050405020304" pitchFamily="18" charset="0"/>
              </a:rPr>
              <a:t> các </a:t>
            </a:r>
            <a:r>
              <a:rPr lang="en-US" sz="3600" dirty="0" err="1">
                <a:ea typeface="Calibri" panose="020F0502020204030204" pitchFamily="34" charset="0"/>
                <a:cs typeface="Times New Roman" panose="02020603050405020304" pitchFamily="18" charset="0"/>
              </a:rPr>
              <a:t>cơ</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quan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trong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cơ</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cũng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như</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cơ</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chế</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thử</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phản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ứng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của</a:t>
            </a:r>
            <a:r>
              <a:rPr lang="en-US" sz="3600" dirty="0">
                <a:ea typeface="Calibri" panose="020F0502020204030204" pitchFamily="34" charset="0"/>
                <a:cs typeface="Times New Roman" panose="02020603050405020304" pitchFamily="18" charset="0"/>
              </a:rPr>
              <a:t> các </a:t>
            </a:r>
            <a:r>
              <a:rPr lang="en-US" sz="3600" dirty="0" err="1">
                <a:ea typeface="Calibri" panose="020F0502020204030204" pitchFamily="34" charset="0"/>
                <a:cs typeface="Times New Roman" panose="02020603050405020304" pitchFamily="18" charset="0"/>
              </a:rPr>
              <a:t>tác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nhân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thuốc</a:t>
            </a:r>
            <a:r>
              <a:rPr lang="en-US" sz="3600" dirty="0">
                <a:ea typeface="Calibri" panose="020F0502020204030204" pitchFamily="34" charset="0"/>
                <a:cs typeface="Times New Roman" panose="02020603050405020304" pitchFamily="18" charset="0"/>
              </a:rPr>
              <a:t>, vaccine,…) </a:t>
            </a:r>
            <a:r>
              <a:rPr lang="en-US" sz="3600" dirty="0" err="1">
                <a:ea typeface="Calibri" panose="020F0502020204030204" pitchFamily="34" charset="0"/>
                <a:cs typeface="Times New Roman" panose="02020603050405020304" pitchFamily="18" charset="0"/>
              </a:rPr>
              <a:t>bằng</a:t>
            </a:r>
            <a:r>
              <a:rPr lang="en-US" sz="3600" dirty="0">
                <a:ea typeface="Calibri" panose="020F0502020204030204" pitchFamily="34" charset="0"/>
                <a:cs typeface="Times New Roman" panose="02020603050405020304" pitchFamily="18" charset="0"/>
              </a:rPr>
              <a:t> các </a:t>
            </a:r>
            <a:r>
              <a:rPr lang="en-US" sz="3600" dirty="0" err="1">
                <a:ea typeface="Calibri" panose="020F0502020204030204" pitchFamily="34" charset="0"/>
                <a:cs typeface="Times New Roman" panose="02020603050405020304" pitchFamily="18" charset="0"/>
              </a:rPr>
              <a:t>phần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mềm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mô</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phỏng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tìm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kiếm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trình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tự</a:t>
            </a:r>
            <a:r>
              <a:rPr lang="en-US" sz="3600" dirty="0">
                <a:ea typeface="Calibri" panose="020F0502020204030204" pitchFamily="34" charset="0"/>
                <a:cs typeface="Times New Roman" panose="02020603050405020304" pitchFamily="18" charset="0"/>
              </a:rPr>
              <a:t> gene </a:t>
            </a:r>
            <a:r>
              <a:rPr lang="en-US" sz="3600" dirty="0" err="1">
                <a:ea typeface="Calibri" panose="020F0502020204030204" pitchFamily="34" charset="0"/>
                <a:cs typeface="Times New Roman" panose="02020603050405020304" pitchFamily="18" charset="0"/>
              </a:rPr>
              <a:t>trong</a:t>
            </a:r>
            <a:r>
              <a:rPr lang="en-US" sz="3600" dirty="0">
                <a:ea typeface="Calibri" panose="020F0502020204030204" pitchFamily="34" charset="0"/>
                <a:cs typeface="Times New Roman" panose="02020603050405020304" pitchFamily="18" charset="0"/>
              </a:rPr>
              <a:t> các </a:t>
            </a:r>
            <a:r>
              <a:rPr lang="en-US" sz="3600" dirty="0" err="1">
                <a:ea typeface="Calibri" panose="020F0502020204030204" pitchFamily="34" charset="0"/>
                <a:cs typeface="Times New Roman" panose="02020603050405020304" pitchFamily="18" charset="0"/>
              </a:rPr>
              <a:t>ngân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hàng</a:t>
            </a:r>
            <a:r>
              <a:rPr lang="en-US" sz="3600" dirty="0">
                <a:ea typeface="Calibri" panose="020F0502020204030204" pitchFamily="34" charset="0"/>
                <a:cs typeface="Times New Roman" panose="02020603050405020304" pitchFamily="18" charset="0"/>
              </a:rPr>
              <a:t> gene </a:t>
            </a:r>
            <a:r>
              <a:rPr lang="en-US" sz="3600" dirty="0" err="1">
                <a:ea typeface="Calibri" panose="020F0502020204030204" pitchFamily="34" charset="0"/>
                <a:cs typeface="Times New Roman" panose="02020603050405020304" pitchFamily="18" charset="0"/>
              </a:rPr>
              <a:t>một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cách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dễ</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dàng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trong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nghiên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cứu</a:t>
            </a:r>
            <a:r>
              <a:rPr lang="en-US" sz="3600" dirty="0">
                <a:ea typeface="Calibri" panose="020F0502020204030204" pitchFamily="34" charset="0"/>
                <a:cs typeface="Times New Roman" panose="02020603050405020304" pitchFamily="18" charset="0"/>
              </a:rPr>
              <a:t> tạo </a:t>
            </a:r>
            <a:r>
              <a:rPr lang="en-US" sz="3600" dirty="0" err="1">
                <a:ea typeface="Calibri" panose="020F0502020204030204" pitchFamily="34" charset="0"/>
                <a:cs typeface="Times New Roman" panose="02020603050405020304" pitchFamily="18" charset="0"/>
              </a:rPr>
              <a:t>và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chọn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giống</a:t>
            </a:r>
            <a:r>
              <a:rPr lang="en-US" sz="3600" dirty="0">
                <a:ea typeface="Calibri" panose="020F0502020204030204" pitchFamily="34" charset="0"/>
                <a:cs typeface="Times New Roman" panose="02020603050405020304" pitchFamily="18" charset="0"/>
              </a:rPr>
              <a:t> di </a:t>
            </a:r>
            <a:r>
              <a:rPr lang="en-US" sz="3600" dirty="0" err="1">
                <a:ea typeface="Calibri" panose="020F0502020204030204" pitchFamily="34" charset="0"/>
                <a:cs typeface="Times New Roman" panose="02020603050405020304" pitchFamily="18" charset="0"/>
              </a:rPr>
              <a:t>truyền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không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cần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tốn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thời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gian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lai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giống</a:t>
            </a:r>
            <a:r>
              <a:rPr lang="en-US" sz="3600" dirty="0">
                <a:ea typeface="Calibri" panose="020F0502020204030204" pitchFamily="34" charset="0"/>
                <a:cs typeface="Times New Roman" panose="02020603050405020304" pitchFamily="18" charset="0"/>
              </a:rPr>
              <a:t>;…</a:t>
            </a:r>
            <a:endParaRPr lang="en-US" sz="3600"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5ADE361-4F0D-7BBA-9410-4089E25C8115}"/>
              </a:ext>
            </a:extLst>
          </p:cNvPr>
          <p:cNvPicPr>
            <a:picLocks noChangeAspect="1"/>
          </p:cNvPicPr>
          <p:nvPr/>
        </p:nvPicPr>
        <p:blipFill>
          <a:blip r:embed="rId3"/>
          <a:stretch>
            <a:fillRect/>
          </a:stretch>
        </p:blipFill>
        <p:spPr>
          <a:xfrm>
            <a:off x="281912" y="5261058"/>
            <a:ext cx="4975888" cy="4341026"/>
          </a:xfrm>
          <a:prstGeom prst="rect">
            <a:avLst/>
          </a:prstGeom>
        </p:spPr>
      </p:pic>
    </p:spTree>
    <p:extLst>
      <p:ext uri="{BB962C8B-B14F-4D97-AF65-F5344CB8AC3E}">
        <p14:creationId xmlns:p14="http://schemas.microsoft.com/office/powerpoint/2010/main" val="3245194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barn(inVertical)">
                                      <p:cBhvr>
                                        <p:cTn id="1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2BCC61E-8117-06F9-2313-41F9FEE83963}"/>
              </a:ext>
            </a:extLst>
          </p:cNvPr>
          <p:cNvSpPr/>
          <p:nvPr/>
        </p:nvSpPr>
        <p:spPr>
          <a:xfrm>
            <a:off x="-18185" y="-44319"/>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2"/>
            <a:stretch>
              <a:fillRect l="238" t="-13215" r="-238" b="-60039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4867702" y="104678"/>
            <a:ext cx="10567360" cy="1386405"/>
          </a:xfrm>
          <a:prstGeom prst="rect">
            <a:avLst/>
          </a:prstGeom>
        </p:spPr>
        <p:txBody>
          <a:bodyPr wrap="squar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BÀI 2. CÁC PHƯƠNG PHÁP HỌC TẬP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VÀ NGHIÊN CỨU MÔN SINH HỌC</a:t>
            </a:r>
          </a:p>
        </p:txBody>
      </p:sp>
      <p:sp>
        <p:nvSpPr>
          <p:cNvPr id="4" name="TextBox 24"/>
          <p:cNvSpPr txBox="1"/>
          <p:nvPr/>
        </p:nvSpPr>
        <p:spPr>
          <a:xfrm>
            <a:off x="1447800" y="2675014"/>
            <a:ext cx="15996348" cy="1354217"/>
          </a:xfrm>
          <a:prstGeom prst="rect">
            <a:avLst/>
          </a:prstGeom>
          <a:solidFill>
            <a:schemeClr val="accent1">
              <a:lumMod val="20000"/>
              <a:lumOff val="80000"/>
            </a:schemeClr>
          </a:solid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Hãy</a:t>
            </a:r>
            <a:r>
              <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đưa</a:t>
            </a:r>
            <a:r>
              <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ra</a:t>
            </a:r>
            <a:r>
              <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nhận</a:t>
            </a:r>
            <a:r>
              <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xét</a:t>
            </a:r>
            <a:r>
              <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về</a:t>
            </a:r>
            <a:r>
              <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tầm</a:t>
            </a:r>
            <a:r>
              <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quan</a:t>
            </a:r>
            <a:r>
              <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trọng</a:t>
            </a:r>
            <a:r>
              <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tin </a:t>
            </a: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sinh</a:t>
            </a:r>
            <a:r>
              <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học</a:t>
            </a:r>
            <a:r>
              <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đời</a:t>
            </a:r>
            <a:r>
              <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sống</a:t>
            </a:r>
            <a:r>
              <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hàng</a:t>
            </a:r>
            <a:r>
              <a:rPr kumimoji="0" lang="en-US" sz="4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ngày</a:t>
            </a:r>
            <a:r>
              <a:rPr lang="en-US" sz="4000" b="1" dirty="0">
                <a:solidFill>
                  <a:srgbClr val="0000FF"/>
                </a:solidFill>
                <a:latin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sp>
        <p:nvSpPr>
          <p:cNvPr id="7" name="TextBox 17"/>
          <p:cNvSpPr txBox="1"/>
          <p:nvPr/>
        </p:nvSpPr>
        <p:spPr>
          <a:xfrm>
            <a:off x="1224852" y="1756399"/>
            <a:ext cx="17036522" cy="741357"/>
          </a:xfrm>
          <a:prstGeom prst="rect">
            <a:avLst/>
          </a:prstGeom>
        </p:spPr>
        <p:txBody>
          <a:bodyPr wrap="square" lIns="0" tIns="0" rIns="0" bIns="0" rtlCol="0" anchor="t">
            <a:spAutoFit/>
          </a:bodyPr>
          <a:lstStyle/>
          <a:p>
            <a:pPr marL="571500" marR="0" lvl="0" indent="-571500" algn="l" defTabSz="914400" rtl="0" eaLnBrk="1" fontAlgn="auto" latinLnBrk="0" hangingPunct="1">
              <a:lnSpc>
                <a:spcPts val="6300"/>
              </a:lnSpc>
              <a:spcBef>
                <a:spcPct val="0"/>
              </a:spcBef>
              <a:spcAft>
                <a:spcPts val="0"/>
              </a:spcAft>
              <a:buClrTx/>
              <a:buSzTx/>
              <a:buFont typeface="Wingdings" panose="05000000000000000000" pitchFamily="2" charset="2"/>
              <a:buChar char="v"/>
              <a:tabLst/>
              <a:defRPr/>
            </a:pPr>
            <a:r>
              <a:rPr kumimoji="0" lang="en-US" sz="4000" b="1" i="0" u="none" strike="noStrike" kern="1200" cap="none" spc="0" normalizeH="0" baseline="0" noProof="0" dirty="0">
                <a:ln>
                  <a:noFill/>
                </a:ln>
                <a:solidFill>
                  <a:srgbClr val="FF0000"/>
                </a:solidFill>
                <a:effectLst/>
                <a:uLnTx/>
                <a:uFillTx/>
                <a:latin typeface="Calibri (Headings)"/>
                <a:ea typeface="+mn-ea"/>
                <a:cs typeface="+mn-cs"/>
              </a:rPr>
              <a:t>II. Tin </a:t>
            </a:r>
            <a:r>
              <a:rPr kumimoji="0" lang="en-US" sz="4000" b="1" i="0" u="none" strike="noStrike" kern="1200" cap="none" spc="0" normalizeH="0" baseline="0" noProof="0" dirty="0" err="1">
                <a:ln>
                  <a:noFill/>
                </a:ln>
                <a:solidFill>
                  <a:srgbClr val="FF0000"/>
                </a:solidFill>
                <a:effectLst/>
                <a:uLnTx/>
                <a:uFillTx/>
                <a:latin typeface="Calibri (Headings)"/>
                <a:ea typeface="+mn-ea"/>
                <a:cs typeface="+mn-cs"/>
              </a:rPr>
              <a:t>sinh</a:t>
            </a:r>
            <a:r>
              <a:rPr kumimoji="0" lang="en-US" sz="4000" b="1" i="0" u="none" strike="noStrike" kern="1200" cap="none" spc="0" normalizeH="0" baseline="0" noProof="0" dirty="0">
                <a:ln>
                  <a:noFill/>
                </a:ln>
                <a:solidFill>
                  <a:srgbClr val="FF0000"/>
                </a:solidFill>
                <a:effectLst/>
                <a:uLnTx/>
                <a:uFillTx/>
                <a:latin typeface="Calibri (Headings)"/>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Headings)"/>
                <a:ea typeface="+mn-ea"/>
                <a:cs typeface="+mn-cs"/>
              </a:rPr>
              <a:t>học</a:t>
            </a:r>
            <a:r>
              <a:rPr kumimoji="0" lang="en-US" sz="4000" b="1" i="0" u="none" strike="noStrike" kern="1200" cap="none" spc="0" normalizeH="0" baseline="0" noProof="0" dirty="0">
                <a:ln>
                  <a:noFill/>
                </a:ln>
                <a:solidFill>
                  <a:srgbClr val="FF0000"/>
                </a:solidFill>
                <a:effectLst/>
                <a:uLnTx/>
                <a:uFillTx/>
                <a:latin typeface="Calibri (Headings)"/>
                <a:ea typeface="+mn-ea"/>
                <a:cs typeface="+mn-cs"/>
              </a:rPr>
              <a:t> </a:t>
            </a:r>
          </a:p>
        </p:txBody>
      </p:sp>
      <p:sp>
        <p:nvSpPr>
          <p:cNvPr id="10" name="Rectangle 9"/>
          <p:cNvSpPr/>
          <p:nvPr/>
        </p:nvSpPr>
        <p:spPr>
          <a:xfrm>
            <a:off x="1443037" y="4230871"/>
            <a:ext cx="15767748" cy="5332229"/>
          </a:xfrm>
          <a:prstGeom prst="rect">
            <a:avLst/>
          </a:prstGeom>
          <a:solidFill>
            <a:schemeClr val="accent2">
              <a:lumMod val="20000"/>
              <a:lumOff val="80000"/>
            </a:schemeClr>
          </a:solidFill>
        </p:spPr>
        <p:txBody>
          <a:bodyPr wrap="square">
            <a:spAutoFit/>
          </a:bodyPr>
          <a:lstStyle/>
          <a:p>
            <a:pPr algn="just">
              <a:lnSpc>
                <a:spcPct val="107000"/>
              </a:lnSpc>
              <a:spcAft>
                <a:spcPts val="0"/>
              </a:spcAft>
            </a:pPr>
            <a:r>
              <a:rPr lang="en-US" sz="4000" dirty="0" err="1">
                <a:ea typeface="Calibri" panose="020F0502020204030204" pitchFamily="34" charset="0"/>
                <a:cs typeface="Times New Roman" panose="02020603050405020304" pitchFamily="18" charset="0"/>
              </a:rPr>
              <a:t>Ngày</a:t>
            </a:r>
            <a:r>
              <a:rPr lang="en-US" sz="4000" dirty="0">
                <a:ea typeface="Calibri" panose="020F0502020204030204" pitchFamily="34" charset="0"/>
                <a:cs typeface="Times New Roman" panose="02020603050405020304" pitchFamily="18" charset="0"/>
              </a:rPr>
              <a:t> nay, tin </a:t>
            </a:r>
            <a:r>
              <a:rPr lang="en-US" sz="4000" dirty="0" err="1">
                <a:ea typeface="Calibri" panose="020F0502020204030204" pitchFamily="34" charset="0"/>
                <a:cs typeface="Times New Roman" panose="02020603050405020304" pitchFamily="18" charset="0"/>
              </a:rPr>
              <a:t>sinh</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học</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đã</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trở</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thành</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công</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cụ</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hỗ</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trợ</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đắc</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lực</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cho</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công</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nghệ</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sinh</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học</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nói</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riêng</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và</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sinh</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học</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nói</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chung</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Việc</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ứng</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dụng</a:t>
            </a:r>
            <a:r>
              <a:rPr lang="en-US" sz="4000" dirty="0">
                <a:ea typeface="Calibri" panose="020F0502020204030204" pitchFamily="34" charset="0"/>
                <a:cs typeface="Times New Roman" panose="02020603050405020304" pitchFamily="18" charset="0"/>
              </a:rPr>
              <a:t> tin </a:t>
            </a:r>
            <a:r>
              <a:rPr lang="en-US" sz="4000" dirty="0" err="1">
                <a:ea typeface="Calibri" panose="020F0502020204030204" pitchFamily="34" charset="0"/>
                <a:cs typeface="Times New Roman" panose="02020603050405020304" pitchFamily="18" charset="0"/>
              </a:rPr>
              <a:t>sinh</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học</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đã</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đem</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lại</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nhiều</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thành</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tựu</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trong</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nhiều</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lĩnh</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vực</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nhằm</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phục</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vụ</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cho</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mục</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đích</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của</a:t>
            </a:r>
            <a:r>
              <a:rPr lang="en-US" sz="4000" dirty="0">
                <a:ea typeface="Calibri" panose="020F0502020204030204" pitchFamily="34" charset="0"/>
                <a:cs typeface="Times New Roman" panose="02020603050405020304" pitchFamily="18" charset="0"/>
              </a:rPr>
              <a:t> con </a:t>
            </a:r>
            <a:r>
              <a:rPr lang="en-US" sz="4000" dirty="0" err="1">
                <a:ea typeface="Calibri" panose="020F0502020204030204" pitchFamily="34" charset="0"/>
                <a:cs typeface="Times New Roman" panose="02020603050405020304" pitchFamily="18" charset="0"/>
              </a:rPr>
              <a:t>người</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như</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dò</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tìm</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và</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phát</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hiện</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đột</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biến</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gây</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ra</a:t>
            </a:r>
            <a:r>
              <a:rPr lang="en-US" sz="4000" dirty="0">
                <a:ea typeface="Calibri" panose="020F0502020204030204" pitchFamily="34" charset="0"/>
                <a:cs typeface="Times New Roman" panose="02020603050405020304" pitchFamily="18" charset="0"/>
              </a:rPr>
              <a:t> các </a:t>
            </a:r>
            <a:r>
              <a:rPr lang="en-US" sz="4000" dirty="0" err="1">
                <a:ea typeface="Calibri" panose="020F0502020204030204" pitchFamily="34" charset="0"/>
                <a:cs typeface="Times New Roman" panose="02020603050405020304" pitchFamily="18" charset="0"/>
              </a:rPr>
              <a:t>bệnh</a:t>
            </a:r>
            <a:r>
              <a:rPr lang="en-US" sz="4000" dirty="0">
                <a:ea typeface="Calibri" panose="020F0502020204030204" pitchFamily="34" charset="0"/>
                <a:cs typeface="Times New Roman" panose="02020603050405020304" pitchFamily="18" charset="0"/>
              </a:rPr>
              <a:t> di </a:t>
            </a:r>
            <a:r>
              <a:rPr lang="en-US" sz="4000" dirty="0" err="1">
                <a:ea typeface="Calibri" panose="020F0502020204030204" pitchFamily="34" charset="0"/>
                <a:cs typeface="Times New Roman" panose="02020603050405020304" pitchFamily="18" charset="0"/>
              </a:rPr>
              <a:t>truyền</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để</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từ</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đó</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phát</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hiện</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và</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điều</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trị</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sớm</a:t>
            </a:r>
            <a:r>
              <a:rPr lang="en-US" sz="4000" dirty="0">
                <a:ea typeface="Calibri" panose="020F0502020204030204" pitchFamily="34" charset="0"/>
                <a:cs typeface="Times New Roman" panose="02020603050405020304" pitchFamily="18" charset="0"/>
              </a:rPr>
              <a:t>; so </a:t>
            </a:r>
            <a:r>
              <a:rPr lang="en-US" sz="4000" dirty="0" err="1">
                <a:ea typeface="Calibri" panose="020F0502020204030204" pitchFamily="34" charset="0"/>
                <a:cs typeface="Times New Roman" panose="02020603050405020304" pitchFamily="18" charset="0"/>
              </a:rPr>
              <a:t>sánh</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hệ</a:t>
            </a:r>
            <a:r>
              <a:rPr lang="en-US" sz="4000" dirty="0">
                <a:ea typeface="Calibri" panose="020F0502020204030204" pitchFamily="34" charset="0"/>
                <a:cs typeface="Times New Roman" panose="02020603050405020304" pitchFamily="18" charset="0"/>
              </a:rPr>
              <a:t> gene (hay DNA) </a:t>
            </a:r>
            <a:r>
              <a:rPr lang="en-US" sz="4000" dirty="0" err="1">
                <a:ea typeface="Calibri" panose="020F0502020204030204" pitchFamily="34" charset="0"/>
                <a:cs typeface="Times New Roman" panose="02020603050405020304" pitchFamily="18" charset="0"/>
              </a:rPr>
              <a:t>nhằm</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xác</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định</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quan</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hệ</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huyết</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thống</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truy</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tìm</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thủ</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phạm</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xác</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định</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quan</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hệ</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họ</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hàng</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giữa</a:t>
            </a:r>
            <a:r>
              <a:rPr lang="en-US" sz="4000" dirty="0">
                <a:ea typeface="Calibri" panose="020F0502020204030204" pitchFamily="34" charset="0"/>
                <a:cs typeface="Times New Roman" panose="02020603050405020304" pitchFamily="18" charset="0"/>
              </a:rPr>
              <a:t> các </a:t>
            </a:r>
            <a:r>
              <a:rPr lang="en-US" sz="4000" dirty="0" err="1">
                <a:ea typeface="Calibri" panose="020F0502020204030204" pitchFamily="34" charset="0"/>
                <a:cs typeface="Times New Roman" panose="02020603050405020304" pitchFamily="18" charset="0"/>
              </a:rPr>
              <a:t>loài</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xây</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dựng</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ngân</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hàng</a:t>
            </a:r>
            <a:r>
              <a:rPr lang="en-US" sz="4000" dirty="0">
                <a:ea typeface="Calibri" panose="020F0502020204030204" pitchFamily="34" charset="0"/>
                <a:cs typeface="Times New Roman" panose="02020603050405020304" pitchFamily="18" charset="0"/>
              </a:rPr>
              <a:t> gene </a:t>
            </a:r>
            <a:r>
              <a:rPr lang="en-US" sz="4000" dirty="0" err="1">
                <a:ea typeface="Calibri" panose="020F0502020204030204" pitchFamily="34" charset="0"/>
                <a:cs typeface="Times New Roman" panose="02020603050405020304" pitchFamily="18" charset="0"/>
              </a:rPr>
              <a:t>giúp</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lưu</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trữ</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cơ</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sở</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dữ</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liệu</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trình</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tự</a:t>
            </a:r>
            <a:r>
              <a:rPr lang="en-US" sz="4000" dirty="0">
                <a:ea typeface="Calibri" panose="020F0502020204030204" pitchFamily="34" charset="0"/>
                <a:cs typeface="Times New Roman" panose="02020603050405020304" pitchFamily="18" charset="0"/>
              </a:rPr>
              <a:t> gene </a:t>
            </a:r>
            <a:r>
              <a:rPr lang="en-US" sz="4000" dirty="0" err="1">
                <a:ea typeface="Calibri" panose="020F0502020204030204" pitchFamily="34" charset="0"/>
                <a:cs typeface="Times New Roman" panose="02020603050405020304" pitchFamily="18" charset="0"/>
              </a:rPr>
              <a:t>để</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tìm</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kiếm</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những</a:t>
            </a:r>
            <a:r>
              <a:rPr lang="en-US" sz="4000" dirty="0">
                <a:ea typeface="Calibri" panose="020F0502020204030204" pitchFamily="34" charset="0"/>
                <a:cs typeface="Times New Roman" panose="02020603050405020304" pitchFamily="18" charset="0"/>
              </a:rPr>
              <a:t> gene </a:t>
            </a:r>
            <a:r>
              <a:rPr lang="en-US" sz="4000" dirty="0" err="1">
                <a:ea typeface="Calibri" panose="020F0502020204030204" pitchFamily="34" charset="0"/>
                <a:cs typeface="Times New Roman" panose="02020603050405020304" pitchFamily="18" charset="0"/>
              </a:rPr>
              <a:t>quy</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định</a:t>
            </a:r>
            <a:r>
              <a:rPr lang="en-US" sz="4000" dirty="0">
                <a:ea typeface="Calibri" panose="020F0502020204030204" pitchFamily="34" charset="0"/>
                <a:cs typeface="Times New Roman" panose="02020603050405020304" pitchFamily="18" charset="0"/>
              </a:rPr>
              <a:t> các </a:t>
            </a:r>
            <a:r>
              <a:rPr lang="en-US" sz="4000" dirty="0" err="1">
                <a:ea typeface="Calibri" panose="020F0502020204030204" pitchFamily="34" charset="0"/>
                <a:cs typeface="Times New Roman" panose="02020603050405020304" pitchFamily="18" charset="0"/>
              </a:rPr>
              <a:t>tính</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trạng</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mong</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muốn</a:t>
            </a:r>
            <a:r>
              <a:rPr lang="en-US" sz="4000" dirty="0">
                <a:ea typeface="Calibri" panose="020F0502020204030204" pitchFamily="34" charset="0"/>
                <a:cs typeface="Times New Roman" panose="02020603050405020304" pitchFamily="18" charset="0"/>
              </a:rPr>
              <a:t>,…</a:t>
            </a:r>
            <a:endParaRPr lang="en-US" sz="4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3616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B2BCC61E-8117-06F9-2313-41F9FEE83963}"/>
              </a:ext>
            </a:extLst>
          </p:cNvPr>
          <p:cNvSpPr/>
          <p:nvPr/>
        </p:nvSpPr>
        <p:spPr>
          <a:xfrm>
            <a:off x="-18185" y="-44318"/>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3"/>
            <a:stretch>
              <a:fillRect l="238" t="-13215" r="-238" b="-600391"/>
            </a:stretch>
          </a:blipFill>
        </p:spPr>
        <p:txBody>
          <a:bodyPr/>
          <a:lstStyle/>
          <a:p>
            <a:endParaRPr lang="en-US"/>
          </a:p>
        </p:txBody>
      </p:sp>
      <p:sp>
        <p:nvSpPr>
          <p:cNvPr id="17" name="TextBox 17"/>
          <p:cNvSpPr txBox="1"/>
          <p:nvPr/>
        </p:nvSpPr>
        <p:spPr>
          <a:xfrm>
            <a:off x="1337566" y="1941661"/>
            <a:ext cx="6206233" cy="748154"/>
          </a:xfrm>
          <a:prstGeom prst="rect">
            <a:avLst/>
          </a:prstGeom>
        </p:spPr>
        <p:txBody>
          <a:bodyPr wrap="square" lIns="0" tIns="0" rIns="0" bIns="0" rtlCol="0" anchor="t">
            <a:spAutoFit/>
          </a:bodyPr>
          <a:lstStyle/>
          <a:p>
            <a:pPr lvl="0">
              <a:lnSpc>
                <a:spcPts val="6300"/>
              </a:lnSpc>
              <a:spcBef>
                <a:spcPct val="0"/>
              </a:spcBef>
            </a:pPr>
            <a:r>
              <a:rPr lang="en-US" sz="4200" b="1" u="sng" dirty="0">
                <a:solidFill>
                  <a:srgbClr val="FF0000"/>
                </a:solidFill>
                <a:latin typeface="+mj-lt"/>
              </a:rPr>
              <a:t>HOẠT ĐỘNG LUYỆN TẬP</a:t>
            </a:r>
            <a:endParaRPr lang="en-US" sz="4200" b="1" u="sng" dirty="0">
              <a:solidFill>
                <a:srgbClr val="FF0000"/>
              </a:solidFill>
              <a:latin typeface="Calibri (Headings)"/>
            </a:endParaRPr>
          </a:p>
        </p:txBody>
      </p:sp>
      <p:sp>
        <p:nvSpPr>
          <p:cNvPr id="2" name="Freeform 11">
            <a:extLst>
              <a:ext uri="{FF2B5EF4-FFF2-40B4-BE49-F238E27FC236}">
                <a16:creationId xmlns:a16="http://schemas.microsoft.com/office/drawing/2014/main" id="{FA5C776F-33B5-B0D4-2F10-48B16F29FBA8}"/>
              </a:ext>
            </a:extLst>
          </p:cNvPr>
          <p:cNvSpPr/>
          <p:nvPr/>
        </p:nvSpPr>
        <p:spPr>
          <a:xfrm>
            <a:off x="11863136" y="4567114"/>
            <a:ext cx="1113069" cy="985066"/>
          </a:xfrm>
          <a:custGeom>
            <a:avLst/>
            <a:gdLst/>
            <a:ahLst/>
            <a:cxnLst/>
            <a:rect l="l" t="t" r="r" b="b"/>
            <a:pathLst>
              <a:path w="1113069" h="985066">
                <a:moveTo>
                  <a:pt x="0" y="0"/>
                </a:moveTo>
                <a:lnTo>
                  <a:pt x="1113069" y="0"/>
                </a:lnTo>
                <a:lnTo>
                  <a:pt x="1113069" y="985067"/>
                </a:lnTo>
                <a:lnTo>
                  <a:pt x="0" y="985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12">
            <a:extLst>
              <a:ext uri="{FF2B5EF4-FFF2-40B4-BE49-F238E27FC236}">
                <a16:creationId xmlns:a16="http://schemas.microsoft.com/office/drawing/2014/main" id="{4336CF00-9E44-C7CC-0F3F-CEA604E58D4F}"/>
              </a:ext>
            </a:extLst>
          </p:cNvPr>
          <p:cNvSpPr/>
          <p:nvPr/>
        </p:nvSpPr>
        <p:spPr>
          <a:xfrm>
            <a:off x="163573" y="4034036"/>
            <a:ext cx="3735520" cy="2600856"/>
          </a:xfrm>
          <a:custGeom>
            <a:avLst/>
            <a:gdLst/>
            <a:ahLst/>
            <a:cxnLst/>
            <a:rect l="l" t="t" r="r" b="b"/>
            <a:pathLst>
              <a:path w="3735520" h="2600856">
                <a:moveTo>
                  <a:pt x="0" y="0"/>
                </a:moveTo>
                <a:lnTo>
                  <a:pt x="3735521" y="0"/>
                </a:lnTo>
                <a:lnTo>
                  <a:pt x="3735521" y="2600856"/>
                </a:lnTo>
                <a:lnTo>
                  <a:pt x="0" y="26008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13">
            <a:extLst>
              <a:ext uri="{FF2B5EF4-FFF2-40B4-BE49-F238E27FC236}">
                <a16:creationId xmlns:a16="http://schemas.microsoft.com/office/drawing/2014/main" id="{730F3435-0C79-8A69-5C4E-29F1672B8547}"/>
              </a:ext>
            </a:extLst>
          </p:cNvPr>
          <p:cNvSpPr/>
          <p:nvPr/>
        </p:nvSpPr>
        <p:spPr>
          <a:xfrm>
            <a:off x="4724112" y="4454336"/>
            <a:ext cx="3428634" cy="2730050"/>
          </a:xfrm>
          <a:custGeom>
            <a:avLst/>
            <a:gdLst/>
            <a:ahLst/>
            <a:cxnLst/>
            <a:rect l="l" t="t" r="r" b="b"/>
            <a:pathLst>
              <a:path w="3428634" h="2730050">
                <a:moveTo>
                  <a:pt x="0" y="0"/>
                </a:moveTo>
                <a:lnTo>
                  <a:pt x="3428634" y="0"/>
                </a:lnTo>
                <a:lnTo>
                  <a:pt x="3428634" y="2730050"/>
                </a:lnTo>
                <a:lnTo>
                  <a:pt x="0" y="2730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15">
            <a:extLst>
              <a:ext uri="{FF2B5EF4-FFF2-40B4-BE49-F238E27FC236}">
                <a16:creationId xmlns:a16="http://schemas.microsoft.com/office/drawing/2014/main" id="{E789E4C3-91C3-FA64-6AEC-3CB69C64F3BF}"/>
              </a:ext>
            </a:extLst>
          </p:cNvPr>
          <p:cNvSpPr/>
          <p:nvPr/>
        </p:nvSpPr>
        <p:spPr>
          <a:xfrm>
            <a:off x="10559451" y="4221396"/>
            <a:ext cx="1860220" cy="2451690"/>
          </a:xfrm>
          <a:custGeom>
            <a:avLst/>
            <a:gdLst/>
            <a:ahLst/>
            <a:cxnLst/>
            <a:rect l="l" t="t" r="r" b="b"/>
            <a:pathLst>
              <a:path w="1860220" h="2451690">
                <a:moveTo>
                  <a:pt x="0" y="0"/>
                </a:moveTo>
                <a:lnTo>
                  <a:pt x="1860220" y="0"/>
                </a:lnTo>
                <a:lnTo>
                  <a:pt x="1860220" y="2451691"/>
                </a:lnTo>
                <a:lnTo>
                  <a:pt x="0" y="2451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16">
            <a:extLst>
              <a:ext uri="{FF2B5EF4-FFF2-40B4-BE49-F238E27FC236}">
                <a16:creationId xmlns:a16="http://schemas.microsoft.com/office/drawing/2014/main" id="{5EE8BEF1-4393-58D6-6166-1BBDF3989286}"/>
              </a:ext>
            </a:extLst>
          </p:cNvPr>
          <p:cNvSpPr/>
          <p:nvPr/>
        </p:nvSpPr>
        <p:spPr>
          <a:xfrm>
            <a:off x="14478816" y="4409460"/>
            <a:ext cx="2903255" cy="2903255"/>
          </a:xfrm>
          <a:custGeom>
            <a:avLst/>
            <a:gdLst/>
            <a:ahLst/>
            <a:cxnLst/>
            <a:rect l="l" t="t" r="r" b="b"/>
            <a:pathLst>
              <a:path w="2903255" h="2903255">
                <a:moveTo>
                  <a:pt x="0" y="0"/>
                </a:moveTo>
                <a:lnTo>
                  <a:pt x="2903255" y="0"/>
                </a:lnTo>
                <a:lnTo>
                  <a:pt x="2903255" y="2903255"/>
                </a:lnTo>
                <a:lnTo>
                  <a:pt x="0" y="29032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20">
            <a:extLst>
              <a:ext uri="{FF2B5EF4-FFF2-40B4-BE49-F238E27FC236}">
                <a16:creationId xmlns:a16="http://schemas.microsoft.com/office/drawing/2014/main" id="{F114A2B9-DF8D-FED9-DBA6-4A985E85A562}"/>
              </a:ext>
            </a:extLst>
          </p:cNvPr>
          <p:cNvSpPr txBox="1"/>
          <p:nvPr/>
        </p:nvSpPr>
        <p:spPr>
          <a:xfrm>
            <a:off x="5812844" y="2904420"/>
            <a:ext cx="6860604" cy="561885"/>
          </a:xfrm>
          <a:prstGeom prst="rect">
            <a:avLst/>
          </a:prstGeom>
        </p:spPr>
        <p:txBody>
          <a:bodyPr lIns="0" tIns="0" rIns="0" bIns="0" rtlCol="0" anchor="t">
            <a:spAutoFit/>
          </a:bodyPr>
          <a:lstStyle/>
          <a:p>
            <a:pPr algn="ctr">
              <a:lnSpc>
                <a:spcPts val="4759"/>
              </a:lnSpc>
            </a:pPr>
            <a:r>
              <a:rPr lang="en-US" sz="3399" dirty="0">
                <a:solidFill>
                  <a:srgbClr val="000000"/>
                </a:solidFill>
                <a:latin typeface="Public Sans Heavy"/>
              </a:rPr>
              <a:t>HƯỚNG DẪN THỰC HIỆN</a:t>
            </a:r>
          </a:p>
        </p:txBody>
      </p:sp>
      <p:sp>
        <p:nvSpPr>
          <p:cNvPr id="11" name="TextBox 21">
            <a:extLst>
              <a:ext uri="{FF2B5EF4-FFF2-40B4-BE49-F238E27FC236}">
                <a16:creationId xmlns:a16="http://schemas.microsoft.com/office/drawing/2014/main" id="{8C767AF7-F50A-8533-D1CB-E8F301F0D4E9}"/>
              </a:ext>
            </a:extLst>
          </p:cNvPr>
          <p:cNvSpPr txBox="1"/>
          <p:nvPr/>
        </p:nvSpPr>
        <p:spPr>
          <a:xfrm>
            <a:off x="5324577" y="4488740"/>
            <a:ext cx="484580" cy="863600"/>
          </a:xfrm>
          <a:prstGeom prst="rect">
            <a:avLst/>
          </a:prstGeom>
        </p:spPr>
        <p:txBody>
          <a:bodyPr lIns="0" tIns="0" rIns="0" bIns="0" rtlCol="0" anchor="t">
            <a:spAutoFit/>
          </a:bodyPr>
          <a:lstStyle/>
          <a:p>
            <a:pPr algn="ctr">
              <a:lnSpc>
                <a:spcPts val="7000"/>
              </a:lnSpc>
            </a:pPr>
            <a:r>
              <a:rPr lang="en-US" sz="5000">
                <a:solidFill>
                  <a:srgbClr val="FFFFFF"/>
                </a:solidFill>
                <a:latin typeface="Alfa Slab One"/>
              </a:rPr>
              <a:t>1</a:t>
            </a:r>
          </a:p>
        </p:txBody>
      </p:sp>
      <p:sp>
        <p:nvSpPr>
          <p:cNvPr id="15" name="TextBox 23">
            <a:extLst>
              <a:ext uri="{FF2B5EF4-FFF2-40B4-BE49-F238E27FC236}">
                <a16:creationId xmlns:a16="http://schemas.microsoft.com/office/drawing/2014/main" id="{C1672793-D3ED-ABDF-BBE1-4C410C7B5C77}"/>
              </a:ext>
            </a:extLst>
          </p:cNvPr>
          <p:cNvSpPr txBox="1"/>
          <p:nvPr/>
        </p:nvSpPr>
        <p:spPr>
          <a:xfrm>
            <a:off x="163573" y="7071608"/>
            <a:ext cx="3407792" cy="416140"/>
          </a:xfrm>
          <a:prstGeom prst="rect">
            <a:avLst/>
          </a:prstGeom>
        </p:spPr>
        <p:txBody>
          <a:bodyPr wrap="square" lIns="0" tIns="0" rIns="0" bIns="0" rtlCol="0" anchor="t">
            <a:spAutoFit/>
          </a:bodyPr>
          <a:lstStyle/>
          <a:p>
            <a:pPr algn="ctr">
              <a:lnSpc>
                <a:spcPts val="3240"/>
              </a:lnSpc>
            </a:pPr>
            <a:r>
              <a:rPr lang="en-US" sz="3200" b="1" dirty="0">
                <a:solidFill>
                  <a:srgbClr val="004AAD"/>
                </a:solidFill>
                <a:latin typeface="Calibri" panose="020F0502020204030204" pitchFamily="34" charset="0"/>
                <a:cs typeface="Calibri" panose="020F0502020204030204" pitchFamily="34" charset="0"/>
              </a:rPr>
              <a:t>HS </a:t>
            </a:r>
            <a:r>
              <a:rPr lang="en-US" sz="3200" b="1" dirty="0" err="1">
                <a:solidFill>
                  <a:srgbClr val="004AAD"/>
                </a:solidFill>
                <a:latin typeface="Calibri" panose="020F0502020204030204" pitchFamily="34" charset="0"/>
                <a:cs typeface="Calibri" panose="020F0502020204030204" pitchFamily="34" charset="0"/>
              </a:rPr>
              <a:t>truy</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cập</a:t>
            </a:r>
            <a:r>
              <a:rPr lang="en-US" sz="3200" b="1" dirty="0">
                <a:solidFill>
                  <a:srgbClr val="004AAD"/>
                </a:solidFill>
                <a:latin typeface="Calibri" panose="020F0502020204030204" pitchFamily="34" charset="0"/>
                <a:cs typeface="Calibri" panose="020F0502020204030204" pitchFamily="34" charset="0"/>
              </a:rPr>
              <a:t> Kahoot</a:t>
            </a:r>
          </a:p>
        </p:txBody>
      </p:sp>
      <p:sp>
        <p:nvSpPr>
          <p:cNvPr id="16" name="TextBox 24">
            <a:extLst>
              <a:ext uri="{FF2B5EF4-FFF2-40B4-BE49-F238E27FC236}">
                <a16:creationId xmlns:a16="http://schemas.microsoft.com/office/drawing/2014/main" id="{952E8DD9-1EA4-287B-2236-00E84B65E4C3}"/>
              </a:ext>
            </a:extLst>
          </p:cNvPr>
          <p:cNvSpPr txBox="1"/>
          <p:nvPr/>
        </p:nvSpPr>
        <p:spPr>
          <a:xfrm>
            <a:off x="4627143" y="7556505"/>
            <a:ext cx="3983457" cy="1231106"/>
          </a:xfrm>
          <a:prstGeom prst="rect">
            <a:avLst/>
          </a:prstGeom>
        </p:spPr>
        <p:txBody>
          <a:bodyPr wrap="square" lIns="0" tIns="0" rIns="0" bIns="0" rtlCol="0" anchor="t">
            <a:spAutoFit/>
          </a:bodyPr>
          <a:lstStyle/>
          <a:p>
            <a:pPr algn="ctr">
              <a:lnSpc>
                <a:spcPts val="3240"/>
              </a:lnSpc>
            </a:pPr>
            <a:r>
              <a:rPr lang="en-US" sz="3200" b="1" dirty="0" err="1">
                <a:solidFill>
                  <a:srgbClr val="004AAD"/>
                </a:solidFill>
                <a:latin typeface="Calibri" panose="020F0502020204030204" pitchFamily="34" charset="0"/>
                <a:cs typeface="Calibri" panose="020F0502020204030204" pitchFamily="34" charset="0"/>
              </a:rPr>
              <a:t>Đặt</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tên</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bằng</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tên</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thật</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để</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ghi</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nhận</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kết</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quả</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lấy</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điểm</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cộng</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cá</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nhân</a:t>
            </a:r>
            <a:r>
              <a:rPr lang="en-US" sz="3200" b="1" dirty="0">
                <a:solidFill>
                  <a:srgbClr val="004AAD"/>
                </a:solidFill>
                <a:latin typeface="Calibri" panose="020F0502020204030204" pitchFamily="34" charset="0"/>
                <a:cs typeface="Calibri" panose="020F0502020204030204" pitchFamily="34" charset="0"/>
              </a:rPr>
              <a:t>.</a:t>
            </a:r>
          </a:p>
        </p:txBody>
      </p:sp>
      <p:sp>
        <p:nvSpPr>
          <p:cNvPr id="23" name="TextBox 26">
            <a:extLst>
              <a:ext uri="{FF2B5EF4-FFF2-40B4-BE49-F238E27FC236}">
                <a16:creationId xmlns:a16="http://schemas.microsoft.com/office/drawing/2014/main" id="{567E7FC0-B892-5BE0-1F7E-D05839B4B3A5}"/>
              </a:ext>
            </a:extLst>
          </p:cNvPr>
          <p:cNvSpPr txBox="1"/>
          <p:nvPr/>
        </p:nvSpPr>
        <p:spPr>
          <a:xfrm>
            <a:off x="10206588" y="7184386"/>
            <a:ext cx="2858924" cy="1231106"/>
          </a:xfrm>
          <a:prstGeom prst="rect">
            <a:avLst/>
          </a:prstGeom>
        </p:spPr>
        <p:txBody>
          <a:bodyPr wrap="square" lIns="0" tIns="0" rIns="0" bIns="0" rtlCol="0" anchor="t">
            <a:spAutoFit/>
          </a:bodyPr>
          <a:lstStyle/>
          <a:p>
            <a:pPr algn="ctr">
              <a:lnSpc>
                <a:spcPts val="3240"/>
              </a:lnSpc>
            </a:pPr>
            <a:r>
              <a:rPr lang="en-US" sz="3200" b="1" dirty="0" err="1">
                <a:solidFill>
                  <a:srgbClr val="004AAD"/>
                </a:solidFill>
                <a:latin typeface="Calibri" panose="020F0502020204030204" pitchFamily="34" charset="0"/>
                <a:cs typeface="Calibri" panose="020F0502020204030204" pitchFamily="34" charset="0"/>
              </a:rPr>
              <a:t>Thực</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hiện</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trả</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lời</a:t>
            </a:r>
            <a:r>
              <a:rPr lang="en-US" sz="3200" b="1" dirty="0">
                <a:solidFill>
                  <a:srgbClr val="004AAD"/>
                </a:solidFill>
                <a:latin typeface="Calibri" panose="020F0502020204030204" pitchFamily="34" charset="0"/>
                <a:cs typeface="Calibri" panose="020F0502020204030204" pitchFamily="34" charset="0"/>
              </a:rPr>
              <a:t> 10 </a:t>
            </a:r>
            <a:r>
              <a:rPr lang="en-US" sz="3200" b="1" dirty="0" err="1">
                <a:solidFill>
                  <a:srgbClr val="004AAD"/>
                </a:solidFill>
                <a:latin typeface="Calibri" panose="020F0502020204030204" pitchFamily="34" charset="0"/>
                <a:cs typeface="Calibri" panose="020F0502020204030204" pitchFamily="34" charset="0"/>
              </a:rPr>
              <a:t>câu</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hỏi</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trắc</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nghiệm</a:t>
            </a:r>
            <a:endParaRPr lang="en-US" sz="3200" b="1" dirty="0">
              <a:solidFill>
                <a:srgbClr val="004AAD"/>
              </a:solidFill>
              <a:latin typeface="Calibri" panose="020F0502020204030204" pitchFamily="34" charset="0"/>
              <a:cs typeface="Calibri" panose="020F0502020204030204" pitchFamily="34" charset="0"/>
            </a:endParaRPr>
          </a:p>
        </p:txBody>
      </p:sp>
      <p:sp>
        <p:nvSpPr>
          <p:cNvPr id="26" name="TextBox 27">
            <a:extLst>
              <a:ext uri="{FF2B5EF4-FFF2-40B4-BE49-F238E27FC236}">
                <a16:creationId xmlns:a16="http://schemas.microsoft.com/office/drawing/2014/main" id="{56D84793-9E80-690F-2422-4200A3C99574}"/>
              </a:ext>
            </a:extLst>
          </p:cNvPr>
          <p:cNvSpPr txBox="1"/>
          <p:nvPr/>
        </p:nvSpPr>
        <p:spPr>
          <a:xfrm>
            <a:off x="15119354" y="7757324"/>
            <a:ext cx="2145401" cy="419100"/>
          </a:xfrm>
          <a:prstGeom prst="rect">
            <a:avLst/>
          </a:prstGeom>
        </p:spPr>
        <p:txBody>
          <a:bodyPr wrap="square" lIns="0" tIns="0" rIns="0" bIns="0" rtlCol="0" anchor="t">
            <a:spAutoFit/>
          </a:bodyPr>
          <a:lstStyle/>
          <a:p>
            <a:pPr algn="ctr">
              <a:lnSpc>
                <a:spcPts val="3240"/>
              </a:lnSpc>
            </a:pPr>
            <a:r>
              <a:rPr lang="en-US" sz="3200" b="1" dirty="0" err="1">
                <a:solidFill>
                  <a:srgbClr val="004AAD"/>
                </a:solidFill>
                <a:latin typeface="Calibri" panose="020F0502020204030204" pitchFamily="34" charset="0"/>
                <a:cs typeface="Calibri" panose="020F0502020204030204" pitchFamily="34" charset="0"/>
              </a:rPr>
              <a:t>Tự</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đánh</a:t>
            </a:r>
            <a:r>
              <a:rPr lang="en-US" sz="3200" b="1" dirty="0">
                <a:solidFill>
                  <a:srgbClr val="004AAD"/>
                </a:solidFill>
                <a:latin typeface="Calibri" panose="020F0502020204030204" pitchFamily="34" charset="0"/>
                <a:cs typeface="Calibri" panose="020F0502020204030204" pitchFamily="34" charset="0"/>
              </a:rPr>
              <a:t> </a:t>
            </a:r>
            <a:r>
              <a:rPr lang="en-US" sz="3200" b="1" dirty="0" err="1">
                <a:solidFill>
                  <a:srgbClr val="004AAD"/>
                </a:solidFill>
                <a:latin typeface="Calibri" panose="020F0502020204030204" pitchFamily="34" charset="0"/>
                <a:cs typeface="Calibri" panose="020F0502020204030204" pitchFamily="34" charset="0"/>
              </a:rPr>
              <a:t>giá</a:t>
            </a:r>
            <a:endParaRPr lang="en-US" sz="3200" b="1" dirty="0">
              <a:solidFill>
                <a:srgbClr val="004AAD"/>
              </a:solidFill>
              <a:latin typeface="Calibri" panose="020F0502020204030204" pitchFamily="34" charset="0"/>
              <a:cs typeface="Calibri" panose="020F0502020204030204" pitchFamily="34" charset="0"/>
            </a:endParaRPr>
          </a:p>
        </p:txBody>
      </p:sp>
      <p:sp>
        <p:nvSpPr>
          <p:cNvPr id="18"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
        <p:nvSpPr>
          <p:cNvPr id="4" name="Rectangle 3"/>
          <p:cNvSpPr/>
          <p:nvPr/>
        </p:nvSpPr>
        <p:spPr>
          <a:xfrm>
            <a:off x="1633692" y="9159730"/>
            <a:ext cx="15748379" cy="658835"/>
          </a:xfrm>
          <a:prstGeom prst="rect">
            <a:avLst/>
          </a:prstGeom>
        </p:spPr>
        <p:txBody>
          <a:bodyPr wrap="square">
            <a:spAutoFit/>
          </a:bodyPr>
          <a:lstStyle/>
          <a:p>
            <a:pPr indent="180340" algn="just">
              <a:lnSpc>
                <a:spcPct val="107000"/>
              </a:lnSpc>
              <a:spcAft>
                <a:spcPts val="0"/>
              </a:spcAft>
            </a:pPr>
            <a:r>
              <a:rPr lang="en-US" sz="3600" b="1" u="sng" dirty="0">
                <a:solidFill>
                  <a:srgbClr val="FF0000"/>
                </a:solidFill>
                <a:latin typeface="Calibri" panose="020F0502020204030204" pitchFamily="34" charset="0"/>
                <a:ea typeface="Calibri" panose="020F0502020204030204" pitchFamily="34" charset="0"/>
                <a:cs typeface="Calibri" panose="020F0502020204030204" pitchFamily="34" charset="0"/>
                <a:hlinkClick r:id="rId14"/>
              </a:rPr>
              <a:t>https://play.kahoot.it/v2/?quizId=60bfaa6b-300b-434e-99d5-dae9497c7037</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290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500"/>
                                        <p:tgtEl>
                                          <p:spTgt spid="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500"/>
                                        <p:tgtEl>
                                          <p:spTgt spid="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500"/>
                                        <p:tgtEl>
                                          <p:spTgt spid="8"/>
                                        </p:tgtEl>
                                      </p:cBhvr>
                                    </p:animEffect>
                                  </p:childTnLst>
                                </p:cTn>
                              </p:par>
                              <p:par>
                                <p:cTn id="34" presetID="6" presetClass="entr" presetSubtype="16"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circle(in)">
                                      <p:cBhvr>
                                        <p:cTn id="36" dur="500"/>
                                        <p:tgtEl>
                                          <p:spTgt spid="2"/>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circle(in)">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circle(in)">
                                      <p:cBhvr>
                                        <p:cTn id="44" dur="500"/>
                                        <p:tgtEl>
                                          <p:spTgt spid="9"/>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circle(i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P spid="15" grpId="0"/>
      <p:bldP spid="16" grpId="0"/>
      <p:bldP spid="23" grpId="0"/>
      <p:bldP spid="26"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93416" y="2019300"/>
            <a:ext cx="15621000" cy="6654450"/>
          </a:xfrm>
          <a:prstGeom prst="rect">
            <a:avLst/>
          </a:prstGeom>
        </p:spPr>
        <p:txBody>
          <a:bodyPr wrap="square">
            <a:spAutoFit/>
          </a:bodyPr>
          <a:lstStyle/>
          <a:p>
            <a:pPr indent="180340" algn="just">
              <a:lnSpc>
                <a:spcPct val="150000"/>
              </a:lnSpc>
              <a:spcAft>
                <a:spcPts val="0"/>
              </a:spcAft>
            </a:pPr>
            <a:r>
              <a:rPr lang="en-US" sz="3600" b="1" dirty="0" err="1">
                <a:latin typeface="Calibri" panose="020F0502020204030204" pitchFamily="34" charset="0"/>
                <a:ea typeface="Calibri" panose="020F0502020204030204" pitchFamily="34" charset="0"/>
                <a:cs typeface="Calibri" panose="020F0502020204030204" pitchFamily="34" charset="0"/>
              </a:rPr>
              <a:t>Câu</a:t>
            </a:r>
            <a:r>
              <a:rPr lang="en-US" sz="3600" b="1" dirty="0">
                <a:latin typeface="Calibri" panose="020F0502020204030204" pitchFamily="34" charset="0"/>
                <a:ea typeface="Calibri" panose="020F0502020204030204" pitchFamily="34" charset="0"/>
                <a:cs typeface="Calibri" panose="020F0502020204030204" pitchFamily="34" charset="0"/>
              </a:rPr>
              <a:t> 1. </a:t>
            </a:r>
            <a:r>
              <a:rPr lang="en-US" sz="3600" b="1" dirty="0" err="1">
                <a:latin typeface="Calibri" panose="020F0502020204030204" pitchFamily="34" charset="0"/>
                <a:ea typeface="Calibri" panose="020F0502020204030204" pitchFamily="34" charset="0"/>
                <a:cs typeface="Calibri" panose="020F0502020204030204" pitchFamily="34" charset="0"/>
              </a:rPr>
              <a:t>Phương</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pháp</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sử</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dụng</a:t>
            </a:r>
            <a:r>
              <a:rPr lang="en-US" sz="3600" b="1" dirty="0">
                <a:latin typeface="Calibri" panose="020F0502020204030204" pitchFamily="34" charset="0"/>
                <a:ea typeface="Calibri" panose="020F0502020204030204" pitchFamily="34" charset="0"/>
                <a:cs typeface="Calibri" panose="020F0502020204030204" pitchFamily="34" charset="0"/>
              </a:rPr>
              <a:t> tri </a:t>
            </a:r>
            <a:r>
              <a:rPr lang="en-US" sz="3600" b="1" dirty="0" err="1">
                <a:latin typeface="Calibri" panose="020F0502020204030204" pitchFamily="34" charset="0"/>
                <a:ea typeface="Calibri" panose="020F0502020204030204" pitchFamily="34" charset="0"/>
                <a:cs typeface="Calibri" panose="020F0502020204030204" pitchFamily="34" charset="0"/>
              </a:rPr>
              <a:t>giác</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để</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thu</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thập</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thông</a:t>
            </a:r>
            <a:r>
              <a:rPr lang="en-US" sz="3600" b="1" dirty="0">
                <a:latin typeface="Calibri" panose="020F0502020204030204" pitchFamily="34" charset="0"/>
                <a:ea typeface="Calibri" panose="020F0502020204030204" pitchFamily="34" charset="0"/>
                <a:cs typeface="Calibri" panose="020F0502020204030204" pitchFamily="34" charset="0"/>
              </a:rPr>
              <a:t> tin </a:t>
            </a:r>
            <a:r>
              <a:rPr lang="en-US" sz="3600" b="1" dirty="0" err="1">
                <a:latin typeface="Calibri" panose="020F0502020204030204" pitchFamily="34" charset="0"/>
                <a:ea typeface="Calibri" panose="020F0502020204030204" pitchFamily="34" charset="0"/>
                <a:cs typeface="Calibri" panose="020F0502020204030204" pitchFamily="34" charset="0"/>
              </a:rPr>
              <a:t>về</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đối</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tượng</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quan</a:t>
            </a:r>
            <a:r>
              <a:rPr lang="en-US" sz="3600" b="1" dirty="0">
                <a:latin typeface="Calibri" panose="020F0502020204030204" pitchFamily="34" charset="0"/>
                <a:ea typeface="Calibri" panose="020F0502020204030204" pitchFamily="34" charset="0"/>
                <a:cs typeface="Calibri" panose="020F0502020204030204" pitchFamily="34" charset="0"/>
              </a:rPr>
              <a:t>      </a:t>
            </a:r>
          </a:p>
          <a:p>
            <a:pPr indent="180340" algn="just">
              <a:lnSpc>
                <a:spcPct val="150000"/>
              </a:lnSpc>
              <a:spcAft>
                <a:spcPts val="0"/>
              </a:spcAft>
            </a:pPr>
            <a:r>
              <a:rPr lang="en-US" sz="3600" b="1" dirty="0" err="1">
                <a:latin typeface="Calibri" panose="020F0502020204030204" pitchFamily="34" charset="0"/>
                <a:ea typeface="Calibri" panose="020F0502020204030204" pitchFamily="34" charset="0"/>
                <a:cs typeface="Calibri" panose="020F0502020204030204" pitchFamily="34" charset="0"/>
              </a:rPr>
              <a:t>sát</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là</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phương</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pháp</a:t>
            </a:r>
            <a:endParaRPr lang="en-US" sz="3600" b="1"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50000"/>
              </a:lnSpc>
              <a:spcAft>
                <a:spcPts val="0"/>
              </a:spcAft>
            </a:pPr>
            <a:r>
              <a:rPr lang="en-US" sz="3600" b="1" dirty="0">
                <a:latin typeface="Calibri" panose="020F0502020204030204" pitchFamily="34" charset="0"/>
                <a:ea typeface="Calibri" panose="020F0502020204030204" pitchFamily="34" charset="0"/>
                <a:cs typeface="Calibri" panose="020F0502020204030204" pitchFamily="34" charset="0"/>
              </a:rPr>
              <a:t>	A.</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quan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sát</a:t>
            </a:r>
            <a:r>
              <a:rPr lang="en-US" sz="3600" dirty="0">
                <a:latin typeface="Calibri" panose="020F0502020204030204" pitchFamily="34" charset="0"/>
                <a:ea typeface="Calibri" panose="020F0502020204030204" pitchFamily="34" charset="0"/>
                <a:cs typeface="Calibri" panose="020F0502020204030204" pitchFamily="34" charset="0"/>
              </a:rPr>
              <a:t>.</a:t>
            </a:r>
            <a:r>
              <a:rPr lang="en-US" sz="3600" b="1" dirty="0">
                <a:latin typeface="Calibri" panose="020F0502020204030204" pitchFamily="34" charset="0"/>
                <a:ea typeface="Calibri" panose="020F0502020204030204" pitchFamily="34" charset="0"/>
                <a:cs typeface="Calibri" panose="020F0502020204030204" pitchFamily="34" charset="0"/>
              </a:rPr>
              <a:t>		                 		    B.</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làm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việc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trong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phòng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thí</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nghiệm</a:t>
            </a:r>
            <a:r>
              <a:rPr lang="en-US" sz="3600" dirty="0">
                <a:latin typeface="Calibri" panose="020F0502020204030204" pitchFamily="34" charset="0"/>
                <a:ea typeface="Calibri" panose="020F0502020204030204" pitchFamily="34" charset="0"/>
                <a:cs typeface="Calibri" panose="020F0502020204030204" pitchFamily="34" charset="0"/>
              </a:rPr>
              <a:t>.</a:t>
            </a:r>
          </a:p>
          <a:p>
            <a:pPr indent="180340" algn="just">
              <a:lnSpc>
                <a:spcPct val="150000"/>
              </a:lnSpc>
              <a:spcAft>
                <a:spcPts val="0"/>
              </a:spcAft>
            </a:pPr>
            <a:r>
              <a:rPr lang="en-US" sz="3600" b="1" dirty="0">
                <a:latin typeface="Calibri" panose="020F0502020204030204" pitchFamily="34" charset="0"/>
                <a:ea typeface="Calibri" panose="020F0502020204030204" pitchFamily="34" charset="0"/>
                <a:cs typeface="Calibri" panose="020F0502020204030204" pitchFamily="34" charset="0"/>
              </a:rPr>
              <a:t>	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thực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nghiệm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khoa</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học</a:t>
            </a:r>
            <a:r>
              <a:rPr lang="en-US" sz="3600" dirty="0">
                <a:latin typeface="Calibri" panose="020F0502020204030204" pitchFamily="34" charset="0"/>
                <a:ea typeface="Calibri" panose="020F0502020204030204" pitchFamily="34" charset="0"/>
                <a:cs typeface="Calibri" panose="020F0502020204030204" pitchFamily="34" charset="0"/>
              </a:rPr>
              <a:t>.</a:t>
            </a:r>
            <a:r>
              <a:rPr lang="en-US" sz="3600" b="1" dirty="0">
                <a:latin typeface="Calibri" panose="020F0502020204030204" pitchFamily="34" charset="0"/>
                <a:ea typeface="Calibri" panose="020F0502020204030204" pitchFamily="34" charset="0"/>
                <a:cs typeface="Calibri" panose="020F0502020204030204" pitchFamily="34" charset="0"/>
              </a:rPr>
              <a:t>		    D.</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kết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hợp</a:t>
            </a:r>
            <a:r>
              <a:rPr lang="en-US" sz="3600" dirty="0">
                <a:latin typeface="Calibri" panose="020F0502020204030204" pitchFamily="34" charset="0"/>
                <a:ea typeface="Calibri" panose="020F0502020204030204" pitchFamily="34" charset="0"/>
                <a:cs typeface="Calibri" panose="020F0502020204030204" pitchFamily="34" charset="0"/>
              </a:rPr>
              <a:t>.</a:t>
            </a:r>
          </a:p>
          <a:p>
            <a:pPr indent="180340" algn="just">
              <a:lnSpc>
                <a:spcPct val="150000"/>
              </a:lnSpc>
              <a:spcAft>
                <a:spcPts val="0"/>
              </a:spcAft>
            </a:pPr>
            <a:r>
              <a:rPr lang="en-US" sz="3600" b="1" dirty="0" err="1">
                <a:latin typeface="Calibri" panose="020F0502020204030204" pitchFamily="34" charset="0"/>
                <a:ea typeface="Calibri" panose="020F0502020204030204" pitchFamily="34" charset="0"/>
                <a:cs typeface="Calibri" panose="020F0502020204030204" pitchFamily="34" charset="0"/>
              </a:rPr>
              <a:t>Câu</a:t>
            </a:r>
            <a:r>
              <a:rPr lang="en-US" sz="3600" b="1" dirty="0">
                <a:latin typeface="Calibri" panose="020F0502020204030204" pitchFamily="34" charset="0"/>
                <a:ea typeface="Calibri" panose="020F0502020204030204" pitchFamily="34" charset="0"/>
                <a:cs typeface="Calibri" panose="020F0502020204030204" pitchFamily="34" charset="0"/>
              </a:rPr>
              <a:t> 2. </a:t>
            </a:r>
            <a:r>
              <a:rPr lang="en-US" sz="3600" b="1" dirty="0" err="1">
                <a:latin typeface="Calibri" panose="020F0502020204030204" pitchFamily="34" charset="0"/>
                <a:ea typeface="Calibri" panose="020F0502020204030204" pitchFamily="34" charset="0"/>
                <a:cs typeface="Calibri" panose="020F0502020204030204" pitchFamily="34" charset="0"/>
              </a:rPr>
              <a:t>Để</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quan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sát</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cấu</a:t>
            </a:r>
            <a:r>
              <a:rPr lang="en-US" sz="3600" b="1" dirty="0">
                <a:latin typeface="Calibri" panose="020F0502020204030204" pitchFamily="34" charset="0"/>
                <a:ea typeface="Calibri" panose="020F0502020204030204" pitchFamily="34" charset="0"/>
                <a:cs typeface="Calibri" panose="020F0502020204030204" pitchFamily="34" charset="0"/>
              </a:rPr>
              <a:t> tạo </a:t>
            </a:r>
            <a:r>
              <a:rPr lang="en-US" sz="3600" b="1" dirty="0" err="1">
                <a:latin typeface="Calibri" panose="020F0502020204030204" pitchFamily="34" charset="0"/>
                <a:ea typeface="Calibri" panose="020F0502020204030204" pitchFamily="34" charset="0"/>
                <a:cs typeface="Calibri" panose="020F0502020204030204" pitchFamily="34" charset="0"/>
              </a:rPr>
              <a:t>một</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số</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sinh</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vật</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đơn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bào</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trùng</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roi</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trùng</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giày</a:t>
            </a:r>
            <a:r>
              <a:rPr lang="en-US" sz="3600" b="1" dirty="0">
                <a:latin typeface="Calibri" panose="020F0502020204030204" pitchFamily="34" charset="0"/>
                <a:ea typeface="Calibri" panose="020F0502020204030204" pitchFamily="34" charset="0"/>
                <a:cs typeface="Calibri" panose="020F0502020204030204" pitchFamily="34" charset="0"/>
              </a:rPr>
              <a:t>,..) ta </a:t>
            </a:r>
            <a:r>
              <a:rPr lang="en-US" sz="3600" b="1" dirty="0" err="1">
                <a:latin typeface="Calibri" panose="020F0502020204030204" pitchFamily="34" charset="0"/>
                <a:ea typeface="Calibri" panose="020F0502020204030204" pitchFamily="34" charset="0"/>
                <a:cs typeface="Calibri" panose="020F0502020204030204" pitchFamily="34" charset="0"/>
              </a:rPr>
              <a:t>sử</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dụng</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phương</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pháp</a:t>
            </a:r>
            <a:endParaRPr lang="en-US" sz="3600" b="1"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50000"/>
              </a:lnSpc>
              <a:spcAft>
                <a:spcPts val="0"/>
              </a:spcAft>
            </a:pPr>
            <a:r>
              <a:rPr lang="en-US" sz="3600" b="1" dirty="0">
                <a:latin typeface="Calibri" panose="020F0502020204030204" pitchFamily="34" charset="0"/>
                <a:ea typeface="Calibri" panose="020F0502020204030204" pitchFamily="34" charset="0"/>
                <a:cs typeface="Calibri" panose="020F0502020204030204" pitchFamily="34" charset="0"/>
              </a:rPr>
              <a:t>	A.</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quan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sát</a:t>
            </a:r>
            <a:r>
              <a:rPr lang="en-US" sz="3600" dirty="0">
                <a:latin typeface="Calibri" panose="020F0502020204030204" pitchFamily="34" charset="0"/>
                <a:ea typeface="Calibri" panose="020F0502020204030204" pitchFamily="34" charset="0"/>
                <a:cs typeface="Calibri" panose="020F0502020204030204" pitchFamily="34" charset="0"/>
              </a:rPr>
              <a:t>.</a:t>
            </a:r>
            <a:r>
              <a:rPr lang="en-US" sz="3600" b="1" dirty="0">
                <a:latin typeface="Calibri" panose="020F0502020204030204" pitchFamily="34" charset="0"/>
                <a:ea typeface="Calibri" panose="020F0502020204030204" pitchFamily="34" charset="0"/>
                <a:cs typeface="Calibri" panose="020F0502020204030204" pitchFamily="34" charset="0"/>
              </a:rPr>
              <a:t>			B.</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làm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việc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trong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phòng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thí</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nghiệm</a:t>
            </a:r>
            <a:r>
              <a:rPr lang="en-US" sz="3600" dirty="0">
                <a:latin typeface="Calibri" panose="020F0502020204030204" pitchFamily="34" charset="0"/>
                <a:ea typeface="Calibri" panose="020F0502020204030204" pitchFamily="34" charset="0"/>
                <a:cs typeface="Calibri" panose="020F0502020204030204" pitchFamily="34" charset="0"/>
              </a:rPr>
              <a:t>.</a:t>
            </a:r>
          </a:p>
          <a:p>
            <a:pPr indent="180340" algn="just">
              <a:lnSpc>
                <a:spcPct val="150000"/>
              </a:lnSpc>
              <a:spcAft>
                <a:spcPts val="0"/>
              </a:spcAft>
            </a:pPr>
            <a:r>
              <a:rPr lang="en-US" sz="3600" b="1" dirty="0">
                <a:latin typeface="Calibri" panose="020F0502020204030204" pitchFamily="34" charset="0"/>
                <a:ea typeface="Calibri" panose="020F0502020204030204" pitchFamily="34" charset="0"/>
                <a:cs typeface="Calibri" panose="020F0502020204030204" pitchFamily="34" charset="0"/>
              </a:rPr>
              <a:t>	C.</a:t>
            </a:r>
            <a:r>
              <a:rPr lang="en-US" sz="3600" dirty="0">
                <a:latin typeface="Calibri" panose="020F0502020204030204" pitchFamily="34" charset="0"/>
                <a:ea typeface="Calibri" panose="020F0502020204030204" pitchFamily="34" charset="0"/>
                <a:cs typeface="Calibri" panose="020F0502020204030204" pitchFamily="34" charset="0"/>
              </a:rPr>
              <a:t> phân </a:t>
            </a:r>
            <a:r>
              <a:rPr lang="en-US" sz="3600" dirty="0" err="1">
                <a:latin typeface="Calibri" panose="020F0502020204030204" pitchFamily="34" charset="0"/>
                <a:ea typeface="Calibri" panose="020F0502020204030204" pitchFamily="34" charset="0"/>
                <a:cs typeface="Calibri" panose="020F0502020204030204" pitchFamily="34" charset="0"/>
              </a:rPr>
              <a:t>tích</a:t>
            </a:r>
            <a:r>
              <a:rPr lang="en-US" sz="3600" dirty="0">
                <a:latin typeface="Calibri" panose="020F0502020204030204" pitchFamily="34" charset="0"/>
                <a:ea typeface="Calibri" panose="020F0502020204030204" pitchFamily="34" charset="0"/>
                <a:cs typeface="Calibri" panose="020F0502020204030204" pitchFamily="34" charset="0"/>
              </a:rPr>
              <a:t>.</a:t>
            </a:r>
            <a:r>
              <a:rPr lang="en-US" sz="3600" b="1" dirty="0">
                <a:latin typeface="Calibri" panose="020F0502020204030204" pitchFamily="34" charset="0"/>
                <a:ea typeface="Calibri" panose="020F0502020204030204" pitchFamily="34" charset="0"/>
                <a:cs typeface="Calibri" panose="020F0502020204030204" pitchFamily="34" charset="0"/>
              </a:rPr>
              <a:t>			D.</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thực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nghiệm</a:t>
            </a:r>
            <a:r>
              <a:rPr lang="en-US" sz="3600" dirty="0">
                <a:latin typeface="Calibri" panose="020F0502020204030204" pitchFamily="34" charset="0"/>
                <a:ea typeface="Calibri" panose="020F0502020204030204" pitchFamily="34" charset="0"/>
                <a:cs typeface="Calibri" panose="020F0502020204030204" pitchFamily="34" charset="0"/>
              </a:rPr>
              <a:t> khoa </a:t>
            </a:r>
            <a:r>
              <a:rPr lang="en-US" sz="3600" dirty="0" err="1">
                <a:latin typeface="Calibri" panose="020F0502020204030204" pitchFamily="34" charset="0"/>
                <a:ea typeface="Calibri" panose="020F0502020204030204" pitchFamily="34" charset="0"/>
                <a:cs typeface="Calibri" panose="020F0502020204030204" pitchFamily="34" charset="0"/>
              </a:rPr>
              <a:t>học</a:t>
            </a:r>
            <a:r>
              <a:rPr lang="en-US" sz="3600" dirty="0">
                <a:latin typeface="Calibri" panose="020F0502020204030204" pitchFamily="34" charset="0"/>
                <a:ea typeface="Calibri" panose="020F0502020204030204" pitchFamily="34" charset="0"/>
                <a:cs typeface="Calibri" panose="020F0502020204030204" pitchFamily="34" charset="0"/>
              </a:rPr>
              <a:t>.</a:t>
            </a:r>
            <a:endParaRPr lang="en-US" sz="3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Oval 3"/>
          <p:cNvSpPr/>
          <p:nvPr/>
        </p:nvSpPr>
        <p:spPr>
          <a:xfrm>
            <a:off x="2514600" y="3924300"/>
            <a:ext cx="685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010400" y="7200900"/>
            <a:ext cx="685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7">
            <a:extLst>
              <a:ext uri="{FF2B5EF4-FFF2-40B4-BE49-F238E27FC236}">
                <a16:creationId xmlns:a16="http://schemas.microsoft.com/office/drawing/2014/main" id="{37042B7F-D9C2-681F-7653-D52D3779B07A}"/>
              </a:ext>
            </a:extLst>
          </p:cNvPr>
          <p:cNvSpPr txBox="1"/>
          <p:nvPr/>
        </p:nvSpPr>
        <p:spPr>
          <a:xfrm>
            <a:off x="6400800" y="550920"/>
            <a:ext cx="6206233" cy="748154"/>
          </a:xfrm>
          <a:prstGeom prst="rect">
            <a:avLst/>
          </a:prstGeom>
          <a:solidFill>
            <a:schemeClr val="accent2">
              <a:lumMod val="20000"/>
              <a:lumOff val="80000"/>
            </a:schemeClr>
          </a:solidFill>
        </p:spPr>
        <p:txBody>
          <a:bodyPr wrap="square" lIns="0" tIns="0" rIns="0" bIns="0" rtlCol="0" anchor="t">
            <a:spAutoFit/>
          </a:bodyPr>
          <a:lstStyle/>
          <a:p>
            <a:pPr lvl="0">
              <a:lnSpc>
                <a:spcPts val="6300"/>
              </a:lnSpc>
              <a:spcBef>
                <a:spcPct val="0"/>
              </a:spcBef>
            </a:pPr>
            <a:r>
              <a:rPr lang="en-US" sz="4200" b="1" u="sng" dirty="0">
                <a:solidFill>
                  <a:srgbClr val="FF0000"/>
                </a:solidFill>
                <a:latin typeface="+mj-lt"/>
              </a:rPr>
              <a:t>HOẠT ĐỘNG LUYỆN TẬP</a:t>
            </a:r>
            <a:endParaRPr lang="en-US" sz="4200" b="1" u="sng" dirty="0">
              <a:solidFill>
                <a:srgbClr val="FF0000"/>
              </a:solidFill>
              <a:latin typeface="Calibri (Headings)"/>
            </a:endParaRPr>
          </a:p>
        </p:txBody>
      </p:sp>
    </p:spTree>
    <p:extLst>
      <p:ext uri="{BB962C8B-B14F-4D97-AF65-F5344CB8AC3E}">
        <p14:creationId xmlns:p14="http://schemas.microsoft.com/office/powerpoint/2010/main" val="3659254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0"/>
                                        <p:tgtEl>
                                          <p:spTgt spid="3">
                                            <p:txEl>
                                              <p:pRg st="6" end="6"/>
                                            </p:txEl>
                                          </p:spTgt>
                                        </p:tgtEl>
                                      </p:cBhvr>
                                    </p:animEffect>
                                    <p:anim calcmode="lin" valueType="num">
                                      <p:cBhvr>
                                        <p:cTn id="4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257300"/>
            <a:ext cx="16306800" cy="8644354"/>
          </a:xfrm>
          <a:prstGeom prst="rect">
            <a:avLst/>
          </a:prstGeom>
        </p:spPr>
        <p:txBody>
          <a:bodyPr wrap="square">
            <a:spAutoFit/>
          </a:bodyPr>
          <a:lstStyle/>
          <a:p>
            <a:pPr indent="180340" algn="just">
              <a:lnSpc>
                <a:spcPct val="150000"/>
              </a:lnSpc>
              <a:spcAft>
                <a:spcPts val="0"/>
              </a:spcAft>
            </a:pPr>
            <a:r>
              <a:rPr lang="en-US" sz="3400" b="1" dirty="0" err="1">
                <a:latin typeface="Calibri" panose="020F0502020204030204" pitchFamily="34" charset="0"/>
                <a:ea typeface="Calibri" panose="020F0502020204030204" pitchFamily="34" charset="0"/>
                <a:cs typeface="Calibri" panose="020F0502020204030204" pitchFamily="34" charset="0"/>
              </a:rPr>
              <a:t>Câu</a:t>
            </a:r>
            <a:r>
              <a:rPr lang="en-US" sz="3400" b="1" dirty="0">
                <a:latin typeface="Calibri" panose="020F0502020204030204" pitchFamily="34" charset="0"/>
                <a:ea typeface="Calibri" panose="020F0502020204030204" pitchFamily="34" charset="0"/>
                <a:cs typeface="Calibri" panose="020F0502020204030204" pitchFamily="34" charset="0"/>
              </a:rPr>
              <a:t> 3. </a:t>
            </a:r>
            <a:r>
              <a:rPr lang="en-US" sz="3400" b="1" dirty="0" err="1">
                <a:latin typeface="Calibri" panose="020F0502020204030204" pitchFamily="34" charset="0"/>
                <a:ea typeface="Calibri" panose="020F0502020204030204" pitchFamily="34" charset="0"/>
                <a:cs typeface="Calibri" panose="020F0502020204030204" pitchFamily="34" charset="0"/>
              </a:rPr>
              <a:t>Để</a:t>
            </a:r>
            <a:r>
              <a:rPr lang="en-US" sz="3400" b="1" dirty="0">
                <a:latin typeface="Calibri" panose="020F0502020204030204" pitchFamily="34" charset="0"/>
                <a:ea typeface="Calibri" panose="020F0502020204030204" pitchFamily="34" charset="0"/>
                <a:cs typeface="Calibri" panose="020F0502020204030204" pitchFamily="34" charset="0"/>
              </a:rPr>
              <a:t> phân </a:t>
            </a:r>
            <a:r>
              <a:rPr lang="en-US" sz="3400" b="1" dirty="0" err="1">
                <a:latin typeface="Calibri" panose="020F0502020204030204" pitchFamily="34" charset="0"/>
                <a:ea typeface="Calibri" panose="020F0502020204030204" pitchFamily="34" charset="0"/>
                <a:cs typeface="Calibri" panose="020F0502020204030204" pitchFamily="34" charset="0"/>
              </a:rPr>
              <a:t>loại</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thực</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vật</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theo</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đặc</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điểm</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cơ</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quan</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sinh</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dưỡng</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rễ</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thân</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lá</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và</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cơ</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quan</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sinh</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sản</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hoa</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quả</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hạt</a:t>
            </a:r>
            <a:r>
              <a:rPr lang="en-US" sz="3400" b="1" dirty="0">
                <a:latin typeface="Calibri" panose="020F0502020204030204" pitchFamily="34" charset="0"/>
                <a:ea typeface="Calibri" panose="020F0502020204030204" pitchFamily="34" charset="0"/>
                <a:cs typeface="Calibri" panose="020F0502020204030204" pitchFamily="34" charset="0"/>
              </a:rPr>
              <a:t>) ta </a:t>
            </a:r>
            <a:r>
              <a:rPr lang="en-US" sz="3400" b="1" dirty="0" err="1">
                <a:latin typeface="Calibri" panose="020F0502020204030204" pitchFamily="34" charset="0"/>
                <a:ea typeface="Calibri" panose="020F0502020204030204" pitchFamily="34" charset="0"/>
                <a:cs typeface="Calibri" panose="020F0502020204030204" pitchFamily="34" charset="0"/>
              </a:rPr>
              <a:t>sử</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dụng</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phương</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pháp</a:t>
            </a:r>
            <a:endParaRPr lang="en-US" sz="3400" b="1"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0"/>
              </a:spcAft>
            </a:pPr>
            <a:r>
              <a:rPr lang="en-US" sz="3400" dirty="0">
                <a:latin typeface="Calibri" panose="020F0502020204030204" pitchFamily="34" charset="0"/>
                <a:ea typeface="Calibri" panose="020F0502020204030204" pitchFamily="34" charset="0"/>
                <a:cs typeface="Calibri" panose="020F0502020204030204" pitchFamily="34" charset="0"/>
              </a:rPr>
              <a:t>	A. </a:t>
            </a:r>
            <a:r>
              <a:rPr lang="en-US" sz="3400" dirty="0" err="1">
                <a:latin typeface="Calibri" panose="020F0502020204030204" pitchFamily="34" charset="0"/>
                <a:ea typeface="Calibri" panose="020F0502020204030204" pitchFamily="34" charset="0"/>
                <a:cs typeface="Calibri" panose="020F0502020204030204" pitchFamily="34" charset="0"/>
              </a:rPr>
              <a:t>thực</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nghiệm</a:t>
            </a:r>
            <a:r>
              <a:rPr lang="en-US" sz="3400" dirty="0">
                <a:latin typeface="Calibri" panose="020F0502020204030204" pitchFamily="34" charset="0"/>
                <a:ea typeface="Calibri" panose="020F0502020204030204" pitchFamily="34" charset="0"/>
                <a:cs typeface="Calibri" panose="020F0502020204030204" pitchFamily="34" charset="0"/>
              </a:rPr>
              <a:t>.</a:t>
            </a:r>
            <a:r>
              <a:rPr lang="en-US" sz="3400" b="1" dirty="0">
                <a:latin typeface="Calibri" panose="020F0502020204030204" pitchFamily="34" charset="0"/>
                <a:ea typeface="Calibri" panose="020F0502020204030204" pitchFamily="34" charset="0"/>
                <a:cs typeface="Calibri" panose="020F0502020204030204" pitchFamily="34" charset="0"/>
              </a:rPr>
              <a:t>	B.</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thí</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nghiệm</a:t>
            </a:r>
            <a:r>
              <a:rPr lang="en-US" sz="3400" dirty="0">
                <a:latin typeface="Calibri" panose="020F0502020204030204" pitchFamily="34" charset="0"/>
                <a:ea typeface="Calibri" panose="020F0502020204030204" pitchFamily="34" charset="0"/>
                <a:cs typeface="Calibri" panose="020F0502020204030204" pitchFamily="34" charset="0"/>
              </a:rPr>
              <a:t>.</a:t>
            </a:r>
            <a:r>
              <a:rPr lang="en-US" sz="3400" b="1" dirty="0">
                <a:latin typeface="Calibri" panose="020F0502020204030204" pitchFamily="34" charset="0"/>
                <a:ea typeface="Calibri" panose="020F0502020204030204" pitchFamily="34" charset="0"/>
                <a:cs typeface="Calibri" panose="020F0502020204030204" pitchFamily="34" charset="0"/>
              </a:rPr>
              <a:t>		C.</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báo</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cáo</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số</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liệu</a:t>
            </a:r>
            <a:r>
              <a:rPr lang="en-US" sz="3400" dirty="0">
                <a:latin typeface="Calibri" panose="020F0502020204030204" pitchFamily="34" charset="0"/>
                <a:ea typeface="Calibri" panose="020F0502020204030204" pitchFamily="34" charset="0"/>
                <a:cs typeface="Calibri" panose="020F0502020204030204" pitchFamily="34" charset="0"/>
              </a:rPr>
              <a:t>.</a:t>
            </a:r>
            <a:r>
              <a:rPr lang="en-US" sz="3400" b="1" dirty="0">
                <a:latin typeface="Calibri" panose="020F0502020204030204" pitchFamily="34" charset="0"/>
                <a:ea typeface="Calibri" panose="020F0502020204030204" pitchFamily="34" charset="0"/>
                <a:cs typeface="Calibri" panose="020F0502020204030204" pitchFamily="34" charset="0"/>
              </a:rPr>
              <a:t>		D.</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quan</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sát</a:t>
            </a:r>
            <a:r>
              <a:rPr lang="en-US" sz="3400" dirty="0">
                <a:latin typeface="Calibri" panose="020F0502020204030204" pitchFamily="34" charset="0"/>
                <a:ea typeface="Calibri" panose="020F0502020204030204" pitchFamily="34" charset="0"/>
                <a:cs typeface="Calibri" panose="020F0502020204030204" pitchFamily="34" charset="0"/>
              </a:rPr>
              <a:t>.</a:t>
            </a:r>
          </a:p>
          <a:p>
            <a:pPr indent="180340" algn="just">
              <a:lnSpc>
                <a:spcPct val="150000"/>
              </a:lnSpc>
              <a:spcAft>
                <a:spcPts val="0"/>
              </a:spcAft>
            </a:pPr>
            <a:r>
              <a:rPr lang="en-US" sz="3400" b="1" dirty="0" err="1">
                <a:latin typeface="Calibri" panose="020F0502020204030204" pitchFamily="34" charset="0"/>
                <a:ea typeface="Calibri" panose="020F0502020204030204" pitchFamily="34" charset="0"/>
                <a:cs typeface="Calibri" panose="020F0502020204030204" pitchFamily="34" charset="0"/>
              </a:rPr>
              <a:t>Câu</a:t>
            </a:r>
            <a:r>
              <a:rPr lang="en-US" sz="3400" b="1" dirty="0">
                <a:latin typeface="Calibri" panose="020F0502020204030204" pitchFamily="34" charset="0"/>
                <a:ea typeface="Calibri" panose="020F0502020204030204" pitchFamily="34" charset="0"/>
                <a:cs typeface="Calibri" panose="020F0502020204030204" pitchFamily="34" charset="0"/>
              </a:rPr>
              <a:t> 4. </a:t>
            </a:r>
            <a:r>
              <a:rPr lang="en-US" sz="3400" b="1" dirty="0" err="1">
                <a:latin typeface="Calibri" panose="020F0502020204030204" pitchFamily="34" charset="0"/>
                <a:ea typeface="Calibri" panose="020F0502020204030204" pitchFamily="34" charset="0"/>
                <a:cs typeface="Calibri" panose="020F0502020204030204" pitchFamily="34" charset="0"/>
              </a:rPr>
              <a:t>Thế</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nào</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là</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phương</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pháp</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thực</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nghiệm</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khoa</a:t>
            </a:r>
            <a:r>
              <a:rPr lang="en-US" sz="3400" b="1" dirty="0">
                <a:latin typeface="Calibri" panose="020F0502020204030204" pitchFamily="34" charset="0"/>
                <a:ea typeface="Calibri" panose="020F0502020204030204" pitchFamily="34" charset="0"/>
                <a:cs typeface="Calibri" panose="020F0502020204030204" pitchFamily="34" charset="0"/>
              </a:rPr>
              <a:t> </a:t>
            </a:r>
            <a:r>
              <a:rPr lang="en-US" sz="3400" b="1" dirty="0" err="1">
                <a:latin typeface="Calibri" panose="020F0502020204030204" pitchFamily="34" charset="0"/>
                <a:ea typeface="Calibri" panose="020F0502020204030204" pitchFamily="34" charset="0"/>
                <a:cs typeface="Calibri" panose="020F0502020204030204" pitchFamily="34" charset="0"/>
              </a:rPr>
              <a:t>học</a:t>
            </a:r>
            <a:r>
              <a:rPr lang="en-US" sz="3400" b="1" dirty="0">
                <a:latin typeface="Calibri" panose="020F0502020204030204" pitchFamily="34" charset="0"/>
                <a:ea typeface="Calibri" panose="020F0502020204030204" pitchFamily="34" charset="0"/>
                <a:cs typeface="Calibri" panose="020F0502020204030204" pitchFamily="34" charset="0"/>
              </a:rPr>
              <a:t>?</a:t>
            </a:r>
          </a:p>
          <a:p>
            <a:pPr indent="180340" algn="just">
              <a:lnSpc>
                <a:spcPct val="150000"/>
              </a:lnSpc>
              <a:spcAft>
                <a:spcPts val="0"/>
              </a:spcAft>
            </a:pPr>
            <a:r>
              <a:rPr lang="en-US" sz="3400" b="1" dirty="0">
                <a:latin typeface="Calibri" panose="020F0502020204030204" pitchFamily="34" charset="0"/>
                <a:ea typeface="Calibri" panose="020F0502020204030204" pitchFamily="34" charset="0"/>
                <a:cs typeface="Calibri" panose="020F0502020204030204" pitchFamily="34" charset="0"/>
              </a:rPr>
              <a:t>A.</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phương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pháp</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khoa</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học</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dùng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để</a:t>
            </a:r>
            <a:r>
              <a:rPr lang="en-US" sz="3400" dirty="0">
                <a:latin typeface="Calibri" panose="020F0502020204030204" pitchFamily="34" charset="0"/>
                <a:ea typeface="Calibri" panose="020F0502020204030204" pitchFamily="34" charset="0"/>
                <a:cs typeface="Calibri" panose="020F0502020204030204" pitchFamily="34" charset="0"/>
              </a:rPr>
              <a:t> phân minh </a:t>
            </a:r>
            <a:r>
              <a:rPr lang="en-US" sz="3400" dirty="0" err="1">
                <a:latin typeface="Calibri" panose="020F0502020204030204" pitchFamily="34" charset="0"/>
                <a:ea typeface="Calibri" panose="020F0502020204030204" pitchFamily="34" charset="0"/>
                <a:cs typeface="Calibri" panose="020F0502020204030204" pitchFamily="34" charset="0"/>
              </a:rPr>
              <a:t>giữa</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mô</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hình</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khoa</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học</a:t>
            </a:r>
            <a:r>
              <a:rPr lang="en-US" sz="3400" dirty="0">
                <a:latin typeface="Calibri" panose="020F0502020204030204" pitchFamily="34" charset="0"/>
                <a:ea typeface="Calibri" panose="020F0502020204030204" pitchFamily="34" charset="0"/>
                <a:cs typeface="Calibri" panose="020F0502020204030204" pitchFamily="34" charset="0"/>
              </a:rPr>
              <a:t> hay </a:t>
            </a:r>
            <a:r>
              <a:rPr lang="en-US" sz="3400" dirty="0" err="1">
                <a:latin typeface="Calibri" panose="020F0502020204030204" pitchFamily="34" charset="0"/>
                <a:ea typeface="Calibri" panose="020F0502020204030204" pitchFamily="34" charset="0"/>
                <a:cs typeface="Calibri" panose="020F0502020204030204" pitchFamily="34" charset="0"/>
              </a:rPr>
              <a:t>giả</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thuyết</a:t>
            </a:r>
            <a:r>
              <a:rPr lang="en-US" sz="3400" dirty="0">
                <a:latin typeface="Calibri" panose="020F0502020204030204" pitchFamily="34" charset="0"/>
                <a:ea typeface="Calibri" panose="020F0502020204030204" pitchFamily="34" charset="0"/>
                <a:cs typeface="Calibri" panose="020F0502020204030204" pitchFamily="34" charset="0"/>
              </a:rPr>
              <a:t>.</a:t>
            </a:r>
          </a:p>
          <a:p>
            <a:pPr indent="180340" algn="just">
              <a:lnSpc>
                <a:spcPct val="150000"/>
              </a:lnSpc>
              <a:spcAft>
                <a:spcPts val="0"/>
              </a:spcAft>
            </a:pPr>
            <a:r>
              <a:rPr lang="en-US" sz="3400" b="1" dirty="0">
                <a:latin typeface="Calibri" panose="020F0502020204030204" pitchFamily="34" charset="0"/>
                <a:ea typeface="Calibri" panose="020F0502020204030204" pitchFamily="34" charset="0"/>
                <a:cs typeface="Calibri" panose="020F0502020204030204" pitchFamily="34" charset="0"/>
              </a:rPr>
              <a:t>B.</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được</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thực</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hiện</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bằng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nhiều</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cách</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căn</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cứ</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vào</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tính</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chất</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riêng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của</a:t>
            </a:r>
            <a:r>
              <a:rPr lang="en-US" sz="3400" dirty="0">
                <a:latin typeface="Calibri" panose="020F0502020204030204" pitchFamily="34" charset="0"/>
                <a:ea typeface="Calibri" panose="020F0502020204030204" pitchFamily="34" charset="0"/>
                <a:cs typeface="Calibri" panose="020F0502020204030204" pitchFamily="34" charset="0"/>
              </a:rPr>
              <a:t> các </a:t>
            </a:r>
            <a:r>
              <a:rPr lang="en-US" sz="3400" dirty="0" err="1">
                <a:latin typeface="Calibri" panose="020F0502020204030204" pitchFamily="34" charset="0"/>
                <a:ea typeface="Calibri" panose="020F0502020204030204" pitchFamily="34" charset="0"/>
                <a:cs typeface="Calibri" panose="020F0502020204030204" pitchFamily="34" charset="0"/>
              </a:rPr>
              <a:t>chỉ</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tiêu</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số</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lượng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lượng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đo</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trực</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tiếp</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phương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pháp</a:t>
            </a:r>
            <a:r>
              <a:rPr lang="en-US" sz="3400" dirty="0">
                <a:latin typeface="Calibri" panose="020F0502020204030204" pitchFamily="34" charset="0"/>
                <a:ea typeface="Calibri" panose="020F0502020204030204" pitchFamily="34" charset="0"/>
                <a:cs typeface="Calibri" panose="020F0502020204030204" pitchFamily="34" charset="0"/>
              </a:rPr>
              <a:t> phân </a:t>
            </a:r>
            <a:r>
              <a:rPr lang="en-US" sz="3400" dirty="0" err="1">
                <a:latin typeface="Calibri" panose="020F0502020204030204" pitchFamily="34" charset="0"/>
                <a:ea typeface="Calibri" panose="020F0502020204030204" pitchFamily="34" charset="0"/>
                <a:cs typeface="Calibri" panose="020F0502020204030204" pitchFamily="34" charset="0"/>
              </a:rPr>
              <a:t>tích</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hóa</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trị</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phương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pháp</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tính</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toán</a:t>
            </a:r>
            <a:r>
              <a:rPr lang="en-US" sz="3400" dirty="0">
                <a:latin typeface="Calibri" panose="020F0502020204030204" pitchFamily="34" charset="0"/>
                <a:ea typeface="Calibri" panose="020F0502020204030204" pitchFamily="34" charset="0"/>
                <a:cs typeface="Calibri" panose="020F0502020204030204" pitchFamily="34" charset="0"/>
              </a:rPr>
              <a:t>.</a:t>
            </a:r>
          </a:p>
          <a:p>
            <a:pPr indent="180340" algn="just">
              <a:lnSpc>
                <a:spcPct val="150000"/>
              </a:lnSpc>
              <a:spcAft>
                <a:spcPts val="0"/>
              </a:spcAft>
            </a:pPr>
            <a:r>
              <a:rPr lang="en-US" sz="3400" b="1" dirty="0">
                <a:latin typeface="Calibri" panose="020F0502020204030204" pitchFamily="34" charset="0"/>
                <a:ea typeface="Calibri" panose="020F0502020204030204" pitchFamily="34" charset="0"/>
                <a:cs typeface="Calibri" panose="020F0502020204030204" pitchFamily="34" charset="0"/>
              </a:rPr>
              <a:t>C.</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phương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pháp</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chủ</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động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tác</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động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vào</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đối</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tượng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nghiên</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cứu</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và</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những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hoạt</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động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của</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đối</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tượng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đó</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nhằm</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kiểm</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soát</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sự</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phát</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triển</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của</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chúng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một</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cách</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có</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chủ</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đích</a:t>
            </a:r>
            <a:r>
              <a:rPr lang="en-US" sz="3400" dirty="0">
                <a:latin typeface="Calibri" panose="020F0502020204030204" pitchFamily="34" charset="0"/>
                <a:ea typeface="Calibri" panose="020F0502020204030204" pitchFamily="34" charset="0"/>
                <a:cs typeface="Calibri" panose="020F0502020204030204" pitchFamily="34" charset="0"/>
              </a:rPr>
              <a:t>.</a:t>
            </a:r>
          </a:p>
          <a:p>
            <a:pPr indent="180340" algn="just">
              <a:lnSpc>
                <a:spcPct val="150000"/>
              </a:lnSpc>
              <a:spcAft>
                <a:spcPts val="0"/>
              </a:spcAft>
            </a:pPr>
            <a:r>
              <a:rPr lang="en-US" sz="3400" b="1" dirty="0">
                <a:latin typeface="Calibri" panose="020F0502020204030204" pitchFamily="34" charset="0"/>
                <a:ea typeface="Calibri" panose="020F0502020204030204" pitchFamily="34" charset="0"/>
                <a:cs typeface="Calibri" panose="020F0502020204030204" pitchFamily="34" charset="0"/>
              </a:rPr>
              <a:t>D.</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phương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pháp</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nghiên</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cứu</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xuất</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phát</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từ</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sự</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quan</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sát</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khách</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quan</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từ</a:t>
            </a:r>
            <a:r>
              <a:rPr lang="en-US" sz="3400" dirty="0">
                <a:latin typeface="Calibri" panose="020F0502020204030204" pitchFamily="34" charset="0"/>
                <a:ea typeface="Calibri" panose="020F0502020204030204" pitchFamily="34" charset="0"/>
                <a:cs typeface="Calibri" panose="020F0502020204030204" pitchFamily="34" charset="0"/>
              </a:rPr>
              <a:t> các </a:t>
            </a:r>
            <a:r>
              <a:rPr lang="en-US" sz="3400" dirty="0" err="1">
                <a:latin typeface="Calibri" panose="020F0502020204030204" pitchFamily="34" charset="0"/>
                <a:ea typeface="Calibri" panose="020F0502020204030204" pitchFamily="34" charset="0"/>
                <a:cs typeface="Calibri" panose="020F0502020204030204" pitchFamily="34" charset="0"/>
              </a:rPr>
              <a:t>hiện</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tượng</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tự</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nhiên</a:t>
            </a:r>
            <a:r>
              <a:rPr lang="en-US" sz="3400" dirty="0">
                <a:latin typeface="Calibri" panose="020F0502020204030204" pitchFamily="34" charset="0"/>
                <a:ea typeface="Calibri" panose="020F0502020204030204" pitchFamily="34" charset="0"/>
                <a:cs typeface="Calibri" panose="020F0502020204030204" pitchFamily="34" charset="0"/>
              </a:rPr>
              <a:t>.</a:t>
            </a:r>
            <a:endParaRPr lang="en-US" sz="3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val 2"/>
          <p:cNvSpPr/>
          <p:nvPr/>
        </p:nvSpPr>
        <p:spPr>
          <a:xfrm>
            <a:off x="13639800" y="3009900"/>
            <a:ext cx="685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990600" y="6896100"/>
            <a:ext cx="685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63546C7-9495-1B40-F9BE-617CE4A4FBC2}"/>
              </a:ext>
            </a:extLst>
          </p:cNvPr>
          <p:cNvPicPr>
            <a:picLocks noChangeAspect="1"/>
          </p:cNvPicPr>
          <p:nvPr/>
        </p:nvPicPr>
        <p:blipFill>
          <a:blip r:embed="rId2"/>
          <a:stretch>
            <a:fillRect/>
          </a:stretch>
        </p:blipFill>
        <p:spPr>
          <a:xfrm>
            <a:off x="5879309" y="266700"/>
            <a:ext cx="6529382" cy="1140051"/>
          </a:xfrm>
          <a:prstGeom prst="rect">
            <a:avLst/>
          </a:prstGeom>
          <a:solidFill>
            <a:schemeClr val="accent2">
              <a:lumMod val="20000"/>
              <a:lumOff val="80000"/>
            </a:schemeClr>
          </a:solidFill>
        </p:spPr>
      </p:pic>
    </p:spTree>
    <p:extLst>
      <p:ext uri="{BB962C8B-B14F-4D97-AF65-F5344CB8AC3E}">
        <p14:creationId xmlns:p14="http://schemas.microsoft.com/office/powerpoint/2010/main" val="199884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876618"/>
            <a:ext cx="17068800" cy="9327490"/>
          </a:xfrm>
          <a:prstGeom prst="rect">
            <a:avLst/>
          </a:prstGeom>
        </p:spPr>
        <p:txBody>
          <a:bodyPr wrap="square">
            <a:spAutoFit/>
          </a:bodyPr>
          <a:lstStyle/>
          <a:p>
            <a:pPr indent="180340" algn="just">
              <a:lnSpc>
                <a:spcPct val="140000"/>
              </a:lnSpc>
              <a:spcAft>
                <a:spcPts val="0"/>
              </a:spcAft>
            </a:pPr>
            <a:r>
              <a:rPr lang="vi-VN" sz="3600" b="1" dirty="0">
                <a:latin typeface="Calibri" panose="020F0502020204030204" pitchFamily="34" charset="0"/>
                <a:ea typeface="Calibri" panose="020F0502020204030204" pitchFamily="34" charset="0"/>
                <a:cs typeface="Calibri" panose="020F0502020204030204" pitchFamily="34" charset="0"/>
              </a:rPr>
              <a:t>Câu </a:t>
            </a:r>
            <a:r>
              <a:rPr lang="en-US" sz="3600" b="1" dirty="0">
                <a:latin typeface="Calibri" panose="020F0502020204030204" pitchFamily="34" charset="0"/>
                <a:ea typeface="Calibri" panose="020F0502020204030204" pitchFamily="34" charset="0"/>
                <a:cs typeface="Calibri" panose="020F0502020204030204" pitchFamily="34" charset="0"/>
              </a:rPr>
              <a:t>5</a:t>
            </a:r>
            <a:r>
              <a:rPr lang="vi-VN" sz="3600" b="1" dirty="0">
                <a:latin typeface="Calibri" panose="020F0502020204030204" pitchFamily="34" charset="0"/>
                <a:ea typeface="Calibri" panose="020F0502020204030204" pitchFamily="34" charset="0"/>
                <a:cs typeface="Calibri" panose="020F0502020204030204" pitchFamily="34" charset="0"/>
              </a:rPr>
              <a:t>. Có nhiều nguyên nhân làm cho muối dưa cải bị hư hỏng, trong đó có hai nguyên nhân được đưa ra: (1) do đậy nắp hũ dưa không kín; (2) do không đảm bảo về điều kiện ánh sáng. Dựa vào phương pháp nào để xác định đâu là nguyên nhân làm cho dưa cải muối bị hỏng?</a:t>
            </a:r>
            <a:endParaRPr lang="en-US" sz="3600" b="1"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40000"/>
              </a:lnSpc>
              <a:spcAft>
                <a:spcPts val="0"/>
              </a:spcAft>
            </a:pPr>
            <a:r>
              <a:rPr lang="vi-VN" sz="3600" b="1" dirty="0">
                <a:latin typeface="Calibri" panose="020F0502020204030204" pitchFamily="34" charset="0"/>
                <a:ea typeface="Calibri" panose="020F0502020204030204" pitchFamily="34" charset="0"/>
                <a:cs typeface="Calibri" panose="020F0502020204030204" pitchFamily="34" charset="0"/>
              </a:rPr>
              <a:t>A.</a:t>
            </a:r>
            <a:r>
              <a:rPr lang="vi-VN" sz="3600" dirty="0">
                <a:latin typeface="Calibri" panose="020F0502020204030204" pitchFamily="34" charset="0"/>
                <a:ea typeface="Calibri" panose="020F0502020204030204" pitchFamily="34" charset="0"/>
                <a:cs typeface="Calibri" panose="020F0502020204030204" pitchFamily="34" charset="0"/>
              </a:rPr>
              <a:t> Phương pháp quan sát.</a:t>
            </a:r>
            <a:r>
              <a:rPr lang="vi-VN" sz="3600" b="1" dirty="0">
                <a:latin typeface="Calibri" panose="020F0502020204030204" pitchFamily="34" charset="0"/>
                <a:ea typeface="Calibri" panose="020F0502020204030204" pitchFamily="34" charset="0"/>
                <a:cs typeface="Calibri" panose="020F0502020204030204" pitchFamily="34" charset="0"/>
              </a:rPr>
              <a:t>		B.</a:t>
            </a:r>
            <a:r>
              <a:rPr lang="vi-VN" sz="3600" dirty="0">
                <a:latin typeface="Calibri" panose="020F0502020204030204" pitchFamily="34" charset="0"/>
                <a:ea typeface="Calibri" panose="020F0502020204030204" pitchFamily="34" charset="0"/>
                <a:cs typeface="Calibri" panose="020F0502020204030204" pitchFamily="34" charset="0"/>
              </a:rPr>
              <a:t> Phương pháp </a:t>
            </a:r>
            <a:r>
              <a:rPr lang="en-US" sz="3600" dirty="0" err="1">
                <a:latin typeface="Calibri" panose="020F0502020204030204" pitchFamily="34" charset="0"/>
                <a:ea typeface="Calibri" panose="020F0502020204030204" pitchFamily="34" charset="0"/>
                <a:cs typeface="Calibri" panose="020F0502020204030204" pitchFamily="34" charset="0"/>
              </a:rPr>
              <a:t>làm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việc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trong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phòng</a:t>
            </a:r>
            <a:r>
              <a:rPr lang="en-US" sz="3600"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thí nghiệm.</a:t>
            </a:r>
            <a:endParaRPr lang="en-US" sz="3600"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40000"/>
              </a:lnSpc>
              <a:spcAft>
                <a:spcPts val="0"/>
              </a:spcAft>
            </a:pPr>
            <a:r>
              <a:rPr lang="vi-VN" sz="3600" b="1" dirty="0">
                <a:latin typeface="Calibri" panose="020F0502020204030204" pitchFamily="34" charset="0"/>
                <a:ea typeface="Calibri" panose="020F0502020204030204" pitchFamily="34" charset="0"/>
                <a:cs typeface="Calibri" panose="020F0502020204030204" pitchFamily="34" charset="0"/>
              </a:rPr>
              <a:t>C.</a:t>
            </a:r>
            <a:r>
              <a:rPr lang="vi-VN" sz="3600" dirty="0">
                <a:latin typeface="Calibri" panose="020F0502020204030204" pitchFamily="34" charset="0"/>
                <a:ea typeface="Calibri" panose="020F0502020204030204" pitchFamily="34" charset="0"/>
                <a:cs typeface="Calibri" panose="020F0502020204030204" pitchFamily="34" charset="0"/>
              </a:rPr>
              <a:t> Phương pháp thực nghiệm khoa học.</a:t>
            </a:r>
            <a:r>
              <a:rPr lang="vi-VN" sz="3600" b="1" dirty="0">
                <a:latin typeface="Calibri" panose="020F0502020204030204" pitchFamily="34" charset="0"/>
                <a:ea typeface="Calibri" panose="020F0502020204030204" pitchFamily="34" charset="0"/>
                <a:cs typeface="Calibri" panose="020F0502020204030204" pitchFamily="34" charset="0"/>
              </a:rPr>
              <a:t>	D.</a:t>
            </a:r>
            <a:r>
              <a:rPr lang="vi-VN" sz="3600" dirty="0">
                <a:latin typeface="Calibri" panose="020F0502020204030204" pitchFamily="34" charset="0"/>
                <a:ea typeface="Calibri" panose="020F0502020204030204" pitchFamily="34" charset="0"/>
                <a:cs typeface="Calibri" panose="020F0502020204030204" pitchFamily="34" charset="0"/>
              </a:rPr>
              <a:t> Phương pháp phân tích</a:t>
            </a:r>
            <a:endParaRPr lang="en-US" sz="3600"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40000"/>
              </a:lnSpc>
              <a:spcAft>
                <a:spcPts val="0"/>
              </a:spcAft>
            </a:pPr>
            <a:r>
              <a:rPr lang="vi-VN" sz="3600" b="1" dirty="0">
                <a:latin typeface="Calibri" panose="020F0502020204030204" pitchFamily="34" charset="0"/>
                <a:ea typeface="Calibri" panose="020F0502020204030204" pitchFamily="34" charset="0"/>
                <a:cs typeface="Calibri" panose="020F0502020204030204" pitchFamily="34" charset="0"/>
              </a:rPr>
              <a:t>Câu </a:t>
            </a:r>
            <a:r>
              <a:rPr lang="en-US" sz="3600" b="1" dirty="0">
                <a:latin typeface="Calibri" panose="020F0502020204030204" pitchFamily="34" charset="0"/>
                <a:ea typeface="Calibri" panose="020F0502020204030204" pitchFamily="34" charset="0"/>
                <a:cs typeface="Calibri" panose="020F0502020204030204" pitchFamily="34" charset="0"/>
              </a:rPr>
              <a:t>6</a:t>
            </a:r>
            <a:r>
              <a:rPr lang="vi-VN" sz="3600" b="1" dirty="0">
                <a:latin typeface="Calibri" panose="020F0502020204030204" pitchFamily="34" charset="0"/>
                <a:ea typeface="Calibri" panose="020F0502020204030204" pitchFamily="34" charset="0"/>
                <a:cs typeface="Calibri" panose="020F0502020204030204" pitchFamily="34" charset="0"/>
              </a:rPr>
              <a:t>.</a:t>
            </a:r>
            <a:r>
              <a:rPr lang="vi-VN" sz="3600" dirty="0">
                <a:latin typeface="Calibri" panose="020F0502020204030204" pitchFamily="34" charset="0"/>
                <a:ea typeface="Calibri" panose="020F0502020204030204" pitchFamily="34" charset="0"/>
                <a:cs typeface="Calibri" panose="020F0502020204030204" pitchFamily="34" charset="0"/>
              </a:rPr>
              <a:t> Để đánh giá ảnh hưởng của nhiệt độ đến sự nảy mầm của hạt ta có thể sử dụng phương pháp nghiên cứu nào?</a:t>
            </a:r>
            <a:endParaRPr lang="en-US" sz="3600" dirty="0">
              <a:latin typeface="Calibri" panose="020F0502020204030204" pitchFamily="34" charset="0"/>
              <a:ea typeface="Calibri" panose="020F0502020204030204" pitchFamily="34" charset="0"/>
              <a:cs typeface="Calibri" panose="020F0502020204030204" pitchFamily="34" charset="0"/>
            </a:endParaRPr>
          </a:p>
          <a:p>
            <a:pPr algn="just">
              <a:lnSpc>
                <a:spcPct val="140000"/>
              </a:lnSpc>
              <a:spcAft>
                <a:spcPts val="0"/>
              </a:spcAft>
            </a:pP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b="1" dirty="0">
                <a:latin typeface="Calibri" panose="020F0502020204030204" pitchFamily="34" charset="0"/>
                <a:ea typeface="Calibri" panose="020F0502020204030204" pitchFamily="34" charset="0"/>
                <a:cs typeface="Calibri" panose="020F0502020204030204" pitchFamily="34" charset="0"/>
              </a:rPr>
              <a:t>A. </a:t>
            </a:r>
            <a:r>
              <a:rPr lang="vi-VN" sz="3600" dirty="0">
                <a:latin typeface="Calibri" panose="020F0502020204030204" pitchFamily="34" charset="0"/>
                <a:ea typeface="Calibri" panose="020F0502020204030204" pitchFamily="34" charset="0"/>
                <a:cs typeface="Calibri" panose="020F0502020204030204" pitchFamily="34" charset="0"/>
              </a:rPr>
              <a:t>Phương pháp làm việc trong phòng thí nghiệm.</a:t>
            </a:r>
            <a:r>
              <a:rPr lang="vi-VN" sz="3600" b="1" dirty="0">
                <a:latin typeface="Calibri" panose="020F0502020204030204" pitchFamily="34" charset="0"/>
                <a:ea typeface="Calibri" panose="020F0502020204030204" pitchFamily="34" charset="0"/>
                <a:cs typeface="Calibri" panose="020F0502020204030204" pitchFamily="34" charset="0"/>
              </a:rPr>
              <a:t>	</a:t>
            </a:r>
            <a:endParaRPr lang="en-US" sz="3600" b="1" dirty="0">
              <a:latin typeface="Calibri" panose="020F0502020204030204" pitchFamily="34" charset="0"/>
              <a:ea typeface="Calibri" panose="020F0502020204030204" pitchFamily="34" charset="0"/>
              <a:cs typeface="Calibri" panose="020F0502020204030204" pitchFamily="34" charset="0"/>
            </a:endParaRPr>
          </a:p>
          <a:p>
            <a:pPr algn="just">
              <a:lnSpc>
                <a:spcPct val="140000"/>
              </a:lnSpc>
              <a:spcAft>
                <a:spcPts val="0"/>
              </a:spcAft>
            </a:pP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B.</a:t>
            </a:r>
            <a:r>
              <a:rPr lang="vi-VN" sz="3600" dirty="0">
                <a:latin typeface="Calibri" panose="020F0502020204030204" pitchFamily="34" charset="0"/>
                <a:ea typeface="Calibri" panose="020F0502020204030204" pitchFamily="34" charset="0"/>
                <a:cs typeface="Calibri" panose="020F0502020204030204" pitchFamily="34" charset="0"/>
              </a:rPr>
              <a:t> Phương pháp thực nghiệm khoa học.</a:t>
            </a:r>
            <a:endParaRPr lang="en-US" sz="3600" dirty="0">
              <a:latin typeface="Calibri" panose="020F0502020204030204" pitchFamily="34" charset="0"/>
              <a:ea typeface="Calibri" panose="020F0502020204030204" pitchFamily="34" charset="0"/>
              <a:cs typeface="Calibri" panose="020F0502020204030204" pitchFamily="34" charset="0"/>
            </a:endParaRPr>
          </a:p>
          <a:p>
            <a:pPr algn="just">
              <a:lnSpc>
                <a:spcPct val="140000"/>
              </a:lnSpc>
              <a:spcAft>
                <a:spcPts val="0"/>
              </a:spcAft>
            </a:pP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C.</a:t>
            </a:r>
            <a:r>
              <a:rPr lang="vi-VN" sz="3600" dirty="0">
                <a:latin typeface="Calibri" panose="020F0502020204030204" pitchFamily="34" charset="0"/>
                <a:ea typeface="Calibri" panose="020F0502020204030204" pitchFamily="34" charset="0"/>
                <a:cs typeface="Calibri" panose="020F0502020204030204" pitchFamily="34" charset="0"/>
              </a:rPr>
              <a:t> Phương pháp giải phẫu.</a:t>
            </a:r>
            <a:r>
              <a:rPr lang="vi-VN" sz="3600" b="1" dirty="0">
                <a:latin typeface="Calibri" panose="020F0502020204030204" pitchFamily="34" charset="0"/>
                <a:ea typeface="Calibri" panose="020F0502020204030204" pitchFamily="34" charset="0"/>
                <a:cs typeface="Calibri" panose="020F0502020204030204" pitchFamily="34" charset="0"/>
              </a:rPr>
              <a:t>		</a:t>
            </a:r>
            <a:endParaRPr lang="en-US" sz="3600" b="1" dirty="0">
              <a:latin typeface="Calibri" panose="020F0502020204030204" pitchFamily="34" charset="0"/>
              <a:ea typeface="Calibri" panose="020F0502020204030204" pitchFamily="34" charset="0"/>
              <a:cs typeface="Calibri" panose="020F0502020204030204" pitchFamily="34" charset="0"/>
            </a:endParaRPr>
          </a:p>
          <a:p>
            <a:pPr algn="just">
              <a:lnSpc>
                <a:spcPct val="140000"/>
              </a:lnSpc>
              <a:spcAft>
                <a:spcPts val="0"/>
              </a:spcAft>
            </a:pP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D.</a:t>
            </a:r>
            <a:r>
              <a:rPr lang="vi-VN" sz="3600" dirty="0">
                <a:latin typeface="Calibri" panose="020F0502020204030204" pitchFamily="34" charset="0"/>
                <a:ea typeface="Calibri" panose="020F0502020204030204" pitchFamily="34" charset="0"/>
                <a:cs typeface="Calibri" panose="020F0502020204030204" pitchFamily="34" charset="0"/>
              </a:rPr>
              <a:t> Phương pháp quan sát.</a:t>
            </a:r>
            <a:endParaRPr lang="en-US" sz="3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val 2"/>
          <p:cNvSpPr/>
          <p:nvPr/>
        </p:nvSpPr>
        <p:spPr>
          <a:xfrm>
            <a:off x="6858000" y="4076700"/>
            <a:ext cx="685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371600" y="7962900"/>
            <a:ext cx="685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BC3AA45-E33B-976F-48AB-1862B657349D}"/>
              </a:ext>
            </a:extLst>
          </p:cNvPr>
          <p:cNvPicPr>
            <a:picLocks noChangeAspect="1"/>
          </p:cNvPicPr>
          <p:nvPr/>
        </p:nvPicPr>
        <p:blipFill>
          <a:blip r:embed="rId2"/>
          <a:stretch>
            <a:fillRect/>
          </a:stretch>
        </p:blipFill>
        <p:spPr>
          <a:xfrm>
            <a:off x="5715000" y="10886"/>
            <a:ext cx="6529382" cy="1140051"/>
          </a:xfrm>
          <a:prstGeom prst="rect">
            <a:avLst/>
          </a:prstGeom>
          <a:solidFill>
            <a:schemeClr val="accent2">
              <a:lumMod val="20000"/>
              <a:lumOff val="80000"/>
            </a:schemeClr>
          </a:solidFill>
        </p:spPr>
      </p:pic>
    </p:spTree>
    <p:extLst>
      <p:ext uri="{BB962C8B-B14F-4D97-AF65-F5344CB8AC3E}">
        <p14:creationId xmlns:p14="http://schemas.microsoft.com/office/powerpoint/2010/main" val="1376918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1000"/>
                                        <p:tgtEl>
                                          <p:spTgt spid="2">
                                            <p:txEl>
                                              <p:pRg st="3" end="3"/>
                                            </p:txEl>
                                          </p:spTgt>
                                        </p:tgtEl>
                                      </p:cBhvr>
                                    </p:animEffect>
                                    <p:anim calcmode="lin" valueType="num">
                                      <p:cBhvr>
                                        <p:cTn id="3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1000"/>
                                        <p:tgtEl>
                                          <p:spTgt spid="2">
                                            <p:txEl>
                                              <p:pRg st="4" end="4"/>
                                            </p:txEl>
                                          </p:spTgt>
                                        </p:tgtEl>
                                      </p:cBhvr>
                                    </p:animEffect>
                                    <p:anim calcmode="lin" valueType="num">
                                      <p:cBhvr>
                                        <p:cTn id="3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fade">
                                      <p:cBhvr>
                                        <p:cTn id="39" dur="1000"/>
                                        <p:tgtEl>
                                          <p:spTgt spid="2">
                                            <p:txEl>
                                              <p:pRg st="5" end="5"/>
                                            </p:txEl>
                                          </p:spTgt>
                                        </p:tgtEl>
                                      </p:cBhvr>
                                    </p:animEffect>
                                    <p:anim calcmode="lin" valueType="num">
                                      <p:cBhvr>
                                        <p:cTn id="4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fade">
                                      <p:cBhvr>
                                        <p:cTn id="44" dur="1000"/>
                                        <p:tgtEl>
                                          <p:spTgt spid="2">
                                            <p:txEl>
                                              <p:pRg st="6" end="6"/>
                                            </p:txEl>
                                          </p:spTgt>
                                        </p:tgtEl>
                                      </p:cBhvr>
                                    </p:animEffect>
                                    <p:anim calcmode="lin" valueType="num">
                                      <p:cBhvr>
                                        <p:cTn id="4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1000"/>
                                        <p:tgtEl>
                                          <p:spTgt spid="2">
                                            <p:txEl>
                                              <p:pRg st="7" end="7"/>
                                            </p:txEl>
                                          </p:spTgt>
                                        </p:tgtEl>
                                      </p:cBhvr>
                                    </p:animEffect>
                                    <p:anim calcmode="lin" valueType="num">
                                      <p:cBhvr>
                                        <p:cTn id="5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down)">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5373" name="Group 221"/>
          <p:cNvGrpSpPr>
            <a:grpSpLocks/>
          </p:cNvGrpSpPr>
          <p:nvPr/>
        </p:nvGrpSpPr>
        <p:grpSpPr bwMode="auto">
          <a:xfrm>
            <a:off x="2971828" y="2503736"/>
            <a:ext cx="11749087" cy="1842669"/>
            <a:chOff x="1440" y="1680"/>
            <a:chExt cx="3994" cy="432"/>
          </a:xfrm>
        </p:grpSpPr>
        <p:sp>
          <p:nvSpPr>
            <p:cNvPr id="46110" name="AutoShape 66"/>
            <p:cNvSpPr>
              <a:spLocks noChangeArrowheads="1"/>
            </p:cNvSpPr>
            <p:nvPr/>
          </p:nvSpPr>
          <p:spPr bwMode="auto">
            <a:xfrm>
              <a:off x="1654" y="1709"/>
              <a:ext cx="2714" cy="345"/>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111" name="Oval 67"/>
            <p:cNvSpPr>
              <a:spLocks noChangeArrowheads="1"/>
            </p:cNvSpPr>
            <p:nvPr/>
          </p:nvSpPr>
          <p:spPr bwMode="auto">
            <a:xfrm rot="1758052">
              <a:off x="1454" y="1695"/>
              <a:ext cx="514" cy="417"/>
            </a:xfrm>
            <a:prstGeom prst="ellipse">
              <a:avLst/>
            </a:prstGeom>
            <a:gradFill rotWithShape="1">
              <a:gsLst>
                <a:gs pos="0">
                  <a:srgbClr val="006600"/>
                </a:gs>
                <a:gs pos="100000">
                  <a:srgbClr val="002F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112" name="Oval 68"/>
            <p:cNvSpPr>
              <a:spLocks noChangeArrowheads="1"/>
            </p:cNvSpPr>
            <p:nvPr/>
          </p:nvSpPr>
          <p:spPr bwMode="auto">
            <a:xfrm rot="1758052">
              <a:off x="1440" y="1680"/>
              <a:ext cx="514" cy="417"/>
            </a:xfrm>
            <a:prstGeom prst="ellipse">
              <a:avLst/>
            </a:prstGeom>
            <a:gradFill rotWithShape="1">
              <a:gsLst>
                <a:gs pos="0">
                  <a:srgbClr val="74A731"/>
                </a:gs>
                <a:gs pos="100000">
                  <a:srgbClr val="364D17"/>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113" name="Oval 69"/>
            <p:cNvSpPr>
              <a:spLocks noChangeArrowheads="1"/>
            </p:cNvSpPr>
            <p:nvPr/>
          </p:nvSpPr>
          <p:spPr bwMode="auto">
            <a:xfrm>
              <a:off x="1491" y="1706"/>
              <a:ext cx="231" cy="235"/>
            </a:xfrm>
            <a:prstGeom prst="ellipse">
              <a:avLst/>
            </a:prstGeom>
            <a:gradFill rotWithShape="1">
              <a:gsLst>
                <a:gs pos="0">
                  <a:srgbClr val="FFFFFF">
                    <a:alpha val="50000"/>
                  </a:srgbClr>
                </a:gs>
                <a:gs pos="100000">
                  <a:srgbClr val="76767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114" name="Text Box 70"/>
            <p:cNvSpPr txBox="1">
              <a:spLocks noChangeArrowheads="1"/>
            </p:cNvSpPr>
            <p:nvPr/>
          </p:nvSpPr>
          <p:spPr bwMode="auto">
            <a:xfrm>
              <a:off x="1920" y="1728"/>
              <a:ext cx="2160"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Click to add Title</a:t>
              </a:r>
            </a:p>
          </p:txBody>
        </p:sp>
        <p:sp>
          <p:nvSpPr>
            <p:cNvPr id="46115" name="Text Box 71"/>
            <p:cNvSpPr txBox="1">
              <a:spLocks noChangeArrowheads="1"/>
            </p:cNvSpPr>
            <p:nvPr/>
          </p:nvSpPr>
          <p:spPr bwMode="auto">
            <a:xfrm>
              <a:off x="1560" y="1698"/>
              <a:ext cx="124"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sp>
          <p:nvSpPr>
            <p:cNvPr id="46116" name="AutoShape 103"/>
            <p:cNvSpPr>
              <a:spLocks noChangeArrowheads="1"/>
            </p:cNvSpPr>
            <p:nvPr/>
          </p:nvSpPr>
          <p:spPr bwMode="gray">
            <a:xfrm>
              <a:off x="1654" y="1709"/>
              <a:ext cx="3780" cy="345"/>
            </a:xfrm>
            <a:prstGeom prst="roundRect">
              <a:avLst>
                <a:gd name="adj" fmla="val 50000"/>
              </a:avLst>
            </a:prstGeom>
            <a:solidFill>
              <a:srgbClr val="FFFFCC"/>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117" name="Oval 104"/>
            <p:cNvSpPr>
              <a:spLocks noChangeArrowheads="1"/>
            </p:cNvSpPr>
            <p:nvPr/>
          </p:nvSpPr>
          <p:spPr bwMode="gray">
            <a:xfrm rot="1758052">
              <a:off x="1454" y="1695"/>
              <a:ext cx="514" cy="417"/>
            </a:xfrm>
            <a:prstGeom prst="ellipse">
              <a:avLst/>
            </a:prstGeom>
            <a:solidFill>
              <a:srgbClr val="55497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118" name="Oval 105"/>
            <p:cNvSpPr>
              <a:spLocks noChangeArrowheads="1"/>
            </p:cNvSpPr>
            <p:nvPr/>
          </p:nvSpPr>
          <p:spPr bwMode="gray">
            <a:xfrm rot="1758052">
              <a:off x="1440" y="1680"/>
              <a:ext cx="514" cy="417"/>
            </a:xfrm>
            <a:prstGeom prst="ellipse">
              <a:avLst/>
            </a:prstGeom>
            <a:gradFill rotWithShape="1">
              <a:gsLst>
                <a:gs pos="0">
                  <a:srgbClr val="95A8FB"/>
                </a:gs>
                <a:gs pos="100000">
                  <a:srgbClr val="454E74"/>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119" name="Text Box 107"/>
            <p:cNvSpPr txBox="1">
              <a:spLocks noChangeArrowheads="1"/>
            </p:cNvSpPr>
            <p:nvPr/>
          </p:nvSpPr>
          <p:spPr bwMode="gray">
            <a:xfrm>
              <a:off x="1930" y="1731"/>
              <a:ext cx="3408"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13716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 </a:t>
              </a:r>
              <a:r>
                <a:rPr kumimoji="0" lang="en-US" altLang="en-US" sz="4400" b="1" i="0" u="none" strike="noStrike" kern="1200" cap="none" spc="0" normalizeH="0" baseline="0" noProof="0" dirty="0">
                  <a:ln>
                    <a:noFill/>
                  </a:ln>
                  <a:solidFill>
                    <a:srgbClr val="0000FF"/>
                  </a:solidFill>
                  <a:effectLst/>
                  <a:uLnTx/>
                  <a:uFillTx/>
                  <a:latin typeface="Calibri" panose="020F0502020204030204"/>
                  <a:ea typeface="+mn-ea"/>
                  <a:cs typeface="Times New Roman" panose="02020603050405020304" pitchFamily="18" charset="0"/>
                </a:rPr>
                <a:t>CÁC PHƯƠNG PHÁP NGHIÊN CỨU VÀ HỌC TẬP MÔN SINH HỌC</a:t>
              </a:r>
            </a:p>
          </p:txBody>
        </p:sp>
        <p:pic>
          <p:nvPicPr>
            <p:cNvPr id="46120" name="Picture 216"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8" y="1704"/>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21" name="Text Box 108"/>
            <p:cNvSpPr txBox="1">
              <a:spLocks noChangeArrowheads="1"/>
            </p:cNvSpPr>
            <p:nvPr/>
          </p:nvSpPr>
          <p:spPr bwMode="gray">
            <a:xfrm>
              <a:off x="1607" y="1801"/>
              <a:ext cx="116"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6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rPr>
                <a:t>I</a:t>
              </a:r>
            </a:p>
          </p:txBody>
        </p:sp>
      </p:grpSp>
      <p:grpSp>
        <p:nvGrpSpPr>
          <p:cNvPr id="305375" name="Group 223"/>
          <p:cNvGrpSpPr>
            <a:grpSpLocks/>
          </p:cNvGrpSpPr>
          <p:nvPr/>
        </p:nvGrpSpPr>
        <p:grpSpPr bwMode="auto">
          <a:xfrm>
            <a:off x="2887552" y="4790922"/>
            <a:ext cx="11833363" cy="1724178"/>
            <a:chOff x="1440" y="2640"/>
            <a:chExt cx="3964" cy="432"/>
          </a:xfrm>
        </p:grpSpPr>
        <p:sp>
          <p:nvSpPr>
            <p:cNvPr id="46098" name="AutoShape 164"/>
            <p:cNvSpPr>
              <a:spLocks noChangeArrowheads="1"/>
            </p:cNvSpPr>
            <p:nvPr/>
          </p:nvSpPr>
          <p:spPr bwMode="auto">
            <a:xfrm>
              <a:off x="1654" y="2669"/>
              <a:ext cx="2714" cy="345"/>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099" name="Oval 165"/>
            <p:cNvSpPr>
              <a:spLocks noChangeArrowheads="1"/>
            </p:cNvSpPr>
            <p:nvPr/>
          </p:nvSpPr>
          <p:spPr bwMode="auto">
            <a:xfrm rot="1758052">
              <a:off x="1454" y="2655"/>
              <a:ext cx="514" cy="417"/>
            </a:xfrm>
            <a:prstGeom prst="ellipse">
              <a:avLst/>
            </a:prstGeom>
            <a:gradFill rotWithShape="1">
              <a:gsLst>
                <a:gs pos="0">
                  <a:srgbClr val="006600"/>
                </a:gs>
                <a:gs pos="100000">
                  <a:srgbClr val="002F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100" name="Oval 166"/>
            <p:cNvSpPr>
              <a:spLocks noChangeArrowheads="1"/>
            </p:cNvSpPr>
            <p:nvPr/>
          </p:nvSpPr>
          <p:spPr bwMode="auto">
            <a:xfrm rot="1758052">
              <a:off x="1440" y="2640"/>
              <a:ext cx="514" cy="417"/>
            </a:xfrm>
            <a:prstGeom prst="ellipse">
              <a:avLst/>
            </a:prstGeom>
            <a:gradFill rotWithShape="1">
              <a:gsLst>
                <a:gs pos="0">
                  <a:srgbClr val="74A731"/>
                </a:gs>
                <a:gs pos="100000">
                  <a:srgbClr val="364D17"/>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101" name="Oval 167"/>
            <p:cNvSpPr>
              <a:spLocks noChangeArrowheads="1"/>
            </p:cNvSpPr>
            <p:nvPr/>
          </p:nvSpPr>
          <p:spPr bwMode="auto">
            <a:xfrm>
              <a:off x="1491" y="2666"/>
              <a:ext cx="231" cy="235"/>
            </a:xfrm>
            <a:prstGeom prst="ellipse">
              <a:avLst/>
            </a:prstGeom>
            <a:gradFill rotWithShape="1">
              <a:gsLst>
                <a:gs pos="0">
                  <a:srgbClr val="FFFFFF">
                    <a:alpha val="50000"/>
                  </a:srgbClr>
                </a:gs>
                <a:gs pos="100000">
                  <a:srgbClr val="76767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102" name="Text Box 168"/>
            <p:cNvSpPr txBox="1">
              <a:spLocks noChangeArrowheads="1"/>
            </p:cNvSpPr>
            <p:nvPr/>
          </p:nvSpPr>
          <p:spPr bwMode="auto">
            <a:xfrm>
              <a:off x="1920" y="2688"/>
              <a:ext cx="2160" cy="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Click to add Title</a:t>
              </a:r>
            </a:p>
          </p:txBody>
        </p:sp>
        <p:sp>
          <p:nvSpPr>
            <p:cNvPr id="46103" name="Text Box 169"/>
            <p:cNvSpPr txBox="1">
              <a:spLocks noChangeArrowheads="1"/>
            </p:cNvSpPr>
            <p:nvPr/>
          </p:nvSpPr>
          <p:spPr bwMode="auto">
            <a:xfrm>
              <a:off x="1560" y="2658"/>
              <a:ext cx="111" cy="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sp>
          <p:nvSpPr>
            <p:cNvPr id="46104" name="AutoShape 179"/>
            <p:cNvSpPr>
              <a:spLocks noChangeArrowheads="1"/>
            </p:cNvSpPr>
            <p:nvPr/>
          </p:nvSpPr>
          <p:spPr bwMode="gray">
            <a:xfrm>
              <a:off x="1654" y="2669"/>
              <a:ext cx="3750" cy="345"/>
            </a:xfrm>
            <a:prstGeom prst="roundRect">
              <a:avLst>
                <a:gd name="adj" fmla="val 50000"/>
              </a:avLst>
            </a:prstGeom>
            <a:solidFill>
              <a:srgbClr val="FFFFCC"/>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105" name="Oval 180"/>
            <p:cNvSpPr>
              <a:spLocks noChangeArrowheads="1"/>
            </p:cNvSpPr>
            <p:nvPr/>
          </p:nvSpPr>
          <p:spPr bwMode="gray">
            <a:xfrm rot="1758052">
              <a:off x="1454" y="2655"/>
              <a:ext cx="514" cy="417"/>
            </a:xfrm>
            <a:prstGeom prst="ellipse">
              <a:avLst/>
            </a:prstGeom>
            <a:solidFill>
              <a:srgbClr val="55497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106" name="Oval 181"/>
            <p:cNvSpPr>
              <a:spLocks noChangeArrowheads="1"/>
            </p:cNvSpPr>
            <p:nvPr/>
          </p:nvSpPr>
          <p:spPr bwMode="gray">
            <a:xfrm rot="1758052">
              <a:off x="1440" y="2640"/>
              <a:ext cx="514" cy="417"/>
            </a:xfrm>
            <a:prstGeom prst="ellipse">
              <a:avLst/>
            </a:prstGeom>
            <a:gradFill rotWithShape="1">
              <a:gsLst>
                <a:gs pos="0">
                  <a:srgbClr val="95A8FB"/>
                </a:gs>
                <a:gs pos="100000">
                  <a:srgbClr val="454E74"/>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107" name="Text Box 183"/>
            <p:cNvSpPr txBox="1">
              <a:spLocks noChangeArrowheads="1"/>
            </p:cNvSpPr>
            <p:nvPr/>
          </p:nvSpPr>
          <p:spPr bwMode="gray">
            <a:xfrm>
              <a:off x="1879" y="2723"/>
              <a:ext cx="3454"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13716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a:ln>
                    <a:noFill/>
                  </a:ln>
                  <a:solidFill>
                    <a:srgbClr val="0000FF"/>
                  </a:solidFill>
                  <a:effectLst/>
                  <a:uLnTx/>
                  <a:uFillTx/>
                  <a:latin typeface="Calibri" panose="020F0502020204030204"/>
                  <a:ea typeface="+mn-ea"/>
                  <a:cs typeface="Times New Roman" panose="02020603050405020304" pitchFamily="18" charset="0"/>
                </a:rPr>
                <a:t>TIN SINH HỌC</a:t>
              </a:r>
              <a:endParaRPr kumimoji="0" lang="en-US" altLang="en-US" sz="4400" b="0" i="0" u="none" strike="noStrike" kern="1200" cap="none" spc="0" normalizeH="0" baseline="0" noProof="0" dirty="0">
                <a:ln>
                  <a:noFill/>
                </a:ln>
                <a:solidFill>
                  <a:srgbClr val="0000FF"/>
                </a:solidFill>
                <a:effectLst/>
                <a:uLnTx/>
                <a:uFillTx/>
                <a:latin typeface="Calibri" panose="020F0502020204030204"/>
                <a:ea typeface="+mn-ea"/>
                <a:cs typeface="Times New Roman" panose="02020603050405020304" pitchFamily="18" charset="0"/>
              </a:endParaRPr>
            </a:p>
          </p:txBody>
        </p:sp>
        <p:pic>
          <p:nvPicPr>
            <p:cNvPr id="46108" name="Picture 218"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8" y="2661"/>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9" name="Text Box 184"/>
            <p:cNvSpPr txBox="1">
              <a:spLocks noChangeArrowheads="1"/>
            </p:cNvSpPr>
            <p:nvPr/>
          </p:nvSpPr>
          <p:spPr bwMode="gray">
            <a:xfrm>
              <a:off x="1575" y="2748"/>
              <a:ext cx="175" cy="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3716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6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rPr>
                <a:t>II</a:t>
              </a:r>
            </a:p>
          </p:txBody>
        </p:sp>
      </p:grpSp>
      <p:sp>
        <p:nvSpPr>
          <p:cNvPr id="5" name="TextBox 20">
            <a:extLst>
              <a:ext uri="{FF2B5EF4-FFF2-40B4-BE49-F238E27FC236}">
                <a16:creationId xmlns:a16="http://schemas.microsoft.com/office/drawing/2014/main" id="{5CAA7134-D5C4-2ABA-E599-474C61D84DF7}"/>
              </a:ext>
            </a:extLst>
          </p:cNvPr>
          <p:cNvSpPr txBox="1"/>
          <p:nvPr/>
        </p:nvSpPr>
        <p:spPr>
          <a:xfrm>
            <a:off x="3066738" y="502193"/>
            <a:ext cx="10567360" cy="1782476"/>
          </a:xfrm>
          <a:prstGeom prst="rect">
            <a:avLst/>
          </a:prstGeom>
        </p:spPr>
        <p:txBody>
          <a:bodyPr wrap="square" lIns="0" tIns="0" rIns="0" bIns="0" rtlCol="0" anchor="t">
            <a:spAutoFit/>
          </a:bodyPr>
          <a:lstStyle/>
          <a:p>
            <a:pPr algn="ctr">
              <a:lnSpc>
                <a:spcPct val="110000"/>
              </a:lnSpc>
            </a:pPr>
            <a:r>
              <a:rPr lang="en-US" sz="54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5400" b="1" dirty="0">
                <a:solidFill>
                  <a:srgbClr val="00B050"/>
                </a:solidFill>
                <a:latin typeface="Calibri" panose="020F0502020204030204" pitchFamily="34" charset="0"/>
                <a:cs typeface="Calibri" panose="020F0502020204030204" pitchFamily="34" charset="0"/>
              </a:rPr>
              <a:t>VÀ NGHIÊN CỨU MÔN SINH HỌC</a:t>
            </a:r>
          </a:p>
        </p:txBody>
      </p:sp>
      <p:pic>
        <p:nvPicPr>
          <p:cNvPr id="1026" name="Picture 2" descr="Học công nghệ sinh học ra làm gì? Cơ hội, mức lương hiện nay | CareerViet.vn">
            <a:extLst>
              <a:ext uri="{FF2B5EF4-FFF2-40B4-BE49-F238E27FC236}">
                <a16:creationId xmlns:a16="http://schemas.microsoft.com/office/drawing/2014/main" id="{0B10D2EE-F0F1-957F-C03F-1B1B9CD26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3556" y="6423304"/>
            <a:ext cx="8471444" cy="384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0403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5373"/>
                                        </p:tgtEl>
                                        <p:attrNameLst>
                                          <p:attrName>style.visibility</p:attrName>
                                        </p:attrNameLst>
                                      </p:cBhvr>
                                      <p:to>
                                        <p:strVal val="visible"/>
                                      </p:to>
                                    </p:set>
                                    <p:animEffect transition="in" filter="fade">
                                      <p:cBhvr>
                                        <p:cTn id="7" dur="1000"/>
                                        <p:tgtEl>
                                          <p:spTgt spid="305373"/>
                                        </p:tgtEl>
                                      </p:cBhvr>
                                    </p:animEffect>
                                    <p:anim calcmode="lin" valueType="num">
                                      <p:cBhvr>
                                        <p:cTn id="8" dur="1000" fill="hold"/>
                                        <p:tgtEl>
                                          <p:spTgt spid="305373"/>
                                        </p:tgtEl>
                                        <p:attrNameLst>
                                          <p:attrName>ppt_x</p:attrName>
                                        </p:attrNameLst>
                                      </p:cBhvr>
                                      <p:tavLst>
                                        <p:tav tm="0">
                                          <p:val>
                                            <p:strVal val="#ppt_x"/>
                                          </p:val>
                                        </p:tav>
                                        <p:tav tm="100000">
                                          <p:val>
                                            <p:strVal val="#ppt_x"/>
                                          </p:val>
                                        </p:tav>
                                      </p:tavLst>
                                    </p:anim>
                                    <p:anim calcmode="lin" valueType="num">
                                      <p:cBhvr>
                                        <p:cTn id="9" dur="1000" fill="hold"/>
                                        <p:tgtEl>
                                          <p:spTgt spid="30537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5375"/>
                                        </p:tgtEl>
                                        <p:attrNameLst>
                                          <p:attrName>style.visibility</p:attrName>
                                        </p:attrNameLst>
                                      </p:cBhvr>
                                      <p:to>
                                        <p:strVal val="visible"/>
                                      </p:to>
                                    </p:set>
                                    <p:animEffect transition="in" filter="fade">
                                      <p:cBhvr>
                                        <p:cTn id="13" dur="1000"/>
                                        <p:tgtEl>
                                          <p:spTgt spid="305375"/>
                                        </p:tgtEl>
                                      </p:cBhvr>
                                    </p:animEffect>
                                    <p:anim calcmode="lin" valueType="num">
                                      <p:cBhvr>
                                        <p:cTn id="14" dur="1000" fill="hold"/>
                                        <p:tgtEl>
                                          <p:spTgt spid="305375"/>
                                        </p:tgtEl>
                                        <p:attrNameLst>
                                          <p:attrName>ppt_x</p:attrName>
                                        </p:attrNameLst>
                                      </p:cBhvr>
                                      <p:tavLst>
                                        <p:tav tm="0">
                                          <p:val>
                                            <p:strVal val="#ppt_x"/>
                                          </p:val>
                                        </p:tav>
                                        <p:tav tm="100000">
                                          <p:val>
                                            <p:strVal val="#ppt_x"/>
                                          </p:val>
                                        </p:tav>
                                      </p:tavLst>
                                    </p:anim>
                                    <p:anim calcmode="lin" valueType="num">
                                      <p:cBhvr>
                                        <p:cTn id="15" dur="1000" fill="hold"/>
                                        <p:tgtEl>
                                          <p:spTgt spid="3053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333500"/>
            <a:ext cx="16535400" cy="5909310"/>
          </a:xfrm>
          <a:prstGeom prst="rect">
            <a:avLst/>
          </a:prstGeom>
        </p:spPr>
        <p:txBody>
          <a:bodyPr wrap="square">
            <a:spAutoFit/>
          </a:bodyPr>
          <a:lstStyle/>
          <a:p>
            <a:pPr indent="180340" algn="just">
              <a:lnSpc>
                <a:spcPct val="150000"/>
              </a:lnSpc>
              <a:spcAft>
                <a:spcPts val="0"/>
              </a:spcAft>
            </a:pPr>
            <a:r>
              <a:rPr lang="vi-VN" sz="3600" b="1" dirty="0">
                <a:latin typeface="Calibri" panose="020F0502020204030204" pitchFamily="34" charset="0"/>
                <a:ea typeface="Calibri" panose="020F0502020204030204" pitchFamily="34" charset="0"/>
                <a:cs typeface="Calibri" panose="020F0502020204030204" pitchFamily="34" charset="0"/>
              </a:rPr>
              <a:t>Câu </a:t>
            </a:r>
            <a:r>
              <a:rPr lang="en-US" sz="3600" b="1" dirty="0">
                <a:latin typeface="Calibri" panose="020F0502020204030204" pitchFamily="34" charset="0"/>
                <a:ea typeface="Calibri" panose="020F0502020204030204" pitchFamily="34" charset="0"/>
                <a:cs typeface="Calibri" panose="020F0502020204030204" pitchFamily="34" charset="0"/>
              </a:rPr>
              <a:t>7</a:t>
            </a:r>
            <a:r>
              <a:rPr lang="vi-VN" sz="3600" b="1" dirty="0">
                <a:latin typeface="Calibri" panose="020F0502020204030204" pitchFamily="34" charset="0"/>
                <a:ea typeface="Calibri" panose="020F0502020204030204" pitchFamily="34" charset="0"/>
                <a:cs typeface="Calibri" panose="020F0502020204030204" pitchFamily="34" charset="0"/>
              </a:rPr>
              <a:t>. Thứ tự các bước khi làm việc trong phòng thí nghiệm</a:t>
            </a:r>
            <a:r>
              <a:rPr lang="vi-VN" sz="3600" dirty="0">
                <a:latin typeface="Calibri" panose="020F0502020204030204" pitchFamily="34" charset="0"/>
                <a:ea typeface="Calibri" panose="020F0502020204030204" pitchFamily="34" charset="0"/>
                <a:cs typeface="Calibri" panose="020F0502020204030204" pitchFamily="34" charset="0"/>
              </a:rPr>
              <a:t>:</a:t>
            </a:r>
            <a:endParaRPr lang="en-US" sz="3600"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50000"/>
              </a:lnSpc>
              <a:spcAft>
                <a:spcPts val="0"/>
              </a:spcAft>
            </a:pPr>
            <a:r>
              <a:rPr lang="vi-VN" sz="3600" dirty="0">
                <a:latin typeface="Calibri" panose="020F0502020204030204" pitchFamily="34" charset="0"/>
                <a:ea typeface="Calibri" panose="020F0502020204030204" pitchFamily="34" charset="0"/>
                <a:cs typeface="Calibri" panose="020F0502020204030204" pitchFamily="34" charset="0"/>
              </a:rPr>
              <a:t>(1) Báo cáo kết quả thí nghiệm.</a:t>
            </a:r>
            <a:endParaRPr lang="en-US" sz="3600"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50000"/>
              </a:lnSpc>
              <a:spcAft>
                <a:spcPts val="0"/>
              </a:spcAft>
            </a:pPr>
            <a:r>
              <a:rPr lang="vi-VN" sz="3600" dirty="0">
                <a:latin typeface="Calibri" panose="020F0502020204030204" pitchFamily="34" charset="0"/>
                <a:ea typeface="Calibri" panose="020F0502020204030204" pitchFamily="34" charset="0"/>
                <a:cs typeface="Calibri" panose="020F0502020204030204" pitchFamily="34" charset="0"/>
              </a:rPr>
              <a:t>(2) Chuẩn bị các thiết bị, dụng cụ, hóa chất và mẫu vật thí nghiệm.</a:t>
            </a:r>
            <a:endParaRPr lang="en-US" sz="3600"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50000"/>
              </a:lnSpc>
              <a:spcAft>
                <a:spcPts val="0"/>
              </a:spcAft>
            </a:pPr>
            <a:r>
              <a:rPr lang="vi-VN" sz="3600" dirty="0">
                <a:latin typeface="Calibri" panose="020F0502020204030204" pitchFamily="34" charset="0"/>
                <a:ea typeface="Calibri" panose="020F0502020204030204" pitchFamily="34" charset="0"/>
                <a:cs typeface="Calibri" panose="020F0502020204030204" pitchFamily="34" charset="0"/>
              </a:rPr>
              <a:t>(3) Vệ sinh dụng cụ, phòng thí nghiệm.</a:t>
            </a:r>
            <a:endParaRPr lang="en-US" sz="3600"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50000"/>
              </a:lnSpc>
              <a:spcAft>
                <a:spcPts val="0"/>
              </a:spcAft>
            </a:pPr>
            <a:r>
              <a:rPr lang="vi-VN" sz="3600" dirty="0">
                <a:latin typeface="Calibri" panose="020F0502020204030204" pitchFamily="34" charset="0"/>
                <a:ea typeface="Calibri" panose="020F0502020204030204" pitchFamily="34" charset="0"/>
                <a:cs typeface="Calibri" panose="020F0502020204030204" pitchFamily="34" charset="0"/>
              </a:rPr>
              <a:t>(4) Tiến hành các thí nghiệm theo quy trình và thu thập dữ liệu từ kết quả thí nghiệm.</a:t>
            </a:r>
            <a:endParaRPr lang="en-US" sz="3600"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50000"/>
              </a:lnSpc>
              <a:spcAft>
                <a:spcPts val="0"/>
              </a:spcAft>
            </a:pP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A.</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 (1), (2), (3), (4).</a:t>
            </a:r>
            <a:r>
              <a:rPr lang="vi-VN" sz="3600" b="1" dirty="0">
                <a:latin typeface="Calibri" panose="020F0502020204030204" pitchFamily="34" charset="0"/>
                <a:ea typeface="Calibri" panose="020F0502020204030204" pitchFamily="34" charset="0"/>
                <a:cs typeface="Calibri" panose="020F0502020204030204" pitchFamily="34" charset="0"/>
              </a:rPr>
              <a:t>		</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B.</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 (3), (1), (2), (4).</a:t>
            </a:r>
            <a:r>
              <a:rPr lang="vi-VN" sz="3600" b="1" dirty="0">
                <a:latin typeface="Calibri" panose="020F0502020204030204" pitchFamily="34" charset="0"/>
                <a:ea typeface="Calibri" panose="020F0502020204030204" pitchFamily="34" charset="0"/>
                <a:cs typeface="Calibri" panose="020F0502020204030204" pitchFamily="34" charset="0"/>
              </a:rPr>
              <a:t>	</a:t>
            </a:r>
            <a:endParaRPr lang="en-US" sz="3600"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50000"/>
              </a:lnSpc>
              <a:spcAft>
                <a:spcPts val="0"/>
              </a:spcAft>
            </a:pP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C.</a:t>
            </a:r>
            <a:r>
              <a:rPr lang="vi-VN" sz="3600"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(4), (3), (4), (1).</a:t>
            </a:r>
            <a:r>
              <a:rPr lang="vi-VN" sz="3600" b="1" dirty="0">
                <a:latin typeface="Calibri" panose="020F0502020204030204" pitchFamily="34" charset="0"/>
                <a:ea typeface="Calibri" panose="020F0502020204030204" pitchFamily="34" charset="0"/>
                <a:cs typeface="Calibri" panose="020F0502020204030204" pitchFamily="34" charset="0"/>
              </a:rPr>
              <a:t>		</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D.</a:t>
            </a:r>
            <a:r>
              <a:rPr lang="vi-VN" sz="3600"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(2), (4), (1), (3).</a:t>
            </a:r>
            <a:endParaRPr lang="en-US" sz="3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val 2"/>
          <p:cNvSpPr/>
          <p:nvPr/>
        </p:nvSpPr>
        <p:spPr>
          <a:xfrm>
            <a:off x="7467600" y="6438900"/>
            <a:ext cx="685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D10ABC-3BCC-0EAC-7742-3D42662CF5E6}"/>
              </a:ext>
            </a:extLst>
          </p:cNvPr>
          <p:cNvPicPr>
            <a:picLocks noChangeAspect="1"/>
          </p:cNvPicPr>
          <p:nvPr/>
        </p:nvPicPr>
        <p:blipFill>
          <a:blip r:embed="rId2"/>
          <a:stretch>
            <a:fillRect/>
          </a:stretch>
        </p:blipFill>
        <p:spPr>
          <a:xfrm>
            <a:off x="5486400" y="193449"/>
            <a:ext cx="6529382" cy="1140051"/>
          </a:xfrm>
          <a:prstGeom prst="rect">
            <a:avLst/>
          </a:prstGeom>
          <a:solidFill>
            <a:schemeClr val="accent2">
              <a:lumMod val="20000"/>
              <a:lumOff val="80000"/>
            </a:schemeClr>
          </a:solidFill>
        </p:spPr>
      </p:pic>
    </p:spTree>
    <p:extLst>
      <p:ext uri="{BB962C8B-B14F-4D97-AF65-F5344CB8AC3E}">
        <p14:creationId xmlns:p14="http://schemas.microsoft.com/office/powerpoint/2010/main" val="2224434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58080179"/>
              </p:ext>
            </p:extLst>
          </p:nvPr>
        </p:nvGraphicFramePr>
        <p:xfrm>
          <a:off x="750277" y="1415563"/>
          <a:ext cx="16916400" cy="6379652"/>
        </p:xfrm>
        <a:graphic>
          <a:graphicData uri="http://schemas.openxmlformats.org/drawingml/2006/table">
            <a:tbl>
              <a:tblPr firstRow="1" firstCol="1" bandRow="1"/>
              <a:tblGrid>
                <a:gridCol w="7753424">
                  <a:extLst>
                    <a:ext uri="{9D8B030D-6E8A-4147-A177-3AD203B41FA5}">
                      <a16:colId xmlns:a16="http://schemas.microsoft.com/office/drawing/2014/main" val="940132465"/>
                    </a:ext>
                  </a:extLst>
                </a:gridCol>
                <a:gridCol w="9162976">
                  <a:extLst>
                    <a:ext uri="{9D8B030D-6E8A-4147-A177-3AD203B41FA5}">
                      <a16:colId xmlns:a16="http://schemas.microsoft.com/office/drawing/2014/main" val="3033868809"/>
                    </a:ext>
                  </a:extLst>
                </a:gridCol>
              </a:tblGrid>
              <a:tr h="404921">
                <a:tc>
                  <a:txBody>
                    <a:bodyPr/>
                    <a:lstStyle/>
                    <a:p>
                      <a:pPr indent="180340" algn="just">
                        <a:lnSpc>
                          <a:spcPct val="107000"/>
                        </a:lnSpc>
                        <a:spcAft>
                          <a:spcPts val="0"/>
                        </a:spcAft>
                      </a:pPr>
                      <a:r>
                        <a:rPr lang="vi-VN" sz="3600" b="1" kern="1200" dirty="0">
                          <a:effectLst/>
                          <a:latin typeface="Calibri" panose="020F0502020204030204" pitchFamily="34" charset="0"/>
                          <a:ea typeface="Calibri" panose="020F0502020204030204" pitchFamily="34" charset="0"/>
                          <a:cs typeface="Calibri" panose="020F0502020204030204" pitchFamily="34" charset="0"/>
                        </a:rPr>
                        <a:t>Kỹ năng</a:t>
                      </a:r>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solidFill>
                      <a:srgbClr val="92D050"/>
                    </a:solidFill>
                  </a:tcPr>
                </a:tc>
                <a:tc>
                  <a:txBody>
                    <a:bodyPr/>
                    <a:lstStyle/>
                    <a:p>
                      <a:pPr indent="180340" algn="just">
                        <a:lnSpc>
                          <a:spcPct val="107000"/>
                        </a:lnSpc>
                        <a:spcAft>
                          <a:spcPts val="0"/>
                        </a:spcAft>
                      </a:pPr>
                      <a:r>
                        <a:rPr lang="vi-VN" sz="3600" b="1" kern="1200">
                          <a:effectLst/>
                          <a:latin typeface="Calibri" panose="020F0502020204030204" pitchFamily="34" charset="0"/>
                          <a:ea typeface="Calibri" panose="020F0502020204030204" pitchFamily="34" charset="0"/>
                          <a:cs typeface="Calibri" panose="020F0502020204030204" pitchFamily="34" charset="0"/>
                        </a:rPr>
                        <a:t>Mục đích</a:t>
                      </a:r>
                      <a:endParaRPr lang="en-US" sz="3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solidFill>
                      <a:srgbClr val="92D050"/>
                    </a:solidFill>
                  </a:tcPr>
                </a:tc>
                <a:extLst>
                  <a:ext uri="{0D108BD9-81ED-4DB2-BD59-A6C34878D82A}">
                    <a16:rowId xmlns:a16="http://schemas.microsoft.com/office/drawing/2014/main" val="3004023404"/>
                  </a:ext>
                </a:extLst>
              </a:tr>
              <a:tr h="828631">
                <a:tc>
                  <a:txBody>
                    <a:bodyPr/>
                    <a:lstStyle/>
                    <a:p>
                      <a:pPr marL="0" indent="0" algn="just">
                        <a:lnSpc>
                          <a:spcPct val="107000"/>
                        </a:lnSpc>
                        <a:spcAft>
                          <a:spcPts val="0"/>
                        </a:spcAft>
                        <a:buNone/>
                      </a:pPr>
                      <a:r>
                        <a:rPr lang="en-US" sz="3600" kern="1200" dirty="0">
                          <a:effectLst/>
                          <a:latin typeface="Calibri" panose="020F0502020204030204" pitchFamily="34" charset="0"/>
                          <a:ea typeface="Calibri" panose="020F0502020204030204" pitchFamily="34" charset="0"/>
                          <a:cs typeface="Calibri" panose="020F0502020204030204" pitchFamily="34" charset="0"/>
                        </a:rPr>
                        <a:t>  1. </a:t>
                      </a:r>
                      <a:r>
                        <a:rPr lang="vi-VN" sz="3600" kern="1200" dirty="0">
                          <a:effectLst/>
                          <a:latin typeface="Calibri" panose="020F0502020204030204" pitchFamily="34" charset="0"/>
                          <a:ea typeface="Calibri" panose="020F0502020204030204" pitchFamily="34" charset="0"/>
                          <a:cs typeface="Calibri" panose="020F0502020204030204" pitchFamily="34" charset="0"/>
                        </a:rPr>
                        <a:t>Thiết kế và tiến hành thí nghiệm.</a:t>
                      </a:r>
                      <a:endParaRPr lang="en-US" sz="3600" kern="1200" dirty="0">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Aft>
                          <a:spcPts val="0"/>
                        </a:spcAft>
                        <a:buNone/>
                      </a:pPr>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tcPr>
                </a:tc>
                <a:tc>
                  <a:txBody>
                    <a:bodyPr/>
                    <a:lstStyle/>
                    <a:p>
                      <a:pPr indent="180340" algn="just">
                        <a:lnSpc>
                          <a:spcPct val="107000"/>
                        </a:lnSpc>
                        <a:spcAft>
                          <a:spcPts val="0"/>
                        </a:spcAft>
                      </a:pPr>
                      <a:r>
                        <a:rPr lang="vi-VN" sz="3600" kern="1200" dirty="0">
                          <a:effectLst/>
                          <a:latin typeface="Calibri" panose="020F0502020204030204" pitchFamily="34" charset="0"/>
                          <a:ea typeface="Calibri" panose="020F0502020204030204" pitchFamily="34" charset="0"/>
                          <a:cs typeface="Calibri" panose="020F0502020204030204" pitchFamily="34" charset="0"/>
                        </a:rPr>
                        <a:t>a. Công bố kết quả thí nghiệm.</a:t>
                      </a:r>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4229512097"/>
                  </a:ext>
                </a:extLst>
              </a:tr>
              <a:tr h="828631">
                <a:tc>
                  <a:txBody>
                    <a:bodyPr/>
                    <a:lstStyle/>
                    <a:p>
                      <a:pPr indent="180340" algn="just">
                        <a:lnSpc>
                          <a:spcPct val="107000"/>
                        </a:lnSpc>
                        <a:spcAft>
                          <a:spcPts val="0"/>
                        </a:spcAft>
                      </a:pPr>
                      <a:r>
                        <a:rPr lang="vi-VN" sz="3600" kern="1200" dirty="0">
                          <a:effectLst/>
                          <a:latin typeface="Calibri" panose="020F0502020204030204" pitchFamily="34" charset="0"/>
                          <a:ea typeface="Calibri" panose="020F0502020204030204" pitchFamily="34" charset="0"/>
                          <a:cs typeface="Calibri" panose="020F0502020204030204" pitchFamily="34" charset="0"/>
                        </a:rPr>
                        <a:t>2. Quan sát.</a:t>
                      </a:r>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tcPr>
                </a:tc>
                <a:tc>
                  <a:txBody>
                    <a:bodyPr/>
                    <a:lstStyle/>
                    <a:p>
                      <a:pPr indent="180340" algn="just">
                        <a:lnSpc>
                          <a:spcPct val="107000"/>
                        </a:lnSpc>
                        <a:spcAft>
                          <a:spcPts val="0"/>
                        </a:spcAft>
                      </a:pPr>
                      <a:r>
                        <a:rPr lang="vi-VN" sz="3600" kern="1200" dirty="0">
                          <a:effectLst/>
                          <a:latin typeface="Calibri" panose="020F0502020204030204" pitchFamily="34" charset="0"/>
                          <a:ea typeface="Calibri" panose="020F0502020204030204" pitchFamily="34" charset="0"/>
                          <a:cs typeface="Calibri" panose="020F0502020204030204" pitchFamily="34" charset="0"/>
                        </a:rPr>
                        <a:t>b.</a:t>
                      </a:r>
                      <a:r>
                        <a:rPr lang="en-US" sz="3600" kern="1200" dirty="0">
                          <a:effectLst/>
                          <a:latin typeface="Calibri" panose="020F0502020204030204" pitchFamily="34" charset="0"/>
                          <a:ea typeface="Calibri" panose="020F0502020204030204" pitchFamily="34" charset="0"/>
                          <a:cs typeface="Calibri" panose="020F0502020204030204" pitchFamily="34" charset="0"/>
                        </a:rPr>
                        <a:t> </a:t>
                      </a:r>
                      <a:r>
                        <a:rPr lang="vi-VN" sz="3600" kern="1200" dirty="0">
                          <a:effectLst/>
                          <a:latin typeface="Calibri" panose="020F0502020204030204" pitchFamily="34" charset="0"/>
                          <a:ea typeface="Calibri" panose="020F0502020204030204" pitchFamily="34" charset="0"/>
                          <a:cs typeface="Calibri" panose="020F0502020204030204" pitchFamily="34" charset="0"/>
                        </a:rPr>
                        <a:t>Trải nghiệm sự vật hiện tượng theo nhiều </a:t>
                      </a:r>
                      <a:endParaRPr lang="en-US" sz="3600" kern="1200" dirty="0">
                        <a:effectLst/>
                        <a:latin typeface="Calibri" panose="020F0502020204030204" pitchFamily="34" charset="0"/>
                        <a:ea typeface="Calibri" panose="020F0502020204030204" pitchFamily="34" charset="0"/>
                        <a:cs typeface="Calibri" panose="020F0502020204030204" pitchFamily="34" charset="0"/>
                      </a:endParaRPr>
                    </a:p>
                    <a:p>
                      <a:pPr indent="180340" algn="just">
                        <a:lnSpc>
                          <a:spcPct val="107000"/>
                        </a:lnSpc>
                        <a:spcAft>
                          <a:spcPts val="0"/>
                        </a:spcAft>
                      </a:pPr>
                      <a:r>
                        <a:rPr lang="vi-VN" sz="3600" kern="1200" dirty="0">
                          <a:effectLst/>
                          <a:latin typeface="Calibri" panose="020F0502020204030204" pitchFamily="34" charset="0"/>
                          <a:ea typeface="Calibri" panose="020F0502020204030204" pitchFamily="34" charset="0"/>
                          <a:cs typeface="Calibri" panose="020F0502020204030204" pitchFamily="34" charset="0"/>
                        </a:rPr>
                        <a:t>khía cạnh.</a:t>
                      </a:r>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128313919"/>
                  </a:ext>
                </a:extLst>
              </a:tr>
              <a:tr h="828631">
                <a:tc>
                  <a:txBody>
                    <a:bodyPr/>
                    <a:lstStyle/>
                    <a:p>
                      <a:pPr indent="180340" algn="just">
                        <a:lnSpc>
                          <a:spcPct val="107000"/>
                        </a:lnSpc>
                        <a:spcAft>
                          <a:spcPts val="0"/>
                        </a:spcAft>
                      </a:pPr>
                      <a:r>
                        <a:rPr lang="vi-VN" sz="3600" kern="1200" dirty="0">
                          <a:effectLst/>
                          <a:latin typeface="Calibri" panose="020F0502020204030204" pitchFamily="34" charset="0"/>
                          <a:ea typeface="Calibri" panose="020F0502020204030204" pitchFamily="34" charset="0"/>
                          <a:cs typeface="Calibri" panose="020F0502020204030204" pitchFamily="34" charset="0"/>
                        </a:rPr>
                        <a:t>3. Xây dựng giả thuyết.</a:t>
                      </a:r>
                      <a:endParaRPr lang="en-US" sz="3600" kern="1200" dirty="0">
                        <a:effectLst/>
                        <a:latin typeface="Calibri" panose="020F0502020204030204" pitchFamily="34" charset="0"/>
                        <a:ea typeface="Calibri" panose="020F0502020204030204" pitchFamily="34" charset="0"/>
                        <a:cs typeface="Calibri" panose="020F0502020204030204" pitchFamily="34" charset="0"/>
                      </a:endParaRPr>
                    </a:p>
                    <a:p>
                      <a:pPr indent="180340" algn="just">
                        <a:lnSpc>
                          <a:spcPct val="107000"/>
                        </a:lnSpc>
                        <a:spcAft>
                          <a:spcPts val="0"/>
                        </a:spcAft>
                      </a:pPr>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tcPr>
                </a:tc>
                <a:tc>
                  <a:txBody>
                    <a:bodyPr/>
                    <a:lstStyle/>
                    <a:p>
                      <a:pPr indent="180340" algn="just">
                        <a:lnSpc>
                          <a:spcPct val="107000"/>
                        </a:lnSpc>
                        <a:spcAft>
                          <a:spcPts val="0"/>
                        </a:spcAft>
                      </a:pPr>
                      <a:r>
                        <a:rPr lang="vi-VN" sz="3600" kern="1200">
                          <a:effectLst/>
                          <a:latin typeface="Calibri" panose="020F0502020204030204" pitchFamily="34" charset="0"/>
                          <a:ea typeface="Calibri" panose="020F0502020204030204" pitchFamily="34" charset="0"/>
                          <a:cs typeface="Calibri" panose="020F0502020204030204" pitchFamily="34" charset="0"/>
                        </a:rPr>
                        <a:t>c. Định hướng vấn đề cần nghiên cứu.</a:t>
                      </a:r>
                      <a:endParaRPr lang="en-US" sz="3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2946320"/>
                  </a:ext>
                </a:extLst>
              </a:tr>
              <a:tr h="404921">
                <a:tc>
                  <a:txBody>
                    <a:bodyPr/>
                    <a:lstStyle/>
                    <a:p>
                      <a:pPr indent="180340" algn="just">
                        <a:lnSpc>
                          <a:spcPct val="107000"/>
                        </a:lnSpc>
                        <a:spcAft>
                          <a:spcPts val="0"/>
                        </a:spcAft>
                      </a:pPr>
                      <a:r>
                        <a:rPr lang="vi-VN" sz="3600" kern="1200" dirty="0">
                          <a:effectLst/>
                          <a:latin typeface="Calibri" panose="020F0502020204030204" pitchFamily="34" charset="0"/>
                          <a:ea typeface="Calibri" panose="020F0502020204030204" pitchFamily="34" charset="0"/>
                          <a:cs typeface="Calibri" panose="020F0502020204030204" pitchFamily="34" charset="0"/>
                        </a:rPr>
                        <a:t>4. Đặt câu hỏi nghiên cứu.</a:t>
                      </a:r>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tcPr>
                </a:tc>
                <a:tc>
                  <a:txBody>
                    <a:bodyPr/>
                    <a:lstStyle/>
                    <a:p>
                      <a:pPr indent="180340" algn="just">
                        <a:lnSpc>
                          <a:spcPct val="107000"/>
                        </a:lnSpc>
                        <a:spcAft>
                          <a:spcPts val="0"/>
                        </a:spcAft>
                      </a:pPr>
                      <a:r>
                        <a:rPr lang="vi-VN" sz="3600" kern="1200">
                          <a:effectLst/>
                          <a:latin typeface="Calibri" panose="020F0502020204030204" pitchFamily="34" charset="0"/>
                          <a:ea typeface="Calibri" panose="020F0502020204030204" pitchFamily="34" charset="0"/>
                          <a:cs typeface="Calibri" panose="020F0502020204030204" pitchFamily="34" charset="0"/>
                        </a:rPr>
                        <a:t>d. Thu thâp thông tin, số liệu từ nhiều nguồn. </a:t>
                      </a:r>
                      <a:endParaRPr lang="en-US" sz="3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2429063741"/>
                  </a:ext>
                </a:extLst>
              </a:tr>
              <a:tr h="1252343">
                <a:tc>
                  <a:txBody>
                    <a:bodyPr/>
                    <a:lstStyle/>
                    <a:p>
                      <a:pPr indent="180340" algn="just">
                        <a:lnSpc>
                          <a:spcPct val="107000"/>
                        </a:lnSpc>
                        <a:spcAft>
                          <a:spcPts val="0"/>
                        </a:spcAft>
                      </a:pPr>
                      <a:r>
                        <a:rPr lang="vi-VN" sz="3600" kern="1200" dirty="0">
                          <a:effectLst/>
                          <a:latin typeface="Calibri" panose="020F0502020204030204" pitchFamily="34" charset="0"/>
                          <a:ea typeface="Calibri" panose="020F0502020204030204" pitchFamily="34" charset="0"/>
                          <a:cs typeface="Calibri" panose="020F0502020204030204" pitchFamily="34" charset="0"/>
                        </a:rPr>
                        <a:t>5. Điều tra, khảo sát thực địa </a:t>
                      </a:r>
                      <a:endParaRPr lang="en-US" sz="3600" kern="1200" dirty="0">
                        <a:effectLst/>
                        <a:latin typeface="Calibri" panose="020F0502020204030204" pitchFamily="34" charset="0"/>
                        <a:ea typeface="Calibri" panose="020F0502020204030204" pitchFamily="34" charset="0"/>
                        <a:cs typeface="Calibri" panose="020F0502020204030204" pitchFamily="34" charset="0"/>
                      </a:endParaRPr>
                    </a:p>
                    <a:p>
                      <a:pPr indent="180340" algn="just">
                        <a:lnSpc>
                          <a:spcPct val="107000"/>
                        </a:lnSpc>
                        <a:spcAft>
                          <a:spcPts val="0"/>
                        </a:spcAft>
                      </a:pPr>
                      <a:r>
                        <a:rPr lang="vi-VN" sz="3600" kern="1200" dirty="0">
                          <a:effectLst/>
                          <a:latin typeface="Calibri" panose="020F0502020204030204" pitchFamily="34" charset="0"/>
                          <a:ea typeface="Calibri" panose="020F0502020204030204" pitchFamily="34" charset="0"/>
                          <a:cs typeface="Calibri" panose="020F0502020204030204" pitchFamily="34" charset="0"/>
                        </a:rPr>
                        <a:t>các thí nghiệm. </a:t>
                      </a:r>
                      <a:endParaRPr lang="en-US" sz="3600" kern="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tcPr>
                </a:tc>
                <a:tc>
                  <a:txBody>
                    <a:bodyPr/>
                    <a:lstStyle/>
                    <a:p>
                      <a:pPr indent="180340" algn="just">
                        <a:lnSpc>
                          <a:spcPct val="107000"/>
                        </a:lnSpc>
                        <a:spcAft>
                          <a:spcPts val="0"/>
                        </a:spcAft>
                      </a:pPr>
                      <a:r>
                        <a:rPr lang="vi-VN" sz="3600" kern="1200" dirty="0">
                          <a:effectLst/>
                          <a:latin typeface="Calibri" panose="020F0502020204030204" pitchFamily="34" charset="0"/>
                          <a:ea typeface="Calibri" panose="020F0502020204030204" pitchFamily="34" charset="0"/>
                          <a:cs typeface="Calibri" panose="020F0502020204030204" pitchFamily="34" charset="0"/>
                        </a:rPr>
                        <a:t>e. Đặt ra vấn đề cần nghiên cứu. </a:t>
                      </a:r>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274566056"/>
                  </a:ext>
                </a:extLst>
              </a:tr>
              <a:tr h="404921">
                <a:tc>
                  <a:txBody>
                    <a:bodyPr/>
                    <a:lstStyle/>
                    <a:p>
                      <a:pPr indent="180340" algn="just">
                        <a:lnSpc>
                          <a:spcPct val="107000"/>
                        </a:lnSpc>
                        <a:spcAft>
                          <a:spcPts val="0"/>
                        </a:spcAft>
                      </a:pPr>
                      <a:r>
                        <a:rPr lang="vi-VN" sz="3600" kern="1200">
                          <a:effectLst/>
                          <a:latin typeface="Calibri" panose="020F0502020204030204" pitchFamily="34" charset="0"/>
                          <a:ea typeface="Calibri" panose="020F0502020204030204" pitchFamily="34" charset="0"/>
                          <a:cs typeface="Calibri" panose="020F0502020204030204" pitchFamily="34" charset="0"/>
                        </a:rPr>
                        <a:t>6. Là báo cáo kết quả nghiên cứu. </a:t>
                      </a:r>
                      <a:endParaRPr lang="en-US" sz="3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tcPr>
                </a:tc>
                <a:tc>
                  <a:txBody>
                    <a:bodyPr/>
                    <a:lstStyle/>
                    <a:p>
                      <a:pPr indent="180340" algn="just">
                        <a:lnSpc>
                          <a:spcPct val="107000"/>
                        </a:lnSpc>
                        <a:spcAft>
                          <a:spcPts val="0"/>
                        </a:spcAft>
                      </a:pPr>
                      <a:r>
                        <a:rPr lang="vi-VN" sz="3600" kern="1200" dirty="0">
                          <a:effectLst/>
                          <a:latin typeface="Calibri" panose="020F0502020204030204" pitchFamily="34" charset="0"/>
                          <a:ea typeface="Calibri" panose="020F0502020204030204" pitchFamily="34" charset="0"/>
                          <a:cs typeface="Calibri" panose="020F0502020204030204" pitchFamily="34" charset="0"/>
                        </a:rPr>
                        <a:t>f. Chứng minh giả thuyết về vấn đề nghiên cứu. </a:t>
                      </a:r>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5117990"/>
                  </a:ext>
                </a:extLst>
              </a:tr>
            </a:tbl>
          </a:graphicData>
        </a:graphic>
      </p:graphicFrame>
      <p:sp>
        <p:nvSpPr>
          <p:cNvPr id="5" name="Rectangle 4"/>
          <p:cNvSpPr/>
          <p:nvPr/>
        </p:nvSpPr>
        <p:spPr>
          <a:xfrm>
            <a:off x="1219200" y="495300"/>
            <a:ext cx="16154400" cy="658835"/>
          </a:xfrm>
          <a:prstGeom prst="rect">
            <a:avLst/>
          </a:prstGeom>
        </p:spPr>
        <p:txBody>
          <a:bodyPr wrap="square">
            <a:spAutoFit/>
          </a:bodyPr>
          <a:lstStyle/>
          <a:p>
            <a:pPr indent="180340" algn="just">
              <a:lnSpc>
                <a:spcPct val="107000"/>
              </a:lnSpc>
              <a:spcAft>
                <a:spcPts val="0"/>
              </a:spcAft>
            </a:pPr>
            <a:r>
              <a:rPr lang="vi-VN" sz="3600" b="1" dirty="0">
                <a:latin typeface="Calibri" panose="020F0502020204030204" pitchFamily="34" charset="0"/>
                <a:ea typeface="Calibri" panose="020F0502020204030204" pitchFamily="34" charset="0"/>
                <a:cs typeface="Calibri" panose="020F0502020204030204" pitchFamily="34" charset="0"/>
              </a:rPr>
              <a:t>Câu 8. Nối nội dung kỹ năng với mục đích sao cho phù hợp:</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2420816" y="8548230"/>
            <a:ext cx="15240000" cy="1277914"/>
          </a:xfrm>
          <a:prstGeom prst="rect">
            <a:avLst/>
          </a:prstGeom>
        </p:spPr>
        <p:txBody>
          <a:bodyPr wrap="square">
            <a:spAutoFit/>
          </a:bodyPr>
          <a:lstStyle/>
          <a:p>
            <a:pPr indent="180340" algn="just">
              <a:lnSpc>
                <a:spcPct val="107000"/>
              </a:lnSpc>
              <a:spcAft>
                <a:spcPts val="0"/>
              </a:spcAft>
            </a:pPr>
            <a:r>
              <a:rPr lang="vi-VN" sz="3600" b="1" dirty="0">
                <a:latin typeface="Calibri" panose="020F0502020204030204" pitchFamily="34" charset="0"/>
                <a:ea typeface="Calibri" panose="020F0502020204030204" pitchFamily="34" charset="0"/>
                <a:cs typeface="Calibri" panose="020F0502020204030204" pitchFamily="34" charset="0"/>
              </a:rPr>
              <a:t>A.</a:t>
            </a:r>
            <a:r>
              <a:rPr lang="vi-VN" sz="3600" dirty="0">
                <a:latin typeface="Calibri" panose="020F0502020204030204" pitchFamily="34" charset="0"/>
                <a:ea typeface="Calibri" panose="020F0502020204030204" pitchFamily="34" charset="0"/>
                <a:cs typeface="Calibri" panose="020F0502020204030204" pitchFamily="34" charset="0"/>
              </a:rPr>
              <a:t> 1-b, 2-f, 3-e, 4-c, 5-a, 6-d.	</a:t>
            </a:r>
            <a:r>
              <a:rPr lang="vi-VN" sz="3600" b="1" dirty="0">
                <a:latin typeface="Calibri" panose="020F0502020204030204" pitchFamily="34" charset="0"/>
                <a:ea typeface="Calibri" panose="020F0502020204030204" pitchFamily="34" charset="0"/>
                <a:cs typeface="Calibri" panose="020F0502020204030204" pitchFamily="34" charset="0"/>
              </a:rPr>
              <a:t>	B.</a:t>
            </a:r>
            <a:r>
              <a:rPr lang="vi-VN" sz="3600" dirty="0">
                <a:latin typeface="Calibri" panose="020F0502020204030204" pitchFamily="34" charset="0"/>
                <a:ea typeface="Calibri" panose="020F0502020204030204" pitchFamily="34" charset="0"/>
                <a:cs typeface="Calibri" panose="020F0502020204030204" pitchFamily="34" charset="0"/>
              </a:rPr>
              <a:t> 1-f, 2-d, 3-b, 4-e, 5-c, 6-a.</a:t>
            </a:r>
            <a:endParaRPr lang="en-US" sz="3600"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07000"/>
              </a:lnSpc>
              <a:spcAft>
                <a:spcPts val="0"/>
              </a:spcAft>
            </a:pPr>
            <a:r>
              <a:rPr lang="vi-VN" sz="3600" b="1" dirty="0">
                <a:latin typeface="Calibri" panose="020F0502020204030204" pitchFamily="34" charset="0"/>
                <a:ea typeface="Calibri" panose="020F0502020204030204" pitchFamily="34" charset="0"/>
                <a:cs typeface="Calibri" panose="020F0502020204030204" pitchFamily="34" charset="0"/>
              </a:rPr>
              <a:t>C.</a:t>
            </a:r>
            <a:r>
              <a:rPr lang="vi-VN" sz="3600" dirty="0">
                <a:latin typeface="Calibri" panose="020F0502020204030204" pitchFamily="34" charset="0"/>
                <a:ea typeface="Calibri" panose="020F0502020204030204" pitchFamily="34" charset="0"/>
                <a:cs typeface="Calibri" panose="020F0502020204030204" pitchFamily="34" charset="0"/>
              </a:rPr>
              <a:t> 1-d, 2-a, 3-f, 4-c, 5-b, 6-e.</a:t>
            </a:r>
            <a:r>
              <a:rPr lang="vi-VN" sz="3600" b="1" dirty="0">
                <a:latin typeface="Calibri" panose="020F0502020204030204" pitchFamily="34" charset="0"/>
                <a:ea typeface="Calibri" panose="020F0502020204030204" pitchFamily="34" charset="0"/>
                <a:cs typeface="Calibri" panose="020F0502020204030204" pitchFamily="34" charset="0"/>
              </a:rPr>
              <a:t>		D.</a:t>
            </a:r>
            <a:r>
              <a:rPr lang="vi-VN" sz="3600" dirty="0">
                <a:latin typeface="Calibri" panose="020F0502020204030204" pitchFamily="34" charset="0"/>
                <a:ea typeface="Calibri" panose="020F0502020204030204" pitchFamily="34" charset="0"/>
                <a:cs typeface="Calibri" panose="020F0502020204030204" pitchFamily="34" charset="0"/>
              </a:rPr>
              <a:t> 1-f, 2-b, 3-e, 4-c, 5-d, 6-a.</a:t>
            </a:r>
            <a:endParaRPr lang="en-US" sz="3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Oval 6"/>
          <p:cNvSpPr/>
          <p:nvPr/>
        </p:nvSpPr>
        <p:spPr>
          <a:xfrm>
            <a:off x="8639908" y="9187187"/>
            <a:ext cx="685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91893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181100"/>
            <a:ext cx="16002000" cy="6585201"/>
          </a:xfrm>
          <a:prstGeom prst="rect">
            <a:avLst/>
          </a:prstGeom>
        </p:spPr>
        <p:txBody>
          <a:bodyPr wrap="square">
            <a:spAutoFit/>
          </a:bodyPr>
          <a:lstStyle/>
          <a:p>
            <a:pPr indent="180340" algn="just">
              <a:lnSpc>
                <a:spcPct val="200000"/>
              </a:lnSpc>
              <a:spcAft>
                <a:spcPts val="0"/>
              </a:spcAft>
            </a:pPr>
            <a:r>
              <a:rPr lang="vi-VN" sz="3600" b="1" dirty="0">
                <a:latin typeface="Calibri" panose="020F0502020204030204" pitchFamily="34" charset="0"/>
                <a:ea typeface="Calibri" panose="020F0502020204030204" pitchFamily="34" charset="0"/>
                <a:cs typeface="Calibri" panose="020F0502020204030204" pitchFamily="34" charset="0"/>
              </a:rPr>
              <a:t>Câu </a:t>
            </a:r>
            <a:r>
              <a:rPr lang="en-US" sz="3600" b="1" dirty="0">
                <a:latin typeface="Calibri" panose="020F0502020204030204" pitchFamily="34" charset="0"/>
                <a:ea typeface="Calibri" panose="020F0502020204030204" pitchFamily="34" charset="0"/>
                <a:cs typeface="Calibri" panose="020F0502020204030204" pitchFamily="34" charset="0"/>
              </a:rPr>
              <a:t>9</a:t>
            </a:r>
            <a:r>
              <a:rPr lang="vi-VN" sz="3600" b="1" dirty="0">
                <a:latin typeface="Calibri" panose="020F0502020204030204" pitchFamily="34" charset="0"/>
                <a:ea typeface="Calibri" panose="020F0502020204030204" pitchFamily="34" charset="0"/>
                <a:cs typeface="Calibri" panose="020F0502020204030204" pitchFamily="34" charset="0"/>
              </a:rPr>
              <a:t>. Xây dựng ngân hàng gene là ứng dụng của ngành khoa học nào?</a:t>
            </a:r>
            <a:endParaRPr lang="en-US" sz="3600" b="1"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200000"/>
              </a:lnSpc>
              <a:spcAft>
                <a:spcPts val="0"/>
              </a:spcAft>
            </a:pP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b="1" dirty="0">
                <a:latin typeface="Calibri" panose="020F0502020204030204" pitchFamily="34" charset="0"/>
                <a:ea typeface="Calibri" panose="020F0502020204030204" pitchFamily="34" charset="0"/>
                <a:cs typeface="Calibri" panose="020F0502020204030204" pitchFamily="34" charset="0"/>
              </a:rPr>
              <a:t>A. </a:t>
            </a:r>
            <a:r>
              <a:rPr lang="vi-VN" sz="3600" dirty="0">
                <a:latin typeface="Calibri" panose="020F0502020204030204" pitchFamily="34" charset="0"/>
                <a:ea typeface="Calibri" panose="020F0502020204030204" pitchFamily="34" charset="0"/>
                <a:cs typeface="Calibri" panose="020F0502020204030204" pitchFamily="34" charset="0"/>
              </a:rPr>
              <a:t>Sinh học tiến hóa.</a:t>
            </a:r>
            <a:r>
              <a:rPr lang="vi-VN" sz="3600" b="1" dirty="0">
                <a:latin typeface="Calibri" panose="020F0502020204030204" pitchFamily="34" charset="0"/>
                <a:ea typeface="Calibri" panose="020F0502020204030204" pitchFamily="34" charset="0"/>
                <a:cs typeface="Calibri" panose="020F0502020204030204" pitchFamily="34" charset="0"/>
              </a:rPr>
              <a:t>	</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B.</a:t>
            </a:r>
            <a:r>
              <a:rPr lang="vi-VN" sz="3600" dirty="0">
                <a:latin typeface="Calibri" panose="020F0502020204030204" pitchFamily="34" charset="0"/>
                <a:ea typeface="Calibri" panose="020F0502020204030204" pitchFamily="34" charset="0"/>
                <a:cs typeface="Calibri" panose="020F0502020204030204" pitchFamily="34" charset="0"/>
              </a:rPr>
              <a:t> Sinh học tế bào.</a:t>
            </a:r>
            <a:r>
              <a:rPr lang="vi-VN" sz="3600" b="1" dirty="0">
                <a:latin typeface="Calibri" panose="020F0502020204030204" pitchFamily="34" charset="0"/>
                <a:ea typeface="Calibri" panose="020F0502020204030204" pitchFamily="34" charset="0"/>
                <a:cs typeface="Calibri" panose="020F0502020204030204" pitchFamily="34" charset="0"/>
              </a:rPr>
              <a:t>	</a:t>
            </a:r>
            <a:endParaRPr lang="en-US" sz="3600" b="1"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200000"/>
              </a:lnSpc>
              <a:spcAft>
                <a:spcPts val="0"/>
              </a:spcAft>
            </a:pP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C.</a:t>
            </a:r>
            <a:r>
              <a:rPr lang="vi-VN" sz="3600" dirty="0">
                <a:latin typeface="Calibri" panose="020F0502020204030204" pitchFamily="34" charset="0"/>
                <a:ea typeface="Calibri" panose="020F0502020204030204" pitchFamily="34" charset="0"/>
                <a:cs typeface="Calibri" panose="020F0502020204030204" pitchFamily="34" charset="0"/>
              </a:rPr>
              <a:t> Tin sinh học.</a:t>
            </a:r>
            <a:r>
              <a:rPr lang="vi-VN" sz="3600" b="1" dirty="0">
                <a:latin typeface="Calibri" panose="020F0502020204030204" pitchFamily="34" charset="0"/>
                <a:ea typeface="Calibri" panose="020F0502020204030204" pitchFamily="34" charset="0"/>
                <a:cs typeface="Calibri" panose="020F0502020204030204" pitchFamily="34" charset="0"/>
              </a:rPr>
              <a:t>	</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D.</a:t>
            </a:r>
            <a:r>
              <a:rPr lang="vi-VN" sz="3600" dirty="0">
                <a:latin typeface="Calibri" panose="020F0502020204030204" pitchFamily="34" charset="0"/>
                <a:ea typeface="Calibri" panose="020F0502020204030204" pitchFamily="34" charset="0"/>
                <a:cs typeface="Calibri" panose="020F0502020204030204" pitchFamily="34" charset="0"/>
              </a:rPr>
              <a:t> Hóa tin học.</a:t>
            </a:r>
            <a:endParaRPr lang="en-US" sz="3600"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200000"/>
              </a:lnSpc>
              <a:spcAft>
                <a:spcPts val="0"/>
              </a:spcAft>
            </a:pPr>
            <a:r>
              <a:rPr lang="vi-VN" sz="3600" b="1" dirty="0">
                <a:latin typeface="Calibri" panose="020F0502020204030204" pitchFamily="34" charset="0"/>
                <a:ea typeface="Calibri" panose="020F0502020204030204" pitchFamily="34" charset="0"/>
                <a:cs typeface="Calibri" panose="020F0502020204030204" pitchFamily="34" charset="0"/>
              </a:rPr>
              <a:t>Câu </a:t>
            </a:r>
            <a:r>
              <a:rPr lang="en-US" sz="3600" b="1" dirty="0">
                <a:latin typeface="Calibri" panose="020F0502020204030204" pitchFamily="34" charset="0"/>
                <a:ea typeface="Calibri" panose="020F0502020204030204" pitchFamily="34" charset="0"/>
                <a:cs typeface="Calibri" panose="020F0502020204030204" pitchFamily="34" charset="0"/>
              </a:rPr>
              <a:t>1</a:t>
            </a:r>
            <a:r>
              <a:rPr lang="vi-VN" sz="3600" b="1" dirty="0">
                <a:latin typeface="Calibri" panose="020F0502020204030204" pitchFamily="34" charset="0"/>
                <a:ea typeface="Calibri" panose="020F0502020204030204" pitchFamily="34" charset="0"/>
                <a:cs typeface="Calibri" panose="020F0502020204030204" pitchFamily="34" charset="0"/>
              </a:rPr>
              <a:t>0. Tin sinh học là công cụ hỗ trợ đắc lực cho ngành khoa học công nghệ nào?</a:t>
            </a:r>
            <a:endParaRPr lang="en-US" sz="3600" b="1"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200000"/>
              </a:lnSpc>
              <a:spcAft>
                <a:spcPts val="0"/>
              </a:spcAft>
            </a:pP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A.</a:t>
            </a:r>
            <a:r>
              <a:rPr lang="vi-VN" sz="3600" dirty="0">
                <a:latin typeface="Calibri" panose="020F0502020204030204" pitchFamily="34" charset="0"/>
                <a:ea typeface="Calibri" panose="020F0502020204030204" pitchFamily="34" charset="0"/>
                <a:cs typeface="Calibri" panose="020F0502020204030204" pitchFamily="34" charset="0"/>
              </a:rPr>
              <a:t> Công nghệ hóa học.</a:t>
            </a:r>
            <a:r>
              <a:rPr lang="vi-VN" sz="3600" b="1" dirty="0">
                <a:latin typeface="Calibri" panose="020F0502020204030204" pitchFamily="34" charset="0"/>
                <a:ea typeface="Calibri" panose="020F0502020204030204" pitchFamily="34" charset="0"/>
                <a:cs typeface="Calibri" panose="020F0502020204030204" pitchFamily="34" charset="0"/>
              </a:rPr>
              <a:t>	</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	B.</a:t>
            </a:r>
            <a:r>
              <a:rPr lang="vi-VN" sz="3600" dirty="0">
                <a:latin typeface="Calibri" panose="020F0502020204030204" pitchFamily="34" charset="0"/>
                <a:ea typeface="Calibri" panose="020F0502020204030204" pitchFamily="34" charset="0"/>
                <a:cs typeface="Calibri" panose="020F0502020204030204" pitchFamily="34" charset="0"/>
              </a:rPr>
              <a:t> Công nghệ thông tin.</a:t>
            </a:r>
            <a:endParaRPr lang="en-US" sz="3600"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200000"/>
              </a:lnSpc>
              <a:spcAft>
                <a:spcPts val="0"/>
              </a:spcAft>
            </a:pP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C.</a:t>
            </a:r>
            <a:r>
              <a:rPr lang="vi-VN" sz="3600" dirty="0">
                <a:latin typeface="Calibri" panose="020F0502020204030204" pitchFamily="34" charset="0"/>
                <a:ea typeface="Calibri" panose="020F0502020204030204" pitchFamily="34" charset="0"/>
                <a:cs typeface="Calibri" panose="020F0502020204030204" pitchFamily="34" charset="0"/>
              </a:rPr>
              <a:t> Công nghệ sinh học.</a:t>
            </a:r>
            <a:r>
              <a:rPr lang="vi-VN" sz="3600" b="1" dirty="0">
                <a:latin typeface="Calibri" panose="020F0502020204030204" pitchFamily="34" charset="0"/>
                <a:ea typeface="Calibri" panose="020F0502020204030204" pitchFamily="34" charset="0"/>
                <a:cs typeface="Calibri" panose="020F0502020204030204" pitchFamily="34" charset="0"/>
              </a:rPr>
              <a:t>		</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D.</a:t>
            </a:r>
            <a:r>
              <a:rPr lang="vi-VN" sz="3600" dirty="0">
                <a:latin typeface="Calibri" panose="020F0502020204030204" pitchFamily="34" charset="0"/>
                <a:ea typeface="Calibri" panose="020F0502020204030204" pitchFamily="34" charset="0"/>
                <a:cs typeface="Calibri" panose="020F0502020204030204" pitchFamily="34" charset="0"/>
              </a:rPr>
              <a:t> Công nghệ thực phẩm</a:t>
            </a:r>
            <a:r>
              <a:rPr lang="vi-VN" sz="1300"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2"/>
          <p:cNvSpPr/>
          <p:nvPr/>
        </p:nvSpPr>
        <p:spPr>
          <a:xfrm>
            <a:off x="1981200" y="3771900"/>
            <a:ext cx="685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966912" y="7080501"/>
            <a:ext cx="685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3C0C60E-3E0A-8F8E-A38E-19DA04E59653}"/>
              </a:ext>
            </a:extLst>
          </p:cNvPr>
          <p:cNvPicPr>
            <a:picLocks noChangeAspect="1"/>
          </p:cNvPicPr>
          <p:nvPr/>
        </p:nvPicPr>
        <p:blipFill>
          <a:blip r:embed="rId2"/>
          <a:stretch>
            <a:fillRect/>
          </a:stretch>
        </p:blipFill>
        <p:spPr>
          <a:xfrm>
            <a:off x="5562600" y="190500"/>
            <a:ext cx="6529382" cy="1140051"/>
          </a:xfrm>
          <a:prstGeom prst="rect">
            <a:avLst/>
          </a:prstGeom>
          <a:solidFill>
            <a:schemeClr val="accent2">
              <a:lumMod val="20000"/>
              <a:lumOff val="80000"/>
            </a:schemeClr>
          </a:solidFill>
        </p:spPr>
      </p:pic>
    </p:spTree>
    <p:extLst>
      <p:ext uri="{BB962C8B-B14F-4D97-AF65-F5344CB8AC3E}">
        <p14:creationId xmlns:p14="http://schemas.microsoft.com/office/powerpoint/2010/main" val="3704551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1000"/>
                                        <p:tgtEl>
                                          <p:spTgt spid="2">
                                            <p:txEl>
                                              <p:pRg st="3" end="3"/>
                                            </p:txEl>
                                          </p:spTgt>
                                        </p:tgtEl>
                                      </p:cBhvr>
                                    </p:animEffect>
                                    <p:anim calcmode="lin" valueType="num">
                                      <p:cBhvr>
                                        <p:cTn id="3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1000"/>
                                        <p:tgtEl>
                                          <p:spTgt spid="2">
                                            <p:txEl>
                                              <p:pRg st="4" end="4"/>
                                            </p:txEl>
                                          </p:spTgt>
                                        </p:tgtEl>
                                      </p:cBhvr>
                                    </p:animEffect>
                                    <p:anim calcmode="lin" valueType="num">
                                      <p:cBhvr>
                                        <p:cTn id="3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fade">
                                      <p:cBhvr>
                                        <p:cTn id="39" dur="1000"/>
                                        <p:tgtEl>
                                          <p:spTgt spid="2">
                                            <p:txEl>
                                              <p:pRg st="5" end="5"/>
                                            </p:txEl>
                                          </p:spTgt>
                                        </p:tgtEl>
                                      </p:cBhvr>
                                    </p:animEffect>
                                    <p:anim calcmode="lin" valueType="num">
                                      <p:cBhvr>
                                        <p:cTn id="4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B2BCC61E-8117-06F9-2313-41F9FEE83963}"/>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5"/>
            <a:stretch>
              <a:fillRect l="238" t="-13215" r="-238" b="-600391"/>
            </a:stretch>
          </a:blipFill>
        </p:spPr>
        <p:txBody>
          <a:bodyPr/>
          <a:lstStyle/>
          <a:p>
            <a:endParaRPr lang="en-US"/>
          </a:p>
        </p:txBody>
      </p:sp>
      <p:sp>
        <p:nvSpPr>
          <p:cNvPr id="14" name="TextBox 17">
            <a:extLst>
              <a:ext uri="{FF2B5EF4-FFF2-40B4-BE49-F238E27FC236}">
                <a16:creationId xmlns:a16="http://schemas.microsoft.com/office/drawing/2014/main" id="{0D275E7D-9BBB-BA71-0215-ED319B5CE1F1}"/>
              </a:ext>
            </a:extLst>
          </p:cNvPr>
          <p:cNvSpPr txBox="1"/>
          <p:nvPr/>
        </p:nvSpPr>
        <p:spPr>
          <a:xfrm>
            <a:off x="381000" y="1542270"/>
            <a:ext cx="5281304" cy="741357"/>
          </a:xfrm>
          <a:prstGeom prst="rect">
            <a:avLst/>
          </a:prstGeom>
        </p:spPr>
        <p:txBody>
          <a:bodyPr wrap="square" lIns="0" tIns="0" rIns="0" bIns="0" rtlCol="0" anchor="t">
            <a:spAutoFit/>
          </a:bodyPr>
          <a:lstStyle/>
          <a:p>
            <a:pPr lvl="0">
              <a:lnSpc>
                <a:spcPts val="6300"/>
              </a:lnSpc>
              <a:spcBef>
                <a:spcPct val="0"/>
              </a:spcBef>
            </a:pPr>
            <a:r>
              <a:rPr lang="en-US" sz="4000" b="1" u="sng" dirty="0">
                <a:solidFill>
                  <a:srgbClr val="7030A0"/>
                </a:solidFill>
                <a:latin typeface="+mj-lt"/>
              </a:rPr>
              <a:t>HOẠT ĐỘNG VẬN DỤNG</a:t>
            </a:r>
            <a:endParaRPr lang="en-US" sz="4000" b="1" u="sng" dirty="0">
              <a:solidFill>
                <a:srgbClr val="7030A0"/>
              </a:solidFill>
              <a:latin typeface="Calibri (Headings)"/>
            </a:endParaRPr>
          </a:p>
        </p:txBody>
      </p:sp>
      <p:sp>
        <p:nvSpPr>
          <p:cNvPr id="5" name="Freeform 11">
            <a:extLst>
              <a:ext uri="{FF2B5EF4-FFF2-40B4-BE49-F238E27FC236}">
                <a16:creationId xmlns:a16="http://schemas.microsoft.com/office/drawing/2014/main" id="{BC6F5102-2DFB-FF88-9099-7FCE328B3C5B}"/>
              </a:ext>
            </a:extLst>
          </p:cNvPr>
          <p:cNvSpPr/>
          <p:nvPr/>
        </p:nvSpPr>
        <p:spPr>
          <a:xfrm>
            <a:off x="12745582" y="4457700"/>
            <a:ext cx="1113069" cy="985066"/>
          </a:xfrm>
          <a:custGeom>
            <a:avLst/>
            <a:gdLst/>
            <a:ahLst/>
            <a:cxnLst/>
            <a:rect l="l" t="t" r="r" b="b"/>
            <a:pathLst>
              <a:path w="1113069" h="985066">
                <a:moveTo>
                  <a:pt x="0" y="0"/>
                </a:moveTo>
                <a:lnTo>
                  <a:pt x="1113069" y="0"/>
                </a:lnTo>
                <a:lnTo>
                  <a:pt x="1113069" y="985067"/>
                </a:lnTo>
                <a:lnTo>
                  <a:pt x="0" y="9850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12">
            <a:extLst>
              <a:ext uri="{FF2B5EF4-FFF2-40B4-BE49-F238E27FC236}">
                <a16:creationId xmlns:a16="http://schemas.microsoft.com/office/drawing/2014/main" id="{A0D755FA-DACF-9DDA-D7C5-D85D5EE75638}"/>
              </a:ext>
            </a:extLst>
          </p:cNvPr>
          <p:cNvSpPr/>
          <p:nvPr/>
        </p:nvSpPr>
        <p:spPr>
          <a:xfrm>
            <a:off x="588079" y="2842731"/>
            <a:ext cx="3735520" cy="2600856"/>
          </a:xfrm>
          <a:custGeom>
            <a:avLst/>
            <a:gdLst/>
            <a:ahLst/>
            <a:cxnLst/>
            <a:rect l="l" t="t" r="r" b="b"/>
            <a:pathLst>
              <a:path w="3735520" h="2600856">
                <a:moveTo>
                  <a:pt x="0" y="0"/>
                </a:moveTo>
                <a:lnTo>
                  <a:pt x="3735521" y="0"/>
                </a:lnTo>
                <a:lnTo>
                  <a:pt x="3735521" y="2600856"/>
                </a:lnTo>
                <a:lnTo>
                  <a:pt x="0" y="26008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13">
            <a:extLst>
              <a:ext uri="{FF2B5EF4-FFF2-40B4-BE49-F238E27FC236}">
                <a16:creationId xmlns:a16="http://schemas.microsoft.com/office/drawing/2014/main" id="{1D976A70-45D2-2553-0A9D-D5D20AA994EB}"/>
              </a:ext>
            </a:extLst>
          </p:cNvPr>
          <p:cNvSpPr/>
          <p:nvPr/>
        </p:nvSpPr>
        <p:spPr>
          <a:xfrm>
            <a:off x="6039679" y="3931287"/>
            <a:ext cx="3428634" cy="2730050"/>
          </a:xfrm>
          <a:custGeom>
            <a:avLst/>
            <a:gdLst/>
            <a:ahLst/>
            <a:cxnLst/>
            <a:rect l="l" t="t" r="r" b="b"/>
            <a:pathLst>
              <a:path w="3428634" h="2730050">
                <a:moveTo>
                  <a:pt x="0" y="0"/>
                </a:moveTo>
                <a:lnTo>
                  <a:pt x="3428634" y="0"/>
                </a:lnTo>
                <a:lnTo>
                  <a:pt x="3428634" y="2730050"/>
                </a:lnTo>
                <a:lnTo>
                  <a:pt x="0" y="27300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15">
            <a:extLst>
              <a:ext uri="{FF2B5EF4-FFF2-40B4-BE49-F238E27FC236}">
                <a16:creationId xmlns:a16="http://schemas.microsoft.com/office/drawing/2014/main" id="{96AD2D4C-532F-A61E-47AB-3F027FCD478C}"/>
              </a:ext>
            </a:extLst>
          </p:cNvPr>
          <p:cNvSpPr/>
          <p:nvPr/>
        </p:nvSpPr>
        <p:spPr>
          <a:xfrm>
            <a:off x="11466657" y="4108618"/>
            <a:ext cx="1860220" cy="2451690"/>
          </a:xfrm>
          <a:custGeom>
            <a:avLst/>
            <a:gdLst/>
            <a:ahLst/>
            <a:cxnLst/>
            <a:rect l="l" t="t" r="r" b="b"/>
            <a:pathLst>
              <a:path w="1860220" h="2451690">
                <a:moveTo>
                  <a:pt x="0" y="0"/>
                </a:moveTo>
                <a:lnTo>
                  <a:pt x="1860220" y="0"/>
                </a:lnTo>
                <a:lnTo>
                  <a:pt x="1860220" y="2451691"/>
                </a:lnTo>
                <a:lnTo>
                  <a:pt x="0" y="24516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6">
            <a:extLst>
              <a:ext uri="{FF2B5EF4-FFF2-40B4-BE49-F238E27FC236}">
                <a16:creationId xmlns:a16="http://schemas.microsoft.com/office/drawing/2014/main" id="{681942BE-5C94-FFA7-F8A3-425BD963B4E0}"/>
              </a:ext>
            </a:extLst>
          </p:cNvPr>
          <p:cNvSpPr/>
          <p:nvPr/>
        </p:nvSpPr>
        <p:spPr>
          <a:xfrm>
            <a:off x="14663861" y="3723744"/>
            <a:ext cx="2903255" cy="2903255"/>
          </a:xfrm>
          <a:custGeom>
            <a:avLst/>
            <a:gdLst/>
            <a:ahLst/>
            <a:cxnLst/>
            <a:rect l="l" t="t" r="r" b="b"/>
            <a:pathLst>
              <a:path w="2903255" h="2903255">
                <a:moveTo>
                  <a:pt x="0" y="0"/>
                </a:moveTo>
                <a:lnTo>
                  <a:pt x="2903255" y="0"/>
                </a:lnTo>
                <a:lnTo>
                  <a:pt x="2903255" y="2903255"/>
                </a:lnTo>
                <a:lnTo>
                  <a:pt x="0" y="29032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20">
            <a:extLst>
              <a:ext uri="{FF2B5EF4-FFF2-40B4-BE49-F238E27FC236}">
                <a16:creationId xmlns:a16="http://schemas.microsoft.com/office/drawing/2014/main" id="{FA0DFDAC-4712-E21C-D8B5-1BA7D0B209BB}"/>
              </a:ext>
            </a:extLst>
          </p:cNvPr>
          <p:cNvSpPr txBox="1"/>
          <p:nvPr/>
        </p:nvSpPr>
        <p:spPr>
          <a:xfrm>
            <a:off x="5486400" y="2589385"/>
            <a:ext cx="6860604" cy="615553"/>
          </a:xfrm>
          <a:prstGeom prst="rect">
            <a:avLst/>
          </a:prstGeom>
        </p:spPr>
        <p:txBody>
          <a:bodyPr lIns="0" tIns="0" rIns="0" bIns="0" rtlCol="0" anchor="t">
            <a:spAutoFit/>
          </a:bodyPr>
          <a:lstStyle/>
          <a:p>
            <a:pPr algn="ctr">
              <a:lnSpc>
                <a:spcPts val="4759"/>
              </a:lnSpc>
            </a:pPr>
            <a:r>
              <a:rPr lang="en-US" sz="4000" b="1" dirty="0">
                <a:solidFill>
                  <a:srgbClr val="000000"/>
                </a:solidFill>
              </a:rPr>
              <a:t>HƯỚNG DẪN</a:t>
            </a:r>
          </a:p>
        </p:txBody>
      </p:sp>
      <p:sp>
        <p:nvSpPr>
          <p:cNvPr id="12" name="TextBox 21">
            <a:extLst>
              <a:ext uri="{FF2B5EF4-FFF2-40B4-BE49-F238E27FC236}">
                <a16:creationId xmlns:a16="http://schemas.microsoft.com/office/drawing/2014/main" id="{5966E299-55A7-1EC1-0E2C-F71DD19F3B70}"/>
              </a:ext>
            </a:extLst>
          </p:cNvPr>
          <p:cNvSpPr txBox="1"/>
          <p:nvPr/>
        </p:nvSpPr>
        <p:spPr>
          <a:xfrm>
            <a:off x="6640144" y="3965691"/>
            <a:ext cx="484580" cy="863600"/>
          </a:xfrm>
          <a:prstGeom prst="rect">
            <a:avLst/>
          </a:prstGeom>
        </p:spPr>
        <p:txBody>
          <a:bodyPr lIns="0" tIns="0" rIns="0" bIns="0" rtlCol="0" anchor="t">
            <a:spAutoFit/>
          </a:bodyPr>
          <a:lstStyle/>
          <a:p>
            <a:pPr algn="ctr">
              <a:lnSpc>
                <a:spcPts val="7000"/>
              </a:lnSpc>
            </a:pPr>
            <a:r>
              <a:rPr lang="en-US" sz="5000">
                <a:solidFill>
                  <a:srgbClr val="FFFFFF"/>
                </a:solidFill>
                <a:latin typeface="Alfa Slab One"/>
              </a:rPr>
              <a:t>1</a:t>
            </a:r>
          </a:p>
        </p:txBody>
      </p:sp>
      <p:sp>
        <p:nvSpPr>
          <p:cNvPr id="13" name="TextBox 23">
            <a:extLst>
              <a:ext uri="{FF2B5EF4-FFF2-40B4-BE49-F238E27FC236}">
                <a16:creationId xmlns:a16="http://schemas.microsoft.com/office/drawing/2014/main" id="{A3001879-7892-08F0-0912-09E3380FCE88}"/>
              </a:ext>
            </a:extLst>
          </p:cNvPr>
          <p:cNvSpPr txBox="1"/>
          <p:nvPr/>
        </p:nvSpPr>
        <p:spPr>
          <a:xfrm>
            <a:off x="219400" y="5702225"/>
            <a:ext cx="4724138" cy="1401025"/>
          </a:xfrm>
          <a:prstGeom prst="rect">
            <a:avLst/>
          </a:prstGeom>
        </p:spPr>
        <p:txBody>
          <a:bodyPr wrap="square" lIns="0" tIns="0" rIns="0" bIns="0" rtlCol="0" anchor="t">
            <a:spAutoFit/>
          </a:bodyPr>
          <a:lstStyle/>
          <a:p>
            <a:pPr algn="ctr">
              <a:lnSpc>
                <a:spcPct val="150000"/>
              </a:lnSpc>
            </a:pPr>
            <a:r>
              <a:rPr lang="en-US" sz="3200" b="1" dirty="0" err="1">
                <a:solidFill>
                  <a:srgbClr val="004AAD"/>
                </a:solidFill>
              </a:rPr>
              <a:t>Làm</a:t>
            </a:r>
            <a:r>
              <a:rPr lang="en-US" sz="3200" b="1" dirty="0">
                <a:solidFill>
                  <a:srgbClr val="004AAD"/>
                </a:solidFill>
              </a:rPr>
              <a:t> </a:t>
            </a:r>
            <a:r>
              <a:rPr lang="en-US" sz="3200" b="1" dirty="0" err="1">
                <a:solidFill>
                  <a:srgbClr val="004AAD"/>
                </a:solidFill>
              </a:rPr>
              <a:t>việc</a:t>
            </a:r>
            <a:r>
              <a:rPr lang="en-US" sz="3200" b="1" dirty="0">
                <a:solidFill>
                  <a:srgbClr val="004AAD"/>
                </a:solidFill>
              </a:rPr>
              <a:t> </a:t>
            </a:r>
            <a:r>
              <a:rPr lang="en-US" sz="3200" b="1" dirty="0" err="1">
                <a:solidFill>
                  <a:srgbClr val="004AAD"/>
                </a:solidFill>
              </a:rPr>
              <a:t>nhóm</a:t>
            </a:r>
            <a:r>
              <a:rPr lang="en-US" sz="3200" b="1" dirty="0">
                <a:solidFill>
                  <a:srgbClr val="004AAD"/>
                </a:solidFill>
              </a:rPr>
              <a:t>: </a:t>
            </a:r>
          </a:p>
          <a:p>
            <a:pPr algn="ctr">
              <a:lnSpc>
                <a:spcPct val="150000"/>
              </a:lnSpc>
            </a:pPr>
            <a:r>
              <a:rPr lang="en-US" sz="3200" b="1" dirty="0" err="1">
                <a:solidFill>
                  <a:srgbClr val="004AAD"/>
                </a:solidFill>
              </a:rPr>
              <a:t>Nhiệm</a:t>
            </a:r>
            <a:r>
              <a:rPr lang="en-US" sz="3200" b="1" dirty="0">
                <a:solidFill>
                  <a:srgbClr val="004AAD"/>
                </a:solidFill>
              </a:rPr>
              <a:t> </a:t>
            </a:r>
            <a:r>
              <a:rPr lang="en-US" sz="3200" b="1" dirty="0" err="1">
                <a:solidFill>
                  <a:srgbClr val="004AAD"/>
                </a:solidFill>
              </a:rPr>
              <a:t>vụ</a:t>
            </a:r>
            <a:r>
              <a:rPr lang="en-US" sz="3200" b="1" dirty="0">
                <a:solidFill>
                  <a:srgbClr val="004AAD"/>
                </a:solidFill>
              </a:rPr>
              <a:t> 1 (3 </a:t>
            </a:r>
            <a:r>
              <a:rPr lang="en-US" sz="3200" b="1" dirty="0" err="1">
                <a:solidFill>
                  <a:srgbClr val="004AAD"/>
                </a:solidFill>
              </a:rPr>
              <a:t>phút</a:t>
            </a:r>
            <a:r>
              <a:rPr lang="en-US" sz="3200" b="1" dirty="0">
                <a:solidFill>
                  <a:srgbClr val="004AAD"/>
                </a:solidFill>
              </a:rPr>
              <a:t>)</a:t>
            </a:r>
          </a:p>
        </p:txBody>
      </p:sp>
      <p:sp>
        <p:nvSpPr>
          <p:cNvPr id="15" name="TextBox 24">
            <a:extLst>
              <a:ext uri="{FF2B5EF4-FFF2-40B4-BE49-F238E27FC236}">
                <a16:creationId xmlns:a16="http://schemas.microsoft.com/office/drawing/2014/main" id="{BFE3FD28-4FBB-76C4-A714-FB469B47D205}"/>
              </a:ext>
            </a:extLst>
          </p:cNvPr>
          <p:cNvSpPr txBox="1"/>
          <p:nvPr/>
        </p:nvSpPr>
        <p:spPr>
          <a:xfrm>
            <a:off x="5942710" y="7033456"/>
            <a:ext cx="3433081" cy="1401025"/>
          </a:xfrm>
          <a:prstGeom prst="rect">
            <a:avLst/>
          </a:prstGeom>
        </p:spPr>
        <p:txBody>
          <a:bodyPr wrap="square" lIns="0" tIns="0" rIns="0" bIns="0" rtlCol="0" anchor="t">
            <a:spAutoFit/>
          </a:bodyPr>
          <a:lstStyle/>
          <a:p>
            <a:pPr algn="ctr">
              <a:lnSpc>
                <a:spcPct val="150000"/>
              </a:lnSpc>
            </a:pPr>
            <a:r>
              <a:rPr lang="en-US" sz="3200" b="1" dirty="0" err="1">
                <a:solidFill>
                  <a:srgbClr val="004AAD"/>
                </a:solidFill>
              </a:rPr>
              <a:t>Thảo</a:t>
            </a:r>
            <a:r>
              <a:rPr lang="en-US" sz="3200" b="1" dirty="0">
                <a:solidFill>
                  <a:srgbClr val="004AAD"/>
                </a:solidFill>
              </a:rPr>
              <a:t> </a:t>
            </a:r>
            <a:r>
              <a:rPr lang="en-US" sz="3200" b="1" dirty="0" err="1">
                <a:solidFill>
                  <a:srgbClr val="004AAD"/>
                </a:solidFill>
              </a:rPr>
              <a:t>luận</a:t>
            </a:r>
            <a:r>
              <a:rPr lang="en-US" sz="3200" b="1" dirty="0">
                <a:solidFill>
                  <a:srgbClr val="004AAD"/>
                </a:solidFill>
              </a:rPr>
              <a:t> </a:t>
            </a:r>
            <a:r>
              <a:rPr lang="en-US" sz="3200" b="1" dirty="0" err="1">
                <a:solidFill>
                  <a:srgbClr val="004AAD"/>
                </a:solidFill>
              </a:rPr>
              <a:t>nhóm</a:t>
            </a:r>
            <a:r>
              <a:rPr lang="en-US" sz="3200" b="1" dirty="0">
                <a:solidFill>
                  <a:srgbClr val="004AAD"/>
                </a:solidFill>
              </a:rPr>
              <a:t> </a:t>
            </a:r>
            <a:r>
              <a:rPr lang="en-US" sz="3200" b="1" dirty="0" err="1">
                <a:solidFill>
                  <a:srgbClr val="004AAD"/>
                </a:solidFill>
              </a:rPr>
              <a:t>đôi</a:t>
            </a:r>
            <a:r>
              <a:rPr lang="en-US" sz="3200" b="1" dirty="0">
                <a:solidFill>
                  <a:srgbClr val="004AAD"/>
                </a:solidFill>
              </a:rPr>
              <a:t> </a:t>
            </a:r>
            <a:r>
              <a:rPr lang="en-US" sz="3200" b="1" dirty="0" err="1">
                <a:solidFill>
                  <a:srgbClr val="004AAD"/>
                </a:solidFill>
              </a:rPr>
              <a:t>trao</a:t>
            </a:r>
            <a:r>
              <a:rPr lang="en-US" sz="3200" b="1" dirty="0">
                <a:solidFill>
                  <a:srgbClr val="004AAD"/>
                </a:solidFill>
              </a:rPr>
              <a:t> </a:t>
            </a:r>
            <a:r>
              <a:rPr lang="en-US" sz="3200" b="1" dirty="0" err="1">
                <a:solidFill>
                  <a:srgbClr val="004AAD"/>
                </a:solidFill>
              </a:rPr>
              <a:t>đổi</a:t>
            </a:r>
            <a:r>
              <a:rPr lang="en-US" sz="3200" b="1" dirty="0">
                <a:solidFill>
                  <a:srgbClr val="004AAD"/>
                </a:solidFill>
              </a:rPr>
              <a:t> </a:t>
            </a:r>
            <a:r>
              <a:rPr lang="en-US" sz="3200" b="1" dirty="0" err="1">
                <a:solidFill>
                  <a:srgbClr val="004AAD"/>
                </a:solidFill>
              </a:rPr>
              <a:t>về</a:t>
            </a:r>
            <a:r>
              <a:rPr lang="en-US" sz="3200" b="1" dirty="0">
                <a:solidFill>
                  <a:srgbClr val="004AAD"/>
                </a:solidFill>
              </a:rPr>
              <a:t> </a:t>
            </a:r>
            <a:r>
              <a:rPr lang="en-US" sz="3200" b="1" dirty="0" err="1">
                <a:solidFill>
                  <a:srgbClr val="004AAD"/>
                </a:solidFill>
              </a:rPr>
              <a:t>câu</a:t>
            </a:r>
            <a:r>
              <a:rPr lang="en-US" sz="3200" b="1" dirty="0">
                <a:solidFill>
                  <a:srgbClr val="004AAD"/>
                </a:solidFill>
              </a:rPr>
              <a:t> </a:t>
            </a:r>
            <a:r>
              <a:rPr lang="en-US" sz="3200" b="1" dirty="0" err="1">
                <a:solidFill>
                  <a:srgbClr val="004AAD"/>
                </a:solidFill>
              </a:rPr>
              <a:t>hỏi</a:t>
            </a:r>
            <a:endParaRPr lang="en-US" sz="3200" b="1" dirty="0">
              <a:solidFill>
                <a:srgbClr val="004AAD"/>
              </a:solidFill>
            </a:endParaRPr>
          </a:p>
        </p:txBody>
      </p:sp>
      <p:sp>
        <p:nvSpPr>
          <p:cNvPr id="17" name="TextBox 26">
            <a:extLst>
              <a:ext uri="{FF2B5EF4-FFF2-40B4-BE49-F238E27FC236}">
                <a16:creationId xmlns:a16="http://schemas.microsoft.com/office/drawing/2014/main" id="{115FEEF1-AAE7-3A10-C62C-1D16329A6927}"/>
              </a:ext>
            </a:extLst>
          </p:cNvPr>
          <p:cNvSpPr txBox="1"/>
          <p:nvPr/>
        </p:nvSpPr>
        <p:spPr>
          <a:xfrm>
            <a:off x="11113794" y="7071608"/>
            <a:ext cx="2858924" cy="662361"/>
          </a:xfrm>
          <a:prstGeom prst="rect">
            <a:avLst/>
          </a:prstGeom>
        </p:spPr>
        <p:txBody>
          <a:bodyPr wrap="square" lIns="0" tIns="0" rIns="0" bIns="0" rtlCol="0" anchor="t">
            <a:spAutoFit/>
          </a:bodyPr>
          <a:lstStyle/>
          <a:p>
            <a:pPr algn="ctr">
              <a:lnSpc>
                <a:spcPct val="150000"/>
              </a:lnSpc>
            </a:pPr>
            <a:r>
              <a:rPr lang="en-US" sz="3200" b="1" dirty="0" err="1">
                <a:solidFill>
                  <a:srgbClr val="004AAD"/>
                </a:solidFill>
              </a:rPr>
              <a:t>Báo</a:t>
            </a:r>
            <a:r>
              <a:rPr lang="en-US" sz="3200" b="1" dirty="0">
                <a:solidFill>
                  <a:srgbClr val="004AAD"/>
                </a:solidFill>
              </a:rPr>
              <a:t> </a:t>
            </a:r>
            <a:r>
              <a:rPr lang="en-US" sz="3200" b="1" dirty="0" err="1">
                <a:solidFill>
                  <a:srgbClr val="004AAD"/>
                </a:solidFill>
              </a:rPr>
              <a:t>cáo</a:t>
            </a:r>
            <a:r>
              <a:rPr lang="en-US" sz="3200" b="1" dirty="0">
                <a:solidFill>
                  <a:srgbClr val="004AAD"/>
                </a:solidFill>
              </a:rPr>
              <a:t> </a:t>
            </a:r>
            <a:r>
              <a:rPr lang="en-US" sz="3200" b="1" dirty="0" err="1">
                <a:solidFill>
                  <a:srgbClr val="004AAD"/>
                </a:solidFill>
              </a:rPr>
              <a:t>kết</a:t>
            </a:r>
            <a:r>
              <a:rPr lang="en-US" sz="3200" b="1" dirty="0">
                <a:solidFill>
                  <a:srgbClr val="004AAD"/>
                </a:solidFill>
              </a:rPr>
              <a:t> </a:t>
            </a:r>
            <a:r>
              <a:rPr lang="en-US" sz="3200" b="1" dirty="0" err="1">
                <a:solidFill>
                  <a:srgbClr val="004AAD"/>
                </a:solidFill>
              </a:rPr>
              <a:t>quả</a:t>
            </a:r>
            <a:endParaRPr lang="en-US" sz="3200" b="1" dirty="0">
              <a:solidFill>
                <a:srgbClr val="004AAD"/>
              </a:solidFill>
            </a:endParaRPr>
          </a:p>
        </p:txBody>
      </p:sp>
      <p:sp>
        <p:nvSpPr>
          <p:cNvPr id="18" name="TextBox 27">
            <a:extLst>
              <a:ext uri="{FF2B5EF4-FFF2-40B4-BE49-F238E27FC236}">
                <a16:creationId xmlns:a16="http://schemas.microsoft.com/office/drawing/2014/main" id="{38F9E1ED-6BA9-80CD-8CB7-2162953CD093}"/>
              </a:ext>
            </a:extLst>
          </p:cNvPr>
          <p:cNvSpPr txBox="1"/>
          <p:nvPr/>
        </p:nvSpPr>
        <p:spPr>
          <a:xfrm>
            <a:off x="15304399" y="7071608"/>
            <a:ext cx="2145401" cy="662361"/>
          </a:xfrm>
          <a:prstGeom prst="rect">
            <a:avLst/>
          </a:prstGeom>
        </p:spPr>
        <p:txBody>
          <a:bodyPr wrap="square" lIns="0" tIns="0" rIns="0" bIns="0" rtlCol="0" anchor="t">
            <a:spAutoFit/>
          </a:bodyPr>
          <a:lstStyle/>
          <a:p>
            <a:pPr algn="ctr">
              <a:lnSpc>
                <a:spcPct val="150000"/>
              </a:lnSpc>
            </a:pPr>
            <a:r>
              <a:rPr lang="en-US" sz="3200" b="1" dirty="0" err="1">
                <a:solidFill>
                  <a:srgbClr val="004AAD"/>
                </a:solidFill>
              </a:rPr>
              <a:t>Tự</a:t>
            </a:r>
            <a:r>
              <a:rPr lang="en-US" sz="3200" b="1" dirty="0">
                <a:solidFill>
                  <a:srgbClr val="004AAD"/>
                </a:solidFill>
              </a:rPr>
              <a:t> </a:t>
            </a:r>
            <a:r>
              <a:rPr lang="en-US" sz="3200" b="1" dirty="0" err="1">
                <a:solidFill>
                  <a:srgbClr val="004AAD"/>
                </a:solidFill>
              </a:rPr>
              <a:t>đánh</a:t>
            </a:r>
            <a:r>
              <a:rPr lang="en-US" sz="3200" b="1" dirty="0">
                <a:solidFill>
                  <a:srgbClr val="004AAD"/>
                </a:solidFill>
              </a:rPr>
              <a:t> </a:t>
            </a:r>
            <a:r>
              <a:rPr lang="en-US" sz="3200" b="1" dirty="0" err="1">
                <a:solidFill>
                  <a:srgbClr val="004AAD"/>
                </a:solidFill>
              </a:rPr>
              <a:t>giá</a:t>
            </a:r>
            <a:endParaRPr lang="en-US" sz="3200" b="1" dirty="0">
              <a:solidFill>
                <a:srgbClr val="004AAD"/>
              </a:solidFill>
            </a:endParaRPr>
          </a:p>
        </p:txBody>
      </p:sp>
      <p:pic>
        <p:nvPicPr>
          <p:cNvPr id="2" name="3 Minute Timer with Music for Kids! Countdown Videos HD!">
            <a:hlinkClick r:id="" action="ppaction://media"/>
            <a:extLst>
              <a:ext uri="{FF2B5EF4-FFF2-40B4-BE49-F238E27FC236}">
                <a16:creationId xmlns:a16="http://schemas.microsoft.com/office/drawing/2014/main" id="{25F77823-0DB3-D37B-3B35-2A97BA3F18F8}"/>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588079" y="7581900"/>
            <a:ext cx="4064000" cy="2286000"/>
          </a:xfrm>
          <a:prstGeom prst="rect">
            <a:avLst/>
          </a:prstGeom>
        </p:spPr>
      </p:pic>
      <p:sp>
        <p:nvSpPr>
          <p:cNvPr id="20"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1947937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500"/>
                                        <p:tgtEl>
                                          <p:spTgt spid="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500"/>
                                        <p:tgtEl>
                                          <p:spTgt spid="9"/>
                                        </p:tgtEl>
                                      </p:cBhvr>
                                    </p:animEffect>
                                  </p:childTnLst>
                                </p:cTn>
                              </p:par>
                              <p:par>
                                <p:cTn id="34" presetID="6" presetClass="entr" presetSubtype="16"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ircle(in)">
                                      <p:cBhvr>
                                        <p:cTn id="44" dur="500"/>
                                        <p:tgtEl>
                                          <p:spTgt spid="10"/>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circle(i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1000"/>
                                        <p:tgtEl>
                                          <p:spTgt spid="2"/>
                                        </p:tgtEl>
                                      </p:cBhvr>
                                    </p:animEffect>
                                    <p:anim calcmode="lin" valueType="num">
                                      <p:cBhvr>
                                        <p:cTn id="53" dur="1000" fill="hold"/>
                                        <p:tgtEl>
                                          <p:spTgt spid="2"/>
                                        </p:tgtEl>
                                        <p:attrNameLst>
                                          <p:attrName>ppt_x</p:attrName>
                                        </p:attrNameLst>
                                      </p:cBhvr>
                                      <p:tavLst>
                                        <p:tav tm="0">
                                          <p:val>
                                            <p:strVal val="#ppt_x"/>
                                          </p:val>
                                        </p:tav>
                                        <p:tav tm="100000">
                                          <p:val>
                                            <p:strVal val="#ppt_x"/>
                                          </p:val>
                                        </p:tav>
                                      </p:tavLst>
                                    </p:anim>
                                    <p:anim calcmode="lin" valueType="num">
                                      <p:cBhvr>
                                        <p:cTn id="5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2"/>
                </p:tgtEl>
              </p:cMediaNode>
            </p:video>
          </p:childTnLst>
        </p:cTn>
      </p:par>
    </p:tnLst>
    <p:bldLst>
      <p:bldP spid="14" grpId="0"/>
      <p:bldP spid="11" grpId="0"/>
      <p:bldP spid="13" grpId="0"/>
      <p:bldP spid="15"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B2BCC61E-8117-06F9-2313-41F9FEE83963}"/>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4"/>
            <a:stretch>
              <a:fillRect l="238" t="-13215" r="-238" b="-600391"/>
            </a:stretch>
          </a:blipFill>
        </p:spPr>
        <p:txBody>
          <a:bodyPr/>
          <a:lstStyle/>
          <a:p>
            <a:endParaRPr lang="en-US"/>
          </a:p>
        </p:txBody>
      </p:sp>
      <p:sp>
        <p:nvSpPr>
          <p:cNvPr id="14" name="TextBox 17">
            <a:extLst>
              <a:ext uri="{FF2B5EF4-FFF2-40B4-BE49-F238E27FC236}">
                <a16:creationId xmlns:a16="http://schemas.microsoft.com/office/drawing/2014/main" id="{0D275E7D-9BBB-BA71-0215-ED319B5CE1F1}"/>
              </a:ext>
            </a:extLst>
          </p:cNvPr>
          <p:cNvSpPr txBox="1"/>
          <p:nvPr/>
        </p:nvSpPr>
        <p:spPr>
          <a:xfrm>
            <a:off x="871811" y="1470260"/>
            <a:ext cx="5281304" cy="741357"/>
          </a:xfrm>
          <a:prstGeom prst="rect">
            <a:avLst/>
          </a:prstGeom>
        </p:spPr>
        <p:txBody>
          <a:bodyPr wrap="square" lIns="0" tIns="0" rIns="0" bIns="0" rtlCol="0" anchor="t">
            <a:spAutoFit/>
          </a:bodyPr>
          <a:lstStyle/>
          <a:p>
            <a:pPr lvl="0">
              <a:lnSpc>
                <a:spcPts val="6300"/>
              </a:lnSpc>
              <a:spcBef>
                <a:spcPct val="0"/>
              </a:spcBef>
            </a:pPr>
            <a:r>
              <a:rPr lang="en-US" sz="4000" b="1" u="sng" dirty="0">
                <a:solidFill>
                  <a:srgbClr val="7030A0"/>
                </a:solidFill>
                <a:latin typeface="+mj-lt"/>
              </a:rPr>
              <a:t>HOẠT ĐỘNG VẬN DỤNG</a:t>
            </a:r>
            <a:endParaRPr lang="en-US" sz="4000" b="1" u="sng" dirty="0">
              <a:solidFill>
                <a:srgbClr val="7030A0"/>
              </a:solidFill>
              <a:latin typeface="Calibri (Headings)"/>
            </a:endParaRPr>
          </a:p>
        </p:txBody>
      </p:sp>
      <p:sp>
        <p:nvSpPr>
          <p:cNvPr id="2" name="Freeform 13">
            <a:extLst>
              <a:ext uri="{FF2B5EF4-FFF2-40B4-BE49-F238E27FC236}">
                <a16:creationId xmlns:a16="http://schemas.microsoft.com/office/drawing/2014/main" id="{93F89414-66A3-839F-C871-E1F024CA2DF4}"/>
              </a:ext>
            </a:extLst>
          </p:cNvPr>
          <p:cNvSpPr/>
          <p:nvPr/>
        </p:nvSpPr>
        <p:spPr>
          <a:xfrm>
            <a:off x="4017230" y="5774129"/>
            <a:ext cx="5092727" cy="1465687"/>
          </a:xfrm>
          <a:custGeom>
            <a:avLst/>
            <a:gdLst/>
            <a:ahLst/>
            <a:cxnLst/>
            <a:rect l="l" t="t" r="r" b="b"/>
            <a:pathLst>
              <a:path w="5092727" h="4287150">
                <a:moveTo>
                  <a:pt x="0" y="0"/>
                </a:moveTo>
                <a:lnTo>
                  <a:pt x="5092726" y="0"/>
                </a:lnTo>
                <a:lnTo>
                  <a:pt x="5092726" y="4287150"/>
                </a:lnTo>
                <a:lnTo>
                  <a:pt x="0" y="4287150"/>
                </a:lnTo>
                <a:lnTo>
                  <a:pt x="0" y="0"/>
                </a:lnTo>
                <a:close/>
              </a:path>
            </a:pathLst>
          </a:custGeom>
          <a:blipFill>
            <a:blip r:embed="rId5">
              <a:extLst>
                <a:ext uri="{96DAC541-7B7A-43D3-8B79-37D633B846F1}">
                  <asvg:svgBlip xmlns:asvg="http://schemas.microsoft.com/office/drawing/2016/SVG/main" r:embed="rId6"/>
                </a:ext>
              </a:extLst>
            </a:blip>
            <a:stretch>
              <a:fillRect t="-1" b="-192499"/>
            </a:stretch>
          </a:blipFill>
        </p:spPr>
        <p:txBody>
          <a:bodyPr/>
          <a:lstStyle/>
          <a:p>
            <a:endParaRPr lang="en-US" dirty="0"/>
          </a:p>
        </p:txBody>
      </p:sp>
      <p:sp>
        <p:nvSpPr>
          <p:cNvPr id="3" name="Freeform 12">
            <a:extLst>
              <a:ext uri="{FF2B5EF4-FFF2-40B4-BE49-F238E27FC236}">
                <a16:creationId xmlns:a16="http://schemas.microsoft.com/office/drawing/2014/main" id="{EA4BE74C-DA4C-2134-8358-E55AC20C6601}"/>
              </a:ext>
            </a:extLst>
          </p:cNvPr>
          <p:cNvSpPr/>
          <p:nvPr/>
        </p:nvSpPr>
        <p:spPr>
          <a:xfrm>
            <a:off x="-189112" y="4535642"/>
            <a:ext cx="3945064" cy="4114800"/>
          </a:xfrm>
          <a:custGeom>
            <a:avLst/>
            <a:gdLst/>
            <a:ahLst/>
            <a:cxnLst/>
            <a:rect l="l" t="t" r="r" b="b"/>
            <a:pathLst>
              <a:path w="3945064" h="4114800">
                <a:moveTo>
                  <a:pt x="0" y="0"/>
                </a:moveTo>
                <a:lnTo>
                  <a:pt x="3945065" y="0"/>
                </a:lnTo>
                <a:lnTo>
                  <a:pt x="394506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13">
            <a:extLst>
              <a:ext uri="{FF2B5EF4-FFF2-40B4-BE49-F238E27FC236}">
                <a16:creationId xmlns:a16="http://schemas.microsoft.com/office/drawing/2014/main" id="{F4D6D662-6C81-F210-A9F2-0E0DC2A74952}"/>
              </a:ext>
            </a:extLst>
          </p:cNvPr>
          <p:cNvSpPr/>
          <p:nvPr/>
        </p:nvSpPr>
        <p:spPr>
          <a:xfrm>
            <a:off x="3974769" y="3047405"/>
            <a:ext cx="5092727" cy="1465687"/>
          </a:xfrm>
          <a:custGeom>
            <a:avLst/>
            <a:gdLst/>
            <a:ahLst/>
            <a:cxnLst/>
            <a:rect l="l" t="t" r="r" b="b"/>
            <a:pathLst>
              <a:path w="5092727" h="4287150">
                <a:moveTo>
                  <a:pt x="0" y="0"/>
                </a:moveTo>
                <a:lnTo>
                  <a:pt x="5092726" y="0"/>
                </a:lnTo>
                <a:lnTo>
                  <a:pt x="5092726" y="4287150"/>
                </a:lnTo>
                <a:lnTo>
                  <a:pt x="0" y="4287150"/>
                </a:lnTo>
                <a:lnTo>
                  <a:pt x="0" y="0"/>
                </a:lnTo>
                <a:close/>
              </a:path>
            </a:pathLst>
          </a:custGeom>
          <a:blipFill>
            <a:blip r:embed="rId5">
              <a:extLst>
                <a:ext uri="{96DAC541-7B7A-43D3-8B79-37D633B846F1}">
                  <asvg:svgBlip xmlns:asvg="http://schemas.microsoft.com/office/drawing/2016/SVG/main" r:embed="rId6"/>
                </a:ext>
              </a:extLst>
            </a:blip>
            <a:stretch>
              <a:fillRect t="-1" b="-192499"/>
            </a:stretch>
          </a:blipFill>
        </p:spPr>
        <p:txBody>
          <a:bodyPr/>
          <a:lstStyle/>
          <a:p>
            <a:endParaRPr lang="en-US" dirty="0"/>
          </a:p>
        </p:txBody>
      </p:sp>
      <p:sp>
        <p:nvSpPr>
          <p:cNvPr id="8" name="Freeform 14">
            <a:extLst>
              <a:ext uri="{FF2B5EF4-FFF2-40B4-BE49-F238E27FC236}">
                <a16:creationId xmlns:a16="http://schemas.microsoft.com/office/drawing/2014/main" id="{C6C3426A-B3D2-B235-7B85-1763C6C78A06}"/>
              </a:ext>
            </a:extLst>
          </p:cNvPr>
          <p:cNvSpPr/>
          <p:nvPr/>
        </p:nvSpPr>
        <p:spPr>
          <a:xfrm>
            <a:off x="5587072" y="2355521"/>
            <a:ext cx="11698803" cy="2460962"/>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TextBox 18">
            <a:extLst>
              <a:ext uri="{FF2B5EF4-FFF2-40B4-BE49-F238E27FC236}">
                <a16:creationId xmlns:a16="http://schemas.microsoft.com/office/drawing/2014/main" id="{C9B29FB5-CDE5-3391-D2D2-A1DF96816D83}"/>
              </a:ext>
            </a:extLst>
          </p:cNvPr>
          <p:cNvSpPr txBox="1"/>
          <p:nvPr/>
        </p:nvSpPr>
        <p:spPr>
          <a:xfrm>
            <a:off x="3126096" y="2377117"/>
            <a:ext cx="2286000" cy="561885"/>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a:t>
            </a:r>
          </a:p>
        </p:txBody>
      </p:sp>
      <p:sp>
        <p:nvSpPr>
          <p:cNvPr id="19" name="TextBox 19">
            <a:extLst>
              <a:ext uri="{FF2B5EF4-FFF2-40B4-BE49-F238E27FC236}">
                <a16:creationId xmlns:a16="http://schemas.microsoft.com/office/drawing/2014/main" id="{3A655AE3-09A4-EE0C-76CE-FD38772DE4F8}"/>
              </a:ext>
            </a:extLst>
          </p:cNvPr>
          <p:cNvSpPr txBox="1"/>
          <p:nvPr/>
        </p:nvSpPr>
        <p:spPr>
          <a:xfrm>
            <a:off x="4378593" y="3188128"/>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1</a:t>
            </a:r>
          </a:p>
        </p:txBody>
      </p:sp>
      <p:sp>
        <p:nvSpPr>
          <p:cNvPr id="20" name="TextBox 20">
            <a:extLst>
              <a:ext uri="{FF2B5EF4-FFF2-40B4-BE49-F238E27FC236}">
                <a16:creationId xmlns:a16="http://schemas.microsoft.com/office/drawing/2014/main" id="{FB28029F-B928-8B5A-F21E-430FD40DDED5}"/>
              </a:ext>
            </a:extLst>
          </p:cNvPr>
          <p:cNvSpPr txBox="1"/>
          <p:nvPr/>
        </p:nvSpPr>
        <p:spPr>
          <a:xfrm>
            <a:off x="4378594" y="4706793"/>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4</a:t>
            </a:r>
          </a:p>
        </p:txBody>
      </p:sp>
      <p:sp>
        <p:nvSpPr>
          <p:cNvPr id="21" name="Freeform 22">
            <a:extLst>
              <a:ext uri="{FF2B5EF4-FFF2-40B4-BE49-F238E27FC236}">
                <a16:creationId xmlns:a16="http://schemas.microsoft.com/office/drawing/2014/main" id="{7CB3B453-1ADC-5E48-A2BA-8C3D55BB7599}"/>
              </a:ext>
            </a:extLst>
          </p:cNvPr>
          <p:cNvSpPr/>
          <p:nvPr/>
        </p:nvSpPr>
        <p:spPr>
          <a:xfrm>
            <a:off x="5569937" y="5504683"/>
            <a:ext cx="11698803" cy="1936638"/>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TextBox 24">
            <a:extLst>
              <a:ext uri="{FF2B5EF4-FFF2-40B4-BE49-F238E27FC236}">
                <a16:creationId xmlns:a16="http://schemas.microsoft.com/office/drawing/2014/main" id="{37DC116A-B514-D846-8F93-903C3CF96C28}"/>
              </a:ext>
            </a:extLst>
          </p:cNvPr>
          <p:cNvSpPr txBox="1"/>
          <p:nvPr/>
        </p:nvSpPr>
        <p:spPr>
          <a:xfrm>
            <a:off x="6037695" y="2892036"/>
            <a:ext cx="10763285" cy="1305422"/>
          </a:xfrm>
          <a:prstGeom prst="rect">
            <a:avLst/>
          </a:prstGeom>
        </p:spPr>
        <p:txBody>
          <a:bodyPr wrap="square" lIns="0" tIns="0" rIns="0" bIns="0" rtlCol="0" anchor="t">
            <a:spAutoFit/>
          </a:bodyPr>
          <a:lstStyle/>
          <a:p>
            <a:pPr algn="ctr">
              <a:lnSpc>
                <a:spcPct val="130000"/>
              </a:lnSpc>
            </a:pPr>
            <a:r>
              <a:rPr lang="vi-VN" sz="3400" b="1" dirty="0">
                <a:latin typeface="Calibri" panose="020F0502020204030204" pitchFamily="34" charset="0"/>
                <a:cs typeface="Calibri" panose="020F0502020204030204" pitchFamily="34" charset="0"/>
              </a:rPr>
              <a:t>Để hỗ trợ cho việc điều tra các vụ án hình sự, các nhà pháp y có thể sử dụng phương pháp nghiên cứu nào? Cho ví dụ. </a:t>
            </a:r>
            <a:endParaRPr lang="en-US" sz="3400" b="1" dirty="0">
              <a:latin typeface="Calibri" panose="020F0502020204030204" pitchFamily="34" charset="0"/>
              <a:cs typeface="Calibri" panose="020F0502020204030204" pitchFamily="34" charset="0"/>
            </a:endParaRPr>
          </a:p>
        </p:txBody>
      </p:sp>
      <p:sp>
        <p:nvSpPr>
          <p:cNvPr id="24" name="TextBox 19">
            <a:extLst>
              <a:ext uri="{FF2B5EF4-FFF2-40B4-BE49-F238E27FC236}">
                <a16:creationId xmlns:a16="http://schemas.microsoft.com/office/drawing/2014/main" id="{39B5A40F-347A-DE57-C6C5-8DD43FB9D558}"/>
              </a:ext>
            </a:extLst>
          </p:cNvPr>
          <p:cNvSpPr txBox="1"/>
          <p:nvPr/>
        </p:nvSpPr>
        <p:spPr>
          <a:xfrm>
            <a:off x="4361458" y="5894892"/>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2</a:t>
            </a:r>
          </a:p>
        </p:txBody>
      </p:sp>
      <p:sp>
        <p:nvSpPr>
          <p:cNvPr id="25" name="TextBox 24">
            <a:extLst>
              <a:ext uri="{FF2B5EF4-FFF2-40B4-BE49-F238E27FC236}">
                <a16:creationId xmlns:a16="http://schemas.microsoft.com/office/drawing/2014/main" id="{C3F789A5-A065-C94B-89E2-270242D7A3AC}"/>
              </a:ext>
            </a:extLst>
          </p:cNvPr>
          <p:cNvSpPr txBox="1"/>
          <p:nvPr/>
        </p:nvSpPr>
        <p:spPr>
          <a:xfrm>
            <a:off x="7315200" y="5688172"/>
            <a:ext cx="8643774" cy="1488549"/>
          </a:xfrm>
          <a:prstGeom prst="rect">
            <a:avLst/>
          </a:prstGeom>
        </p:spPr>
        <p:txBody>
          <a:bodyPr wrap="square" lIns="0" tIns="0" rIns="0" bIns="0" rtlCol="0" anchor="t">
            <a:spAutoFit/>
          </a:bodyPr>
          <a:lstStyle/>
          <a:p>
            <a:pPr algn="ctr">
              <a:lnSpc>
                <a:spcPct val="150000"/>
              </a:lnSpc>
            </a:pPr>
            <a:r>
              <a:rPr lang="vi-VN" sz="3400" b="1" dirty="0">
                <a:latin typeface="Calibri" panose="020F0502020204030204" pitchFamily="34" charset="0"/>
                <a:cs typeface="Calibri" panose="020F0502020204030204" pitchFamily="34" charset="0"/>
              </a:rPr>
              <a:t>Tại sao phẩm chất trung thực rất quan trọng trong nghiên cứu khoa học?</a:t>
            </a:r>
            <a:endParaRPr lang="en-US" sz="3400" b="1" dirty="0">
              <a:latin typeface="Calibri" panose="020F0502020204030204" pitchFamily="34" charset="0"/>
              <a:cs typeface="Calibri" panose="020F0502020204030204" pitchFamily="34" charset="0"/>
            </a:endParaRPr>
          </a:p>
        </p:txBody>
      </p:sp>
      <p:pic>
        <p:nvPicPr>
          <p:cNvPr id="5" name="3 Minute Timer with Music for Kids! Countdown Videos HD!">
            <a:hlinkClick r:id="" action="ppaction://media"/>
            <a:extLst>
              <a:ext uri="{FF2B5EF4-FFF2-40B4-BE49-F238E27FC236}">
                <a16:creationId xmlns:a16="http://schemas.microsoft.com/office/drawing/2014/main" id="{6D85E29F-EE64-4488-CCA4-9201AC17E07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269096" y="8003931"/>
            <a:ext cx="4064000" cy="2286000"/>
          </a:xfrm>
          <a:prstGeom prst="rect">
            <a:avLst/>
          </a:prstGeom>
        </p:spPr>
      </p:pic>
      <p:sp>
        <p:nvSpPr>
          <p:cNvPr id="17"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2101368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145">
                                          <p:stCondLst>
                                            <p:cond delay="0"/>
                                          </p:stCondLst>
                                        </p:cTn>
                                        <p:tgtEl>
                                          <p:spTgt spid="4"/>
                                        </p:tgtEl>
                                      </p:cBhvr>
                                    </p:animEffect>
                                    <p:anim calcmode="lin" valueType="num">
                                      <p:cBhvr>
                                        <p:cTn id="33"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4"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5"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36"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37"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38" dur="7">
                                          <p:stCondLst>
                                            <p:cond delay="162"/>
                                          </p:stCondLst>
                                        </p:cTn>
                                        <p:tgtEl>
                                          <p:spTgt spid="4"/>
                                        </p:tgtEl>
                                      </p:cBhvr>
                                      <p:to x="100000" y="60000"/>
                                    </p:animScale>
                                    <p:animScale>
                                      <p:cBhvr>
                                        <p:cTn id="39" dur="41" decel="50000">
                                          <p:stCondLst>
                                            <p:cond delay="169"/>
                                          </p:stCondLst>
                                        </p:cTn>
                                        <p:tgtEl>
                                          <p:spTgt spid="4"/>
                                        </p:tgtEl>
                                      </p:cBhvr>
                                      <p:to x="100000" y="100000"/>
                                    </p:animScale>
                                    <p:animScale>
                                      <p:cBhvr>
                                        <p:cTn id="40" dur="7">
                                          <p:stCondLst>
                                            <p:cond delay="328"/>
                                          </p:stCondLst>
                                        </p:cTn>
                                        <p:tgtEl>
                                          <p:spTgt spid="4"/>
                                        </p:tgtEl>
                                      </p:cBhvr>
                                      <p:to x="100000" y="80000"/>
                                    </p:animScale>
                                    <p:animScale>
                                      <p:cBhvr>
                                        <p:cTn id="41" dur="41" decel="50000">
                                          <p:stCondLst>
                                            <p:cond delay="335"/>
                                          </p:stCondLst>
                                        </p:cTn>
                                        <p:tgtEl>
                                          <p:spTgt spid="4"/>
                                        </p:tgtEl>
                                      </p:cBhvr>
                                      <p:to x="100000" y="100000"/>
                                    </p:animScale>
                                    <p:animScale>
                                      <p:cBhvr>
                                        <p:cTn id="42" dur="7">
                                          <p:stCondLst>
                                            <p:cond delay="410"/>
                                          </p:stCondLst>
                                        </p:cTn>
                                        <p:tgtEl>
                                          <p:spTgt spid="4"/>
                                        </p:tgtEl>
                                      </p:cBhvr>
                                      <p:to x="100000" y="90000"/>
                                    </p:animScale>
                                    <p:animScale>
                                      <p:cBhvr>
                                        <p:cTn id="43" dur="41" decel="50000">
                                          <p:stCondLst>
                                            <p:cond delay="417"/>
                                          </p:stCondLst>
                                        </p:cTn>
                                        <p:tgtEl>
                                          <p:spTgt spid="4"/>
                                        </p:tgtEl>
                                      </p:cBhvr>
                                      <p:to x="100000" y="100000"/>
                                    </p:animScale>
                                    <p:animScale>
                                      <p:cBhvr>
                                        <p:cTn id="44" dur="7">
                                          <p:stCondLst>
                                            <p:cond delay="452"/>
                                          </p:stCondLst>
                                        </p:cTn>
                                        <p:tgtEl>
                                          <p:spTgt spid="4"/>
                                        </p:tgtEl>
                                      </p:cBhvr>
                                      <p:to x="100000" y="95000"/>
                                    </p:animScale>
                                    <p:animScale>
                                      <p:cBhvr>
                                        <p:cTn id="45" dur="41" decel="50000">
                                          <p:stCondLst>
                                            <p:cond delay="459"/>
                                          </p:stCondLst>
                                        </p:cTn>
                                        <p:tgtEl>
                                          <p:spTgt spid="4"/>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ircle(in)">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circle(in)">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down)">
                                      <p:cBhvr>
                                        <p:cTn id="65" dur="145">
                                          <p:stCondLst>
                                            <p:cond delay="0"/>
                                          </p:stCondLst>
                                        </p:cTn>
                                        <p:tgtEl>
                                          <p:spTgt spid="2"/>
                                        </p:tgtEl>
                                      </p:cBhvr>
                                    </p:animEffect>
                                    <p:anim calcmode="lin" valueType="num">
                                      <p:cBhvr>
                                        <p:cTn id="6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6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6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6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7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71" dur="7">
                                          <p:stCondLst>
                                            <p:cond delay="162"/>
                                          </p:stCondLst>
                                        </p:cTn>
                                        <p:tgtEl>
                                          <p:spTgt spid="2"/>
                                        </p:tgtEl>
                                      </p:cBhvr>
                                      <p:to x="100000" y="60000"/>
                                    </p:animScale>
                                    <p:animScale>
                                      <p:cBhvr>
                                        <p:cTn id="72" dur="41" decel="50000">
                                          <p:stCondLst>
                                            <p:cond delay="169"/>
                                          </p:stCondLst>
                                        </p:cTn>
                                        <p:tgtEl>
                                          <p:spTgt spid="2"/>
                                        </p:tgtEl>
                                      </p:cBhvr>
                                      <p:to x="100000" y="100000"/>
                                    </p:animScale>
                                    <p:animScale>
                                      <p:cBhvr>
                                        <p:cTn id="73" dur="7">
                                          <p:stCondLst>
                                            <p:cond delay="328"/>
                                          </p:stCondLst>
                                        </p:cTn>
                                        <p:tgtEl>
                                          <p:spTgt spid="2"/>
                                        </p:tgtEl>
                                      </p:cBhvr>
                                      <p:to x="100000" y="80000"/>
                                    </p:animScale>
                                    <p:animScale>
                                      <p:cBhvr>
                                        <p:cTn id="74" dur="41" decel="50000">
                                          <p:stCondLst>
                                            <p:cond delay="335"/>
                                          </p:stCondLst>
                                        </p:cTn>
                                        <p:tgtEl>
                                          <p:spTgt spid="2"/>
                                        </p:tgtEl>
                                      </p:cBhvr>
                                      <p:to x="100000" y="100000"/>
                                    </p:animScale>
                                    <p:animScale>
                                      <p:cBhvr>
                                        <p:cTn id="75" dur="7">
                                          <p:stCondLst>
                                            <p:cond delay="410"/>
                                          </p:stCondLst>
                                        </p:cTn>
                                        <p:tgtEl>
                                          <p:spTgt spid="2"/>
                                        </p:tgtEl>
                                      </p:cBhvr>
                                      <p:to x="100000" y="90000"/>
                                    </p:animScale>
                                    <p:animScale>
                                      <p:cBhvr>
                                        <p:cTn id="76" dur="41" decel="50000">
                                          <p:stCondLst>
                                            <p:cond delay="417"/>
                                          </p:stCondLst>
                                        </p:cTn>
                                        <p:tgtEl>
                                          <p:spTgt spid="2"/>
                                        </p:tgtEl>
                                      </p:cBhvr>
                                      <p:to x="100000" y="100000"/>
                                    </p:animScale>
                                    <p:animScale>
                                      <p:cBhvr>
                                        <p:cTn id="77" dur="7">
                                          <p:stCondLst>
                                            <p:cond delay="452"/>
                                          </p:stCondLst>
                                        </p:cTn>
                                        <p:tgtEl>
                                          <p:spTgt spid="2"/>
                                        </p:tgtEl>
                                      </p:cBhvr>
                                      <p:to x="100000" y="95000"/>
                                    </p:animScale>
                                    <p:animScale>
                                      <p:cBhvr>
                                        <p:cTn id="78" dur="41" decel="50000">
                                          <p:stCondLst>
                                            <p:cond delay="459"/>
                                          </p:stCondLst>
                                        </p:cTn>
                                        <p:tgtEl>
                                          <p:spTgt spid="2"/>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circle(in)">
                                      <p:cBhvr>
                                        <p:cTn id="83" dur="5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grpId="0" nodeType="click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circle(in)">
                                      <p:cBhvr>
                                        <p:cTn id="88" dur="500"/>
                                        <p:tgtEl>
                                          <p:spTgt spid="25"/>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fade">
                                      <p:cBhvr>
                                        <p:cTn id="93" dur="1000"/>
                                        <p:tgtEl>
                                          <p:spTgt spid="5"/>
                                        </p:tgtEl>
                                      </p:cBhvr>
                                    </p:animEffect>
                                    <p:anim calcmode="lin" valueType="num">
                                      <p:cBhvr>
                                        <p:cTn id="94" dur="1000" fill="hold"/>
                                        <p:tgtEl>
                                          <p:spTgt spid="5"/>
                                        </p:tgtEl>
                                        <p:attrNameLst>
                                          <p:attrName>ppt_x</p:attrName>
                                        </p:attrNameLst>
                                      </p:cBhvr>
                                      <p:tavLst>
                                        <p:tav tm="0">
                                          <p:val>
                                            <p:strVal val="#ppt_x"/>
                                          </p:val>
                                        </p:tav>
                                        <p:tav tm="100000">
                                          <p:val>
                                            <p:strVal val="#ppt_x"/>
                                          </p:val>
                                        </p:tav>
                                      </p:tavLst>
                                    </p:anim>
                                    <p:anim calcmode="lin" valueType="num">
                                      <p:cBhvr>
                                        <p:cTn id="9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6" fill="hold" display="0">
                  <p:stCondLst>
                    <p:cond delay="indefinite"/>
                  </p:stCondLst>
                </p:cTn>
                <p:tgtEl>
                  <p:spTgt spid="5"/>
                </p:tgtEl>
              </p:cMediaNode>
            </p:video>
          </p:childTnLst>
        </p:cTn>
      </p:par>
    </p:tnLst>
    <p:bldLst>
      <p:bldP spid="14" grpId="0"/>
      <p:bldP spid="16" grpId="0"/>
      <p:bldP spid="19" grpId="0"/>
      <p:bldP spid="20" grpId="0"/>
      <p:bldP spid="22" grpId="0"/>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B2BCC61E-8117-06F9-2313-41F9FEE83963}"/>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3"/>
            <a:stretch>
              <a:fillRect l="238" t="-13215" r="-238" b="-600391"/>
            </a:stretch>
          </a:blipFill>
        </p:spPr>
        <p:txBody>
          <a:bodyPr/>
          <a:lstStyle/>
          <a:p>
            <a:endParaRPr lang="en-US"/>
          </a:p>
        </p:txBody>
      </p:sp>
      <p:sp>
        <p:nvSpPr>
          <p:cNvPr id="14" name="TextBox 17">
            <a:extLst>
              <a:ext uri="{FF2B5EF4-FFF2-40B4-BE49-F238E27FC236}">
                <a16:creationId xmlns:a16="http://schemas.microsoft.com/office/drawing/2014/main" id="{0D275E7D-9BBB-BA71-0215-ED319B5CE1F1}"/>
              </a:ext>
            </a:extLst>
          </p:cNvPr>
          <p:cNvSpPr txBox="1"/>
          <p:nvPr/>
        </p:nvSpPr>
        <p:spPr>
          <a:xfrm>
            <a:off x="758375" y="1400665"/>
            <a:ext cx="5281304" cy="741357"/>
          </a:xfrm>
          <a:prstGeom prst="rect">
            <a:avLst/>
          </a:prstGeom>
        </p:spPr>
        <p:txBody>
          <a:bodyPr wrap="square" lIns="0" tIns="0" rIns="0" bIns="0" rtlCol="0" anchor="t">
            <a:spAutoFit/>
          </a:bodyPr>
          <a:lstStyle/>
          <a:p>
            <a:pPr lvl="0">
              <a:lnSpc>
                <a:spcPts val="6300"/>
              </a:lnSpc>
              <a:spcBef>
                <a:spcPct val="0"/>
              </a:spcBef>
            </a:pPr>
            <a:r>
              <a:rPr lang="en-US" sz="4000" b="1" u="sng" dirty="0">
                <a:solidFill>
                  <a:srgbClr val="7030A0"/>
                </a:solidFill>
                <a:latin typeface="+mj-lt"/>
              </a:rPr>
              <a:t>HOẠT ĐỘNG VẬN DỤNG</a:t>
            </a:r>
            <a:endParaRPr lang="en-US" sz="4000" b="1" u="sng" dirty="0">
              <a:solidFill>
                <a:srgbClr val="7030A0"/>
              </a:solidFill>
              <a:latin typeface="Calibri (Headings)"/>
            </a:endParaRPr>
          </a:p>
        </p:txBody>
      </p:sp>
      <p:sp>
        <p:nvSpPr>
          <p:cNvPr id="5" name="Freeform 11">
            <a:extLst>
              <a:ext uri="{FF2B5EF4-FFF2-40B4-BE49-F238E27FC236}">
                <a16:creationId xmlns:a16="http://schemas.microsoft.com/office/drawing/2014/main" id="{BC6F5102-2DFB-FF88-9099-7FCE328B3C5B}"/>
              </a:ext>
            </a:extLst>
          </p:cNvPr>
          <p:cNvSpPr/>
          <p:nvPr/>
        </p:nvSpPr>
        <p:spPr>
          <a:xfrm>
            <a:off x="12745582" y="4457700"/>
            <a:ext cx="1113069" cy="985066"/>
          </a:xfrm>
          <a:custGeom>
            <a:avLst/>
            <a:gdLst/>
            <a:ahLst/>
            <a:cxnLst/>
            <a:rect l="l" t="t" r="r" b="b"/>
            <a:pathLst>
              <a:path w="1113069" h="985066">
                <a:moveTo>
                  <a:pt x="0" y="0"/>
                </a:moveTo>
                <a:lnTo>
                  <a:pt x="1113069" y="0"/>
                </a:lnTo>
                <a:lnTo>
                  <a:pt x="1113069" y="985067"/>
                </a:lnTo>
                <a:lnTo>
                  <a:pt x="0" y="985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12">
            <a:extLst>
              <a:ext uri="{FF2B5EF4-FFF2-40B4-BE49-F238E27FC236}">
                <a16:creationId xmlns:a16="http://schemas.microsoft.com/office/drawing/2014/main" id="{A0D755FA-DACF-9DDA-D7C5-D85D5EE75638}"/>
              </a:ext>
            </a:extLst>
          </p:cNvPr>
          <p:cNvSpPr/>
          <p:nvPr/>
        </p:nvSpPr>
        <p:spPr>
          <a:xfrm>
            <a:off x="573950" y="2841910"/>
            <a:ext cx="3735520" cy="2600856"/>
          </a:xfrm>
          <a:custGeom>
            <a:avLst/>
            <a:gdLst/>
            <a:ahLst/>
            <a:cxnLst/>
            <a:rect l="l" t="t" r="r" b="b"/>
            <a:pathLst>
              <a:path w="3735520" h="2600856">
                <a:moveTo>
                  <a:pt x="0" y="0"/>
                </a:moveTo>
                <a:lnTo>
                  <a:pt x="3735521" y="0"/>
                </a:lnTo>
                <a:lnTo>
                  <a:pt x="3735521" y="2600856"/>
                </a:lnTo>
                <a:lnTo>
                  <a:pt x="0" y="26008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13">
            <a:extLst>
              <a:ext uri="{FF2B5EF4-FFF2-40B4-BE49-F238E27FC236}">
                <a16:creationId xmlns:a16="http://schemas.microsoft.com/office/drawing/2014/main" id="{1D976A70-45D2-2553-0A9D-D5D20AA994EB}"/>
              </a:ext>
            </a:extLst>
          </p:cNvPr>
          <p:cNvSpPr/>
          <p:nvPr/>
        </p:nvSpPr>
        <p:spPr>
          <a:xfrm>
            <a:off x="6604975" y="3923653"/>
            <a:ext cx="3428634" cy="2730050"/>
          </a:xfrm>
          <a:custGeom>
            <a:avLst/>
            <a:gdLst/>
            <a:ahLst/>
            <a:cxnLst/>
            <a:rect l="l" t="t" r="r" b="b"/>
            <a:pathLst>
              <a:path w="3428634" h="2730050">
                <a:moveTo>
                  <a:pt x="0" y="0"/>
                </a:moveTo>
                <a:lnTo>
                  <a:pt x="3428634" y="0"/>
                </a:lnTo>
                <a:lnTo>
                  <a:pt x="3428634" y="2730050"/>
                </a:lnTo>
                <a:lnTo>
                  <a:pt x="0" y="2730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15">
            <a:extLst>
              <a:ext uri="{FF2B5EF4-FFF2-40B4-BE49-F238E27FC236}">
                <a16:creationId xmlns:a16="http://schemas.microsoft.com/office/drawing/2014/main" id="{96AD2D4C-532F-A61E-47AB-3F027FCD478C}"/>
              </a:ext>
            </a:extLst>
          </p:cNvPr>
          <p:cNvSpPr/>
          <p:nvPr/>
        </p:nvSpPr>
        <p:spPr>
          <a:xfrm>
            <a:off x="11466657" y="4108618"/>
            <a:ext cx="1860220" cy="2451690"/>
          </a:xfrm>
          <a:custGeom>
            <a:avLst/>
            <a:gdLst/>
            <a:ahLst/>
            <a:cxnLst/>
            <a:rect l="l" t="t" r="r" b="b"/>
            <a:pathLst>
              <a:path w="1860220" h="2451690">
                <a:moveTo>
                  <a:pt x="0" y="0"/>
                </a:moveTo>
                <a:lnTo>
                  <a:pt x="1860220" y="0"/>
                </a:lnTo>
                <a:lnTo>
                  <a:pt x="1860220" y="2451691"/>
                </a:lnTo>
                <a:lnTo>
                  <a:pt x="0" y="2451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6">
            <a:extLst>
              <a:ext uri="{FF2B5EF4-FFF2-40B4-BE49-F238E27FC236}">
                <a16:creationId xmlns:a16="http://schemas.microsoft.com/office/drawing/2014/main" id="{681942BE-5C94-FFA7-F8A3-425BD963B4E0}"/>
              </a:ext>
            </a:extLst>
          </p:cNvPr>
          <p:cNvSpPr/>
          <p:nvPr/>
        </p:nvSpPr>
        <p:spPr>
          <a:xfrm>
            <a:off x="14663861" y="3723744"/>
            <a:ext cx="2903255" cy="2903255"/>
          </a:xfrm>
          <a:custGeom>
            <a:avLst/>
            <a:gdLst/>
            <a:ahLst/>
            <a:cxnLst/>
            <a:rect l="l" t="t" r="r" b="b"/>
            <a:pathLst>
              <a:path w="2903255" h="2903255">
                <a:moveTo>
                  <a:pt x="0" y="0"/>
                </a:moveTo>
                <a:lnTo>
                  <a:pt x="2903255" y="0"/>
                </a:lnTo>
                <a:lnTo>
                  <a:pt x="2903255" y="2903255"/>
                </a:lnTo>
                <a:lnTo>
                  <a:pt x="0" y="29032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TextBox 20">
            <a:extLst>
              <a:ext uri="{FF2B5EF4-FFF2-40B4-BE49-F238E27FC236}">
                <a16:creationId xmlns:a16="http://schemas.microsoft.com/office/drawing/2014/main" id="{FA0DFDAC-4712-E21C-D8B5-1BA7D0B209BB}"/>
              </a:ext>
            </a:extLst>
          </p:cNvPr>
          <p:cNvSpPr txBox="1"/>
          <p:nvPr/>
        </p:nvSpPr>
        <p:spPr>
          <a:xfrm>
            <a:off x="5486399" y="2589385"/>
            <a:ext cx="9817999" cy="561885"/>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Public Sans Heavy"/>
              </a:rPr>
              <a:t>HƯỚNG DẪN NHIỆM VỤ MỞ RỘNG (VỀ NHÀ)</a:t>
            </a:r>
          </a:p>
        </p:txBody>
      </p:sp>
      <p:sp>
        <p:nvSpPr>
          <p:cNvPr id="12" name="TextBox 21">
            <a:extLst>
              <a:ext uri="{FF2B5EF4-FFF2-40B4-BE49-F238E27FC236}">
                <a16:creationId xmlns:a16="http://schemas.microsoft.com/office/drawing/2014/main" id="{5966E299-55A7-1EC1-0E2C-F71DD19F3B70}"/>
              </a:ext>
            </a:extLst>
          </p:cNvPr>
          <p:cNvSpPr txBox="1"/>
          <p:nvPr/>
        </p:nvSpPr>
        <p:spPr>
          <a:xfrm>
            <a:off x="6640144" y="3965691"/>
            <a:ext cx="484580" cy="863600"/>
          </a:xfrm>
          <a:prstGeom prst="rect">
            <a:avLst/>
          </a:prstGeom>
        </p:spPr>
        <p:txBody>
          <a:bodyPr lIns="0" tIns="0" rIns="0" bIns="0" rtlCol="0" anchor="t">
            <a:spAutoFit/>
          </a:bodyPr>
          <a:lstStyle/>
          <a:p>
            <a:pPr algn="ctr">
              <a:lnSpc>
                <a:spcPts val="7000"/>
              </a:lnSpc>
            </a:pPr>
            <a:r>
              <a:rPr lang="en-US" sz="5000">
                <a:solidFill>
                  <a:srgbClr val="FFFFFF"/>
                </a:solidFill>
                <a:latin typeface="Alfa Slab One"/>
              </a:rPr>
              <a:t>1</a:t>
            </a:r>
          </a:p>
        </p:txBody>
      </p:sp>
      <p:sp>
        <p:nvSpPr>
          <p:cNvPr id="13" name="TextBox 23">
            <a:extLst>
              <a:ext uri="{FF2B5EF4-FFF2-40B4-BE49-F238E27FC236}">
                <a16:creationId xmlns:a16="http://schemas.microsoft.com/office/drawing/2014/main" id="{A3001879-7892-08F0-0912-09E3380FCE88}"/>
              </a:ext>
            </a:extLst>
          </p:cNvPr>
          <p:cNvSpPr txBox="1"/>
          <p:nvPr/>
        </p:nvSpPr>
        <p:spPr>
          <a:xfrm>
            <a:off x="219400" y="5702225"/>
            <a:ext cx="6029000" cy="3542829"/>
          </a:xfrm>
          <a:prstGeom prst="rect">
            <a:avLst/>
          </a:prstGeom>
          <a:solidFill>
            <a:schemeClr val="accent6">
              <a:lumMod val="20000"/>
              <a:lumOff val="80000"/>
            </a:schemeClr>
          </a:solidFill>
        </p:spPr>
        <p:txBody>
          <a:bodyPr wrap="square" lIns="0" tIns="0" rIns="0" bIns="0" rtlCol="0" anchor="t">
            <a:spAutoFit/>
          </a:bodyPr>
          <a:lstStyle/>
          <a:p>
            <a:pPr algn="ctr">
              <a:lnSpc>
                <a:spcPct val="130000"/>
              </a:lnSpc>
            </a:pPr>
            <a:r>
              <a:rPr lang="en-US" sz="3600" b="1" i="1" u="sng" dirty="0" err="1">
                <a:solidFill>
                  <a:srgbClr val="FF0000"/>
                </a:solidFill>
                <a:latin typeface="Calibri" panose="020F0502020204030204" pitchFamily="34" charset="0"/>
                <a:cs typeface="Calibri" panose="020F0502020204030204" pitchFamily="34" charset="0"/>
              </a:rPr>
              <a:t>Chủ</a:t>
            </a:r>
            <a:r>
              <a:rPr lang="en-US" sz="3600" b="1" i="1" u="sng" dirty="0">
                <a:solidFill>
                  <a:srgbClr val="FF0000"/>
                </a:solidFill>
                <a:latin typeface="Calibri" panose="020F0502020204030204" pitchFamily="34" charset="0"/>
                <a:cs typeface="Calibri" panose="020F0502020204030204" pitchFamily="34" charset="0"/>
              </a:rPr>
              <a:t> </a:t>
            </a:r>
            <a:r>
              <a:rPr lang="en-US" sz="3600" b="1" i="1" u="sng" dirty="0" err="1">
                <a:solidFill>
                  <a:srgbClr val="FF0000"/>
                </a:solidFill>
                <a:latin typeface="Calibri" panose="020F0502020204030204" pitchFamily="34" charset="0"/>
                <a:cs typeface="Calibri" panose="020F0502020204030204" pitchFamily="34" charset="0"/>
              </a:rPr>
              <a:t>đề</a:t>
            </a:r>
            <a:r>
              <a:rPr lang="en-US" sz="3600" b="1" i="1" u="sng" dirty="0">
                <a:solidFill>
                  <a:srgbClr val="FF0000"/>
                </a:solidFill>
                <a:latin typeface="Calibri" panose="020F0502020204030204" pitchFamily="34" charset="0"/>
                <a:cs typeface="Calibri" panose="020F0502020204030204" pitchFamily="34" charset="0"/>
              </a:rPr>
              <a:t>:</a:t>
            </a:r>
          </a:p>
          <a:p>
            <a:pPr algn="ctr">
              <a:lnSpc>
                <a:spcPct val="130000"/>
              </a:lnSpc>
            </a:pPr>
            <a:r>
              <a:rPr lang="vi-VN" sz="3600" b="1" dirty="0">
                <a:solidFill>
                  <a:srgbClr val="FF0000"/>
                </a:solidFill>
                <a:latin typeface="Calibri" panose="020F0502020204030204" pitchFamily="34" charset="0"/>
                <a:cs typeface="Calibri" panose="020F0502020204030204" pitchFamily="34" charset="0"/>
              </a:rPr>
              <a:t>Hãy chọn một vấn đề cần nghiên cứu ở địa phương em và áp dụng tiến trình nghiên cứu để làm rõ vấn đề đó.</a:t>
            </a:r>
            <a:endParaRPr lang="en-US" sz="3600" b="1" dirty="0">
              <a:solidFill>
                <a:srgbClr val="FF0000"/>
              </a:solidFill>
              <a:latin typeface="Calibri" panose="020F0502020204030204" pitchFamily="34" charset="0"/>
              <a:cs typeface="Calibri" panose="020F0502020204030204" pitchFamily="34" charset="0"/>
            </a:endParaRPr>
          </a:p>
        </p:txBody>
      </p:sp>
      <p:sp>
        <p:nvSpPr>
          <p:cNvPr id="15" name="TextBox 24">
            <a:extLst>
              <a:ext uri="{FF2B5EF4-FFF2-40B4-BE49-F238E27FC236}">
                <a16:creationId xmlns:a16="http://schemas.microsoft.com/office/drawing/2014/main" id="{BFE3FD28-4FBB-76C4-A714-FB469B47D205}"/>
              </a:ext>
            </a:extLst>
          </p:cNvPr>
          <p:cNvSpPr txBox="1"/>
          <p:nvPr/>
        </p:nvSpPr>
        <p:spPr>
          <a:xfrm>
            <a:off x="6879527" y="7044708"/>
            <a:ext cx="3433081" cy="1401025"/>
          </a:xfrm>
          <a:prstGeom prst="rect">
            <a:avLst/>
          </a:prstGeom>
        </p:spPr>
        <p:txBody>
          <a:bodyPr wrap="square" lIns="0" tIns="0" rIns="0" bIns="0" rtlCol="0" anchor="t">
            <a:spAutoFit/>
          </a:bodyPr>
          <a:lstStyle/>
          <a:p>
            <a:pPr algn="ctr">
              <a:lnSpc>
                <a:spcPct val="150000"/>
              </a:lnSpc>
            </a:pPr>
            <a:r>
              <a:rPr lang="en-US" sz="3200" b="1" dirty="0" err="1">
                <a:solidFill>
                  <a:srgbClr val="0000FF"/>
                </a:solidFill>
              </a:rPr>
              <a:t>Sản</a:t>
            </a:r>
            <a:r>
              <a:rPr lang="en-US" sz="3200" b="1" dirty="0">
                <a:solidFill>
                  <a:srgbClr val="0000FF"/>
                </a:solidFill>
              </a:rPr>
              <a:t> </a:t>
            </a:r>
            <a:r>
              <a:rPr lang="en-US" sz="3200" b="1" dirty="0" err="1">
                <a:solidFill>
                  <a:srgbClr val="0000FF"/>
                </a:solidFill>
              </a:rPr>
              <a:t>phẩm</a:t>
            </a:r>
            <a:r>
              <a:rPr lang="en-US" sz="3200" b="1" dirty="0">
                <a:solidFill>
                  <a:srgbClr val="0000FF"/>
                </a:solidFill>
              </a:rPr>
              <a:t> </a:t>
            </a:r>
            <a:r>
              <a:rPr lang="en-US" sz="3200" b="1" dirty="0" err="1">
                <a:solidFill>
                  <a:srgbClr val="0000FF"/>
                </a:solidFill>
              </a:rPr>
              <a:t>powerpoint</a:t>
            </a:r>
            <a:r>
              <a:rPr lang="en-US" sz="3200" b="1" dirty="0">
                <a:solidFill>
                  <a:srgbClr val="0000FF"/>
                </a:solidFill>
              </a:rPr>
              <a:t>.</a:t>
            </a:r>
          </a:p>
        </p:txBody>
      </p:sp>
      <p:sp>
        <p:nvSpPr>
          <p:cNvPr id="17" name="TextBox 26">
            <a:extLst>
              <a:ext uri="{FF2B5EF4-FFF2-40B4-BE49-F238E27FC236}">
                <a16:creationId xmlns:a16="http://schemas.microsoft.com/office/drawing/2014/main" id="{115FEEF1-AAE7-3A10-C62C-1D16329A6927}"/>
              </a:ext>
            </a:extLst>
          </p:cNvPr>
          <p:cNvSpPr txBox="1"/>
          <p:nvPr/>
        </p:nvSpPr>
        <p:spPr>
          <a:xfrm>
            <a:off x="11113794" y="7071608"/>
            <a:ext cx="2858924" cy="1401025"/>
          </a:xfrm>
          <a:prstGeom prst="rect">
            <a:avLst/>
          </a:prstGeom>
        </p:spPr>
        <p:txBody>
          <a:bodyPr wrap="square" lIns="0" tIns="0" rIns="0" bIns="0" rtlCol="0" anchor="t">
            <a:spAutoFit/>
          </a:bodyPr>
          <a:lstStyle/>
          <a:p>
            <a:pPr algn="ctr">
              <a:lnSpc>
                <a:spcPct val="150000"/>
              </a:lnSpc>
            </a:pPr>
            <a:r>
              <a:rPr lang="en-US" sz="3200" b="1" dirty="0" err="1">
                <a:solidFill>
                  <a:srgbClr val="0000FF"/>
                </a:solidFill>
              </a:rPr>
              <a:t>Nộp</a:t>
            </a:r>
            <a:r>
              <a:rPr lang="en-US" sz="3200" b="1" dirty="0">
                <a:solidFill>
                  <a:srgbClr val="0000FF"/>
                </a:solidFill>
              </a:rPr>
              <a:t> </a:t>
            </a:r>
            <a:r>
              <a:rPr lang="en-US" sz="3200" b="1" dirty="0" err="1">
                <a:solidFill>
                  <a:srgbClr val="0000FF"/>
                </a:solidFill>
              </a:rPr>
              <a:t>sản</a:t>
            </a:r>
            <a:r>
              <a:rPr lang="en-US" sz="3200" b="1" dirty="0">
                <a:solidFill>
                  <a:srgbClr val="0000FF"/>
                </a:solidFill>
              </a:rPr>
              <a:t> </a:t>
            </a:r>
            <a:r>
              <a:rPr lang="en-US" sz="3200" b="1" dirty="0" err="1">
                <a:solidFill>
                  <a:srgbClr val="0000FF"/>
                </a:solidFill>
              </a:rPr>
              <a:t>phẩm</a:t>
            </a:r>
            <a:r>
              <a:rPr lang="en-US" sz="3200" b="1" dirty="0">
                <a:solidFill>
                  <a:srgbClr val="0000FF"/>
                </a:solidFill>
              </a:rPr>
              <a:t> qua link Padlet.</a:t>
            </a:r>
          </a:p>
        </p:txBody>
      </p:sp>
      <p:sp>
        <p:nvSpPr>
          <p:cNvPr id="18" name="TextBox 27">
            <a:extLst>
              <a:ext uri="{FF2B5EF4-FFF2-40B4-BE49-F238E27FC236}">
                <a16:creationId xmlns:a16="http://schemas.microsoft.com/office/drawing/2014/main" id="{38F9E1ED-6BA9-80CD-8CB7-2162953CD093}"/>
              </a:ext>
            </a:extLst>
          </p:cNvPr>
          <p:cNvSpPr txBox="1"/>
          <p:nvPr/>
        </p:nvSpPr>
        <p:spPr>
          <a:xfrm>
            <a:off x="15304399" y="7071608"/>
            <a:ext cx="2145401" cy="1401025"/>
          </a:xfrm>
          <a:prstGeom prst="rect">
            <a:avLst/>
          </a:prstGeom>
        </p:spPr>
        <p:txBody>
          <a:bodyPr wrap="square" lIns="0" tIns="0" rIns="0" bIns="0" rtlCol="0" anchor="t">
            <a:spAutoFit/>
          </a:bodyPr>
          <a:lstStyle/>
          <a:p>
            <a:pPr algn="ctr">
              <a:lnSpc>
                <a:spcPct val="150000"/>
              </a:lnSpc>
            </a:pPr>
            <a:r>
              <a:rPr lang="en-US" sz="3200" b="1" dirty="0">
                <a:solidFill>
                  <a:srgbClr val="0000FF"/>
                </a:solidFill>
              </a:rPr>
              <a:t>GV </a:t>
            </a:r>
            <a:r>
              <a:rPr lang="en-US" sz="3200" b="1" dirty="0" err="1">
                <a:solidFill>
                  <a:srgbClr val="0000FF"/>
                </a:solidFill>
              </a:rPr>
              <a:t>và</a:t>
            </a:r>
            <a:r>
              <a:rPr lang="en-US" sz="3200" b="1" dirty="0">
                <a:solidFill>
                  <a:srgbClr val="0000FF"/>
                </a:solidFill>
              </a:rPr>
              <a:t> </a:t>
            </a:r>
            <a:r>
              <a:rPr lang="en-US" sz="3200" b="1" dirty="0" err="1">
                <a:solidFill>
                  <a:srgbClr val="0000FF"/>
                </a:solidFill>
              </a:rPr>
              <a:t>nhóm</a:t>
            </a:r>
            <a:r>
              <a:rPr lang="en-US" sz="3200" b="1" dirty="0">
                <a:solidFill>
                  <a:srgbClr val="0000FF"/>
                </a:solidFill>
              </a:rPr>
              <a:t> </a:t>
            </a:r>
            <a:r>
              <a:rPr lang="en-US" sz="3200" b="1" dirty="0" err="1">
                <a:solidFill>
                  <a:srgbClr val="0000FF"/>
                </a:solidFill>
              </a:rPr>
              <a:t>đánh</a:t>
            </a:r>
            <a:r>
              <a:rPr lang="en-US" sz="3200" b="1" dirty="0">
                <a:solidFill>
                  <a:srgbClr val="0000FF"/>
                </a:solidFill>
              </a:rPr>
              <a:t> </a:t>
            </a:r>
            <a:r>
              <a:rPr lang="en-US" sz="3200" b="1" dirty="0" err="1">
                <a:solidFill>
                  <a:srgbClr val="0000FF"/>
                </a:solidFill>
              </a:rPr>
              <a:t>giá</a:t>
            </a:r>
            <a:r>
              <a:rPr lang="en-US" sz="3200" b="1" dirty="0">
                <a:solidFill>
                  <a:srgbClr val="0000FF"/>
                </a:solidFill>
              </a:rPr>
              <a:t>.</a:t>
            </a:r>
          </a:p>
        </p:txBody>
      </p:sp>
      <p:sp>
        <p:nvSpPr>
          <p:cNvPr id="16"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1813855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5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500"/>
                                        <p:tgtEl>
                                          <p:spTgt spid="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ircle(i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500"/>
                                        <p:tgtEl>
                                          <p:spTgt spid="1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5" grpId="0"/>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FFFC"/>
        </a:solidFill>
        <a:effectLst/>
      </p:bgPr>
    </p:bg>
    <p:spTree>
      <p:nvGrpSpPr>
        <p:cNvPr id="1" name=""/>
        <p:cNvGrpSpPr/>
        <p:nvPr/>
      </p:nvGrpSpPr>
      <p:grpSpPr>
        <a:xfrm>
          <a:off x="0" y="0"/>
          <a:ext cx="0" cy="0"/>
          <a:chOff x="0" y="0"/>
          <a:chExt cx="0" cy="0"/>
        </a:xfrm>
      </p:grpSpPr>
      <p:sp>
        <p:nvSpPr>
          <p:cNvPr id="2" name="Freeform 2"/>
          <p:cNvSpPr/>
          <p:nvPr/>
        </p:nvSpPr>
        <p:spPr>
          <a:xfrm>
            <a:off x="-4572" y="0"/>
            <a:ext cx="18297144" cy="1919600"/>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2"/>
            <a:stretch>
              <a:fillRect b="-435892"/>
            </a:stretch>
          </a:blipFill>
        </p:spPr>
        <p:txBody>
          <a:bodyPr/>
          <a:lstStyle/>
          <a:p>
            <a:endParaRPr lang="en-US"/>
          </a:p>
        </p:txBody>
      </p:sp>
      <p:sp>
        <p:nvSpPr>
          <p:cNvPr id="3" name="Freeform 3"/>
          <p:cNvSpPr/>
          <p:nvPr/>
        </p:nvSpPr>
        <p:spPr>
          <a:xfrm>
            <a:off x="-1804459" y="8943729"/>
            <a:ext cx="20092459" cy="3415718"/>
          </a:xfrm>
          <a:custGeom>
            <a:avLst/>
            <a:gdLst/>
            <a:ahLst/>
            <a:cxnLst/>
            <a:rect l="l" t="t" r="r" b="b"/>
            <a:pathLst>
              <a:path w="20092459" h="3415718">
                <a:moveTo>
                  <a:pt x="0" y="0"/>
                </a:moveTo>
                <a:lnTo>
                  <a:pt x="20092460" y="0"/>
                </a:lnTo>
                <a:lnTo>
                  <a:pt x="20092460" y="3415719"/>
                </a:lnTo>
                <a:lnTo>
                  <a:pt x="0" y="34157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408699" flipH="1">
            <a:off x="7168087" y="8698855"/>
            <a:ext cx="12444606" cy="3764493"/>
          </a:xfrm>
          <a:custGeom>
            <a:avLst/>
            <a:gdLst/>
            <a:ahLst/>
            <a:cxnLst/>
            <a:rect l="l" t="t" r="r" b="b"/>
            <a:pathLst>
              <a:path w="12444606" h="3764493">
                <a:moveTo>
                  <a:pt x="12444607" y="0"/>
                </a:moveTo>
                <a:lnTo>
                  <a:pt x="0" y="0"/>
                </a:lnTo>
                <a:lnTo>
                  <a:pt x="0" y="3764494"/>
                </a:lnTo>
                <a:lnTo>
                  <a:pt x="12444607" y="3764494"/>
                </a:lnTo>
                <a:lnTo>
                  <a:pt x="1244460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647225">
            <a:off x="-1116002" y="8846524"/>
            <a:ext cx="9507009" cy="2889198"/>
          </a:xfrm>
          <a:custGeom>
            <a:avLst/>
            <a:gdLst/>
            <a:ahLst/>
            <a:cxnLst/>
            <a:rect l="l" t="t" r="r" b="b"/>
            <a:pathLst>
              <a:path w="9551066" h="2889198">
                <a:moveTo>
                  <a:pt x="0" y="0"/>
                </a:moveTo>
                <a:lnTo>
                  <a:pt x="9551066" y="0"/>
                </a:lnTo>
                <a:lnTo>
                  <a:pt x="9551066" y="2889198"/>
                </a:lnTo>
                <a:lnTo>
                  <a:pt x="0" y="2889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404912" y="3578904"/>
            <a:ext cx="4300883" cy="4625722"/>
          </a:xfrm>
          <a:custGeom>
            <a:avLst/>
            <a:gdLst/>
            <a:ahLst/>
            <a:cxnLst/>
            <a:rect l="l" t="t" r="r" b="b"/>
            <a:pathLst>
              <a:path w="2903255" h="2903255">
                <a:moveTo>
                  <a:pt x="0" y="0"/>
                </a:moveTo>
                <a:lnTo>
                  <a:pt x="2903255" y="0"/>
                </a:lnTo>
                <a:lnTo>
                  <a:pt x="2903255" y="2903255"/>
                </a:lnTo>
                <a:lnTo>
                  <a:pt x="0" y="29032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9"/>
          <p:cNvSpPr txBox="1"/>
          <p:nvPr/>
        </p:nvSpPr>
        <p:spPr>
          <a:xfrm>
            <a:off x="5106960" y="2151384"/>
            <a:ext cx="7764561" cy="807913"/>
          </a:xfrm>
          <a:prstGeom prst="rect">
            <a:avLst/>
          </a:prstGeom>
        </p:spPr>
        <p:txBody>
          <a:bodyPr wrap="square" lIns="0" tIns="0" rIns="0" bIns="0" rtlCol="0" anchor="t">
            <a:spAutoFit/>
          </a:bodyPr>
          <a:lstStyle/>
          <a:p>
            <a:pPr marL="0" lvl="0" indent="0" algn="ctr">
              <a:lnSpc>
                <a:spcPts val="6300"/>
              </a:lnSpc>
              <a:spcBef>
                <a:spcPct val="0"/>
              </a:spcBef>
            </a:pPr>
            <a:r>
              <a:rPr lang="en-US" sz="5400" dirty="0">
                <a:solidFill>
                  <a:srgbClr val="E76563"/>
                </a:solidFill>
                <a:latin typeface="Faustina Bold"/>
              </a:rPr>
              <a:t>HƯỚNG DẪN VỀ NHÀ</a:t>
            </a:r>
          </a:p>
        </p:txBody>
      </p:sp>
      <p:sp>
        <p:nvSpPr>
          <p:cNvPr id="22" name="TextBox 22"/>
          <p:cNvSpPr txBox="1"/>
          <p:nvPr/>
        </p:nvSpPr>
        <p:spPr>
          <a:xfrm>
            <a:off x="4659834" y="7204958"/>
            <a:ext cx="484580" cy="1749425"/>
          </a:xfrm>
          <a:prstGeom prst="rect">
            <a:avLst/>
          </a:prstGeom>
        </p:spPr>
        <p:txBody>
          <a:bodyPr lIns="0" tIns="0" rIns="0" bIns="0" rtlCol="0" anchor="t">
            <a:spAutoFit/>
          </a:bodyPr>
          <a:lstStyle/>
          <a:p>
            <a:pPr algn="ctr">
              <a:lnSpc>
                <a:spcPts val="7000"/>
              </a:lnSpc>
            </a:pPr>
            <a:r>
              <a:rPr lang="en-US" sz="5000">
                <a:solidFill>
                  <a:srgbClr val="FFFFFF"/>
                </a:solidFill>
                <a:latin typeface="Alfa Slab One"/>
              </a:rPr>
              <a:t>32</a:t>
            </a:r>
          </a:p>
        </p:txBody>
      </p:sp>
      <p:sp>
        <p:nvSpPr>
          <p:cNvPr id="29" name="TextBox 28">
            <a:extLst>
              <a:ext uri="{FF2B5EF4-FFF2-40B4-BE49-F238E27FC236}">
                <a16:creationId xmlns:a16="http://schemas.microsoft.com/office/drawing/2014/main" id="{7DD71B5E-5FAB-BF46-43AB-75ED2C86EAD8}"/>
              </a:ext>
            </a:extLst>
          </p:cNvPr>
          <p:cNvSpPr txBox="1"/>
          <p:nvPr/>
        </p:nvSpPr>
        <p:spPr>
          <a:xfrm>
            <a:off x="5006447" y="3981813"/>
            <a:ext cx="13361564" cy="3330464"/>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q"/>
            </a:pPr>
            <a:r>
              <a:rPr lang="vi-VN" sz="3600" b="1" dirty="0">
                <a:solidFill>
                  <a:srgbClr val="0000FF"/>
                </a:solidFill>
                <a:latin typeface="Calibri" panose="020F0502020204030204" pitchFamily="34" charset="0"/>
                <a:cs typeface="Calibri" panose="020F0502020204030204" pitchFamily="34" charset="0"/>
              </a:rPr>
              <a:t>Ôn lại kiến thức đã học.</a:t>
            </a:r>
            <a:endParaRPr lang="en-US" sz="3600" b="1" dirty="0">
              <a:solidFill>
                <a:srgbClr val="0000FF"/>
              </a:solidFill>
              <a:latin typeface="Calibri" panose="020F0502020204030204" pitchFamily="34" charset="0"/>
              <a:cs typeface="Calibri" panose="020F0502020204030204" pitchFamily="34" charset="0"/>
            </a:endParaRPr>
          </a:p>
          <a:p>
            <a:pPr marL="571500" marR="0" indent="-571500" algn="just">
              <a:lnSpc>
                <a:spcPct val="150000"/>
              </a:lnSpc>
              <a:spcBef>
                <a:spcPts val="0"/>
              </a:spcBef>
              <a:spcAft>
                <a:spcPts val="0"/>
              </a:spcAft>
              <a:buFont typeface="Wingdings" panose="05000000000000000000" pitchFamily="2" charset="2"/>
              <a:buChar char="q"/>
            </a:pPr>
            <a:r>
              <a:rPr lang="vi-VN" sz="3600" b="1" dirty="0">
                <a:solidFill>
                  <a:srgbClr val="0000FF"/>
                </a:solidFill>
                <a:latin typeface="Calibri" panose="020F0502020204030204" pitchFamily="34" charset="0"/>
                <a:cs typeface="Calibri" panose="020F0502020204030204" pitchFamily="34" charset="0"/>
              </a:rPr>
              <a:t>Làm bài tập trong Sách bài tập Sinh học 10.</a:t>
            </a:r>
            <a:endParaRPr lang="en-US" sz="3600" b="1" dirty="0">
              <a:solidFill>
                <a:srgbClr val="0000FF"/>
              </a:solidFill>
              <a:latin typeface="Calibri" panose="020F0502020204030204" pitchFamily="34" charset="0"/>
              <a:cs typeface="Calibri" panose="020F0502020204030204" pitchFamily="34" charset="0"/>
            </a:endParaRPr>
          </a:p>
          <a:p>
            <a:pPr marL="571500" marR="0" indent="-571500" algn="just">
              <a:lnSpc>
                <a:spcPct val="150000"/>
              </a:lnSpc>
              <a:spcBef>
                <a:spcPts val="0"/>
              </a:spcBef>
              <a:spcAft>
                <a:spcPts val="0"/>
              </a:spcAft>
              <a:buFont typeface="Wingdings" panose="05000000000000000000" pitchFamily="2" charset="2"/>
              <a:buChar char="q"/>
            </a:pPr>
            <a:r>
              <a:rPr lang="vi-VN" sz="3600" b="1" dirty="0">
                <a:solidFill>
                  <a:srgbClr val="0000FF"/>
                </a:solidFill>
                <a:latin typeface="Calibri" panose="020F0502020204030204" pitchFamily="34" charset="0"/>
                <a:cs typeface="Calibri" panose="020F0502020204030204" pitchFamily="34" charset="0"/>
              </a:rPr>
              <a:t>Đọc và tìm hiểu trước Bài 3: Các cấp độ tổ chức của thế giới sống.</a:t>
            </a:r>
            <a:endParaRPr lang="en-US" sz="3600" b="1" dirty="0">
              <a:solidFill>
                <a:srgbClr val="0000FF"/>
              </a:solidFill>
              <a:latin typeface="Calibri" panose="020F0502020204030204" pitchFamily="34" charset="0"/>
              <a:cs typeface="Calibri" panose="020F0502020204030204" pitchFamily="34" charset="0"/>
            </a:endParaRPr>
          </a:p>
          <a:p>
            <a:pPr marL="571500" indent="-571500">
              <a:lnSpc>
                <a:spcPct val="150000"/>
              </a:lnSpc>
              <a:buFont typeface="Wingdings" panose="05000000000000000000" pitchFamily="2" charset="2"/>
              <a:buChar char="q"/>
            </a:pPr>
            <a:endParaRPr lang="en-US" sz="3600" b="1" dirty="0">
              <a:solidFill>
                <a:srgbClr val="0000FF"/>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4" descr="nhung sai lam nhieu nguoi mac phai khi giu am co the troi lanh - 3"/>
          <p:cNvSpPr>
            <a:spLocks noChangeAspect="1" noChangeArrowheads="1"/>
          </p:cNvSpPr>
          <p:nvPr/>
        </p:nvSpPr>
        <p:spPr bwMode="auto">
          <a:xfrm>
            <a:off x="2519363" y="-216694"/>
            <a:ext cx="4572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1371600" rtl="0" eaLnBrk="1" fontAlgn="base" latinLnBrk="0" hangingPunct="1">
              <a:lnSpc>
                <a:spcPct val="100000"/>
              </a:lnSpc>
              <a:spcBef>
                <a:spcPct val="0"/>
              </a:spcBef>
              <a:spcAft>
                <a:spcPct val="0"/>
              </a:spcAft>
              <a:buClrTx/>
              <a:buSzTx/>
              <a:buFontTx/>
              <a:buNone/>
              <a:tabLst/>
              <a:defRPr/>
            </a:pPr>
            <a:endParaRPr kumimoji="0" lang="vi-VN" altLang="vi-VN"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89432" y="2019301"/>
            <a:ext cx="5724525" cy="37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89432" y="6249805"/>
            <a:ext cx="5943600" cy="344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6917" y="5784533"/>
            <a:ext cx="5669757" cy="385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10634663" y="5683680"/>
            <a:ext cx="52101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13716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PP </a:t>
            </a:r>
            <a:r>
              <a:rPr kumimoji="0" lang="en-US" altLang="en-US" sz="36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quan</a:t>
            </a:r>
            <a:r>
              <a:rPr kumimoji="0" lang="en-US" altLang="en-US" sz="36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sát</a:t>
            </a:r>
            <a:endParaRPr kumimoji="0" lang="en-US" altLang="en-US" sz="3600" b="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sp>
        <p:nvSpPr>
          <p:cNvPr id="9" name="Rectangle 8"/>
          <p:cNvSpPr>
            <a:spLocks noChangeArrowheads="1"/>
          </p:cNvSpPr>
          <p:nvPr/>
        </p:nvSpPr>
        <p:spPr bwMode="auto">
          <a:xfrm>
            <a:off x="10700148" y="9671224"/>
            <a:ext cx="59221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13716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PP </a:t>
            </a:r>
            <a:r>
              <a:rPr kumimoji="0" lang="en-US" altLang="en-US" sz="36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làm</a:t>
            </a:r>
            <a:r>
              <a:rPr kumimoji="0" lang="en-US" altLang="en-US" sz="36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việc</a:t>
            </a:r>
            <a:r>
              <a:rPr kumimoji="0" lang="en-US" altLang="en-US" sz="36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trong</a:t>
            </a:r>
            <a:r>
              <a:rPr kumimoji="0" lang="en-US" altLang="en-US" sz="36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phòng</a:t>
            </a:r>
            <a:r>
              <a:rPr kumimoji="0" lang="en-US" altLang="en-US" sz="36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TN</a:t>
            </a:r>
            <a:endParaRPr kumimoji="0" lang="en-US" altLang="en-US" sz="3600" b="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sp>
        <p:nvSpPr>
          <p:cNvPr id="10" name="Rectangle 9"/>
          <p:cNvSpPr>
            <a:spLocks noChangeArrowheads="1"/>
          </p:cNvSpPr>
          <p:nvPr/>
        </p:nvSpPr>
        <p:spPr bwMode="auto">
          <a:xfrm>
            <a:off x="2846023" y="9638464"/>
            <a:ext cx="60483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13716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PP </a:t>
            </a:r>
            <a:r>
              <a:rPr kumimoji="0" lang="en-US" altLang="en-US" sz="36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thực</a:t>
            </a:r>
            <a:r>
              <a:rPr kumimoji="0" lang="en-US" altLang="en-US" sz="36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nghiệm</a:t>
            </a:r>
            <a:r>
              <a:rPr kumimoji="0" lang="en-US" altLang="en-US" sz="36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khoa</a:t>
            </a:r>
            <a:r>
              <a:rPr kumimoji="0" lang="en-US" altLang="en-US" sz="36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học</a:t>
            </a:r>
            <a:endParaRPr kumimoji="0" lang="en-US" altLang="en-US" sz="3600" b="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sp>
        <p:nvSpPr>
          <p:cNvPr id="11" name="Cloud 10"/>
          <p:cNvSpPr/>
          <p:nvPr/>
        </p:nvSpPr>
        <p:spPr>
          <a:xfrm>
            <a:off x="1219200" y="2429216"/>
            <a:ext cx="7675198" cy="3355317"/>
          </a:xfrm>
          <a:prstGeom prst="cloud">
            <a:avLst/>
          </a:prstGeom>
          <a:solidFill>
            <a:srgbClr val="FFFF99"/>
          </a:solidFill>
          <a:ln w="3175" cap="flat" cmpd="sng" algn="ctr">
            <a:solidFill>
              <a:schemeClr val="tx1"/>
            </a:solidFill>
            <a:prstDash val="solid"/>
          </a:ln>
          <a:effectLst/>
        </p:spPr>
        <p:txBody>
          <a:bodyPr anchor="ctr"/>
          <a:lstStyle/>
          <a:p>
            <a:pPr marL="0" marR="0" lvl="0" indent="0" algn="ctr" defTabSz="1371600" rtl="0" eaLnBrk="1" fontAlgn="auto" latinLnBrk="0" hangingPunct="1">
              <a:lnSpc>
                <a:spcPct val="13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Để</a:t>
            </a:r>
            <a:r>
              <a:rPr kumimoji="0" lang="en-US" sz="36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nghiên</a:t>
            </a:r>
            <a:r>
              <a:rPr kumimoji="0" lang="en-US" sz="36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cứu</a:t>
            </a:r>
            <a:r>
              <a:rPr kumimoji="0" lang="en-US" sz="36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và</a:t>
            </a:r>
            <a:r>
              <a:rPr kumimoji="0" lang="en-US" sz="36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học</a:t>
            </a:r>
            <a:r>
              <a:rPr kumimoji="0" lang="en-US" sz="36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tập</a:t>
            </a:r>
            <a:r>
              <a:rPr kumimoji="0" lang="en-US" sz="36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môn</a:t>
            </a:r>
            <a:r>
              <a:rPr kumimoji="0" lang="en-US" sz="36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Sinh </a:t>
            </a:r>
            <a:r>
              <a:rPr kumimoji="0" lang="en-US" sz="3600" b="1" i="0" u="none" strike="noStrike" kern="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học</a:t>
            </a:r>
            <a:r>
              <a:rPr kumimoji="0" lang="en-US" sz="36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có</a:t>
            </a:r>
            <a:r>
              <a:rPr kumimoji="0" lang="en-US" sz="36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thể</a:t>
            </a:r>
            <a:r>
              <a:rPr kumimoji="0" lang="en-US" sz="36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sử</a:t>
            </a:r>
            <a:r>
              <a:rPr kumimoji="0" lang="en-US" sz="36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dụng</a:t>
            </a:r>
            <a:r>
              <a:rPr kumimoji="0" lang="en-US" sz="36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những</a:t>
            </a:r>
            <a:r>
              <a:rPr kumimoji="0" lang="en-US" sz="36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lang="en-US" sz="3600" b="1" kern="0" dirty="0" err="1">
                <a:solidFill>
                  <a:srgbClr val="0000FF"/>
                </a:solidFill>
                <a:latin typeface="Calibri" panose="020F0502020204030204" pitchFamily="34" charset="0"/>
                <a:cs typeface="Calibri" panose="020F0502020204030204" pitchFamily="34" charset="0"/>
              </a:rPr>
              <a:t>phương</a:t>
            </a:r>
            <a:r>
              <a:rPr lang="en-US" sz="3600" b="1" kern="0" dirty="0">
                <a:solidFill>
                  <a:srgbClr val="0000FF"/>
                </a:solidFill>
                <a:latin typeface="Calibri" panose="020F0502020204030204" pitchFamily="34" charset="0"/>
                <a:cs typeface="Calibri" panose="020F0502020204030204" pitchFamily="34" charset="0"/>
              </a:rPr>
              <a:t> </a:t>
            </a:r>
            <a:r>
              <a:rPr lang="en-US" sz="3600" b="1" kern="0" dirty="0" err="1">
                <a:solidFill>
                  <a:srgbClr val="0000FF"/>
                </a:solidFill>
                <a:latin typeface="Calibri" panose="020F0502020204030204" pitchFamily="34" charset="0"/>
                <a:cs typeface="Calibri" panose="020F0502020204030204" pitchFamily="34" charset="0"/>
              </a:rPr>
              <a:t>pháp</a:t>
            </a:r>
            <a:r>
              <a:rPr kumimoji="0" lang="en-US" sz="36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nào</a:t>
            </a:r>
            <a:r>
              <a:rPr kumimoji="0" lang="en-US" sz="36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a:t>
            </a:r>
          </a:p>
        </p:txBody>
      </p:sp>
      <p:sp>
        <p:nvSpPr>
          <p:cNvPr id="12" name="Freeform 2">
            <a:extLst>
              <a:ext uri="{FF2B5EF4-FFF2-40B4-BE49-F238E27FC236}">
                <a16:creationId xmlns:a16="http://schemas.microsoft.com/office/drawing/2014/main" id="{F2E7CB94-8DE0-6C36-72A3-769CE3BC8BD9}"/>
              </a:ext>
            </a:extLst>
          </p:cNvPr>
          <p:cNvSpPr/>
          <p:nvPr/>
        </p:nvSpPr>
        <p:spPr>
          <a:xfrm>
            <a:off x="-106090" y="34267"/>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5"/>
            <a:stretch>
              <a:fillRect l="238" t="-13215" r="-238" b="-60039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endParaRPr>
          </a:p>
        </p:txBody>
      </p:sp>
      <p:sp>
        <p:nvSpPr>
          <p:cNvPr id="13" name="TextBox 20"/>
          <p:cNvSpPr txBox="1"/>
          <p:nvPr/>
        </p:nvSpPr>
        <p:spPr>
          <a:xfrm>
            <a:off x="4779797" y="183264"/>
            <a:ext cx="10567360" cy="1386405"/>
          </a:xfrm>
          <a:prstGeom prst="rect">
            <a:avLst/>
          </a:prstGeom>
        </p:spPr>
        <p:txBody>
          <a:bodyPr wrap="squar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BÀI 2. CÁC PHƯƠNG PHÁP HỌC TẬP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VÀ NGHIÊN CỨU MÔN SINH HỌC</a:t>
            </a:r>
          </a:p>
        </p:txBody>
      </p:sp>
      <p:sp>
        <p:nvSpPr>
          <p:cNvPr id="14" name="TextBox 19"/>
          <p:cNvSpPr txBox="1"/>
          <p:nvPr/>
        </p:nvSpPr>
        <p:spPr>
          <a:xfrm>
            <a:off x="381000" y="1636284"/>
            <a:ext cx="9817893" cy="538609"/>
          </a:xfrm>
          <a:prstGeom prst="rect">
            <a:avLst/>
          </a:prstGeom>
        </p:spPr>
        <p:txBody>
          <a:bodyPr wrap="square" lIns="0" tIns="0" rIns="0" bIns="0" rtlCol="0" anchor="t">
            <a:spAutoFit/>
          </a:bodyPr>
          <a:lstStyle/>
          <a:p>
            <a:pPr marL="571500" indent="-571500">
              <a:lnSpc>
                <a:spcPts val="4200"/>
              </a:lnSpc>
              <a:buFont typeface="Wingdings" panose="05000000000000000000" pitchFamily="2" charset="2"/>
              <a:buChar char="v"/>
            </a:pPr>
            <a:r>
              <a:rPr lang="en-US" sz="3600" b="1" u="sng" dirty="0">
                <a:solidFill>
                  <a:srgbClr val="FF0000"/>
                </a:solidFill>
                <a:latin typeface="Calibri"/>
              </a:rPr>
              <a:t>HOẠT ĐỘNG HÌNH THÀNH KIẾN THỨC MỚI</a:t>
            </a:r>
          </a:p>
        </p:txBody>
      </p:sp>
    </p:spTree>
    <p:extLst>
      <p:ext uri="{BB962C8B-B14F-4D97-AF65-F5344CB8AC3E}">
        <p14:creationId xmlns:p14="http://schemas.microsoft.com/office/powerpoint/2010/main" val="2271803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FFC"/>
        </a:solidFill>
        <a:effectLst/>
      </p:bgPr>
    </p:bg>
    <p:spTree>
      <p:nvGrpSpPr>
        <p:cNvPr id="1" name=""/>
        <p:cNvGrpSpPr/>
        <p:nvPr/>
      </p:nvGrpSpPr>
      <p:grpSpPr>
        <a:xfrm>
          <a:off x="0" y="0"/>
          <a:ext cx="0" cy="0"/>
          <a:chOff x="0" y="0"/>
          <a:chExt cx="0" cy="0"/>
        </a:xfrm>
      </p:grpSpPr>
      <p:sp>
        <p:nvSpPr>
          <p:cNvPr id="11" name="Freeform 11"/>
          <p:cNvSpPr/>
          <p:nvPr/>
        </p:nvSpPr>
        <p:spPr>
          <a:xfrm>
            <a:off x="37196" y="5549941"/>
            <a:ext cx="1981797" cy="3411099"/>
          </a:xfrm>
          <a:custGeom>
            <a:avLst/>
            <a:gdLst/>
            <a:ahLst/>
            <a:cxnLst/>
            <a:rect l="l" t="t" r="r" b="b"/>
            <a:pathLst>
              <a:path w="2879541" h="3897856">
                <a:moveTo>
                  <a:pt x="0" y="0"/>
                </a:moveTo>
                <a:lnTo>
                  <a:pt x="2879541" y="0"/>
                </a:lnTo>
                <a:lnTo>
                  <a:pt x="2879541" y="3897856"/>
                </a:lnTo>
                <a:lnTo>
                  <a:pt x="0" y="3897856"/>
                </a:lnTo>
                <a:lnTo>
                  <a:pt x="0" y="0"/>
                </a:lnTo>
                <a:close/>
              </a:path>
            </a:pathLst>
          </a:custGeom>
          <a:blipFill>
            <a:blip r:embed="rId4"/>
            <a:stretch>
              <a:fillRect/>
            </a:stretch>
          </a:blipFill>
        </p:spPr>
        <p:txBody>
          <a:bodyPr/>
          <a:lstStyle/>
          <a:p>
            <a:endParaRPr lang="en-US"/>
          </a:p>
        </p:txBody>
      </p:sp>
      <p:sp>
        <p:nvSpPr>
          <p:cNvPr id="13" name="Freeform 13"/>
          <p:cNvSpPr/>
          <p:nvPr/>
        </p:nvSpPr>
        <p:spPr>
          <a:xfrm>
            <a:off x="2263545" y="4762114"/>
            <a:ext cx="15775675" cy="5334386"/>
          </a:xfrm>
          <a:custGeom>
            <a:avLst/>
            <a:gdLst/>
            <a:ahLst/>
            <a:cxnLst/>
            <a:rect l="l" t="t" r="r" b="b"/>
            <a:pathLst>
              <a:path w="14388906" h="3687157">
                <a:moveTo>
                  <a:pt x="0" y="0"/>
                </a:moveTo>
                <a:lnTo>
                  <a:pt x="14388906" y="0"/>
                </a:lnTo>
                <a:lnTo>
                  <a:pt x="14388906" y="3687157"/>
                </a:lnTo>
                <a:lnTo>
                  <a:pt x="0" y="36871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7" name="TextBox 17"/>
          <p:cNvSpPr txBox="1"/>
          <p:nvPr/>
        </p:nvSpPr>
        <p:spPr>
          <a:xfrm>
            <a:off x="408354" y="2524046"/>
            <a:ext cx="13622316" cy="1477328"/>
          </a:xfrm>
          <a:prstGeom prst="rect">
            <a:avLst/>
          </a:prstGeom>
        </p:spPr>
        <p:txBody>
          <a:bodyPr wrap="square" lIns="0" tIns="0" rIns="0" bIns="0" rtlCol="0" anchor="t">
            <a:spAutoFit/>
          </a:bodyPr>
          <a:lstStyle/>
          <a:p>
            <a:pPr algn="just">
              <a:lnSpc>
                <a:spcPct val="150000"/>
              </a:lnSpc>
            </a:pPr>
            <a:r>
              <a:rPr lang="en-US" sz="3200" dirty="0">
                <a:solidFill>
                  <a:srgbClr val="000000"/>
                </a:solidFill>
                <a:latin typeface="Calibri" panose="020F0502020204030204" pitchFamily="34" charset="0"/>
                <a:cs typeface="Calibri" panose="020F0502020204030204" pitchFamily="34" charset="0"/>
              </a:rPr>
              <a:t>- N</a:t>
            </a:r>
            <a:r>
              <a:rPr lang="vi-VN" sz="3200" dirty="0">
                <a:solidFill>
                  <a:srgbClr val="000000"/>
                </a:solidFill>
                <a:latin typeface="Calibri" panose="020F0502020204030204" pitchFamily="34" charset="0"/>
                <a:cs typeface="Calibri" panose="020F0502020204030204" pitchFamily="34" charset="0"/>
              </a:rPr>
              <a:t>ghiên cứu thông tin mục 1 phần I (SGK tr. 12 – 13) và hoàn thành </a:t>
            </a:r>
            <a:r>
              <a:rPr lang="en-US" sz="3200" dirty="0">
                <a:solidFill>
                  <a:srgbClr val="000000"/>
                </a:solidFill>
                <a:latin typeface="Calibri" panose="020F0502020204030204" pitchFamily="34" charset="0"/>
                <a:cs typeface="Calibri" panose="020F0502020204030204" pitchFamily="34" charset="0"/>
              </a:rPr>
              <a:t>PHT </a:t>
            </a:r>
            <a:r>
              <a:rPr lang="vi-VN" sz="3200" dirty="0">
                <a:solidFill>
                  <a:srgbClr val="000000"/>
                </a:solidFill>
                <a:latin typeface="Calibri" panose="020F0502020204030204" pitchFamily="34" charset="0"/>
                <a:cs typeface="Calibri" panose="020F0502020204030204" pitchFamily="34" charset="0"/>
              </a:rPr>
              <a:t>tập số 1. </a:t>
            </a:r>
            <a:endParaRPr lang="fr-FR" sz="3200" dirty="0">
              <a:solidFill>
                <a:srgbClr val="000000"/>
              </a:solidFill>
              <a:latin typeface="Calibri" panose="020F0502020204030204" pitchFamily="34" charset="0"/>
              <a:cs typeface="Calibri" panose="020F0502020204030204" pitchFamily="34" charset="0"/>
            </a:endParaRPr>
          </a:p>
          <a:p>
            <a:pPr algn="just">
              <a:lnSpc>
                <a:spcPct val="150000"/>
              </a:lnSpc>
            </a:pPr>
            <a:r>
              <a:rPr lang="fr-FR" sz="3200" dirty="0">
                <a:solidFill>
                  <a:srgbClr val="000000"/>
                </a:solidFill>
                <a:latin typeface="Calibri" panose="020F0502020204030204" pitchFamily="34" charset="0"/>
                <a:cs typeface="Calibri" panose="020F0502020204030204" pitchFamily="34" charset="0"/>
              </a:rPr>
              <a:t>- </a:t>
            </a:r>
            <a:r>
              <a:rPr lang="fr-FR" sz="3200" dirty="0" err="1">
                <a:solidFill>
                  <a:srgbClr val="000000"/>
                </a:solidFill>
                <a:latin typeface="Calibri" panose="020F0502020204030204" pitchFamily="34" charset="0"/>
                <a:cs typeface="Calibri" panose="020F0502020204030204" pitchFamily="34" charset="0"/>
              </a:rPr>
              <a:t>Đại</a:t>
            </a:r>
            <a:r>
              <a:rPr lang="fr-FR" sz="3200" dirty="0">
                <a:solidFill>
                  <a:srgbClr val="000000"/>
                </a:solidFill>
                <a:latin typeface="Calibri" panose="020F0502020204030204" pitchFamily="34" charset="0"/>
                <a:cs typeface="Calibri" panose="020F0502020204030204" pitchFamily="34" charset="0"/>
              </a:rPr>
              <a:t> </a:t>
            </a:r>
            <a:r>
              <a:rPr lang="fr-FR" sz="3200" dirty="0" err="1">
                <a:solidFill>
                  <a:srgbClr val="000000"/>
                </a:solidFill>
                <a:latin typeface="Calibri" panose="020F0502020204030204" pitchFamily="34" charset="0"/>
                <a:cs typeface="Calibri" panose="020F0502020204030204" pitchFamily="34" charset="0"/>
              </a:rPr>
              <a:t>diện</a:t>
            </a:r>
            <a:r>
              <a:rPr lang="fr-FR" sz="3200" dirty="0">
                <a:solidFill>
                  <a:srgbClr val="000000"/>
                </a:solidFill>
                <a:latin typeface="Calibri" panose="020F0502020204030204" pitchFamily="34" charset="0"/>
                <a:cs typeface="Calibri" panose="020F0502020204030204" pitchFamily="34" charset="0"/>
              </a:rPr>
              <a:t> các </a:t>
            </a:r>
            <a:r>
              <a:rPr lang="fr-FR" sz="3200" dirty="0" err="1">
                <a:solidFill>
                  <a:srgbClr val="000000"/>
                </a:solidFill>
                <a:latin typeface="Calibri" panose="020F0502020204030204" pitchFamily="34" charset="0"/>
                <a:cs typeface="Calibri" panose="020F0502020204030204" pitchFamily="34" charset="0"/>
              </a:rPr>
              <a:t>nhóm</a:t>
            </a:r>
            <a:r>
              <a:rPr lang="fr-FR" sz="3200" dirty="0">
                <a:solidFill>
                  <a:srgbClr val="000000"/>
                </a:solidFill>
                <a:latin typeface="Calibri" panose="020F0502020204030204" pitchFamily="34" charset="0"/>
                <a:cs typeface="Calibri" panose="020F0502020204030204" pitchFamily="34" charset="0"/>
              </a:rPr>
              <a:t> </a:t>
            </a:r>
            <a:r>
              <a:rPr lang="fr-FR" sz="3200" dirty="0" err="1">
                <a:solidFill>
                  <a:srgbClr val="000000"/>
                </a:solidFill>
                <a:latin typeface="Calibri" panose="020F0502020204030204" pitchFamily="34" charset="0"/>
                <a:cs typeface="Calibri" panose="020F0502020204030204" pitchFamily="34" charset="0"/>
              </a:rPr>
              <a:t>học</a:t>
            </a:r>
            <a:r>
              <a:rPr lang="fr-FR" sz="3200" dirty="0">
                <a:solidFill>
                  <a:srgbClr val="000000"/>
                </a:solidFill>
                <a:latin typeface="Calibri" panose="020F0502020204030204" pitchFamily="34" charset="0"/>
                <a:cs typeface="Calibri" panose="020F0502020204030204" pitchFamily="34" charset="0"/>
              </a:rPr>
              <a:t> </a:t>
            </a:r>
            <a:r>
              <a:rPr lang="fr-FR" sz="3200" dirty="0" err="1">
                <a:solidFill>
                  <a:srgbClr val="000000"/>
                </a:solidFill>
                <a:latin typeface="Calibri" panose="020F0502020204030204" pitchFamily="34" charset="0"/>
                <a:cs typeface="Calibri" panose="020F0502020204030204" pitchFamily="34" charset="0"/>
              </a:rPr>
              <a:t>sinh</a:t>
            </a:r>
            <a:r>
              <a:rPr lang="fr-FR" sz="3200" dirty="0">
                <a:solidFill>
                  <a:srgbClr val="000000"/>
                </a:solidFill>
                <a:latin typeface="Calibri" panose="020F0502020204030204" pitchFamily="34" charset="0"/>
                <a:cs typeface="Calibri" panose="020F0502020204030204" pitchFamily="34" charset="0"/>
              </a:rPr>
              <a:t> </a:t>
            </a:r>
            <a:r>
              <a:rPr lang="fr-FR" sz="3200" dirty="0" err="1">
                <a:solidFill>
                  <a:srgbClr val="000000"/>
                </a:solidFill>
                <a:latin typeface="Calibri" panose="020F0502020204030204" pitchFamily="34" charset="0"/>
                <a:cs typeface="Calibri" panose="020F0502020204030204" pitchFamily="34" charset="0"/>
              </a:rPr>
              <a:t>báo</a:t>
            </a:r>
            <a:r>
              <a:rPr lang="fr-FR" sz="3200" dirty="0">
                <a:solidFill>
                  <a:srgbClr val="000000"/>
                </a:solidFill>
                <a:latin typeface="Calibri" panose="020F0502020204030204" pitchFamily="34" charset="0"/>
                <a:cs typeface="Calibri" panose="020F0502020204030204" pitchFamily="34" charset="0"/>
              </a:rPr>
              <a:t> </a:t>
            </a:r>
            <a:r>
              <a:rPr lang="fr-FR" sz="3200" dirty="0" err="1">
                <a:solidFill>
                  <a:srgbClr val="000000"/>
                </a:solidFill>
                <a:latin typeface="Calibri" panose="020F0502020204030204" pitchFamily="34" charset="0"/>
                <a:cs typeface="Calibri" panose="020F0502020204030204" pitchFamily="34" charset="0"/>
              </a:rPr>
              <a:t>cáo</a:t>
            </a:r>
            <a:r>
              <a:rPr lang="fr-FR" sz="3200" dirty="0">
                <a:solidFill>
                  <a:srgbClr val="000000"/>
                </a:solidFill>
                <a:latin typeface="Calibri" panose="020F0502020204030204" pitchFamily="34" charset="0"/>
                <a:cs typeface="Calibri" panose="020F0502020204030204" pitchFamily="34" charset="0"/>
              </a:rPr>
              <a:t> </a:t>
            </a:r>
            <a:r>
              <a:rPr lang="fr-FR" sz="3200" dirty="0" err="1">
                <a:solidFill>
                  <a:srgbClr val="000000"/>
                </a:solidFill>
                <a:latin typeface="Calibri" panose="020F0502020204030204" pitchFamily="34" charset="0"/>
                <a:cs typeface="Calibri" panose="020F0502020204030204" pitchFamily="34" charset="0"/>
              </a:rPr>
              <a:t>kết</a:t>
            </a:r>
            <a:r>
              <a:rPr lang="fr-FR" sz="3200" dirty="0">
                <a:solidFill>
                  <a:srgbClr val="000000"/>
                </a:solidFill>
                <a:latin typeface="Calibri" panose="020F0502020204030204" pitchFamily="34" charset="0"/>
                <a:cs typeface="Calibri" panose="020F0502020204030204" pitchFamily="34" charset="0"/>
              </a:rPr>
              <a:t> </a:t>
            </a:r>
            <a:r>
              <a:rPr lang="fr-FR" sz="3200" dirty="0" err="1">
                <a:solidFill>
                  <a:srgbClr val="000000"/>
                </a:solidFill>
                <a:latin typeface="Calibri" panose="020F0502020204030204" pitchFamily="34" charset="0"/>
                <a:cs typeface="Calibri" panose="020F0502020204030204" pitchFamily="34" charset="0"/>
              </a:rPr>
              <a:t>quả</a:t>
            </a:r>
            <a:r>
              <a:rPr lang="fr-FR" sz="3200" dirty="0">
                <a:solidFill>
                  <a:srgbClr val="000000"/>
                </a:solidFill>
                <a:latin typeface="Calibri" panose="020F0502020204030204" pitchFamily="34" charset="0"/>
                <a:cs typeface="Calibri" panose="020F0502020204030204" pitchFamily="34" charset="0"/>
              </a:rPr>
              <a:t> </a:t>
            </a:r>
            <a:r>
              <a:rPr lang="fr-FR" sz="3200" dirty="0" err="1">
                <a:solidFill>
                  <a:srgbClr val="000000"/>
                </a:solidFill>
                <a:latin typeface="Calibri" panose="020F0502020204030204" pitchFamily="34" charset="0"/>
                <a:cs typeface="Calibri" panose="020F0502020204030204" pitchFamily="34" charset="0"/>
              </a:rPr>
              <a:t>hoạt</a:t>
            </a:r>
            <a:r>
              <a:rPr lang="fr-FR" sz="3200" dirty="0">
                <a:solidFill>
                  <a:srgbClr val="000000"/>
                </a:solidFill>
                <a:latin typeface="Calibri" panose="020F0502020204030204" pitchFamily="34" charset="0"/>
                <a:cs typeface="Calibri" panose="020F0502020204030204" pitchFamily="34" charset="0"/>
              </a:rPr>
              <a:t> </a:t>
            </a:r>
            <a:r>
              <a:rPr lang="fr-FR" sz="3200" dirty="0" err="1">
                <a:solidFill>
                  <a:srgbClr val="000000"/>
                </a:solidFill>
                <a:latin typeface="Calibri" panose="020F0502020204030204" pitchFamily="34" charset="0"/>
                <a:cs typeface="Calibri" panose="020F0502020204030204" pitchFamily="34" charset="0"/>
              </a:rPr>
              <a:t>động</a:t>
            </a:r>
            <a:r>
              <a:rPr lang="fr-FR" sz="3200" dirty="0">
                <a:solidFill>
                  <a:srgbClr val="000000"/>
                </a:solidFill>
                <a:latin typeface="Calibri" panose="020F0502020204030204" pitchFamily="34" charset="0"/>
                <a:cs typeface="Calibri" panose="020F0502020204030204" pitchFamily="34" charset="0"/>
              </a:rPr>
              <a:t> </a:t>
            </a:r>
            <a:r>
              <a:rPr lang="fr-FR" sz="3200" dirty="0" err="1">
                <a:solidFill>
                  <a:srgbClr val="000000"/>
                </a:solidFill>
                <a:latin typeface="Calibri" panose="020F0502020204030204" pitchFamily="34" charset="0"/>
                <a:cs typeface="Calibri" panose="020F0502020204030204" pitchFamily="34" charset="0"/>
              </a:rPr>
              <a:t>theo</a:t>
            </a:r>
            <a:r>
              <a:rPr lang="fr-FR" sz="3200" dirty="0">
                <a:solidFill>
                  <a:srgbClr val="000000"/>
                </a:solidFill>
                <a:latin typeface="Calibri" panose="020F0502020204030204" pitchFamily="34" charset="0"/>
                <a:cs typeface="Calibri" panose="020F0502020204030204" pitchFamily="34" charset="0"/>
              </a:rPr>
              <a:t> </a:t>
            </a:r>
            <a:r>
              <a:rPr lang="fr-FR" sz="3200" dirty="0" err="1">
                <a:solidFill>
                  <a:srgbClr val="000000"/>
                </a:solidFill>
                <a:latin typeface="Calibri" panose="020F0502020204030204" pitchFamily="34" charset="0"/>
                <a:cs typeface="Calibri" panose="020F0502020204030204" pitchFamily="34" charset="0"/>
              </a:rPr>
              <a:t>từng</a:t>
            </a:r>
            <a:r>
              <a:rPr lang="fr-FR" sz="3200" dirty="0">
                <a:solidFill>
                  <a:srgbClr val="000000"/>
                </a:solidFill>
                <a:latin typeface="Calibri" panose="020F0502020204030204" pitchFamily="34" charset="0"/>
                <a:cs typeface="Calibri" panose="020F0502020204030204" pitchFamily="34" charset="0"/>
              </a:rPr>
              <a:t> </a:t>
            </a:r>
            <a:r>
              <a:rPr lang="fr-FR" sz="3200" dirty="0" err="1">
                <a:solidFill>
                  <a:srgbClr val="000000"/>
                </a:solidFill>
                <a:latin typeface="Calibri" panose="020F0502020204030204" pitchFamily="34" charset="0"/>
                <a:cs typeface="Calibri" panose="020F0502020204030204" pitchFamily="34" charset="0"/>
              </a:rPr>
              <a:t>câu</a:t>
            </a:r>
            <a:r>
              <a:rPr lang="fr-FR" sz="3200" dirty="0">
                <a:solidFill>
                  <a:srgbClr val="000000"/>
                </a:solidFill>
                <a:latin typeface="Calibri" panose="020F0502020204030204" pitchFamily="34" charset="0"/>
                <a:cs typeface="Calibri" panose="020F0502020204030204" pitchFamily="34" charset="0"/>
              </a:rPr>
              <a:t> </a:t>
            </a:r>
            <a:r>
              <a:rPr lang="fr-FR" sz="3200" dirty="0" err="1">
                <a:solidFill>
                  <a:srgbClr val="000000"/>
                </a:solidFill>
                <a:latin typeface="Calibri" panose="020F0502020204030204" pitchFamily="34" charset="0"/>
                <a:cs typeface="Calibri" panose="020F0502020204030204" pitchFamily="34" charset="0"/>
              </a:rPr>
              <a:t>hỏi</a:t>
            </a:r>
            <a:r>
              <a:rPr lang="fr-FR" sz="3200" dirty="0">
                <a:solidFill>
                  <a:srgbClr val="000000"/>
                </a:solidFill>
                <a:latin typeface="Calibri" panose="020F0502020204030204" pitchFamily="34" charset="0"/>
                <a:cs typeface="Calibri" panose="020F0502020204030204" pitchFamily="34" charset="0"/>
              </a:rPr>
              <a:t>.</a:t>
            </a:r>
            <a:endParaRPr lang="en-US" sz="3200" dirty="0">
              <a:solidFill>
                <a:srgbClr val="000000"/>
              </a:solidFill>
              <a:latin typeface="Calibri" panose="020F0502020204030204" pitchFamily="34" charset="0"/>
              <a:cs typeface="Calibri" panose="020F0502020204030204" pitchFamily="34" charset="0"/>
            </a:endParaRPr>
          </a:p>
        </p:txBody>
      </p:sp>
      <p:sp>
        <p:nvSpPr>
          <p:cNvPr id="18" name="TextBox 18"/>
          <p:cNvSpPr txBox="1"/>
          <p:nvPr/>
        </p:nvSpPr>
        <p:spPr>
          <a:xfrm>
            <a:off x="2370569" y="6011548"/>
            <a:ext cx="2883088" cy="3238131"/>
          </a:xfrm>
          <a:prstGeom prst="rect">
            <a:avLst/>
          </a:prstGeom>
        </p:spPr>
        <p:txBody>
          <a:bodyPr wrap="square" lIns="0" tIns="0" rIns="0" bIns="0" rtlCol="0" anchor="t">
            <a:spAutoFit/>
          </a:bodyPr>
          <a:lstStyle/>
          <a:p>
            <a:pPr algn="ctr">
              <a:lnSpc>
                <a:spcPct val="150000"/>
              </a:lnSpc>
            </a:pPr>
            <a:r>
              <a:rPr lang="vi-VN" sz="3600" b="1" i="1" dirty="0">
                <a:latin typeface="Calibri" panose="020F0502020204030204" pitchFamily="34" charset="0"/>
                <a:cs typeface="Calibri" panose="020F0502020204030204" pitchFamily="34" charset="0"/>
              </a:rPr>
              <a:t>Nhóm 1</a:t>
            </a:r>
            <a:r>
              <a:rPr lang="en-US" sz="3600" b="1" i="1" dirty="0">
                <a:latin typeface="Calibri" panose="020F0502020204030204" pitchFamily="34" charset="0"/>
                <a:cs typeface="Calibri" panose="020F0502020204030204" pitchFamily="34" charset="0"/>
              </a:rPr>
              <a:t>, 4 </a:t>
            </a:r>
            <a:r>
              <a:rPr lang="vi-VN" sz="3600" b="1" i="1" dirty="0">
                <a:latin typeface="Calibri" panose="020F0502020204030204" pitchFamily="34" charset="0"/>
                <a:cs typeface="Calibri" panose="020F0502020204030204" pitchFamily="34" charset="0"/>
              </a:rPr>
              <a:t>:</a:t>
            </a:r>
            <a:r>
              <a:rPr lang="vi-VN" sz="3600" i="1" dirty="0">
                <a:latin typeface="Calibri" panose="020F0502020204030204" pitchFamily="34" charset="0"/>
                <a:cs typeface="Calibri" panose="020F0502020204030204" pitchFamily="34" charset="0"/>
              </a:rPr>
              <a:t> Tìm hiểu phương pháp quan sát.</a:t>
            </a:r>
            <a:endParaRPr lang="en-US" sz="3600" i="1" dirty="0">
              <a:latin typeface="Calibri" panose="020F0502020204030204" pitchFamily="34" charset="0"/>
              <a:cs typeface="Calibri" panose="020F0502020204030204" pitchFamily="34" charset="0"/>
            </a:endParaRPr>
          </a:p>
        </p:txBody>
      </p:sp>
      <p:sp>
        <p:nvSpPr>
          <p:cNvPr id="19" name="TextBox 19"/>
          <p:cNvSpPr txBox="1"/>
          <p:nvPr/>
        </p:nvSpPr>
        <p:spPr>
          <a:xfrm>
            <a:off x="6615061" y="5693750"/>
            <a:ext cx="2883087" cy="4069127"/>
          </a:xfrm>
          <a:prstGeom prst="rect">
            <a:avLst/>
          </a:prstGeom>
        </p:spPr>
        <p:txBody>
          <a:bodyPr wrap="square" lIns="0" tIns="0" rIns="0" bIns="0" rtlCol="0" anchor="t">
            <a:spAutoFit/>
          </a:bodyPr>
          <a:lstStyle/>
          <a:p>
            <a:pPr algn="ctr">
              <a:lnSpc>
                <a:spcPct val="150000"/>
              </a:lnSpc>
            </a:pPr>
            <a:r>
              <a:rPr lang="vi-VN" sz="3600" b="1" i="1" dirty="0">
                <a:latin typeface="Calibri" panose="020F0502020204030204" pitchFamily="34" charset="0"/>
                <a:cs typeface="Calibri" panose="020F0502020204030204" pitchFamily="34" charset="0"/>
              </a:rPr>
              <a:t>Nhóm 2</a:t>
            </a:r>
            <a:r>
              <a:rPr lang="en-US" sz="3600" b="1" i="1" dirty="0">
                <a:latin typeface="Calibri" panose="020F0502020204030204" pitchFamily="34" charset="0"/>
                <a:cs typeface="Calibri" panose="020F0502020204030204" pitchFamily="34" charset="0"/>
              </a:rPr>
              <a:t>, 5</a:t>
            </a:r>
            <a:r>
              <a:rPr lang="vi-VN" sz="3600" b="1" i="1" dirty="0">
                <a:latin typeface="Calibri" panose="020F0502020204030204" pitchFamily="34" charset="0"/>
                <a:cs typeface="Calibri" panose="020F0502020204030204" pitchFamily="34" charset="0"/>
              </a:rPr>
              <a:t>:</a:t>
            </a:r>
            <a:r>
              <a:rPr lang="vi-VN" sz="3600" i="1" dirty="0">
                <a:latin typeface="Calibri" panose="020F0502020204030204" pitchFamily="34" charset="0"/>
                <a:cs typeface="Calibri" panose="020F0502020204030204" pitchFamily="34" charset="0"/>
              </a:rPr>
              <a:t> Tìm hiểu phương pháp làm việc trong phòng thí nghiệm.</a:t>
            </a:r>
            <a:endParaRPr lang="en-US" sz="3600" dirty="0">
              <a:latin typeface="Calibri" panose="020F0502020204030204" pitchFamily="34" charset="0"/>
              <a:cs typeface="Calibri" panose="020F0502020204030204" pitchFamily="34" charset="0"/>
            </a:endParaRPr>
          </a:p>
        </p:txBody>
      </p:sp>
      <p:sp>
        <p:nvSpPr>
          <p:cNvPr id="20" name="TextBox 20"/>
          <p:cNvSpPr txBox="1"/>
          <p:nvPr/>
        </p:nvSpPr>
        <p:spPr>
          <a:xfrm>
            <a:off x="10793693" y="6220963"/>
            <a:ext cx="2883088" cy="2416687"/>
          </a:xfrm>
          <a:prstGeom prst="rect">
            <a:avLst/>
          </a:prstGeom>
        </p:spPr>
        <p:txBody>
          <a:bodyPr wrap="square" lIns="0" tIns="0" rIns="0" bIns="0" rtlCol="0" anchor="t">
            <a:spAutoFit/>
          </a:bodyPr>
          <a:lstStyle/>
          <a:p>
            <a:pPr algn="ctr">
              <a:lnSpc>
                <a:spcPts val="4759"/>
              </a:lnSpc>
            </a:pPr>
            <a:r>
              <a:rPr lang="vi-VN" sz="3600" b="1" i="1" dirty="0">
                <a:latin typeface="Calibri" panose="020F0502020204030204" pitchFamily="34" charset="0"/>
                <a:cs typeface="Calibri" panose="020F0502020204030204" pitchFamily="34" charset="0"/>
              </a:rPr>
              <a:t>Nhóm 3</a:t>
            </a:r>
            <a:r>
              <a:rPr lang="en-US" sz="3600" b="1" i="1" dirty="0">
                <a:latin typeface="Calibri" panose="020F0502020204030204" pitchFamily="34" charset="0"/>
                <a:cs typeface="Calibri" panose="020F0502020204030204" pitchFamily="34" charset="0"/>
              </a:rPr>
              <a:t>, 6</a:t>
            </a:r>
            <a:r>
              <a:rPr lang="vi-VN" sz="3600" b="1" i="1" dirty="0">
                <a:latin typeface="Calibri" panose="020F0502020204030204" pitchFamily="34" charset="0"/>
                <a:cs typeface="Calibri" panose="020F0502020204030204" pitchFamily="34" charset="0"/>
              </a:rPr>
              <a:t>:</a:t>
            </a:r>
            <a:r>
              <a:rPr lang="vi-VN" sz="3600" i="1" dirty="0">
                <a:latin typeface="Calibri" panose="020F0502020204030204" pitchFamily="34" charset="0"/>
                <a:cs typeface="Calibri" panose="020F0502020204030204" pitchFamily="34" charset="0"/>
              </a:rPr>
              <a:t> Phương pháp thực nghiệm khoa học.</a:t>
            </a:r>
            <a:endParaRPr lang="en-US" sz="3600" dirty="0">
              <a:solidFill>
                <a:srgbClr val="000000"/>
              </a:solidFill>
              <a:latin typeface="Calibri" panose="020F0502020204030204" pitchFamily="34" charset="0"/>
              <a:cs typeface="Calibri" panose="020F0502020204030204" pitchFamily="34" charset="0"/>
            </a:endParaRPr>
          </a:p>
        </p:txBody>
      </p:sp>
      <p:sp>
        <p:nvSpPr>
          <p:cNvPr id="21" name="TextBox 21"/>
          <p:cNvSpPr txBox="1"/>
          <p:nvPr/>
        </p:nvSpPr>
        <p:spPr>
          <a:xfrm>
            <a:off x="15240601" y="6621640"/>
            <a:ext cx="2265821" cy="1192314"/>
          </a:xfrm>
          <a:prstGeom prst="rect">
            <a:avLst/>
          </a:prstGeom>
        </p:spPr>
        <p:txBody>
          <a:bodyPr wrap="square" lIns="0" tIns="0" rIns="0" bIns="0" rtlCol="0" anchor="t">
            <a:spAutoFit/>
          </a:bodyPr>
          <a:lstStyle/>
          <a:p>
            <a:pPr algn="ctr">
              <a:lnSpc>
                <a:spcPts val="4759"/>
              </a:lnSpc>
            </a:pPr>
            <a:r>
              <a:rPr lang="en-US" sz="3600" b="1" dirty="0" err="1">
                <a:solidFill>
                  <a:srgbClr val="000000"/>
                </a:solidFill>
                <a:latin typeface="+mj-lt"/>
              </a:rPr>
              <a:t>Thời</a:t>
            </a:r>
            <a:r>
              <a:rPr lang="en-US" sz="3600" b="1" dirty="0">
                <a:solidFill>
                  <a:srgbClr val="000000"/>
                </a:solidFill>
                <a:latin typeface="+mj-lt"/>
              </a:rPr>
              <a:t> </a:t>
            </a:r>
            <a:r>
              <a:rPr lang="en-US" sz="3600" b="1" dirty="0" err="1">
                <a:solidFill>
                  <a:srgbClr val="000000"/>
                </a:solidFill>
                <a:latin typeface="+mj-lt"/>
              </a:rPr>
              <a:t>gian</a:t>
            </a:r>
            <a:r>
              <a:rPr lang="en-US" sz="3600" b="1" dirty="0">
                <a:solidFill>
                  <a:srgbClr val="000000"/>
                </a:solidFill>
                <a:latin typeface="+mj-lt"/>
              </a:rPr>
              <a:t>: </a:t>
            </a:r>
          </a:p>
          <a:p>
            <a:pPr algn="ctr">
              <a:lnSpc>
                <a:spcPts val="4759"/>
              </a:lnSpc>
            </a:pPr>
            <a:r>
              <a:rPr lang="en-US" sz="3600" b="1" dirty="0">
                <a:solidFill>
                  <a:srgbClr val="000000"/>
                </a:solidFill>
                <a:latin typeface="+mj-lt"/>
              </a:rPr>
              <a:t>3 </a:t>
            </a:r>
            <a:r>
              <a:rPr lang="en-US" sz="3600" b="1" dirty="0" err="1">
                <a:solidFill>
                  <a:srgbClr val="000000"/>
                </a:solidFill>
                <a:latin typeface="+mj-lt"/>
              </a:rPr>
              <a:t>phút</a:t>
            </a:r>
            <a:endParaRPr lang="en-US" sz="3600" b="1" dirty="0">
              <a:solidFill>
                <a:srgbClr val="000000"/>
              </a:solidFill>
              <a:latin typeface="+mj-lt"/>
            </a:endParaRPr>
          </a:p>
        </p:txBody>
      </p:sp>
      <p:sp>
        <p:nvSpPr>
          <p:cNvPr id="26" name="Freeform 2">
            <a:extLst>
              <a:ext uri="{FF2B5EF4-FFF2-40B4-BE49-F238E27FC236}">
                <a16:creationId xmlns:a16="http://schemas.microsoft.com/office/drawing/2014/main" id="{F2E7CB94-8DE0-6C36-72A3-769CE3BC8BD9}"/>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7"/>
            <a:stretch>
              <a:fillRect l="238" t="-13215" r="-238" b="-600391"/>
            </a:stretch>
          </a:blipFill>
        </p:spPr>
        <p:txBody>
          <a:bodyPr/>
          <a:lstStyle/>
          <a:p>
            <a:endParaRPr lang="en-US"/>
          </a:p>
        </p:txBody>
      </p:sp>
      <p:sp>
        <p:nvSpPr>
          <p:cNvPr id="27" name="TextBox 19">
            <a:extLst>
              <a:ext uri="{FF2B5EF4-FFF2-40B4-BE49-F238E27FC236}">
                <a16:creationId xmlns:a16="http://schemas.microsoft.com/office/drawing/2014/main" id="{58EF9E31-FC8E-FFED-223E-A936EDFF2D6D}"/>
              </a:ext>
            </a:extLst>
          </p:cNvPr>
          <p:cNvSpPr txBox="1"/>
          <p:nvPr/>
        </p:nvSpPr>
        <p:spPr>
          <a:xfrm>
            <a:off x="762000" y="1939700"/>
            <a:ext cx="15908316" cy="538609"/>
          </a:xfrm>
          <a:prstGeom prst="rect">
            <a:avLst/>
          </a:prstGeom>
        </p:spPr>
        <p:txBody>
          <a:bodyPr wrap="square" lIns="0" tIns="0" rIns="0" bIns="0" rtlCol="0" anchor="t">
            <a:spAutoFit/>
          </a:bodyPr>
          <a:lstStyle/>
          <a:p>
            <a:pPr>
              <a:lnSpc>
                <a:spcPts val="4200"/>
              </a:lnSpc>
            </a:pPr>
            <a:r>
              <a:rPr lang="en-US" sz="4000" b="1" dirty="0">
                <a:solidFill>
                  <a:srgbClr val="0000FF"/>
                </a:solidFill>
                <a:latin typeface="+mj-lt"/>
              </a:rPr>
              <a:t>1. Các </a:t>
            </a:r>
            <a:r>
              <a:rPr lang="en-US" sz="4000" b="1" dirty="0" err="1">
                <a:solidFill>
                  <a:srgbClr val="0000FF"/>
                </a:solidFill>
                <a:latin typeface="+mj-lt"/>
              </a:rPr>
              <a:t>phương</a:t>
            </a:r>
            <a:r>
              <a:rPr lang="en-US" sz="4000" b="1" dirty="0">
                <a:solidFill>
                  <a:srgbClr val="0000FF"/>
                </a:solidFill>
                <a:latin typeface="+mj-lt"/>
              </a:rPr>
              <a:t> </a:t>
            </a:r>
            <a:r>
              <a:rPr lang="en-US" sz="4000" b="1" dirty="0" err="1">
                <a:solidFill>
                  <a:srgbClr val="0000FF"/>
                </a:solidFill>
                <a:latin typeface="+mj-lt"/>
              </a:rPr>
              <a:t>pháp</a:t>
            </a:r>
            <a:r>
              <a:rPr lang="en-US" sz="4000" b="1" dirty="0">
                <a:solidFill>
                  <a:srgbClr val="0000FF"/>
                </a:solidFill>
                <a:latin typeface="+mj-lt"/>
              </a:rPr>
              <a:t> </a:t>
            </a:r>
            <a:r>
              <a:rPr lang="en-US" sz="4000" b="1" dirty="0" err="1">
                <a:solidFill>
                  <a:srgbClr val="0000FF"/>
                </a:solidFill>
                <a:latin typeface="+mj-lt"/>
              </a:rPr>
              <a:t>nghiên</a:t>
            </a:r>
            <a:r>
              <a:rPr lang="en-US" sz="4000" b="1" dirty="0">
                <a:solidFill>
                  <a:srgbClr val="0000FF"/>
                </a:solidFill>
                <a:latin typeface="+mj-lt"/>
              </a:rPr>
              <a:t> </a:t>
            </a:r>
            <a:r>
              <a:rPr lang="en-US" sz="4000" b="1" dirty="0" err="1">
                <a:solidFill>
                  <a:srgbClr val="0000FF"/>
                </a:solidFill>
                <a:latin typeface="+mj-lt"/>
              </a:rPr>
              <a:t>cứu</a:t>
            </a:r>
            <a:r>
              <a:rPr lang="en-US" sz="4000" b="1" dirty="0">
                <a:solidFill>
                  <a:srgbClr val="0000FF"/>
                </a:solidFill>
                <a:latin typeface="+mj-lt"/>
              </a:rPr>
              <a:t> </a:t>
            </a:r>
            <a:r>
              <a:rPr lang="en-US" sz="4000" b="1" dirty="0" err="1">
                <a:solidFill>
                  <a:srgbClr val="0000FF"/>
                </a:solidFill>
                <a:latin typeface="+mj-lt"/>
              </a:rPr>
              <a:t>và</a:t>
            </a:r>
            <a:r>
              <a:rPr lang="en-US" sz="4000" b="1" dirty="0">
                <a:solidFill>
                  <a:srgbClr val="0000FF"/>
                </a:solidFill>
                <a:latin typeface="+mj-lt"/>
              </a:rPr>
              <a:t> </a:t>
            </a:r>
            <a:r>
              <a:rPr lang="en-US" sz="4000" b="1" dirty="0" err="1">
                <a:solidFill>
                  <a:srgbClr val="0000FF"/>
                </a:solidFill>
                <a:latin typeface="+mj-lt"/>
              </a:rPr>
              <a:t>học</a:t>
            </a:r>
            <a:r>
              <a:rPr lang="en-US" sz="4000" b="1" dirty="0">
                <a:solidFill>
                  <a:srgbClr val="0000FF"/>
                </a:solidFill>
                <a:latin typeface="+mj-lt"/>
              </a:rPr>
              <a:t> </a:t>
            </a:r>
            <a:r>
              <a:rPr lang="en-US" sz="4000" b="1" dirty="0" err="1">
                <a:solidFill>
                  <a:srgbClr val="0000FF"/>
                </a:solidFill>
                <a:latin typeface="+mj-lt"/>
              </a:rPr>
              <a:t>tập</a:t>
            </a:r>
            <a:r>
              <a:rPr lang="en-US" sz="4000" b="1" dirty="0">
                <a:solidFill>
                  <a:srgbClr val="0000FF"/>
                </a:solidFill>
                <a:latin typeface="+mj-lt"/>
              </a:rPr>
              <a:t> </a:t>
            </a:r>
            <a:r>
              <a:rPr lang="en-US" sz="4000" b="1" dirty="0" err="1">
                <a:solidFill>
                  <a:srgbClr val="0000FF"/>
                </a:solidFill>
                <a:latin typeface="+mj-lt"/>
              </a:rPr>
              <a:t>môn</a:t>
            </a:r>
            <a:r>
              <a:rPr lang="en-US" sz="4000" b="1" dirty="0">
                <a:solidFill>
                  <a:srgbClr val="0000FF"/>
                </a:solidFill>
                <a:latin typeface="+mj-lt"/>
              </a:rPr>
              <a:t> Sinh </a:t>
            </a:r>
            <a:r>
              <a:rPr lang="en-US" sz="4000" b="1" dirty="0" err="1">
                <a:solidFill>
                  <a:srgbClr val="0000FF"/>
                </a:solidFill>
                <a:latin typeface="+mj-lt"/>
              </a:rPr>
              <a:t>học</a:t>
            </a:r>
            <a:r>
              <a:rPr lang="en-US" sz="4000" b="1" dirty="0">
                <a:solidFill>
                  <a:srgbClr val="0000FF"/>
                </a:solidFill>
                <a:latin typeface="+mj-lt"/>
              </a:rPr>
              <a:t> </a:t>
            </a:r>
            <a:r>
              <a:rPr lang="vi-VN" sz="4000" b="1" dirty="0">
                <a:solidFill>
                  <a:srgbClr val="0000FF"/>
                </a:solidFill>
                <a:latin typeface="+mj-lt"/>
              </a:rPr>
              <a:t> </a:t>
            </a:r>
            <a:endParaRPr lang="en-US" sz="4000" b="1" dirty="0">
              <a:solidFill>
                <a:srgbClr val="0000FF"/>
              </a:solidFill>
              <a:latin typeface="+mj-lt"/>
            </a:endParaRPr>
          </a:p>
        </p:txBody>
      </p:sp>
      <p:pic>
        <p:nvPicPr>
          <p:cNvPr id="29" name="3 Minute Timer with Music for Kids! Countdown Videos HD!">
            <a:hlinkClick r:id="" action="ppaction://media"/>
            <a:extLst>
              <a:ext uri="{FF2B5EF4-FFF2-40B4-BE49-F238E27FC236}">
                <a16:creationId xmlns:a16="http://schemas.microsoft.com/office/drawing/2014/main" id="{F56D4FA5-B6FA-8D57-BCDC-FCDB8554795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046200" y="2345608"/>
            <a:ext cx="4064000" cy="2286000"/>
          </a:xfrm>
          <a:prstGeom prst="rect">
            <a:avLst/>
          </a:prstGeom>
        </p:spPr>
      </p:pic>
      <p:sp>
        <p:nvSpPr>
          <p:cNvPr id="14"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750"/>
                                        <p:tgtEl>
                                          <p:spTgt spid="21"/>
                                        </p:tgtEl>
                                      </p:cBhvr>
                                    </p:animEffect>
                                    <p:anim calcmode="lin" valueType="num">
                                      <p:cBhvr>
                                        <p:cTn id="41" dur="750" fill="hold"/>
                                        <p:tgtEl>
                                          <p:spTgt spid="21"/>
                                        </p:tgtEl>
                                        <p:attrNameLst>
                                          <p:attrName>ppt_x</p:attrName>
                                        </p:attrNameLst>
                                      </p:cBhvr>
                                      <p:tavLst>
                                        <p:tav tm="0">
                                          <p:val>
                                            <p:strVal val="#ppt_x"/>
                                          </p:val>
                                        </p:tav>
                                        <p:tav tm="100000">
                                          <p:val>
                                            <p:strVal val="#ppt_x"/>
                                          </p:val>
                                        </p:tav>
                                      </p:tavLst>
                                    </p:anim>
                                    <p:anim calcmode="lin" valueType="num">
                                      <p:cBhvr>
                                        <p:cTn id="42"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29"/>
                </p:tgtEl>
              </p:cMediaNode>
            </p:video>
          </p:childTnLst>
        </p:cTn>
      </p:par>
    </p:tnLst>
    <p:bldLst>
      <p:bldP spid="13" grpId="0" animBg="1"/>
      <p:bldP spid="17" grpId="0"/>
      <p:bldP spid="18" grpId="0"/>
      <p:bldP spid="19" grpId="0"/>
      <p:bldP spid="20" grpId="0"/>
      <p:bldP spid="21"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1365" y="6826435"/>
            <a:ext cx="2248804" cy="3411099"/>
          </a:xfrm>
          <a:custGeom>
            <a:avLst/>
            <a:gdLst/>
            <a:ahLst/>
            <a:cxnLst/>
            <a:rect l="l" t="t" r="r" b="b"/>
            <a:pathLst>
              <a:path w="2879541" h="3897856">
                <a:moveTo>
                  <a:pt x="0" y="0"/>
                </a:moveTo>
                <a:lnTo>
                  <a:pt x="2879541" y="0"/>
                </a:lnTo>
                <a:lnTo>
                  <a:pt x="2879541" y="3897856"/>
                </a:lnTo>
                <a:lnTo>
                  <a:pt x="0" y="3897856"/>
                </a:lnTo>
                <a:lnTo>
                  <a:pt x="0" y="0"/>
                </a:lnTo>
                <a:close/>
              </a:path>
            </a:pathLst>
          </a:custGeom>
          <a:blipFill>
            <a:blip r:embed="rId3"/>
            <a:stretch>
              <a:fillRect/>
            </a:stretch>
          </a:blipFill>
        </p:spPr>
        <p:txBody>
          <a:bodyPr/>
          <a:lstStyle/>
          <a:p>
            <a:endParaRPr lang="en-US"/>
          </a:p>
        </p:txBody>
      </p:sp>
      <p:sp>
        <p:nvSpPr>
          <p:cNvPr id="26" name="Freeform 2">
            <a:extLst>
              <a:ext uri="{FF2B5EF4-FFF2-40B4-BE49-F238E27FC236}">
                <a16:creationId xmlns:a16="http://schemas.microsoft.com/office/drawing/2014/main" id="{F2E7CB94-8DE0-6C36-72A3-769CE3BC8BD9}"/>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4"/>
            <a:stretch>
              <a:fillRect l="238" t="-13215" r="-238" b="-600391"/>
            </a:stretch>
          </a:blipFill>
        </p:spPr>
        <p:txBody>
          <a:bodyPr/>
          <a:lstStyle/>
          <a:p>
            <a:endParaRPr lang="en-US"/>
          </a:p>
        </p:txBody>
      </p:sp>
      <p:sp>
        <p:nvSpPr>
          <p:cNvPr id="27" name="TextBox 19">
            <a:extLst>
              <a:ext uri="{FF2B5EF4-FFF2-40B4-BE49-F238E27FC236}">
                <a16:creationId xmlns:a16="http://schemas.microsoft.com/office/drawing/2014/main" id="{58EF9E31-FC8E-FFED-223E-A936EDFF2D6D}"/>
              </a:ext>
            </a:extLst>
          </p:cNvPr>
          <p:cNvSpPr txBox="1"/>
          <p:nvPr/>
        </p:nvSpPr>
        <p:spPr>
          <a:xfrm>
            <a:off x="762000" y="1943052"/>
            <a:ext cx="15908316" cy="538609"/>
          </a:xfrm>
          <a:prstGeom prst="rect">
            <a:avLst/>
          </a:prstGeom>
        </p:spPr>
        <p:txBody>
          <a:bodyPr wrap="square" lIns="0" tIns="0" rIns="0" bIns="0" rtlCol="0" anchor="t">
            <a:spAutoFit/>
          </a:bodyPr>
          <a:lstStyle/>
          <a:p>
            <a:pPr>
              <a:lnSpc>
                <a:spcPts val="4200"/>
              </a:lnSpc>
            </a:pPr>
            <a:r>
              <a:rPr lang="en-US" sz="4000" b="1" dirty="0">
                <a:solidFill>
                  <a:srgbClr val="0000FF"/>
                </a:solidFill>
                <a:latin typeface="+mj-lt"/>
              </a:rPr>
              <a:t>1. Các </a:t>
            </a:r>
            <a:r>
              <a:rPr lang="en-US" sz="4000" b="1" dirty="0" err="1">
                <a:solidFill>
                  <a:srgbClr val="0000FF"/>
                </a:solidFill>
                <a:latin typeface="+mj-lt"/>
              </a:rPr>
              <a:t>phương</a:t>
            </a:r>
            <a:r>
              <a:rPr lang="en-US" sz="4000" b="1" dirty="0">
                <a:solidFill>
                  <a:srgbClr val="0000FF"/>
                </a:solidFill>
                <a:latin typeface="+mj-lt"/>
              </a:rPr>
              <a:t> </a:t>
            </a:r>
            <a:r>
              <a:rPr lang="en-US" sz="4000" b="1" dirty="0" err="1">
                <a:solidFill>
                  <a:srgbClr val="0000FF"/>
                </a:solidFill>
                <a:latin typeface="+mj-lt"/>
              </a:rPr>
              <a:t>pháp</a:t>
            </a:r>
            <a:r>
              <a:rPr lang="en-US" sz="4000" b="1" dirty="0">
                <a:solidFill>
                  <a:srgbClr val="0000FF"/>
                </a:solidFill>
                <a:latin typeface="+mj-lt"/>
              </a:rPr>
              <a:t> </a:t>
            </a:r>
            <a:r>
              <a:rPr lang="en-US" sz="4000" b="1" dirty="0" err="1">
                <a:solidFill>
                  <a:srgbClr val="0000FF"/>
                </a:solidFill>
                <a:latin typeface="+mj-lt"/>
              </a:rPr>
              <a:t>nghiên</a:t>
            </a:r>
            <a:r>
              <a:rPr lang="en-US" sz="4000" b="1" dirty="0">
                <a:solidFill>
                  <a:srgbClr val="0000FF"/>
                </a:solidFill>
                <a:latin typeface="+mj-lt"/>
              </a:rPr>
              <a:t> </a:t>
            </a:r>
            <a:r>
              <a:rPr lang="en-US" sz="4000" b="1" dirty="0" err="1">
                <a:solidFill>
                  <a:srgbClr val="0000FF"/>
                </a:solidFill>
                <a:latin typeface="+mj-lt"/>
              </a:rPr>
              <a:t>cứu</a:t>
            </a:r>
            <a:r>
              <a:rPr lang="en-US" sz="4000" b="1" dirty="0">
                <a:solidFill>
                  <a:srgbClr val="0000FF"/>
                </a:solidFill>
                <a:latin typeface="+mj-lt"/>
              </a:rPr>
              <a:t> </a:t>
            </a:r>
            <a:r>
              <a:rPr lang="en-US" sz="4000" b="1" dirty="0" err="1">
                <a:solidFill>
                  <a:srgbClr val="0000FF"/>
                </a:solidFill>
                <a:latin typeface="+mj-lt"/>
              </a:rPr>
              <a:t>và</a:t>
            </a:r>
            <a:r>
              <a:rPr lang="en-US" sz="4000" b="1" dirty="0">
                <a:solidFill>
                  <a:srgbClr val="0000FF"/>
                </a:solidFill>
                <a:latin typeface="+mj-lt"/>
              </a:rPr>
              <a:t> </a:t>
            </a:r>
            <a:r>
              <a:rPr lang="en-US" sz="4000" b="1" dirty="0" err="1">
                <a:solidFill>
                  <a:srgbClr val="0000FF"/>
                </a:solidFill>
                <a:latin typeface="+mj-lt"/>
              </a:rPr>
              <a:t>học</a:t>
            </a:r>
            <a:r>
              <a:rPr lang="en-US" sz="4000" b="1" dirty="0">
                <a:solidFill>
                  <a:srgbClr val="0000FF"/>
                </a:solidFill>
                <a:latin typeface="+mj-lt"/>
              </a:rPr>
              <a:t> </a:t>
            </a:r>
            <a:r>
              <a:rPr lang="en-US" sz="4000" b="1" dirty="0" err="1">
                <a:solidFill>
                  <a:srgbClr val="0000FF"/>
                </a:solidFill>
                <a:latin typeface="+mj-lt"/>
              </a:rPr>
              <a:t>tập</a:t>
            </a:r>
            <a:r>
              <a:rPr lang="en-US" sz="4000" b="1" dirty="0">
                <a:solidFill>
                  <a:srgbClr val="0000FF"/>
                </a:solidFill>
                <a:latin typeface="+mj-lt"/>
              </a:rPr>
              <a:t> </a:t>
            </a:r>
            <a:r>
              <a:rPr lang="en-US" sz="4000" b="1" dirty="0" err="1">
                <a:solidFill>
                  <a:srgbClr val="0000FF"/>
                </a:solidFill>
                <a:latin typeface="+mj-lt"/>
              </a:rPr>
              <a:t>môn</a:t>
            </a:r>
            <a:r>
              <a:rPr lang="en-US" sz="4000" b="1" dirty="0">
                <a:solidFill>
                  <a:srgbClr val="0000FF"/>
                </a:solidFill>
                <a:latin typeface="+mj-lt"/>
              </a:rPr>
              <a:t> Sinh </a:t>
            </a:r>
            <a:r>
              <a:rPr lang="en-US" sz="4000" b="1" dirty="0" err="1">
                <a:solidFill>
                  <a:srgbClr val="0000FF"/>
                </a:solidFill>
                <a:latin typeface="+mj-lt"/>
              </a:rPr>
              <a:t>học</a:t>
            </a:r>
            <a:r>
              <a:rPr lang="en-US" sz="4000" b="1" dirty="0">
                <a:solidFill>
                  <a:srgbClr val="0000FF"/>
                </a:solidFill>
                <a:latin typeface="+mj-lt"/>
              </a:rPr>
              <a:t> </a:t>
            </a:r>
            <a:r>
              <a:rPr lang="vi-VN" sz="4000" b="1" dirty="0">
                <a:solidFill>
                  <a:srgbClr val="0000FF"/>
                </a:solidFill>
                <a:latin typeface="+mj-lt"/>
              </a:rPr>
              <a:t> </a:t>
            </a:r>
            <a:endParaRPr lang="en-US" sz="4000" b="1" dirty="0">
              <a:solidFill>
                <a:srgbClr val="0000FF"/>
              </a:solidFill>
              <a:latin typeface="+mj-lt"/>
            </a:endParaRPr>
          </a:p>
        </p:txBody>
      </p:sp>
      <p:graphicFrame>
        <p:nvGraphicFramePr>
          <p:cNvPr id="2" name="Table 1">
            <a:extLst>
              <a:ext uri="{FF2B5EF4-FFF2-40B4-BE49-F238E27FC236}">
                <a16:creationId xmlns:a16="http://schemas.microsoft.com/office/drawing/2014/main" id="{F0416C29-AF3D-9A60-833B-D9391E2BA80F}"/>
              </a:ext>
            </a:extLst>
          </p:cNvPr>
          <p:cNvGraphicFramePr>
            <a:graphicFrameLocks noGrp="1"/>
          </p:cNvGraphicFramePr>
          <p:nvPr>
            <p:extLst>
              <p:ext uri="{D42A27DB-BD31-4B8C-83A1-F6EECF244321}">
                <p14:modId xmlns:p14="http://schemas.microsoft.com/office/powerpoint/2010/main" val="869637434"/>
              </p:ext>
            </p:extLst>
          </p:nvPr>
        </p:nvGraphicFramePr>
        <p:xfrm>
          <a:off x="2438400" y="2552700"/>
          <a:ext cx="15355205" cy="7535836"/>
        </p:xfrm>
        <a:graphic>
          <a:graphicData uri="http://schemas.openxmlformats.org/drawingml/2006/table">
            <a:tbl>
              <a:tblPr firstRow="1" firstCol="1" bandRow="1">
                <a:tableStyleId>{5C22544A-7EE6-4342-B048-85BDC9FD1C3A}</a:tableStyleId>
              </a:tblPr>
              <a:tblGrid>
                <a:gridCol w="3539010">
                  <a:extLst>
                    <a:ext uri="{9D8B030D-6E8A-4147-A177-3AD203B41FA5}">
                      <a16:colId xmlns:a16="http://schemas.microsoft.com/office/drawing/2014/main" val="1929115419"/>
                    </a:ext>
                  </a:extLst>
                </a:gridCol>
                <a:gridCol w="3938732">
                  <a:extLst>
                    <a:ext uri="{9D8B030D-6E8A-4147-A177-3AD203B41FA5}">
                      <a16:colId xmlns:a16="http://schemas.microsoft.com/office/drawing/2014/main" val="252556022"/>
                    </a:ext>
                  </a:extLst>
                </a:gridCol>
                <a:gridCol w="4261481">
                  <a:extLst>
                    <a:ext uri="{9D8B030D-6E8A-4147-A177-3AD203B41FA5}">
                      <a16:colId xmlns:a16="http://schemas.microsoft.com/office/drawing/2014/main" val="2445769977"/>
                    </a:ext>
                  </a:extLst>
                </a:gridCol>
                <a:gridCol w="3615982">
                  <a:extLst>
                    <a:ext uri="{9D8B030D-6E8A-4147-A177-3AD203B41FA5}">
                      <a16:colId xmlns:a16="http://schemas.microsoft.com/office/drawing/2014/main" val="1059471267"/>
                    </a:ext>
                  </a:extLst>
                </a:gridCol>
              </a:tblGrid>
              <a:tr h="1686460">
                <a:tc gridSpan="4">
                  <a:txBody>
                    <a:bodyPr/>
                    <a:lstStyle/>
                    <a:p>
                      <a:pPr marL="0" marR="0" algn="ctr">
                        <a:lnSpc>
                          <a:spcPct val="107000"/>
                        </a:lnSpc>
                        <a:spcBef>
                          <a:spcPts val="0"/>
                        </a:spcBef>
                        <a:spcAft>
                          <a:spcPts val="0"/>
                        </a:spcAft>
                      </a:pPr>
                      <a:r>
                        <a:rPr lang="en-US" sz="3000" dirty="0">
                          <a:solidFill>
                            <a:schemeClr val="tx1"/>
                          </a:solidFill>
                        </a:rPr>
                        <a:t>PHIẾU HỌC TẬP SỐ 1: “</a:t>
                      </a:r>
                      <a:r>
                        <a:rPr lang="vi-VN" sz="3000" dirty="0">
                          <a:solidFill>
                            <a:schemeClr val="tx1"/>
                          </a:solidFill>
                          <a:latin typeface="Calibri" panose="020F0502020204030204" pitchFamily="34" charset="0"/>
                          <a:ea typeface="Calibri" panose="020F0502020204030204" pitchFamily="34" charset="0"/>
                          <a:cs typeface="Calibri" panose="020F0502020204030204" pitchFamily="34" charset="0"/>
                        </a:rPr>
                        <a:t>CÁC PHƯƠNG PHÁP NGHIÊN CỨU VÀ HỌC TẬP </a:t>
                      </a:r>
                      <a:endPar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0"/>
                        </a:spcAft>
                      </a:pPr>
                      <a:r>
                        <a:rPr lang="vi-VN" sz="3000" dirty="0">
                          <a:solidFill>
                            <a:schemeClr val="tx1"/>
                          </a:solidFill>
                          <a:latin typeface="Calibri" panose="020F0502020204030204" pitchFamily="34" charset="0"/>
                          <a:ea typeface="Calibri" panose="020F0502020204030204" pitchFamily="34" charset="0"/>
                          <a:cs typeface="Calibri" panose="020F0502020204030204" pitchFamily="34" charset="0"/>
                        </a:rPr>
                        <a:t>MÔN SINH HỌC</a:t>
                      </a:r>
                      <a:r>
                        <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68092198"/>
                  </a:ext>
                </a:extLst>
              </a:tr>
              <a:tr h="2105672">
                <a:tc>
                  <a:txBody>
                    <a:bodyPr/>
                    <a:lstStyle/>
                    <a:p>
                      <a:pPr marL="0" marR="0" indent="180340" algn="ctr">
                        <a:lnSpc>
                          <a:spcPct val="107000"/>
                        </a:lnSpc>
                        <a:spcBef>
                          <a:spcPts val="0"/>
                        </a:spcBef>
                        <a:spcAft>
                          <a:spcPts val="0"/>
                        </a:spcAft>
                      </a:pPr>
                      <a:r>
                        <a:rPr lang="en-US" sz="3000" dirty="0" err="1">
                          <a:solidFill>
                            <a:schemeClr val="tx1"/>
                          </a:solidFill>
                        </a:rPr>
                        <a:t>Các</a:t>
                      </a:r>
                      <a:r>
                        <a:rPr lang="en-US" sz="3000" dirty="0">
                          <a:solidFill>
                            <a:schemeClr val="tx1"/>
                          </a:solidFill>
                        </a:rPr>
                        <a:t> </a:t>
                      </a:r>
                      <a:r>
                        <a:rPr lang="en-US" sz="3000" dirty="0" err="1">
                          <a:solidFill>
                            <a:schemeClr val="tx1"/>
                          </a:solidFill>
                        </a:rPr>
                        <a:t>phương</a:t>
                      </a:r>
                      <a:r>
                        <a:rPr lang="en-US" sz="3000" dirty="0">
                          <a:solidFill>
                            <a:schemeClr val="tx1"/>
                          </a:solidFill>
                        </a:rPr>
                        <a:t> </a:t>
                      </a:r>
                      <a:r>
                        <a:rPr lang="en-US" sz="3000" dirty="0" err="1">
                          <a:solidFill>
                            <a:schemeClr val="tx1"/>
                          </a:solidFill>
                        </a:rPr>
                        <a:t>pháp</a:t>
                      </a:r>
                      <a:r>
                        <a:rPr lang="en-US" sz="3000" dirty="0">
                          <a:solidFill>
                            <a:schemeClr val="tx1"/>
                          </a:solidFill>
                        </a:rPr>
                        <a:t> </a:t>
                      </a:r>
                      <a:r>
                        <a:rPr lang="en-US" sz="3000" dirty="0" err="1">
                          <a:solidFill>
                            <a:schemeClr val="tx1"/>
                          </a:solidFill>
                        </a:rPr>
                        <a:t>nghiên</a:t>
                      </a:r>
                      <a:r>
                        <a:rPr lang="en-US" sz="3000" dirty="0">
                          <a:solidFill>
                            <a:schemeClr val="tx1"/>
                          </a:solidFill>
                        </a:rPr>
                        <a:t> </a:t>
                      </a:r>
                      <a:r>
                        <a:rPr lang="en-US" sz="3000" dirty="0" err="1">
                          <a:solidFill>
                            <a:schemeClr val="tx1"/>
                          </a:solidFill>
                        </a:rPr>
                        <a:t>cứu</a:t>
                      </a:r>
                      <a:r>
                        <a:rPr lang="en-US" sz="3000" dirty="0">
                          <a:solidFill>
                            <a:schemeClr val="tx1"/>
                          </a:solidFill>
                        </a:rPr>
                        <a:t> </a:t>
                      </a:r>
                      <a:r>
                        <a:rPr lang="en-US" sz="3000" dirty="0" err="1">
                          <a:solidFill>
                            <a:schemeClr val="tx1"/>
                          </a:solidFill>
                        </a:rPr>
                        <a:t>và</a:t>
                      </a:r>
                      <a:r>
                        <a:rPr lang="en-US" sz="3000" dirty="0">
                          <a:solidFill>
                            <a:schemeClr val="tx1"/>
                          </a:solidFill>
                        </a:rPr>
                        <a:t> </a:t>
                      </a:r>
                      <a:r>
                        <a:rPr lang="en-US" sz="3000" dirty="0" err="1">
                          <a:solidFill>
                            <a:schemeClr val="tx1"/>
                          </a:solidFill>
                        </a:rPr>
                        <a:t>học</a:t>
                      </a:r>
                      <a:r>
                        <a:rPr lang="en-US" sz="3000" dirty="0">
                          <a:solidFill>
                            <a:schemeClr val="tx1"/>
                          </a:solidFill>
                        </a:rPr>
                        <a:t> </a:t>
                      </a:r>
                      <a:r>
                        <a:rPr lang="en-US" sz="3000" dirty="0" err="1">
                          <a:solidFill>
                            <a:schemeClr val="tx1"/>
                          </a:solidFill>
                        </a:rPr>
                        <a:t>tập</a:t>
                      </a:r>
                      <a:r>
                        <a:rPr lang="en-US" sz="3000" dirty="0">
                          <a:solidFill>
                            <a:schemeClr val="tx1"/>
                          </a:solidFill>
                        </a:rPr>
                        <a:t> </a:t>
                      </a:r>
                      <a:r>
                        <a:rPr lang="en-US" sz="3000" dirty="0" err="1">
                          <a:solidFill>
                            <a:schemeClr val="tx1"/>
                          </a:solidFill>
                        </a:rPr>
                        <a:t>môn</a:t>
                      </a:r>
                      <a:r>
                        <a:rPr lang="en-US" sz="3000" dirty="0">
                          <a:solidFill>
                            <a:schemeClr val="tx1"/>
                          </a:solidFill>
                        </a:rPr>
                        <a:t> Sinh </a:t>
                      </a:r>
                      <a:r>
                        <a:rPr lang="en-US" sz="3000" dirty="0" err="1">
                          <a:solidFill>
                            <a:schemeClr val="tx1"/>
                          </a:solidFill>
                        </a:rPr>
                        <a:t>học</a:t>
                      </a:r>
                      <a:endParaRPr lang="en-US" sz="30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vi-VN" sz="3000" b="1" dirty="0">
                          <a:solidFill>
                            <a:srgbClr val="60A500"/>
                          </a:solidFill>
                          <a:latin typeface="Calibri" panose="020F0502020204030204" pitchFamily="34" charset="0"/>
                          <a:cs typeface="Calibri" panose="020F0502020204030204" pitchFamily="34" charset="0"/>
                        </a:rPr>
                        <a:t>Phương pháp quan sát</a:t>
                      </a:r>
                      <a:endParaRPr lang="en-US" sz="3000" b="1" dirty="0">
                        <a:solidFill>
                          <a:srgbClr val="60A500"/>
                        </a:solidFill>
                        <a:latin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vi-VN" sz="3000" b="1" dirty="0">
                          <a:solidFill>
                            <a:schemeClr val="tx1"/>
                          </a:solidFill>
                          <a:latin typeface="Calibri" panose="020F0502020204030204" pitchFamily="34" charset="0"/>
                          <a:cs typeface="Calibri" panose="020F0502020204030204" pitchFamily="34" charset="0"/>
                        </a:rPr>
                        <a:t>Phương pháp làm việc trong phòng thí nghiệm</a:t>
                      </a:r>
                      <a:endParaRPr lang="en-US" sz="3000" b="1" dirty="0">
                        <a:solidFill>
                          <a:schemeClr val="tx1"/>
                        </a:solidFill>
                        <a:latin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vi-VN" sz="3000" b="1" dirty="0">
                          <a:solidFill>
                            <a:srgbClr val="7030A0"/>
                          </a:solidFill>
                          <a:latin typeface="Calibri" panose="020F0502020204030204" pitchFamily="34" charset="0"/>
                          <a:cs typeface="Calibri" panose="020F0502020204030204" pitchFamily="34" charset="0"/>
                        </a:rPr>
                        <a:t>Phương pháp thực nghiệm khoa học</a:t>
                      </a:r>
                      <a:endParaRPr lang="en-US" sz="3000" b="1" dirty="0">
                        <a:solidFill>
                          <a:srgbClr val="7030A0"/>
                        </a:solidFill>
                        <a:latin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0897337"/>
                  </a:ext>
                </a:extLst>
              </a:tr>
              <a:tr h="1264044">
                <a:tc>
                  <a:txBody>
                    <a:bodyPr/>
                    <a:lstStyle/>
                    <a:p>
                      <a:pPr marL="0" marR="0" algn="ctr">
                        <a:lnSpc>
                          <a:spcPct val="107000"/>
                        </a:lnSpc>
                        <a:spcBef>
                          <a:spcPts val="0"/>
                        </a:spcBef>
                        <a:spcAft>
                          <a:spcPts val="0"/>
                        </a:spcAft>
                      </a:pPr>
                      <a:r>
                        <a:rPr lang="en-US" sz="3000" dirty="0" err="1">
                          <a:solidFill>
                            <a:schemeClr val="tx1"/>
                          </a:solidFill>
                        </a:rPr>
                        <a:t>Khái</a:t>
                      </a:r>
                      <a:r>
                        <a:rPr lang="en-US" sz="3000" dirty="0">
                          <a:solidFill>
                            <a:schemeClr val="tx1"/>
                          </a:solidFill>
                        </a:rPr>
                        <a:t> </a:t>
                      </a:r>
                      <a:r>
                        <a:rPr lang="en-US" sz="3000" dirty="0" err="1">
                          <a:solidFill>
                            <a:schemeClr val="tx1"/>
                          </a:solidFill>
                        </a:rPr>
                        <a:t>niệm</a:t>
                      </a:r>
                      <a:endParaRPr lang="en-US" sz="30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180340" algn="ctr">
                        <a:lnSpc>
                          <a:spcPct val="107000"/>
                        </a:lnSpc>
                        <a:spcBef>
                          <a:spcPts val="0"/>
                        </a:spcBef>
                        <a:spcAft>
                          <a:spcPts val="0"/>
                        </a:spcAft>
                      </a:pPr>
                      <a:r>
                        <a:rPr lang="vi-VN" sz="3000" dirty="0">
                          <a:solidFill>
                            <a:schemeClr val="tx1"/>
                          </a:solidFill>
                        </a:rPr>
                        <a:t> </a:t>
                      </a:r>
                      <a:endParaRPr lang="en-US" sz="30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180340" algn="ctr">
                        <a:lnSpc>
                          <a:spcPct val="107000"/>
                        </a:lnSpc>
                        <a:spcBef>
                          <a:spcPts val="0"/>
                        </a:spcBef>
                        <a:spcAft>
                          <a:spcPts val="0"/>
                        </a:spcAft>
                      </a:pPr>
                      <a:r>
                        <a:rPr lang="vi-VN" sz="3000">
                          <a:solidFill>
                            <a:schemeClr val="tx1"/>
                          </a:solidFill>
                        </a:rPr>
                        <a:t> </a:t>
                      </a:r>
                      <a:endParaRPr lang="en-US" sz="300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180340" algn="ctr">
                        <a:lnSpc>
                          <a:spcPct val="107000"/>
                        </a:lnSpc>
                        <a:spcBef>
                          <a:spcPts val="0"/>
                        </a:spcBef>
                        <a:spcAft>
                          <a:spcPts val="0"/>
                        </a:spcAft>
                      </a:pPr>
                      <a:r>
                        <a:rPr lang="vi-VN" sz="3000">
                          <a:solidFill>
                            <a:schemeClr val="tx1"/>
                          </a:solidFill>
                        </a:rPr>
                        <a:t> </a:t>
                      </a:r>
                      <a:endParaRPr lang="en-US" sz="300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1329921"/>
                  </a:ext>
                </a:extLst>
              </a:tr>
              <a:tr h="1386570">
                <a:tc>
                  <a:txBody>
                    <a:bodyPr/>
                    <a:lstStyle/>
                    <a:p>
                      <a:pPr marL="0" marR="0" algn="ctr">
                        <a:lnSpc>
                          <a:spcPct val="107000"/>
                        </a:lnSpc>
                        <a:spcBef>
                          <a:spcPts val="0"/>
                        </a:spcBef>
                        <a:spcAft>
                          <a:spcPts val="0"/>
                        </a:spcAft>
                      </a:pPr>
                      <a:r>
                        <a:rPr lang="en-US" sz="3000" dirty="0" err="1">
                          <a:solidFill>
                            <a:schemeClr val="tx1"/>
                          </a:solidFill>
                        </a:rPr>
                        <a:t>Các</a:t>
                      </a:r>
                      <a:r>
                        <a:rPr lang="en-US" sz="3000" dirty="0">
                          <a:solidFill>
                            <a:schemeClr val="tx1"/>
                          </a:solidFill>
                        </a:rPr>
                        <a:t> </a:t>
                      </a:r>
                      <a:r>
                        <a:rPr lang="en-US" sz="3000" dirty="0" err="1">
                          <a:solidFill>
                            <a:schemeClr val="tx1"/>
                          </a:solidFill>
                        </a:rPr>
                        <a:t>bước</a:t>
                      </a:r>
                      <a:r>
                        <a:rPr lang="en-US" sz="3000" dirty="0">
                          <a:solidFill>
                            <a:schemeClr val="tx1"/>
                          </a:solidFill>
                        </a:rPr>
                        <a:t> </a:t>
                      </a:r>
                      <a:r>
                        <a:rPr lang="en-US" sz="3000" dirty="0" err="1">
                          <a:solidFill>
                            <a:schemeClr val="tx1"/>
                          </a:solidFill>
                        </a:rPr>
                        <a:t>tiến</a:t>
                      </a:r>
                      <a:r>
                        <a:rPr lang="en-US" sz="3000" dirty="0">
                          <a:solidFill>
                            <a:schemeClr val="tx1"/>
                          </a:solidFill>
                        </a:rPr>
                        <a:t> </a:t>
                      </a:r>
                      <a:r>
                        <a:rPr lang="en-US" sz="3000" dirty="0" err="1">
                          <a:solidFill>
                            <a:schemeClr val="tx1"/>
                          </a:solidFill>
                        </a:rPr>
                        <a:t>hành</a:t>
                      </a:r>
                      <a:endParaRPr lang="en-US" sz="30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180340" algn="ctr">
                        <a:lnSpc>
                          <a:spcPct val="107000"/>
                        </a:lnSpc>
                        <a:spcBef>
                          <a:spcPts val="0"/>
                        </a:spcBef>
                        <a:spcAft>
                          <a:spcPts val="0"/>
                        </a:spcAft>
                      </a:pPr>
                      <a:r>
                        <a:rPr lang="vi-VN" sz="3000">
                          <a:solidFill>
                            <a:schemeClr val="tx1"/>
                          </a:solidFill>
                        </a:rPr>
                        <a:t> </a:t>
                      </a:r>
                      <a:endParaRPr lang="en-US" sz="300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180340" algn="ctr">
                        <a:lnSpc>
                          <a:spcPct val="107000"/>
                        </a:lnSpc>
                        <a:spcBef>
                          <a:spcPts val="0"/>
                        </a:spcBef>
                        <a:spcAft>
                          <a:spcPts val="0"/>
                        </a:spcAft>
                      </a:pPr>
                      <a:r>
                        <a:rPr lang="vi-VN" sz="3000" dirty="0">
                          <a:solidFill>
                            <a:schemeClr val="tx1"/>
                          </a:solidFill>
                        </a:rPr>
                        <a:t> </a:t>
                      </a:r>
                      <a:endParaRPr lang="en-US" sz="30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180340" algn="ctr">
                        <a:lnSpc>
                          <a:spcPct val="107000"/>
                        </a:lnSpc>
                        <a:spcBef>
                          <a:spcPts val="0"/>
                        </a:spcBef>
                        <a:spcAft>
                          <a:spcPts val="0"/>
                        </a:spcAft>
                      </a:pPr>
                      <a:r>
                        <a:rPr lang="vi-VN" sz="3000">
                          <a:solidFill>
                            <a:schemeClr val="tx1"/>
                          </a:solidFill>
                        </a:rPr>
                        <a:t> </a:t>
                      </a:r>
                      <a:endParaRPr lang="en-US" sz="300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6738363"/>
                  </a:ext>
                </a:extLst>
              </a:tr>
              <a:tr h="1093090">
                <a:tc>
                  <a:txBody>
                    <a:bodyPr/>
                    <a:lstStyle/>
                    <a:p>
                      <a:pPr marL="0" marR="0" algn="ctr">
                        <a:lnSpc>
                          <a:spcPct val="107000"/>
                        </a:lnSpc>
                        <a:spcBef>
                          <a:spcPts val="0"/>
                        </a:spcBef>
                        <a:spcAft>
                          <a:spcPts val="0"/>
                        </a:spcAft>
                      </a:pPr>
                      <a:r>
                        <a:rPr lang="en-US" sz="3000" dirty="0" err="1">
                          <a:solidFill>
                            <a:schemeClr val="tx1"/>
                          </a:solidFill>
                        </a:rPr>
                        <a:t>Ví</a:t>
                      </a:r>
                      <a:r>
                        <a:rPr lang="en-US" sz="3000" dirty="0">
                          <a:solidFill>
                            <a:schemeClr val="tx1"/>
                          </a:solidFill>
                        </a:rPr>
                        <a:t> </a:t>
                      </a:r>
                      <a:r>
                        <a:rPr lang="en-US" sz="3000" dirty="0" err="1">
                          <a:solidFill>
                            <a:schemeClr val="tx1"/>
                          </a:solidFill>
                        </a:rPr>
                        <a:t>dụ</a:t>
                      </a:r>
                      <a:endParaRPr lang="en-US" sz="3000" dirty="0">
                        <a:solidFill>
                          <a:schemeClr val="tx1"/>
                        </a:solidFill>
                      </a:endParaRPr>
                    </a:p>
                    <a:p>
                      <a:pPr marL="0" marR="0" algn="ctr">
                        <a:lnSpc>
                          <a:spcPct val="107000"/>
                        </a:lnSpc>
                        <a:spcBef>
                          <a:spcPts val="0"/>
                        </a:spcBef>
                        <a:spcAft>
                          <a:spcPts val="0"/>
                        </a:spcAft>
                      </a:pPr>
                      <a:endParaRPr lang="en-US" sz="30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180340" algn="ctr">
                        <a:lnSpc>
                          <a:spcPct val="107000"/>
                        </a:lnSpc>
                        <a:spcBef>
                          <a:spcPts val="0"/>
                        </a:spcBef>
                        <a:spcAft>
                          <a:spcPts val="0"/>
                        </a:spcAft>
                      </a:pPr>
                      <a:r>
                        <a:rPr lang="vi-VN" sz="3000">
                          <a:solidFill>
                            <a:schemeClr val="tx1"/>
                          </a:solidFill>
                        </a:rPr>
                        <a:t> </a:t>
                      </a:r>
                      <a:endParaRPr lang="en-US" sz="300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180340" algn="ctr">
                        <a:lnSpc>
                          <a:spcPct val="107000"/>
                        </a:lnSpc>
                        <a:spcBef>
                          <a:spcPts val="0"/>
                        </a:spcBef>
                        <a:spcAft>
                          <a:spcPts val="0"/>
                        </a:spcAft>
                      </a:pPr>
                      <a:r>
                        <a:rPr lang="vi-VN" sz="3000" dirty="0">
                          <a:solidFill>
                            <a:schemeClr val="tx1"/>
                          </a:solidFill>
                        </a:rPr>
                        <a:t> </a:t>
                      </a:r>
                      <a:endParaRPr lang="en-US" sz="30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180340" algn="ctr">
                        <a:lnSpc>
                          <a:spcPct val="107000"/>
                        </a:lnSpc>
                        <a:spcBef>
                          <a:spcPts val="0"/>
                        </a:spcBef>
                        <a:spcAft>
                          <a:spcPts val="0"/>
                        </a:spcAft>
                      </a:pPr>
                      <a:r>
                        <a:rPr lang="vi-VN" sz="3000" dirty="0">
                          <a:solidFill>
                            <a:schemeClr val="tx1"/>
                          </a:solidFill>
                        </a:rPr>
                        <a:t> </a:t>
                      </a:r>
                      <a:endParaRPr lang="en-US" sz="3000" dirty="0">
                        <a:solidFill>
                          <a:schemeClr val="tx1"/>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4172360"/>
                  </a:ext>
                </a:extLst>
              </a:tr>
            </a:tbl>
          </a:graphicData>
        </a:graphic>
      </p:graphicFrame>
      <p:sp>
        <p:nvSpPr>
          <p:cNvPr id="7"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3267921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F2E7CB94-8DE0-6C36-72A3-769CE3BC8BD9}"/>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3"/>
            <a:stretch>
              <a:fillRect l="238" t="-13215" r="-238" b="-600391"/>
            </a:stretch>
          </a:blipFill>
        </p:spPr>
        <p:txBody>
          <a:bodyPr/>
          <a:lstStyle/>
          <a:p>
            <a:endParaRPr lang="en-US"/>
          </a:p>
        </p:txBody>
      </p:sp>
      <p:sp>
        <p:nvSpPr>
          <p:cNvPr id="27" name="TextBox 19">
            <a:extLst>
              <a:ext uri="{FF2B5EF4-FFF2-40B4-BE49-F238E27FC236}">
                <a16:creationId xmlns:a16="http://schemas.microsoft.com/office/drawing/2014/main" id="{58EF9E31-FC8E-FFED-223E-A936EDFF2D6D}"/>
              </a:ext>
            </a:extLst>
          </p:cNvPr>
          <p:cNvSpPr txBox="1"/>
          <p:nvPr/>
        </p:nvSpPr>
        <p:spPr>
          <a:xfrm>
            <a:off x="1189842" y="1733865"/>
            <a:ext cx="15908316" cy="538609"/>
          </a:xfrm>
          <a:prstGeom prst="rect">
            <a:avLst/>
          </a:prstGeom>
        </p:spPr>
        <p:txBody>
          <a:bodyPr wrap="square" lIns="0" tIns="0" rIns="0" bIns="0" rtlCol="0" anchor="t">
            <a:spAutoFit/>
          </a:bodyPr>
          <a:lstStyle/>
          <a:p>
            <a:pPr>
              <a:lnSpc>
                <a:spcPts val="4200"/>
              </a:lnSpc>
            </a:pPr>
            <a:r>
              <a:rPr lang="en-US" sz="4000" b="1" dirty="0">
                <a:solidFill>
                  <a:srgbClr val="0000FF"/>
                </a:solidFill>
                <a:latin typeface="+mj-lt"/>
              </a:rPr>
              <a:t>1. Các </a:t>
            </a:r>
            <a:r>
              <a:rPr lang="en-US" sz="4000" b="1" dirty="0" err="1">
                <a:solidFill>
                  <a:srgbClr val="0000FF"/>
                </a:solidFill>
                <a:latin typeface="+mj-lt"/>
              </a:rPr>
              <a:t>phương</a:t>
            </a:r>
            <a:r>
              <a:rPr lang="en-US" sz="4000" b="1" dirty="0">
                <a:solidFill>
                  <a:srgbClr val="0000FF"/>
                </a:solidFill>
                <a:latin typeface="+mj-lt"/>
              </a:rPr>
              <a:t> </a:t>
            </a:r>
            <a:r>
              <a:rPr lang="en-US" sz="4000" b="1" dirty="0" err="1">
                <a:solidFill>
                  <a:srgbClr val="0000FF"/>
                </a:solidFill>
                <a:latin typeface="+mj-lt"/>
              </a:rPr>
              <a:t>pháp</a:t>
            </a:r>
            <a:r>
              <a:rPr lang="en-US" sz="4000" b="1" dirty="0">
                <a:solidFill>
                  <a:srgbClr val="0000FF"/>
                </a:solidFill>
                <a:latin typeface="+mj-lt"/>
              </a:rPr>
              <a:t> </a:t>
            </a:r>
            <a:r>
              <a:rPr lang="en-US" sz="4000" b="1" dirty="0" err="1">
                <a:solidFill>
                  <a:srgbClr val="0000FF"/>
                </a:solidFill>
                <a:latin typeface="+mj-lt"/>
              </a:rPr>
              <a:t>nghiên</a:t>
            </a:r>
            <a:r>
              <a:rPr lang="en-US" sz="4000" b="1" dirty="0">
                <a:solidFill>
                  <a:srgbClr val="0000FF"/>
                </a:solidFill>
                <a:latin typeface="+mj-lt"/>
              </a:rPr>
              <a:t> </a:t>
            </a:r>
            <a:r>
              <a:rPr lang="en-US" sz="4000" b="1" dirty="0" err="1">
                <a:solidFill>
                  <a:srgbClr val="0000FF"/>
                </a:solidFill>
                <a:latin typeface="+mj-lt"/>
              </a:rPr>
              <a:t>cứu</a:t>
            </a:r>
            <a:r>
              <a:rPr lang="en-US" sz="4000" b="1" dirty="0">
                <a:solidFill>
                  <a:srgbClr val="0000FF"/>
                </a:solidFill>
                <a:latin typeface="+mj-lt"/>
              </a:rPr>
              <a:t> </a:t>
            </a:r>
            <a:r>
              <a:rPr lang="en-US" sz="4000" b="1" dirty="0" err="1">
                <a:solidFill>
                  <a:srgbClr val="0000FF"/>
                </a:solidFill>
                <a:latin typeface="+mj-lt"/>
              </a:rPr>
              <a:t>và</a:t>
            </a:r>
            <a:r>
              <a:rPr lang="en-US" sz="4000" b="1" dirty="0">
                <a:solidFill>
                  <a:srgbClr val="0000FF"/>
                </a:solidFill>
                <a:latin typeface="+mj-lt"/>
              </a:rPr>
              <a:t> </a:t>
            </a:r>
            <a:r>
              <a:rPr lang="en-US" sz="4000" b="1" dirty="0" err="1">
                <a:solidFill>
                  <a:srgbClr val="0000FF"/>
                </a:solidFill>
                <a:latin typeface="+mj-lt"/>
              </a:rPr>
              <a:t>học</a:t>
            </a:r>
            <a:r>
              <a:rPr lang="en-US" sz="4000" b="1" dirty="0">
                <a:solidFill>
                  <a:srgbClr val="0000FF"/>
                </a:solidFill>
                <a:latin typeface="+mj-lt"/>
              </a:rPr>
              <a:t> </a:t>
            </a:r>
            <a:r>
              <a:rPr lang="en-US" sz="4000" b="1" dirty="0" err="1">
                <a:solidFill>
                  <a:srgbClr val="0000FF"/>
                </a:solidFill>
                <a:latin typeface="+mj-lt"/>
              </a:rPr>
              <a:t>tập</a:t>
            </a:r>
            <a:r>
              <a:rPr lang="en-US" sz="4000" b="1" dirty="0">
                <a:solidFill>
                  <a:srgbClr val="0000FF"/>
                </a:solidFill>
                <a:latin typeface="+mj-lt"/>
              </a:rPr>
              <a:t> </a:t>
            </a:r>
            <a:r>
              <a:rPr lang="en-US" sz="4000" b="1" dirty="0" err="1">
                <a:solidFill>
                  <a:srgbClr val="0000FF"/>
                </a:solidFill>
                <a:latin typeface="+mj-lt"/>
              </a:rPr>
              <a:t>môn</a:t>
            </a:r>
            <a:r>
              <a:rPr lang="en-US" sz="4000" b="1" dirty="0">
                <a:solidFill>
                  <a:srgbClr val="0000FF"/>
                </a:solidFill>
                <a:latin typeface="+mj-lt"/>
              </a:rPr>
              <a:t> Sinh </a:t>
            </a:r>
            <a:r>
              <a:rPr lang="en-US" sz="4000" b="1" dirty="0" err="1">
                <a:solidFill>
                  <a:srgbClr val="0000FF"/>
                </a:solidFill>
                <a:latin typeface="+mj-lt"/>
              </a:rPr>
              <a:t>học</a:t>
            </a:r>
            <a:r>
              <a:rPr lang="en-US" sz="4000" b="1" dirty="0">
                <a:solidFill>
                  <a:srgbClr val="0000FF"/>
                </a:solidFill>
                <a:latin typeface="+mj-lt"/>
              </a:rPr>
              <a:t> </a:t>
            </a:r>
            <a:r>
              <a:rPr lang="vi-VN" sz="4000" b="1" dirty="0">
                <a:solidFill>
                  <a:srgbClr val="0000FF"/>
                </a:solidFill>
                <a:latin typeface="+mj-lt"/>
              </a:rPr>
              <a:t> </a:t>
            </a:r>
            <a:endParaRPr lang="en-US" sz="4000" b="1" dirty="0">
              <a:solidFill>
                <a:srgbClr val="0000FF"/>
              </a:solidFill>
              <a:latin typeface="+mj-lt"/>
            </a:endParaRPr>
          </a:p>
        </p:txBody>
      </p:sp>
      <p:graphicFrame>
        <p:nvGraphicFramePr>
          <p:cNvPr id="5" name="Table 4">
            <a:extLst>
              <a:ext uri="{FF2B5EF4-FFF2-40B4-BE49-F238E27FC236}">
                <a16:creationId xmlns:a16="http://schemas.microsoft.com/office/drawing/2014/main" id="{95FD69E9-F547-E2A3-6885-8E5863431D36}"/>
              </a:ext>
            </a:extLst>
          </p:cNvPr>
          <p:cNvGraphicFramePr>
            <a:graphicFrameLocks noGrp="1"/>
          </p:cNvGraphicFramePr>
          <p:nvPr>
            <p:extLst>
              <p:ext uri="{D42A27DB-BD31-4B8C-83A1-F6EECF244321}">
                <p14:modId xmlns:p14="http://schemas.microsoft.com/office/powerpoint/2010/main" val="4077451630"/>
              </p:ext>
            </p:extLst>
          </p:nvPr>
        </p:nvGraphicFramePr>
        <p:xfrm>
          <a:off x="405487" y="2705100"/>
          <a:ext cx="17425313" cy="6798675"/>
        </p:xfrm>
        <a:graphic>
          <a:graphicData uri="http://schemas.openxmlformats.org/drawingml/2006/table">
            <a:tbl>
              <a:tblPr firstRow="1" firstCol="1" bandRow="1">
                <a:tableStyleId>{5C22544A-7EE6-4342-B048-85BDC9FD1C3A}</a:tableStyleId>
              </a:tblPr>
              <a:tblGrid>
                <a:gridCol w="3700384">
                  <a:extLst>
                    <a:ext uri="{9D8B030D-6E8A-4147-A177-3AD203B41FA5}">
                      <a16:colId xmlns:a16="http://schemas.microsoft.com/office/drawing/2014/main" val="196769479"/>
                    </a:ext>
                  </a:extLst>
                </a:gridCol>
                <a:gridCol w="3777475">
                  <a:extLst>
                    <a:ext uri="{9D8B030D-6E8A-4147-A177-3AD203B41FA5}">
                      <a16:colId xmlns:a16="http://schemas.microsoft.com/office/drawing/2014/main" val="81226146"/>
                    </a:ext>
                  </a:extLst>
                </a:gridCol>
                <a:gridCol w="4994454">
                  <a:extLst>
                    <a:ext uri="{9D8B030D-6E8A-4147-A177-3AD203B41FA5}">
                      <a16:colId xmlns:a16="http://schemas.microsoft.com/office/drawing/2014/main" val="2590435563"/>
                    </a:ext>
                  </a:extLst>
                </a:gridCol>
                <a:gridCol w="4953000">
                  <a:extLst>
                    <a:ext uri="{9D8B030D-6E8A-4147-A177-3AD203B41FA5}">
                      <a16:colId xmlns:a16="http://schemas.microsoft.com/office/drawing/2014/main" val="654617280"/>
                    </a:ext>
                  </a:extLst>
                </a:gridCol>
              </a:tblGrid>
              <a:tr h="1013487">
                <a:tc gridSpan="4">
                  <a:txBody>
                    <a:bodyPr/>
                    <a:lstStyle/>
                    <a:p>
                      <a:pPr marL="0" marR="0" algn="ctr">
                        <a:lnSpc>
                          <a:spcPct val="107000"/>
                        </a:lnSpc>
                        <a:spcBef>
                          <a:spcPts val="0"/>
                        </a:spcBef>
                        <a:spcAft>
                          <a:spcPts val="0"/>
                        </a:spcAft>
                      </a:pPr>
                      <a:r>
                        <a:rPr lang="en-US" sz="3000" dirty="0">
                          <a:solidFill>
                            <a:schemeClr val="tx1"/>
                          </a:solidFill>
                          <a:latin typeface="+mj-lt"/>
                        </a:rPr>
                        <a:t>PHIẾU HỌC TẬP SỐ 1: “</a:t>
                      </a:r>
                      <a:r>
                        <a:rPr lang="vi-VN" sz="3000" dirty="0">
                          <a:solidFill>
                            <a:schemeClr val="tx1"/>
                          </a:solidFill>
                          <a:latin typeface="Calibri" panose="020F0502020204030204" pitchFamily="34" charset="0"/>
                          <a:ea typeface="Calibri" panose="020F0502020204030204" pitchFamily="34" charset="0"/>
                          <a:cs typeface="Calibri" panose="020F0502020204030204" pitchFamily="34" charset="0"/>
                        </a:rPr>
                        <a:t>CÁC PHƯƠNG PHÁP NGHIÊN CỨU </a:t>
                      </a:r>
                      <a:endPar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0"/>
                        </a:spcAft>
                      </a:pPr>
                      <a:r>
                        <a:rPr lang="vi-VN" sz="3000" dirty="0">
                          <a:solidFill>
                            <a:schemeClr val="tx1"/>
                          </a:solidFill>
                          <a:latin typeface="Calibri" panose="020F0502020204030204" pitchFamily="34" charset="0"/>
                          <a:ea typeface="Calibri" panose="020F0502020204030204" pitchFamily="34" charset="0"/>
                          <a:cs typeface="Calibri" panose="020F0502020204030204" pitchFamily="34" charset="0"/>
                        </a:rPr>
                        <a:t>VÀ HỌC TẬP MÔN SINH HỌC</a:t>
                      </a:r>
                      <a:r>
                        <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85954010"/>
                  </a:ext>
                </a:extLst>
              </a:tr>
              <a:tr h="1814402">
                <a:tc>
                  <a:txBody>
                    <a:bodyPr/>
                    <a:lstStyle/>
                    <a:p>
                      <a:pPr marL="0" marR="0" algn="ctr">
                        <a:lnSpc>
                          <a:spcPct val="107000"/>
                        </a:lnSpc>
                        <a:spcBef>
                          <a:spcPts val="0"/>
                        </a:spcBef>
                        <a:spcAft>
                          <a:spcPts val="0"/>
                        </a:spcAft>
                      </a:pPr>
                      <a:r>
                        <a:rPr lang="en-US" sz="3000" b="1" dirty="0" err="1">
                          <a:solidFill>
                            <a:schemeClr val="tx1"/>
                          </a:solidFill>
                          <a:latin typeface="+mj-lt"/>
                        </a:rPr>
                        <a:t>Các</a:t>
                      </a:r>
                      <a:r>
                        <a:rPr lang="en-US" sz="3000" b="1" dirty="0">
                          <a:solidFill>
                            <a:schemeClr val="tx1"/>
                          </a:solidFill>
                          <a:latin typeface="+mj-lt"/>
                        </a:rPr>
                        <a:t> </a:t>
                      </a:r>
                      <a:r>
                        <a:rPr lang="en-US" sz="3000" b="1" dirty="0" err="1">
                          <a:solidFill>
                            <a:schemeClr val="tx1"/>
                          </a:solidFill>
                          <a:latin typeface="+mj-lt"/>
                        </a:rPr>
                        <a:t>phương</a:t>
                      </a:r>
                      <a:r>
                        <a:rPr lang="en-US" sz="3000" b="1" dirty="0">
                          <a:solidFill>
                            <a:schemeClr val="tx1"/>
                          </a:solidFill>
                          <a:latin typeface="+mj-lt"/>
                        </a:rPr>
                        <a:t> </a:t>
                      </a:r>
                      <a:r>
                        <a:rPr lang="en-US" sz="3000" b="1" dirty="0" err="1">
                          <a:solidFill>
                            <a:schemeClr val="tx1"/>
                          </a:solidFill>
                          <a:latin typeface="+mj-lt"/>
                        </a:rPr>
                        <a:t>pháp</a:t>
                      </a:r>
                      <a:r>
                        <a:rPr lang="en-US" sz="3000" b="1" dirty="0">
                          <a:solidFill>
                            <a:schemeClr val="tx1"/>
                          </a:solidFill>
                          <a:latin typeface="+mj-lt"/>
                        </a:rPr>
                        <a:t> </a:t>
                      </a:r>
                      <a:r>
                        <a:rPr lang="en-US" sz="3000" b="1" dirty="0" err="1">
                          <a:solidFill>
                            <a:schemeClr val="tx1"/>
                          </a:solidFill>
                          <a:latin typeface="+mj-lt"/>
                        </a:rPr>
                        <a:t>nghiên</a:t>
                      </a:r>
                      <a:r>
                        <a:rPr lang="en-US" sz="3000" b="1" dirty="0">
                          <a:solidFill>
                            <a:schemeClr val="tx1"/>
                          </a:solidFill>
                          <a:latin typeface="+mj-lt"/>
                        </a:rPr>
                        <a:t> </a:t>
                      </a:r>
                      <a:r>
                        <a:rPr lang="en-US" sz="3000" b="1" dirty="0" err="1">
                          <a:solidFill>
                            <a:schemeClr val="tx1"/>
                          </a:solidFill>
                          <a:latin typeface="+mj-lt"/>
                        </a:rPr>
                        <a:t>cứu</a:t>
                      </a:r>
                      <a:r>
                        <a:rPr lang="en-US" sz="3000" b="1" dirty="0">
                          <a:solidFill>
                            <a:schemeClr val="tx1"/>
                          </a:solidFill>
                          <a:latin typeface="+mj-lt"/>
                        </a:rPr>
                        <a:t> </a:t>
                      </a:r>
                      <a:r>
                        <a:rPr lang="en-US" sz="3000" b="1" dirty="0" err="1">
                          <a:solidFill>
                            <a:schemeClr val="tx1"/>
                          </a:solidFill>
                          <a:latin typeface="+mj-lt"/>
                        </a:rPr>
                        <a:t>và</a:t>
                      </a:r>
                      <a:r>
                        <a:rPr lang="en-US" sz="3000" b="1" dirty="0">
                          <a:solidFill>
                            <a:schemeClr val="tx1"/>
                          </a:solidFill>
                          <a:latin typeface="+mj-lt"/>
                        </a:rPr>
                        <a:t> </a:t>
                      </a:r>
                      <a:r>
                        <a:rPr lang="en-US" sz="3000" b="1" dirty="0" err="1">
                          <a:solidFill>
                            <a:schemeClr val="tx1"/>
                          </a:solidFill>
                          <a:latin typeface="+mj-lt"/>
                        </a:rPr>
                        <a:t>học</a:t>
                      </a:r>
                      <a:r>
                        <a:rPr lang="en-US" sz="3000" b="1" dirty="0">
                          <a:solidFill>
                            <a:schemeClr val="tx1"/>
                          </a:solidFill>
                          <a:latin typeface="+mj-lt"/>
                        </a:rPr>
                        <a:t> </a:t>
                      </a:r>
                      <a:r>
                        <a:rPr lang="en-US" sz="3000" b="1" dirty="0" err="1">
                          <a:solidFill>
                            <a:schemeClr val="tx1"/>
                          </a:solidFill>
                          <a:latin typeface="+mj-lt"/>
                        </a:rPr>
                        <a:t>tập</a:t>
                      </a:r>
                      <a:r>
                        <a:rPr lang="en-US" sz="3000" b="1" dirty="0">
                          <a:solidFill>
                            <a:schemeClr val="tx1"/>
                          </a:solidFill>
                          <a:latin typeface="+mj-lt"/>
                        </a:rPr>
                        <a:t> </a:t>
                      </a:r>
                      <a:r>
                        <a:rPr lang="en-US" sz="3000" b="1" dirty="0" err="1">
                          <a:solidFill>
                            <a:schemeClr val="tx1"/>
                          </a:solidFill>
                          <a:latin typeface="+mj-lt"/>
                        </a:rPr>
                        <a:t>môn</a:t>
                      </a:r>
                      <a:r>
                        <a:rPr lang="en-US" sz="3000" b="1" dirty="0">
                          <a:solidFill>
                            <a:schemeClr val="tx1"/>
                          </a:solidFill>
                          <a:latin typeface="+mj-lt"/>
                        </a:rPr>
                        <a:t> Sinh </a:t>
                      </a:r>
                      <a:r>
                        <a:rPr lang="en-US" sz="3000" b="1" dirty="0" err="1">
                          <a:solidFill>
                            <a:schemeClr val="tx1"/>
                          </a:solidFill>
                          <a:latin typeface="+mj-lt"/>
                        </a:rPr>
                        <a:t>học</a:t>
                      </a:r>
                      <a:endParaRPr lang="en-US" sz="3000" b="1" dirty="0">
                        <a:solidFill>
                          <a:schemeClr val="tx1"/>
                        </a:solidFill>
                        <a:latin typeface="+mj-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vi-VN" sz="3000" b="1" dirty="0">
                          <a:solidFill>
                            <a:srgbClr val="60A500"/>
                          </a:solidFill>
                          <a:latin typeface="Calibri" panose="020F0502020204030204" pitchFamily="34" charset="0"/>
                          <a:ea typeface="Calibri" panose="020F0502020204030204" pitchFamily="34" charset="0"/>
                          <a:cs typeface="Calibri" panose="020F0502020204030204" pitchFamily="34" charset="0"/>
                        </a:rPr>
                        <a:t>Phương pháp </a:t>
                      </a:r>
                      <a:endParaRPr lang="en-US" sz="3000" b="1" dirty="0">
                        <a:solidFill>
                          <a:srgbClr val="60A500"/>
                        </a:solidFill>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0"/>
                        </a:spcAft>
                      </a:pPr>
                      <a:r>
                        <a:rPr lang="vi-VN" sz="3000" b="1" dirty="0">
                          <a:solidFill>
                            <a:srgbClr val="60A500"/>
                          </a:solidFill>
                          <a:latin typeface="Calibri" panose="020F0502020204030204" pitchFamily="34" charset="0"/>
                          <a:ea typeface="Calibri" panose="020F0502020204030204" pitchFamily="34" charset="0"/>
                          <a:cs typeface="Calibri" panose="020F0502020204030204" pitchFamily="34" charset="0"/>
                        </a:rPr>
                        <a:t>quan sát</a:t>
                      </a:r>
                      <a:endParaRPr lang="en-US" sz="3000" b="1" dirty="0">
                        <a:solidFill>
                          <a:srgbClr val="60A500"/>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vi-VN" sz="3000" b="1" dirty="0">
                          <a:solidFill>
                            <a:schemeClr val="tx1"/>
                          </a:solidFill>
                          <a:latin typeface="Calibri" panose="020F0502020204030204" pitchFamily="34" charset="0"/>
                          <a:ea typeface="Calibri" panose="020F0502020204030204" pitchFamily="34" charset="0"/>
                          <a:cs typeface="Calibri" panose="020F0502020204030204" pitchFamily="34" charset="0"/>
                        </a:rPr>
                        <a:t>Phương pháp làm việc trong phòng thí nghiệm</a:t>
                      </a:r>
                      <a:endParaRPr lang="en-US" sz="3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vi-VN" sz="3000" b="1" dirty="0">
                          <a:solidFill>
                            <a:srgbClr val="7030A0"/>
                          </a:solidFill>
                          <a:latin typeface="Calibri" panose="020F0502020204030204" pitchFamily="34" charset="0"/>
                          <a:ea typeface="Calibri" panose="020F0502020204030204" pitchFamily="34" charset="0"/>
                          <a:cs typeface="Calibri" panose="020F0502020204030204" pitchFamily="34" charset="0"/>
                        </a:rPr>
                        <a:t>Phương pháp </a:t>
                      </a:r>
                      <a:endParaRPr lang="en-US" sz="3000" b="1" dirty="0">
                        <a:solidFill>
                          <a:srgbClr val="7030A0"/>
                        </a:solidFill>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0"/>
                        </a:spcAft>
                      </a:pPr>
                      <a:r>
                        <a:rPr lang="vi-VN" sz="3000" b="1" dirty="0">
                          <a:solidFill>
                            <a:srgbClr val="7030A0"/>
                          </a:solidFill>
                          <a:latin typeface="Calibri" panose="020F0502020204030204" pitchFamily="34" charset="0"/>
                          <a:ea typeface="Calibri" panose="020F0502020204030204" pitchFamily="34" charset="0"/>
                          <a:cs typeface="Calibri" panose="020F0502020204030204" pitchFamily="34" charset="0"/>
                        </a:rPr>
                        <a:t>thực nghiệm khoa học</a:t>
                      </a:r>
                      <a:endParaRPr lang="en-US" sz="3000" b="1" dirty="0">
                        <a:solidFill>
                          <a:srgbClr val="7030A0"/>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8096258"/>
                  </a:ext>
                </a:extLst>
              </a:tr>
              <a:tr h="3970786">
                <a:tc>
                  <a:txBody>
                    <a:bodyPr/>
                    <a:lstStyle/>
                    <a:p>
                      <a:pPr marL="0" marR="0" algn="ctr">
                        <a:lnSpc>
                          <a:spcPct val="107000"/>
                        </a:lnSpc>
                        <a:spcBef>
                          <a:spcPts val="0"/>
                        </a:spcBef>
                        <a:spcAft>
                          <a:spcPts val="0"/>
                        </a:spcAft>
                      </a:pPr>
                      <a:r>
                        <a:rPr lang="en-US" sz="3000" dirty="0" err="1">
                          <a:solidFill>
                            <a:schemeClr val="tx1"/>
                          </a:solidFill>
                          <a:latin typeface="+mj-lt"/>
                        </a:rPr>
                        <a:t>Khái</a:t>
                      </a:r>
                      <a:r>
                        <a:rPr lang="en-US" sz="3000" dirty="0">
                          <a:solidFill>
                            <a:schemeClr val="tx1"/>
                          </a:solidFill>
                          <a:latin typeface="+mj-lt"/>
                        </a:rPr>
                        <a:t> </a:t>
                      </a:r>
                      <a:r>
                        <a:rPr lang="en-US" sz="3000" dirty="0" err="1">
                          <a:solidFill>
                            <a:schemeClr val="tx1"/>
                          </a:solidFill>
                          <a:latin typeface="+mj-lt"/>
                        </a:rPr>
                        <a:t>niệm</a:t>
                      </a:r>
                      <a:endParaRPr lang="en-US" sz="3000" dirty="0">
                        <a:solidFill>
                          <a:schemeClr val="tx1"/>
                        </a:solidFill>
                        <a:latin typeface="+mj-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07000"/>
                        </a:lnSpc>
                        <a:spcBef>
                          <a:spcPts val="0"/>
                        </a:spcBef>
                        <a:spcAft>
                          <a:spcPts val="0"/>
                        </a:spcAft>
                      </a:pPr>
                      <a:r>
                        <a:rPr lang="en-US" sz="3000" dirty="0" err="1">
                          <a:solidFill>
                            <a:srgbClr val="60A500"/>
                          </a:solidFill>
                          <a:latin typeface="+mj-lt"/>
                        </a:rPr>
                        <a:t>Sử</a:t>
                      </a:r>
                      <a:r>
                        <a:rPr lang="en-US" sz="3000" dirty="0">
                          <a:solidFill>
                            <a:srgbClr val="60A500"/>
                          </a:solidFill>
                          <a:latin typeface="+mj-lt"/>
                        </a:rPr>
                        <a:t> </a:t>
                      </a:r>
                      <a:r>
                        <a:rPr lang="en-US" sz="3000" dirty="0" err="1">
                          <a:solidFill>
                            <a:srgbClr val="60A500"/>
                          </a:solidFill>
                          <a:latin typeface="+mj-lt"/>
                        </a:rPr>
                        <a:t>dụng</a:t>
                      </a:r>
                      <a:r>
                        <a:rPr lang="en-US" sz="3000" dirty="0">
                          <a:solidFill>
                            <a:srgbClr val="60A500"/>
                          </a:solidFill>
                          <a:latin typeface="+mj-lt"/>
                        </a:rPr>
                        <a:t> tri </a:t>
                      </a:r>
                      <a:r>
                        <a:rPr lang="en-US" sz="3000" dirty="0" err="1">
                          <a:solidFill>
                            <a:srgbClr val="60A500"/>
                          </a:solidFill>
                          <a:latin typeface="+mj-lt"/>
                        </a:rPr>
                        <a:t>giác</a:t>
                      </a:r>
                      <a:r>
                        <a:rPr lang="en-US" sz="3000" dirty="0">
                          <a:solidFill>
                            <a:srgbClr val="60A500"/>
                          </a:solidFill>
                          <a:latin typeface="+mj-lt"/>
                        </a:rPr>
                        <a:t> </a:t>
                      </a:r>
                      <a:r>
                        <a:rPr lang="en-US" sz="3000" dirty="0" err="1">
                          <a:solidFill>
                            <a:srgbClr val="60A500"/>
                          </a:solidFill>
                          <a:latin typeface="+mj-lt"/>
                        </a:rPr>
                        <a:t>để</a:t>
                      </a:r>
                      <a:r>
                        <a:rPr lang="en-US" sz="3000" dirty="0">
                          <a:solidFill>
                            <a:srgbClr val="60A500"/>
                          </a:solidFill>
                          <a:latin typeface="+mj-lt"/>
                        </a:rPr>
                        <a:t> </a:t>
                      </a:r>
                      <a:r>
                        <a:rPr lang="en-US" sz="3000" dirty="0" err="1">
                          <a:solidFill>
                            <a:srgbClr val="60A500"/>
                          </a:solidFill>
                          <a:latin typeface="+mj-lt"/>
                        </a:rPr>
                        <a:t>thu</a:t>
                      </a:r>
                      <a:r>
                        <a:rPr lang="en-US" sz="3000" dirty="0">
                          <a:solidFill>
                            <a:srgbClr val="60A500"/>
                          </a:solidFill>
                          <a:latin typeface="+mj-lt"/>
                        </a:rPr>
                        <a:t> </a:t>
                      </a:r>
                      <a:r>
                        <a:rPr lang="en-US" sz="3000" dirty="0" err="1">
                          <a:solidFill>
                            <a:srgbClr val="60A500"/>
                          </a:solidFill>
                          <a:latin typeface="+mj-lt"/>
                        </a:rPr>
                        <a:t>thập</a:t>
                      </a:r>
                      <a:r>
                        <a:rPr lang="en-US" sz="3000" dirty="0">
                          <a:solidFill>
                            <a:srgbClr val="60A500"/>
                          </a:solidFill>
                          <a:latin typeface="+mj-lt"/>
                        </a:rPr>
                        <a:t> </a:t>
                      </a:r>
                      <a:r>
                        <a:rPr lang="en-US" sz="3000" dirty="0" err="1">
                          <a:solidFill>
                            <a:srgbClr val="60A500"/>
                          </a:solidFill>
                          <a:latin typeface="+mj-lt"/>
                        </a:rPr>
                        <a:t>thông</a:t>
                      </a:r>
                      <a:r>
                        <a:rPr lang="en-US" sz="3000" dirty="0">
                          <a:solidFill>
                            <a:srgbClr val="60A500"/>
                          </a:solidFill>
                          <a:latin typeface="+mj-lt"/>
                        </a:rPr>
                        <a:t> tin </a:t>
                      </a:r>
                      <a:r>
                        <a:rPr lang="en-US" sz="3000" dirty="0" err="1">
                          <a:solidFill>
                            <a:srgbClr val="60A500"/>
                          </a:solidFill>
                          <a:latin typeface="+mj-lt"/>
                        </a:rPr>
                        <a:t>về</a:t>
                      </a:r>
                      <a:r>
                        <a:rPr lang="en-US" sz="3000" dirty="0">
                          <a:solidFill>
                            <a:srgbClr val="60A500"/>
                          </a:solidFill>
                          <a:latin typeface="+mj-lt"/>
                        </a:rPr>
                        <a:t> </a:t>
                      </a:r>
                      <a:r>
                        <a:rPr lang="en-US" sz="3000" dirty="0" err="1">
                          <a:solidFill>
                            <a:srgbClr val="60A500"/>
                          </a:solidFill>
                          <a:latin typeface="+mj-lt"/>
                        </a:rPr>
                        <a:t>đối</a:t>
                      </a:r>
                      <a:r>
                        <a:rPr lang="en-US" sz="3000" dirty="0">
                          <a:solidFill>
                            <a:srgbClr val="60A500"/>
                          </a:solidFill>
                          <a:latin typeface="+mj-lt"/>
                        </a:rPr>
                        <a:t> </a:t>
                      </a:r>
                      <a:r>
                        <a:rPr lang="en-US" sz="3000" dirty="0" err="1">
                          <a:solidFill>
                            <a:srgbClr val="60A500"/>
                          </a:solidFill>
                          <a:latin typeface="+mj-lt"/>
                        </a:rPr>
                        <a:t>tượng</a:t>
                      </a:r>
                      <a:r>
                        <a:rPr lang="en-US" sz="3000" dirty="0">
                          <a:solidFill>
                            <a:srgbClr val="60A500"/>
                          </a:solidFill>
                          <a:latin typeface="+mj-lt"/>
                        </a:rPr>
                        <a:t> </a:t>
                      </a:r>
                      <a:r>
                        <a:rPr lang="en-US" sz="3000" dirty="0" err="1">
                          <a:solidFill>
                            <a:srgbClr val="60A500"/>
                          </a:solidFill>
                          <a:latin typeface="+mj-lt"/>
                        </a:rPr>
                        <a:t>được</a:t>
                      </a:r>
                      <a:r>
                        <a:rPr lang="en-US" sz="3000" dirty="0">
                          <a:solidFill>
                            <a:srgbClr val="60A500"/>
                          </a:solidFill>
                          <a:latin typeface="+mj-lt"/>
                        </a:rPr>
                        <a:t> </a:t>
                      </a:r>
                      <a:r>
                        <a:rPr lang="en-US" sz="3000" dirty="0" err="1">
                          <a:solidFill>
                            <a:srgbClr val="60A500"/>
                          </a:solidFill>
                          <a:latin typeface="+mj-lt"/>
                        </a:rPr>
                        <a:t>quan</a:t>
                      </a:r>
                      <a:r>
                        <a:rPr lang="en-US" sz="3000" dirty="0">
                          <a:solidFill>
                            <a:srgbClr val="60A500"/>
                          </a:solidFill>
                          <a:latin typeface="+mj-lt"/>
                        </a:rPr>
                        <a:t> </a:t>
                      </a:r>
                      <a:r>
                        <a:rPr lang="en-US" sz="3000" dirty="0" err="1">
                          <a:solidFill>
                            <a:srgbClr val="60A500"/>
                          </a:solidFill>
                          <a:latin typeface="+mj-lt"/>
                        </a:rPr>
                        <a:t>sát</a:t>
                      </a:r>
                      <a:r>
                        <a:rPr lang="en-US" sz="3000" dirty="0">
                          <a:solidFill>
                            <a:srgbClr val="60A500"/>
                          </a:solidFill>
                          <a:latin typeface="+mj-lt"/>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3000" dirty="0" err="1">
                          <a:solidFill>
                            <a:schemeClr val="tx1"/>
                          </a:solidFill>
                          <a:latin typeface="+mj-lt"/>
                        </a:rPr>
                        <a:t>Sử</a:t>
                      </a:r>
                      <a:r>
                        <a:rPr lang="en-US" sz="3000" dirty="0">
                          <a:solidFill>
                            <a:schemeClr val="tx1"/>
                          </a:solidFill>
                          <a:latin typeface="+mj-lt"/>
                        </a:rPr>
                        <a:t> </a:t>
                      </a:r>
                      <a:r>
                        <a:rPr lang="en-US" sz="3000" dirty="0" err="1">
                          <a:solidFill>
                            <a:schemeClr val="tx1"/>
                          </a:solidFill>
                          <a:latin typeface="+mj-lt"/>
                        </a:rPr>
                        <a:t>dụng</a:t>
                      </a:r>
                      <a:r>
                        <a:rPr lang="en-US" sz="3000" dirty="0">
                          <a:solidFill>
                            <a:schemeClr val="tx1"/>
                          </a:solidFill>
                          <a:latin typeface="+mj-lt"/>
                        </a:rPr>
                        <a:t> </a:t>
                      </a:r>
                      <a:r>
                        <a:rPr lang="en-US" sz="3000" dirty="0" err="1">
                          <a:solidFill>
                            <a:schemeClr val="tx1"/>
                          </a:solidFill>
                          <a:latin typeface="+mj-lt"/>
                        </a:rPr>
                        <a:t>các</a:t>
                      </a:r>
                      <a:r>
                        <a:rPr lang="en-US" sz="3000" dirty="0">
                          <a:solidFill>
                            <a:schemeClr val="tx1"/>
                          </a:solidFill>
                          <a:latin typeface="+mj-lt"/>
                        </a:rPr>
                        <a:t> </a:t>
                      </a:r>
                      <a:r>
                        <a:rPr lang="en-US" sz="3000" dirty="0" err="1">
                          <a:solidFill>
                            <a:schemeClr val="tx1"/>
                          </a:solidFill>
                          <a:latin typeface="+mj-lt"/>
                        </a:rPr>
                        <a:t>dụng</a:t>
                      </a:r>
                      <a:r>
                        <a:rPr lang="en-US" sz="3000" dirty="0">
                          <a:solidFill>
                            <a:schemeClr val="tx1"/>
                          </a:solidFill>
                          <a:latin typeface="+mj-lt"/>
                        </a:rPr>
                        <a:t> </a:t>
                      </a:r>
                      <a:r>
                        <a:rPr lang="en-US" sz="3000" dirty="0" err="1">
                          <a:solidFill>
                            <a:schemeClr val="tx1"/>
                          </a:solidFill>
                          <a:latin typeface="+mj-lt"/>
                        </a:rPr>
                        <a:t>cụ</a:t>
                      </a:r>
                      <a:r>
                        <a:rPr lang="en-US" sz="3000" dirty="0">
                          <a:solidFill>
                            <a:schemeClr val="tx1"/>
                          </a:solidFill>
                          <a:latin typeface="+mj-lt"/>
                        </a:rPr>
                        <a:t>, </a:t>
                      </a:r>
                      <a:r>
                        <a:rPr lang="en-US" sz="3000" dirty="0" err="1">
                          <a:solidFill>
                            <a:schemeClr val="tx1"/>
                          </a:solidFill>
                          <a:latin typeface="+mj-lt"/>
                        </a:rPr>
                        <a:t>hóa</a:t>
                      </a:r>
                      <a:r>
                        <a:rPr lang="en-US" sz="3000" dirty="0">
                          <a:solidFill>
                            <a:schemeClr val="tx1"/>
                          </a:solidFill>
                          <a:latin typeface="+mj-lt"/>
                        </a:rPr>
                        <a:t> </a:t>
                      </a:r>
                      <a:r>
                        <a:rPr lang="en-US" sz="3000" dirty="0" err="1">
                          <a:solidFill>
                            <a:schemeClr val="tx1"/>
                          </a:solidFill>
                          <a:latin typeface="+mj-lt"/>
                        </a:rPr>
                        <a:t>chất</a:t>
                      </a:r>
                      <a:r>
                        <a:rPr lang="en-US" sz="3000" dirty="0">
                          <a:solidFill>
                            <a:schemeClr val="tx1"/>
                          </a:solidFill>
                          <a:latin typeface="+mj-lt"/>
                        </a:rPr>
                        <a:t>, </a:t>
                      </a:r>
                      <a:r>
                        <a:rPr lang="en-US" sz="3000" dirty="0" err="1">
                          <a:solidFill>
                            <a:schemeClr val="tx1"/>
                          </a:solidFill>
                          <a:latin typeface="+mj-lt"/>
                        </a:rPr>
                        <a:t>quy</a:t>
                      </a:r>
                      <a:r>
                        <a:rPr lang="en-US" sz="3000" dirty="0">
                          <a:solidFill>
                            <a:schemeClr val="tx1"/>
                          </a:solidFill>
                          <a:latin typeface="+mj-lt"/>
                        </a:rPr>
                        <a:t> </a:t>
                      </a:r>
                      <a:r>
                        <a:rPr lang="en-US" sz="3000" dirty="0" err="1">
                          <a:solidFill>
                            <a:schemeClr val="tx1"/>
                          </a:solidFill>
                          <a:latin typeface="+mj-lt"/>
                        </a:rPr>
                        <a:t>tắc</a:t>
                      </a:r>
                      <a:r>
                        <a:rPr lang="en-US" sz="3000" dirty="0">
                          <a:solidFill>
                            <a:schemeClr val="tx1"/>
                          </a:solidFill>
                          <a:latin typeface="+mj-lt"/>
                        </a:rPr>
                        <a:t> an </a:t>
                      </a:r>
                      <a:r>
                        <a:rPr lang="en-US" sz="3000" dirty="0" err="1">
                          <a:solidFill>
                            <a:schemeClr val="tx1"/>
                          </a:solidFill>
                          <a:latin typeface="+mj-lt"/>
                        </a:rPr>
                        <a:t>toàn</a:t>
                      </a:r>
                      <a:r>
                        <a:rPr lang="en-US" sz="3000" dirty="0">
                          <a:solidFill>
                            <a:schemeClr val="tx1"/>
                          </a:solidFill>
                          <a:latin typeface="+mj-lt"/>
                        </a:rPr>
                        <a:t> </a:t>
                      </a:r>
                      <a:r>
                        <a:rPr lang="en-US" sz="3000" dirty="0" err="1">
                          <a:solidFill>
                            <a:schemeClr val="tx1"/>
                          </a:solidFill>
                          <a:latin typeface="+mj-lt"/>
                        </a:rPr>
                        <a:t>trong</a:t>
                      </a:r>
                      <a:r>
                        <a:rPr lang="en-US" sz="3000" dirty="0">
                          <a:solidFill>
                            <a:schemeClr val="tx1"/>
                          </a:solidFill>
                          <a:latin typeface="+mj-lt"/>
                        </a:rPr>
                        <a:t> </a:t>
                      </a:r>
                      <a:r>
                        <a:rPr lang="en-US" sz="3000" dirty="0" err="1">
                          <a:solidFill>
                            <a:schemeClr val="tx1"/>
                          </a:solidFill>
                          <a:latin typeface="+mj-lt"/>
                        </a:rPr>
                        <a:t>phòng</a:t>
                      </a:r>
                      <a:r>
                        <a:rPr lang="en-US" sz="3000" dirty="0">
                          <a:solidFill>
                            <a:schemeClr val="tx1"/>
                          </a:solidFill>
                          <a:latin typeface="+mj-lt"/>
                        </a:rPr>
                        <a:t> </a:t>
                      </a:r>
                      <a:r>
                        <a:rPr lang="en-US" sz="3000" dirty="0" err="1">
                          <a:solidFill>
                            <a:schemeClr val="tx1"/>
                          </a:solidFill>
                          <a:latin typeface="+mj-lt"/>
                        </a:rPr>
                        <a:t>thí</a:t>
                      </a:r>
                      <a:r>
                        <a:rPr lang="en-US" sz="3000" dirty="0">
                          <a:solidFill>
                            <a:schemeClr val="tx1"/>
                          </a:solidFill>
                          <a:latin typeface="+mj-lt"/>
                        </a:rPr>
                        <a:t> </a:t>
                      </a:r>
                      <a:r>
                        <a:rPr lang="en-US" sz="3000" dirty="0" err="1">
                          <a:solidFill>
                            <a:schemeClr val="tx1"/>
                          </a:solidFill>
                          <a:latin typeface="+mj-lt"/>
                        </a:rPr>
                        <a:t>nghiệm</a:t>
                      </a:r>
                      <a:r>
                        <a:rPr lang="en-US" sz="3000" dirty="0">
                          <a:solidFill>
                            <a:schemeClr val="tx1"/>
                          </a:solidFill>
                          <a:latin typeface="+mj-lt"/>
                        </a:rPr>
                        <a:t> </a:t>
                      </a:r>
                      <a:r>
                        <a:rPr lang="en-US" sz="3000" dirty="0" err="1">
                          <a:solidFill>
                            <a:schemeClr val="tx1"/>
                          </a:solidFill>
                          <a:latin typeface="+mj-lt"/>
                        </a:rPr>
                        <a:t>để</a:t>
                      </a:r>
                      <a:r>
                        <a:rPr lang="en-US" sz="3000" dirty="0">
                          <a:solidFill>
                            <a:schemeClr val="tx1"/>
                          </a:solidFill>
                          <a:latin typeface="+mj-lt"/>
                        </a:rPr>
                        <a:t> </a:t>
                      </a:r>
                      <a:r>
                        <a:rPr lang="en-US" sz="3000" dirty="0" err="1">
                          <a:solidFill>
                            <a:schemeClr val="tx1"/>
                          </a:solidFill>
                          <a:latin typeface="+mj-lt"/>
                        </a:rPr>
                        <a:t>thực</a:t>
                      </a:r>
                      <a:r>
                        <a:rPr lang="en-US" sz="3000" dirty="0">
                          <a:solidFill>
                            <a:schemeClr val="tx1"/>
                          </a:solidFill>
                          <a:latin typeface="+mj-lt"/>
                        </a:rPr>
                        <a:t> </a:t>
                      </a:r>
                      <a:r>
                        <a:rPr lang="en-US" sz="3000" dirty="0" err="1">
                          <a:solidFill>
                            <a:schemeClr val="tx1"/>
                          </a:solidFill>
                          <a:latin typeface="+mj-lt"/>
                        </a:rPr>
                        <a:t>hiện</a:t>
                      </a:r>
                      <a:r>
                        <a:rPr lang="en-US" sz="3000" dirty="0">
                          <a:solidFill>
                            <a:schemeClr val="tx1"/>
                          </a:solidFill>
                          <a:latin typeface="+mj-lt"/>
                        </a:rPr>
                        <a:t> </a:t>
                      </a:r>
                      <a:r>
                        <a:rPr lang="en-US" sz="3000" dirty="0" err="1">
                          <a:solidFill>
                            <a:schemeClr val="tx1"/>
                          </a:solidFill>
                          <a:latin typeface="+mj-lt"/>
                        </a:rPr>
                        <a:t>các</a:t>
                      </a:r>
                      <a:r>
                        <a:rPr lang="en-US" sz="3000" dirty="0">
                          <a:solidFill>
                            <a:schemeClr val="tx1"/>
                          </a:solidFill>
                          <a:latin typeface="+mj-lt"/>
                        </a:rPr>
                        <a:t> </a:t>
                      </a:r>
                      <a:r>
                        <a:rPr lang="en-US" sz="3000" dirty="0" err="1">
                          <a:solidFill>
                            <a:schemeClr val="tx1"/>
                          </a:solidFill>
                          <a:latin typeface="+mj-lt"/>
                        </a:rPr>
                        <a:t>thí</a:t>
                      </a:r>
                      <a:r>
                        <a:rPr lang="en-US" sz="3000" dirty="0">
                          <a:solidFill>
                            <a:schemeClr val="tx1"/>
                          </a:solidFill>
                          <a:latin typeface="+mj-lt"/>
                        </a:rPr>
                        <a:t> </a:t>
                      </a:r>
                      <a:r>
                        <a:rPr lang="en-US" sz="3000" dirty="0" err="1">
                          <a:solidFill>
                            <a:schemeClr val="tx1"/>
                          </a:solidFill>
                          <a:latin typeface="+mj-lt"/>
                        </a:rPr>
                        <a:t>nghiệm</a:t>
                      </a:r>
                      <a:r>
                        <a:rPr lang="en-US" sz="3000" dirty="0">
                          <a:solidFill>
                            <a:schemeClr val="tx1"/>
                          </a:solidFill>
                          <a:latin typeface="+mj-lt"/>
                        </a:rPr>
                        <a:t> khoa </a:t>
                      </a:r>
                      <a:r>
                        <a:rPr lang="en-US" sz="3000" dirty="0" err="1">
                          <a:solidFill>
                            <a:schemeClr val="tx1"/>
                          </a:solidFill>
                          <a:latin typeface="+mj-lt"/>
                        </a:rPr>
                        <a:t>học</a:t>
                      </a:r>
                      <a:r>
                        <a:rPr lang="en-US" sz="3000" dirty="0">
                          <a:solidFill>
                            <a:schemeClr val="tx1"/>
                          </a:solidFill>
                          <a:latin typeface="+mj-lt"/>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3000" dirty="0">
                          <a:solidFill>
                            <a:srgbClr val="7030A0"/>
                          </a:solidFill>
                          <a:latin typeface="Calibri" panose="020F0502020204030204" pitchFamily="34" charset="0"/>
                          <a:cs typeface="Calibri" panose="020F0502020204030204" pitchFamily="34" charset="0"/>
                        </a:rPr>
                        <a:t>C</a:t>
                      </a:r>
                      <a:r>
                        <a:rPr lang="vi-VN" sz="3000" dirty="0">
                          <a:solidFill>
                            <a:srgbClr val="7030A0"/>
                          </a:solidFill>
                          <a:latin typeface="Calibri" panose="020F0502020204030204" pitchFamily="34" charset="0"/>
                          <a:cs typeface="Calibri" panose="020F0502020204030204" pitchFamily="34" charset="0"/>
                        </a:rPr>
                        <a:t>hủ động tác động vào đối tượng nghiên cứu và những hoạt động của đối tượng đó nhằm kiểm soát sự phát triển của chúng một cách có chủ đích</a:t>
                      </a:r>
                      <a:r>
                        <a:rPr lang="en-US" sz="3000" dirty="0">
                          <a:solidFill>
                            <a:srgbClr val="7030A0"/>
                          </a:solidFill>
                          <a:latin typeface="Calibri" panose="020F0502020204030204" pitchFamily="34" charset="0"/>
                          <a:cs typeface="Calibri" panose="020F050202020403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3424326"/>
                  </a:ext>
                </a:extLst>
              </a:tr>
            </a:tbl>
          </a:graphicData>
        </a:graphic>
      </p:graphicFrame>
      <p:sp>
        <p:nvSpPr>
          <p:cNvPr id="6"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2360568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F2E7CB94-8DE0-6C36-72A3-769CE3BC8BD9}"/>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3"/>
            <a:stretch>
              <a:fillRect l="238" t="-13215" r="-238" b="-600391"/>
            </a:stretch>
          </a:blipFill>
        </p:spPr>
        <p:txBody>
          <a:bodyPr/>
          <a:lstStyle/>
          <a:p>
            <a:endParaRPr lang="en-US"/>
          </a:p>
        </p:txBody>
      </p:sp>
      <p:sp>
        <p:nvSpPr>
          <p:cNvPr id="27" name="TextBox 19">
            <a:extLst>
              <a:ext uri="{FF2B5EF4-FFF2-40B4-BE49-F238E27FC236}">
                <a16:creationId xmlns:a16="http://schemas.microsoft.com/office/drawing/2014/main" id="{58EF9E31-FC8E-FFED-223E-A936EDFF2D6D}"/>
              </a:ext>
            </a:extLst>
          </p:cNvPr>
          <p:cNvSpPr txBox="1"/>
          <p:nvPr/>
        </p:nvSpPr>
        <p:spPr>
          <a:xfrm>
            <a:off x="762000" y="1584868"/>
            <a:ext cx="15908316" cy="538609"/>
          </a:xfrm>
          <a:prstGeom prst="rect">
            <a:avLst/>
          </a:prstGeom>
        </p:spPr>
        <p:txBody>
          <a:bodyPr wrap="square" lIns="0" tIns="0" rIns="0" bIns="0" rtlCol="0" anchor="t">
            <a:spAutoFit/>
          </a:bodyPr>
          <a:lstStyle/>
          <a:p>
            <a:pPr>
              <a:lnSpc>
                <a:spcPts val="4200"/>
              </a:lnSpc>
            </a:pPr>
            <a:r>
              <a:rPr lang="en-US" sz="3600" b="1" dirty="0">
                <a:solidFill>
                  <a:srgbClr val="0000FF"/>
                </a:solidFill>
                <a:latin typeface="+mj-lt"/>
              </a:rPr>
              <a:t>1. Các </a:t>
            </a:r>
            <a:r>
              <a:rPr lang="en-US" sz="3600" b="1" dirty="0" err="1">
                <a:solidFill>
                  <a:srgbClr val="0000FF"/>
                </a:solidFill>
                <a:latin typeface="+mj-lt"/>
              </a:rPr>
              <a:t>phương</a:t>
            </a:r>
            <a:r>
              <a:rPr lang="en-US" sz="3600" b="1" dirty="0">
                <a:solidFill>
                  <a:srgbClr val="0000FF"/>
                </a:solidFill>
                <a:latin typeface="+mj-lt"/>
              </a:rPr>
              <a:t> </a:t>
            </a:r>
            <a:r>
              <a:rPr lang="en-US" sz="3600" b="1" dirty="0" err="1">
                <a:solidFill>
                  <a:srgbClr val="0000FF"/>
                </a:solidFill>
                <a:latin typeface="+mj-lt"/>
              </a:rPr>
              <a:t>pháp</a:t>
            </a:r>
            <a:r>
              <a:rPr lang="en-US" sz="3600" b="1" dirty="0">
                <a:solidFill>
                  <a:srgbClr val="0000FF"/>
                </a:solidFill>
                <a:latin typeface="+mj-lt"/>
              </a:rPr>
              <a:t> </a:t>
            </a:r>
            <a:r>
              <a:rPr lang="en-US" sz="3600" b="1" dirty="0" err="1">
                <a:solidFill>
                  <a:srgbClr val="0000FF"/>
                </a:solidFill>
                <a:latin typeface="+mj-lt"/>
              </a:rPr>
              <a:t>nghiên</a:t>
            </a:r>
            <a:r>
              <a:rPr lang="en-US" sz="3600" b="1" dirty="0">
                <a:solidFill>
                  <a:srgbClr val="0000FF"/>
                </a:solidFill>
                <a:latin typeface="+mj-lt"/>
              </a:rPr>
              <a:t> </a:t>
            </a:r>
            <a:r>
              <a:rPr lang="en-US" sz="3600" b="1" dirty="0" err="1">
                <a:solidFill>
                  <a:srgbClr val="0000FF"/>
                </a:solidFill>
                <a:latin typeface="+mj-lt"/>
              </a:rPr>
              <a:t>cứu</a:t>
            </a:r>
            <a:r>
              <a:rPr lang="en-US" sz="3600" b="1" dirty="0">
                <a:solidFill>
                  <a:srgbClr val="0000FF"/>
                </a:solidFill>
                <a:latin typeface="+mj-lt"/>
              </a:rPr>
              <a:t> </a:t>
            </a:r>
            <a:r>
              <a:rPr lang="en-US" sz="3600" b="1" dirty="0" err="1">
                <a:solidFill>
                  <a:srgbClr val="0000FF"/>
                </a:solidFill>
                <a:latin typeface="+mj-lt"/>
              </a:rPr>
              <a:t>và</a:t>
            </a:r>
            <a:r>
              <a:rPr lang="en-US" sz="3600" b="1" dirty="0">
                <a:solidFill>
                  <a:srgbClr val="0000FF"/>
                </a:solidFill>
                <a:latin typeface="+mj-lt"/>
              </a:rPr>
              <a:t> </a:t>
            </a:r>
            <a:r>
              <a:rPr lang="en-US" sz="3600" b="1" dirty="0" err="1">
                <a:solidFill>
                  <a:srgbClr val="0000FF"/>
                </a:solidFill>
                <a:latin typeface="+mj-lt"/>
              </a:rPr>
              <a:t>học</a:t>
            </a:r>
            <a:r>
              <a:rPr lang="en-US" sz="3600" b="1" dirty="0">
                <a:solidFill>
                  <a:srgbClr val="0000FF"/>
                </a:solidFill>
                <a:latin typeface="+mj-lt"/>
              </a:rPr>
              <a:t> </a:t>
            </a:r>
            <a:r>
              <a:rPr lang="en-US" sz="3600" b="1" dirty="0" err="1">
                <a:solidFill>
                  <a:srgbClr val="0000FF"/>
                </a:solidFill>
                <a:latin typeface="+mj-lt"/>
              </a:rPr>
              <a:t>tập</a:t>
            </a:r>
            <a:r>
              <a:rPr lang="en-US" sz="3600" b="1" dirty="0">
                <a:solidFill>
                  <a:srgbClr val="0000FF"/>
                </a:solidFill>
                <a:latin typeface="+mj-lt"/>
              </a:rPr>
              <a:t> </a:t>
            </a:r>
            <a:r>
              <a:rPr lang="en-US" sz="3600" b="1" dirty="0" err="1">
                <a:solidFill>
                  <a:srgbClr val="0000FF"/>
                </a:solidFill>
                <a:latin typeface="+mj-lt"/>
              </a:rPr>
              <a:t>môn</a:t>
            </a:r>
            <a:r>
              <a:rPr lang="en-US" sz="3600" b="1" dirty="0">
                <a:solidFill>
                  <a:srgbClr val="0000FF"/>
                </a:solidFill>
                <a:latin typeface="+mj-lt"/>
              </a:rPr>
              <a:t> Sinh </a:t>
            </a:r>
            <a:r>
              <a:rPr lang="en-US" sz="3600" b="1" dirty="0" err="1">
                <a:solidFill>
                  <a:srgbClr val="0000FF"/>
                </a:solidFill>
                <a:latin typeface="+mj-lt"/>
              </a:rPr>
              <a:t>học</a:t>
            </a:r>
            <a:r>
              <a:rPr lang="en-US" sz="3600" b="1" dirty="0">
                <a:solidFill>
                  <a:srgbClr val="0000FF"/>
                </a:solidFill>
                <a:latin typeface="+mj-lt"/>
              </a:rPr>
              <a:t> </a:t>
            </a:r>
            <a:r>
              <a:rPr lang="vi-VN" sz="3600" b="1" dirty="0">
                <a:solidFill>
                  <a:srgbClr val="0000FF"/>
                </a:solidFill>
                <a:latin typeface="+mj-lt"/>
              </a:rPr>
              <a:t> </a:t>
            </a:r>
            <a:endParaRPr lang="en-US" sz="3600" b="1" dirty="0">
              <a:solidFill>
                <a:srgbClr val="0000FF"/>
              </a:solidFill>
              <a:latin typeface="+mj-lt"/>
            </a:endParaRPr>
          </a:p>
        </p:txBody>
      </p:sp>
      <p:graphicFrame>
        <p:nvGraphicFramePr>
          <p:cNvPr id="5" name="Table 4">
            <a:extLst>
              <a:ext uri="{FF2B5EF4-FFF2-40B4-BE49-F238E27FC236}">
                <a16:creationId xmlns:a16="http://schemas.microsoft.com/office/drawing/2014/main" id="{95FD69E9-F547-E2A3-6885-8E5863431D36}"/>
              </a:ext>
            </a:extLst>
          </p:cNvPr>
          <p:cNvGraphicFramePr>
            <a:graphicFrameLocks noGrp="1"/>
          </p:cNvGraphicFramePr>
          <p:nvPr>
            <p:extLst>
              <p:ext uri="{D42A27DB-BD31-4B8C-83A1-F6EECF244321}">
                <p14:modId xmlns:p14="http://schemas.microsoft.com/office/powerpoint/2010/main" val="2522734138"/>
              </p:ext>
            </p:extLst>
          </p:nvPr>
        </p:nvGraphicFramePr>
        <p:xfrm>
          <a:off x="169884" y="2247900"/>
          <a:ext cx="17889514" cy="7765257"/>
        </p:xfrm>
        <a:graphic>
          <a:graphicData uri="http://schemas.openxmlformats.org/drawingml/2006/table">
            <a:tbl>
              <a:tblPr firstRow="1" firstCol="1" bandRow="1">
                <a:tableStyleId>{5C22544A-7EE6-4342-B048-85BDC9FD1C3A}</a:tableStyleId>
              </a:tblPr>
              <a:tblGrid>
                <a:gridCol w="2344716">
                  <a:extLst>
                    <a:ext uri="{9D8B030D-6E8A-4147-A177-3AD203B41FA5}">
                      <a16:colId xmlns:a16="http://schemas.microsoft.com/office/drawing/2014/main" val="196769479"/>
                    </a:ext>
                  </a:extLst>
                </a:gridCol>
                <a:gridCol w="3429000">
                  <a:extLst>
                    <a:ext uri="{9D8B030D-6E8A-4147-A177-3AD203B41FA5}">
                      <a16:colId xmlns:a16="http://schemas.microsoft.com/office/drawing/2014/main" val="81226146"/>
                    </a:ext>
                  </a:extLst>
                </a:gridCol>
                <a:gridCol w="5410200">
                  <a:extLst>
                    <a:ext uri="{9D8B030D-6E8A-4147-A177-3AD203B41FA5}">
                      <a16:colId xmlns:a16="http://schemas.microsoft.com/office/drawing/2014/main" val="2590435563"/>
                    </a:ext>
                  </a:extLst>
                </a:gridCol>
                <a:gridCol w="6705598">
                  <a:extLst>
                    <a:ext uri="{9D8B030D-6E8A-4147-A177-3AD203B41FA5}">
                      <a16:colId xmlns:a16="http://schemas.microsoft.com/office/drawing/2014/main" val="654617280"/>
                    </a:ext>
                  </a:extLst>
                </a:gridCol>
              </a:tblGrid>
              <a:tr h="1019658">
                <a:tc gridSpan="4">
                  <a:txBody>
                    <a:bodyPr/>
                    <a:lstStyle/>
                    <a:p>
                      <a:pPr marL="0" marR="0" algn="ctr">
                        <a:lnSpc>
                          <a:spcPct val="107000"/>
                        </a:lnSpc>
                        <a:spcBef>
                          <a:spcPts val="0"/>
                        </a:spcBef>
                        <a:spcAft>
                          <a:spcPts val="0"/>
                        </a:spcAft>
                      </a:pPr>
                      <a:r>
                        <a:rPr lang="en-US" sz="3000" dirty="0">
                          <a:solidFill>
                            <a:schemeClr val="tx1"/>
                          </a:solidFill>
                          <a:latin typeface="+mj-lt"/>
                        </a:rPr>
                        <a:t>PHIẾU HỌC TẬP SỐ 1: </a:t>
                      </a:r>
                      <a:r>
                        <a:rPr lang="en-US" sz="3000" dirty="0">
                          <a:solidFill>
                            <a:schemeClr val="tx1"/>
                          </a:solidFill>
                          <a:latin typeface="+mn-lt"/>
                        </a:rPr>
                        <a:t>“</a:t>
                      </a:r>
                      <a:r>
                        <a:rPr lang="vi-VN" sz="3000" dirty="0">
                          <a:solidFill>
                            <a:schemeClr val="tx1"/>
                          </a:solidFill>
                          <a:latin typeface="Calibri" panose="020F0502020204030204" pitchFamily="34" charset="0"/>
                          <a:ea typeface="Calibri" panose="020F0502020204030204" pitchFamily="34" charset="0"/>
                          <a:cs typeface="Calibri" panose="020F0502020204030204" pitchFamily="34" charset="0"/>
                        </a:rPr>
                        <a:t>CÁC PHƯƠNG PHÁP NGHIÊN CỨU </a:t>
                      </a:r>
                      <a:endPar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0"/>
                        </a:spcAft>
                      </a:pPr>
                      <a:r>
                        <a:rPr lang="vi-VN" sz="3000" dirty="0">
                          <a:solidFill>
                            <a:schemeClr val="tx1"/>
                          </a:solidFill>
                          <a:latin typeface="Calibri" panose="020F0502020204030204" pitchFamily="34" charset="0"/>
                          <a:ea typeface="Calibri" panose="020F0502020204030204" pitchFamily="34" charset="0"/>
                          <a:cs typeface="Calibri" panose="020F0502020204030204" pitchFamily="34" charset="0"/>
                        </a:rPr>
                        <a:t>VÀ HỌC TẬP MÔN SINH HỌC</a:t>
                      </a:r>
                      <a:r>
                        <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85954010"/>
                  </a:ext>
                </a:extLst>
              </a:tr>
              <a:tr h="1287075">
                <a:tc>
                  <a:txBody>
                    <a:bodyPr/>
                    <a:lstStyle/>
                    <a:p>
                      <a:pPr marL="0" marR="0" algn="ctr">
                        <a:lnSpc>
                          <a:spcPct val="107000"/>
                        </a:lnSpc>
                        <a:spcBef>
                          <a:spcPts val="0"/>
                        </a:spcBef>
                        <a:spcAft>
                          <a:spcPts val="0"/>
                        </a:spcAft>
                      </a:pPr>
                      <a:endParaRPr lang="en-US" sz="2000" dirty="0">
                        <a:solidFill>
                          <a:schemeClr val="tx1"/>
                        </a:solidFill>
                        <a:latin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vi-VN" sz="3000" b="1" dirty="0">
                          <a:solidFill>
                            <a:srgbClr val="00B050"/>
                          </a:solidFill>
                          <a:latin typeface="Calibri" panose="020F0502020204030204" pitchFamily="34" charset="0"/>
                          <a:cs typeface="Calibri" panose="020F0502020204030204" pitchFamily="34" charset="0"/>
                        </a:rPr>
                        <a:t>Phương pháp quan sát</a:t>
                      </a:r>
                      <a:endParaRPr lang="en-US" sz="3000" b="1" dirty="0">
                        <a:solidFill>
                          <a:srgbClr val="00B050"/>
                        </a:solidFill>
                        <a:latin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vi-VN" sz="3000" b="1" dirty="0">
                          <a:solidFill>
                            <a:schemeClr val="tx1"/>
                          </a:solidFill>
                          <a:latin typeface="Calibri" panose="020F0502020204030204" pitchFamily="34" charset="0"/>
                          <a:cs typeface="Calibri" panose="020F0502020204030204" pitchFamily="34" charset="0"/>
                        </a:rPr>
                        <a:t>Phương pháp làm việc trong phòng thí nghiệm</a:t>
                      </a:r>
                      <a:endParaRPr lang="en-US" sz="3000" b="1" dirty="0">
                        <a:solidFill>
                          <a:schemeClr val="tx1"/>
                        </a:solidFill>
                        <a:latin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vi-VN" sz="3000" b="1" dirty="0">
                          <a:solidFill>
                            <a:srgbClr val="7030A0"/>
                          </a:solidFill>
                          <a:latin typeface="Calibri" panose="020F0502020204030204" pitchFamily="34" charset="0"/>
                          <a:cs typeface="Calibri" panose="020F0502020204030204" pitchFamily="34" charset="0"/>
                        </a:rPr>
                        <a:t>Phương pháp thực nghiệm khoa học</a:t>
                      </a:r>
                      <a:endParaRPr lang="en-US" sz="3000" b="1" dirty="0">
                        <a:solidFill>
                          <a:srgbClr val="7030A0"/>
                        </a:solidFill>
                        <a:latin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8096258"/>
                  </a:ext>
                </a:extLst>
              </a:tr>
              <a:tr h="4399402">
                <a:tc>
                  <a:txBody>
                    <a:bodyPr/>
                    <a:lstStyle/>
                    <a:p>
                      <a:pPr marL="0" marR="0" algn="ctr">
                        <a:lnSpc>
                          <a:spcPct val="107000"/>
                        </a:lnSpc>
                        <a:spcBef>
                          <a:spcPts val="0"/>
                        </a:spcBef>
                        <a:spcAft>
                          <a:spcPts val="0"/>
                        </a:spcAft>
                      </a:pPr>
                      <a:r>
                        <a:rPr lang="en-US" sz="3200" b="1" kern="1200" dirty="0" err="1">
                          <a:solidFill>
                            <a:schemeClr val="tx1"/>
                          </a:solidFill>
                          <a:latin typeface="Calibri" panose="020F0502020204030204" pitchFamily="34" charset="0"/>
                          <a:ea typeface="+mn-ea"/>
                          <a:cs typeface="Calibri" panose="020F0502020204030204" pitchFamily="34" charset="0"/>
                        </a:rPr>
                        <a:t>Các</a:t>
                      </a:r>
                      <a:r>
                        <a:rPr lang="en-US" sz="3200" b="1" kern="1200" dirty="0">
                          <a:solidFill>
                            <a:schemeClr val="tx1"/>
                          </a:solidFill>
                          <a:latin typeface="Calibri" panose="020F0502020204030204" pitchFamily="34" charset="0"/>
                          <a:ea typeface="+mn-ea"/>
                          <a:cs typeface="Calibri" panose="020F0502020204030204" pitchFamily="34" charset="0"/>
                        </a:rPr>
                        <a:t> </a:t>
                      </a:r>
                      <a:r>
                        <a:rPr lang="en-US" sz="3200" b="1" kern="1200" dirty="0" err="1">
                          <a:solidFill>
                            <a:schemeClr val="tx1"/>
                          </a:solidFill>
                          <a:latin typeface="Calibri" panose="020F0502020204030204" pitchFamily="34" charset="0"/>
                          <a:ea typeface="+mn-ea"/>
                          <a:cs typeface="Calibri" panose="020F0502020204030204" pitchFamily="34" charset="0"/>
                        </a:rPr>
                        <a:t>bước</a:t>
                      </a:r>
                      <a:r>
                        <a:rPr lang="en-US" sz="3200" b="1" kern="1200" dirty="0">
                          <a:solidFill>
                            <a:schemeClr val="tx1"/>
                          </a:solidFill>
                          <a:latin typeface="Calibri" panose="020F0502020204030204" pitchFamily="34" charset="0"/>
                          <a:ea typeface="+mn-ea"/>
                          <a:cs typeface="Calibri" panose="020F0502020204030204" pitchFamily="34" charset="0"/>
                        </a:rPr>
                        <a:t> </a:t>
                      </a:r>
                      <a:r>
                        <a:rPr lang="en-US" sz="3200" b="1" kern="1200" dirty="0" err="1">
                          <a:solidFill>
                            <a:schemeClr val="tx1"/>
                          </a:solidFill>
                          <a:latin typeface="Calibri" panose="020F0502020204030204" pitchFamily="34" charset="0"/>
                          <a:ea typeface="+mn-ea"/>
                          <a:cs typeface="Calibri" panose="020F0502020204030204" pitchFamily="34" charset="0"/>
                        </a:rPr>
                        <a:t>tiến</a:t>
                      </a:r>
                      <a:r>
                        <a:rPr lang="en-US" sz="3200" b="1" kern="1200" dirty="0">
                          <a:solidFill>
                            <a:schemeClr val="tx1"/>
                          </a:solidFill>
                          <a:latin typeface="Calibri" panose="020F0502020204030204" pitchFamily="34" charset="0"/>
                          <a:ea typeface="+mn-ea"/>
                          <a:cs typeface="Calibri" panose="020F0502020204030204" pitchFamily="34" charset="0"/>
                        </a:rPr>
                        <a:t> </a:t>
                      </a:r>
                      <a:r>
                        <a:rPr lang="en-US" sz="3200" b="1" kern="1200" dirty="0" err="1">
                          <a:solidFill>
                            <a:schemeClr val="tx1"/>
                          </a:solidFill>
                          <a:latin typeface="Calibri" panose="020F0502020204030204" pitchFamily="34" charset="0"/>
                          <a:ea typeface="+mn-ea"/>
                          <a:cs typeface="Calibri" panose="020F0502020204030204" pitchFamily="34" charset="0"/>
                        </a:rPr>
                        <a:t>hành</a:t>
                      </a:r>
                      <a:endParaRPr lang="en-US" sz="3200" b="1" kern="1200" dirty="0">
                        <a:solidFill>
                          <a:schemeClr val="tx1"/>
                        </a:solidFill>
                        <a:latin typeface="Calibri" panose="020F0502020204030204" pitchFamily="34" charset="0"/>
                        <a:ea typeface="+mn-ea"/>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07000"/>
                        </a:lnSpc>
                        <a:spcBef>
                          <a:spcPts val="0"/>
                        </a:spcBef>
                        <a:spcAft>
                          <a:spcPts val="0"/>
                        </a:spcAft>
                      </a:pPr>
                      <a:r>
                        <a:rPr lang="en-US" sz="2800" dirty="0">
                          <a:solidFill>
                            <a:srgbClr val="00B050"/>
                          </a:solidFill>
                          <a:latin typeface="Calibri" panose="020F0502020204030204" pitchFamily="34" charset="0"/>
                          <a:cs typeface="Calibri" panose="020F0502020204030204" pitchFamily="34" charset="0"/>
                        </a:rPr>
                        <a:t>- B1: </a:t>
                      </a:r>
                      <a:r>
                        <a:rPr lang="en-US" sz="2800" dirty="0" err="1">
                          <a:solidFill>
                            <a:srgbClr val="00B050"/>
                          </a:solidFill>
                          <a:latin typeface="Calibri" panose="020F0502020204030204" pitchFamily="34" charset="0"/>
                          <a:cs typeface="Calibri" panose="020F0502020204030204" pitchFamily="34" charset="0"/>
                        </a:rPr>
                        <a:t>Xác</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định</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đối</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tượng</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quan</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sát</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và</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phạm</a:t>
                      </a:r>
                      <a:r>
                        <a:rPr lang="en-US" sz="2800" dirty="0">
                          <a:solidFill>
                            <a:srgbClr val="00B050"/>
                          </a:solidFill>
                          <a:latin typeface="Calibri" panose="020F0502020204030204" pitchFamily="34" charset="0"/>
                          <a:cs typeface="Calibri" panose="020F0502020204030204" pitchFamily="34" charset="0"/>
                        </a:rPr>
                        <a:t> vi </a:t>
                      </a:r>
                      <a:r>
                        <a:rPr lang="en-US" sz="2800" dirty="0" err="1">
                          <a:solidFill>
                            <a:srgbClr val="00B050"/>
                          </a:solidFill>
                          <a:latin typeface="Calibri" panose="020F0502020204030204" pitchFamily="34" charset="0"/>
                          <a:cs typeface="Calibri" panose="020F0502020204030204" pitchFamily="34" charset="0"/>
                        </a:rPr>
                        <a:t>quan</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sát</a:t>
                      </a:r>
                      <a:r>
                        <a:rPr lang="en-US" sz="2800" dirty="0">
                          <a:solidFill>
                            <a:srgbClr val="00B050"/>
                          </a:solidFill>
                          <a:latin typeface="Calibri" panose="020F0502020204030204" pitchFamily="34" charset="0"/>
                          <a:cs typeface="Calibri" panose="020F0502020204030204" pitchFamily="34" charset="0"/>
                        </a:rPr>
                        <a:t>.</a:t>
                      </a:r>
                    </a:p>
                    <a:p>
                      <a:pPr marL="0" marR="0" algn="just">
                        <a:lnSpc>
                          <a:spcPct val="107000"/>
                        </a:lnSpc>
                        <a:spcBef>
                          <a:spcPts val="0"/>
                        </a:spcBef>
                        <a:spcAft>
                          <a:spcPts val="0"/>
                        </a:spcAft>
                      </a:pPr>
                      <a:r>
                        <a:rPr lang="en-US" sz="2800" dirty="0">
                          <a:solidFill>
                            <a:srgbClr val="00B050"/>
                          </a:solidFill>
                          <a:latin typeface="Calibri" panose="020F0502020204030204" pitchFamily="34" charset="0"/>
                          <a:cs typeface="Calibri" panose="020F0502020204030204" pitchFamily="34" charset="0"/>
                        </a:rPr>
                        <a:t>- B2: </a:t>
                      </a:r>
                      <a:r>
                        <a:rPr lang="en-US" sz="2800" dirty="0" err="1">
                          <a:solidFill>
                            <a:srgbClr val="00B050"/>
                          </a:solidFill>
                          <a:latin typeface="Calibri" panose="020F0502020204030204" pitchFamily="34" charset="0"/>
                          <a:cs typeface="Calibri" panose="020F0502020204030204" pitchFamily="34" charset="0"/>
                        </a:rPr>
                        <a:t>Lựa</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chọn</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công</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cụ</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quan</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sát</a:t>
                      </a:r>
                      <a:r>
                        <a:rPr lang="en-US" sz="2800" dirty="0">
                          <a:solidFill>
                            <a:srgbClr val="00B050"/>
                          </a:solidFill>
                          <a:latin typeface="Calibri" panose="020F0502020204030204" pitchFamily="34" charset="0"/>
                          <a:cs typeface="Calibri" panose="020F0502020204030204" pitchFamily="34" charset="0"/>
                        </a:rPr>
                        <a:t>.</a:t>
                      </a:r>
                    </a:p>
                    <a:p>
                      <a:pPr marL="0" marR="0" algn="just">
                        <a:lnSpc>
                          <a:spcPct val="107000"/>
                        </a:lnSpc>
                        <a:spcBef>
                          <a:spcPts val="0"/>
                        </a:spcBef>
                        <a:spcAft>
                          <a:spcPts val="0"/>
                        </a:spcAft>
                      </a:pPr>
                      <a:r>
                        <a:rPr lang="en-US" sz="2800" dirty="0">
                          <a:solidFill>
                            <a:srgbClr val="00B050"/>
                          </a:solidFill>
                          <a:latin typeface="Calibri" panose="020F0502020204030204" pitchFamily="34" charset="0"/>
                          <a:cs typeface="Calibri" panose="020F0502020204030204" pitchFamily="34" charset="0"/>
                        </a:rPr>
                        <a:t>- B3: Thu </a:t>
                      </a:r>
                      <a:r>
                        <a:rPr lang="en-US" sz="2800" dirty="0" err="1">
                          <a:solidFill>
                            <a:srgbClr val="00B050"/>
                          </a:solidFill>
                          <a:latin typeface="Calibri" panose="020F0502020204030204" pitchFamily="34" charset="0"/>
                          <a:cs typeface="Calibri" panose="020F0502020204030204" pitchFamily="34" charset="0"/>
                        </a:rPr>
                        <a:t>thập</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ghi</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chép</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và</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xử</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lý</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các</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dữ</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liệu</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quan</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sát</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được</a:t>
                      </a:r>
                      <a:r>
                        <a:rPr lang="en-US" sz="2800" dirty="0">
                          <a:solidFill>
                            <a:srgbClr val="00B050"/>
                          </a:solidFill>
                          <a:latin typeface="Calibri" panose="020F0502020204030204" pitchFamily="34" charset="0"/>
                          <a:cs typeface="Calibri" panose="020F050202020403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800" dirty="0">
                          <a:latin typeface="Calibri" panose="020F0502020204030204" pitchFamily="34" charset="0"/>
                          <a:cs typeface="Calibri" panose="020F0502020204030204" pitchFamily="34" charset="0"/>
                        </a:rPr>
                        <a:t>- B1: </a:t>
                      </a:r>
                      <a:r>
                        <a:rPr lang="en-US" sz="2800" dirty="0" err="1">
                          <a:latin typeface="Calibri" panose="020F0502020204030204" pitchFamily="34" charset="0"/>
                          <a:cs typeface="Calibri" panose="020F0502020204030204" pitchFamily="34" charset="0"/>
                        </a:rPr>
                        <a:t>Chuẩn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bị</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thiết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bị</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hóa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mẫu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a:t>
                      </a:r>
                    </a:p>
                    <a:p>
                      <a:pPr marL="0" marR="0" algn="just">
                        <a:lnSpc>
                          <a:spcPct val="107000"/>
                        </a:lnSpc>
                        <a:spcBef>
                          <a:spcPts val="0"/>
                        </a:spcBef>
                        <a:spcAft>
                          <a:spcPts val="0"/>
                        </a:spcAft>
                      </a:pP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B2: Tiến hành các thí nghiệm theo đúng quy trình và thu thập dữ liệu từ kết quả thí nghiệm. Từ việc quan sát và phân tích kết quả, người nghiên cứu giải thích và kết luận cho kết quả thí nghiệm đó. </a:t>
                      </a:r>
                      <a:endParaRPr lang="en-US" sz="2800" dirty="0">
                        <a:latin typeface="Calibri" panose="020F0502020204030204" pitchFamily="34" charset="0"/>
                        <a:cs typeface="Calibri" panose="020F0502020204030204" pitchFamily="34" charset="0"/>
                      </a:endParaRPr>
                    </a:p>
                    <a:p>
                      <a:pPr marL="0" marR="0" algn="just">
                        <a:lnSpc>
                          <a:spcPct val="107000"/>
                        </a:lnSpc>
                        <a:spcBef>
                          <a:spcPts val="0"/>
                        </a:spcBef>
                        <a:spcAft>
                          <a:spcPts val="0"/>
                        </a:spcAft>
                      </a:pP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B3: Báo cáo kết quả thí nghiệm</a:t>
                      </a:r>
                      <a:endParaRPr lang="en-US" sz="2800" dirty="0">
                        <a:latin typeface="Calibri" panose="020F0502020204030204" pitchFamily="34" charset="0"/>
                        <a:cs typeface="Calibri" panose="020F0502020204030204" pitchFamily="34" charset="0"/>
                      </a:endParaRPr>
                    </a:p>
                    <a:p>
                      <a:pPr marL="0" marR="0" algn="just">
                        <a:lnSpc>
                          <a:spcPct val="107000"/>
                        </a:lnSpc>
                        <a:spcBef>
                          <a:spcPts val="0"/>
                        </a:spcBef>
                        <a:spcAft>
                          <a:spcPts val="0"/>
                        </a:spcAft>
                      </a:pP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B4: Vệ sinh dụng cụ thí nghiệm.</a:t>
                      </a:r>
                      <a:endParaRPr lang="en-US" sz="2800" dirty="0">
                        <a:latin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800" dirty="0">
                          <a:solidFill>
                            <a:srgbClr val="7030A0"/>
                          </a:solidFill>
                          <a:latin typeface="Calibri" panose="020F0502020204030204" pitchFamily="34" charset="0"/>
                          <a:cs typeface="Calibri" panose="020F0502020204030204" pitchFamily="34" charset="0"/>
                        </a:rPr>
                        <a:t>- </a:t>
                      </a:r>
                      <a:r>
                        <a:rPr lang="vi-VN" sz="2800" dirty="0">
                          <a:solidFill>
                            <a:srgbClr val="7030A0"/>
                          </a:solidFill>
                          <a:latin typeface="Calibri" panose="020F0502020204030204" pitchFamily="34" charset="0"/>
                          <a:cs typeface="Calibri" panose="020F0502020204030204" pitchFamily="34" charset="0"/>
                        </a:rPr>
                        <a:t>B1: Chuẩn bị các điều kiện thí nghiệm, thiết kế mô hình thực nghiệm phù hợp với mục đích thí nghiệm.</a:t>
                      </a:r>
                      <a:endParaRPr lang="en-US" sz="2800" dirty="0">
                        <a:solidFill>
                          <a:srgbClr val="7030A0"/>
                        </a:solidFill>
                        <a:latin typeface="Calibri" panose="020F0502020204030204" pitchFamily="34" charset="0"/>
                        <a:cs typeface="Calibri" panose="020F0502020204030204" pitchFamily="34" charset="0"/>
                      </a:endParaRPr>
                    </a:p>
                    <a:p>
                      <a:pPr marL="0" marR="0" algn="just">
                        <a:lnSpc>
                          <a:spcPct val="107000"/>
                        </a:lnSpc>
                        <a:spcBef>
                          <a:spcPts val="0"/>
                        </a:spcBef>
                        <a:spcAft>
                          <a:spcPts val="0"/>
                        </a:spcAft>
                      </a:pPr>
                      <a:r>
                        <a:rPr lang="en-US" sz="2800" dirty="0">
                          <a:solidFill>
                            <a:srgbClr val="7030A0"/>
                          </a:solidFill>
                          <a:latin typeface="Calibri" panose="020F0502020204030204" pitchFamily="34" charset="0"/>
                          <a:cs typeface="Calibri" panose="020F0502020204030204" pitchFamily="34" charset="0"/>
                        </a:rPr>
                        <a:t>- </a:t>
                      </a:r>
                      <a:r>
                        <a:rPr lang="vi-VN" sz="2800" dirty="0">
                          <a:solidFill>
                            <a:srgbClr val="7030A0"/>
                          </a:solidFill>
                          <a:latin typeface="Calibri" panose="020F0502020204030204" pitchFamily="34" charset="0"/>
                          <a:cs typeface="Calibri" panose="020F0502020204030204" pitchFamily="34" charset="0"/>
                        </a:rPr>
                        <a:t>B2: Tiến hành thực nghiệm và thu thập các dữ liệu. Trong bước này, người nghiên cứu có thể dùng các phương pháp khác nhau tuỳ mục đích thực nghiệm: nghiên cứu và phân loại để định</a:t>
                      </a:r>
                      <a:r>
                        <a:rPr lang="en-US" sz="2800" baseline="0" dirty="0">
                          <a:solidFill>
                            <a:srgbClr val="7030A0"/>
                          </a:solidFill>
                          <a:latin typeface="Calibri" panose="020F0502020204030204" pitchFamily="34" charset="0"/>
                          <a:cs typeface="Calibri" panose="020F0502020204030204" pitchFamily="34" charset="0"/>
                        </a:rPr>
                        <a:t> </a:t>
                      </a:r>
                      <a:r>
                        <a:rPr lang="vi-VN" sz="2800" dirty="0">
                          <a:solidFill>
                            <a:srgbClr val="7030A0"/>
                          </a:solidFill>
                          <a:latin typeface="Calibri" panose="020F0502020204030204" pitchFamily="34" charset="0"/>
                          <a:cs typeface="Calibri" panose="020F0502020204030204" pitchFamily="34" charset="0"/>
                        </a:rPr>
                        <a:t>danh các loài sinh vật; tách chiết các chế phẩm sinh học; nuôi cấy mô, tế bào;...</a:t>
                      </a:r>
                      <a:endParaRPr lang="en-US" sz="2800" dirty="0">
                        <a:solidFill>
                          <a:srgbClr val="7030A0"/>
                        </a:solidFill>
                        <a:latin typeface="Calibri" panose="020F0502020204030204" pitchFamily="34" charset="0"/>
                        <a:cs typeface="Calibri" panose="020F0502020204030204" pitchFamily="34" charset="0"/>
                      </a:endParaRPr>
                    </a:p>
                    <a:p>
                      <a:pPr marL="0" marR="0" algn="just">
                        <a:lnSpc>
                          <a:spcPct val="107000"/>
                        </a:lnSpc>
                        <a:spcBef>
                          <a:spcPts val="0"/>
                        </a:spcBef>
                        <a:spcAft>
                          <a:spcPts val="0"/>
                        </a:spcAft>
                      </a:pPr>
                      <a:r>
                        <a:rPr lang="vi-VN" sz="2800" dirty="0">
                          <a:solidFill>
                            <a:srgbClr val="7030A0"/>
                          </a:solidFill>
                          <a:latin typeface="Calibri" panose="020F0502020204030204" pitchFamily="34" charset="0"/>
                          <a:cs typeface="Calibri" panose="020F0502020204030204" pitchFamily="34" charset="0"/>
                        </a:rPr>
                        <a:t>+ B3: Xử lí các dữ liệu thu thập được và báo cáo kết quả thực nghiệm.</a:t>
                      </a:r>
                      <a:endParaRPr lang="en-US" sz="2800" dirty="0">
                        <a:solidFill>
                          <a:srgbClr val="7030A0"/>
                        </a:solidFill>
                        <a:latin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3424326"/>
                  </a:ext>
                </a:extLst>
              </a:tr>
            </a:tbl>
          </a:graphicData>
        </a:graphic>
      </p:graphicFrame>
      <p:sp>
        <p:nvSpPr>
          <p:cNvPr id="6"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1023762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F2E7CB94-8DE0-6C36-72A3-769CE3BC8BD9}"/>
              </a:ext>
            </a:extLst>
          </p:cNvPr>
          <p:cNvSpPr/>
          <p:nvPr/>
        </p:nvSpPr>
        <p:spPr>
          <a:xfrm>
            <a:off x="-18185" y="49466"/>
            <a:ext cx="18297144" cy="1441548"/>
          </a:xfrm>
          <a:custGeom>
            <a:avLst/>
            <a:gdLst/>
            <a:ahLst/>
            <a:cxnLst/>
            <a:rect l="l" t="t" r="r" b="b"/>
            <a:pathLst>
              <a:path w="18297144" h="1919600">
                <a:moveTo>
                  <a:pt x="0" y="0"/>
                </a:moveTo>
                <a:lnTo>
                  <a:pt x="18297144" y="0"/>
                </a:lnTo>
                <a:lnTo>
                  <a:pt x="18297144" y="1919600"/>
                </a:lnTo>
                <a:lnTo>
                  <a:pt x="0" y="1919600"/>
                </a:lnTo>
                <a:lnTo>
                  <a:pt x="0" y="0"/>
                </a:lnTo>
                <a:close/>
              </a:path>
            </a:pathLst>
          </a:custGeom>
          <a:blipFill>
            <a:blip r:embed="rId3"/>
            <a:stretch>
              <a:fillRect l="238" t="-13215" r="-238" b="-600391"/>
            </a:stretch>
          </a:blipFill>
        </p:spPr>
        <p:txBody>
          <a:bodyPr/>
          <a:lstStyle/>
          <a:p>
            <a:endParaRPr lang="en-US"/>
          </a:p>
        </p:txBody>
      </p:sp>
      <p:sp>
        <p:nvSpPr>
          <p:cNvPr id="27" name="TextBox 19">
            <a:extLst>
              <a:ext uri="{FF2B5EF4-FFF2-40B4-BE49-F238E27FC236}">
                <a16:creationId xmlns:a16="http://schemas.microsoft.com/office/drawing/2014/main" id="{58EF9E31-FC8E-FFED-223E-A936EDFF2D6D}"/>
              </a:ext>
            </a:extLst>
          </p:cNvPr>
          <p:cNvSpPr txBox="1"/>
          <p:nvPr/>
        </p:nvSpPr>
        <p:spPr>
          <a:xfrm>
            <a:off x="838200" y="1790652"/>
            <a:ext cx="15908316" cy="538609"/>
          </a:xfrm>
          <a:prstGeom prst="rect">
            <a:avLst/>
          </a:prstGeom>
        </p:spPr>
        <p:txBody>
          <a:bodyPr wrap="square" lIns="0" tIns="0" rIns="0" bIns="0" rtlCol="0" anchor="t">
            <a:spAutoFit/>
          </a:bodyPr>
          <a:lstStyle/>
          <a:p>
            <a:pPr>
              <a:lnSpc>
                <a:spcPts val="4200"/>
              </a:lnSpc>
            </a:pPr>
            <a:r>
              <a:rPr lang="en-US" sz="4000" b="1" dirty="0">
                <a:solidFill>
                  <a:srgbClr val="0000FF"/>
                </a:solidFill>
                <a:latin typeface="+mj-lt"/>
              </a:rPr>
              <a:t>1. Các </a:t>
            </a:r>
            <a:r>
              <a:rPr lang="en-US" sz="4000" b="1" dirty="0" err="1">
                <a:solidFill>
                  <a:srgbClr val="0000FF"/>
                </a:solidFill>
                <a:latin typeface="+mj-lt"/>
              </a:rPr>
              <a:t>phương</a:t>
            </a:r>
            <a:r>
              <a:rPr lang="en-US" sz="4000" b="1" dirty="0">
                <a:solidFill>
                  <a:srgbClr val="0000FF"/>
                </a:solidFill>
                <a:latin typeface="+mj-lt"/>
              </a:rPr>
              <a:t> </a:t>
            </a:r>
            <a:r>
              <a:rPr lang="en-US" sz="4000" b="1" dirty="0" err="1">
                <a:solidFill>
                  <a:srgbClr val="0000FF"/>
                </a:solidFill>
                <a:latin typeface="+mj-lt"/>
              </a:rPr>
              <a:t>pháp</a:t>
            </a:r>
            <a:r>
              <a:rPr lang="en-US" sz="4000" b="1" dirty="0">
                <a:solidFill>
                  <a:srgbClr val="0000FF"/>
                </a:solidFill>
                <a:latin typeface="+mj-lt"/>
              </a:rPr>
              <a:t> </a:t>
            </a:r>
            <a:r>
              <a:rPr lang="en-US" sz="4000" b="1" dirty="0" err="1">
                <a:solidFill>
                  <a:srgbClr val="0000FF"/>
                </a:solidFill>
                <a:latin typeface="+mj-lt"/>
              </a:rPr>
              <a:t>nghiên</a:t>
            </a:r>
            <a:r>
              <a:rPr lang="en-US" sz="4000" b="1" dirty="0">
                <a:solidFill>
                  <a:srgbClr val="0000FF"/>
                </a:solidFill>
                <a:latin typeface="+mj-lt"/>
              </a:rPr>
              <a:t> </a:t>
            </a:r>
            <a:r>
              <a:rPr lang="en-US" sz="4000" b="1" dirty="0" err="1">
                <a:solidFill>
                  <a:srgbClr val="0000FF"/>
                </a:solidFill>
                <a:latin typeface="+mj-lt"/>
              </a:rPr>
              <a:t>cứu</a:t>
            </a:r>
            <a:r>
              <a:rPr lang="en-US" sz="4000" b="1" dirty="0">
                <a:solidFill>
                  <a:srgbClr val="0000FF"/>
                </a:solidFill>
                <a:latin typeface="+mj-lt"/>
              </a:rPr>
              <a:t> </a:t>
            </a:r>
            <a:r>
              <a:rPr lang="en-US" sz="4000" b="1" dirty="0" err="1">
                <a:solidFill>
                  <a:srgbClr val="0000FF"/>
                </a:solidFill>
                <a:latin typeface="+mj-lt"/>
              </a:rPr>
              <a:t>và</a:t>
            </a:r>
            <a:r>
              <a:rPr lang="en-US" sz="4000" b="1" dirty="0">
                <a:solidFill>
                  <a:srgbClr val="0000FF"/>
                </a:solidFill>
                <a:latin typeface="+mj-lt"/>
              </a:rPr>
              <a:t> </a:t>
            </a:r>
            <a:r>
              <a:rPr lang="en-US" sz="4000" b="1" dirty="0" err="1">
                <a:solidFill>
                  <a:srgbClr val="0000FF"/>
                </a:solidFill>
                <a:latin typeface="+mj-lt"/>
              </a:rPr>
              <a:t>học</a:t>
            </a:r>
            <a:r>
              <a:rPr lang="en-US" sz="4000" b="1" dirty="0">
                <a:solidFill>
                  <a:srgbClr val="0000FF"/>
                </a:solidFill>
                <a:latin typeface="+mj-lt"/>
              </a:rPr>
              <a:t> </a:t>
            </a:r>
            <a:r>
              <a:rPr lang="en-US" sz="4000" b="1" dirty="0" err="1">
                <a:solidFill>
                  <a:srgbClr val="0000FF"/>
                </a:solidFill>
                <a:latin typeface="+mj-lt"/>
              </a:rPr>
              <a:t>tập</a:t>
            </a:r>
            <a:r>
              <a:rPr lang="en-US" sz="4000" b="1" dirty="0">
                <a:solidFill>
                  <a:srgbClr val="0000FF"/>
                </a:solidFill>
                <a:latin typeface="+mj-lt"/>
              </a:rPr>
              <a:t> </a:t>
            </a:r>
            <a:r>
              <a:rPr lang="en-US" sz="4000" b="1" dirty="0" err="1">
                <a:solidFill>
                  <a:srgbClr val="0000FF"/>
                </a:solidFill>
                <a:latin typeface="+mj-lt"/>
              </a:rPr>
              <a:t>môn</a:t>
            </a:r>
            <a:r>
              <a:rPr lang="en-US" sz="4000" b="1" dirty="0">
                <a:solidFill>
                  <a:srgbClr val="0000FF"/>
                </a:solidFill>
                <a:latin typeface="+mj-lt"/>
              </a:rPr>
              <a:t> Sinh </a:t>
            </a:r>
            <a:r>
              <a:rPr lang="en-US" sz="4000" b="1" dirty="0" err="1">
                <a:solidFill>
                  <a:srgbClr val="0000FF"/>
                </a:solidFill>
                <a:latin typeface="+mj-lt"/>
              </a:rPr>
              <a:t>học</a:t>
            </a:r>
            <a:r>
              <a:rPr lang="en-US" sz="4000" b="1" dirty="0">
                <a:solidFill>
                  <a:srgbClr val="0000FF"/>
                </a:solidFill>
                <a:latin typeface="+mj-lt"/>
              </a:rPr>
              <a:t> </a:t>
            </a:r>
            <a:r>
              <a:rPr lang="vi-VN" sz="4000" b="1" dirty="0">
                <a:solidFill>
                  <a:srgbClr val="0000FF"/>
                </a:solidFill>
                <a:latin typeface="+mj-lt"/>
              </a:rPr>
              <a:t> </a:t>
            </a:r>
            <a:endParaRPr lang="en-US" sz="4000" b="1" dirty="0">
              <a:solidFill>
                <a:srgbClr val="0000FF"/>
              </a:solidFill>
              <a:latin typeface="+mj-lt"/>
            </a:endParaRPr>
          </a:p>
        </p:txBody>
      </p:sp>
      <p:graphicFrame>
        <p:nvGraphicFramePr>
          <p:cNvPr id="5" name="Table 4">
            <a:extLst>
              <a:ext uri="{FF2B5EF4-FFF2-40B4-BE49-F238E27FC236}">
                <a16:creationId xmlns:a16="http://schemas.microsoft.com/office/drawing/2014/main" id="{95FD69E9-F547-E2A3-6885-8E5863431D36}"/>
              </a:ext>
            </a:extLst>
          </p:cNvPr>
          <p:cNvGraphicFramePr>
            <a:graphicFrameLocks noGrp="1"/>
          </p:cNvGraphicFramePr>
          <p:nvPr>
            <p:extLst>
              <p:ext uri="{D42A27DB-BD31-4B8C-83A1-F6EECF244321}">
                <p14:modId xmlns:p14="http://schemas.microsoft.com/office/powerpoint/2010/main" val="1597328485"/>
              </p:ext>
            </p:extLst>
          </p:nvPr>
        </p:nvGraphicFramePr>
        <p:xfrm>
          <a:off x="169884" y="2628900"/>
          <a:ext cx="17889514" cy="6961475"/>
        </p:xfrm>
        <a:graphic>
          <a:graphicData uri="http://schemas.openxmlformats.org/drawingml/2006/table">
            <a:tbl>
              <a:tblPr firstRow="1" firstCol="1" bandRow="1">
                <a:tableStyleId>{5C22544A-7EE6-4342-B048-85BDC9FD1C3A}</a:tableStyleId>
              </a:tblPr>
              <a:tblGrid>
                <a:gridCol w="3259116">
                  <a:extLst>
                    <a:ext uri="{9D8B030D-6E8A-4147-A177-3AD203B41FA5}">
                      <a16:colId xmlns:a16="http://schemas.microsoft.com/office/drawing/2014/main" val="196769479"/>
                    </a:ext>
                  </a:extLst>
                </a:gridCol>
                <a:gridCol w="5181600">
                  <a:extLst>
                    <a:ext uri="{9D8B030D-6E8A-4147-A177-3AD203B41FA5}">
                      <a16:colId xmlns:a16="http://schemas.microsoft.com/office/drawing/2014/main" val="81226146"/>
                    </a:ext>
                  </a:extLst>
                </a:gridCol>
                <a:gridCol w="4495800">
                  <a:extLst>
                    <a:ext uri="{9D8B030D-6E8A-4147-A177-3AD203B41FA5}">
                      <a16:colId xmlns:a16="http://schemas.microsoft.com/office/drawing/2014/main" val="2590435563"/>
                    </a:ext>
                  </a:extLst>
                </a:gridCol>
                <a:gridCol w="4952998">
                  <a:extLst>
                    <a:ext uri="{9D8B030D-6E8A-4147-A177-3AD203B41FA5}">
                      <a16:colId xmlns:a16="http://schemas.microsoft.com/office/drawing/2014/main" val="654617280"/>
                    </a:ext>
                  </a:extLst>
                </a:gridCol>
              </a:tblGrid>
              <a:tr h="1019658">
                <a:tc gridSpan="4">
                  <a:txBody>
                    <a:bodyPr/>
                    <a:lstStyle/>
                    <a:p>
                      <a:pPr marL="0" marR="0" algn="ctr">
                        <a:lnSpc>
                          <a:spcPct val="107000"/>
                        </a:lnSpc>
                        <a:spcBef>
                          <a:spcPts val="0"/>
                        </a:spcBef>
                        <a:spcAft>
                          <a:spcPts val="0"/>
                        </a:spcAft>
                      </a:pPr>
                      <a:r>
                        <a:rPr lang="en-US" sz="3000" dirty="0">
                          <a:solidFill>
                            <a:schemeClr val="tx1"/>
                          </a:solidFill>
                          <a:latin typeface="+mj-lt"/>
                        </a:rPr>
                        <a:t>PHIẾU HỌC TẬP SỐ 1: </a:t>
                      </a:r>
                      <a:r>
                        <a:rPr lang="en-US" sz="3000" dirty="0">
                          <a:solidFill>
                            <a:schemeClr val="tx1"/>
                          </a:solidFill>
                          <a:latin typeface="+mn-lt"/>
                        </a:rPr>
                        <a:t>“</a:t>
                      </a:r>
                      <a:r>
                        <a:rPr lang="vi-VN" sz="3000" dirty="0">
                          <a:solidFill>
                            <a:schemeClr val="tx1"/>
                          </a:solidFill>
                          <a:latin typeface="+mn-lt"/>
                        </a:rPr>
                        <a:t>CÁC PHƯƠNG PHÁP NGHIÊN CỨU </a:t>
                      </a:r>
                      <a:endParaRPr lang="en-US" sz="3000" dirty="0">
                        <a:solidFill>
                          <a:schemeClr val="tx1"/>
                        </a:solidFill>
                        <a:latin typeface="+mn-lt"/>
                      </a:endParaRPr>
                    </a:p>
                    <a:p>
                      <a:pPr marL="0" marR="0" algn="ctr">
                        <a:lnSpc>
                          <a:spcPct val="107000"/>
                        </a:lnSpc>
                        <a:spcBef>
                          <a:spcPts val="0"/>
                        </a:spcBef>
                        <a:spcAft>
                          <a:spcPts val="0"/>
                        </a:spcAft>
                      </a:pPr>
                      <a:r>
                        <a:rPr lang="vi-VN" sz="3000" dirty="0">
                          <a:solidFill>
                            <a:schemeClr val="tx1"/>
                          </a:solidFill>
                          <a:latin typeface="+mn-lt"/>
                        </a:rPr>
                        <a:t>VÀ HỌC TẬP MÔN SINH HỌC</a:t>
                      </a:r>
                      <a:r>
                        <a:rPr lang="en-US" sz="3000" dirty="0">
                          <a:solidFill>
                            <a:schemeClr val="tx1"/>
                          </a:solidFill>
                          <a:latin typeface="+mn-lt"/>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85954010"/>
                  </a:ext>
                </a:extLst>
              </a:tr>
              <a:tr h="1287075">
                <a:tc>
                  <a:txBody>
                    <a:bodyPr/>
                    <a:lstStyle/>
                    <a:p>
                      <a:pPr marL="0" marR="0" algn="ctr">
                        <a:lnSpc>
                          <a:spcPct val="107000"/>
                        </a:lnSpc>
                        <a:spcBef>
                          <a:spcPts val="0"/>
                        </a:spcBef>
                        <a:spcAft>
                          <a:spcPts val="0"/>
                        </a:spcAft>
                      </a:pP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phương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pháp</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nghiên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cứu</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học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tập</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môn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Sinh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học</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vi-VN" sz="3200" b="1" dirty="0">
                          <a:solidFill>
                            <a:srgbClr val="00B050"/>
                          </a:solidFill>
                          <a:latin typeface="Calibri" panose="020F0502020204030204" pitchFamily="34" charset="0"/>
                          <a:ea typeface="Calibri" panose="020F0502020204030204" pitchFamily="34" charset="0"/>
                          <a:cs typeface="Calibri" panose="020F0502020204030204" pitchFamily="34" charset="0"/>
                        </a:rPr>
                        <a:t>Phương pháp quan sát</a:t>
                      </a:r>
                      <a:endParaRPr lang="en-US" sz="32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rPr>
                        <a:t>Phương pháp làm việc trong phòng thí nghiệm</a:t>
                      </a:r>
                      <a:endPar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vi-VN" sz="3200" b="1" dirty="0">
                          <a:solidFill>
                            <a:srgbClr val="7030A0"/>
                          </a:solidFill>
                          <a:latin typeface="Calibri" panose="020F0502020204030204" pitchFamily="34" charset="0"/>
                          <a:ea typeface="Calibri" panose="020F0502020204030204" pitchFamily="34" charset="0"/>
                          <a:cs typeface="Calibri" panose="020F0502020204030204" pitchFamily="34" charset="0"/>
                        </a:rPr>
                        <a:t>Phương pháp thực nghiệm khoa học</a:t>
                      </a:r>
                      <a:endParaRPr lang="en-US" sz="3200" b="1" dirty="0">
                        <a:solidFill>
                          <a:srgbClr val="7030A0"/>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8096258"/>
                  </a:ext>
                </a:extLst>
              </a:tr>
              <a:tr h="4399402">
                <a:tc>
                  <a:txBody>
                    <a:bodyPr/>
                    <a:lstStyle/>
                    <a:p>
                      <a:pPr marL="0" marR="0" algn="ctr">
                        <a:lnSpc>
                          <a:spcPct val="107000"/>
                        </a:lnSpc>
                        <a:spcBef>
                          <a:spcPts val="0"/>
                        </a:spcBef>
                        <a:spcAft>
                          <a:spcPts val="0"/>
                        </a:spcAft>
                      </a:pPr>
                      <a:r>
                        <a:rPr lang="en-US" sz="3200" b="1" kern="1200" dirty="0" err="1">
                          <a:solidFill>
                            <a:schemeClr val="tx1"/>
                          </a:solidFill>
                          <a:latin typeface="+mj-lt"/>
                          <a:ea typeface="+mn-ea"/>
                          <a:cs typeface="+mn-cs"/>
                        </a:rPr>
                        <a:t>Ví</a:t>
                      </a:r>
                      <a:r>
                        <a:rPr lang="en-US" sz="3200" b="1" kern="1200" dirty="0">
                          <a:solidFill>
                            <a:schemeClr val="tx1"/>
                          </a:solidFill>
                          <a:latin typeface="+mj-lt"/>
                          <a:ea typeface="+mn-ea"/>
                          <a:cs typeface="+mn-cs"/>
                        </a:rPr>
                        <a:t> </a:t>
                      </a:r>
                      <a:r>
                        <a:rPr lang="en-US" sz="3200" b="1" kern="1200" dirty="0" err="1">
                          <a:solidFill>
                            <a:schemeClr val="tx1"/>
                          </a:solidFill>
                          <a:latin typeface="+mj-lt"/>
                          <a:ea typeface="+mn-ea"/>
                          <a:cs typeface="+mn-cs"/>
                        </a:rPr>
                        <a:t>dụ</a:t>
                      </a:r>
                      <a:endParaRPr lang="en-US" sz="3200" b="1" kern="1200" dirty="0">
                        <a:solidFill>
                          <a:schemeClr val="tx1"/>
                        </a:solidFill>
                        <a:latin typeface="+mj-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3200" dirty="0">
                          <a:solidFill>
                            <a:srgbClr val="00B050"/>
                          </a:solidFill>
                          <a:latin typeface="Calibri" panose="020F0502020204030204" pitchFamily="34" charset="0"/>
                          <a:cs typeface="Calibri" panose="020F0502020204030204" pitchFamily="34" charset="0"/>
                        </a:rPr>
                        <a:t>Quan </a:t>
                      </a:r>
                      <a:r>
                        <a:rPr lang="en-US" sz="3200" dirty="0" err="1">
                          <a:solidFill>
                            <a:srgbClr val="00B050"/>
                          </a:solidFill>
                          <a:latin typeface="Calibri" panose="020F0502020204030204" pitchFamily="34" charset="0"/>
                          <a:cs typeface="Calibri" panose="020F0502020204030204" pitchFamily="34" charset="0"/>
                        </a:rPr>
                        <a:t>sát</a:t>
                      </a:r>
                      <a:r>
                        <a:rPr lang="en-US" sz="3200" dirty="0">
                          <a:solidFill>
                            <a:srgbClr val="00B050"/>
                          </a:solidFill>
                          <a:latin typeface="Calibri" panose="020F0502020204030204" pitchFamily="34" charset="0"/>
                          <a:cs typeface="Calibri" panose="020F0502020204030204" pitchFamily="34" charset="0"/>
                        </a:rPr>
                        <a:t> </a:t>
                      </a:r>
                      <a:r>
                        <a:rPr lang="en-US" sz="3200" dirty="0" err="1">
                          <a:solidFill>
                            <a:srgbClr val="00B050"/>
                          </a:solidFill>
                          <a:latin typeface="Calibri" panose="020F0502020204030204" pitchFamily="34" charset="0"/>
                          <a:cs typeface="Calibri" panose="020F0502020204030204" pitchFamily="34" charset="0"/>
                        </a:rPr>
                        <a:t>đặc</a:t>
                      </a:r>
                      <a:r>
                        <a:rPr lang="en-US" sz="3200" dirty="0">
                          <a:solidFill>
                            <a:srgbClr val="00B050"/>
                          </a:solidFill>
                          <a:latin typeface="Calibri" panose="020F0502020204030204" pitchFamily="34" charset="0"/>
                          <a:cs typeface="Calibri" panose="020F0502020204030204" pitchFamily="34" charset="0"/>
                        </a:rPr>
                        <a:t> </a:t>
                      </a:r>
                      <a:r>
                        <a:rPr lang="en-US" sz="3200" dirty="0" err="1">
                          <a:solidFill>
                            <a:srgbClr val="00B050"/>
                          </a:solidFill>
                          <a:latin typeface="Calibri" panose="020F0502020204030204" pitchFamily="34" charset="0"/>
                          <a:cs typeface="Calibri" panose="020F0502020204030204" pitchFamily="34" charset="0"/>
                        </a:rPr>
                        <a:t>điểm</a:t>
                      </a:r>
                      <a:r>
                        <a:rPr lang="en-US" sz="3200" dirty="0">
                          <a:solidFill>
                            <a:srgbClr val="00B050"/>
                          </a:solidFill>
                          <a:latin typeface="Calibri" panose="020F0502020204030204" pitchFamily="34" charset="0"/>
                          <a:cs typeface="Calibri" panose="020F0502020204030204" pitchFamily="34" charset="0"/>
                        </a:rPr>
                        <a:t> </a:t>
                      </a:r>
                      <a:r>
                        <a:rPr lang="en-US" sz="3200" dirty="0" err="1">
                          <a:solidFill>
                            <a:srgbClr val="00B050"/>
                          </a:solidFill>
                          <a:latin typeface="Calibri" panose="020F0502020204030204" pitchFamily="34" charset="0"/>
                          <a:cs typeface="Calibri" panose="020F0502020204030204" pitchFamily="34" charset="0"/>
                        </a:rPr>
                        <a:t>hình</a:t>
                      </a:r>
                      <a:r>
                        <a:rPr lang="en-US" sz="3200" dirty="0">
                          <a:solidFill>
                            <a:srgbClr val="00B050"/>
                          </a:solidFill>
                          <a:latin typeface="Calibri" panose="020F0502020204030204" pitchFamily="34" charset="0"/>
                          <a:cs typeface="Calibri" panose="020F0502020204030204" pitchFamily="34" charset="0"/>
                        </a:rPr>
                        <a:t> </a:t>
                      </a:r>
                      <a:r>
                        <a:rPr lang="en-US" sz="3200" dirty="0" err="1">
                          <a:solidFill>
                            <a:srgbClr val="00B050"/>
                          </a:solidFill>
                          <a:latin typeface="Calibri" panose="020F0502020204030204" pitchFamily="34" charset="0"/>
                          <a:cs typeface="Calibri" panose="020F0502020204030204" pitchFamily="34" charset="0"/>
                        </a:rPr>
                        <a:t>thái</a:t>
                      </a:r>
                      <a:r>
                        <a:rPr lang="en-US" sz="3200" dirty="0">
                          <a:solidFill>
                            <a:srgbClr val="00B050"/>
                          </a:solidFill>
                          <a:latin typeface="Calibri" panose="020F0502020204030204" pitchFamily="34" charset="0"/>
                          <a:cs typeface="Calibri" panose="020F0502020204030204" pitchFamily="34" charset="0"/>
                        </a:rPr>
                        <a:t> </a:t>
                      </a:r>
                      <a:r>
                        <a:rPr lang="en-US" sz="3200" dirty="0" err="1">
                          <a:solidFill>
                            <a:srgbClr val="00B050"/>
                          </a:solidFill>
                          <a:latin typeface="Calibri" panose="020F0502020204030204" pitchFamily="34" charset="0"/>
                          <a:cs typeface="Calibri" panose="020F0502020204030204" pitchFamily="34" charset="0"/>
                        </a:rPr>
                        <a:t>các</a:t>
                      </a:r>
                      <a:r>
                        <a:rPr lang="en-US" sz="3200" dirty="0">
                          <a:solidFill>
                            <a:srgbClr val="00B050"/>
                          </a:solidFill>
                          <a:latin typeface="Calibri" panose="020F0502020204030204" pitchFamily="34" charset="0"/>
                          <a:cs typeface="Calibri" panose="020F0502020204030204" pitchFamily="34" charset="0"/>
                        </a:rPr>
                        <a:t> </a:t>
                      </a:r>
                      <a:r>
                        <a:rPr lang="en-US" sz="3200" dirty="0" err="1">
                          <a:solidFill>
                            <a:srgbClr val="00B050"/>
                          </a:solidFill>
                          <a:latin typeface="Calibri" panose="020F0502020204030204" pitchFamily="34" charset="0"/>
                          <a:cs typeface="Calibri" panose="020F0502020204030204" pitchFamily="34" charset="0"/>
                        </a:rPr>
                        <a:t>cơ</a:t>
                      </a:r>
                      <a:r>
                        <a:rPr lang="en-US" sz="3200" dirty="0">
                          <a:solidFill>
                            <a:srgbClr val="00B050"/>
                          </a:solidFill>
                          <a:latin typeface="Calibri" panose="020F0502020204030204" pitchFamily="34" charset="0"/>
                          <a:cs typeface="Calibri" panose="020F0502020204030204" pitchFamily="34" charset="0"/>
                        </a:rPr>
                        <a:t> </a:t>
                      </a:r>
                      <a:r>
                        <a:rPr lang="en-US" sz="3200" dirty="0" err="1">
                          <a:solidFill>
                            <a:srgbClr val="00B050"/>
                          </a:solidFill>
                          <a:latin typeface="Calibri" panose="020F0502020204030204" pitchFamily="34" charset="0"/>
                          <a:cs typeface="Calibri" panose="020F0502020204030204" pitchFamily="34" charset="0"/>
                        </a:rPr>
                        <a:t>quan</a:t>
                      </a:r>
                      <a:r>
                        <a:rPr lang="en-US" sz="3200" dirty="0">
                          <a:solidFill>
                            <a:srgbClr val="00B050"/>
                          </a:solidFill>
                          <a:latin typeface="Calibri" panose="020F0502020204030204" pitchFamily="34" charset="0"/>
                          <a:cs typeface="Calibri" panose="020F0502020204030204" pitchFamily="34" charset="0"/>
                        </a:rPr>
                        <a:t> </a:t>
                      </a:r>
                      <a:r>
                        <a:rPr lang="en-US" sz="3200" dirty="0" err="1">
                          <a:solidFill>
                            <a:srgbClr val="00B050"/>
                          </a:solidFill>
                          <a:latin typeface="Calibri" panose="020F0502020204030204" pitchFamily="34" charset="0"/>
                          <a:cs typeface="Calibri" panose="020F0502020204030204" pitchFamily="34" charset="0"/>
                        </a:rPr>
                        <a:t>sinh</a:t>
                      </a:r>
                      <a:r>
                        <a:rPr lang="en-US" sz="3200" dirty="0">
                          <a:solidFill>
                            <a:srgbClr val="00B050"/>
                          </a:solidFill>
                          <a:latin typeface="Calibri" panose="020F0502020204030204" pitchFamily="34" charset="0"/>
                          <a:cs typeface="Calibri" panose="020F0502020204030204" pitchFamily="34" charset="0"/>
                        </a:rPr>
                        <a:t> </a:t>
                      </a:r>
                      <a:r>
                        <a:rPr lang="en-US" sz="3200" dirty="0" err="1">
                          <a:solidFill>
                            <a:srgbClr val="00B050"/>
                          </a:solidFill>
                          <a:latin typeface="Calibri" panose="020F0502020204030204" pitchFamily="34" charset="0"/>
                          <a:cs typeface="Calibri" panose="020F0502020204030204" pitchFamily="34" charset="0"/>
                        </a:rPr>
                        <a:t>dưỡng</a:t>
                      </a:r>
                      <a:r>
                        <a:rPr lang="en-US" sz="3200" dirty="0">
                          <a:solidFill>
                            <a:srgbClr val="00B050"/>
                          </a:solidFill>
                          <a:latin typeface="Calibri" panose="020F0502020204030204" pitchFamily="34" charset="0"/>
                          <a:cs typeface="Calibri" panose="020F0502020204030204" pitchFamily="34" charset="0"/>
                        </a:rPr>
                        <a:t> </a:t>
                      </a:r>
                      <a:r>
                        <a:rPr lang="en-US" sz="3200" dirty="0" err="1">
                          <a:solidFill>
                            <a:srgbClr val="00B050"/>
                          </a:solidFill>
                          <a:latin typeface="Calibri" panose="020F0502020204030204" pitchFamily="34" charset="0"/>
                          <a:cs typeface="Calibri" panose="020F0502020204030204" pitchFamily="34" charset="0"/>
                        </a:rPr>
                        <a:t>rễ</a:t>
                      </a:r>
                      <a:r>
                        <a:rPr lang="en-US" sz="3200" dirty="0">
                          <a:solidFill>
                            <a:srgbClr val="00B050"/>
                          </a:solidFill>
                          <a:latin typeface="Calibri" panose="020F0502020204030204" pitchFamily="34" charset="0"/>
                          <a:cs typeface="Calibri" panose="020F0502020204030204" pitchFamily="34" charset="0"/>
                        </a:rPr>
                        <a:t>, </a:t>
                      </a:r>
                      <a:r>
                        <a:rPr lang="en-US" sz="3200" dirty="0" err="1">
                          <a:solidFill>
                            <a:srgbClr val="00B050"/>
                          </a:solidFill>
                          <a:latin typeface="Calibri" panose="020F0502020204030204" pitchFamily="34" charset="0"/>
                          <a:cs typeface="Calibri" panose="020F0502020204030204" pitchFamily="34" charset="0"/>
                        </a:rPr>
                        <a:t>thân</a:t>
                      </a:r>
                      <a:r>
                        <a:rPr lang="en-US" sz="3200" dirty="0">
                          <a:solidFill>
                            <a:srgbClr val="00B050"/>
                          </a:solidFill>
                          <a:latin typeface="Calibri" panose="020F0502020204030204" pitchFamily="34" charset="0"/>
                          <a:cs typeface="Calibri" panose="020F0502020204030204" pitchFamily="34" charset="0"/>
                        </a:rPr>
                        <a:t>, </a:t>
                      </a:r>
                      <a:r>
                        <a:rPr lang="en-US" sz="3200" dirty="0" err="1">
                          <a:solidFill>
                            <a:srgbClr val="00B050"/>
                          </a:solidFill>
                          <a:latin typeface="Calibri" panose="020F0502020204030204" pitchFamily="34" charset="0"/>
                          <a:cs typeface="Calibri" panose="020F0502020204030204" pitchFamily="34" charset="0"/>
                        </a:rPr>
                        <a:t>lá</a:t>
                      </a:r>
                      <a:r>
                        <a:rPr lang="en-US" sz="3200" dirty="0">
                          <a:solidFill>
                            <a:srgbClr val="00B050"/>
                          </a:solidFill>
                          <a:latin typeface="Calibri" panose="020F0502020204030204" pitchFamily="34" charset="0"/>
                          <a:cs typeface="Calibri" panose="020F0502020204030204" pitchFamily="34" charset="0"/>
                        </a:rPr>
                        <a:t> → </a:t>
                      </a:r>
                      <a:r>
                        <a:rPr lang="en-US" sz="3200" dirty="0" err="1">
                          <a:solidFill>
                            <a:srgbClr val="00B050"/>
                          </a:solidFill>
                          <a:latin typeface="Calibri" panose="020F0502020204030204" pitchFamily="34" charset="0"/>
                          <a:cs typeface="Calibri" panose="020F0502020204030204" pitchFamily="34" charset="0"/>
                        </a:rPr>
                        <a:t>phân</a:t>
                      </a:r>
                      <a:r>
                        <a:rPr lang="en-US" sz="3200" dirty="0">
                          <a:solidFill>
                            <a:srgbClr val="00B050"/>
                          </a:solidFill>
                          <a:latin typeface="Calibri" panose="020F0502020204030204" pitchFamily="34" charset="0"/>
                          <a:cs typeface="Calibri" panose="020F0502020204030204" pitchFamily="34" charset="0"/>
                        </a:rPr>
                        <a:t> </a:t>
                      </a:r>
                      <a:r>
                        <a:rPr lang="en-US" sz="3200" dirty="0" err="1">
                          <a:solidFill>
                            <a:srgbClr val="00B050"/>
                          </a:solidFill>
                          <a:latin typeface="Calibri" panose="020F0502020204030204" pitchFamily="34" charset="0"/>
                          <a:cs typeface="Calibri" panose="020F0502020204030204" pitchFamily="34" charset="0"/>
                        </a:rPr>
                        <a:t>loại</a:t>
                      </a:r>
                      <a:r>
                        <a:rPr lang="en-US" sz="3200" dirty="0">
                          <a:solidFill>
                            <a:srgbClr val="00B050"/>
                          </a:solidFill>
                          <a:latin typeface="Calibri" panose="020F0502020204030204" pitchFamily="34" charset="0"/>
                          <a:cs typeface="Calibri" panose="020F0502020204030204" pitchFamily="34" charset="0"/>
                        </a:rPr>
                        <a:t> </a:t>
                      </a:r>
                      <a:r>
                        <a:rPr lang="en-US" sz="3200" dirty="0" err="1">
                          <a:solidFill>
                            <a:srgbClr val="00B050"/>
                          </a:solidFill>
                          <a:latin typeface="Calibri" panose="020F0502020204030204" pitchFamily="34" charset="0"/>
                          <a:cs typeface="Calibri" panose="020F0502020204030204" pitchFamily="34" charset="0"/>
                        </a:rPr>
                        <a:t>thực</a:t>
                      </a:r>
                      <a:r>
                        <a:rPr lang="en-US" sz="3200" dirty="0">
                          <a:solidFill>
                            <a:srgbClr val="00B050"/>
                          </a:solidFill>
                          <a:latin typeface="Calibri" panose="020F0502020204030204" pitchFamily="34" charset="0"/>
                          <a:cs typeface="Calibri" panose="020F0502020204030204" pitchFamily="34" charset="0"/>
                        </a:rPr>
                        <a:t> </a:t>
                      </a:r>
                      <a:r>
                        <a:rPr lang="en-US" sz="3200" dirty="0" err="1">
                          <a:solidFill>
                            <a:srgbClr val="00B050"/>
                          </a:solidFill>
                          <a:latin typeface="Calibri" panose="020F0502020204030204" pitchFamily="34" charset="0"/>
                          <a:cs typeface="Calibri" panose="020F0502020204030204" pitchFamily="34" charset="0"/>
                        </a:rPr>
                        <a:t>vật</a:t>
                      </a:r>
                      <a:r>
                        <a:rPr lang="en-US" sz="3200" dirty="0">
                          <a:solidFill>
                            <a:srgbClr val="00B050"/>
                          </a:solidFill>
                          <a:latin typeface="Calibri" panose="020F0502020204030204" pitchFamily="34" charset="0"/>
                          <a:cs typeface="Calibri" panose="020F050202020403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sát</a:t>
                      </a:r>
                      <a:r>
                        <a:rPr lang="en-US" sz="3200" dirty="0">
                          <a:latin typeface="Calibri" panose="020F0502020204030204" pitchFamily="34" charset="0"/>
                          <a:cs typeface="Calibri" panose="020F0502020204030204" pitchFamily="34" charset="0"/>
                        </a:rPr>
                        <a:t> vi </a:t>
                      </a:r>
                      <a:r>
                        <a:rPr lang="en-US" sz="3200" dirty="0" err="1">
                          <a:latin typeface="Calibri" panose="020F0502020204030204" pitchFamily="34" charset="0"/>
                          <a:cs typeface="Calibri" panose="020F0502020204030204" pitchFamily="34" charset="0"/>
                        </a:rPr>
                        <a:t>khuẩn</a:t>
                      </a:r>
                      <a:r>
                        <a:rPr lang="en-US" sz="3200" dirty="0">
                          <a:latin typeface="Calibri" panose="020F0502020204030204" pitchFamily="34" charset="0"/>
                          <a:cs typeface="Calibri" panose="020F050202020403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3200" dirty="0" err="1">
                          <a:solidFill>
                            <a:srgbClr val="7030A0"/>
                          </a:solidFill>
                          <a:latin typeface="Calibri" panose="020F0502020204030204" pitchFamily="34" charset="0"/>
                          <a:cs typeface="Calibri" panose="020F0502020204030204" pitchFamily="34" charset="0"/>
                        </a:rPr>
                        <a:t>Thí</a:t>
                      </a:r>
                      <a:r>
                        <a:rPr lang="en-US" sz="3200" dirty="0">
                          <a:solidFill>
                            <a:srgbClr val="7030A0"/>
                          </a:solidFill>
                          <a:latin typeface="Calibri" panose="020F0502020204030204" pitchFamily="34" charset="0"/>
                          <a:cs typeface="Calibri" panose="020F0502020204030204" pitchFamily="34" charset="0"/>
                        </a:rPr>
                        <a:t> </a:t>
                      </a:r>
                      <a:r>
                        <a:rPr lang="en-US" sz="3200" dirty="0" err="1">
                          <a:solidFill>
                            <a:srgbClr val="7030A0"/>
                          </a:solidFill>
                          <a:latin typeface="Calibri" panose="020F0502020204030204" pitchFamily="34" charset="0"/>
                          <a:cs typeface="Calibri" panose="020F0502020204030204" pitchFamily="34" charset="0"/>
                        </a:rPr>
                        <a:t>nghiệm</a:t>
                      </a:r>
                      <a:r>
                        <a:rPr lang="en-US" sz="3200" dirty="0">
                          <a:solidFill>
                            <a:srgbClr val="7030A0"/>
                          </a:solidFill>
                          <a:latin typeface="Calibri" panose="020F0502020204030204" pitchFamily="34" charset="0"/>
                          <a:cs typeface="Calibri" panose="020F0502020204030204" pitchFamily="34" charset="0"/>
                        </a:rPr>
                        <a:t> </a:t>
                      </a:r>
                      <a:r>
                        <a:rPr lang="en-US" sz="3200" dirty="0" err="1">
                          <a:solidFill>
                            <a:srgbClr val="7030A0"/>
                          </a:solidFill>
                          <a:latin typeface="Calibri" panose="020F0502020204030204" pitchFamily="34" charset="0"/>
                          <a:cs typeface="Calibri" panose="020F0502020204030204" pitchFamily="34" charset="0"/>
                        </a:rPr>
                        <a:t>đánh</a:t>
                      </a:r>
                      <a:r>
                        <a:rPr lang="en-US" sz="3200" dirty="0">
                          <a:solidFill>
                            <a:srgbClr val="7030A0"/>
                          </a:solidFill>
                          <a:latin typeface="Calibri" panose="020F0502020204030204" pitchFamily="34" charset="0"/>
                          <a:cs typeface="Calibri" panose="020F0502020204030204" pitchFamily="34" charset="0"/>
                        </a:rPr>
                        <a:t> </a:t>
                      </a:r>
                      <a:r>
                        <a:rPr lang="en-US" sz="3200" dirty="0" err="1">
                          <a:solidFill>
                            <a:srgbClr val="7030A0"/>
                          </a:solidFill>
                          <a:latin typeface="Calibri" panose="020F0502020204030204" pitchFamily="34" charset="0"/>
                          <a:cs typeface="Calibri" panose="020F0502020204030204" pitchFamily="34" charset="0"/>
                        </a:rPr>
                        <a:t>giá</a:t>
                      </a:r>
                      <a:r>
                        <a:rPr lang="en-US" sz="3200" dirty="0">
                          <a:solidFill>
                            <a:srgbClr val="7030A0"/>
                          </a:solidFill>
                          <a:latin typeface="Calibri" panose="020F0502020204030204" pitchFamily="34" charset="0"/>
                          <a:cs typeface="Calibri" panose="020F0502020204030204" pitchFamily="34" charset="0"/>
                        </a:rPr>
                        <a:t> </a:t>
                      </a:r>
                      <a:r>
                        <a:rPr lang="en-US" sz="3200" dirty="0" err="1">
                          <a:solidFill>
                            <a:srgbClr val="7030A0"/>
                          </a:solidFill>
                          <a:latin typeface="Calibri" panose="020F0502020204030204" pitchFamily="34" charset="0"/>
                          <a:cs typeface="Calibri" panose="020F0502020204030204" pitchFamily="34" charset="0"/>
                        </a:rPr>
                        <a:t>ảnh</a:t>
                      </a:r>
                      <a:r>
                        <a:rPr lang="en-US" sz="3200" dirty="0">
                          <a:solidFill>
                            <a:srgbClr val="7030A0"/>
                          </a:solidFill>
                          <a:latin typeface="Calibri" panose="020F0502020204030204" pitchFamily="34" charset="0"/>
                          <a:cs typeface="Calibri" panose="020F0502020204030204" pitchFamily="34" charset="0"/>
                        </a:rPr>
                        <a:t> </a:t>
                      </a:r>
                      <a:r>
                        <a:rPr lang="en-US" sz="3200" dirty="0" err="1">
                          <a:solidFill>
                            <a:srgbClr val="7030A0"/>
                          </a:solidFill>
                          <a:latin typeface="Calibri" panose="020F0502020204030204" pitchFamily="34" charset="0"/>
                          <a:cs typeface="Calibri" panose="020F0502020204030204" pitchFamily="34" charset="0"/>
                        </a:rPr>
                        <a:t>hưởng</a:t>
                      </a:r>
                      <a:r>
                        <a:rPr lang="en-US" sz="3200" dirty="0">
                          <a:solidFill>
                            <a:srgbClr val="7030A0"/>
                          </a:solidFill>
                          <a:latin typeface="Calibri" panose="020F0502020204030204" pitchFamily="34" charset="0"/>
                          <a:cs typeface="Calibri" panose="020F0502020204030204" pitchFamily="34" charset="0"/>
                        </a:rPr>
                        <a:t> </a:t>
                      </a:r>
                      <a:r>
                        <a:rPr lang="en-US" sz="3200" dirty="0" err="1">
                          <a:solidFill>
                            <a:srgbClr val="7030A0"/>
                          </a:solidFill>
                          <a:latin typeface="Calibri" panose="020F0502020204030204" pitchFamily="34" charset="0"/>
                          <a:cs typeface="Calibri" panose="020F0502020204030204" pitchFamily="34" charset="0"/>
                        </a:rPr>
                        <a:t>của</a:t>
                      </a:r>
                      <a:r>
                        <a:rPr lang="en-US" sz="3200" dirty="0">
                          <a:solidFill>
                            <a:srgbClr val="7030A0"/>
                          </a:solidFill>
                          <a:latin typeface="Calibri" panose="020F0502020204030204" pitchFamily="34" charset="0"/>
                          <a:cs typeface="Calibri" panose="020F0502020204030204" pitchFamily="34" charset="0"/>
                        </a:rPr>
                        <a:t> </a:t>
                      </a:r>
                      <a:r>
                        <a:rPr lang="en-US" sz="3200" dirty="0" err="1">
                          <a:solidFill>
                            <a:srgbClr val="7030A0"/>
                          </a:solidFill>
                          <a:latin typeface="Calibri" panose="020F0502020204030204" pitchFamily="34" charset="0"/>
                          <a:cs typeface="Calibri" panose="020F0502020204030204" pitchFamily="34" charset="0"/>
                        </a:rPr>
                        <a:t>nhiệt</a:t>
                      </a:r>
                      <a:r>
                        <a:rPr lang="en-US" sz="3200" dirty="0">
                          <a:solidFill>
                            <a:srgbClr val="7030A0"/>
                          </a:solidFill>
                          <a:latin typeface="Calibri" panose="020F0502020204030204" pitchFamily="34" charset="0"/>
                          <a:cs typeface="Calibri" panose="020F0502020204030204" pitchFamily="34" charset="0"/>
                        </a:rPr>
                        <a:t> </a:t>
                      </a:r>
                      <a:r>
                        <a:rPr lang="en-US" sz="3200" dirty="0" err="1">
                          <a:solidFill>
                            <a:srgbClr val="7030A0"/>
                          </a:solidFill>
                          <a:latin typeface="Calibri" panose="020F0502020204030204" pitchFamily="34" charset="0"/>
                          <a:cs typeface="Calibri" panose="020F0502020204030204" pitchFamily="34" charset="0"/>
                        </a:rPr>
                        <a:t>độ</a:t>
                      </a:r>
                      <a:r>
                        <a:rPr lang="en-US" sz="3200" dirty="0">
                          <a:solidFill>
                            <a:srgbClr val="7030A0"/>
                          </a:solidFill>
                          <a:latin typeface="Calibri" panose="020F0502020204030204" pitchFamily="34" charset="0"/>
                          <a:cs typeface="Calibri" panose="020F0502020204030204" pitchFamily="34" charset="0"/>
                        </a:rPr>
                        <a:t> </a:t>
                      </a:r>
                      <a:r>
                        <a:rPr lang="en-US" sz="3200" dirty="0" err="1">
                          <a:solidFill>
                            <a:srgbClr val="7030A0"/>
                          </a:solidFill>
                          <a:latin typeface="Calibri" panose="020F0502020204030204" pitchFamily="34" charset="0"/>
                          <a:cs typeface="Calibri" panose="020F0502020204030204" pitchFamily="34" charset="0"/>
                        </a:rPr>
                        <a:t>đến</a:t>
                      </a:r>
                      <a:r>
                        <a:rPr lang="en-US" sz="3200" dirty="0">
                          <a:solidFill>
                            <a:srgbClr val="7030A0"/>
                          </a:solidFill>
                          <a:latin typeface="Calibri" panose="020F0502020204030204" pitchFamily="34" charset="0"/>
                          <a:cs typeface="Calibri" panose="020F0502020204030204" pitchFamily="34" charset="0"/>
                        </a:rPr>
                        <a:t> </a:t>
                      </a:r>
                      <a:r>
                        <a:rPr lang="en-US" sz="3200" dirty="0" err="1">
                          <a:solidFill>
                            <a:srgbClr val="7030A0"/>
                          </a:solidFill>
                          <a:latin typeface="Calibri" panose="020F0502020204030204" pitchFamily="34" charset="0"/>
                          <a:cs typeface="Calibri" panose="020F0502020204030204" pitchFamily="34" charset="0"/>
                        </a:rPr>
                        <a:t>sự</a:t>
                      </a:r>
                      <a:r>
                        <a:rPr lang="en-US" sz="3200" dirty="0">
                          <a:solidFill>
                            <a:srgbClr val="7030A0"/>
                          </a:solidFill>
                          <a:latin typeface="Calibri" panose="020F0502020204030204" pitchFamily="34" charset="0"/>
                          <a:cs typeface="Calibri" panose="020F0502020204030204" pitchFamily="34" charset="0"/>
                        </a:rPr>
                        <a:t> </a:t>
                      </a:r>
                      <a:r>
                        <a:rPr lang="en-US" sz="3200" dirty="0" err="1">
                          <a:solidFill>
                            <a:srgbClr val="7030A0"/>
                          </a:solidFill>
                          <a:latin typeface="Calibri" panose="020F0502020204030204" pitchFamily="34" charset="0"/>
                          <a:cs typeface="Calibri" panose="020F0502020204030204" pitchFamily="34" charset="0"/>
                        </a:rPr>
                        <a:t>nảy</a:t>
                      </a:r>
                      <a:r>
                        <a:rPr lang="en-US" sz="3200" dirty="0">
                          <a:solidFill>
                            <a:srgbClr val="7030A0"/>
                          </a:solidFill>
                          <a:latin typeface="Calibri" panose="020F0502020204030204" pitchFamily="34" charset="0"/>
                          <a:cs typeface="Calibri" panose="020F0502020204030204" pitchFamily="34" charset="0"/>
                        </a:rPr>
                        <a:t> </a:t>
                      </a:r>
                      <a:r>
                        <a:rPr lang="en-US" sz="3200" dirty="0" err="1">
                          <a:solidFill>
                            <a:srgbClr val="7030A0"/>
                          </a:solidFill>
                          <a:latin typeface="Calibri" panose="020F0502020204030204" pitchFamily="34" charset="0"/>
                          <a:cs typeface="Calibri" panose="020F0502020204030204" pitchFamily="34" charset="0"/>
                        </a:rPr>
                        <a:t>mầm</a:t>
                      </a:r>
                      <a:r>
                        <a:rPr lang="en-US" sz="3200" dirty="0">
                          <a:solidFill>
                            <a:srgbClr val="7030A0"/>
                          </a:solidFill>
                          <a:latin typeface="Calibri" panose="020F0502020204030204" pitchFamily="34" charset="0"/>
                          <a:cs typeface="Calibri" panose="020F0502020204030204" pitchFamily="34" charset="0"/>
                        </a:rPr>
                        <a:t> </a:t>
                      </a:r>
                      <a:r>
                        <a:rPr lang="en-US" sz="3200" dirty="0" err="1">
                          <a:solidFill>
                            <a:srgbClr val="7030A0"/>
                          </a:solidFill>
                          <a:latin typeface="Calibri" panose="020F0502020204030204" pitchFamily="34" charset="0"/>
                          <a:cs typeface="Calibri" panose="020F0502020204030204" pitchFamily="34" charset="0"/>
                        </a:rPr>
                        <a:t>của</a:t>
                      </a:r>
                      <a:r>
                        <a:rPr lang="en-US" sz="3200" dirty="0">
                          <a:solidFill>
                            <a:srgbClr val="7030A0"/>
                          </a:solidFill>
                          <a:latin typeface="Calibri" panose="020F0502020204030204" pitchFamily="34" charset="0"/>
                          <a:cs typeface="Calibri" panose="020F0502020204030204" pitchFamily="34" charset="0"/>
                        </a:rPr>
                        <a:t> </a:t>
                      </a:r>
                      <a:r>
                        <a:rPr lang="en-US" sz="3200" dirty="0" err="1">
                          <a:solidFill>
                            <a:srgbClr val="7030A0"/>
                          </a:solidFill>
                          <a:latin typeface="Calibri" panose="020F0502020204030204" pitchFamily="34" charset="0"/>
                          <a:cs typeface="Calibri" panose="020F0502020204030204" pitchFamily="34" charset="0"/>
                        </a:rPr>
                        <a:t>hạt</a:t>
                      </a:r>
                      <a:r>
                        <a:rPr lang="en-US" sz="3200" dirty="0">
                          <a:solidFill>
                            <a:srgbClr val="7030A0"/>
                          </a:solidFill>
                          <a:latin typeface="Calibri" panose="020F0502020204030204" pitchFamily="34" charset="0"/>
                          <a:cs typeface="Calibri" panose="020F050202020403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3424326"/>
                  </a:ext>
                </a:extLst>
              </a:tr>
            </a:tbl>
          </a:graphicData>
        </a:graphic>
      </p:graphicFrame>
      <p:sp>
        <p:nvSpPr>
          <p:cNvPr id="6" name="TextBox 20"/>
          <p:cNvSpPr txBox="1"/>
          <p:nvPr/>
        </p:nvSpPr>
        <p:spPr>
          <a:xfrm>
            <a:off x="4867702" y="198463"/>
            <a:ext cx="10567360" cy="1386405"/>
          </a:xfrm>
          <a:prstGeom prst="rect">
            <a:avLst/>
          </a:prstGeom>
        </p:spPr>
        <p:txBody>
          <a:bodyPr wrap="square" lIns="0" tIns="0" rIns="0" bIns="0" rtlCol="0" anchor="t">
            <a:spAutoFit/>
          </a:bodyPr>
          <a:lstStyle/>
          <a:p>
            <a:pPr algn="ctr">
              <a:lnSpc>
                <a:spcPct val="110000"/>
              </a:lnSpc>
            </a:pPr>
            <a:r>
              <a:rPr lang="en-US" sz="4200" b="1" dirty="0">
                <a:solidFill>
                  <a:srgbClr val="00B050"/>
                </a:solidFill>
                <a:latin typeface="Calibri" panose="020F0502020204030204" pitchFamily="34" charset="0"/>
                <a:cs typeface="Calibri" panose="020F0502020204030204" pitchFamily="34" charset="0"/>
              </a:rPr>
              <a:t>BÀI 2. CÁC PHƯƠNG PHÁP HỌC TẬP </a:t>
            </a:r>
          </a:p>
          <a:p>
            <a:pPr algn="ctr">
              <a:lnSpc>
                <a:spcPct val="110000"/>
              </a:lnSpc>
            </a:pPr>
            <a:r>
              <a:rPr lang="en-US" sz="4200" b="1" dirty="0">
                <a:solidFill>
                  <a:srgbClr val="00B050"/>
                </a:solidFill>
                <a:latin typeface="Calibri" panose="020F0502020204030204" pitchFamily="34" charset="0"/>
                <a:cs typeface="Calibri" panose="020F0502020204030204" pitchFamily="34" charset="0"/>
              </a:rPr>
              <a:t>VÀ NGHIÊN CỨU MÔN SINH HỌC</a:t>
            </a:r>
          </a:p>
        </p:txBody>
      </p:sp>
    </p:spTree>
    <p:extLst>
      <p:ext uri="{BB962C8B-B14F-4D97-AF65-F5344CB8AC3E}">
        <p14:creationId xmlns:p14="http://schemas.microsoft.com/office/powerpoint/2010/main" val="2590511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1221</TotalTime>
  <Words>4958</Words>
  <Application>Microsoft Office PowerPoint</Application>
  <PresentationFormat>Custom</PresentationFormat>
  <Paragraphs>395</Paragraphs>
  <Slides>36</Slides>
  <Notes>23</Notes>
  <HiddenSlides>0</HiddenSlides>
  <MMClips>6</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36</vt:i4>
      </vt:variant>
    </vt:vector>
  </HeadingPairs>
  <TitlesOfParts>
    <vt:vector size="51" baseType="lpstr">
      <vt:lpstr>Arial</vt:lpstr>
      <vt:lpstr>Calibri</vt:lpstr>
      <vt:lpstr>Public Sans Heavy</vt:lpstr>
      <vt:lpstr>Wingdings</vt:lpstr>
      <vt:lpstr>Alfa Slab One</vt:lpstr>
      <vt:lpstr>Public Sans Bold</vt:lpstr>
      <vt:lpstr>Calibri Light</vt:lpstr>
      <vt:lpstr>Alegreya Bold</vt:lpstr>
      <vt:lpstr>Times New Roman</vt:lpstr>
      <vt:lpstr>Aptos</vt:lpstr>
      <vt:lpstr>Faustina Bold</vt:lpstr>
      <vt:lpstr>Calibri (Headings)</vt:lpstr>
      <vt:lpstr>Office Theme</vt:lpstr>
      <vt:lpstr>1_Default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Bộ sách: Chân trời sáng tạo Môn học: Sinh học 12 Bài dạy: Thực hành Thiết kế hệ sinh thái Người dạy:</dc:title>
  <cp:lastModifiedBy>Võ Duy Khoa</cp:lastModifiedBy>
  <cp:revision>116</cp:revision>
  <dcterms:created xsi:type="dcterms:W3CDTF">2006-08-16T00:00:00Z</dcterms:created>
  <dcterms:modified xsi:type="dcterms:W3CDTF">2024-08-20T08:37:49Z</dcterms:modified>
  <dc:identifier>DAF_vcEYfJk</dc:identifier>
</cp:coreProperties>
</file>