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51" r:id="rId2"/>
    <p:sldId id="324" r:id="rId3"/>
    <p:sldId id="273" r:id="rId4"/>
    <p:sldId id="336" r:id="rId5"/>
    <p:sldId id="338" r:id="rId6"/>
    <p:sldId id="340" r:id="rId7"/>
    <p:sldId id="342" r:id="rId8"/>
    <p:sldId id="343" r:id="rId9"/>
    <p:sldId id="337" r:id="rId10"/>
    <p:sldId id="339" r:id="rId11"/>
    <p:sldId id="274" r:id="rId12"/>
    <p:sldId id="332" r:id="rId13"/>
    <p:sldId id="344" r:id="rId14"/>
    <p:sldId id="345" r:id="rId15"/>
    <p:sldId id="346" r:id="rId16"/>
    <p:sldId id="347" r:id="rId17"/>
    <p:sldId id="333" r:id="rId18"/>
    <p:sldId id="334" r:id="rId19"/>
    <p:sldId id="335" r:id="rId20"/>
    <p:sldId id="348" r:id="rId21"/>
    <p:sldId id="349" r:id="rId22"/>
    <p:sldId id="350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493C6"/>
    <a:srgbClr val="D0DEEC"/>
    <a:srgbClr val="6593C3"/>
    <a:srgbClr val="E45983"/>
    <a:srgbClr val="F7DADE"/>
    <a:srgbClr val="FF9801"/>
    <a:srgbClr val="0FB7BD"/>
    <a:srgbClr val="048DA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61" d="100"/>
          <a:sy n="61" d="100"/>
        </p:scale>
        <p:origin x="922" y="45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3694713" y="2287556"/>
            <a:ext cx="4946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Dang Thuy Tram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 descr="Liệt sĩ – Bác sĩ Đặng Thùy Trâm: Sáng mãi ngọn lửa tuổi hai mươi">
            <a:extLst>
              <a:ext uri="{FF2B5EF4-FFF2-40B4-BE49-F238E27FC236}">
                <a16:creationId xmlns:a16="http://schemas.microsoft.com/office/drawing/2014/main" id="{C27DF0FE-40A8-858B-B2FF-D278F1D6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8" y="844884"/>
            <a:ext cx="2922565" cy="4175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5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The diary of Dang Thuy Tram</a:t>
            </a:r>
          </a:p>
        </p:txBody>
      </p:sp>
    </p:spTree>
    <p:extLst>
      <p:ext uri="{BB962C8B-B14F-4D97-AF65-F5344CB8AC3E}">
        <p14:creationId xmlns:p14="http://schemas.microsoft.com/office/powerpoint/2010/main" val="157326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surgeon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54" y="3277617"/>
            <a:ext cx="4344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doctor who is trained to perform surgery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337" y="1780681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sɜːdʒən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E18B8-03DB-AAB8-1C27-3A01FB6B6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90" y="1207478"/>
            <a:ext cx="3914227" cy="3147358"/>
          </a:xfrm>
          <a:prstGeom prst="rect">
            <a:avLst/>
          </a:prstGeom>
        </p:spPr>
      </p:pic>
      <p:pic>
        <p:nvPicPr>
          <p:cNvPr id="9" name="surgeon">
            <a:hlinkClick r:id="" action="ppaction://media"/>
            <a:extLst>
              <a:ext uri="{FF2B5EF4-FFF2-40B4-BE49-F238E27FC236}">
                <a16:creationId xmlns:a16="http://schemas.microsoft.com/office/drawing/2014/main" id="{545B7F7F-2407-2F2F-B4C3-3FBBD6C6D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4547" y="2589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resistance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4" y="3277617"/>
            <a:ext cx="4328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act of using force to oppose somebody/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0431" y="1780681"/>
            <a:ext cx="2279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rɪˈzɪstəns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18C3E-9138-C934-EEB8-1C3F483B6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68" y="930076"/>
            <a:ext cx="2931885" cy="3836905"/>
          </a:xfrm>
          <a:prstGeom prst="rect">
            <a:avLst/>
          </a:prstGeom>
        </p:spPr>
      </p:pic>
      <p:pic>
        <p:nvPicPr>
          <p:cNvPr id="9" name="resistance">
            <a:hlinkClick r:id="" action="ppaction://media"/>
            <a:extLst>
              <a:ext uri="{FF2B5EF4-FFF2-40B4-BE49-F238E27FC236}">
                <a16:creationId xmlns:a16="http://schemas.microsoft.com/office/drawing/2014/main" id="{02F43301-423F-BC8C-5BA7-64E499DDB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506" y="2649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138" y="962200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enemy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980" y="3543534"/>
            <a:ext cx="4904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country or group that you are fighting a war against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0346" y="1804796"/>
            <a:ext cx="1848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enəmi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E549F-9932-7280-F75E-B529A66D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97" y="1332077"/>
            <a:ext cx="3971423" cy="2723763"/>
          </a:xfrm>
          <a:prstGeom prst="rect">
            <a:avLst/>
          </a:prstGeom>
        </p:spPr>
      </p:pic>
      <p:pic>
        <p:nvPicPr>
          <p:cNvPr id="9" name="enemy">
            <a:hlinkClick r:id="" action="ppaction://media"/>
            <a:extLst>
              <a:ext uri="{FF2B5EF4-FFF2-40B4-BE49-F238E27FC236}">
                <a16:creationId xmlns:a16="http://schemas.microsoft.com/office/drawing/2014/main" id="{C06BE3D1-A4AE-0F85-161D-741716FFE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6689" y="2652235"/>
            <a:ext cx="625382" cy="6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soldier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member of an army, especially one who is not an officer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3756" y="1780681"/>
            <a:ext cx="2573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səʊldʒə</a:t>
            </a:r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D5BDF-1172-AD92-F1FD-FB6D13374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83" y="930076"/>
            <a:ext cx="3176885" cy="3473875"/>
          </a:xfrm>
          <a:prstGeom prst="rect">
            <a:avLst/>
          </a:prstGeom>
        </p:spPr>
      </p:pic>
      <p:pic>
        <p:nvPicPr>
          <p:cNvPr id="9" name="soldier">
            <a:hlinkClick r:id="" action="ppaction://media"/>
            <a:extLst>
              <a:ext uri="{FF2B5EF4-FFF2-40B4-BE49-F238E27FC236}">
                <a16:creationId xmlns:a16="http://schemas.microsoft.com/office/drawing/2014/main" id="{ED3784AE-2A43-38BA-EFBC-1F56DBDBB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1835" y="2612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94638" y="999706"/>
            <a:ext cx="5525362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devote </a:t>
            </a:r>
            <a:r>
              <a:rPr lang="en-US" sz="5400" dirty="0">
                <a:solidFill>
                  <a:schemeClr val="accent2"/>
                </a:solidFill>
              </a:rPr>
              <a:t>(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 to 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)</a:t>
            </a:r>
            <a:endParaRPr lang="en-US" sz="5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1092" y="3596558"/>
            <a:ext cx="5857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to give an amount of time, attention, etc. to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376" y="1885942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dɪˈvəʊt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991DEF6-CF96-3F9E-2173-8D51E28E4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199" y="2843559"/>
            <a:ext cx="569602" cy="5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907829"/>
              </p:ext>
            </p:extLst>
          </p:nvPr>
        </p:nvGraphicFramePr>
        <p:xfrm>
          <a:off x="82647" y="-34269"/>
          <a:ext cx="9231682" cy="52120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66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95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surgeon (n)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1" kern="100" dirty="0" err="1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sɜːdʒən</a:t>
                      </a: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doctor who is trained to perform surgery 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phẫu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775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resistance(n)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 kern="100" dirty="0" err="1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rɪˈzɪstəns</a:t>
                      </a: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 of using force to oppose somebody/something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775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enemy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1" kern="100" dirty="0" err="1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enəmi</a:t>
                      </a: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a country or group that you are fighting a war against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462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soldier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1" kern="100" dirty="0" err="1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səʊldʒə</a:t>
                      </a: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member of an army, especially one who is not an officer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740204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devote (</a:t>
                      </a:r>
                      <a:r>
                        <a:rPr lang="en-US" sz="2000" b="1" kern="100" dirty="0" err="1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b="1" kern="100" dirty="0" err="1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b="1" kern="100" dirty="0"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 kern="100" dirty="0" err="1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dɪˈvəʊt</a:t>
                      </a: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333333"/>
                          </a:solidFill>
                          <a:effectLst/>
                          <a:latin typeface=".VnArial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give an amount of time, attention, etc. to something</a:t>
                      </a:r>
                      <a:endParaRPr lang="en-US" sz="2000" b="1" kern="100" dirty="0">
                        <a:effectLst/>
                        <a:latin typeface=".VnArial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8EC60-4077-37D7-A093-7EDF88C2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38" y="1362236"/>
            <a:ext cx="4731838" cy="3581239"/>
          </a:xfrm>
          <a:prstGeom prst="rect">
            <a:avLst/>
          </a:prstGeom>
        </p:spPr>
      </p:pic>
      <p:pic>
        <p:nvPicPr>
          <p:cNvPr id="7" name="Track 1">
            <a:hlinkClick r:id="" action="ppaction://media"/>
            <a:extLst>
              <a:ext uri="{FF2B5EF4-FFF2-40B4-BE49-F238E27FC236}">
                <a16:creationId xmlns:a16="http://schemas.microsoft.com/office/drawing/2014/main" id="{588779F9-CE82-4BA3-5E5A-6CB141B3B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518" y="117192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1D234B-D68B-FB34-7728-FA86F03F8EF5}"/>
              </a:ext>
            </a:extLst>
          </p:cNvPr>
          <p:cNvSpPr txBox="1"/>
          <p:nvPr/>
        </p:nvSpPr>
        <p:spPr>
          <a:xfrm>
            <a:off x="295113" y="1509138"/>
            <a:ext cx="8599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Dang Thuy Tram was born in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Ha Noi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Hue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Tram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wrote about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operated on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injured soldiers during the war.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3.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She died when she was very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young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old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4.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An American soldier kept her diary for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27 years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3A77B4"/>
                </a:solidFill>
                <a:effectLst/>
              </a:rPr>
              <a:t>more than three decades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before returning a copy to her family.</a:t>
            </a:r>
            <a:r>
              <a:rPr lang="en-US" sz="3200" b="1" dirty="0"/>
              <a:t> 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77628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0455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9634" y="67814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conversation again and circle the correct answer to complete each of the sentences.</a:t>
            </a:r>
            <a:r>
              <a:rPr lang="en-US" sz="2400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618826-11E3-9F08-D7CF-54E78E064401}"/>
              </a:ext>
            </a:extLst>
          </p:cNvPr>
          <p:cNvSpPr/>
          <p:nvPr/>
        </p:nvSpPr>
        <p:spPr>
          <a:xfrm>
            <a:off x="6894809" y="1585940"/>
            <a:ext cx="9831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EE26AD-DDA7-510E-5D6C-8D7FFDC75E72}"/>
              </a:ext>
            </a:extLst>
          </p:cNvPr>
          <p:cNvSpPr/>
          <p:nvPr/>
        </p:nvSpPr>
        <p:spPr>
          <a:xfrm>
            <a:off x="4006277" y="2111777"/>
            <a:ext cx="214143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8EFB7B-4979-AC66-E7B9-18611063D009}"/>
              </a:ext>
            </a:extLst>
          </p:cNvPr>
          <p:cNvSpPr/>
          <p:nvPr/>
        </p:nvSpPr>
        <p:spPr>
          <a:xfrm>
            <a:off x="5452870" y="3055781"/>
            <a:ext cx="11355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47A815-CC8D-DF1A-9ADB-B8B07FE1D3E5}"/>
              </a:ext>
            </a:extLst>
          </p:cNvPr>
          <p:cNvSpPr/>
          <p:nvPr/>
        </p:nvSpPr>
        <p:spPr>
          <a:xfrm>
            <a:off x="295112" y="4004228"/>
            <a:ext cx="4276887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503711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4" y="1674214"/>
            <a:ext cx="1557167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1" y="2567595"/>
            <a:ext cx="1557167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Who is this?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Circle the correct answer.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589638" y="1113731"/>
            <a:ext cx="488670" cy="56048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814286" y="1919989"/>
            <a:ext cx="485439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14318" y="3548257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845000" y="3798062"/>
            <a:ext cx="269318" cy="53265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3" y="4330718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92868" y="2833922"/>
            <a:ext cx="392737" cy="71433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3982" y="837617"/>
            <a:ext cx="818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Find words and a phrase in Task 1 with the following meanings.</a:t>
            </a:r>
            <a:r>
              <a:rPr lang="en-US" sz="2400" dirty="0"/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C06BD-EC07-E5BE-D91B-113618B294A0}"/>
              </a:ext>
            </a:extLst>
          </p:cNvPr>
          <p:cNvSpPr/>
          <p:nvPr/>
        </p:nvSpPr>
        <p:spPr>
          <a:xfrm>
            <a:off x="1543050" y="1557701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1. accounts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02DC20-6C21-C1AD-19FD-B92FA1DAC0E7}"/>
              </a:ext>
            </a:extLst>
          </p:cNvPr>
          <p:cNvSpPr/>
          <p:nvPr/>
        </p:nvSpPr>
        <p:spPr>
          <a:xfrm>
            <a:off x="1543050" y="2382908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2. death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5EBDBA-7E88-D978-C905-429B1822E40E}"/>
              </a:ext>
            </a:extLst>
          </p:cNvPr>
          <p:cNvSpPr/>
          <p:nvPr/>
        </p:nvSpPr>
        <p:spPr>
          <a:xfrm>
            <a:off x="1543050" y="3208115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devoting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F96F0-5F9B-8431-10D8-16528A8ADC1A}"/>
              </a:ext>
            </a:extLst>
          </p:cNvPr>
          <p:cNvSpPr/>
          <p:nvPr/>
        </p:nvSpPr>
        <p:spPr>
          <a:xfrm>
            <a:off x="1543050" y="4093610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4. youth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E51386-E642-8603-98D1-55915494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26982"/>
              </p:ext>
            </p:extLst>
          </p:nvPr>
        </p:nvGraphicFramePr>
        <p:xfrm>
          <a:off x="4443046" y="1516029"/>
          <a:ext cx="4220308" cy="33593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3178906230"/>
                    </a:ext>
                  </a:extLst>
                </a:gridCol>
              </a:tblGrid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descriptions of things that have happened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67901"/>
                  </a:ext>
                </a:extLst>
              </a:tr>
              <a:tr h="524728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end of somebody's life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34989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giving time, attention, etc. to something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60944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period of time when a person is young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90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346982" y="1648377"/>
            <a:ext cx="857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dirty="0">
                <a:solidFill>
                  <a:srgbClr val="000000"/>
                </a:solidFill>
                <a:effectLst/>
              </a:rPr>
              <a:t>Dang Thuy Tram was a young surgeon. She (1) ______ her diary while she (2) ___________ in a field hospital during the war. One day, she (3) _________ while she (4) ________________ in the jungle. She was only 27 then. An American soldier (5) ______ her diary for many years before returning a copy to her family.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94312" y="879973"/>
            <a:ext cx="802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 the sentences based on the conversation.</a:t>
            </a: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4B35F-9B92-FC30-F9EF-C413C44B7508}"/>
              </a:ext>
            </a:extLst>
          </p:cNvPr>
          <p:cNvSpPr txBox="1"/>
          <p:nvPr/>
        </p:nvSpPr>
        <p:spPr>
          <a:xfrm>
            <a:off x="7643317" y="1664507"/>
            <a:ext cx="1172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wrote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58DA0-8F9C-25BE-9EF4-2B4175543AF8}"/>
              </a:ext>
            </a:extLst>
          </p:cNvPr>
          <p:cNvSpPr txBox="1"/>
          <p:nvPr/>
        </p:nvSpPr>
        <p:spPr>
          <a:xfrm>
            <a:off x="3982520" y="2127828"/>
            <a:ext cx="2382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working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7CA6E-2172-A3C4-498E-D9D39E475823}"/>
              </a:ext>
            </a:extLst>
          </p:cNvPr>
          <p:cNvSpPr txBox="1"/>
          <p:nvPr/>
        </p:nvSpPr>
        <p:spPr>
          <a:xfrm>
            <a:off x="5457719" y="2568783"/>
            <a:ext cx="1815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killed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6DE58-7503-54E6-0788-4EFDBE93BA72}"/>
              </a:ext>
            </a:extLst>
          </p:cNvPr>
          <p:cNvSpPr txBox="1"/>
          <p:nvPr/>
        </p:nvSpPr>
        <p:spPr>
          <a:xfrm>
            <a:off x="906035" y="3065440"/>
            <a:ext cx="336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doing her duty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24F2C-D6B0-8F87-30B3-A9012D82D3C9}"/>
              </a:ext>
            </a:extLst>
          </p:cNvPr>
          <p:cNvSpPr txBox="1"/>
          <p:nvPr/>
        </p:nvSpPr>
        <p:spPr>
          <a:xfrm>
            <a:off x="5060805" y="3489189"/>
            <a:ext cx="1386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 kept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345399" y="729772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effectLst/>
                <a:ea typeface="Times New Roman" panose="02020603050405020304" pitchFamily="18" charset="0"/>
              </a:rPr>
              <a:t>Design a poster to introduce the life events of Dang Thuy Tram.</a:t>
            </a:r>
            <a:r>
              <a:rPr lang="en-US" sz="3200" kern="0" dirty="0">
                <a:effectLst/>
                <a:ea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411B411A-A6DE-6BF1-99DC-705E24F6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09" y="1806990"/>
            <a:ext cx="3441981" cy="30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26371" y="1477626"/>
            <a:ext cx="853005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Past simple and Past continuous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Who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495811" y="1231518"/>
            <a:ext cx="8470785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6 pictures of 6 famous people.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person.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famous person’s name.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game.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090306" y="2324168"/>
            <a:ext cx="50536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Barack Obama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7B86D-FCA4-92B0-501E-BD0C91A5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77" y="761362"/>
            <a:ext cx="3184230" cy="41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57738" y="2217807"/>
            <a:ext cx="4049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Steve Jobs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906A1-5389-B42E-4493-D17CECA2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78" y="740527"/>
            <a:ext cx="3856029" cy="41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279341" y="2310140"/>
            <a:ext cx="4759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General </a:t>
            </a:r>
          </a:p>
          <a:p>
            <a:pPr algn="ctr"/>
            <a:r>
              <a:rPr lang="en-US" sz="4000" b="1" dirty="0"/>
              <a:t>Vo Nguyen Giap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A8A3E-4458-CA0B-7554-8173A844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5" y="708710"/>
            <a:ext cx="3903366" cy="42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64123" y="2393407"/>
            <a:ext cx="4800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Pelé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C3A15-0AC2-E97B-1A7E-3B72160A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27" y="873887"/>
            <a:ext cx="3611595" cy="40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0" y="2501725"/>
            <a:ext cx="4466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Michael Jackson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06ED-F510-6AF1-926E-54F97CC0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60" y="955349"/>
            <a:ext cx="4758995" cy="38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740</Words>
  <Application>Microsoft Office PowerPoint</Application>
  <PresentationFormat>On-screen Show (16:9)</PresentationFormat>
  <Paragraphs>145</Paragraphs>
  <Slides>25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.VnArial</vt:lpstr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76</cp:revision>
  <dcterms:created xsi:type="dcterms:W3CDTF">2020-12-09T02:04:09Z</dcterms:created>
  <dcterms:modified xsi:type="dcterms:W3CDTF">2024-09-11T03:43:28Z</dcterms:modified>
</cp:coreProperties>
</file>