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371" r:id="rId2"/>
    <p:sldId id="274" r:id="rId3"/>
    <p:sldId id="324" r:id="rId4"/>
    <p:sldId id="336" r:id="rId5"/>
    <p:sldId id="338" r:id="rId6"/>
    <p:sldId id="362" r:id="rId7"/>
    <p:sldId id="363" r:id="rId8"/>
    <p:sldId id="364" r:id="rId9"/>
    <p:sldId id="366" r:id="rId10"/>
    <p:sldId id="367" r:id="rId11"/>
    <p:sldId id="357" r:id="rId12"/>
    <p:sldId id="332" r:id="rId13"/>
    <p:sldId id="344" r:id="rId14"/>
    <p:sldId id="345" r:id="rId15"/>
    <p:sldId id="346" r:id="rId16"/>
    <p:sldId id="333" r:id="rId17"/>
    <p:sldId id="334" r:id="rId18"/>
    <p:sldId id="361" r:id="rId19"/>
    <p:sldId id="369" r:id="rId20"/>
    <p:sldId id="370" r:id="rId21"/>
    <p:sldId id="358" r:id="rId22"/>
    <p:sldId id="325" r:id="rId23"/>
    <p:sldId id="317" r:id="rId24"/>
    <p:sldId id="272"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983"/>
    <a:srgbClr val="EE8640"/>
    <a:srgbClr val="FF9801"/>
    <a:srgbClr val="FFCCFF"/>
    <a:srgbClr val="A493C6"/>
    <a:srgbClr val="D0DEEC"/>
    <a:srgbClr val="6593C3"/>
    <a:srgbClr val="F7DADE"/>
    <a:srgbClr val="0FB7BD"/>
    <a:srgbClr val="048D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3918" autoAdjust="0"/>
  </p:normalViewPr>
  <p:slideViewPr>
    <p:cSldViewPr snapToGrid="0" showGuides="1">
      <p:cViewPr varScale="1">
        <p:scale>
          <a:sx n="61" d="100"/>
          <a:sy n="61" d="100"/>
        </p:scale>
        <p:origin x="922" y="31"/>
      </p:cViewPr>
      <p:guideLst>
        <p:guide orient="horz" pos="2160"/>
        <p:guide pos="288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20/9/2024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2280420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829114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2258474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40315919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723203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548966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9706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2544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850441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with subtitle">
  <p:cSld name="Main point with subtitle">
    <p:spTree>
      <p:nvGrpSpPr>
        <p:cNvPr id="1" name="Shape 796"/>
        <p:cNvGrpSpPr/>
        <p:nvPr/>
      </p:nvGrpSpPr>
      <p:grpSpPr>
        <a:xfrm>
          <a:off x="0" y="0"/>
          <a:ext cx="0" cy="0"/>
          <a:chOff x="0" y="0"/>
          <a:chExt cx="0" cy="0"/>
        </a:xfrm>
      </p:grpSpPr>
      <p:sp>
        <p:nvSpPr>
          <p:cNvPr id="814" name="Google Shape;814;p17"/>
          <p:cNvSpPr txBox="1">
            <a:spLocks noGrp="1"/>
          </p:cNvSpPr>
          <p:nvPr>
            <p:ph type="title"/>
          </p:nvPr>
        </p:nvSpPr>
        <p:spPr>
          <a:xfrm>
            <a:off x="1279375" y="1338763"/>
            <a:ext cx="6285300" cy="19560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sz="6000"/>
            </a:lvl1pPr>
            <a:lvl2pPr lvl="1" algn="r" rtl="0">
              <a:lnSpc>
                <a:spcPct val="100000"/>
              </a:lnSpc>
              <a:spcBef>
                <a:spcPts val="0"/>
              </a:spcBef>
              <a:spcAft>
                <a:spcPts val="0"/>
              </a:spcAft>
              <a:buNone/>
              <a:defRPr sz="6000"/>
            </a:lvl2pPr>
            <a:lvl3pPr lvl="2" algn="r" rtl="0">
              <a:lnSpc>
                <a:spcPct val="100000"/>
              </a:lnSpc>
              <a:spcBef>
                <a:spcPts val="0"/>
              </a:spcBef>
              <a:spcAft>
                <a:spcPts val="0"/>
              </a:spcAft>
              <a:buNone/>
              <a:defRPr sz="6000"/>
            </a:lvl3pPr>
            <a:lvl4pPr lvl="3" algn="r" rtl="0">
              <a:lnSpc>
                <a:spcPct val="100000"/>
              </a:lnSpc>
              <a:spcBef>
                <a:spcPts val="0"/>
              </a:spcBef>
              <a:spcAft>
                <a:spcPts val="0"/>
              </a:spcAft>
              <a:buNone/>
              <a:defRPr sz="6000"/>
            </a:lvl4pPr>
            <a:lvl5pPr lvl="4" algn="r" rtl="0">
              <a:lnSpc>
                <a:spcPct val="100000"/>
              </a:lnSpc>
              <a:spcBef>
                <a:spcPts val="0"/>
              </a:spcBef>
              <a:spcAft>
                <a:spcPts val="0"/>
              </a:spcAft>
              <a:buNone/>
              <a:defRPr sz="6000"/>
            </a:lvl5pPr>
            <a:lvl6pPr lvl="5" algn="r" rtl="0">
              <a:lnSpc>
                <a:spcPct val="100000"/>
              </a:lnSpc>
              <a:spcBef>
                <a:spcPts val="0"/>
              </a:spcBef>
              <a:spcAft>
                <a:spcPts val="0"/>
              </a:spcAft>
              <a:buNone/>
              <a:defRPr sz="6000"/>
            </a:lvl6pPr>
            <a:lvl7pPr lvl="6" algn="r" rtl="0">
              <a:lnSpc>
                <a:spcPct val="100000"/>
              </a:lnSpc>
              <a:spcBef>
                <a:spcPts val="0"/>
              </a:spcBef>
              <a:spcAft>
                <a:spcPts val="0"/>
              </a:spcAft>
              <a:buNone/>
              <a:defRPr sz="6000"/>
            </a:lvl7pPr>
            <a:lvl8pPr lvl="7" algn="r" rtl="0">
              <a:lnSpc>
                <a:spcPct val="100000"/>
              </a:lnSpc>
              <a:spcBef>
                <a:spcPts val="0"/>
              </a:spcBef>
              <a:spcAft>
                <a:spcPts val="0"/>
              </a:spcAft>
              <a:buNone/>
              <a:defRPr sz="6000"/>
            </a:lvl8pPr>
            <a:lvl9pPr lvl="8" algn="r" rtl="0">
              <a:lnSpc>
                <a:spcPct val="100000"/>
              </a:lnSpc>
              <a:spcBef>
                <a:spcPts val="0"/>
              </a:spcBef>
              <a:spcAft>
                <a:spcPts val="0"/>
              </a:spcAft>
              <a:buNone/>
              <a:defRPr sz="6000"/>
            </a:lvl9pPr>
          </a:lstStyle>
          <a:p>
            <a:endParaRPr/>
          </a:p>
        </p:txBody>
      </p:sp>
      <p:sp>
        <p:nvSpPr>
          <p:cNvPr id="815" name="Google Shape;815;p17"/>
          <p:cNvSpPr txBox="1">
            <a:spLocks noGrp="1"/>
          </p:cNvSpPr>
          <p:nvPr>
            <p:ph type="subTitle" idx="1"/>
          </p:nvPr>
        </p:nvSpPr>
        <p:spPr>
          <a:xfrm>
            <a:off x="1279375" y="3457638"/>
            <a:ext cx="6285300" cy="347100"/>
          </a:xfrm>
          <a:prstGeom prst="rect">
            <a:avLst/>
          </a:prstGeom>
        </p:spPr>
        <p:txBody>
          <a:bodyPr spcFirstLastPara="1" wrap="square" lIns="0" tIns="0" rIns="0" bIns="0" anchor="ctr" anchorCtr="0">
            <a:noAutofit/>
          </a:bodyPr>
          <a:lstStyle>
            <a:lvl1pPr lvl="0" algn="ctr" rtl="0">
              <a:lnSpc>
                <a:spcPct val="100000"/>
              </a:lnSpc>
              <a:spcBef>
                <a:spcPts val="0"/>
              </a:spcBef>
              <a:spcAft>
                <a:spcPts val="0"/>
              </a:spcAft>
              <a:buNone/>
              <a:defRPr>
                <a:latin typeface="Montserrat Medium"/>
                <a:ea typeface="Montserrat Medium"/>
                <a:cs typeface="Montserrat Medium"/>
                <a:sym typeface="Montserrat Medium"/>
              </a:defRPr>
            </a:lvl1pPr>
            <a:lvl2pPr lvl="1" algn="ctr" rtl="0">
              <a:lnSpc>
                <a:spcPct val="100000"/>
              </a:lnSpc>
              <a:spcBef>
                <a:spcPts val="0"/>
              </a:spcBef>
              <a:spcAft>
                <a:spcPts val="0"/>
              </a:spcAft>
              <a:buNone/>
              <a:defRPr>
                <a:latin typeface="Montserrat Medium"/>
                <a:ea typeface="Montserrat Medium"/>
                <a:cs typeface="Montserrat Medium"/>
                <a:sym typeface="Montserrat Medium"/>
              </a:defRPr>
            </a:lvl2pPr>
            <a:lvl3pPr lvl="2" algn="ctr" rtl="0">
              <a:lnSpc>
                <a:spcPct val="100000"/>
              </a:lnSpc>
              <a:spcBef>
                <a:spcPts val="0"/>
              </a:spcBef>
              <a:spcAft>
                <a:spcPts val="0"/>
              </a:spcAft>
              <a:buNone/>
              <a:defRPr>
                <a:latin typeface="Montserrat Medium"/>
                <a:ea typeface="Montserrat Medium"/>
                <a:cs typeface="Montserrat Medium"/>
                <a:sym typeface="Montserrat Medium"/>
              </a:defRPr>
            </a:lvl3pPr>
            <a:lvl4pPr lvl="3" algn="ctr" rtl="0">
              <a:lnSpc>
                <a:spcPct val="100000"/>
              </a:lnSpc>
              <a:spcBef>
                <a:spcPts val="0"/>
              </a:spcBef>
              <a:spcAft>
                <a:spcPts val="0"/>
              </a:spcAft>
              <a:buNone/>
              <a:defRPr>
                <a:latin typeface="Montserrat Medium"/>
                <a:ea typeface="Montserrat Medium"/>
                <a:cs typeface="Montserrat Medium"/>
                <a:sym typeface="Montserrat Medium"/>
              </a:defRPr>
            </a:lvl4pPr>
            <a:lvl5pPr lvl="4" algn="ctr" rtl="0">
              <a:lnSpc>
                <a:spcPct val="100000"/>
              </a:lnSpc>
              <a:spcBef>
                <a:spcPts val="0"/>
              </a:spcBef>
              <a:spcAft>
                <a:spcPts val="0"/>
              </a:spcAft>
              <a:buNone/>
              <a:defRPr>
                <a:latin typeface="Montserrat Medium"/>
                <a:ea typeface="Montserrat Medium"/>
                <a:cs typeface="Montserrat Medium"/>
                <a:sym typeface="Montserrat Medium"/>
              </a:defRPr>
            </a:lvl5pPr>
            <a:lvl6pPr lvl="5" algn="ctr" rtl="0">
              <a:lnSpc>
                <a:spcPct val="100000"/>
              </a:lnSpc>
              <a:spcBef>
                <a:spcPts val="0"/>
              </a:spcBef>
              <a:spcAft>
                <a:spcPts val="0"/>
              </a:spcAft>
              <a:buNone/>
              <a:defRPr>
                <a:latin typeface="Montserrat Medium"/>
                <a:ea typeface="Montserrat Medium"/>
                <a:cs typeface="Montserrat Medium"/>
                <a:sym typeface="Montserrat Medium"/>
              </a:defRPr>
            </a:lvl6pPr>
            <a:lvl7pPr lvl="6" algn="ctr" rtl="0">
              <a:lnSpc>
                <a:spcPct val="100000"/>
              </a:lnSpc>
              <a:spcBef>
                <a:spcPts val="0"/>
              </a:spcBef>
              <a:spcAft>
                <a:spcPts val="0"/>
              </a:spcAft>
              <a:buNone/>
              <a:defRPr>
                <a:latin typeface="Montserrat Medium"/>
                <a:ea typeface="Montserrat Medium"/>
                <a:cs typeface="Montserrat Medium"/>
                <a:sym typeface="Montserrat Medium"/>
              </a:defRPr>
            </a:lvl7pPr>
            <a:lvl8pPr lvl="7" algn="ctr" rtl="0">
              <a:lnSpc>
                <a:spcPct val="100000"/>
              </a:lnSpc>
              <a:spcBef>
                <a:spcPts val="0"/>
              </a:spcBef>
              <a:spcAft>
                <a:spcPts val="0"/>
              </a:spcAft>
              <a:buNone/>
              <a:defRPr>
                <a:latin typeface="Montserrat Medium"/>
                <a:ea typeface="Montserrat Medium"/>
                <a:cs typeface="Montserrat Medium"/>
                <a:sym typeface="Montserrat Medium"/>
              </a:defRPr>
            </a:lvl8pPr>
            <a:lvl9pPr lvl="8" algn="ctr" rtl="0">
              <a:lnSpc>
                <a:spcPct val="100000"/>
              </a:lnSpc>
              <a:spcBef>
                <a:spcPts val="0"/>
              </a:spcBef>
              <a:spcAft>
                <a:spcPts val="0"/>
              </a:spcAft>
              <a:buNone/>
              <a:defRPr>
                <a:latin typeface="Montserrat Medium"/>
                <a:ea typeface="Montserrat Medium"/>
                <a:cs typeface="Montserrat Medium"/>
                <a:sym typeface="Montserrat Medium"/>
              </a:defRPr>
            </a:lvl9pPr>
          </a:lstStyle>
          <a:p>
            <a:endParaRPr/>
          </a:p>
        </p:txBody>
      </p:sp>
    </p:spTree>
    <p:extLst>
      <p:ext uri="{BB962C8B-B14F-4D97-AF65-F5344CB8AC3E}">
        <p14:creationId xmlns:p14="http://schemas.microsoft.com/office/powerpoint/2010/main" val="555980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29580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20/9/2024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5922784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194357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20/9/2024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4077177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20/9/2024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619596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20/9/2024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32596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0176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20/9/2024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898466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20/9/2024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55658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4.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4.png"/><Relationship Id="rId4" Type="http://schemas.openxmlformats.org/officeDocument/2006/relationships/notesSlide" Target="../notesSlides/notesSlide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slide" Target="slide5.xml"/><Relationship Id="rId7"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slide" Target="slide7.xml"/><Relationship Id="rId4" Type="http://schemas.openxmlformats.org/officeDocument/2006/relationships/slide" Target="slide6.xml"/><Relationship Id="rId9" Type="http://schemas.openxmlformats.org/officeDocument/2006/relationships/slide" Target="slide1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slide" Target="slide4.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76328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3B48D6F8-1D30-2520-0206-CBD02EA00E98}"/>
              </a:ext>
            </a:extLst>
          </p:cNvPr>
          <p:cNvPicPr>
            <a:picLocks noChangeAspect="1"/>
          </p:cNvPicPr>
          <p:nvPr/>
        </p:nvPicPr>
        <p:blipFill>
          <a:blip r:embed="rId5"/>
          <a:stretch>
            <a:fillRect/>
          </a:stretch>
        </p:blipFill>
        <p:spPr>
          <a:xfrm>
            <a:off x="2998027" y="1214048"/>
            <a:ext cx="4096737" cy="3341192"/>
          </a:xfrm>
          <a:prstGeom prst="rect">
            <a:avLst/>
          </a:prstGeom>
        </p:spPr>
      </p:pic>
      <p:pic>
        <p:nvPicPr>
          <p:cNvPr id="11" name="Nhạc trao bằng khen, Trao giải thưởng cho buổi lễ">
            <a:hlinkClick r:id="" action="ppaction://media"/>
            <a:extLst>
              <a:ext uri="{FF2B5EF4-FFF2-40B4-BE49-F238E27FC236}">
                <a16:creationId xmlns:a16="http://schemas.microsoft.com/office/drawing/2014/main" id="{EDE020F7-5328-E93A-F948-A368EAD823F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70729"/>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DFA54B4F-80ED-6E36-0038-9FD9EC1D12AA}"/>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3898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36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4" name="Rectangle 3">
            <a:extLst>
              <a:ext uri="{FF2B5EF4-FFF2-40B4-BE49-F238E27FC236}">
                <a16:creationId xmlns:a16="http://schemas.microsoft.com/office/drawing/2014/main" id="{4A7BFE80-4B77-698E-BE4F-34EAF1232090}"/>
              </a:ext>
            </a:extLst>
          </p:cNvPr>
          <p:cNvSpPr/>
          <p:nvPr/>
        </p:nvSpPr>
        <p:spPr>
          <a:xfrm>
            <a:off x="990362" y="625004"/>
            <a:ext cx="7911262" cy="461665"/>
          </a:xfrm>
          <a:prstGeom prst="rect">
            <a:avLst/>
          </a:prstGeom>
        </p:spPr>
        <p:txBody>
          <a:bodyPr wrap="square">
            <a:spAutoFit/>
          </a:bodyPr>
          <a:lstStyle/>
          <a:p>
            <a:pPr algn="just"/>
            <a:r>
              <a:rPr lang="en-US" sz="2400" b="1" kern="0" dirty="0">
                <a:solidFill>
                  <a:srgbClr val="000000"/>
                </a:solidFill>
                <a:effectLst/>
                <a:ea typeface="Times New Roman" panose="02020603050405020304" pitchFamily="18" charset="0"/>
                <a:cs typeface="Times New Roman" panose="02020603050405020304" pitchFamily="18" charset="0"/>
              </a:rPr>
              <a:t>Solve the crossword to reveal the secret name. </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8C665B95-50BD-FCD8-08E9-55FA722A4124}"/>
              </a:ext>
            </a:extLst>
          </p:cNvPr>
          <p:cNvSpPr txBox="1"/>
          <p:nvPr/>
        </p:nvSpPr>
        <p:spPr>
          <a:xfrm>
            <a:off x="2659993" y="978946"/>
            <a:ext cx="4572000" cy="461665"/>
          </a:xfrm>
          <a:prstGeom prst="rect">
            <a:avLst/>
          </a:prstGeom>
          <a:noFill/>
        </p:spPr>
        <p:txBody>
          <a:bodyPr wrap="square">
            <a:spAutoFit/>
          </a:bodyPr>
          <a:lstStyle/>
          <a:p>
            <a:r>
              <a:rPr lang="en-US" sz="2400" b="1" i="0" dirty="0">
                <a:solidFill>
                  <a:srgbClr val="3A77B4"/>
                </a:solidFill>
                <a:effectLst/>
                <a:latin typeface="iCielCadena"/>
              </a:rPr>
              <a:t>NAME THE STORY CHARACTERS!</a:t>
            </a:r>
            <a:r>
              <a:rPr lang="en-US" sz="2400" b="1" dirty="0"/>
              <a:t> </a:t>
            </a:r>
          </a:p>
        </p:txBody>
      </p:sp>
      <p:pic>
        <p:nvPicPr>
          <p:cNvPr id="9" name="Picture 8">
            <a:extLst>
              <a:ext uri="{FF2B5EF4-FFF2-40B4-BE49-F238E27FC236}">
                <a16:creationId xmlns:a16="http://schemas.microsoft.com/office/drawing/2014/main" id="{4D3FEBE6-B3B1-ECC5-A929-7AFF5670CA40}"/>
              </a:ext>
            </a:extLst>
          </p:cNvPr>
          <p:cNvPicPr>
            <a:picLocks noChangeAspect="1"/>
          </p:cNvPicPr>
          <p:nvPr/>
        </p:nvPicPr>
        <p:blipFill>
          <a:blip r:embed="rId2"/>
          <a:stretch>
            <a:fillRect/>
          </a:stretch>
        </p:blipFill>
        <p:spPr>
          <a:xfrm>
            <a:off x="1501831" y="1362236"/>
            <a:ext cx="6565594" cy="3719296"/>
          </a:xfrm>
          <a:prstGeom prst="rect">
            <a:avLst/>
          </a:prstGeom>
        </p:spPr>
      </p:pic>
    </p:spTree>
    <p:extLst>
      <p:ext uri="{BB962C8B-B14F-4D97-AF65-F5344CB8AC3E}">
        <p14:creationId xmlns:p14="http://schemas.microsoft.com/office/powerpoint/2010/main" val="6380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34458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profitable (adj)</a:t>
            </a:r>
            <a:endParaRPr lang="en-US" sz="4800" b="1" dirty="0">
              <a:solidFill>
                <a:srgbClr val="EE8640"/>
              </a:solidFill>
              <a:cs typeface="Calibri" panose="020F0502020204030204" pitchFamily="34" charset="0"/>
            </a:endParaRPr>
          </a:p>
        </p:txBody>
      </p:sp>
      <p:sp>
        <p:nvSpPr>
          <p:cNvPr id="12" name="Rectangle 11"/>
          <p:cNvSpPr/>
          <p:nvPr/>
        </p:nvSpPr>
        <p:spPr>
          <a:xfrm>
            <a:off x="665613" y="3277617"/>
            <a:ext cx="4344587" cy="1077218"/>
          </a:xfrm>
          <a:prstGeom prst="rect">
            <a:avLst/>
          </a:prstGeom>
        </p:spPr>
        <p:txBody>
          <a:bodyPr wrap="square">
            <a:spAutoFit/>
          </a:bodyPr>
          <a:lstStyle/>
          <a:p>
            <a:pPr algn="just"/>
            <a:r>
              <a:rPr lang="en-US" sz="3200" dirty="0"/>
              <a:t>that makes or is likely to make money</a:t>
            </a:r>
          </a:p>
        </p:txBody>
      </p:sp>
      <p:sp>
        <p:nvSpPr>
          <p:cNvPr id="2" name="Rectangle 1"/>
          <p:cNvSpPr/>
          <p:nvPr/>
        </p:nvSpPr>
        <p:spPr>
          <a:xfrm>
            <a:off x="1446386" y="1780681"/>
            <a:ext cx="2327881"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prɒfɪtəbl</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1BE7732-0B4E-4684-2D5D-17D0055E4304}"/>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10" name="Picture 9">
            <a:extLst>
              <a:ext uri="{FF2B5EF4-FFF2-40B4-BE49-F238E27FC236}">
                <a16:creationId xmlns:a16="http://schemas.microsoft.com/office/drawing/2014/main" id="{BABB0BF9-EC91-3FE5-55CE-06DC8CFB516C}"/>
              </a:ext>
            </a:extLst>
          </p:cNvPr>
          <p:cNvPicPr>
            <a:picLocks noChangeAspect="1"/>
          </p:cNvPicPr>
          <p:nvPr/>
        </p:nvPicPr>
        <p:blipFill>
          <a:blip r:embed="rId5"/>
          <a:stretch>
            <a:fillRect/>
          </a:stretch>
        </p:blipFill>
        <p:spPr>
          <a:xfrm>
            <a:off x="5427354" y="1436094"/>
            <a:ext cx="3187864" cy="2533780"/>
          </a:xfrm>
          <a:prstGeom prst="rect">
            <a:avLst/>
          </a:prstGeom>
        </p:spPr>
      </p:pic>
      <p:pic>
        <p:nvPicPr>
          <p:cNvPr id="5" name="profitable">
            <a:hlinkClick r:id="" action="ppaction://media"/>
            <a:extLst>
              <a:ext uri="{FF2B5EF4-FFF2-40B4-BE49-F238E27FC236}">
                <a16:creationId xmlns:a16="http://schemas.microsoft.com/office/drawing/2014/main" id="{29FAE19D-2C1A-F586-71A7-3A5B563696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31506" y="2649114"/>
            <a:ext cx="406400" cy="406400"/>
          </a:xfrm>
          <a:prstGeom prst="rect">
            <a:avLst/>
          </a:prstGeom>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E8640"/>
                </a:solidFill>
              </a:rPr>
              <a:t>theme park</a:t>
            </a:r>
            <a:endParaRPr lang="en-US" sz="4800" b="1" dirty="0">
              <a:solidFill>
                <a:srgbClr val="EE8640"/>
              </a:solidFill>
              <a:cs typeface="Calibri" panose="020F0502020204030204" pitchFamily="34" charset="0"/>
            </a:endParaRPr>
          </a:p>
        </p:txBody>
      </p:sp>
      <p:sp>
        <p:nvSpPr>
          <p:cNvPr id="12" name="Rectangle 11"/>
          <p:cNvSpPr/>
          <p:nvPr/>
        </p:nvSpPr>
        <p:spPr>
          <a:xfrm>
            <a:off x="359273" y="3045796"/>
            <a:ext cx="5106262" cy="1938992"/>
          </a:xfrm>
          <a:prstGeom prst="rect">
            <a:avLst/>
          </a:prstGeom>
        </p:spPr>
        <p:txBody>
          <a:bodyPr wrap="square">
            <a:spAutoFit/>
          </a:bodyPr>
          <a:lstStyle/>
          <a:p>
            <a:pPr algn="just"/>
            <a:r>
              <a:rPr lang="en-US" sz="2400" dirty="0"/>
              <a:t>a large park where people go to enjoy themselves, for example by riding on large machines such as roller coasters, and where much of the entertainment is connected with one subject or idea</a:t>
            </a:r>
            <a:endParaRPr lang="en-US" sz="4000" dirty="0"/>
          </a:p>
        </p:txBody>
      </p:sp>
      <p:sp>
        <p:nvSpPr>
          <p:cNvPr id="2" name="Rectangle 1"/>
          <p:cNvSpPr/>
          <p:nvPr/>
        </p:nvSpPr>
        <p:spPr>
          <a:xfrm>
            <a:off x="1688351" y="1780680"/>
            <a:ext cx="2448107"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/ˈ</a:t>
            </a:r>
            <a:r>
              <a:rPr lang="en-US" sz="3600" kern="0" dirty="0" err="1">
                <a:solidFill>
                  <a:schemeClr val="accent2">
                    <a:lumMod val="50000"/>
                  </a:schemeClr>
                </a:solidFill>
                <a:effectLst/>
                <a:ea typeface="Times New Roman" panose="02020603050405020304" pitchFamily="18" charset="0"/>
              </a:rPr>
              <a:t>θiːm</a:t>
            </a:r>
            <a:r>
              <a:rPr lang="en-US" sz="3600" kern="0" dirty="0">
                <a:solidFill>
                  <a:schemeClr val="accent2">
                    <a:lumMod val="50000"/>
                  </a:schemeClr>
                </a:solidFill>
                <a:effectLst/>
                <a:ea typeface="Times New Roman" panose="02020603050405020304" pitchFamily="18" charset="0"/>
              </a:rPr>
              <a:t> </a:t>
            </a:r>
            <a:r>
              <a:rPr lang="en-US" sz="3600" kern="0" dirty="0" err="1">
                <a:solidFill>
                  <a:schemeClr val="accent2">
                    <a:lumMod val="50000"/>
                  </a:schemeClr>
                </a:solidFill>
                <a:effectLst/>
                <a:ea typeface="Times New Roman" panose="02020603050405020304" pitchFamily="18" charset="0"/>
              </a:rPr>
              <a:t>pɑːk</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E3C9C72-3DE1-EDF0-1DAF-AFF9CC36095B}"/>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BC829F3C-701A-2E53-9475-6B0AB5B01572}"/>
              </a:ext>
            </a:extLst>
          </p:cNvPr>
          <p:cNvPicPr>
            <a:picLocks noChangeAspect="1"/>
          </p:cNvPicPr>
          <p:nvPr/>
        </p:nvPicPr>
        <p:blipFill>
          <a:blip r:embed="rId5"/>
          <a:stretch>
            <a:fillRect/>
          </a:stretch>
        </p:blipFill>
        <p:spPr>
          <a:xfrm>
            <a:off x="5576208" y="1547323"/>
            <a:ext cx="3385360" cy="2365451"/>
          </a:xfrm>
          <a:prstGeom prst="rect">
            <a:avLst/>
          </a:prstGeom>
        </p:spPr>
      </p:pic>
      <p:pic>
        <p:nvPicPr>
          <p:cNvPr id="3" name="theme park">
            <a:hlinkClick r:id="" action="ppaction://media"/>
            <a:extLst>
              <a:ext uri="{FF2B5EF4-FFF2-40B4-BE49-F238E27FC236}">
                <a16:creationId xmlns:a16="http://schemas.microsoft.com/office/drawing/2014/main" id="{81DD7057-6668-F1EE-8E9E-F26A997FB3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64327" y="2526848"/>
            <a:ext cx="406400" cy="406400"/>
          </a:xfrm>
          <a:prstGeom prst="rect">
            <a:avLst/>
          </a:prstGeom>
        </p:spPr>
      </p:pic>
    </p:spTree>
    <p:extLst>
      <p:ext uri="{BB962C8B-B14F-4D97-AF65-F5344CB8AC3E}">
        <p14:creationId xmlns:p14="http://schemas.microsoft.com/office/powerpoint/2010/main" val="121649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3" y="930076"/>
            <a:ext cx="4168275"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dwarf (n)</a:t>
            </a:r>
            <a:endParaRPr lang="en-US" sz="4800" b="1" dirty="0">
              <a:solidFill>
                <a:schemeClr val="accent2"/>
              </a:solidFill>
              <a:cs typeface="Calibri" panose="020F0502020204030204" pitchFamily="34" charset="0"/>
            </a:endParaRPr>
          </a:p>
        </p:txBody>
      </p:sp>
      <p:sp>
        <p:nvSpPr>
          <p:cNvPr id="12" name="Rectangle 11"/>
          <p:cNvSpPr/>
          <p:nvPr/>
        </p:nvSpPr>
        <p:spPr>
          <a:xfrm>
            <a:off x="380138" y="2931409"/>
            <a:ext cx="5341839" cy="2246769"/>
          </a:xfrm>
          <a:prstGeom prst="rect">
            <a:avLst/>
          </a:prstGeom>
        </p:spPr>
        <p:txBody>
          <a:bodyPr wrap="square">
            <a:spAutoFit/>
          </a:bodyPr>
          <a:lstStyle/>
          <a:p>
            <a:pPr algn="just"/>
            <a:r>
              <a:rPr lang="en-US" sz="2800" dirty="0"/>
              <a:t>(in stories) a creature like a small man, who has magic powers and who is usually described as living and working under the ground, especially working with metal</a:t>
            </a:r>
            <a:endParaRPr lang="en-US" sz="4400" dirty="0"/>
          </a:p>
        </p:txBody>
      </p:sp>
      <p:sp>
        <p:nvSpPr>
          <p:cNvPr id="2" name="Rectangle 1"/>
          <p:cNvSpPr/>
          <p:nvPr/>
        </p:nvSpPr>
        <p:spPr>
          <a:xfrm>
            <a:off x="1821488" y="1780681"/>
            <a:ext cx="1577676"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rPr>
              <a:t>dwɔːf</a:t>
            </a:r>
            <a:r>
              <a:rPr lang="en-US" sz="3600" kern="0" dirty="0">
                <a:solidFill>
                  <a:schemeClr val="accent2">
                    <a:lumMod val="50000"/>
                  </a:schemeClr>
                </a:solidFill>
                <a:effectLst/>
                <a:ea typeface="Times New Roman" panose="02020603050405020304" pitchFamily="18" charset="0"/>
              </a:rPr>
              <a:t>/</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9ACE63-DFEB-2124-7600-8B437DB1023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00A3825B-CEAB-434E-3020-3BDDC6E1D66B}"/>
              </a:ext>
            </a:extLst>
          </p:cNvPr>
          <p:cNvPicPr>
            <a:picLocks noChangeAspect="1"/>
          </p:cNvPicPr>
          <p:nvPr/>
        </p:nvPicPr>
        <p:blipFill>
          <a:blip r:embed="rId5"/>
          <a:stretch>
            <a:fillRect/>
          </a:stretch>
        </p:blipFill>
        <p:spPr>
          <a:xfrm>
            <a:off x="6335779" y="1217468"/>
            <a:ext cx="2468252" cy="2894061"/>
          </a:xfrm>
          <a:prstGeom prst="rect">
            <a:avLst/>
          </a:prstGeom>
        </p:spPr>
      </p:pic>
      <p:pic>
        <p:nvPicPr>
          <p:cNvPr id="3" name="dwarf">
            <a:hlinkClick r:id="" action="ppaction://media"/>
            <a:extLst>
              <a:ext uri="{FF2B5EF4-FFF2-40B4-BE49-F238E27FC236}">
                <a16:creationId xmlns:a16="http://schemas.microsoft.com/office/drawing/2014/main" id="{2880666C-172E-FE6D-0A42-0DDE988880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577669" y="2525009"/>
            <a:ext cx="406400" cy="406400"/>
          </a:xfrm>
          <a:prstGeom prst="rect">
            <a:avLst/>
          </a:prstGeom>
        </p:spPr>
      </p:pic>
    </p:spTree>
    <p:extLst>
      <p:ext uri="{BB962C8B-B14F-4D97-AF65-F5344CB8AC3E}">
        <p14:creationId xmlns:p14="http://schemas.microsoft.com/office/powerpoint/2010/main" val="853784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7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8654" y="930076"/>
            <a:ext cx="4837746" cy="1012037"/>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chemeClr val="accent2"/>
                </a:solidFill>
              </a:rPr>
              <a:t>inspire (v)</a:t>
            </a:r>
            <a:endParaRPr lang="en-US" sz="4800" b="1" dirty="0">
              <a:solidFill>
                <a:schemeClr val="accent2"/>
              </a:solidFill>
              <a:cs typeface="Calibri" panose="020F0502020204030204" pitchFamily="34" charset="0"/>
            </a:endParaRPr>
          </a:p>
        </p:txBody>
      </p:sp>
      <p:sp>
        <p:nvSpPr>
          <p:cNvPr id="12" name="Rectangle 11"/>
          <p:cNvSpPr/>
          <p:nvPr/>
        </p:nvSpPr>
        <p:spPr>
          <a:xfrm>
            <a:off x="665613" y="3277617"/>
            <a:ext cx="4592187" cy="1384995"/>
          </a:xfrm>
          <a:prstGeom prst="rect">
            <a:avLst/>
          </a:prstGeom>
        </p:spPr>
        <p:txBody>
          <a:bodyPr wrap="square">
            <a:spAutoFit/>
          </a:bodyPr>
          <a:lstStyle/>
          <a:p>
            <a:pPr algn="just"/>
            <a:r>
              <a:rPr lang="en-US" sz="2800" dirty="0"/>
              <a:t>to give somebody the desire, confidence or enthusiasm to do something well</a:t>
            </a:r>
          </a:p>
        </p:txBody>
      </p:sp>
      <p:sp>
        <p:nvSpPr>
          <p:cNvPr id="2" name="Rectangle 1"/>
          <p:cNvSpPr/>
          <p:nvPr/>
        </p:nvSpPr>
        <p:spPr>
          <a:xfrm>
            <a:off x="1815421" y="1813705"/>
            <a:ext cx="2504212" cy="646331"/>
          </a:xfrm>
          <a:prstGeom prst="rect">
            <a:avLst/>
          </a:prstGeom>
        </p:spPr>
        <p:txBody>
          <a:bodyPr wrap="none">
            <a:spAutoFit/>
          </a:bodyPr>
          <a:lstStyle/>
          <a:p>
            <a:pPr algn="ct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a:t>
            </a:r>
            <a:r>
              <a:rPr lang="en-US" sz="3600" kern="0" dirty="0" err="1">
                <a:solidFill>
                  <a:schemeClr val="accent2">
                    <a:lumMod val="50000"/>
                  </a:schemeClr>
                </a:solidFill>
                <a:effectLst/>
                <a:ea typeface="Times New Roman" panose="02020603050405020304" pitchFamily="18" charset="0"/>
                <a:cs typeface="Times New Roman" panose="02020603050405020304" pitchFamily="18" charset="0"/>
              </a:rPr>
              <a:t>ɪnˈspaɪə</a:t>
            </a:r>
            <a:r>
              <a:rPr lang="en-US" sz="3600" kern="0" dirty="0">
                <a:solidFill>
                  <a:schemeClr val="accent2">
                    <a:lumMod val="50000"/>
                  </a:schemeClr>
                </a:solidFill>
                <a:effectLst/>
                <a:ea typeface="Times New Roman" panose="02020603050405020304" pitchFamily="18" charset="0"/>
                <a:cs typeface="Times New Roman" panose="02020603050405020304" pitchFamily="18" charset="0"/>
              </a:rPr>
              <a:t>(r)/</a:t>
            </a:r>
            <a:endParaRPr lang="en-US" sz="3600" dirty="0">
              <a:solidFill>
                <a:schemeClr val="accent2">
                  <a:lumMod val="50000"/>
                </a:schemeClr>
              </a:solidFill>
              <a:cs typeface="Times New Roman" panose="02020603050405020304" pitchFamily="18" charset="0"/>
            </a:endParaRPr>
          </a:p>
        </p:txBody>
      </p:sp>
      <p:sp>
        <p:nvSpPr>
          <p:cNvPr id="4" name="Rectangle 3">
            <a:extLst>
              <a:ext uri="{FF2B5EF4-FFF2-40B4-BE49-F238E27FC236}">
                <a16:creationId xmlns:a16="http://schemas.microsoft.com/office/drawing/2014/main" id="{A021C4CE-07D8-69B4-38C3-6DA2C1C94B7D}"/>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588D1D-68DE-5863-21D2-EDEB315BA0B8}"/>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PRE-LISTENING</a:t>
            </a:r>
          </a:p>
        </p:txBody>
      </p:sp>
      <p:pic>
        <p:nvPicPr>
          <p:cNvPr id="8" name="Picture 7">
            <a:extLst>
              <a:ext uri="{FF2B5EF4-FFF2-40B4-BE49-F238E27FC236}">
                <a16:creationId xmlns:a16="http://schemas.microsoft.com/office/drawing/2014/main" id="{85C7FC0C-F27C-68AE-FFBA-49B94A568117}"/>
              </a:ext>
            </a:extLst>
          </p:cNvPr>
          <p:cNvPicPr>
            <a:picLocks noChangeAspect="1"/>
          </p:cNvPicPr>
          <p:nvPr/>
        </p:nvPicPr>
        <p:blipFill>
          <a:blip r:embed="rId5"/>
          <a:stretch>
            <a:fillRect/>
          </a:stretch>
        </p:blipFill>
        <p:spPr>
          <a:xfrm>
            <a:off x="5642823" y="1172618"/>
            <a:ext cx="2658100" cy="3004808"/>
          </a:xfrm>
          <a:prstGeom prst="rect">
            <a:avLst/>
          </a:prstGeom>
        </p:spPr>
      </p:pic>
      <p:pic>
        <p:nvPicPr>
          <p:cNvPr id="10" name="ttsmaker-file-2023-11-14-15-28-17">
            <a:hlinkClick r:id="" action="ppaction://media"/>
            <a:extLst>
              <a:ext uri="{FF2B5EF4-FFF2-40B4-BE49-F238E27FC236}">
                <a16:creationId xmlns:a16="http://schemas.microsoft.com/office/drawing/2014/main" id="{77271E7D-3B97-3D4F-EEDD-5ED219FB4BF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758506" y="2635555"/>
            <a:ext cx="406400" cy="406400"/>
          </a:xfrm>
          <a:prstGeom prst="rect">
            <a:avLst/>
          </a:prstGeom>
        </p:spPr>
      </p:pic>
    </p:spTree>
    <p:extLst>
      <p:ext uri="{BB962C8B-B14F-4D97-AF65-F5344CB8AC3E}">
        <p14:creationId xmlns:p14="http://schemas.microsoft.com/office/powerpoint/2010/main" val="4073596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9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0"/>
                </p:tgtEl>
              </p:cMediaNode>
            </p:audio>
          </p:childTnLst>
        </p:cTn>
      </p:par>
    </p:tnLst>
    <p:bldLst>
      <p:bldP spid="7"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5C3BE11-7245-A261-E500-85D5C0DFCC7D}"/>
              </a:ext>
            </a:extLst>
          </p:cNvPr>
          <p:cNvGraphicFramePr>
            <a:graphicFrameLocks noGrp="1"/>
          </p:cNvGraphicFramePr>
          <p:nvPr>
            <p:extLst>
              <p:ext uri="{D42A27DB-BD31-4B8C-83A1-F6EECF244321}">
                <p14:modId xmlns:p14="http://schemas.microsoft.com/office/powerpoint/2010/main" val="3175799481"/>
              </p:ext>
            </p:extLst>
          </p:nvPr>
        </p:nvGraphicFramePr>
        <p:xfrm>
          <a:off x="92868" y="127606"/>
          <a:ext cx="8958263" cy="4963225"/>
        </p:xfrm>
        <a:graphic>
          <a:graphicData uri="http://schemas.openxmlformats.org/drawingml/2006/table">
            <a:tbl>
              <a:tblPr firstRow="1" bandRow="1">
                <a:tableStyleId>{5DA37D80-6434-44D0-A028-1B22A696006F}</a:tableStyleId>
              </a:tblPr>
              <a:tblGrid>
                <a:gridCol w="1762826">
                  <a:extLst>
                    <a:ext uri="{9D8B030D-6E8A-4147-A177-3AD203B41FA5}">
                      <a16:colId xmlns:a16="http://schemas.microsoft.com/office/drawing/2014/main" val="20000"/>
                    </a:ext>
                  </a:extLst>
                </a:gridCol>
                <a:gridCol w="1315666">
                  <a:extLst>
                    <a:ext uri="{9D8B030D-6E8A-4147-A177-3AD203B41FA5}">
                      <a16:colId xmlns:a16="http://schemas.microsoft.com/office/drawing/2014/main" val="20003"/>
                    </a:ext>
                  </a:extLst>
                </a:gridCol>
                <a:gridCol w="4220230">
                  <a:extLst>
                    <a:ext uri="{9D8B030D-6E8A-4147-A177-3AD203B41FA5}">
                      <a16:colId xmlns:a16="http://schemas.microsoft.com/office/drawing/2014/main" val="20001"/>
                    </a:ext>
                  </a:extLst>
                </a:gridCol>
                <a:gridCol w="1659541">
                  <a:extLst>
                    <a:ext uri="{9D8B030D-6E8A-4147-A177-3AD203B41FA5}">
                      <a16:colId xmlns:a16="http://schemas.microsoft.com/office/drawing/2014/main" val="20002"/>
                    </a:ext>
                  </a:extLst>
                </a:gridCol>
              </a:tblGrid>
              <a:tr h="664427">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Form</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Pronunciation</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Meaning</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tc>
                  <a:txBody>
                    <a:bodyPr/>
                    <a:lstStyle/>
                    <a:p>
                      <a:pPr marL="0" marR="0" algn="ctr">
                        <a:lnSpc>
                          <a:spcPct val="100000"/>
                        </a:lnSpc>
                        <a:spcBef>
                          <a:spcPts val="0"/>
                        </a:spcBef>
                        <a:spcAft>
                          <a:spcPts val="0"/>
                        </a:spcAft>
                      </a:pPr>
                      <a:r>
                        <a:rPr lang="en-US" sz="1750" b="1" dirty="0">
                          <a:solidFill>
                            <a:schemeClr val="accent2">
                              <a:lumMod val="50000"/>
                            </a:schemeClr>
                          </a:solidFill>
                          <a:effectLst/>
                          <a:latin typeface="+mn-lt"/>
                          <a:ea typeface="Calibri" panose="020F0502020204030204" pitchFamily="34" charset="0"/>
                          <a:cs typeface="Times New Roman" panose="02020603050405020304" pitchFamily="18" charset="0"/>
                        </a:rPr>
                        <a:t>Vietnamese</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r>
                        <a:rPr lang="vi-VN" sz="1750" b="1" dirty="0">
                          <a:solidFill>
                            <a:schemeClr val="accent2">
                              <a:lumMod val="50000"/>
                            </a:schemeClr>
                          </a:solidFill>
                          <a:effectLst/>
                          <a:latin typeface="+mn-lt"/>
                          <a:ea typeface="Calibri" panose="020F0502020204030204" pitchFamily="34" charset="0"/>
                          <a:cs typeface="Calibri" panose="020F0502020204030204" pitchFamily="34" charset="0"/>
                        </a:rPr>
                        <a:t>equivalent</a:t>
                      </a:r>
                      <a:r>
                        <a:rPr lang="vi-VN" sz="1750" b="1" dirty="0">
                          <a:solidFill>
                            <a:schemeClr val="accent2">
                              <a:lumMod val="50000"/>
                            </a:schemeClr>
                          </a:solidFill>
                          <a:effectLst/>
                          <a:latin typeface="+mn-lt"/>
                          <a:ea typeface="Calibri" panose="020F0502020204030204" pitchFamily="34" charset="0"/>
                          <a:cs typeface="Times New Roman" panose="02020603050405020304" pitchFamily="18" charset="0"/>
                        </a:rPr>
                        <a:t>  </a:t>
                      </a:r>
                      <a:endParaRPr lang="en-US" sz="1750" b="1" dirty="0">
                        <a:solidFill>
                          <a:schemeClr val="accent2">
                            <a:lumMod val="50000"/>
                          </a:schemeClr>
                        </a:solidFill>
                        <a:effectLst/>
                        <a:latin typeface="+mn-lt"/>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0"/>
                  </a:ext>
                </a:extLst>
              </a:tr>
              <a:tr h="472820">
                <a:tc>
                  <a:txBody>
                    <a:bodyPr/>
                    <a:lstStyle/>
                    <a:p>
                      <a:pPr marL="0" marR="0" indent="-1270" algn="just">
                        <a:lnSpc>
                          <a:spcPct val="107000"/>
                        </a:lnSpc>
                        <a:spcBef>
                          <a:spcPts val="0"/>
                        </a:spcBef>
                        <a:spcAft>
                          <a:spcPts val="0"/>
                        </a:spcAft>
                      </a:pPr>
                      <a:r>
                        <a:rPr lang="en-US" sz="2400" b="1" kern="100" dirty="0">
                          <a:solidFill>
                            <a:srgbClr val="000000"/>
                          </a:solidFill>
                          <a:effectLst/>
                          <a:latin typeface="+mn-lt"/>
                          <a:ea typeface="Times New Roman" panose="02020603050405020304" pitchFamily="18" charset="0"/>
                          <a:cs typeface="Times New Roman" panose="02020603050405020304" pitchFamily="18" charset="0"/>
                        </a:rPr>
                        <a:t>1.profitable (adj)</a:t>
                      </a:r>
                      <a:endParaRPr lang="en-US" sz="2400" b="1"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/ˈprɒfɪtəbl/</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that makes or is likely to make money</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0">
                        <a:lnSpc>
                          <a:spcPct val="107000"/>
                        </a:lnSpc>
                        <a:spcBef>
                          <a:spcPts val="0"/>
                        </a:spcBef>
                        <a:spcAft>
                          <a:spcPts val="0"/>
                        </a:spcAft>
                      </a:pPr>
                      <a:r>
                        <a:rPr lang="en-US" sz="2400" b="1" kern="100" dirty="0" err="1">
                          <a:effectLst/>
                          <a:latin typeface="+mn-lt"/>
                          <a:ea typeface="Times New Roman" panose="02020603050405020304" pitchFamily="18" charset="0"/>
                          <a:cs typeface="Times New Roman" panose="02020603050405020304" pitchFamily="18" charset="0"/>
                        </a:rPr>
                        <a:t>có</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lợi</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nhuận</a:t>
                      </a:r>
                      <a:endParaRPr lang="en-US" sz="2400" b="1"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5"/>
                  </a:ext>
                </a:extLst>
              </a:tr>
              <a:tr h="1410006">
                <a:tc>
                  <a:txBody>
                    <a:bodyPr/>
                    <a:lstStyle/>
                    <a:p>
                      <a:pPr marL="0" marR="0" indent="-1270" algn="l">
                        <a:lnSpc>
                          <a:spcPct val="107000"/>
                        </a:lnSpc>
                        <a:spcBef>
                          <a:spcPts val="0"/>
                        </a:spcBef>
                        <a:spcAft>
                          <a:spcPts val="0"/>
                        </a:spcAft>
                      </a:pPr>
                      <a:r>
                        <a:rPr lang="en-US" sz="2400" b="1" kern="100" dirty="0">
                          <a:solidFill>
                            <a:srgbClr val="000000"/>
                          </a:solidFill>
                          <a:effectLst/>
                          <a:latin typeface="+mn-lt"/>
                          <a:ea typeface="Times New Roman" panose="02020603050405020304" pitchFamily="18" charset="0"/>
                          <a:cs typeface="Times New Roman" panose="02020603050405020304" pitchFamily="18" charset="0"/>
                        </a:rPr>
                        <a:t>2. theme park</a:t>
                      </a:r>
                      <a:endParaRPr lang="en-US" sz="2400" b="1"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/ˈθiːm pɑːk/</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a large park where people go to enjoy themselves, for example by riding on large machines such as </a:t>
                      </a:r>
                      <a:r>
                        <a:rPr lang="en-US" sz="1600" u="none" strike="noStrike" kern="100" dirty="0">
                          <a:solidFill>
                            <a:srgbClr val="000000"/>
                          </a:solidFill>
                          <a:effectLst/>
                          <a:latin typeface="+mn-lt"/>
                          <a:ea typeface="Times New Roman" panose="02020603050405020304" pitchFamily="18" charset="0"/>
                          <a:cs typeface="Times New Roman" panose="02020603050405020304" pitchFamily="18" charset="0"/>
                        </a:rPr>
                        <a:t>roller coasters</a:t>
                      </a:r>
                      <a:r>
                        <a:rPr lang="en-US" sz="1600" kern="100" dirty="0">
                          <a:solidFill>
                            <a:srgbClr val="000000"/>
                          </a:solidFill>
                          <a:effectLst/>
                          <a:latin typeface="+mn-lt"/>
                          <a:ea typeface="Times New Roman" panose="02020603050405020304" pitchFamily="18" charset="0"/>
                          <a:cs typeface="Times New Roman" panose="02020603050405020304" pitchFamily="18" charset="0"/>
                        </a:rPr>
                        <a:t>, and where much of the entertainment is connected with one subject or idea</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2400" b="1" kern="100" dirty="0" err="1">
                          <a:effectLst/>
                          <a:latin typeface="+mn-lt"/>
                          <a:ea typeface="Times New Roman" panose="02020603050405020304" pitchFamily="18" charset="0"/>
                          <a:cs typeface="Times New Roman" panose="02020603050405020304" pitchFamily="18" charset="0"/>
                        </a:rPr>
                        <a:t>công</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viên</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giải</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trí</a:t>
                      </a:r>
                      <a:endParaRPr lang="en-US" sz="2400" b="1"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1153897">
                <a:tc>
                  <a:txBody>
                    <a:bodyPr/>
                    <a:lstStyle/>
                    <a:p>
                      <a:pPr marL="0" marR="0" indent="-1270" algn="l">
                        <a:lnSpc>
                          <a:spcPct val="107000"/>
                        </a:lnSpc>
                        <a:spcBef>
                          <a:spcPts val="0"/>
                        </a:spcBef>
                        <a:spcAft>
                          <a:spcPts val="0"/>
                        </a:spcAft>
                      </a:pPr>
                      <a:r>
                        <a:rPr lang="en-US" sz="2400" b="1" kern="100" dirty="0">
                          <a:solidFill>
                            <a:srgbClr val="000000"/>
                          </a:solidFill>
                          <a:effectLst/>
                          <a:latin typeface="+mn-lt"/>
                          <a:ea typeface="Times New Roman" panose="02020603050405020304" pitchFamily="18" charset="0"/>
                          <a:cs typeface="Times New Roman" panose="02020603050405020304" pitchFamily="18" charset="0"/>
                        </a:rPr>
                        <a:t>3. dwarf (n)</a:t>
                      </a:r>
                      <a:endParaRPr lang="en-US" sz="2400" b="1"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/dwɔːf/</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dirty="0">
                          <a:solidFill>
                            <a:srgbClr val="000000"/>
                          </a:solidFill>
                          <a:effectLst/>
                          <a:latin typeface="+mn-lt"/>
                          <a:ea typeface="Times New Roman" panose="02020603050405020304" pitchFamily="18" charset="0"/>
                          <a:cs typeface="Times New Roman" panose="02020603050405020304" pitchFamily="18" charset="0"/>
                        </a:rPr>
                        <a:t>(in stories) a creature like a small man, who has magic powers and who is usually described as living and working under the ground, especially working with metal</a:t>
                      </a:r>
                      <a:endParaRPr lang="en-US" sz="1600"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2400" b="1" kern="100" dirty="0" err="1">
                          <a:effectLst/>
                          <a:latin typeface="+mn-lt"/>
                          <a:ea typeface="Times New Roman" panose="02020603050405020304" pitchFamily="18" charset="0"/>
                          <a:cs typeface="Times New Roman" panose="02020603050405020304" pitchFamily="18" charset="0"/>
                        </a:rPr>
                        <a:t>chú</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lùn</a:t>
                      </a:r>
                      <a:endParaRPr lang="en-US" sz="2400" b="1"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71673">
                <a:tc>
                  <a:txBody>
                    <a:bodyPr/>
                    <a:lstStyle/>
                    <a:p>
                      <a:pPr marL="0" marR="0" indent="-1270" algn="just">
                        <a:lnSpc>
                          <a:spcPct val="107000"/>
                        </a:lnSpc>
                        <a:spcBef>
                          <a:spcPts val="0"/>
                        </a:spcBef>
                        <a:spcAft>
                          <a:spcPts val="0"/>
                        </a:spcAft>
                      </a:pPr>
                      <a:r>
                        <a:rPr lang="en-US" sz="2400" b="1" kern="100" dirty="0">
                          <a:solidFill>
                            <a:srgbClr val="000000"/>
                          </a:solidFill>
                          <a:effectLst/>
                          <a:latin typeface="+mn-lt"/>
                          <a:ea typeface="Times New Roman" panose="02020603050405020304" pitchFamily="18" charset="0"/>
                          <a:cs typeface="Times New Roman" panose="02020603050405020304" pitchFamily="18" charset="0"/>
                        </a:rPr>
                        <a:t>4. inspire (v)</a:t>
                      </a:r>
                      <a:endParaRPr lang="en-US" sz="2400" b="1" kern="100" dirty="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gn="ctr">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/ɪnˈspaɪə(r)/</a:t>
                      </a:r>
                      <a:endParaRPr lang="en-US" sz="1600" kern="10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pPr marL="0" marR="0" indent="-1270">
                        <a:lnSpc>
                          <a:spcPct val="107000"/>
                        </a:lnSpc>
                        <a:spcBef>
                          <a:spcPts val="0"/>
                        </a:spcBef>
                        <a:spcAft>
                          <a:spcPts val="0"/>
                        </a:spcAft>
                      </a:pPr>
                      <a:r>
                        <a:rPr lang="en-US" sz="1600" kern="100">
                          <a:solidFill>
                            <a:srgbClr val="000000"/>
                          </a:solidFill>
                          <a:effectLst/>
                          <a:latin typeface="+mn-lt"/>
                          <a:ea typeface="Times New Roman" panose="02020603050405020304" pitchFamily="18" charset="0"/>
                          <a:cs typeface="Times New Roman" panose="02020603050405020304" pitchFamily="18" charset="0"/>
                        </a:rPr>
                        <a:t>to give somebody the desire, confidence or enthusiasm to do something well</a:t>
                      </a:r>
                      <a:endParaRPr lang="en-US" sz="1600" kern="100">
                        <a:effectLst/>
                        <a:latin typeface="+mn-lt"/>
                        <a:ea typeface="Times New Roman" panose="02020603050405020304" pitchFamily="18" charset="0"/>
                        <a:cs typeface="Times New Roman" panose="02020603050405020304" pitchFamily="18" charset="0"/>
                      </a:endParaRPr>
                    </a:p>
                  </a:txBody>
                  <a:tcPr marL="71755" marR="71755" marT="71755" marB="71755"/>
                </a:tc>
                <a:tc>
                  <a:txBody>
                    <a:bodyPr/>
                    <a:lstStyle/>
                    <a:p>
                      <a:pPr marL="0" marR="0" indent="-1270">
                        <a:lnSpc>
                          <a:spcPct val="107000"/>
                        </a:lnSpc>
                        <a:spcBef>
                          <a:spcPts val="0"/>
                        </a:spcBef>
                        <a:spcAft>
                          <a:spcPts val="0"/>
                        </a:spcAft>
                      </a:pPr>
                      <a:r>
                        <a:rPr lang="en-US" sz="2400" b="1" kern="100" dirty="0" err="1">
                          <a:effectLst/>
                          <a:latin typeface="+mn-lt"/>
                          <a:ea typeface="Times New Roman" panose="02020603050405020304" pitchFamily="18" charset="0"/>
                          <a:cs typeface="Times New Roman" panose="02020603050405020304" pitchFamily="18" charset="0"/>
                        </a:rPr>
                        <a:t>truyền</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cảm</a:t>
                      </a:r>
                      <a:r>
                        <a:rPr lang="en-US" sz="2400" b="1" kern="100" dirty="0">
                          <a:effectLst/>
                          <a:latin typeface="+mn-lt"/>
                          <a:ea typeface="Times New Roman" panose="02020603050405020304" pitchFamily="18" charset="0"/>
                          <a:cs typeface="Times New Roman" panose="02020603050405020304" pitchFamily="18" charset="0"/>
                        </a:rPr>
                        <a:t> </a:t>
                      </a:r>
                      <a:r>
                        <a:rPr lang="en-US" sz="2400" b="1" kern="100" dirty="0" err="1">
                          <a:effectLst/>
                          <a:latin typeface="+mn-lt"/>
                          <a:ea typeface="Times New Roman" panose="02020603050405020304" pitchFamily="18" charset="0"/>
                          <a:cs typeface="Times New Roman" panose="02020603050405020304" pitchFamily="18" charset="0"/>
                        </a:rPr>
                        <a:t>hứng</a:t>
                      </a:r>
                      <a:endParaRPr lang="en-US" sz="2400" b="1" kern="1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43179742"/>
                  </a:ext>
                </a:extLst>
              </a:tr>
            </a:tbl>
          </a:graphicData>
        </a:graphic>
      </p:graphicFrame>
    </p:spTree>
    <p:extLst>
      <p:ext uri="{BB962C8B-B14F-4D97-AF65-F5344CB8AC3E}">
        <p14:creationId xmlns:p14="http://schemas.microsoft.com/office/powerpoint/2010/main" val="19289642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669738"/>
            <a:ext cx="8120888" cy="830997"/>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rPr>
              <a:t>Listen to a talk about Walt Disney’s life. Number the events in the order they are mentioned. </a:t>
            </a:r>
            <a:endParaRPr lang="en-US" sz="3200" b="1" dirty="0">
              <a:cs typeface="Arial" panose="020B0604020202020204" pitchFamily="34" charset="0"/>
            </a:endParaRPr>
          </a:p>
        </p:txBody>
      </p:sp>
      <p:sp>
        <p:nvSpPr>
          <p:cNvPr id="19" name="TextBox 18">
            <a:extLst>
              <a:ext uri="{FF2B5EF4-FFF2-40B4-BE49-F238E27FC236}">
                <a16:creationId xmlns:a16="http://schemas.microsoft.com/office/drawing/2014/main" id="{C9CB4CB6-CFB0-3CCC-96E9-6DA39679CB26}"/>
              </a:ext>
            </a:extLst>
          </p:cNvPr>
          <p:cNvSpPr txBox="1"/>
          <p:nvPr/>
        </p:nvSpPr>
        <p:spPr>
          <a:xfrm>
            <a:off x="974439" y="1319572"/>
            <a:ext cx="8205450" cy="3903504"/>
          </a:xfrm>
          <a:prstGeom prst="rect">
            <a:avLst/>
          </a:prstGeom>
          <a:noFill/>
        </p:spPr>
        <p:txBody>
          <a:bodyPr wrap="square">
            <a:spAutoFit/>
          </a:bodyPr>
          <a:lstStyle/>
          <a:p>
            <a:pPr>
              <a:lnSpc>
                <a:spcPct val="150000"/>
              </a:lnSpc>
            </a:pPr>
            <a:r>
              <a:rPr lang="en-US" sz="2800" b="1" dirty="0">
                <a:solidFill>
                  <a:srgbClr val="000000"/>
                </a:solidFill>
              </a:rPr>
              <a:t>A</a:t>
            </a:r>
            <a:r>
              <a:rPr lang="en-US" sz="2800" b="1" i="0" dirty="0">
                <a:solidFill>
                  <a:srgbClr val="000000"/>
                </a:solidFill>
                <a:effectLst/>
              </a:rPr>
              <a:t>. A difficult beginning</a:t>
            </a:r>
          </a:p>
          <a:p>
            <a:pPr>
              <a:lnSpc>
                <a:spcPct val="150000"/>
              </a:lnSpc>
            </a:pPr>
            <a:r>
              <a:rPr lang="en-US" sz="2800" b="1" i="0" dirty="0">
                <a:solidFill>
                  <a:srgbClr val="000000"/>
                </a:solidFill>
                <a:effectLst/>
              </a:rPr>
              <a:t>B. An introduction to Walt Disney</a:t>
            </a:r>
          </a:p>
          <a:p>
            <a:pPr>
              <a:lnSpc>
                <a:spcPct val="150000"/>
              </a:lnSpc>
            </a:pPr>
            <a:r>
              <a:rPr lang="en-US" sz="2800" b="1" i="0" dirty="0">
                <a:solidFill>
                  <a:srgbClr val="000000"/>
                </a:solidFill>
                <a:effectLst/>
              </a:rPr>
              <a:t>C. Creating the world’s most popular tourist attraction</a:t>
            </a:r>
          </a:p>
          <a:p>
            <a:pPr>
              <a:lnSpc>
                <a:spcPct val="150000"/>
              </a:lnSpc>
            </a:pPr>
            <a:r>
              <a:rPr lang="en-US" sz="2800" b="1" dirty="0">
                <a:solidFill>
                  <a:srgbClr val="000000"/>
                </a:solidFill>
              </a:rPr>
              <a:t>D</a:t>
            </a:r>
            <a:r>
              <a:rPr lang="en-US" sz="2800" b="1" i="0" dirty="0">
                <a:solidFill>
                  <a:srgbClr val="000000"/>
                </a:solidFill>
                <a:effectLst/>
              </a:rPr>
              <a:t>. The birth of Mickey Mouse</a:t>
            </a:r>
          </a:p>
          <a:p>
            <a:pPr>
              <a:lnSpc>
                <a:spcPct val="150000"/>
              </a:lnSpc>
            </a:pPr>
            <a:r>
              <a:rPr lang="en-US" sz="2800" b="1" dirty="0">
                <a:solidFill>
                  <a:srgbClr val="000000"/>
                </a:solidFill>
              </a:rPr>
              <a:t>E</a:t>
            </a:r>
            <a:r>
              <a:rPr lang="en-US" sz="2800" b="1" i="0" dirty="0">
                <a:solidFill>
                  <a:srgbClr val="000000"/>
                </a:solidFill>
                <a:effectLst/>
              </a:rPr>
              <a:t>. The success of Snow White and the Seven Dwarfs</a:t>
            </a:r>
          </a:p>
          <a:p>
            <a:pPr>
              <a:lnSpc>
                <a:spcPct val="150000"/>
              </a:lnSpc>
            </a:pPr>
            <a:r>
              <a:rPr lang="en-US" sz="2800" b="1" i="0" dirty="0">
                <a:solidFill>
                  <a:srgbClr val="000000"/>
                </a:solidFill>
                <a:effectLst/>
              </a:rPr>
              <a:t>F. The continued success of The Walt Disney Studios </a:t>
            </a:r>
            <a:endParaRPr lang="en-US" sz="2500" b="1" i="0" dirty="0">
              <a:solidFill>
                <a:srgbClr val="000000"/>
              </a:solidFill>
              <a:effectLst/>
            </a:endParaRPr>
          </a:p>
        </p:txBody>
      </p:sp>
      <p:sp>
        <p:nvSpPr>
          <p:cNvPr id="9" name="TextBox 8">
            <a:extLst>
              <a:ext uri="{FF2B5EF4-FFF2-40B4-BE49-F238E27FC236}">
                <a16:creationId xmlns:a16="http://schemas.microsoft.com/office/drawing/2014/main" id="{312E982A-3F33-BC5C-D5D9-DDE4A506A6AA}"/>
              </a:ext>
            </a:extLst>
          </p:cNvPr>
          <p:cNvSpPr txBox="1"/>
          <p:nvPr/>
        </p:nvSpPr>
        <p:spPr>
          <a:xfrm>
            <a:off x="451817" y="1319572"/>
            <a:ext cx="458564" cy="3903504"/>
          </a:xfrm>
          <a:prstGeom prst="rect">
            <a:avLst/>
          </a:prstGeom>
          <a:noFill/>
        </p:spPr>
        <p:txBody>
          <a:bodyPr wrap="square">
            <a:spAutoFit/>
          </a:bodyPr>
          <a:lstStyle/>
          <a:p>
            <a:pPr>
              <a:lnSpc>
                <a:spcPct val="150000"/>
              </a:lnSpc>
            </a:pPr>
            <a:r>
              <a:rPr lang="en-US" sz="2800" b="1" dirty="0">
                <a:solidFill>
                  <a:srgbClr val="00B050"/>
                </a:solidFill>
              </a:rPr>
              <a:t>2</a:t>
            </a:r>
          </a:p>
          <a:p>
            <a:pPr>
              <a:lnSpc>
                <a:spcPct val="150000"/>
              </a:lnSpc>
            </a:pPr>
            <a:r>
              <a:rPr lang="en-US" sz="2800" b="1" i="0" dirty="0">
                <a:solidFill>
                  <a:srgbClr val="00B050"/>
                </a:solidFill>
                <a:effectLst/>
              </a:rPr>
              <a:t>1</a:t>
            </a:r>
          </a:p>
          <a:p>
            <a:pPr>
              <a:lnSpc>
                <a:spcPct val="150000"/>
              </a:lnSpc>
            </a:pPr>
            <a:r>
              <a:rPr lang="en-US" sz="2800" b="1" dirty="0">
                <a:solidFill>
                  <a:srgbClr val="00B050"/>
                </a:solidFill>
              </a:rPr>
              <a:t>5</a:t>
            </a:r>
          </a:p>
          <a:p>
            <a:pPr>
              <a:lnSpc>
                <a:spcPct val="150000"/>
              </a:lnSpc>
            </a:pPr>
            <a:r>
              <a:rPr lang="en-US" sz="2800" b="1" i="0" dirty="0">
                <a:solidFill>
                  <a:srgbClr val="00B050"/>
                </a:solidFill>
                <a:effectLst/>
              </a:rPr>
              <a:t>3</a:t>
            </a:r>
          </a:p>
          <a:p>
            <a:pPr>
              <a:lnSpc>
                <a:spcPct val="150000"/>
              </a:lnSpc>
            </a:pPr>
            <a:r>
              <a:rPr lang="en-US" sz="2800" b="1" dirty="0">
                <a:solidFill>
                  <a:srgbClr val="00B050"/>
                </a:solidFill>
              </a:rPr>
              <a:t>4</a:t>
            </a:r>
          </a:p>
          <a:p>
            <a:pPr>
              <a:lnSpc>
                <a:spcPct val="150000"/>
              </a:lnSpc>
            </a:pPr>
            <a:r>
              <a:rPr lang="en-US" sz="2800" b="1" dirty="0">
                <a:solidFill>
                  <a:srgbClr val="00B050"/>
                </a:solidFill>
              </a:rPr>
              <a:t>6</a:t>
            </a:r>
            <a:endParaRPr lang="en-US" sz="2500" b="1" i="0" dirty="0">
              <a:solidFill>
                <a:srgbClr val="00B050"/>
              </a:solidFill>
              <a:effectLst/>
            </a:endParaRPr>
          </a:p>
        </p:txBody>
      </p:sp>
      <p:pic>
        <p:nvPicPr>
          <p:cNvPr id="7" name="Track 4">
            <a:hlinkClick r:id="" action="ppaction://media"/>
            <a:extLst>
              <a:ext uri="{FF2B5EF4-FFF2-40B4-BE49-F238E27FC236}">
                <a16:creationId xmlns:a16="http://schemas.microsoft.com/office/drawing/2014/main" id="{AE06ACAA-ACEB-7E59-FE8D-5169D78AF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78588" y="79725"/>
            <a:ext cx="609600" cy="609600"/>
          </a:xfrm>
          <a:prstGeom prst="rect">
            <a:avLst/>
          </a:prstGeom>
        </p:spPr>
      </p:pic>
    </p:spTree>
    <p:extLst>
      <p:ext uri="{BB962C8B-B14F-4D97-AF65-F5344CB8AC3E}">
        <p14:creationId xmlns:p14="http://schemas.microsoft.com/office/powerpoint/2010/main" val="428989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99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2" fill="hold"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 calcmode="lin" valueType="num">
                                      <p:cBhvr additive="base">
                                        <p:cTn id="16"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 calcmode="lin" valueType="num">
                                      <p:cBhvr additive="base">
                                        <p:cTn id="22" dur="500" fill="hold"/>
                                        <p:tgtEl>
                                          <p:spTgt spid="9">
                                            <p:txEl>
                                              <p:pRg st="3" end="3"/>
                                            </p:txEl>
                                          </p:spTgt>
                                        </p:tgtEl>
                                        <p:attrNameLst>
                                          <p:attrName>ppt_x</p:attrName>
                                        </p:attrNameLst>
                                      </p:cBhvr>
                                      <p:tavLst>
                                        <p:tav tm="0">
                                          <p:val>
                                            <p:strVal val="1+#ppt_w/2"/>
                                          </p:val>
                                        </p:tav>
                                        <p:tav tm="100000">
                                          <p:val>
                                            <p:strVal val="#ppt_x"/>
                                          </p:val>
                                        </p:tav>
                                      </p:tavLst>
                                    </p:anim>
                                    <p:anim calcmode="lin" valueType="num">
                                      <p:cBhvr additive="base">
                                        <p:cTn id="23" dur="500" fill="hold"/>
                                        <p:tgtEl>
                                          <p:spTgt spid="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anim calcmode="lin" valueType="num">
                                      <p:cBhvr additive="base">
                                        <p:cTn id="28"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 calcmode="lin" valueType="num">
                                      <p:cBhvr additive="base">
                                        <p:cTn id="40" dur="500" fill="hold"/>
                                        <p:tgtEl>
                                          <p:spTgt spid="9">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7"/>
                </p:tgtEl>
              </p:cMediaNode>
            </p:audio>
          </p:childTnLst>
        </p:cTn>
      </p:par>
    </p:tnLst>
    <p:bldLst>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803326" y="823882"/>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TextBox 9">
            <a:extLst>
              <a:ext uri="{FF2B5EF4-FFF2-40B4-BE49-F238E27FC236}">
                <a16:creationId xmlns:a16="http://schemas.microsoft.com/office/drawing/2014/main" id="{458930F2-0798-34A2-4901-E4404447A3BC}"/>
              </a:ext>
            </a:extLst>
          </p:cNvPr>
          <p:cNvSpPr txBox="1"/>
          <p:nvPr/>
        </p:nvSpPr>
        <p:spPr>
          <a:xfrm>
            <a:off x="592217" y="1433971"/>
            <a:ext cx="8740041" cy="3539430"/>
          </a:xfrm>
          <a:prstGeom prst="rect">
            <a:avLst/>
          </a:prstGeom>
          <a:noFill/>
        </p:spPr>
        <p:txBody>
          <a:bodyPr wrap="square">
            <a:spAutoFit/>
          </a:bodyPr>
          <a:lstStyle/>
          <a:p>
            <a:r>
              <a:rPr lang="en-US" sz="2800" b="1" dirty="0"/>
              <a:t>1. Walt Disney moved to Hollywood because _______.</a:t>
            </a:r>
          </a:p>
          <a:p>
            <a:r>
              <a:rPr lang="en-US" sz="2800" b="1" dirty="0"/>
              <a:t>A. his parents moved to work there</a:t>
            </a:r>
          </a:p>
          <a:p>
            <a:r>
              <a:rPr lang="en-US" sz="2800" b="1" dirty="0"/>
              <a:t>B. he wanted to start his career again</a:t>
            </a:r>
          </a:p>
          <a:p>
            <a:r>
              <a:rPr lang="en-US" sz="2800" b="1" dirty="0"/>
              <a:t>C. his company became very successful</a:t>
            </a:r>
          </a:p>
          <a:p>
            <a:r>
              <a:rPr lang="en-US" sz="2800" b="1" dirty="0"/>
              <a:t>2. Which is true about Mickey Mouse?</a:t>
            </a:r>
          </a:p>
          <a:p>
            <a:r>
              <a:rPr lang="en-US" sz="2800" b="1" dirty="0"/>
              <a:t>A. It was based on a real pet.</a:t>
            </a:r>
          </a:p>
          <a:p>
            <a:r>
              <a:rPr lang="en-US" sz="2800" b="1" dirty="0"/>
              <a:t>B. It was first voiced by a famous actor.</a:t>
            </a:r>
          </a:p>
          <a:p>
            <a:r>
              <a:rPr lang="en-US" sz="2800" b="1" dirty="0"/>
              <a:t>C. It was not very popular.</a:t>
            </a:r>
          </a:p>
        </p:txBody>
      </p:sp>
      <p:sp>
        <p:nvSpPr>
          <p:cNvPr id="11" name="Oval 10">
            <a:extLst>
              <a:ext uri="{FF2B5EF4-FFF2-40B4-BE49-F238E27FC236}">
                <a16:creationId xmlns:a16="http://schemas.microsoft.com/office/drawing/2014/main" id="{AB27BFD2-90E1-D56D-70F0-F547558CFFDD}"/>
              </a:ext>
            </a:extLst>
          </p:cNvPr>
          <p:cNvSpPr/>
          <p:nvPr/>
        </p:nvSpPr>
        <p:spPr>
          <a:xfrm>
            <a:off x="526359" y="2316985"/>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80BD265-691F-8C99-4628-BD569DDBE1AC}"/>
              </a:ext>
            </a:extLst>
          </p:cNvPr>
          <p:cNvSpPr/>
          <p:nvPr/>
        </p:nvSpPr>
        <p:spPr>
          <a:xfrm>
            <a:off x="526358" y="3608989"/>
            <a:ext cx="573597" cy="528222"/>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 5">
            <a:hlinkClick r:id="" action="ppaction://media"/>
            <a:extLst>
              <a:ext uri="{FF2B5EF4-FFF2-40B4-BE49-F238E27FC236}">
                <a16:creationId xmlns:a16="http://schemas.microsoft.com/office/drawing/2014/main" id="{83E25513-6EFC-7E6A-5BD7-D88D51C069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03506" y="111355"/>
            <a:ext cx="609600" cy="609600"/>
          </a:xfrm>
          <a:prstGeom prst="rect">
            <a:avLst/>
          </a:prstGeom>
        </p:spPr>
      </p:pic>
    </p:spTree>
    <p:extLst>
      <p:ext uri="{BB962C8B-B14F-4D97-AF65-F5344CB8AC3E}">
        <p14:creationId xmlns:p14="http://schemas.microsoft.com/office/powerpoint/2010/main" val="350673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223"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8"/>
                </p:tgtEl>
              </p:cMediaNode>
            </p:audio>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8" name="TextBox 7">
            <a:extLst>
              <a:ext uri="{FF2B5EF4-FFF2-40B4-BE49-F238E27FC236}">
                <a16:creationId xmlns:a16="http://schemas.microsoft.com/office/drawing/2014/main" id="{998C3C43-9766-BFCB-2317-BAF94F433EC2}"/>
              </a:ext>
            </a:extLst>
          </p:cNvPr>
          <p:cNvSpPr txBox="1"/>
          <p:nvPr/>
        </p:nvSpPr>
        <p:spPr>
          <a:xfrm>
            <a:off x="763737" y="1152294"/>
            <a:ext cx="8120888" cy="3970318"/>
          </a:xfrm>
          <a:prstGeom prst="rect">
            <a:avLst/>
          </a:prstGeom>
          <a:noFill/>
        </p:spPr>
        <p:txBody>
          <a:bodyPr wrap="square">
            <a:spAutoFit/>
          </a:bodyPr>
          <a:lstStyle/>
          <a:p>
            <a:r>
              <a:rPr lang="en-US" sz="2800" b="1" dirty="0"/>
              <a:t>3. What is NOT mentioned as an achievement of </a:t>
            </a:r>
            <a:r>
              <a:rPr lang="en-US" sz="2800" b="1" i="1" dirty="0"/>
              <a:t>Snow White and the Seven Dwarfs</a:t>
            </a:r>
            <a:r>
              <a:rPr lang="en-US" sz="2800" b="1" dirty="0"/>
              <a:t>?</a:t>
            </a:r>
          </a:p>
          <a:p>
            <a:r>
              <a:rPr lang="en-US" sz="2800" b="1" dirty="0"/>
              <a:t>A. It earned more than 400 million dollars.</a:t>
            </a:r>
          </a:p>
          <a:p>
            <a:r>
              <a:rPr lang="en-US" sz="2800" b="1" dirty="0"/>
              <a:t>B. It won several Oscars.</a:t>
            </a:r>
          </a:p>
          <a:p>
            <a:r>
              <a:rPr lang="en-US" sz="2800" b="1" dirty="0"/>
              <a:t>C. It was the best movie in the film industry.</a:t>
            </a:r>
          </a:p>
          <a:p>
            <a:r>
              <a:rPr lang="en-US" sz="2800" b="1" dirty="0"/>
              <a:t>4. What is true about Disney’s achievements?</a:t>
            </a:r>
          </a:p>
          <a:p>
            <a:r>
              <a:rPr lang="en-US" sz="2800" b="1" dirty="0"/>
              <a:t>A. He created the first animated cartoon.</a:t>
            </a:r>
          </a:p>
          <a:p>
            <a:r>
              <a:rPr lang="en-US" sz="2800" b="1" dirty="0"/>
              <a:t>B. He holds the record for the most Oscars in history.</a:t>
            </a:r>
          </a:p>
          <a:p>
            <a:r>
              <a:rPr lang="en-US" sz="2800" b="1" dirty="0"/>
              <a:t>C. He designed all the Disneyland theme parks.</a:t>
            </a:r>
          </a:p>
        </p:txBody>
      </p:sp>
      <p:sp>
        <p:nvSpPr>
          <p:cNvPr id="9" name="Oval 8">
            <a:extLst>
              <a:ext uri="{FF2B5EF4-FFF2-40B4-BE49-F238E27FC236}">
                <a16:creationId xmlns:a16="http://schemas.microsoft.com/office/drawing/2014/main" id="{CC0184D7-E56F-B589-6B71-84E786B5C61E}"/>
              </a:ext>
            </a:extLst>
          </p:cNvPr>
          <p:cNvSpPr/>
          <p:nvPr/>
        </p:nvSpPr>
        <p:spPr>
          <a:xfrm>
            <a:off x="740289" y="2906620"/>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6CAFBE2-1DFE-8092-1E45-00B66FFD4145}"/>
              </a:ext>
            </a:extLst>
          </p:cNvPr>
          <p:cNvSpPr/>
          <p:nvPr/>
        </p:nvSpPr>
        <p:spPr>
          <a:xfrm>
            <a:off x="740290" y="4160243"/>
            <a:ext cx="510093" cy="461665"/>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88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FDD17D-ADB1-C341-5DAE-EF1B9D38F07F}"/>
              </a:ext>
            </a:extLst>
          </p:cNvPr>
          <p:cNvGrpSpPr/>
          <p:nvPr/>
        </p:nvGrpSpPr>
        <p:grpSpPr>
          <a:xfrm>
            <a:off x="0" y="0"/>
            <a:ext cx="9144000" cy="1706851"/>
            <a:chOff x="0" y="-15861"/>
            <a:chExt cx="12192000" cy="1940426"/>
          </a:xfrm>
        </p:grpSpPr>
        <p:sp>
          <p:nvSpPr>
            <p:cNvPr id="3" name="Rectangle 2">
              <a:extLst>
                <a:ext uri="{FF2B5EF4-FFF2-40B4-BE49-F238E27FC236}">
                  <a16:creationId xmlns:a16="http://schemas.microsoft.com/office/drawing/2014/main" id="{FBD2588C-06FB-52F4-2D7E-598D8B5A867E}"/>
                </a:ext>
              </a:extLst>
            </p:cNvPr>
            <p:cNvSpPr/>
            <p:nvPr/>
          </p:nvSpPr>
          <p:spPr>
            <a:xfrm>
              <a:off x="0" y="177153"/>
              <a:ext cx="12192000" cy="1439719"/>
            </a:xfrm>
            <a:prstGeom prst="rect">
              <a:avLst/>
            </a:prstGeom>
            <a:solidFill>
              <a:srgbClr val="A493C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4" name="Parallelogram 3">
              <a:extLst>
                <a:ext uri="{FF2B5EF4-FFF2-40B4-BE49-F238E27FC236}">
                  <a16:creationId xmlns:a16="http://schemas.microsoft.com/office/drawing/2014/main" id="{07123313-572D-B82E-F111-A1B1966A8D75}"/>
                </a:ext>
              </a:extLst>
            </p:cNvPr>
            <p:cNvSpPr/>
            <p:nvPr/>
          </p:nvSpPr>
          <p:spPr>
            <a:xfrm>
              <a:off x="481381" y="-15861"/>
              <a:ext cx="2769819" cy="1940426"/>
            </a:xfrm>
            <a:prstGeom prst="parallelogram">
              <a:avLst/>
            </a:prstGeom>
            <a:solidFill>
              <a:srgbClr val="E45983"/>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4400" b="1" dirty="0">
                  <a:latin typeface="UTMFacebookK&amp;TBold"/>
                  <a:cs typeface="Times New Roman" panose="02020603050405020304" pitchFamily="18" charset="0"/>
                </a:rPr>
                <a:t>Unit 1</a:t>
              </a:r>
            </a:p>
          </p:txBody>
        </p:sp>
      </p:grpSp>
      <p:sp>
        <p:nvSpPr>
          <p:cNvPr id="9" name="TextBox 8">
            <a:extLst>
              <a:ext uri="{FF2B5EF4-FFF2-40B4-BE49-F238E27FC236}">
                <a16:creationId xmlns:a16="http://schemas.microsoft.com/office/drawing/2014/main" id="{3D56C823-4DD3-2744-17E1-A46C7290D96B}"/>
              </a:ext>
            </a:extLst>
          </p:cNvPr>
          <p:cNvSpPr txBox="1"/>
          <p:nvPr/>
        </p:nvSpPr>
        <p:spPr>
          <a:xfrm>
            <a:off x="2438400" y="418267"/>
            <a:ext cx="5319539" cy="769441"/>
          </a:xfrm>
          <a:prstGeom prst="rect">
            <a:avLst/>
          </a:prstGeom>
          <a:noFill/>
        </p:spPr>
        <p:txBody>
          <a:bodyPr wrap="square" rtlCol="0">
            <a:spAutoFit/>
          </a:bodyPr>
          <a:lstStyle/>
          <a:p>
            <a:r>
              <a:rPr lang="en-US" sz="4400" b="1" dirty="0">
                <a:solidFill>
                  <a:srgbClr val="FFFFFF"/>
                </a:solidFill>
                <a:latin typeface="UTMFacebookK&amp;TBold"/>
              </a:rPr>
              <a:t>L</a:t>
            </a:r>
            <a:r>
              <a:rPr lang="en-US" sz="4400" b="1" i="0" dirty="0">
                <a:solidFill>
                  <a:srgbClr val="FFFFFF"/>
                </a:solidFill>
                <a:effectLst/>
                <a:latin typeface="UTMFacebookK&amp;TBold"/>
              </a:rPr>
              <a:t>ife stories we admire</a:t>
            </a:r>
          </a:p>
        </p:txBody>
      </p:sp>
      <p:sp>
        <p:nvSpPr>
          <p:cNvPr id="10" name="Rectangle 9">
            <a:extLst>
              <a:ext uri="{FF2B5EF4-FFF2-40B4-BE49-F238E27FC236}">
                <a16:creationId xmlns:a16="http://schemas.microsoft.com/office/drawing/2014/main" id="{F92A0F45-146A-8BFF-6553-20D992E76B42}"/>
              </a:ext>
            </a:extLst>
          </p:cNvPr>
          <p:cNvSpPr/>
          <p:nvPr/>
        </p:nvSpPr>
        <p:spPr>
          <a:xfrm>
            <a:off x="3625335" y="2163614"/>
            <a:ext cx="4506662" cy="627454"/>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latin typeface="UTMFacebookK&amp;TBold"/>
              </a:rPr>
              <a:t>LISTENING</a:t>
            </a:r>
          </a:p>
        </p:txBody>
      </p:sp>
      <p:sp>
        <p:nvSpPr>
          <p:cNvPr id="11" name="Rectangle 10">
            <a:extLst>
              <a:ext uri="{FF2B5EF4-FFF2-40B4-BE49-F238E27FC236}">
                <a16:creationId xmlns:a16="http://schemas.microsoft.com/office/drawing/2014/main" id="{2CE5C951-EDAC-510B-E774-D91A675B9038}"/>
              </a:ext>
            </a:extLst>
          </p:cNvPr>
          <p:cNvSpPr/>
          <p:nvPr/>
        </p:nvSpPr>
        <p:spPr>
          <a:xfrm>
            <a:off x="1399718" y="2184953"/>
            <a:ext cx="2082254" cy="606115"/>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E45983"/>
                </a:solidFill>
                <a:latin typeface="Bookman Old Style" pitchFamily="18" charset="0"/>
              </a:rPr>
              <a:t>LESSON 5</a:t>
            </a:r>
          </a:p>
        </p:txBody>
      </p:sp>
      <p:sp>
        <p:nvSpPr>
          <p:cNvPr id="14" name="TextBox 13">
            <a:extLst>
              <a:ext uri="{FF2B5EF4-FFF2-40B4-BE49-F238E27FC236}">
                <a16:creationId xmlns:a16="http://schemas.microsoft.com/office/drawing/2014/main" id="{409399F7-44CB-F8D5-78C2-4555DA974D89}"/>
              </a:ext>
            </a:extLst>
          </p:cNvPr>
          <p:cNvSpPr txBox="1"/>
          <p:nvPr/>
        </p:nvSpPr>
        <p:spPr>
          <a:xfrm>
            <a:off x="491218" y="3322584"/>
            <a:ext cx="8496801" cy="769441"/>
          </a:xfrm>
          <a:prstGeom prst="rect">
            <a:avLst/>
          </a:prstGeom>
          <a:noFill/>
        </p:spPr>
        <p:txBody>
          <a:bodyPr wrap="square" rtlCol="0">
            <a:spAutoFit/>
          </a:bodyPr>
          <a:lstStyle/>
          <a:p>
            <a:pPr algn="ctr"/>
            <a:r>
              <a:rPr lang="en-US" sz="4400" b="1" dirty="0">
                <a:solidFill>
                  <a:srgbClr val="0070C0"/>
                </a:solidFill>
              </a:rPr>
              <a:t>The father of Mickey Mouse</a:t>
            </a:r>
          </a:p>
        </p:txBody>
      </p:sp>
    </p:spTree>
    <p:extLst>
      <p:ext uri="{BB962C8B-B14F-4D97-AF65-F5344CB8AC3E}">
        <p14:creationId xmlns:p14="http://schemas.microsoft.com/office/powerpoint/2010/main" val="1671446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F4A8E95-B1E1-24B7-1D7D-8C5CAF0ED2A2}"/>
              </a:ext>
            </a:extLst>
          </p:cNvPr>
          <p:cNvSpPr txBox="1"/>
          <p:nvPr/>
        </p:nvSpPr>
        <p:spPr>
          <a:xfrm>
            <a:off x="780697" y="1698230"/>
            <a:ext cx="7811410" cy="3108543"/>
          </a:xfrm>
          <a:prstGeom prst="rect">
            <a:avLst/>
          </a:prstGeom>
          <a:noFill/>
        </p:spPr>
        <p:txBody>
          <a:bodyPr wrap="square">
            <a:spAutoFit/>
          </a:bodyPr>
          <a:lstStyle/>
          <a:p>
            <a:r>
              <a:rPr lang="en-US" sz="2800" b="1" dirty="0"/>
              <a:t>5. Why did he create Disneyland theme parks?</a:t>
            </a:r>
          </a:p>
          <a:p>
            <a:r>
              <a:rPr lang="en-US" sz="2800" b="1" dirty="0"/>
              <a:t>A. So that visitors can share their magical stories with Disney characters.</a:t>
            </a:r>
          </a:p>
          <a:p>
            <a:r>
              <a:rPr lang="en-US" sz="2800" b="1" dirty="0"/>
              <a:t>B. So that fans can see Disney characters live on stage and interact with them.</a:t>
            </a:r>
          </a:p>
          <a:p>
            <a:r>
              <a:rPr lang="en-US" sz="2800" b="1" dirty="0"/>
              <a:t>C. So that visitors can learn to make animated films.</a:t>
            </a:r>
          </a:p>
        </p:txBody>
      </p:sp>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WHILE-LISTENING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775870"/>
            <a:ext cx="8120888" cy="461665"/>
          </a:xfrm>
          <a:prstGeom prst="rect">
            <a:avLst/>
          </a:prstGeom>
        </p:spPr>
        <p:txBody>
          <a:bodyPr wrap="square">
            <a:spAutoFit/>
          </a:bodyPr>
          <a:lstStyle/>
          <a:p>
            <a:pPr marL="0" marR="0" indent="0" fontAlgn="auto">
              <a:spcBef>
                <a:spcPts val="0"/>
              </a:spcBef>
              <a:spcAft>
                <a:spcPts val="0"/>
              </a:spcAft>
            </a:pPr>
            <a:r>
              <a:rPr lang="en-US" sz="2400" b="1" kern="0" dirty="0">
                <a:solidFill>
                  <a:srgbClr val="000000"/>
                </a:solidFill>
                <a:effectLst/>
                <a:ea typeface="Times New Roman" panose="02020603050405020304" pitchFamily="18" charset="0"/>
                <a:cs typeface="Times New Roman" panose="02020603050405020304" pitchFamily="18" charset="0"/>
              </a:rPr>
              <a:t>Listen to the talk again. Choose the correct answer A, B, or C</a:t>
            </a:r>
            <a:endParaRPr lang="en-US" sz="3600" b="1" dirty="0">
              <a:cs typeface="Times New Roman" panose="02020603050405020304" pitchFamily="18" charset="0"/>
            </a:endParaRPr>
          </a:p>
        </p:txBody>
      </p:sp>
      <p:sp>
        <p:nvSpPr>
          <p:cNvPr id="10" name="Oval 9">
            <a:extLst>
              <a:ext uri="{FF2B5EF4-FFF2-40B4-BE49-F238E27FC236}">
                <a16:creationId xmlns:a16="http://schemas.microsoft.com/office/drawing/2014/main" id="{EAD99676-BB9A-7C36-991F-12A44EDA959A}"/>
              </a:ext>
            </a:extLst>
          </p:cNvPr>
          <p:cNvSpPr/>
          <p:nvPr/>
        </p:nvSpPr>
        <p:spPr>
          <a:xfrm>
            <a:off x="763737" y="3037058"/>
            <a:ext cx="462511" cy="473616"/>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46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POST-LISTENING</a:t>
            </a:r>
          </a:p>
        </p:txBody>
      </p:sp>
      <p:sp>
        <p:nvSpPr>
          <p:cNvPr id="2" name="Rounded Rectangle 7">
            <a:extLst>
              <a:ext uri="{FF2B5EF4-FFF2-40B4-BE49-F238E27FC236}">
                <a16:creationId xmlns:a16="http://schemas.microsoft.com/office/drawing/2014/main" id="{917F6471-5CB6-11D2-4585-7632FA9F3B87}"/>
              </a:ext>
            </a:extLst>
          </p:cNvPr>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3" name="TextBox 2">
            <a:extLst>
              <a:ext uri="{FF2B5EF4-FFF2-40B4-BE49-F238E27FC236}">
                <a16:creationId xmlns:a16="http://schemas.microsoft.com/office/drawing/2014/main" id="{535E2CFB-B713-EF39-A01D-8A5AC43DF1BD}"/>
              </a:ext>
            </a:extLst>
          </p:cNvPr>
          <p:cNvSpPr txBox="1"/>
          <p:nvPr/>
        </p:nvSpPr>
        <p:spPr>
          <a:xfrm>
            <a:off x="426371" y="808238"/>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3</a:t>
            </a:r>
          </a:p>
        </p:txBody>
      </p:sp>
      <p:sp>
        <p:nvSpPr>
          <p:cNvPr id="4" name="Rectangle 3">
            <a:extLst>
              <a:ext uri="{FF2B5EF4-FFF2-40B4-BE49-F238E27FC236}">
                <a16:creationId xmlns:a16="http://schemas.microsoft.com/office/drawing/2014/main" id="{4A7BFE80-4B77-698E-BE4F-34EAF1232090}"/>
              </a:ext>
            </a:extLst>
          </p:cNvPr>
          <p:cNvSpPr/>
          <p:nvPr/>
        </p:nvSpPr>
        <p:spPr>
          <a:xfrm>
            <a:off x="908812" y="849350"/>
            <a:ext cx="8120888" cy="461665"/>
          </a:xfrm>
          <a:prstGeom prst="rect">
            <a:avLst/>
          </a:prstGeom>
        </p:spPr>
        <p:txBody>
          <a:bodyPr wrap="square">
            <a:spAutoFit/>
          </a:bodyPr>
          <a:lstStyle/>
          <a:p>
            <a:pPr marL="0" marR="0" indent="0" algn="just" fontAlgn="auto">
              <a:spcBef>
                <a:spcPts val="0"/>
              </a:spcBef>
              <a:spcAft>
                <a:spcPts val="0"/>
              </a:spcAft>
            </a:pPr>
            <a:r>
              <a:rPr lang="en-US" sz="2400" b="1" dirty="0">
                <a:solidFill>
                  <a:srgbClr val="000000"/>
                </a:solidFill>
                <a:effectLst/>
                <a:ea typeface="Times New Roman" panose="02020603050405020304" pitchFamily="18" charset="0"/>
                <a:cs typeface="Times New Roman" panose="02020603050405020304" pitchFamily="18" charset="0"/>
              </a:rPr>
              <a:t>Work in pairs. Discuss the question.</a:t>
            </a:r>
            <a:endParaRPr lang="en-US" sz="2400" b="1" dirty="0">
              <a:effectLst/>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466A786A-D077-70DA-9242-0C977FBB15DC}"/>
              </a:ext>
            </a:extLst>
          </p:cNvPr>
          <p:cNvSpPr txBox="1"/>
          <p:nvPr/>
        </p:nvSpPr>
        <p:spPr>
          <a:xfrm>
            <a:off x="896243" y="1335806"/>
            <a:ext cx="7821386" cy="954107"/>
          </a:xfrm>
          <a:prstGeom prst="rect">
            <a:avLst/>
          </a:prstGeom>
          <a:noFill/>
        </p:spPr>
        <p:txBody>
          <a:bodyPr wrap="square">
            <a:spAutoFit/>
          </a:bodyPr>
          <a:lstStyle/>
          <a:p>
            <a:pPr algn="ctr"/>
            <a:r>
              <a:rPr lang="en-US" sz="2800" i="1" kern="0" dirty="0">
                <a:solidFill>
                  <a:srgbClr val="C00000"/>
                </a:solidFill>
                <a:ea typeface="Times New Roman" panose="02020603050405020304" pitchFamily="18" charset="0"/>
              </a:rPr>
              <a:t>What do you think is most impressive about Walt Disney’s life and achievements?</a:t>
            </a:r>
            <a:endParaRPr lang="en-US" sz="4000" b="1" dirty="0">
              <a:solidFill>
                <a:srgbClr val="C00000"/>
              </a:solidFill>
              <a:cs typeface="Arial" panose="020B0604020202020204" pitchFamily="34" charset="0"/>
            </a:endParaRPr>
          </a:p>
        </p:txBody>
      </p:sp>
      <p:pic>
        <p:nvPicPr>
          <p:cNvPr id="9" name="Picture 8">
            <a:extLst>
              <a:ext uri="{FF2B5EF4-FFF2-40B4-BE49-F238E27FC236}">
                <a16:creationId xmlns:a16="http://schemas.microsoft.com/office/drawing/2014/main" id="{F544347A-D622-B241-8511-A7AF2D1FE93B}"/>
              </a:ext>
            </a:extLst>
          </p:cNvPr>
          <p:cNvPicPr>
            <a:picLocks noChangeAspect="1"/>
          </p:cNvPicPr>
          <p:nvPr/>
        </p:nvPicPr>
        <p:blipFill>
          <a:blip r:embed="rId2"/>
          <a:stretch>
            <a:fillRect/>
          </a:stretch>
        </p:blipFill>
        <p:spPr>
          <a:xfrm>
            <a:off x="3080590" y="2314704"/>
            <a:ext cx="3452692" cy="2544088"/>
          </a:xfrm>
          <a:prstGeom prst="rect">
            <a:avLst/>
          </a:prstGeom>
        </p:spPr>
      </p:pic>
    </p:spTree>
    <p:extLst>
      <p:ext uri="{BB962C8B-B14F-4D97-AF65-F5344CB8AC3E}">
        <p14:creationId xmlns:p14="http://schemas.microsoft.com/office/powerpoint/2010/main" val="86173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03741" y="879973"/>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9" name="TextBox 8"/>
          <p:cNvSpPr txBox="1"/>
          <p:nvPr/>
        </p:nvSpPr>
        <p:spPr>
          <a:xfrm>
            <a:off x="426371" y="808238"/>
            <a:ext cx="337366" cy="553998"/>
          </a:xfrm>
          <a:prstGeom prst="rect">
            <a:avLst/>
          </a:prstGeom>
          <a:noFill/>
        </p:spPr>
        <p:txBody>
          <a:bodyPr wrap="square" rtlCol="0">
            <a:spAutoFit/>
          </a:bodyPr>
          <a:lstStyle/>
          <a:p>
            <a:pPr algn="ctr"/>
            <a:r>
              <a:rPr lang="vi-VN" sz="3000" b="1" dirty="0">
                <a:solidFill>
                  <a:schemeClr val="bg1"/>
                </a:solidFill>
                <a:latin typeface="Myriad Pro" pitchFamily="34" charset="0"/>
              </a:rPr>
              <a:t>1</a:t>
            </a:r>
            <a:endParaRPr lang="en-US" sz="3000" b="1" dirty="0">
              <a:solidFill>
                <a:schemeClr val="bg1"/>
              </a:solidFill>
              <a:latin typeface="Myriad Pro" pitchFamily="34" charset="0"/>
            </a:endParaRPr>
          </a:p>
        </p:txBody>
      </p:sp>
      <p:sp>
        <p:nvSpPr>
          <p:cNvPr id="2" name="Rectangle 1"/>
          <p:cNvSpPr/>
          <p:nvPr/>
        </p:nvSpPr>
        <p:spPr>
          <a:xfrm>
            <a:off x="819688" y="809054"/>
            <a:ext cx="5960281" cy="523220"/>
          </a:xfrm>
          <a:prstGeom prst="rect">
            <a:avLst/>
          </a:prstGeom>
        </p:spPr>
        <p:txBody>
          <a:bodyPr wrap="square">
            <a:spAutoFit/>
          </a:bodyPr>
          <a:lstStyle/>
          <a:p>
            <a:pPr algn="just"/>
            <a:r>
              <a:rPr lang="en-US" sz="2800" b="1" dirty="0">
                <a:cs typeface="Arial" panose="020B0604020202020204" pitchFamily="34" charset="0"/>
              </a:rPr>
              <a:t>Wrap-up</a:t>
            </a:r>
          </a:p>
        </p:txBody>
      </p:sp>
      <p:sp>
        <p:nvSpPr>
          <p:cNvPr id="3" name="TextBox 2">
            <a:extLst>
              <a:ext uri="{FF2B5EF4-FFF2-40B4-BE49-F238E27FC236}">
                <a16:creationId xmlns:a16="http://schemas.microsoft.com/office/drawing/2014/main" id="{89FB7A97-2050-4E17-AB89-5199898D9829}"/>
              </a:ext>
            </a:extLst>
          </p:cNvPr>
          <p:cNvSpPr txBox="1"/>
          <p:nvPr/>
        </p:nvSpPr>
        <p:spPr>
          <a:xfrm>
            <a:off x="819688" y="1512795"/>
            <a:ext cx="7593030" cy="2610843"/>
          </a:xfrm>
          <a:prstGeom prst="rect">
            <a:avLst/>
          </a:prstGeom>
          <a:noFill/>
        </p:spPr>
        <p:txBody>
          <a:bodyPr wrap="square" rtlCol="0">
            <a:spAutoFit/>
          </a:bodyPr>
          <a:lstStyle/>
          <a:p>
            <a:pPr>
              <a:lnSpc>
                <a:spcPct val="150000"/>
              </a:lnSpc>
            </a:pPr>
            <a:r>
              <a:rPr lang="vi-VN" sz="2800" dirty="0">
                <a:latin typeface="Calibri" panose="020F0502020204030204" pitchFamily="34" charset="0"/>
                <a:cs typeface="Calibri" panose="020F0502020204030204" pitchFamily="34" charset="0"/>
              </a:rPr>
              <a:t>What have you learnt today?</a:t>
            </a:r>
            <a:endParaRPr lang="en-US" sz="2800" dirty="0">
              <a:latin typeface="Calibri" panose="020F0502020204030204" pitchFamily="34" charset="0"/>
              <a:cs typeface="Calibri" panose="020F0502020204030204" pitchFamily="34" charset="0"/>
            </a:endParaRPr>
          </a:p>
          <a:p>
            <a:pPr marL="342900" indent="-342900">
              <a:lnSpc>
                <a:spcPct val="150000"/>
              </a:lnSpc>
              <a:buFont typeface="Arial" panose="020B0604020202020204" pitchFamily="34" charset="0"/>
              <a:buChar char="•"/>
            </a:pPr>
            <a:r>
              <a:rPr lang="en-US" sz="2800" dirty="0">
                <a:latin typeface="Calibri" panose="020F0502020204030204" pitchFamily="34" charset="0"/>
                <a:cs typeface="Calibri" panose="020F0502020204030204" pitchFamily="34" charset="0"/>
              </a:rPr>
              <a:t>An overview about Walt Disney’s life;</a:t>
            </a:r>
          </a:p>
          <a:p>
            <a:pPr marL="342900" indent="-342900">
              <a:lnSpc>
                <a:spcPct val="150000"/>
              </a:lnSpc>
              <a:buFont typeface="Arial" panose="020B0604020202020204" pitchFamily="34" charset="0"/>
              <a:buChar char="•"/>
            </a:pPr>
            <a:r>
              <a:rPr lang="en-US" sz="2800" dirty="0"/>
              <a:t>Listening skills for general ideas and for specific information </a:t>
            </a:r>
            <a:endParaRPr lang="en-US" sz="2800"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A2B0EAB4-78BD-F7BA-E394-C2C18E24C899}"/>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B37C64C-20A2-6617-FE38-50A2FD8817E7}"/>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293443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BAC5994-6BF9-AE41-AC48-5A10285266A3}"/>
              </a:ext>
            </a:extLst>
          </p:cNvPr>
          <p:cNvSpPr>
            <a:spLocks noGrp="1"/>
          </p:cNvSpPr>
          <p:nvPr>
            <p:ph type="subTitle" idx="1"/>
          </p:nvPr>
        </p:nvSpPr>
        <p:spPr>
          <a:xfrm>
            <a:off x="964461" y="1722849"/>
            <a:ext cx="7512789" cy="2153228"/>
          </a:xfrm>
          <a:noFill/>
        </p:spPr>
        <p:txBody>
          <a:bodyPr anchor="t"/>
          <a:lstStyle/>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Do exercises in the workbook.</a:t>
            </a:r>
          </a:p>
          <a:p>
            <a:pPr marL="361950" indent="-257175" algn="l">
              <a:lnSpc>
                <a:spcPct val="150000"/>
              </a:lnSpc>
              <a:buFont typeface="Arial" panose="020B0604020202020204" pitchFamily="34" charset="0"/>
              <a:buChar char="•"/>
            </a:pPr>
            <a:r>
              <a:rPr lang="en-GB" dirty="0">
                <a:latin typeface="+mn-lt"/>
                <a:cs typeface="Arial" panose="020B0604020202020204" pitchFamily="34" charset="0"/>
              </a:rPr>
              <a:t>Prepare for Lesson 6 - Writing.</a:t>
            </a:r>
          </a:p>
        </p:txBody>
      </p:sp>
      <p:sp>
        <p:nvSpPr>
          <p:cNvPr id="6" name="Rounded Rectangle 5"/>
          <p:cNvSpPr/>
          <p:nvPr/>
        </p:nvSpPr>
        <p:spPr>
          <a:xfrm>
            <a:off x="604465" y="896700"/>
            <a:ext cx="376955" cy="376955"/>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48DA4"/>
              </a:solidFill>
            </a:endParaRPr>
          </a:p>
        </p:txBody>
      </p:sp>
      <p:sp>
        <p:nvSpPr>
          <p:cNvPr id="7" name="TextBox 6"/>
          <p:cNvSpPr txBox="1"/>
          <p:nvPr/>
        </p:nvSpPr>
        <p:spPr>
          <a:xfrm>
            <a:off x="627095" y="824965"/>
            <a:ext cx="337366" cy="553998"/>
          </a:xfrm>
          <a:prstGeom prst="rect">
            <a:avLst/>
          </a:prstGeom>
          <a:noFill/>
        </p:spPr>
        <p:txBody>
          <a:bodyPr wrap="square" rtlCol="0">
            <a:spAutoFit/>
          </a:bodyPr>
          <a:lstStyle/>
          <a:p>
            <a:pPr algn="ctr"/>
            <a:r>
              <a:rPr lang="en-US" sz="3000" b="1" dirty="0">
                <a:solidFill>
                  <a:schemeClr val="bg1"/>
                </a:solidFill>
                <a:latin typeface="Myriad Pro" pitchFamily="34" charset="0"/>
              </a:rPr>
              <a:t>2</a:t>
            </a:r>
          </a:p>
        </p:txBody>
      </p:sp>
      <p:sp>
        <p:nvSpPr>
          <p:cNvPr id="8" name="Rectangle 7"/>
          <p:cNvSpPr/>
          <p:nvPr/>
        </p:nvSpPr>
        <p:spPr>
          <a:xfrm>
            <a:off x="1004050" y="824965"/>
            <a:ext cx="3429000" cy="523220"/>
          </a:xfrm>
          <a:prstGeom prst="rect">
            <a:avLst/>
          </a:prstGeom>
        </p:spPr>
        <p:txBody>
          <a:bodyPr>
            <a:spAutoFit/>
          </a:bodyPr>
          <a:lstStyle/>
          <a:p>
            <a:pPr algn="just"/>
            <a:r>
              <a:rPr lang="en-US" sz="2800" b="1" dirty="0">
                <a:latin typeface="Arial" panose="020B0604020202020204" pitchFamily="34" charset="0"/>
                <a:cs typeface="Arial" panose="020B0604020202020204" pitchFamily="34" charset="0"/>
              </a:rPr>
              <a:t>Homework</a:t>
            </a:r>
          </a:p>
        </p:txBody>
      </p:sp>
      <p:sp>
        <p:nvSpPr>
          <p:cNvPr id="2" name="Rectangle 1">
            <a:extLst>
              <a:ext uri="{FF2B5EF4-FFF2-40B4-BE49-F238E27FC236}">
                <a16:creationId xmlns:a16="http://schemas.microsoft.com/office/drawing/2014/main" id="{CD0F36ED-74DE-0CFE-97FD-C71AA2DD16C3}"/>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51D2DB-E75B-D37D-4EDA-252D5D470B1A}"/>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CONSOLIDATION</a:t>
            </a:r>
          </a:p>
        </p:txBody>
      </p:sp>
    </p:spTree>
    <p:extLst>
      <p:ext uri="{BB962C8B-B14F-4D97-AF65-F5344CB8AC3E}">
        <p14:creationId xmlns:p14="http://schemas.microsoft.com/office/powerpoint/2010/main" val="1250657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164"/>
            <a:ext cx="9144000" cy="5143500"/>
          </a:xfrm>
          <a:prstGeom prst="rect">
            <a:avLst/>
          </a:prstGeom>
        </p:spPr>
      </p:pic>
      <p:sp>
        <p:nvSpPr>
          <p:cNvPr id="3" name="Rectangle 2">
            <a:extLst>
              <a:ext uri="{FF2B5EF4-FFF2-40B4-BE49-F238E27FC236}">
                <a16:creationId xmlns:a16="http://schemas.microsoft.com/office/drawing/2014/main" id="{C95908B9-EDE1-2082-96AA-C408C5B7D2F3}"/>
              </a:ext>
            </a:extLst>
          </p:cNvPr>
          <p:cNvSpPr/>
          <p:nvPr/>
        </p:nvSpPr>
        <p:spPr>
          <a:xfrm>
            <a:off x="2234536" y="4559201"/>
            <a:ext cx="4408227" cy="461665"/>
          </a:xfrm>
          <a:prstGeom prst="rect">
            <a:avLst/>
          </a:prstGeom>
        </p:spPr>
        <p:txBody>
          <a:bodyPr wrap="square">
            <a:spAutoFit/>
          </a:bodyPr>
          <a:lstStyle/>
          <a:p>
            <a:pPr algn="ctr"/>
            <a:r>
              <a:rPr lang="en-US" sz="1200" b="1" dirty="0">
                <a:solidFill>
                  <a:srgbClr val="FFFFFF"/>
                </a:solidFill>
                <a:latin typeface="Calibri" panose="020F0502020204030204" pitchFamily="34" charset="0"/>
              </a:rPr>
              <a:t>Website: </a:t>
            </a:r>
            <a:r>
              <a:rPr lang="en-US" sz="1200" b="1" i="1" dirty="0">
                <a:solidFill>
                  <a:srgbClr val="FFFFFF"/>
                </a:solidFill>
                <a:latin typeface="Calibri" panose="020F0502020204030204" pitchFamily="34" charset="0"/>
              </a:rPr>
              <a:t>hoclieu.vn</a:t>
            </a:r>
            <a:endParaRPr lang="en-US" sz="1200" dirty="0"/>
          </a:p>
          <a:p>
            <a:pPr algn="ctr"/>
            <a:r>
              <a:rPr lang="en-US" sz="1200" b="1" dirty="0" err="1">
                <a:solidFill>
                  <a:srgbClr val="FFFFFF"/>
                </a:solidFill>
                <a:latin typeface="Calibri" panose="020F0502020204030204" pitchFamily="34" charset="0"/>
              </a:rPr>
              <a:t>Fanpage</a:t>
            </a:r>
            <a:r>
              <a:rPr lang="en-US" sz="1200" b="1" dirty="0">
                <a:solidFill>
                  <a:srgbClr val="FFFFFF"/>
                </a:solidFill>
                <a:latin typeface="Calibri" panose="020F0502020204030204" pitchFamily="34" charset="0"/>
              </a:rPr>
              <a:t>: </a:t>
            </a:r>
            <a:r>
              <a:rPr lang="en-US" sz="1200" b="1" i="1" dirty="0">
                <a:solidFill>
                  <a:srgbClr val="FFFFFF"/>
                </a:solidFill>
                <a:latin typeface="Calibri" panose="020F0502020204030204" pitchFamily="34" charset="0"/>
              </a:rPr>
              <a:t>facebook.com/www.tienganhglobalsuccess.vn</a:t>
            </a:r>
            <a:endParaRPr lang="en-US" sz="1200" dirty="0"/>
          </a:p>
        </p:txBody>
      </p:sp>
    </p:spTree>
    <p:extLst>
      <p:ext uri="{BB962C8B-B14F-4D97-AF65-F5344CB8AC3E}">
        <p14:creationId xmlns:p14="http://schemas.microsoft.com/office/powerpoint/2010/main" val="346792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ounded Rectangle 21"/>
          <p:cNvSpPr/>
          <p:nvPr/>
        </p:nvSpPr>
        <p:spPr>
          <a:xfrm>
            <a:off x="1085927" y="867955"/>
            <a:ext cx="1412825"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WARM-UP</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3" name="Rounded Rectangle 22"/>
          <p:cNvSpPr/>
          <p:nvPr/>
        </p:nvSpPr>
        <p:spPr>
          <a:xfrm>
            <a:off x="2299725" y="1674214"/>
            <a:ext cx="1463050" cy="49155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PRE-LISTENING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4" name="Rounded Rectangle 23"/>
          <p:cNvSpPr/>
          <p:nvPr/>
        </p:nvSpPr>
        <p:spPr>
          <a:xfrm>
            <a:off x="791936" y="2567594"/>
            <a:ext cx="1706816" cy="597395"/>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WHILE-LISTENING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25" name="Rectangle 24"/>
          <p:cNvSpPr/>
          <p:nvPr/>
        </p:nvSpPr>
        <p:spPr>
          <a:xfrm>
            <a:off x="4505771" y="860863"/>
            <a:ext cx="3846291" cy="524456"/>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Lucky song</a:t>
            </a:r>
            <a:endParaRPr lang="en-GB" dirty="0">
              <a:solidFill>
                <a:schemeClr val="tx1"/>
              </a:solidFill>
            </a:endParaRPr>
          </a:p>
        </p:txBody>
      </p:sp>
      <p:sp>
        <p:nvSpPr>
          <p:cNvPr id="26" name="Rectangle 25"/>
          <p:cNvSpPr/>
          <p:nvPr/>
        </p:nvSpPr>
        <p:spPr>
          <a:xfrm>
            <a:off x="4505771" y="1594891"/>
            <a:ext cx="3846292" cy="647604"/>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Task 1: Solve the crossword.</a:t>
            </a:r>
          </a:p>
          <a:p>
            <a:pPr marL="284480" marR="0" indent="-285750" algn="just">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rPr>
              <a:t>Vocabulary</a:t>
            </a:r>
            <a:endParaRPr lang="en-GB" dirty="0">
              <a:solidFill>
                <a:schemeClr val="tx1"/>
              </a:solidFill>
              <a:cs typeface="Times New Roman" panose="02020603050405020304" pitchFamily="18" charset="0"/>
            </a:endParaRPr>
          </a:p>
        </p:txBody>
      </p:sp>
      <p:sp>
        <p:nvSpPr>
          <p:cNvPr id="27" name="Rectangle 26"/>
          <p:cNvSpPr/>
          <p:nvPr/>
        </p:nvSpPr>
        <p:spPr>
          <a:xfrm>
            <a:off x="4505771" y="2452067"/>
            <a:ext cx="3846293" cy="88374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2: Listen and number.</a:t>
            </a:r>
          </a:p>
          <a:p>
            <a:pPr marL="284480" marR="0" indent="-285750">
              <a:spcBef>
                <a:spcPts val="0"/>
              </a:spcBef>
              <a:spcAft>
                <a:spcPts val="0"/>
              </a:spcAft>
              <a:buFont typeface="Arial" panose="020B0604020202020204" pitchFamily="34" charset="0"/>
              <a:buChar char="•"/>
            </a:pPr>
            <a:r>
              <a:rPr lang="en-US" dirty="0">
                <a:solidFill>
                  <a:schemeClr val="tx1"/>
                </a:solidFill>
                <a:effectLst/>
                <a:ea typeface="Times New Roman" panose="02020603050405020304" pitchFamily="18" charset="0"/>
                <a:cs typeface="Times New Roman" panose="02020603050405020304" pitchFamily="18" charset="0"/>
              </a:rPr>
              <a:t>Task 3: Choose the correct answer.</a:t>
            </a:r>
          </a:p>
        </p:txBody>
      </p:sp>
      <p:cxnSp>
        <p:nvCxnSpPr>
          <p:cNvPr id="28" name="Curved Connector 27"/>
          <p:cNvCxnSpPr>
            <a:stCxn id="22" idx="3"/>
            <a:endCxn id="23" idx="0"/>
          </p:cNvCxnSpPr>
          <p:nvPr/>
        </p:nvCxnSpPr>
        <p:spPr>
          <a:xfrm>
            <a:off x="2498752" y="1113732"/>
            <a:ext cx="532499" cy="560482"/>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cxnSp>
        <p:nvCxnSpPr>
          <p:cNvPr id="29" name="Curved Connector 28"/>
          <p:cNvCxnSpPr>
            <a:cxnSpLocks/>
            <a:stCxn id="23" idx="1"/>
            <a:endCxn id="24" idx="0"/>
          </p:cNvCxnSpPr>
          <p:nvPr/>
        </p:nvCxnSpPr>
        <p:spPr>
          <a:xfrm rot="10800000" flipV="1">
            <a:off x="1645345" y="1919990"/>
            <a:ext cx="654381" cy="64760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1" name="Rounded Rectangle 30"/>
          <p:cNvSpPr/>
          <p:nvPr/>
        </p:nvSpPr>
        <p:spPr>
          <a:xfrm>
            <a:off x="2212625" y="3498048"/>
            <a:ext cx="1637250"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POST-LISTENING</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sp>
        <p:nvSpPr>
          <p:cNvPr id="32" name="Rectangle 31"/>
          <p:cNvSpPr/>
          <p:nvPr/>
        </p:nvSpPr>
        <p:spPr>
          <a:xfrm>
            <a:off x="4505770" y="4261576"/>
            <a:ext cx="3846291" cy="651410"/>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a:t>
            </a:r>
          </a:p>
          <a:p>
            <a:pPr marL="285750" indent="-285750">
              <a:buFont typeface="Arial" panose="020B0604020202020204" pitchFamily="34" charset="0"/>
              <a:buChar char="•"/>
            </a:pPr>
            <a:r>
              <a:rPr lang="en-US" dirty="0">
                <a:solidFill>
                  <a:schemeClr val="tx1"/>
                </a:solidFill>
              </a:rPr>
              <a:t>Homework</a:t>
            </a:r>
            <a:endParaRPr lang="en-GB" dirty="0">
              <a:solidFill>
                <a:schemeClr val="tx1"/>
              </a:solidFill>
            </a:endParaRPr>
          </a:p>
        </p:txBody>
      </p:sp>
      <p:cxnSp>
        <p:nvCxnSpPr>
          <p:cNvPr id="33" name="Curved Connector 32"/>
          <p:cNvCxnSpPr>
            <a:cxnSpLocks/>
            <a:stCxn id="31" idx="1"/>
            <a:endCxn id="34" idx="0"/>
          </p:cNvCxnSpPr>
          <p:nvPr/>
        </p:nvCxnSpPr>
        <p:spPr>
          <a:xfrm rot="10800000" flipV="1">
            <a:off x="1701451" y="3747854"/>
            <a:ext cx="511175" cy="582864"/>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4" name="Rounded Rectangle 33"/>
          <p:cNvSpPr/>
          <p:nvPr/>
        </p:nvSpPr>
        <p:spPr>
          <a:xfrm>
            <a:off x="791936" y="4330718"/>
            <a:ext cx="1819028" cy="499612"/>
          </a:xfrm>
          <a:prstGeom prst="roundRect">
            <a:avLst/>
          </a:prstGeom>
          <a:solidFill>
            <a:srgbClr val="6593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effectLst>
                  <a:outerShdw blurRad="38100" dist="38100" dir="2700000" algn="tl">
                    <a:srgbClr val="000000">
                      <a:alpha val="43137"/>
                    </a:srgbClr>
                  </a:outerShdw>
                </a:effectLst>
                <a:ea typeface="Adobe Gothic Std B" panose="020B0800000000000000" pitchFamily="34" charset="-128"/>
              </a:rPr>
              <a:t>CONSOLIDATION</a:t>
            </a:r>
            <a:endParaRPr lang="en-GB" b="1" dirty="0">
              <a:solidFill>
                <a:schemeClr val="bg1"/>
              </a:solidFill>
              <a:effectLst>
                <a:outerShdw blurRad="38100" dist="38100" dir="2700000" algn="tl">
                  <a:srgbClr val="000000">
                    <a:alpha val="43137"/>
                  </a:srgbClr>
                </a:outerShdw>
              </a:effectLst>
              <a:ea typeface="Adobe Gothic Std B" panose="020B0800000000000000" pitchFamily="34" charset="-128"/>
            </a:endParaRPr>
          </a:p>
        </p:txBody>
      </p:sp>
      <p:cxnSp>
        <p:nvCxnSpPr>
          <p:cNvPr id="35" name="Curved Connector 34"/>
          <p:cNvCxnSpPr>
            <a:cxnSpLocks/>
            <a:stCxn id="24" idx="3"/>
            <a:endCxn id="31" idx="0"/>
          </p:cNvCxnSpPr>
          <p:nvPr/>
        </p:nvCxnSpPr>
        <p:spPr>
          <a:xfrm>
            <a:off x="2498752" y="2866292"/>
            <a:ext cx="532498" cy="631756"/>
          </a:xfrm>
          <a:prstGeom prst="curvedConnector2">
            <a:avLst/>
          </a:prstGeom>
          <a:ln w="38100">
            <a:solidFill>
              <a:srgbClr val="A493C6"/>
            </a:solidFill>
            <a:tailEnd type="triangle"/>
          </a:ln>
        </p:spPr>
        <p:style>
          <a:lnRef idx="1">
            <a:schemeClr val="accent2"/>
          </a:lnRef>
          <a:fillRef idx="0">
            <a:schemeClr val="accent2"/>
          </a:fillRef>
          <a:effectRef idx="0">
            <a:schemeClr val="accent2"/>
          </a:effectRef>
          <a:fontRef idx="minor">
            <a:schemeClr val="tx1"/>
          </a:fontRef>
        </p:style>
      </p:cxnSp>
      <p:sp>
        <p:nvSpPr>
          <p:cNvPr id="37" name="Rectangle 36"/>
          <p:cNvSpPr/>
          <p:nvPr/>
        </p:nvSpPr>
        <p:spPr>
          <a:xfrm>
            <a:off x="4505770" y="3556206"/>
            <a:ext cx="3846291" cy="499612"/>
          </a:xfrm>
          <a:prstGeom prst="rect">
            <a:avLst/>
          </a:prstGeom>
          <a:solidFill>
            <a:srgbClr val="D0DE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1270" algn="just">
              <a:spcBef>
                <a:spcPts val="0"/>
              </a:spcBef>
              <a:spcAft>
                <a:spcPts val="0"/>
              </a:spcAft>
            </a:pPr>
            <a:r>
              <a:rPr lang="en-US" dirty="0">
                <a:solidFill>
                  <a:schemeClr val="tx1"/>
                </a:solidFill>
                <a:effectLst/>
                <a:ea typeface="Times New Roman" panose="02020603050405020304" pitchFamily="18" charset="0"/>
              </a:rPr>
              <a:t>Task 4: </a:t>
            </a:r>
            <a:r>
              <a:rPr lang="en-US" dirty="0">
                <a:solidFill>
                  <a:schemeClr val="tx1"/>
                </a:solidFill>
                <a:effectLst/>
                <a:ea typeface="Tahoma" panose="020B0604030504040204" pitchFamily="34" charset="0"/>
              </a:rPr>
              <a:t>﻿</a:t>
            </a:r>
            <a:r>
              <a:rPr lang="en-US" dirty="0">
                <a:solidFill>
                  <a:schemeClr val="tx1"/>
                </a:solidFill>
                <a:effectLst/>
                <a:ea typeface="Times New Roman" panose="02020603050405020304" pitchFamily="18" charset="0"/>
              </a:rPr>
              <a:t>Work in pairs and discuss.</a:t>
            </a:r>
          </a:p>
        </p:txBody>
      </p:sp>
      <p:sp>
        <p:nvSpPr>
          <p:cNvPr id="44" name="Rectangle 43"/>
          <p:cNvSpPr/>
          <p:nvPr/>
        </p:nvSpPr>
        <p:spPr>
          <a:xfrm>
            <a:off x="4233064" y="230514"/>
            <a:ext cx="2256946" cy="338921"/>
          </a:xfrm>
          <a:prstGeom prst="rect">
            <a:avLst/>
          </a:prstGeom>
          <a:solidFill>
            <a:srgbClr val="E45983"/>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2400" b="1" dirty="0">
                <a:latin typeface="UTM Facebook K&amp;T" panose="02040603050506020204" pitchFamily="18" charset="0"/>
              </a:rPr>
              <a:t>LISTENING</a:t>
            </a:r>
          </a:p>
        </p:txBody>
      </p:sp>
      <p:sp>
        <p:nvSpPr>
          <p:cNvPr id="46" name="Rectangle 45"/>
          <p:cNvSpPr/>
          <p:nvPr/>
        </p:nvSpPr>
        <p:spPr>
          <a:xfrm>
            <a:off x="2692057" y="239901"/>
            <a:ext cx="1415556" cy="329534"/>
          </a:xfrm>
          <a:prstGeom prst="rect">
            <a:avLst/>
          </a:prstGeom>
          <a:solidFill>
            <a:srgbClr val="F7D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E45983"/>
                </a:solidFill>
                <a:latin typeface="Bookman Old Style" pitchFamily="18" charset="0"/>
              </a:rPr>
              <a:t>LESSON 5</a:t>
            </a:r>
          </a:p>
        </p:txBody>
      </p:sp>
    </p:spTree>
    <p:extLst>
      <p:ext uri="{BB962C8B-B14F-4D97-AF65-F5344CB8AC3E}">
        <p14:creationId xmlns:p14="http://schemas.microsoft.com/office/powerpoint/2010/main" val="3608329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196193" y="646743"/>
            <a:ext cx="5135336" cy="769441"/>
          </a:xfrm>
          <a:prstGeom prst="rect">
            <a:avLst/>
          </a:prstGeom>
          <a:noFill/>
        </p:spPr>
        <p:txBody>
          <a:bodyPr wrap="square">
            <a:spAutoFit/>
          </a:bodyPr>
          <a:lstStyle/>
          <a:p>
            <a:pPr algn="ctr"/>
            <a:r>
              <a:rPr lang="en-US" sz="4400" b="1" kern="0" dirty="0">
                <a:cs typeface="Times New Roman" panose="02020603050405020304" pitchFamily="18" charset="0"/>
              </a:rPr>
              <a:t>Lucky song</a:t>
            </a:r>
            <a:endParaRPr lang="en-US" sz="4400" dirty="0">
              <a:cs typeface="Times New Roman" panose="02020603050405020304" pitchFamily="18" charset="0"/>
            </a:endParaRPr>
          </a:p>
        </p:txBody>
      </p:sp>
      <p:pic>
        <p:nvPicPr>
          <p:cNvPr id="7" name="Picture 6">
            <a:extLst>
              <a:ext uri="{FF2B5EF4-FFF2-40B4-BE49-F238E27FC236}">
                <a16:creationId xmlns:a16="http://schemas.microsoft.com/office/drawing/2014/main" id="{E876FF32-E611-318A-05C7-B38E3FE31398}"/>
              </a:ext>
            </a:extLst>
          </p:cNvPr>
          <p:cNvPicPr>
            <a:picLocks noChangeAspect="1"/>
          </p:cNvPicPr>
          <p:nvPr/>
        </p:nvPicPr>
        <p:blipFill>
          <a:blip r:embed="rId2"/>
          <a:stretch>
            <a:fillRect/>
          </a:stretch>
        </p:blipFill>
        <p:spPr>
          <a:xfrm>
            <a:off x="100752" y="1777516"/>
            <a:ext cx="1235770" cy="2018425"/>
          </a:xfrm>
          <a:prstGeom prst="rect">
            <a:avLst/>
          </a:prstGeom>
        </p:spPr>
      </p:pic>
      <p:pic>
        <p:nvPicPr>
          <p:cNvPr id="8" name="Picture 7">
            <a:extLst>
              <a:ext uri="{FF2B5EF4-FFF2-40B4-BE49-F238E27FC236}">
                <a16:creationId xmlns:a16="http://schemas.microsoft.com/office/drawing/2014/main" id="{4AC3FAA4-2598-E6BA-E8E4-CD2CC58D7905}"/>
              </a:ext>
            </a:extLst>
          </p:cNvPr>
          <p:cNvPicPr>
            <a:picLocks noChangeAspect="1"/>
          </p:cNvPicPr>
          <p:nvPr/>
        </p:nvPicPr>
        <p:blipFill>
          <a:blip r:embed="rId2"/>
          <a:stretch>
            <a:fillRect/>
          </a:stretch>
        </p:blipFill>
        <p:spPr>
          <a:xfrm>
            <a:off x="7863874" y="1777515"/>
            <a:ext cx="1235770" cy="2018425"/>
          </a:xfrm>
          <a:prstGeom prst="rect">
            <a:avLst/>
          </a:prstGeom>
        </p:spPr>
      </p:pic>
      <p:pic>
        <p:nvPicPr>
          <p:cNvPr id="9" name="Picture 8">
            <a:extLst>
              <a:ext uri="{FF2B5EF4-FFF2-40B4-BE49-F238E27FC236}">
                <a16:creationId xmlns:a16="http://schemas.microsoft.com/office/drawing/2014/main" id="{5621B17F-2A31-38D9-047F-199EC72F1B25}"/>
              </a:ext>
            </a:extLst>
          </p:cNvPr>
          <p:cNvPicPr>
            <a:picLocks noChangeAspect="1"/>
          </p:cNvPicPr>
          <p:nvPr/>
        </p:nvPicPr>
        <p:blipFill>
          <a:blip r:embed="rId2"/>
          <a:stretch>
            <a:fillRect/>
          </a:stretch>
        </p:blipFill>
        <p:spPr>
          <a:xfrm>
            <a:off x="1277992" y="1777516"/>
            <a:ext cx="1235770" cy="2018425"/>
          </a:xfrm>
          <a:prstGeom prst="rect">
            <a:avLst/>
          </a:prstGeom>
        </p:spPr>
      </p:pic>
      <p:pic>
        <p:nvPicPr>
          <p:cNvPr id="10" name="Picture 9">
            <a:extLst>
              <a:ext uri="{FF2B5EF4-FFF2-40B4-BE49-F238E27FC236}">
                <a16:creationId xmlns:a16="http://schemas.microsoft.com/office/drawing/2014/main" id="{B1B6C50D-77FB-8D6F-7680-9C06B1CCA7AA}"/>
              </a:ext>
            </a:extLst>
          </p:cNvPr>
          <p:cNvPicPr>
            <a:picLocks noChangeAspect="1"/>
          </p:cNvPicPr>
          <p:nvPr/>
        </p:nvPicPr>
        <p:blipFill>
          <a:blip r:embed="rId2"/>
          <a:stretch>
            <a:fillRect/>
          </a:stretch>
        </p:blipFill>
        <p:spPr>
          <a:xfrm>
            <a:off x="2458603" y="1777516"/>
            <a:ext cx="1235770" cy="2018425"/>
          </a:xfrm>
          <a:prstGeom prst="rect">
            <a:avLst/>
          </a:prstGeom>
        </p:spPr>
      </p:pic>
      <p:pic>
        <p:nvPicPr>
          <p:cNvPr id="11" name="Picture 10">
            <a:extLst>
              <a:ext uri="{FF2B5EF4-FFF2-40B4-BE49-F238E27FC236}">
                <a16:creationId xmlns:a16="http://schemas.microsoft.com/office/drawing/2014/main" id="{06AE2924-43A3-DCD9-AD7C-138947179B48}"/>
              </a:ext>
            </a:extLst>
          </p:cNvPr>
          <p:cNvPicPr>
            <a:picLocks noChangeAspect="1"/>
          </p:cNvPicPr>
          <p:nvPr/>
        </p:nvPicPr>
        <p:blipFill>
          <a:blip r:embed="rId2"/>
          <a:stretch>
            <a:fillRect/>
          </a:stretch>
        </p:blipFill>
        <p:spPr>
          <a:xfrm>
            <a:off x="3564210" y="1736542"/>
            <a:ext cx="1235770" cy="2018425"/>
          </a:xfrm>
          <a:prstGeom prst="rect">
            <a:avLst/>
          </a:prstGeom>
        </p:spPr>
      </p:pic>
      <p:pic>
        <p:nvPicPr>
          <p:cNvPr id="12" name="Picture 11">
            <a:extLst>
              <a:ext uri="{FF2B5EF4-FFF2-40B4-BE49-F238E27FC236}">
                <a16:creationId xmlns:a16="http://schemas.microsoft.com/office/drawing/2014/main" id="{C9F60E8C-E2AD-0ACF-01F5-FA51CC4A53FE}"/>
              </a:ext>
            </a:extLst>
          </p:cNvPr>
          <p:cNvPicPr>
            <a:picLocks noChangeAspect="1"/>
          </p:cNvPicPr>
          <p:nvPr/>
        </p:nvPicPr>
        <p:blipFill>
          <a:blip r:embed="rId2"/>
          <a:stretch>
            <a:fillRect/>
          </a:stretch>
        </p:blipFill>
        <p:spPr>
          <a:xfrm>
            <a:off x="4614658" y="1736542"/>
            <a:ext cx="1235770" cy="2018425"/>
          </a:xfrm>
          <a:prstGeom prst="rect">
            <a:avLst/>
          </a:prstGeom>
        </p:spPr>
      </p:pic>
      <p:pic>
        <p:nvPicPr>
          <p:cNvPr id="13" name="Picture 12">
            <a:extLst>
              <a:ext uri="{FF2B5EF4-FFF2-40B4-BE49-F238E27FC236}">
                <a16:creationId xmlns:a16="http://schemas.microsoft.com/office/drawing/2014/main" id="{FC40254A-1FCF-2BE0-A5D9-2914043DC791}"/>
              </a:ext>
            </a:extLst>
          </p:cNvPr>
          <p:cNvPicPr>
            <a:picLocks noChangeAspect="1"/>
          </p:cNvPicPr>
          <p:nvPr/>
        </p:nvPicPr>
        <p:blipFill>
          <a:blip r:embed="rId2"/>
          <a:stretch>
            <a:fillRect/>
          </a:stretch>
        </p:blipFill>
        <p:spPr>
          <a:xfrm>
            <a:off x="5720265" y="1777515"/>
            <a:ext cx="1235770" cy="2018425"/>
          </a:xfrm>
          <a:prstGeom prst="rect">
            <a:avLst/>
          </a:prstGeom>
        </p:spPr>
      </p:pic>
      <p:pic>
        <p:nvPicPr>
          <p:cNvPr id="14" name="Picture 13">
            <a:extLst>
              <a:ext uri="{FF2B5EF4-FFF2-40B4-BE49-F238E27FC236}">
                <a16:creationId xmlns:a16="http://schemas.microsoft.com/office/drawing/2014/main" id="{EF52093B-C5D8-478D-D675-B2BF2A2ED9CC}"/>
              </a:ext>
            </a:extLst>
          </p:cNvPr>
          <p:cNvPicPr>
            <a:picLocks noChangeAspect="1"/>
          </p:cNvPicPr>
          <p:nvPr/>
        </p:nvPicPr>
        <p:blipFill>
          <a:blip r:embed="rId2"/>
          <a:stretch>
            <a:fillRect/>
          </a:stretch>
        </p:blipFill>
        <p:spPr>
          <a:xfrm>
            <a:off x="6758267" y="1777515"/>
            <a:ext cx="1235770" cy="2018425"/>
          </a:xfrm>
          <a:prstGeom prst="rect">
            <a:avLst/>
          </a:prstGeom>
        </p:spPr>
      </p:pic>
      <p:sp>
        <p:nvSpPr>
          <p:cNvPr id="15" name="Rectangle: Rounded Corners 14">
            <a:hlinkClick r:id="rId3" action="ppaction://hlinksldjump"/>
            <a:extLst>
              <a:ext uri="{FF2B5EF4-FFF2-40B4-BE49-F238E27FC236}">
                <a16:creationId xmlns:a16="http://schemas.microsoft.com/office/drawing/2014/main" id="{7E28B4BD-1C19-CD07-1C67-E1C59B5565D0}"/>
              </a:ext>
            </a:extLst>
          </p:cNvPr>
          <p:cNvSpPr/>
          <p:nvPr/>
        </p:nvSpPr>
        <p:spPr>
          <a:xfrm>
            <a:off x="380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6" name="Rectangle: Rounded Corners 15">
            <a:hlinkClick r:id="rId4" action="ppaction://hlinksldjump"/>
            <a:extLst>
              <a:ext uri="{FF2B5EF4-FFF2-40B4-BE49-F238E27FC236}">
                <a16:creationId xmlns:a16="http://schemas.microsoft.com/office/drawing/2014/main" id="{0AA20327-A67E-565E-878F-4284FBDE780A}"/>
              </a:ext>
            </a:extLst>
          </p:cNvPr>
          <p:cNvSpPr/>
          <p:nvPr/>
        </p:nvSpPr>
        <p:spPr>
          <a:xfrm>
            <a:off x="1487759"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21" name="Rectangle: Rounded Corners 20">
            <a:hlinkClick r:id="rId5" action="ppaction://hlinksldjump"/>
            <a:extLst>
              <a:ext uri="{FF2B5EF4-FFF2-40B4-BE49-F238E27FC236}">
                <a16:creationId xmlns:a16="http://schemas.microsoft.com/office/drawing/2014/main" id="{73EFE7FE-53F6-6ED3-7799-63D0837A1202}"/>
              </a:ext>
            </a:extLst>
          </p:cNvPr>
          <p:cNvSpPr/>
          <p:nvPr/>
        </p:nvSpPr>
        <p:spPr>
          <a:xfrm>
            <a:off x="268518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22" name="Rectangle: Rounded Corners 21">
            <a:hlinkClick r:id="rId6" action="ppaction://hlinksldjump"/>
            <a:extLst>
              <a:ext uri="{FF2B5EF4-FFF2-40B4-BE49-F238E27FC236}">
                <a16:creationId xmlns:a16="http://schemas.microsoft.com/office/drawing/2014/main" id="{C51ACD07-68D4-4B15-A8B8-61F7E0AA9007}"/>
              </a:ext>
            </a:extLst>
          </p:cNvPr>
          <p:cNvSpPr/>
          <p:nvPr/>
        </p:nvSpPr>
        <p:spPr>
          <a:xfrm>
            <a:off x="3809138" y="404132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
        <p:nvSpPr>
          <p:cNvPr id="23" name="Rectangle: Rounded Corners 22">
            <a:hlinkClick r:id="rId7" action="ppaction://hlinksldjump"/>
            <a:extLst>
              <a:ext uri="{FF2B5EF4-FFF2-40B4-BE49-F238E27FC236}">
                <a16:creationId xmlns:a16="http://schemas.microsoft.com/office/drawing/2014/main" id="{377EEA5C-BBBA-9492-4722-3FA48E8113D3}"/>
              </a:ext>
            </a:extLst>
          </p:cNvPr>
          <p:cNvSpPr/>
          <p:nvPr/>
        </p:nvSpPr>
        <p:spPr>
          <a:xfrm>
            <a:off x="4933088"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5</a:t>
            </a:r>
          </a:p>
        </p:txBody>
      </p:sp>
      <p:sp>
        <p:nvSpPr>
          <p:cNvPr id="24" name="Rectangle: Rounded Corners 23">
            <a:hlinkClick r:id="rId8" action="ppaction://hlinksldjump"/>
            <a:extLst>
              <a:ext uri="{FF2B5EF4-FFF2-40B4-BE49-F238E27FC236}">
                <a16:creationId xmlns:a16="http://schemas.microsoft.com/office/drawing/2014/main" id="{3099CDE8-B05D-AEA9-DC21-EDC72C53A4F2}"/>
              </a:ext>
            </a:extLst>
          </p:cNvPr>
          <p:cNvSpPr/>
          <p:nvPr/>
        </p:nvSpPr>
        <p:spPr>
          <a:xfrm>
            <a:off x="5975395"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6</a:t>
            </a:r>
          </a:p>
        </p:txBody>
      </p:sp>
      <p:sp>
        <p:nvSpPr>
          <p:cNvPr id="25" name="Rectangle: Rounded Corners 24">
            <a:hlinkClick r:id="rId8" action="ppaction://hlinksldjump"/>
            <a:extLst>
              <a:ext uri="{FF2B5EF4-FFF2-40B4-BE49-F238E27FC236}">
                <a16:creationId xmlns:a16="http://schemas.microsoft.com/office/drawing/2014/main" id="{4377284D-0814-5231-A74B-CEC89FADA8EA}"/>
              </a:ext>
            </a:extLst>
          </p:cNvPr>
          <p:cNvSpPr/>
          <p:nvPr/>
        </p:nvSpPr>
        <p:spPr>
          <a:xfrm>
            <a:off x="6983254"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7</a:t>
            </a:r>
          </a:p>
        </p:txBody>
      </p:sp>
      <p:sp>
        <p:nvSpPr>
          <p:cNvPr id="26" name="Rectangle: Rounded Corners 25">
            <a:hlinkClick r:id="rId8" action="ppaction://hlinksldjump"/>
            <a:extLst>
              <a:ext uri="{FF2B5EF4-FFF2-40B4-BE49-F238E27FC236}">
                <a16:creationId xmlns:a16="http://schemas.microsoft.com/office/drawing/2014/main" id="{59A65FB5-CCF7-6CA6-6B78-76E7213B045C}"/>
              </a:ext>
            </a:extLst>
          </p:cNvPr>
          <p:cNvSpPr/>
          <p:nvPr/>
        </p:nvSpPr>
        <p:spPr>
          <a:xfrm>
            <a:off x="8210546" y="3990571"/>
            <a:ext cx="542426" cy="506186"/>
          </a:xfrm>
          <a:prstGeom prst="roundRect">
            <a:avLst/>
          </a:prstGeom>
          <a:solidFill>
            <a:srgbClr val="E4598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8</a:t>
            </a:r>
          </a:p>
        </p:txBody>
      </p:sp>
      <p:sp>
        <p:nvSpPr>
          <p:cNvPr id="27" name="Arrow: Right 26">
            <a:hlinkClick r:id="rId9" action="ppaction://hlinksldjump"/>
            <a:extLst>
              <a:ext uri="{FF2B5EF4-FFF2-40B4-BE49-F238E27FC236}">
                <a16:creationId xmlns:a16="http://schemas.microsoft.com/office/drawing/2014/main" id="{28DB23E1-D4B1-7453-FF75-C43C1E59E1E0}"/>
              </a:ext>
            </a:extLst>
          </p:cNvPr>
          <p:cNvSpPr/>
          <p:nvPr/>
        </p:nvSpPr>
        <p:spPr>
          <a:xfrm>
            <a:off x="8605157" y="4727121"/>
            <a:ext cx="285750" cy="19959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0552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2" restart="whenNotActive" fill="hold" evtFilter="cancelBubble" nodeType="interactiveSeq">
                <p:stCondLst>
                  <p:cond evt="onClick" delay="0">
                    <p:tgtEl>
                      <p:spTgt spid="10"/>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13"/>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32" restart="whenNotActive" fill="hold" evtFilter="cancelBubble" nodeType="interactiveSeq">
                <p:stCondLst>
                  <p:cond evt="onClick" delay="0">
                    <p:tgtEl>
                      <p:spTgt spid="14"/>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1:</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3575957" y="3766114"/>
            <a:ext cx="4572000" cy="584775"/>
          </a:xfrm>
          <a:prstGeom prst="rect">
            <a:avLst/>
          </a:prstGeom>
          <a:noFill/>
        </p:spPr>
        <p:txBody>
          <a:bodyPr wrap="square">
            <a:spAutoFit/>
          </a:bodyPr>
          <a:lstStyle/>
          <a:p>
            <a:r>
              <a:rPr lang="en-US" sz="3200" dirty="0">
                <a:solidFill>
                  <a:srgbClr val="C00000"/>
                </a:solidFill>
              </a:rPr>
              <a:t>I see the light </a:t>
            </a:r>
            <a:endParaRPr lang="en-US" sz="48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584775"/>
          </a:xfrm>
          <a:prstGeom prst="rect">
            <a:avLst/>
          </a:prstGeom>
          <a:noFill/>
        </p:spPr>
        <p:txBody>
          <a:bodyPr wrap="square">
            <a:spAutoFit/>
          </a:bodyPr>
          <a:lstStyle/>
          <a:p>
            <a:pPr algn="ctr"/>
            <a:r>
              <a:rPr lang="en-US" sz="3200" dirty="0"/>
              <a:t>Tangled OST</a:t>
            </a:r>
            <a:endParaRPr lang="en-US" sz="3200" dirty="0">
              <a:solidFill>
                <a:srgbClr val="7030A0"/>
              </a:solidFill>
            </a:endParaRPr>
          </a:p>
        </p:txBody>
      </p:sp>
      <p:pic>
        <p:nvPicPr>
          <p:cNvPr id="4" name="Picture 3">
            <a:extLst>
              <a:ext uri="{FF2B5EF4-FFF2-40B4-BE49-F238E27FC236}">
                <a16:creationId xmlns:a16="http://schemas.microsoft.com/office/drawing/2014/main" id="{6E87943A-636C-A0B2-B5A7-EBC3E830FE4A}"/>
              </a:ext>
            </a:extLst>
          </p:cNvPr>
          <p:cNvPicPr>
            <a:picLocks noChangeAspect="1"/>
          </p:cNvPicPr>
          <p:nvPr/>
        </p:nvPicPr>
        <p:blipFill>
          <a:blip r:embed="rId4"/>
          <a:stretch>
            <a:fillRect/>
          </a:stretch>
        </p:blipFill>
        <p:spPr>
          <a:xfrm>
            <a:off x="2775207" y="1377386"/>
            <a:ext cx="3692556" cy="2365971"/>
          </a:xfrm>
          <a:prstGeom prst="rect">
            <a:avLst/>
          </a:prstGeom>
        </p:spPr>
      </p:pic>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5"/>
          <a:stretch>
            <a:fillRect/>
          </a:stretch>
        </p:blipFill>
        <p:spPr>
          <a:xfrm>
            <a:off x="974330" y="1840595"/>
            <a:ext cx="895291" cy="1462309"/>
          </a:xfrm>
          <a:prstGeom prst="rect">
            <a:avLst/>
          </a:prstGeom>
        </p:spPr>
      </p:pic>
      <p:pic>
        <p:nvPicPr>
          <p:cNvPr id="10" name="Mandy Moore, Zachary Levi - I See the Light (From -Tangled--Sing-Along)">
            <a:hlinkClick r:id="" action="ppaction://media"/>
            <a:extLst>
              <a:ext uri="{FF2B5EF4-FFF2-40B4-BE49-F238E27FC236}">
                <a16:creationId xmlns:a16="http://schemas.microsoft.com/office/drawing/2014/main" id="{367CC131-4BB1-08C2-F470-C05F8FB2488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908" y="3380926"/>
            <a:ext cx="406400" cy="406400"/>
          </a:xfrm>
          <a:prstGeom prst="rect">
            <a:avLst/>
          </a:prstGeom>
        </p:spPr>
      </p:pic>
      <p:sp>
        <p:nvSpPr>
          <p:cNvPr id="11" name="Arrow: Left 10">
            <a:hlinkClick r:id="rId7" action="ppaction://hlinksldjump"/>
            <a:extLst>
              <a:ext uri="{FF2B5EF4-FFF2-40B4-BE49-F238E27FC236}">
                <a16:creationId xmlns:a16="http://schemas.microsoft.com/office/drawing/2014/main" id="{9E85B38F-7C1D-B772-FE5B-0B06A952048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4853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44"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0"/>
                </p:tgtEl>
              </p:cMediaNode>
            </p:audio>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2:</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2576332" y="3827670"/>
            <a:ext cx="4572000" cy="646331"/>
          </a:xfrm>
          <a:prstGeom prst="rect">
            <a:avLst/>
          </a:prstGeom>
          <a:noFill/>
        </p:spPr>
        <p:txBody>
          <a:bodyPr wrap="square">
            <a:spAutoFit/>
          </a:bodyPr>
          <a:lstStyle/>
          <a:p>
            <a:r>
              <a:rPr lang="en-US" sz="3600" dirty="0">
                <a:solidFill>
                  <a:srgbClr val="C00000"/>
                </a:solidFill>
              </a:rPr>
              <a:t>Beauty and the beast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1995668" y="4434115"/>
            <a:ext cx="5359353" cy="646331"/>
          </a:xfrm>
          <a:prstGeom prst="rect">
            <a:avLst/>
          </a:prstGeom>
          <a:noFill/>
        </p:spPr>
        <p:txBody>
          <a:bodyPr wrap="square">
            <a:spAutoFit/>
          </a:bodyPr>
          <a:lstStyle/>
          <a:p>
            <a:pPr algn="ctr"/>
            <a:r>
              <a:rPr lang="en-US" sz="3600" dirty="0"/>
              <a:t>Beauty and the beast OST</a:t>
            </a: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F93DCE61-735C-D71C-F0A2-C1568AA22EE9}"/>
              </a:ext>
            </a:extLst>
          </p:cNvPr>
          <p:cNvPicPr>
            <a:picLocks noChangeAspect="1"/>
          </p:cNvPicPr>
          <p:nvPr/>
        </p:nvPicPr>
        <p:blipFill>
          <a:blip r:embed="rId5"/>
          <a:stretch>
            <a:fillRect/>
          </a:stretch>
        </p:blipFill>
        <p:spPr>
          <a:xfrm>
            <a:off x="3767366" y="1304861"/>
            <a:ext cx="1708238" cy="2533780"/>
          </a:xfrm>
          <a:prstGeom prst="rect">
            <a:avLst/>
          </a:prstGeom>
        </p:spPr>
      </p:pic>
      <p:pic>
        <p:nvPicPr>
          <p:cNvPr id="11" name="Beauty and the Beast (From -Beauty and the Beast--Official Video)">
            <a:hlinkClick r:id="" action="ppaction://media"/>
            <a:extLst>
              <a:ext uri="{FF2B5EF4-FFF2-40B4-BE49-F238E27FC236}">
                <a16:creationId xmlns:a16="http://schemas.microsoft.com/office/drawing/2014/main" id="{EBA80AD6-E73B-B771-37D1-DDE2E9B9230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354" y="3432241"/>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FC813DC8-FDA2-F725-99F7-3090DD0863E8}"/>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0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480"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3:</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232824" y="1702232"/>
            <a:ext cx="4572000" cy="646331"/>
          </a:xfrm>
          <a:prstGeom prst="rect">
            <a:avLst/>
          </a:prstGeom>
          <a:noFill/>
        </p:spPr>
        <p:txBody>
          <a:bodyPr wrap="square">
            <a:spAutoFit/>
          </a:bodyPr>
          <a:lstStyle/>
          <a:p>
            <a:r>
              <a:rPr lang="en-US" sz="3600" dirty="0">
                <a:solidFill>
                  <a:srgbClr val="C00000"/>
                </a:solidFill>
              </a:rPr>
              <a:t>A whole new world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4853686" y="2248341"/>
            <a:ext cx="4572000" cy="646331"/>
          </a:xfrm>
          <a:prstGeom prst="rect">
            <a:avLst/>
          </a:prstGeom>
          <a:noFill/>
        </p:spPr>
        <p:txBody>
          <a:bodyPr wrap="square">
            <a:spAutoFit/>
          </a:bodyPr>
          <a:lstStyle/>
          <a:p>
            <a:pPr algn="ctr"/>
            <a:r>
              <a:rPr lang="en-US" sz="3600" dirty="0"/>
              <a:t>Aladdin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72898AD5-8885-73F8-1A5E-4293EC6BF456}"/>
              </a:ext>
            </a:extLst>
          </p:cNvPr>
          <p:cNvPicPr>
            <a:picLocks noChangeAspect="1"/>
          </p:cNvPicPr>
          <p:nvPr/>
        </p:nvPicPr>
        <p:blipFill>
          <a:blip r:embed="rId5"/>
          <a:stretch>
            <a:fillRect/>
          </a:stretch>
        </p:blipFill>
        <p:spPr>
          <a:xfrm>
            <a:off x="2517060" y="1315831"/>
            <a:ext cx="2471318" cy="3679104"/>
          </a:xfrm>
          <a:prstGeom prst="rect">
            <a:avLst/>
          </a:prstGeom>
        </p:spPr>
      </p:pic>
      <p:pic>
        <p:nvPicPr>
          <p:cNvPr id="11" name="Mena Massoud, Naomi Scott - A Whole New World (from Aladdin) (Official Video) (mp3cut.net)">
            <a:hlinkClick r:id="" action="ppaction://media"/>
            <a:extLst>
              <a:ext uri="{FF2B5EF4-FFF2-40B4-BE49-F238E27FC236}">
                <a16:creationId xmlns:a16="http://schemas.microsoft.com/office/drawing/2014/main" id="{AAB59039-8443-5357-C09B-2FF5296F2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22714"/>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53F58A3E-5BEA-4856-44CA-B4476E7B679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731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224"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4:</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5943598" y="1925419"/>
            <a:ext cx="2147207" cy="646331"/>
          </a:xfrm>
          <a:prstGeom prst="rect">
            <a:avLst/>
          </a:prstGeom>
          <a:noFill/>
        </p:spPr>
        <p:txBody>
          <a:bodyPr wrap="square">
            <a:spAutoFit/>
          </a:bodyPr>
          <a:lstStyle/>
          <a:p>
            <a:r>
              <a:rPr lang="en-US" sz="3600" dirty="0">
                <a:solidFill>
                  <a:srgbClr val="C00000"/>
                </a:solidFill>
              </a:rPr>
              <a:t>Let it go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5399524" y="2510195"/>
            <a:ext cx="3083169" cy="584775"/>
          </a:xfrm>
          <a:prstGeom prst="rect">
            <a:avLst/>
          </a:prstGeom>
          <a:noFill/>
        </p:spPr>
        <p:txBody>
          <a:bodyPr wrap="square">
            <a:spAutoFit/>
          </a:bodyPr>
          <a:lstStyle/>
          <a:p>
            <a:pPr algn="ctr"/>
            <a:r>
              <a:rPr lang="en-US" sz="3200" dirty="0"/>
              <a:t>Frozen OST</a:t>
            </a:r>
            <a:endParaRPr lang="en-US" sz="32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E7F15384-C7EB-9FF3-DA10-D98118F429CB}"/>
              </a:ext>
            </a:extLst>
          </p:cNvPr>
          <p:cNvPicPr>
            <a:picLocks noChangeAspect="1"/>
          </p:cNvPicPr>
          <p:nvPr/>
        </p:nvPicPr>
        <p:blipFill>
          <a:blip r:embed="rId5"/>
          <a:stretch>
            <a:fillRect/>
          </a:stretch>
        </p:blipFill>
        <p:spPr>
          <a:xfrm>
            <a:off x="3222987" y="1315831"/>
            <a:ext cx="2377736" cy="3620643"/>
          </a:xfrm>
          <a:prstGeom prst="rect">
            <a:avLst/>
          </a:prstGeom>
        </p:spPr>
      </p:pic>
      <p:pic>
        <p:nvPicPr>
          <p:cNvPr id="11" name="FROZEN - Let It Go Sing-along - Official Disney UK">
            <a:hlinkClick r:id="" action="ppaction://media"/>
            <a:extLst>
              <a:ext uri="{FF2B5EF4-FFF2-40B4-BE49-F238E27FC236}">
                <a16:creationId xmlns:a16="http://schemas.microsoft.com/office/drawing/2014/main" id="{E5643C24-BC4D-8A31-C8CB-D2302A22C1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1171" y="3441765"/>
            <a:ext cx="521607" cy="406400"/>
          </a:xfrm>
          <a:prstGeom prst="rect">
            <a:avLst/>
          </a:prstGeom>
        </p:spPr>
      </p:pic>
      <p:sp>
        <p:nvSpPr>
          <p:cNvPr id="12" name="Arrow: Left 11">
            <a:hlinkClick r:id="rId7" action="ppaction://hlinksldjump"/>
            <a:extLst>
              <a:ext uri="{FF2B5EF4-FFF2-40B4-BE49-F238E27FC236}">
                <a16:creationId xmlns:a16="http://schemas.microsoft.com/office/drawing/2014/main" id="{0844CE48-9BC2-8123-F7A3-8EF2D9E0B612}"/>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842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688"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D909A0-75C9-2667-AD15-19385FD17AA0}"/>
              </a:ext>
            </a:extLst>
          </p:cNvPr>
          <p:cNvSpPr/>
          <p:nvPr/>
        </p:nvSpPr>
        <p:spPr>
          <a:xfrm>
            <a:off x="0" y="1"/>
            <a:ext cx="9144000" cy="646742"/>
          </a:xfrm>
          <a:prstGeom prst="rect">
            <a:avLst/>
          </a:prstGeom>
          <a:solidFill>
            <a:srgbClr val="A493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68C4E3F-0596-A8E5-A5EA-CACE507F817F}"/>
              </a:ext>
            </a:extLst>
          </p:cNvPr>
          <p:cNvSpPr txBox="1"/>
          <p:nvPr/>
        </p:nvSpPr>
        <p:spPr>
          <a:xfrm>
            <a:off x="380138" y="61968"/>
            <a:ext cx="3429000" cy="584775"/>
          </a:xfrm>
          <a:prstGeom prst="rect">
            <a:avLst/>
          </a:prstGeom>
          <a:noFill/>
        </p:spPr>
        <p:txBody>
          <a:bodyPr wrap="square">
            <a:spAutoFit/>
          </a:bodyPr>
          <a:lstStyle/>
          <a:p>
            <a:r>
              <a:rPr lang="en-US" sz="3200" b="1" dirty="0">
                <a:solidFill>
                  <a:schemeClr val="bg1"/>
                </a:solidFill>
                <a:latin typeface="UTM Facebook K&amp;T" panose="02040603050506020204" pitchFamily="18" charset="0"/>
                <a:cs typeface="Arial" panose="020B0604020202020204" pitchFamily="34" charset="0"/>
              </a:rPr>
              <a:t>WARM-UP</a:t>
            </a:r>
          </a:p>
        </p:txBody>
      </p:sp>
      <p:sp>
        <p:nvSpPr>
          <p:cNvPr id="3" name="TextBox 2">
            <a:extLst>
              <a:ext uri="{FF2B5EF4-FFF2-40B4-BE49-F238E27FC236}">
                <a16:creationId xmlns:a16="http://schemas.microsoft.com/office/drawing/2014/main" id="{35347BE1-BE97-0948-FE52-A3A8DACCC338}"/>
              </a:ext>
            </a:extLst>
          </p:cNvPr>
          <p:cNvSpPr txBox="1"/>
          <p:nvPr/>
        </p:nvSpPr>
        <p:spPr>
          <a:xfrm>
            <a:off x="2094638" y="792611"/>
            <a:ext cx="5053694" cy="523220"/>
          </a:xfrm>
          <a:prstGeom prst="rect">
            <a:avLst/>
          </a:prstGeom>
          <a:noFill/>
        </p:spPr>
        <p:txBody>
          <a:bodyPr wrap="square">
            <a:spAutoFit/>
          </a:bodyPr>
          <a:lstStyle/>
          <a:p>
            <a:pPr algn="ctr"/>
            <a:r>
              <a:rPr lang="en-US" sz="2800" b="1" dirty="0"/>
              <a:t>Question 5:</a:t>
            </a:r>
            <a:endParaRPr lang="en-US" sz="6000" b="1" dirty="0">
              <a:cs typeface="Times New Roman" panose="02020603050405020304" pitchFamily="18" charset="0"/>
            </a:endParaRPr>
          </a:p>
        </p:txBody>
      </p:sp>
      <p:sp>
        <p:nvSpPr>
          <p:cNvPr id="7" name="TextBox 6">
            <a:extLst>
              <a:ext uri="{FF2B5EF4-FFF2-40B4-BE49-F238E27FC236}">
                <a16:creationId xmlns:a16="http://schemas.microsoft.com/office/drawing/2014/main" id="{CD5178BB-E29F-73EC-50E0-1C171D46C5A3}"/>
              </a:ext>
            </a:extLst>
          </p:cNvPr>
          <p:cNvSpPr txBox="1"/>
          <p:nvPr/>
        </p:nvSpPr>
        <p:spPr>
          <a:xfrm>
            <a:off x="1869621" y="3850425"/>
            <a:ext cx="6768193" cy="646331"/>
          </a:xfrm>
          <a:prstGeom prst="rect">
            <a:avLst/>
          </a:prstGeom>
          <a:noFill/>
        </p:spPr>
        <p:txBody>
          <a:bodyPr wrap="square">
            <a:spAutoFit/>
          </a:bodyPr>
          <a:lstStyle/>
          <a:p>
            <a:r>
              <a:rPr lang="en-US" sz="3600" dirty="0">
                <a:solidFill>
                  <a:srgbClr val="C00000"/>
                </a:solidFill>
              </a:rPr>
              <a:t>Can you feel the love tonight? </a:t>
            </a:r>
            <a:endParaRPr lang="en-US" sz="3600" dirty="0">
              <a:solidFill>
                <a:srgbClr val="C00000"/>
              </a:solidFill>
              <a:cs typeface="Times New Roman" panose="02020603050405020304" pitchFamily="18" charset="0"/>
            </a:endParaRPr>
          </a:p>
        </p:txBody>
      </p:sp>
      <p:sp>
        <p:nvSpPr>
          <p:cNvPr id="8" name="TextBox 7">
            <a:extLst>
              <a:ext uri="{FF2B5EF4-FFF2-40B4-BE49-F238E27FC236}">
                <a16:creationId xmlns:a16="http://schemas.microsoft.com/office/drawing/2014/main" id="{59861D81-7C99-57BB-0CA0-8EC115F03E50}"/>
              </a:ext>
            </a:extLst>
          </p:cNvPr>
          <p:cNvSpPr txBox="1"/>
          <p:nvPr/>
        </p:nvSpPr>
        <p:spPr>
          <a:xfrm>
            <a:off x="2437540" y="4350889"/>
            <a:ext cx="4572000" cy="646331"/>
          </a:xfrm>
          <a:prstGeom prst="rect">
            <a:avLst/>
          </a:prstGeom>
          <a:noFill/>
        </p:spPr>
        <p:txBody>
          <a:bodyPr wrap="square">
            <a:spAutoFit/>
          </a:bodyPr>
          <a:lstStyle/>
          <a:p>
            <a:pPr algn="ctr"/>
            <a:r>
              <a:rPr lang="en-US" sz="3600" dirty="0"/>
              <a:t>Lion King OST</a:t>
            </a:r>
            <a:endParaRPr lang="en-US" sz="3600" dirty="0">
              <a:solidFill>
                <a:srgbClr val="7030A0"/>
              </a:solidFill>
            </a:endParaRPr>
          </a:p>
        </p:txBody>
      </p:sp>
      <p:pic>
        <p:nvPicPr>
          <p:cNvPr id="9" name="Picture 8">
            <a:extLst>
              <a:ext uri="{FF2B5EF4-FFF2-40B4-BE49-F238E27FC236}">
                <a16:creationId xmlns:a16="http://schemas.microsoft.com/office/drawing/2014/main" id="{02CC576F-A7FE-FF1A-4549-9A811D39EC16}"/>
              </a:ext>
            </a:extLst>
          </p:cNvPr>
          <p:cNvPicPr>
            <a:picLocks noChangeAspect="1"/>
          </p:cNvPicPr>
          <p:nvPr/>
        </p:nvPicPr>
        <p:blipFill>
          <a:blip r:embed="rId4"/>
          <a:stretch>
            <a:fillRect/>
          </a:stretch>
        </p:blipFill>
        <p:spPr>
          <a:xfrm>
            <a:off x="974330" y="1840595"/>
            <a:ext cx="895291" cy="1462309"/>
          </a:xfrm>
          <a:prstGeom prst="rect">
            <a:avLst/>
          </a:prstGeom>
        </p:spPr>
      </p:pic>
      <p:pic>
        <p:nvPicPr>
          <p:cNvPr id="10" name="Picture 9">
            <a:extLst>
              <a:ext uri="{FF2B5EF4-FFF2-40B4-BE49-F238E27FC236}">
                <a16:creationId xmlns:a16="http://schemas.microsoft.com/office/drawing/2014/main" id="{9F2C2C3A-4C11-B874-6861-8424FF479E96}"/>
              </a:ext>
            </a:extLst>
          </p:cNvPr>
          <p:cNvPicPr>
            <a:picLocks noChangeAspect="1"/>
          </p:cNvPicPr>
          <p:nvPr/>
        </p:nvPicPr>
        <p:blipFill>
          <a:blip r:embed="rId5"/>
          <a:stretch>
            <a:fillRect/>
          </a:stretch>
        </p:blipFill>
        <p:spPr>
          <a:xfrm>
            <a:off x="3646710" y="1278955"/>
            <a:ext cx="1949550" cy="2540131"/>
          </a:xfrm>
          <a:prstGeom prst="rect">
            <a:avLst/>
          </a:prstGeom>
        </p:spPr>
      </p:pic>
      <p:pic>
        <p:nvPicPr>
          <p:cNvPr id="11" name="Elton John - Can You Feel the Love Tonight (From -The Lion King--Official Video)">
            <a:hlinkClick r:id="" action="ppaction://media"/>
            <a:extLst>
              <a:ext uri="{FF2B5EF4-FFF2-40B4-BE49-F238E27FC236}">
                <a16:creationId xmlns:a16="http://schemas.microsoft.com/office/drawing/2014/main" id="{4D4FBCFD-250E-B0A4-399C-4F53495591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18775" y="3412686"/>
            <a:ext cx="406400" cy="406400"/>
          </a:xfrm>
          <a:prstGeom prst="rect">
            <a:avLst/>
          </a:prstGeom>
        </p:spPr>
      </p:pic>
      <p:sp>
        <p:nvSpPr>
          <p:cNvPr id="12" name="Arrow: Left 11">
            <a:hlinkClick r:id="rId7" action="ppaction://hlinksldjump"/>
            <a:extLst>
              <a:ext uri="{FF2B5EF4-FFF2-40B4-BE49-F238E27FC236}">
                <a16:creationId xmlns:a16="http://schemas.microsoft.com/office/drawing/2014/main" id="{2608CD4E-35C2-8547-C07C-711A2969E306}"/>
              </a:ext>
            </a:extLst>
          </p:cNvPr>
          <p:cNvSpPr/>
          <p:nvPr/>
        </p:nvSpPr>
        <p:spPr>
          <a:xfrm>
            <a:off x="8482693" y="4596493"/>
            <a:ext cx="293914" cy="2122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48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792"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7" grpId="0"/>
      <p:bldP spid="8"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2710</TotalTime>
  <Words>841</Words>
  <Application>Microsoft Office PowerPoint</Application>
  <PresentationFormat>On-screen Show (16:9)</PresentationFormat>
  <Paragraphs>158</Paragraphs>
  <Slides>24</Slides>
  <Notes>6</Notes>
  <HiddenSlides>0</HiddenSlides>
  <MMClips>12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24</vt:i4>
      </vt:variant>
    </vt:vector>
  </HeadingPairs>
  <TitlesOfParts>
    <vt:vector size="37" baseType="lpstr">
      <vt:lpstr>Adobe Gothic Std B</vt:lpstr>
      <vt:lpstr>Arial</vt:lpstr>
      <vt:lpstr>Bookman Old Style</vt:lpstr>
      <vt:lpstr>Calibri</vt:lpstr>
      <vt:lpstr>Calibri Light</vt:lpstr>
      <vt:lpstr>iCielCadena</vt:lpstr>
      <vt:lpstr>Montserrat Medium</vt:lpstr>
      <vt:lpstr>Myriad Pro</vt:lpstr>
      <vt:lpstr>Tahoma</vt:lpstr>
      <vt:lpstr>Times New Roman</vt:lpstr>
      <vt:lpstr>UTM Facebook K&amp;T</vt:lpstr>
      <vt:lpstr>UTMFacebookK&amp;TBold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Administrator</cp:lastModifiedBy>
  <cp:revision>79</cp:revision>
  <dcterms:created xsi:type="dcterms:W3CDTF">2020-12-09T02:04:09Z</dcterms:created>
  <dcterms:modified xsi:type="dcterms:W3CDTF">2024-09-20T03:33:40Z</dcterms:modified>
</cp:coreProperties>
</file>