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58" r:id="rId6"/>
    <p:sldId id="359" r:id="rId7"/>
    <p:sldId id="356" r:id="rId8"/>
    <p:sldId id="311" r:id="rId9"/>
    <p:sldId id="355" r:id="rId10"/>
    <p:sldId id="354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196" autoAdjust="0"/>
  </p:normalViewPr>
  <p:slideViewPr>
    <p:cSldViewPr snapToGrid="0" showGuides="1">
      <p:cViewPr varScale="1">
        <p:scale>
          <a:sx n="50" d="100"/>
          <a:sy n="50" d="100"/>
        </p:scale>
        <p:origin x="74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caylor-solutions.com/wp-content/uploads/2018/02/Gen-X_Y_Z-Infographic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0735" y="10171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45222" y="1762550"/>
            <a:ext cx="10900881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 and come up with more ideas about generation differences.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Demonstrate your discussion in front of the class.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iếng Anh 11 Tập 1 - Unit 1 THE GENERATION GAP - SKILLS - 4 Read the text  carefully. Answer the following questions. | Sách Mềm">
            <a:extLst>
              <a:ext uri="{FF2B5EF4-FFF2-40B4-BE49-F238E27FC236}">
                <a16:creationId xmlns:a16="http://schemas.microsoft.com/office/drawing/2014/main" id="{1928DDF0-AF0B-1749-A76A-8A7CBB8E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99501"/>
            <a:ext cx="3414841" cy="32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neration Gap | آیلتس تیم">
            <a:extLst>
              <a:ext uri="{FF2B5EF4-FFF2-40B4-BE49-F238E27FC236}">
                <a16:creationId xmlns:a16="http://schemas.microsoft.com/office/drawing/2014/main" id="{A723C15F-8B1A-8347-853D-C4E0A1DC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83" y="3580694"/>
            <a:ext cx="4638392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start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different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b="1" i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954436" y="3913378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Talking about 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898" y="3423459"/>
            <a:ext cx="2401772" cy="79652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LESS- CONTROLLED PRACTICE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16080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177972"/>
            <a:ext cx="5916081" cy="916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1. 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Put the sentences (A–D) in order to complete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61466"/>
            <a:ext cx="5916082" cy="903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about the different generations of your family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the question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0784" y="2559985"/>
            <a:ext cx="93551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FREE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16078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21722"/>
            <a:ext cx="709996" cy="8423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16078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Further practice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9074" y="9265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5BFF12-9C12-0249-86A5-ABFA1FEB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27" y="1714990"/>
            <a:ext cx="30651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0EBFCDFE-4DC0-5A4D-90D2-BB89EA9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924477"/>
            <a:ext cx="11045290" cy="5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CB33514-62E4-4249-BA6C-07A77A5DC8AD}"/>
              </a:ext>
            </a:extLst>
          </p:cNvPr>
          <p:cNvSpPr/>
          <p:nvPr/>
        </p:nvSpPr>
        <p:spPr>
          <a:xfrm>
            <a:off x="1042416" y="1714990"/>
            <a:ext cx="2487168" cy="258269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9E7449-349C-B049-8AD4-31FAA8B9F67C}"/>
              </a:ext>
            </a:extLst>
          </p:cNvPr>
          <p:cNvSpPr/>
          <p:nvPr/>
        </p:nvSpPr>
        <p:spPr>
          <a:xfrm>
            <a:off x="4773499" y="1714990"/>
            <a:ext cx="2487168" cy="25826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E5D8D9-1914-2449-AE6E-25BB4F350792}"/>
              </a:ext>
            </a:extLst>
          </p:cNvPr>
          <p:cNvSpPr/>
          <p:nvPr/>
        </p:nvSpPr>
        <p:spPr>
          <a:xfrm>
            <a:off x="8504582" y="1664458"/>
            <a:ext cx="2487168" cy="26332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D833FF0-5805-2D48-B5ED-02CEB35A580D}"/>
              </a:ext>
            </a:extLst>
          </p:cNvPr>
          <p:cNvSpPr txBox="1"/>
          <p:nvPr/>
        </p:nvSpPr>
        <p:spPr>
          <a:xfrm>
            <a:off x="4098436" y="34912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7027A4C-9350-EF46-A654-0EB17ADBA229}"/>
              </a:ext>
            </a:extLst>
          </p:cNvPr>
          <p:cNvSpPr/>
          <p:nvPr/>
        </p:nvSpPr>
        <p:spPr>
          <a:xfrm>
            <a:off x="398434" y="1696321"/>
            <a:ext cx="8327581" cy="4812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be good at using electronic devices</a:t>
            </a:r>
            <a:endParaRPr lang="en-US" sz="2400" b="1" dirty="0"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5F69B4-0CA4-0E4F-BF25-8A6DBEFA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66" y="2618643"/>
            <a:ext cx="3924300" cy="28914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5C2644-5F93-144A-9A2E-AF5EAB8B7976}"/>
              </a:ext>
            </a:extLst>
          </p:cNvPr>
          <p:cNvSpPr txBox="1"/>
          <p:nvPr/>
        </p:nvSpPr>
        <p:spPr>
          <a:xfrm>
            <a:off x="2394121" y="1224306"/>
            <a:ext cx="7973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 these ideas relate to members of 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family?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3D735-A7D0-614F-A0D6-90CCEAD34C44}"/>
              </a:ext>
            </a:extLst>
          </p:cNvPr>
          <p:cNvSpPr txBox="1"/>
          <p:nvPr/>
        </p:nvSpPr>
        <p:spPr>
          <a:xfrm>
            <a:off x="527095" y="552171"/>
            <a:ext cx="11447626" cy="630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</a:pP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Tips to start a conversation or discussion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you can</a:t>
            </a: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x-none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present the topic.</a:t>
            </a:r>
            <a:endParaRPr lang="x-none" sz="36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3600" b="1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Let's talk about ...</a:t>
            </a:r>
            <a:endParaRPr lang="x-none" sz="3600" b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ask your partner for personal information related to the topic.</a:t>
            </a:r>
            <a:endParaRPr lang="x-none" sz="36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3600" b="1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Ly, do you live with your extended family?/ Ly, what kind of family do you have?</a:t>
            </a:r>
            <a:endParaRPr lang="x-none" sz="3600" b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ask for an opinion.</a:t>
            </a:r>
            <a:endParaRPr lang="x-none" sz="36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3600" b="1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3600" b="1" dirty="0">
                <a:effectLst/>
                <a:ea typeface="Calibri" panose="020F0502020204030204" pitchFamily="34" charset="0"/>
              </a:rPr>
              <a:t>Ly, do you think there are any differences between the generations of your family?/ Ly, what do you think about your generation?</a:t>
            </a:r>
            <a:endParaRPr lang="x-none" sz="36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9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3130" y="22557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523" y="9315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54786" y="110920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 the sentences (A–D) in order to complete the conversation. Then practise it in pairs.</a:t>
            </a:r>
            <a:r>
              <a:rPr lang="x-non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A8775D-8B6F-D54A-BAAF-09AFD3A8EC51}"/>
              </a:ext>
            </a:extLst>
          </p:cNvPr>
          <p:cNvSpPr/>
          <p:nvPr/>
        </p:nvSpPr>
        <p:spPr>
          <a:xfrm>
            <a:off x="185058" y="1197446"/>
            <a:ext cx="5828284" cy="5660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b="1" dirty="0">
                <a:effectLst/>
              </a:rPr>
              <a:t>Yes. My grandparents are over 60 now. They hold very traditional views about everything.</a:t>
            </a:r>
          </a:p>
          <a:p>
            <a:r>
              <a:rPr lang="en-US" sz="3200" b="1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b="1" dirty="0">
                <a:effectLst/>
              </a:rPr>
              <a:t>I see. What about your parents?</a:t>
            </a:r>
          </a:p>
          <a:p>
            <a:r>
              <a:rPr lang="en-US" sz="3200" b="1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b="1" dirty="0">
                <a:effectLst/>
              </a:rPr>
              <a:t>Yes, I do. I live with my grandparents, my parents, and my younger sister.</a:t>
            </a:r>
          </a:p>
          <a:p>
            <a:r>
              <a:rPr lang="en-US" sz="3200" b="1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b="1" dirty="0">
                <a:effectLst/>
              </a:rPr>
              <a:t>That's interesting. Have you noticed any differences between the generations?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1CCE502F-F727-DE46-8E34-F6018BCD398C}"/>
              </a:ext>
            </a:extLst>
          </p:cNvPr>
          <p:cNvSpPr/>
          <p:nvPr/>
        </p:nvSpPr>
        <p:spPr>
          <a:xfrm>
            <a:off x="5697536" y="892630"/>
            <a:ext cx="6448076" cy="58544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</a:rPr>
              <a:t>Kevin:  Ly, do you live with your extended family?</a:t>
            </a:r>
          </a:p>
          <a:p>
            <a:r>
              <a:rPr lang="en-US" sz="3200" b="1" dirty="0">
                <a:solidFill>
                  <a:srgbClr val="000000"/>
                </a:solidFill>
                <a:effectLst/>
              </a:rPr>
              <a:t>Ly:       (1) _____</a:t>
            </a:r>
          </a:p>
          <a:p>
            <a:r>
              <a:rPr lang="en-US" sz="3200" b="1" dirty="0">
                <a:solidFill>
                  <a:srgbClr val="000000"/>
                </a:solidFill>
                <a:effectLst/>
              </a:rPr>
              <a:t>Kevin: (2) </a:t>
            </a:r>
            <a:r>
              <a:rPr lang="en-US" sz="3200" b="1" dirty="0">
                <a:solidFill>
                  <a:srgbClr val="455B63"/>
                </a:solidFill>
                <a:effectLst/>
              </a:rPr>
              <a:t>_____</a:t>
            </a:r>
          </a:p>
          <a:p>
            <a:r>
              <a:rPr lang="en-US" sz="3200" b="1" dirty="0">
                <a:solidFill>
                  <a:srgbClr val="000000"/>
                </a:solidFill>
                <a:effectLst/>
              </a:rPr>
              <a:t>Ly:       (3) </a:t>
            </a:r>
            <a:r>
              <a:rPr lang="en-US" sz="3200" b="1" dirty="0">
                <a:solidFill>
                  <a:srgbClr val="455B63"/>
                </a:solidFill>
              </a:rPr>
              <a:t>_____</a:t>
            </a:r>
            <a:endParaRPr lang="en-US" sz="3200" b="1" dirty="0">
              <a:solidFill>
                <a:srgbClr val="455B63"/>
              </a:solidFill>
              <a:effectLst/>
            </a:endParaRPr>
          </a:p>
          <a:p>
            <a:r>
              <a:rPr lang="en-US" sz="3200" b="1" dirty="0">
                <a:solidFill>
                  <a:srgbClr val="000000"/>
                </a:solidFill>
                <a:effectLst/>
              </a:rPr>
              <a:t>Kevin: (4) </a:t>
            </a:r>
            <a:r>
              <a:rPr lang="en-US" sz="3200" b="1" dirty="0">
                <a:solidFill>
                  <a:srgbClr val="455B63"/>
                </a:solidFill>
              </a:rPr>
              <a:t>_____</a:t>
            </a:r>
            <a:endParaRPr lang="en-US" sz="3200" b="1" dirty="0">
              <a:solidFill>
                <a:srgbClr val="455B63"/>
              </a:solidFill>
              <a:effectLst/>
            </a:endParaRPr>
          </a:p>
          <a:p>
            <a:r>
              <a:rPr lang="en-US" sz="3200" b="1" dirty="0">
                <a:effectLst/>
              </a:rPr>
              <a:t>Ly:       Well, they're only in their 40s. I think they're quite open to new ways of thinking. </a:t>
            </a:r>
          </a:p>
          <a:p>
            <a:r>
              <a:rPr lang="en-US" sz="3200" b="1" dirty="0">
                <a:effectLst/>
              </a:rPr>
              <a:t>I can share lots of things with my parents.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6BE0C-A9C6-8B48-AD42-900C44D56027}"/>
              </a:ext>
            </a:extLst>
          </p:cNvPr>
          <p:cNvSpPr txBox="1"/>
          <p:nvPr/>
        </p:nvSpPr>
        <p:spPr>
          <a:xfrm>
            <a:off x="8099017" y="212250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</a:rPr>
              <a:t>C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1D53D-2272-C644-B269-3BB078C7E019}"/>
              </a:ext>
            </a:extLst>
          </p:cNvPr>
          <p:cNvSpPr txBox="1"/>
          <p:nvPr/>
        </p:nvSpPr>
        <p:spPr>
          <a:xfrm>
            <a:off x="8057884" y="2615311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33EEA-E28B-8B46-B92E-6F62C4D91F1F}"/>
              </a:ext>
            </a:extLst>
          </p:cNvPr>
          <p:cNvSpPr txBox="1"/>
          <p:nvPr/>
        </p:nvSpPr>
        <p:spPr>
          <a:xfrm>
            <a:off x="8057884" y="307697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1B37DB-866E-D74E-8606-A47E8ABE0369}"/>
              </a:ext>
            </a:extLst>
          </p:cNvPr>
          <p:cNvSpPr txBox="1"/>
          <p:nvPr/>
        </p:nvSpPr>
        <p:spPr>
          <a:xfrm>
            <a:off x="8057884" y="358902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Work in pairs. Talk about the different generations of your family. Use the model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tips in </a:t>
            </a:r>
            <a:r>
              <a:rPr lang="x-none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the ideas below to help you.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F9A1A7-F079-AA44-B7BF-A724C73E38DC}"/>
              </a:ext>
            </a:extLst>
          </p:cNvPr>
          <p:cNvSpPr/>
          <p:nvPr/>
        </p:nvSpPr>
        <p:spPr>
          <a:xfrm>
            <a:off x="494436" y="1789785"/>
            <a:ext cx="7822249" cy="4665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• be good at using electronic devices</a:t>
            </a:r>
            <a:endParaRPr lang="en-US" sz="2400" b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494">
            <a:off x="8139383" y="2614863"/>
            <a:ext cx="3792925" cy="31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478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Discussion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5F274-DA85-1C4F-A132-DFEF053BD771}"/>
              </a:ext>
            </a:extLst>
          </p:cNvPr>
          <p:cNvSpPr txBox="1"/>
          <p:nvPr/>
        </p:nvSpPr>
        <p:spPr>
          <a:xfrm>
            <a:off x="494437" y="1675344"/>
            <a:ext cx="11669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E4000"/>
                </a:solidFill>
                <a:effectLst/>
              </a:rPr>
              <a:t>What are the most common generation gaps</a:t>
            </a:r>
          </a:p>
          <a:p>
            <a:pPr algn="ctr"/>
            <a:r>
              <a:rPr lang="en-US" sz="3600" b="1" dirty="0">
                <a:solidFill>
                  <a:srgbClr val="EE4000"/>
                </a:solidFill>
                <a:effectLst/>
              </a:rPr>
              <a:t> in your families?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21" y="3000467"/>
            <a:ext cx="5648803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2880</TotalTime>
  <Words>555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182</cp:revision>
  <dcterms:created xsi:type="dcterms:W3CDTF">2020-12-09T02:04:09Z</dcterms:created>
  <dcterms:modified xsi:type="dcterms:W3CDTF">2024-09-26T12:41:02Z</dcterms:modified>
</cp:coreProperties>
</file>