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Montserrat Medium" panose="000006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verlock"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FeokmGy3IbRoMxnf1X8nIBVu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C986C1-EB4A-44C8-ABF1-7BBB7D22CDB4}">
  <a:tblStyle styleId="{03C986C1-EB4A-44C8-ABF1-7BBB7D22CD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957"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7"/>
          <p:cNvSpPr>
            <a:spLocks noGrp="1"/>
          </p:cNvSpPr>
          <p:nvPr>
            <p:ph type="pic" idx="2"/>
          </p:nvPr>
        </p:nvSpPr>
        <p:spPr>
          <a:xfrm>
            <a:off x="5183188" y="987425"/>
            <a:ext cx="6172200" cy="4873625"/>
          </a:xfrm>
          <a:prstGeom prst="rect">
            <a:avLst/>
          </a:prstGeom>
          <a:noFill/>
          <a:ln>
            <a:noFill/>
          </a:ln>
        </p:spPr>
      </p:sp>
      <p:sp>
        <p:nvSpPr>
          <p:cNvPr id="74" name="Google Shape;7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30"/>
          <p:cNvSpPr txBox="1">
            <a:spLocks noGrp="1"/>
          </p:cNvSpPr>
          <p:nvPr>
            <p:ph type="body" idx="1"/>
          </p:nvPr>
        </p:nvSpPr>
        <p:spPr>
          <a:xfrm>
            <a:off x="949833" y="5385300"/>
            <a:ext cx="10292400" cy="749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4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331400" y="723267"/>
            <a:ext cx="9529200" cy="633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20"/>
          <p:cNvSpPr txBox="1">
            <a:spLocks noGrp="1"/>
          </p:cNvSpPr>
          <p:nvPr>
            <p:ph type="body" idx="1"/>
          </p:nvPr>
        </p:nvSpPr>
        <p:spPr>
          <a:xfrm>
            <a:off x="1331400" y="1356867"/>
            <a:ext cx="9529200" cy="4777600"/>
          </a:xfrm>
          <a:prstGeom prst="rect">
            <a:avLst/>
          </a:prstGeom>
          <a:noFill/>
          <a:ln>
            <a:noFill/>
          </a:ln>
        </p:spPr>
        <p:txBody>
          <a:bodyPr spcFirstLastPara="1" wrap="square" lIns="0" tIns="0" rIns="0" bIns="0" anchor="b" anchorCtr="0">
            <a:noAutofit/>
          </a:bodyPr>
          <a:lstStyle>
            <a:lvl1pPr marL="457200" lvl="0" indent="-304800" algn="l">
              <a:lnSpc>
                <a:spcPct val="100000"/>
              </a:lnSpc>
              <a:spcBef>
                <a:spcPts val="0"/>
              </a:spcBef>
              <a:spcAft>
                <a:spcPts val="0"/>
              </a:spcAft>
              <a:buClr>
                <a:schemeClr val="lt1"/>
              </a:buClr>
              <a:buSzPts val="1200"/>
              <a:buChar char="●"/>
              <a:defRPr>
                <a:solidFill>
                  <a:schemeClr val="lt1"/>
                </a:solidFill>
              </a:defRPr>
            </a:lvl1pPr>
            <a:lvl2pPr marL="914400" lvl="1" indent="-304800" algn="l">
              <a:lnSpc>
                <a:spcPct val="100000"/>
              </a:lnSpc>
              <a:spcBef>
                <a:spcPts val="160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1705833" y="1785017"/>
            <a:ext cx="8380400" cy="260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8000"/>
              <a:buFont typeface="Calibri"/>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a:endParaRPr/>
          </a:p>
        </p:txBody>
      </p:sp>
      <p:sp>
        <p:nvSpPr>
          <p:cNvPr id="36" name="Google Shape;36;p21"/>
          <p:cNvSpPr txBox="1">
            <a:spLocks noGrp="1"/>
          </p:cNvSpPr>
          <p:nvPr>
            <p:ph type="subTitle" idx="1"/>
          </p:nvPr>
        </p:nvSpPr>
        <p:spPr>
          <a:xfrm>
            <a:off x="1705833" y="4610184"/>
            <a:ext cx="8380400" cy="462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779425" y="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6" name="Google Shape;196;p10"/>
          <p:cNvSpPr txBox="1"/>
          <p:nvPr/>
        </p:nvSpPr>
        <p:spPr>
          <a:xfrm>
            <a:off x="832210" y="-12601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2</a:t>
            </a:r>
            <a:endParaRPr dirty="0"/>
          </a:p>
        </p:txBody>
      </p:sp>
      <p:sp>
        <p:nvSpPr>
          <p:cNvPr id="197" name="Google Shape;197;p10"/>
          <p:cNvSpPr txBox="1"/>
          <p:nvPr/>
        </p:nvSpPr>
        <p:spPr>
          <a:xfrm>
            <a:off x="1455181" y="0"/>
            <a:ext cx="101717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Write a sentence to express each message below. Begin with the words given. </a:t>
            </a:r>
            <a:endParaRPr dirty="0"/>
          </a:p>
        </p:txBody>
      </p:sp>
      <p:pic>
        <p:nvPicPr>
          <p:cNvPr id="200" name="Google Shape;200;p10"/>
          <p:cNvPicPr preferRelativeResize="0"/>
          <p:nvPr/>
        </p:nvPicPr>
        <p:blipFill rotWithShape="1">
          <a:blip r:embed="rId3">
            <a:alphaModFix/>
          </a:blip>
          <a:srcRect/>
          <a:stretch/>
        </p:blipFill>
        <p:spPr>
          <a:xfrm>
            <a:off x="433182" y="1093581"/>
            <a:ext cx="11480665" cy="5674437"/>
          </a:xfrm>
          <a:prstGeom prst="rect">
            <a:avLst/>
          </a:prstGeom>
          <a:noFill/>
          <a:ln>
            <a:noFill/>
          </a:ln>
        </p:spPr>
      </p:pic>
      <p:sp>
        <p:nvSpPr>
          <p:cNvPr id="201" name="Google Shape;201;p10"/>
          <p:cNvSpPr/>
          <p:nvPr/>
        </p:nvSpPr>
        <p:spPr>
          <a:xfrm>
            <a:off x="2975818" y="2384706"/>
            <a:ext cx="8412618" cy="8309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a:t>
            </a:r>
            <a:r>
              <a:rPr lang="en-US" sz="4000" b="1" dirty="0">
                <a:solidFill>
                  <a:srgbClr val="C00000"/>
                </a:solidFill>
                <a:latin typeface="Calibri"/>
                <a:ea typeface="Calibri"/>
                <a:cs typeface="Calibri"/>
                <a:sym typeface="Calibri"/>
              </a:rPr>
              <a:t>joining the reading club with me</a:t>
            </a:r>
            <a:endParaRPr sz="2800" b="1" dirty="0">
              <a:solidFill>
                <a:srgbClr val="C00000"/>
              </a:solidFill>
              <a:latin typeface="Calibri"/>
              <a:ea typeface="Calibri"/>
              <a:cs typeface="Calibri"/>
              <a:sym typeface="Calibri"/>
            </a:endParaRPr>
          </a:p>
        </p:txBody>
      </p:sp>
      <p:sp>
        <p:nvSpPr>
          <p:cNvPr id="202" name="Google Shape;202;p10"/>
          <p:cNvSpPr/>
          <p:nvPr/>
        </p:nvSpPr>
        <p:spPr>
          <a:xfrm>
            <a:off x="2256420" y="3515322"/>
            <a:ext cx="9559528" cy="8309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a:t>
            </a:r>
            <a:r>
              <a:rPr lang="en-US" sz="4000" b="1" dirty="0">
                <a:solidFill>
                  <a:srgbClr val="C00000"/>
                </a:solidFill>
                <a:latin typeface="Calibri"/>
                <a:ea typeface="Calibri"/>
                <a:cs typeface="Calibri"/>
                <a:sym typeface="Calibri"/>
              </a:rPr>
              <a:t>forget to return the book to the library</a:t>
            </a:r>
            <a:endParaRPr sz="2800" b="1" dirty="0">
              <a:solidFill>
                <a:srgbClr val="C00000"/>
              </a:solidFill>
              <a:latin typeface="Calibri"/>
              <a:ea typeface="Calibri"/>
              <a:cs typeface="Calibri"/>
              <a:sym typeface="Calibri"/>
            </a:endParaRPr>
          </a:p>
        </p:txBody>
      </p:sp>
      <p:sp>
        <p:nvSpPr>
          <p:cNvPr id="203" name="Google Shape;203;p10"/>
          <p:cNvSpPr/>
          <p:nvPr/>
        </p:nvSpPr>
        <p:spPr>
          <a:xfrm>
            <a:off x="3221842" y="4733908"/>
            <a:ext cx="8405091" cy="8309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a:t>
            </a:r>
            <a:r>
              <a:rPr lang="en-US" sz="4000" b="1" dirty="0">
                <a:solidFill>
                  <a:srgbClr val="C00000"/>
                </a:solidFill>
                <a:latin typeface="Calibri"/>
                <a:ea typeface="Calibri"/>
                <a:cs typeface="Calibri"/>
                <a:sym typeface="Calibri"/>
              </a:rPr>
              <a:t>come to your birthday party</a:t>
            </a:r>
            <a:endParaRPr b="1" dirty="0"/>
          </a:p>
        </p:txBody>
      </p:sp>
      <p:sp>
        <p:nvSpPr>
          <p:cNvPr id="204" name="Google Shape;204;p10"/>
          <p:cNvSpPr/>
          <p:nvPr/>
        </p:nvSpPr>
        <p:spPr>
          <a:xfrm>
            <a:off x="2256420" y="5846216"/>
            <a:ext cx="9132016" cy="8309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a:t>
            </a:r>
            <a:r>
              <a:rPr lang="en-US" sz="4000" b="1" dirty="0">
                <a:solidFill>
                  <a:srgbClr val="C00000"/>
                </a:solidFill>
                <a:latin typeface="Calibri"/>
                <a:ea typeface="Calibri"/>
                <a:cs typeface="Calibri"/>
                <a:sym typeface="Calibri"/>
              </a:rPr>
              <a:t>I have to dress formally for the party</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851648" y="232763"/>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06641" y="130143"/>
            <a:ext cx="39261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3</a:t>
            </a:r>
            <a:endParaRPr dirty="0"/>
          </a:p>
        </p:txBody>
      </p:sp>
      <p:sp>
        <p:nvSpPr>
          <p:cNvPr id="211" name="Google Shape;211;p11"/>
          <p:cNvSpPr txBox="1"/>
          <p:nvPr/>
        </p:nvSpPr>
        <p:spPr>
          <a:xfrm>
            <a:off x="1944219" y="250371"/>
            <a:ext cx="102477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Write a short message to reply to the one in Task 1</a:t>
            </a:r>
            <a:r>
              <a:rPr lang="en-US" sz="2800" dirty="0">
                <a:solidFill>
                  <a:schemeClr val="dk1"/>
                </a:solidFill>
                <a:latin typeface="Arial"/>
                <a:ea typeface="Arial"/>
                <a:cs typeface="Arial"/>
                <a:sym typeface="Arial"/>
              </a:rPr>
              <a:t> </a:t>
            </a:r>
            <a:endParaRPr sz="2600" b="1" dirty="0">
              <a:solidFill>
                <a:schemeClr val="dk1"/>
              </a:solidFill>
              <a:latin typeface="Arial"/>
              <a:ea typeface="Arial"/>
              <a:cs typeface="Arial"/>
              <a:sym typeface="Arial"/>
            </a:endParaRPr>
          </a:p>
        </p:txBody>
      </p:sp>
      <p:sp>
        <p:nvSpPr>
          <p:cNvPr id="214" name="Google Shape;214;p11"/>
          <p:cNvSpPr/>
          <p:nvPr/>
        </p:nvSpPr>
        <p:spPr>
          <a:xfrm>
            <a:off x="629392" y="1448790"/>
            <a:ext cx="11340935" cy="5158839"/>
          </a:xfrm>
          <a:prstGeom prst="flowChartDocumen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US" sz="4000" b="1"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b="1" i="1" dirty="0">
                <a:solidFill>
                  <a:schemeClr val="dk1"/>
                </a:solidFill>
                <a:latin typeface="Calibri"/>
                <a:ea typeface="Calibri"/>
                <a:cs typeface="Calibri"/>
                <a:sym typeface="Calibri"/>
              </a:rPr>
              <a:t>Hi Mai,</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b="1" i="1" dirty="0">
                <a:solidFill>
                  <a:schemeClr val="dk1"/>
                </a:solidFill>
                <a:latin typeface="Calibri"/>
                <a:ea typeface="Calibri"/>
                <a:cs typeface="Calibri"/>
                <a:sym typeface="Calibri"/>
              </a:rPr>
              <a:t>Thank you for inviting me to your house this Sunday.</a:t>
            </a:r>
            <a:endParaRPr sz="2000" b="1" dirty="0"/>
          </a:p>
          <a:p>
            <a:pPr marL="0" marR="0" lvl="0" indent="0" algn="l" rtl="0">
              <a:spcBef>
                <a:spcPts val="0"/>
              </a:spcBef>
              <a:spcAft>
                <a:spcPts val="0"/>
              </a:spcAft>
              <a:buNone/>
            </a:pPr>
            <a:r>
              <a:rPr lang="en-US" sz="4000" b="1" i="1" dirty="0">
                <a:solidFill>
                  <a:schemeClr val="dk1"/>
                </a:solidFill>
                <a:latin typeface="Calibri"/>
                <a:ea typeface="Calibri"/>
                <a:cs typeface="Calibri"/>
                <a:sym typeface="Calibri"/>
              </a:rPr>
              <a:t>I am so glad to come to try some recipes from the book with you. Shall we meet at 10 </a:t>
            </a:r>
            <a:r>
              <a:rPr lang="en-US" sz="4000" b="1" i="1" dirty="0" err="1">
                <a:solidFill>
                  <a:schemeClr val="dk1"/>
                </a:solidFill>
                <a:latin typeface="Calibri"/>
                <a:ea typeface="Calibri"/>
                <a:cs typeface="Calibri"/>
                <a:sym typeface="Calibri"/>
              </a:rPr>
              <a:t>a.m</a:t>
            </a:r>
            <a:r>
              <a:rPr lang="en-US" sz="4000" b="1" i="1" dirty="0">
                <a:solidFill>
                  <a:schemeClr val="dk1"/>
                </a:solidFill>
                <a:latin typeface="Calibri"/>
                <a:ea typeface="Calibri"/>
                <a:cs typeface="Calibri"/>
                <a:sym typeface="Calibri"/>
              </a:rPr>
              <a:t>? Please tell me if I need to buy something in advance to prepare for the meal.</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b="1" i="1" dirty="0">
                <a:solidFill>
                  <a:schemeClr val="dk1"/>
                </a:solidFill>
                <a:latin typeface="Calibri"/>
                <a:ea typeface="Calibri"/>
                <a:cs typeface="Calibri"/>
                <a:sym typeface="Calibri"/>
              </a:rPr>
              <a:t>See you soon,</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b="1" i="1" dirty="0">
                <a:solidFill>
                  <a:schemeClr val="dk1"/>
                </a:solidFill>
                <a:latin typeface="Calibri"/>
                <a:ea typeface="Calibri"/>
                <a:cs typeface="Calibri"/>
                <a:sym typeface="Calibri"/>
              </a:rPr>
              <a:t>Linda.</a:t>
            </a:r>
            <a:endParaRPr sz="2800" b="1" dirty="0">
              <a:solidFill>
                <a:schemeClr val="dk1"/>
              </a:solidFill>
              <a:latin typeface="Calibri"/>
              <a:ea typeface="Calibri"/>
              <a:cs typeface="Calibri"/>
              <a:sym typeface="Calibri"/>
            </a:endParaRPr>
          </a:p>
        </p:txBody>
      </p:sp>
      <p:sp>
        <p:nvSpPr>
          <p:cNvPr id="215" name="Google Shape;215;p11"/>
          <p:cNvSpPr txBox="1"/>
          <p:nvPr/>
        </p:nvSpPr>
        <p:spPr>
          <a:xfrm>
            <a:off x="2417851" y="773591"/>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F0000"/>
                </a:solidFill>
                <a:latin typeface="Calibri"/>
                <a:ea typeface="Calibri"/>
                <a:cs typeface="Calibri"/>
                <a:sym typeface="Calibri"/>
              </a:rPr>
              <a:t>Suggested answer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221" name="Google Shape;221;p12"/>
          <p:cNvSpPr txBox="1"/>
          <p:nvPr/>
        </p:nvSpPr>
        <p:spPr>
          <a:xfrm>
            <a:off x="1617647" y="1200593"/>
            <a:ext cx="10490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Exchange your writing with your friend for peer review.</a:t>
            </a:r>
            <a:endParaRPr sz="2600" b="1">
              <a:solidFill>
                <a:schemeClr val="dk1"/>
              </a:solidFill>
              <a:latin typeface="Arial"/>
              <a:ea typeface="Arial"/>
              <a:cs typeface="Arial"/>
              <a:sym typeface="Arial"/>
            </a:endParaRPr>
          </a:p>
        </p:txBody>
      </p:sp>
      <p:sp>
        <p:nvSpPr>
          <p:cNvPr id="222" name="Google Shape;222;p12"/>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2"/>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sz="3600" b="1">
              <a:solidFill>
                <a:schemeClr val="lt1"/>
              </a:solidFill>
              <a:latin typeface="Arial"/>
              <a:ea typeface="Arial"/>
              <a:cs typeface="Arial"/>
              <a:sym typeface="Arial"/>
            </a:endParaRPr>
          </a:p>
        </p:txBody>
      </p:sp>
      <p:sp>
        <p:nvSpPr>
          <p:cNvPr id="224" name="Google Shape;224;p12"/>
          <p:cNvSpPr/>
          <p:nvPr/>
        </p:nvSpPr>
        <p:spPr>
          <a:xfrm>
            <a:off x="1850571" y="2031205"/>
            <a:ext cx="9046029" cy="4075681"/>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rgbClr val="385623"/>
              </a:solidFill>
              <a:latin typeface="Calibri"/>
              <a:ea typeface="Calibri"/>
              <a:cs typeface="Calibri"/>
              <a:sym typeface="Calibri"/>
            </a:endParaRPr>
          </a:p>
          <a:p>
            <a:pPr marL="0" marR="0" lvl="0" indent="0" algn="ctr" rtl="0">
              <a:spcBef>
                <a:spcPts val="0"/>
              </a:spcBef>
              <a:spcAft>
                <a:spcPts val="0"/>
              </a:spcAft>
              <a:buNone/>
            </a:pPr>
            <a:r>
              <a:rPr lang="en-US" sz="3200" b="1">
                <a:solidFill>
                  <a:srgbClr val="385623"/>
                </a:solidFill>
                <a:latin typeface="Calibri"/>
                <a:ea typeface="Calibri"/>
                <a:cs typeface="Calibri"/>
                <a:sym typeface="Calibri"/>
              </a:rPr>
              <a:t>Writing rubric</a:t>
            </a:r>
            <a:endParaRPr sz="3200">
              <a:solidFill>
                <a:srgbClr val="385623"/>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Organization: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Legibility: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Ideas: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Word choice: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Grammar usage and mechanics: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             TOTAL: …/50</a:t>
            </a:r>
            <a:endParaRPr sz="3200">
              <a:solidFill>
                <a:schemeClr val="dk1"/>
              </a:solidFill>
              <a:latin typeface="Calibri"/>
              <a:ea typeface="Calibri"/>
              <a:cs typeface="Calibri"/>
              <a:sym typeface="Calibri"/>
            </a:endParaRPr>
          </a:p>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p:nvPr/>
        </p:nvSpPr>
        <p:spPr>
          <a:xfrm>
            <a:off x="538322" y="117329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0" name="Google Shape;230;p13"/>
          <p:cNvSpPr txBox="1"/>
          <p:nvPr/>
        </p:nvSpPr>
        <p:spPr>
          <a:xfrm>
            <a:off x="568494" y="1077651"/>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31" name="Google Shape;231;p13"/>
          <p:cNvSpPr/>
          <p:nvPr/>
        </p:nvSpPr>
        <p:spPr>
          <a:xfrm>
            <a:off x="1092917" y="1139206"/>
            <a:ext cx="7947041"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Wrap-up</a:t>
            </a:r>
            <a:endParaRPr/>
          </a:p>
        </p:txBody>
      </p:sp>
      <p:sp>
        <p:nvSpPr>
          <p:cNvPr id="232" name="Google Shape;232;p13"/>
          <p:cNvSpPr txBox="1"/>
          <p:nvPr/>
        </p:nvSpPr>
        <p:spPr>
          <a:xfrm>
            <a:off x="1092917" y="1969986"/>
            <a:ext cx="1012404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What have you learnt today?</a:t>
            </a:r>
            <a:endParaRPr sz="2800" dirty="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How to write and respond to a short message</a:t>
            </a:r>
            <a:endParaRPr sz="2800" dirty="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Apply structures to express suggestions, invitation or acceptance, etc.</a:t>
            </a:r>
            <a:endParaRPr sz="2800" dirty="0">
              <a:solidFill>
                <a:schemeClr val="dk1"/>
              </a:solidFill>
              <a:latin typeface="Arial"/>
              <a:ea typeface="Arial"/>
              <a:cs typeface="Arial"/>
              <a:sym typeface="Arial"/>
            </a:endParaRPr>
          </a:p>
        </p:txBody>
      </p:sp>
      <p:sp>
        <p:nvSpPr>
          <p:cNvPr id="233" name="Google Shape;233;p13"/>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3"/>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01462E-7F4A-01E4-BAA6-2BD31528C634}"/>
              </a:ext>
            </a:extLst>
          </p:cNvPr>
          <p:cNvSpPr>
            <a:spLocks noGrp="1"/>
          </p:cNvSpPr>
          <p:nvPr>
            <p:ph type="body" idx="1"/>
          </p:nvPr>
        </p:nvSpPr>
        <p:spPr/>
        <p:txBody>
          <a:bodyPr/>
          <a:lstStyle/>
          <a:p>
            <a:pPr marL="114300" indent="0">
              <a:buNone/>
            </a:pPr>
            <a:r>
              <a:rPr lang="en-US" sz="2800" b="1" dirty="0">
                <a:solidFill>
                  <a:schemeClr val="dk1"/>
                </a:solidFill>
                <a:latin typeface="Arial"/>
                <a:ea typeface="Arial"/>
                <a:cs typeface="Arial"/>
                <a:sym typeface="Arial"/>
              </a:rPr>
              <a:t>Write a short message to </a:t>
            </a:r>
            <a:r>
              <a:rPr lang="en-US" sz="2800" dirty="0">
                <a:solidFill>
                  <a:schemeClr val="dk1"/>
                </a:solidFill>
                <a:latin typeface="Arial"/>
                <a:ea typeface="Arial"/>
                <a:cs typeface="Arial"/>
                <a:sym typeface="Arial"/>
              </a:rPr>
              <a:t>respond your friend’ invitation to his/her birthday party. You accept his/her invitation.</a:t>
            </a:r>
          </a:p>
          <a:p>
            <a:pPr marL="114300" indent="0">
              <a:buNone/>
            </a:pPr>
            <a:r>
              <a:rPr lang="en-US" sz="4400" b="1" dirty="0"/>
              <a:t>+ thank you for and accept the invitation</a:t>
            </a:r>
          </a:p>
          <a:p>
            <a:pPr marL="114300" indent="0">
              <a:buNone/>
            </a:pPr>
            <a:r>
              <a:rPr lang="en-US" sz="4400" b="1" dirty="0"/>
              <a:t>+ ask where and when should you come.</a:t>
            </a:r>
          </a:p>
          <a:p>
            <a:pPr marL="114300" indent="0">
              <a:buNone/>
            </a:pPr>
            <a:r>
              <a:rPr lang="en-US" sz="4400" b="1" dirty="0"/>
              <a:t>+ ask if you need to bring or buy </a:t>
            </a:r>
            <a:r>
              <a:rPr lang="en-US" sz="4400" b="1"/>
              <a:t>anything else </a:t>
            </a:r>
            <a:r>
              <a:rPr lang="en-US" sz="4400" b="1" dirty="0"/>
              <a:t>in advance</a:t>
            </a:r>
          </a:p>
          <a:p>
            <a:pPr marL="114300" indent="0">
              <a:buNone/>
            </a:pPr>
            <a:endParaRPr lang="en-US" dirty="0"/>
          </a:p>
        </p:txBody>
      </p:sp>
    </p:spTree>
    <p:extLst>
      <p:ext uri="{BB962C8B-B14F-4D97-AF65-F5344CB8AC3E}">
        <p14:creationId xmlns:p14="http://schemas.microsoft.com/office/powerpoint/2010/main" val="15027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ubTitle" idx="1"/>
          </p:nvPr>
        </p:nvSpPr>
        <p:spPr>
          <a:xfrm>
            <a:off x="1810930" y="2158230"/>
            <a:ext cx="8753494" cy="2315821"/>
          </a:xfrm>
          <a:prstGeom prst="rect">
            <a:avLst/>
          </a:prstGeom>
          <a:noFill/>
          <a:ln>
            <a:noFill/>
          </a:ln>
        </p:spPr>
        <p:txBody>
          <a:bodyPr spcFirstLastPara="1" wrap="square" lIns="0" tIns="0" rIns="0" bIns="0" anchor="t" anchorCtr="0">
            <a:noAutofit/>
          </a:bodyPr>
          <a:lstStyle/>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Do exercises in the workbook.</a:t>
            </a:r>
            <a:endParaRPr/>
          </a:p>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Prepare for Lesson 7 - Unit 1.</a:t>
            </a:r>
            <a:endParaRPr sz="2800">
              <a:latin typeface="Arial"/>
              <a:ea typeface="Arial"/>
              <a:cs typeface="Arial"/>
              <a:sym typeface="Arial"/>
            </a:endParaRPr>
          </a:p>
        </p:txBody>
      </p:sp>
      <p:sp>
        <p:nvSpPr>
          <p:cNvPr id="240" name="Google Shape;240;p14"/>
          <p:cNvSpPr/>
          <p:nvPr/>
        </p:nvSpPr>
        <p:spPr>
          <a:xfrm>
            <a:off x="805954" y="119560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1" name="Google Shape;241;p14"/>
          <p:cNvSpPr txBox="1"/>
          <p:nvPr/>
        </p:nvSpPr>
        <p:spPr>
          <a:xfrm>
            <a:off x="836126" y="109995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42" name="Google Shape;242;p14"/>
          <p:cNvSpPr/>
          <p:nvPr/>
        </p:nvSpPr>
        <p:spPr>
          <a:xfrm>
            <a:off x="1338732" y="118168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Arial"/>
                <a:ea typeface="Arial"/>
                <a:cs typeface="Arial"/>
                <a:sym typeface="Arial"/>
              </a:rPr>
              <a:t>Homework</a:t>
            </a:r>
            <a:endParaRPr/>
          </a:p>
        </p:txBody>
      </p:sp>
      <p:sp>
        <p:nvSpPr>
          <p:cNvPr id="243" name="Google Shape;243;p14"/>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4"/>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15"/>
          <p:cNvSpPr/>
          <p:nvPr/>
        </p:nvSpPr>
        <p:spPr>
          <a:xfrm>
            <a:off x="3891886" y="6121301"/>
            <a:ext cx="44082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Website: </a:t>
            </a:r>
            <a:r>
              <a:rPr lang="en-US" sz="1200" b="1" i="1">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Fanpage: </a:t>
            </a:r>
            <a:r>
              <a:rPr lang="en-US" sz="1200" b="1" i="1">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5225168" y="2805341"/>
            <a:ext cx="4506662" cy="62745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WRITING</a:t>
            </a:r>
            <a:endParaRPr sz="3200" b="0" i="0" u="none" strike="noStrike" cap="none">
              <a:solidFill>
                <a:schemeClr val="lt1"/>
              </a:solidFill>
              <a:latin typeface="Arial"/>
              <a:ea typeface="Arial"/>
              <a:cs typeface="Arial"/>
              <a:sym typeface="Arial"/>
            </a:endParaRPr>
          </a:p>
        </p:txBody>
      </p:sp>
      <p:sp>
        <p:nvSpPr>
          <p:cNvPr id="102" name="Google Shape;102;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103" name="Google Shape;103;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104" name="Google Shape;104;p2"/>
          <p:cNvSpPr txBox="1"/>
          <p:nvPr/>
        </p:nvSpPr>
        <p:spPr>
          <a:xfrm>
            <a:off x="2356213" y="3763537"/>
            <a:ext cx="7589171"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dirty="0">
                <a:solidFill>
                  <a:srgbClr val="0070C0"/>
                </a:solidFill>
                <a:latin typeface="Calibri"/>
                <a:ea typeface="Calibri"/>
                <a:cs typeface="Calibri"/>
                <a:sym typeface="Calibri"/>
              </a:rPr>
              <a:t>A short message</a:t>
            </a:r>
            <a:endParaRPr sz="6600" b="1" dirty="0">
              <a:solidFill>
                <a:srgbClr val="0070C0"/>
              </a:solidFill>
              <a:latin typeface="Calibri"/>
              <a:ea typeface="Calibri"/>
              <a:cs typeface="Calibri"/>
              <a:sym typeface="Calibri"/>
            </a:endParaRPr>
          </a:p>
        </p:txBody>
      </p:sp>
      <p:sp>
        <p:nvSpPr>
          <p:cNvPr id="105" name="Google Shape;105;p2"/>
          <p:cNvSpPr/>
          <p:nvPr/>
        </p:nvSpPr>
        <p:spPr>
          <a:xfrm>
            <a:off x="2963456" y="2826679"/>
            <a:ext cx="2082254" cy="606115"/>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6532"/>
                </a:solidFill>
                <a:latin typeface="Bookman Old Style"/>
                <a:ea typeface="Bookman Old Style"/>
                <a:cs typeface="Bookman Old Style"/>
                <a:sym typeface="Bookman Old Style"/>
              </a:rPr>
              <a:t>LESSON 6</a:t>
            </a:r>
            <a:endParaRPr sz="2400">
              <a:solidFill>
                <a:srgbClr val="F26532"/>
              </a:solidFill>
              <a:latin typeface="Bookman Old Style"/>
              <a:ea typeface="Bookman Old Style"/>
              <a:cs typeface="Bookman Old Style"/>
              <a:sym typeface="Bookman Old Style"/>
            </a:endParaRPr>
          </a:p>
        </p:txBody>
      </p:sp>
      <p:grpSp>
        <p:nvGrpSpPr>
          <p:cNvPr id="106" name="Google Shape;106;p2"/>
          <p:cNvGrpSpPr/>
          <p:nvPr/>
        </p:nvGrpSpPr>
        <p:grpSpPr>
          <a:xfrm>
            <a:off x="0" y="-15861"/>
            <a:ext cx="12192000" cy="1940426"/>
            <a:chOff x="0" y="-15861"/>
            <a:chExt cx="12192000" cy="1940426"/>
          </a:xfrm>
        </p:grpSpPr>
        <p:sp>
          <p:nvSpPr>
            <p:cNvPr id="107" name="Google Shape;107;p2"/>
            <p:cNvSpPr/>
            <p:nvPr/>
          </p:nvSpPr>
          <p:spPr>
            <a:xfrm>
              <a:off x="0" y="177153"/>
              <a:ext cx="12192000" cy="1439719"/>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p:nvPr/>
          </p:nvSpPr>
          <p:spPr>
            <a:xfrm>
              <a:off x="481381" y="-15861"/>
              <a:ext cx="2482075" cy="1940426"/>
            </a:xfrm>
            <a:prstGeom prst="parallelogram">
              <a:avLst>
                <a:gd name="adj" fmla="val 25000"/>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9" name="Google Shape;109;p2"/>
          <p:cNvSpPr txBox="1"/>
          <p:nvPr/>
        </p:nvSpPr>
        <p:spPr>
          <a:xfrm>
            <a:off x="3103419" y="436422"/>
            <a:ext cx="81285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Arial"/>
                <a:ea typeface="Arial"/>
                <a:cs typeface="Arial"/>
                <a:sym typeface="Arial"/>
              </a:rPr>
              <a:t>A long and healthy life</a:t>
            </a:r>
            <a:endParaRPr/>
          </a:p>
        </p:txBody>
      </p:sp>
      <p:sp>
        <p:nvSpPr>
          <p:cNvPr id="110" name="Google Shape;110;p2"/>
          <p:cNvSpPr txBox="1"/>
          <p:nvPr/>
        </p:nvSpPr>
        <p:spPr>
          <a:xfrm>
            <a:off x="1088622" y="177153"/>
            <a:ext cx="1267591" cy="16312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7200" b="1">
                <a:solidFill>
                  <a:schemeClr val="lt1"/>
                </a:solidFill>
                <a:latin typeface="Arial"/>
                <a:ea typeface="Arial"/>
                <a:cs typeface="Arial"/>
                <a:sym typeface="Arial"/>
              </a:rPr>
              <a:t>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447902" y="1157273"/>
            <a:ext cx="1883767"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WARM-UP</a:t>
            </a:r>
            <a:endParaRPr sz="2000" b="1">
              <a:solidFill>
                <a:schemeClr val="lt1"/>
              </a:solidFill>
              <a:latin typeface="Calibri"/>
              <a:ea typeface="Calibri"/>
              <a:cs typeface="Calibri"/>
              <a:sym typeface="Calibri"/>
            </a:endParaRPr>
          </a:p>
        </p:txBody>
      </p:sp>
      <p:sp>
        <p:nvSpPr>
          <p:cNvPr id="116" name="Google Shape;116;p3"/>
          <p:cNvSpPr/>
          <p:nvPr/>
        </p:nvSpPr>
        <p:spPr>
          <a:xfrm>
            <a:off x="3066300" y="2232284"/>
            <a:ext cx="1950733"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PRE-WRITING</a:t>
            </a:r>
            <a:endParaRPr sz="2000" b="1">
              <a:solidFill>
                <a:schemeClr val="lt1"/>
              </a:solidFill>
              <a:latin typeface="Calibri"/>
              <a:ea typeface="Calibri"/>
              <a:cs typeface="Calibri"/>
              <a:sym typeface="Calibri"/>
            </a:endParaRPr>
          </a:p>
        </p:txBody>
      </p:sp>
      <p:sp>
        <p:nvSpPr>
          <p:cNvPr id="117" name="Google Shape;117;p3"/>
          <p:cNvSpPr/>
          <p:nvPr/>
        </p:nvSpPr>
        <p:spPr>
          <a:xfrm>
            <a:off x="1089061" y="3423459"/>
            <a:ext cx="2242609" cy="710205"/>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WHILE-WRITING</a:t>
            </a:r>
            <a:endParaRPr sz="2000" b="1">
              <a:solidFill>
                <a:schemeClr val="lt1"/>
              </a:solidFill>
              <a:latin typeface="Calibri"/>
              <a:ea typeface="Calibri"/>
              <a:cs typeface="Calibri"/>
              <a:sym typeface="Calibri"/>
            </a:endParaRPr>
          </a:p>
        </p:txBody>
      </p:sp>
      <p:sp>
        <p:nvSpPr>
          <p:cNvPr id="118" name="Google Shape;118;p3"/>
          <p:cNvSpPr/>
          <p:nvPr/>
        </p:nvSpPr>
        <p:spPr>
          <a:xfrm>
            <a:off x="6007694" y="1147818"/>
            <a:ext cx="4879383"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Kahoot</a:t>
            </a:r>
            <a:endParaRPr sz="1800">
              <a:solidFill>
                <a:schemeClr val="dk1"/>
              </a:solidFill>
              <a:latin typeface="Calibri"/>
              <a:ea typeface="Calibri"/>
              <a:cs typeface="Calibri"/>
              <a:sym typeface="Calibri"/>
            </a:endParaRPr>
          </a:p>
        </p:txBody>
      </p:sp>
      <p:sp>
        <p:nvSpPr>
          <p:cNvPr id="119" name="Google Shape;119;p3"/>
          <p:cNvSpPr/>
          <p:nvPr/>
        </p:nvSpPr>
        <p:spPr>
          <a:xfrm>
            <a:off x="6007694" y="2177973"/>
            <a:ext cx="4879384"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1. Put the parts in the correct order.</a:t>
            </a:r>
            <a:endParaRPr sz="1800">
              <a:solidFill>
                <a:schemeClr val="dk1"/>
              </a:solidFill>
              <a:latin typeface="Calibri"/>
              <a:ea typeface="Calibri"/>
              <a:cs typeface="Calibri"/>
              <a:sym typeface="Calibri"/>
            </a:endParaRPr>
          </a:p>
        </p:txBody>
      </p:sp>
      <p:sp>
        <p:nvSpPr>
          <p:cNvPr id="120" name="Google Shape;120;p3"/>
          <p:cNvSpPr/>
          <p:nvPr/>
        </p:nvSpPr>
        <p:spPr>
          <a:xfrm>
            <a:off x="6007694" y="3105226"/>
            <a:ext cx="4879385" cy="136875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2. Write a sentence to express each message below. Begin with the words given.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Task 3. Write a short message to reply to the one in Task 1.</a:t>
            </a:r>
            <a:endParaRPr sz="1800">
              <a:solidFill>
                <a:schemeClr val="dk1"/>
              </a:solidFill>
              <a:latin typeface="Calibri"/>
              <a:ea typeface="Calibri"/>
              <a:cs typeface="Calibri"/>
              <a:sym typeface="Calibri"/>
            </a:endParaRPr>
          </a:p>
        </p:txBody>
      </p:sp>
      <p:cxnSp>
        <p:nvCxnSpPr>
          <p:cNvPr id="121" name="Google Shape;121;p3"/>
          <p:cNvCxnSpPr>
            <a:stCxn id="115" idx="3"/>
            <a:endCxn id="116" idx="0"/>
          </p:cNvCxnSpPr>
          <p:nvPr/>
        </p:nvCxnSpPr>
        <p:spPr>
          <a:xfrm>
            <a:off x="3331669" y="1484975"/>
            <a:ext cx="710100" cy="747300"/>
          </a:xfrm>
          <a:prstGeom prst="curvedConnector2">
            <a:avLst/>
          </a:prstGeom>
          <a:noFill/>
          <a:ln w="38100" cap="flat" cmpd="sng">
            <a:solidFill>
              <a:schemeClr val="accent2"/>
            </a:solidFill>
            <a:prstDash val="solid"/>
            <a:miter lim="800000"/>
            <a:headEnd type="none" w="sm" len="sm"/>
            <a:tailEnd type="triangle" w="med" len="med"/>
          </a:ln>
        </p:spPr>
      </p:cxnSp>
      <p:cxnSp>
        <p:nvCxnSpPr>
          <p:cNvPr id="122" name="Google Shape;122;p3"/>
          <p:cNvCxnSpPr>
            <a:stCxn id="116" idx="1"/>
            <a:endCxn id="117" idx="0"/>
          </p:cNvCxnSpPr>
          <p:nvPr/>
        </p:nvCxnSpPr>
        <p:spPr>
          <a:xfrm flipH="1">
            <a:off x="2210400" y="2559986"/>
            <a:ext cx="855900" cy="863400"/>
          </a:xfrm>
          <a:prstGeom prst="curvedConnector2">
            <a:avLst/>
          </a:prstGeom>
          <a:noFill/>
          <a:ln w="38100" cap="flat" cmpd="sng">
            <a:solidFill>
              <a:schemeClr val="accent2"/>
            </a:solidFill>
            <a:prstDash val="solid"/>
            <a:miter lim="800000"/>
            <a:headEnd type="none" w="sm" len="sm"/>
            <a:tailEnd type="triangle" w="med" len="med"/>
          </a:ln>
        </p:spPr>
      </p:cxnSp>
      <p:sp>
        <p:nvSpPr>
          <p:cNvPr id="123" name="Google Shape;123;p3"/>
          <p:cNvSpPr/>
          <p:nvPr/>
        </p:nvSpPr>
        <p:spPr>
          <a:xfrm>
            <a:off x="2950166" y="4664063"/>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POST-WRITING</a:t>
            </a:r>
            <a:endParaRPr sz="2000" b="1">
              <a:solidFill>
                <a:schemeClr val="lt1"/>
              </a:solidFill>
              <a:latin typeface="Calibri"/>
              <a:ea typeface="Calibri"/>
              <a:cs typeface="Calibri"/>
              <a:sym typeface="Calibri"/>
            </a:endParaRPr>
          </a:p>
        </p:txBody>
      </p:sp>
      <p:sp>
        <p:nvSpPr>
          <p:cNvPr id="124" name="Google Shape;124;p3"/>
          <p:cNvSpPr/>
          <p:nvPr/>
        </p:nvSpPr>
        <p:spPr>
          <a:xfrm>
            <a:off x="6007694" y="5622841"/>
            <a:ext cx="4879382" cy="684962"/>
          </a:xfrm>
          <a:prstGeom prst="rect">
            <a:avLst/>
          </a:prstGeom>
          <a:solidFill>
            <a:srgbClr val="C4E0B2"/>
          </a:solidFill>
          <a:ln>
            <a:noFill/>
          </a:ln>
        </p:spPr>
        <p:txBody>
          <a:bodyPr spcFirstLastPara="1" wrap="square" lIns="91425" tIns="45700" rIns="91425" bIns="45700" anchor="ctr" anchorCtr="0">
            <a:noAutofit/>
          </a:bodyPr>
          <a:lstStyle/>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cxnSp>
        <p:nvCxnSpPr>
          <p:cNvPr id="125" name="Google Shape;125;p3"/>
          <p:cNvCxnSpPr>
            <a:stCxn id="123" idx="1"/>
            <a:endCxn id="126" idx="0"/>
          </p:cNvCxnSpPr>
          <p:nvPr/>
        </p:nvCxnSpPr>
        <p:spPr>
          <a:xfrm flipH="1">
            <a:off x="2389766" y="4997138"/>
            <a:ext cx="560400" cy="777300"/>
          </a:xfrm>
          <a:prstGeom prst="curvedConnector2">
            <a:avLst/>
          </a:prstGeom>
          <a:noFill/>
          <a:ln w="38100" cap="flat" cmpd="sng">
            <a:solidFill>
              <a:schemeClr val="accent2"/>
            </a:solidFill>
            <a:prstDash val="solid"/>
            <a:miter lim="800000"/>
            <a:headEnd type="none" w="sm" len="sm"/>
            <a:tailEnd type="triangle" w="med" len="med"/>
          </a:ln>
        </p:spPr>
      </p:cxnSp>
      <p:sp>
        <p:nvSpPr>
          <p:cNvPr id="126" name="Google Shape;126;p3"/>
          <p:cNvSpPr/>
          <p:nvPr/>
        </p:nvSpPr>
        <p:spPr>
          <a:xfrm>
            <a:off x="1298285" y="5774290"/>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CONSOLIDATION</a:t>
            </a:r>
            <a:endParaRPr sz="2000" b="1">
              <a:solidFill>
                <a:schemeClr val="lt1"/>
              </a:solidFill>
              <a:latin typeface="Calibri"/>
              <a:ea typeface="Calibri"/>
              <a:cs typeface="Calibri"/>
              <a:sym typeface="Calibri"/>
            </a:endParaRPr>
          </a:p>
        </p:txBody>
      </p:sp>
      <p:cxnSp>
        <p:nvCxnSpPr>
          <p:cNvPr id="127" name="Google Shape;127;p3"/>
          <p:cNvCxnSpPr>
            <a:stCxn id="117" idx="3"/>
            <a:endCxn id="123" idx="0"/>
          </p:cNvCxnSpPr>
          <p:nvPr/>
        </p:nvCxnSpPr>
        <p:spPr>
          <a:xfrm>
            <a:off x="3331670" y="3778562"/>
            <a:ext cx="710100" cy="885600"/>
          </a:xfrm>
          <a:prstGeom prst="curvedConnector2">
            <a:avLst/>
          </a:prstGeom>
          <a:noFill/>
          <a:ln w="38100" cap="flat" cmpd="sng">
            <a:solidFill>
              <a:schemeClr val="accent2"/>
            </a:solidFill>
            <a:prstDash val="solid"/>
            <a:miter lim="800000"/>
            <a:headEnd type="none" w="sm" len="sm"/>
            <a:tailEnd type="triangle" w="med" len="med"/>
          </a:ln>
        </p:spPr>
      </p:cxnSp>
      <p:sp>
        <p:nvSpPr>
          <p:cNvPr id="128" name="Google Shape;128;p3"/>
          <p:cNvSpPr/>
          <p:nvPr/>
        </p:nvSpPr>
        <p:spPr>
          <a:xfrm>
            <a:off x="6007695" y="4594523"/>
            <a:ext cx="4879382" cy="760858"/>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Peer review</a:t>
            </a:r>
            <a:endParaRPr/>
          </a:p>
        </p:txBody>
      </p:sp>
      <p:sp>
        <p:nvSpPr>
          <p:cNvPr id="129" name="Google Shape;129;p3"/>
          <p:cNvSpPr/>
          <p:nvPr/>
        </p:nvSpPr>
        <p:spPr>
          <a:xfrm>
            <a:off x="5644085" y="307352"/>
            <a:ext cx="3407448" cy="45189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WRITING</a:t>
            </a:r>
            <a:endParaRPr sz="2400">
              <a:solidFill>
                <a:schemeClr val="lt1"/>
              </a:solidFill>
              <a:latin typeface="Arial"/>
              <a:ea typeface="Arial"/>
              <a:cs typeface="Arial"/>
              <a:sym typeface="Arial"/>
            </a:endParaRPr>
          </a:p>
        </p:txBody>
      </p:sp>
      <p:sp>
        <p:nvSpPr>
          <p:cNvPr id="130" name="Google Shape;130;p3"/>
          <p:cNvSpPr/>
          <p:nvPr/>
        </p:nvSpPr>
        <p:spPr>
          <a:xfrm>
            <a:off x="3589409" y="319867"/>
            <a:ext cx="1887408" cy="439379"/>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26532"/>
                </a:solidFill>
                <a:latin typeface="Bookman Old Style"/>
                <a:ea typeface="Bookman Old Style"/>
                <a:cs typeface="Bookman Old Style"/>
                <a:sym typeface="Bookman Old Style"/>
              </a:rPr>
              <a:t>LESSON 6</a:t>
            </a:r>
            <a:endParaRPr sz="1800">
              <a:solidFill>
                <a:srgbClr val="F26532"/>
              </a:solidFill>
              <a:latin typeface="Bookman Old Style"/>
              <a:ea typeface="Bookman Old Style"/>
              <a:cs typeface="Bookman Old Style"/>
              <a:sym typeface="Bookman Old Styl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p:nvPr/>
        </p:nvSpPr>
        <p:spPr>
          <a:xfrm>
            <a:off x="1160980" y="2387067"/>
            <a:ext cx="9976207" cy="3065172"/>
          </a:xfrm>
          <a:prstGeom prst="roundRect">
            <a:avLst>
              <a:gd name="adj" fmla="val 16667"/>
            </a:avLst>
          </a:prstGeom>
          <a:solidFill>
            <a:srgbClr val="FBE4D4"/>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 Use your electronic devices to access to the link on Kahoot.it and join the game.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The whole class complete to answer the questions.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After the game, Ss with the highest point is the winner.</a:t>
            </a:r>
            <a:endParaRPr/>
          </a:p>
        </p:txBody>
      </p:sp>
      <p:sp>
        <p:nvSpPr>
          <p:cNvPr id="137" name="Google Shape;137;p4"/>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39" name="Google Shape;139;p4"/>
          <p:cNvSpPr txBox="1"/>
          <p:nvPr/>
        </p:nvSpPr>
        <p:spPr>
          <a:xfrm>
            <a:off x="3616503" y="1470991"/>
            <a:ext cx="573298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2060"/>
                </a:solidFill>
                <a:latin typeface="Overlock"/>
                <a:ea typeface="Overlock"/>
                <a:cs typeface="Overlock"/>
                <a:sym typeface="Overlock"/>
              </a:rPr>
              <a:t>KAHOOT</a:t>
            </a:r>
            <a:endParaRPr sz="4000">
              <a:solidFill>
                <a:srgbClr val="002060"/>
              </a:solidFill>
              <a:latin typeface="Overlock"/>
              <a:ea typeface="Overlock"/>
              <a:cs typeface="Overlock"/>
              <a:sym typeface="Overlo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47" name="Google Shape;147;p5"/>
          <p:cNvSpPr/>
          <p:nvPr/>
        </p:nvSpPr>
        <p:spPr>
          <a:xfrm>
            <a:off x="2140155" y="5731331"/>
            <a:ext cx="874963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https://kahoot.it?pin=5964145&amp;refer_method=link</a:t>
            </a:r>
            <a:endParaRPr/>
          </a:p>
        </p:txBody>
      </p:sp>
      <p:pic>
        <p:nvPicPr>
          <p:cNvPr id="148" name="Google Shape;148;p5"/>
          <p:cNvPicPr preferRelativeResize="0"/>
          <p:nvPr/>
        </p:nvPicPr>
        <p:blipFill rotWithShape="1">
          <a:blip r:embed="rId3">
            <a:alphaModFix/>
          </a:blip>
          <a:srcRect l="1753" t="993"/>
          <a:stretch/>
        </p:blipFill>
        <p:spPr>
          <a:xfrm>
            <a:off x="3873357" y="1171254"/>
            <a:ext cx="4295919" cy="428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a:stretch/>
        </p:blipFill>
        <p:spPr>
          <a:xfrm>
            <a:off x="3123785" y="1371313"/>
            <a:ext cx="5944430" cy="4115374"/>
          </a:xfrm>
          <a:prstGeom prst="rect">
            <a:avLst/>
          </a:prstGeom>
          <a:noFill/>
          <a:ln>
            <a:noFill/>
          </a:ln>
        </p:spPr>
      </p:pic>
      <p:sp>
        <p:nvSpPr>
          <p:cNvPr id="155" name="Google Shape;155;p6"/>
          <p:cNvSpPr txBox="1"/>
          <p:nvPr/>
        </p:nvSpPr>
        <p:spPr>
          <a:xfrm>
            <a:off x="2445249" y="5907640"/>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How to write a short message?</a:t>
            </a:r>
            <a:endParaRPr/>
          </a:p>
        </p:txBody>
      </p:sp>
      <p:sp>
        <p:nvSpPr>
          <p:cNvPr id="156" name="Google Shape;156;p6"/>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633745" y="767829"/>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2" name="Google Shape;162;p7"/>
          <p:cNvSpPr txBox="1"/>
          <p:nvPr/>
        </p:nvSpPr>
        <p:spPr>
          <a:xfrm>
            <a:off x="679523" y="69665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163" name="Google Shape;163;p7"/>
          <p:cNvSpPr txBox="1"/>
          <p:nvPr/>
        </p:nvSpPr>
        <p:spPr>
          <a:xfrm>
            <a:off x="1634873" y="810624"/>
            <a:ext cx="103900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Below is a short message. Put the parts in the correct order. </a:t>
            </a:r>
            <a:endParaRPr sz="2800" b="1" dirty="0">
              <a:solidFill>
                <a:schemeClr val="dk1"/>
              </a:solidFill>
              <a:latin typeface="Arial"/>
              <a:ea typeface="Arial"/>
              <a:cs typeface="Arial"/>
              <a:sym typeface="Arial"/>
            </a:endParaRPr>
          </a:p>
        </p:txBody>
      </p:sp>
      <p:sp>
        <p:nvSpPr>
          <p:cNvPr id="164" name="Google Shape;164;p7"/>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a:stretch/>
        </p:blipFill>
        <p:spPr>
          <a:xfrm>
            <a:off x="494437" y="1310794"/>
            <a:ext cx="11018039" cy="5547206"/>
          </a:xfrm>
          <a:prstGeom prst="rect">
            <a:avLst/>
          </a:prstGeom>
          <a:noFill/>
          <a:ln>
            <a:noFill/>
          </a:ln>
        </p:spPr>
      </p:pic>
      <p:sp>
        <p:nvSpPr>
          <p:cNvPr id="167" name="Google Shape;167;p7"/>
          <p:cNvSpPr/>
          <p:nvPr/>
        </p:nvSpPr>
        <p:spPr>
          <a:xfrm>
            <a:off x="4877264" y="5128270"/>
            <a:ext cx="3905236" cy="64389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200" b="1" dirty="0">
                <a:solidFill>
                  <a:srgbClr val="FF0000"/>
                </a:solidFill>
                <a:latin typeface="Calibri"/>
                <a:ea typeface="Calibri"/>
                <a:cs typeface="Calibri"/>
                <a:sym typeface="Calibri"/>
              </a:rPr>
              <a:t>Key: B - D - C - A - E - F</a:t>
            </a:r>
            <a:endParaRPr sz="3200" b="1"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8"/>
          <p:cNvSpPr/>
          <p:nvPr/>
        </p:nvSpPr>
        <p:spPr>
          <a:xfrm>
            <a:off x="2030682" y="273132"/>
            <a:ext cx="10161318" cy="5778347"/>
          </a:xfrm>
          <a:prstGeom prst="wedgeRectCallout">
            <a:avLst>
              <a:gd name="adj1" fmla="val -20195"/>
              <a:gd name="adj2" fmla="val 50580"/>
            </a:avLst>
          </a:prstGeom>
          <a:solidFill>
            <a:srgbClr val="D98F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US" sz="4000" b="1"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en-US" sz="4000" b="1" i="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b="1" i="1" dirty="0">
                <a:solidFill>
                  <a:schemeClr val="lt1"/>
                </a:solidFill>
                <a:latin typeface="Calibri"/>
                <a:ea typeface="Calibri"/>
                <a:cs typeface="Calibri"/>
                <a:sym typeface="Calibri"/>
              </a:rPr>
              <a:t>Hi Linda,</a:t>
            </a:r>
            <a:endParaRPr sz="4000" b="1" dirty="0"/>
          </a:p>
          <a:p>
            <a:pPr marL="0" marR="0" lvl="0" indent="0" algn="l" rtl="0">
              <a:spcBef>
                <a:spcPts val="0"/>
              </a:spcBef>
              <a:spcAft>
                <a:spcPts val="0"/>
              </a:spcAft>
              <a:buNone/>
            </a:pPr>
            <a:r>
              <a:rPr lang="en-US" sz="4000" b="1" i="1" dirty="0">
                <a:solidFill>
                  <a:schemeClr val="lt1"/>
                </a:solidFill>
                <a:latin typeface="Calibri"/>
                <a:ea typeface="Calibri"/>
                <a:cs typeface="Calibri"/>
                <a:sym typeface="Calibri"/>
              </a:rPr>
              <a:t>Thanks for lending me the book about healthy cooking tips. It’s great!</a:t>
            </a:r>
            <a:endParaRPr sz="4000" b="1" dirty="0"/>
          </a:p>
          <a:p>
            <a:pPr marL="0" marR="0" lvl="0" indent="0" algn="l" rtl="0">
              <a:spcBef>
                <a:spcPts val="0"/>
              </a:spcBef>
              <a:spcAft>
                <a:spcPts val="0"/>
              </a:spcAft>
              <a:buNone/>
            </a:pPr>
            <a:r>
              <a:rPr lang="en-US" sz="4000" b="1" i="1" dirty="0">
                <a:solidFill>
                  <a:schemeClr val="lt1"/>
                </a:solidFill>
                <a:latin typeface="Calibri"/>
                <a:ea typeface="Calibri"/>
                <a:cs typeface="Calibri"/>
                <a:sym typeface="Calibri"/>
              </a:rPr>
              <a:t>How about coming to my house this Sunday to try some recipes from the book? Don’t forget to bring some fresh fruits from your garden. We’ll need them for some recipes.</a:t>
            </a:r>
            <a:endParaRPr sz="4000" b="1" dirty="0"/>
          </a:p>
          <a:p>
            <a:pPr marL="0" marR="0" lvl="0" indent="0" algn="l" rtl="0">
              <a:spcBef>
                <a:spcPts val="0"/>
              </a:spcBef>
              <a:spcAft>
                <a:spcPts val="0"/>
              </a:spcAft>
              <a:buNone/>
            </a:pPr>
            <a:r>
              <a:rPr lang="en-US" sz="4000" b="1" i="1" dirty="0">
                <a:solidFill>
                  <a:schemeClr val="lt1"/>
                </a:solidFill>
                <a:latin typeface="Calibri"/>
                <a:ea typeface="Calibri"/>
                <a:cs typeface="Calibri"/>
                <a:sym typeface="Calibri"/>
              </a:rPr>
              <a:t>See you soon,</a:t>
            </a:r>
            <a:endParaRPr sz="4000" b="1" dirty="0"/>
          </a:p>
          <a:p>
            <a:pPr marL="0" marR="0" lvl="0" indent="0" algn="l" rtl="0">
              <a:spcBef>
                <a:spcPts val="0"/>
              </a:spcBef>
              <a:spcAft>
                <a:spcPts val="0"/>
              </a:spcAft>
              <a:buNone/>
            </a:pPr>
            <a:r>
              <a:rPr lang="en-US" sz="4000" b="1" i="1" dirty="0">
                <a:solidFill>
                  <a:schemeClr val="lt1"/>
                </a:solidFill>
                <a:latin typeface="Calibri"/>
                <a:ea typeface="Calibri"/>
                <a:cs typeface="Calibri"/>
                <a:sym typeface="Calibri"/>
              </a:rPr>
              <a:t>Mai</a:t>
            </a:r>
          </a:p>
          <a:p>
            <a:pPr marL="0" marR="0" lvl="0" indent="0" algn="l" rtl="0">
              <a:spcBef>
                <a:spcPts val="0"/>
              </a:spcBef>
              <a:spcAft>
                <a:spcPts val="0"/>
              </a:spcAft>
              <a:buNone/>
            </a:pPr>
            <a:endParaRPr lang="en-US" sz="2800" i="1" dirty="0">
              <a:solidFill>
                <a:schemeClr val="lt1"/>
              </a:solidFill>
              <a:latin typeface="Calibri"/>
              <a:cs typeface="Calibri"/>
              <a:sym typeface="Calibri"/>
            </a:endParaRPr>
          </a:p>
          <a:p>
            <a:pPr marL="0" marR="0" lvl="0" indent="0" algn="l" rtl="0">
              <a:spcBef>
                <a:spcPts val="0"/>
              </a:spcBef>
              <a:spcAft>
                <a:spcPts val="0"/>
              </a:spcAft>
              <a:buNone/>
            </a:pPr>
            <a:endParaRPr lang="en-US" sz="2800" i="1" dirty="0">
              <a:solidFill>
                <a:schemeClr val="lt1"/>
              </a:solidFill>
              <a:latin typeface="Calibri"/>
              <a:cs typeface="Calibri"/>
              <a:sym typeface="Calibri"/>
            </a:endParaRPr>
          </a:p>
          <a:p>
            <a:pPr marL="0" marR="0" lvl="0" indent="0" algn="l" rtl="0">
              <a:spcBef>
                <a:spcPts val="0"/>
              </a:spcBef>
              <a:spcAft>
                <a:spcPts val="0"/>
              </a:spcAft>
              <a:buNone/>
            </a:pPr>
            <a:endParaRPr lang="en-US" sz="2800" i="1" dirty="0">
              <a:solidFill>
                <a:schemeClr val="lt1"/>
              </a:solidFill>
              <a:latin typeface="Calibri"/>
              <a:cs typeface="Calibri"/>
              <a:sym typeface="Calibri"/>
            </a:endParaRPr>
          </a:p>
          <a:p>
            <a:pPr marL="0" marR="0" lvl="0" indent="0" algn="l" rtl="0">
              <a:spcBef>
                <a:spcPts val="0"/>
              </a:spcBef>
              <a:spcAft>
                <a:spcPts val="0"/>
              </a:spcAft>
              <a:buNone/>
            </a:pPr>
            <a:endParaRPr dirty="0"/>
          </a:p>
        </p:txBody>
      </p:sp>
      <p:sp>
        <p:nvSpPr>
          <p:cNvPr id="176" name="Google Shape;176;p8"/>
          <p:cNvSpPr txBox="1"/>
          <p:nvPr/>
        </p:nvSpPr>
        <p:spPr>
          <a:xfrm>
            <a:off x="-18572" y="415588"/>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Greeting</a:t>
            </a:r>
            <a:endParaRPr dirty="0"/>
          </a:p>
        </p:txBody>
      </p:sp>
      <p:sp>
        <p:nvSpPr>
          <p:cNvPr id="177" name="Google Shape;177;p8"/>
          <p:cNvSpPr/>
          <p:nvPr/>
        </p:nvSpPr>
        <p:spPr>
          <a:xfrm>
            <a:off x="1424207" y="1258785"/>
            <a:ext cx="457566" cy="3043952"/>
          </a:xfrm>
          <a:prstGeom prst="leftBrace">
            <a:avLst>
              <a:gd name="adj1" fmla="val 0"/>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8"/>
          <p:cNvSpPr/>
          <p:nvPr/>
        </p:nvSpPr>
        <p:spPr>
          <a:xfrm>
            <a:off x="1627714" y="286576"/>
            <a:ext cx="373022" cy="719681"/>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8"/>
          <p:cNvSpPr/>
          <p:nvPr/>
        </p:nvSpPr>
        <p:spPr>
          <a:xfrm>
            <a:off x="1377171" y="4961494"/>
            <a:ext cx="457566" cy="957698"/>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8"/>
          <p:cNvSpPr txBox="1"/>
          <p:nvPr/>
        </p:nvSpPr>
        <p:spPr>
          <a:xfrm>
            <a:off x="0" y="5075995"/>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Closing</a:t>
            </a:r>
            <a:endParaRPr dirty="0"/>
          </a:p>
        </p:txBody>
      </p:sp>
      <p:sp>
        <p:nvSpPr>
          <p:cNvPr id="181" name="Google Shape;181;p8"/>
          <p:cNvSpPr txBox="1"/>
          <p:nvPr/>
        </p:nvSpPr>
        <p:spPr>
          <a:xfrm>
            <a:off x="0" y="2843376"/>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Message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9"/>
          <p:cNvSpPr txBox="1"/>
          <p:nvPr/>
        </p:nvSpPr>
        <p:spPr>
          <a:xfrm>
            <a:off x="2211700" y="123857"/>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F0000"/>
                </a:solidFill>
                <a:latin typeface="Calibri"/>
                <a:ea typeface="Calibri"/>
                <a:cs typeface="Calibri"/>
                <a:sym typeface="Calibri"/>
              </a:rPr>
              <a:t>Useful expressions</a:t>
            </a:r>
            <a:endParaRPr dirty="0"/>
          </a:p>
        </p:txBody>
      </p:sp>
      <p:graphicFrame>
        <p:nvGraphicFramePr>
          <p:cNvPr id="190" name="Google Shape;190;p9"/>
          <p:cNvGraphicFramePr/>
          <p:nvPr>
            <p:extLst>
              <p:ext uri="{D42A27DB-BD31-4B8C-83A1-F6EECF244321}">
                <p14:modId xmlns:p14="http://schemas.microsoft.com/office/powerpoint/2010/main" val="2906361127"/>
              </p:ext>
            </p:extLst>
          </p:nvPr>
        </p:nvGraphicFramePr>
        <p:xfrm>
          <a:off x="205838" y="708632"/>
          <a:ext cx="11780323" cy="5832225"/>
        </p:xfrm>
        <a:graphic>
          <a:graphicData uri="http://schemas.openxmlformats.org/drawingml/2006/table">
            <a:tbl>
              <a:tblPr firstRow="1" bandRow="1">
                <a:noFill/>
                <a:tableStyleId>{03C986C1-EB4A-44C8-ABF1-7BBB7D22CDB4}</a:tableStyleId>
              </a:tblPr>
              <a:tblGrid>
                <a:gridCol w="2240479">
                  <a:extLst>
                    <a:ext uri="{9D8B030D-6E8A-4147-A177-3AD203B41FA5}">
                      <a16:colId xmlns:a16="http://schemas.microsoft.com/office/drawing/2014/main" val="20000"/>
                    </a:ext>
                  </a:extLst>
                </a:gridCol>
                <a:gridCol w="6114360">
                  <a:extLst>
                    <a:ext uri="{9D8B030D-6E8A-4147-A177-3AD203B41FA5}">
                      <a16:colId xmlns:a16="http://schemas.microsoft.com/office/drawing/2014/main" val="20001"/>
                    </a:ext>
                  </a:extLst>
                </a:gridCol>
                <a:gridCol w="3425484">
                  <a:extLst>
                    <a:ext uri="{9D8B030D-6E8A-4147-A177-3AD203B41FA5}">
                      <a16:colId xmlns:a16="http://schemas.microsoft.com/office/drawing/2014/main" val="20002"/>
                    </a:ext>
                  </a:extLst>
                </a:gridCol>
              </a:tblGrid>
              <a:tr h="803015">
                <a:tc>
                  <a:txBody>
                    <a:bodyPr/>
                    <a:lstStyle/>
                    <a:p>
                      <a:pPr marL="0" marR="0" lvl="0" indent="0" algn="ctr" rtl="0">
                        <a:spcBef>
                          <a:spcPts val="0"/>
                        </a:spcBef>
                        <a:spcAft>
                          <a:spcPts val="0"/>
                        </a:spcAft>
                        <a:buNone/>
                      </a:pPr>
                      <a:r>
                        <a:rPr lang="en-US" sz="2800" u="none" strike="noStrike" cap="none"/>
                        <a:t>Greeting</a:t>
                      </a:r>
                      <a:endParaRPr/>
                    </a:p>
                  </a:txBody>
                  <a:tcPr marL="91450" marR="91450" marT="45725" marB="45725"/>
                </a:tc>
                <a:tc>
                  <a:txBody>
                    <a:bodyPr/>
                    <a:lstStyle/>
                    <a:p>
                      <a:pPr marL="0" marR="0" lvl="0" indent="0" algn="ctr" rtl="0">
                        <a:spcBef>
                          <a:spcPts val="0"/>
                        </a:spcBef>
                        <a:spcAft>
                          <a:spcPts val="0"/>
                        </a:spcAft>
                        <a:buNone/>
                      </a:pPr>
                      <a:r>
                        <a:rPr lang="en-US" sz="2800" u="none" strike="noStrike" cap="none" dirty="0"/>
                        <a:t>Message</a:t>
                      </a:r>
                      <a:endParaRPr dirty="0"/>
                    </a:p>
                  </a:txBody>
                  <a:tcPr marL="91450" marR="91450" marT="45725" marB="45725"/>
                </a:tc>
                <a:tc>
                  <a:txBody>
                    <a:bodyPr/>
                    <a:lstStyle/>
                    <a:p>
                      <a:pPr marL="0" marR="0" lvl="0" indent="0" algn="ctr" rtl="0">
                        <a:spcBef>
                          <a:spcPts val="0"/>
                        </a:spcBef>
                        <a:spcAft>
                          <a:spcPts val="0"/>
                        </a:spcAft>
                        <a:buNone/>
                      </a:pPr>
                      <a:r>
                        <a:rPr lang="en-US" sz="2800" u="none" strike="noStrike" cap="none"/>
                        <a:t>Closing</a:t>
                      </a:r>
                      <a:endParaRPr/>
                    </a:p>
                  </a:txBody>
                  <a:tcPr marL="91450" marR="91450" marT="45725" marB="45725"/>
                </a:tc>
                <a:extLst>
                  <a:ext uri="{0D108BD9-81ED-4DB2-BD59-A6C34878D82A}">
                    <a16:rowId xmlns:a16="http://schemas.microsoft.com/office/drawing/2014/main" val="10000"/>
                  </a:ext>
                </a:extLst>
              </a:tr>
              <a:tr h="4643534">
                <a:tc>
                  <a:txBody>
                    <a:bodyPr/>
                    <a:lstStyle/>
                    <a:p>
                      <a:pPr marL="0" marR="0" lvl="0" indent="0" algn="l" rtl="0">
                        <a:spcBef>
                          <a:spcPts val="0"/>
                        </a:spcBef>
                        <a:spcAft>
                          <a:spcPts val="0"/>
                        </a:spcAft>
                        <a:buNone/>
                      </a:pPr>
                      <a:r>
                        <a:rPr lang="en-US" sz="3600" b="1" i="1" u="none" strike="noStrike" cap="none" dirty="0">
                          <a:solidFill>
                            <a:schemeClr val="dk1"/>
                          </a:solidFill>
                          <a:latin typeface="Calibri"/>
                          <a:ea typeface="Calibri"/>
                          <a:cs typeface="Calibri"/>
                          <a:sym typeface="Calibri"/>
                        </a:rPr>
                        <a:t>+ Hi,</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Hello,</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Dear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b="1" dirty="0"/>
                    </a:p>
                  </a:txBody>
                  <a:tcPr marL="91450" marR="91450" marT="45725" marB="45725"/>
                </a:tc>
                <a:tc>
                  <a:txBody>
                    <a:bodyPr/>
                    <a:lstStyle/>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Thank you for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How about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What about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Why don’t we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Shall we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Remember to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Don’t forget to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I would like to invite you to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Do you want to …</a:t>
                      </a:r>
                      <a:endParaRPr sz="3600" b="1"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See you again,</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See you soon,</a:t>
                      </a:r>
                      <a:endParaRPr sz="1800" b="1" dirty="0"/>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Write back soon,</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Bye,</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dirty="0">
                          <a:solidFill>
                            <a:schemeClr val="dk1"/>
                          </a:solidFill>
                          <a:latin typeface="Calibri"/>
                          <a:ea typeface="Calibri"/>
                          <a:cs typeface="Calibri"/>
                          <a:sym typeface="Calibri"/>
                        </a:rPr>
                        <a:t>+ Love,</a:t>
                      </a:r>
                      <a:endParaRPr sz="3600" b="1"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600</Words>
  <Application>Microsoft Office PowerPoint</Application>
  <PresentationFormat>Widescreen</PresentationFormat>
  <Paragraphs>115</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Overlock</vt:lpstr>
      <vt:lpstr>Calibri</vt:lpstr>
      <vt:lpstr>Open Sans</vt:lpstr>
      <vt:lpstr>Bookman Old Style</vt:lpstr>
      <vt:lpstr>Arial</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TrangDTT</dc:creator>
  <cp:lastModifiedBy>Administrator</cp:lastModifiedBy>
  <cp:revision>4</cp:revision>
  <dcterms:created xsi:type="dcterms:W3CDTF">2020-12-09T02:04:09Z</dcterms:created>
  <dcterms:modified xsi:type="dcterms:W3CDTF">2024-09-23T04:13:17Z</dcterms:modified>
</cp:coreProperties>
</file>