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42" r:id="rId14"/>
    <p:sldId id="343" r:id="rId15"/>
    <p:sldId id="310" r:id="rId16"/>
    <p:sldId id="314" r:id="rId17"/>
    <p:sldId id="322" r:id="rId18"/>
    <p:sldId id="331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0" d="100"/>
          <a:sy n="50" d="100"/>
        </p:scale>
        <p:origin x="655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fit (adj)</a:t>
            </a:r>
            <a:endParaRPr lang="en-US" sz="72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healthy and strong, </a:t>
            </a:r>
          </a:p>
          <a:p>
            <a:r>
              <a:rPr lang="en-US" sz="4400" b="1" dirty="0"/>
              <a:t>especially as a result of exercise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5854" y="2771761"/>
            <a:ext cx="84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/fɪt/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Tất tần tật từ vựng IELTS – Unit 3: Keeping fit – Học Hay - Cộng đồng hỏi  đáp mua bán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1530849"/>
            <a:ext cx="4907726" cy="43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127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82365"/>
              </p:ext>
            </p:extLst>
          </p:nvPr>
        </p:nvGraphicFramePr>
        <p:xfrm>
          <a:off x="261257" y="337456"/>
          <a:ext cx="11800112" cy="64737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Vietnamese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vi-V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7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(to) work out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wɜːk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aʊt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93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(be) full of 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fʊl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containing a lot of something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91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diet (n) 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ˈdaɪ.ət/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usually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eaten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by a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or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7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balanced (adj) 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ˈbælənst/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balanced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is a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combination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 the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amounts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6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fit (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fɪt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and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as a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of 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176213" marR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284" y="1986263"/>
            <a:ext cx="9516995" cy="4403386"/>
          </a:xfrm>
          <a:prstGeom prst="rect">
            <a:avLst/>
          </a:prstGeom>
        </p:spPr>
      </p:pic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04433" y="220449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178" y="712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0647" y="1635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486" y="471752"/>
            <a:ext cx="119525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Mark</a:t>
            </a:r>
            <a:r>
              <a:rPr lang="en-US" sz="3200" dirty="0"/>
              <a:t>: Hi, Nam!</a:t>
            </a:r>
          </a:p>
          <a:p>
            <a:r>
              <a:rPr lang="en-US" sz="3200" b="1" dirty="0"/>
              <a:t>Nam</a:t>
            </a:r>
            <a:r>
              <a:rPr lang="en-US" sz="3200" dirty="0"/>
              <a:t>: Hi, Mark! Long time no see. How are you?</a:t>
            </a:r>
          </a:p>
          <a:p>
            <a:r>
              <a:rPr lang="en-US" sz="3200" b="1" dirty="0"/>
              <a:t>Mark</a:t>
            </a:r>
            <a:r>
              <a:rPr lang="en-US" sz="3200" dirty="0"/>
              <a:t>: I'm fine, thanks, but you look so fit and healthy! Have you started working out again?</a:t>
            </a:r>
          </a:p>
          <a:p>
            <a:r>
              <a:rPr lang="en-US" sz="3200" b="1" dirty="0"/>
              <a:t>Nam</a:t>
            </a:r>
            <a:r>
              <a:rPr lang="en-US" sz="3200" dirty="0"/>
              <a:t>: Yes, I have. I've also stopped eating fast food and given up bad habits, such as staying up late.</a:t>
            </a:r>
          </a:p>
          <a:p>
            <a:r>
              <a:rPr lang="en-US" sz="3200" b="1" dirty="0"/>
              <a:t>Mark</a:t>
            </a:r>
            <a:r>
              <a:rPr lang="en-US" sz="3200" dirty="0"/>
              <a:t>: I can't believe it! I thought you can't live without burgers and chips!</a:t>
            </a:r>
          </a:p>
          <a:p>
            <a:r>
              <a:rPr lang="en-US" sz="3200" b="1" dirty="0"/>
              <a:t>Nam</a:t>
            </a:r>
            <a:r>
              <a:rPr lang="en-US" sz="3200" dirty="0"/>
              <a:t>: I know. I ate a lot of fast food, but now I prefer fresh fruits and vegetables.</a:t>
            </a:r>
          </a:p>
          <a:p>
            <a:r>
              <a:rPr lang="en-US" sz="3200" b="1" dirty="0"/>
              <a:t>Mark</a:t>
            </a:r>
            <a:r>
              <a:rPr lang="en-US" sz="3200" dirty="0"/>
              <a:t>: So what happened?</a:t>
            </a:r>
          </a:p>
          <a:p>
            <a:r>
              <a:rPr lang="en-US" sz="3200" b="1" dirty="0"/>
              <a:t>Nam</a:t>
            </a:r>
            <a:r>
              <a:rPr lang="en-US" sz="3200" dirty="0"/>
              <a:t>: Well, it was my grandfather. I visited him during my last summer holiday and have learnt a lot of important life lessons from him.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04433" y="220449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178" y="712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0647" y="1635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43" y="723055"/>
            <a:ext cx="119525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Mark</a:t>
            </a:r>
            <a:r>
              <a:rPr lang="en-US" sz="4000" dirty="0"/>
              <a:t>: Really?</a:t>
            </a:r>
          </a:p>
          <a:p>
            <a:r>
              <a:rPr lang="en-US" sz="4000" b="1" dirty="0"/>
              <a:t>Nam</a:t>
            </a:r>
            <a:r>
              <a:rPr lang="en-US" sz="4000" dirty="0"/>
              <a:t>: Yes. He's a wonderful person. He has just had his 90</a:t>
            </a:r>
            <a:r>
              <a:rPr lang="en-US" sz="4000" baseline="30000" dirty="0"/>
              <a:t>th</a:t>
            </a:r>
            <a:r>
              <a:rPr lang="en-US" sz="4000" dirty="0"/>
              <a:t> birthday, but he’s still full of energy!</a:t>
            </a:r>
          </a:p>
          <a:p>
            <a:r>
              <a:rPr lang="en-US" sz="4000" b="1" dirty="0"/>
              <a:t>Mark</a:t>
            </a:r>
            <a:r>
              <a:rPr lang="en-US" sz="4000" dirty="0"/>
              <a:t>: Amazing! How does he stay so active?</a:t>
            </a:r>
          </a:p>
          <a:p>
            <a:r>
              <a:rPr lang="en-US" sz="4000" b="1" dirty="0"/>
              <a:t>Nam</a:t>
            </a:r>
            <a:r>
              <a:rPr lang="en-US" sz="4000" dirty="0"/>
              <a:t>: Well, he does exercise every morning, goes to bed early, and eats a lot of vegetables. We spent a lot of time together cooking, working in his garden, and walking in the parks. I've learnt from him that taking regular exercise and eating a balanced diet are the key to a long and healthy life.</a:t>
            </a:r>
          </a:p>
        </p:txBody>
      </p:sp>
      <p:pic>
        <p:nvPicPr>
          <p:cNvPr id="8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4962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9E2D8C-5FA6-A04A-95D5-5D21EB05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44661"/>
              </p:ext>
            </p:extLst>
          </p:nvPr>
        </p:nvGraphicFramePr>
        <p:xfrm>
          <a:off x="392544" y="1191790"/>
          <a:ext cx="11406911" cy="53024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894456">
                  <a:extLst>
                    <a:ext uri="{9D8B030D-6E8A-4147-A177-3AD203B41FA5}">
                      <a16:colId xmlns:a16="http://schemas.microsoft.com/office/drawing/2014/main" val="1901049140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1406894808"/>
                    </a:ext>
                  </a:extLst>
                </a:gridCol>
                <a:gridCol w="717798">
                  <a:extLst>
                    <a:ext uri="{9D8B030D-6E8A-4147-A177-3AD203B41FA5}">
                      <a16:colId xmlns:a16="http://schemas.microsoft.com/office/drawing/2014/main" val="3636186343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GB" sz="28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GB" sz="28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947138"/>
                  </a:ext>
                </a:extLst>
              </a:tr>
              <a:tr h="829306">
                <a:tc>
                  <a:txBody>
                    <a:bodyPr/>
                    <a:lstStyle/>
                    <a:p>
                      <a:r>
                        <a:rPr lang="en-GB" sz="4800" b="1" dirty="0">
                          <a:solidFill>
                            <a:srgbClr val="000000"/>
                          </a:solidFill>
                        </a:rPr>
                        <a:t>1. Nam</a:t>
                      </a:r>
                      <a:r>
                        <a:rPr lang="en-GB" sz="4800" b="1" baseline="0" dirty="0">
                          <a:solidFill>
                            <a:srgbClr val="000000"/>
                          </a:solidFill>
                        </a:rPr>
                        <a:t> has always had healthy habits.</a:t>
                      </a:r>
                      <a:endParaRPr lang="en-GB" sz="4800" b="1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14291"/>
                  </a:ext>
                </a:extLst>
              </a:tr>
              <a:tr h="855223">
                <a:tc>
                  <a:txBody>
                    <a:bodyPr/>
                    <a:lstStyle/>
                    <a:p>
                      <a:r>
                        <a:rPr lang="en-GB" sz="4800" b="1" dirty="0">
                          <a:solidFill>
                            <a:srgbClr val="000000"/>
                          </a:solidFill>
                        </a:rPr>
                        <a:t>2. He</a:t>
                      </a:r>
                      <a:r>
                        <a:rPr lang="en-GB" sz="4800" b="1" baseline="0" dirty="0">
                          <a:solidFill>
                            <a:srgbClr val="000000"/>
                          </a:solidFill>
                        </a:rPr>
                        <a:t> has learnt the importance of exercise and healthy food.</a:t>
                      </a:r>
                      <a:endParaRPr lang="en-GB" sz="4800" b="1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2538869"/>
                  </a:ext>
                </a:extLst>
              </a:tr>
              <a:tr h="1223952">
                <a:tc>
                  <a:txBody>
                    <a:bodyPr/>
                    <a:lstStyle/>
                    <a:p>
                      <a:r>
                        <a:rPr lang="en-GB" sz="4800" b="1" dirty="0">
                          <a:solidFill>
                            <a:srgbClr val="000000"/>
                          </a:solidFill>
                        </a:rPr>
                        <a:t>3. Nam’s grandfather goes</a:t>
                      </a:r>
                      <a:r>
                        <a:rPr lang="en-GB" sz="4800" b="1" baseline="0" dirty="0">
                          <a:solidFill>
                            <a:srgbClr val="000000"/>
                          </a:solidFill>
                        </a:rPr>
                        <a:t> to sleep early, exercises everyday and eats healthily.</a:t>
                      </a:r>
                      <a:endParaRPr lang="en-GB" sz="4800" b="1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>
                        <a:solidFill>
                          <a:srgbClr val="000000"/>
                        </a:solidFill>
                        <a:latin typeface="Lato" panose="020F050202020403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323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0A6F4E-63DD-4CAC-B4E0-2C3C216837B6}"/>
              </a:ext>
            </a:extLst>
          </p:cNvPr>
          <p:cNvSpPr txBox="1"/>
          <p:nvPr/>
        </p:nvSpPr>
        <p:spPr>
          <a:xfrm>
            <a:off x="11176439" y="1923493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5C265-2E6E-447E-A4E4-4DC03F5C1DBB}"/>
              </a:ext>
            </a:extLst>
          </p:cNvPr>
          <p:cNvSpPr txBox="1"/>
          <p:nvPr/>
        </p:nvSpPr>
        <p:spPr>
          <a:xfrm>
            <a:off x="10482516" y="316739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B658C-231A-4A9F-A08A-BFF80F99FEEE}"/>
              </a:ext>
            </a:extLst>
          </p:cNvPr>
          <p:cNvSpPr txBox="1"/>
          <p:nvPr/>
        </p:nvSpPr>
        <p:spPr>
          <a:xfrm>
            <a:off x="10465610" y="5142990"/>
            <a:ext cx="29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77" y="1255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70" y="-436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5914" y="125598"/>
            <a:ext cx="111360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decide whether the following statements are true (T) or false (F).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01827" y="2577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20" y="15515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30826" y="93599"/>
            <a:ext cx="10859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Fill in the blanks to make phrases from Task 1 with the following meanings.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47"/>
          <a:stretch/>
        </p:blipFill>
        <p:spPr>
          <a:xfrm>
            <a:off x="0" y="1171176"/>
            <a:ext cx="12779829" cy="5429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1556" y="1621370"/>
            <a:ext cx="2731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9549" y="2980919"/>
            <a:ext cx="2327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habits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549" y="3844118"/>
            <a:ext cx="2854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regular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2680" y="5329140"/>
            <a:ext cx="254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B809-72A7-644C-A060-D775E35F2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012" y="2220354"/>
            <a:ext cx="11658657" cy="3396676"/>
          </a:xfrm>
          <a:solidFill>
            <a:schemeClr val="bg1">
              <a:alpha val="60000"/>
            </a:schemeClr>
          </a:solidFill>
        </p:spPr>
        <p:txBody>
          <a:bodyPr anchor="ctr"/>
          <a:lstStyle/>
          <a:p>
            <a:pPr marL="15240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4000" b="1" dirty="0">
                <a:solidFill>
                  <a:schemeClr val="tx1"/>
                </a:solidFill>
              </a:rPr>
              <a:t>In the past, Nam (1. eat) _______ fast food and often stayed up late. But he (2. start) ____________ eating healthy food and (3. give) ____________ up bad habits. He has changed his lifestyle since he (4. visit) _________ his grandfather, who (5. just celebrate) ___________________ his 90</a:t>
            </a:r>
            <a:r>
              <a:rPr lang="en-GB" sz="4000" b="1" baseline="30000" dirty="0">
                <a:solidFill>
                  <a:schemeClr val="tx1"/>
                </a:solidFill>
              </a:rPr>
              <a:t>th</a:t>
            </a:r>
            <a:r>
              <a:rPr lang="en-GB" sz="4000" b="1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012" y="33941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405" y="23677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40751" y="175221"/>
            <a:ext cx="112512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forms of the verbs in brackets.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8028" y="111044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9915" y="2054434"/>
            <a:ext cx="359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has started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2885431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(has) given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331" y="4786033"/>
            <a:ext cx="2899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    </a:t>
            </a:r>
            <a:r>
              <a:rPr lang="en-US" sz="4800" b="1" dirty="0">
                <a:solidFill>
                  <a:srgbClr val="FF0000"/>
                </a:solidFill>
              </a:rPr>
              <a:t>visited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405" y="5687586"/>
            <a:ext cx="643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has just celebrated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87355" y="730364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601" y="1376695"/>
            <a:ext cx="9219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 </a:t>
            </a:r>
            <a:r>
              <a:rPr lang="en-US" sz="4000" b="1" dirty="0" err="1"/>
              <a:t>Ss</a:t>
            </a:r>
            <a:r>
              <a:rPr lang="en-US" sz="4000" b="1" dirty="0"/>
              <a:t> work in groups of 4.</a:t>
            </a:r>
          </a:p>
          <a:p>
            <a:r>
              <a:rPr lang="en-US" sz="4000" b="1" dirty="0"/>
              <a:t>- In each group, one student plays the role of grandpa who is in his 90s and still very strong and healthy. Others are grandchildren.</a:t>
            </a:r>
          </a:p>
          <a:p>
            <a:r>
              <a:rPr lang="en-US" sz="4000" b="1" dirty="0"/>
              <a:t>- Grandpa gives advice on how to be healthy.</a:t>
            </a:r>
          </a:p>
          <a:p>
            <a:r>
              <a:rPr lang="en-US" sz="4000" b="1" dirty="0"/>
              <a:t>- 3 minutes to prepare for the role-play.</a:t>
            </a:r>
          </a:p>
          <a:p>
            <a:r>
              <a:rPr lang="en-US" sz="4000" b="1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1604" y="1234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Grandfather and grandchildren twins walking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/>
        </p:blipFill>
        <p:spPr bwMode="auto">
          <a:xfrm>
            <a:off x="9240038" y="1499805"/>
            <a:ext cx="3020218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968454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Past simple and Present perfect tense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8" y="3763537"/>
            <a:ext cx="6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A healthy lifestyle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8" y="436422"/>
            <a:ext cx="908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85" y="2449531"/>
            <a:ext cx="8753494" cy="287097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a short paragraph about how to keep fit and stay healthy. 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98285" y="116581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4265" y="2184663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42209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Categorizing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True or False.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the blanks to make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82052" y="1493514"/>
            <a:ext cx="767580" cy="69114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512364"/>
            <a:ext cx="700613" cy="90972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58132" y="4714319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64883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47394"/>
            <a:ext cx="468347" cy="7268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777193"/>
            <a:ext cx="700614" cy="93712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6965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Role-play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4400" b="1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4400" b="1" dirty="0"/>
              <a:t>Each group is given pieces of paper about healthy and unhealthy lifestyle.</a:t>
            </a:r>
          </a:p>
          <a:p>
            <a:pPr marL="342900" indent="-342900">
              <a:buFontTx/>
              <a:buChar char="-"/>
            </a:pPr>
            <a:r>
              <a:rPr lang="en-US" sz="4400" b="1" dirty="0"/>
              <a:t>Classify them to correct columns.</a:t>
            </a:r>
          </a:p>
          <a:p>
            <a:pPr marL="342900" indent="-342900">
              <a:buFontTx/>
              <a:buChar char="-"/>
            </a:pPr>
            <a:r>
              <a:rPr lang="en-US" sz="4400" b="1" dirty="0"/>
              <a:t>The first team to complete the task correctly is the winner. </a:t>
            </a:r>
          </a:p>
          <a:p>
            <a:pPr marL="342900" indent="-342900">
              <a:buFontTx/>
              <a:buChar char="-"/>
            </a:pPr>
            <a:r>
              <a:rPr lang="en-US" sz="4400" b="1" dirty="0"/>
              <a:t>Go to the board and show the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60" y="89320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CATEGORIZING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27" y="1234685"/>
            <a:ext cx="543502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HEALTHY 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5044" y="1234685"/>
            <a:ext cx="5825446" cy="707886"/>
          </a:xfrm>
          <a:prstGeom prst="rect">
            <a:avLst/>
          </a:prstGeom>
          <a:solidFill>
            <a:srgbClr val="E0A4A5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UNHEALTHY LIFESTYLE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627" y="2327176"/>
            <a:ext cx="5075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fruits and vegetables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627" y="2908552"/>
            <a:ext cx="4137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Drink enough water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924" y="4159953"/>
            <a:ext cx="6096000" cy="6954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a balanced diet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223" y="3526687"/>
            <a:ext cx="4120295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regular exercise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21" y="5623315"/>
            <a:ext cx="5176802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Avoid tobacco and drugs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21" y="4861599"/>
            <a:ext cx="4902304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 enough good sleep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5696" y="2284055"/>
            <a:ext cx="4647343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Stay up late</a:t>
            </a: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1781" y="4152725"/>
            <a:ext cx="4609082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late in the evening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6301" y="2985701"/>
            <a:ext cx="4443461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too much sodium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0656" y="5558251"/>
            <a:ext cx="5566909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Have excessive screen time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7709" y="4896739"/>
            <a:ext cx="6774291" cy="69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Overuse painkillers and sedatives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66305" y="356836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Eat fast food</a:t>
            </a:r>
            <a:endParaRPr lang="en-US" sz="3600" b="1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026" name="Picture 2" descr="1,248 Smiley Face Thumbs Up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03" y="1344281"/>
            <a:ext cx="1150252" cy="11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 but relieved face Icon | Noto Emoji Smileys Iconset |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18" y="1985433"/>
            <a:ext cx="992119" cy="9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(to) work out</a:t>
            </a:r>
            <a:endParaRPr lang="en-US" sz="66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321" y="5363498"/>
            <a:ext cx="7380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to exercise in order to improve the </a:t>
            </a:r>
          </a:p>
          <a:p>
            <a:r>
              <a:rPr lang="en-US" sz="3600" b="1" dirty="0"/>
              <a:t>strength or appearance of your body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9382" y="2771761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/wɜːk aʊt/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2" name="Picture 4" descr="Man Workout Fitness Aerobic And Exercises Stock Illustration - Download  Image Now - Exercising, Men, Relaxation Exercise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8" y="1619570"/>
            <a:ext cx="40290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k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0" y="3516576"/>
            <a:ext cx="507734" cy="5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(be) full of </a:t>
            </a:r>
            <a:endParaRPr lang="en-US" sz="72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8451" y="5156253"/>
            <a:ext cx="91088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containing a lot of something</a:t>
            </a:r>
          </a:p>
          <a:p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E.g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: Y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</a:rPr>
              <a:t>ou're always so full of energy.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1396" y="2771761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/fʊl əv/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23229"/>
            <a:ext cx="5284726" cy="3433024"/>
          </a:xfrm>
          <a:prstGeom prst="rect">
            <a:avLst/>
          </a:prstGeom>
        </p:spPr>
      </p:pic>
      <p:pic>
        <p:nvPicPr>
          <p:cNvPr id="5" name="full 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9478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diet (n) </a:t>
            </a:r>
            <a:endParaRPr lang="en-US" sz="72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1004" y="5410003"/>
            <a:ext cx="90606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the food and drink usually eaten or</a:t>
            </a:r>
          </a:p>
          <a:p>
            <a:r>
              <a:rPr lang="en-US" sz="4400" b="1" dirty="0"/>
              <a:t>drunk by a person or group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4948" y="2771761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/ˈdaɪət/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570" y="1819287"/>
            <a:ext cx="5620831" cy="3496291"/>
          </a:xfrm>
          <a:prstGeom prst="rect">
            <a:avLst/>
          </a:prstGeom>
        </p:spPr>
      </p:pic>
      <p:pic>
        <p:nvPicPr>
          <p:cNvPr id="3" name="d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2040" y="34019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1" y="1723229"/>
            <a:ext cx="574748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/>
                </a:solidFill>
              </a:rPr>
              <a:t>balanced (adj) </a:t>
            </a:r>
            <a:endParaRPr lang="en-US" sz="72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971" y="3950563"/>
            <a:ext cx="58280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A balanced diet is a combination of the correct types and amounts of food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386" y="2771761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/ˈbælənst/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he Perfect Balanced Diet Chart to be Healthy | Femina.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58" y="1427416"/>
            <a:ext cx="3931364" cy="4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anc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0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</TotalTime>
  <Words>993</Words>
  <Application>Microsoft Office PowerPoint</Application>
  <PresentationFormat>Widescreen</PresentationFormat>
  <Paragraphs>171</Paragraphs>
  <Slides>21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Lato</vt:lpstr>
      <vt:lpstr>Montserrat Medium</vt:lpstr>
      <vt:lpstr>Myriad Pro</vt:lpstr>
      <vt:lpstr>Segoe UI Historic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172</cp:revision>
  <dcterms:created xsi:type="dcterms:W3CDTF">2020-12-09T02:04:09Z</dcterms:created>
  <dcterms:modified xsi:type="dcterms:W3CDTF">2024-09-09T01:46:23Z</dcterms:modified>
</cp:coreProperties>
</file>