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8"/>
  </p:notesMasterIdLst>
  <p:sldIdLst>
    <p:sldId id="271" r:id="rId2"/>
    <p:sldId id="323" r:id="rId3"/>
    <p:sldId id="324" r:id="rId4"/>
    <p:sldId id="316" r:id="rId5"/>
    <p:sldId id="338" r:id="rId6"/>
    <p:sldId id="345" r:id="rId7"/>
    <p:sldId id="346" r:id="rId8"/>
    <p:sldId id="347" r:id="rId9"/>
    <p:sldId id="348" r:id="rId10"/>
    <p:sldId id="311" r:id="rId11"/>
    <p:sldId id="340" r:id="rId12"/>
    <p:sldId id="310" r:id="rId13"/>
    <p:sldId id="341" r:id="rId14"/>
    <p:sldId id="349" r:id="rId15"/>
    <p:sldId id="350" r:id="rId16"/>
    <p:sldId id="352" r:id="rId17"/>
    <p:sldId id="351" r:id="rId18"/>
    <p:sldId id="353" r:id="rId19"/>
    <p:sldId id="343" r:id="rId20"/>
    <p:sldId id="344" r:id="rId21"/>
    <p:sldId id="354" r:id="rId22"/>
    <p:sldId id="355" r:id="rId23"/>
    <p:sldId id="356" r:id="rId24"/>
    <p:sldId id="325" r:id="rId25"/>
    <p:sldId id="317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4A5"/>
    <a:srgbClr val="5E913B"/>
    <a:srgbClr val="CB6466"/>
    <a:srgbClr val="000000"/>
    <a:srgbClr val="61953D"/>
    <a:srgbClr val="5C8E3A"/>
    <a:srgbClr val="E36427"/>
    <a:srgbClr val="D98F91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50" d="100"/>
          <a:sy n="50" d="100"/>
        </p:scale>
        <p:origin x="655" y="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5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0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1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1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3350" y="893201"/>
            <a:ext cx="102667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 with the expressions in the box. Then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it in pairs.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43" y="2065681"/>
            <a:ext cx="11877161" cy="4732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9581" y="3632887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8030" y="4984810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0208" y="5329884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70208" y="5708822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2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2097" y="222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0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932125" y="1017136"/>
            <a:ext cx="4161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Useful expressions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677359"/>
              </p:ext>
            </p:extLst>
          </p:nvPr>
        </p:nvGraphicFramePr>
        <p:xfrm>
          <a:off x="108857" y="1779372"/>
          <a:ext cx="11745684" cy="49328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72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08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Offering help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Responding to offers</a:t>
                      </a:r>
                      <a:endParaRPr lang="en-US" sz="280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535">
                <a:tc>
                  <a:txBody>
                    <a:bodyPr/>
                    <a:lstStyle/>
                    <a:p>
                      <a:r>
                        <a:rPr lang="en-US" sz="36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Can I give you a hand?</a:t>
                      </a:r>
                      <a:endParaRPr lang="en-US" sz="3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Can I help you with …?</a:t>
                      </a:r>
                      <a:endParaRPr lang="en-US" sz="3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Let me help you with …</a:t>
                      </a:r>
                      <a:endParaRPr lang="en-US" sz="3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What can I do for you?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Is there anything (else) I can do for you?</a:t>
                      </a:r>
                      <a:endParaRPr lang="en-US" sz="3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3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That’s very kind/nice of you.</a:t>
                      </a:r>
                      <a:endParaRPr lang="en-US" sz="3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 for your help.</a:t>
                      </a:r>
                      <a:endParaRPr lang="en-US" sz="3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Thanks, but I think I’m fine.</a:t>
                      </a:r>
                      <a:endParaRPr lang="en-US" sz="3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You are so kind. Thanks a lot.</a:t>
                      </a:r>
                      <a:endParaRPr lang="en-US" sz="36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Make similar conversations for these situations.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366584" y="2187146"/>
            <a:ext cx="5381073" cy="3843540"/>
          </a:xfrm>
          <a:prstGeom prst="wedgeRoundRectCallout">
            <a:avLst>
              <a:gd name="adj1" fmla="val -12910"/>
              <a:gd name="adj2" fmla="val 62069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i="1" dirty="0">
                <a:solidFill>
                  <a:schemeClr val="tx1"/>
                </a:solidFill>
              </a:rPr>
              <a:t>Student A is a PE teacher. Student B is a student. Student B is trying to do an exercise routine and Student A is offering help.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444343" y="1959429"/>
            <a:ext cx="5592929" cy="4158342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</a:rPr>
              <a:t>Student B is a supermarket assistant. Student A is a customer. Student A is trying to find some healthy foods for his/her family, and Student B is offering help.</a:t>
            </a: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tuberculosis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serious disease, caused by bacteria, in which swellings appear on the lungs and other parts of the body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033448" y="2771761"/>
            <a:ext cx="2993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/tjuːˌbɜːkjuˈləʊsɪs/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Know More About Tuberculosis (TB) Symptoms and Cau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555" y="1438632"/>
            <a:ext cx="5231219" cy="41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ub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6202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organism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living thing, especially one that is extremely small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456643" y="2771761"/>
            <a:ext cx="2146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/ˈɔːɡənɪzəm/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13" y="1723229"/>
            <a:ext cx="3705714" cy="3851035"/>
          </a:xfrm>
          <a:prstGeom prst="rect">
            <a:avLst/>
          </a:prstGeom>
        </p:spPr>
      </p:pic>
      <p:pic>
        <p:nvPicPr>
          <p:cNvPr id="3" name="organis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6731" y="34817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diameter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straight line going from one side of a circle or any other round object to the other side, passing through the centre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314776" y="2771761"/>
            <a:ext cx="2430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/daɪˈæmɪtə(r)/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8" name="Picture 2" descr="Diameter of a Circle - Definition and Examp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85" y="1847682"/>
            <a:ext cx="3822868" cy="367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ame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483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antibiotic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substance, for example penicillin, that can destroy or prevent the growth of bacteria and cure infections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291597" y="2771761"/>
            <a:ext cx="2476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/ˌæntibaɪˈɒtɪk/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 descr="Appropriate Use of Antibio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03" y="1813074"/>
            <a:ext cx="4626244" cy="317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ntibiot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813" y="3568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cell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the smallest unit of living matter that can exist on its own. All plants and animals are made up of cells.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3082610" y="2771761"/>
            <a:ext cx="894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/sel/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4" name="Picture 2" descr="Parts of the Cell | CK-12 Found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91" y="1504281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e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568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316673"/>
              </p:ext>
            </p:extLst>
          </p:nvPr>
        </p:nvGraphicFramePr>
        <p:xfrm>
          <a:off x="87086" y="141935"/>
          <a:ext cx="12104913" cy="64826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78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4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7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1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Form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Pronunciation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Meaning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Vietnamese</a:t>
                      </a:r>
                      <a:r>
                        <a:rPr lang="vi-VN" sz="2200" b="1" dirty="0">
                          <a:effectLst/>
                        </a:rPr>
                        <a:t> </a:t>
                      </a:r>
                      <a:r>
                        <a:rPr lang="vi-VN" sz="2000" b="1" dirty="0">
                          <a:effectLst/>
                        </a:rPr>
                        <a:t>equivalent</a:t>
                      </a:r>
                      <a:r>
                        <a:rPr lang="vi-VN" sz="2200" b="1" dirty="0">
                          <a:effectLst/>
                        </a:rPr>
                        <a:t>  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1. tuberculosis (n)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/</a:t>
                      </a:r>
                      <a:r>
                        <a:rPr lang="en-US" sz="2400" b="1" dirty="0" err="1">
                          <a:effectLst/>
                        </a:rPr>
                        <a:t>tju</a:t>
                      </a:r>
                      <a:r>
                        <a:rPr lang="en-US" sz="2400" b="1" dirty="0">
                          <a:effectLst/>
                        </a:rPr>
                        <a:t>ːˌ</a:t>
                      </a:r>
                      <a:r>
                        <a:rPr lang="en-US" sz="2400" b="1" dirty="0" err="1">
                          <a:effectLst/>
                        </a:rPr>
                        <a:t>bɜːkjuˈləʊsɪs</a:t>
                      </a:r>
                      <a:r>
                        <a:rPr lang="en-US" sz="2400" b="1" dirty="0">
                          <a:effectLst/>
                        </a:rPr>
                        <a:t>/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 serious disease, caused by bacteria, in which </a:t>
                      </a:r>
                      <a:r>
                        <a:rPr lang="en-US" sz="2200" u="none" strike="noStrike" dirty="0">
                          <a:effectLst/>
                        </a:rPr>
                        <a:t>swellings</a:t>
                      </a:r>
                      <a:r>
                        <a:rPr lang="en-US" sz="2200" dirty="0">
                          <a:effectLst/>
                        </a:rPr>
                        <a:t> appear on the lungs and other parts of the body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</a:rPr>
                        <a:t>bệnh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viêm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phổi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29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2. organism (n) 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/ˈ</a:t>
                      </a:r>
                      <a:r>
                        <a:rPr lang="en-US" sz="2400" b="1" dirty="0" err="1">
                          <a:effectLst/>
                        </a:rPr>
                        <a:t>ɔːɡənɪzəm</a:t>
                      </a:r>
                      <a:r>
                        <a:rPr lang="en-US" sz="2400" b="1" dirty="0">
                          <a:effectLst/>
                        </a:rPr>
                        <a:t>/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 living thing, especially one that is extremely small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</a:rPr>
                        <a:t>loài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sinh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vật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3. diameter (n) 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/daɪˈæmɪtə(r)/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 straight line going from one side of a circle or any other round object to the other side, passing through the </a:t>
                      </a:r>
                      <a:r>
                        <a:rPr lang="en-US" sz="2200" dirty="0" err="1">
                          <a:effectLst/>
                        </a:rPr>
                        <a:t>centre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</a:rPr>
                        <a:t>đường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kính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4. antibiotic (n) 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/ˌ</a:t>
                      </a:r>
                      <a:r>
                        <a:rPr lang="en-US" sz="2400" b="1" dirty="0" err="1">
                          <a:effectLst/>
                        </a:rPr>
                        <a:t>æntibaɪˈɒtɪk</a:t>
                      </a:r>
                      <a:r>
                        <a:rPr lang="en-US" sz="2400" b="1" dirty="0">
                          <a:effectLst/>
                        </a:rPr>
                        <a:t>/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 substance, </a:t>
                      </a:r>
                      <a:r>
                        <a:rPr lang="en-US" sz="2200" dirty="0" err="1">
                          <a:effectLst/>
                        </a:rPr>
                        <a:t>i.e</a:t>
                      </a:r>
                      <a:r>
                        <a:rPr lang="en-US" sz="2200" dirty="0">
                          <a:effectLst/>
                        </a:rPr>
                        <a:t> penicillin, that can destroy or prevent the growth of bacteria and cure infections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</a:rPr>
                        <a:t>thuốc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kháng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sinh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5.  cell (n)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/</a:t>
                      </a:r>
                      <a:r>
                        <a:rPr lang="en-US" sz="2400" b="1" dirty="0" err="1">
                          <a:effectLst/>
                        </a:rPr>
                        <a:t>sel</a:t>
                      </a:r>
                      <a:r>
                        <a:rPr lang="en-US" sz="2400" b="1" dirty="0">
                          <a:effectLst/>
                        </a:rPr>
                        <a:t>/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The smallest unit of living matter that can exist on its own, all plants and animals are made up of cells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</a:rPr>
                        <a:t>tế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bào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99293" y="10264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078" y="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1" y="128961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text and complete the comparison table below.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786293"/>
              </p:ext>
            </p:extLst>
          </p:nvPr>
        </p:nvGraphicFramePr>
        <p:xfrm>
          <a:off x="283029" y="1034143"/>
          <a:ext cx="11560628" cy="5780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6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2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1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1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Bacteria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Viruses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3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Living or not when entering human body?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43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Which is smaller?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38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Examples of diseases they can cause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58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How to treat/prevent diseases caused by them?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17679" y="1593256"/>
            <a:ext cx="1696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Living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92053" y="1649564"/>
            <a:ext cx="3227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Not living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6793" y="2464270"/>
            <a:ext cx="2378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Bigger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13242" y="2464270"/>
            <a:ext cx="2160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Smaller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0599" y="3463029"/>
            <a:ext cx="3708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tuberculosis or food poisoning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33371" y="3517115"/>
            <a:ext cx="4286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Common cold, flu, AIDS and Covid-19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88916" y="5446707"/>
            <a:ext cx="2868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Antibiotics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40565" y="5446707"/>
            <a:ext cx="2119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Vaccines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4824" y="2571384"/>
            <a:ext cx="6559291" cy="1957073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Facebook K&amp;T" panose="02040603050506020204" pitchFamily="18" charset="0"/>
              </a:rPr>
              <a:t>COMMUNICATION AND CULTURE / CLIL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22417" y="2822885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64385" y="10973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4385" y="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32990" y="89121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Discuss in pairs. What would you say to these people?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772" y="707886"/>
            <a:ext cx="10319202" cy="602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Do you know any pandemics or diseases caused by viruses and/or bacteria?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1524" y="2045067"/>
            <a:ext cx="6537732" cy="4819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rgbClr val="C00000"/>
                </a:solidFill>
                <a:ea typeface="Times New Roman" panose="02020603050405020304" pitchFamily="18" charset="0"/>
              </a:rPr>
              <a:t>Diseases caused by viruses: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b="1" dirty="0">
                <a:solidFill>
                  <a:srgbClr val="C00000"/>
                </a:solidFill>
                <a:ea typeface="Times New Roman" panose="02020603050405020304" pitchFamily="18" charset="0"/>
              </a:rPr>
              <a:t>AIDS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b="1" dirty="0">
                <a:solidFill>
                  <a:srgbClr val="C00000"/>
                </a:solidFill>
                <a:ea typeface="Times New Roman" panose="02020603050405020304" pitchFamily="18" charset="0"/>
              </a:rPr>
              <a:t>Common cold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b="1" dirty="0">
                <a:solidFill>
                  <a:srgbClr val="C00000"/>
                </a:solidFill>
                <a:ea typeface="Times New Roman" panose="02020603050405020304" pitchFamily="18" charset="0"/>
              </a:rPr>
              <a:t>Ebola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b="1" dirty="0">
                <a:solidFill>
                  <a:srgbClr val="C00000"/>
                </a:solidFill>
                <a:ea typeface="Times New Roman" panose="02020603050405020304" pitchFamily="18" charset="0"/>
              </a:rPr>
              <a:t>Genital herpes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b="1" dirty="0">
                <a:solidFill>
                  <a:srgbClr val="C00000"/>
                </a:solidFill>
                <a:ea typeface="Times New Roman" panose="02020603050405020304" pitchFamily="18" charset="0"/>
              </a:rPr>
              <a:t>Influenza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b="1" dirty="0">
                <a:solidFill>
                  <a:srgbClr val="C00000"/>
                </a:solidFill>
                <a:ea typeface="Times New Roman" panose="02020603050405020304" pitchFamily="18" charset="0"/>
              </a:rPr>
              <a:t>Measles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b="1" dirty="0">
                <a:solidFill>
                  <a:srgbClr val="C00000"/>
                </a:solidFill>
                <a:ea typeface="Times New Roman" panose="02020603050405020304" pitchFamily="18" charset="0"/>
              </a:rPr>
              <a:t>Chickenpox and shingles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b="1" dirty="0">
                <a:solidFill>
                  <a:srgbClr val="C00000"/>
                </a:solidFill>
                <a:ea typeface="Times New Roman" panose="02020603050405020304" pitchFamily="18" charset="0"/>
              </a:rPr>
              <a:t>Coronavirus disease 2019</a:t>
            </a:r>
            <a:endParaRPr lang="en-US" sz="32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4974" y="2370295"/>
            <a:ext cx="5558425" cy="2423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Diseases caused by bacteria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Tuberculosis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Pneumonia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Cholera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45710" y="893201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Watch a video about Covid-19 and answer the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What is the coronavirus- Prevention and Advice for Kids - COVID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5973" y="1614180"/>
            <a:ext cx="8128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971" y="1410355"/>
            <a:ext cx="296091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4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Guiding questions:</a:t>
            </a:r>
            <a:endParaRPr lang="en-US" sz="24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32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How can the coronavirus spread?</a:t>
            </a: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32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What are some measures to avoid the spreading of the </a:t>
            </a:r>
            <a:r>
              <a:rPr lang="en-US" sz="3200" b="1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conoravirus</a:t>
            </a:r>
            <a:r>
              <a:rPr lang="en-US" sz="32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7730" y="1614180"/>
            <a:ext cx="8280971" cy="46119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58953" y="67786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Watch a video about Covid-19 and answer the questions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592409" y="834983"/>
            <a:ext cx="1098953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Guiding questions:</a:t>
            </a:r>
            <a:endParaRPr lang="en-US" sz="28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720"/>
              </a:spcBef>
              <a:spcAft>
                <a:spcPts val="480"/>
              </a:spcAft>
              <a:buAutoNum type="arabicPeriod"/>
            </a:pPr>
            <a:r>
              <a:rPr lang="en-US" sz="40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How can the coronavirus spread?</a:t>
            </a:r>
          </a:p>
          <a:p>
            <a:pPr>
              <a:spcBef>
                <a:spcPts val="720"/>
              </a:spcBef>
              <a:spcAft>
                <a:spcPts val="480"/>
              </a:spcAft>
            </a:pPr>
            <a:endParaRPr lang="en-US" sz="4000" b="1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40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What are some measures to avoid the spreading of the </a:t>
            </a:r>
            <a:r>
              <a:rPr lang="en-US" sz="4000" b="1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conoravirus</a:t>
            </a:r>
            <a:r>
              <a:rPr lang="en-US" sz="40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b="1" dirty="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0056" y="1817285"/>
            <a:ext cx="11336055" cy="2543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b="1" dirty="0">
                <a:solidFill>
                  <a:srgbClr val="000000"/>
                </a:solidFill>
                <a:ea typeface="Times New Roman" panose="02020603050405020304" pitchFamily="18" charset="0"/>
              </a:rPr>
              <a:t>Via vectors like objects we have touched through sneezing or coughing.</a:t>
            </a:r>
          </a:p>
          <a:p>
            <a:pPr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endParaRPr lang="en-US" sz="2800" b="1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endParaRPr lang="en-US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8723" y="4282081"/>
            <a:ext cx="11336055" cy="208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b="1" dirty="0"/>
              <a:t>Wash your hands, use hydro alcoholic gel, avoid touching your face, keep a safe distance, don’t touch your mask, cough or sneeze into your elbow.</a:t>
            </a:r>
            <a:endParaRPr lang="en-US" sz="2800" b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4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cs typeface="Arial" panose="020B0604020202020204" pitchFamily="34" charset="0"/>
              </a:rPr>
              <a:t>What have you learnt today?</a:t>
            </a:r>
            <a:endParaRPr lang="en-US" sz="280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Distinguish bacteria and viruses and how to deal with them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Review expressions for offering help and responding to offers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Prepare for Lesson 8 - Unit 1.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1886" y="61213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299" y="2232284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COMMUNICATION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CLIL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Mysterious creature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058476"/>
            <a:ext cx="4879384" cy="1085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Listen and complete the conversation with the expressions in the box</a:t>
            </a:r>
          </a:p>
          <a:p>
            <a:r>
              <a:rPr lang="en-US" dirty="0">
                <a:solidFill>
                  <a:schemeClr val="tx1"/>
                </a:solidFill>
              </a:rPr>
              <a:t>Task 2: Make similar conversations for these situations.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382624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text and complete the comparison table below.</a:t>
            </a:r>
          </a:p>
          <a:p>
            <a:r>
              <a:rPr lang="en-GB" dirty="0">
                <a:solidFill>
                  <a:schemeClr val="tx1"/>
                </a:solidFill>
              </a:rPr>
              <a:t>Task 2: Discuss in pairs.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898447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3" y="2559985"/>
            <a:ext cx="709996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EXTRA ACTIVITY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631707"/>
            <a:ext cx="4879382" cy="7602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Watch a video about Covid-19 pandemic and discuss.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947383" y="322270"/>
            <a:ext cx="6181534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COMMUNICATION AND CULTURE / CLIL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837188" y="344239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30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48657" y="2387065"/>
            <a:ext cx="9822094" cy="40651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- Ss work in groups.</a:t>
            </a:r>
          </a:p>
          <a:p>
            <a:r>
              <a:rPr lang="en-US" sz="3200"/>
              <a:t>- There are 4 questions which relate to a key picture.</a:t>
            </a:r>
          </a:p>
          <a:p>
            <a:r>
              <a:rPr lang="en-US" sz="3200"/>
              <a:t>- Guess the word in each puzzle and guess the key picture behind after each puzzle is opened.</a:t>
            </a:r>
          </a:p>
          <a:p>
            <a:r>
              <a:rPr lang="en-US" sz="3200"/>
              <a:t>- The group which gets the correct answer of the key picture is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5406" y="1470991"/>
            <a:ext cx="6606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MYSTERIOUS CREATURE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6075" y="1017136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Answer the question in each puzzle.</a:t>
            </a:r>
          </a:p>
        </p:txBody>
      </p:sp>
      <p:pic>
        <p:nvPicPr>
          <p:cNvPr id="1026" name="Picture 2" descr="Covid: Why is coronavirus such a threat? - BBC Ne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69" y="1848957"/>
            <a:ext cx="8198960" cy="46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2736769" y="1848957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1</a:t>
            </a: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6836249" y="1848956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2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2728531" y="4154915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3</a:t>
            </a: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6844487" y="4154915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1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317577"/>
            <a:ext cx="10845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00"/>
                </a:solidFill>
                <a:ea typeface="Times New Roman" panose="02020603050405020304" pitchFamily="18" charset="0"/>
              </a:rPr>
              <a:t>The kind of education that takes place over the Internet</a:t>
            </a:r>
            <a:endParaRPr lang="en-US" sz="3600" b="1"/>
          </a:p>
        </p:txBody>
      </p:sp>
      <p:sp>
        <p:nvSpPr>
          <p:cNvPr id="11" name="Rectangle 10"/>
          <p:cNvSpPr/>
          <p:nvPr/>
        </p:nvSpPr>
        <p:spPr>
          <a:xfrm>
            <a:off x="3928996" y="3458517"/>
            <a:ext cx="4334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</a:rPr>
              <a:t>ONLINE LEARNING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6142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2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194007"/>
            <a:ext cx="10230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A substance that is put into the body of a person or animal to protect them from a disease by causing them to produce antibodies.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91468" y="4224637"/>
            <a:ext cx="2445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VACCINE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31244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15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3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2545" y="2302531"/>
            <a:ext cx="9172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/>
              <a:t>A covering for your face or for part of your face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66438" y="3525372"/>
            <a:ext cx="19383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MASK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6381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4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317577"/>
            <a:ext cx="9769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 set of measures aiming at stopping the spread of an infectious disease, based on staying away from other people as much as possible.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3928996" y="4459414"/>
            <a:ext cx="4633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SOCIAL DISTANCING</a:t>
            </a:r>
            <a:endParaRPr lang="en-US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8831</TotalTime>
  <Words>1062</Words>
  <Application>Microsoft Office PowerPoint</Application>
  <PresentationFormat>Widescreen</PresentationFormat>
  <Paragraphs>188</Paragraphs>
  <Slides>26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Symbol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173</cp:revision>
  <dcterms:created xsi:type="dcterms:W3CDTF">2020-12-09T02:04:09Z</dcterms:created>
  <dcterms:modified xsi:type="dcterms:W3CDTF">2024-09-18T09:31:23Z</dcterms:modified>
</cp:coreProperties>
</file>